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notesSlides/notesSlide30.xml" ContentType="application/vnd.openxmlformats-officedocument.presentationml.notesSlide+xml"/>
  <Override PartName="/ppt/tags/tag37.xml" ContentType="application/vnd.openxmlformats-officedocument.presentationml.tags+xml"/>
  <Override PartName="/ppt/notesSlides/notesSlide31.xml" ContentType="application/vnd.openxmlformats-officedocument.presentationml.notesSlide+xml"/>
  <Override PartName="/ppt/tags/tag38.xml" ContentType="application/vnd.openxmlformats-officedocument.presentationml.tags+xml"/>
  <Override PartName="/ppt/notesSlides/notesSlide32.xml" ContentType="application/vnd.openxmlformats-officedocument.presentationml.notesSlide+xml"/>
  <Override PartName="/ppt/tags/tag39.xml" ContentType="application/vnd.openxmlformats-officedocument.presentationml.tags+xml"/>
  <Override PartName="/ppt/notesSlides/notesSlide33.xml" ContentType="application/vnd.openxmlformats-officedocument.presentationml.notesSlide+xml"/>
  <Override PartName="/ppt/tags/tag40.xml" ContentType="application/vnd.openxmlformats-officedocument.presentationml.tags+xml"/>
  <Override PartName="/ppt/notesSlides/notesSlide34.xml" ContentType="application/vnd.openxmlformats-officedocument.presentationml.notesSlide+xml"/>
  <Override PartName="/ppt/tags/tag41.xml" ContentType="application/vnd.openxmlformats-officedocument.presentationml.tags+xml"/>
  <Override PartName="/ppt/notesSlides/notesSlide35.xml" ContentType="application/vnd.openxmlformats-officedocument.presentationml.notesSlide+xml"/>
  <Override PartName="/ppt/tags/tag42.xml" ContentType="application/vnd.openxmlformats-officedocument.presentationml.tags+xml"/>
  <Override PartName="/ppt/notesSlides/notesSlide36.xml" ContentType="application/vnd.openxmlformats-officedocument.presentationml.notesSlide+xml"/>
  <Override PartName="/ppt/tags/tag43.xml" ContentType="application/vnd.openxmlformats-officedocument.presentationml.tags+xml"/>
  <Override PartName="/ppt/notesSlides/notesSlide37.xml" ContentType="application/vnd.openxmlformats-officedocument.presentationml.notesSlide+xml"/>
  <Override PartName="/ppt/tags/tag44.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701" r:id="rId2"/>
    <p:sldMasterId id="2147483689" r:id="rId3"/>
  </p:sldMasterIdLst>
  <p:notesMasterIdLst>
    <p:notesMasterId r:id="rId47"/>
  </p:notesMasterIdLst>
  <p:sldIdLst>
    <p:sldId id="550" r:id="rId4"/>
    <p:sldId id="552" r:id="rId5"/>
    <p:sldId id="553" r:id="rId6"/>
    <p:sldId id="512" r:id="rId7"/>
    <p:sldId id="511" r:id="rId8"/>
    <p:sldId id="469" r:id="rId9"/>
    <p:sldId id="470" r:id="rId10"/>
    <p:sldId id="472" r:id="rId11"/>
    <p:sldId id="474" r:id="rId12"/>
    <p:sldId id="475" r:id="rId13"/>
    <p:sldId id="477" r:id="rId14"/>
    <p:sldId id="513" r:id="rId15"/>
    <p:sldId id="514" r:id="rId16"/>
    <p:sldId id="519" r:id="rId17"/>
    <p:sldId id="520" r:id="rId18"/>
    <p:sldId id="521" r:id="rId19"/>
    <p:sldId id="456" r:id="rId20"/>
    <p:sldId id="523" r:id="rId21"/>
    <p:sldId id="479" r:id="rId22"/>
    <p:sldId id="525" r:id="rId23"/>
    <p:sldId id="481" r:id="rId24"/>
    <p:sldId id="527" r:id="rId25"/>
    <p:sldId id="487" r:id="rId26"/>
    <p:sldId id="526" r:id="rId27"/>
    <p:sldId id="529" r:id="rId28"/>
    <p:sldId id="530" r:id="rId29"/>
    <p:sldId id="497" r:id="rId30"/>
    <p:sldId id="531" r:id="rId31"/>
    <p:sldId id="501" r:id="rId32"/>
    <p:sldId id="532" r:id="rId33"/>
    <p:sldId id="533" r:id="rId34"/>
    <p:sldId id="534" r:id="rId35"/>
    <p:sldId id="547" r:id="rId36"/>
    <p:sldId id="535" r:id="rId37"/>
    <p:sldId id="536" r:id="rId38"/>
    <p:sldId id="537" r:id="rId39"/>
    <p:sldId id="538" r:id="rId40"/>
    <p:sldId id="539" r:id="rId41"/>
    <p:sldId id="540" r:id="rId42"/>
    <p:sldId id="541" r:id="rId43"/>
    <p:sldId id="542" r:id="rId44"/>
    <p:sldId id="546" r:id="rId45"/>
    <p:sldId id="543" r:id="rId46"/>
  </p:sldIdLst>
  <p:sldSz cx="9144000" cy="6858000" type="screen4x3"/>
  <p:notesSz cx="6858000" cy="9664700"/>
  <p:custDataLst>
    <p:tags r:id="rId48"/>
  </p:custDataLst>
  <p:defaultTextStyle>
    <a:defPPr>
      <a:defRPr lang="fr-FR"/>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31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6600"/>
    <a:srgbClr val="FF3300"/>
    <a:srgbClr val="0000CC"/>
    <a:srgbClr val="DCEFF0"/>
    <a:srgbClr val="FF00FF"/>
    <a:srgbClr val="CC00CC"/>
    <a:srgbClr val="800080"/>
    <a:srgbClr val="FEFEF4"/>
    <a:srgbClr val="FDF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27" autoAdjust="0"/>
    <p:restoredTop sz="95437" autoAdjust="0"/>
  </p:normalViewPr>
  <p:slideViewPr>
    <p:cSldViewPr>
      <p:cViewPr varScale="1">
        <p:scale>
          <a:sx n="105" d="100"/>
          <a:sy n="105" d="100"/>
        </p:scale>
        <p:origin x="1596" y="114"/>
      </p:cViewPr>
      <p:guideLst>
        <p:guide orient="horz" pos="2160"/>
        <p:guide pos="5318"/>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100" d="100"/>
        <a:sy n="100" d="100"/>
      </p:scale>
      <p:origin x="0" y="1200"/>
    </p:cViewPr>
  </p:sorterViewPr>
  <p:gridSpacing cx="90012" cy="90012"/>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gs" Target="tags/tag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image" Target="../media/image2.emf"/><Relationship Id="rId4"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7.wmf"/><Relationship Id="rId1" Type="http://schemas.openxmlformats.org/officeDocument/2006/relationships/image" Target="../media/image38.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4.wmf"/><Relationship Id="rId1" Type="http://schemas.openxmlformats.org/officeDocument/2006/relationships/image" Target="../media/image40.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45.emf"/><Relationship Id="rId7" Type="http://schemas.openxmlformats.org/officeDocument/2006/relationships/image" Target="../media/image49.emf"/><Relationship Id="rId2" Type="http://schemas.openxmlformats.org/officeDocument/2006/relationships/image" Target="../media/image44.emf"/><Relationship Id="rId1" Type="http://schemas.openxmlformats.org/officeDocument/2006/relationships/image" Target="../media/image43.emf"/><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image" Target="../media/image50.emf"/><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image" Target="../media/image56.emf"/><Relationship Id="rId4" Type="http://schemas.openxmlformats.org/officeDocument/2006/relationships/image" Target="../media/image59.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image" Target="../media/image60.emf"/><Relationship Id="rId5" Type="http://schemas.openxmlformats.org/officeDocument/2006/relationships/image" Target="../media/image64.emf"/><Relationship Id="rId4" Type="http://schemas.openxmlformats.org/officeDocument/2006/relationships/image" Target="../media/image63.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image" Target="../media/image65.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image" Target="../media/image11.emf"/><Relationship Id="rId4" Type="http://schemas.openxmlformats.org/officeDocument/2006/relationships/image" Target="../media/image1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image" Target="../media/image67.e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image" Target="../media/image70.emf"/><Relationship Id="rId4" Type="http://schemas.openxmlformats.org/officeDocument/2006/relationships/image" Target="../media/image73.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81.emf"/><Relationship Id="rId3" Type="http://schemas.openxmlformats.org/officeDocument/2006/relationships/image" Target="../media/image76.emf"/><Relationship Id="rId7" Type="http://schemas.openxmlformats.org/officeDocument/2006/relationships/image" Target="../media/image80.emf"/><Relationship Id="rId2" Type="http://schemas.openxmlformats.org/officeDocument/2006/relationships/image" Target="../media/image75.emf"/><Relationship Id="rId1" Type="http://schemas.openxmlformats.org/officeDocument/2006/relationships/image" Target="../media/image74.emf"/><Relationship Id="rId6" Type="http://schemas.openxmlformats.org/officeDocument/2006/relationships/image" Target="../media/image79.emf"/><Relationship Id="rId5" Type="http://schemas.openxmlformats.org/officeDocument/2006/relationships/image" Target="../media/image78.emf"/><Relationship Id="rId4" Type="http://schemas.openxmlformats.org/officeDocument/2006/relationships/image" Target="../media/image77.e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6.emf"/><Relationship Id="rId1" Type="http://schemas.openxmlformats.org/officeDocument/2006/relationships/image" Target="../media/image74.emf"/><Relationship Id="rId6" Type="http://schemas.openxmlformats.org/officeDocument/2006/relationships/image" Target="../media/image75.emf"/><Relationship Id="rId5" Type="http://schemas.openxmlformats.org/officeDocument/2006/relationships/image" Target="../media/image81.emf"/><Relationship Id="rId4" Type="http://schemas.openxmlformats.org/officeDocument/2006/relationships/image" Target="../media/image79.e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image" Target="../media/image8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image" Target="../media/image18.e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image" Target="../media/image85.e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image" Target="../media/image87.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image" Target="../media/image90.emf"/><Relationship Id="rId6" Type="http://schemas.openxmlformats.org/officeDocument/2006/relationships/image" Target="../media/image95.emf"/><Relationship Id="rId5" Type="http://schemas.openxmlformats.org/officeDocument/2006/relationships/image" Target="../media/image94.emf"/><Relationship Id="rId4" Type="http://schemas.openxmlformats.org/officeDocument/2006/relationships/image" Target="../media/image93.e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image" Target="../media/image96.emf"/><Relationship Id="rId6" Type="http://schemas.openxmlformats.org/officeDocument/2006/relationships/image" Target="../media/image101.emf"/><Relationship Id="rId5" Type="http://schemas.openxmlformats.org/officeDocument/2006/relationships/image" Target="../media/image100.emf"/><Relationship Id="rId4" Type="http://schemas.openxmlformats.org/officeDocument/2006/relationships/image" Target="../media/image99.e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image" Target="../media/image102.emf"/><Relationship Id="rId4" Type="http://schemas.openxmlformats.org/officeDocument/2006/relationships/image" Target="../media/image105.e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108.emf"/><Relationship Id="rId7" Type="http://schemas.openxmlformats.org/officeDocument/2006/relationships/image" Target="../media/image112.emf"/><Relationship Id="rId2" Type="http://schemas.openxmlformats.org/officeDocument/2006/relationships/image" Target="../media/image107.emf"/><Relationship Id="rId1" Type="http://schemas.openxmlformats.org/officeDocument/2006/relationships/image" Target="../media/image106.emf"/><Relationship Id="rId6" Type="http://schemas.openxmlformats.org/officeDocument/2006/relationships/image" Target="../media/image111.emf"/><Relationship Id="rId5" Type="http://schemas.openxmlformats.org/officeDocument/2006/relationships/image" Target="../media/image110.emf"/><Relationship Id="rId4" Type="http://schemas.openxmlformats.org/officeDocument/2006/relationships/image" Target="../media/image109.emf"/></Relationships>
</file>

<file path=ppt/drawings/_rels/vmlDrawing36.vml.rels><?xml version="1.0" encoding="UTF-8" standalone="yes"?>
<Relationships xmlns="http://schemas.openxmlformats.org/package/2006/relationships"><Relationship Id="rId8" Type="http://schemas.openxmlformats.org/officeDocument/2006/relationships/image" Target="../media/image120.emf"/><Relationship Id="rId3" Type="http://schemas.openxmlformats.org/officeDocument/2006/relationships/image" Target="../media/image115.emf"/><Relationship Id="rId7" Type="http://schemas.openxmlformats.org/officeDocument/2006/relationships/image" Target="../media/image119.emf"/><Relationship Id="rId2" Type="http://schemas.openxmlformats.org/officeDocument/2006/relationships/image" Target="../media/image114.emf"/><Relationship Id="rId1" Type="http://schemas.openxmlformats.org/officeDocument/2006/relationships/image" Target="../media/image113.emf"/><Relationship Id="rId6" Type="http://schemas.openxmlformats.org/officeDocument/2006/relationships/image" Target="../media/image118.emf"/><Relationship Id="rId5" Type="http://schemas.openxmlformats.org/officeDocument/2006/relationships/image" Target="../media/image117.emf"/><Relationship Id="rId4" Type="http://schemas.openxmlformats.org/officeDocument/2006/relationships/image" Target="../media/image116.emf"/><Relationship Id="rId9" Type="http://schemas.openxmlformats.org/officeDocument/2006/relationships/image" Target="../media/image121.e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124.emf"/><Relationship Id="rId7" Type="http://schemas.openxmlformats.org/officeDocument/2006/relationships/image" Target="../media/image127.emf"/><Relationship Id="rId2" Type="http://schemas.openxmlformats.org/officeDocument/2006/relationships/image" Target="../media/image123.emf"/><Relationship Id="rId1" Type="http://schemas.openxmlformats.org/officeDocument/2006/relationships/image" Target="../media/image122.emf"/><Relationship Id="rId6" Type="http://schemas.openxmlformats.org/officeDocument/2006/relationships/image" Target="../media/image126.emf"/><Relationship Id="rId5" Type="http://schemas.openxmlformats.org/officeDocument/2006/relationships/image" Target="../media/image125.emf"/><Relationship Id="rId4" Type="http://schemas.openxmlformats.org/officeDocument/2006/relationships/image" Target="../media/image114.e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29.emf"/><Relationship Id="rId1" Type="http://schemas.openxmlformats.org/officeDocument/2006/relationships/image" Target="../media/image128.wmf"/><Relationship Id="rId4" Type="http://schemas.openxmlformats.org/officeDocument/2006/relationships/image" Target="../media/image13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4" Type="http://schemas.openxmlformats.org/officeDocument/2006/relationships/image" Target="../media/image34.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82600"/>
          </a:xfrm>
          <a:prstGeom prst="rect">
            <a:avLst/>
          </a:prstGeom>
          <a:noFill/>
          <a:ln w="9525">
            <a:noFill/>
            <a:miter lim="800000"/>
            <a:headEnd/>
            <a:tailEnd/>
          </a:ln>
          <a:effectLst/>
        </p:spPr>
        <p:txBody>
          <a:bodyPr vert="horz" wrap="square" lIns="92046" tIns="46023" rIns="92046" bIns="46023" numCol="1" anchor="t" anchorCtr="0" compatLnSpc="1">
            <a:prstTxWarp prst="textNoShape">
              <a:avLst/>
            </a:prstTxWarp>
          </a:bodyPr>
          <a:lstStyle>
            <a:lvl1pPr defTabSz="920750">
              <a:defRPr sz="1200"/>
            </a:lvl1pPr>
          </a:lstStyle>
          <a:p>
            <a:pPr>
              <a:defRPr/>
            </a:pPr>
            <a:endParaRPr lang="fr-FR"/>
          </a:p>
        </p:txBody>
      </p:sp>
      <p:sp>
        <p:nvSpPr>
          <p:cNvPr id="8195" name="Rectangle 3"/>
          <p:cNvSpPr>
            <a:spLocks noGrp="1" noChangeArrowheads="1"/>
          </p:cNvSpPr>
          <p:nvPr>
            <p:ph type="dt" idx="1"/>
          </p:nvPr>
        </p:nvSpPr>
        <p:spPr bwMode="auto">
          <a:xfrm>
            <a:off x="3884613" y="0"/>
            <a:ext cx="2971800" cy="482600"/>
          </a:xfrm>
          <a:prstGeom prst="rect">
            <a:avLst/>
          </a:prstGeom>
          <a:noFill/>
          <a:ln w="9525">
            <a:noFill/>
            <a:miter lim="800000"/>
            <a:headEnd/>
            <a:tailEnd/>
          </a:ln>
          <a:effectLst/>
        </p:spPr>
        <p:txBody>
          <a:bodyPr vert="horz" wrap="square" lIns="92046" tIns="46023" rIns="92046" bIns="46023" numCol="1" anchor="t" anchorCtr="0" compatLnSpc="1">
            <a:prstTxWarp prst="textNoShape">
              <a:avLst/>
            </a:prstTxWarp>
          </a:bodyPr>
          <a:lstStyle>
            <a:lvl1pPr algn="r" defTabSz="920750">
              <a:defRPr sz="1200"/>
            </a:lvl1pPr>
          </a:lstStyle>
          <a:p>
            <a:pPr>
              <a:defRPr/>
            </a:pPr>
            <a:endParaRPr lang="fr-FR"/>
          </a:p>
        </p:txBody>
      </p:sp>
      <p:sp>
        <p:nvSpPr>
          <p:cNvPr id="11268" name="Rectangle 4"/>
          <p:cNvSpPr>
            <a:spLocks noGrp="1" noRot="1" noChangeAspect="1" noChangeArrowheads="1" noTextEdit="1"/>
          </p:cNvSpPr>
          <p:nvPr>
            <p:ph type="sldImg" idx="2"/>
          </p:nvPr>
        </p:nvSpPr>
        <p:spPr bwMode="auto">
          <a:xfrm>
            <a:off x="1012825" y="725488"/>
            <a:ext cx="4832350" cy="3624262"/>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685800" y="4589463"/>
            <a:ext cx="5486400" cy="4349750"/>
          </a:xfrm>
          <a:prstGeom prst="rect">
            <a:avLst/>
          </a:prstGeom>
          <a:noFill/>
          <a:ln w="9525">
            <a:noFill/>
            <a:miter lim="800000"/>
            <a:headEnd/>
            <a:tailEnd/>
          </a:ln>
          <a:effectLst/>
        </p:spPr>
        <p:txBody>
          <a:bodyPr vert="horz" wrap="square" lIns="92046" tIns="46023" rIns="92046" bIns="46023"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8198" name="Rectangle 6"/>
          <p:cNvSpPr>
            <a:spLocks noGrp="1" noChangeArrowheads="1"/>
          </p:cNvSpPr>
          <p:nvPr>
            <p:ph type="ftr" sz="quarter" idx="4"/>
          </p:nvPr>
        </p:nvSpPr>
        <p:spPr bwMode="auto">
          <a:xfrm>
            <a:off x="0" y="9180513"/>
            <a:ext cx="2971800" cy="482600"/>
          </a:xfrm>
          <a:prstGeom prst="rect">
            <a:avLst/>
          </a:prstGeom>
          <a:noFill/>
          <a:ln w="9525">
            <a:noFill/>
            <a:miter lim="800000"/>
            <a:headEnd/>
            <a:tailEnd/>
          </a:ln>
          <a:effectLst/>
        </p:spPr>
        <p:txBody>
          <a:bodyPr vert="horz" wrap="square" lIns="92046" tIns="46023" rIns="92046" bIns="46023" numCol="1" anchor="b" anchorCtr="0" compatLnSpc="1">
            <a:prstTxWarp prst="textNoShape">
              <a:avLst/>
            </a:prstTxWarp>
          </a:bodyPr>
          <a:lstStyle>
            <a:lvl1pPr defTabSz="920750">
              <a:defRPr sz="1200"/>
            </a:lvl1pPr>
          </a:lstStyle>
          <a:p>
            <a:pPr>
              <a:defRPr/>
            </a:pPr>
            <a:endParaRPr lang="fr-FR"/>
          </a:p>
        </p:txBody>
      </p:sp>
      <p:sp>
        <p:nvSpPr>
          <p:cNvPr id="8199" name="Rectangle 7"/>
          <p:cNvSpPr>
            <a:spLocks noGrp="1" noChangeArrowheads="1"/>
          </p:cNvSpPr>
          <p:nvPr>
            <p:ph type="sldNum" sz="quarter" idx="5"/>
          </p:nvPr>
        </p:nvSpPr>
        <p:spPr bwMode="auto">
          <a:xfrm>
            <a:off x="3884613" y="9180513"/>
            <a:ext cx="2971800" cy="482600"/>
          </a:xfrm>
          <a:prstGeom prst="rect">
            <a:avLst/>
          </a:prstGeom>
          <a:noFill/>
          <a:ln w="9525">
            <a:noFill/>
            <a:miter lim="800000"/>
            <a:headEnd/>
            <a:tailEnd/>
          </a:ln>
          <a:effectLst/>
        </p:spPr>
        <p:txBody>
          <a:bodyPr vert="horz" wrap="square" lIns="92046" tIns="46023" rIns="92046" bIns="46023" numCol="1" anchor="b" anchorCtr="0" compatLnSpc="1">
            <a:prstTxWarp prst="textNoShape">
              <a:avLst/>
            </a:prstTxWarp>
          </a:bodyPr>
          <a:lstStyle>
            <a:lvl1pPr algn="r" defTabSz="920750">
              <a:defRPr sz="1200"/>
            </a:lvl1pPr>
          </a:lstStyle>
          <a:p>
            <a:pPr>
              <a:defRPr/>
            </a:pPr>
            <a:fld id="{B90B9A54-F471-481C-A5A0-5480D647A50B}" type="slidenum">
              <a:rPr lang="fr-FR"/>
              <a:pPr>
                <a:defRPr/>
              </a:pPr>
              <a:t>‹N°›</a:t>
            </a:fld>
            <a:endParaRPr lang="fr-FR"/>
          </a:p>
        </p:txBody>
      </p:sp>
    </p:spTree>
    <p:extLst>
      <p:ext uri="{BB962C8B-B14F-4D97-AF65-F5344CB8AC3E}">
        <p14:creationId xmlns:p14="http://schemas.microsoft.com/office/powerpoint/2010/main" val="36826846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a:t>
            </a:fld>
            <a:endParaRPr lang="fr-FR"/>
          </a:p>
        </p:txBody>
      </p:sp>
    </p:spTree>
    <p:extLst>
      <p:ext uri="{BB962C8B-B14F-4D97-AF65-F5344CB8AC3E}">
        <p14:creationId xmlns:p14="http://schemas.microsoft.com/office/powerpoint/2010/main" val="4208356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12</a:t>
            </a:fld>
            <a:endParaRPr lang="fr-FR"/>
          </a:p>
        </p:txBody>
      </p:sp>
    </p:spTree>
    <p:extLst>
      <p:ext uri="{BB962C8B-B14F-4D97-AF65-F5344CB8AC3E}">
        <p14:creationId xmlns:p14="http://schemas.microsoft.com/office/powerpoint/2010/main" val="3296479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13</a:t>
            </a:fld>
            <a:endParaRPr lang="fr-FR"/>
          </a:p>
        </p:txBody>
      </p:sp>
    </p:spTree>
    <p:extLst>
      <p:ext uri="{BB962C8B-B14F-4D97-AF65-F5344CB8AC3E}">
        <p14:creationId xmlns:p14="http://schemas.microsoft.com/office/powerpoint/2010/main" val="893079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14</a:t>
            </a:fld>
            <a:endParaRPr lang="fr-FR"/>
          </a:p>
        </p:txBody>
      </p:sp>
    </p:spTree>
    <p:extLst>
      <p:ext uri="{BB962C8B-B14F-4D97-AF65-F5344CB8AC3E}">
        <p14:creationId xmlns:p14="http://schemas.microsoft.com/office/powerpoint/2010/main" val="1666044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15</a:t>
            </a:fld>
            <a:endParaRPr lang="fr-FR"/>
          </a:p>
        </p:txBody>
      </p:sp>
    </p:spTree>
    <p:extLst>
      <p:ext uri="{BB962C8B-B14F-4D97-AF65-F5344CB8AC3E}">
        <p14:creationId xmlns:p14="http://schemas.microsoft.com/office/powerpoint/2010/main" val="99041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16</a:t>
            </a:fld>
            <a:endParaRPr lang="fr-FR"/>
          </a:p>
        </p:txBody>
      </p:sp>
    </p:spTree>
    <p:extLst>
      <p:ext uri="{BB962C8B-B14F-4D97-AF65-F5344CB8AC3E}">
        <p14:creationId xmlns:p14="http://schemas.microsoft.com/office/powerpoint/2010/main" val="3868889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18</a:t>
            </a:fld>
            <a:endParaRPr lang="fr-FR"/>
          </a:p>
        </p:txBody>
      </p:sp>
    </p:spTree>
    <p:extLst>
      <p:ext uri="{BB962C8B-B14F-4D97-AF65-F5344CB8AC3E}">
        <p14:creationId xmlns:p14="http://schemas.microsoft.com/office/powerpoint/2010/main" val="17801005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20</a:t>
            </a:fld>
            <a:endParaRPr lang="fr-FR"/>
          </a:p>
        </p:txBody>
      </p:sp>
    </p:spTree>
    <p:extLst>
      <p:ext uri="{BB962C8B-B14F-4D97-AF65-F5344CB8AC3E}">
        <p14:creationId xmlns:p14="http://schemas.microsoft.com/office/powerpoint/2010/main" val="1728653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a:t>
            </a:fld>
            <a:endParaRPr lang="fr-FR"/>
          </a:p>
        </p:txBody>
      </p:sp>
    </p:spTree>
    <p:extLst>
      <p:ext uri="{BB962C8B-B14F-4D97-AF65-F5344CB8AC3E}">
        <p14:creationId xmlns:p14="http://schemas.microsoft.com/office/powerpoint/2010/main" val="4282094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22</a:t>
            </a:fld>
            <a:endParaRPr lang="fr-FR"/>
          </a:p>
        </p:txBody>
      </p:sp>
    </p:spTree>
    <p:extLst>
      <p:ext uri="{BB962C8B-B14F-4D97-AF65-F5344CB8AC3E}">
        <p14:creationId xmlns:p14="http://schemas.microsoft.com/office/powerpoint/2010/main" val="3807105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24</a:t>
            </a:fld>
            <a:endParaRPr lang="fr-FR"/>
          </a:p>
        </p:txBody>
      </p:sp>
    </p:spTree>
    <p:extLst>
      <p:ext uri="{BB962C8B-B14F-4D97-AF65-F5344CB8AC3E}">
        <p14:creationId xmlns:p14="http://schemas.microsoft.com/office/powerpoint/2010/main" val="2657390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25</a:t>
            </a:fld>
            <a:endParaRPr lang="fr-FR"/>
          </a:p>
        </p:txBody>
      </p:sp>
    </p:spTree>
    <p:extLst>
      <p:ext uri="{BB962C8B-B14F-4D97-AF65-F5344CB8AC3E}">
        <p14:creationId xmlns:p14="http://schemas.microsoft.com/office/powerpoint/2010/main" val="638426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dirty="0"/>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26</a:t>
            </a:fld>
            <a:endParaRPr lang="fr-FR"/>
          </a:p>
        </p:txBody>
      </p:sp>
    </p:spTree>
    <p:extLst>
      <p:ext uri="{BB962C8B-B14F-4D97-AF65-F5344CB8AC3E}">
        <p14:creationId xmlns:p14="http://schemas.microsoft.com/office/powerpoint/2010/main" val="28866711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28</a:t>
            </a:fld>
            <a:endParaRPr lang="fr-FR"/>
          </a:p>
        </p:txBody>
      </p:sp>
    </p:spTree>
    <p:extLst>
      <p:ext uri="{BB962C8B-B14F-4D97-AF65-F5344CB8AC3E}">
        <p14:creationId xmlns:p14="http://schemas.microsoft.com/office/powerpoint/2010/main" val="17574317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30</a:t>
            </a:fld>
            <a:endParaRPr lang="fr-FR"/>
          </a:p>
        </p:txBody>
      </p:sp>
    </p:spTree>
    <p:extLst>
      <p:ext uri="{BB962C8B-B14F-4D97-AF65-F5344CB8AC3E}">
        <p14:creationId xmlns:p14="http://schemas.microsoft.com/office/powerpoint/2010/main" val="36417396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31</a:t>
            </a:fld>
            <a:endParaRPr lang="fr-FR"/>
          </a:p>
        </p:txBody>
      </p:sp>
    </p:spTree>
    <p:extLst>
      <p:ext uri="{BB962C8B-B14F-4D97-AF65-F5344CB8AC3E}">
        <p14:creationId xmlns:p14="http://schemas.microsoft.com/office/powerpoint/2010/main" val="7606442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32</a:t>
            </a:fld>
            <a:endParaRPr lang="fr-FR"/>
          </a:p>
        </p:txBody>
      </p:sp>
    </p:spTree>
    <p:extLst>
      <p:ext uri="{BB962C8B-B14F-4D97-AF65-F5344CB8AC3E}">
        <p14:creationId xmlns:p14="http://schemas.microsoft.com/office/powerpoint/2010/main" val="26732767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33</a:t>
            </a:fld>
            <a:endParaRPr lang="fr-FR"/>
          </a:p>
        </p:txBody>
      </p:sp>
    </p:spTree>
    <p:extLst>
      <p:ext uri="{BB962C8B-B14F-4D97-AF65-F5344CB8AC3E}">
        <p14:creationId xmlns:p14="http://schemas.microsoft.com/office/powerpoint/2010/main" val="12142507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34</a:t>
            </a:fld>
            <a:endParaRPr lang="fr-FR"/>
          </a:p>
        </p:txBody>
      </p:sp>
    </p:spTree>
    <p:extLst>
      <p:ext uri="{BB962C8B-B14F-4D97-AF65-F5344CB8AC3E}">
        <p14:creationId xmlns:p14="http://schemas.microsoft.com/office/powerpoint/2010/main" val="323351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a:t>
            </a:fld>
            <a:endParaRPr lang="fr-FR"/>
          </a:p>
        </p:txBody>
      </p:sp>
    </p:spTree>
    <p:extLst>
      <p:ext uri="{BB962C8B-B14F-4D97-AF65-F5344CB8AC3E}">
        <p14:creationId xmlns:p14="http://schemas.microsoft.com/office/powerpoint/2010/main" val="23740647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35</a:t>
            </a:fld>
            <a:endParaRPr lang="fr-FR"/>
          </a:p>
        </p:txBody>
      </p:sp>
    </p:spTree>
    <p:extLst>
      <p:ext uri="{BB962C8B-B14F-4D97-AF65-F5344CB8AC3E}">
        <p14:creationId xmlns:p14="http://schemas.microsoft.com/office/powerpoint/2010/main" val="19055784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36</a:t>
            </a:fld>
            <a:endParaRPr lang="fr-FR"/>
          </a:p>
        </p:txBody>
      </p:sp>
    </p:spTree>
    <p:extLst>
      <p:ext uri="{BB962C8B-B14F-4D97-AF65-F5344CB8AC3E}">
        <p14:creationId xmlns:p14="http://schemas.microsoft.com/office/powerpoint/2010/main" val="3080549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37</a:t>
            </a:fld>
            <a:endParaRPr lang="fr-FR"/>
          </a:p>
        </p:txBody>
      </p:sp>
    </p:spTree>
    <p:extLst>
      <p:ext uri="{BB962C8B-B14F-4D97-AF65-F5344CB8AC3E}">
        <p14:creationId xmlns:p14="http://schemas.microsoft.com/office/powerpoint/2010/main" val="10148954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38</a:t>
            </a:fld>
            <a:endParaRPr lang="fr-FR"/>
          </a:p>
        </p:txBody>
      </p:sp>
    </p:spTree>
    <p:extLst>
      <p:ext uri="{BB962C8B-B14F-4D97-AF65-F5344CB8AC3E}">
        <p14:creationId xmlns:p14="http://schemas.microsoft.com/office/powerpoint/2010/main" val="35493484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39</a:t>
            </a:fld>
            <a:endParaRPr lang="fr-FR"/>
          </a:p>
        </p:txBody>
      </p:sp>
    </p:spTree>
    <p:extLst>
      <p:ext uri="{BB962C8B-B14F-4D97-AF65-F5344CB8AC3E}">
        <p14:creationId xmlns:p14="http://schemas.microsoft.com/office/powerpoint/2010/main" val="538578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40</a:t>
            </a:fld>
            <a:endParaRPr lang="fr-FR"/>
          </a:p>
        </p:txBody>
      </p:sp>
    </p:spTree>
    <p:extLst>
      <p:ext uri="{BB962C8B-B14F-4D97-AF65-F5344CB8AC3E}">
        <p14:creationId xmlns:p14="http://schemas.microsoft.com/office/powerpoint/2010/main" val="3569965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41</a:t>
            </a:fld>
            <a:endParaRPr lang="fr-FR"/>
          </a:p>
        </p:txBody>
      </p:sp>
    </p:spTree>
    <p:extLst>
      <p:ext uri="{BB962C8B-B14F-4D97-AF65-F5344CB8AC3E}">
        <p14:creationId xmlns:p14="http://schemas.microsoft.com/office/powerpoint/2010/main" val="7191871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42</a:t>
            </a:fld>
            <a:endParaRPr lang="fr-FR"/>
          </a:p>
        </p:txBody>
      </p:sp>
    </p:spTree>
    <p:extLst>
      <p:ext uri="{BB962C8B-B14F-4D97-AF65-F5344CB8AC3E}">
        <p14:creationId xmlns:p14="http://schemas.microsoft.com/office/powerpoint/2010/main" val="35112351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43</a:t>
            </a:fld>
            <a:endParaRPr lang="fr-FR"/>
          </a:p>
        </p:txBody>
      </p:sp>
    </p:spTree>
    <p:extLst>
      <p:ext uri="{BB962C8B-B14F-4D97-AF65-F5344CB8AC3E}">
        <p14:creationId xmlns:p14="http://schemas.microsoft.com/office/powerpoint/2010/main" val="773043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4</a:t>
            </a:fld>
            <a:endParaRPr lang="fr-FR"/>
          </a:p>
        </p:txBody>
      </p:sp>
    </p:spTree>
    <p:extLst>
      <p:ext uri="{BB962C8B-B14F-4D97-AF65-F5344CB8AC3E}">
        <p14:creationId xmlns:p14="http://schemas.microsoft.com/office/powerpoint/2010/main" val="3309039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5</a:t>
            </a:fld>
            <a:endParaRPr lang="fr-FR"/>
          </a:p>
        </p:txBody>
      </p:sp>
    </p:spTree>
    <p:extLst>
      <p:ext uri="{BB962C8B-B14F-4D97-AF65-F5344CB8AC3E}">
        <p14:creationId xmlns:p14="http://schemas.microsoft.com/office/powerpoint/2010/main" val="2920636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e de titre">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4" name="Rectangle à coins arrondis 3"/>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Cliquez pour modifier le style des sous-titres du masque</a:t>
            </a:r>
            <a:endParaRPr lang="en-US"/>
          </a:p>
        </p:txBody>
      </p:sp>
      <p:sp>
        <p:nvSpPr>
          <p:cNvPr id="8" name="Espace réservé du numéro de diapositive 22"/>
          <p:cNvSpPr>
            <a:spLocks noGrp="1"/>
          </p:cNvSpPr>
          <p:nvPr>
            <p:ph type="sldNum" sz="quarter" idx="10"/>
          </p:nvPr>
        </p:nvSpPr>
        <p:spPr/>
        <p:txBody>
          <a:bodyPr/>
          <a:lstStyle>
            <a:lvl1pPr algn="ctr" eaLnBrk="1" latinLnBrk="0" hangingPunct="1">
              <a:defRPr kumimoji="0" sz="1400">
                <a:solidFill>
                  <a:srgbClr val="FFFFFF"/>
                </a:solidFill>
                <a:latin typeface="+mj-lt"/>
                <a:ea typeface="+mj-ea"/>
                <a:cs typeface="+mj-cs"/>
              </a:defRPr>
            </a:lvl1pPr>
          </a:lstStyle>
          <a:p>
            <a:pPr>
              <a:defRPr/>
            </a:pPr>
            <a:fld id="{890F797E-2324-4972-8787-F99FE16F919D}"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6CD24613-37A4-43D9-939E-915539E572FD}"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9C4860F4-5809-49DA-A985-0E9E9E437B5F}"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9E1B6993-505A-44E1-9AC3-FF2997D2ACC0}" type="datetimeFigureOut">
              <a:rPr lang="fr-FR" smtClean="0"/>
              <a:pPr>
                <a:defRPr/>
              </a:pPr>
              <a:t>12/09/2023</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70344CBE-E78B-4054-95E6-EE1C3DDBA3ED}"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3"/>
          <p:cNvSpPr>
            <a:spLocks noGrp="1"/>
          </p:cNvSpPr>
          <p:nvPr>
            <p:ph type="dt" sz="half" idx="10"/>
          </p:nvPr>
        </p:nvSpPr>
        <p:spPr/>
        <p:txBody>
          <a:bodyPr/>
          <a:lstStyle>
            <a:lvl1pPr>
              <a:defRPr/>
            </a:lvl1pPr>
          </a:lstStyle>
          <a:p>
            <a:pPr>
              <a:defRPr/>
            </a:pPr>
            <a:fld id="{482E32F2-DFAC-4661-8A04-2E6C8E31974B}" type="datetimeFigureOut">
              <a:rPr lang="fr-FR" smtClean="0"/>
              <a:pPr>
                <a:defRPr/>
              </a:pPr>
              <a:t>12/09/2023</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DF671073-5910-469B-9746-D7FBE982F939}"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C119FA1F-CEC0-4E89-83C6-AC9079BDC783}" type="datetimeFigureOut">
              <a:rPr lang="fr-FR" smtClean="0"/>
              <a:pPr>
                <a:defRPr/>
              </a:pPr>
              <a:t>12/09/2023</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19CCA7D4-2CB4-4DB4-85C4-158ED8A2288D}"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EB5C946A-3D5A-4D80-8CB0-4290D32783AF}"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FCC24FC9-2776-41E2-806C-A2F696C92C3C}"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616FA8E8-5112-4376-B0A1-4DA2C074503E}"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0E8F2EF-F2B6-430E-9CAA-A127CC088267}"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AF044F27-DABD-4D97-8126-5F22B580F34F}"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9D59382B-69D2-4428-AA86-5A42030C65F3}"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5997EBF3-C5BC-48DA-9E87-97B84276E26C}"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3D60E11-6073-4423-A0CD-E41B6BD9674B}"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80AFF16A-5764-455D-80E2-8C9B81BBECF2}"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ACE16466-B9A6-4A6D-BCBC-C3103AFBC65D}"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9EBF9331-B0CD-4920-ACA2-76AA3DC5498B}"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8E0D707-14B2-4CA8-9B76-B12ED333DF41}"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Espace réservé du numéro de diapositive 22"/>
          <p:cNvSpPr>
            <a:spLocks noGrp="1"/>
          </p:cNvSpPr>
          <p:nvPr>
            <p:ph type="sldNum" sz="quarter" idx="10"/>
          </p:nvPr>
        </p:nvSpPr>
        <p:spPr/>
        <p:txBody>
          <a:bodyPr/>
          <a:lstStyle>
            <a:lvl1pPr algn="ctr" eaLnBrk="1" latinLnBrk="0" hangingPunct="1">
              <a:defRPr kumimoji="0" sz="1400">
                <a:solidFill>
                  <a:srgbClr val="FFFFFF"/>
                </a:solidFill>
                <a:latin typeface="+mj-lt"/>
                <a:ea typeface="+mj-ea"/>
                <a:cs typeface="+mj-cs"/>
              </a:defRPr>
            </a:lvl1pPr>
          </a:lstStyle>
          <a:p>
            <a:pPr>
              <a:defRPr/>
            </a:pPr>
            <a:fld id="{B1134C48-7FDD-471C-94FE-BC57BE1BF66B}" type="slidenum">
              <a:rPr lang="fr-FR"/>
              <a:pPr>
                <a:defRPr/>
              </a:pPr>
              <a:t>‹N°›</a:t>
            </a:fld>
            <a:endParaRPr lang="fr-F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228D6BF8-B9FA-4A24-A7FE-15253386E528}"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C8236364-A658-4108-86D6-4836CBD2503A}"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A9F5592C-E2B0-4A9A-8E7B-C301D6AA44DE}"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0A502699-07C3-4457-AE3A-14D99EFD31CB}"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47BE9B65-3ED8-4D57-9F67-33C144A0CB62}" type="datetimeFigureOut">
              <a:rPr lang="fr-FR" smtClean="0"/>
              <a:pPr>
                <a:defRPr/>
              </a:pPr>
              <a:t>12/09/2023</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2CAA3E79-0067-4A73-82D8-542E97AE8E21}"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3"/>
          <p:cNvSpPr>
            <a:spLocks noGrp="1"/>
          </p:cNvSpPr>
          <p:nvPr>
            <p:ph type="dt" sz="half" idx="10"/>
          </p:nvPr>
        </p:nvSpPr>
        <p:spPr/>
        <p:txBody>
          <a:bodyPr/>
          <a:lstStyle>
            <a:lvl1pPr>
              <a:defRPr/>
            </a:lvl1pPr>
          </a:lstStyle>
          <a:p>
            <a:pPr>
              <a:defRPr/>
            </a:pPr>
            <a:fld id="{D88B7D8B-2363-4F24-86CB-AEB8EDD1F682}" type="datetimeFigureOut">
              <a:rPr lang="fr-FR" smtClean="0"/>
              <a:pPr>
                <a:defRPr/>
              </a:pPr>
              <a:t>12/09/2023</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1AC8004E-0B04-473B-BEAC-206D1EA23B39}" type="slidenum">
              <a:rPr lang="fr-FR"/>
              <a:pPr>
                <a:defRPr/>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2CFCDD53-0563-44CB-B61C-50853D0F45D0}" type="datetimeFigureOut">
              <a:rPr lang="fr-FR" smtClean="0"/>
              <a:pPr>
                <a:defRPr/>
              </a:pPr>
              <a:t>12/09/2023</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C4D364D2-CB9E-4275-B55E-82AE834DE880}" type="slidenum">
              <a:rPr lang="fr-FR"/>
              <a:pPr>
                <a:defRPr/>
              </a:pPr>
              <a:t>‹N°›</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14974EC-22A3-458F-96DF-E7DF47E53CD6}"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741A740-D7E5-4837-BFEC-9007DD4D0481}" type="slidenum">
              <a:rPr lang="fr-FR"/>
              <a:pPr>
                <a:defRPr/>
              </a:pPr>
              <a:t>‹N°›</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5C68322-C992-403C-9356-4BDDD830EFFD}"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423D0FA5-DB4F-4C8D-847C-3601DAC20BC2}" type="slidenum">
              <a:rPr lang="fr-FR"/>
              <a:pPr>
                <a:defRPr/>
              </a:pPr>
              <a:t>‹N°›</a:t>
            </a:fld>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30B53046-FCD2-4354-BE77-6943FB4877A7}"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AF67E9FF-1E7F-434A-8ED6-CA5F981281AD}" type="slidenum">
              <a:rPr lang="fr-FR"/>
              <a:pPr>
                <a:defRPr/>
              </a:pPr>
              <a:t>‹N°›</a:t>
            </a:fld>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9B0FDEEA-4A94-4247-99C0-57ECA24FEE03}"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4C7DC85-AE08-4D0F-BC05-7F3871DA0B81}"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969D5A05-B65F-407E-A765-F5B63442DD46}"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228576" y="80944"/>
            <a:ext cx="7772400" cy="349234"/>
          </a:xfrm>
        </p:spPr>
        <p:txBody>
          <a:bodyPr/>
          <a:lstStyle>
            <a:lvl1pPr>
              <a:defRPr sz="1200">
                <a:latin typeface="Arial" pitchFamily="34" charset="0"/>
                <a:cs typeface="Arial" pitchFamily="34" charset="0"/>
              </a:defRPr>
            </a:lvl1pPr>
          </a:lstStyle>
          <a:p>
            <a:r>
              <a:rPr lang="fr-FR" dirty="0"/>
              <a:t>Cliquez pour modifier le style du titre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13"/>
          <p:cNvSpPr>
            <a:spLocks noGrp="1"/>
          </p:cNvSpPr>
          <p:nvPr>
            <p:ph type="dt" sz="half" idx="10"/>
          </p:nvPr>
        </p:nvSpPr>
        <p:spPr/>
        <p:txBody>
          <a:bodyPr/>
          <a:lstStyle>
            <a:lvl1pPr>
              <a:defRPr/>
            </a:lvl1pPr>
          </a:lstStyle>
          <a:p>
            <a:pPr>
              <a:defRPr/>
            </a:pPr>
            <a:endParaRPr lang="fr-FR"/>
          </a:p>
        </p:txBody>
      </p:sp>
      <p:sp>
        <p:nvSpPr>
          <p:cNvPr id="4" name="Espace réservé du pied de page 2"/>
          <p:cNvSpPr>
            <a:spLocks noGrp="1"/>
          </p:cNvSpPr>
          <p:nvPr>
            <p:ph type="ftr" sz="quarter" idx="11"/>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2"/>
          </p:nvPr>
        </p:nvSpPr>
        <p:spPr/>
        <p:txBody>
          <a:bodyPr/>
          <a:lstStyle>
            <a:lvl1pPr>
              <a:defRPr/>
            </a:lvl1pPr>
          </a:lstStyle>
          <a:p>
            <a:pPr>
              <a:defRPr/>
            </a:pPr>
            <a:fld id="{C051F993-1E92-4227-986B-D850AFD12C84}"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
        <p:nvSpPr>
          <p:cNvPr id="2" name="Espace réservé du numéro de diapositive 22"/>
          <p:cNvSpPr>
            <a:spLocks noGrp="1"/>
          </p:cNvSpPr>
          <p:nvPr>
            <p:ph type="sldNum" sz="quarter" idx="10"/>
          </p:nvPr>
        </p:nvSpPr>
        <p:spPr/>
        <p:txBody>
          <a:bodyPr/>
          <a:lstStyle>
            <a:lvl1pPr algn="ctr" eaLnBrk="1" latinLnBrk="0" hangingPunct="1">
              <a:defRPr kumimoji="0" sz="1400">
                <a:solidFill>
                  <a:srgbClr val="FFFFFF"/>
                </a:solidFill>
                <a:latin typeface="+mj-lt"/>
                <a:ea typeface="+mj-ea"/>
                <a:cs typeface="+mj-cs"/>
              </a:defRPr>
            </a:lvl1pPr>
          </a:lstStyle>
          <a:p>
            <a:pPr>
              <a:defRPr/>
            </a:pPr>
            <a:fld id="{F650A123-AC3C-4CD6-B8CA-A46FADBA40DD}" type="slidenum">
              <a:rPr lang="fr-FR"/>
              <a:pPr>
                <a:defRPr/>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BD66B64D-8CA2-437A-A726-5E410EE190CE}"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964261D-2354-4AF7-A873-24E67A3C4F27}"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C664D788-B972-4180-80D2-1B13EA09F904}"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2F6F1DB-8595-442E-B9FD-D7C61E539432}"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D85C252D-35DB-4954-94A5-6F992969D2C8}"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8A2DB8A-229C-46BD-899A-D036C6DD40CB}"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8" name="Rectangle à coins arrondis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1028" name="Espace réservé du titre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fr-FR"/>
              <a:t>Cliquez pour modifier le style du titre</a:t>
            </a:r>
            <a:endParaRPr lang="en-US"/>
          </a:p>
        </p:txBody>
      </p:sp>
      <p:sp>
        <p:nvSpPr>
          <p:cNvPr id="1029" name="Espace réservé du texte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fr-FR"/>
          </a:p>
        </p:txBody>
      </p:sp>
      <p:sp>
        <p:nvSpPr>
          <p:cNvPr id="23" name="Espace réservé du numéro de diapositive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F9B7FE6E-B4A0-4744-86F6-AD3850977B2C}"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790" r:id="rId1"/>
    <p:sldLayoutId id="2147484791" r:id="rId2"/>
    <p:sldLayoutId id="2147484766" r:id="rId3"/>
    <p:sldLayoutId id="2147484792" r:id="rId4"/>
    <p:sldLayoutId id="2147484767" r:id="rId5"/>
    <p:sldLayoutId id="2147484793" r:id="rId6"/>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itchFamily="34" charset="0"/>
        </a:defRPr>
      </a:lvl2pPr>
      <a:lvl3pPr algn="l" rtl="0" eaLnBrk="0" fontAlgn="base" hangingPunct="0">
        <a:spcBef>
          <a:spcPct val="0"/>
        </a:spcBef>
        <a:spcAft>
          <a:spcPct val="0"/>
        </a:spcAft>
        <a:defRPr sz="4000">
          <a:solidFill>
            <a:schemeClr val="tx2"/>
          </a:solidFill>
          <a:latin typeface="Franklin Gothic Book" pitchFamily="34" charset="0"/>
        </a:defRPr>
      </a:lvl3pPr>
      <a:lvl4pPr algn="l" rtl="0" eaLnBrk="0" fontAlgn="base" hangingPunct="0">
        <a:spcBef>
          <a:spcPct val="0"/>
        </a:spcBef>
        <a:spcAft>
          <a:spcPct val="0"/>
        </a:spcAft>
        <a:defRPr sz="4000">
          <a:solidFill>
            <a:schemeClr val="tx2"/>
          </a:solidFill>
          <a:latin typeface="Franklin Gothic Book" pitchFamily="34" charset="0"/>
        </a:defRPr>
      </a:lvl4pPr>
      <a:lvl5pPr algn="l" rtl="0" eaLnBrk="0" fontAlgn="base" hangingPunct="0">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73C808B-07D4-4399-8248-628F29C72409}" type="datetimeFigureOut">
              <a:rPr lang="fr-FR" smtClean="0"/>
              <a:pPr>
                <a:defRPr/>
              </a:pPr>
              <a:t>12/09/2023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0180119-5D5C-4144-9BFF-D8D6C7E2297C}"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768" r:id="rId1"/>
    <p:sldLayoutId id="2147484769" r:id="rId2"/>
    <p:sldLayoutId id="2147484770" r:id="rId3"/>
    <p:sldLayoutId id="2147484771" r:id="rId4"/>
    <p:sldLayoutId id="2147484772" r:id="rId5"/>
    <p:sldLayoutId id="2147484773" r:id="rId6"/>
    <p:sldLayoutId id="2147484774" r:id="rId7"/>
    <p:sldLayoutId id="2147484775" r:id="rId8"/>
    <p:sldLayoutId id="2147484776" r:id="rId9"/>
    <p:sldLayoutId id="2147484777" r:id="rId10"/>
    <p:sldLayoutId id="214748477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3075"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2EE6E52-D048-4877-B20E-03F63E402687}" type="datetimeFigureOut">
              <a:rPr lang="fr-FR" smtClean="0"/>
              <a:pPr>
                <a:defRPr/>
              </a:pPr>
              <a:t>12/09/2023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0B4874-662D-4128-B1C6-1947EED04C87}"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779" r:id="rId1"/>
    <p:sldLayoutId id="2147484780" r:id="rId2"/>
    <p:sldLayoutId id="2147484781" r:id="rId3"/>
    <p:sldLayoutId id="2147484782" r:id="rId4"/>
    <p:sldLayoutId id="2147484783" r:id="rId5"/>
    <p:sldLayoutId id="2147484784" r:id="rId6"/>
    <p:sldLayoutId id="2147484785" r:id="rId7"/>
    <p:sldLayoutId id="2147484786" r:id="rId8"/>
    <p:sldLayoutId id="2147484787" r:id="rId9"/>
    <p:sldLayoutId id="2147484788" r:id="rId10"/>
    <p:sldLayoutId id="214748478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10.png"/><Relationship Id="rId3" Type="http://schemas.openxmlformats.org/officeDocument/2006/relationships/slideLayout" Target="../slideLayouts/slideLayout3.xml"/><Relationship Id="rId7" Type="http://schemas.openxmlformats.org/officeDocument/2006/relationships/image" Target="../media/image8.jpeg"/><Relationship Id="rId12" Type="http://schemas.openxmlformats.org/officeDocument/2006/relationships/image" Target="../media/image9.png"/><Relationship Id="rId17" Type="http://schemas.openxmlformats.org/officeDocument/2006/relationships/image" Target="../media/image5.emf"/><Relationship Id="rId2" Type="http://schemas.openxmlformats.org/officeDocument/2006/relationships/tags" Target="../tags/tag2.xml"/><Relationship Id="rId16" Type="http://schemas.openxmlformats.org/officeDocument/2006/relationships/oleObject" Target="../embeddings/oleObject4.bin"/><Relationship Id="rId1" Type="http://schemas.openxmlformats.org/officeDocument/2006/relationships/vmlDrawing" Target="../drawings/vmlDrawing1.vml"/><Relationship Id="rId6" Type="http://schemas.openxmlformats.org/officeDocument/2006/relationships/image" Target="../media/image7.png"/><Relationship Id="rId11" Type="http://schemas.openxmlformats.org/officeDocument/2006/relationships/image" Target="../media/image3.emf"/><Relationship Id="rId5" Type="http://schemas.openxmlformats.org/officeDocument/2006/relationships/image" Target="../media/image6.jpeg"/><Relationship Id="rId15" Type="http://schemas.openxmlformats.org/officeDocument/2006/relationships/image" Target="../media/image4.emf"/><Relationship Id="rId10" Type="http://schemas.openxmlformats.org/officeDocument/2006/relationships/oleObject" Target="../embeddings/oleObject2.bin"/><Relationship Id="rId4" Type="http://schemas.openxmlformats.org/officeDocument/2006/relationships/notesSlide" Target="../notesSlides/notesSlide1.xml"/><Relationship Id="rId9" Type="http://schemas.openxmlformats.org/officeDocument/2006/relationships/image" Target="../media/image2.emf"/><Relationship Id="rId1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slideLayout" Target="../slideLayouts/slideLayout3.xml"/><Relationship Id="rId7" Type="http://schemas.openxmlformats.org/officeDocument/2006/relationships/image" Target="../media/image38.wmf"/><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oleObject" Target="../embeddings/oleObject26.bin"/><Relationship Id="rId11" Type="http://schemas.openxmlformats.org/officeDocument/2006/relationships/image" Target="../media/image39.wmf"/><Relationship Id="rId5" Type="http://schemas.openxmlformats.org/officeDocument/2006/relationships/image" Target="../media/image6.jpeg"/><Relationship Id="rId10" Type="http://schemas.openxmlformats.org/officeDocument/2006/relationships/oleObject" Target="../embeddings/oleObject28.bin"/><Relationship Id="rId4" Type="http://schemas.openxmlformats.org/officeDocument/2006/relationships/notesSlide" Target="../notesSlides/notesSlide10.xml"/><Relationship Id="rId9" Type="http://schemas.openxmlformats.org/officeDocument/2006/relationships/image" Target="../media/image37.w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40.emf"/><Relationship Id="rId11" Type="http://schemas.openxmlformats.org/officeDocument/2006/relationships/image" Target="../media/image41.emf"/><Relationship Id="rId5" Type="http://schemas.openxmlformats.org/officeDocument/2006/relationships/oleObject" Target="../embeddings/oleObject29.bin"/><Relationship Id="rId10" Type="http://schemas.openxmlformats.org/officeDocument/2006/relationships/oleObject" Target="../embeddings/oleObject31.bin"/><Relationship Id="rId4" Type="http://schemas.openxmlformats.org/officeDocument/2006/relationships/notesSlide" Target="../notesSlides/notesSlide11.xml"/><Relationship Id="rId9" Type="http://schemas.openxmlformats.org/officeDocument/2006/relationships/image" Target="../media/image34.w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2.emf"/><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oleObject" Target="../embeddings/oleObject32.bin"/><Relationship Id="rId5" Type="http://schemas.openxmlformats.org/officeDocument/2006/relationships/image" Target="../media/image6.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4.bin"/><Relationship Id="rId13" Type="http://schemas.openxmlformats.org/officeDocument/2006/relationships/image" Target="../media/image46.emf"/><Relationship Id="rId18" Type="http://schemas.openxmlformats.org/officeDocument/2006/relationships/oleObject" Target="../embeddings/oleObject39.bin"/><Relationship Id="rId3" Type="http://schemas.openxmlformats.org/officeDocument/2006/relationships/slideLayout" Target="../slideLayouts/slideLayout3.xml"/><Relationship Id="rId7" Type="http://schemas.openxmlformats.org/officeDocument/2006/relationships/image" Target="../media/image43.emf"/><Relationship Id="rId12" Type="http://schemas.openxmlformats.org/officeDocument/2006/relationships/oleObject" Target="../embeddings/oleObject36.bin"/><Relationship Id="rId17" Type="http://schemas.openxmlformats.org/officeDocument/2006/relationships/image" Target="../media/image48.emf"/><Relationship Id="rId2" Type="http://schemas.openxmlformats.org/officeDocument/2006/relationships/tags" Target="../tags/tag14.xml"/><Relationship Id="rId16" Type="http://schemas.openxmlformats.org/officeDocument/2006/relationships/oleObject" Target="../embeddings/oleObject38.bin"/><Relationship Id="rId1" Type="http://schemas.openxmlformats.org/officeDocument/2006/relationships/vmlDrawing" Target="../drawings/vmlDrawing13.vml"/><Relationship Id="rId6" Type="http://schemas.openxmlformats.org/officeDocument/2006/relationships/oleObject" Target="../embeddings/oleObject33.bin"/><Relationship Id="rId11" Type="http://schemas.openxmlformats.org/officeDocument/2006/relationships/image" Target="../media/image45.emf"/><Relationship Id="rId5" Type="http://schemas.openxmlformats.org/officeDocument/2006/relationships/image" Target="../media/image6.jpeg"/><Relationship Id="rId15" Type="http://schemas.openxmlformats.org/officeDocument/2006/relationships/image" Target="../media/image47.emf"/><Relationship Id="rId10" Type="http://schemas.openxmlformats.org/officeDocument/2006/relationships/oleObject" Target="../embeddings/oleObject35.bin"/><Relationship Id="rId19" Type="http://schemas.openxmlformats.org/officeDocument/2006/relationships/image" Target="../media/image49.emf"/><Relationship Id="rId4" Type="http://schemas.openxmlformats.org/officeDocument/2006/relationships/notesSlide" Target="../notesSlides/notesSlide13.xml"/><Relationship Id="rId9" Type="http://schemas.openxmlformats.org/officeDocument/2006/relationships/image" Target="../media/image44.emf"/><Relationship Id="rId14" Type="http://schemas.openxmlformats.org/officeDocument/2006/relationships/oleObject" Target="../embeddings/oleObject37.bin"/></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41.bin"/><Relationship Id="rId13" Type="http://schemas.openxmlformats.org/officeDocument/2006/relationships/image" Target="../media/image53.emf"/><Relationship Id="rId3" Type="http://schemas.openxmlformats.org/officeDocument/2006/relationships/slideLayout" Target="../slideLayouts/slideLayout3.xml"/><Relationship Id="rId7" Type="http://schemas.openxmlformats.org/officeDocument/2006/relationships/image" Target="../media/image50.emf"/><Relationship Id="rId12" Type="http://schemas.openxmlformats.org/officeDocument/2006/relationships/oleObject" Target="../embeddings/oleObject43.bin"/><Relationship Id="rId17" Type="http://schemas.openxmlformats.org/officeDocument/2006/relationships/image" Target="../media/image55.emf"/><Relationship Id="rId2" Type="http://schemas.openxmlformats.org/officeDocument/2006/relationships/tags" Target="../tags/tag15.xml"/><Relationship Id="rId16" Type="http://schemas.openxmlformats.org/officeDocument/2006/relationships/oleObject" Target="../embeddings/oleObject45.bin"/><Relationship Id="rId1" Type="http://schemas.openxmlformats.org/officeDocument/2006/relationships/vmlDrawing" Target="../drawings/vmlDrawing14.vml"/><Relationship Id="rId6" Type="http://schemas.openxmlformats.org/officeDocument/2006/relationships/oleObject" Target="../embeddings/oleObject40.bin"/><Relationship Id="rId11" Type="http://schemas.openxmlformats.org/officeDocument/2006/relationships/image" Target="../media/image52.emf"/><Relationship Id="rId5" Type="http://schemas.openxmlformats.org/officeDocument/2006/relationships/image" Target="../media/image6.jpeg"/><Relationship Id="rId15" Type="http://schemas.openxmlformats.org/officeDocument/2006/relationships/image" Target="../media/image54.emf"/><Relationship Id="rId10" Type="http://schemas.openxmlformats.org/officeDocument/2006/relationships/oleObject" Target="../embeddings/oleObject42.bin"/><Relationship Id="rId4" Type="http://schemas.openxmlformats.org/officeDocument/2006/relationships/notesSlide" Target="../notesSlides/notesSlide14.xml"/><Relationship Id="rId9" Type="http://schemas.openxmlformats.org/officeDocument/2006/relationships/image" Target="../media/image51.emf"/><Relationship Id="rId14" Type="http://schemas.openxmlformats.org/officeDocument/2006/relationships/oleObject" Target="../embeddings/oleObject44.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7.bin"/><Relationship Id="rId13" Type="http://schemas.openxmlformats.org/officeDocument/2006/relationships/image" Target="../media/image59.emf"/><Relationship Id="rId3" Type="http://schemas.openxmlformats.org/officeDocument/2006/relationships/slideLayout" Target="../slideLayouts/slideLayout3.xml"/><Relationship Id="rId7" Type="http://schemas.openxmlformats.org/officeDocument/2006/relationships/image" Target="../media/image56.emf"/><Relationship Id="rId12" Type="http://schemas.openxmlformats.org/officeDocument/2006/relationships/oleObject" Target="../embeddings/oleObject49.bin"/><Relationship Id="rId2" Type="http://schemas.openxmlformats.org/officeDocument/2006/relationships/tags" Target="../tags/tag16.xml"/><Relationship Id="rId1" Type="http://schemas.openxmlformats.org/officeDocument/2006/relationships/vmlDrawing" Target="../drawings/vmlDrawing15.vml"/><Relationship Id="rId6" Type="http://schemas.openxmlformats.org/officeDocument/2006/relationships/oleObject" Target="../embeddings/oleObject46.bin"/><Relationship Id="rId11" Type="http://schemas.openxmlformats.org/officeDocument/2006/relationships/image" Target="../media/image58.emf"/><Relationship Id="rId5" Type="http://schemas.openxmlformats.org/officeDocument/2006/relationships/image" Target="../media/image6.jpeg"/><Relationship Id="rId10" Type="http://schemas.openxmlformats.org/officeDocument/2006/relationships/oleObject" Target="../embeddings/oleObject48.bin"/><Relationship Id="rId4" Type="http://schemas.openxmlformats.org/officeDocument/2006/relationships/notesSlide" Target="../notesSlides/notesSlide15.xml"/><Relationship Id="rId9" Type="http://schemas.openxmlformats.org/officeDocument/2006/relationships/image" Target="../media/image57.emf"/></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51.bin"/><Relationship Id="rId13" Type="http://schemas.openxmlformats.org/officeDocument/2006/relationships/image" Target="../media/image63.emf"/><Relationship Id="rId3" Type="http://schemas.openxmlformats.org/officeDocument/2006/relationships/slideLayout" Target="../slideLayouts/slideLayout3.xml"/><Relationship Id="rId7" Type="http://schemas.openxmlformats.org/officeDocument/2006/relationships/image" Target="../media/image60.emf"/><Relationship Id="rId12" Type="http://schemas.openxmlformats.org/officeDocument/2006/relationships/oleObject" Target="../embeddings/oleObject53.bin"/><Relationship Id="rId2" Type="http://schemas.openxmlformats.org/officeDocument/2006/relationships/tags" Target="../tags/tag17.xml"/><Relationship Id="rId1" Type="http://schemas.openxmlformats.org/officeDocument/2006/relationships/vmlDrawing" Target="../drawings/vmlDrawing16.vml"/><Relationship Id="rId6" Type="http://schemas.openxmlformats.org/officeDocument/2006/relationships/oleObject" Target="../embeddings/oleObject50.bin"/><Relationship Id="rId11" Type="http://schemas.openxmlformats.org/officeDocument/2006/relationships/image" Target="../media/image62.emf"/><Relationship Id="rId5" Type="http://schemas.openxmlformats.org/officeDocument/2006/relationships/image" Target="../media/image6.jpeg"/><Relationship Id="rId15" Type="http://schemas.openxmlformats.org/officeDocument/2006/relationships/image" Target="../media/image64.emf"/><Relationship Id="rId10" Type="http://schemas.openxmlformats.org/officeDocument/2006/relationships/oleObject" Target="../embeddings/oleObject52.bin"/><Relationship Id="rId4" Type="http://schemas.openxmlformats.org/officeDocument/2006/relationships/notesSlide" Target="../notesSlides/notesSlide16.xml"/><Relationship Id="rId9" Type="http://schemas.openxmlformats.org/officeDocument/2006/relationships/image" Target="../media/image61.emf"/><Relationship Id="rId14" Type="http://schemas.openxmlformats.org/officeDocument/2006/relationships/oleObject" Target="../embeddings/oleObject54.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56.bin"/><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18.xml"/><Relationship Id="rId1" Type="http://schemas.openxmlformats.org/officeDocument/2006/relationships/vmlDrawing" Target="../drawings/vmlDrawing17.vml"/><Relationship Id="rId6" Type="http://schemas.openxmlformats.org/officeDocument/2006/relationships/image" Target="../media/image65.wmf"/><Relationship Id="rId5" Type="http://schemas.openxmlformats.org/officeDocument/2006/relationships/oleObject" Target="../embeddings/oleObject55.bin"/><Relationship Id="rId4" Type="http://schemas.openxmlformats.org/officeDocument/2006/relationships/notesSlide" Target="../notesSlides/notesSlide17.xml"/><Relationship Id="rId9" Type="http://schemas.openxmlformats.org/officeDocument/2006/relationships/image" Target="../media/image66.w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7.emf"/><Relationship Id="rId2" Type="http://schemas.openxmlformats.org/officeDocument/2006/relationships/tags" Target="../tags/tag19.xml"/><Relationship Id="rId1" Type="http://schemas.openxmlformats.org/officeDocument/2006/relationships/vmlDrawing" Target="../drawings/vmlDrawing18.vml"/><Relationship Id="rId6" Type="http://schemas.openxmlformats.org/officeDocument/2006/relationships/oleObject" Target="../embeddings/oleObject57.bin"/><Relationship Id="rId5" Type="http://schemas.openxmlformats.org/officeDocument/2006/relationships/image" Target="../media/image6.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image" Target="../media/image13.emf"/><Relationship Id="rId3" Type="http://schemas.openxmlformats.org/officeDocument/2006/relationships/slideLayout" Target="../slideLayouts/slideLayout3.xml"/><Relationship Id="rId7" Type="http://schemas.openxmlformats.org/officeDocument/2006/relationships/oleObject" Target="../embeddings/oleObject5.bin"/><Relationship Id="rId12" Type="http://schemas.openxmlformats.org/officeDocument/2006/relationships/oleObject" Target="../embeddings/oleObject7.bin"/><Relationship Id="rId2" Type="http://schemas.openxmlformats.org/officeDocument/2006/relationships/tags" Target="../tags/tag3.xml"/><Relationship Id="rId16" Type="http://schemas.openxmlformats.org/officeDocument/2006/relationships/image" Target="../media/image17.png"/><Relationship Id="rId1" Type="http://schemas.openxmlformats.org/officeDocument/2006/relationships/vmlDrawing" Target="../drawings/vmlDrawing2.vml"/><Relationship Id="rId6" Type="http://schemas.openxmlformats.org/officeDocument/2006/relationships/image" Target="../media/image15.png"/><Relationship Id="rId11" Type="http://schemas.openxmlformats.org/officeDocument/2006/relationships/image" Target="../media/image16.png"/><Relationship Id="rId5" Type="http://schemas.openxmlformats.org/officeDocument/2006/relationships/image" Target="../media/image6.jpeg"/><Relationship Id="rId15" Type="http://schemas.openxmlformats.org/officeDocument/2006/relationships/image" Target="../media/image14.emf"/><Relationship Id="rId10" Type="http://schemas.openxmlformats.org/officeDocument/2006/relationships/image" Target="../media/image12.emf"/><Relationship Id="rId4" Type="http://schemas.openxmlformats.org/officeDocument/2006/relationships/notesSlide" Target="../notesSlides/notesSlide2.xml"/><Relationship Id="rId9" Type="http://schemas.openxmlformats.org/officeDocument/2006/relationships/oleObject" Target="../embeddings/oleObject6.bin"/><Relationship Id="rId14" Type="http://schemas.openxmlformats.org/officeDocument/2006/relationships/oleObject" Target="../embeddings/oleObject8.bin"/></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7.emf"/><Relationship Id="rId2" Type="http://schemas.openxmlformats.org/officeDocument/2006/relationships/tags" Target="../tags/tag21.xml"/><Relationship Id="rId1" Type="http://schemas.openxmlformats.org/officeDocument/2006/relationships/vmlDrawing" Target="../drawings/vmlDrawing19.vml"/><Relationship Id="rId6" Type="http://schemas.openxmlformats.org/officeDocument/2006/relationships/oleObject" Target="../embeddings/oleObject58.bin"/><Relationship Id="rId5" Type="http://schemas.openxmlformats.org/officeDocument/2006/relationships/image" Target="../media/image6.jpe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7.emf"/><Relationship Id="rId2" Type="http://schemas.openxmlformats.org/officeDocument/2006/relationships/tags" Target="../tags/tag23.xml"/><Relationship Id="rId1" Type="http://schemas.openxmlformats.org/officeDocument/2006/relationships/vmlDrawing" Target="../drawings/vmlDrawing20.vml"/><Relationship Id="rId6" Type="http://schemas.openxmlformats.org/officeDocument/2006/relationships/oleObject" Target="../embeddings/oleObject59.bin"/><Relationship Id="rId5" Type="http://schemas.openxmlformats.org/officeDocument/2006/relationships/image" Target="../media/image6.jpe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25.xml"/><Relationship Id="rId1" Type="http://schemas.openxmlformats.org/officeDocument/2006/relationships/vmlDrawing" Target="../drawings/vmlDrawing21.vml"/><Relationship Id="rId6" Type="http://schemas.openxmlformats.org/officeDocument/2006/relationships/image" Target="../media/image67.emf"/><Relationship Id="rId5" Type="http://schemas.openxmlformats.org/officeDocument/2006/relationships/oleObject" Target="../embeddings/oleObject60.bin"/><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62.bin"/><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26.xml"/><Relationship Id="rId1" Type="http://schemas.openxmlformats.org/officeDocument/2006/relationships/vmlDrawing" Target="../drawings/vmlDrawing22.vml"/><Relationship Id="rId6" Type="http://schemas.openxmlformats.org/officeDocument/2006/relationships/image" Target="../media/image67.emf"/><Relationship Id="rId11" Type="http://schemas.openxmlformats.org/officeDocument/2006/relationships/image" Target="../media/image69.emf"/><Relationship Id="rId5" Type="http://schemas.openxmlformats.org/officeDocument/2006/relationships/oleObject" Target="../embeddings/oleObject61.bin"/><Relationship Id="rId10" Type="http://schemas.openxmlformats.org/officeDocument/2006/relationships/oleObject" Target="../embeddings/oleObject63.bin"/><Relationship Id="rId4" Type="http://schemas.openxmlformats.org/officeDocument/2006/relationships/notesSlide" Target="../notesSlides/notesSlide22.xml"/><Relationship Id="rId9" Type="http://schemas.openxmlformats.org/officeDocument/2006/relationships/image" Target="../media/image68.e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65.bin"/><Relationship Id="rId13" Type="http://schemas.openxmlformats.org/officeDocument/2006/relationships/image" Target="../media/image73.emf"/><Relationship Id="rId3" Type="http://schemas.openxmlformats.org/officeDocument/2006/relationships/slideLayout" Target="../slideLayouts/slideLayout3.xml"/><Relationship Id="rId7" Type="http://schemas.openxmlformats.org/officeDocument/2006/relationships/image" Target="../media/image6.jpeg"/><Relationship Id="rId12" Type="http://schemas.openxmlformats.org/officeDocument/2006/relationships/oleObject" Target="../embeddings/oleObject67.bin"/><Relationship Id="rId2" Type="http://schemas.openxmlformats.org/officeDocument/2006/relationships/tags" Target="../tags/tag27.xml"/><Relationship Id="rId1" Type="http://schemas.openxmlformats.org/officeDocument/2006/relationships/vmlDrawing" Target="../drawings/vmlDrawing23.vml"/><Relationship Id="rId6" Type="http://schemas.openxmlformats.org/officeDocument/2006/relationships/image" Target="../media/image70.emf"/><Relationship Id="rId11" Type="http://schemas.openxmlformats.org/officeDocument/2006/relationships/image" Target="../media/image72.emf"/><Relationship Id="rId5" Type="http://schemas.openxmlformats.org/officeDocument/2006/relationships/oleObject" Target="../embeddings/oleObject64.bin"/><Relationship Id="rId10" Type="http://schemas.openxmlformats.org/officeDocument/2006/relationships/oleObject" Target="../embeddings/oleObject66.bin"/><Relationship Id="rId4" Type="http://schemas.openxmlformats.org/officeDocument/2006/relationships/notesSlide" Target="../notesSlides/notesSlide23.xml"/><Relationship Id="rId9" Type="http://schemas.openxmlformats.org/officeDocument/2006/relationships/image" Target="../media/image71.emf"/></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29.xml"/><Relationship Id="rId1" Type="http://schemas.openxmlformats.org/officeDocument/2006/relationships/vmlDrawing" Target="../drawings/vmlDrawing24.vml"/><Relationship Id="rId6" Type="http://schemas.openxmlformats.org/officeDocument/2006/relationships/image" Target="../media/image67.emf"/><Relationship Id="rId5" Type="http://schemas.openxmlformats.org/officeDocument/2006/relationships/oleObject" Target="../embeddings/oleObject61.bin"/><Relationship Id="rId4"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0.emf"/><Relationship Id="rId3" Type="http://schemas.openxmlformats.org/officeDocument/2006/relationships/slideLayout" Target="../slideLayouts/slideLayout3.xml"/><Relationship Id="rId7" Type="http://schemas.openxmlformats.org/officeDocument/2006/relationships/image" Target="../media/image18.emf"/><Relationship Id="rId12" Type="http://schemas.openxmlformats.org/officeDocument/2006/relationships/oleObject" Target="../embeddings/oleObject11.bin"/><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oleObject" Target="../embeddings/oleObject9.bin"/><Relationship Id="rId11" Type="http://schemas.openxmlformats.org/officeDocument/2006/relationships/image" Target="../media/image19.emf"/><Relationship Id="rId5" Type="http://schemas.openxmlformats.org/officeDocument/2006/relationships/image" Target="../media/image6.jpeg"/><Relationship Id="rId10" Type="http://schemas.openxmlformats.org/officeDocument/2006/relationships/oleObject" Target="../embeddings/oleObject10.bin"/><Relationship Id="rId4" Type="http://schemas.openxmlformats.org/officeDocument/2006/relationships/notesSlide" Target="../notesSlides/notesSlide3.xml"/><Relationship Id="rId9" Type="http://schemas.openxmlformats.org/officeDocument/2006/relationships/image" Target="../media/image22.png"/><Relationship Id="rId1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31.xml"/><Relationship Id="rId1" Type="http://schemas.openxmlformats.org/officeDocument/2006/relationships/vmlDrawing" Target="../drawings/vmlDrawing25.vml"/><Relationship Id="rId6" Type="http://schemas.openxmlformats.org/officeDocument/2006/relationships/image" Target="../media/image67.emf"/><Relationship Id="rId5" Type="http://schemas.openxmlformats.org/officeDocument/2006/relationships/oleObject" Target="../embeddings/oleObject61.bin"/><Relationship Id="rId4"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32.xml"/><Relationship Id="rId1" Type="http://schemas.openxmlformats.org/officeDocument/2006/relationships/vmlDrawing" Target="../drawings/vmlDrawing26.vml"/><Relationship Id="rId6" Type="http://schemas.openxmlformats.org/officeDocument/2006/relationships/image" Target="../media/image67.emf"/><Relationship Id="rId5" Type="http://schemas.openxmlformats.org/officeDocument/2006/relationships/oleObject" Target="../embeddings/oleObject61.bin"/><Relationship Id="rId4"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8" Type="http://schemas.openxmlformats.org/officeDocument/2006/relationships/image" Target="../media/image75.emf"/><Relationship Id="rId13" Type="http://schemas.openxmlformats.org/officeDocument/2006/relationships/image" Target="../media/image77.emf"/><Relationship Id="rId18" Type="http://schemas.openxmlformats.org/officeDocument/2006/relationships/oleObject" Target="../embeddings/oleObject74.bin"/><Relationship Id="rId3" Type="http://schemas.openxmlformats.org/officeDocument/2006/relationships/slideLayout" Target="../slideLayouts/slideLayout3.xml"/><Relationship Id="rId21" Type="http://schemas.openxmlformats.org/officeDocument/2006/relationships/image" Target="../media/image81.emf"/><Relationship Id="rId7" Type="http://schemas.openxmlformats.org/officeDocument/2006/relationships/oleObject" Target="../embeddings/oleObject69.bin"/><Relationship Id="rId12" Type="http://schemas.openxmlformats.org/officeDocument/2006/relationships/oleObject" Target="../embeddings/oleObject71.bin"/><Relationship Id="rId17" Type="http://schemas.openxmlformats.org/officeDocument/2006/relationships/image" Target="../media/image79.emf"/><Relationship Id="rId2" Type="http://schemas.openxmlformats.org/officeDocument/2006/relationships/tags" Target="../tags/tag33.xml"/><Relationship Id="rId16" Type="http://schemas.openxmlformats.org/officeDocument/2006/relationships/oleObject" Target="../embeddings/oleObject73.bin"/><Relationship Id="rId20" Type="http://schemas.openxmlformats.org/officeDocument/2006/relationships/oleObject" Target="../embeddings/oleObject75.bin"/><Relationship Id="rId1" Type="http://schemas.openxmlformats.org/officeDocument/2006/relationships/vmlDrawing" Target="../drawings/vmlDrawing27.vml"/><Relationship Id="rId6" Type="http://schemas.openxmlformats.org/officeDocument/2006/relationships/image" Target="../media/image74.emf"/><Relationship Id="rId11" Type="http://schemas.openxmlformats.org/officeDocument/2006/relationships/image" Target="../media/image76.emf"/><Relationship Id="rId5" Type="http://schemas.openxmlformats.org/officeDocument/2006/relationships/oleObject" Target="../embeddings/oleObject68.bin"/><Relationship Id="rId15" Type="http://schemas.openxmlformats.org/officeDocument/2006/relationships/image" Target="../media/image78.emf"/><Relationship Id="rId10" Type="http://schemas.openxmlformats.org/officeDocument/2006/relationships/oleObject" Target="../embeddings/oleObject70.bin"/><Relationship Id="rId19" Type="http://schemas.openxmlformats.org/officeDocument/2006/relationships/image" Target="../media/image80.emf"/><Relationship Id="rId4" Type="http://schemas.openxmlformats.org/officeDocument/2006/relationships/notesSlide" Target="../notesSlides/notesSlide27.xml"/><Relationship Id="rId9" Type="http://schemas.openxmlformats.org/officeDocument/2006/relationships/image" Target="../media/image6.jpeg"/><Relationship Id="rId14" Type="http://schemas.openxmlformats.org/officeDocument/2006/relationships/oleObject" Target="../embeddings/oleObject72.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70.bin"/><Relationship Id="rId13" Type="http://schemas.openxmlformats.org/officeDocument/2006/relationships/image" Target="../media/image79.emf"/><Relationship Id="rId3" Type="http://schemas.openxmlformats.org/officeDocument/2006/relationships/slideLayout" Target="../slideLayouts/slideLayout3.xml"/><Relationship Id="rId7" Type="http://schemas.openxmlformats.org/officeDocument/2006/relationships/image" Target="../media/image6.jpeg"/><Relationship Id="rId12" Type="http://schemas.openxmlformats.org/officeDocument/2006/relationships/oleObject" Target="../embeddings/oleObject73.bin"/><Relationship Id="rId17" Type="http://schemas.openxmlformats.org/officeDocument/2006/relationships/image" Target="../media/image75.emf"/><Relationship Id="rId2" Type="http://schemas.openxmlformats.org/officeDocument/2006/relationships/tags" Target="../tags/tag34.xml"/><Relationship Id="rId16" Type="http://schemas.openxmlformats.org/officeDocument/2006/relationships/oleObject" Target="../embeddings/oleObject76.bin"/><Relationship Id="rId1" Type="http://schemas.openxmlformats.org/officeDocument/2006/relationships/vmlDrawing" Target="../drawings/vmlDrawing28.vml"/><Relationship Id="rId6" Type="http://schemas.openxmlformats.org/officeDocument/2006/relationships/image" Target="../media/image74.emf"/><Relationship Id="rId11" Type="http://schemas.openxmlformats.org/officeDocument/2006/relationships/image" Target="../media/image78.emf"/><Relationship Id="rId5" Type="http://schemas.openxmlformats.org/officeDocument/2006/relationships/oleObject" Target="../embeddings/oleObject68.bin"/><Relationship Id="rId15" Type="http://schemas.openxmlformats.org/officeDocument/2006/relationships/image" Target="../media/image81.emf"/><Relationship Id="rId10" Type="http://schemas.openxmlformats.org/officeDocument/2006/relationships/oleObject" Target="../embeddings/oleObject72.bin"/><Relationship Id="rId4" Type="http://schemas.openxmlformats.org/officeDocument/2006/relationships/notesSlide" Target="../notesSlides/notesSlide28.xml"/><Relationship Id="rId9" Type="http://schemas.openxmlformats.org/officeDocument/2006/relationships/image" Target="../media/image76.emf"/><Relationship Id="rId14" Type="http://schemas.openxmlformats.org/officeDocument/2006/relationships/oleObject" Target="../embeddings/oleObject75.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78.bin"/><Relationship Id="rId3" Type="http://schemas.openxmlformats.org/officeDocument/2006/relationships/slideLayout" Target="../slideLayouts/slideLayout3.xml"/><Relationship Id="rId7" Type="http://schemas.openxmlformats.org/officeDocument/2006/relationships/image" Target="../media/image82.emf"/><Relationship Id="rId2" Type="http://schemas.openxmlformats.org/officeDocument/2006/relationships/tags" Target="../tags/tag35.xml"/><Relationship Id="rId1" Type="http://schemas.openxmlformats.org/officeDocument/2006/relationships/vmlDrawing" Target="../drawings/vmlDrawing29.vml"/><Relationship Id="rId6" Type="http://schemas.openxmlformats.org/officeDocument/2006/relationships/oleObject" Target="../embeddings/oleObject77.bin"/><Relationship Id="rId11" Type="http://schemas.openxmlformats.org/officeDocument/2006/relationships/image" Target="../media/image84.emf"/><Relationship Id="rId5" Type="http://schemas.openxmlformats.org/officeDocument/2006/relationships/image" Target="../media/image6.jpeg"/><Relationship Id="rId10" Type="http://schemas.openxmlformats.org/officeDocument/2006/relationships/oleObject" Target="../embeddings/oleObject79.bin"/><Relationship Id="rId4" Type="http://schemas.openxmlformats.org/officeDocument/2006/relationships/notesSlide" Target="../notesSlides/notesSlide29.xml"/><Relationship Id="rId9" Type="http://schemas.openxmlformats.org/officeDocument/2006/relationships/image" Target="../media/image83.emf"/></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81.bin"/><Relationship Id="rId3" Type="http://schemas.openxmlformats.org/officeDocument/2006/relationships/slideLayout" Target="../slideLayouts/slideLayout3.xml"/><Relationship Id="rId7" Type="http://schemas.openxmlformats.org/officeDocument/2006/relationships/image" Target="../media/image85.emf"/><Relationship Id="rId2" Type="http://schemas.openxmlformats.org/officeDocument/2006/relationships/tags" Target="../tags/tag36.xml"/><Relationship Id="rId1" Type="http://schemas.openxmlformats.org/officeDocument/2006/relationships/vmlDrawing" Target="../drawings/vmlDrawing30.vml"/><Relationship Id="rId6" Type="http://schemas.openxmlformats.org/officeDocument/2006/relationships/oleObject" Target="../embeddings/oleObject80.bin"/><Relationship Id="rId5" Type="http://schemas.openxmlformats.org/officeDocument/2006/relationships/image" Target="../media/image6.jpeg"/><Relationship Id="rId4" Type="http://schemas.openxmlformats.org/officeDocument/2006/relationships/notesSlide" Target="../notesSlides/notesSlide30.xml"/><Relationship Id="rId9" Type="http://schemas.openxmlformats.org/officeDocument/2006/relationships/image" Target="../media/image86.emf"/></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83.bin"/><Relationship Id="rId3" Type="http://schemas.openxmlformats.org/officeDocument/2006/relationships/slideLayout" Target="../slideLayouts/slideLayout3.xml"/><Relationship Id="rId7" Type="http://schemas.openxmlformats.org/officeDocument/2006/relationships/image" Target="../media/image87.emf"/><Relationship Id="rId2" Type="http://schemas.openxmlformats.org/officeDocument/2006/relationships/tags" Target="../tags/tag37.xml"/><Relationship Id="rId1" Type="http://schemas.openxmlformats.org/officeDocument/2006/relationships/vmlDrawing" Target="../drawings/vmlDrawing31.vml"/><Relationship Id="rId6" Type="http://schemas.openxmlformats.org/officeDocument/2006/relationships/oleObject" Target="../embeddings/oleObject82.bin"/><Relationship Id="rId11" Type="http://schemas.openxmlformats.org/officeDocument/2006/relationships/image" Target="../media/image89.emf"/><Relationship Id="rId5" Type="http://schemas.openxmlformats.org/officeDocument/2006/relationships/image" Target="../media/image6.jpeg"/><Relationship Id="rId10" Type="http://schemas.openxmlformats.org/officeDocument/2006/relationships/oleObject" Target="../embeddings/oleObject84.bin"/><Relationship Id="rId4" Type="http://schemas.openxmlformats.org/officeDocument/2006/relationships/notesSlide" Target="../notesSlides/notesSlide31.xml"/><Relationship Id="rId9" Type="http://schemas.openxmlformats.org/officeDocument/2006/relationships/image" Target="../media/image88.emf"/></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86.bin"/><Relationship Id="rId13" Type="http://schemas.openxmlformats.org/officeDocument/2006/relationships/image" Target="../media/image93.emf"/><Relationship Id="rId3" Type="http://schemas.openxmlformats.org/officeDocument/2006/relationships/slideLayout" Target="../slideLayouts/slideLayout3.xml"/><Relationship Id="rId7" Type="http://schemas.openxmlformats.org/officeDocument/2006/relationships/image" Target="../media/image90.emf"/><Relationship Id="rId12" Type="http://schemas.openxmlformats.org/officeDocument/2006/relationships/oleObject" Target="../embeddings/oleObject88.bin"/><Relationship Id="rId17" Type="http://schemas.openxmlformats.org/officeDocument/2006/relationships/image" Target="../media/image95.emf"/><Relationship Id="rId2" Type="http://schemas.openxmlformats.org/officeDocument/2006/relationships/tags" Target="../tags/tag38.xml"/><Relationship Id="rId16" Type="http://schemas.openxmlformats.org/officeDocument/2006/relationships/oleObject" Target="../embeddings/oleObject90.bin"/><Relationship Id="rId1" Type="http://schemas.openxmlformats.org/officeDocument/2006/relationships/vmlDrawing" Target="../drawings/vmlDrawing32.vml"/><Relationship Id="rId6" Type="http://schemas.openxmlformats.org/officeDocument/2006/relationships/oleObject" Target="../embeddings/oleObject85.bin"/><Relationship Id="rId11" Type="http://schemas.openxmlformats.org/officeDocument/2006/relationships/image" Target="../media/image92.emf"/><Relationship Id="rId5" Type="http://schemas.openxmlformats.org/officeDocument/2006/relationships/image" Target="../media/image6.jpeg"/><Relationship Id="rId15" Type="http://schemas.openxmlformats.org/officeDocument/2006/relationships/image" Target="../media/image94.emf"/><Relationship Id="rId10" Type="http://schemas.openxmlformats.org/officeDocument/2006/relationships/oleObject" Target="../embeddings/oleObject87.bin"/><Relationship Id="rId4" Type="http://schemas.openxmlformats.org/officeDocument/2006/relationships/notesSlide" Target="../notesSlides/notesSlide32.xml"/><Relationship Id="rId9" Type="http://schemas.openxmlformats.org/officeDocument/2006/relationships/image" Target="../media/image91.emf"/><Relationship Id="rId14" Type="http://schemas.openxmlformats.org/officeDocument/2006/relationships/oleObject" Target="../embeddings/oleObject89.bin"/></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92.bin"/><Relationship Id="rId13" Type="http://schemas.openxmlformats.org/officeDocument/2006/relationships/image" Target="../media/image99.emf"/><Relationship Id="rId3" Type="http://schemas.openxmlformats.org/officeDocument/2006/relationships/slideLayout" Target="../slideLayouts/slideLayout3.xml"/><Relationship Id="rId7" Type="http://schemas.openxmlformats.org/officeDocument/2006/relationships/image" Target="../media/image96.emf"/><Relationship Id="rId12" Type="http://schemas.openxmlformats.org/officeDocument/2006/relationships/oleObject" Target="../embeddings/oleObject94.bin"/><Relationship Id="rId17" Type="http://schemas.openxmlformats.org/officeDocument/2006/relationships/image" Target="../media/image101.emf"/><Relationship Id="rId2" Type="http://schemas.openxmlformats.org/officeDocument/2006/relationships/tags" Target="../tags/tag39.xml"/><Relationship Id="rId16" Type="http://schemas.openxmlformats.org/officeDocument/2006/relationships/oleObject" Target="../embeddings/oleObject96.bin"/><Relationship Id="rId1" Type="http://schemas.openxmlformats.org/officeDocument/2006/relationships/vmlDrawing" Target="../drawings/vmlDrawing33.vml"/><Relationship Id="rId6" Type="http://schemas.openxmlformats.org/officeDocument/2006/relationships/oleObject" Target="../embeddings/oleObject91.bin"/><Relationship Id="rId11" Type="http://schemas.openxmlformats.org/officeDocument/2006/relationships/image" Target="../media/image98.emf"/><Relationship Id="rId5" Type="http://schemas.openxmlformats.org/officeDocument/2006/relationships/image" Target="../media/image6.jpeg"/><Relationship Id="rId15" Type="http://schemas.openxmlformats.org/officeDocument/2006/relationships/image" Target="../media/image100.emf"/><Relationship Id="rId10" Type="http://schemas.openxmlformats.org/officeDocument/2006/relationships/oleObject" Target="../embeddings/oleObject93.bin"/><Relationship Id="rId4" Type="http://schemas.openxmlformats.org/officeDocument/2006/relationships/notesSlide" Target="../notesSlides/notesSlide33.xml"/><Relationship Id="rId9" Type="http://schemas.openxmlformats.org/officeDocument/2006/relationships/image" Target="../media/image97.emf"/><Relationship Id="rId14" Type="http://schemas.openxmlformats.org/officeDocument/2006/relationships/oleObject" Target="../embeddings/oleObject95.bin"/></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98.bin"/><Relationship Id="rId13" Type="http://schemas.openxmlformats.org/officeDocument/2006/relationships/image" Target="../media/image105.emf"/><Relationship Id="rId3" Type="http://schemas.openxmlformats.org/officeDocument/2006/relationships/slideLayout" Target="../slideLayouts/slideLayout3.xml"/><Relationship Id="rId7" Type="http://schemas.openxmlformats.org/officeDocument/2006/relationships/image" Target="../media/image6.jpeg"/><Relationship Id="rId12" Type="http://schemas.openxmlformats.org/officeDocument/2006/relationships/oleObject" Target="../embeddings/oleObject100.bin"/><Relationship Id="rId2" Type="http://schemas.openxmlformats.org/officeDocument/2006/relationships/tags" Target="../tags/tag40.xml"/><Relationship Id="rId1" Type="http://schemas.openxmlformats.org/officeDocument/2006/relationships/vmlDrawing" Target="../drawings/vmlDrawing34.vml"/><Relationship Id="rId6" Type="http://schemas.openxmlformats.org/officeDocument/2006/relationships/image" Target="../media/image102.emf"/><Relationship Id="rId11" Type="http://schemas.openxmlformats.org/officeDocument/2006/relationships/image" Target="../media/image104.emf"/><Relationship Id="rId5" Type="http://schemas.openxmlformats.org/officeDocument/2006/relationships/oleObject" Target="../embeddings/oleObject97.bin"/><Relationship Id="rId10" Type="http://schemas.openxmlformats.org/officeDocument/2006/relationships/oleObject" Target="../embeddings/oleObject99.bin"/><Relationship Id="rId4" Type="http://schemas.openxmlformats.org/officeDocument/2006/relationships/notesSlide" Target="../notesSlides/notesSlide34.xml"/><Relationship Id="rId9" Type="http://schemas.openxmlformats.org/officeDocument/2006/relationships/image" Target="../media/image103.e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4.emf"/><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image" Target="../media/image6.jpe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102.bin"/><Relationship Id="rId13" Type="http://schemas.openxmlformats.org/officeDocument/2006/relationships/image" Target="../media/image109.emf"/><Relationship Id="rId18" Type="http://schemas.openxmlformats.org/officeDocument/2006/relationships/oleObject" Target="../embeddings/oleObject107.bin"/><Relationship Id="rId3" Type="http://schemas.openxmlformats.org/officeDocument/2006/relationships/slideLayout" Target="../slideLayouts/slideLayout3.xml"/><Relationship Id="rId7" Type="http://schemas.openxmlformats.org/officeDocument/2006/relationships/image" Target="../media/image106.emf"/><Relationship Id="rId12" Type="http://schemas.openxmlformats.org/officeDocument/2006/relationships/oleObject" Target="../embeddings/oleObject104.bin"/><Relationship Id="rId17" Type="http://schemas.openxmlformats.org/officeDocument/2006/relationships/image" Target="../media/image111.emf"/><Relationship Id="rId2" Type="http://schemas.openxmlformats.org/officeDocument/2006/relationships/tags" Target="../tags/tag41.xml"/><Relationship Id="rId16" Type="http://schemas.openxmlformats.org/officeDocument/2006/relationships/oleObject" Target="../embeddings/oleObject106.bin"/><Relationship Id="rId1" Type="http://schemas.openxmlformats.org/officeDocument/2006/relationships/vmlDrawing" Target="../drawings/vmlDrawing35.vml"/><Relationship Id="rId6" Type="http://schemas.openxmlformats.org/officeDocument/2006/relationships/oleObject" Target="../embeddings/oleObject101.bin"/><Relationship Id="rId11" Type="http://schemas.openxmlformats.org/officeDocument/2006/relationships/image" Target="../media/image108.emf"/><Relationship Id="rId5" Type="http://schemas.openxmlformats.org/officeDocument/2006/relationships/image" Target="../media/image6.jpeg"/><Relationship Id="rId15" Type="http://schemas.openxmlformats.org/officeDocument/2006/relationships/image" Target="../media/image110.emf"/><Relationship Id="rId10" Type="http://schemas.openxmlformats.org/officeDocument/2006/relationships/oleObject" Target="../embeddings/oleObject103.bin"/><Relationship Id="rId19" Type="http://schemas.openxmlformats.org/officeDocument/2006/relationships/image" Target="../media/image112.emf"/><Relationship Id="rId4" Type="http://schemas.openxmlformats.org/officeDocument/2006/relationships/notesSlide" Target="../notesSlides/notesSlide35.xml"/><Relationship Id="rId9" Type="http://schemas.openxmlformats.org/officeDocument/2006/relationships/image" Target="../media/image107.emf"/><Relationship Id="rId14" Type="http://schemas.openxmlformats.org/officeDocument/2006/relationships/oleObject" Target="../embeddings/oleObject105.bin"/></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109.bin"/><Relationship Id="rId13" Type="http://schemas.openxmlformats.org/officeDocument/2006/relationships/image" Target="../media/image116.emf"/><Relationship Id="rId18" Type="http://schemas.openxmlformats.org/officeDocument/2006/relationships/oleObject" Target="../embeddings/oleObject114.bin"/><Relationship Id="rId3" Type="http://schemas.openxmlformats.org/officeDocument/2006/relationships/slideLayout" Target="../slideLayouts/slideLayout3.xml"/><Relationship Id="rId21" Type="http://schemas.openxmlformats.org/officeDocument/2006/relationships/image" Target="../media/image120.emf"/><Relationship Id="rId7" Type="http://schemas.openxmlformats.org/officeDocument/2006/relationships/image" Target="../media/image113.emf"/><Relationship Id="rId12" Type="http://schemas.openxmlformats.org/officeDocument/2006/relationships/oleObject" Target="../embeddings/oleObject111.bin"/><Relationship Id="rId17" Type="http://schemas.openxmlformats.org/officeDocument/2006/relationships/image" Target="../media/image118.emf"/><Relationship Id="rId2" Type="http://schemas.openxmlformats.org/officeDocument/2006/relationships/tags" Target="../tags/tag42.xml"/><Relationship Id="rId16" Type="http://schemas.openxmlformats.org/officeDocument/2006/relationships/oleObject" Target="../embeddings/oleObject113.bin"/><Relationship Id="rId20" Type="http://schemas.openxmlformats.org/officeDocument/2006/relationships/oleObject" Target="../embeddings/oleObject115.bin"/><Relationship Id="rId1" Type="http://schemas.openxmlformats.org/officeDocument/2006/relationships/vmlDrawing" Target="../drawings/vmlDrawing36.vml"/><Relationship Id="rId6" Type="http://schemas.openxmlformats.org/officeDocument/2006/relationships/oleObject" Target="../embeddings/oleObject108.bin"/><Relationship Id="rId11" Type="http://schemas.openxmlformats.org/officeDocument/2006/relationships/image" Target="../media/image115.emf"/><Relationship Id="rId5" Type="http://schemas.openxmlformats.org/officeDocument/2006/relationships/image" Target="../media/image6.jpeg"/><Relationship Id="rId15" Type="http://schemas.openxmlformats.org/officeDocument/2006/relationships/image" Target="../media/image117.emf"/><Relationship Id="rId23" Type="http://schemas.openxmlformats.org/officeDocument/2006/relationships/image" Target="../media/image121.emf"/><Relationship Id="rId10" Type="http://schemas.openxmlformats.org/officeDocument/2006/relationships/oleObject" Target="../embeddings/oleObject110.bin"/><Relationship Id="rId19" Type="http://schemas.openxmlformats.org/officeDocument/2006/relationships/image" Target="../media/image119.emf"/><Relationship Id="rId4" Type="http://schemas.openxmlformats.org/officeDocument/2006/relationships/notesSlide" Target="../notesSlides/notesSlide36.xml"/><Relationship Id="rId9" Type="http://schemas.openxmlformats.org/officeDocument/2006/relationships/image" Target="../media/image114.emf"/><Relationship Id="rId14" Type="http://schemas.openxmlformats.org/officeDocument/2006/relationships/oleObject" Target="../embeddings/oleObject112.bin"/><Relationship Id="rId22" Type="http://schemas.openxmlformats.org/officeDocument/2006/relationships/oleObject" Target="../embeddings/oleObject116.bin"/></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118.bin"/><Relationship Id="rId13" Type="http://schemas.openxmlformats.org/officeDocument/2006/relationships/image" Target="../media/image114.emf"/><Relationship Id="rId18" Type="http://schemas.openxmlformats.org/officeDocument/2006/relationships/oleObject" Target="../embeddings/oleObject123.bin"/><Relationship Id="rId3" Type="http://schemas.openxmlformats.org/officeDocument/2006/relationships/slideLayout" Target="../slideLayouts/slideLayout3.xml"/><Relationship Id="rId7" Type="http://schemas.openxmlformats.org/officeDocument/2006/relationships/image" Target="../media/image122.emf"/><Relationship Id="rId12" Type="http://schemas.openxmlformats.org/officeDocument/2006/relationships/oleObject" Target="../embeddings/oleObject120.bin"/><Relationship Id="rId17" Type="http://schemas.openxmlformats.org/officeDocument/2006/relationships/image" Target="../media/image126.emf"/><Relationship Id="rId2" Type="http://schemas.openxmlformats.org/officeDocument/2006/relationships/tags" Target="../tags/tag43.xml"/><Relationship Id="rId16" Type="http://schemas.openxmlformats.org/officeDocument/2006/relationships/oleObject" Target="../embeddings/oleObject122.bin"/><Relationship Id="rId1" Type="http://schemas.openxmlformats.org/officeDocument/2006/relationships/vmlDrawing" Target="../drawings/vmlDrawing37.vml"/><Relationship Id="rId6" Type="http://schemas.openxmlformats.org/officeDocument/2006/relationships/oleObject" Target="../embeddings/oleObject117.bin"/><Relationship Id="rId11" Type="http://schemas.openxmlformats.org/officeDocument/2006/relationships/image" Target="../media/image124.emf"/><Relationship Id="rId5" Type="http://schemas.openxmlformats.org/officeDocument/2006/relationships/image" Target="../media/image6.jpeg"/><Relationship Id="rId15" Type="http://schemas.openxmlformats.org/officeDocument/2006/relationships/image" Target="../media/image125.emf"/><Relationship Id="rId10" Type="http://schemas.openxmlformats.org/officeDocument/2006/relationships/oleObject" Target="../embeddings/oleObject119.bin"/><Relationship Id="rId19" Type="http://schemas.openxmlformats.org/officeDocument/2006/relationships/image" Target="../media/image127.emf"/><Relationship Id="rId4" Type="http://schemas.openxmlformats.org/officeDocument/2006/relationships/notesSlide" Target="../notesSlides/notesSlide37.xml"/><Relationship Id="rId9" Type="http://schemas.openxmlformats.org/officeDocument/2006/relationships/image" Target="../media/image123.emf"/><Relationship Id="rId14" Type="http://schemas.openxmlformats.org/officeDocument/2006/relationships/oleObject" Target="../embeddings/oleObject121.bin"/></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125.bin"/><Relationship Id="rId13" Type="http://schemas.openxmlformats.org/officeDocument/2006/relationships/image" Target="../media/image131.emf"/><Relationship Id="rId3" Type="http://schemas.openxmlformats.org/officeDocument/2006/relationships/slideLayout" Target="../slideLayouts/slideLayout3.xml"/><Relationship Id="rId7" Type="http://schemas.openxmlformats.org/officeDocument/2006/relationships/image" Target="../media/image128.wmf"/><Relationship Id="rId12" Type="http://schemas.openxmlformats.org/officeDocument/2006/relationships/oleObject" Target="../embeddings/oleObject127.bin"/><Relationship Id="rId2" Type="http://schemas.openxmlformats.org/officeDocument/2006/relationships/tags" Target="../tags/tag44.xml"/><Relationship Id="rId1" Type="http://schemas.openxmlformats.org/officeDocument/2006/relationships/vmlDrawing" Target="../drawings/vmlDrawing38.vml"/><Relationship Id="rId6" Type="http://schemas.openxmlformats.org/officeDocument/2006/relationships/oleObject" Target="../embeddings/oleObject124.bin"/><Relationship Id="rId11" Type="http://schemas.openxmlformats.org/officeDocument/2006/relationships/image" Target="../media/image130.emf"/><Relationship Id="rId5" Type="http://schemas.openxmlformats.org/officeDocument/2006/relationships/image" Target="../media/image6.jpeg"/><Relationship Id="rId10" Type="http://schemas.openxmlformats.org/officeDocument/2006/relationships/oleObject" Target="../embeddings/oleObject126.bin"/><Relationship Id="rId4" Type="http://schemas.openxmlformats.org/officeDocument/2006/relationships/notesSlide" Target="../notesSlides/notesSlide38.xml"/><Relationship Id="rId9" Type="http://schemas.openxmlformats.org/officeDocument/2006/relationships/image" Target="../media/image129.e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slideLayout" Target="../slideLayouts/slideLayout3.xml"/><Relationship Id="rId7" Type="http://schemas.openxmlformats.org/officeDocument/2006/relationships/image" Target="../media/image25.wmf"/><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oleObject" Target="../embeddings/oleObject13.bin"/><Relationship Id="rId5" Type="http://schemas.openxmlformats.org/officeDocument/2006/relationships/image" Target="../media/image6.jpeg"/><Relationship Id="rId4" Type="http://schemas.openxmlformats.org/officeDocument/2006/relationships/notesSlide" Target="../notesSlides/notesSlide5.xml"/><Relationship Id="rId9" Type="http://schemas.openxmlformats.org/officeDocument/2006/relationships/image" Target="../media/image26.w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27.wmf"/><Relationship Id="rId5" Type="http://schemas.openxmlformats.org/officeDocument/2006/relationships/oleObject" Target="../embeddings/oleObject15.bin"/><Relationship Id="rId4" Type="http://schemas.openxmlformats.org/officeDocument/2006/relationships/notesSlide" Target="../notesSlides/notesSlide6.xml"/><Relationship Id="rId9" Type="http://schemas.openxmlformats.org/officeDocument/2006/relationships/image" Target="../media/image28.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29.wmf"/><Relationship Id="rId5" Type="http://schemas.openxmlformats.org/officeDocument/2006/relationships/oleObject" Target="../embeddings/oleObject17.bin"/><Relationship Id="rId4" Type="http://schemas.openxmlformats.org/officeDocument/2006/relationships/notesSlide" Target="../notesSlides/notesSlide7.xml"/><Relationship Id="rId9" Type="http://schemas.openxmlformats.org/officeDocument/2006/relationships/image" Target="../media/image30.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image" Target="../media/image34.wmf"/><Relationship Id="rId3" Type="http://schemas.openxmlformats.org/officeDocument/2006/relationships/slideLayout" Target="../slideLayouts/slideLayout3.xml"/><Relationship Id="rId7" Type="http://schemas.openxmlformats.org/officeDocument/2006/relationships/image" Target="../media/image31.wmf"/><Relationship Id="rId12" Type="http://schemas.openxmlformats.org/officeDocument/2006/relationships/oleObject" Target="../embeddings/oleObject22.bin"/><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oleObject" Target="../embeddings/oleObject19.bin"/><Relationship Id="rId11" Type="http://schemas.openxmlformats.org/officeDocument/2006/relationships/image" Target="../media/image33.wmf"/><Relationship Id="rId5" Type="http://schemas.openxmlformats.org/officeDocument/2006/relationships/image" Target="../media/image6.jpeg"/><Relationship Id="rId10" Type="http://schemas.openxmlformats.org/officeDocument/2006/relationships/oleObject" Target="../embeddings/oleObject21.bin"/><Relationship Id="rId4" Type="http://schemas.openxmlformats.org/officeDocument/2006/relationships/notesSlide" Target="../notesSlides/notesSlide8.xml"/><Relationship Id="rId9" Type="http://schemas.openxmlformats.org/officeDocument/2006/relationships/image" Target="../media/image32.wmf"/></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slideLayout" Target="../slideLayouts/slideLayout3.xml"/><Relationship Id="rId7" Type="http://schemas.openxmlformats.org/officeDocument/2006/relationships/image" Target="../media/image35.wmf"/><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oleObject" Target="../embeddings/oleObject23.bin"/><Relationship Id="rId11" Type="http://schemas.openxmlformats.org/officeDocument/2006/relationships/image" Target="../media/image37.wmf"/><Relationship Id="rId5" Type="http://schemas.openxmlformats.org/officeDocument/2006/relationships/image" Target="../media/image6.jpeg"/><Relationship Id="rId10" Type="http://schemas.openxmlformats.org/officeDocument/2006/relationships/oleObject" Target="../embeddings/oleObject25.bin"/><Relationship Id="rId4" Type="http://schemas.openxmlformats.org/officeDocument/2006/relationships/notesSlide" Target="../notesSlides/notesSlide9.xml"/><Relationship Id="rId9" Type="http://schemas.openxmlformats.org/officeDocument/2006/relationships/image" Target="../media/image3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3" name="Image 2">
            <a:extLst>
              <a:ext uri="{FF2B5EF4-FFF2-40B4-BE49-F238E27FC236}">
                <a16:creationId xmlns:a16="http://schemas.microsoft.com/office/drawing/2014/main" id="{A33E9AFD-1846-4AE8-923C-35438D577E80}"/>
              </a:ext>
            </a:extLst>
          </p:cNvPr>
          <p:cNvPicPr>
            <a:picLocks noChangeAspect="1"/>
          </p:cNvPicPr>
          <p:nvPr/>
        </p:nvPicPr>
        <p:blipFill>
          <a:blip r:embed="rId6"/>
          <a:stretch>
            <a:fillRect/>
          </a:stretch>
        </p:blipFill>
        <p:spPr>
          <a:xfrm>
            <a:off x="253505" y="540072"/>
            <a:ext cx="3190844" cy="2001482"/>
          </a:xfrm>
          <a:prstGeom prst="rect">
            <a:avLst/>
          </a:prstGeom>
        </p:spPr>
      </p:pic>
      <p:pic>
        <p:nvPicPr>
          <p:cNvPr id="27" name="Picture 34" descr="E:\enseignement\1ere année\2012-2013\Lyon Sud\UE1\cours\méthane.jpg">
            <a:extLst>
              <a:ext uri="{FF2B5EF4-FFF2-40B4-BE49-F238E27FC236}">
                <a16:creationId xmlns:a16="http://schemas.microsoft.com/office/drawing/2014/main" id="{99BDE744-0221-4519-94B1-8E6F82202D30}"/>
              </a:ext>
            </a:extLst>
          </p:cNvPr>
          <p:cNvPicPr>
            <a:picLocks noChangeAspect="1" noChangeArrowheads="1"/>
          </p:cNvPicPr>
          <p:nvPr/>
        </p:nvPicPr>
        <p:blipFill>
          <a:blip r:embed="rId7">
            <a:clrChange>
              <a:clrFrom>
                <a:srgbClr val="000000"/>
              </a:clrFrom>
              <a:clrTo>
                <a:srgbClr val="000000">
                  <a:alpha val="0"/>
                </a:srgbClr>
              </a:clrTo>
            </a:clrChange>
            <a:extLst>
              <a:ext uri="{28A0092B-C50C-407E-A947-70E740481C1C}">
                <a14:useLocalDpi xmlns:a14="http://schemas.microsoft.com/office/drawing/2010/main" val="0"/>
              </a:ext>
            </a:extLst>
          </a:blip>
          <a:srcRect l="31870" t="30910" r="40935" b="31970"/>
          <a:stretch>
            <a:fillRect/>
          </a:stretch>
        </p:blipFill>
        <p:spPr bwMode="auto">
          <a:xfrm>
            <a:off x="3491856" y="1088688"/>
            <a:ext cx="12033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e 56">
            <a:extLst>
              <a:ext uri="{FF2B5EF4-FFF2-40B4-BE49-F238E27FC236}">
                <a16:creationId xmlns:a16="http://schemas.microsoft.com/office/drawing/2014/main" id="{C3C52460-F771-4293-82B3-534015B9D2D4}"/>
              </a:ext>
            </a:extLst>
          </p:cNvPr>
          <p:cNvGrpSpPr>
            <a:grpSpLocks/>
          </p:cNvGrpSpPr>
          <p:nvPr/>
        </p:nvGrpSpPr>
        <p:grpSpPr bwMode="auto">
          <a:xfrm>
            <a:off x="3720456" y="1212513"/>
            <a:ext cx="809625" cy="719138"/>
            <a:chOff x="5202084" y="1448736"/>
            <a:chExt cx="810108" cy="720096"/>
          </a:xfrm>
        </p:grpSpPr>
        <p:cxnSp>
          <p:nvCxnSpPr>
            <p:cNvPr id="29" name="Connecteur droit 28">
              <a:extLst>
                <a:ext uri="{FF2B5EF4-FFF2-40B4-BE49-F238E27FC236}">
                  <a16:creationId xmlns:a16="http://schemas.microsoft.com/office/drawing/2014/main" id="{C81E4682-73C2-4585-BEFC-AF6973115272}"/>
                </a:ext>
              </a:extLst>
            </p:cNvPr>
            <p:cNvCxnSpPr/>
            <p:nvPr/>
          </p:nvCxnSpPr>
          <p:spPr>
            <a:xfrm flipH="1">
              <a:off x="5202084" y="1448736"/>
              <a:ext cx="449531" cy="720096"/>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23AB0AB3-F532-4BA7-9BE4-27E0DE6A95FD}"/>
                </a:ext>
              </a:extLst>
            </p:cNvPr>
            <p:cNvCxnSpPr/>
            <p:nvPr/>
          </p:nvCxnSpPr>
          <p:spPr>
            <a:xfrm flipH="1" flipV="1">
              <a:off x="5648438" y="1469401"/>
              <a:ext cx="273213" cy="699431"/>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8CCE0F83-678B-4E8B-9435-4F7345C83460}"/>
                </a:ext>
              </a:extLst>
            </p:cNvPr>
            <p:cNvCxnSpPr/>
            <p:nvPr/>
          </p:nvCxnSpPr>
          <p:spPr>
            <a:xfrm flipH="1" flipV="1">
              <a:off x="5651615" y="1448736"/>
              <a:ext cx="360577" cy="629487"/>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741FAB30-0504-4F2A-81DE-B6360B24FEE9}"/>
                </a:ext>
              </a:extLst>
            </p:cNvPr>
            <p:cNvCxnSpPr/>
            <p:nvPr/>
          </p:nvCxnSpPr>
          <p:spPr>
            <a:xfrm>
              <a:off x="5202084" y="2168832"/>
              <a:ext cx="719567" cy="0"/>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AE7260F6-0830-460C-B776-8116203C111D}"/>
                </a:ext>
              </a:extLst>
            </p:cNvPr>
            <p:cNvCxnSpPr/>
            <p:nvPr/>
          </p:nvCxnSpPr>
          <p:spPr>
            <a:xfrm flipV="1">
              <a:off x="5921651" y="2078223"/>
              <a:ext cx="90541" cy="90609"/>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DF763D68-7CFD-44FC-B65B-2935AC8E335C}"/>
                </a:ext>
              </a:extLst>
            </p:cNvPr>
            <p:cNvCxnSpPr/>
            <p:nvPr/>
          </p:nvCxnSpPr>
          <p:spPr>
            <a:xfrm flipV="1">
              <a:off x="5240207" y="2078223"/>
              <a:ext cx="771985" cy="81071"/>
            </a:xfrm>
            <a:prstGeom prst="line">
              <a:avLst/>
            </a:prstGeom>
            <a:ln w="15875">
              <a:solidFill>
                <a:schemeClr val="tx1"/>
              </a:solidFill>
              <a:prstDash val="sysDash"/>
              <a:headEnd type="none" w="med" len="med"/>
              <a:tailEnd type="none"/>
            </a:ln>
          </p:spPr>
          <p:style>
            <a:lnRef idx="1">
              <a:schemeClr val="accent1"/>
            </a:lnRef>
            <a:fillRef idx="0">
              <a:schemeClr val="accent1"/>
            </a:fillRef>
            <a:effectRef idx="0">
              <a:schemeClr val="accent1"/>
            </a:effectRef>
            <a:fontRef idx="minor">
              <a:schemeClr val="tx1"/>
            </a:fontRef>
          </p:style>
        </p:cxnSp>
      </p:grpSp>
      <p:pic>
        <p:nvPicPr>
          <p:cNvPr id="35" name="Picture 34" descr="E:\enseignement\1ere année\2012-2013\Lyon Sud\UE1\cours\méthane.jpg">
            <a:extLst>
              <a:ext uri="{FF2B5EF4-FFF2-40B4-BE49-F238E27FC236}">
                <a16:creationId xmlns:a16="http://schemas.microsoft.com/office/drawing/2014/main" id="{527EB0D6-3F43-4809-9606-FF551D646D7F}"/>
              </a:ext>
            </a:extLst>
          </p:cNvPr>
          <p:cNvPicPr>
            <a:picLocks noChangeAspect="1" noChangeArrowheads="1"/>
          </p:cNvPicPr>
          <p:nvPr/>
        </p:nvPicPr>
        <p:blipFill>
          <a:blip r:embed="rId7">
            <a:clrChange>
              <a:clrFrom>
                <a:srgbClr val="000000"/>
              </a:clrFrom>
              <a:clrTo>
                <a:srgbClr val="000000">
                  <a:alpha val="0"/>
                </a:srgbClr>
              </a:clrTo>
            </a:clrChange>
            <a:extLst>
              <a:ext uri="{28A0092B-C50C-407E-A947-70E740481C1C}">
                <a14:useLocalDpi xmlns:a14="http://schemas.microsoft.com/office/drawing/2010/main" val="0"/>
              </a:ext>
            </a:extLst>
          </a:blip>
          <a:srcRect l="31870" t="30910" r="40935" b="31970"/>
          <a:stretch>
            <a:fillRect/>
          </a:stretch>
        </p:blipFill>
        <p:spPr bwMode="auto">
          <a:xfrm rot="5551150">
            <a:off x="6353847" y="1132506"/>
            <a:ext cx="12033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7" name="Object 149">
            <a:extLst>
              <a:ext uri="{FF2B5EF4-FFF2-40B4-BE49-F238E27FC236}">
                <a16:creationId xmlns:a16="http://schemas.microsoft.com/office/drawing/2014/main" id="{5E7FDE65-7A78-4E40-ADDC-0DE87255DAE3}"/>
              </a:ext>
            </a:extLst>
          </p:cNvPr>
          <p:cNvGraphicFramePr>
            <a:graphicFrameLocks noChangeAspect="1"/>
          </p:cNvGraphicFramePr>
          <p:nvPr>
            <p:extLst>
              <p:ext uri="{D42A27DB-BD31-4B8C-83A1-F6EECF244321}">
                <p14:modId xmlns:p14="http://schemas.microsoft.com/office/powerpoint/2010/main" val="693019146"/>
              </p:ext>
            </p:extLst>
          </p:nvPr>
        </p:nvGraphicFramePr>
        <p:xfrm>
          <a:off x="5194154" y="1224583"/>
          <a:ext cx="908050" cy="985837"/>
        </p:xfrm>
        <a:graphic>
          <a:graphicData uri="http://schemas.openxmlformats.org/presentationml/2006/ole">
            <mc:AlternateContent xmlns:mc="http://schemas.openxmlformats.org/markup-compatibility/2006">
              <mc:Choice xmlns:v="urn:schemas-microsoft-com:vml" Requires="v">
                <p:oleObj spid="_x0000_s1026" name="CS ChemDraw Drawing" r:id="rId8" imgW="700509" imgH="757189" progId="ChemDraw.Document.6.0">
                  <p:embed/>
                </p:oleObj>
              </mc:Choice>
              <mc:Fallback>
                <p:oleObj name="CS ChemDraw Drawing" r:id="rId8" imgW="700509" imgH="757189" progId="ChemDraw.Document.6.0">
                  <p:embed/>
                  <p:pic>
                    <p:nvPicPr>
                      <p:cNvPr id="3074" name="Object 149">
                        <a:extLst>
                          <a:ext uri="{FF2B5EF4-FFF2-40B4-BE49-F238E27FC236}">
                            <a16:creationId xmlns:a16="http://schemas.microsoft.com/office/drawing/2014/main" id="{2AAEF0B1-833F-4524-BBDA-62B74B74FF6D}"/>
                          </a:ext>
                        </a:extLst>
                      </p:cNvPr>
                      <p:cNvPicPr>
                        <a:picLocks noChangeAspect="1" noChangeArrowheads="1"/>
                      </p:cNvPicPr>
                      <p:nvPr/>
                    </p:nvPicPr>
                    <p:blipFill>
                      <a:blip r:embed="rId9"/>
                      <a:srcRect/>
                      <a:stretch>
                        <a:fillRect/>
                      </a:stretch>
                    </p:blipFill>
                    <p:spPr bwMode="auto">
                      <a:xfrm>
                        <a:off x="5194154" y="1224583"/>
                        <a:ext cx="908050" cy="98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6" name="Object 149">
            <a:extLst>
              <a:ext uri="{FF2B5EF4-FFF2-40B4-BE49-F238E27FC236}">
                <a16:creationId xmlns:a16="http://schemas.microsoft.com/office/drawing/2014/main" id="{F34B07BE-C81C-45A3-A3FE-C0008D1C4BE6}"/>
              </a:ext>
            </a:extLst>
          </p:cNvPr>
          <p:cNvGraphicFramePr>
            <a:graphicFrameLocks noChangeAspect="1"/>
          </p:cNvGraphicFramePr>
          <p:nvPr>
            <p:extLst>
              <p:ext uri="{D42A27DB-BD31-4B8C-83A1-F6EECF244321}">
                <p14:modId xmlns:p14="http://schemas.microsoft.com/office/powerpoint/2010/main" val="3289708028"/>
              </p:ext>
            </p:extLst>
          </p:nvPr>
        </p:nvGraphicFramePr>
        <p:xfrm>
          <a:off x="8022151" y="1335040"/>
          <a:ext cx="960437" cy="931862"/>
        </p:xfrm>
        <a:graphic>
          <a:graphicData uri="http://schemas.openxmlformats.org/presentationml/2006/ole">
            <mc:AlternateContent xmlns:mc="http://schemas.openxmlformats.org/markup-compatibility/2006">
              <mc:Choice xmlns:v="urn:schemas-microsoft-com:vml" Requires="v">
                <p:oleObj spid="_x0000_s1027" name="CS ChemDraw Drawing" r:id="rId10" imgW="740346" imgH="715630" progId="ChemDraw.Document.6.0">
                  <p:embed/>
                </p:oleObj>
              </mc:Choice>
              <mc:Fallback>
                <p:oleObj name="CS ChemDraw Drawing" r:id="rId10" imgW="740346" imgH="715630" progId="ChemDraw.Document.6.0">
                  <p:embed/>
                  <p:pic>
                    <p:nvPicPr>
                      <p:cNvPr id="47" name="Object 149">
                        <a:extLst>
                          <a:ext uri="{FF2B5EF4-FFF2-40B4-BE49-F238E27FC236}">
                            <a16:creationId xmlns:a16="http://schemas.microsoft.com/office/drawing/2014/main" id="{5E7FDE65-7A78-4E40-ADDC-0DE87255DAE3}"/>
                          </a:ext>
                        </a:extLst>
                      </p:cNvPr>
                      <p:cNvPicPr>
                        <a:picLocks noChangeAspect="1" noChangeArrowheads="1"/>
                      </p:cNvPicPr>
                      <p:nvPr/>
                    </p:nvPicPr>
                    <p:blipFill>
                      <a:blip r:embed="rId11"/>
                      <a:srcRect/>
                      <a:stretch>
                        <a:fillRect/>
                      </a:stretch>
                    </p:blipFill>
                    <p:spPr bwMode="auto">
                      <a:xfrm>
                        <a:off x="8022151" y="1335040"/>
                        <a:ext cx="960437" cy="93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2" name="Image 11">
            <a:extLst>
              <a:ext uri="{FF2B5EF4-FFF2-40B4-BE49-F238E27FC236}">
                <a16:creationId xmlns:a16="http://schemas.microsoft.com/office/drawing/2014/main" id="{6620D1FD-5CA9-44CE-A70C-22BACFF8D353}"/>
              </a:ext>
            </a:extLst>
          </p:cNvPr>
          <p:cNvPicPr>
            <a:picLocks noChangeAspect="1"/>
          </p:cNvPicPr>
          <p:nvPr/>
        </p:nvPicPr>
        <p:blipFill>
          <a:blip r:embed="rId12"/>
          <a:stretch>
            <a:fillRect/>
          </a:stretch>
        </p:blipFill>
        <p:spPr>
          <a:xfrm>
            <a:off x="312266" y="2708904"/>
            <a:ext cx="4529770" cy="1681397"/>
          </a:xfrm>
          <a:prstGeom prst="rect">
            <a:avLst/>
          </a:prstGeom>
        </p:spPr>
      </p:pic>
      <p:pic>
        <p:nvPicPr>
          <p:cNvPr id="17" name="Image 16">
            <a:extLst>
              <a:ext uri="{FF2B5EF4-FFF2-40B4-BE49-F238E27FC236}">
                <a16:creationId xmlns:a16="http://schemas.microsoft.com/office/drawing/2014/main" id="{DB798CEA-86B9-447A-82C5-67270D31DC07}"/>
              </a:ext>
            </a:extLst>
          </p:cNvPr>
          <p:cNvPicPr>
            <a:picLocks noChangeAspect="1"/>
          </p:cNvPicPr>
          <p:nvPr/>
        </p:nvPicPr>
        <p:blipFill>
          <a:blip r:embed="rId13"/>
          <a:stretch>
            <a:fillRect/>
          </a:stretch>
        </p:blipFill>
        <p:spPr>
          <a:xfrm rot="710905">
            <a:off x="989607" y="4567469"/>
            <a:ext cx="2881715" cy="1995766"/>
          </a:xfrm>
          <a:prstGeom prst="rect">
            <a:avLst/>
          </a:prstGeom>
        </p:spPr>
      </p:pic>
      <p:graphicFrame>
        <p:nvGraphicFramePr>
          <p:cNvPr id="57" name="Object 149">
            <a:extLst>
              <a:ext uri="{FF2B5EF4-FFF2-40B4-BE49-F238E27FC236}">
                <a16:creationId xmlns:a16="http://schemas.microsoft.com/office/drawing/2014/main" id="{FF59ACA0-B3A6-41BC-A68C-17BDF561ED99}"/>
              </a:ext>
            </a:extLst>
          </p:cNvPr>
          <p:cNvGraphicFramePr>
            <a:graphicFrameLocks noChangeAspect="1"/>
          </p:cNvGraphicFramePr>
          <p:nvPr>
            <p:extLst>
              <p:ext uri="{D42A27DB-BD31-4B8C-83A1-F6EECF244321}">
                <p14:modId xmlns:p14="http://schemas.microsoft.com/office/powerpoint/2010/main" val="3659856554"/>
              </p:ext>
            </p:extLst>
          </p:nvPr>
        </p:nvGraphicFramePr>
        <p:xfrm>
          <a:off x="6168572" y="5237335"/>
          <a:ext cx="1193800" cy="792163"/>
        </p:xfrm>
        <a:graphic>
          <a:graphicData uri="http://schemas.openxmlformats.org/presentationml/2006/ole">
            <mc:AlternateContent xmlns:mc="http://schemas.openxmlformats.org/markup-compatibility/2006">
              <mc:Choice xmlns:v="urn:schemas-microsoft-com:vml" Requires="v">
                <p:oleObj spid="_x0000_s1028" name="CS ChemDraw Drawing" r:id="rId14" imgW="919946" imgH="607508" progId="ChemDraw.Document.6.0">
                  <p:embed/>
                </p:oleObj>
              </mc:Choice>
              <mc:Fallback>
                <p:oleObj name="CS ChemDraw Drawing" r:id="rId14" imgW="919946" imgH="607508" progId="ChemDraw.Document.6.0">
                  <p:embed/>
                  <p:pic>
                    <p:nvPicPr>
                      <p:cNvPr id="56" name="Object 149">
                        <a:extLst>
                          <a:ext uri="{FF2B5EF4-FFF2-40B4-BE49-F238E27FC236}">
                            <a16:creationId xmlns:a16="http://schemas.microsoft.com/office/drawing/2014/main" id="{F34B07BE-C81C-45A3-A3FE-C0008D1C4BE6}"/>
                          </a:ext>
                        </a:extLst>
                      </p:cNvPr>
                      <p:cNvPicPr>
                        <a:picLocks noChangeAspect="1" noChangeArrowheads="1"/>
                      </p:cNvPicPr>
                      <p:nvPr/>
                    </p:nvPicPr>
                    <p:blipFill>
                      <a:blip r:embed="rId15"/>
                      <a:srcRect/>
                      <a:stretch>
                        <a:fillRect/>
                      </a:stretch>
                    </p:blipFill>
                    <p:spPr bwMode="auto">
                      <a:xfrm>
                        <a:off x="6168572" y="5237335"/>
                        <a:ext cx="1193800"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8" name="Object 149">
            <a:extLst>
              <a:ext uri="{FF2B5EF4-FFF2-40B4-BE49-F238E27FC236}">
                <a16:creationId xmlns:a16="http://schemas.microsoft.com/office/drawing/2014/main" id="{AB8CF559-9955-48DF-B4F1-D6260B93F041}"/>
              </a:ext>
            </a:extLst>
          </p:cNvPr>
          <p:cNvGraphicFramePr>
            <a:graphicFrameLocks noChangeAspect="1"/>
          </p:cNvGraphicFramePr>
          <p:nvPr>
            <p:extLst>
              <p:ext uri="{D42A27DB-BD31-4B8C-83A1-F6EECF244321}">
                <p14:modId xmlns:p14="http://schemas.microsoft.com/office/powerpoint/2010/main" val="1931768049"/>
              </p:ext>
            </p:extLst>
          </p:nvPr>
        </p:nvGraphicFramePr>
        <p:xfrm>
          <a:off x="5873143" y="3202778"/>
          <a:ext cx="2119313" cy="804862"/>
        </p:xfrm>
        <a:graphic>
          <a:graphicData uri="http://schemas.openxmlformats.org/presentationml/2006/ole">
            <mc:AlternateContent xmlns:mc="http://schemas.openxmlformats.org/markup-compatibility/2006">
              <mc:Choice xmlns:v="urn:schemas-microsoft-com:vml" Requires="v">
                <p:oleObj spid="_x0000_s1029" name="CS ChemDraw Drawing" r:id="rId16" imgW="1633284" imgH="616969" progId="ChemDraw.Document.6.0">
                  <p:embed/>
                </p:oleObj>
              </mc:Choice>
              <mc:Fallback>
                <p:oleObj name="CS ChemDraw Drawing" r:id="rId16" imgW="1633284" imgH="616969" progId="ChemDraw.Document.6.0">
                  <p:embed/>
                  <p:pic>
                    <p:nvPicPr>
                      <p:cNvPr id="56" name="Object 149">
                        <a:extLst>
                          <a:ext uri="{FF2B5EF4-FFF2-40B4-BE49-F238E27FC236}">
                            <a16:creationId xmlns:a16="http://schemas.microsoft.com/office/drawing/2014/main" id="{F34B07BE-C81C-45A3-A3FE-C0008D1C4BE6}"/>
                          </a:ext>
                        </a:extLst>
                      </p:cNvPr>
                      <p:cNvPicPr>
                        <a:picLocks noChangeAspect="1" noChangeArrowheads="1"/>
                      </p:cNvPicPr>
                      <p:nvPr/>
                    </p:nvPicPr>
                    <p:blipFill>
                      <a:blip r:embed="rId17"/>
                      <a:srcRect/>
                      <a:stretch>
                        <a:fillRect/>
                      </a:stretch>
                    </p:blipFill>
                    <p:spPr bwMode="auto">
                      <a:xfrm>
                        <a:off x="5873143" y="3202778"/>
                        <a:ext cx="2119313" cy="804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9" name="Flèche : haut 58">
            <a:extLst>
              <a:ext uri="{FF2B5EF4-FFF2-40B4-BE49-F238E27FC236}">
                <a16:creationId xmlns:a16="http://schemas.microsoft.com/office/drawing/2014/main" id="{21DDB5BE-9133-459C-8CC5-57407416A442}"/>
              </a:ext>
            </a:extLst>
          </p:cNvPr>
          <p:cNvSpPr/>
          <p:nvPr/>
        </p:nvSpPr>
        <p:spPr>
          <a:xfrm rot="5400000">
            <a:off x="5158450" y="3336566"/>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lèche : haut 60">
            <a:extLst>
              <a:ext uri="{FF2B5EF4-FFF2-40B4-BE49-F238E27FC236}">
                <a16:creationId xmlns:a16="http://schemas.microsoft.com/office/drawing/2014/main" id="{8D7D351E-83E9-47DB-8465-CF90915190E4}"/>
              </a:ext>
            </a:extLst>
          </p:cNvPr>
          <p:cNvSpPr/>
          <p:nvPr/>
        </p:nvSpPr>
        <p:spPr>
          <a:xfrm rot="5400000">
            <a:off x="5114316" y="5420380"/>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Flèche : haut 61">
            <a:extLst>
              <a:ext uri="{FF2B5EF4-FFF2-40B4-BE49-F238E27FC236}">
                <a16:creationId xmlns:a16="http://schemas.microsoft.com/office/drawing/2014/main" id="{B04A1414-6EFB-45B1-A1ED-F27E18966AAE}"/>
              </a:ext>
            </a:extLst>
          </p:cNvPr>
          <p:cNvSpPr/>
          <p:nvPr/>
        </p:nvSpPr>
        <p:spPr>
          <a:xfrm rot="5400000">
            <a:off x="4709079" y="1627909"/>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Flèche : haut 62">
            <a:extLst>
              <a:ext uri="{FF2B5EF4-FFF2-40B4-BE49-F238E27FC236}">
                <a16:creationId xmlns:a16="http://schemas.microsoft.com/office/drawing/2014/main" id="{22CDA207-FD47-4263-B8E4-8FBA993BA37A}"/>
              </a:ext>
            </a:extLst>
          </p:cNvPr>
          <p:cNvSpPr/>
          <p:nvPr/>
        </p:nvSpPr>
        <p:spPr>
          <a:xfrm rot="5400000">
            <a:off x="7551797" y="1572737"/>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F7638BC1-D9CF-4F9E-B810-2D4EFE8F305D}"/>
              </a:ext>
            </a:extLst>
          </p:cNvPr>
          <p:cNvSpPr txBox="1"/>
          <p:nvPr/>
        </p:nvSpPr>
        <p:spPr>
          <a:xfrm>
            <a:off x="341436" y="98556"/>
            <a:ext cx="883575" cy="400110"/>
          </a:xfrm>
          <a:prstGeom prst="rect">
            <a:avLst/>
          </a:prstGeom>
          <a:noFill/>
        </p:spPr>
        <p:txBody>
          <a:bodyPr wrap="none" rtlCol="0">
            <a:spAutoFit/>
          </a:bodyPr>
          <a:lstStyle/>
          <a:p>
            <a:r>
              <a:rPr lang="fr-FR" sz="2000" b="1" dirty="0"/>
              <a:t>C sp3</a:t>
            </a:r>
          </a:p>
        </p:txBody>
      </p:sp>
      <p:sp>
        <p:nvSpPr>
          <p:cNvPr id="26" name="Text Box 7">
            <a:extLst>
              <a:ext uri="{FF2B5EF4-FFF2-40B4-BE49-F238E27FC236}">
                <a16:creationId xmlns:a16="http://schemas.microsoft.com/office/drawing/2014/main" id="{F45101F0-1243-4714-B6FA-7F14528ADB58}"/>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426655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1" grpId="0" animBg="1"/>
      <p:bldP spid="62" grpId="0" animBg="1"/>
      <p:bldP spid="6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8808822" cy="3693319"/>
          </a:xfrm>
          <a:prstGeom prst="rect">
            <a:avLst/>
          </a:prstGeom>
          <a:noFill/>
          <a:ln w="9525">
            <a:noFill/>
            <a:miter lim="800000"/>
            <a:headEnd/>
            <a:tailEnd/>
          </a:ln>
          <a:effectLst/>
        </p:spPr>
        <p:txBody>
          <a:bodyPr wrap="none">
            <a:spAutoFit/>
          </a:bodyPr>
          <a:lstStyle/>
          <a:p>
            <a:r>
              <a:rPr lang="fr-FR" sz="1800" b="1" u="sng" dirty="0"/>
              <a:t>Exercice 3</a:t>
            </a:r>
          </a:p>
          <a:p>
            <a:endParaRPr lang="fr-FR" sz="1800" b="1" u="sng" dirty="0"/>
          </a:p>
          <a:p>
            <a:r>
              <a:rPr lang="fr-FR" sz="1800" dirty="0"/>
              <a:t> </a:t>
            </a:r>
            <a:r>
              <a:rPr lang="fr-FR" sz="1800" dirty="0">
                <a:latin typeface="Wingdings" pitchFamily="2" charset="2"/>
              </a:rPr>
              <a:t>Ø</a:t>
            </a:r>
            <a:r>
              <a:rPr lang="fr-FR" sz="1800" dirty="0"/>
              <a:t> Pour un atome donné impliqué dans une structure chimique :</a:t>
            </a:r>
          </a:p>
          <a:p>
            <a:r>
              <a:rPr lang="fr-FR" sz="1800" dirty="0"/>
              <a:t>	- formule développée : nombre de liaison(s) avec d’autres atomes </a:t>
            </a:r>
          </a:p>
          <a:p>
            <a:r>
              <a:rPr lang="fr-FR" sz="1800" dirty="0"/>
              <a:t>		</a:t>
            </a:r>
            <a:r>
              <a:rPr lang="fr-FR" sz="1800" b="1" dirty="0"/>
              <a:t>H </a:t>
            </a:r>
            <a:r>
              <a:rPr lang="fr-FR" sz="1800" dirty="0"/>
              <a:t>et </a:t>
            </a:r>
            <a:r>
              <a:rPr lang="fr-FR" sz="1800" b="1" dirty="0"/>
              <a:t>X</a:t>
            </a:r>
            <a:r>
              <a:rPr lang="fr-FR" sz="1800" dirty="0"/>
              <a:t> : 1 (monovalent)</a:t>
            </a:r>
          </a:p>
          <a:p>
            <a:r>
              <a:rPr lang="fr-FR" sz="1800" dirty="0"/>
              <a:t>		</a:t>
            </a:r>
            <a:r>
              <a:rPr lang="fr-FR" sz="1800" b="1" dirty="0"/>
              <a:t>O, S </a:t>
            </a:r>
            <a:r>
              <a:rPr lang="fr-FR" sz="1800" dirty="0"/>
              <a:t>: 2 (divalent)</a:t>
            </a:r>
          </a:p>
          <a:p>
            <a:r>
              <a:rPr lang="fr-FR" sz="1800" dirty="0"/>
              <a:t>		</a:t>
            </a:r>
            <a:r>
              <a:rPr lang="fr-FR" sz="1800" b="1" dirty="0"/>
              <a:t>N </a:t>
            </a:r>
            <a:r>
              <a:rPr lang="fr-FR" sz="1800" dirty="0"/>
              <a:t>: 3 (trivalent)</a:t>
            </a:r>
          </a:p>
          <a:p>
            <a:r>
              <a:rPr lang="fr-FR" sz="1800" dirty="0"/>
              <a:t>		</a:t>
            </a:r>
            <a:r>
              <a:rPr lang="fr-FR" sz="1800" b="1" dirty="0"/>
              <a:t>C</a:t>
            </a:r>
            <a:r>
              <a:rPr lang="fr-FR" sz="1800" dirty="0"/>
              <a:t> : 4 (tétravalent)</a:t>
            </a:r>
          </a:p>
          <a:p>
            <a:r>
              <a:rPr lang="fr-FR" sz="1800" dirty="0"/>
              <a:t>	- comparaison du nombre </a:t>
            </a:r>
            <a:r>
              <a:rPr lang="fr-FR" sz="1800" dirty="0">
                <a:solidFill>
                  <a:srgbClr val="FF0000"/>
                </a:solidFill>
              </a:rPr>
              <a:t>d’e</a:t>
            </a:r>
            <a:r>
              <a:rPr lang="fr-FR" sz="2500" baseline="30000" dirty="0">
                <a:solidFill>
                  <a:srgbClr val="FF0000"/>
                </a:solidFill>
              </a:rPr>
              <a:t>-</a:t>
            </a:r>
            <a:r>
              <a:rPr lang="fr-FR" sz="1800" dirty="0">
                <a:solidFill>
                  <a:srgbClr val="FF0000"/>
                </a:solidFill>
              </a:rPr>
              <a:t> dans la couche de valence dans la structure </a:t>
            </a:r>
          </a:p>
          <a:p>
            <a:r>
              <a:rPr lang="fr-FR" sz="1800" dirty="0">
                <a:solidFill>
                  <a:srgbClr val="FF0000"/>
                </a:solidFill>
              </a:rPr>
              <a:t>	chimique</a:t>
            </a:r>
            <a:r>
              <a:rPr lang="fr-FR" sz="1800" dirty="0"/>
              <a:t> par rapport à </a:t>
            </a:r>
            <a:r>
              <a:rPr lang="fr-FR" sz="1800" dirty="0">
                <a:solidFill>
                  <a:srgbClr val="0033CC"/>
                </a:solidFill>
              </a:rPr>
              <a:t>la même couche à l’état fondamental </a:t>
            </a:r>
            <a:r>
              <a:rPr lang="fr-FR" sz="1800" dirty="0"/>
              <a:t>:</a:t>
            </a:r>
          </a:p>
          <a:p>
            <a:r>
              <a:rPr lang="fr-FR" sz="1800" dirty="0"/>
              <a:t>		- si 1e</a:t>
            </a:r>
            <a:r>
              <a:rPr lang="fr-FR" sz="2500" baseline="30000" dirty="0"/>
              <a:t>-</a:t>
            </a:r>
            <a:r>
              <a:rPr lang="fr-FR" sz="1800" dirty="0"/>
              <a:t> supplémentaire, charge « moins »</a:t>
            </a:r>
          </a:p>
          <a:p>
            <a:r>
              <a:rPr lang="fr-FR" sz="1800" dirty="0"/>
              <a:t>		- si 1e</a:t>
            </a:r>
            <a:r>
              <a:rPr lang="fr-FR" sz="2500" baseline="30000" dirty="0"/>
              <a:t>-</a:t>
            </a:r>
            <a:r>
              <a:rPr lang="fr-FR" sz="1800" dirty="0"/>
              <a:t>  manquant, charge « plus »</a:t>
            </a:r>
          </a:p>
          <a:p>
            <a:endParaRPr lang="fr-FR" sz="1800" dirty="0"/>
          </a:p>
        </p:txBody>
      </p:sp>
      <p:sp>
        <p:nvSpPr>
          <p:cNvPr id="45" name="ZoneTexte 44"/>
          <p:cNvSpPr txBox="1"/>
          <p:nvPr/>
        </p:nvSpPr>
        <p:spPr>
          <a:xfrm>
            <a:off x="5022060" y="2348856"/>
            <a:ext cx="3830985" cy="338554"/>
          </a:xfrm>
          <a:prstGeom prst="rect">
            <a:avLst/>
          </a:prstGeom>
          <a:noFill/>
        </p:spPr>
        <p:txBody>
          <a:bodyPr wrap="none" rtlCol="0">
            <a:spAutoFit/>
          </a:bodyPr>
          <a:lstStyle/>
          <a:p>
            <a:r>
              <a:rPr lang="fr-FR" dirty="0"/>
              <a:t>si différent, alors présence d’une charge</a:t>
            </a:r>
          </a:p>
        </p:txBody>
      </p:sp>
      <p:sp>
        <p:nvSpPr>
          <p:cNvPr id="18" name="Accolade fermante 17"/>
          <p:cNvSpPr/>
          <p:nvPr/>
        </p:nvSpPr>
        <p:spPr>
          <a:xfrm>
            <a:off x="4481988" y="1988808"/>
            <a:ext cx="450060" cy="1080144"/>
          </a:xfrm>
          <a:prstGeom prst="rightBrac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2" name="Flèche droite 21"/>
          <p:cNvSpPr/>
          <p:nvPr/>
        </p:nvSpPr>
        <p:spPr>
          <a:xfrm>
            <a:off x="3410113" y="5362457"/>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4" name="Object 14"/>
          <p:cNvGraphicFramePr>
            <a:graphicFrameLocks noChangeAspect="1"/>
          </p:cNvGraphicFramePr>
          <p:nvPr/>
        </p:nvGraphicFramePr>
        <p:xfrm>
          <a:off x="3851904" y="5049216"/>
          <a:ext cx="2452687" cy="966787"/>
        </p:xfrm>
        <a:graphic>
          <a:graphicData uri="http://schemas.openxmlformats.org/presentationml/2006/ole">
            <mc:AlternateContent xmlns:mc="http://schemas.openxmlformats.org/markup-compatibility/2006">
              <mc:Choice xmlns:v="urn:schemas-microsoft-com:vml" Requires="v">
                <p:oleObj spid="_x0000_s10242" name="CS ChemDraw Drawing" r:id="rId6" imgW="1629720" imgH="645840" progId="ChemDraw.Document.6.0">
                  <p:embed/>
                </p:oleObj>
              </mc:Choice>
              <mc:Fallback>
                <p:oleObj name="CS ChemDraw Drawing" r:id="rId6" imgW="1629720" imgH="645840" progId="ChemDraw.Document.6.0">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51904" y="5049216"/>
                        <a:ext cx="2452687" cy="96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 name="ZoneTexte 25"/>
          <p:cNvSpPr txBox="1"/>
          <p:nvPr/>
        </p:nvSpPr>
        <p:spPr>
          <a:xfrm>
            <a:off x="3851904" y="4239108"/>
            <a:ext cx="1080144" cy="338554"/>
          </a:xfrm>
          <a:prstGeom prst="rect">
            <a:avLst/>
          </a:prstGeom>
          <a:noFill/>
        </p:spPr>
        <p:txBody>
          <a:bodyPr wrap="square" rtlCol="0">
            <a:spAutoFit/>
          </a:bodyPr>
          <a:lstStyle/>
          <a:p>
            <a:r>
              <a:rPr lang="fr-FR" dirty="0"/>
              <a:t>1s</a:t>
            </a:r>
            <a:r>
              <a:rPr lang="fr-FR" baseline="30000" dirty="0"/>
              <a:t>2</a:t>
            </a:r>
            <a:r>
              <a:rPr lang="fr-FR" dirty="0">
                <a:solidFill>
                  <a:srgbClr val="0033CC"/>
                </a:solidFill>
              </a:rPr>
              <a:t>2s</a:t>
            </a:r>
            <a:r>
              <a:rPr lang="fr-FR" baseline="30000" dirty="0">
                <a:solidFill>
                  <a:srgbClr val="0033CC"/>
                </a:solidFill>
              </a:rPr>
              <a:t>2</a:t>
            </a:r>
            <a:r>
              <a:rPr lang="fr-FR" dirty="0">
                <a:solidFill>
                  <a:srgbClr val="0033CC"/>
                </a:solidFill>
              </a:rPr>
              <a:t>2p</a:t>
            </a:r>
            <a:r>
              <a:rPr lang="fr-FR" baseline="30000" dirty="0">
                <a:solidFill>
                  <a:srgbClr val="0033CC"/>
                </a:solidFill>
              </a:rPr>
              <a:t>2</a:t>
            </a:r>
          </a:p>
        </p:txBody>
      </p:sp>
      <p:sp>
        <p:nvSpPr>
          <p:cNvPr id="27" name="Rectangle 26"/>
          <p:cNvSpPr/>
          <p:nvPr/>
        </p:nvSpPr>
        <p:spPr>
          <a:xfrm>
            <a:off x="4662012" y="4599156"/>
            <a:ext cx="1451038" cy="338554"/>
          </a:xfrm>
          <a:prstGeom prst="rect">
            <a:avLst/>
          </a:prstGeom>
        </p:spPr>
        <p:txBody>
          <a:bodyPr wrap="none">
            <a:spAutoFit/>
          </a:bodyPr>
          <a:lstStyle/>
          <a:p>
            <a:r>
              <a:rPr lang="fr-FR" dirty="0"/>
              <a:t>1e</a:t>
            </a:r>
            <a:r>
              <a:rPr lang="fr-FR" sz="2400" baseline="30000" dirty="0"/>
              <a:t>-</a:t>
            </a:r>
            <a:r>
              <a:rPr lang="fr-FR" dirty="0"/>
              <a:t> manquant</a:t>
            </a:r>
          </a:p>
        </p:txBody>
      </p:sp>
      <p:cxnSp>
        <p:nvCxnSpPr>
          <p:cNvPr id="36" name="Connecteur droit avec flèche 35"/>
          <p:cNvCxnSpPr/>
          <p:nvPr/>
        </p:nvCxnSpPr>
        <p:spPr>
          <a:xfrm>
            <a:off x="4462223" y="4505842"/>
            <a:ext cx="310101" cy="206734"/>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V="1">
            <a:off x="4572000" y="4823895"/>
            <a:ext cx="208276" cy="495357"/>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106503" name="Object 7"/>
          <p:cNvGraphicFramePr>
            <a:graphicFrameLocks noChangeAspect="1"/>
          </p:cNvGraphicFramePr>
          <p:nvPr/>
        </p:nvGraphicFramePr>
        <p:xfrm>
          <a:off x="4716357" y="5362880"/>
          <a:ext cx="270036" cy="270036"/>
        </p:xfrm>
        <a:graphic>
          <a:graphicData uri="http://schemas.openxmlformats.org/presentationml/2006/ole">
            <mc:AlternateContent xmlns:mc="http://schemas.openxmlformats.org/markup-compatibility/2006">
              <mc:Choice xmlns:v="urn:schemas-microsoft-com:vml" Requires="v">
                <p:oleObj spid="_x0000_s10243" name="CS ChemDraw Drawing" r:id="rId8" imgW="135360" imgH="135360" progId="ChemDraw.Document.6.0">
                  <p:embed/>
                </p:oleObj>
              </mc:Choice>
              <mc:Fallback>
                <p:oleObj name="CS ChemDraw Drawing" r:id="rId8" imgW="135360" imgH="135360" progId="ChemDraw.Document.6.0">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16357" y="5362880"/>
                        <a:ext cx="270036" cy="270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7525" name="Object 5"/>
          <p:cNvGraphicFramePr>
            <a:graphicFrameLocks noChangeAspect="1"/>
          </p:cNvGraphicFramePr>
          <p:nvPr/>
        </p:nvGraphicFramePr>
        <p:xfrm>
          <a:off x="701484" y="4959204"/>
          <a:ext cx="2579688" cy="1065212"/>
        </p:xfrm>
        <a:graphic>
          <a:graphicData uri="http://schemas.openxmlformats.org/presentationml/2006/ole">
            <mc:AlternateContent xmlns:mc="http://schemas.openxmlformats.org/markup-compatibility/2006">
              <mc:Choice xmlns:v="urn:schemas-microsoft-com:vml" Requires="v">
                <p:oleObj spid="_x0000_s10244" name="CS ChemDraw Drawing" r:id="rId10" imgW="1722600" imgH="711360" progId="ChemDraw.Document.6.0">
                  <p:embed/>
                </p:oleObj>
              </mc:Choice>
              <mc:Fallback>
                <p:oleObj name="CS ChemDraw Drawing" r:id="rId10" imgW="1722600" imgH="711360" progId="ChemDraw.Document.6.0">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1484" y="4959204"/>
                        <a:ext cx="2579688"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Ellipse 20"/>
          <p:cNvSpPr/>
          <p:nvPr/>
        </p:nvSpPr>
        <p:spPr>
          <a:xfrm>
            <a:off x="1329603" y="5255033"/>
            <a:ext cx="409721" cy="4058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 Box 8">
            <a:extLst>
              <a:ext uri="{FF2B5EF4-FFF2-40B4-BE49-F238E27FC236}">
                <a16:creationId xmlns:a16="http://schemas.microsoft.com/office/drawing/2014/main" id="{8D9B035B-068F-4C8D-A1D9-9AA8AB24340E}"/>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7" name="Text Box 7">
            <a:extLst>
              <a:ext uri="{FF2B5EF4-FFF2-40B4-BE49-F238E27FC236}">
                <a16:creationId xmlns:a16="http://schemas.microsoft.com/office/drawing/2014/main" id="{AED397A3-F76B-46A1-B65E-90674D1B101F}"/>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000"/>
                                        <p:tgtEl>
                                          <p:spTgt spid="22"/>
                                        </p:tgtEl>
                                      </p:cBhvr>
                                    </p:animEffect>
                                  </p:childTnLst>
                                </p:cTn>
                              </p:par>
                              <p:par>
                                <p:cTn id="13" presetID="10"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20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2000"/>
                                        <p:tgtEl>
                                          <p:spTgt spid="38"/>
                                        </p:tgtEl>
                                      </p:cBhvr>
                                    </p:animEffect>
                                  </p:childTnLst>
                                </p:cTn>
                              </p:par>
                              <p:par>
                                <p:cTn id="26" presetID="10" presetClass="entr" presetSubtype="0"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2000"/>
                                        <p:tgtEl>
                                          <p:spTgt spid="3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2000"/>
                                        <p:tgtEl>
                                          <p:spTgt spid="27"/>
                                        </p:tgtEl>
                                      </p:cBhvr>
                                    </p:animEffect>
                                  </p:childTnLst>
                                </p:cTn>
                              </p:par>
                              <p:par>
                                <p:cTn id="32" presetID="10" presetClass="entr" presetSubtype="0" fill="hold" nodeType="withEffect">
                                  <p:stCondLst>
                                    <p:cond delay="0"/>
                                  </p:stCondLst>
                                  <p:childTnLst>
                                    <p:set>
                                      <p:cBhvr>
                                        <p:cTn id="33" dur="1" fill="hold">
                                          <p:stCondLst>
                                            <p:cond delay="0"/>
                                          </p:stCondLst>
                                        </p:cTn>
                                        <p:tgtEl>
                                          <p:spTgt spid="106503"/>
                                        </p:tgtEl>
                                        <p:attrNameLst>
                                          <p:attrName>style.visibility</p:attrName>
                                        </p:attrNameLst>
                                      </p:cBhvr>
                                      <p:to>
                                        <p:strVal val="visible"/>
                                      </p:to>
                                    </p:set>
                                    <p:animEffect transition="in" filter="fade">
                                      <p:cBhvr>
                                        <p:cTn id="34" dur="2000"/>
                                        <p:tgtEl>
                                          <p:spTgt spid="1065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p:bldP spid="27" grpId="0"/>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Object 5"/>
          <p:cNvGraphicFramePr>
            <a:graphicFrameLocks noChangeAspect="1"/>
          </p:cNvGraphicFramePr>
          <p:nvPr>
            <p:extLst>
              <p:ext uri="{D42A27DB-BD31-4B8C-83A1-F6EECF244321}">
                <p14:modId xmlns:p14="http://schemas.microsoft.com/office/powerpoint/2010/main" val="1357002601"/>
              </p:ext>
            </p:extLst>
          </p:nvPr>
        </p:nvGraphicFramePr>
        <p:xfrm>
          <a:off x="4219575" y="4992688"/>
          <a:ext cx="1800225" cy="1333500"/>
        </p:xfrm>
        <a:graphic>
          <a:graphicData uri="http://schemas.openxmlformats.org/presentationml/2006/ole">
            <mc:AlternateContent xmlns:mc="http://schemas.openxmlformats.org/markup-compatibility/2006">
              <mc:Choice xmlns:v="urn:schemas-microsoft-com:vml" Requires="v">
                <p:oleObj spid="_x0000_s11266" name="CS ChemDraw Drawing" r:id="rId5" imgW="1198936" imgH="886597" progId="ChemDraw.Document.6.0">
                  <p:embed/>
                </p:oleObj>
              </mc:Choice>
              <mc:Fallback>
                <p:oleObj name="CS ChemDraw Drawing" r:id="rId5" imgW="1198936" imgH="886597" progId="ChemDraw.Document.6.0">
                  <p:embed/>
                  <p:pic>
                    <p:nvPicPr>
                      <p:cNvPr id="0" name="Object 5"/>
                      <p:cNvPicPr>
                        <a:picLocks noChangeAspect="1" noChangeArrowheads="1"/>
                      </p:cNvPicPr>
                      <p:nvPr/>
                    </p:nvPicPr>
                    <p:blipFill>
                      <a:blip r:embed="rId6"/>
                      <a:srcRect/>
                      <a:stretch>
                        <a:fillRect/>
                      </a:stretch>
                    </p:blipFill>
                    <p:spPr bwMode="auto">
                      <a:xfrm>
                        <a:off x="4219575" y="4992688"/>
                        <a:ext cx="1800225"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8808822" cy="3693319"/>
          </a:xfrm>
          <a:prstGeom prst="rect">
            <a:avLst/>
          </a:prstGeom>
          <a:noFill/>
          <a:ln w="9525">
            <a:noFill/>
            <a:miter lim="800000"/>
            <a:headEnd/>
            <a:tailEnd/>
          </a:ln>
          <a:effectLst/>
        </p:spPr>
        <p:txBody>
          <a:bodyPr wrap="none">
            <a:spAutoFit/>
          </a:bodyPr>
          <a:lstStyle/>
          <a:p>
            <a:r>
              <a:rPr lang="fr-FR" sz="1800" b="1" u="sng" dirty="0"/>
              <a:t>Exercice 3</a:t>
            </a:r>
          </a:p>
          <a:p>
            <a:endParaRPr lang="fr-FR" sz="1800" b="1" u="sng" dirty="0"/>
          </a:p>
          <a:p>
            <a:r>
              <a:rPr lang="fr-FR" sz="1800" dirty="0"/>
              <a:t> </a:t>
            </a:r>
            <a:r>
              <a:rPr lang="fr-FR" sz="1800" dirty="0">
                <a:latin typeface="Wingdings" pitchFamily="2" charset="2"/>
              </a:rPr>
              <a:t>Ø</a:t>
            </a:r>
            <a:r>
              <a:rPr lang="fr-FR" sz="1800" dirty="0"/>
              <a:t> Pour un atome donné impliqué dans une structure chimique :</a:t>
            </a:r>
          </a:p>
          <a:p>
            <a:r>
              <a:rPr lang="fr-FR" sz="1800" dirty="0"/>
              <a:t>	- formule développée : nombre de liaison(s) avec d’autres atomes </a:t>
            </a:r>
          </a:p>
          <a:p>
            <a:r>
              <a:rPr lang="fr-FR" sz="1800" dirty="0"/>
              <a:t>		</a:t>
            </a:r>
            <a:r>
              <a:rPr lang="fr-FR" sz="1800" b="1" dirty="0"/>
              <a:t>H </a:t>
            </a:r>
            <a:r>
              <a:rPr lang="fr-FR" sz="1800" dirty="0"/>
              <a:t>et </a:t>
            </a:r>
            <a:r>
              <a:rPr lang="fr-FR" sz="1800" b="1" dirty="0"/>
              <a:t>X</a:t>
            </a:r>
            <a:r>
              <a:rPr lang="fr-FR" sz="1800" dirty="0"/>
              <a:t> : 1 (monovalent)</a:t>
            </a:r>
          </a:p>
          <a:p>
            <a:r>
              <a:rPr lang="fr-FR" sz="1800" dirty="0"/>
              <a:t>		</a:t>
            </a:r>
            <a:r>
              <a:rPr lang="fr-FR" sz="1800" b="1" dirty="0"/>
              <a:t>O, S </a:t>
            </a:r>
            <a:r>
              <a:rPr lang="fr-FR" sz="1800" dirty="0"/>
              <a:t>: 2 (divalent)</a:t>
            </a:r>
          </a:p>
          <a:p>
            <a:r>
              <a:rPr lang="fr-FR" sz="1800" dirty="0"/>
              <a:t>		</a:t>
            </a:r>
            <a:r>
              <a:rPr lang="fr-FR" sz="1800" b="1" dirty="0"/>
              <a:t>N </a:t>
            </a:r>
            <a:r>
              <a:rPr lang="fr-FR" sz="1800" dirty="0"/>
              <a:t>: 3 (trivalent)</a:t>
            </a:r>
          </a:p>
          <a:p>
            <a:r>
              <a:rPr lang="fr-FR" sz="1800" dirty="0"/>
              <a:t>		</a:t>
            </a:r>
            <a:r>
              <a:rPr lang="fr-FR" sz="1800" b="1" dirty="0"/>
              <a:t>C</a:t>
            </a:r>
            <a:r>
              <a:rPr lang="fr-FR" sz="1800" dirty="0"/>
              <a:t> : 4 (tétravalent)</a:t>
            </a:r>
          </a:p>
          <a:p>
            <a:r>
              <a:rPr lang="fr-FR" sz="1800" dirty="0"/>
              <a:t>	- comparaison du nombre </a:t>
            </a:r>
            <a:r>
              <a:rPr lang="fr-FR" sz="1800" dirty="0">
                <a:solidFill>
                  <a:srgbClr val="FF0000"/>
                </a:solidFill>
              </a:rPr>
              <a:t>d’e</a:t>
            </a:r>
            <a:r>
              <a:rPr lang="fr-FR" sz="2500" baseline="30000" dirty="0">
                <a:solidFill>
                  <a:srgbClr val="FF0000"/>
                </a:solidFill>
              </a:rPr>
              <a:t>-</a:t>
            </a:r>
            <a:r>
              <a:rPr lang="fr-FR" sz="1800" dirty="0">
                <a:solidFill>
                  <a:srgbClr val="FF0000"/>
                </a:solidFill>
              </a:rPr>
              <a:t> dans la couche de valence dans la structure </a:t>
            </a:r>
          </a:p>
          <a:p>
            <a:r>
              <a:rPr lang="fr-FR" sz="1800" dirty="0">
                <a:solidFill>
                  <a:srgbClr val="FF0000"/>
                </a:solidFill>
              </a:rPr>
              <a:t>	chimique</a:t>
            </a:r>
            <a:r>
              <a:rPr lang="fr-FR" sz="1800" dirty="0"/>
              <a:t> par rapport à </a:t>
            </a:r>
            <a:r>
              <a:rPr lang="fr-FR" sz="1800" dirty="0">
                <a:solidFill>
                  <a:srgbClr val="0033CC"/>
                </a:solidFill>
              </a:rPr>
              <a:t>la même couche à l’état fondamental </a:t>
            </a:r>
            <a:r>
              <a:rPr lang="fr-FR" sz="1800" dirty="0"/>
              <a:t>:</a:t>
            </a:r>
          </a:p>
          <a:p>
            <a:r>
              <a:rPr lang="fr-FR" sz="1800" dirty="0"/>
              <a:t>		- si 1e</a:t>
            </a:r>
            <a:r>
              <a:rPr lang="fr-FR" sz="2500" baseline="30000" dirty="0"/>
              <a:t>-</a:t>
            </a:r>
            <a:r>
              <a:rPr lang="fr-FR" sz="1800" dirty="0"/>
              <a:t> supplémentaire, charge « moins »</a:t>
            </a:r>
          </a:p>
          <a:p>
            <a:r>
              <a:rPr lang="fr-FR" sz="1800" dirty="0"/>
              <a:t>		- si 1e</a:t>
            </a:r>
            <a:r>
              <a:rPr lang="fr-FR" sz="2500" baseline="30000" dirty="0"/>
              <a:t>-</a:t>
            </a:r>
            <a:r>
              <a:rPr lang="fr-FR" sz="1800" dirty="0"/>
              <a:t>  manquant, charge « plus »</a:t>
            </a:r>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5" name="ZoneTexte 44"/>
          <p:cNvSpPr txBox="1"/>
          <p:nvPr/>
        </p:nvSpPr>
        <p:spPr>
          <a:xfrm>
            <a:off x="5022060" y="2348856"/>
            <a:ext cx="3830985" cy="338554"/>
          </a:xfrm>
          <a:prstGeom prst="rect">
            <a:avLst/>
          </a:prstGeom>
          <a:noFill/>
        </p:spPr>
        <p:txBody>
          <a:bodyPr wrap="none" rtlCol="0">
            <a:spAutoFit/>
          </a:bodyPr>
          <a:lstStyle/>
          <a:p>
            <a:r>
              <a:rPr lang="fr-FR" dirty="0"/>
              <a:t>si différent, alors présence d’une charge</a:t>
            </a:r>
          </a:p>
        </p:txBody>
      </p:sp>
      <p:sp>
        <p:nvSpPr>
          <p:cNvPr id="18" name="Accolade fermante 17"/>
          <p:cNvSpPr/>
          <p:nvPr/>
        </p:nvSpPr>
        <p:spPr>
          <a:xfrm>
            <a:off x="4481988" y="1988808"/>
            <a:ext cx="450060" cy="1080144"/>
          </a:xfrm>
          <a:prstGeom prst="rightBrac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2" name="Flèche droite 21"/>
          <p:cNvSpPr/>
          <p:nvPr/>
        </p:nvSpPr>
        <p:spPr>
          <a:xfrm>
            <a:off x="3810470" y="559249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p:cNvSpPr txBox="1"/>
          <p:nvPr/>
        </p:nvSpPr>
        <p:spPr>
          <a:xfrm>
            <a:off x="4342273" y="4379137"/>
            <a:ext cx="1080144" cy="338554"/>
          </a:xfrm>
          <a:prstGeom prst="rect">
            <a:avLst/>
          </a:prstGeom>
          <a:noFill/>
        </p:spPr>
        <p:txBody>
          <a:bodyPr wrap="square" rtlCol="0">
            <a:spAutoFit/>
          </a:bodyPr>
          <a:lstStyle/>
          <a:p>
            <a:r>
              <a:rPr lang="fr-FR" dirty="0"/>
              <a:t>1s</a:t>
            </a:r>
            <a:r>
              <a:rPr lang="fr-FR" baseline="30000" dirty="0"/>
              <a:t>2</a:t>
            </a:r>
            <a:r>
              <a:rPr lang="fr-FR" dirty="0">
                <a:solidFill>
                  <a:srgbClr val="0033CC"/>
                </a:solidFill>
              </a:rPr>
              <a:t>2s</a:t>
            </a:r>
            <a:r>
              <a:rPr lang="fr-FR" baseline="30000" dirty="0">
                <a:solidFill>
                  <a:srgbClr val="0033CC"/>
                </a:solidFill>
              </a:rPr>
              <a:t>2</a:t>
            </a:r>
            <a:r>
              <a:rPr lang="fr-FR" dirty="0">
                <a:solidFill>
                  <a:srgbClr val="0033CC"/>
                </a:solidFill>
              </a:rPr>
              <a:t>2p</a:t>
            </a:r>
            <a:r>
              <a:rPr lang="fr-FR" baseline="30000" dirty="0">
                <a:solidFill>
                  <a:srgbClr val="0033CC"/>
                </a:solidFill>
              </a:rPr>
              <a:t>3</a:t>
            </a:r>
          </a:p>
        </p:txBody>
      </p:sp>
      <p:sp>
        <p:nvSpPr>
          <p:cNvPr id="27" name="Rectangle 26"/>
          <p:cNvSpPr/>
          <p:nvPr/>
        </p:nvSpPr>
        <p:spPr>
          <a:xfrm>
            <a:off x="5152381" y="4739185"/>
            <a:ext cx="1939955" cy="338554"/>
          </a:xfrm>
          <a:prstGeom prst="rect">
            <a:avLst/>
          </a:prstGeom>
        </p:spPr>
        <p:txBody>
          <a:bodyPr wrap="none">
            <a:spAutoFit/>
          </a:bodyPr>
          <a:lstStyle/>
          <a:p>
            <a:r>
              <a:rPr lang="fr-FR" dirty="0"/>
              <a:t>1e</a:t>
            </a:r>
            <a:r>
              <a:rPr lang="fr-FR" sz="2400" baseline="30000" dirty="0"/>
              <a:t>-</a:t>
            </a:r>
            <a:r>
              <a:rPr lang="fr-FR" dirty="0"/>
              <a:t> supplémentaire</a:t>
            </a:r>
          </a:p>
        </p:txBody>
      </p:sp>
      <p:cxnSp>
        <p:nvCxnSpPr>
          <p:cNvPr id="36" name="Connecteur droit avec flèche 35"/>
          <p:cNvCxnSpPr/>
          <p:nvPr/>
        </p:nvCxnSpPr>
        <p:spPr>
          <a:xfrm>
            <a:off x="4952592" y="4645871"/>
            <a:ext cx="310101" cy="206734"/>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V="1">
            <a:off x="4882345" y="4961067"/>
            <a:ext cx="368308" cy="318192"/>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108551" name="Object 7"/>
          <p:cNvGraphicFramePr>
            <a:graphicFrameLocks noChangeAspect="1"/>
          </p:cNvGraphicFramePr>
          <p:nvPr/>
        </p:nvGraphicFramePr>
        <p:xfrm>
          <a:off x="4434509" y="5278811"/>
          <a:ext cx="269875" cy="268288"/>
        </p:xfrm>
        <a:graphic>
          <a:graphicData uri="http://schemas.openxmlformats.org/presentationml/2006/ole">
            <mc:AlternateContent xmlns:mc="http://schemas.openxmlformats.org/markup-compatibility/2006">
              <mc:Choice xmlns:v="urn:schemas-microsoft-com:vml" Requires="v">
                <p:oleObj spid="_x0000_s11267" name="CS ChemDraw Drawing" r:id="rId8" imgW="135360" imgH="135360" progId="ChemDraw.Document.6.0">
                  <p:embed/>
                </p:oleObj>
              </mc:Choice>
              <mc:Fallback>
                <p:oleObj name="CS ChemDraw Drawing" r:id="rId8" imgW="135360" imgH="135360" progId="ChemDraw.Document.6.0">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34509" y="5278811"/>
                        <a:ext cx="269875" cy="26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9573" name="Object 5"/>
          <p:cNvGraphicFramePr>
            <a:graphicFrameLocks noChangeAspect="1"/>
          </p:cNvGraphicFramePr>
          <p:nvPr>
            <p:extLst>
              <p:ext uri="{D42A27DB-BD31-4B8C-83A1-F6EECF244321}">
                <p14:modId xmlns:p14="http://schemas.microsoft.com/office/powerpoint/2010/main" val="3751343901"/>
              </p:ext>
            </p:extLst>
          </p:nvPr>
        </p:nvGraphicFramePr>
        <p:xfrm>
          <a:off x="1968500" y="4992688"/>
          <a:ext cx="1798638" cy="1333500"/>
        </p:xfrm>
        <a:graphic>
          <a:graphicData uri="http://schemas.openxmlformats.org/presentationml/2006/ole">
            <mc:AlternateContent xmlns:mc="http://schemas.openxmlformats.org/markup-compatibility/2006">
              <mc:Choice xmlns:v="urn:schemas-microsoft-com:vml" Requires="v">
                <p:oleObj spid="_x0000_s11268" name="CS ChemDraw Drawing" r:id="rId10" imgW="1198936" imgH="886597" progId="ChemDraw.Document.6.0">
                  <p:embed/>
                </p:oleObj>
              </mc:Choice>
              <mc:Fallback>
                <p:oleObj name="CS ChemDraw Drawing" r:id="rId10" imgW="1198936" imgH="886597" progId="ChemDraw.Document.6.0">
                  <p:embed/>
                  <p:pic>
                    <p:nvPicPr>
                      <p:cNvPr id="0" name="Picture 5"/>
                      <p:cNvPicPr>
                        <a:picLocks noChangeAspect="1" noChangeArrowheads="1"/>
                      </p:cNvPicPr>
                      <p:nvPr/>
                    </p:nvPicPr>
                    <p:blipFill>
                      <a:blip r:embed="rId11"/>
                      <a:srcRect/>
                      <a:stretch>
                        <a:fillRect/>
                      </a:stretch>
                    </p:blipFill>
                    <p:spPr bwMode="auto">
                      <a:xfrm>
                        <a:off x="1968500" y="4992688"/>
                        <a:ext cx="1798638"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Ellipse 20"/>
          <p:cNvSpPr/>
          <p:nvPr/>
        </p:nvSpPr>
        <p:spPr>
          <a:xfrm>
            <a:off x="2366065" y="5214729"/>
            <a:ext cx="504211" cy="4907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 Box 8">
            <a:extLst>
              <a:ext uri="{FF2B5EF4-FFF2-40B4-BE49-F238E27FC236}">
                <a16:creationId xmlns:a16="http://schemas.microsoft.com/office/drawing/2014/main" id="{0937B0F1-2B24-4A7F-8920-F6C8669E4EBF}"/>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0" name="Text Box 7">
            <a:extLst>
              <a:ext uri="{FF2B5EF4-FFF2-40B4-BE49-F238E27FC236}">
                <a16:creationId xmlns:a16="http://schemas.microsoft.com/office/drawing/2014/main" id="{23AB3C24-F35A-4A62-9D10-5FEDF60C2369}"/>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2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000"/>
                                        <p:tgtEl>
                                          <p:spTgt spid="22"/>
                                        </p:tgtEl>
                                      </p:cBhvr>
                                    </p:animEffect>
                                  </p:childTnLst>
                                </p:cTn>
                              </p:par>
                              <p:par>
                                <p:cTn id="13" presetID="10"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20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2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2000"/>
                                        <p:tgtEl>
                                          <p:spTgt spid="38"/>
                                        </p:tgtEl>
                                      </p:cBhvr>
                                    </p:animEffect>
                                  </p:childTnLst>
                                </p:cTn>
                              </p:par>
                              <p:par>
                                <p:cTn id="26" presetID="10" presetClass="entr" presetSubtype="0"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2000"/>
                                        <p:tgtEl>
                                          <p:spTgt spid="3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2000"/>
                                        <p:tgtEl>
                                          <p:spTgt spid="27"/>
                                        </p:tgtEl>
                                      </p:cBhvr>
                                    </p:animEffect>
                                  </p:childTnLst>
                                </p:cTn>
                              </p:par>
                              <p:par>
                                <p:cTn id="32" presetID="10" presetClass="entr" presetSubtype="0" fill="hold" nodeType="withEffect">
                                  <p:stCondLst>
                                    <p:cond delay="0"/>
                                  </p:stCondLst>
                                  <p:childTnLst>
                                    <p:set>
                                      <p:cBhvr>
                                        <p:cTn id="33" dur="1" fill="hold">
                                          <p:stCondLst>
                                            <p:cond delay="0"/>
                                          </p:stCondLst>
                                        </p:cTn>
                                        <p:tgtEl>
                                          <p:spTgt spid="108551"/>
                                        </p:tgtEl>
                                        <p:attrNameLst>
                                          <p:attrName>style.visibility</p:attrName>
                                        </p:attrNameLst>
                                      </p:cBhvr>
                                      <p:to>
                                        <p:strVal val="visible"/>
                                      </p:to>
                                    </p:set>
                                    <p:animEffect transition="in" filter="fade">
                                      <p:cBhvr>
                                        <p:cTn id="34" dur="2000"/>
                                        <p:tgtEl>
                                          <p:spTgt spid="108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p:bldP spid="27" grpId="0"/>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a:extLst>
              <a:ext uri="{FF2B5EF4-FFF2-40B4-BE49-F238E27FC236}">
                <a16:creationId xmlns:a16="http://schemas.microsoft.com/office/drawing/2014/main" id="{64A40363-6C64-4322-987F-47EF0BCBC79B}"/>
              </a:ext>
            </a:extLst>
          </p:cNvPr>
          <p:cNvGraphicFramePr>
            <a:graphicFrameLocks noChangeAspect="1"/>
          </p:cNvGraphicFramePr>
          <p:nvPr>
            <p:extLst>
              <p:ext uri="{D42A27DB-BD31-4B8C-83A1-F6EECF244321}">
                <p14:modId xmlns:p14="http://schemas.microsoft.com/office/powerpoint/2010/main" val="4226040790"/>
              </p:ext>
            </p:extLst>
          </p:nvPr>
        </p:nvGraphicFramePr>
        <p:xfrm>
          <a:off x="484188" y="1697038"/>
          <a:ext cx="8177212" cy="1912937"/>
        </p:xfrm>
        <a:graphic>
          <a:graphicData uri="http://schemas.openxmlformats.org/presentationml/2006/ole">
            <mc:AlternateContent xmlns:mc="http://schemas.openxmlformats.org/markup-compatibility/2006">
              <mc:Choice xmlns:v="urn:schemas-microsoft-com:vml" Requires="v">
                <p:oleObj spid="_x0000_s12290" name="CS ChemDraw Drawing" r:id="rId6" imgW="5442030" imgH="1264685" progId="ChemDraw.Document.6.0">
                  <p:embed/>
                </p:oleObj>
              </mc:Choice>
              <mc:Fallback>
                <p:oleObj name="CS ChemDraw Drawing" r:id="rId6" imgW="5442030" imgH="1264685" progId="ChemDraw.Document.6.0">
                  <p:embed/>
                  <p:pic>
                    <p:nvPicPr>
                      <p:cNvPr id="0" name="Object 1"/>
                      <p:cNvPicPr>
                        <a:picLocks noChangeAspect="1" noChangeArrowheads="1"/>
                      </p:cNvPicPr>
                      <p:nvPr/>
                    </p:nvPicPr>
                    <p:blipFill>
                      <a:blip r:embed="rId7"/>
                      <a:srcRect/>
                      <a:stretch>
                        <a:fillRect/>
                      </a:stretch>
                    </p:blipFill>
                    <p:spPr bwMode="auto">
                      <a:xfrm>
                        <a:off x="484188" y="1697038"/>
                        <a:ext cx="8177212" cy="1912937"/>
                      </a:xfrm>
                      <a:prstGeom prst="rect">
                        <a:avLst/>
                      </a:prstGeom>
                      <a:noFill/>
                    </p:spPr>
                  </p:pic>
                </p:oleObj>
              </mc:Fallback>
            </mc:AlternateContent>
          </a:graphicData>
        </a:graphic>
      </p:graphicFrame>
      <p:sp>
        <p:nvSpPr>
          <p:cNvPr id="7" name="ZoneTexte 6">
            <a:extLst>
              <a:ext uri="{FF2B5EF4-FFF2-40B4-BE49-F238E27FC236}">
                <a16:creationId xmlns:a16="http://schemas.microsoft.com/office/drawing/2014/main" id="{E1CE5A6E-ADB1-4415-B961-9A38F63461C1}"/>
              </a:ext>
            </a:extLst>
          </p:cNvPr>
          <p:cNvSpPr txBox="1"/>
          <p:nvPr/>
        </p:nvSpPr>
        <p:spPr>
          <a:xfrm>
            <a:off x="357940" y="1238743"/>
            <a:ext cx="7808548" cy="338554"/>
          </a:xfrm>
          <a:prstGeom prst="rect">
            <a:avLst/>
          </a:prstGeom>
          <a:noFill/>
        </p:spPr>
        <p:txBody>
          <a:bodyPr wrap="none" rtlCol="0">
            <a:spAutoFit/>
          </a:bodyPr>
          <a:lstStyle/>
          <a:p>
            <a:pPr marL="342900" lvl="0" indent="-342900" algn="just">
              <a:buFont typeface="+mj-lt"/>
              <a:buAutoNum type="alphaLcParenR"/>
            </a:pPr>
            <a:r>
              <a:rPr lang="fr-FR" dirty="0">
                <a:effectLst/>
                <a:latin typeface="Arial" panose="020B0604020202020204" pitchFamily="34" charset="0"/>
                <a:ea typeface="Times New Roman" panose="02020603050405020304" pitchFamily="18" charset="0"/>
              </a:rPr>
              <a:t>Mentionner sur les structures la présence éventuelle de carbones asymétriques.</a:t>
            </a:r>
            <a:endParaRPr lang="fr-FR" dirty="0">
              <a:effectLst/>
              <a:latin typeface="Times New Roman" panose="02020603050405020304" pitchFamily="18" charset="0"/>
              <a:ea typeface="Times New Roman" panose="02020603050405020304" pitchFamily="18" charset="0"/>
            </a:endParaRPr>
          </a:p>
        </p:txBody>
      </p:sp>
      <p:sp>
        <p:nvSpPr>
          <p:cNvPr id="8" name="ZoneTexte 7">
            <a:extLst>
              <a:ext uri="{FF2B5EF4-FFF2-40B4-BE49-F238E27FC236}">
                <a16:creationId xmlns:a16="http://schemas.microsoft.com/office/drawing/2014/main" id="{81C68623-49F7-4FD3-B3CA-5AC0E5226DF7}"/>
              </a:ext>
            </a:extLst>
          </p:cNvPr>
          <p:cNvSpPr txBox="1"/>
          <p:nvPr/>
        </p:nvSpPr>
        <p:spPr>
          <a:xfrm>
            <a:off x="1250700" y="2633748"/>
            <a:ext cx="364202" cy="646331"/>
          </a:xfrm>
          <a:prstGeom prst="rect">
            <a:avLst/>
          </a:prstGeom>
          <a:noFill/>
        </p:spPr>
        <p:txBody>
          <a:bodyPr wrap="none" rtlCol="0">
            <a:spAutoFit/>
          </a:bodyPr>
          <a:lstStyle/>
          <a:p>
            <a:r>
              <a:rPr lang="fr-FR" sz="3600" b="1" dirty="0"/>
              <a:t>*</a:t>
            </a:r>
          </a:p>
        </p:txBody>
      </p:sp>
      <p:sp>
        <p:nvSpPr>
          <p:cNvPr id="9" name="ZoneTexte 8">
            <a:extLst>
              <a:ext uri="{FF2B5EF4-FFF2-40B4-BE49-F238E27FC236}">
                <a16:creationId xmlns:a16="http://schemas.microsoft.com/office/drawing/2014/main" id="{A43FD698-F3BE-4B2A-AE64-8E678E6D0947}"/>
              </a:ext>
            </a:extLst>
          </p:cNvPr>
          <p:cNvSpPr txBox="1"/>
          <p:nvPr/>
        </p:nvSpPr>
        <p:spPr>
          <a:xfrm>
            <a:off x="3414780" y="2648988"/>
            <a:ext cx="364202" cy="646331"/>
          </a:xfrm>
          <a:prstGeom prst="rect">
            <a:avLst/>
          </a:prstGeom>
          <a:noFill/>
        </p:spPr>
        <p:txBody>
          <a:bodyPr wrap="none" rtlCol="0">
            <a:spAutoFit/>
          </a:bodyPr>
          <a:lstStyle/>
          <a:p>
            <a:r>
              <a:rPr lang="fr-FR" sz="3600" b="1" dirty="0"/>
              <a:t>*</a:t>
            </a:r>
          </a:p>
        </p:txBody>
      </p:sp>
      <p:sp>
        <p:nvSpPr>
          <p:cNvPr id="10" name="ZoneTexte 9">
            <a:extLst>
              <a:ext uri="{FF2B5EF4-FFF2-40B4-BE49-F238E27FC236}">
                <a16:creationId xmlns:a16="http://schemas.microsoft.com/office/drawing/2014/main" id="{468D120B-45C5-4B01-A3AC-3A703A1AA82A}"/>
              </a:ext>
            </a:extLst>
          </p:cNvPr>
          <p:cNvSpPr txBox="1"/>
          <p:nvPr/>
        </p:nvSpPr>
        <p:spPr>
          <a:xfrm>
            <a:off x="3725676" y="2639844"/>
            <a:ext cx="364202" cy="646331"/>
          </a:xfrm>
          <a:prstGeom prst="rect">
            <a:avLst/>
          </a:prstGeom>
          <a:noFill/>
        </p:spPr>
        <p:txBody>
          <a:bodyPr wrap="none" rtlCol="0">
            <a:spAutoFit/>
          </a:bodyPr>
          <a:lstStyle/>
          <a:p>
            <a:r>
              <a:rPr lang="fr-FR" sz="3600" b="1" dirty="0"/>
              <a:t>*</a:t>
            </a:r>
          </a:p>
        </p:txBody>
      </p:sp>
      <p:sp>
        <p:nvSpPr>
          <p:cNvPr id="11" name="ZoneTexte 10">
            <a:extLst>
              <a:ext uri="{FF2B5EF4-FFF2-40B4-BE49-F238E27FC236}">
                <a16:creationId xmlns:a16="http://schemas.microsoft.com/office/drawing/2014/main" id="{D069B4FD-03D3-48D2-A600-726CD000C6FE}"/>
              </a:ext>
            </a:extLst>
          </p:cNvPr>
          <p:cNvSpPr txBox="1"/>
          <p:nvPr/>
        </p:nvSpPr>
        <p:spPr>
          <a:xfrm>
            <a:off x="5993388" y="2319804"/>
            <a:ext cx="364202" cy="646331"/>
          </a:xfrm>
          <a:prstGeom prst="rect">
            <a:avLst/>
          </a:prstGeom>
          <a:noFill/>
        </p:spPr>
        <p:txBody>
          <a:bodyPr wrap="none" rtlCol="0">
            <a:spAutoFit/>
          </a:bodyPr>
          <a:lstStyle/>
          <a:p>
            <a:r>
              <a:rPr lang="fr-FR" sz="3600" b="1" dirty="0"/>
              <a:t>*</a:t>
            </a:r>
          </a:p>
        </p:txBody>
      </p:sp>
      <p:sp>
        <p:nvSpPr>
          <p:cNvPr id="12" name="ZoneTexte 11">
            <a:extLst>
              <a:ext uri="{FF2B5EF4-FFF2-40B4-BE49-F238E27FC236}">
                <a16:creationId xmlns:a16="http://schemas.microsoft.com/office/drawing/2014/main" id="{FFD20565-20EA-4091-822D-434A1E766D27}"/>
              </a:ext>
            </a:extLst>
          </p:cNvPr>
          <p:cNvSpPr txBox="1"/>
          <p:nvPr/>
        </p:nvSpPr>
        <p:spPr>
          <a:xfrm>
            <a:off x="7968492" y="1917468"/>
            <a:ext cx="364202" cy="646331"/>
          </a:xfrm>
          <a:prstGeom prst="rect">
            <a:avLst/>
          </a:prstGeom>
          <a:noFill/>
        </p:spPr>
        <p:txBody>
          <a:bodyPr wrap="none" rtlCol="0">
            <a:spAutoFit/>
          </a:bodyPr>
          <a:lstStyle/>
          <a:p>
            <a:r>
              <a:rPr lang="fr-FR" sz="3600" b="1" dirty="0"/>
              <a:t>*</a:t>
            </a:r>
          </a:p>
        </p:txBody>
      </p:sp>
      <p:sp>
        <p:nvSpPr>
          <p:cNvPr id="13" name="ZoneTexte 12">
            <a:extLst>
              <a:ext uri="{FF2B5EF4-FFF2-40B4-BE49-F238E27FC236}">
                <a16:creationId xmlns:a16="http://schemas.microsoft.com/office/drawing/2014/main" id="{C312F789-8C6A-42FB-930F-0FDB8E5876A5}"/>
              </a:ext>
            </a:extLst>
          </p:cNvPr>
          <p:cNvSpPr txBox="1"/>
          <p:nvPr/>
        </p:nvSpPr>
        <p:spPr>
          <a:xfrm>
            <a:off x="7968492" y="2365524"/>
            <a:ext cx="364202" cy="646331"/>
          </a:xfrm>
          <a:prstGeom prst="rect">
            <a:avLst/>
          </a:prstGeom>
          <a:noFill/>
        </p:spPr>
        <p:txBody>
          <a:bodyPr wrap="none" rtlCol="0">
            <a:spAutoFit/>
          </a:bodyPr>
          <a:lstStyle/>
          <a:p>
            <a:r>
              <a:rPr lang="fr-FR" sz="3600" b="1" dirty="0"/>
              <a:t>*</a:t>
            </a:r>
          </a:p>
        </p:txBody>
      </p:sp>
      <p:sp>
        <p:nvSpPr>
          <p:cNvPr id="4" name="Text Box 8">
            <a:extLst>
              <a:ext uri="{FF2B5EF4-FFF2-40B4-BE49-F238E27FC236}">
                <a16:creationId xmlns:a16="http://schemas.microsoft.com/office/drawing/2014/main" id="{1034BA37-16C2-4AB4-9462-7181B1E1FB3C}"/>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5" name="Text Box 7">
            <a:extLst>
              <a:ext uri="{FF2B5EF4-FFF2-40B4-BE49-F238E27FC236}">
                <a16:creationId xmlns:a16="http://schemas.microsoft.com/office/drawing/2014/main" id="{23BFC588-0864-4389-9198-295D3240C71A}"/>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193302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a:extLst>
              <a:ext uri="{FF2B5EF4-FFF2-40B4-BE49-F238E27FC236}">
                <a16:creationId xmlns:a16="http://schemas.microsoft.com/office/drawing/2014/main" id="{64A40363-6C64-4322-987F-47EF0BCBC79B}"/>
              </a:ext>
            </a:extLst>
          </p:cNvPr>
          <p:cNvGraphicFramePr>
            <a:graphicFrameLocks noChangeAspect="1"/>
          </p:cNvGraphicFramePr>
          <p:nvPr>
            <p:extLst>
              <p:ext uri="{D42A27DB-BD31-4B8C-83A1-F6EECF244321}">
                <p14:modId xmlns:p14="http://schemas.microsoft.com/office/powerpoint/2010/main" val="940874293"/>
              </p:ext>
            </p:extLst>
          </p:nvPr>
        </p:nvGraphicFramePr>
        <p:xfrm>
          <a:off x="1281113" y="4038600"/>
          <a:ext cx="1657350" cy="1042988"/>
        </p:xfrm>
        <a:graphic>
          <a:graphicData uri="http://schemas.openxmlformats.org/presentationml/2006/ole">
            <mc:AlternateContent xmlns:mc="http://schemas.openxmlformats.org/markup-compatibility/2006">
              <mc:Choice xmlns:v="urn:schemas-microsoft-com:vml" Requires="v">
                <p:oleObj spid="_x0000_s13314" name="CS ChemDraw Drawing" r:id="rId6" imgW="1325398" imgH="827130" progId="ChemDraw.Document.6.0">
                  <p:embed/>
                </p:oleObj>
              </mc:Choice>
              <mc:Fallback>
                <p:oleObj name="CS ChemDraw Drawing" r:id="rId6" imgW="1325398" imgH="827130" progId="ChemDraw.Document.6.0">
                  <p:embed/>
                  <p:pic>
                    <p:nvPicPr>
                      <p:cNvPr id="5" name="Objet 4">
                        <a:extLst>
                          <a:ext uri="{FF2B5EF4-FFF2-40B4-BE49-F238E27FC236}">
                            <a16:creationId xmlns:a16="http://schemas.microsoft.com/office/drawing/2014/main" id="{64A40363-6C64-4322-987F-47EF0BCBC79B}"/>
                          </a:ext>
                        </a:extLst>
                      </p:cNvPr>
                      <p:cNvPicPr>
                        <a:picLocks noChangeAspect="1" noChangeArrowheads="1"/>
                      </p:cNvPicPr>
                      <p:nvPr/>
                    </p:nvPicPr>
                    <p:blipFill>
                      <a:blip r:embed="rId7"/>
                      <a:srcRect/>
                      <a:stretch>
                        <a:fillRect/>
                      </a:stretch>
                    </p:blipFill>
                    <p:spPr bwMode="auto">
                      <a:xfrm>
                        <a:off x="1281113" y="4038600"/>
                        <a:ext cx="1657350" cy="1042988"/>
                      </a:xfrm>
                      <a:prstGeom prst="rect">
                        <a:avLst/>
                      </a:prstGeom>
                      <a:noFill/>
                    </p:spPr>
                  </p:pic>
                </p:oleObj>
              </mc:Fallback>
            </mc:AlternateContent>
          </a:graphicData>
        </a:graphic>
      </p:graphicFrame>
      <p:sp>
        <p:nvSpPr>
          <p:cNvPr id="6" name="ZoneTexte 5">
            <a:extLst>
              <a:ext uri="{FF2B5EF4-FFF2-40B4-BE49-F238E27FC236}">
                <a16:creationId xmlns:a16="http://schemas.microsoft.com/office/drawing/2014/main" id="{D3328FDA-C05F-4BA3-B1CD-50D438D108B5}"/>
              </a:ext>
            </a:extLst>
          </p:cNvPr>
          <p:cNvSpPr txBox="1"/>
          <p:nvPr/>
        </p:nvSpPr>
        <p:spPr>
          <a:xfrm>
            <a:off x="437877" y="1203373"/>
            <a:ext cx="8544711" cy="830997"/>
          </a:xfrm>
          <a:prstGeom prst="rect">
            <a:avLst/>
          </a:prstGeom>
          <a:noFill/>
        </p:spPr>
        <p:txBody>
          <a:bodyPr wrap="none" rtlCol="0">
            <a:spAutoFit/>
          </a:bodyPr>
          <a:lstStyle/>
          <a:p>
            <a:pPr algn="just"/>
            <a:r>
              <a:rPr lang="fr-FR" dirty="0">
                <a:effectLst/>
                <a:latin typeface="Arial" panose="020B0604020202020204" pitchFamily="34" charset="0"/>
                <a:ea typeface="Times New Roman" panose="02020603050405020304" pitchFamily="18" charset="0"/>
              </a:rPr>
              <a:t>b) Donner : </a:t>
            </a:r>
            <a:endParaRPr lang="fr-FR"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678180" algn="l"/>
              </a:tabLst>
            </a:pPr>
            <a:r>
              <a:rPr lang="fr-FR" dirty="0">
                <a:effectLst/>
                <a:latin typeface="Arial" panose="020B0604020202020204" pitchFamily="34" charset="0"/>
                <a:ea typeface="Times New Roman" panose="02020603050405020304" pitchFamily="18" charset="0"/>
              </a:rPr>
              <a:t>Une représentation de Fischer de </a:t>
            </a:r>
            <a:r>
              <a:rPr lang="fr-FR" b="1" dirty="0">
                <a:effectLst/>
                <a:latin typeface="Arial" panose="020B0604020202020204" pitchFamily="34" charset="0"/>
                <a:ea typeface="Times New Roman" panose="02020603050405020304" pitchFamily="18" charset="0"/>
              </a:rPr>
              <a:t>A </a:t>
            </a:r>
            <a:r>
              <a:rPr lang="fr-FR" dirty="0">
                <a:effectLst/>
                <a:latin typeface="Arial" panose="020B0604020202020204" pitchFamily="34" charset="0"/>
                <a:ea typeface="Times New Roman" panose="02020603050405020304" pitchFamily="18" charset="0"/>
              </a:rPr>
              <a:t>et de</a:t>
            </a:r>
            <a:r>
              <a:rPr lang="fr-FR" b="1" dirty="0">
                <a:effectLst/>
                <a:latin typeface="Arial" panose="020B0604020202020204" pitchFamily="34" charset="0"/>
                <a:ea typeface="Times New Roman" panose="02020603050405020304" pitchFamily="18" charset="0"/>
              </a:rPr>
              <a:t> B</a:t>
            </a:r>
            <a:r>
              <a:rPr lang="fr-FR" dirty="0">
                <a:effectLst/>
                <a:latin typeface="Arial" panose="020B0604020202020204" pitchFamily="34" charset="0"/>
                <a:ea typeface="Times New Roman" panose="02020603050405020304" pitchFamily="18" charset="0"/>
              </a:rPr>
              <a:t> (en plaçant le carbone numéroté 1 en haut).</a:t>
            </a:r>
            <a:endParaRPr lang="fr-FR" dirty="0">
              <a:effectLst/>
              <a:latin typeface="Times New Roman" panose="02020603050405020304" pitchFamily="18" charset="0"/>
              <a:ea typeface="Times New Roman" panose="02020603050405020304" pitchFamily="18" charset="0"/>
            </a:endParaRPr>
          </a:p>
          <a:p>
            <a:endParaRPr lang="fr-FR" sz="1400" dirty="0"/>
          </a:p>
        </p:txBody>
      </p:sp>
      <p:graphicFrame>
        <p:nvGraphicFramePr>
          <p:cNvPr id="9" name="Object 66">
            <a:extLst>
              <a:ext uri="{FF2B5EF4-FFF2-40B4-BE49-F238E27FC236}">
                <a16:creationId xmlns:a16="http://schemas.microsoft.com/office/drawing/2014/main" id="{845D8713-6B4E-4FE4-9998-DBD025C232F3}"/>
              </a:ext>
            </a:extLst>
          </p:cNvPr>
          <p:cNvGraphicFramePr>
            <a:graphicFrameLocks noChangeAspect="1"/>
          </p:cNvGraphicFramePr>
          <p:nvPr>
            <p:extLst>
              <p:ext uri="{D42A27DB-BD31-4B8C-83A1-F6EECF244321}">
                <p14:modId xmlns:p14="http://schemas.microsoft.com/office/powerpoint/2010/main" val="4179945431"/>
              </p:ext>
            </p:extLst>
          </p:nvPr>
        </p:nvGraphicFramePr>
        <p:xfrm>
          <a:off x="3194601" y="2033584"/>
          <a:ext cx="889000" cy="833437"/>
        </p:xfrm>
        <a:graphic>
          <a:graphicData uri="http://schemas.openxmlformats.org/presentationml/2006/ole">
            <mc:AlternateContent xmlns:mc="http://schemas.openxmlformats.org/markup-compatibility/2006">
              <mc:Choice xmlns:v="urn:schemas-microsoft-com:vml" Requires="v">
                <p:oleObj spid="_x0000_s13315" name="CS ChemDraw Drawing" r:id="rId8" imgW="872683" imgH="821049" progId="ChemDraw.Document.6.0">
                  <p:embed/>
                </p:oleObj>
              </mc:Choice>
              <mc:Fallback>
                <p:oleObj name="CS ChemDraw Drawing" r:id="rId8" imgW="872683" imgH="821049" progId="ChemDraw.Document.6.0">
                  <p:embed/>
                  <p:pic>
                    <p:nvPicPr>
                      <p:cNvPr id="21" name="Object 66"/>
                      <p:cNvPicPr>
                        <a:picLocks noChangeAspect="1" noChangeArrowheads="1"/>
                      </p:cNvPicPr>
                      <p:nvPr/>
                    </p:nvPicPr>
                    <p:blipFill>
                      <a:blip r:embed="rId9"/>
                      <a:srcRect/>
                      <a:stretch>
                        <a:fillRect/>
                      </a:stretch>
                    </p:blipFill>
                    <p:spPr bwMode="auto">
                      <a:xfrm>
                        <a:off x="3194601" y="2033584"/>
                        <a:ext cx="889000" cy="83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13">
            <a:extLst>
              <a:ext uri="{FF2B5EF4-FFF2-40B4-BE49-F238E27FC236}">
                <a16:creationId xmlns:a16="http://schemas.microsoft.com/office/drawing/2014/main" id="{A107F022-179C-46F1-8D72-5D5CCFE98C33}"/>
              </a:ext>
            </a:extLst>
          </p:cNvPr>
          <p:cNvSpPr>
            <a:spLocks noChangeArrowheads="1"/>
          </p:cNvSpPr>
          <p:nvPr/>
        </p:nvSpPr>
        <p:spPr bwMode="auto">
          <a:xfrm>
            <a:off x="1239229" y="3964130"/>
            <a:ext cx="1689192" cy="1138491"/>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sp>
        <p:nvSpPr>
          <p:cNvPr id="11" name="Virage 46">
            <a:extLst>
              <a:ext uri="{FF2B5EF4-FFF2-40B4-BE49-F238E27FC236}">
                <a16:creationId xmlns:a16="http://schemas.microsoft.com/office/drawing/2014/main" id="{30E04EF5-05E5-4B8C-99D5-0A0B43F185B7}"/>
              </a:ext>
            </a:extLst>
          </p:cNvPr>
          <p:cNvSpPr/>
          <p:nvPr/>
        </p:nvSpPr>
        <p:spPr>
          <a:xfrm rot="10800000" flipV="1">
            <a:off x="2311330" y="3574205"/>
            <a:ext cx="285752" cy="356526"/>
          </a:xfrm>
          <a:prstGeom prst="ben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4" name="Objet 3">
            <a:extLst>
              <a:ext uri="{FF2B5EF4-FFF2-40B4-BE49-F238E27FC236}">
                <a16:creationId xmlns:a16="http://schemas.microsoft.com/office/drawing/2014/main" id="{4FA36704-9BCF-4E28-B10E-C778DBA6BE31}"/>
              </a:ext>
            </a:extLst>
          </p:cNvPr>
          <p:cNvGraphicFramePr>
            <a:graphicFrameLocks noChangeAspect="1"/>
          </p:cNvGraphicFramePr>
          <p:nvPr>
            <p:extLst>
              <p:ext uri="{D42A27DB-BD31-4B8C-83A1-F6EECF244321}">
                <p14:modId xmlns:p14="http://schemas.microsoft.com/office/powerpoint/2010/main" val="2474169084"/>
              </p:ext>
            </p:extLst>
          </p:nvPr>
        </p:nvGraphicFramePr>
        <p:xfrm>
          <a:off x="3636375" y="4010250"/>
          <a:ext cx="1095375" cy="1079500"/>
        </p:xfrm>
        <a:graphic>
          <a:graphicData uri="http://schemas.openxmlformats.org/presentationml/2006/ole">
            <mc:AlternateContent xmlns:mc="http://schemas.openxmlformats.org/markup-compatibility/2006">
              <mc:Choice xmlns:v="urn:schemas-microsoft-com:vml" Requires="v">
                <p:oleObj spid="_x0000_s13316" name="CS ChemDraw Drawing" r:id="rId10" imgW="875721" imgH="859229" progId="ChemDraw.Document.6.0">
                  <p:embed/>
                </p:oleObj>
              </mc:Choice>
              <mc:Fallback>
                <p:oleObj name="CS ChemDraw Drawing" r:id="rId10" imgW="875721" imgH="859229" progId="ChemDraw.Document.6.0">
                  <p:embed/>
                  <p:pic>
                    <p:nvPicPr>
                      <p:cNvPr id="5" name="Objet 4">
                        <a:extLst>
                          <a:ext uri="{FF2B5EF4-FFF2-40B4-BE49-F238E27FC236}">
                            <a16:creationId xmlns:a16="http://schemas.microsoft.com/office/drawing/2014/main" id="{64A40363-6C64-4322-987F-47EF0BCBC79B}"/>
                          </a:ext>
                        </a:extLst>
                      </p:cNvPr>
                      <p:cNvPicPr>
                        <a:picLocks noChangeAspect="1" noChangeArrowheads="1"/>
                      </p:cNvPicPr>
                      <p:nvPr/>
                    </p:nvPicPr>
                    <p:blipFill>
                      <a:blip r:embed="rId11"/>
                      <a:srcRect/>
                      <a:stretch>
                        <a:fillRect/>
                      </a:stretch>
                    </p:blipFill>
                    <p:spPr bwMode="auto">
                      <a:xfrm>
                        <a:off x="3636375" y="4010250"/>
                        <a:ext cx="1095375" cy="1079500"/>
                      </a:xfrm>
                      <a:prstGeom prst="rect">
                        <a:avLst/>
                      </a:prstGeom>
                      <a:noFill/>
                    </p:spPr>
                  </p:pic>
                </p:oleObj>
              </mc:Fallback>
            </mc:AlternateContent>
          </a:graphicData>
        </a:graphic>
      </p:graphicFrame>
      <p:sp>
        <p:nvSpPr>
          <p:cNvPr id="14" name="Flèche courbée vers le bas 35">
            <a:extLst>
              <a:ext uri="{FF2B5EF4-FFF2-40B4-BE49-F238E27FC236}">
                <a16:creationId xmlns:a16="http://schemas.microsoft.com/office/drawing/2014/main" id="{CBB616CC-74A8-45DF-8BD9-F29C3CA6A0B5}"/>
              </a:ext>
            </a:extLst>
          </p:cNvPr>
          <p:cNvSpPr/>
          <p:nvPr/>
        </p:nvSpPr>
        <p:spPr>
          <a:xfrm rot="16200000" flipH="1">
            <a:off x="3891482" y="3356653"/>
            <a:ext cx="309998" cy="359071"/>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7" name="Objet 6">
            <a:extLst>
              <a:ext uri="{FF2B5EF4-FFF2-40B4-BE49-F238E27FC236}">
                <a16:creationId xmlns:a16="http://schemas.microsoft.com/office/drawing/2014/main" id="{4C220D08-90DF-4125-AC58-249DCDE6FDE5}"/>
              </a:ext>
            </a:extLst>
          </p:cNvPr>
          <p:cNvGraphicFramePr>
            <a:graphicFrameLocks noChangeAspect="1"/>
          </p:cNvGraphicFramePr>
          <p:nvPr>
            <p:extLst>
              <p:ext uri="{D42A27DB-BD31-4B8C-83A1-F6EECF244321}">
                <p14:modId xmlns:p14="http://schemas.microsoft.com/office/powerpoint/2010/main" val="798225248"/>
              </p:ext>
            </p:extLst>
          </p:nvPr>
        </p:nvGraphicFramePr>
        <p:xfrm>
          <a:off x="5298293" y="3997153"/>
          <a:ext cx="1541463" cy="1035050"/>
        </p:xfrm>
        <a:graphic>
          <a:graphicData uri="http://schemas.openxmlformats.org/presentationml/2006/ole">
            <mc:AlternateContent xmlns:mc="http://schemas.openxmlformats.org/markup-compatibility/2006">
              <mc:Choice xmlns:v="urn:schemas-microsoft-com:vml" Requires="v">
                <p:oleObj spid="_x0000_s13317" name="CS ChemDraw Drawing" r:id="rId12" imgW="1233909" imgH="824089" progId="ChemDraw.Document.6.0">
                  <p:embed/>
                </p:oleObj>
              </mc:Choice>
              <mc:Fallback>
                <p:oleObj name="CS ChemDraw Drawing" r:id="rId12" imgW="1233909" imgH="824089" progId="ChemDraw.Document.6.0">
                  <p:embed/>
                  <p:pic>
                    <p:nvPicPr>
                      <p:cNvPr id="4" name="Objet 3">
                        <a:extLst>
                          <a:ext uri="{FF2B5EF4-FFF2-40B4-BE49-F238E27FC236}">
                            <a16:creationId xmlns:a16="http://schemas.microsoft.com/office/drawing/2014/main" id="{4FA36704-9BCF-4E28-B10E-C778DBA6BE31}"/>
                          </a:ext>
                        </a:extLst>
                      </p:cNvPr>
                      <p:cNvPicPr>
                        <a:picLocks noChangeAspect="1" noChangeArrowheads="1"/>
                      </p:cNvPicPr>
                      <p:nvPr/>
                    </p:nvPicPr>
                    <p:blipFill>
                      <a:blip r:embed="rId13"/>
                      <a:srcRect/>
                      <a:stretch>
                        <a:fillRect/>
                      </a:stretch>
                    </p:blipFill>
                    <p:spPr bwMode="auto">
                      <a:xfrm>
                        <a:off x="5298293" y="3997153"/>
                        <a:ext cx="1541463" cy="1035050"/>
                      </a:xfrm>
                      <a:prstGeom prst="rect">
                        <a:avLst/>
                      </a:prstGeom>
                      <a:noFill/>
                    </p:spPr>
                  </p:pic>
                </p:oleObj>
              </mc:Fallback>
            </mc:AlternateContent>
          </a:graphicData>
        </a:graphic>
      </p:graphicFrame>
      <p:sp>
        <p:nvSpPr>
          <p:cNvPr id="17" name="Flèche droite 24">
            <a:extLst>
              <a:ext uri="{FF2B5EF4-FFF2-40B4-BE49-F238E27FC236}">
                <a16:creationId xmlns:a16="http://schemas.microsoft.com/office/drawing/2014/main" id="{D7208A14-1440-4BDC-B671-D1838039157C}"/>
              </a:ext>
            </a:extLst>
          </p:cNvPr>
          <p:cNvSpPr/>
          <p:nvPr/>
        </p:nvSpPr>
        <p:spPr>
          <a:xfrm>
            <a:off x="3076378" y="435141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droite 24">
            <a:extLst>
              <a:ext uri="{FF2B5EF4-FFF2-40B4-BE49-F238E27FC236}">
                <a16:creationId xmlns:a16="http://schemas.microsoft.com/office/drawing/2014/main" id="{861AC4B8-BAA5-426C-9126-CD3B658CC63E}"/>
              </a:ext>
            </a:extLst>
          </p:cNvPr>
          <p:cNvSpPr/>
          <p:nvPr/>
        </p:nvSpPr>
        <p:spPr>
          <a:xfrm>
            <a:off x="4781250" y="431370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0" name="Object 66">
            <a:extLst>
              <a:ext uri="{FF2B5EF4-FFF2-40B4-BE49-F238E27FC236}">
                <a16:creationId xmlns:a16="http://schemas.microsoft.com/office/drawing/2014/main" id="{09974996-5AF7-418E-BDFA-E67656302D2E}"/>
              </a:ext>
            </a:extLst>
          </p:cNvPr>
          <p:cNvGraphicFramePr>
            <a:graphicFrameLocks noChangeAspect="1"/>
          </p:cNvGraphicFramePr>
          <p:nvPr>
            <p:extLst>
              <p:ext uri="{D42A27DB-BD31-4B8C-83A1-F6EECF244321}">
                <p14:modId xmlns:p14="http://schemas.microsoft.com/office/powerpoint/2010/main" val="1178336600"/>
              </p:ext>
            </p:extLst>
          </p:nvPr>
        </p:nvGraphicFramePr>
        <p:xfrm>
          <a:off x="5292725" y="5553853"/>
          <a:ext cx="1301750" cy="1052513"/>
        </p:xfrm>
        <a:graphic>
          <a:graphicData uri="http://schemas.openxmlformats.org/presentationml/2006/ole">
            <mc:AlternateContent xmlns:mc="http://schemas.openxmlformats.org/markup-compatibility/2006">
              <mc:Choice xmlns:v="urn:schemas-microsoft-com:vml" Requires="v">
                <p:oleObj spid="_x0000_s13318" name="CS ChemDraw Drawing" r:id="rId14" imgW="1278134" imgH="1035940" progId="ChemDraw.Document.6.0">
                  <p:embed/>
                </p:oleObj>
              </mc:Choice>
              <mc:Fallback>
                <p:oleObj name="CS ChemDraw Drawing" r:id="rId14" imgW="1278134" imgH="1035940" progId="ChemDraw.Document.6.0">
                  <p:embed/>
                  <p:pic>
                    <p:nvPicPr>
                      <p:cNvPr id="9" name="Object 66">
                        <a:extLst>
                          <a:ext uri="{FF2B5EF4-FFF2-40B4-BE49-F238E27FC236}">
                            <a16:creationId xmlns:a16="http://schemas.microsoft.com/office/drawing/2014/main" id="{845D8713-6B4E-4FE4-9998-DBD025C232F3}"/>
                          </a:ext>
                        </a:extLst>
                      </p:cNvPr>
                      <p:cNvPicPr>
                        <a:picLocks noChangeAspect="1" noChangeArrowheads="1"/>
                      </p:cNvPicPr>
                      <p:nvPr/>
                    </p:nvPicPr>
                    <p:blipFill>
                      <a:blip r:embed="rId15"/>
                      <a:srcRect/>
                      <a:stretch>
                        <a:fillRect/>
                      </a:stretch>
                    </p:blipFill>
                    <p:spPr bwMode="auto">
                      <a:xfrm>
                        <a:off x="5292725" y="5553853"/>
                        <a:ext cx="1301750" cy="105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Rectangle 13">
            <a:extLst>
              <a:ext uri="{FF2B5EF4-FFF2-40B4-BE49-F238E27FC236}">
                <a16:creationId xmlns:a16="http://schemas.microsoft.com/office/drawing/2014/main" id="{AB553F49-7FA8-46E0-8179-BECB96B1E9E7}"/>
              </a:ext>
            </a:extLst>
          </p:cNvPr>
          <p:cNvSpPr>
            <a:spLocks noChangeArrowheads="1"/>
          </p:cNvSpPr>
          <p:nvPr/>
        </p:nvSpPr>
        <p:spPr bwMode="auto">
          <a:xfrm>
            <a:off x="2959254" y="1834233"/>
            <a:ext cx="1350180" cy="1260168"/>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sp>
        <p:nvSpPr>
          <p:cNvPr id="22" name="Flèche droite 24">
            <a:extLst>
              <a:ext uri="{FF2B5EF4-FFF2-40B4-BE49-F238E27FC236}">
                <a16:creationId xmlns:a16="http://schemas.microsoft.com/office/drawing/2014/main" id="{82082D93-29A0-4FF1-98EC-A83C0DBC6B8E}"/>
              </a:ext>
            </a:extLst>
          </p:cNvPr>
          <p:cNvSpPr/>
          <p:nvPr/>
        </p:nvSpPr>
        <p:spPr>
          <a:xfrm rot="5400000">
            <a:off x="5771708" y="5175962"/>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24">
            <a:extLst>
              <a:ext uri="{FF2B5EF4-FFF2-40B4-BE49-F238E27FC236}">
                <a16:creationId xmlns:a16="http://schemas.microsoft.com/office/drawing/2014/main" id="{BE3267BA-5418-4BFE-A7CE-B3E79F219DE4}"/>
              </a:ext>
            </a:extLst>
          </p:cNvPr>
          <p:cNvSpPr/>
          <p:nvPr/>
        </p:nvSpPr>
        <p:spPr>
          <a:xfrm rot="10800000">
            <a:off x="4781250" y="593752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4" name="Object 66">
            <a:extLst>
              <a:ext uri="{FF2B5EF4-FFF2-40B4-BE49-F238E27FC236}">
                <a16:creationId xmlns:a16="http://schemas.microsoft.com/office/drawing/2014/main" id="{F4BF7E34-5E7A-4FB2-8968-FFC7F40E9A9B}"/>
              </a:ext>
            </a:extLst>
          </p:cNvPr>
          <p:cNvGraphicFramePr>
            <a:graphicFrameLocks noChangeAspect="1"/>
          </p:cNvGraphicFramePr>
          <p:nvPr>
            <p:extLst>
              <p:ext uri="{D42A27DB-BD31-4B8C-83A1-F6EECF244321}">
                <p14:modId xmlns:p14="http://schemas.microsoft.com/office/powerpoint/2010/main" val="1362471956"/>
              </p:ext>
            </p:extLst>
          </p:nvPr>
        </p:nvGraphicFramePr>
        <p:xfrm>
          <a:off x="1332512" y="1989809"/>
          <a:ext cx="907982" cy="921773"/>
        </p:xfrm>
        <a:graphic>
          <a:graphicData uri="http://schemas.openxmlformats.org/presentationml/2006/ole">
            <mc:AlternateContent xmlns:mc="http://schemas.openxmlformats.org/markup-compatibility/2006">
              <mc:Choice xmlns:v="urn:schemas-microsoft-com:vml" Requires="v">
                <p:oleObj spid="_x0000_s13319" name="CS ChemDraw Drawing" r:id="rId16" imgW="618474" imgH="619672" progId="ChemDraw.Document.6.0">
                  <p:embed/>
                </p:oleObj>
              </mc:Choice>
              <mc:Fallback>
                <p:oleObj name="CS ChemDraw Drawing" r:id="rId16" imgW="618474" imgH="619672" progId="ChemDraw.Document.6.0">
                  <p:embed/>
                  <p:pic>
                    <p:nvPicPr>
                      <p:cNvPr id="9" name="Object 66">
                        <a:extLst>
                          <a:ext uri="{FF2B5EF4-FFF2-40B4-BE49-F238E27FC236}">
                            <a16:creationId xmlns:a16="http://schemas.microsoft.com/office/drawing/2014/main" id="{845D8713-6B4E-4FE4-9998-DBD025C232F3}"/>
                          </a:ext>
                        </a:extLst>
                      </p:cNvPr>
                      <p:cNvPicPr>
                        <a:picLocks noChangeAspect="1" noChangeArrowheads="1"/>
                      </p:cNvPicPr>
                      <p:nvPr/>
                    </p:nvPicPr>
                    <p:blipFill>
                      <a:blip r:embed="rId17"/>
                      <a:srcRect/>
                      <a:stretch>
                        <a:fillRect/>
                      </a:stretch>
                    </p:blipFill>
                    <p:spPr bwMode="auto">
                      <a:xfrm>
                        <a:off x="1332512" y="1989809"/>
                        <a:ext cx="907982" cy="921773"/>
                      </a:xfrm>
                      <a:prstGeom prst="rect">
                        <a:avLst/>
                      </a:prstGeom>
                      <a:noFill/>
                      <a:ln>
                        <a:noFill/>
                      </a:ln>
                      <a:effectLst/>
                    </p:spPr>
                  </p:pic>
                </p:oleObj>
              </mc:Fallback>
            </mc:AlternateContent>
          </a:graphicData>
        </a:graphic>
      </p:graphicFrame>
      <p:sp>
        <p:nvSpPr>
          <p:cNvPr id="25" name="Flèche droite 24">
            <a:extLst>
              <a:ext uri="{FF2B5EF4-FFF2-40B4-BE49-F238E27FC236}">
                <a16:creationId xmlns:a16="http://schemas.microsoft.com/office/drawing/2014/main" id="{A4A9A9E2-8D22-41E3-A2E3-A54FA79F9051}"/>
              </a:ext>
            </a:extLst>
          </p:cNvPr>
          <p:cNvSpPr/>
          <p:nvPr/>
        </p:nvSpPr>
        <p:spPr>
          <a:xfrm>
            <a:off x="2519234" y="2291702"/>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6" name="Object 66">
            <a:extLst>
              <a:ext uri="{FF2B5EF4-FFF2-40B4-BE49-F238E27FC236}">
                <a16:creationId xmlns:a16="http://schemas.microsoft.com/office/drawing/2014/main" id="{47043DC6-8BE0-4237-B846-DB94F3A0A3F8}"/>
              </a:ext>
            </a:extLst>
          </p:cNvPr>
          <p:cNvGraphicFramePr>
            <a:graphicFrameLocks noChangeAspect="1"/>
          </p:cNvGraphicFramePr>
          <p:nvPr>
            <p:extLst>
              <p:ext uri="{D42A27DB-BD31-4B8C-83A1-F6EECF244321}">
                <p14:modId xmlns:p14="http://schemas.microsoft.com/office/powerpoint/2010/main" val="2508315686"/>
              </p:ext>
            </p:extLst>
          </p:nvPr>
        </p:nvGraphicFramePr>
        <p:xfrm>
          <a:off x="3194601" y="5561330"/>
          <a:ext cx="1301750" cy="1108102"/>
        </p:xfrm>
        <a:graphic>
          <a:graphicData uri="http://schemas.openxmlformats.org/presentationml/2006/ole">
            <mc:AlternateContent xmlns:mc="http://schemas.openxmlformats.org/markup-compatibility/2006">
              <mc:Choice xmlns:v="urn:schemas-microsoft-com:vml" Requires="v">
                <p:oleObj spid="_x0000_s13320" name="CS ChemDraw Drawing" r:id="rId18" imgW="1310206" imgH="1098448" progId="ChemDraw.Document.6.0">
                  <p:embed/>
                </p:oleObj>
              </mc:Choice>
              <mc:Fallback>
                <p:oleObj name="CS ChemDraw Drawing" r:id="rId18" imgW="1310206" imgH="1098448" progId="ChemDraw.Document.6.0">
                  <p:embed/>
                  <p:pic>
                    <p:nvPicPr>
                      <p:cNvPr id="24" name="Object 66">
                        <a:extLst>
                          <a:ext uri="{FF2B5EF4-FFF2-40B4-BE49-F238E27FC236}">
                            <a16:creationId xmlns:a16="http://schemas.microsoft.com/office/drawing/2014/main" id="{F4BF7E34-5E7A-4FB2-8968-FFC7F40E9A9B}"/>
                          </a:ext>
                        </a:extLst>
                      </p:cNvPr>
                      <p:cNvPicPr>
                        <a:picLocks noChangeAspect="1" noChangeArrowheads="1"/>
                      </p:cNvPicPr>
                      <p:nvPr/>
                    </p:nvPicPr>
                    <p:blipFill>
                      <a:blip r:embed="rId19"/>
                      <a:srcRect/>
                      <a:stretch>
                        <a:fillRect/>
                      </a:stretch>
                    </p:blipFill>
                    <p:spPr bwMode="auto">
                      <a:xfrm>
                        <a:off x="3194601" y="5561330"/>
                        <a:ext cx="1301750" cy="1108102"/>
                      </a:xfrm>
                      <a:prstGeom prst="rect">
                        <a:avLst/>
                      </a:prstGeom>
                      <a:noFill/>
                      <a:ln>
                        <a:noFill/>
                      </a:ln>
                      <a:effectLst/>
                    </p:spPr>
                  </p:pic>
                </p:oleObj>
              </mc:Fallback>
            </mc:AlternateContent>
          </a:graphicData>
        </a:graphic>
      </p:graphicFrame>
      <p:cxnSp>
        <p:nvCxnSpPr>
          <p:cNvPr id="16" name="Connecteur droit 15">
            <a:extLst>
              <a:ext uri="{FF2B5EF4-FFF2-40B4-BE49-F238E27FC236}">
                <a16:creationId xmlns:a16="http://schemas.microsoft.com/office/drawing/2014/main" id="{114B01D4-4D2D-45A5-9332-F0F04DF33F24}"/>
              </a:ext>
            </a:extLst>
          </p:cNvPr>
          <p:cNvCxnSpPr/>
          <p:nvPr/>
        </p:nvCxnSpPr>
        <p:spPr>
          <a:xfrm>
            <a:off x="4031928" y="3671696"/>
            <a:ext cx="0" cy="338554"/>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3300CF4D-5522-4CE3-868E-EE53A56B01B7}"/>
              </a:ext>
            </a:extLst>
          </p:cNvPr>
          <p:cNvCxnSpPr/>
          <p:nvPr/>
        </p:nvCxnSpPr>
        <p:spPr>
          <a:xfrm>
            <a:off x="4004496" y="4666191"/>
            <a:ext cx="0" cy="338554"/>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Box 8">
            <a:extLst>
              <a:ext uri="{FF2B5EF4-FFF2-40B4-BE49-F238E27FC236}">
                <a16:creationId xmlns:a16="http://schemas.microsoft.com/office/drawing/2014/main" id="{0420BC45-8D4B-4023-ADD1-C84639A4FF6A}"/>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7" name="Text Box 7">
            <a:extLst>
              <a:ext uri="{FF2B5EF4-FFF2-40B4-BE49-F238E27FC236}">
                <a16:creationId xmlns:a16="http://schemas.microsoft.com/office/drawing/2014/main" id="{D99CD29A-E7DD-40A4-9CB1-974D373DE058}"/>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212423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2000"/>
                                        <p:tgtEl>
                                          <p:spTgt spid="25"/>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20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0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2000"/>
                                        <p:tgtEl>
                                          <p:spTgt spid="17"/>
                                        </p:tgtEl>
                                      </p:cBhvr>
                                    </p:animEffect>
                                  </p:childTnLst>
                                </p:cTn>
                              </p:par>
                              <p:par>
                                <p:cTn id="39" presetID="1"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20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2000"/>
                                        <p:tgtEl>
                                          <p:spTgt spid="18"/>
                                        </p:tgtEl>
                                      </p:cBhvr>
                                    </p:animEffect>
                                  </p:childTnLst>
                                </p:cTn>
                              </p:par>
                              <p:par>
                                <p:cTn id="57" presetID="1" presetClass="entr" presetSubtype="0" fill="hold" nodeType="with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2000"/>
                                        <p:tgtEl>
                                          <p:spTgt spid="22"/>
                                        </p:tgtEl>
                                      </p:cBhvr>
                                    </p:animEffect>
                                  </p:childTnLst>
                                </p:cTn>
                              </p:par>
                              <p:par>
                                <p:cTn id="64" presetID="10" presetClass="entr" presetSubtype="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2000"/>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fade">
                                      <p:cBhvr>
                                        <p:cTn id="71" dur="2000"/>
                                        <p:tgtEl>
                                          <p:spTgt spid="23"/>
                                        </p:tgtEl>
                                      </p:cBhvr>
                                    </p:animEffect>
                                  </p:childTnLst>
                                </p:cTn>
                              </p:par>
                              <p:par>
                                <p:cTn id="72" presetID="10" presetClass="entr" presetSubtype="0" fill="hold" nodeType="with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7" grpId="0" animBg="1"/>
      <p:bldP spid="18" grpId="0" animBg="1"/>
      <p:bldP spid="21" grpId="0" animBg="1"/>
      <p:bldP spid="22" grpId="0" animBg="1"/>
      <p:bldP spid="23"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D3328FDA-C05F-4BA3-B1CD-50D438D108B5}"/>
              </a:ext>
            </a:extLst>
          </p:cNvPr>
          <p:cNvSpPr txBox="1"/>
          <p:nvPr/>
        </p:nvSpPr>
        <p:spPr>
          <a:xfrm>
            <a:off x="437877" y="1203373"/>
            <a:ext cx="8544711" cy="830997"/>
          </a:xfrm>
          <a:prstGeom prst="rect">
            <a:avLst/>
          </a:prstGeom>
          <a:noFill/>
        </p:spPr>
        <p:txBody>
          <a:bodyPr wrap="none" rtlCol="0">
            <a:spAutoFit/>
          </a:bodyPr>
          <a:lstStyle/>
          <a:p>
            <a:pPr algn="just"/>
            <a:r>
              <a:rPr lang="fr-FR" dirty="0">
                <a:effectLst/>
                <a:latin typeface="Arial" panose="020B0604020202020204" pitchFamily="34" charset="0"/>
                <a:ea typeface="Times New Roman" panose="02020603050405020304" pitchFamily="18" charset="0"/>
              </a:rPr>
              <a:t>b) Donner : </a:t>
            </a:r>
            <a:endParaRPr lang="fr-FR"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678180" algn="l"/>
              </a:tabLst>
            </a:pPr>
            <a:r>
              <a:rPr lang="fr-FR" dirty="0">
                <a:effectLst/>
                <a:latin typeface="Arial" panose="020B0604020202020204" pitchFamily="34" charset="0"/>
                <a:ea typeface="Times New Roman" panose="02020603050405020304" pitchFamily="18" charset="0"/>
              </a:rPr>
              <a:t>Une représentation de Fischer de </a:t>
            </a:r>
            <a:r>
              <a:rPr lang="fr-FR" b="1" dirty="0">
                <a:effectLst/>
                <a:latin typeface="Arial" panose="020B0604020202020204" pitchFamily="34" charset="0"/>
                <a:ea typeface="Times New Roman" panose="02020603050405020304" pitchFamily="18" charset="0"/>
              </a:rPr>
              <a:t>A </a:t>
            </a:r>
            <a:r>
              <a:rPr lang="fr-FR" dirty="0">
                <a:effectLst/>
                <a:latin typeface="Arial" panose="020B0604020202020204" pitchFamily="34" charset="0"/>
                <a:ea typeface="Times New Roman" panose="02020603050405020304" pitchFamily="18" charset="0"/>
              </a:rPr>
              <a:t>et de</a:t>
            </a:r>
            <a:r>
              <a:rPr lang="fr-FR" b="1" dirty="0">
                <a:effectLst/>
                <a:latin typeface="Arial" panose="020B0604020202020204" pitchFamily="34" charset="0"/>
                <a:ea typeface="Times New Roman" panose="02020603050405020304" pitchFamily="18" charset="0"/>
              </a:rPr>
              <a:t> B</a:t>
            </a:r>
            <a:r>
              <a:rPr lang="fr-FR" dirty="0">
                <a:effectLst/>
                <a:latin typeface="Arial" panose="020B0604020202020204" pitchFamily="34" charset="0"/>
                <a:ea typeface="Times New Roman" panose="02020603050405020304" pitchFamily="18" charset="0"/>
              </a:rPr>
              <a:t> (en plaçant le carbone numéroté 1 en haut).</a:t>
            </a:r>
            <a:endParaRPr lang="fr-FR" dirty="0">
              <a:effectLst/>
              <a:latin typeface="Times New Roman" panose="02020603050405020304" pitchFamily="18" charset="0"/>
              <a:ea typeface="Times New Roman" panose="02020603050405020304" pitchFamily="18" charset="0"/>
            </a:endParaRPr>
          </a:p>
          <a:p>
            <a:endParaRPr lang="fr-FR" sz="1400" dirty="0"/>
          </a:p>
        </p:txBody>
      </p:sp>
      <p:sp>
        <p:nvSpPr>
          <p:cNvPr id="10" name="Rectangle 13">
            <a:extLst>
              <a:ext uri="{FF2B5EF4-FFF2-40B4-BE49-F238E27FC236}">
                <a16:creationId xmlns:a16="http://schemas.microsoft.com/office/drawing/2014/main" id="{A107F022-179C-46F1-8D72-5D5CCFE98C33}"/>
              </a:ext>
            </a:extLst>
          </p:cNvPr>
          <p:cNvSpPr>
            <a:spLocks noChangeArrowheads="1"/>
          </p:cNvSpPr>
          <p:nvPr/>
        </p:nvSpPr>
        <p:spPr bwMode="auto">
          <a:xfrm>
            <a:off x="473257" y="4209948"/>
            <a:ext cx="1821218" cy="1238085"/>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sp>
        <p:nvSpPr>
          <p:cNvPr id="11" name="Virage 46">
            <a:extLst>
              <a:ext uri="{FF2B5EF4-FFF2-40B4-BE49-F238E27FC236}">
                <a16:creationId xmlns:a16="http://schemas.microsoft.com/office/drawing/2014/main" id="{30E04EF5-05E5-4B8C-99D5-0A0B43F185B7}"/>
              </a:ext>
            </a:extLst>
          </p:cNvPr>
          <p:cNvSpPr/>
          <p:nvPr/>
        </p:nvSpPr>
        <p:spPr>
          <a:xfrm rot="10800000" flipV="1">
            <a:off x="1719719" y="3832450"/>
            <a:ext cx="285752" cy="356526"/>
          </a:xfrm>
          <a:prstGeom prst="ben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courbée vers le bas 35">
            <a:extLst>
              <a:ext uri="{FF2B5EF4-FFF2-40B4-BE49-F238E27FC236}">
                <a16:creationId xmlns:a16="http://schemas.microsoft.com/office/drawing/2014/main" id="{CBB616CC-74A8-45DF-8BD9-F29C3CA6A0B5}"/>
              </a:ext>
            </a:extLst>
          </p:cNvPr>
          <p:cNvSpPr/>
          <p:nvPr/>
        </p:nvSpPr>
        <p:spPr>
          <a:xfrm rot="16200000" flipH="1">
            <a:off x="3417743" y="3968089"/>
            <a:ext cx="309998" cy="359071"/>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Flèche droite 24">
            <a:extLst>
              <a:ext uri="{FF2B5EF4-FFF2-40B4-BE49-F238E27FC236}">
                <a16:creationId xmlns:a16="http://schemas.microsoft.com/office/drawing/2014/main" id="{D7208A14-1440-4BDC-B671-D1838039157C}"/>
              </a:ext>
            </a:extLst>
          </p:cNvPr>
          <p:cNvSpPr/>
          <p:nvPr/>
        </p:nvSpPr>
        <p:spPr>
          <a:xfrm>
            <a:off x="2490639" y="4686114"/>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droite 24">
            <a:extLst>
              <a:ext uri="{FF2B5EF4-FFF2-40B4-BE49-F238E27FC236}">
                <a16:creationId xmlns:a16="http://schemas.microsoft.com/office/drawing/2014/main" id="{861AC4B8-BAA5-426C-9126-CD3B658CC63E}"/>
              </a:ext>
            </a:extLst>
          </p:cNvPr>
          <p:cNvSpPr/>
          <p:nvPr/>
        </p:nvSpPr>
        <p:spPr>
          <a:xfrm>
            <a:off x="4781250" y="4588034"/>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droite 24">
            <a:extLst>
              <a:ext uri="{FF2B5EF4-FFF2-40B4-BE49-F238E27FC236}">
                <a16:creationId xmlns:a16="http://schemas.microsoft.com/office/drawing/2014/main" id="{A4A9A9E2-8D22-41E3-A2E3-A54FA79F9051}"/>
              </a:ext>
            </a:extLst>
          </p:cNvPr>
          <p:cNvSpPr/>
          <p:nvPr/>
        </p:nvSpPr>
        <p:spPr>
          <a:xfrm>
            <a:off x="1920090" y="255467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2" name="Objet 11">
            <a:extLst>
              <a:ext uri="{FF2B5EF4-FFF2-40B4-BE49-F238E27FC236}">
                <a16:creationId xmlns:a16="http://schemas.microsoft.com/office/drawing/2014/main" id="{1843D81C-A5B2-4470-BC5C-3C7F09F3D8F0}"/>
              </a:ext>
            </a:extLst>
          </p:cNvPr>
          <p:cNvGraphicFramePr>
            <a:graphicFrameLocks noChangeAspect="1"/>
          </p:cNvGraphicFramePr>
          <p:nvPr>
            <p:extLst>
              <p:ext uri="{D42A27DB-BD31-4B8C-83A1-F6EECF244321}">
                <p14:modId xmlns:p14="http://schemas.microsoft.com/office/powerpoint/2010/main" val="2923580466"/>
              </p:ext>
            </p:extLst>
          </p:nvPr>
        </p:nvGraphicFramePr>
        <p:xfrm>
          <a:off x="541380" y="4209949"/>
          <a:ext cx="1753095" cy="1138491"/>
        </p:xfrm>
        <a:graphic>
          <a:graphicData uri="http://schemas.openxmlformats.org/presentationml/2006/ole">
            <mc:AlternateContent xmlns:mc="http://schemas.openxmlformats.org/markup-compatibility/2006">
              <mc:Choice xmlns:v="urn:schemas-microsoft-com:vml" Requires="v">
                <p:oleObj spid="_x0000_s14338" name="CS ChemDraw Drawing" r:id="rId6" imgW="1366584" imgH="884908" progId="ChemDraw.Document.6.0">
                  <p:embed/>
                </p:oleObj>
              </mc:Choice>
              <mc:Fallback>
                <p:oleObj name="CS ChemDraw Drawing" r:id="rId6" imgW="1366584" imgH="884908" progId="ChemDraw.Document.6.0">
                  <p:embed/>
                  <p:pic>
                    <p:nvPicPr>
                      <p:cNvPr id="5" name="Objet 4">
                        <a:extLst>
                          <a:ext uri="{FF2B5EF4-FFF2-40B4-BE49-F238E27FC236}">
                            <a16:creationId xmlns:a16="http://schemas.microsoft.com/office/drawing/2014/main" id="{64A40363-6C64-4322-987F-47EF0BCBC79B}"/>
                          </a:ext>
                        </a:extLst>
                      </p:cNvPr>
                      <p:cNvPicPr>
                        <a:picLocks noChangeAspect="1" noChangeArrowheads="1"/>
                      </p:cNvPicPr>
                      <p:nvPr/>
                    </p:nvPicPr>
                    <p:blipFill>
                      <a:blip r:embed="rId7"/>
                      <a:srcRect/>
                      <a:stretch>
                        <a:fillRect/>
                      </a:stretch>
                    </p:blipFill>
                    <p:spPr bwMode="auto">
                      <a:xfrm>
                        <a:off x="541380" y="4209949"/>
                        <a:ext cx="1753095" cy="1138491"/>
                      </a:xfrm>
                      <a:prstGeom prst="rect">
                        <a:avLst/>
                      </a:prstGeom>
                      <a:noFill/>
                    </p:spPr>
                  </p:pic>
                </p:oleObj>
              </mc:Fallback>
            </mc:AlternateContent>
          </a:graphicData>
        </a:graphic>
      </p:graphicFrame>
      <p:graphicFrame>
        <p:nvGraphicFramePr>
          <p:cNvPr id="28" name="Object 35">
            <a:extLst>
              <a:ext uri="{FF2B5EF4-FFF2-40B4-BE49-F238E27FC236}">
                <a16:creationId xmlns:a16="http://schemas.microsoft.com/office/drawing/2014/main" id="{ECD333BC-7220-4D47-BB3A-F19F7D846F57}"/>
              </a:ext>
            </a:extLst>
          </p:cNvPr>
          <p:cNvGraphicFramePr>
            <a:graphicFrameLocks noChangeAspect="1"/>
          </p:cNvGraphicFramePr>
          <p:nvPr>
            <p:extLst>
              <p:ext uri="{D42A27DB-BD31-4B8C-83A1-F6EECF244321}">
                <p14:modId xmlns:p14="http://schemas.microsoft.com/office/powerpoint/2010/main" val="1978197294"/>
              </p:ext>
            </p:extLst>
          </p:nvPr>
        </p:nvGraphicFramePr>
        <p:xfrm>
          <a:off x="804863" y="2030413"/>
          <a:ext cx="901700" cy="1330325"/>
        </p:xfrm>
        <a:graphic>
          <a:graphicData uri="http://schemas.openxmlformats.org/presentationml/2006/ole">
            <mc:AlternateContent xmlns:mc="http://schemas.openxmlformats.org/markup-compatibility/2006">
              <mc:Choice xmlns:v="urn:schemas-microsoft-com:vml" Requires="v">
                <p:oleObj spid="_x0000_s14339" name="CS ChemDraw Drawing" r:id="rId8" imgW="821031" imgH="1209611" progId="ChemDraw.Document.6.0">
                  <p:embed/>
                </p:oleObj>
              </mc:Choice>
              <mc:Fallback>
                <p:oleObj name="CS ChemDraw Drawing" r:id="rId8" imgW="821031" imgH="1209611" progId="ChemDraw.Document.6.0">
                  <p:embed/>
                  <p:pic>
                    <p:nvPicPr>
                      <p:cNvPr id="39" name="Object 35"/>
                      <p:cNvPicPr>
                        <a:picLocks noChangeAspect="1" noChangeArrowheads="1"/>
                      </p:cNvPicPr>
                      <p:nvPr/>
                    </p:nvPicPr>
                    <p:blipFill>
                      <a:blip r:embed="rId9"/>
                      <a:srcRect/>
                      <a:stretch>
                        <a:fillRect/>
                      </a:stretch>
                    </p:blipFill>
                    <p:spPr bwMode="auto">
                      <a:xfrm>
                        <a:off x="804863" y="2030413"/>
                        <a:ext cx="901700"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 name="Rectangle 13">
            <a:extLst>
              <a:ext uri="{FF2B5EF4-FFF2-40B4-BE49-F238E27FC236}">
                <a16:creationId xmlns:a16="http://schemas.microsoft.com/office/drawing/2014/main" id="{4FE986B5-AA40-4578-9F5A-3775F31B9927}"/>
              </a:ext>
            </a:extLst>
          </p:cNvPr>
          <p:cNvSpPr>
            <a:spLocks noChangeArrowheads="1"/>
          </p:cNvSpPr>
          <p:nvPr/>
        </p:nvSpPr>
        <p:spPr bwMode="auto">
          <a:xfrm rot="5400000">
            <a:off x="2218861" y="2013517"/>
            <a:ext cx="1618515" cy="1212451"/>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graphicFrame>
        <p:nvGraphicFramePr>
          <p:cNvPr id="30" name="Object 35">
            <a:extLst>
              <a:ext uri="{FF2B5EF4-FFF2-40B4-BE49-F238E27FC236}">
                <a16:creationId xmlns:a16="http://schemas.microsoft.com/office/drawing/2014/main" id="{F4FC8798-DF99-47A4-80A6-04CD49741766}"/>
              </a:ext>
            </a:extLst>
          </p:cNvPr>
          <p:cNvGraphicFramePr>
            <a:graphicFrameLocks noChangeAspect="1"/>
          </p:cNvGraphicFramePr>
          <p:nvPr>
            <p:extLst>
              <p:ext uri="{D42A27DB-BD31-4B8C-83A1-F6EECF244321}">
                <p14:modId xmlns:p14="http://schemas.microsoft.com/office/powerpoint/2010/main" val="1529308481"/>
              </p:ext>
            </p:extLst>
          </p:nvPr>
        </p:nvGraphicFramePr>
        <p:xfrm>
          <a:off x="2592589" y="2008663"/>
          <a:ext cx="901700" cy="1330325"/>
        </p:xfrm>
        <a:graphic>
          <a:graphicData uri="http://schemas.openxmlformats.org/presentationml/2006/ole">
            <mc:AlternateContent xmlns:mc="http://schemas.openxmlformats.org/markup-compatibility/2006">
              <mc:Choice xmlns:v="urn:schemas-microsoft-com:vml" Requires="v">
                <p:oleObj spid="_x0000_s14340" name="CS ChemDraw Drawing" r:id="rId10" imgW="821031" imgH="1209611" progId="ChemDraw.Document.6.0">
                  <p:embed/>
                </p:oleObj>
              </mc:Choice>
              <mc:Fallback>
                <p:oleObj name="CS ChemDraw Drawing" r:id="rId10" imgW="821031" imgH="1209611" progId="ChemDraw.Document.6.0">
                  <p:embed/>
                  <p:pic>
                    <p:nvPicPr>
                      <p:cNvPr id="32" name="Object 35"/>
                      <p:cNvPicPr>
                        <a:picLocks noChangeAspect="1" noChangeArrowheads="1"/>
                      </p:cNvPicPr>
                      <p:nvPr/>
                    </p:nvPicPr>
                    <p:blipFill>
                      <a:blip r:embed="rId11"/>
                      <a:srcRect/>
                      <a:stretch>
                        <a:fillRect/>
                      </a:stretch>
                    </p:blipFill>
                    <p:spPr bwMode="auto">
                      <a:xfrm>
                        <a:off x="2592589" y="2008663"/>
                        <a:ext cx="901700"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 name="Objet 12">
            <a:extLst>
              <a:ext uri="{FF2B5EF4-FFF2-40B4-BE49-F238E27FC236}">
                <a16:creationId xmlns:a16="http://schemas.microsoft.com/office/drawing/2014/main" id="{F6208EBC-23BA-415F-8AB0-E3B967B64D92}"/>
              </a:ext>
            </a:extLst>
          </p:cNvPr>
          <p:cNvGraphicFramePr>
            <a:graphicFrameLocks noChangeAspect="1"/>
          </p:cNvGraphicFramePr>
          <p:nvPr>
            <p:extLst>
              <p:ext uri="{D42A27DB-BD31-4B8C-83A1-F6EECF244321}">
                <p14:modId xmlns:p14="http://schemas.microsoft.com/office/powerpoint/2010/main" val="2669652706"/>
              </p:ext>
            </p:extLst>
          </p:nvPr>
        </p:nvGraphicFramePr>
        <p:xfrm>
          <a:off x="3043439" y="4222430"/>
          <a:ext cx="1500187" cy="1446212"/>
        </p:xfrm>
        <a:graphic>
          <a:graphicData uri="http://schemas.openxmlformats.org/presentationml/2006/ole">
            <mc:AlternateContent xmlns:mc="http://schemas.openxmlformats.org/markup-compatibility/2006">
              <mc:Choice xmlns:v="urn:schemas-microsoft-com:vml" Requires="v">
                <p:oleObj spid="_x0000_s14341" name="CS ChemDraw Drawing" r:id="rId12" imgW="1168754" imgH="1122775" progId="ChemDraw.Document.6.0">
                  <p:embed/>
                </p:oleObj>
              </mc:Choice>
              <mc:Fallback>
                <p:oleObj name="CS ChemDraw Drawing" r:id="rId12" imgW="1168754" imgH="1122775" progId="ChemDraw.Document.6.0">
                  <p:embed/>
                  <p:pic>
                    <p:nvPicPr>
                      <p:cNvPr id="12" name="Objet 11">
                        <a:extLst>
                          <a:ext uri="{FF2B5EF4-FFF2-40B4-BE49-F238E27FC236}">
                            <a16:creationId xmlns:a16="http://schemas.microsoft.com/office/drawing/2014/main" id="{1843D81C-A5B2-4470-BC5C-3C7F09F3D8F0}"/>
                          </a:ext>
                        </a:extLst>
                      </p:cNvPr>
                      <p:cNvPicPr>
                        <a:picLocks noChangeAspect="1" noChangeArrowheads="1"/>
                      </p:cNvPicPr>
                      <p:nvPr/>
                    </p:nvPicPr>
                    <p:blipFill>
                      <a:blip r:embed="rId13"/>
                      <a:srcRect/>
                      <a:stretch>
                        <a:fillRect/>
                      </a:stretch>
                    </p:blipFill>
                    <p:spPr bwMode="auto">
                      <a:xfrm>
                        <a:off x="3043439" y="4222430"/>
                        <a:ext cx="1500187" cy="1446212"/>
                      </a:xfrm>
                      <a:prstGeom prst="rect">
                        <a:avLst/>
                      </a:prstGeom>
                      <a:noFill/>
                    </p:spPr>
                  </p:pic>
                </p:oleObj>
              </mc:Fallback>
            </mc:AlternateContent>
          </a:graphicData>
        </a:graphic>
      </p:graphicFrame>
      <p:graphicFrame>
        <p:nvGraphicFramePr>
          <p:cNvPr id="33" name="Object 35">
            <a:extLst>
              <a:ext uri="{FF2B5EF4-FFF2-40B4-BE49-F238E27FC236}">
                <a16:creationId xmlns:a16="http://schemas.microsoft.com/office/drawing/2014/main" id="{41F8A910-66C0-4C76-B280-1622AB4A6C3B}"/>
              </a:ext>
            </a:extLst>
          </p:cNvPr>
          <p:cNvGraphicFramePr>
            <a:graphicFrameLocks noChangeAspect="1"/>
          </p:cNvGraphicFramePr>
          <p:nvPr>
            <p:extLst>
              <p:ext uri="{D42A27DB-BD31-4B8C-83A1-F6EECF244321}">
                <p14:modId xmlns:p14="http://schemas.microsoft.com/office/powerpoint/2010/main" val="2662407230"/>
              </p:ext>
            </p:extLst>
          </p:nvPr>
        </p:nvGraphicFramePr>
        <p:xfrm>
          <a:off x="5319379" y="4098605"/>
          <a:ext cx="1223963" cy="1570037"/>
        </p:xfrm>
        <a:graphic>
          <a:graphicData uri="http://schemas.openxmlformats.org/presentationml/2006/ole">
            <mc:AlternateContent xmlns:mc="http://schemas.openxmlformats.org/markup-compatibility/2006">
              <mc:Choice xmlns:v="urn:schemas-microsoft-com:vml" Requires="v">
                <p:oleObj spid="_x0000_s14342" name="CS ChemDraw Drawing" r:id="rId14" imgW="1113388" imgH="1427543" progId="ChemDraw.Document.6.0">
                  <p:embed/>
                </p:oleObj>
              </mc:Choice>
              <mc:Fallback>
                <p:oleObj name="CS ChemDraw Drawing" r:id="rId14" imgW="1113388" imgH="1427543" progId="ChemDraw.Document.6.0">
                  <p:embed/>
                  <p:pic>
                    <p:nvPicPr>
                      <p:cNvPr id="30" name="Object 35">
                        <a:extLst>
                          <a:ext uri="{FF2B5EF4-FFF2-40B4-BE49-F238E27FC236}">
                            <a16:creationId xmlns:a16="http://schemas.microsoft.com/office/drawing/2014/main" id="{F4FC8798-DF99-47A4-80A6-04CD49741766}"/>
                          </a:ext>
                        </a:extLst>
                      </p:cNvPr>
                      <p:cNvPicPr>
                        <a:picLocks noChangeAspect="1" noChangeArrowheads="1"/>
                      </p:cNvPicPr>
                      <p:nvPr/>
                    </p:nvPicPr>
                    <p:blipFill>
                      <a:blip r:embed="rId15"/>
                      <a:srcRect/>
                      <a:stretch>
                        <a:fillRect/>
                      </a:stretch>
                    </p:blipFill>
                    <p:spPr bwMode="auto">
                      <a:xfrm>
                        <a:off x="5319379" y="4098605"/>
                        <a:ext cx="1223963"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36" name="Connecteur droit 35">
            <a:extLst>
              <a:ext uri="{FF2B5EF4-FFF2-40B4-BE49-F238E27FC236}">
                <a16:creationId xmlns:a16="http://schemas.microsoft.com/office/drawing/2014/main" id="{5966516E-6687-42D7-B6DA-CE3EF2774D82}"/>
              </a:ext>
            </a:extLst>
          </p:cNvPr>
          <p:cNvCxnSpPr/>
          <p:nvPr/>
        </p:nvCxnSpPr>
        <p:spPr>
          <a:xfrm>
            <a:off x="3622359" y="4296836"/>
            <a:ext cx="0" cy="338554"/>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0DA9080F-F297-4A06-A17F-753D78F65808}"/>
              </a:ext>
            </a:extLst>
          </p:cNvPr>
          <p:cNvCxnSpPr/>
          <p:nvPr/>
        </p:nvCxnSpPr>
        <p:spPr>
          <a:xfrm>
            <a:off x="3631503" y="5227323"/>
            <a:ext cx="0" cy="338554"/>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38" name="Object 35">
            <a:extLst>
              <a:ext uri="{FF2B5EF4-FFF2-40B4-BE49-F238E27FC236}">
                <a16:creationId xmlns:a16="http://schemas.microsoft.com/office/drawing/2014/main" id="{54F9DCAC-2DA6-49AC-81EA-C47765E124EB}"/>
              </a:ext>
            </a:extLst>
          </p:cNvPr>
          <p:cNvGraphicFramePr>
            <a:graphicFrameLocks noChangeAspect="1"/>
          </p:cNvGraphicFramePr>
          <p:nvPr>
            <p:extLst>
              <p:ext uri="{D42A27DB-BD31-4B8C-83A1-F6EECF244321}">
                <p14:modId xmlns:p14="http://schemas.microsoft.com/office/powerpoint/2010/main" val="1002064032"/>
              </p:ext>
            </p:extLst>
          </p:nvPr>
        </p:nvGraphicFramePr>
        <p:xfrm>
          <a:off x="7499350" y="4159541"/>
          <a:ext cx="1223963" cy="1568450"/>
        </p:xfrm>
        <a:graphic>
          <a:graphicData uri="http://schemas.openxmlformats.org/presentationml/2006/ole">
            <mc:AlternateContent xmlns:mc="http://schemas.openxmlformats.org/markup-compatibility/2006">
              <mc:Choice xmlns:v="urn:schemas-microsoft-com:vml" Requires="v">
                <p:oleObj spid="_x0000_s14343" name="CS ChemDraw Drawing" r:id="rId16" imgW="1113388" imgH="1427543" progId="ChemDraw.Document.6.0">
                  <p:embed/>
                </p:oleObj>
              </mc:Choice>
              <mc:Fallback>
                <p:oleObj name="CS ChemDraw Drawing" r:id="rId16" imgW="1113388" imgH="1427543" progId="ChemDraw.Document.6.0">
                  <p:embed/>
                  <p:pic>
                    <p:nvPicPr>
                      <p:cNvPr id="28" name="Object 35">
                        <a:extLst>
                          <a:ext uri="{FF2B5EF4-FFF2-40B4-BE49-F238E27FC236}">
                            <a16:creationId xmlns:a16="http://schemas.microsoft.com/office/drawing/2014/main" id="{ECD333BC-7220-4D47-BB3A-F19F7D846F57}"/>
                          </a:ext>
                        </a:extLst>
                      </p:cNvPr>
                      <p:cNvPicPr>
                        <a:picLocks noChangeAspect="1" noChangeArrowheads="1"/>
                      </p:cNvPicPr>
                      <p:nvPr/>
                    </p:nvPicPr>
                    <p:blipFill>
                      <a:blip r:embed="rId17"/>
                      <a:srcRect/>
                      <a:stretch>
                        <a:fillRect/>
                      </a:stretch>
                    </p:blipFill>
                    <p:spPr bwMode="auto">
                      <a:xfrm>
                        <a:off x="7499350" y="4159541"/>
                        <a:ext cx="1223963"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 name="Flèche droite 24">
            <a:extLst>
              <a:ext uri="{FF2B5EF4-FFF2-40B4-BE49-F238E27FC236}">
                <a16:creationId xmlns:a16="http://schemas.microsoft.com/office/drawing/2014/main" id="{A4DE90F2-3ECA-4EA4-858E-948E6D5EAC78}"/>
              </a:ext>
            </a:extLst>
          </p:cNvPr>
          <p:cNvSpPr/>
          <p:nvPr/>
        </p:nvSpPr>
        <p:spPr>
          <a:xfrm>
            <a:off x="6702075" y="4703315"/>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 Box 8">
            <a:extLst>
              <a:ext uri="{FF2B5EF4-FFF2-40B4-BE49-F238E27FC236}">
                <a16:creationId xmlns:a16="http://schemas.microsoft.com/office/drawing/2014/main" id="{D735E199-3F76-454D-AB95-96B27AF10AEF}"/>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4" name="Text Box 7">
            <a:extLst>
              <a:ext uri="{FF2B5EF4-FFF2-40B4-BE49-F238E27FC236}">
                <a16:creationId xmlns:a16="http://schemas.microsoft.com/office/drawing/2014/main" id="{2E878378-7C08-4D2D-B795-2FB78B0CF5AD}"/>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198255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20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2000"/>
                                        <p:tgtEl>
                                          <p:spTgt spid="25"/>
                                        </p:tgtEl>
                                      </p:cBhvr>
                                    </p:animEffect>
                                  </p:childTnLst>
                                </p:cTn>
                              </p:par>
                              <p:par>
                                <p:cTn id="17" presetID="10"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20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20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2000"/>
                                        <p:tgtEl>
                                          <p:spTgt spid="17"/>
                                        </p:tgtEl>
                                      </p:cBhvr>
                                    </p:animEffec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0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2000"/>
                                        <p:tgtEl>
                                          <p:spTgt spid="18"/>
                                        </p:tgtEl>
                                      </p:cBhvr>
                                    </p:animEffect>
                                  </p:childTnLst>
                                </p:cTn>
                              </p:par>
                              <p:par>
                                <p:cTn id="55" presetID="10" presetClass="entr" presetSubtype="0" fill="hold"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2000"/>
                                        <p:tgtEl>
                                          <p:spTgt spid="3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fade">
                                      <p:cBhvr>
                                        <p:cTn id="65"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7" grpId="0" animBg="1"/>
      <p:bldP spid="18" grpId="0" animBg="1"/>
      <p:bldP spid="25" grpId="0" animBg="1"/>
      <p:bldP spid="29" grpId="0" animBg="1"/>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 name="ZoneTexte 3">
            <a:extLst>
              <a:ext uri="{FF2B5EF4-FFF2-40B4-BE49-F238E27FC236}">
                <a16:creationId xmlns:a16="http://schemas.microsoft.com/office/drawing/2014/main" id="{6BDBB19E-E1C4-4D3D-AD84-93A23E0D9E5D}"/>
              </a:ext>
            </a:extLst>
          </p:cNvPr>
          <p:cNvSpPr txBox="1"/>
          <p:nvPr/>
        </p:nvSpPr>
        <p:spPr>
          <a:xfrm>
            <a:off x="467830" y="1178700"/>
            <a:ext cx="7741222" cy="1077218"/>
          </a:xfrm>
          <a:prstGeom prst="rect">
            <a:avLst/>
          </a:prstGeom>
          <a:noFill/>
        </p:spPr>
        <p:txBody>
          <a:bodyPr wrap="none" rtlCol="0">
            <a:spAutoFit/>
          </a:bodyPr>
          <a:lstStyle/>
          <a:p>
            <a:pPr algn="just"/>
            <a:r>
              <a:rPr lang="fr-FR" dirty="0">
                <a:effectLst/>
                <a:latin typeface="Arial" panose="020B0604020202020204" pitchFamily="34" charset="0"/>
                <a:ea typeface="Times New Roman" panose="02020603050405020304" pitchFamily="18" charset="0"/>
              </a:rPr>
              <a:t>b) Donner : </a:t>
            </a:r>
            <a:endParaRPr lang="fr-FR"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678180" algn="l"/>
              </a:tabLst>
            </a:pPr>
            <a:r>
              <a:rPr lang="fr-FR" dirty="0">
                <a:effectLst/>
                <a:latin typeface="Arial" panose="020B0604020202020204" pitchFamily="34" charset="0"/>
                <a:ea typeface="Times New Roman" panose="02020603050405020304" pitchFamily="18" charset="0"/>
              </a:rPr>
              <a:t>Une représentation de Cram de </a:t>
            </a:r>
            <a:r>
              <a:rPr lang="fr-FR" b="1" dirty="0">
                <a:effectLst/>
                <a:latin typeface="Arial" panose="020B0604020202020204" pitchFamily="34" charset="0"/>
                <a:ea typeface="Times New Roman" panose="02020603050405020304" pitchFamily="18" charset="0"/>
              </a:rPr>
              <a:t>C</a:t>
            </a:r>
            <a:r>
              <a:rPr lang="fr-FR" dirty="0">
                <a:effectLst/>
                <a:latin typeface="Arial" panose="020B0604020202020204" pitchFamily="34" charset="0"/>
                <a:ea typeface="Times New Roman" panose="02020603050405020304" pitchFamily="18" charset="0"/>
              </a:rPr>
              <a:t> (en plaçant le carbone asymétrique et le OH </a:t>
            </a:r>
          </a:p>
          <a:p>
            <a:pPr lvl="0" algn="just">
              <a:tabLst>
                <a:tab pos="678180" algn="l"/>
              </a:tabLst>
            </a:pPr>
            <a:r>
              <a:rPr lang="fr-FR" dirty="0">
                <a:effectLst/>
                <a:latin typeface="Arial" panose="020B0604020202020204" pitchFamily="34" charset="0"/>
                <a:ea typeface="Times New Roman" panose="02020603050405020304" pitchFamily="18" charset="0"/>
              </a:rPr>
              <a:t>dans le plan de la feuille).</a:t>
            </a:r>
            <a:endParaRPr lang="fr-FR" dirty="0">
              <a:effectLst/>
              <a:latin typeface="Times New Roman" panose="02020603050405020304" pitchFamily="18" charset="0"/>
              <a:ea typeface="Times New Roman" panose="02020603050405020304" pitchFamily="18" charset="0"/>
            </a:endParaRPr>
          </a:p>
          <a:p>
            <a:endParaRPr lang="fr-FR" dirty="0"/>
          </a:p>
        </p:txBody>
      </p:sp>
      <p:sp>
        <p:nvSpPr>
          <p:cNvPr id="27" name="Rectangle 13">
            <a:extLst>
              <a:ext uri="{FF2B5EF4-FFF2-40B4-BE49-F238E27FC236}">
                <a16:creationId xmlns:a16="http://schemas.microsoft.com/office/drawing/2014/main" id="{9799D0EB-EB77-423C-A573-C5788CB2FA54}"/>
              </a:ext>
            </a:extLst>
          </p:cNvPr>
          <p:cNvSpPr>
            <a:spLocks noChangeArrowheads="1"/>
          </p:cNvSpPr>
          <p:nvPr/>
        </p:nvSpPr>
        <p:spPr bwMode="auto">
          <a:xfrm>
            <a:off x="3350354" y="2486356"/>
            <a:ext cx="1350180" cy="1260168"/>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graphicFrame>
        <p:nvGraphicFramePr>
          <p:cNvPr id="31" name="Object 45">
            <a:extLst>
              <a:ext uri="{FF2B5EF4-FFF2-40B4-BE49-F238E27FC236}">
                <a16:creationId xmlns:a16="http://schemas.microsoft.com/office/drawing/2014/main" id="{99A7D533-7C77-4A97-89AB-D1CC0CA96863}"/>
              </a:ext>
            </a:extLst>
          </p:cNvPr>
          <p:cNvGraphicFramePr>
            <a:graphicFrameLocks noChangeAspect="1"/>
          </p:cNvGraphicFramePr>
          <p:nvPr>
            <p:extLst>
              <p:ext uri="{D42A27DB-BD31-4B8C-83A1-F6EECF244321}">
                <p14:modId xmlns:p14="http://schemas.microsoft.com/office/powerpoint/2010/main" val="3265657153"/>
              </p:ext>
            </p:extLst>
          </p:nvPr>
        </p:nvGraphicFramePr>
        <p:xfrm>
          <a:off x="1243196" y="2540000"/>
          <a:ext cx="1331912" cy="1420813"/>
        </p:xfrm>
        <a:graphic>
          <a:graphicData uri="http://schemas.openxmlformats.org/presentationml/2006/ole">
            <mc:AlternateContent xmlns:mc="http://schemas.openxmlformats.org/markup-compatibility/2006">
              <mc:Choice xmlns:v="urn:schemas-microsoft-com:vml" Requires="v">
                <p:oleObj spid="_x0000_s15362" name="CS ChemDraw Drawing" r:id="rId6" imgW="1215679" imgH="1296784" progId="ChemDraw.Document.6.0">
                  <p:embed/>
                </p:oleObj>
              </mc:Choice>
              <mc:Fallback>
                <p:oleObj name="CS ChemDraw Drawing" r:id="rId6" imgW="1215679" imgH="1296784" progId="ChemDraw.Document.6.0">
                  <p:embed/>
                  <p:pic>
                    <p:nvPicPr>
                      <p:cNvPr id="20" name="Object 45"/>
                      <p:cNvPicPr>
                        <a:picLocks noChangeAspect="1" noChangeArrowheads="1"/>
                      </p:cNvPicPr>
                      <p:nvPr/>
                    </p:nvPicPr>
                    <p:blipFill>
                      <a:blip r:embed="rId7"/>
                      <a:srcRect/>
                      <a:stretch>
                        <a:fillRect/>
                      </a:stretch>
                    </p:blipFill>
                    <p:spPr bwMode="auto">
                      <a:xfrm>
                        <a:off x="1243196" y="2540000"/>
                        <a:ext cx="1331912" cy="142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 name="Object 66">
            <a:extLst>
              <a:ext uri="{FF2B5EF4-FFF2-40B4-BE49-F238E27FC236}">
                <a16:creationId xmlns:a16="http://schemas.microsoft.com/office/drawing/2014/main" id="{5D17A111-84CF-48A6-B529-5D2D2FC47C0F}"/>
              </a:ext>
            </a:extLst>
          </p:cNvPr>
          <p:cNvGraphicFramePr>
            <a:graphicFrameLocks noChangeAspect="1"/>
          </p:cNvGraphicFramePr>
          <p:nvPr>
            <p:extLst>
              <p:ext uri="{D42A27DB-BD31-4B8C-83A1-F6EECF244321}">
                <p14:modId xmlns:p14="http://schemas.microsoft.com/office/powerpoint/2010/main" val="474037942"/>
              </p:ext>
            </p:extLst>
          </p:nvPr>
        </p:nvGraphicFramePr>
        <p:xfrm>
          <a:off x="3426937" y="2606675"/>
          <a:ext cx="1235075" cy="1055688"/>
        </p:xfrm>
        <a:graphic>
          <a:graphicData uri="http://schemas.openxmlformats.org/presentationml/2006/ole">
            <mc:AlternateContent xmlns:mc="http://schemas.openxmlformats.org/markup-compatibility/2006">
              <mc:Choice xmlns:v="urn:schemas-microsoft-com:vml" Requires="v">
                <p:oleObj spid="_x0000_s15363" name="CS ChemDraw Drawing" r:id="rId8" imgW="1215679" imgH="1037630" progId="ChemDraw.Document.6.0">
                  <p:embed/>
                </p:oleObj>
              </mc:Choice>
              <mc:Fallback>
                <p:oleObj name="CS ChemDraw Drawing" r:id="rId8" imgW="1215679" imgH="1037630" progId="ChemDraw.Document.6.0">
                  <p:embed/>
                  <p:pic>
                    <p:nvPicPr>
                      <p:cNvPr id="21" name="Object 66"/>
                      <p:cNvPicPr>
                        <a:picLocks noChangeAspect="1" noChangeArrowheads="1"/>
                      </p:cNvPicPr>
                      <p:nvPr/>
                    </p:nvPicPr>
                    <p:blipFill>
                      <a:blip r:embed="rId9"/>
                      <a:srcRect/>
                      <a:stretch>
                        <a:fillRect/>
                      </a:stretch>
                    </p:blipFill>
                    <p:spPr bwMode="auto">
                      <a:xfrm>
                        <a:off x="3426937" y="2606675"/>
                        <a:ext cx="1235075" cy="105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 name="Object 67">
            <a:extLst>
              <a:ext uri="{FF2B5EF4-FFF2-40B4-BE49-F238E27FC236}">
                <a16:creationId xmlns:a16="http://schemas.microsoft.com/office/drawing/2014/main" id="{0BAC5F27-6848-43A1-989D-BD0771DB7553}"/>
              </a:ext>
            </a:extLst>
          </p:cNvPr>
          <p:cNvGraphicFramePr>
            <a:graphicFrameLocks noChangeAspect="1"/>
          </p:cNvGraphicFramePr>
          <p:nvPr>
            <p:extLst>
              <p:ext uri="{D42A27DB-BD31-4B8C-83A1-F6EECF244321}">
                <p14:modId xmlns:p14="http://schemas.microsoft.com/office/powerpoint/2010/main" val="1847285948"/>
              </p:ext>
            </p:extLst>
          </p:nvPr>
        </p:nvGraphicFramePr>
        <p:xfrm>
          <a:off x="5904096" y="2563813"/>
          <a:ext cx="1638300" cy="1077912"/>
        </p:xfrm>
        <a:graphic>
          <a:graphicData uri="http://schemas.openxmlformats.org/presentationml/2006/ole">
            <mc:AlternateContent xmlns:mc="http://schemas.openxmlformats.org/markup-compatibility/2006">
              <mc:Choice xmlns:v="urn:schemas-microsoft-com:vml" Requires="v">
                <p:oleObj spid="_x0000_s15364" name="CS ChemDraw Drawing" r:id="rId10" imgW="1761570" imgH="1159604" progId="ChemDraw.Document.6.0">
                  <p:embed/>
                </p:oleObj>
              </mc:Choice>
              <mc:Fallback>
                <p:oleObj name="CS ChemDraw Drawing" r:id="rId10" imgW="1761570" imgH="1159604" progId="ChemDraw.Document.6.0">
                  <p:embed/>
                  <p:pic>
                    <p:nvPicPr>
                      <p:cNvPr id="22" name="Object 67"/>
                      <p:cNvPicPr>
                        <a:picLocks noChangeAspect="1" noChangeArrowheads="1"/>
                      </p:cNvPicPr>
                      <p:nvPr/>
                    </p:nvPicPr>
                    <p:blipFill>
                      <a:blip r:embed="rId11"/>
                      <a:srcRect/>
                      <a:stretch>
                        <a:fillRect/>
                      </a:stretch>
                    </p:blipFill>
                    <p:spPr bwMode="auto">
                      <a:xfrm>
                        <a:off x="5904096" y="2563813"/>
                        <a:ext cx="1638300" cy="107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 name="Flèche droite 22">
            <a:extLst>
              <a:ext uri="{FF2B5EF4-FFF2-40B4-BE49-F238E27FC236}">
                <a16:creationId xmlns:a16="http://schemas.microsoft.com/office/drawing/2014/main" id="{2C01E09F-2134-416F-9741-F4634A60FB1C}"/>
              </a:ext>
            </a:extLst>
          </p:cNvPr>
          <p:cNvSpPr/>
          <p:nvPr/>
        </p:nvSpPr>
        <p:spPr>
          <a:xfrm>
            <a:off x="2867207" y="308382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Flèche courbée vers le bas 23">
            <a:extLst>
              <a:ext uri="{FF2B5EF4-FFF2-40B4-BE49-F238E27FC236}">
                <a16:creationId xmlns:a16="http://schemas.microsoft.com/office/drawing/2014/main" id="{E7C5084F-586E-4F48-BBC4-8AB595009C29}"/>
              </a:ext>
            </a:extLst>
          </p:cNvPr>
          <p:cNvSpPr/>
          <p:nvPr/>
        </p:nvSpPr>
        <p:spPr>
          <a:xfrm>
            <a:off x="4567777" y="2123359"/>
            <a:ext cx="357190" cy="357190"/>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1" name="Flèche droite 24">
            <a:extLst>
              <a:ext uri="{FF2B5EF4-FFF2-40B4-BE49-F238E27FC236}">
                <a16:creationId xmlns:a16="http://schemas.microsoft.com/office/drawing/2014/main" id="{3D141230-8949-4997-B17D-716797140E63}"/>
              </a:ext>
            </a:extLst>
          </p:cNvPr>
          <p:cNvSpPr/>
          <p:nvPr/>
        </p:nvSpPr>
        <p:spPr>
          <a:xfrm>
            <a:off x="4945304" y="3012358"/>
            <a:ext cx="379396" cy="285752"/>
          </a:xfrm>
          <a:prstGeom prst="rightArrow">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courbe vers le haut 4">
            <a:extLst>
              <a:ext uri="{FF2B5EF4-FFF2-40B4-BE49-F238E27FC236}">
                <a16:creationId xmlns:a16="http://schemas.microsoft.com/office/drawing/2014/main" id="{D9B4081E-DCC2-4F56-9F65-C3B76115F711}"/>
              </a:ext>
            </a:extLst>
          </p:cNvPr>
          <p:cNvSpPr/>
          <p:nvPr/>
        </p:nvSpPr>
        <p:spPr>
          <a:xfrm flipH="1" flipV="1">
            <a:off x="3254948" y="2123359"/>
            <a:ext cx="379396" cy="357190"/>
          </a:xfrm>
          <a:prstGeom prst="curvedUpArrow">
            <a:avLst/>
          </a:prstGeom>
          <a:solidFill>
            <a:schemeClr val="accent2">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3" name="Flèche droite 24">
            <a:extLst>
              <a:ext uri="{FF2B5EF4-FFF2-40B4-BE49-F238E27FC236}">
                <a16:creationId xmlns:a16="http://schemas.microsoft.com/office/drawing/2014/main" id="{9C59DB98-8098-40EF-A441-BC44EC0EDDC5}"/>
              </a:ext>
            </a:extLst>
          </p:cNvPr>
          <p:cNvSpPr/>
          <p:nvPr/>
        </p:nvSpPr>
        <p:spPr>
          <a:xfrm rot="5400000">
            <a:off x="3835746" y="3915785"/>
            <a:ext cx="379396" cy="285752"/>
          </a:xfrm>
          <a:prstGeom prst="rightArrow">
            <a:avLst/>
          </a:prstGeom>
          <a:solidFill>
            <a:schemeClr val="accent2">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44" name="Object 67">
            <a:extLst>
              <a:ext uri="{FF2B5EF4-FFF2-40B4-BE49-F238E27FC236}">
                <a16:creationId xmlns:a16="http://schemas.microsoft.com/office/drawing/2014/main" id="{1536F2F6-C240-459D-BC3D-409A17FD225C}"/>
              </a:ext>
            </a:extLst>
          </p:cNvPr>
          <p:cNvGraphicFramePr>
            <a:graphicFrameLocks noChangeAspect="1"/>
          </p:cNvGraphicFramePr>
          <p:nvPr>
            <p:extLst>
              <p:ext uri="{D42A27DB-BD31-4B8C-83A1-F6EECF244321}">
                <p14:modId xmlns:p14="http://schemas.microsoft.com/office/powerpoint/2010/main" val="2047596592"/>
              </p:ext>
            </p:extLst>
          </p:nvPr>
        </p:nvGraphicFramePr>
        <p:xfrm>
          <a:off x="3360738" y="4356100"/>
          <a:ext cx="1455737" cy="1106488"/>
        </p:xfrm>
        <a:graphic>
          <a:graphicData uri="http://schemas.openxmlformats.org/presentationml/2006/ole">
            <mc:AlternateContent xmlns:mc="http://schemas.openxmlformats.org/markup-compatibility/2006">
              <mc:Choice xmlns:v="urn:schemas-microsoft-com:vml" Requires="v">
                <p:oleObj spid="_x0000_s15365" name="CS ChemDraw Drawing" r:id="rId12" imgW="1563402" imgH="1188324" progId="ChemDraw.Document.6.0">
                  <p:embed/>
                </p:oleObj>
              </mc:Choice>
              <mc:Fallback>
                <p:oleObj name="CS ChemDraw Drawing" r:id="rId12" imgW="1563402" imgH="1188324" progId="ChemDraw.Document.6.0">
                  <p:embed/>
                  <p:pic>
                    <p:nvPicPr>
                      <p:cNvPr id="34" name="Object 67">
                        <a:extLst>
                          <a:ext uri="{FF2B5EF4-FFF2-40B4-BE49-F238E27FC236}">
                            <a16:creationId xmlns:a16="http://schemas.microsoft.com/office/drawing/2014/main" id="{0BAC5F27-6848-43A1-989D-BD0771DB7553}"/>
                          </a:ext>
                        </a:extLst>
                      </p:cNvPr>
                      <p:cNvPicPr>
                        <a:picLocks noChangeAspect="1" noChangeArrowheads="1"/>
                      </p:cNvPicPr>
                      <p:nvPr/>
                    </p:nvPicPr>
                    <p:blipFill>
                      <a:blip r:embed="rId13"/>
                      <a:srcRect/>
                      <a:stretch>
                        <a:fillRect/>
                      </a:stretch>
                    </p:blipFill>
                    <p:spPr bwMode="auto">
                      <a:xfrm>
                        <a:off x="3360738" y="4356100"/>
                        <a:ext cx="1455737" cy="110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 Box 8">
            <a:extLst>
              <a:ext uri="{FF2B5EF4-FFF2-40B4-BE49-F238E27FC236}">
                <a16:creationId xmlns:a16="http://schemas.microsoft.com/office/drawing/2014/main" id="{FFF79839-BD5F-471B-B643-52F68F7965FC}"/>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8" name="Text Box 7">
            <a:extLst>
              <a:ext uri="{FF2B5EF4-FFF2-40B4-BE49-F238E27FC236}">
                <a16:creationId xmlns:a16="http://schemas.microsoft.com/office/drawing/2014/main" id="{7D70DE94-1289-429B-A822-F02A76996F93}"/>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329360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20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20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20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20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20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20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2000"/>
                                        <p:tgtEl>
                                          <p:spTgt spid="43"/>
                                        </p:tgtEl>
                                      </p:cBhvr>
                                    </p:animEffect>
                                  </p:childTnLst>
                                </p:cTn>
                              </p:par>
                              <p:par>
                                <p:cTn id="38" presetID="10" presetClass="entr" presetSubtype="0"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animBg="1"/>
      <p:bldP spid="40" grpId="0" animBg="1"/>
      <p:bldP spid="41" grpId="0" animBg="1"/>
      <p:bldP spid="5" grpId="0" animBg="1"/>
      <p:bldP spid="4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 name="ZoneTexte 3">
            <a:extLst>
              <a:ext uri="{FF2B5EF4-FFF2-40B4-BE49-F238E27FC236}">
                <a16:creationId xmlns:a16="http://schemas.microsoft.com/office/drawing/2014/main" id="{6BDBB19E-E1C4-4D3D-AD84-93A23E0D9E5D}"/>
              </a:ext>
            </a:extLst>
          </p:cNvPr>
          <p:cNvSpPr txBox="1"/>
          <p:nvPr/>
        </p:nvSpPr>
        <p:spPr>
          <a:xfrm>
            <a:off x="288939" y="1178700"/>
            <a:ext cx="8603637" cy="1077218"/>
          </a:xfrm>
          <a:prstGeom prst="rect">
            <a:avLst/>
          </a:prstGeom>
          <a:noFill/>
        </p:spPr>
        <p:txBody>
          <a:bodyPr wrap="none" rtlCol="0">
            <a:spAutoFit/>
          </a:bodyPr>
          <a:lstStyle/>
          <a:p>
            <a:pPr algn="just"/>
            <a:r>
              <a:rPr lang="fr-FR" dirty="0">
                <a:effectLst/>
                <a:latin typeface="Arial" panose="020B0604020202020204" pitchFamily="34" charset="0"/>
                <a:ea typeface="Times New Roman" panose="02020603050405020304" pitchFamily="18" charset="0"/>
              </a:rPr>
              <a:t>b) Donner : </a:t>
            </a:r>
            <a:endParaRPr lang="fr-FR"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678180" algn="l"/>
              </a:tabLst>
            </a:pPr>
            <a:r>
              <a:rPr lang="fr-FR" dirty="0">
                <a:latin typeface="Arial" panose="020B0604020202020204" pitchFamily="34" charset="0"/>
                <a:ea typeface="Times New Roman" panose="02020603050405020304" pitchFamily="18" charset="0"/>
              </a:rPr>
              <a:t>Une représentation de Cram de </a:t>
            </a:r>
            <a:r>
              <a:rPr lang="fr-FR" b="1" dirty="0">
                <a:latin typeface="Arial" panose="020B0604020202020204" pitchFamily="34" charset="0"/>
                <a:ea typeface="Times New Roman" panose="02020603050405020304" pitchFamily="18" charset="0"/>
              </a:rPr>
              <a:t>C</a:t>
            </a:r>
            <a:r>
              <a:rPr lang="fr-FR" dirty="0">
                <a:latin typeface="Arial" panose="020B0604020202020204" pitchFamily="34" charset="0"/>
                <a:ea typeface="Times New Roman" panose="02020603050405020304" pitchFamily="18" charset="0"/>
              </a:rPr>
              <a:t> (en plaçant tous les carbones dans le plan de la feuille</a:t>
            </a:r>
          </a:p>
          <a:p>
            <a:pPr lvl="0" algn="just">
              <a:tabLst>
                <a:tab pos="678180" algn="l"/>
              </a:tabLst>
            </a:pPr>
            <a:r>
              <a:rPr lang="fr-FR" dirty="0">
                <a:latin typeface="Arial" panose="020B0604020202020204" pitchFamily="34" charset="0"/>
                <a:ea typeface="Times New Roman" panose="02020603050405020304" pitchFamily="18" charset="0"/>
              </a:rPr>
              <a:t>et le carbone numéroté 1 à droite).</a:t>
            </a:r>
            <a:endParaRPr lang="fr-FR" dirty="0">
              <a:latin typeface="Times New Roman" panose="02020603050405020304" pitchFamily="18" charset="0"/>
              <a:ea typeface="Times New Roman" panose="02020603050405020304" pitchFamily="18" charset="0"/>
            </a:endParaRPr>
          </a:p>
          <a:p>
            <a:endParaRPr lang="fr-FR" dirty="0"/>
          </a:p>
        </p:txBody>
      </p:sp>
      <p:graphicFrame>
        <p:nvGraphicFramePr>
          <p:cNvPr id="6" name="Objet 5">
            <a:extLst>
              <a:ext uri="{FF2B5EF4-FFF2-40B4-BE49-F238E27FC236}">
                <a16:creationId xmlns:a16="http://schemas.microsoft.com/office/drawing/2014/main" id="{F47BF6BA-CEBC-488B-9C1A-AD9983363ED5}"/>
              </a:ext>
            </a:extLst>
          </p:cNvPr>
          <p:cNvGraphicFramePr>
            <a:graphicFrameLocks noChangeAspect="1"/>
          </p:cNvGraphicFramePr>
          <p:nvPr>
            <p:extLst>
              <p:ext uri="{D42A27DB-BD31-4B8C-83A1-F6EECF244321}">
                <p14:modId xmlns:p14="http://schemas.microsoft.com/office/powerpoint/2010/main" val="510761300"/>
              </p:ext>
            </p:extLst>
          </p:nvPr>
        </p:nvGraphicFramePr>
        <p:xfrm>
          <a:off x="161040" y="2528836"/>
          <a:ext cx="1184090" cy="1663869"/>
        </p:xfrm>
        <a:graphic>
          <a:graphicData uri="http://schemas.openxmlformats.org/presentationml/2006/ole">
            <mc:AlternateContent xmlns:mc="http://schemas.openxmlformats.org/markup-compatibility/2006">
              <mc:Choice xmlns:v="urn:schemas-microsoft-com:vml" Requires="v">
                <p:oleObj spid="_x0000_s16386" name="CS ChemDraw Drawing" r:id="rId6" imgW="886524" imgH="1238668" progId="ChemDraw.Document.6.0">
                  <p:embed/>
                </p:oleObj>
              </mc:Choice>
              <mc:Fallback>
                <p:oleObj name="CS ChemDraw Drawing" r:id="rId6" imgW="886524" imgH="1238668" progId="ChemDraw.Document.6.0">
                  <p:embed/>
                  <p:pic>
                    <p:nvPicPr>
                      <p:cNvPr id="5" name="Objet 4">
                        <a:extLst>
                          <a:ext uri="{FF2B5EF4-FFF2-40B4-BE49-F238E27FC236}">
                            <a16:creationId xmlns:a16="http://schemas.microsoft.com/office/drawing/2014/main" id="{64A40363-6C64-4322-987F-47EF0BCBC79B}"/>
                          </a:ext>
                        </a:extLst>
                      </p:cNvPr>
                      <p:cNvPicPr>
                        <a:picLocks noChangeAspect="1" noChangeArrowheads="1"/>
                      </p:cNvPicPr>
                      <p:nvPr/>
                    </p:nvPicPr>
                    <p:blipFill>
                      <a:blip r:embed="rId7"/>
                      <a:srcRect/>
                      <a:stretch>
                        <a:fillRect/>
                      </a:stretch>
                    </p:blipFill>
                    <p:spPr bwMode="auto">
                      <a:xfrm>
                        <a:off x="161040" y="2528836"/>
                        <a:ext cx="1184090" cy="1663869"/>
                      </a:xfrm>
                      <a:prstGeom prst="rect">
                        <a:avLst/>
                      </a:prstGeom>
                      <a:noFill/>
                    </p:spPr>
                  </p:pic>
                </p:oleObj>
              </mc:Fallback>
            </mc:AlternateContent>
          </a:graphicData>
        </a:graphic>
      </p:graphicFrame>
      <p:graphicFrame>
        <p:nvGraphicFramePr>
          <p:cNvPr id="20" name="Object 35">
            <a:extLst>
              <a:ext uri="{FF2B5EF4-FFF2-40B4-BE49-F238E27FC236}">
                <a16:creationId xmlns:a16="http://schemas.microsoft.com/office/drawing/2014/main" id="{61F719DA-A8FD-4086-962B-56E4FEF732CA}"/>
              </a:ext>
            </a:extLst>
          </p:cNvPr>
          <p:cNvGraphicFramePr>
            <a:graphicFrameLocks noChangeAspect="1"/>
          </p:cNvGraphicFramePr>
          <p:nvPr>
            <p:extLst>
              <p:ext uri="{D42A27DB-BD31-4B8C-83A1-F6EECF244321}">
                <p14:modId xmlns:p14="http://schemas.microsoft.com/office/powerpoint/2010/main" val="260773817"/>
              </p:ext>
            </p:extLst>
          </p:nvPr>
        </p:nvGraphicFramePr>
        <p:xfrm>
          <a:off x="1941470" y="2544804"/>
          <a:ext cx="1293813" cy="1566863"/>
        </p:xfrm>
        <a:graphic>
          <a:graphicData uri="http://schemas.openxmlformats.org/presentationml/2006/ole">
            <mc:AlternateContent xmlns:mc="http://schemas.openxmlformats.org/markup-compatibility/2006">
              <mc:Choice xmlns:v="urn:schemas-microsoft-com:vml" Requires="v">
                <p:oleObj spid="_x0000_s16387" name="CS ChemDraw Drawing" r:id="rId8" imgW="1176181" imgH="1424502" progId="ChemDraw.Document.6.0">
                  <p:embed/>
                </p:oleObj>
              </mc:Choice>
              <mc:Fallback>
                <p:oleObj name="CS ChemDraw Drawing" r:id="rId8" imgW="1176181" imgH="1424502" progId="ChemDraw.Document.6.0">
                  <p:embed/>
                  <p:pic>
                    <p:nvPicPr>
                      <p:cNvPr id="33" name="Object 35">
                        <a:extLst>
                          <a:ext uri="{FF2B5EF4-FFF2-40B4-BE49-F238E27FC236}">
                            <a16:creationId xmlns:a16="http://schemas.microsoft.com/office/drawing/2014/main" id="{41F8A910-66C0-4C76-B280-1622AB4A6C3B}"/>
                          </a:ext>
                        </a:extLst>
                      </p:cNvPr>
                      <p:cNvPicPr>
                        <a:picLocks noChangeAspect="1" noChangeArrowheads="1"/>
                      </p:cNvPicPr>
                      <p:nvPr/>
                    </p:nvPicPr>
                    <p:blipFill>
                      <a:blip r:embed="rId9"/>
                      <a:srcRect/>
                      <a:stretch>
                        <a:fillRect/>
                      </a:stretch>
                    </p:blipFill>
                    <p:spPr bwMode="auto">
                      <a:xfrm>
                        <a:off x="1941470" y="2544804"/>
                        <a:ext cx="1293813" cy="156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Flèche droite 24">
            <a:extLst>
              <a:ext uri="{FF2B5EF4-FFF2-40B4-BE49-F238E27FC236}">
                <a16:creationId xmlns:a16="http://schemas.microsoft.com/office/drawing/2014/main" id="{9EEE9DDF-922F-414A-B575-4C2EC0E2A683}"/>
              </a:ext>
            </a:extLst>
          </p:cNvPr>
          <p:cNvSpPr/>
          <p:nvPr/>
        </p:nvSpPr>
        <p:spPr>
          <a:xfrm>
            <a:off x="1389998" y="3072476"/>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13">
            <a:extLst>
              <a:ext uri="{FF2B5EF4-FFF2-40B4-BE49-F238E27FC236}">
                <a16:creationId xmlns:a16="http://schemas.microsoft.com/office/drawing/2014/main" id="{668D8343-8EC3-47DD-BD4D-47FC8EC5E349}"/>
              </a:ext>
            </a:extLst>
          </p:cNvPr>
          <p:cNvSpPr>
            <a:spLocks noChangeArrowheads="1"/>
          </p:cNvSpPr>
          <p:nvPr/>
        </p:nvSpPr>
        <p:spPr bwMode="auto">
          <a:xfrm rot="5400000">
            <a:off x="1704005" y="2623070"/>
            <a:ext cx="1663870" cy="1443355"/>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sp>
        <p:nvSpPr>
          <p:cNvPr id="23" name="Virage 46">
            <a:extLst>
              <a:ext uri="{FF2B5EF4-FFF2-40B4-BE49-F238E27FC236}">
                <a16:creationId xmlns:a16="http://schemas.microsoft.com/office/drawing/2014/main" id="{6EBB5A3E-53DD-43E8-9BE6-55ECE5946CE3}"/>
              </a:ext>
            </a:extLst>
          </p:cNvPr>
          <p:cNvSpPr/>
          <p:nvPr/>
        </p:nvSpPr>
        <p:spPr>
          <a:xfrm rot="10800000" flipH="1" flipV="1">
            <a:off x="2104089" y="2094348"/>
            <a:ext cx="399010" cy="356526"/>
          </a:xfrm>
          <a:prstGeom prst="ben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24" name="Object 41">
            <a:extLst>
              <a:ext uri="{FF2B5EF4-FFF2-40B4-BE49-F238E27FC236}">
                <a16:creationId xmlns:a16="http://schemas.microsoft.com/office/drawing/2014/main" id="{C89F2E96-7052-4CAF-A613-B0A6ADCEB589}"/>
              </a:ext>
            </a:extLst>
          </p:cNvPr>
          <p:cNvGraphicFramePr>
            <a:graphicFrameLocks noChangeAspect="1"/>
          </p:cNvGraphicFramePr>
          <p:nvPr>
            <p:extLst>
              <p:ext uri="{D42A27DB-BD31-4B8C-83A1-F6EECF244321}">
                <p14:modId xmlns:p14="http://schemas.microsoft.com/office/powerpoint/2010/main" val="461310842"/>
              </p:ext>
            </p:extLst>
          </p:nvPr>
        </p:nvGraphicFramePr>
        <p:xfrm>
          <a:off x="4211952" y="2739586"/>
          <a:ext cx="1905000" cy="1055688"/>
        </p:xfrm>
        <a:graphic>
          <a:graphicData uri="http://schemas.openxmlformats.org/presentationml/2006/ole">
            <mc:AlternateContent xmlns:mc="http://schemas.openxmlformats.org/markup-compatibility/2006">
              <mc:Choice xmlns:v="urn:schemas-microsoft-com:vml" Requires="v">
                <p:oleObj spid="_x0000_s16388" name="CS ChemDraw Drawing" r:id="rId10" imgW="1791954" imgH="991678" progId="ChemDraw.Document.6.0">
                  <p:embed/>
                </p:oleObj>
              </mc:Choice>
              <mc:Fallback>
                <p:oleObj name="CS ChemDraw Drawing" r:id="rId10" imgW="1791954" imgH="991678" progId="ChemDraw.Document.6.0">
                  <p:embed/>
                  <p:pic>
                    <p:nvPicPr>
                      <p:cNvPr id="40" name="Object 41"/>
                      <p:cNvPicPr>
                        <a:picLocks noChangeAspect="1" noChangeArrowheads="1"/>
                      </p:cNvPicPr>
                      <p:nvPr/>
                    </p:nvPicPr>
                    <p:blipFill>
                      <a:blip r:embed="rId11"/>
                      <a:srcRect/>
                      <a:stretch>
                        <a:fillRect/>
                      </a:stretch>
                    </p:blipFill>
                    <p:spPr bwMode="auto">
                      <a:xfrm>
                        <a:off x="4211952" y="2739586"/>
                        <a:ext cx="1905000" cy="105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 name="Flèche droite 24">
            <a:extLst>
              <a:ext uri="{FF2B5EF4-FFF2-40B4-BE49-F238E27FC236}">
                <a16:creationId xmlns:a16="http://schemas.microsoft.com/office/drawing/2014/main" id="{3101ED2F-A83C-413D-B926-1318F3059DBB}"/>
              </a:ext>
            </a:extLst>
          </p:cNvPr>
          <p:cNvSpPr/>
          <p:nvPr/>
        </p:nvSpPr>
        <p:spPr>
          <a:xfrm>
            <a:off x="3311832" y="3124554"/>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25">
            <a:extLst>
              <a:ext uri="{FF2B5EF4-FFF2-40B4-BE49-F238E27FC236}">
                <a16:creationId xmlns:a16="http://schemas.microsoft.com/office/drawing/2014/main" id="{BCB381D3-9B05-44DD-B0C0-13CB9E6AC7F0}"/>
              </a:ext>
            </a:extLst>
          </p:cNvPr>
          <p:cNvCxnSpPr>
            <a:cxnSpLocks/>
          </p:cNvCxnSpPr>
          <p:nvPr/>
        </p:nvCxnSpPr>
        <p:spPr>
          <a:xfrm flipH="1" flipV="1">
            <a:off x="4121940" y="3255238"/>
            <a:ext cx="708130" cy="12192"/>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035ECB30-D7C2-4FBA-AD91-0B3EF8E10D73}"/>
              </a:ext>
            </a:extLst>
          </p:cNvPr>
          <p:cNvCxnSpPr>
            <a:cxnSpLocks/>
          </p:cNvCxnSpPr>
          <p:nvPr/>
        </p:nvCxnSpPr>
        <p:spPr>
          <a:xfrm flipH="1" flipV="1">
            <a:off x="5500645" y="3255238"/>
            <a:ext cx="691571" cy="12192"/>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Flèche courbée vers le bas 35">
            <a:extLst>
              <a:ext uri="{FF2B5EF4-FFF2-40B4-BE49-F238E27FC236}">
                <a16:creationId xmlns:a16="http://schemas.microsoft.com/office/drawing/2014/main" id="{9B33980F-406C-48E8-B949-4122EDFB20AF}"/>
              </a:ext>
            </a:extLst>
          </p:cNvPr>
          <p:cNvSpPr/>
          <p:nvPr/>
        </p:nvSpPr>
        <p:spPr>
          <a:xfrm flipH="1">
            <a:off x="6230244" y="3087894"/>
            <a:ext cx="309998" cy="359071"/>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10" name="Objet 9">
            <a:extLst>
              <a:ext uri="{FF2B5EF4-FFF2-40B4-BE49-F238E27FC236}">
                <a16:creationId xmlns:a16="http://schemas.microsoft.com/office/drawing/2014/main" id="{FB7B5D49-9CAB-4DF5-8CDC-ED73DDF8A116}"/>
              </a:ext>
            </a:extLst>
          </p:cNvPr>
          <p:cNvGraphicFramePr>
            <a:graphicFrameLocks noChangeAspect="1"/>
          </p:cNvGraphicFramePr>
          <p:nvPr>
            <p:extLst>
              <p:ext uri="{D42A27DB-BD31-4B8C-83A1-F6EECF244321}">
                <p14:modId xmlns:p14="http://schemas.microsoft.com/office/powerpoint/2010/main" val="3826525591"/>
              </p:ext>
            </p:extLst>
          </p:nvPr>
        </p:nvGraphicFramePr>
        <p:xfrm>
          <a:off x="7199313" y="2582863"/>
          <a:ext cx="1801812" cy="1268412"/>
        </p:xfrm>
        <a:graphic>
          <a:graphicData uri="http://schemas.openxmlformats.org/presentationml/2006/ole">
            <mc:AlternateContent xmlns:mc="http://schemas.openxmlformats.org/markup-compatibility/2006">
              <mc:Choice xmlns:v="urn:schemas-microsoft-com:vml" Requires="v">
                <p:oleObj spid="_x0000_s16389" name="CS ChemDraw Drawing" r:id="rId12" imgW="1174830" imgH="830171" progId="ChemDraw.Document.6.0">
                  <p:embed/>
                </p:oleObj>
              </mc:Choice>
              <mc:Fallback>
                <p:oleObj name="CS ChemDraw Drawing" r:id="rId12" imgW="1174830" imgH="830171" progId="ChemDraw.Document.6.0">
                  <p:embed/>
                  <p:pic>
                    <p:nvPicPr>
                      <p:cNvPr id="0" name=""/>
                      <p:cNvPicPr/>
                      <p:nvPr/>
                    </p:nvPicPr>
                    <p:blipFill>
                      <a:blip r:embed="rId13"/>
                      <a:stretch>
                        <a:fillRect/>
                      </a:stretch>
                    </p:blipFill>
                    <p:spPr>
                      <a:xfrm>
                        <a:off x="7199313" y="2582863"/>
                        <a:ext cx="1801812" cy="1268412"/>
                      </a:xfrm>
                      <a:prstGeom prst="rect">
                        <a:avLst/>
                      </a:prstGeom>
                    </p:spPr>
                  </p:pic>
                </p:oleObj>
              </mc:Fallback>
            </mc:AlternateContent>
          </a:graphicData>
        </a:graphic>
      </p:graphicFrame>
      <p:sp>
        <p:nvSpPr>
          <p:cNvPr id="37" name="Flèche droite 24">
            <a:extLst>
              <a:ext uri="{FF2B5EF4-FFF2-40B4-BE49-F238E27FC236}">
                <a16:creationId xmlns:a16="http://schemas.microsoft.com/office/drawing/2014/main" id="{99341977-ABE1-46A5-A4F2-34382AFDCA5D}"/>
              </a:ext>
            </a:extLst>
          </p:cNvPr>
          <p:cNvSpPr/>
          <p:nvPr/>
        </p:nvSpPr>
        <p:spPr>
          <a:xfrm>
            <a:off x="6731161" y="3095267"/>
            <a:ext cx="379396" cy="285752"/>
          </a:xfrm>
          <a:prstGeom prst="rightArrow">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courbe vers le haut 10">
            <a:extLst>
              <a:ext uri="{FF2B5EF4-FFF2-40B4-BE49-F238E27FC236}">
                <a16:creationId xmlns:a16="http://schemas.microsoft.com/office/drawing/2014/main" id="{75EE2931-25EE-4C04-9A08-814719A8D0D8}"/>
              </a:ext>
            </a:extLst>
          </p:cNvPr>
          <p:cNvSpPr/>
          <p:nvPr/>
        </p:nvSpPr>
        <p:spPr>
          <a:xfrm flipH="1" flipV="1">
            <a:off x="3732800" y="3106991"/>
            <a:ext cx="379396" cy="358567"/>
          </a:xfrm>
          <a:prstGeom prst="curvedUpArrow">
            <a:avLst/>
          </a:prstGeom>
          <a:solidFill>
            <a:schemeClr val="accent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38" name="Objet 37">
            <a:extLst>
              <a:ext uri="{FF2B5EF4-FFF2-40B4-BE49-F238E27FC236}">
                <a16:creationId xmlns:a16="http://schemas.microsoft.com/office/drawing/2014/main" id="{4907CD5C-F586-4F54-A68E-5EBBC917442C}"/>
              </a:ext>
            </a:extLst>
          </p:cNvPr>
          <p:cNvGraphicFramePr>
            <a:graphicFrameLocks noChangeAspect="1"/>
          </p:cNvGraphicFramePr>
          <p:nvPr>
            <p:extLst>
              <p:ext uri="{D42A27DB-BD31-4B8C-83A1-F6EECF244321}">
                <p14:modId xmlns:p14="http://schemas.microsoft.com/office/powerpoint/2010/main" val="641485483"/>
              </p:ext>
            </p:extLst>
          </p:nvPr>
        </p:nvGraphicFramePr>
        <p:xfrm>
          <a:off x="4187825" y="4254500"/>
          <a:ext cx="1960563" cy="1120775"/>
        </p:xfrm>
        <a:graphic>
          <a:graphicData uri="http://schemas.openxmlformats.org/presentationml/2006/ole">
            <mc:AlternateContent xmlns:mc="http://schemas.openxmlformats.org/markup-compatibility/2006">
              <mc:Choice xmlns:v="urn:schemas-microsoft-com:vml" Requires="v">
                <p:oleObj spid="_x0000_s16390" name="CS ChemDraw Drawing" r:id="rId14" imgW="1279822" imgH="732862" progId="ChemDraw.Document.6.0">
                  <p:embed/>
                </p:oleObj>
              </mc:Choice>
              <mc:Fallback>
                <p:oleObj name="CS ChemDraw Drawing" r:id="rId14" imgW="1279822" imgH="732862" progId="ChemDraw.Document.6.0">
                  <p:embed/>
                  <p:pic>
                    <p:nvPicPr>
                      <p:cNvPr id="10" name="Objet 9">
                        <a:extLst>
                          <a:ext uri="{FF2B5EF4-FFF2-40B4-BE49-F238E27FC236}">
                            <a16:creationId xmlns:a16="http://schemas.microsoft.com/office/drawing/2014/main" id="{FB7B5D49-9CAB-4DF5-8CDC-ED73DDF8A116}"/>
                          </a:ext>
                        </a:extLst>
                      </p:cNvPr>
                      <p:cNvPicPr/>
                      <p:nvPr/>
                    </p:nvPicPr>
                    <p:blipFill>
                      <a:blip r:embed="rId15"/>
                      <a:stretch>
                        <a:fillRect/>
                      </a:stretch>
                    </p:blipFill>
                    <p:spPr>
                      <a:xfrm>
                        <a:off x="4187825" y="4254500"/>
                        <a:ext cx="1960563" cy="1120775"/>
                      </a:xfrm>
                      <a:prstGeom prst="rect">
                        <a:avLst/>
                      </a:prstGeom>
                    </p:spPr>
                  </p:pic>
                </p:oleObj>
              </mc:Fallback>
            </mc:AlternateContent>
          </a:graphicData>
        </a:graphic>
      </p:graphicFrame>
      <p:sp>
        <p:nvSpPr>
          <p:cNvPr id="39" name="Flèche droite 24">
            <a:extLst>
              <a:ext uri="{FF2B5EF4-FFF2-40B4-BE49-F238E27FC236}">
                <a16:creationId xmlns:a16="http://schemas.microsoft.com/office/drawing/2014/main" id="{CFACC402-01D1-4AB0-8D20-7A529E3B310A}"/>
              </a:ext>
            </a:extLst>
          </p:cNvPr>
          <p:cNvSpPr/>
          <p:nvPr/>
        </p:nvSpPr>
        <p:spPr>
          <a:xfrm rot="5400000">
            <a:off x="4974754" y="3867050"/>
            <a:ext cx="379396" cy="285752"/>
          </a:xfrm>
          <a:prstGeom prst="rightArrow">
            <a:avLst/>
          </a:prstGeom>
          <a:solidFill>
            <a:schemeClr val="accent2">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 Box 8">
            <a:extLst>
              <a:ext uri="{FF2B5EF4-FFF2-40B4-BE49-F238E27FC236}">
                <a16:creationId xmlns:a16="http://schemas.microsoft.com/office/drawing/2014/main" id="{5CE85E03-4E69-4229-B8E1-E14FAE1B1E78}"/>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7" name="Text Box 7">
            <a:extLst>
              <a:ext uri="{FF2B5EF4-FFF2-40B4-BE49-F238E27FC236}">
                <a16:creationId xmlns:a16="http://schemas.microsoft.com/office/drawing/2014/main" id="{B231058C-1D8D-4EE1-BF5B-D49B21BA6A83}"/>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149672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20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2000"/>
                                        <p:tgtEl>
                                          <p:spTgt spid="23"/>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20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2000"/>
                                        <p:tgtEl>
                                          <p:spTgt spid="2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par>
                                <p:cTn id="36" presetID="10" presetClass="entr" presetSubtype="0" fill="hold" grpId="0"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2000"/>
                                        <p:tgtEl>
                                          <p:spTgt spid="3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fade">
                                      <p:cBhvr>
                                        <p:cTn id="41" dur="2000"/>
                                        <p:tgtEl>
                                          <p:spTgt spid="3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2000"/>
                                        <p:tgtEl>
                                          <p:spTgt spid="39"/>
                                        </p:tgtEl>
                                      </p:cBhvr>
                                    </p:animEffect>
                                  </p:childTnLst>
                                </p:cTn>
                              </p:par>
                              <p:par>
                                <p:cTn id="47" presetID="1"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5" grpId="0" animBg="1"/>
      <p:bldP spid="33" grpId="0" animBg="1"/>
      <p:bldP spid="37" grpId="0" animBg="1"/>
      <p:bldP spid="11" grpId="0" animBg="1"/>
      <p:bldP spid="3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ZoneTexte 39"/>
          <p:cNvSpPr txBox="1"/>
          <p:nvPr/>
        </p:nvSpPr>
        <p:spPr>
          <a:xfrm>
            <a:off x="0" y="548616"/>
            <a:ext cx="9144000" cy="6001643"/>
          </a:xfrm>
          <a:prstGeom prst="rect">
            <a:avLst/>
          </a:prstGeom>
          <a:noFill/>
        </p:spPr>
        <p:txBody>
          <a:bodyPr wrap="square" rtlCol="0">
            <a:spAutoFit/>
          </a:bodyPr>
          <a:lstStyle/>
          <a:p>
            <a:r>
              <a:rPr lang="fr-FR" b="1" u="sng" dirty="0"/>
              <a:t>Exercice 5 :</a:t>
            </a:r>
            <a:endParaRPr lang="fr-FR" u="sng" dirty="0"/>
          </a:p>
          <a:p>
            <a:r>
              <a:rPr lang="fr-FR" dirty="0"/>
              <a:t>Parmi les propositions suivantes, indiquer celle(s) qui est (sont) exactes :</a:t>
            </a:r>
          </a:p>
          <a:p>
            <a:r>
              <a:rPr lang="fr-FR" b="1" dirty="0"/>
              <a:t>A</a:t>
            </a:r>
            <a:r>
              <a:rPr lang="fr-FR" dirty="0"/>
              <a:t> : Deux isomères appartiennent toujours à la même famille chimique</a:t>
            </a:r>
          </a:p>
          <a:p>
            <a:r>
              <a:rPr lang="fr-FR" dirty="0"/>
              <a:t>     </a:t>
            </a:r>
            <a:r>
              <a:rPr lang="fr-FR" dirty="0">
                <a:solidFill>
                  <a:srgbClr val="006600"/>
                </a:solidFill>
              </a:rPr>
              <a:t>isomères=même formule brute, mais leur fonction chimique peut être différente (=isomères de</a:t>
            </a:r>
          </a:p>
          <a:p>
            <a:r>
              <a:rPr lang="fr-FR" dirty="0">
                <a:solidFill>
                  <a:srgbClr val="006600"/>
                </a:solidFill>
              </a:rPr>
              <a:t>     constitution)</a:t>
            </a:r>
          </a:p>
          <a:p>
            <a:endParaRPr lang="fr-FR" b="1" dirty="0">
              <a:solidFill>
                <a:srgbClr val="006600"/>
              </a:solidFill>
            </a:endParaRPr>
          </a:p>
          <a:p>
            <a:r>
              <a:rPr lang="fr-FR" b="1" dirty="0"/>
              <a:t>B</a:t>
            </a:r>
            <a:r>
              <a:rPr lang="fr-FR" dirty="0"/>
              <a:t> : Des isomères de constitution ont la même formule brute</a:t>
            </a:r>
          </a:p>
          <a:p>
            <a:endParaRPr lang="fr-FR" b="1" dirty="0">
              <a:solidFill>
                <a:srgbClr val="FF0000"/>
              </a:solidFill>
            </a:endParaRPr>
          </a:p>
          <a:p>
            <a:r>
              <a:rPr lang="fr-FR" b="1" dirty="0"/>
              <a:t>C</a:t>
            </a:r>
            <a:r>
              <a:rPr lang="fr-FR" dirty="0"/>
              <a:t> : Des isomères de configuration ont la même configuration</a:t>
            </a:r>
          </a:p>
          <a:p>
            <a:r>
              <a:rPr lang="fr-FR" dirty="0"/>
              <a:t>     </a:t>
            </a:r>
            <a:r>
              <a:rPr lang="fr-FR" dirty="0">
                <a:solidFill>
                  <a:srgbClr val="006600"/>
                </a:solidFill>
              </a:rPr>
              <a:t>isomères de configuration diffèrent de par leur configuration</a:t>
            </a:r>
          </a:p>
          <a:p>
            <a:endParaRPr lang="fr-FR" b="1" dirty="0">
              <a:solidFill>
                <a:srgbClr val="FF0000"/>
              </a:solidFill>
            </a:endParaRPr>
          </a:p>
          <a:p>
            <a:r>
              <a:rPr lang="fr-FR" b="1" dirty="0"/>
              <a:t>D</a:t>
            </a:r>
            <a:r>
              <a:rPr lang="fr-FR" dirty="0"/>
              <a:t> : Les structures </a:t>
            </a:r>
            <a:r>
              <a:rPr lang="fr-FR" b="1" dirty="0"/>
              <a:t>1</a:t>
            </a:r>
            <a:r>
              <a:rPr lang="fr-FR" dirty="0"/>
              <a:t> et </a:t>
            </a:r>
            <a:r>
              <a:rPr lang="fr-FR" b="1" dirty="0"/>
              <a:t>2</a:t>
            </a:r>
            <a:r>
              <a:rPr lang="fr-FR" dirty="0"/>
              <a:t> représentent deux isomères de configuration </a:t>
            </a:r>
          </a:p>
          <a:p>
            <a:r>
              <a:rPr lang="fr-FR" b="1" dirty="0"/>
              <a:t>      </a:t>
            </a:r>
            <a:r>
              <a:rPr lang="fr-FR" dirty="0">
                <a:solidFill>
                  <a:schemeClr val="accent3">
                    <a:lumMod val="50000"/>
                  </a:schemeClr>
                </a:solidFill>
              </a:rPr>
              <a:t>pas de C*</a:t>
            </a:r>
          </a:p>
          <a:p>
            <a:endParaRPr lang="fr-FR" b="1" dirty="0">
              <a:solidFill>
                <a:srgbClr val="006600"/>
              </a:solidFill>
            </a:endParaRPr>
          </a:p>
          <a:p>
            <a:endParaRPr lang="fr-FR" b="1" dirty="0">
              <a:solidFill>
                <a:srgbClr val="006600"/>
              </a:solidFill>
            </a:endParaRPr>
          </a:p>
          <a:p>
            <a:endParaRPr lang="fr-FR" b="1" dirty="0">
              <a:solidFill>
                <a:srgbClr val="006600"/>
              </a:solidFill>
            </a:endParaRPr>
          </a:p>
          <a:p>
            <a:endParaRPr lang="fr-FR" b="1" dirty="0">
              <a:solidFill>
                <a:srgbClr val="006600"/>
              </a:solidFill>
            </a:endParaRPr>
          </a:p>
          <a:p>
            <a:endParaRPr lang="fr-FR" b="1" dirty="0">
              <a:solidFill>
                <a:srgbClr val="006600"/>
              </a:solidFill>
            </a:endParaRPr>
          </a:p>
          <a:p>
            <a:endParaRPr lang="fr-FR" b="1" dirty="0">
              <a:solidFill>
                <a:srgbClr val="006600"/>
              </a:solidFill>
            </a:endParaRPr>
          </a:p>
          <a:p>
            <a:r>
              <a:rPr lang="fr-FR" b="1" dirty="0"/>
              <a:t>E</a:t>
            </a:r>
            <a:r>
              <a:rPr lang="fr-FR" dirty="0"/>
              <a:t> : Les structures </a:t>
            </a:r>
            <a:r>
              <a:rPr lang="fr-FR" b="1" dirty="0"/>
              <a:t>3</a:t>
            </a:r>
            <a:r>
              <a:rPr lang="fr-FR" dirty="0"/>
              <a:t> et </a:t>
            </a:r>
            <a:r>
              <a:rPr lang="fr-FR" b="1" dirty="0"/>
              <a:t>4</a:t>
            </a:r>
            <a:r>
              <a:rPr lang="fr-FR" dirty="0"/>
              <a:t> représentent deux isomères de conformation</a:t>
            </a:r>
          </a:p>
          <a:p>
            <a:endParaRPr lang="fr-FR" dirty="0"/>
          </a:p>
          <a:p>
            <a:endParaRPr lang="fr-FR" dirty="0"/>
          </a:p>
          <a:p>
            <a:endParaRPr lang="fr-FR" dirty="0"/>
          </a:p>
          <a:p>
            <a:endParaRPr lang="fr-FR" dirty="0"/>
          </a:p>
        </p:txBody>
      </p:sp>
      <p:graphicFrame>
        <p:nvGraphicFramePr>
          <p:cNvPr id="41" name="Object 1"/>
          <p:cNvGraphicFramePr>
            <a:graphicFrameLocks noChangeAspect="1"/>
          </p:cNvGraphicFramePr>
          <p:nvPr/>
        </p:nvGraphicFramePr>
        <p:xfrm>
          <a:off x="1365836" y="3609024"/>
          <a:ext cx="4565650" cy="1203325"/>
        </p:xfrm>
        <a:graphic>
          <a:graphicData uri="http://schemas.openxmlformats.org/presentationml/2006/ole">
            <mc:AlternateContent xmlns:mc="http://schemas.openxmlformats.org/markup-compatibility/2006">
              <mc:Choice xmlns:v="urn:schemas-microsoft-com:vml" Requires="v">
                <p:oleObj spid="_x0000_s17410" name="CS ChemDraw Drawing" r:id="rId5" imgW="4154400" imgH="1086840" progId="ChemDraw.Document.6.0">
                  <p:embed/>
                </p:oleObj>
              </mc:Choice>
              <mc:Fallback>
                <p:oleObj name="CS ChemDraw Drawing" r:id="rId5" imgW="4154400" imgH="1086840" progId="ChemDraw.Document.6.0">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5836" y="3609024"/>
                        <a:ext cx="4565650" cy="1203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2" name="Flèche courbée vers la droite 41"/>
          <p:cNvSpPr/>
          <p:nvPr/>
        </p:nvSpPr>
        <p:spPr>
          <a:xfrm flipH="1">
            <a:off x="1978308" y="3840673"/>
            <a:ext cx="285752" cy="214314"/>
          </a:xfrm>
          <a:prstGeom prst="curvedRightArrow">
            <a:avLst/>
          </a:prstGeom>
          <a:solidFill>
            <a:schemeClr val="accent5">
              <a:lumMod val="60000"/>
              <a:lumOff val="4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43" name="Object 2"/>
          <p:cNvGraphicFramePr>
            <a:graphicFrameLocks noChangeAspect="1"/>
          </p:cNvGraphicFramePr>
          <p:nvPr/>
        </p:nvGraphicFramePr>
        <p:xfrm>
          <a:off x="918198" y="5589288"/>
          <a:ext cx="5876926" cy="1016000"/>
        </p:xfrm>
        <a:graphic>
          <a:graphicData uri="http://schemas.openxmlformats.org/presentationml/2006/ole">
            <mc:AlternateContent xmlns:mc="http://schemas.openxmlformats.org/markup-compatibility/2006">
              <mc:Choice xmlns:v="urn:schemas-microsoft-com:vml" Requires="v">
                <p:oleObj spid="_x0000_s17411" name="CS ChemDraw Drawing" r:id="rId8" imgW="5275080" imgH="923760" progId="ChemDraw.Document.6.0">
                  <p:embed/>
                </p:oleObj>
              </mc:Choice>
              <mc:Fallback>
                <p:oleObj name="CS ChemDraw Drawing" r:id="rId8" imgW="5275080" imgH="923760" progId="ChemDraw.Document.6.0">
                  <p:embed/>
                  <p:pic>
                    <p:nvPicPr>
                      <p:cNvPr id="0" name="Picture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8198" y="5589288"/>
                        <a:ext cx="5876926"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 name="Flèche courbée vers la droite 43"/>
          <p:cNvSpPr/>
          <p:nvPr/>
        </p:nvSpPr>
        <p:spPr>
          <a:xfrm rot="5400000">
            <a:off x="1615869" y="5910759"/>
            <a:ext cx="357190" cy="285752"/>
          </a:xfrm>
          <a:prstGeom prst="curvedRightArrow">
            <a:avLst/>
          </a:prstGeom>
          <a:solidFill>
            <a:schemeClr val="accent5">
              <a:lumMod val="60000"/>
              <a:lumOff val="4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45" name="Connecteur droit 44"/>
          <p:cNvCxnSpPr/>
          <p:nvPr/>
        </p:nvCxnSpPr>
        <p:spPr>
          <a:xfrm>
            <a:off x="1808766" y="6065540"/>
            <a:ext cx="214314"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1794466" y="6084596"/>
            <a:ext cx="214314"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1791131" y="6046968"/>
            <a:ext cx="214314"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rot="5400000">
            <a:off x="2028139" y="3862597"/>
            <a:ext cx="142082"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a:off x="2008205" y="3856646"/>
            <a:ext cx="142082" cy="79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5400000">
            <a:off x="2046736" y="3861130"/>
            <a:ext cx="142082" cy="79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useBgFill="1">
        <p:nvSpPr>
          <p:cNvPr id="51" name="Rectangle à coins arrondis 50"/>
          <p:cNvSpPr/>
          <p:nvPr/>
        </p:nvSpPr>
        <p:spPr>
          <a:xfrm>
            <a:off x="2861772" y="3519012"/>
            <a:ext cx="1260168" cy="144019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52" name="Rectangle à coins arrondis 51"/>
          <p:cNvSpPr/>
          <p:nvPr/>
        </p:nvSpPr>
        <p:spPr>
          <a:xfrm>
            <a:off x="3131808" y="5513501"/>
            <a:ext cx="1260168" cy="116161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 Box 8">
            <a:extLst>
              <a:ext uri="{FF2B5EF4-FFF2-40B4-BE49-F238E27FC236}">
                <a16:creationId xmlns:a16="http://schemas.microsoft.com/office/drawing/2014/main" id="{1BF2598F-9857-4674-8FDC-855E1CB25587}"/>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8" name="Text Box 7">
            <a:extLst>
              <a:ext uri="{FF2B5EF4-FFF2-40B4-BE49-F238E27FC236}">
                <a16:creationId xmlns:a16="http://schemas.microsoft.com/office/drawing/2014/main" id="{5EBF0362-002D-4AE5-A434-C13668DCA574}"/>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40">
                                            <p:txEl>
                                              <p:pRg st="2" end="2"/>
                                            </p:txEl>
                                          </p:spTgt>
                                        </p:tgtEl>
                                        <p:attrNameLst>
                                          <p:attrName>style.color</p:attrName>
                                        </p:attrNameLst>
                                      </p:cBhvr>
                                      <p:to>
                                        <a:srgbClr val="FF0000"/>
                                      </p:to>
                                    </p:animClr>
                                  </p:childTnLst>
                                </p:cTn>
                              </p:par>
                              <p:par>
                                <p:cTn id="7" presetID="10" presetClass="entr" presetSubtype="0" fill="hold" nodeType="withEffect">
                                  <p:stCondLst>
                                    <p:cond delay="0"/>
                                  </p:stCondLst>
                                  <p:childTnLst>
                                    <p:set>
                                      <p:cBhvr>
                                        <p:cTn id="8" dur="1" fill="hold">
                                          <p:stCondLst>
                                            <p:cond delay="0"/>
                                          </p:stCondLst>
                                        </p:cTn>
                                        <p:tgtEl>
                                          <p:spTgt spid="40">
                                            <p:txEl>
                                              <p:pRg st="3" end="3"/>
                                            </p:txEl>
                                          </p:spTgt>
                                        </p:tgtEl>
                                        <p:attrNameLst>
                                          <p:attrName>style.visibility</p:attrName>
                                        </p:attrNameLst>
                                      </p:cBhvr>
                                      <p:to>
                                        <p:strVal val="visible"/>
                                      </p:to>
                                    </p:set>
                                    <p:animEffect transition="in" filter="fade">
                                      <p:cBhvr>
                                        <p:cTn id="9" dur="2000"/>
                                        <p:tgtEl>
                                          <p:spTgt spid="40">
                                            <p:txEl>
                                              <p:pRg st="3" end="3"/>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40">
                                            <p:txEl>
                                              <p:pRg st="4" end="4"/>
                                            </p:txEl>
                                          </p:spTgt>
                                        </p:tgtEl>
                                        <p:attrNameLst>
                                          <p:attrName>style.visibility</p:attrName>
                                        </p:attrNameLst>
                                      </p:cBhvr>
                                      <p:to>
                                        <p:strVal val="visible"/>
                                      </p:to>
                                    </p:set>
                                    <p:animEffect transition="in" filter="fade">
                                      <p:cBhvr>
                                        <p:cTn id="12" dur="2000"/>
                                        <p:tgtEl>
                                          <p:spTgt spid="40">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nodeType="clickEffect">
                                  <p:stCondLst>
                                    <p:cond delay="0"/>
                                  </p:stCondLst>
                                  <p:childTnLst>
                                    <p:animClr clrSpc="rgb" dir="cw">
                                      <p:cBhvr override="childStyle">
                                        <p:cTn id="16" dur="2000" fill="hold"/>
                                        <p:tgtEl>
                                          <p:spTgt spid="40">
                                            <p:txEl>
                                              <p:pRg st="6" end="6"/>
                                            </p:txEl>
                                          </p:spTgt>
                                        </p:tgtEl>
                                        <p:attrNameLst>
                                          <p:attrName>style.color</p:attrName>
                                        </p:attrNameLst>
                                      </p:cBhvr>
                                      <p:to>
                                        <a:srgbClr val="006600"/>
                                      </p:to>
                                    </p:animClr>
                                  </p:childTnLst>
                                </p:cTn>
                              </p:par>
                            </p:childTnLst>
                          </p:cTn>
                        </p:par>
                      </p:childTnLst>
                    </p:cTn>
                  </p:par>
                  <p:par>
                    <p:cTn id="17" fill="hold">
                      <p:stCondLst>
                        <p:cond delay="indefinite"/>
                      </p:stCondLst>
                      <p:childTnLst>
                        <p:par>
                          <p:cTn id="18" fill="hold">
                            <p:stCondLst>
                              <p:cond delay="0"/>
                            </p:stCondLst>
                            <p:childTnLst>
                              <p:par>
                                <p:cTn id="19" presetID="3" presetClass="emph" presetSubtype="2" fill="hold" nodeType="clickEffect">
                                  <p:stCondLst>
                                    <p:cond delay="0"/>
                                  </p:stCondLst>
                                  <p:childTnLst>
                                    <p:animClr clrSpc="rgb" dir="cw">
                                      <p:cBhvr override="childStyle">
                                        <p:cTn id="20" dur="2000" fill="hold"/>
                                        <p:tgtEl>
                                          <p:spTgt spid="40">
                                            <p:txEl>
                                              <p:pRg st="8" end="8"/>
                                            </p:txEl>
                                          </p:spTgt>
                                        </p:tgtEl>
                                        <p:attrNameLst>
                                          <p:attrName>style.color</p:attrName>
                                        </p:attrNameLst>
                                      </p:cBhvr>
                                      <p:to>
                                        <a:srgbClr val="FF0000"/>
                                      </p:to>
                                    </p:animClr>
                                  </p:childTnLst>
                                </p:cTn>
                              </p:par>
                              <p:par>
                                <p:cTn id="21" presetID="10" presetClass="entr" presetSubtype="0" fill="hold" nodeType="withEffect">
                                  <p:stCondLst>
                                    <p:cond delay="0"/>
                                  </p:stCondLst>
                                  <p:childTnLst>
                                    <p:set>
                                      <p:cBhvr>
                                        <p:cTn id="22" dur="1" fill="hold">
                                          <p:stCondLst>
                                            <p:cond delay="0"/>
                                          </p:stCondLst>
                                        </p:cTn>
                                        <p:tgtEl>
                                          <p:spTgt spid="40">
                                            <p:txEl>
                                              <p:pRg st="9" end="9"/>
                                            </p:txEl>
                                          </p:spTgt>
                                        </p:tgtEl>
                                        <p:attrNameLst>
                                          <p:attrName>style.visibility</p:attrName>
                                        </p:attrNameLst>
                                      </p:cBhvr>
                                      <p:to>
                                        <p:strVal val="visible"/>
                                      </p:to>
                                    </p:set>
                                    <p:animEffect transition="in" filter="fade">
                                      <p:cBhvr>
                                        <p:cTn id="23" dur="2000"/>
                                        <p:tgtEl>
                                          <p:spTgt spid="40">
                                            <p:txEl>
                                              <p:pRg st="9" end="9"/>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mph" presetSubtype="2" fill="hold" nodeType="clickEffect">
                                  <p:stCondLst>
                                    <p:cond delay="0"/>
                                  </p:stCondLst>
                                  <p:childTnLst>
                                    <p:animClr clrSpc="rgb" dir="cw">
                                      <p:cBhvr override="childStyle">
                                        <p:cTn id="27" dur="2000" fill="hold"/>
                                        <p:tgtEl>
                                          <p:spTgt spid="40">
                                            <p:txEl>
                                              <p:pRg st="11" end="11"/>
                                            </p:txEl>
                                          </p:spTgt>
                                        </p:tgtEl>
                                        <p:attrNameLst>
                                          <p:attrName>style.color</p:attrName>
                                        </p:attrNameLst>
                                      </p:cBhvr>
                                      <p:to>
                                        <a:srgbClr val="FF0000"/>
                                      </p:to>
                                    </p:animClr>
                                  </p:childTnLst>
                                </p:cTn>
                              </p:par>
                              <p:par>
                                <p:cTn id="28" presetID="10" presetClass="entr" presetSubtype="0" fill="hold" nodeType="withEffect">
                                  <p:stCondLst>
                                    <p:cond delay="0"/>
                                  </p:stCondLst>
                                  <p:childTnLst>
                                    <p:set>
                                      <p:cBhvr>
                                        <p:cTn id="29" dur="1" fill="hold">
                                          <p:stCondLst>
                                            <p:cond delay="0"/>
                                          </p:stCondLst>
                                        </p:cTn>
                                        <p:tgtEl>
                                          <p:spTgt spid="40">
                                            <p:txEl>
                                              <p:pRg st="12" end="12"/>
                                            </p:txEl>
                                          </p:spTgt>
                                        </p:tgtEl>
                                        <p:attrNameLst>
                                          <p:attrName>style.visibility</p:attrName>
                                        </p:attrNameLst>
                                      </p:cBhvr>
                                      <p:to>
                                        <p:strVal val="visible"/>
                                      </p:to>
                                    </p:set>
                                    <p:animEffect transition="in" filter="fade">
                                      <p:cBhvr>
                                        <p:cTn id="30" dur="2000"/>
                                        <p:tgtEl>
                                          <p:spTgt spid="40">
                                            <p:txEl>
                                              <p:pRg st="12" end="1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2000"/>
                                        <p:tgtEl>
                                          <p:spTgt spid="42"/>
                                        </p:tgtEl>
                                      </p:cBhvr>
                                    </p:animEffect>
                                  </p:childTnLst>
                                </p:cTn>
                              </p:par>
                              <p:par>
                                <p:cTn id="36" presetID="10" presetClass="entr" presetSubtype="0" fill="hold" nodeType="with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fade">
                                      <p:cBhvr>
                                        <p:cTn id="38" dur="2000"/>
                                        <p:tgtEl>
                                          <p:spTgt spid="48"/>
                                        </p:tgtEl>
                                      </p:cBhvr>
                                    </p:animEffect>
                                  </p:childTnLst>
                                </p:cTn>
                              </p:par>
                              <p:par>
                                <p:cTn id="39" presetID="10" presetClass="entr" presetSubtype="0" fill="hold" nodeType="withEffect">
                                  <p:stCondLst>
                                    <p:cond delay="0"/>
                                  </p:stCondLst>
                                  <p:childTnLst>
                                    <p:set>
                                      <p:cBhvr>
                                        <p:cTn id="40" dur="1" fill="hold">
                                          <p:stCondLst>
                                            <p:cond delay="0"/>
                                          </p:stCondLst>
                                        </p:cTn>
                                        <p:tgtEl>
                                          <p:spTgt spid="49"/>
                                        </p:tgtEl>
                                        <p:attrNameLst>
                                          <p:attrName>style.visibility</p:attrName>
                                        </p:attrNameLst>
                                      </p:cBhvr>
                                      <p:to>
                                        <p:strVal val="visible"/>
                                      </p:to>
                                    </p:set>
                                    <p:animEffect transition="in" filter="fade">
                                      <p:cBhvr>
                                        <p:cTn id="41" dur="2000"/>
                                        <p:tgtEl>
                                          <p:spTgt spid="49"/>
                                        </p:tgtEl>
                                      </p:cBhvr>
                                    </p:animEffect>
                                  </p:childTnLst>
                                </p:cTn>
                              </p:par>
                              <p:par>
                                <p:cTn id="42" presetID="10" presetClass="entr" presetSubtype="0" fill="hold" nodeType="withEffect">
                                  <p:stCondLst>
                                    <p:cond delay="0"/>
                                  </p:stCondLst>
                                  <p:childTnLst>
                                    <p:set>
                                      <p:cBhvr>
                                        <p:cTn id="43" dur="1" fill="hold">
                                          <p:stCondLst>
                                            <p:cond delay="0"/>
                                          </p:stCondLst>
                                        </p:cTn>
                                        <p:tgtEl>
                                          <p:spTgt spid="50"/>
                                        </p:tgtEl>
                                        <p:attrNameLst>
                                          <p:attrName>style.visibility</p:attrName>
                                        </p:attrNameLst>
                                      </p:cBhvr>
                                      <p:to>
                                        <p:strVal val="visible"/>
                                      </p:to>
                                    </p:set>
                                    <p:animEffect transition="in" filter="fade">
                                      <p:cBhvr>
                                        <p:cTn id="44" dur="2000"/>
                                        <p:tgtEl>
                                          <p:spTgt spid="50"/>
                                        </p:tgtEl>
                                      </p:cBhvr>
                                    </p:animEffect>
                                  </p:childTnLst>
                                </p:cTn>
                              </p:par>
                              <p:par>
                                <p:cTn id="45" presetID="10" presetClass="exit" presetSubtype="0" fill="hold" grpId="0" nodeType="withEffect">
                                  <p:stCondLst>
                                    <p:cond delay="0"/>
                                  </p:stCondLst>
                                  <p:childTnLst>
                                    <p:animEffect transition="out" filter="fade">
                                      <p:cBhvr>
                                        <p:cTn id="46" dur="2000"/>
                                        <p:tgtEl>
                                          <p:spTgt spid="51"/>
                                        </p:tgtEl>
                                      </p:cBhvr>
                                    </p:animEffect>
                                    <p:set>
                                      <p:cBhvr>
                                        <p:cTn id="47" dur="1" fill="hold">
                                          <p:stCondLst>
                                            <p:cond delay="1999"/>
                                          </p:stCondLst>
                                        </p:cTn>
                                        <p:tgtEl>
                                          <p:spTgt spid="5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3" presetClass="emph" presetSubtype="2" fill="hold" nodeType="clickEffect">
                                  <p:stCondLst>
                                    <p:cond delay="0"/>
                                  </p:stCondLst>
                                  <p:childTnLst>
                                    <p:animClr clrSpc="rgb" dir="cw">
                                      <p:cBhvr override="childStyle">
                                        <p:cTn id="51" dur="2000" fill="hold"/>
                                        <p:tgtEl>
                                          <p:spTgt spid="40">
                                            <p:txEl>
                                              <p:pRg st="19" end="19"/>
                                            </p:txEl>
                                          </p:spTgt>
                                        </p:tgtEl>
                                        <p:attrNameLst>
                                          <p:attrName>style.color</p:attrName>
                                        </p:attrNameLst>
                                      </p:cBhvr>
                                      <p:to>
                                        <a:srgbClr val="006600"/>
                                      </p:to>
                                    </p:animClr>
                                  </p:childTnLst>
                                </p:cTn>
                              </p:par>
                              <p:par>
                                <p:cTn id="52" presetID="10" presetClass="entr" presetSubtype="0" fill="hold" grpId="0" nodeType="with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fade">
                                      <p:cBhvr>
                                        <p:cTn id="54" dur="2000"/>
                                        <p:tgtEl>
                                          <p:spTgt spid="44"/>
                                        </p:tgtEl>
                                      </p:cBhvr>
                                    </p:animEffect>
                                  </p:childTnLst>
                                </p:cTn>
                              </p:par>
                              <p:par>
                                <p:cTn id="55" presetID="10" presetClass="entr" presetSubtype="0" fill="hold" nodeType="with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fade">
                                      <p:cBhvr>
                                        <p:cTn id="57" dur="2000"/>
                                        <p:tgtEl>
                                          <p:spTgt spid="45"/>
                                        </p:tgtEl>
                                      </p:cBhvr>
                                    </p:animEffect>
                                  </p:childTnLst>
                                </p:cTn>
                              </p:par>
                              <p:par>
                                <p:cTn id="58" presetID="10" presetClass="entr" presetSubtype="0" fill="hold" nodeType="withEffect">
                                  <p:stCondLst>
                                    <p:cond delay="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2000"/>
                                        <p:tgtEl>
                                          <p:spTgt spid="46"/>
                                        </p:tgtEl>
                                      </p:cBhvr>
                                    </p:animEffect>
                                  </p:childTnLst>
                                </p:cTn>
                              </p:par>
                              <p:par>
                                <p:cTn id="61" presetID="10" presetClass="entr" presetSubtype="0" fill="hold"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2000"/>
                                        <p:tgtEl>
                                          <p:spTgt spid="47"/>
                                        </p:tgtEl>
                                      </p:cBhvr>
                                    </p:animEffect>
                                  </p:childTnLst>
                                </p:cTn>
                              </p:par>
                              <p:par>
                                <p:cTn id="64" presetID="10" presetClass="exit" presetSubtype="0" fill="hold" grpId="0" nodeType="withEffect">
                                  <p:stCondLst>
                                    <p:cond delay="0"/>
                                  </p:stCondLst>
                                  <p:childTnLst>
                                    <p:animEffect transition="out" filter="fade">
                                      <p:cBhvr>
                                        <p:cTn id="65" dur="2000"/>
                                        <p:tgtEl>
                                          <p:spTgt spid="52"/>
                                        </p:tgtEl>
                                      </p:cBhvr>
                                    </p:animEffect>
                                    <p:set>
                                      <p:cBhvr>
                                        <p:cTn id="66" dur="1" fill="hold">
                                          <p:stCondLst>
                                            <p:cond delay="1999"/>
                                          </p:stCondLst>
                                        </p:cTn>
                                        <p:tgtEl>
                                          <p:spTgt spid="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animBg="1"/>
      <p:bldP spid="51" grpId="0" animBg="1"/>
      <p:bldP spid="5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a:extLst>
              <a:ext uri="{FF2B5EF4-FFF2-40B4-BE49-F238E27FC236}">
                <a16:creationId xmlns:a16="http://schemas.microsoft.com/office/drawing/2014/main" id="{C4803662-70BF-4FE4-8B78-677E111C35EF}"/>
              </a:ext>
            </a:extLst>
          </p:cNvPr>
          <p:cNvGraphicFramePr>
            <a:graphicFrameLocks noChangeAspect="1"/>
          </p:cNvGraphicFramePr>
          <p:nvPr>
            <p:extLst>
              <p:ext uri="{D42A27DB-BD31-4B8C-83A1-F6EECF244321}">
                <p14:modId xmlns:p14="http://schemas.microsoft.com/office/powerpoint/2010/main" val="1847094528"/>
              </p:ext>
            </p:extLst>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18434" name="CS ChemDraw Drawing" r:id="rId6" imgW="6342396" imgH="909573" progId="ChemDraw.Document.6.0">
                  <p:embed/>
                </p:oleObj>
              </mc:Choice>
              <mc:Fallback>
                <p:oleObj name="CS ChemDraw Drawing" r:id="rId6" imgW="6342396" imgH="909573" progId="ChemDraw.Document.6.0">
                  <p:embed/>
                  <p:pic>
                    <p:nvPicPr>
                      <p:cNvPr id="0" name="Object 1"/>
                      <p:cNvPicPr>
                        <a:picLocks noChangeAspect="1" noChangeArrowheads="1"/>
                      </p:cNvPicPr>
                      <p:nvPr/>
                    </p:nvPicPr>
                    <p:blipFill>
                      <a:blip r:embed="rId7"/>
                      <a:srcRect/>
                      <a:stretch>
                        <a:fillRect/>
                      </a:stretch>
                    </p:blipFill>
                    <p:spPr bwMode="auto">
                      <a:xfrm>
                        <a:off x="142875" y="1814513"/>
                        <a:ext cx="8875713" cy="1290637"/>
                      </a:xfrm>
                      <a:prstGeom prst="rect">
                        <a:avLst/>
                      </a:prstGeom>
                      <a:noFill/>
                    </p:spPr>
                  </p:pic>
                </p:oleObj>
              </mc:Fallback>
            </mc:AlternateContent>
          </a:graphicData>
        </a:graphic>
      </p:graphicFrame>
      <p:sp>
        <p:nvSpPr>
          <p:cNvPr id="6" name="ZoneTexte 5">
            <a:extLst>
              <a:ext uri="{FF2B5EF4-FFF2-40B4-BE49-F238E27FC236}">
                <a16:creationId xmlns:a16="http://schemas.microsoft.com/office/drawing/2014/main" id="{8BE01A4C-C948-49DF-A8FB-B2459A2D2176}"/>
              </a:ext>
            </a:extLst>
          </p:cNvPr>
          <p:cNvSpPr txBox="1"/>
          <p:nvPr/>
        </p:nvSpPr>
        <p:spPr>
          <a:xfrm>
            <a:off x="475688" y="1268712"/>
            <a:ext cx="7808548" cy="338554"/>
          </a:xfrm>
          <a:prstGeom prst="rect">
            <a:avLst/>
          </a:prstGeom>
          <a:noFill/>
        </p:spPr>
        <p:txBody>
          <a:bodyPr wrap="none" rtlCol="0">
            <a:spAutoFit/>
          </a:bodyPr>
          <a:lstStyle/>
          <a:p>
            <a:pPr marL="342900" lvl="0" indent="-342900" algn="just">
              <a:buFont typeface="+mj-lt"/>
              <a:buAutoNum type="alphaLcParenR"/>
            </a:pPr>
            <a:r>
              <a:rPr lang="fr-FR" dirty="0">
                <a:effectLst/>
                <a:latin typeface="Arial" panose="020B0604020202020204" pitchFamily="34" charset="0"/>
                <a:ea typeface="Times New Roman" panose="02020603050405020304" pitchFamily="18" charset="0"/>
              </a:rPr>
              <a:t>Mentionner sur les structures la présence éventuelle de carbones asymétriques.</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1" name="Text Box 8">
            <a:extLst>
              <a:ext uri="{FF2B5EF4-FFF2-40B4-BE49-F238E27FC236}">
                <a16:creationId xmlns:a16="http://schemas.microsoft.com/office/drawing/2014/main" id="{660AE1B3-BB54-46B2-8C0F-DB7024EC6E96}"/>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6" name="Text Box 7">
            <a:extLst>
              <a:ext uri="{FF2B5EF4-FFF2-40B4-BE49-F238E27FC236}">
                <a16:creationId xmlns:a16="http://schemas.microsoft.com/office/drawing/2014/main" id="{FAB15533-562E-4328-B061-98597FD9B58B}"/>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721637420"/>
      </p:ext>
    </p:extLst>
  </p:cSld>
  <p:clrMapOvr>
    <a:masterClrMapping/>
  </p:clrMapOvr>
  <mc:AlternateContent xmlns:mc="http://schemas.openxmlformats.org/markup-compatibility/2006" xmlns:p14="http://schemas.microsoft.com/office/powerpoint/2010/main">
    <mc:Choice Requires="p14">
      <p:transition spd="slow" p14:dur="2000" advTm="70761"/>
    </mc:Choice>
    <mc:Fallback xmlns="">
      <p:transition spd="slow" advTm="7076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4"/>
          <p:cNvSpPr txBox="1">
            <a:spLocks noChangeArrowheads="1"/>
          </p:cNvSpPr>
          <p:nvPr/>
        </p:nvSpPr>
        <p:spPr bwMode="auto">
          <a:xfrm>
            <a:off x="3173413" y="818652"/>
            <a:ext cx="2838450" cy="336550"/>
          </a:xfrm>
          <a:prstGeom prst="rect">
            <a:avLst/>
          </a:prstGeom>
          <a:noFill/>
          <a:ln w="9525">
            <a:noFill/>
            <a:miter lim="800000"/>
            <a:headEnd/>
            <a:tailEnd/>
          </a:ln>
        </p:spPr>
        <p:txBody>
          <a:bodyPr wrap="none">
            <a:spAutoFit/>
          </a:bodyPr>
          <a:lstStyle/>
          <a:p>
            <a:r>
              <a:rPr lang="fr-FR" b="1">
                <a:solidFill>
                  <a:srgbClr val="A50021"/>
                </a:solidFill>
              </a:rPr>
              <a:t>Arborescence de l’isomérie</a:t>
            </a:r>
          </a:p>
        </p:txBody>
      </p:sp>
      <p:sp>
        <p:nvSpPr>
          <p:cNvPr id="3" name="Rectangle 3"/>
          <p:cNvSpPr>
            <a:spLocks noChangeArrowheads="1"/>
          </p:cNvSpPr>
          <p:nvPr/>
        </p:nvSpPr>
        <p:spPr bwMode="auto">
          <a:xfrm>
            <a:off x="0" y="2896689"/>
            <a:ext cx="9144000" cy="0"/>
          </a:xfrm>
          <a:prstGeom prst="rect">
            <a:avLst/>
          </a:prstGeom>
          <a:noFill/>
          <a:ln w="9525">
            <a:noFill/>
            <a:miter lim="800000"/>
            <a:headEnd/>
            <a:tailEnd/>
          </a:ln>
        </p:spPr>
        <p:txBody>
          <a:bodyPr wrap="none" anchor="ctr">
            <a:spAutoFit/>
          </a:bodyPr>
          <a:lstStyle/>
          <a:p>
            <a:endParaRPr lang="fr-FR"/>
          </a:p>
        </p:txBody>
      </p:sp>
      <p:sp>
        <p:nvSpPr>
          <p:cNvPr id="4" name="Rectangle 4"/>
          <p:cNvSpPr>
            <a:spLocks noChangeArrowheads="1"/>
          </p:cNvSpPr>
          <p:nvPr/>
        </p:nvSpPr>
        <p:spPr bwMode="auto">
          <a:xfrm>
            <a:off x="0" y="2468064"/>
            <a:ext cx="9144000" cy="0"/>
          </a:xfrm>
          <a:prstGeom prst="rect">
            <a:avLst/>
          </a:prstGeom>
          <a:noFill/>
          <a:ln w="9525">
            <a:noFill/>
            <a:miter lim="800000"/>
            <a:headEnd/>
            <a:tailEnd/>
          </a:ln>
        </p:spPr>
        <p:txBody>
          <a:bodyPr wrap="none" anchor="ctr">
            <a:spAutoFit/>
          </a:bodyPr>
          <a:lstStyle/>
          <a:p>
            <a:endParaRPr lang="fr-FR"/>
          </a:p>
        </p:txBody>
      </p:sp>
      <p:sp>
        <p:nvSpPr>
          <p:cNvPr id="5" name="Rectangle 10"/>
          <p:cNvSpPr>
            <a:spLocks noChangeArrowheads="1"/>
          </p:cNvSpPr>
          <p:nvPr/>
        </p:nvSpPr>
        <p:spPr bwMode="auto">
          <a:xfrm>
            <a:off x="0" y="3585664"/>
            <a:ext cx="9144000" cy="0"/>
          </a:xfrm>
          <a:prstGeom prst="rect">
            <a:avLst/>
          </a:prstGeom>
          <a:noFill/>
          <a:ln w="9525">
            <a:noFill/>
            <a:miter lim="800000"/>
            <a:headEnd/>
            <a:tailEnd/>
          </a:ln>
        </p:spPr>
        <p:txBody>
          <a:bodyPr wrap="none" anchor="ctr">
            <a:spAutoFit/>
          </a:bodyPr>
          <a:lstStyle/>
          <a:p>
            <a:endParaRPr lang="fr-FR"/>
          </a:p>
        </p:txBody>
      </p:sp>
      <p:sp>
        <p:nvSpPr>
          <p:cNvPr id="6" name="Rectangle 13"/>
          <p:cNvSpPr>
            <a:spLocks noChangeArrowheads="1"/>
          </p:cNvSpPr>
          <p:nvPr/>
        </p:nvSpPr>
        <p:spPr bwMode="auto">
          <a:xfrm>
            <a:off x="0" y="3671389"/>
            <a:ext cx="9144000" cy="0"/>
          </a:xfrm>
          <a:prstGeom prst="rect">
            <a:avLst/>
          </a:prstGeom>
          <a:noFill/>
          <a:ln w="9525">
            <a:noFill/>
            <a:miter lim="800000"/>
            <a:headEnd/>
            <a:tailEnd/>
          </a:ln>
        </p:spPr>
        <p:txBody>
          <a:bodyPr wrap="none" anchor="ctr">
            <a:spAutoFit/>
          </a:bodyPr>
          <a:lstStyle/>
          <a:p>
            <a:endParaRPr lang="fr-FR"/>
          </a:p>
        </p:txBody>
      </p:sp>
      <p:sp>
        <p:nvSpPr>
          <p:cNvPr id="7" name="Rectangle 31"/>
          <p:cNvSpPr>
            <a:spLocks noChangeArrowheads="1"/>
          </p:cNvSpPr>
          <p:nvPr/>
        </p:nvSpPr>
        <p:spPr bwMode="auto">
          <a:xfrm>
            <a:off x="0" y="3538039"/>
            <a:ext cx="9144000" cy="0"/>
          </a:xfrm>
          <a:prstGeom prst="rect">
            <a:avLst/>
          </a:prstGeom>
          <a:noFill/>
          <a:ln w="9525">
            <a:noFill/>
            <a:miter lim="800000"/>
            <a:headEnd/>
            <a:tailEnd/>
          </a:ln>
        </p:spPr>
        <p:txBody>
          <a:bodyPr wrap="none" anchor="ctr">
            <a:spAutoFit/>
          </a:bodyPr>
          <a:lstStyle/>
          <a:p>
            <a:endParaRPr lang="fr-FR"/>
          </a:p>
        </p:txBody>
      </p:sp>
      <p:sp>
        <p:nvSpPr>
          <p:cNvPr id="8" name="Text Box 35"/>
          <p:cNvSpPr txBox="1">
            <a:spLocks noChangeArrowheads="1"/>
          </p:cNvSpPr>
          <p:nvPr/>
        </p:nvSpPr>
        <p:spPr bwMode="auto">
          <a:xfrm>
            <a:off x="3565525" y="1250452"/>
            <a:ext cx="2024063" cy="600075"/>
          </a:xfrm>
          <a:prstGeom prst="rect">
            <a:avLst/>
          </a:prstGeom>
          <a:noFill/>
          <a:ln w="19050">
            <a:solidFill>
              <a:schemeClr val="tx1"/>
            </a:solidFill>
            <a:miter lim="800000"/>
            <a:headEnd/>
            <a:tailEnd/>
          </a:ln>
        </p:spPr>
        <p:txBody>
          <a:bodyPr wrap="none">
            <a:spAutoFit/>
          </a:bodyPr>
          <a:lstStyle/>
          <a:p>
            <a:pPr algn="ctr"/>
            <a:r>
              <a:rPr lang="fr-FR" b="1" dirty="0"/>
              <a:t>Isomères</a:t>
            </a:r>
          </a:p>
          <a:p>
            <a:pPr algn="ctr"/>
            <a:r>
              <a:rPr lang="fr-FR" i="1" dirty="0"/>
              <a:t>Même formule brute</a:t>
            </a:r>
          </a:p>
        </p:txBody>
      </p:sp>
      <p:sp>
        <p:nvSpPr>
          <p:cNvPr id="9" name="Text Box 36"/>
          <p:cNvSpPr txBox="1">
            <a:spLocks noChangeArrowheads="1"/>
          </p:cNvSpPr>
          <p:nvPr/>
        </p:nvSpPr>
        <p:spPr bwMode="auto">
          <a:xfrm>
            <a:off x="279400" y="2631577"/>
            <a:ext cx="3433763" cy="600075"/>
          </a:xfrm>
          <a:prstGeom prst="rect">
            <a:avLst/>
          </a:prstGeom>
          <a:noFill/>
          <a:ln w="19050">
            <a:solidFill>
              <a:schemeClr val="tx1"/>
            </a:solidFill>
            <a:miter lim="800000"/>
            <a:headEnd/>
            <a:tailEnd/>
          </a:ln>
        </p:spPr>
        <p:txBody>
          <a:bodyPr wrap="none">
            <a:spAutoFit/>
          </a:bodyPr>
          <a:lstStyle/>
          <a:p>
            <a:pPr algn="ctr"/>
            <a:r>
              <a:rPr lang="fr-FR" b="1"/>
              <a:t>Stéréoisomères</a:t>
            </a:r>
          </a:p>
          <a:p>
            <a:pPr algn="ctr"/>
            <a:r>
              <a:rPr lang="fr-FR" i="1"/>
              <a:t>Structures dans l’espace différentes</a:t>
            </a:r>
          </a:p>
        </p:txBody>
      </p:sp>
      <p:sp>
        <p:nvSpPr>
          <p:cNvPr id="10" name="Text Box 37"/>
          <p:cNvSpPr txBox="1">
            <a:spLocks noChangeArrowheads="1"/>
          </p:cNvSpPr>
          <p:nvPr/>
        </p:nvSpPr>
        <p:spPr bwMode="auto">
          <a:xfrm>
            <a:off x="5859463" y="2704602"/>
            <a:ext cx="2609850" cy="355600"/>
          </a:xfrm>
          <a:prstGeom prst="rect">
            <a:avLst/>
          </a:prstGeom>
          <a:noFill/>
          <a:ln w="19050">
            <a:solidFill>
              <a:schemeClr val="tx1"/>
            </a:solidFill>
            <a:miter lim="800000"/>
            <a:headEnd/>
            <a:tailEnd/>
          </a:ln>
        </p:spPr>
        <p:txBody>
          <a:bodyPr wrap="none">
            <a:spAutoFit/>
          </a:bodyPr>
          <a:lstStyle/>
          <a:p>
            <a:pPr algn="ctr"/>
            <a:r>
              <a:rPr lang="fr-FR" b="1"/>
              <a:t>Isomères de constitution</a:t>
            </a:r>
            <a:endParaRPr lang="fr-FR"/>
          </a:p>
        </p:txBody>
      </p:sp>
      <p:sp>
        <p:nvSpPr>
          <p:cNvPr id="11" name="Text Box 38"/>
          <p:cNvSpPr txBox="1">
            <a:spLocks noChangeArrowheads="1"/>
          </p:cNvSpPr>
          <p:nvPr/>
        </p:nvSpPr>
        <p:spPr bwMode="auto">
          <a:xfrm>
            <a:off x="103188" y="4273052"/>
            <a:ext cx="2744787" cy="600075"/>
          </a:xfrm>
          <a:prstGeom prst="rect">
            <a:avLst/>
          </a:prstGeom>
          <a:noFill/>
          <a:ln w="19050">
            <a:solidFill>
              <a:schemeClr val="tx1"/>
            </a:solidFill>
            <a:miter lim="800000"/>
            <a:headEnd/>
            <a:tailEnd/>
          </a:ln>
        </p:spPr>
        <p:txBody>
          <a:bodyPr wrap="none">
            <a:spAutoFit/>
          </a:bodyPr>
          <a:lstStyle/>
          <a:p>
            <a:pPr algn="ctr"/>
            <a:r>
              <a:rPr lang="fr-FR" b="1"/>
              <a:t>Isomères de conformation</a:t>
            </a:r>
          </a:p>
          <a:p>
            <a:pPr algn="ctr"/>
            <a:r>
              <a:rPr lang="fr-FR" i="1"/>
              <a:t>Conformations différentes </a:t>
            </a:r>
          </a:p>
        </p:txBody>
      </p:sp>
      <p:sp>
        <p:nvSpPr>
          <p:cNvPr id="12" name="Text Box 39"/>
          <p:cNvSpPr txBox="1">
            <a:spLocks noChangeArrowheads="1"/>
          </p:cNvSpPr>
          <p:nvPr/>
        </p:nvSpPr>
        <p:spPr bwMode="auto">
          <a:xfrm>
            <a:off x="3724275" y="4287339"/>
            <a:ext cx="2801938" cy="355600"/>
          </a:xfrm>
          <a:prstGeom prst="rect">
            <a:avLst/>
          </a:prstGeom>
          <a:noFill/>
          <a:ln w="19050">
            <a:solidFill>
              <a:schemeClr val="tx1"/>
            </a:solidFill>
            <a:miter lim="800000"/>
            <a:headEnd/>
            <a:tailEnd/>
          </a:ln>
        </p:spPr>
        <p:txBody>
          <a:bodyPr wrap="none">
            <a:spAutoFit/>
          </a:bodyPr>
          <a:lstStyle/>
          <a:p>
            <a:pPr algn="ctr"/>
            <a:r>
              <a:rPr lang="fr-FR" b="1"/>
              <a:t>Isomères de configuration </a:t>
            </a:r>
          </a:p>
        </p:txBody>
      </p:sp>
      <p:sp>
        <p:nvSpPr>
          <p:cNvPr id="13" name="Text Box 40"/>
          <p:cNvSpPr txBox="1">
            <a:spLocks noChangeArrowheads="1"/>
          </p:cNvSpPr>
          <p:nvPr/>
        </p:nvSpPr>
        <p:spPr bwMode="auto">
          <a:xfrm>
            <a:off x="1874838" y="6262189"/>
            <a:ext cx="2078037" cy="355600"/>
          </a:xfrm>
          <a:prstGeom prst="rect">
            <a:avLst/>
          </a:prstGeom>
          <a:noFill/>
          <a:ln w="19050">
            <a:solidFill>
              <a:schemeClr val="tx1"/>
            </a:solidFill>
            <a:miter lim="800000"/>
            <a:headEnd/>
            <a:tailEnd/>
          </a:ln>
        </p:spPr>
        <p:txBody>
          <a:bodyPr wrap="none">
            <a:spAutoFit/>
          </a:bodyPr>
          <a:lstStyle/>
          <a:p>
            <a:pPr algn="ctr"/>
            <a:r>
              <a:rPr lang="fr-FR" b="1"/>
              <a:t>Diastéréoisomères </a:t>
            </a:r>
            <a:endParaRPr lang="fr-FR"/>
          </a:p>
        </p:txBody>
      </p:sp>
      <p:sp>
        <p:nvSpPr>
          <p:cNvPr id="14" name="Text Box 41"/>
          <p:cNvSpPr txBox="1">
            <a:spLocks noChangeArrowheads="1"/>
          </p:cNvSpPr>
          <p:nvPr/>
        </p:nvSpPr>
        <p:spPr bwMode="auto">
          <a:xfrm>
            <a:off x="5986463" y="6305052"/>
            <a:ext cx="1603375" cy="355600"/>
          </a:xfrm>
          <a:prstGeom prst="rect">
            <a:avLst/>
          </a:prstGeom>
          <a:noFill/>
          <a:ln w="19050">
            <a:solidFill>
              <a:schemeClr val="tx1"/>
            </a:solidFill>
            <a:miter lim="800000"/>
            <a:headEnd/>
            <a:tailEnd/>
          </a:ln>
        </p:spPr>
        <p:txBody>
          <a:bodyPr wrap="none">
            <a:spAutoFit/>
          </a:bodyPr>
          <a:lstStyle/>
          <a:p>
            <a:pPr algn="ctr"/>
            <a:r>
              <a:rPr lang="fr-FR" b="1"/>
              <a:t>Enantiomères </a:t>
            </a:r>
          </a:p>
        </p:txBody>
      </p:sp>
      <p:cxnSp>
        <p:nvCxnSpPr>
          <p:cNvPr id="15" name="AutoShape 42"/>
          <p:cNvCxnSpPr>
            <a:cxnSpLocks noChangeShapeType="1"/>
            <a:stCxn id="8" idx="2"/>
            <a:endCxn id="9" idx="0"/>
          </p:cNvCxnSpPr>
          <p:nvPr/>
        </p:nvCxnSpPr>
        <p:spPr bwMode="auto">
          <a:xfrm rot="5400000">
            <a:off x="2906713" y="950414"/>
            <a:ext cx="762000" cy="2581275"/>
          </a:xfrm>
          <a:prstGeom prst="bentConnector3">
            <a:avLst>
              <a:gd name="adj1" fmla="val 50000"/>
            </a:avLst>
          </a:prstGeom>
          <a:noFill/>
          <a:ln w="9525">
            <a:solidFill>
              <a:schemeClr val="tx1"/>
            </a:solidFill>
            <a:miter lim="800000"/>
            <a:headEnd/>
            <a:tailEnd type="triangle" w="med" len="med"/>
          </a:ln>
        </p:spPr>
      </p:cxnSp>
      <p:cxnSp>
        <p:nvCxnSpPr>
          <p:cNvPr id="16" name="AutoShape 43"/>
          <p:cNvCxnSpPr>
            <a:cxnSpLocks noChangeShapeType="1"/>
            <a:stCxn id="8" idx="2"/>
            <a:endCxn id="10" idx="0"/>
          </p:cNvCxnSpPr>
          <p:nvPr/>
        </p:nvCxnSpPr>
        <p:spPr bwMode="auto">
          <a:xfrm rot="16200000" flipH="1">
            <a:off x="5453856" y="984546"/>
            <a:ext cx="835025" cy="2586038"/>
          </a:xfrm>
          <a:prstGeom prst="bentConnector3">
            <a:avLst>
              <a:gd name="adj1" fmla="val 50000"/>
            </a:avLst>
          </a:prstGeom>
          <a:noFill/>
          <a:ln w="9525">
            <a:solidFill>
              <a:schemeClr val="tx1"/>
            </a:solidFill>
            <a:miter lim="800000"/>
            <a:headEnd/>
            <a:tailEnd type="triangle" w="med" len="med"/>
          </a:ln>
        </p:spPr>
      </p:cxnSp>
      <p:cxnSp>
        <p:nvCxnSpPr>
          <p:cNvPr id="17" name="AutoShape 44"/>
          <p:cNvCxnSpPr>
            <a:cxnSpLocks noChangeShapeType="1"/>
            <a:stCxn id="9" idx="2"/>
            <a:endCxn id="11" idx="0"/>
          </p:cNvCxnSpPr>
          <p:nvPr/>
        </p:nvCxnSpPr>
        <p:spPr bwMode="auto">
          <a:xfrm rot="5400000">
            <a:off x="1225550" y="3492002"/>
            <a:ext cx="1022350" cy="520700"/>
          </a:xfrm>
          <a:prstGeom prst="bentConnector3">
            <a:avLst>
              <a:gd name="adj1" fmla="val 50000"/>
            </a:avLst>
          </a:prstGeom>
          <a:noFill/>
          <a:ln w="9525">
            <a:solidFill>
              <a:schemeClr val="tx1"/>
            </a:solidFill>
            <a:miter lim="800000"/>
            <a:headEnd/>
            <a:tailEnd type="triangle" w="med" len="med"/>
          </a:ln>
        </p:spPr>
      </p:cxnSp>
      <p:cxnSp>
        <p:nvCxnSpPr>
          <p:cNvPr id="18" name="AutoShape 45"/>
          <p:cNvCxnSpPr>
            <a:cxnSpLocks noChangeShapeType="1"/>
            <a:stCxn id="9" idx="2"/>
            <a:endCxn id="12" idx="0"/>
          </p:cNvCxnSpPr>
          <p:nvPr/>
        </p:nvCxnSpPr>
        <p:spPr bwMode="auto">
          <a:xfrm rot="16200000" flipH="1">
            <a:off x="3043238" y="2195014"/>
            <a:ext cx="1036637" cy="3128963"/>
          </a:xfrm>
          <a:prstGeom prst="bentConnector3">
            <a:avLst>
              <a:gd name="adj1" fmla="val 49921"/>
            </a:avLst>
          </a:prstGeom>
          <a:noFill/>
          <a:ln w="9525">
            <a:solidFill>
              <a:schemeClr val="tx1"/>
            </a:solidFill>
            <a:miter lim="800000"/>
            <a:headEnd/>
            <a:tailEnd type="triangle" w="med" len="med"/>
          </a:ln>
        </p:spPr>
      </p:cxnSp>
      <p:cxnSp>
        <p:nvCxnSpPr>
          <p:cNvPr id="19" name="AutoShape 46"/>
          <p:cNvCxnSpPr>
            <a:cxnSpLocks noChangeShapeType="1"/>
            <a:stCxn id="12" idx="2"/>
            <a:endCxn id="13" idx="0"/>
          </p:cNvCxnSpPr>
          <p:nvPr/>
        </p:nvCxnSpPr>
        <p:spPr bwMode="auto">
          <a:xfrm rot="5400000">
            <a:off x="3220244" y="4346870"/>
            <a:ext cx="1600200" cy="2211388"/>
          </a:xfrm>
          <a:prstGeom prst="bentConnector3">
            <a:avLst>
              <a:gd name="adj1" fmla="val 50000"/>
            </a:avLst>
          </a:prstGeom>
          <a:noFill/>
          <a:ln w="9525">
            <a:solidFill>
              <a:schemeClr val="tx1"/>
            </a:solidFill>
            <a:miter lim="800000"/>
            <a:headEnd/>
            <a:tailEnd type="triangle" w="med" len="med"/>
          </a:ln>
        </p:spPr>
      </p:cxnSp>
      <p:cxnSp>
        <p:nvCxnSpPr>
          <p:cNvPr id="20" name="AutoShape 47"/>
          <p:cNvCxnSpPr>
            <a:cxnSpLocks noChangeShapeType="1"/>
            <a:stCxn id="12" idx="2"/>
            <a:endCxn id="14" idx="0"/>
          </p:cNvCxnSpPr>
          <p:nvPr/>
        </p:nvCxnSpPr>
        <p:spPr bwMode="auto">
          <a:xfrm rot="16200000" flipH="1">
            <a:off x="5135562" y="4642940"/>
            <a:ext cx="1643063" cy="1662112"/>
          </a:xfrm>
          <a:prstGeom prst="bentConnector3">
            <a:avLst>
              <a:gd name="adj1" fmla="val 49954"/>
            </a:avLst>
          </a:prstGeom>
          <a:noFill/>
          <a:ln w="9525">
            <a:solidFill>
              <a:schemeClr val="tx1"/>
            </a:solidFill>
            <a:miter lim="800000"/>
            <a:headEnd/>
            <a:tailEnd type="triangle" w="med" len="med"/>
          </a:ln>
        </p:spPr>
      </p:cxnSp>
      <p:sp>
        <p:nvSpPr>
          <p:cNvPr id="21" name="Text Box 48"/>
          <p:cNvSpPr txBox="1">
            <a:spLocks noChangeArrowheads="1"/>
          </p:cNvSpPr>
          <p:nvPr/>
        </p:nvSpPr>
        <p:spPr bwMode="auto">
          <a:xfrm>
            <a:off x="5843588" y="1850527"/>
            <a:ext cx="3300412" cy="336550"/>
          </a:xfrm>
          <a:prstGeom prst="rect">
            <a:avLst/>
          </a:prstGeom>
          <a:noFill/>
          <a:ln w="9525">
            <a:noFill/>
            <a:miter lim="800000"/>
            <a:headEnd/>
            <a:tailEnd/>
          </a:ln>
        </p:spPr>
        <p:txBody>
          <a:bodyPr wrap="none">
            <a:spAutoFit/>
          </a:bodyPr>
          <a:lstStyle/>
          <a:p>
            <a:r>
              <a:rPr lang="fr-FR" i="1"/>
              <a:t>Formules développées différentes </a:t>
            </a:r>
          </a:p>
        </p:txBody>
      </p:sp>
      <p:sp>
        <p:nvSpPr>
          <p:cNvPr id="22" name="Text Box 49"/>
          <p:cNvSpPr txBox="1">
            <a:spLocks noChangeArrowheads="1"/>
          </p:cNvSpPr>
          <p:nvPr/>
        </p:nvSpPr>
        <p:spPr bwMode="auto">
          <a:xfrm>
            <a:off x="4763" y="1777502"/>
            <a:ext cx="3275012" cy="336550"/>
          </a:xfrm>
          <a:prstGeom prst="rect">
            <a:avLst/>
          </a:prstGeom>
          <a:noFill/>
          <a:ln w="9525">
            <a:noFill/>
            <a:miter lim="800000"/>
            <a:headEnd/>
            <a:tailEnd/>
          </a:ln>
        </p:spPr>
        <p:txBody>
          <a:bodyPr wrap="none">
            <a:spAutoFit/>
          </a:bodyPr>
          <a:lstStyle/>
          <a:p>
            <a:r>
              <a:rPr lang="fr-FR" i="1"/>
              <a:t>Formules développées identiques </a:t>
            </a:r>
          </a:p>
        </p:txBody>
      </p:sp>
      <p:sp>
        <p:nvSpPr>
          <p:cNvPr id="23" name="Text Box 50"/>
          <p:cNvSpPr txBox="1">
            <a:spLocks noChangeArrowheads="1"/>
          </p:cNvSpPr>
          <p:nvPr/>
        </p:nvSpPr>
        <p:spPr bwMode="auto">
          <a:xfrm>
            <a:off x="0" y="3622177"/>
            <a:ext cx="1549400" cy="581025"/>
          </a:xfrm>
          <a:prstGeom prst="rect">
            <a:avLst/>
          </a:prstGeom>
          <a:noFill/>
          <a:ln w="9525">
            <a:noFill/>
            <a:miter lim="800000"/>
            <a:headEnd/>
            <a:tailEnd/>
          </a:ln>
        </p:spPr>
        <p:txBody>
          <a:bodyPr wrap="none">
            <a:spAutoFit/>
          </a:bodyPr>
          <a:lstStyle/>
          <a:p>
            <a:pPr algn="ctr"/>
            <a:r>
              <a:rPr lang="fr-FR" i="1"/>
              <a:t>Configurations </a:t>
            </a:r>
          </a:p>
          <a:p>
            <a:pPr algn="ctr"/>
            <a:r>
              <a:rPr lang="fr-FR" i="1"/>
              <a:t>identiques</a:t>
            </a:r>
          </a:p>
        </p:txBody>
      </p:sp>
      <p:sp>
        <p:nvSpPr>
          <p:cNvPr id="24" name="Text Box 52"/>
          <p:cNvSpPr txBox="1">
            <a:spLocks noChangeArrowheads="1"/>
          </p:cNvSpPr>
          <p:nvPr/>
        </p:nvSpPr>
        <p:spPr bwMode="auto">
          <a:xfrm>
            <a:off x="5219700" y="3622177"/>
            <a:ext cx="1549400" cy="581025"/>
          </a:xfrm>
          <a:prstGeom prst="rect">
            <a:avLst/>
          </a:prstGeom>
          <a:noFill/>
          <a:ln w="9525">
            <a:noFill/>
            <a:miter lim="800000"/>
            <a:headEnd/>
            <a:tailEnd/>
          </a:ln>
        </p:spPr>
        <p:txBody>
          <a:bodyPr wrap="none">
            <a:spAutoFit/>
          </a:bodyPr>
          <a:lstStyle/>
          <a:p>
            <a:r>
              <a:rPr lang="fr-FR" i="1"/>
              <a:t>Configurations </a:t>
            </a:r>
          </a:p>
          <a:p>
            <a:r>
              <a:rPr lang="fr-FR" i="1"/>
              <a:t>différentes </a:t>
            </a:r>
          </a:p>
        </p:txBody>
      </p:sp>
      <p:sp>
        <p:nvSpPr>
          <p:cNvPr id="25" name="Rectangle 53"/>
          <p:cNvSpPr>
            <a:spLocks noChangeArrowheads="1"/>
          </p:cNvSpPr>
          <p:nvPr/>
        </p:nvSpPr>
        <p:spPr bwMode="auto">
          <a:xfrm>
            <a:off x="971550" y="5571627"/>
            <a:ext cx="1843088" cy="336550"/>
          </a:xfrm>
          <a:prstGeom prst="rect">
            <a:avLst/>
          </a:prstGeom>
          <a:noFill/>
          <a:ln w="9525">
            <a:noFill/>
            <a:miter lim="800000"/>
            <a:headEnd/>
            <a:tailEnd/>
          </a:ln>
        </p:spPr>
        <p:txBody>
          <a:bodyPr wrap="none">
            <a:spAutoFit/>
          </a:bodyPr>
          <a:lstStyle/>
          <a:p>
            <a:r>
              <a:rPr lang="fr-FR" i="1"/>
              <a:t>Non énantiomères</a:t>
            </a:r>
          </a:p>
        </p:txBody>
      </p:sp>
      <p:sp>
        <p:nvSpPr>
          <p:cNvPr id="26" name="Rectangle 54"/>
          <p:cNvSpPr>
            <a:spLocks noChangeArrowheads="1"/>
          </p:cNvSpPr>
          <p:nvPr/>
        </p:nvSpPr>
        <p:spPr bwMode="auto">
          <a:xfrm>
            <a:off x="6084888" y="5355727"/>
            <a:ext cx="3744912" cy="825500"/>
          </a:xfrm>
          <a:prstGeom prst="rect">
            <a:avLst/>
          </a:prstGeom>
          <a:noFill/>
          <a:ln w="9525">
            <a:noFill/>
            <a:miter lim="800000"/>
            <a:headEnd/>
            <a:tailEnd/>
          </a:ln>
        </p:spPr>
        <p:txBody>
          <a:bodyPr>
            <a:spAutoFit/>
          </a:bodyPr>
          <a:lstStyle/>
          <a:p>
            <a:pPr algn="ctr"/>
            <a:r>
              <a:rPr lang="fr-FR" i="1"/>
              <a:t>Images l’un de l’autre </a:t>
            </a:r>
          </a:p>
          <a:p>
            <a:pPr algn="ctr"/>
            <a:r>
              <a:rPr lang="fr-FR" i="1"/>
              <a:t>dans un miroir </a:t>
            </a:r>
          </a:p>
          <a:p>
            <a:pPr algn="ctr"/>
            <a:r>
              <a:rPr lang="fr-FR" i="1"/>
              <a:t>et non superposables </a:t>
            </a:r>
          </a:p>
        </p:txBody>
      </p:sp>
      <p:pic>
        <p:nvPicPr>
          <p:cNvPr id="30" name="Picture 11" descr="logo lyon 1"/>
          <p:cNvPicPr>
            <a:picLocks noChangeAspect="1" noChangeArrowheads="1"/>
          </p:cNvPicPr>
          <p:nvPr/>
        </p:nvPicPr>
        <p:blipFill>
          <a:blip r:embed="rId3"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7" name="Text Box 8">
            <a:extLst>
              <a:ext uri="{FF2B5EF4-FFF2-40B4-BE49-F238E27FC236}">
                <a16:creationId xmlns:a16="http://schemas.microsoft.com/office/drawing/2014/main" id="{88B81021-CD1F-4C8A-ADC6-9575C9BA337C}"/>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1" name="Text Box 7">
            <a:extLst>
              <a:ext uri="{FF2B5EF4-FFF2-40B4-BE49-F238E27FC236}">
                <a16:creationId xmlns:a16="http://schemas.microsoft.com/office/drawing/2014/main" id="{23A542A4-2847-4D88-92A0-F7236D1F2D4A}"/>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8946"/>
    </mc:Choice>
    <mc:Fallback xmlns="">
      <p:transition spd="slow" advTm="589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8"/>
                                        </p:tgtEl>
                                        <p:attrNameLst>
                                          <p:attrName>style.color</p:attrName>
                                        </p:attrNameLst>
                                      </p:cBhvr>
                                      <p:to>
                                        <a:srgbClr val="FF0000"/>
                                      </p:to>
                                    </p:animClr>
                                  </p:childTnLst>
                                </p:cTn>
                              </p:par>
                              <p:par>
                                <p:cTn id="7" presetID="7" presetClass="emph" presetSubtype="2" fill="hold" nodeType="withEffect">
                                  <p:stCondLst>
                                    <p:cond delay="0"/>
                                  </p:stCondLst>
                                  <p:childTnLst>
                                    <p:animClr clrSpc="rgb" dir="cw">
                                      <p:cBhvr>
                                        <p:cTn id="8" dur="2000" fill="hold"/>
                                        <p:tgtEl>
                                          <p:spTgt spid="8"/>
                                        </p:tgtEl>
                                        <p:attrNameLst>
                                          <p:attrName>stroke.color</p:attrName>
                                        </p:attrNameLst>
                                      </p:cBhvr>
                                      <p:to>
                                        <a:srgbClr val="FF0000"/>
                                      </p:to>
                                    </p:animClr>
                                    <p:set>
                                      <p:cBhvr>
                                        <p:cTn id="9" dur="2000" fill="hold"/>
                                        <p:tgtEl>
                                          <p:spTgt spid="8"/>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9" name="Flèche : haut 58">
            <a:extLst>
              <a:ext uri="{FF2B5EF4-FFF2-40B4-BE49-F238E27FC236}">
                <a16:creationId xmlns:a16="http://schemas.microsoft.com/office/drawing/2014/main" id="{21DDB5BE-9133-459C-8CC5-57407416A442}"/>
              </a:ext>
            </a:extLst>
          </p:cNvPr>
          <p:cNvSpPr/>
          <p:nvPr/>
        </p:nvSpPr>
        <p:spPr>
          <a:xfrm rot="5400000">
            <a:off x="5158450" y="3336566"/>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lèche : haut 60">
            <a:extLst>
              <a:ext uri="{FF2B5EF4-FFF2-40B4-BE49-F238E27FC236}">
                <a16:creationId xmlns:a16="http://schemas.microsoft.com/office/drawing/2014/main" id="{8D7D351E-83E9-47DB-8465-CF90915190E4}"/>
              </a:ext>
            </a:extLst>
          </p:cNvPr>
          <p:cNvSpPr/>
          <p:nvPr/>
        </p:nvSpPr>
        <p:spPr>
          <a:xfrm rot="5400000">
            <a:off x="5114316" y="5420380"/>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a:extLst>
              <a:ext uri="{FF2B5EF4-FFF2-40B4-BE49-F238E27FC236}">
                <a16:creationId xmlns:a16="http://schemas.microsoft.com/office/drawing/2014/main" id="{33DC34A5-523F-44F1-B262-E5980E23A957}"/>
              </a:ext>
            </a:extLst>
          </p:cNvPr>
          <p:cNvPicPr>
            <a:picLocks noChangeAspect="1"/>
          </p:cNvPicPr>
          <p:nvPr/>
        </p:nvPicPr>
        <p:blipFill>
          <a:blip r:embed="rId6"/>
          <a:stretch>
            <a:fillRect/>
          </a:stretch>
        </p:blipFill>
        <p:spPr>
          <a:xfrm>
            <a:off x="281796" y="601692"/>
            <a:ext cx="3180365" cy="2017200"/>
          </a:xfrm>
          <a:prstGeom prst="rect">
            <a:avLst/>
          </a:prstGeom>
        </p:spPr>
      </p:pic>
      <p:sp>
        <p:nvSpPr>
          <p:cNvPr id="26" name="ZoneTexte 25">
            <a:extLst>
              <a:ext uri="{FF2B5EF4-FFF2-40B4-BE49-F238E27FC236}">
                <a16:creationId xmlns:a16="http://schemas.microsoft.com/office/drawing/2014/main" id="{CBBE2A46-760F-4EE3-97C3-777F49FA2136}"/>
              </a:ext>
            </a:extLst>
          </p:cNvPr>
          <p:cNvSpPr txBox="1"/>
          <p:nvPr/>
        </p:nvSpPr>
        <p:spPr>
          <a:xfrm>
            <a:off x="341436" y="98556"/>
            <a:ext cx="883575" cy="400110"/>
          </a:xfrm>
          <a:prstGeom prst="rect">
            <a:avLst/>
          </a:prstGeom>
          <a:noFill/>
        </p:spPr>
        <p:txBody>
          <a:bodyPr wrap="none" rtlCol="0">
            <a:spAutoFit/>
          </a:bodyPr>
          <a:lstStyle/>
          <a:p>
            <a:r>
              <a:rPr lang="fr-FR" sz="2000" b="1" dirty="0"/>
              <a:t>C sp2</a:t>
            </a:r>
          </a:p>
        </p:txBody>
      </p:sp>
      <p:sp>
        <p:nvSpPr>
          <p:cNvPr id="36" name="Line 4">
            <a:extLst>
              <a:ext uri="{FF2B5EF4-FFF2-40B4-BE49-F238E27FC236}">
                <a16:creationId xmlns:a16="http://schemas.microsoft.com/office/drawing/2014/main" id="{856BF035-5C73-441B-B946-1DD11FC05AC3}"/>
              </a:ext>
            </a:extLst>
          </p:cNvPr>
          <p:cNvSpPr>
            <a:spLocks noChangeShapeType="1"/>
          </p:cNvSpPr>
          <p:nvPr/>
        </p:nvSpPr>
        <p:spPr bwMode="auto">
          <a:xfrm>
            <a:off x="4862666" y="1645425"/>
            <a:ext cx="0" cy="5603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a:lstStyle/>
          <a:p>
            <a:endParaRPr lang="fr-FR"/>
          </a:p>
        </p:txBody>
      </p:sp>
      <p:sp>
        <p:nvSpPr>
          <p:cNvPr id="37" name="AutoShape 14">
            <a:extLst>
              <a:ext uri="{FF2B5EF4-FFF2-40B4-BE49-F238E27FC236}">
                <a16:creationId xmlns:a16="http://schemas.microsoft.com/office/drawing/2014/main" id="{E4B90881-D683-4563-B457-E0979D7881CC}"/>
              </a:ext>
            </a:extLst>
          </p:cNvPr>
          <p:cNvSpPr>
            <a:spLocks noChangeArrowheads="1"/>
          </p:cNvSpPr>
          <p:nvPr/>
        </p:nvSpPr>
        <p:spPr bwMode="auto">
          <a:xfrm>
            <a:off x="5922180" y="1178700"/>
            <a:ext cx="2747963" cy="703263"/>
          </a:xfrm>
          <a:prstGeom prst="parallelogram">
            <a:avLst>
              <a:gd name="adj" fmla="val 97686"/>
            </a:avLst>
          </a:prstGeom>
          <a:solidFill>
            <a:schemeClr val="accent6">
              <a:lumMod val="60000"/>
              <a:lumOff val="40000"/>
            </a:schemeClr>
          </a:solidFill>
          <a:ln w="9525">
            <a:noFill/>
            <a:miter lim="800000"/>
            <a:headEnd/>
            <a:tailEnd/>
          </a:ln>
          <a:effectLst>
            <a:outerShdw dist="107763" dir="2700000" algn="ctr" rotWithShape="0">
              <a:srgbClr val="000000">
                <a:alpha val="50000"/>
              </a:srgbClr>
            </a:outerShdw>
          </a:effectLst>
        </p:spPr>
        <p:txBody>
          <a:bodyPr anchor="ctr"/>
          <a:lstStyle/>
          <a:p>
            <a:pPr eaLnBrk="1" hangingPunct="1">
              <a:defRPr/>
            </a:pPr>
            <a:endParaRPr lang="fr-FR">
              <a:latin typeface="Arial" charset="0"/>
            </a:endParaRPr>
          </a:p>
        </p:txBody>
      </p:sp>
      <p:sp>
        <p:nvSpPr>
          <p:cNvPr id="38" name="Rectangle 13">
            <a:extLst>
              <a:ext uri="{FF2B5EF4-FFF2-40B4-BE49-F238E27FC236}">
                <a16:creationId xmlns:a16="http://schemas.microsoft.com/office/drawing/2014/main" id="{E4074A4E-F3FD-4CA1-9557-88D54A490DF5}"/>
              </a:ext>
            </a:extLst>
          </p:cNvPr>
          <p:cNvSpPr>
            <a:spLocks noChangeArrowheads="1"/>
          </p:cNvSpPr>
          <p:nvPr/>
        </p:nvSpPr>
        <p:spPr bwMode="auto">
          <a:xfrm>
            <a:off x="3941916" y="1178700"/>
            <a:ext cx="1573212" cy="931862"/>
          </a:xfrm>
          <a:prstGeom prst="rect">
            <a:avLst/>
          </a:prstGeom>
          <a:solidFill>
            <a:schemeClr val="accent3">
              <a:lumMod val="60000"/>
              <a:lumOff val="40000"/>
            </a:schemeClr>
          </a:solidFill>
          <a:ln w="9525">
            <a:solidFill>
              <a:srgbClr val="000000"/>
            </a:solidFill>
            <a:miter lim="800000"/>
            <a:headEnd/>
            <a:tailEnd/>
          </a:ln>
          <a:effectLst>
            <a:outerShdw dist="107763" dir="18900000" algn="ctr" rotWithShape="0">
              <a:srgbClr val="000000">
                <a:alpha val="50000"/>
              </a:srgbClr>
            </a:outerShdw>
          </a:effectLst>
        </p:spPr>
        <p:txBody>
          <a:bodyPr anchor="ctr"/>
          <a:lstStyle/>
          <a:p>
            <a:pPr eaLnBrk="1" hangingPunct="1">
              <a:defRPr/>
            </a:pPr>
            <a:endParaRPr lang="fr-FR">
              <a:latin typeface="Arial" charset="0"/>
            </a:endParaRPr>
          </a:p>
        </p:txBody>
      </p:sp>
      <p:graphicFrame>
        <p:nvGraphicFramePr>
          <p:cNvPr id="40" name="Object 18">
            <a:extLst>
              <a:ext uri="{FF2B5EF4-FFF2-40B4-BE49-F238E27FC236}">
                <a16:creationId xmlns:a16="http://schemas.microsoft.com/office/drawing/2014/main" id="{E31C6864-1FDC-481F-BA1F-26C783B411C7}"/>
              </a:ext>
            </a:extLst>
          </p:cNvPr>
          <p:cNvGraphicFramePr>
            <a:graphicFrameLocks noChangeAspect="1"/>
          </p:cNvGraphicFramePr>
          <p:nvPr>
            <p:extLst>
              <p:ext uri="{D42A27DB-BD31-4B8C-83A1-F6EECF244321}">
                <p14:modId xmlns:p14="http://schemas.microsoft.com/office/powerpoint/2010/main" val="3188477899"/>
              </p:ext>
            </p:extLst>
          </p:nvPr>
        </p:nvGraphicFramePr>
        <p:xfrm>
          <a:off x="4301485" y="1238087"/>
          <a:ext cx="833437" cy="823912"/>
        </p:xfrm>
        <a:graphic>
          <a:graphicData uri="http://schemas.openxmlformats.org/presentationml/2006/ole">
            <mc:AlternateContent xmlns:mc="http://schemas.openxmlformats.org/markup-compatibility/2006">
              <mc:Choice xmlns:v="urn:schemas-microsoft-com:vml" Requires="v">
                <p:oleObj spid="_x0000_s2050" name="CS ChemDraw Drawing" r:id="rId7" imgW="552981" imgH="467626" progId="ChemDraw.Document.6.0">
                  <p:embed/>
                </p:oleObj>
              </mc:Choice>
              <mc:Fallback>
                <p:oleObj name="CS ChemDraw Drawing" r:id="rId7" imgW="552981" imgH="467626" progId="ChemDraw.Document.6.0">
                  <p:embed/>
                  <p:pic>
                    <p:nvPicPr>
                      <p:cNvPr id="59" name="Object 18">
                        <a:extLst>
                          <a:ext uri="{FF2B5EF4-FFF2-40B4-BE49-F238E27FC236}">
                            <a16:creationId xmlns:a16="http://schemas.microsoft.com/office/drawing/2014/main" id="{1F0A0636-8150-4456-AAED-B5A62B8C3123}"/>
                          </a:ext>
                        </a:extLst>
                      </p:cNvPr>
                      <p:cNvPicPr>
                        <a:picLocks noChangeAspect="1" noChangeArrowheads="1"/>
                      </p:cNvPicPr>
                      <p:nvPr/>
                    </p:nvPicPr>
                    <p:blipFill>
                      <a:blip r:embed="rId8"/>
                      <a:srcRect/>
                      <a:stretch>
                        <a:fillRect/>
                      </a:stretch>
                    </p:blipFill>
                    <p:spPr bwMode="auto">
                      <a:xfrm>
                        <a:off x="4301485" y="1238087"/>
                        <a:ext cx="833437" cy="823912"/>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t 1">
            <a:extLst>
              <a:ext uri="{FF2B5EF4-FFF2-40B4-BE49-F238E27FC236}">
                <a16:creationId xmlns:a16="http://schemas.microsoft.com/office/drawing/2014/main" id="{F02E74B5-D91C-4EA0-B3D6-A071ED96671B}"/>
              </a:ext>
            </a:extLst>
          </p:cNvPr>
          <p:cNvGraphicFramePr>
            <a:graphicFrameLocks noChangeAspect="1"/>
          </p:cNvGraphicFramePr>
          <p:nvPr>
            <p:extLst>
              <p:ext uri="{D42A27DB-BD31-4B8C-83A1-F6EECF244321}">
                <p14:modId xmlns:p14="http://schemas.microsoft.com/office/powerpoint/2010/main" val="2409741821"/>
              </p:ext>
            </p:extLst>
          </p:nvPr>
        </p:nvGraphicFramePr>
        <p:xfrm>
          <a:off x="6786271" y="1203552"/>
          <a:ext cx="1019779" cy="604693"/>
        </p:xfrm>
        <a:graphic>
          <a:graphicData uri="http://schemas.openxmlformats.org/presentationml/2006/ole">
            <mc:AlternateContent xmlns:mc="http://schemas.openxmlformats.org/markup-compatibility/2006">
              <mc:Choice xmlns:v="urn:schemas-microsoft-com:vml" Requires="v">
                <p:oleObj spid="_x0000_s2051" name="CS ChemDraw Drawing" r:id="rId9" imgW="631978" imgH="374709" progId="ChemDraw.Document.6.0">
                  <p:embed/>
                </p:oleObj>
              </mc:Choice>
              <mc:Fallback>
                <p:oleObj name="CS ChemDraw Drawing" r:id="rId9" imgW="631978" imgH="374709" progId="ChemDraw.Document.6.0">
                  <p:embed/>
                  <p:pic>
                    <p:nvPicPr>
                      <p:cNvPr id="0" name=""/>
                      <p:cNvPicPr/>
                      <p:nvPr/>
                    </p:nvPicPr>
                    <p:blipFill>
                      <a:blip r:embed="rId10"/>
                      <a:stretch>
                        <a:fillRect/>
                      </a:stretch>
                    </p:blipFill>
                    <p:spPr>
                      <a:xfrm>
                        <a:off x="6786271" y="1203552"/>
                        <a:ext cx="1019779" cy="604693"/>
                      </a:xfrm>
                      <a:prstGeom prst="rect">
                        <a:avLst/>
                      </a:prstGeom>
                    </p:spPr>
                  </p:pic>
                </p:oleObj>
              </mc:Fallback>
            </mc:AlternateContent>
          </a:graphicData>
        </a:graphic>
      </p:graphicFrame>
      <p:pic>
        <p:nvPicPr>
          <p:cNvPr id="5" name="Image 4">
            <a:extLst>
              <a:ext uri="{FF2B5EF4-FFF2-40B4-BE49-F238E27FC236}">
                <a16:creationId xmlns:a16="http://schemas.microsoft.com/office/drawing/2014/main" id="{F037B5EC-B580-47F2-89E9-5D2A3CCD4433}"/>
              </a:ext>
            </a:extLst>
          </p:cNvPr>
          <p:cNvPicPr>
            <a:picLocks noChangeAspect="1"/>
          </p:cNvPicPr>
          <p:nvPr/>
        </p:nvPicPr>
        <p:blipFill>
          <a:blip r:embed="rId11"/>
          <a:stretch>
            <a:fillRect/>
          </a:stretch>
        </p:blipFill>
        <p:spPr>
          <a:xfrm>
            <a:off x="180025" y="2722710"/>
            <a:ext cx="4290659" cy="1745224"/>
          </a:xfrm>
          <a:prstGeom prst="rect">
            <a:avLst/>
          </a:prstGeom>
        </p:spPr>
      </p:pic>
      <p:graphicFrame>
        <p:nvGraphicFramePr>
          <p:cNvPr id="41" name="Objet 40">
            <a:extLst>
              <a:ext uri="{FF2B5EF4-FFF2-40B4-BE49-F238E27FC236}">
                <a16:creationId xmlns:a16="http://schemas.microsoft.com/office/drawing/2014/main" id="{163284C2-BFD1-4C37-BB4D-41A597E6DEAF}"/>
              </a:ext>
            </a:extLst>
          </p:cNvPr>
          <p:cNvGraphicFramePr>
            <a:graphicFrameLocks noChangeAspect="1"/>
          </p:cNvGraphicFramePr>
          <p:nvPr>
            <p:extLst>
              <p:ext uri="{D42A27DB-BD31-4B8C-83A1-F6EECF244321}">
                <p14:modId xmlns:p14="http://schemas.microsoft.com/office/powerpoint/2010/main" val="1010647714"/>
              </p:ext>
            </p:extLst>
          </p:nvPr>
        </p:nvGraphicFramePr>
        <p:xfrm>
          <a:off x="5883466" y="3257550"/>
          <a:ext cx="2559050" cy="604838"/>
        </p:xfrm>
        <a:graphic>
          <a:graphicData uri="http://schemas.openxmlformats.org/presentationml/2006/ole">
            <mc:AlternateContent xmlns:mc="http://schemas.openxmlformats.org/markup-compatibility/2006">
              <mc:Choice xmlns:v="urn:schemas-microsoft-com:vml" Requires="v">
                <p:oleObj spid="_x0000_s2052" name="CS ChemDraw Drawing" r:id="rId12" imgW="1584333" imgH="374709" progId="ChemDraw.Document.6.0">
                  <p:embed/>
                </p:oleObj>
              </mc:Choice>
              <mc:Fallback>
                <p:oleObj name="CS ChemDraw Drawing" r:id="rId12" imgW="1584333" imgH="374709" progId="ChemDraw.Document.6.0">
                  <p:embed/>
                  <p:pic>
                    <p:nvPicPr>
                      <p:cNvPr id="2" name="Objet 1">
                        <a:extLst>
                          <a:ext uri="{FF2B5EF4-FFF2-40B4-BE49-F238E27FC236}">
                            <a16:creationId xmlns:a16="http://schemas.microsoft.com/office/drawing/2014/main" id="{F02E74B5-D91C-4EA0-B3D6-A071ED96671B}"/>
                          </a:ext>
                        </a:extLst>
                      </p:cNvPr>
                      <p:cNvPicPr/>
                      <p:nvPr/>
                    </p:nvPicPr>
                    <p:blipFill>
                      <a:blip r:embed="rId13"/>
                      <a:stretch>
                        <a:fillRect/>
                      </a:stretch>
                    </p:blipFill>
                    <p:spPr>
                      <a:xfrm>
                        <a:off x="5883466" y="3257550"/>
                        <a:ext cx="2559050" cy="604838"/>
                      </a:xfrm>
                      <a:prstGeom prst="rect">
                        <a:avLst/>
                      </a:prstGeom>
                    </p:spPr>
                  </p:pic>
                </p:oleObj>
              </mc:Fallback>
            </mc:AlternateContent>
          </a:graphicData>
        </a:graphic>
      </p:graphicFrame>
      <p:graphicFrame>
        <p:nvGraphicFramePr>
          <p:cNvPr id="42" name="Objet 41">
            <a:extLst>
              <a:ext uri="{FF2B5EF4-FFF2-40B4-BE49-F238E27FC236}">
                <a16:creationId xmlns:a16="http://schemas.microsoft.com/office/drawing/2014/main" id="{60028032-E871-478D-B6F4-93C403F23C0C}"/>
              </a:ext>
            </a:extLst>
          </p:cNvPr>
          <p:cNvGraphicFramePr>
            <a:graphicFrameLocks noChangeAspect="1"/>
          </p:cNvGraphicFramePr>
          <p:nvPr>
            <p:extLst>
              <p:ext uri="{D42A27DB-BD31-4B8C-83A1-F6EECF244321}">
                <p14:modId xmlns:p14="http://schemas.microsoft.com/office/powerpoint/2010/main" val="3393721586"/>
              </p:ext>
            </p:extLst>
          </p:nvPr>
        </p:nvGraphicFramePr>
        <p:xfrm>
          <a:off x="6338888" y="5330825"/>
          <a:ext cx="1727200" cy="604838"/>
        </p:xfrm>
        <a:graphic>
          <a:graphicData uri="http://schemas.openxmlformats.org/presentationml/2006/ole">
            <mc:AlternateContent xmlns:mc="http://schemas.openxmlformats.org/markup-compatibility/2006">
              <mc:Choice xmlns:v="urn:schemas-microsoft-com:vml" Requires="v">
                <p:oleObj spid="_x0000_s2053" name="CS ChemDraw Drawing" r:id="rId14" imgW="1069501" imgH="374709" progId="ChemDraw.Document.6.0">
                  <p:embed/>
                </p:oleObj>
              </mc:Choice>
              <mc:Fallback>
                <p:oleObj name="CS ChemDraw Drawing" r:id="rId14" imgW="1069501" imgH="374709" progId="ChemDraw.Document.6.0">
                  <p:embed/>
                  <p:pic>
                    <p:nvPicPr>
                      <p:cNvPr id="41" name="Objet 40">
                        <a:extLst>
                          <a:ext uri="{FF2B5EF4-FFF2-40B4-BE49-F238E27FC236}">
                            <a16:creationId xmlns:a16="http://schemas.microsoft.com/office/drawing/2014/main" id="{163284C2-BFD1-4C37-BB4D-41A597E6DEAF}"/>
                          </a:ext>
                        </a:extLst>
                      </p:cNvPr>
                      <p:cNvPicPr/>
                      <p:nvPr/>
                    </p:nvPicPr>
                    <p:blipFill>
                      <a:blip r:embed="rId15"/>
                      <a:stretch>
                        <a:fillRect/>
                      </a:stretch>
                    </p:blipFill>
                    <p:spPr>
                      <a:xfrm>
                        <a:off x="6338888" y="5330825"/>
                        <a:ext cx="1727200" cy="604838"/>
                      </a:xfrm>
                      <a:prstGeom prst="rect">
                        <a:avLst/>
                      </a:prstGeom>
                    </p:spPr>
                  </p:pic>
                </p:oleObj>
              </mc:Fallback>
            </mc:AlternateContent>
          </a:graphicData>
        </a:graphic>
      </p:graphicFrame>
      <p:pic>
        <p:nvPicPr>
          <p:cNvPr id="43" name="Image 42">
            <a:extLst>
              <a:ext uri="{FF2B5EF4-FFF2-40B4-BE49-F238E27FC236}">
                <a16:creationId xmlns:a16="http://schemas.microsoft.com/office/drawing/2014/main" id="{EE5BCC3D-9D30-4815-B5B6-ED526F9B0185}"/>
              </a:ext>
            </a:extLst>
          </p:cNvPr>
          <p:cNvPicPr>
            <a:picLocks noChangeAspect="1"/>
          </p:cNvPicPr>
          <p:nvPr/>
        </p:nvPicPr>
        <p:blipFill>
          <a:blip r:embed="rId16"/>
          <a:stretch>
            <a:fillRect/>
          </a:stretch>
        </p:blipFill>
        <p:spPr>
          <a:xfrm>
            <a:off x="1077912" y="4660310"/>
            <a:ext cx="2061498" cy="1684255"/>
          </a:xfrm>
          <a:prstGeom prst="rect">
            <a:avLst/>
          </a:prstGeom>
        </p:spPr>
      </p:pic>
      <p:sp>
        <p:nvSpPr>
          <p:cNvPr id="18" name="Text Box 7">
            <a:extLst>
              <a:ext uri="{FF2B5EF4-FFF2-40B4-BE49-F238E27FC236}">
                <a16:creationId xmlns:a16="http://schemas.microsoft.com/office/drawing/2014/main" id="{CA52B9BE-50DE-4FB0-A255-5F50EE050E36}"/>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298155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1" grpId="0" animBg="1"/>
      <p:bldP spid="37" grpId="0" animBg="1"/>
      <p:bldP spid="3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945368" y="1178700"/>
            <a:ext cx="6869188" cy="584775"/>
          </a:xfrm>
          <a:prstGeom prst="rect">
            <a:avLst/>
          </a:prstGeom>
          <a:noFill/>
        </p:spPr>
        <p:txBody>
          <a:bodyPr wrap="none" rtlCol="0">
            <a:spAutoFit/>
          </a:bodyPr>
          <a:lstStyle/>
          <a:p>
            <a:pPr marL="342900" indent="-342900" algn="just">
              <a:buFont typeface="+mj-lt"/>
              <a:buAutoNum type="alphaLcParenR"/>
            </a:pPr>
            <a:r>
              <a:rPr lang="fr-FR" dirty="0">
                <a:solidFill>
                  <a:schemeClr val="bg1"/>
                </a:solidFill>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7" name="ZoneTexte 16">
            <a:extLst>
              <a:ext uri="{FF2B5EF4-FFF2-40B4-BE49-F238E27FC236}">
                <a16:creationId xmlns:a16="http://schemas.microsoft.com/office/drawing/2014/main" id="{D18A62D9-05AF-41AA-858B-D8BFC3BF55C9}"/>
              </a:ext>
            </a:extLst>
          </p:cNvPr>
          <p:cNvSpPr txBox="1"/>
          <p:nvPr/>
        </p:nvSpPr>
        <p:spPr>
          <a:xfrm>
            <a:off x="142739" y="3090446"/>
            <a:ext cx="2953053" cy="338554"/>
          </a:xfrm>
          <a:prstGeom prst="rect">
            <a:avLst/>
          </a:prstGeom>
          <a:noFill/>
        </p:spPr>
        <p:txBody>
          <a:bodyPr wrap="none" rtlCol="0">
            <a:spAutoFit/>
          </a:bodyPr>
          <a:lstStyle/>
          <a:p>
            <a:r>
              <a:rPr lang="fr-FR" dirty="0"/>
              <a:t>Même formule brute : C</a:t>
            </a:r>
            <a:r>
              <a:rPr lang="fr-FR" baseline="-25000" dirty="0"/>
              <a:t>4</a:t>
            </a:r>
            <a:r>
              <a:rPr lang="fr-FR" dirty="0"/>
              <a:t>H</a:t>
            </a:r>
            <a:r>
              <a:rPr lang="fr-FR" baseline="-25000" dirty="0"/>
              <a:t>10</a:t>
            </a:r>
            <a:r>
              <a:rPr lang="fr-FR" dirty="0"/>
              <a:t>O</a:t>
            </a:r>
            <a:r>
              <a:rPr lang="fr-FR" baseline="-25000" dirty="0"/>
              <a:t>4</a:t>
            </a:r>
          </a:p>
        </p:txBody>
      </p:sp>
      <p:graphicFrame>
        <p:nvGraphicFramePr>
          <p:cNvPr id="11" name="Objet 10">
            <a:extLst>
              <a:ext uri="{FF2B5EF4-FFF2-40B4-BE49-F238E27FC236}">
                <a16:creationId xmlns:a16="http://schemas.microsoft.com/office/drawing/2014/main" id="{71D72A4C-E3C7-4B97-9699-C84CE27DDBF5}"/>
              </a:ext>
            </a:extLst>
          </p:cNvPr>
          <p:cNvGraphicFramePr>
            <a:graphicFrameLocks noChangeAspect="1"/>
          </p:cNvGraphicFramePr>
          <p:nvPr>
            <p:extLst>
              <p:ext uri="{D42A27DB-BD31-4B8C-83A1-F6EECF244321}">
                <p14:modId xmlns:p14="http://schemas.microsoft.com/office/powerpoint/2010/main" val="875632736"/>
              </p:ext>
            </p:extLst>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19458" name="CS ChemDraw Drawing" r:id="rId6" imgW="6342396" imgH="909573" progId="ChemDraw.Document.6.0">
                  <p:embed/>
                </p:oleObj>
              </mc:Choice>
              <mc:Fallback>
                <p:oleObj name="CS ChemDraw Drawing" r:id="rId6" imgW="6342396" imgH="909573" progId="ChemDraw.Document.6.0">
                  <p:embed/>
                  <p:pic>
                    <p:nvPicPr>
                      <p:cNvPr id="5" name="Objet 4">
                        <a:extLst>
                          <a:ext uri="{FF2B5EF4-FFF2-40B4-BE49-F238E27FC236}">
                            <a16:creationId xmlns:a16="http://schemas.microsoft.com/office/drawing/2014/main" id="{C4803662-70BF-4FE4-8B78-677E111C35EF}"/>
                          </a:ext>
                        </a:extLst>
                      </p:cNvPr>
                      <p:cNvPicPr>
                        <a:picLocks noChangeAspect="1" noChangeArrowheads="1"/>
                      </p:cNvPicPr>
                      <p:nvPr/>
                    </p:nvPicPr>
                    <p:blipFill>
                      <a:blip r:embed="rId7"/>
                      <a:srcRect/>
                      <a:stretch>
                        <a:fillRect/>
                      </a:stretch>
                    </p:blipFill>
                    <p:spPr bwMode="auto">
                      <a:xfrm>
                        <a:off x="142875" y="1814513"/>
                        <a:ext cx="8875713" cy="1290637"/>
                      </a:xfrm>
                      <a:prstGeom prst="rect">
                        <a:avLst/>
                      </a:prstGeom>
                      <a:noFill/>
                    </p:spPr>
                  </p:pic>
                </p:oleObj>
              </mc:Fallback>
            </mc:AlternateContent>
          </a:graphicData>
        </a:graphic>
      </p:graphicFrame>
      <p:sp>
        <p:nvSpPr>
          <p:cNvPr id="5" name="Text Box 8">
            <a:extLst>
              <a:ext uri="{FF2B5EF4-FFF2-40B4-BE49-F238E27FC236}">
                <a16:creationId xmlns:a16="http://schemas.microsoft.com/office/drawing/2014/main" id="{B28F68BE-9C89-4390-A897-BCACA4331B23}"/>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8" name="Text Box 7">
            <a:extLst>
              <a:ext uri="{FF2B5EF4-FFF2-40B4-BE49-F238E27FC236}">
                <a16:creationId xmlns:a16="http://schemas.microsoft.com/office/drawing/2014/main" id="{8B13BF03-340A-4911-98A5-EE5C0EABCD64}"/>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1746912119"/>
      </p:ext>
    </p:extLst>
  </p:cSld>
  <p:clrMapOvr>
    <a:masterClrMapping/>
  </p:clrMapOvr>
  <mc:AlternateContent xmlns:mc="http://schemas.openxmlformats.org/markup-compatibility/2006" xmlns:p14="http://schemas.microsoft.com/office/powerpoint/2010/main">
    <mc:Choice Requires="p14">
      <p:transition spd="slow" p14:dur="2000" advTm="34229"/>
    </mc:Choice>
    <mc:Fallback xmlns="">
      <p:transition spd="slow" advTm="342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4"/>
          <p:cNvSpPr txBox="1">
            <a:spLocks noChangeArrowheads="1"/>
          </p:cNvSpPr>
          <p:nvPr/>
        </p:nvSpPr>
        <p:spPr bwMode="auto">
          <a:xfrm>
            <a:off x="3173413" y="818652"/>
            <a:ext cx="2838450" cy="336550"/>
          </a:xfrm>
          <a:prstGeom prst="rect">
            <a:avLst/>
          </a:prstGeom>
          <a:noFill/>
          <a:ln w="9525">
            <a:noFill/>
            <a:miter lim="800000"/>
            <a:headEnd/>
            <a:tailEnd/>
          </a:ln>
        </p:spPr>
        <p:txBody>
          <a:bodyPr wrap="none">
            <a:spAutoFit/>
          </a:bodyPr>
          <a:lstStyle/>
          <a:p>
            <a:r>
              <a:rPr lang="fr-FR" b="1">
                <a:solidFill>
                  <a:srgbClr val="A50021"/>
                </a:solidFill>
              </a:rPr>
              <a:t>Arborescence de l’isomérie</a:t>
            </a:r>
          </a:p>
        </p:txBody>
      </p:sp>
      <p:sp>
        <p:nvSpPr>
          <p:cNvPr id="3" name="Rectangle 3"/>
          <p:cNvSpPr>
            <a:spLocks noChangeArrowheads="1"/>
          </p:cNvSpPr>
          <p:nvPr/>
        </p:nvSpPr>
        <p:spPr bwMode="auto">
          <a:xfrm>
            <a:off x="0" y="2896689"/>
            <a:ext cx="9144000" cy="0"/>
          </a:xfrm>
          <a:prstGeom prst="rect">
            <a:avLst/>
          </a:prstGeom>
          <a:noFill/>
          <a:ln w="9525">
            <a:noFill/>
            <a:miter lim="800000"/>
            <a:headEnd/>
            <a:tailEnd/>
          </a:ln>
        </p:spPr>
        <p:txBody>
          <a:bodyPr wrap="none" anchor="ctr">
            <a:spAutoFit/>
          </a:bodyPr>
          <a:lstStyle/>
          <a:p>
            <a:endParaRPr lang="fr-FR"/>
          </a:p>
        </p:txBody>
      </p:sp>
      <p:sp>
        <p:nvSpPr>
          <p:cNvPr id="4" name="Rectangle 4"/>
          <p:cNvSpPr>
            <a:spLocks noChangeArrowheads="1"/>
          </p:cNvSpPr>
          <p:nvPr/>
        </p:nvSpPr>
        <p:spPr bwMode="auto">
          <a:xfrm>
            <a:off x="0" y="2468064"/>
            <a:ext cx="9144000" cy="0"/>
          </a:xfrm>
          <a:prstGeom prst="rect">
            <a:avLst/>
          </a:prstGeom>
          <a:noFill/>
          <a:ln w="9525">
            <a:noFill/>
            <a:miter lim="800000"/>
            <a:headEnd/>
            <a:tailEnd/>
          </a:ln>
        </p:spPr>
        <p:txBody>
          <a:bodyPr wrap="none" anchor="ctr">
            <a:spAutoFit/>
          </a:bodyPr>
          <a:lstStyle/>
          <a:p>
            <a:endParaRPr lang="fr-FR"/>
          </a:p>
        </p:txBody>
      </p:sp>
      <p:sp>
        <p:nvSpPr>
          <p:cNvPr id="5" name="Rectangle 10"/>
          <p:cNvSpPr>
            <a:spLocks noChangeArrowheads="1"/>
          </p:cNvSpPr>
          <p:nvPr/>
        </p:nvSpPr>
        <p:spPr bwMode="auto">
          <a:xfrm>
            <a:off x="0" y="3585664"/>
            <a:ext cx="9144000" cy="0"/>
          </a:xfrm>
          <a:prstGeom prst="rect">
            <a:avLst/>
          </a:prstGeom>
          <a:noFill/>
          <a:ln w="9525">
            <a:noFill/>
            <a:miter lim="800000"/>
            <a:headEnd/>
            <a:tailEnd/>
          </a:ln>
        </p:spPr>
        <p:txBody>
          <a:bodyPr wrap="none" anchor="ctr">
            <a:spAutoFit/>
          </a:bodyPr>
          <a:lstStyle/>
          <a:p>
            <a:endParaRPr lang="fr-FR"/>
          </a:p>
        </p:txBody>
      </p:sp>
      <p:sp>
        <p:nvSpPr>
          <p:cNvPr id="6" name="Rectangle 13"/>
          <p:cNvSpPr>
            <a:spLocks noChangeArrowheads="1"/>
          </p:cNvSpPr>
          <p:nvPr/>
        </p:nvSpPr>
        <p:spPr bwMode="auto">
          <a:xfrm>
            <a:off x="0" y="3671389"/>
            <a:ext cx="9144000" cy="0"/>
          </a:xfrm>
          <a:prstGeom prst="rect">
            <a:avLst/>
          </a:prstGeom>
          <a:noFill/>
          <a:ln w="9525">
            <a:noFill/>
            <a:miter lim="800000"/>
            <a:headEnd/>
            <a:tailEnd/>
          </a:ln>
        </p:spPr>
        <p:txBody>
          <a:bodyPr wrap="none" anchor="ctr">
            <a:spAutoFit/>
          </a:bodyPr>
          <a:lstStyle/>
          <a:p>
            <a:endParaRPr lang="fr-FR"/>
          </a:p>
        </p:txBody>
      </p:sp>
      <p:sp>
        <p:nvSpPr>
          <p:cNvPr id="7" name="Rectangle 31"/>
          <p:cNvSpPr>
            <a:spLocks noChangeArrowheads="1"/>
          </p:cNvSpPr>
          <p:nvPr/>
        </p:nvSpPr>
        <p:spPr bwMode="auto">
          <a:xfrm>
            <a:off x="0" y="3538039"/>
            <a:ext cx="9144000" cy="0"/>
          </a:xfrm>
          <a:prstGeom prst="rect">
            <a:avLst/>
          </a:prstGeom>
          <a:noFill/>
          <a:ln w="9525">
            <a:noFill/>
            <a:miter lim="800000"/>
            <a:headEnd/>
            <a:tailEnd/>
          </a:ln>
        </p:spPr>
        <p:txBody>
          <a:bodyPr wrap="none" anchor="ctr">
            <a:spAutoFit/>
          </a:bodyPr>
          <a:lstStyle/>
          <a:p>
            <a:endParaRPr lang="fr-FR"/>
          </a:p>
        </p:txBody>
      </p:sp>
      <p:sp>
        <p:nvSpPr>
          <p:cNvPr id="8" name="Text Box 35"/>
          <p:cNvSpPr txBox="1">
            <a:spLocks noChangeArrowheads="1"/>
          </p:cNvSpPr>
          <p:nvPr/>
        </p:nvSpPr>
        <p:spPr bwMode="auto">
          <a:xfrm>
            <a:off x="3565525" y="1250452"/>
            <a:ext cx="2024063" cy="600075"/>
          </a:xfrm>
          <a:prstGeom prst="rect">
            <a:avLst/>
          </a:prstGeom>
          <a:noFill/>
          <a:ln w="19050">
            <a:solidFill>
              <a:srgbClr val="FF0000"/>
            </a:solidFill>
            <a:miter lim="800000"/>
            <a:headEnd/>
            <a:tailEnd/>
          </a:ln>
        </p:spPr>
        <p:txBody>
          <a:bodyPr wrap="none">
            <a:spAutoFit/>
          </a:bodyPr>
          <a:lstStyle/>
          <a:p>
            <a:pPr algn="ctr"/>
            <a:r>
              <a:rPr lang="fr-FR" b="1" dirty="0">
                <a:solidFill>
                  <a:srgbClr val="FF0000"/>
                </a:solidFill>
              </a:rPr>
              <a:t>Isomères</a:t>
            </a:r>
          </a:p>
          <a:p>
            <a:pPr algn="ctr"/>
            <a:r>
              <a:rPr lang="fr-FR" i="1" dirty="0">
                <a:solidFill>
                  <a:srgbClr val="FF0000"/>
                </a:solidFill>
              </a:rPr>
              <a:t>Même formule brute</a:t>
            </a:r>
          </a:p>
        </p:txBody>
      </p:sp>
      <p:sp>
        <p:nvSpPr>
          <p:cNvPr id="9" name="Text Box 36"/>
          <p:cNvSpPr txBox="1">
            <a:spLocks noChangeArrowheads="1"/>
          </p:cNvSpPr>
          <p:nvPr/>
        </p:nvSpPr>
        <p:spPr bwMode="auto">
          <a:xfrm>
            <a:off x="279400" y="2631577"/>
            <a:ext cx="3433763" cy="600075"/>
          </a:xfrm>
          <a:prstGeom prst="rect">
            <a:avLst/>
          </a:prstGeom>
          <a:noFill/>
          <a:ln w="19050">
            <a:solidFill>
              <a:schemeClr val="tx1"/>
            </a:solidFill>
            <a:miter lim="800000"/>
            <a:headEnd/>
            <a:tailEnd/>
          </a:ln>
        </p:spPr>
        <p:txBody>
          <a:bodyPr wrap="none">
            <a:spAutoFit/>
          </a:bodyPr>
          <a:lstStyle/>
          <a:p>
            <a:pPr algn="ctr"/>
            <a:r>
              <a:rPr lang="fr-FR" b="1"/>
              <a:t>Stéréoisomères</a:t>
            </a:r>
          </a:p>
          <a:p>
            <a:pPr algn="ctr"/>
            <a:r>
              <a:rPr lang="fr-FR" i="1"/>
              <a:t>Structures dans l’espace différentes</a:t>
            </a:r>
          </a:p>
        </p:txBody>
      </p:sp>
      <p:sp>
        <p:nvSpPr>
          <p:cNvPr id="10" name="Text Box 37"/>
          <p:cNvSpPr txBox="1">
            <a:spLocks noChangeArrowheads="1"/>
          </p:cNvSpPr>
          <p:nvPr/>
        </p:nvSpPr>
        <p:spPr bwMode="auto">
          <a:xfrm>
            <a:off x="5859463" y="2704602"/>
            <a:ext cx="2609850" cy="355600"/>
          </a:xfrm>
          <a:prstGeom prst="rect">
            <a:avLst/>
          </a:prstGeom>
          <a:noFill/>
          <a:ln w="19050">
            <a:solidFill>
              <a:schemeClr val="tx1"/>
            </a:solidFill>
            <a:miter lim="800000"/>
            <a:headEnd/>
            <a:tailEnd/>
          </a:ln>
        </p:spPr>
        <p:txBody>
          <a:bodyPr wrap="none">
            <a:spAutoFit/>
          </a:bodyPr>
          <a:lstStyle/>
          <a:p>
            <a:pPr algn="ctr"/>
            <a:r>
              <a:rPr lang="fr-FR" b="1" dirty="0"/>
              <a:t>Isomères de constitution</a:t>
            </a:r>
            <a:endParaRPr lang="fr-FR" dirty="0"/>
          </a:p>
        </p:txBody>
      </p:sp>
      <p:sp>
        <p:nvSpPr>
          <p:cNvPr id="11" name="Text Box 38"/>
          <p:cNvSpPr txBox="1">
            <a:spLocks noChangeArrowheads="1"/>
          </p:cNvSpPr>
          <p:nvPr/>
        </p:nvSpPr>
        <p:spPr bwMode="auto">
          <a:xfrm>
            <a:off x="103188" y="4273052"/>
            <a:ext cx="2744787" cy="600075"/>
          </a:xfrm>
          <a:prstGeom prst="rect">
            <a:avLst/>
          </a:prstGeom>
          <a:noFill/>
          <a:ln w="19050">
            <a:solidFill>
              <a:schemeClr val="tx1"/>
            </a:solidFill>
            <a:miter lim="800000"/>
            <a:headEnd/>
            <a:tailEnd/>
          </a:ln>
        </p:spPr>
        <p:txBody>
          <a:bodyPr wrap="none">
            <a:spAutoFit/>
          </a:bodyPr>
          <a:lstStyle/>
          <a:p>
            <a:pPr algn="ctr"/>
            <a:r>
              <a:rPr lang="fr-FR" b="1"/>
              <a:t>Isomères de conformation</a:t>
            </a:r>
          </a:p>
          <a:p>
            <a:pPr algn="ctr"/>
            <a:r>
              <a:rPr lang="fr-FR" i="1"/>
              <a:t>Conformations différentes </a:t>
            </a:r>
          </a:p>
        </p:txBody>
      </p:sp>
      <p:sp>
        <p:nvSpPr>
          <p:cNvPr id="12" name="Text Box 39"/>
          <p:cNvSpPr txBox="1">
            <a:spLocks noChangeArrowheads="1"/>
          </p:cNvSpPr>
          <p:nvPr/>
        </p:nvSpPr>
        <p:spPr bwMode="auto">
          <a:xfrm>
            <a:off x="3724275" y="4287339"/>
            <a:ext cx="2801938" cy="355600"/>
          </a:xfrm>
          <a:prstGeom prst="rect">
            <a:avLst/>
          </a:prstGeom>
          <a:noFill/>
          <a:ln w="19050">
            <a:solidFill>
              <a:schemeClr val="tx1"/>
            </a:solidFill>
            <a:miter lim="800000"/>
            <a:headEnd/>
            <a:tailEnd/>
          </a:ln>
        </p:spPr>
        <p:txBody>
          <a:bodyPr wrap="none">
            <a:spAutoFit/>
          </a:bodyPr>
          <a:lstStyle/>
          <a:p>
            <a:pPr algn="ctr"/>
            <a:r>
              <a:rPr lang="fr-FR" b="1"/>
              <a:t>Isomères de configuration </a:t>
            </a:r>
          </a:p>
        </p:txBody>
      </p:sp>
      <p:sp>
        <p:nvSpPr>
          <p:cNvPr id="13" name="Text Box 40"/>
          <p:cNvSpPr txBox="1">
            <a:spLocks noChangeArrowheads="1"/>
          </p:cNvSpPr>
          <p:nvPr/>
        </p:nvSpPr>
        <p:spPr bwMode="auto">
          <a:xfrm>
            <a:off x="1874838" y="6262189"/>
            <a:ext cx="2078037" cy="355600"/>
          </a:xfrm>
          <a:prstGeom prst="rect">
            <a:avLst/>
          </a:prstGeom>
          <a:noFill/>
          <a:ln w="19050">
            <a:solidFill>
              <a:schemeClr val="tx1"/>
            </a:solidFill>
            <a:miter lim="800000"/>
            <a:headEnd/>
            <a:tailEnd/>
          </a:ln>
        </p:spPr>
        <p:txBody>
          <a:bodyPr wrap="none">
            <a:spAutoFit/>
          </a:bodyPr>
          <a:lstStyle/>
          <a:p>
            <a:pPr algn="ctr"/>
            <a:r>
              <a:rPr lang="fr-FR" b="1"/>
              <a:t>Diastéréoisomères </a:t>
            </a:r>
            <a:endParaRPr lang="fr-FR"/>
          </a:p>
        </p:txBody>
      </p:sp>
      <p:sp>
        <p:nvSpPr>
          <p:cNvPr id="14" name="Text Box 41"/>
          <p:cNvSpPr txBox="1">
            <a:spLocks noChangeArrowheads="1"/>
          </p:cNvSpPr>
          <p:nvPr/>
        </p:nvSpPr>
        <p:spPr bwMode="auto">
          <a:xfrm>
            <a:off x="5986463" y="6305052"/>
            <a:ext cx="1603375" cy="355600"/>
          </a:xfrm>
          <a:prstGeom prst="rect">
            <a:avLst/>
          </a:prstGeom>
          <a:noFill/>
          <a:ln w="19050">
            <a:solidFill>
              <a:schemeClr val="tx1"/>
            </a:solidFill>
            <a:miter lim="800000"/>
            <a:headEnd/>
            <a:tailEnd/>
          </a:ln>
        </p:spPr>
        <p:txBody>
          <a:bodyPr wrap="none">
            <a:spAutoFit/>
          </a:bodyPr>
          <a:lstStyle/>
          <a:p>
            <a:pPr algn="ctr"/>
            <a:r>
              <a:rPr lang="fr-FR" b="1"/>
              <a:t>Enantiomères </a:t>
            </a:r>
          </a:p>
        </p:txBody>
      </p:sp>
      <p:cxnSp>
        <p:nvCxnSpPr>
          <p:cNvPr id="15" name="AutoShape 42"/>
          <p:cNvCxnSpPr>
            <a:cxnSpLocks noChangeShapeType="1"/>
            <a:stCxn id="8" idx="2"/>
            <a:endCxn id="9" idx="0"/>
          </p:cNvCxnSpPr>
          <p:nvPr/>
        </p:nvCxnSpPr>
        <p:spPr bwMode="auto">
          <a:xfrm rot="5400000">
            <a:off x="2906713" y="950414"/>
            <a:ext cx="762000" cy="2581275"/>
          </a:xfrm>
          <a:prstGeom prst="bentConnector3">
            <a:avLst>
              <a:gd name="adj1" fmla="val 50000"/>
            </a:avLst>
          </a:prstGeom>
          <a:noFill/>
          <a:ln w="9525">
            <a:solidFill>
              <a:schemeClr val="tx1"/>
            </a:solidFill>
            <a:miter lim="800000"/>
            <a:headEnd/>
            <a:tailEnd type="triangle" w="med" len="med"/>
          </a:ln>
        </p:spPr>
      </p:cxnSp>
      <p:cxnSp>
        <p:nvCxnSpPr>
          <p:cNvPr id="16" name="AutoShape 43"/>
          <p:cNvCxnSpPr>
            <a:cxnSpLocks noChangeShapeType="1"/>
            <a:stCxn id="8" idx="2"/>
            <a:endCxn id="10" idx="0"/>
          </p:cNvCxnSpPr>
          <p:nvPr/>
        </p:nvCxnSpPr>
        <p:spPr bwMode="auto">
          <a:xfrm rot="16200000" flipH="1">
            <a:off x="5453856" y="984546"/>
            <a:ext cx="835025" cy="2586038"/>
          </a:xfrm>
          <a:prstGeom prst="bentConnector3">
            <a:avLst>
              <a:gd name="adj1" fmla="val 50000"/>
            </a:avLst>
          </a:prstGeom>
          <a:noFill/>
          <a:ln w="9525">
            <a:solidFill>
              <a:schemeClr val="tx1"/>
            </a:solidFill>
            <a:miter lim="800000"/>
            <a:headEnd/>
            <a:tailEnd type="triangle" w="med" len="med"/>
          </a:ln>
        </p:spPr>
      </p:cxnSp>
      <p:cxnSp>
        <p:nvCxnSpPr>
          <p:cNvPr id="17" name="AutoShape 44"/>
          <p:cNvCxnSpPr>
            <a:cxnSpLocks noChangeShapeType="1"/>
            <a:stCxn id="9" idx="2"/>
            <a:endCxn id="11" idx="0"/>
          </p:cNvCxnSpPr>
          <p:nvPr/>
        </p:nvCxnSpPr>
        <p:spPr bwMode="auto">
          <a:xfrm rot="5400000">
            <a:off x="1225550" y="3492002"/>
            <a:ext cx="1022350" cy="520700"/>
          </a:xfrm>
          <a:prstGeom prst="bentConnector3">
            <a:avLst>
              <a:gd name="adj1" fmla="val 50000"/>
            </a:avLst>
          </a:prstGeom>
          <a:noFill/>
          <a:ln w="9525">
            <a:solidFill>
              <a:schemeClr val="tx1"/>
            </a:solidFill>
            <a:miter lim="800000"/>
            <a:headEnd/>
            <a:tailEnd type="triangle" w="med" len="med"/>
          </a:ln>
        </p:spPr>
      </p:cxnSp>
      <p:cxnSp>
        <p:nvCxnSpPr>
          <p:cNvPr id="18" name="AutoShape 45"/>
          <p:cNvCxnSpPr>
            <a:cxnSpLocks noChangeShapeType="1"/>
            <a:stCxn id="9" idx="2"/>
            <a:endCxn id="12" idx="0"/>
          </p:cNvCxnSpPr>
          <p:nvPr/>
        </p:nvCxnSpPr>
        <p:spPr bwMode="auto">
          <a:xfrm rot="16200000" flipH="1">
            <a:off x="3043238" y="2195014"/>
            <a:ext cx="1036637" cy="3128963"/>
          </a:xfrm>
          <a:prstGeom prst="bentConnector3">
            <a:avLst>
              <a:gd name="adj1" fmla="val 49921"/>
            </a:avLst>
          </a:prstGeom>
          <a:noFill/>
          <a:ln w="9525">
            <a:solidFill>
              <a:schemeClr val="tx1"/>
            </a:solidFill>
            <a:miter lim="800000"/>
            <a:headEnd/>
            <a:tailEnd type="triangle" w="med" len="med"/>
          </a:ln>
        </p:spPr>
      </p:cxnSp>
      <p:cxnSp>
        <p:nvCxnSpPr>
          <p:cNvPr id="19" name="AutoShape 46"/>
          <p:cNvCxnSpPr>
            <a:cxnSpLocks noChangeShapeType="1"/>
            <a:stCxn id="12" idx="2"/>
            <a:endCxn id="13" idx="0"/>
          </p:cNvCxnSpPr>
          <p:nvPr/>
        </p:nvCxnSpPr>
        <p:spPr bwMode="auto">
          <a:xfrm rot="5400000">
            <a:off x="3220244" y="4346870"/>
            <a:ext cx="1600200" cy="2211388"/>
          </a:xfrm>
          <a:prstGeom prst="bentConnector3">
            <a:avLst>
              <a:gd name="adj1" fmla="val 50000"/>
            </a:avLst>
          </a:prstGeom>
          <a:noFill/>
          <a:ln w="9525">
            <a:solidFill>
              <a:schemeClr val="tx1"/>
            </a:solidFill>
            <a:miter lim="800000"/>
            <a:headEnd/>
            <a:tailEnd type="triangle" w="med" len="med"/>
          </a:ln>
        </p:spPr>
      </p:cxnSp>
      <p:cxnSp>
        <p:nvCxnSpPr>
          <p:cNvPr id="20" name="AutoShape 47"/>
          <p:cNvCxnSpPr>
            <a:cxnSpLocks noChangeShapeType="1"/>
            <a:stCxn id="12" idx="2"/>
            <a:endCxn id="14" idx="0"/>
          </p:cNvCxnSpPr>
          <p:nvPr/>
        </p:nvCxnSpPr>
        <p:spPr bwMode="auto">
          <a:xfrm rot="16200000" flipH="1">
            <a:off x="5135562" y="4642940"/>
            <a:ext cx="1643063" cy="1662112"/>
          </a:xfrm>
          <a:prstGeom prst="bentConnector3">
            <a:avLst>
              <a:gd name="adj1" fmla="val 49954"/>
            </a:avLst>
          </a:prstGeom>
          <a:noFill/>
          <a:ln w="9525">
            <a:solidFill>
              <a:schemeClr val="tx1"/>
            </a:solidFill>
            <a:miter lim="800000"/>
            <a:headEnd/>
            <a:tailEnd type="triangle" w="med" len="med"/>
          </a:ln>
        </p:spPr>
      </p:cxnSp>
      <p:sp>
        <p:nvSpPr>
          <p:cNvPr id="21" name="Text Box 48"/>
          <p:cNvSpPr txBox="1">
            <a:spLocks noChangeArrowheads="1"/>
          </p:cNvSpPr>
          <p:nvPr/>
        </p:nvSpPr>
        <p:spPr bwMode="auto">
          <a:xfrm>
            <a:off x="5843588" y="1850527"/>
            <a:ext cx="3300412" cy="336550"/>
          </a:xfrm>
          <a:prstGeom prst="rect">
            <a:avLst/>
          </a:prstGeom>
          <a:noFill/>
          <a:ln w="9525">
            <a:noFill/>
            <a:miter lim="800000"/>
            <a:headEnd/>
            <a:tailEnd/>
          </a:ln>
        </p:spPr>
        <p:txBody>
          <a:bodyPr wrap="none">
            <a:spAutoFit/>
          </a:bodyPr>
          <a:lstStyle/>
          <a:p>
            <a:r>
              <a:rPr lang="fr-FR" i="1" dirty="0"/>
              <a:t>Formules développées différentes </a:t>
            </a:r>
          </a:p>
        </p:txBody>
      </p:sp>
      <p:sp>
        <p:nvSpPr>
          <p:cNvPr id="22" name="Text Box 49"/>
          <p:cNvSpPr txBox="1">
            <a:spLocks noChangeArrowheads="1"/>
          </p:cNvSpPr>
          <p:nvPr/>
        </p:nvSpPr>
        <p:spPr bwMode="auto">
          <a:xfrm>
            <a:off x="4763" y="1777502"/>
            <a:ext cx="3275012" cy="336550"/>
          </a:xfrm>
          <a:prstGeom prst="rect">
            <a:avLst/>
          </a:prstGeom>
          <a:noFill/>
          <a:ln w="9525">
            <a:noFill/>
            <a:miter lim="800000"/>
            <a:headEnd/>
            <a:tailEnd/>
          </a:ln>
        </p:spPr>
        <p:txBody>
          <a:bodyPr wrap="none">
            <a:spAutoFit/>
          </a:bodyPr>
          <a:lstStyle/>
          <a:p>
            <a:r>
              <a:rPr lang="fr-FR" i="1"/>
              <a:t>Formules développées identiques </a:t>
            </a:r>
          </a:p>
        </p:txBody>
      </p:sp>
      <p:sp>
        <p:nvSpPr>
          <p:cNvPr id="23" name="Text Box 50"/>
          <p:cNvSpPr txBox="1">
            <a:spLocks noChangeArrowheads="1"/>
          </p:cNvSpPr>
          <p:nvPr/>
        </p:nvSpPr>
        <p:spPr bwMode="auto">
          <a:xfrm>
            <a:off x="0" y="3622177"/>
            <a:ext cx="1549400" cy="581025"/>
          </a:xfrm>
          <a:prstGeom prst="rect">
            <a:avLst/>
          </a:prstGeom>
          <a:noFill/>
          <a:ln w="9525">
            <a:noFill/>
            <a:miter lim="800000"/>
            <a:headEnd/>
            <a:tailEnd/>
          </a:ln>
        </p:spPr>
        <p:txBody>
          <a:bodyPr wrap="none">
            <a:spAutoFit/>
          </a:bodyPr>
          <a:lstStyle/>
          <a:p>
            <a:pPr algn="ctr"/>
            <a:r>
              <a:rPr lang="fr-FR" i="1"/>
              <a:t>Configurations </a:t>
            </a:r>
          </a:p>
          <a:p>
            <a:pPr algn="ctr"/>
            <a:r>
              <a:rPr lang="fr-FR" i="1"/>
              <a:t>identiques</a:t>
            </a:r>
          </a:p>
        </p:txBody>
      </p:sp>
      <p:sp>
        <p:nvSpPr>
          <p:cNvPr id="24" name="Text Box 52"/>
          <p:cNvSpPr txBox="1">
            <a:spLocks noChangeArrowheads="1"/>
          </p:cNvSpPr>
          <p:nvPr/>
        </p:nvSpPr>
        <p:spPr bwMode="auto">
          <a:xfrm>
            <a:off x="5219700" y="3622177"/>
            <a:ext cx="1549400" cy="581025"/>
          </a:xfrm>
          <a:prstGeom prst="rect">
            <a:avLst/>
          </a:prstGeom>
          <a:noFill/>
          <a:ln w="9525">
            <a:noFill/>
            <a:miter lim="800000"/>
            <a:headEnd/>
            <a:tailEnd/>
          </a:ln>
        </p:spPr>
        <p:txBody>
          <a:bodyPr wrap="none">
            <a:spAutoFit/>
          </a:bodyPr>
          <a:lstStyle/>
          <a:p>
            <a:r>
              <a:rPr lang="fr-FR" i="1"/>
              <a:t>Configurations </a:t>
            </a:r>
          </a:p>
          <a:p>
            <a:r>
              <a:rPr lang="fr-FR" i="1"/>
              <a:t>différentes </a:t>
            </a:r>
          </a:p>
        </p:txBody>
      </p:sp>
      <p:sp>
        <p:nvSpPr>
          <p:cNvPr id="25" name="Rectangle 53"/>
          <p:cNvSpPr>
            <a:spLocks noChangeArrowheads="1"/>
          </p:cNvSpPr>
          <p:nvPr/>
        </p:nvSpPr>
        <p:spPr bwMode="auto">
          <a:xfrm>
            <a:off x="971550" y="5571627"/>
            <a:ext cx="1843088" cy="336550"/>
          </a:xfrm>
          <a:prstGeom prst="rect">
            <a:avLst/>
          </a:prstGeom>
          <a:noFill/>
          <a:ln w="9525">
            <a:noFill/>
            <a:miter lim="800000"/>
            <a:headEnd/>
            <a:tailEnd/>
          </a:ln>
        </p:spPr>
        <p:txBody>
          <a:bodyPr wrap="none">
            <a:spAutoFit/>
          </a:bodyPr>
          <a:lstStyle/>
          <a:p>
            <a:r>
              <a:rPr lang="fr-FR" i="1"/>
              <a:t>Non énantiomères</a:t>
            </a:r>
          </a:p>
        </p:txBody>
      </p:sp>
      <p:sp>
        <p:nvSpPr>
          <p:cNvPr id="26" name="Rectangle 54"/>
          <p:cNvSpPr>
            <a:spLocks noChangeArrowheads="1"/>
          </p:cNvSpPr>
          <p:nvPr/>
        </p:nvSpPr>
        <p:spPr bwMode="auto">
          <a:xfrm>
            <a:off x="6084888" y="5355727"/>
            <a:ext cx="3744912" cy="825500"/>
          </a:xfrm>
          <a:prstGeom prst="rect">
            <a:avLst/>
          </a:prstGeom>
          <a:noFill/>
          <a:ln w="9525">
            <a:noFill/>
            <a:miter lim="800000"/>
            <a:headEnd/>
            <a:tailEnd/>
          </a:ln>
        </p:spPr>
        <p:txBody>
          <a:bodyPr>
            <a:spAutoFit/>
          </a:bodyPr>
          <a:lstStyle/>
          <a:p>
            <a:pPr algn="ctr"/>
            <a:r>
              <a:rPr lang="fr-FR" i="1"/>
              <a:t>Images l’un de l’autre </a:t>
            </a:r>
          </a:p>
          <a:p>
            <a:pPr algn="ctr"/>
            <a:r>
              <a:rPr lang="fr-FR" i="1"/>
              <a:t>dans un miroir </a:t>
            </a:r>
          </a:p>
          <a:p>
            <a:pPr algn="ctr"/>
            <a:r>
              <a:rPr lang="fr-FR" i="1"/>
              <a:t>et non superposables </a:t>
            </a:r>
          </a:p>
        </p:txBody>
      </p:sp>
      <p:pic>
        <p:nvPicPr>
          <p:cNvPr id="30" name="Picture 11" descr="logo lyon 1"/>
          <p:cNvPicPr>
            <a:picLocks noChangeAspect="1" noChangeArrowheads="1"/>
          </p:cNvPicPr>
          <p:nvPr/>
        </p:nvPicPr>
        <p:blipFill>
          <a:blip r:embed="rId3"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7" name="Text Box 8">
            <a:extLst>
              <a:ext uri="{FF2B5EF4-FFF2-40B4-BE49-F238E27FC236}">
                <a16:creationId xmlns:a16="http://schemas.microsoft.com/office/drawing/2014/main" id="{B5B3078D-8108-4568-89D3-1ACFF975BB98}"/>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1" name="Text Box 7">
            <a:extLst>
              <a:ext uri="{FF2B5EF4-FFF2-40B4-BE49-F238E27FC236}">
                <a16:creationId xmlns:a16="http://schemas.microsoft.com/office/drawing/2014/main" id="{15D8F2F3-73C3-4FB8-AD14-97E9D3AC168C}"/>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5573"/>
    </mc:Choice>
    <mc:Fallback xmlns="">
      <p:transition spd="slow" advTm="355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16"/>
                                        </p:tgtEl>
                                        <p:attrNameLst>
                                          <p:attrName>stroke.color</p:attrName>
                                        </p:attrNameLst>
                                      </p:cBhvr>
                                      <p:to>
                                        <a:srgbClr val="FF0000"/>
                                      </p:to>
                                    </p:animClr>
                                    <p:set>
                                      <p:cBhvr>
                                        <p:cTn id="7" dur="2000" fill="hold"/>
                                        <p:tgtEl>
                                          <p:spTgt spid="16"/>
                                        </p:tgtEl>
                                        <p:attrNameLst>
                                          <p:attrName>stroke.on</p:attrName>
                                        </p:attrNameLst>
                                      </p:cBhvr>
                                      <p:to>
                                        <p:strVal val="true"/>
                                      </p:to>
                                    </p:set>
                                  </p:childTnLst>
                                </p:cTn>
                              </p:par>
                              <p:par>
                                <p:cTn id="8" presetID="7" presetClass="emph" presetSubtype="2" fill="hold" nodeType="withEffect">
                                  <p:stCondLst>
                                    <p:cond delay="0"/>
                                  </p:stCondLst>
                                  <p:childTnLst>
                                    <p:animClr clrSpc="rgb" dir="cw">
                                      <p:cBhvr>
                                        <p:cTn id="9" dur="2000" fill="hold"/>
                                        <p:tgtEl>
                                          <p:spTgt spid="10"/>
                                        </p:tgtEl>
                                        <p:attrNameLst>
                                          <p:attrName>stroke.color</p:attrName>
                                        </p:attrNameLst>
                                      </p:cBhvr>
                                      <p:to>
                                        <a:srgbClr val="FF0000"/>
                                      </p:to>
                                    </p:animClr>
                                    <p:set>
                                      <p:cBhvr>
                                        <p:cTn id="10" dur="2000" fill="hold"/>
                                        <p:tgtEl>
                                          <p:spTgt spid="10"/>
                                        </p:tgtEl>
                                        <p:attrNameLst>
                                          <p:attrName>stroke.on</p:attrName>
                                        </p:attrNameLst>
                                      </p:cBhvr>
                                      <p:to>
                                        <p:strVal val="true"/>
                                      </p:to>
                                    </p:set>
                                  </p:childTnLst>
                                </p:cTn>
                              </p:par>
                              <p:par>
                                <p:cTn id="11" presetID="3" presetClass="emph" presetSubtype="2" fill="hold" nodeType="withEffect">
                                  <p:stCondLst>
                                    <p:cond delay="0"/>
                                  </p:stCondLst>
                                  <p:childTnLst>
                                    <p:animClr clrSpc="rgb" dir="cw">
                                      <p:cBhvr override="childStyle">
                                        <p:cTn id="12" dur="2000" fill="hold"/>
                                        <p:tgtEl>
                                          <p:spTgt spid="10">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2000" fill="hold"/>
                                        <p:tgtEl>
                                          <p:spTgt spid="21">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945368" y="1178700"/>
            <a:ext cx="6869188" cy="584775"/>
          </a:xfrm>
          <a:prstGeom prst="rect">
            <a:avLst/>
          </a:prstGeom>
          <a:noFill/>
        </p:spPr>
        <p:txBody>
          <a:bodyPr wrap="none" rtlCol="0">
            <a:spAutoFit/>
          </a:bodyPr>
          <a:lstStyle/>
          <a:p>
            <a:pPr marL="342900" indent="-342900" algn="just">
              <a:buFont typeface="+mj-lt"/>
              <a:buAutoNum type="alphaLcParenR"/>
            </a:pPr>
            <a:r>
              <a:rPr lang="fr-FR" dirty="0">
                <a:solidFill>
                  <a:schemeClr val="bg1"/>
                </a:solidFill>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8" name="Ellipse 17">
            <a:extLst>
              <a:ext uri="{FF2B5EF4-FFF2-40B4-BE49-F238E27FC236}">
                <a16:creationId xmlns:a16="http://schemas.microsoft.com/office/drawing/2014/main" id="{0BA2B2BB-3843-48AC-BCA6-9882D5A92787}"/>
              </a:ext>
            </a:extLst>
          </p:cNvPr>
          <p:cNvSpPr/>
          <p:nvPr/>
        </p:nvSpPr>
        <p:spPr>
          <a:xfrm>
            <a:off x="3435156" y="1828945"/>
            <a:ext cx="686784" cy="597827"/>
          </a:xfrm>
          <a:prstGeom prst="ellipse">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FB1C2BCE-3519-4184-AACB-C74157D1B727}"/>
              </a:ext>
            </a:extLst>
          </p:cNvPr>
          <p:cNvSpPr txBox="1"/>
          <p:nvPr/>
        </p:nvSpPr>
        <p:spPr>
          <a:xfrm>
            <a:off x="71400" y="3090446"/>
            <a:ext cx="2953053" cy="338554"/>
          </a:xfrm>
          <a:prstGeom prst="rect">
            <a:avLst/>
          </a:prstGeom>
          <a:noFill/>
        </p:spPr>
        <p:txBody>
          <a:bodyPr wrap="none" rtlCol="0">
            <a:spAutoFit/>
          </a:bodyPr>
          <a:lstStyle/>
          <a:p>
            <a:r>
              <a:rPr lang="fr-FR" dirty="0"/>
              <a:t>Même formule brute : C</a:t>
            </a:r>
            <a:r>
              <a:rPr lang="fr-FR" baseline="-25000" dirty="0"/>
              <a:t>4</a:t>
            </a:r>
            <a:r>
              <a:rPr lang="fr-FR" dirty="0"/>
              <a:t>H</a:t>
            </a:r>
            <a:r>
              <a:rPr lang="fr-FR" baseline="-25000" dirty="0"/>
              <a:t>10</a:t>
            </a:r>
            <a:r>
              <a:rPr lang="fr-FR" dirty="0"/>
              <a:t>O</a:t>
            </a:r>
            <a:r>
              <a:rPr lang="fr-FR" baseline="-25000" dirty="0"/>
              <a:t>4</a:t>
            </a:r>
          </a:p>
        </p:txBody>
      </p:sp>
      <p:sp>
        <p:nvSpPr>
          <p:cNvPr id="11" name="ZoneTexte 10">
            <a:extLst>
              <a:ext uri="{FF2B5EF4-FFF2-40B4-BE49-F238E27FC236}">
                <a16:creationId xmlns:a16="http://schemas.microsoft.com/office/drawing/2014/main" id="{D32B46CD-A7AB-4E17-98C1-9632C7BDA999}"/>
              </a:ext>
            </a:extLst>
          </p:cNvPr>
          <p:cNvSpPr txBox="1"/>
          <p:nvPr/>
        </p:nvSpPr>
        <p:spPr>
          <a:xfrm>
            <a:off x="71400" y="3418179"/>
            <a:ext cx="3942105" cy="338554"/>
          </a:xfrm>
          <a:prstGeom prst="rect">
            <a:avLst/>
          </a:prstGeom>
          <a:noFill/>
        </p:spPr>
        <p:txBody>
          <a:bodyPr wrap="none" rtlCol="0">
            <a:spAutoFit/>
          </a:bodyPr>
          <a:lstStyle/>
          <a:p>
            <a:r>
              <a:rPr lang="fr-FR" b="1" dirty="0"/>
              <a:t>2</a:t>
            </a:r>
            <a:r>
              <a:rPr lang="fr-FR" dirty="0"/>
              <a:t> est isomère de constitution de </a:t>
            </a:r>
            <a:r>
              <a:rPr lang="fr-FR" b="1" dirty="0"/>
              <a:t>1</a:t>
            </a:r>
            <a:r>
              <a:rPr lang="fr-FR" dirty="0"/>
              <a:t>, </a:t>
            </a:r>
            <a:r>
              <a:rPr lang="fr-FR" b="1" dirty="0"/>
              <a:t>3</a:t>
            </a:r>
            <a:r>
              <a:rPr lang="fr-FR" dirty="0"/>
              <a:t> et </a:t>
            </a:r>
            <a:r>
              <a:rPr lang="fr-FR" b="1" dirty="0"/>
              <a:t>4</a:t>
            </a:r>
            <a:r>
              <a:rPr lang="fr-FR" dirty="0"/>
              <a:t>.</a:t>
            </a:r>
            <a:endParaRPr lang="fr-FR" baseline="-25000" dirty="0"/>
          </a:p>
        </p:txBody>
      </p:sp>
      <p:graphicFrame>
        <p:nvGraphicFramePr>
          <p:cNvPr id="16" name="Objet 15">
            <a:extLst>
              <a:ext uri="{FF2B5EF4-FFF2-40B4-BE49-F238E27FC236}">
                <a16:creationId xmlns:a16="http://schemas.microsoft.com/office/drawing/2014/main" id="{4CD17BEE-A235-4D41-B08C-B34DFBE02617}"/>
              </a:ext>
            </a:extLst>
          </p:cNvPr>
          <p:cNvGraphicFramePr>
            <a:graphicFrameLocks noChangeAspect="1"/>
          </p:cNvGraphicFramePr>
          <p:nvPr>
            <p:extLst>
              <p:ext uri="{D42A27DB-BD31-4B8C-83A1-F6EECF244321}">
                <p14:modId xmlns:p14="http://schemas.microsoft.com/office/powerpoint/2010/main" val="875632736"/>
              </p:ext>
            </p:extLst>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20482" name="CS ChemDraw Drawing" r:id="rId6" imgW="6342396" imgH="909573" progId="ChemDraw.Document.6.0">
                  <p:embed/>
                </p:oleObj>
              </mc:Choice>
              <mc:Fallback>
                <p:oleObj name="CS ChemDraw Drawing" r:id="rId6" imgW="6342396" imgH="909573" progId="ChemDraw.Document.6.0">
                  <p:embed/>
                  <p:pic>
                    <p:nvPicPr>
                      <p:cNvPr id="5" name="Objet 4">
                        <a:extLst>
                          <a:ext uri="{FF2B5EF4-FFF2-40B4-BE49-F238E27FC236}">
                            <a16:creationId xmlns:a16="http://schemas.microsoft.com/office/drawing/2014/main" id="{C4803662-70BF-4FE4-8B78-677E111C35EF}"/>
                          </a:ext>
                        </a:extLst>
                      </p:cNvPr>
                      <p:cNvPicPr>
                        <a:picLocks noChangeAspect="1" noChangeArrowheads="1"/>
                      </p:cNvPicPr>
                      <p:nvPr/>
                    </p:nvPicPr>
                    <p:blipFill>
                      <a:blip r:embed="rId7"/>
                      <a:srcRect/>
                      <a:stretch>
                        <a:fillRect/>
                      </a:stretch>
                    </p:blipFill>
                    <p:spPr bwMode="auto">
                      <a:xfrm>
                        <a:off x="142875" y="1814513"/>
                        <a:ext cx="8875713" cy="1290637"/>
                      </a:xfrm>
                      <a:prstGeom prst="rect">
                        <a:avLst/>
                      </a:prstGeom>
                      <a:noFill/>
                    </p:spPr>
                  </p:pic>
                </p:oleObj>
              </mc:Fallback>
            </mc:AlternateContent>
          </a:graphicData>
        </a:graphic>
      </p:graphicFrame>
      <p:sp>
        <p:nvSpPr>
          <p:cNvPr id="5" name="Text Box 8">
            <a:extLst>
              <a:ext uri="{FF2B5EF4-FFF2-40B4-BE49-F238E27FC236}">
                <a16:creationId xmlns:a16="http://schemas.microsoft.com/office/drawing/2014/main" id="{E80512EF-90E8-439E-923C-A6E0C935B57B}"/>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0" name="Text Box 7">
            <a:extLst>
              <a:ext uri="{FF2B5EF4-FFF2-40B4-BE49-F238E27FC236}">
                <a16:creationId xmlns:a16="http://schemas.microsoft.com/office/drawing/2014/main" id="{7BA6CE5E-9756-40E2-9821-BDF5EA38D0F9}"/>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4116788971"/>
      </p:ext>
    </p:extLst>
  </p:cSld>
  <p:clrMapOvr>
    <a:masterClrMapping/>
  </p:clrMapOvr>
  <mc:AlternateContent xmlns:mc="http://schemas.openxmlformats.org/markup-compatibility/2006" xmlns:p14="http://schemas.microsoft.com/office/powerpoint/2010/main">
    <mc:Choice Requires="p14">
      <p:transition spd="slow" p14:dur="2000" advTm="58709"/>
    </mc:Choice>
    <mc:Fallback xmlns="">
      <p:transition spd="slow" advTm="5870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4"/>
          <p:cNvSpPr txBox="1">
            <a:spLocks noChangeArrowheads="1"/>
          </p:cNvSpPr>
          <p:nvPr/>
        </p:nvSpPr>
        <p:spPr bwMode="auto">
          <a:xfrm>
            <a:off x="3173413" y="818652"/>
            <a:ext cx="2838450" cy="336550"/>
          </a:xfrm>
          <a:prstGeom prst="rect">
            <a:avLst/>
          </a:prstGeom>
          <a:noFill/>
          <a:ln w="9525">
            <a:noFill/>
            <a:miter lim="800000"/>
            <a:headEnd/>
            <a:tailEnd/>
          </a:ln>
        </p:spPr>
        <p:txBody>
          <a:bodyPr wrap="none">
            <a:spAutoFit/>
          </a:bodyPr>
          <a:lstStyle/>
          <a:p>
            <a:r>
              <a:rPr lang="fr-FR" b="1">
                <a:solidFill>
                  <a:srgbClr val="A50021"/>
                </a:solidFill>
              </a:rPr>
              <a:t>Arborescence de l’isomérie</a:t>
            </a:r>
          </a:p>
        </p:txBody>
      </p:sp>
      <p:sp>
        <p:nvSpPr>
          <p:cNvPr id="3" name="Rectangle 3"/>
          <p:cNvSpPr>
            <a:spLocks noChangeArrowheads="1"/>
          </p:cNvSpPr>
          <p:nvPr/>
        </p:nvSpPr>
        <p:spPr bwMode="auto">
          <a:xfrm>
            <a:off x="0" y="2896689"/>
            <a:ext cx="9144000" cy="0"/>
          </a:xfrm>
          <a:prstGeom prst="rect">
            <a:avLst/>
          </a:prstGeom>
          <a:noFill/>
          <a:ln w="9525">
            <a:noFill/>
            <a:miter lim="800000"/>
            <a:headEnd/>
            <a:tailEnd/>
          </a:ln>
        </p:spPr>
        <p:txBody>
          <a:bodyPr wrap="none" anchor="ctr">
            <a:spAutoFit/>
          </a:bodyPr>
          <a:lstStyle/>
          <a:p>
            <a:endParaRPr lang="fr-FR"/>
          </a:p>
        </p:txBody>
      </p:sp>
      <p:sp>
        <p:nvSpPr>
          <p:cNvPr id="4" name="Rectangle 4"/>
          <p:cNvSpPr>
            <a:spLocks noChangeArrowheads="1"/>
          </p:cNvSpPr>
          <p:nvPr/>
        </p:nvSpPr>
        <p:spPr bwMode="auto">
          <a:xfrm>
            <a:off x="0" y="2468064"/>
            <a:ext cx="9144000" cy="0"/>
          </a:xfrm>
          <a:prstGeom prst="rect">
            <a:avLst/>
          </a:prstGeom>
          <a:noFill/>
          <a:ln w="9525">
            <a:noFill/>
            <a:miter lim="800000"/>
            <a:headEnd/>
            <a:tailEnd/>
          </a:ln>
        </p:spPr>
        <p:txBody>
          <a:bodyPr wrap="none" anchor="ctr">
            <a:spAutoFit/>
          </a:bodyPr>
          <a:lstStyle/>
          <a:p>
            <a:endParaRPr lang="fr-FR"/>
          </a:p>
        </p:txBody>
      </p:sp>
      <p:sp>
        <p:nvSpPr>
          <p:cNvPr id="5" name="Rectangle 10"/>
          <p:cNvSpPr>
            <a:spLocks noChangeArrowheads="1"/>
          </p:cNvSpPr>
          <p:nvPr/>
        </p:nvSpPr>
        <p:spPr bwMode="auto">
          <a:xfrm>
            <a:off x="0" y="3585664"/>
            <a:ext cx="9144000" cy="0"/>
          </a:xfrm>
          <a:prstGeom prst="rect">
            <a:avLst/>
          </a:prstGeom>
          <a:noFill/>
          <a:ln w="9525">
            <a:noFill/>
            <a:miter lim="800000"/>
            <a:headEnd/>
            <a:tailEnd/>
          </a:ln>
        </p:spPr>
        <p:txBody>
          <a:bodyPr wrap="none" anchor="ctr">
            <a:spAutoFit/>
          </a:bodyPr>
          <a:lstStyle/>
          <a:p>
            <a:endParaRPr lang="fr-FR"/>
          </a:p>
        </p:txBody>
      </p:sp>
      <p:sp>
        <p:nvSpPr>
          <p:cNvPr id="6" name="Rectangle 13"/>
          <p:cNvSpPr>
            <a:spLocks noChangeArrowheads="1"/>
          </p:cNvSpPr>
          <p:nvPr/>
        </p:nvSpPr>
        <p:spPr bwMode="auto">
          <a:xfrm>
            <a:off x="0" y="3671389"/>
            <a:ext cx="9144000" cy="0"/>
          </a:xfrm>
          <a:prstGeom prst="rect">
            <a:avLst/>
          </a:prstGeom>
          <a:noFill/>
          <a:ln w="9525">
            <a:noFill/>
            <a:miter lim="800000"/>
            <a:headEnd/>
            <a:tailEnd/>
          </a:ln>
        </p:spPr>
        <p:txBody>
          <a:bodyPr wrap="none" anchor="ctr">
            <a:spAutoFit/>
          </a:bodyPr>
          <a:lstStyle/>
          <a:p>
            <a:endParaRPr lang="fr-FR"/>
          </a:p>
        </p:txBody>
      </p:sp>
      <p:sp>
        <p:nvSpPr>
          <p:cNvPr id="7" name="Rectangle 31"/>
          <p:cNvSpPr>
            <a:spLocks noChangeArrowheads="1"/>
          </p:cNvSpPr>
          <p:nvPr/>
        </p:nvSpPr>
        <p:spPr bwMode="auto">
          <a:xfrm>
            <a:off x="0" y="3538039"/>
            <a:ext cx="9144000" cy="0"/>
          </a:xfrm>
          <a:prstGeom prst="rect">
            <a:avLst/>
          </a:prstGeom>
          <a:noFill/>
          <a:ln w="9525">
            <a:noFill/>
            <a:miter lim="800000"/>
            <a:headEnd/>
            <a:tailEnd/>
          </a:ln>
        </p:spPr>
        <p:txBody>
          <a:bodyPr wrap="none" anchor="ctr">
            <a:spAutoFit/>
          </a:bodyPr>
          <a:lstStyle/>
          <a:p>
            <a:endParaRPr lang="fr-FR"/>
          </a:p>
        </p:txBody>
      </p:sp>
      <p:sp>
        <p:nvSpPr>
          <p:cNvPr id="8" name="Text Box 35"/>
          <p:cNvSpPr txBox="1">
            <a:spLocks noChangeArrowheads="1"/>
          </p:cNvSpPr>
          <p:nvPr/>
        </p:nvSpPr>
        <p:spPr bwMode="auto">
          <a:xfrm>
            <a:off x="3565525" y="1250452"/>
            <a:ext cx="2024063" cy="600075"/>
          </a:xfrm>
          <a:prstGeom prst="rect">
            <a:avLst/>
          </a:prstGeom>
          <a:noFill/>
          <a:ln w="19050">
            <a:solidFill>
              <a:srgbClr val="FF0000"/>
            </a:solidFill>
            <a:miter lim="800000"/>
            <a:headEnd/>
            <a:tailEnd/>
          </a:ln>
        </p:spPr>
        <p:txBody>
          <a:bodyPr wrap="none">
            <a:spAutoFit/>
          </a:bodyPr>
          <a:lstStyle/>
          <a:p>
            <a:pPr algn="ctr"/>
            <a:r>
              <a:rPr lang="fr-FR" b="1" dirty="0">
                <a:solidFill>
                  <a:srgbClr val="FF0000"/>
                </a:solidFill>
              </a:rPr>
              <a:t>Isomères</a:t>
            </a:r>
          </a:p>
          <a:p>
            <a:pPr algn="ctr"/>
            <a:r>
              <a:rPr lang="fr-FR" i="1" dirty="0">
                <a:solidFill>
                  <a:srgbClr val="FF0000"/>
                </a:solidFill>
              </a:rPr>
              <a:t>Même formule brute</a:t>
            </a:r>
          </a:p>
        </p:txBody>
      </p:sp>
      <p:sp>
        <p:nvSpPr>
          <p:cNvPr id="9" name="Text Box 36"/>
          <p:cNvSpPr txBox="1">
            <a:spLocks noChangeArrowheads="1"/>
          </p:cNvSpPr>
          <p:nvPr/>
        </p:nvSpPr>
        <p:spPr bwMode="auto">
          <a:xfrm>
            <a:off x="279400" y="2631577"/>
            <a:ext cx="3433763" cy="600075"/>
          </a:xfrm>
          <a:prstGeom prst="rect">
            <a:avLst/>
          </a:prstGeom>
          <a:noFill/>
          <a:ln w="19050">
            <a:solidFill>
              <a:schemeClr val="tx1"/>
            </a:solidFill>
            <a:miter lim="800000"/>
            <a:headEnd/>
            <a:tailEnd/>
          </a:ln>
        </p:spPr>
        <p:txBody>
          <a:bodyPr wrap="none">
            <a:spAutoFit/>
          </a:bodyPr>
          <a:lstStyle/>
          <a:p>
            <a:pPr algn="ctr"/>
            <a:r>
              <a:rPr lang="fr-FR" b="1"/>
              <a:t>Stéréoisomères</a:t>
            </a:r>
          </a:p>
          <a:p>
            <a:pPr algn="ctr"/>
            <a:r>
              <a:rPr lang="fr-FR" i="1"/>
              <a:t>Structures dans l’espace différentes</a:t>
            </a:r>
          </a:p>
        </p:txBody>
      </p:sp>
      <p:sp>
        <p:nvSpPr>
          <p:cNvPr id="10" name="Text Box 37"/>
          <p:cNvSpPr txBox="1">
            <a:spLocks noChangeArrowheads="1"/>
          </p:cNvSpPr>
          <p:nvPr/>
        </p:nvSpPr>
        <p:spPr bwMode="auto">
          <a:xfrm>
            <a:off x="5856979" y="2704602"/>
            <a:ext cx="2614818" cy="338554"/>
          </a:xfrm>
          <a:prstGeom prst="rect">
            <a:avLst/>
          </a:prstGeom>
          <a:noFill/>
          <a:ln w="19050">
            <a:solidFill>
              <a:srgbClr val="FF0000"/>
            </a:solidFill>
            <a:miter lim="800000"/>
            <a:headEnd/>
            <a:tailEnd/>
          </a:ln>
        </p:spPr>
        <p:txBody>
          <a:bodyPr wrap="none">
            <a:spAutoFit/>
          </a:bodyPr>
          <a:lstStyle/>
          <a:p>
            <a:pPr algn="ctr"/>
            <a:r>
              <a:rPr lang="fr-FR" b="1" dirty="0">
                <a:solidFill>
                  <a:srgbClr val="FF0000"/>
                </a:solidFill>
              </a:rPr>
              <a:t>Isomères de constitution</a:t>
            </a:r>
            <a:endParaRPr lang="fr-FR" dirty="0">
              <a:solidFill>
                <a:srgbClr val="FF0000"/>
              </a:solidFill>
            </a:endParaRPr>
          </a:p>
        </p:txBody>
      </p:sp>
      <p:sp>
        <p:nvSpPr>
          <p:cNvPr id="11" name="Text Box 38"/>
          <p:cNvSpPr txBox="1">
            <a:spLocks noChangeArrowheads="1"/>
          </p:cNvSpPr>
          <p:nvPr/>
        </p:nvSpPr>
        <p:spPr bwMode="auto">
          <a:xfrm>
            <a:off x="103188" y="4273052"/>
            <a:ext cx="2744787" cy="600075"/>
          </a:xfrm>
          <a:prstGeom prst="rect">
            <a:avLst/>
          </a:prstGeom>
          <a:noFill/>
          <a:ln w="19050">
            <a:solidFill>
              <a:schemeClr val="tx1"/>
            </a:solidFill>
            <a:miter lim="800000"/>
            <a:headEnd/>
            <a:tailEnd/>
          </a:ln>
        </p:spPr>
        <p:txBody>
          <a:bodyPr wrap="none">
            <a:spAutoFit/>
          </a:bodyPr>
          <a:lstStyle/>
          <a:p>
            <a:pPr algn="ctr"/>
            <a:r>
              <a:rPr lang="fr-FR" b="1"/>
              <a:t>Isomères de conformation</a:t>
            </a:r>
          </a:p>
          <a:p>
            <a:pPr algn="ctr"/>
            <a:r>
              <a:rPr lang="fr-FR" i="1"/>
              <a:t>Conformations différentes </a:t>
            </a:r>
          </a:p>
        </p:txBody>
      </p:sp>
      <p:sp>
        <p:nvSpPr>
          <p:cNvPr id="12" name="Text Box 39"/>
          <p:cNvSpPr txBox="1">
            <a:spLocks noChangeArrowheads="1"/>
          </p:cNvSpPr>
          <p:nvPr/>
        </p:nvSpPr>
        <p:spPr bwMode="auto">
          <a:xfrm>
            <a:off x="3724275" y="4287339"/>
            <a:ext cx="2801938" cy="355600"/>
          </a:xfrm>
          <a:prstGeom prst="rect">
            <a:avLst/>
          </a:prstGeom>
          <a:noFill/>
          <a:ln w="19050">
            <a:solidFill>
              <a:schemeClr val="tx1"/>
            </a:solidFill>
            <a:miter lim="800000"/>
            <a:headEnd/>
            <a:tailEnd/>
          </a:ln>
        </p:spPr>
        <p:txBody>
          <a:bodyPr wrap="none">
            <a:spAutoFit/>
          </a:bodyPr>
          <a:lstStyle/>
          <a:p>
            <a:pPr algn="ctr"/>
            <a:r>
              <a:rPr lang="fr-FR" b="1"/>
              <a:t>Isomères de configuration </a:t>
            </a:r>
          </a:p>
        </p:txBody>
      </p:sp>
      <p:sp>
        <p:nvSpPr>
          <p:cNvPr id="13" name="Text Box 40"/>
          <p:cNvSpPr txBox="1">
            <a:spLocks noChangeArrowheads="1"/>
          </p:cNvSpPr>
          <p:nvPr/>
        </p:nvSpPr>
        <p:spPr bwMode="auto">
          <a:xfrm>
            <a:off x="1874838" y="6262189"/>
            <a:ext cx="2078037" cy="355600"/>
          </a:xfrm>
          <a:prstGeom prst="rect">
            <a:avLst/>
          </a:prstGeom>
          <a:noFill/>
          <a:ln w="19050">
            <a:solidFill>
              <a:schemeClr val="tx1"/>
            </a:solidFill>
            <a:miter lim="800000"/>
            <a:headEnd/>
            <a:tailEnd/>
          </a:ln>
        </p:spPr>
        <p:txBody>
          <a:bodyPr wrap="none">
            <a:spAutoFit/>
          </a:bodyPr>
          <a:lstStyle/>
          <a:p>
            <a:pPr algn="ctr"/>
            <a:r>
              <a:rPr lang="fr-FR" b="1"/>
              <a:t>Diastéréoisomères </a:t>
            </a:r>
            <a:endParaRPr lang="fr-FR"/>
          </a:p>
        </p:txBody>
      </p:sp>
      <p:sp>
        <p:nvSpPr>
          <p:cNvPr id="14" name="Text Box 41"/>
          <p:cNvSpPr txBox="1">
            <a:spLocks noChangeArrowheads="1"/>
          </p:cNvSpPr>
          <p:nvPr/>
        </p:nvSpPr>
        <p:spPr bwMode="auto">
          <a:xfrm>
            <a:off x="5986463" y="6305052"/>
            <a:ext cx="1603375" cy="355600"/>
          </a:xfrm>
          <a:prstGeom prst="rect">
            <a:avLst/>
          </a:prstGeom>
          <a:noFill/>
          <a:ln w="19050">
            <a:solidFill>
              <a:schemeClr val="tx1"/>
            </a:solidFill>
            <a:miter lim="800000"/>
            <a:headEnd/>
            <a:tailEnd/>
          </a:ln>
        </p:spPr>
        <p:txBody>
          <a:bodyPr wrap="none">
            <a:spAutoFit/>
          </a:bodyPr>
          <a:lstStyle/>
          <a:p>
            <a:pPr algn="ctr"/>
            <a:r>
              <a:rPr lang="fr-FR" b="1"/>
              <a:t>Enantiomères </a:t>
            </a:r>
          </a:p>
        </p:txBody>
      </p:sp>
      <p:cxnSp>
        <p:nvCxnSpPr>
          <p:cNvPr id="15" name="AutoShape 42"/>
          <p:cNvCxnSpPr>
            <a:cxnSpLocks noChangeShapeType="1"/>
            <a:stCxn id="8" idx="2"/>
            <a:endCxn id="9" idx="0"/>
          </p:cNvCxnSpPr>
          <p:nvPr/>
        </p:nvCxnSpPr>
        <p:spPr bwMode="auto">
          <a:xfrm rot="5400000">
            <a:off x="2906713" y="950414"/>
            <a:ext cx="762000" cy="2581275"/>
          </a:xfrm>
          <a:prstGeom prst="bentConnector3">
            <a:avLst>
              <a:gd name="adj1" fmla="val 50000"/>
            </a:avLst>
          </a:prstGeom>
          <a:noFill/>
          <a:ln w="9525">
            <a:solidFill>
              <a:schemeClr val="tx1"/>
            </a:solidFill>
            <a:miter lim="800000"/>
            <a:headEnd/>
            <a:tailEnd type="triangle" w="med" len="med"/>
          </a:ln>
        </p:spPr>
      </p:cxnSp>
      <p:cxnSp>
        <p:nvCxnSpPr>
          <p:cNvPr id="16" name="AutoShape 43"/>
          <p:cNvCxnSpPr>
            <a:cxnSpLocks noChangeShapeType="1"/>
            <a:stCxn id="8" idx="2"/>
            <a:endCxn id="10" idx="0"/>
          </p:cNvCxnSpPr>
          <p:nvPr/>
        </p:nvCxnSpPr>
        <p:spPr bwMode="auto">
          <a:xfrm rot="16200000" flipH="1">
            <a:off x="5443935" y="984148"/>
            <a:ext cx="854075" cy="2586831"/>
          </a:xfrm>
          <a:prstGeom prst="bentConnector3">
            <a:avLst>
              <a:gd name="adj1" fmla="val 50000"/>
            </a:avLst>
          </a:prstGeom>
          <a:noFill/>
          <a:ln w="9525">
            <a:solidFill>
              <a:srgbClr val="FF0000"/>
            </a:solidFill>
            <a:miter lim="800000"/>
            <a:headEnd/>
            <a:tailEnd type="triangle" w="med" len="med"/>
          </a:ln>
        </p:spPr>
      </p:cxnSp>
      <p:cxnSp>
        <p:nvCxnSpPr>
          <p:cNvPr id="17" name="AutoShape 44"/>
          <p:cNvCxnSpPr>
            <a:cxnSpLocks noChangeShapeType="1"/>
            <a:stCxn id="9" idx="2"/>
            <a:endCxn id="11" idx="0"/>
          </p:cNvCxnSpPr>
          <p:nvPr/>
        </p:nvCxnSpPr>
        <p:spPr bwMode="auto">
          <a:xfrm rot="5400000">
            <a:off x="1225550" y="3492002"/>
            <a:ext cx="1022350" cy="520700"/>
          </a:xfrm>
          <a:prstGeom prst="bentConnector3">
            <a:avLst>
              <a:gd name="adj1" fmla="val 50000"/>
            </a:avLst>
          </a:prstGeom>
          <a:noFill/>
          <a:ln w="9525">
            <a:solidFill>
              <a:schemeClr val="tx1"/>
            </a:solidFill>
            <a:miter lim="800000"/>
            <a:headEnd/>
            <a:tailEnd type="triangle" w="med" len="med"/>
          </a:ln>
        </p:spPr>
      </p:cxnSp>
      <p:cxnSp>
        <p:nvCxnSpPr>
          <p:cNvPr id="18" name="AutoShape 45"/>
          <p:cNvCxnSpPr>
            <a:cxnSpLocks noChangeShapeType="1"/>
            <a:stCxn id="9" idx="2"/>
            <a:endCxn id="12" idx="0"/>
          </p:cNvCxnSpPr>
          <p:nvPr/>
        </p:nvCxnSpPr>
        <p:spPr bwMode="auto">
          <a:xfrm rot="16200000" flipH="1">
            <a:off x="3043238" y="2195014"/>
            <a:ext cx="1036637" cy="3128963"/>
          </a:xfrm>
          <a:prstGeom prst="bentConnector3">
            <a:avLst>
              <a:gd name="adj1" fmla="val 49921"/>
            </a:avLst>
          </a:prstGeom>
          <a:noFill/>
          <a:ln w="9525">
            <a:solidFill>
              <a:schemeClr val="tx1"/>
            </a:solidFill>
            <a:miter lim="800000"/>
            <a:headEnd/>
            <a:tailEnd type="triangle" w="med" len="med"/>
          </a:ln>
        </p:spPr>
      </p:cxnSp>
      <p:cxnSp>
        <p:nvCxnSpPr>
          <p:cNvPr id="19" name="AutoShape 46"/>
          <p:cNvCxnSpPr>
            <a:cxnSpLocks noChangeShapeType="1"/>
            <a:stCxn id="12" idx="2"/>
            <a:endCxn id="13" idx="0"/>
          </p:cNvCxnSpPr>
          <p:nvPr/>
        </p:nvCxnSpPr>
        <p:spPr bwMode="auto">
          <a:xfrm rot="5400000">
            <a:off x="3220244" y="4346870"/>
            <a:ext cx="1600200" cy="2211388"/>
          </a:xfrm>
          <a:prstGeom prst="bentConnector3">
            <a:avLst>
              <a:gd name="adj1" fmla="val 50000"/>
            </a:avLst>
          </a:prstGeom>
          <a:noFill/>
          <a:ln w="9525">
            <a:solidFill>
              <a:schemeClr val="tx1"/>
            </a:solidFill>
            <a:miter lim="800000"/>
            <a:headEnd/>
            <a:tailEnd type="triangle" w="med" len="med"/>
          </a:ln>
        </p:spPr>
      </p:cxnSp>
      <p:cxnSp>
        <p:nvCxnSpPr>
          <p:cNvPr id="20" name="AutoShape 47"/>
          <p:cNvCxnSpPr>
            <a:cxnSpLocks noChangeShapeType="1"/>
            <a:stCxn id="12" idx="2"/>
            <a:endCxn id="14" idx="0"/>
          </p:cNvCxnSpPr>
          <p:nvPr/>
        </p:nvCxnSpPr>
        <p:spPr bwMode="auto">
          <a:xfrm rot="16200000" flipH="1">
            <a:off x="5135562" y="4642940"/>
            <a:ext cx="1643063" cy="1662112"/>
          </a:xfrm>
          <a:prstGeom prst="bentConnector3">
            <a:avLst>
              <a:gd name="adj1" fmla="val 49954"/>
            </a:avLst>
          </a:prstGeom>
          <a:noFill/>
          <a:ln w="9525">
            <a:solidFill>
              <a:schemeClr val="tx1"/>
            </a:solidFill>
            <a:miter lim="800000"/>
            <a:headEnd/>
            <a:tailEnd type="triangle" w="med" len="med"/>
          </a:ln>
        </p:spPr>
      </p:cxnSp>
      <p:sp>
        <p:nvSpPr>
          <p:cNvPr id="21" name="Text Box 48"/>
          <p:cNvSpPr txBox="1">
            <a:spLocks noChangeArrowheads="1"/>
          </p:cNvSpPr>
          <p:nvPr/>
        </p:nvSpPr>
        <p:spPr bwMode="auto">
          <a:xfrm>
            <a:off x="5843588" y="1850527"/>
            <a:ext cx="3300412" cy="336550"/>
          </a:xfrm>
          <a:prstGeom prst="rect">
            <a:avLst/>
          </a:prstGeom>
          <a:noFill/>
          <a:ln w="9525">
            <a:noFill/>
            <a:miter lim="800000"/>
            <a:headEnd/>
            <a:tailEnd/>
          </a:ln>
        </p:spPr>
        <p:txBody>
          <a:bodyPr wrap="none">
            <a:spAutoFit/>
          </a:bodyPr>
          <a:lstStyle/>
          <a:p>
            <a:r>
              <a:rPr lang="fr-FR" i="1" dirty="0">
                <a:solidFill>
                  <a:srgbClr val="FF0000"/>
                </a:solidFill>
              </a:rPr>
              <a:t>Formules développées différentes </a:t>
            </a:r>
          </a:p>
        </p:txBody>
      </p:sp>
      <p:sp>
        <p:nvSpPr>
          <p:cNvPr id="22" name="Text Box 49"/>
          <p:cNvSpPr txBox="1">
            <a:spLocks noChangeArrowheads="1"/>
          </p:cNvSpPr>
          <p:nvPr/>
        </p:nvSpPr>
        <p:spPr bwMode="auto">
          <a:xfrm>
            <a:off x="4763" y="1777502"/>
            <a:ext cx="3275012" cy="336550"/>
          </a:xfrm>
          <a:prstGeom prst="rect">
            <a:avLst/>
          </a:prstGeom>
          <a:noFill/>
          <a:ln w="9525">
            <a:noFill/>
            <a:miter lim="800000"/>
            <a:headEnd/>
            <a:tailEnd/>
          </a:ln>
        </p:spPr>
        <p:txBody>
          <a:bodyPr wrap="none">
            <a:spAutoFit/>
          </a:bodyPr>
          <a:lstStyle/>
          <a:p>
            <a:r>
              <a:rPr lang="fr-FR" i="1" dirty="0"/>
              <a:t>Formules développées identiques </a:t>
            </a:r>
          </a:p>
        </p:txBody>
      </p:sp>
      <p:sp>
        <p:nvSpPr>
          <p:cNvPr id="23" name="Text Box 50"/>
          <p:cNvSpPr txBox="1">
            <a:spLocks noChangeArrowheads="1"/>
          </p:cNvSpPr>
          <p:nvPr/>
        </p:nvSpPr>
        <p:spPr bwMode="auto">
          <a:xfrm>
            <a:off x="0" y="3622177"/>
            <a:ext cx="1549400" cy="581025"/>
          </a:xfrm>
          <a:prstGeom prst="rect">
            <a:avLst/>
          </a:prstGeom>
          <a:noFill/>
          <a:ln w="9525">
            <a:noFill/>
            <a:miter lim="800000"/>
            <a:headEnd/>
            <a:tailEnd/>
          </a:ln>
        </p:spPr>
        <p:txBody>
          <a:bodyPr wrap="none">
            <a:spAutoFit/>
          </a:bodyPr>
          <a:lstStyle/>
          <a:p>
            <a:pPr algn="ctr"/>
            <a:r>
              <a:rPr lang="fr-FR" i="1" dirty="0"/>
              <a:t>Configurations </a:t>
            </a:r>
          </a:p>
          <a:p>
            <a:pPr algn="ctr"/>
            <a:r>
              <a:rPr lang="fr-FR" i="1" dirty="0"/>
              <a:t>identiques</a:t>
            </a:r>
          </a:p>
        </p:txBody>
      </p:sp>
      <p:sp>
        <p:nvSpPr>
          <p:cNvPr id="24" name="Text Box 52"/>
          <p:cNvSpPr txBox="1">
            <a:spLocks noChangeArrowheads="1"/>
          </p:cNvSpPr>
          <p:nvPr/>
        </p:nvSpPr>
        <p:spPr bwMode="auto">
          <a:xfrm>
            <a:off x="5219700" y="3622177"/>
            <a:ext cx="1549400" cy="581025"/>
          </a:xfrm>
          <a:prstGeom prst="rect">
            <a:avLst/>
          </a:prstGeom>
          <a:noFill/>
          <a:ln w="9525">
            <a:noFill/>
            <a:miter lim="800000"/>
            <a:headEnd/>
            <a:tailEnd/>
          </a:ln>
        </p:spPr>
        <p:txBody>
          <a:bodyPr wrap="none">
            <a:spAutoFit/>
          </a:bodyPr>
          <a:lstStyle/>
          <a:p>
            <a:r>
              <a:rPr lang="fr-FR" i="1"/>
              <a:t>Configurations </a:t>
            </a:r>
          </a:p>
          <a:p>
            <a:r>
              <a:rPr lang="fr-FR" i="1"/>
              <a:t>différentes </a:t>
            </a:r>
          </a:p>
        </p:txBody>
      </p:sp>
      <p:sp>
        <p:nvSpPr>
          <p:cNvPr id="25" name="Rectangle 53"/>
          <p:cNvSpPr>
            <a:spLocks noChangeArrowheads="1"/>
          </p:cNvSpPr>
          <p:nvPr/>
        </p:nvSpPr>
        <p:spPr bwMode="auto">
          <a:xfrm>
            <a:off x="971550" y="5571627"/>
            <a:ext cx="1843088" cy="336550"/>
          </a:xfrm>
          <a:prstGeom prst="rect">
            <a:avLst/>
          </a:prstGeom>
          <a:noFill/>
          <a:ln w="9525">
            <a:noFill/>
            <a:miter lim="800000"/>
            <a:headEnd/>
            <a:tailEnd/>
          </a:ln>
        </p:spPr>
        <p:txBody>
          <a:bodyPr wrap="none">
            <a:spAutoFit/>
          </a:bodyPr>
          <a:lstStyle/>
          <a:p>
            <a:r>
              <a:rPr lang="fr-FR" i="1"/>
              <a:t>Non énantiomères</a:t>
            </a:r>
          </a:p>
        </p:txBody>
      </p:sp>
      <p:sp>
        <p:nvSpPr>
          <p:cNvPr id="26" name="Rectangle 54"/>
          <p:cNvSpPr>
            <a:spLocks noChangeArrowheads="1"/>
          </p:cNvSpPr>
          <p:nvPr/>
        </p:nvSpPr>
        <p:spPr bwMode="auto">
          <a:xfrm>
            <a:off x="6084888" y="5355727"/>
            <a:ext cx="3744912" cy="825500"/>
          </a:xfrm>
          <a:prstGeom prst="rect">
            <a:avLst/>
          </a:prstGeom>
          <a:noFill/>
          <a:ln w="9525">
            <a:noFill/>
            <a:miter lim="800000"/>
            <a:headEnd/>
            <a:tailEnd/>
          </a:ln>
        </p:spPr>
        <p:txBody>
          <a:bodyPr>
            <a:spAutoFit/>
          </a:bodyPr>
          <a:lstStyle/>
          <a:p>
            <a:pPr algn="ctr"/>
            <a:r>
              <a:rPr lang="fr-FR" i="1"/>
              <a:t>Images l’un de l’autre </a:t>
            </a:r>
          </a:p>
          <a:p>
            <a:pPr algn="ctr"/>
            <a:r>
              <a:rPr lang="fr-FR" i="1"/>
              <a:t>dans un miroir </a:t>
            </a:r>
          </a:p>
          <a:p>
            <a:pPr algn="ctr"/>
            <a:r>
              <a:rPr lang="fr-FR" i="1"/>
              <a:t>et non superposables </a:t>
            </a:r>
          </a:p>
        </p:txBody>
      </p:sp>
      <p:sp>
        <p:nvSpPr>
          <p:cNvPr id="27" name="Text Box 146"/>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pic>
        <p:nvPicPr>
          <p:cNvPr id="30" name="Picture 11" descr="logo lyon 1"/>
          <p:cNvPicPr>
            <a:picLocks noChangeAspect="1" noChangeArrowheads="1"/>
          </p:cNvPicPr>
          <p:nvPr/>
        </p:nvPicPr>
        <p:blipFill>
          <a:blip r:embed="rId3"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8" name="Text Box 8">
            <a:extLst>
              <a:ext uri="{FF2B5EF4-FFF2-40B4-BE49-F238E27FC236}">
                <a16:creationId xmlns:a16="http://schemas.microsoft.com/office/drawing/2014/main" id="{8F70E4CE-CD8A-4288-BA0F-2B67E5F6724A}"/>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1" name="Text Box 7">
            <a:extLst>
              <a:ext uri="{FF2B5EF4-FFF2-40B4-BE49-F238E27FC236}">
                <a16:creationId xmlns:a16="http://schemas.microsoft.com/office/drawing/2014/main" id="{9CABDA0C-4B12-4FB7-855D-CCBCD3397740}"/>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5454"/>
    </mc:Choice>
    <mc:Fallback xmlns="">
      <p:transition spd="slow" advTm="354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22"/>
                                        </p:tgtEl>
                                        <p:attrNameLst>
                                          <p:attrName>style.color</p:attrName>
                                        </p:attrNameLst>
                                      </p:cBhvr>
                                      <p:to>
                                        <a:srgbClr val="FF0000"/>
                                      </p:to>
                                    </p:animClr>
                                  </p:childTnLst>
                                </p:cTn>
                              </p:par>
                              <p:par>
                                <p:cTn id="7" presetID="3" presetClass="emph" presetSubtype="2" fill="hold" grpId="0" nodeType="withEffect">
                                  <p:stCondLst>
                                    <p:cond delay="0"/>
                                  </p:stCondLst>
                                  <p:childTnLst>
                                    <p:animClr clrSpc="rgb" dir="cw">
                                      <p:cBhvr override="childStyle">
                                        <p:cTn id="8" dur="2000" fill="hold"/>
                                        <p:tgtEl>
                                          <p:spTgt spid="21"/>
                                        </p:tgtEl>
                                        <p:attrNameLst>
                                          <p:attrName>style.color</p:attrName>
                                        </p:attrNameLst>
                                      </p:cBhvr>
                                      <p:to>
                                        <a:schemeClr val="tx1"/>
                                      </p:to>
                                    </p:animClr>
                                  </p:childTnLst>
                                </p:cTn>
                              </p:par>
                              <p:par>
                                <p:cTn id="9" presetID="3" presetClass="emph" presetSubtype="2" fill="hold" nodeType="withEffect">
                                  <p:stCondLst>
                                    <p:cond delay="0"/>
                                  </p:stCondLst>
                                  <p:childTnLst>
                                    <p:animClr clrSpc="rgb" dir="cw">
                                      <p:cBhvr override="childStyle">
                                        <p:cTn id="10" dur="2000" fill="hold"/>
                                        <p:tgtEl>
                                          <p:spTgt spid="10">
                                            <p:txEl>
                                              <p:pRg st="0" end="0"/>
                                            </p:txEl>
                                          </p:spTgt>
                                        </p:tgtEl>
                                        <p:attrNameLst>
                                          <p:attrName>style.color</p:attrName>
                                        </p:attrNameLst>
                                      </p:cBhvr>
                                      <p:to>
                                        <a:schemeClr val="tx1"/>
                                      </p:to>
                                    </p:animClr>
                                  </p:childTnLst>
                                </p:cTn>
                              </p:par>
                              <p:par>
                                <p:cTn id="11" presetID="7" presetClass="emph" presetSubtype="2" fill="hold" nodeType="withEffect">
                                  <p:stCondLst>
                                    <p:cond delay="0"/>
                                  </p:stCondLst>
                                  <p:childTnLst>
                                    <p:animClr clrSpc="rgb" dir="cw">
                                      <p:cBhvr>
                                        <p:cTn id="12" dur="2000" fill="hold"/>
                                        <p:tgtEl>
                                          <p:spTgt spid="16"/>
                                        </p:tgtEl>
                                        <p:attrNameLst>
                                          <p:attrName>stroke.color</p:attrName>
                                        </p:attrNameLst>
                                      </p:cBhvr>
                                      <p:to>
                                        <a:schemeClr val="tx1"/>
                                      </p:to>
                                    </p:animClr>
                                    <p:set>
                                      <p:cBhvr>
                                        <p:cTn id="13" dur="2000" fill="hold"/>
                                        <p:tgtEl>
                                          <p:spTgt spid="16"/>
                                        </p:tgtEl>
                                        <p:attrNameLst>
                                          <p:attrName>stroke.on</p:attrName>
                                        </p:attrNameLst>
                                      </p:cBhvr>
                                      <p:to>
                                        <p:strVal val="true"/>
                                      </p:to>
                                    </p:set>
                                  </p:childTnLst>
                                </p:cTn>
                              </p:par>
                              <p:par>
                                <p:cTn id="14" presetID="7" presetClass="emph" presetSubtype="2" fill="hold" nodeType="withEffect">
                                  <p:stCondLst>
                                    <p:cond delay="0"/>
                                  </p:stCondLst>
                                  <p:childTnLst>
                                    <p:animClr clrSpc="rgb" dir="cw">
                                      <p:cBhvr>
                                        <p:cTn id="15" dur="2000" fill="hold"/>
                                        <p:tgtEl>
                                          <p:spTgt spid="15"/>
                                        </p:tgtEl>
                                        <p:attrNameLst>
                                          <p:attrName>stroke.color</p:attrName>
                                        </p:attrNameLst>
                                      </p:cBhvr>
                                      <p:to>
                                        <a:srgbClr val="FF0000"/>
                                      </p:to>
                                    </p:animClr>
                                    <p:set>
                                      <p:cBhvr>
                                        <p:cTn id="16" dur="2000" fill="hold"/>
                                        <p:tgtEl>
                                          <p:spTgt spid="15"/>
                                        </p:tgtEl>
                                        <p:attrNameLst>
                                          <p:attrName>stroke.on</p:attrName>
                                        </p:attrNameLst>
                                      </p:cBhvr>
                                      <p:to>
                                        <p:strVal val="true"/>
                                      </p:to>
                                    </p:set>
                                  </p:childTnLst>
                                </p:cTn>
                              </p:par>
                              <p:par>
                                <p:cTn id="17" presetID="7" presetClass="emph" presetSubtype="2" fill="hold" nodeType="withEffect">
                                  <p:stCondLst>
                                    <p:cond delay="0"/>
                                  </p:stCondLst>
                                  <p:childTnLst>
                                    <p:animClr clrSpc="rgb" dir="cw">
                                      <p:cBhvr>
                                        <p:cTn id="18" dur="2000" fill="hold"/>
                                        <p:tgtEl>
                                          <p:spTgt spid="9"/>
                                        </p:tgtEl>
                                        <p:attrNameLst>
                                          <p:attrName>stroke.color</p:attrName>
                                        </p:attrNameLst>
                                      </p:cBhvr>
                                      <p:to>
                                        <a:srgbClr val="FF0000"/>
                                      </p:to>
                                    </p:animClr>
                                    <p:set>
                                      <p:cBhvr>
                                        <p:cTn id="19" dur="2000" fill="hold"/>
                                        <p:tgtEl>
                                          <p:spTgt spid="9"/>
                                        </p:tgtEl>
                                        <p:attrNameLst>
                                          <p:attrName>stroke.on</p:attrName>
                                        </p:attrNameLst>
                                      </p:cBhvr>
                                      <p:to>
                                        <p:strVal val="true"/>
                                      </p:to>
                                    </p:set>
                                  </p:childTnLst>
                                </p:cTn>
                              </p:par>
                              <p:par>
                                <p:cTn id="20" presetID="3" presetClass="emph" presetSubtype="2" fill="hold" grpId="0" nodeType="withEffect">
                                  <p:stCondLst>
                                    <p:cond delay="0"/>
                                  </p:stCondLst>
                                  <p:childTnLst>
                                    <p:animClr clrSpc="rgb" dir="cw">
                                      <p:cBhvr override="childStyle">
                                        <p:cTn id="21" dur="2000" fill="hold"/>
                                        <p:tgtEl>
                                          <p:spTgt spid="9"/>
                                        </p:tgtEl>
                                        <p:attrNameLst>
                                          <p:attrName>style.color</p:attrName>
                                        </p:attrNameLst>
                                      </p:cBhvr>
                                      <p:to>
                                        <a:srgbClr val="FF0000"/>
                                      </p:to>
                                    </p:animClr>
                                  </p:childTnLst>
                                </p:cTn>
                              </p:par>
                              <p:par>
                                <p:cTn id="22" presetID="7" presetClass="emph" presetSubtype="2" fill="hold" nodeType="withEffect">
                                  <p:stCondLst>
                                    <p:cond delay="0"/>
                                  </p:stCondLst>
                                  <p:childTnLst>
                                    <p:animClr clrSpc="rgb" dir="cw">
                                      <p:cBhvr>
                                        <p:cTn id="23" dur="2000" fill="hold"/>
                                        <p:tgtEl>
                                          <p:spTgt spid="10"/>
                                        </p:tgtEl>
                                        <p:attrNameLst>
                                          <p:attrName>stroke.color</p:attrName>
                                        </p:attrNameLst>
                                      </p:cBhvr>
                                      <p:to>
                                        <a:schemeClr val="tx1"/>
                                      </p:to>
                                    </p:animClr>
                                    <p:set>
                                      <p:cBhvr>
                                        <p:cTn id="24" dur="2000" fill="hold"/>
                                        <p:tgtEl>
                                          <p:spTgt spid="10"/>
                                        </p:tgtEl>
                                        <p:attrNameLst>
                                          <p:attrName>stroke.on</p:attrName>
                                        </p:attrNameLst>
                                      </p:cBhvr>
                                      <p:to>
                                        <p:strVal val="true"/>
                                      </p:to>
                                    </p:set>
                                  </p:childTnLst>
                                </p:cTn>
                              </p:par>
                            </p:childTnLst>
                          </p:cTn>
                        </p:par>
                      </p:childTnLst>
                    </p:cTn>
                  </p:par>
                  <p:par>
                    <p:cTn id="25" fill="hold">
                      <p:stCondLst>
                        <p:cond delay="indefinite"/>
                      </p:stCondLst>
                      <p:childTnLst>
                        <p:par>
                          <p:cTn id="26" fill="hold">
                            <p:stCondLst>
                              <p:cond delay="0"/>
                            </p:stCondLst>
                            <p:childTnLst>
                              <p:par>
                                <p:cTn id="27" presetID="7" presetClass="emph" presetSubtype="2" fill="hold" nodeType="clickEffect">
                                  <p:stCondLst>
                                    <p:cond delay="0"/>
                                  </p:stCondLst>
                                  <p:childTnLst>
                                    <p:animClr clrSpc="rgb" dir="cw">
                                      <p:cBhvr>
                                        <p:cTn id="28" dur="2000" fill="hold"/>
                                        <p:tgtEl>
                                          <p:spTgt spid="17"/>
                                        </p:tgtEl>
                                        <p:attrNameLst>
                                          <p:attrName>stroke.color</p:attrName>
                                        </p:attrNameLst>
                                      </p:cBhvr>
                                      <p:to>
                                        <a:srgbClr val="FF0000"/>
                                      </p:to>
                                    </p:animClr>
                                    <p:set>
                                      <p:cBhvr>
                                        <p:cTn id="29" dur="2000" fill="hold"/>
                                        <p:tgtEl>
                                          <p:spTgt spid="17"/>
                                        </p:tgtEl>
                                        <p:attrNameLst>
                                          <p:attrName>stroke.on</p:attrName>
                                        </p:attrNameLst>
                                      </p:cBhvr>
                                      <p:to>
                                        <p:strVal val="true"/>
                                      </p:to>
                                    </p:set>
                                  </p:childTnLst>
                                </p:cTn>
                              </p:par>
                              <p:par>
                                <p:cTn id="30" presetID="3" presetClass="emph" presetSubtype="2" fill="hold" grpId="0" nodeType="withEffect">
                                  <p:stCondLst>
                                    <p:cond delay="0"/>
                                  </p:stCondLst>
                                  <p:childTnLst>
                                    <p:animClr clrSpc="rgb" dir="cw">
                                      <p:cBhvr override="childStyle">
                                        <p:cTn id="31" dur="2000" fill="hold"/>
                                        <p:tgtEl>
                                          <p:spTgt spid="23"/>
                                        </p:tgtEl>
                                        <p:attrNameLst>
                                          <p:attrName>style.color</p:attrName>
                                        </p:attrNameLst>
                                      </p:cBhvr>
                                      <p:to>
                                        <a:srgbClr val="FF0000"/>
                                      </p:to>
                                    </p:animClr>
                                  </p:childTnLst>
                                </p:cTn>
                              </p:par>
                              <p:par>
                                <p:cTn id="32" presetID="7" presetClass="emph" presetSubtype="2" fill="hold" nodeType="withEffect">
                                  <p:stCondLst>
                                    <p:cond delay="0"/>
                                  </p:stCondLst>
                                  <p:childTnLst>
                                    <p:animClr clrSpc="rgb" dir="cw">
                                      <p:cBhvr>
                                        <p:cTn id="33" dur="2000" fill="hold"/>
                                        <p:tgtEl>
                                          <p:spTgt spid="11"/>
                                        </p:tgtEl>
                                        <p:attrNameLst>
                                          <p:attrName>stroke.color</p:attrName>
                                        </p:attrNameLst>
                                      </p:cBhvr>
                                      <p:to>
                                        <a:srgbClr val="FF0000"/>
                                      </p:to>
                                    </p:animClr>
                                    <p:set>
                                      <p:cBhvr>
                                        <p:cTn id="34" dur="2000" fill="hold"/>
                                        <p:tgtEl>
                                          <p:spTgt spid="11"/>
                                        </p:tgtEl>
                                        <p:attrNameLst>
                                          <p:attrName>stroke.on</p:attrName>
                                        </p:attrNameLst>
                                      </p:cBhvr>
                                      <p:to>
                                        <p:strVal val="true"/>
                                      </p:to>
                                    </p:set>
                                  </p:childTnLst>
                                </p:cTn>
                              </p:par>
                              <p:par>
                                <p:cTn id="35" presetID="3" presetClass="emph" presetSubtype="2" fill="hold" grpId="0" nodeType="withEffect">
                                  <p:stCondLst>
                                    <p:cond delay="0"/>
                                  </p:stCondLst>
                                  <p:childTnLst>
                                    <p:animClr clrSpc="rgb" dir="cw">
                                      <p:cBhvr override="childStyle">
                                        <p:cTn id="36" dur="2000" fill="hold"/>
                                        <p:tgtEl>
                                          <p:spTgt spid="11"/>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21" grpId="0"/>
      <p:bldP spid="22" grpId="0"/>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 name="Objet 43">
            <a:extLst>
              <a:ext uri="{FF2B5EF4-FFF2-40B4-BE49-F238E27FC236}">
                <a16:creationId xmlns:a16="http://schemas.microsoft.com/office/drawing/2014/main" id="{8C0F96BC-9414-4BED-AF17-A4B8DEB9B139}"/>
              </a:ext>
            </a:extLst>
          </p:cNvPr>
          <p:cNvGraphicFramePr>
            <a:graphicFrameLocks noChangeAspect="1"/>
          </p:cNvGraphicFramePr>
          <p:nvPr>
            <p:extLst>
              <p:ext uri="{D42A27DB-BD31-4B8C-83A1-F6EECF244321}">
                <p14:modId xmlns:p14="http://schemas.microsoft.com/office/powerpoint/2010/main" val="875632736"/>
              </p:ext>
            </p:extLst>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21506" name="CS ChemDraw Drawing" r:id="rId5" imgW="6342396" imgH="909573" progId="ChemDraw.Document.6.0">
                  <p:embed/>
                </p:oleObj>
              </mc:Choice>
              <mc:Fallback>
                <p:oleObj name="CS ChemDraw Drawing" r:id="rId5" imgW="6342396" imgH="909573" progId="ChemDraw.Document.6.0">
                  <p:embed/>
                  <p:pic>
                    <p:nvPicPr>
                      <p:cNvPr id="5" name="Objet 4">
                        <a:extLst>
                          <a:ext uri="{FF2B5EF4-FFF2-40B4-BE49-F238E27FC236}">
                            <a16:creationId xmlns:a16="http://schemas.microsoft.com/office/drawing/2014/main" id="{C4803662-70BF-4FE4-8B78-677E111C35EF}"/>
                          </a:ext>
                        </a:extLst>
                      </p:cNvPr>
                      <p:cNvPicPr>
                        <a:picLocks noChangeAspect="1" noChangeArrowheads="1"/>
                      </p:cNvPicPr>
                      <p:nvPr/>
                    </p:nvPicPr>
                    <p:blipFill>
                      <a:blip r:embed="rId6"/>
                      <a:srcRect/>
                      <a:stretch>
                        <a:fillRect/>
                      </a:stretch>
                    </p:blipFill>
                    <p:spPr bwMode="auto">
                      <a:xfrm>
                        <a:off x="142875" y="1814513"/>
                        <a:ext cx="8875713" cy="1290637"/>
                      </a:xfrm>
                      <a:prstGeom prst="rect">
                        <a:avLst/>
                      </a:prstGeom>
                      <a:noFill/>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945368" y="1178700"/>
            <a:ext cx="6869188" cy="584775"/>
          </a:xfrm>
          <a:prstGeom prst="rect">
            <a:avLst/>
          </a:prstGeom>
          <a:noFill/>
        </p:spPr>
        <p:txBody>
          <a:bodyPr wrap="none" rtlCol="0">
            <a:spAutoFit/>
          </a:bodyPr>
          <a:lstStyle/>
          <a:p>
            <a:pPr marL="342900" indent="-342900" algn="just">
              <a:buFont typeface="+mj-lt"/>
              <a:buAutoNum type="alphaLcParenR"/>
            </a:pPr>
            <a:r>
              <a:rPr lang="fr-FR" dirty="0">
                <a:solidFill>
                  <a:schemeClr val="bg1"/>
                </a:solidFill>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9" name="ZoneTexte 18">
            <a:extLst>
              <a:ext uri="{FF2B5EF4-FFF2-40B4-BE49-F238E27FC236}">
                <a16:creationId xmlns:a16="http://schemas.microsoft.com/office/drawing/2014/main" id="{FB1C2BCE-3519-4184-AACB-C74157D1B727}"/>
              </a:ext>
            </a:extLst>
          </p:cNvPr>
          <p:cNvSpPr txBox="1"/>
          <p:nvPr/>
        </p:nvSpPr>
        <p:spPr>
          <a:xfrm>
            <a:off x="71400" y="3090446"/>
            <a:ext cx="2953053" cy="338554"/>
          </a:xfrm>
          <a:prstGeom prst="rect">
            <a:avLst/>
          </a:prstGeom>
          <a:noFill/>
        </p:spPr>
        <p:txBody>
          <a:bodyPr wrap="none" rtlCol="0">
            <a:spAutoFit/>
          </a:bodyPr>
          <a:lstStyle/>
          <a:p>
            <a:r>
              <a:rPr lang="fr-FR" dirty="0"/>
              <a:t>Même formule brute : C</a:t>
            </a:r>
            <a:r>
              <a:rPr lang="fr-FR" baseline="-25000" dirty="0"/>
              <a:t>4</a:t>
            </a:r>
            <a:r>
              <a:rPr lang="fr-FR" dirty="0"/>
              <a:t>H</a:t>
            </a:r>
            <a:r>
              <a:rPr lang="fr-FR" baseline="-25000" dirty="0"/>
              <a:t>10</a:t>
            </a:r>
            <a:r>
              <a:rPr lang="fr-FR" dirty="0"/>
              <a:t>O</a:t>
            </a:r>
            <a:r>
              <a:rPr lang="fr-FR" baseline="-25000" dirty="0"/>
              <a:t>4</a:t>
            </a:r>
          </a:p>
        </p:txBody>
      </p:sp>
      <p:sp>
        <p:nvSpPr>
          <p:cNvPr id="11" name="ZoneTexte 10">
            <a:extLst>
              <a:ext uri="{FF2B5EF4-FFF2-40B4-BE49-F238E27FC236}">
                <a16:creationId xmlns:a16="http://schemas.microsoft.com/office/drawing/2014/main" id="{D32B46CD-A7AB-4E17-98C1-9632C7BDA999}"/>
              </a:ext>
            </a:extLst>
          </p:cNvPr>
          <p:cNvSpPr txBox="1"/>
          <p:nvPr/>
        </p:nvSpPr>
        <p:spPr>
          <a:xfrm>
            <a:off x="71400" y="3418179"/>
            <a:ext cx="3942105" cy="338554"/>
          </a:xfrm>
          <a:prstGeom prst="rect">
            <a:avLst/>
          </a:prstGeom>
          <a:noFill/>
        </p:spPr>
        <p:txBody>
          <a:bodyPr wrap="none" rtlCol="0">
            <a:spAutoFit/>
          </a:bodyPr>
          <a:lstStyle/>
          <a:p>
            <a:r>
              <a:rPr lang="fr-FR" b="1" dirty="0"/>
              <a:t>2</a:t>
            </a:r>
            <a:r>
              <a:rPr lang="fr-FR" dirty="0"/>
              <a:t> est isomère de constitution de </a:t>
            </a:r>
            <a:r>
              <a:rPr lang="fr-FR" b="1" dirty="0"/>
              <a:t>1</a:t>
            </a:r>
            <a:r>
              <a:rPr lang="fr-FR" dirty="0"/>
              <a:t>, </a:t>
            </a:r>
            <a:r>
              <a:rPr lang="fr-FR" b="1" dirty="0"/>
              <a:t>3</a:t>
            </a:r>
            <a:r>
              <a:rPr lang="fr-FR" dirty="0"/>
              <a:t> et </a:t>
            </a:r>
            <a:r>
              <a:rPr lang="fr-FR" b="1" dirty="0"/>
              <a:t>4</a:t>
            </a:r>
            <a:r>
              <a:rPr lang="fr-FR" dirty="0"/>
              <a:t>.</a:t>
            </a:r>
            <a:endParaRPr lang="fr-FR" baseline="-25000" dirty="0"/>
          </a:p>
        </p:txBody>
      </p:sp>
      <p:cxnSp>
        <p:nvCxnSpPr>
          <p:cNvPr id="21" name="Connecteur droit avec flèche 20">
            <a:extLst>
              <a:ext uri="{FF2B5EF4-FFF2-40B4-BE49-F238E27FC236}">
                <a16:creationId xmlns:a16="http://schemas.microsoft.com/office/drawing/2014/main" id="{D26238F2-A241-4A92-BE76-846F59D9853D}"/>
              </a:ext>
            </a:extLst>
          </p:cNvPr>
          <p:cNvCxnSpPr>
            <a:cxnSpLocks/>
          </p:cNvCxnSpPr>
          <p:nvPr/>
        </p:nvCxnSpPr>
        <p:spPr>
          <a:xfrm>
            <a:off x="165168" y="1572492"/>
            <a:ext cx="316968" cy="270036"/>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4515E274-15A2-4174-9AD9-D5C3CB8D0A03}"/>
              </a:ext>
            </a:extLst>
          </p:cNvPr>
          <p:cNvCxnSpPr>
            <a:cxnSpLocks/>
          </p:cNvCxnSpPr>
          <p:nvPr/>
        </p:nvCxnSpPr>
        <p:spPr>
          <a:xfrm flipV="1">
            <a:off x="123825" y="2698190"/>
            <a:ext cx="450060" cy="270036"/>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FFE05A9-BE29-4591-BC03-8CA5A20C2D66}"/>
              </a:ext>
            </a:extLst>
          </p:cNvPr>
          <p:cNvCxnSpPr/>
          <p:nvPr/>
        </p:nvCxnSpPr>
        <p:spPr>
          <a:xfrm>
            <a:off x="4779724" y="1724343"/>
            <a:ext cx="316968" cy="270036"/>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11BA1FD7-468C-4580-A372-7C9654C1A6F9}"/>
              </a:ext>
            </a:extLst>
          </p:cNvPr>
          <p:cNvCxnSpPr>
            <a:cxnSpLocks/>
          </p:cNvCxnSpPr>
          <p:nvPr/>
        </p:nvCxnSpPr>
        <p:spPr>
          <a:xfrm flipV="1">
            <a:off x="4738381" y="2850041"/>
            <a:ext cx="450060" cy="270036"/>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822F9C0B-C22B-4046-A03A-E858922C3285}"/>
              </a:ext>
            </a:extLst>
          </p:cNvPr>
          <p:cNvSpPr txBox="1"/>
          <p:nvPr/>
        </p:nvSpPr>
        <p:spPr>
          <a:xfrm>
            <a:off x="69189" y="3727313"/>
            <a:ext cx="9039141" cy="584775"/>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identique</a:t>
            </a:r>
            <a:r>
              <a:rPr lang="fr-FR" dirty="0"/>
              <a:t>,</a:t>
            </a:r>
            <a:r>
              <a:rPr lang="fr-FR" dirty="0">
                <a:solidFill>
                  <a:schemeClr val="tx2">
                    <a:lumMod val="60000"/>
                    <a:lumOff val="40000"/>
                  </a:schemeClr>
                </a:solidFill>
              </a:rPr>
              <a:t> </a:t>
            </a:r>
            <a:r>
              <a:rPr lang="fr-FR" dirty="0"/>
              <a:t>donc </a:t>
            </a:r>
            <a:r>
              <a:rPr lang="fr-FR" b="1" dirty="0"/>
              <a:t>1</a:t>
            </a:r>
            <a:r>
              <a:rPr lang="fr-FR" dirty="0"/>
              <a:t> et </a:t>
            </a:r>
            <a:r>
              <a:rPr lang="fr-FR" b="1" dirty="0"/>
              <a:t>3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36" name="Flèche courbée vers la droite 43">
            <a:extLst>
              <a:ext uri="{FF2B5EF4-FFF2-40B4-BE49-F238E27FC236}">
                <a16:creationId xmlns:a16="http://schemas.microsoft.com/office/drawing/2014/main" id="{D4E48A34-AA02-44D8-8B50-2AD642BEB513}"/>
              </a:ext>
            </a:extLst>
          </p:cNvPr>
          <p:cNvSpPr/>
          <p:nvPr/>
        </p:nvSpPr>
        <p:spPr>
          <a:xfrm rot="5400000">
            <a:off x="1827591" y="2158607"/>
            <a:ext cx="264225" cy="325323"/>
          </a:xfrm>
          <a:prstGeom prst="curvedRightArrow">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5" name="ZoneTexte 34">
            <a:extLst>
              <a:ext uri="{FF2B5EF4-FFF2-40B4-BE49-F238E27FC236}">
                <a16:creationId xmlns:a16="http://schemas.microsoft.com/office/drawing/2014/main" id="{7B990952-C6F7-47AE-8B83-948A9CB9F040}"/>
              </a:ext>
            </a:extLst>
          </p:cNvPr>
          <p:cNvSpPr txBox="1"/>
          <p:nvPr/>
        </p:nvSpPr>
        <p:spPr>
          <a:xfrm>
            <a:off x="717055" y="2115420"/>
            <a:ext cx="332142" cy="338554"/>
          </a:xfrm>
          <a:prstGeom prst="rect">
            <a:avLst/>
          </a:prstGeom>
          <a:noFill/>
        </p:spPr>
        <p:txBody>
          <a:bodyPr wrap="none" rtlCol="0">
            <a:spAutoFit/>
          </a:bodyPr>
          <a:lstStyle/>
          <a:p>
            <a:r>
              <a:rPr lang="fr-FR" b="1" dirty="0">
                <a:solidFill>
                  <a:srgbClr val="FF0000"/>
                </a:solidFill>
              </a:rPr>
              <a:t>C</a:t>
            </a:r>
          </a:p>
        </p:txBody>
      </p:sp>
      <p:sp>
        <p:nvSpPr>
          <p:cNvPr id="38" name="ZoneTexte 37">
            <a:extLst>
              <a:ext uri="{FF2B5EF4-FFF2-40B4-BE49-F238E27FC236}">
                <a16:creationId xmlns:a16="http://schemas.microsoft.com/office/drawing/2014/main" id="{0CEB1980-7E5A-4B40-9E8C-3C2F39E7D9B5}"/>
              </a:ext>
            </a:extLst>
          </p:cNvPr>
          <p:cNvSpPr txBox="1"/>
          <p:nvPr/>
        </p:nvSpPr>
        <p:spPr>
          <a:xfrm>
            <a:off x="1134631" y="2112372"/>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40" name="ZoneTexte 39">
            <a:extLst>
              <a:ext uri="{FF2B5EF4-FFF2-40B4-BE49-F238E27FC236}">
                <a16:creationId xmlns:a16="http://schemas.microsoft.com/office/drawing/2014/main" id="{8C614D5B-0DB0-414D-A50A-A1E5D5FC9243}"/>
              </a:ext>
            </a:extLst>
          </p:cNvPr>
          <p:cNvSpPr txBox="1"/>
          <p:nvPr/>
        </p:nvSpPr>
        <p:spPr>
          <a:xfrm>
            <a:off x="5350015" y="2203812"/>
            <a:ext cx="332142" cy="338554"/>
          </a:xfrm>
          <a:prstGeom prst="rect">
            <a:avLst/>
          </a:prstGeom>
          <a:noFill/>
        </p:spPr>
        <p:txBody>
          <a:bodyPr wrap="none" rtlCol="0">
            <a:spAutoFit/>
          </a:bodyPr>
          <a:lstStyle/>
          <a:p>
            <a:r>
              <a:rPr lang="fr-FR" b="1" dirty="0">
                <a:solidFill>
                  <a:srgbClr val="FF0000"/>
                </a:solidFill>
              </a:rPr>
              <a:t>C</a:t>
            </a:r>
          </a:p>
        </p:txBody>
      </p:sp>
      <p:sp>
        <p:nvSpPr>
          <p:cNvPr id="42" name="ZoneTexte 41">
            <a:extLst>
              <a:ext uri="{FF2B5EF4-FFF2-40B4-BE49-F238E27FC236}">
                <a16:creationId xmlns:a16="http://schemas.microsoft.com/office/drawing/2014/main" id="{70447DC8-E676-420C-A498-443A0C53CF6E}"/>
              </a:ext>
            </a:extLst>
          </p:cNvPr>
          <p:cNvSpPr txBox="1"/>
          <p:nvPr/>
        </p:nvSpPr>
        <p:spPr>
          <a:xfrm>
            <a:off x="5767591" y="2200764"/>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5" name="Text Box 8">
            <a:extLst>
              <a:ext uri="{FF2B5EF4-FFF2-40B4-BE49-F238E27FC236}">
                <a16:creationId xmlns:a16="http://schemas.microsoft.com/office/drawing/2014/main" id="{71514E51-0E80-4486-A014-28A6DC82FAD0}"/>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9" name="Text Box 7">
            <a:extLst>
              <a:ext uri="{FF2B5EF4-FFF2-40B4-BE49-F238E27FC236}">
                <a16:creationId xmlns:a16="http://schemas.microsoft.com/office/drawing/2014/main" id="{D7416053-DA71-40D8-9DC7-3958DEC14CD9}"/>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601518166"/>
      </p:ext>
    </p:extLst>
  </p:cSld>
  <p:clrMapOvr>
    <a:masterClrMapping/>
  </p:clrMapOvr>
  <mc:AlternateContent xmlns:mc="http://schemas.openxmlformats.org/markup-compatibility/2006" xmlns:p14="http://schemas.microsoft.com/office/powerpoint/2010/main">
    <mc:Choice Requires="p14">
      <p:transition spd="slow" p14:dur="2000" advTm="130207"/>
    </mc:Choice>
    <mc:Fallback xmlns="">
      <p:transition spd="slow" advTm="13020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20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6" grpId="0" animBg="1"/>
      <p:bldP spid="35" grpId="0"/>
      <p:bldP spid="38" grpId="0"/>
      <p:bldP spid="40" grpId="0"/>
      <p:bldP spid="4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t 15">
            <a:extLst>
              <a:ext uri="{FF2B5EF4-FFF2-40B4-BE49-F238E27FC236}">
                <a16:creationId xmlns:a16="http://schemas.microsoft.com/office/drawing/2014/main" id="{CF3BDED2-E2A3-4F1D-9618-7319199AF5B5}"/>
              </a:ext>
            </a:extLst>
          </p:cNvPr>
          <p:cNvGraphicFramePr>
            <a:graphicFrameLocks noChangeAspect="1"/>
          </p:cNvGraphicFramePr>
          <p:nvPr>
            <p:extLst>
              <p:ext uri="{D42A27DB-BD31-4B8C-83A1-F6EECF244321}">
                <p14:modId xmlns:p14="http://schemas.microsoft.com/office/powerpoint/2010/main" val="875632736"/>
              </p:ext>
            </p:extLst>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22530" name="CS ChemDraw Drawing" r:id="rId5" imgW="6342396" imgH="909573" progId="ChemDraw.Document.6.0">
                  <p:embed/>
                </p:oleObj>
              </mc:Choice>
              <mc:Fallback>
                <p:oleObj name="CS ChemDraw Drawing" r:id="rId5" imgW="6342396" imgH="909573" progId="ChemDraw.Document.6.0">
                  <p:embed/>
                  <p:pic>
                    <p:nvPicPr>
                      <p:cNvPr id="5" name="Objet 4">
                        <a:extLst>
                          <a:ext uri="{FF2B5EF4-FFF2-40B4-BE49-F238E27FC236}">
                            <a16:creationId xmlns:a16="http://schemas.microsoft.com/office/drawing/2014/main" id="{C4803662-70BF-4FE4-8B78-677E111C35EF}"/>
                          </a:ext>
                        </a:extLst>
                      </p:cNvPr>
                      <p:cNvPicPr>
                        <a:picLocks noChangeAspect="1" noChangeArrowheads="1"/>
                      </p:cNvPicPr>
                      <p:nvPr/>
                    </p:nvPicPr>
                    <p:blipFill>
                      <a:blip r:embed="rId6"/>
                      <a:srcRect/>
                      <a:stretch>
                        <a:fillRect/>
                      </a:stretch>
                    </p:blipFill>
                    <p:spPr bwMode="auto">
                      <a:xfrm>
                        <a:off x="142875" y="1814513"/>
                        <a:ext cx="8875713" cy="1290637"/>
                      </a:xfrm>
                      <a:prstGeom prst="rect">
                        <a:avLst/>
                      </a:prstGeom>
                      <a:noFill/>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945368" y="1178700"/>
            <a:ext cx="6869188" cy="584775"/>
          </a:xfrm>
          <a:prstGeom prst="rect">
            <a:avLst/>
          </a:prstGeom>
          <a:noFill/>
        </p:spPr>
        <p:txBody>
          <a:bodyPr wrap="none" rtlCol="0">
            <a:spAutoFit/>
          </a:bodyPr>
          <a:lstStyle/>
          <a:p>
            <a:pPr marL="342900" indent="-342900" algn="just">
              <a:buFont typeface="+mj-lt"/>
              <a:buAutoNum type="alphaLcParenR"/>
            </a:pPr>
            <a:r>
              <a:rPr lang="fr-FR" dirty="0">
                <a:solidFill>
                  <a:schemeClr val="bg1"/>
                </a:solidFill>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9" name="ZoneTexte 18">
            <a:extLst>
              <a:ext uri="{FF2B5EF4-FFF2-40B4-BE49-F238E27FC236}">
                <a16:creationId xmlns:a16="http://schemas.microsoft.com/office/drawing/2014/main" id="{FB1C2BCE-3519-4184-AACB-C74157D1B727}"/>
              </a:ext>
            </a:extLst>
          </p:cNvPr>
          <p:cNvSpPr txBox="1"/>
          <p:nvPr/>
        </p:nvSpPr>
        <p:spPr>
          <a:xfrm>
            <a:off x="71400" y="3090446"/>
            <a:ext cx="2953053" cy="338554"/>
          </a:xfrm>
          <a:prstGeom prst="rect">
            <a:avLst/>
          </a:prstGeom>
          <a:noFill/>
        </p:spPr>
        <p:txBody>
          <a:bodyPr wrap="none" rtlCol="0">
            <a:spAutoFit/>
          </a:bodyPr>
          <a:lstStyle/>
          <a:p>
            <a:r>
              <a:rPr lang="fr-FR" dirty="0"/>
              <a:t>Même formule brute : C</a:t>
            </a:r>
            <a:r>
              <a:rPr lang="fr-FR" baseline="-25000" dirty="0"/>
              <a:t>4</a:t>
            </a:r>
            <a:r>
              <a:rPr lang="fr-FR" dirty="0"/>
              <a:t>H</a:t>
            </a:r>
            <a:r>
              <a:rPr lang="fr-FR" baseline="-25000" dirty="0"/>
              <a:t>10</a:t>
            </a:r>
            <a:r>
              <a:rPr lang="fr-FR" dirty="0"/>
              <a:t>O</a:t>
            </a:r>
            <a:r>
              <a:rPr lang="fr-FR" baseline="-25000" dirty="0"/>
              <a:t>4</a:t>
            </a:r>
          </a:p>
        </p:txBody>
      </p:sp>
      <p:sp>
        <p:nvSpPr>
          <p:cNvPr id="11" name="ZoneTexte 10">
            <a:extLst>
              <a:ext uri="{FF2B5EF4-FFF2-40B4-BE49-F238E27FC236}">
                <a16:creationId xmlns:a16="http://schemas.microsoft.com/office/drawing/2014/main" id="{D32B46CD-A7AB-4E17-98C1-9632C7BDA999}"/>
              </a:ext>
            </a:extLst>
          </p:cNvPr>
          <p:cNvSpPr txBox="1"/>
          <p:nvPr/>
        </p:nvSpPr>
        <p:spPr>
          <a:xfrm>
            <a:off x="71400" y="3418179"/>
            <a:ext cx="3942105" cy="338554"/>
          </a:xfrm>
          <a:prstGeom prst="rect">
            <a:avLst/>
          </a:prstGeom>
          <a:noFill/>
        </p:spPr>
        <p:txBody>
          <a:bodyPr wrap="none" rtlCol="0">
            <a:spAutoFit/>
          </a:bodyPr>
          <a:lstStyle/>
          <a:p>
            <a:r>
              <a:rPr lang="fr-FR" b="1" dirty="0"/>
              <a:t>2</a:t>
            </a:r>
            <a:r>
              <a:rPr lang="fr-FR" dirty="0"/>
              <a:t> est isomère de constitution de </a:t>
            </a:r>
            <a:r>
              <a:rPr lang="fr-FR" b="1" dirty="0"/>
              <a:t>1</a:t>
            </a:r>
            <a:r>
              <a:rPr lang="fr-FR" dirty="0"/>
              <a:t>, </a:t>
            </a:r>
            <a:r>
              <a:rPr lang="fr-FR" b="1" dirty="0"/>
              <a:t>3</a:t>
            </a:r>
            <a:r>
              <a:rPr lang="fr-FR" dirty="0"/>
              <a:t> et </a:t>
            </a:r>
            <a:r>
              <a:rPr lang="fr-FR" b="1" dirty="0"/>
              <a:t>4</a:t>
            </a:r>
            <a:r>
              <a:rPr lang="fr-FR" dirty="0"/>
              <a:t>.</a:t>
            </a:r>
            <a:endParaRPr lang="fr-FR" baseline="-25000" dirty="0"/>
          </a:p>
        </p:txBody>
      </p:sp>
      <p:sp>
        <p:nvSpPr>
          <p:cNvPr id="28" name="ZoneTexte 27">
            <a:extLst>
              <a:ext uri="{FF2B5EF4-FFF2-40B4-BE49-F238E27FC236}">
                <a16:creationId xmlns:a16="http://schemas.microsoft.com/office/drawing/2014/main" id="{822F9C0B-C22B-4046-A03A-E858922C3285}"/>
              </a:ext>
            </a:extLst>
          </p:cNvPr>
          <p:cNvSpPr txBox="1"/>
          <p:nvPr/>
        </p:nvSpPr>
        <p:spPr>
          <a:xfrm>
            <a:off x="69189" y="4300293"/>
            <a:ext cx="7325019" cy="502702"/>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différente </a:t>
            </a:r>
            <a:r>
              <a:rPr lang="fr-FR" dirty="0"/>
              <a:t>: isomères de configuration ?</a:t>
            </a:r>
          </a:p>
          <a:p>
            <a:endParaRPr lang="fr-FR" baseline="-25000" dirty="0"/>
          </a:p>
        </p:txBody>
      </p:sp>
      <p:sp>
        <p:nvSpPr>
          <p:cNvPr id="35" name="ZoneTexte 34">
            <a:extLst>
              <a:ext uri="{FF2B5EF4-FFF2-40B4-BE49-F238E27FC236}">
                <a16:creationId xmlns:a16="http://schemas.microsoft.com/office/drawing/2014/main" id="{7B990952-C6F7-47AE-8B83-948A9CB9F040}"/>
              </a:ext>
            </a:extLst>
          </p:cNvPr>
          <p:cNvSpPr txBox="1"/>
          <p:nvPr/>
        </p:nvSpPr>
        <p:spPr>
          <a:xfrm>
            <a:off x="717055" y="2115420"/>
            <a:ext cx="332142" cy="338554"/>
          </a:xfrm>
          <a:prstGeom prst="rect">
            <a:avLst/>
          </a:prstGeom>
          <a:noFill/>
        </p:spPr>
        <p:txBody>
          <a:bodyPr wrap="none" rtlCol="0">
            <a:spAutoFit/>
          </a:bodyPr>
          <a:lstStyle/>
          <a:p>
            <a:r>
              <a:rPr lang="fr-FR" b="1" dirty="0">
                <a:solidFill>
                  <a:srgbClr val="FF0000"/>
                </a:solidFill>
              </a:rPr>
              <a:t>C</a:t>
            </a:r>
          </a:p>
        </p:txBody>
      </p:sp>
      <p:sp>
        <p:nvSpPr>
          <p:cNvPr id="38" name="ZoneTexte 37">
            <a:extLst>
              <a:ext uri="{FF2B5EF4-FFF2-40B4-BE49-F238E27FC236}">
                <a16:creationId xmlns:a16="http://schemas.microsoft.com/office/drawing/2014/main" id="{0CEB1980-7E5A-4B40-9E8C-3C2F39E7D9B5}"/>
              </a:ext>
            </a:extLst>
          </p:cNvPr>
          <p:cNvSpPr txBox="1"/>
          <p:nvPr/>
        </p:nvSpPr>
        <p:spPr>
          <a:xfrm>
            <a:off x="1134631" y="2112372"/>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40" name="ZoneTexte 39">
            <a:extLst>
              <a:ext uri="{FF2B5EF4-FFF2-40B4-BE49-F238E27FC236}">
                <a16:creationId xmlns:a16="http://schemas.microsoft.com/office/drawing/2014/main" id="{8C614D5B-0DB0-414D-A50A-A1E5D5FC9243}"/>
              </a:ext>
            </a:extLst>
          </p:cNvPr>
          <p:cNvSpPr txBox="1"/>
          <p:nvPr/>
        </p:nvSpPr>
        <p:spPr>
          <a:xfrm>
            <a:off x="7690879" y="2258676"/>
            <a:ext cx="332142" cy="338554"/>
          </a:xfrm>
          <a:prstGeom prst="rect">
            <a:avLst/>
          </a:prstGeom>
          <a:noFill/>
        </p:spPr>
        <p:txBody>
          <a:bodyPr wrap="none" rtlCol="0">
            <a:spAutoFit/>
          </a:bodyPr>
          <a:lstStyle/>
          <a:p>
            <a:r>
              <a:rPr lang="fr-FR" b="1" dirty="0">
                <a:solidFill>
                  <a:srgbClr val="FF0000"/>
                </a:solidFill>
              </a:rPr>
              <a:t>C</a:t>
            </a:r>
          </a:p>
        </p:txBody>
      </p:sp>
      <p:sp>
        <p:nvSpPr>
          <p:cNvPr id="42" name="ZoneTexte 41">
            <a:extLst>
              <a:ext uri="{FF2B5EF4-FFF2-40B4-BE49-F238E27FC236}">
                <a16:creationId xmlns:a16="http://schemas.microsoft.com/office/drawing/2014/main" id="{70447DC8-E676-420C-A498-443A0C53CF6E}"/>
              </a:ext>
            </a:extLst>
          </p:cNvPr>
          <p:cNvSpPr txBox="1"/>
          <p:nvPr/>
        </p:nvSpPr>
        <p:spPr>
          <a:xfrm>
            <a:off x="8108455" y="2255628"/>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graphicFrame>
        <p:nvGraphicFramePr>
          <p:cNvPr id="24" name="Objet 23">
            <a:extLst>
              <a:ext uri="{FF2B5EF4-FFF2-40B4-BE49-F238E27FC236}">
                <a16:creationId xmlns:a16="http://schemas.microsoft.com/office/drawing/2014/main" id="{BFECD25B-C73E-4100-8C25-111E19A086FF}"/>
              </a:ext>
            </a:extLst>
          </p:cNvPr>
          <p:cNvGraphicFramePr>
            <a:graphicFrameLocks noChangeAspect="1"/>
          </p:cNvGraphicFramePr>
          <p:nvPr>
            <p:extLst>
              <p:ext uri="{D42A27DB-BD31-4B8C-83A1-F6EECF244321}">
                <p14:modId xmlns:p14="http://schemas.microsoft.com/office/powerpoint/2010/main" val="2312679179"/>
              </p:ext>
            </p:extLst>
          </p:nvPr>
        </p:nvGraphicFramePr>
        <p:xfrm>
          <a:off x="2716810" y="5092018"/>
          <a:ext cx="1889125" cy="1292225"/>
        </p:xfrm>
        <a:graphic>
          <a:graphicData uri="http://schemas.openxmlformats.org/presentationml/2006/ole">
            <mc:AlternateContent xmlns:mc="http://schemas.openxmlformats.org/markup-compatibility/2006">
              <mc:Choice xmlns:v="urn:schemas-microsoft-com:vml" Requires="v">
                <p:oleObj spid="_x0000_s22531" name="CS ChemDraw Drawing" r:id="rId8" imgW="1350042" imgH="909235" progId="ChemDraw.Document.6.0">
                  <p:embed/>
                </p:oleObj>
              </mc:Choice>
              <mc:Fallback>
                <p:oleObj name="CS ChemDraw Drawing" r:id="rId8" imgW="1350042" imgH="909235" progId="ChemDraw.Document.6.0">
                  <p:embed/>
                  <p:pic>
                    <p:nvPicPr>
                      <p:cNvPr id="20" name="Objet 19">
                        <a:extLst>
                          <a:ext uri="{FF2B5EF4-FFF2-40B4-BE49-F238E27FC236}">
                            <a16:creationId xmlns:a16="http://schemas.microsoft.com/office/drawing/2014/main" id="{DE46AFB1-5CCD-4A60-815C-8BD08B54A818}"/>
                          </a:ext>
                        </a:extLst>
                      </p:cNvPr>
                      <p:cNvPicPr>
                        <a:picLocks noChangeAspect="1" noChangeArrowheads="1"/>
                      </p:cNvPicPr>
                      <p:nvPr/>
                    </p:nvPicPr>
                    <p:blipFill>
                      <a:blip r:embed="rId9"/>
                      <a:srcRect/>
                      <a:stretch>
                        <a:fillRect/>
                      </a:stretch>
                    </p:blipFill>
                    <p:spPr bwMode="auto">
                      <a:xfrm>
                        <a:off x="2716810" y="5092018"/>
                        <a:ext cx="1889125" cy="1292225"/>
                      </a:xfrm>
                      <a:prstGeom prst="rect">
                        <a:avLst/>
                      </a:prstGeom>
                      <a:noFill/>
                    </p:spPr>
                  </p:pic>
                </p:oleObj>
              </mc:Fallback>
            </mc:AlternateContent>
          </a:graphicData>
        </a:graphic>
      </p:graphicFrame>
      <p:graphicFrame>
        <p:nvGraphicFramePr>
          <p:cNvPr id="27" name="Objet 26">
            <a:extLst>
              <a:ext uri="{FF2B5EF4-FFF2-40B4-BE49-F238E27FC236}">
                <a16:creationId xmlns:a16="http://schemas.microsoft.com/office/drawing/2014/main" id="{990E9715-BBEF-4762-B239-0294E9A9ADA9}"/>
              </a:ext>
            </a:extLst>
          </p:cNvPr>
          <p:cNvGraphicFramePr>
            <a:graphicFrameLocks noChangeAspect="1"/>
          </p:cNvGraphicFramePr>
          <p:nvPr>
            <p:extLst>
              <p:ext uri="{D42A27DB-BD31-4B8C-83A1-F6EECF244321}">
                <p14:modId xmlns:p14="http://schemas.microsoft.com/office/powerpoint/2010/main" val="1688136014"/>
              </p:ext>
            </p:extLst>
          </p:nvPr>
        </p:nvGraphicFramePr>
        <p:xfrm>
          <a:off x="4736801" y="5049216"/>
          <a:ext cx="1995487" cy="1093787"/>
        </p:xfrm>
        <a:graphic>
          <a:graphicData uri="http://schemas.openxmlformats.org/presentationml/2006/ole">
            <mc:AlternateContent xmlns:mc="http://schemas.openxmlformats.org/markup-compatibility/2006">
              <mc:Choice xmlns:v="urn:schemas-microsoft-com:vml" Requires="v">
                <p:oleObj spid="_x0000_s22532" name="CS ChemDraw Drawing" r:id="rId10" imgW="1427689" imgH="769353" progId="ChemDraw.Document.6.0">
                  <p:embed/>
                </p:oleObj>
              </mc:Choice>
              <mc:Fallback>
                <p:oleObj name="CS ChemDraw Drawing" r:id="rId10" imgW="1427689" imgH="769353" progId="ChemDraw.Document.6.0">
                  <p:embed/>
                  <p:pic>
                    <p:nvPicPr>
                      <p:cNvPr id="20" name="Objet 19">
                        <a:extLst>
                          <a:ext uri="{FF2B5EF4-FFF2-40B4-BE49-F238E27FC236}">
                            <a16:creationId xmlns:a16="http://schemas.microsoft.com/office/drawing/2014/main" id="{044F6580-46C3-4689-8960-A3F9F36220F3}"/>
                          </a:ext>
                        </a:extLst>
                      </p:cNvPr>
                      <p:cNvPicPr>
                        <a:picLocks noChangeAspect="1" noChangeArrowheads="1"/>
                      </p:cNvPicPr>
                      <p:nvPr/>
                    </p:nvPicPr>
                    <p:blipFill>
                      <a:blip r:embed="rId11"/>
                      <a:srcRect/>
                      <a:stretch>
                        <a:fillRect/>
                      </a:stretch>
                    </p:blipFill>
                    <p:spPr bwMode="auto">
                      <a:xfrm>
                        <a:off x="4736801" y="5049216"/>
                        <a:ext cx="1995487" cy="1093787"/>
                      </a:xfrm>
                      <a:prstGeom prst="rect">
                        <a:avLst/>
                      </a:prstGeom>
                      <a:noFill/>
                    </p:spPr>
                  </p:pic>
                </p:oleObj>
              </mc:Fallback>
            </mc:AlternateContent>
          </a:graphicData>
        </a:graphic>
      </p:graphicFrame>
      <p:sp>
        <p:nvSpPr>
          <p:cNvPr id="67" name="Flèche courbée vers la droite 43">
            <a:extLst>
              <a:ext uri="{FF2B5EF4-FFF2-40B4-BE49-F238E27FC236}">
                <a16:creationId xmlns:a16="http://schemas.microsoft.com/office/drawing/2014/main" id="{21759533-E755-4926-9041-E3D903CFDD04}"/>
              </a:ext>
            </a:extLst>
          </p:cNvPr>
          <p:cNvSpPr/>
          <p:nvPr/>
        </p:nvSpPr>
        <p:spPr>
          <a:xfrm rot="5400000">
            <a:off x="2718810" y="5392976"/>
            <a:ext cx="264225" cy="325323"/>
          </a:xfrm>
          <a:prstGeom prst="curvedRightArrow">
            <a:avLst/>
          </a:prstGeom>
          <a:solidFill>
            <a:schemeClr val="accent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9" name="ZoneTexte 68">
            <a:extLst>
              <a:ext uri="{FF2B5EF4-FFF2-40B4-BE49-F238E27FC236}">
                <a16:creationId xmlns:a16="http://schemas.microsoft.com/office/drawing/2014/main" id="{491413C3-0DE3-4F0A-AFBD-88730AD040B2}"/>
              </a:ext>
            </a:extLst>
          </p:cNvPr>
          <p:cNvSpPr txBox="1"/>
          <p:nvPr/>
        </p:nvSpPr>
        <p:spPr>
          <a:xfrm>
            <a:off x="3281491" y="5386249"/>
            <a:ext cx="332142" cy="338554"/>
          </a:xfrm>
          <a:prstGeom prst="rect">
            <a:avLst/>
          </a:prstGeom>
          <a:noFill/>
        </p:spPr>
        <p:txBody>
          <a:bodyPr wrap="none" rtlCol="0">
            <a:spAutoFit/>
          </a:bodyPr>
          <a:lstStyle/>
          <a:p>
            <a:r>
              <a:rPr lang="fr-FR" b="1" dirty="0">
                <a:solidFill>
                  <a:srgbClr val="FF0000"/>
                </a:solidFill>
              </a:rPr>
              <a:t>C</a:t>
            </a:r>
          </a:p>
        </p:txBody>
      </p:sp>
      <p:sp>
        <p:nvSpPr>
          <p:cNvPr id="70" name="ZoneTexte 69">
            <a:extLst>
              <a:ext uri="{FF2B5EF4-FFF2-40B4-BE49-F238E27FC236}">
                <a16:creationId xmlns:a16="http://schemas.microsoft.com/office/drawing/2014/main" id="{E5CD9B53-785B-4F15-AB39-55D8E1D9DDE2}"/>
              </a:ext>
            </a:extLst>
          </p:cNvPr>
          <p:cNvSpPr txBox="1"/>
          <p:nvPr/>
        </p:nvSpPr>
        <p:spPr>
          <a:xfrm>
            <a:off x="3699067" y="5383201"/>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71" name="Flèche droite 24">
            <a:extLst>
              <a:ext uri="{FF2B5EF4-FFF2-40B4-BE49-F238E27FC236}">
                <a16:creationId xmlns:a16="http://schemas.microsoft.com/office/drawing/2014/main" id="{56F4488E-7B8F-4621-97CC-63133087A721}"/>
              </a:ext>
            </a:extLst>
          </p:cNvPr>
          <p:cNvSpPr/>
          <p:nvPr/>
        </p:nvSpPr>
        <p:spPr>
          <a:xfrm>
            <a:off x="4391976" y="5383201"/>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ZoneTexte 78">
            <a:extLst>
              <a:ext uri="{FF2B5EF4-FFF2-40B4-BE49-F238E27FC236}">
                <a16:creationId xmlns:a16="http://schemas.microsoft.com/office/drawing/2014/main" id="{0123D822-1927-4DC5-A1DF-CC3BED3D8E0B}"/>
              </a:ext>
            </a:extLst>
          </p:cNvPr>
          <p:cNvSpPr txBox="1"/>
          <p:nvPr/>
        </p:nvSpPr>
        <p:spPr>
          <a:xfrm>
            <a:off x="5299267" y="5355769"/>
            <a:ext cx="332142" cy="338554"/>
          </a:xfrm>
          <a:prstGeom prst="rect">
            <a:avLst/>
          </a:prstGeom>
          <a:noFill/>
        </p:spPr>
        <p:txBody>
          <a:bodyPr wrap="none" rtlCol="0">
            <a:spAutoFit/>
          </a:bodyPr>
          <a:lstStyle/>
          <a:p>
            <a:r>
              <a:rPr lang="fr-FR" b="1" dirty="0">
                <a:solidFill>
                  <a:srgbClr val="FF0000"/>
                </a:solidFill>
              </a:rPr>
              <a:t>C</a:t>
            </a:r>
          </a:p>
        </p:txBody>
      </p:sp>
      <p:sp>
        <p:nvSpPr>
          <p:cNvPr id="80" name="ZoneTexte 79">
            <a:extLst>
              <a:ext uri="{FF2B5EF4-FFF2-40B4-BE49-F238E27FC236}">
                <a16:creationId xmlns:a16="http://schemas.microsoft.com/office/drawing/2014/main" id="{B4047A09-6538-4665-921F-61E4D45183AD}"/>
              </a:ext>
            </a:extLst>
          </p:cNvPr>
          <p:cNvSpPr txBox="1"/>
          <p:nvPr/>
        </p:nvSpPr>
        <p:spPr>
          <a:xfrm>
            <a:off x="5716843" y="5352721"/>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86" name="ZoneTexte 85">
            <a:extLst>
              <a:ext uri="{FF2B5EF4-FFF2-40B4-BE49-F238E27FC236}">
                <a16:creationId xmlns:a16="http://schemas.microsoft.com/office/drawing/2014/main" id="{8262CD28-6D10-4B1D-8538-DE110674E02E}"/>
              </a:ext>
            </a:extLst>
          </p:cNvPr>
          <p:cNvSpPr txBox="1"/>
          <p:nvPr/>
        </p:nvSpPr>
        <p:spPr>
          <a:xfrm>
            <a:off x="69189" y="3727313"/>
            <a:ext cx="9039141" cy="584775"/>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identique</a:t>
            </a:r>
            <a:r>
              <a:rPr lang="fr-FR" dirty="0"/>
              <a:t>,</a:t>
            </a:r>
            <a:r>
              <a:rPr lang="fr-FR" dirty="0">
                <a:solidFill>
                  <a:schemeClr val="tx2">
                    <a:lumMod val="60000"/>
                    <a:lumOff val="40000"/>
                  </a:schemeClr>
                </a:solidFill>
              </a:rPr>
              <a:t> </a:t>
            </a:r>
            <a:r>
              <a:rPr lang="fr-FR" dirty="0"/>
              <a:t>donc </a:t>
            </a:r>
            <a:r>
              <a:rPr lang="fr-FR" b="1" dirty="0"/>
              <a:t>1</a:t>
            </a:r>
            <a:r>
              <a:rPr lang="fr-FR" dirty="0"/>
              <a:t> et </a:t>
            </a:r>
            <a:r>
              <a:rPr lang="fr-FR" b="1" dirty="0"/>
              <a:t>3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87" name="ZoneTexte 86">
            <a:extLst>
              <a:ext uri="{FF2B5EF4-FFF2-40B4-BE49-F238E27FC236}">
                <a16:creationId xmlns:a16="http://schemas.microsoft.com/office/drawing/2014/main" id="{2DAC9EF9-D988-4093-A346-EF2D83B511A6}"/>
              </a:ext>
            </a:extLst>
          </p:cNvPr>
          <p:cNvSpPr txBox="1"/>
          <p:nvPr/>
        </p:nvSpPr>
        <p:spPr>
          <a:xfrm>
            <a:off x="64329" y="4538760"/>
            <a:ext cx="5913798" cy="502702"/>
          </a:xfrm>
          <a:prstGeom prst="rect">
            <a:avLst/>
          </a:prstGeom>
          <a:noFill/>
        </p:spPr>
        <p:txBody>
          <a:bodyPr wrap="none" rtlCol="0">
            <a:spAutoFit/>
          </a:bodyPr>
          <a:lstStyle/>
          <a:p>
            <a:r>
              <a:rPr lang="fr-FR" b="1" dirty="0"/>
              <a:t>1</a:t>
            </a:r>
            <a:r>
              <a:rPr lang="fr-FR" dirty="0"/>
              <a:t> et </a:t>
            </a:r>
            <a:r>
              <a:rPr lang="fr-FR" b="1" dirty="0"/>
              <a:t>4</a:t>
            </a:r>
            <a:r>
              <a:rPr lang="fr-FR" dirty="0"/>
              <a:t> sont isomères de conformation de la configuration méso.</a:t>
            </a:r>
          </a:p>
          <a:p>
            <a:endParaRPr lang="fr-FR" baseline="-25000" dirty="0"/>
          </a:p>
        </p:txBody>
      </p:sp>
      <p:sp>
        <p:nvSpPr>
          <p:cNvPr id="5" name="Text Box 8">
            <a:extLst>
              <a:ext uri="{FF2B5EF4-FFF2-40B4-BE49-F238E27FC236}">
                <a16:creationId xmlns:a16="http://schemas.microsoft.com/office/drawing/2014/main" id="{16426070-DE6C-498B-A5A2-0AA8381E6D8D}"/>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cxnSp>
        <p:nvCxnSpPr>
          <p:cNvPr id="57" name="Connecteur droit avec flèche 56">
            <a:extLst>
              <a:ext uri="{FF2B5EF4-FFF2-40B4-BE49-F238E27FC236}">
                <a16:creationId xmlns:a16="http://schemas.microsoft.com/office/drawing/2014/main" id="{43198426-3582-4FC5-9B82-36DC4B684712}"/>
              </a:ext>
            </a:extLst>
          </p:cNvPr>
          <p:cNvCxnSpPr>
            <a:cxnSpLocks/>
          </p:cNvCxnSpPr>
          <p:nvPr/>
        </p:nvCxnSpPr>
        <p:spPr>
          <a:xfrm flipH="1">
            <a:off x="6260865" y="4753285"/>
            <a:ext cx="360048" cy="337888"/>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9" name="Connecteur droit avec flèche 58">
            <a:extLst>
              <a:ext uri="{FF2B5EF4-FFF2-40B4-BE49-F238E27FC236}">
                <a16:creationId xmlns:a16="http://schemas.microsoft.com/office/drawing/2014/main" id="{6DEF392D-E054-4DB9-BC3E-CB044C975AD3}"/>
              </a:ext>
            </a:extLst>
          </p:cNvPr>
          <p:cNvCxnSpPr>
            <a:cxnSpLocks/>
          </p:cNvCxnSpPr>
          <p:nvPr/>
        </p:nvCxnSpPr>
        <p:spPr>
          <a:xfrm flipH="1" flipV="1">
            <a:off x="6664653" y="6124777"/>
            <a:ext cx="312024" cy="308225"/>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65" name="Connecteur droit avec flèche 64">
            <a:extLst>
              <a:ext uri="{FF2B5EF4-FFF2-40B4-BE49-F238E27FC236}">
                <a16:creationId xmlns:a16="http://schemas.microsoft.com/office/drawing/2014/main" id="{ACCBFC85-E519-47CC-9F9C-67A17E83D9E4}"/>
              </a:ext>
            </a:extLst>
          </p:cNvPr>
          <p:cNvCxnSpPr>
            <a:cxnSpLocks/>
          </p:cNvCxnSpPr>
          <p:nvPr/>
        </p:nvCxnSpPr>
        <p:spPr>
          <a:xfrm flipV="1">
            <a:off x="4934948" y="6070618"/>
            <a:ext cx="213959" cy="334952"/>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68" name="Connecteur droit avec flèche 67">
            <a:extLst>
              <a:ext uri="{FF2B5EF4-FFF2-40B4-BE49-F238E27FC236}">
                <a16:creationId xmlns:a16="http://schemas.microsoft.com/office/drawing/2014/main" id="{92989F24-6D1E-472E-AF06-6C8155C3396B}"/>
              </a:ext>
            </a:extLst>
          </p:cNvPr>
          <p:cNvCxnSpPr>
            <a:cxnSpLocks/>
          </p:cNvCxnSpPr>
          <p:nvPr/>
        </p:nvCxnSpPr>
        <p:spPr>
          <a:xfrm flipV="1">
            <a:off x="4698731" y="5823489"/>
            <a:ext cx="213959" cy="334952"/>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7" name="Text Box 7">
            <a:extLst>
              <a:ext uri="{FF2B5EF4-FFF2-40B4-BE49-F238E27FC236}">
                <a16:creationId xmlns:a16="http://schemas.microsoft.com/office/drawing/2014/main" id="{B262B11A-02EE-4354-B011-172289891F23}"/>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1417604027"/>
      </p:ext>
    </p:extLst>
  </p:cSld>
  <p:clrMapOvr>
    <a:masterClrMapping/>
  </p:clrMapOvr>
  <mc:AlternateContent xmlns:mc="http://schemas.openxmlformats.org/markup-compatibility/2006" xmlns:p14="http://schemas.microsoft.com/office/powerpoint/2010/main">
    <mc:Choice Requires="p14">
      <p:transition spd="slow" p14:dur="2000" advTm="181515"/>
    </mc:Choice>
    <mc:Fallback xmlns="">
      <p:transition spd="slow" advTm="1815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fade">
                                      <p:cBhvr>
                                        <p:cTn id="15" dur="2000"/>
                                        <p:tgtEl>
                                          <p:spTgt spid="6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1"/>
                                        </p:tgtEl>
                                        <p:attrNameLst>
                                          <p:attrName>style.visibility</p:attrName>
                                        </p:attrNameLst>
                                      </p:cBhvr>
                                      <p:to>
                                        <p:strVal val="visible"/>
                                      </p:to>
                                    </p:set>
                                    <p:animEffect transition="in" filter="fade">
                                      <p:cBhvr>
                                        <p:cTn id="20" dur="2000"/>
                                        <p:tgtEl>
                                          <p:spTgt spid="71"/>
                                        </p:tgtEl>
                                      </p:cBhvr>
                                    </p:animEffec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67" grpId="0" animBg="1"/>
      <p:bldP spid="69" grpId="0"/>
      <p:bldP spid="70" grpId="0"/>
      <p:bldP spid="71" grpId="0" animBg="1"/>
      <p:bldP spid="79" grpId="0"/>
      <p:bldP spid="80" grpId="0"/>
      <p:bldP spid="8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t 15">
            <a:extLst>
              <a:ext uri="{FF2B5EF4-FFF2-40B4-BE49-F238E27FC236}">
                <a16:creationId xmlns:a16="http://schemas.microsoft.com/office/drawing/2014/main" id="{CF3BDED2-E2A3-4F1D-9618-7319199AF5B5}"/>
              </a:ext>
            </a:extLst>
          </p:cNvPr>
          <p:cNvGraphicFramePr>
            <a:graphicFrameLocks noChangeAspect="1"/>
          </p:cNvGraphicFramePr>
          <p:nvPr>
            <p:extLst>
              <p:ext uri="{D42A27DB-BD31-4B8C-83A1-F6EECF244321}">
                <p14:modId xmlns:p14="http://schemas.microsoft.com/office/powerpoint/2010/main" val="272797459"/>
              </p:ext>
            </p:extLst>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23554" name="CS ChemDraw Drawing" r:id="rId5" imgW="6342396" imgH="909235" progId="ChemDraw.Document.6.0">
                  <p:embed/>
                </p:oleObj>
              </mc:Choice>
              <mc:Fallback>
                <p:oleObj name="CS ChemDraw Drawing" r:id="rId5" imgW="6342396" imgH="909235" progId="ChemDraw.Document.6.0">
                  <p:embed/>
                  <p:pic>
                    <p:nvPicPr>
                      <p:cNvPr id="16" name="Objet 15">
                        <a:extLst>
                          <a:ext uri="{FF2B5EF4-FFF2-40B4-BE49-F238E27FC236}">
                            <a16:creationId xmlns:a16="http://schemas.microsoft.com/office/drawing/2014/main" id="{CF3BDED2-E2A3-4F1D-9618-7319199AF5B5}"/>
                          </a:ext>
                        </a:extLst>
                      </p:cNvPr>
                      <p:cNvPicPr>
                        <a:picLocks noChangeAspect="1" noChangeArrowheads="1"/>
                      </p:cNvPicPr>
                      <p:nvPr/>
                    </p:nvPicPr>
                    <p:blipFill>
                      <a:blip r:embed="rId6"/>
                      <a:srcRect/>
                      <a:stretch>
                        <a:fillRect/>
                      </a:stretch>
                    </p:blipFill>
                    <p:spPr bwMode="auto">
                      <a:xfrm>
                        <a:off x="142875" y="1814513"/>
                        <a:ext cx="8875713" cy="1290637"/>
                      </a:xfrm>
                      <a:prstGeom prst="rect">
                        <a:avLst/>
                      </a:prstGeom>
                      <a:noFill/>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945368" y="1178700"/>
            <a:ext cx="6869188" cy="584775"/>
          </a:xfrm>
          <a:prstGeom prst="rect">
            <a:avLst/>
          </a:prstGeom>
          <a:noFill/>
        </p:spPr>
        <p:txBody>
          <a:bodyPr wrap="none" rtlCol="0">
            <a:spAutoFit/>
          </a:bodyPr>
          <a:lstStyle/>
          <a:p>
            <a:pPr marL="342900" indent="-342900" algn="just">
              <a:buFont typeface="+mj-lt"/>
              <a:buAutoNum type="alphaLcParenR"/>
            </a:pPr>
            <a:r>
              <a:rPr lang="fr-FR" dirty="0">
                <a:solidFill>
                  <a:schemeClr val="bg1"/>
                </a:solidFill>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9" name="ZoneTexte 18">
            <a:extLst>
              <a:ext uri="{FF2B5EF4-FFF2-40B4-BE49-F238E27FC236}">
                <a16:creationId xmlns:a16="http://schemas.microsoft.com/office/drawing/2014/main" id="{FB1C2BCE-3519-4184-AACB-C74157D1B727}"/>
              </a:ext>
            </a:extLst>
          </p:cNvPr>
          <p:cNvSpPr txBox="1"/>
          <p:nvPr/>
        </p:nvSpPr>
        <p:spPr>
          <a:xfrm>
            <a:off x="71400" y="3090446"/>
            <a:ext cx="2953053" cy="338554"/>
          </a:xfrm>
          <a:prstGeom prst="rect">
            <a:avLst/>
          </a:prstGeom>
          <a:noFill/>
        </p:spPr>
        <p:txBody>
          <a:bodyPr wrap="none" rtlCol="0">
            <a:spAutoFit/>
          </a:bodyPr>
          <a:lstStyle/>
          <a:p>
            <a:r>
              <a:rPr lang="fr-FR" dirty="0"/>
              <a:t>Même formule brute : C</a:t>
            </a:r>
            <a:r>
              <a:rPr lang="fr-FR" baseline="-25000" dirty="0"/>
              <a:t>4</a:t>
            </a:r>
            <a:r>
              <a:rPr lang="fr-FR" dirty="0"/>
              <a:t>H</a:t>
            </a:r>
            <a:r>
              <a:rPr lang="fr-FR" baseline="-25000" dirty="0"/>
              <a:t>10</a:t>
            </a:r>
            <a:r>
              <a:rPr lang="fr-FR" dirty="0"/>
              <a:t>O</a:t>
            </a:r>
            <a:r>
              <a:rPr lang="fr-FR" baseline="-25000" dirty="0"/>
              <a:t>4</a:t>
            </a:r>
          </a:p>
        </p:txBody>
      </p:sp>
      <p:sp>
        <p:nvSpPr>
          <p:cNvPr id="11" name="ZoneTexte 10">
            <a:extLst>
              <a:ext uri="{FF2B5EF4-FFF2-40B4-BE49-F238E27FC236}">
                <a16:creationId xmlns:a16="http://schemas.microsoft.com/office/drawing/2014/main" id="{D32B46CD-A7AB-4E17-98C1-9632C7BDA999}"/>
              </a:ext>
            </a:extLst>
          </p:cNvPr>
          <p:cNvSpPr txBox="1"/>
          <p:nvPr/>
        </p:nvSpPr>
        <p:spPr>
          <a:xfrm>
            <a:off x="71400" y="3418179"/>
            <a:ext cx="3942105" cy="338554"/>
          </a:xfrm>
          <a:prstGeom prst="rect">
            <a:avLst/>
          </a:prstGeom>
          <a:noFill/>
        </p:spPr>
        <p:txBody>
          <a:bodyPr wrap="none" rtlCol="0">
            <a:spAutoFit/>
          </a:bodyPr>
          <a:lstStyle/>
          <a:p>
            <a:r>
              <a:rPr lang="fr-FR" b="1" dirty="0"/>
              <a:t>2</a:t>
            </a:r>
            <a:r>
              <a:rPr lang="fr-FR" dirty="0"/>
              <a:t> est isomère de constitution de </a:t>
            </a:r>
            <a:r>
              <a:rPr lang="fr-FR" b="1" dirty="0"/>
              <a:t>1</a:t>
            </a:r>
            <a:r>
              <a:rPr lang="fr-FR" dirty="0"/>
              <a:t>, </a:t>
            </a:r>
            <a:r>
              <a:rPr lang="fr-FR" b="1" dirty="0"/>
              <a:t>3</a:t>
            </a:r>
            <a:r>
              <a:rPr lang="fr-FR" dirty="0"/>
              <a:t> et </a:t>
            </a:r>
            <a:r>
              <a:rPr lang="fr-FR" b="1" dirty="0"/>
              <a:t>4</a:t>
            </a:r>
            <a:r>
              <a:rPr lang="fr-FR" dirty="0"/>
              <a:t>.</a:t>
            </a:r>
            <a:endParaRPr lang="fr-FR" baseline="-25000" dirty="0"/>
          </a:p>
        </p:txBody>
      </p:sp>
      <p:sp>
        <p:nvSpPr>
          <p:cNvPr id="28" name="ZoneTexte 27">
            <a:extLst>
              <a:ext uri="{FF2B5EF4-FFF2-40B4-BE49-F238E27FC236}">
                <a16:creationId xmlns:a16="http://schemas.microsoft.com/office/drawing/2014/main" id="{822F9C0B-C22B-4046-A03A-E858922C3285}"/>
              </a:ext>
            </a:extLst>
          </p:cNvPr>
          <p:cNvSpPr txBox="1"/>
          <p:nvPr/>
        </p:nvSpPr>
        <p:spPr>
          <a:xfrm>
            <a:off x="69189" y="4300293"/>
            <a:ext cx="7325019" cy="502702"/>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différente </a:t>
            </a:r>
            <a:r>
              <a:rPr lang="fr-FR" dirty="0"/>
              <a:t>: isomères de configuration ?</a:t>
            </a:r>
          </a:p>
          <a:p>
            <a:endParaRPr lang="fr-FR" baseline="-25000" dirty="0"/>
          </a:p>
        </p:txBody>
      </p:sp>
      <p:sp>
        <p:nvSpPr>
          <p:cNvPr id="40" name="ZoneTexte 39">
            <a:extLst>
              <a:ext uri="{FF2B5EF4-FFF2-40B4-BE49-F238E27FC236}">
                <a16:creationId xmlns:a16="http://schemas.microsoft.com/office/drawing/2014/main" id="{8C614D5B-0DB0-414D-A50A-A1E5D5FC9243}"/>
              </a:ext>
            </a:extLst>
          </p:cNvPr>
          <p:cNvSpPr txBox="1"/>
          <p:nvPr/>
        </p:nvSpPr>
        <p:spPr>
          <a:xfrm>
            <a:off x="7690879" y="2258676"/>
            <a:ext cx="332142" cy="338554"/>
          </a:xfrm>
          <a:prstGeom prst="rect">
            <a:avLst/>
          </a:prstGeom>
          <a:noFill/>
        </p:spPr>
        <p:txBody>
          <a:bodyPr wrap="none" rtlCol="0">
            <a:spAutoFit/>
          </a:bodyPr>
          <a:lstStyle/>
          <a:p>
            <a:r>
              <a:rPr lang="fr-FR" b="1" dirty="0">
                <a:solidFill>
                  <a:srgbClr val="FF0000"/>
                </a:solidFill>
              </a:rPr>
              <a:t>C</a:t>
            </a:r>
          </a:p>
        </p:txBody>
      </p:sp>
      <p:sp>
        <p:nvSpPr>
          <p:cNvPr id="42" name="ZoneTexte 41">
            <a:extLst>
              <a:ext uri="{FF2B5EF4-FFF2-40B4-BE49-F238E27FC236}">
                <a16:creationId xmlns:a16="http://schemas.microsoft.com/office/drawing/2014/main" id="{70447DC8-E676-420C-A498-443A0C53CF6E}"/>
              </a:ext>
            </a:extLst>
          </p:cNvPr>
          <p:cNvSpPr txBox="1"/>
          <p:nvPr/>
        </p:nvSpPr>
        <p:spPr>
          <a:xfrm>
            <a:off x="8108455" y="2255628"/>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72" name="Flèche courbée vers la droite 43">
            <a:extLst>
              <a:ext uri="{FF2B5EF4-FFF2-40B4-BE49-F238E27FC236}">
                <a16:creationId xmlns:a16="http://schemas.microsoft.com/office/drawing/2014/main" id="{8BC02D9B-9D04-4A89-9186-157C408A6F56}"/>
              </a:ext>
            </a:extLst>
          </p:cNvPr>
          <p:cNvSpPr/>
          <p:nvPr/>
        </p:nvSpPr>
        <p:spPr>
          <a:xfrm rot="5400000">
            <a:off x="5302829" y="5988559"/>
            <a:ext cx="264225" cy="325323"/>
          </a:xfrm>
          <a:prstGeom prst="curvedRightArrow">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6" name="ZoneTexte 85">
            <a:extLst>
              <a:ext uri="{FF2B5EF4-FFF2-40B4-BE49-F238E27FC236}">
                <a16:creationId xmlns:a16="http://schemas.microsoft.com/office/drawing/2014/main" id="{8262CD28-6D10-4B1D-8538-DE110674E02E}"/>
              </a:ext>
            </a:extLst>
          </p:cNvPr>
          <p:cNvSpPr txBox="1"/>
          <p:nvPr/>
        </p:nvSpPr>
        <p:spPr>
          <a:xfrm>
            <a:off x="69189" y="3727313"/>
            <a:ext cx="8992142" cy="584775"/>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identique</a:t>
            </a:r>
            <a:r>
              <a:rPr lang="fr-FR" dirty="0"/>
              <a:t>,</a:t>
            </a:r>
            <a:r>
              <a:rPr lang="fr-FR" dirty="0">
                <a:solidFill>
                  <a:schemeClr val="tx2">
                    <a:lumMod val="60000"/>
                    <a:lumOff val="40000"/>
                  </a:schemeClr>
                </a:solidFill>
              </a:rPr>
              <a:t> </a:t>
            </a:r>
            <a:r>
              <a:rPr lang="fr-FR" dirty="0"/>
              <a:t>donc </a:t>
            </a:r>
            <a:r>
              <a:rPr lang="fr-FR" b="1" dirty="0"/>
              <a:t>1</a:t>
            </a:r>
            <a:r>
              <a:rPr lang="fr-FR" dirty="0"/>
              <a:t> et </a:t>
            </a:r>
            <a:r>
              <a:rPr lang="fr-FR" b="1" dirty="0"/>
              <a:t>3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87" name="ZoneTexte 86">
            <a:extLst>
              <a:ext uri="{FF2B5EF4-FFF2-40B4-BE49-F238E27FC236}">
                <a16:creationId xmlns:a16="http://schemas.microsoft.com/office/drawing/2014/main" id="{2DAC9EF9-D988-4093-A346-EF2D83B511A6}"/>
              </a:ext>
            </a:extLst>
          </p:cNvPr>
          <p:cNvSpPr txBox="1"/>
          <p:nvPr/>
        </p:nvSpPr>
        <p:spPr>
          <a:xfrm>
            <a:off x="64329" y="4538760"/>
            <a:ext cx="5913798" cy="502702"/>
          </a:xfrm>
          <a:prstGeom prst="rect">
            <a:avLst/>
          </a:prstGeom>
          <a:noFill/>
        </p:spPr>
        <p:txBody>
          <a:bodyPr wrap="none" rtlCol="0">
            <a:spAutoFit/>
          </a:bodyPr>
          <a:lstStyle/>
          <a:p>
            <a:r>
              <a:rPr lang="fr-FR" b="1" dirty="0"/>
              <a:t>1</a:t>
            </a:r>
            <a:r>
              <a:rPr lang="fr-FR" dirty="0"/>
              <a:t> et </a:t>
            </a:r>
            <a:r>
              <a:rPr lang="fr-FR" b="1" dirty="0"/>
              <a:t>4</a:t>
            </a:r>
            <a:r>
              <a:rPr lang="fr-FR" dirty="0"/>
              <a:t> sont isomères de conformation de la configuration méso.</a:t>
            </a:r>
          </a:p>
          <a:p>
            <a:endParaRPr lang="fr-FR" baseline="-25000" dirty="0"/>
          </a:p>
        </p:txBody>
      </p:sp>
      <p:sp>
        <p:nvSpPr>
          <p:cNvPr id="5" name="ZoneTexte 4">
            <a:extLst>
              <a:ext uri="{FF2B5EF4-FFF2-40B4-BE49-F238E27FC236}">
                <a16:creationId xmlns:a16="http://schemas.microsoft.com/office/drawing/2014/main" id="{2BE41DA7-A0CB-47E3-B663-EFCEBD46D0AF}"/>
              </a:ext>
            </a:extLst>
          </p:cNvPr>
          <p:cNvSpPr txBox="1"/>
          <p:nvPr/>
        </p:nvSpPr>
        <p:spPr>
          <a:xfrm>
            <a:off x="5350015" y="2212956"/>
            <a:ext cx="332142" cy="338554"/>
          </a:xfrm>
          <a:prstGeom prst="rect">
            <a:avLst/>
          </a:prstGeom>
          <a:noFill/>
        </p:spPr>
        <p:txBody>
          <a:bodyPr wrap="none" rtlCol="0">
            <a:spAutoFit/>
          </a:bodyPr>
          <a:lstStyle/>
          <a:p>
            <a:r>
              <a:rPr lang="fr-FR" b="1" dirty="0">
                <a:solidFill>
                  <a:srgbClr val="FF0000"/>
                </a:solidFill>
              </a:rPr>
              <a:t>C</a:t>
            </a:r>
          </a:p>
        </p:txBody>
      </p:sp>
      <p:sp>
        <p:nvSpPr>
          <p:cNvPr id="17" name="ZoneTexte 16">
            <a:extLst>
              <a:ext uri="{FF2B5EF4-FFF2-40B4-BE49-F238E27FC236}">
                <a16:creationId xmlns:a16="http://schemas.microsoft.com/office/drawing/2014/main" id="{CCC97915-06E0-4863-BB7F-81EBA9282529}"/>
              </a:ext>
            </a:extLst>
          </p:cNvPr>
          <p:cNvSpPr txBox="1"/>
          <p:nvPr/>
        </p:nvSpPr>
        <p:spPr>
          <a:xfrm>
            <a:off x="5767591" y="2209908"/>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52" name="Flèche courbée vers la droite 43">
            <a:extLst>
              <a:ext uri="{FF2B5EF4-FFF2-40B4-BE49-F238E27FC236}">
                <a16:creationId xmlns:a16="http://schemas.microsoft.com/office/drawing/2014/main" id="{A08627CC-4ADE-4D05-9228-48F255C208E2}"/>
              </a:ext>
            </a:extLst>
          </p:cNvPr>
          <p:cNvSpPr/>
          <p:nvPr/>
        </p:nvSpPr>
        <p:spPr>
          <a:xfrm rot="5400000">
            <a:off x="692301" y="5856447"/>
            <a:ext cx="264225" cy="325323"/>
          </a:xfrm>
          <a:prstGeom prst="curvedRightArrow">
            <a:avLst/>
          </a:prstGeom>
          <a:solidFill>
            <a:schemeClr val="accent2">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ZoneTexte 17">
            <a:extLst>
              <a:ext uri="{FF2B5EF4-FFF2-40B4-BE49-F238E27FC236}">
                <a16:creationId xmlns:a16="http://schemas.microsoft.com/office/drawing/2014/main" id="{525A8CF4-F038-4066-951F-638DD86786BB}"/>
              </a:ext>
            </a:extLst>
          </p:cNvPr>
          <p:cNvSpPr txBox="1"/>
          <p:nvPr/>
        </p:nvSpPr>
        <p:spPr>
          <a:xfrm>
            <a:off x="64329" y="4842907"/>
            <a:ext cx="8992142" cy="584775"/>
          </a:xfrm>
          <a:prstGeom prst="rect">
            <a:avLst/>
          </a:prstGeom>
          <a:noFill/>
        </p:spPr>
        <p:txBody>
          <a:bodyPr wrap="none" rtlCol="0">
            <a:spAutoFit/>
          </a:bodyPr>
          <a:lstStyle/>
          <a:p>
            <a:r>
              <a:rPr lang="fr-FR" dirty="0">
                <a:solidFill>
                  <a:srgbClr val="FF0000"/>
                </a:solidFill>
              </a:rPr>
              <a:t>Configuration identique </a:t>
            </a:r>
            <a:r>
              <a:rPr lang="fr-FR" dirty="0"/>
              <a:t>+ </a:t>
            </a:r>
            <a:r>
              <a:rPr lang="fr-FR" dirty="0">
                <a:solidFill>
                  <a:schemeClr val="tx2">
                    <a:lumMod val="60000"/>
                    <a:lumOff val="40000"/>
                  </a:schemeClr>
                </a:solidFill>
              </a:rPr>
              <a:t>configuration différente</a:t>
            </a:r>
            <a:r>
              <a:rPr lang="fr-FR" dirty="0"/>
              <a:t>,</a:t>
            </a:r>
            <a:r>
              <a:rPr lang="fr-FR" dirty="0">
                <a:solidFill>
                  <a:schemeClr val="tx2">
                    <a:lumMod val="60000"/>
                    <a:lumOff val="40000"/>
                  </a:schemeClr>
                </a:solidFill>
              </a:rPr>
              <a:t> </a:t>
            </a:r>
            <a:r>
              <a:rPr lang="fr-FR" dirty="0"/>
              <a:t>donc </a:t>
            </a:r>
            <a:r>
              <a:rPr lang="fr-FR" b="1" dirty="0"/>
              <a:t>3</a:t>
            </a:r>
            <a:r>
              <a:rPr lang="fr-FR" dirty="0"/>
              <a:t> et </a:t>
            </a:r>
            <a:r>
              <a:rPr lang="fr-FR" b="1" dirty="0"/>
              <a:t>4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20" name="Text Box 8">
            <a:extLst>
              <a:ext uri="{FF2B5EF4-FFF2-40B4-BE49-F238E27FC236}">
                <a16:creationId xmlns:a16="http://schemas.microsoft.com/office/drawing/2014/main" id="{53B6F4EC-252A-4A65-B4AD-651309AE45DC}"/>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graphicFrame>
        <p:nvGraphicFramePr>
          <p:cNvPr id="3" name="Objet 2">
            <a:extLst>
              <a:ext uri="{FF2B5EF4-FFF2-40B4-BE49-F238E27FC236}">
                <a16:creationId xmlns:a16="http://schemas.microsoft.com/office/drawing/2014/main" id="{88F65405-47CC-4249-9DA6-2F568366E41F}"/>
              </a:ext>
            </a:extLst>
          </p:cNvPr>
          <p:cNvGraphicFramePr>
            <a:graphicFrameLocks noChangeAspect="1"/>
          </p:cNvGraphicFramePr>
          <p:nvPr>
            <p:extLst>
              <p:ext uri="{D42A27DB-BD31-4B8C-83A1-F6EECF244321}">
                <p14:modId xmlns:p14="http://schemas.microsoft.com/office/powerpoint/2010/main" val="2461150068"/>
              </p:ext>
            </p:extLst>
          </p:nvPr>
        </p:nvGraphicFramePr>
        <p:xfrm>
          <a:off x="945368" y="5505903"/>
          <a:ext cx="2060662" cy="1290637"/>
        </p:xfrm>
        <a:graphic>
          <a:graphicData uri="http://schemas.openxmlformats.org/presentationml/2006/ole">
            <mc:AlternateContent xmlns:mc="http://schemas.openxmlformats.org/markup-compatibility/2006">
              <mc:Choice xmlns:v="urn:schemas-microsoft-com:vml" Requires="v">
                <p:oleObj spid="_x0000_s23555" name="CS ChemDraw Drawing" r:id="rId8" imgW="1351393" imgH="845376" progId="ChemDraw.Document.6.0">
                  <p:embed/>
                </p:oleObj>
              </mc:Choice>
              <mc:Fallback>
                <p:oleObj name="CS ChemDraw Drawing" r:id="rId8" imgW="1351393" imgH="845376" progId="ChemDraw.Document.6.0">
                  <p:embed/>
                  <p:pic>
                    <p:nvPicPr>
                      <p:cNvPr id="0" name=""/>
                      <p:cNvPicPr/>
                      <p:nvPr/>
                    </p:nvPicPr>
                    <p:blipFill>
                      <a:blip r:embed="rId9"/>
                      <a:stretch>
                        <a:fillRect/>
                      </a:stretch>
                    </p:blipFill>
                    <p:spPr>
                      <a:xfrm>
                        <a:off x="945368" y="5505903"/>
                        <a:ext cx="2060662" cy="1290637"/>
                      </a:xfrm>
                      <a:prstGeom prst="rect">
                        <a:avLst/>
                      </a:prstGeom>
                    </p:spPr>
                  </p:pic>
                </p:oleObj>
              </mc:Fallback>
            </mc:AlternateContent>
          </a:graphicData>
        </a:graphic>
      </p:graphicFrame>
      <p:sp>
        <p:nvSpPr>
          <p:cNvPr id="23" name="ZoneTexte 22">
            <a:extLst>
              <a:ext uri="{FF2B5EF4-FFF2-40B4-BE49-F238E27FC236}">
                <a16:creationId xmlns:a16="http://schemas.microsoft.com/office/drawing/2014/main" id="{07E62DFE-69D6-406C-B136-8AF42B0C3C41}"/>
              </a:ext>
            </a:extLst>
          </p:cNvPr>
          <p:cNvSpPr txBox="1"/>
          <p:nvPr/>
        </p:nvSpPr>
        <p:spPr>
          <a:xfrm>
            <a:off x="1590270" y="5845670"/>
            <a:ext cx="332142" cy="338554"/>
          </a:xfrm>
          <a:prstGeom prst="rect">
            <a:avLst/>
          </a:prstGeom>
          <a:noFill/>
        </p:spPr>
        <p:txBody>
          <a:bodyPr wrap="none" rtlCol="0">
            <a:spAutoFit/>
          </a:bodyPr>
          <a:lstStyle/>
          <a:p>
            <a:r>
              <a:rPr lang="fr-FR" b="1" dirty="0">
                <a:solidFill>
                  <a:srgbClr val="FF0000"/>
                </a:solidFill>
              </a:rPr>
              <a:t>C</a:t>
            </a:r>
          </a:p>
        </p:txBody>
      </p:sp>
      <p:sp>
        <p:nvSpPr>
          <p:cNvPr id="24" name="ZoneTexte 23">
            <a:extLst>
              <a:ext uri="{FF2B5EF4-FFF2-40B4-BE49-F238E27FC236}">
                <a16:creationId xmlns:a16="http://schemas.microsoft.com/office/drawing/2014/main" id="{6D9980C6-B910-479D-9542-C026D8DD7815}"/>
              </a:ext>
            </a:extLst>
          </p:cNvPr>
          <p:cNvSpPr txBox="1"/>
          <p:nvPr/>
        </p:nvSpPr>
        <p:spPr>
          <a:xfrm>
            <a:off x="2007846" y="5842622"/>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37" name="Flèche droite 24">
            <a:extLst>
              <a:ext uri="{FF2B5EF4-FFF2-40B4-BE49-F238E27FC236}">
                <a16:creationId xmlns:a16="http://schemas.microsoft.com/office/drawing/2014/main" id="{6784CAA4-57AA-4882-A3E6-95EF8C8D8B7D}"/>
              </a:ext>
            </a:extLst>
          </p:cNvPr>
          <p:cNvSpPr/>
          <p:nvPr/>
        </p:nvSpPr>
        <p:spPr>
          <a:xfrm>
            <a:off x="3041796" y="5912755"/>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5" name="Objet 24">
            <a:extLst>
              <a:ext uri="{FF2B5EF4-FFF2-40B4-BE49-F238E27FC236}">
                <a16:creationId xmlns:a16="http://schemas.microsoft.com/office/drawing/2014/main" id="{804D7750-0396-4C3D-8741-BA0B0422EFF1}"/>
              </a:ext>
            </a:extLst>
          </p:cNvPr>
          <p:cNvGraphicFramePr>
            <a:graphicFrameLocks noChangeAspect="1"/>
          </p:cNvGraphicFramePr>
          <p:nvPr>
            <p:extLst>
              <p:ext uri="{D42A27DB-BD31-4B8C-83A1-F6EECF244321}">
                <p14:modId xmlns:p14="http://schemas.microsoft.com/office/powerpoint/2010/main" val="3785566127"/>
              </p:ext>
            </p:extLst>
          </p:nvPr>
        </p:nvGraphicFramePr>
        <p:xfrm>
          <a:off x="3448657" y="5719082"/>
          <a:ext cx="1887537" cy="958850"/>
        </p:xfrm>
        <a:graphic>
          <a:graphicData uri="http://schemas.openxmlformats.org/presentationml/2006/ole">
            <mc:AlternateContent xmlns:mc="http://schemas.openxmlformats.org/markup-compatibility/2006">
              <mc:Choice xmlns:v="urn:schemas-microsoft-com:vml" Requires="v">
                <p:oleObj spid="_x0000_s23556" name="CS ChemDraw Drawing" r:id="rId10" imgW="1350042" imgH="676436" progId="ChemDraw.Document.6.0">
                  <p:embed/>
                </p:oleObj>
              </mc:Choice>
              <mc:Fallback>
                <p:oleObj name="CS ChemDraw Drawing" r:id="rId10" imgW="1350042" imgH="676436" progId="ChemDraw.Document.6.0">
                  <p:embed/>
                  <p:pic>
                    <p:nvPicPr>
                      <p:cNvPr id="16" name="Objet 15">
                        <a:extLst>
                          <a:ext uri="{FF2B5EF4-FFF2-40B4-BE49-F238E27FC236}">
                            <a16:creationId xmlns:a16="http://schemas.microsoft.com/office/drawing/2014/main" id="{CF3BDED2-E2A3-4F1D-9618-7319199AF5B5}"/>
                          </a:ext>
                        </a:extLst>
                      </p:cNvPr>
                      <p:cNvPicPr>
                        <a:picLocks noChangeAspect="1" noChangeArrowheads="1"/>
                      </p:cNvPicPr>
                      <p:nvPr/>
                    </p:nvPicPr>
                    <p:blipFill>
                      <a:blip r:embed="rId11"/>
                      <a:srcRect/>
                      <a:stretch>
                        <a:fillRect/>
                      </a:stretch>
                    </p:blipFill>
                    <p:spPr bwMode="auto">
                      <a:xfrm>
                        <a:off x="3448657" y="5719082"/>
                        <a:ext cx="1887537" cy="958850"/>
                      </a:xfrm>
                      <a:prstGeom prst="rect">
                        <a:avLst/>
                      </a:prstGeom>
                      <a:noFill/>
                    </p:spPr>
                  </p:pic>
                </p:oleObj>
              </mc:Fallback>
            </mc:AlternateContent>
          </a:graphicData>
        </a:graphic>
      </p:graphicFrame>
      <p:sp>
        <p:nvSpPr>
          <p:cNvPr id="26" name="ZoneTexte 25">
            <a:extLst>
              <a:ext uri="{FF2B5EF4-FFF2-40B4-BE49-F238E27FC236}">
                <a16:creationId xmlns:a16="http://schemas.microsoft.com/office/drawing/2014/main" id="{45913004-09BE-4027-83BD-13DCF7D38A21}"/>
              </a:ext>
            </a:extLst>
          </p:cNvPr>
          <p:cNvSpPr txBox="1"/>
          <p:nvPr/>
        </p:nvSpPr>
        <p:spPr>
          <a:xfrm>
            <a:off x="4026501" y="6005040"/>
            <a:ext cx="332142" cy="338554"/>
          </a:xfrm>
          <a:prstGeom prst="rect">
            <a:avLst/>
          </a:prstGeom>
          <a:noFill/>
        </p:spPr>
        <p:txBody>
          <a:bodyPr wrap="none" rtlCol="0">
            <a:spAutoFit/>
          </a:bodyPr>
          <a:lstStyle/>
          <a:p>
            <a:r>
              <a:rPr lang="fr-FR" b="1" dirty="0">
                <a:solidFill>
                  <a:srgbClr val="FF0000"/>
                </a:solidFill>
              </a:rPr>
              <a:t>C</a:t>
            </a:r>
          </a:p>
        </p:txBody>
      </p:sp>
      <p:sp>
        <p:nvSpPr>
          <p:cNvPr id="27" name="ZoneTexte 26">
            <a:extLst>
              <a:ext uri="{FF2B5EF4-FFF2-40B4-BE49-F238E27FC236}">
                <a16:creationId xmlns:a16="http://schemas.microsoft.com/office/drawing/2014/main" id="{F7944E76-F24D-4A87-B784-57B1FFD2F0D1}"/>
              </a:ext>
            </a:extLst>
          </p:cNvPr>
          <p:cNvSpPr txBox="1"/>
          <p:nvPr/>
        </p:nvSpPr>
        <p:spPr>
          <a:xfrm>
            <a:off x="4434933" y="6011136"/>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graphicFrame>
        <p:nvGraphicFramePr>
          <p:cNvPr id="32" name="Objet 31">
            <a:extLst>
              <a:ext uri="{FF2B5EF4-FFF2-40B4-BE49-F238E27FC236}">
                <a16:creationId xmlns:a16="http://schemas.microsoft.com/office/drawing/2014/main" id="{C268FC28-B1EA-4687-B5DD-BD44D7C58CC6}"/>
              </a:ext>
            </a:extLst>
          </p:cNvPr>
          <p:cNvGraphicFramePr>
            <a:graphicFrameLocks noChangeAspect="1"/>
          </p:cNvGraphicFramePr>
          <p:nvPr>
            <p:extLst>
              <p:ext uri="{D42A27DB-BD31-4B8C-83A1-F6EECF244321}">
                <p14:modId xmlns:p14="http://schemas.microsoft.com/office/powerpoint/2010/main" val="4027707439"/>
              </p:ext>
            </p:extLst>
          </p:nvPr>
        </p:nvGraphicFramePr>
        <p:xfrm>
          <a:off x="6040782" y="5627300"/>
          <a:ext cx="1890712" cy="1060450"/>
        </p:xfrm>
        <a:graphic>
          <a:graphicData uri="http://schemas.openxmlformats.org/presentationml/2006/ole">
            <mc:AlternateContent xmlns:mc="http://schemas.openxmlformats.org/markup-compatibility/2006">
              <mc:Choice xmlns:v="urn:schemas-microsoft-com:vml" Requires="v">
                <p:oleObj spid="_x0000_s23557" name="CS ChemDraw Drawing" r:id="rId12" imgW="1351393" imgH="747729" progId="ChemDraw.Document.6.0">
                  <p:embed/>
                </p:oleObj>
              </mc:Choice>
              <mc:Fallback>
                <p:oleObj name="CS ChemDraw Drawing" r:id="rId12" imgW="1351393" imgH="747729" progId="ChemDraw.Document.6.0">
                  <p:embed/>
                  <p:pic>
                    <p:nvPicPr>
                      <p:cNvPr id="21" name="Objet 20">
                        <a:extLst>
                          <a:ext uri="{FF2B5EF4-FFF2-40B4-BE49-F238E27FC236}">
                            <a16:creationId xmlns:a16="http://schemas.microsoft.com/office/drawing/2014/main" id="{45FEBA4C-FFF2-4AA8-B42C-10AB8D5222E3}"/>
                          </a:ext>
                        </a:extLst>
                      </p:cNvPr>
                      <p:cNvPicPr>
                        <a:picLocks noChangeAspect="1" noChangeArrowheads="1"/>
                      </p:cNvPicPr>
                      <p:nvPr/>
                    </p:nvPicPr>
                    <p:blipFill>
                      <a:blip r:embed="rId13"/>
                      <a:srcRect/>
                      <a:stretch>
                        <a:fillRect/>
                      </a:stretch>
                    </p:blipFill>
                    <p:spPr bwMode="auto">
                      <a:xfrm>
                        <a:off x="6040782" y="5627300"/>
                        <a:ext cx="1890712" cy="1060450"/>
                      </a:xfrm>
                      <a:prstGeom prst="rect">
                        <a:avLst/>
                      </a:prstGeom>
                      <a:noFill/>
                    </p:spPr>
                  </p:pic>
                </p:oleObj>
              </mc:Fallback>
            </mc:AlternateContent>
          </a:graphicData>
        </a:graphic>
      </p:graphicFrame>
      <p:sp>
        <p:nvSpPr>
          <p:cNvPr id="48" name="Flèche droite 24">
            <a:extLst>
              <a:ext uri="{FF2B5EF4-FFF2-40B4-BE49-F238E27FC236}">
                <a16:creationId xmlns:a16="http://schemas.microsoft.com/office/drawing/2014/main" id="{CC5E869D-2C1F-42BD-A033-363C383A6F18}"/>
              </a:ext>
            </a:extLst>
          </p:cNvPr>
          <p:cNvSpPr/>
          <p:nvPr/>
        </p:nvSpPr>
        <p:spPr>
          <a:xfrm>
            <a:off x="5661386" y="5892732"/>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9" name="Connecteur droit avec flèche 48">
            <a:extLst>
              <a:ext uri="{FF2B5EF4-FFF2-40B4-BE49-F238E27FC236}">
                <a16:creationId xmlns:a16="http://schemas.microsoft.com/office/drawing/2014/main" id="{88D50547-09F9-4AAD-ADB4-548302DA2D81}"/>
              </a:ext>
            </a:extLst>
          </p:cNvPr>
          <p:cNvCxnSpPr>
            <a:cxnSpLocks/>
          </p:cNvCxnSpPr>
          <p:nvPr/>
        </p:nvCxnSpPr>
        <p:spPr>
          <a:xfrm flipH="1">
            <a:off x="7863538" y="5871069"/>
            <a:ext cx="360048" cy="337888"/>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28AE45FF-CFC1-479F-A51F-DBC4FAB9286B}"/>
              </a:ext>
            </a:extLst>
          </p:cNvPr>
          <p:cNvCxnSpPr>
            <a:cxnSpLocks/>
          </p:cNvCxnSpPr>
          <p:nvPr/>
        </p:nvCxnSpPr>
        <p:spPr>
          <a:xfrm flipH="1" flipV="1">
            <a:off x="7542396" y="6570832"/>
            <a:ext cx="535356" cy="188612"/>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53" name="ZoneTexte 52">
            <a:extLst>
              <a:ext uri="{FF2B5EF4-FFF2-40B4-BE49-F238E27FC236}">
                <a16:creationId xmlns:a16="http://schemas.microsoft.com/office/drawing/2014/main" id="{A63BFE82-79AC-4DF3-B5FD-EDA2C0F6E74B}"/>
              </a:ext>
            </a:extLst>
          </p:cNvPr>
          <p:cNvSpPr txBox="1"/>
          <p:nvPr/>
        </p:nvSpPr>
        <p:spPr>
          <a:xfrm>
            <a:off x="6617806" y="5914013"/>
            <a:ext cx="332142" cy="338554"/>
          </a:xfrm>
          <a:prstGeom prst="rect">
            <a:avLst/>
          </a:prstGeom>
          <a:noFill/>
        </p:spPr>
        <p:txBody>
          <a:bodyPr wrap="none" rtlCol="0">
            <a:spAutoFit/>
          </a:bodyPr>
          <a:lstStyle/>
          <a:p>
            <a:r>
              <a:rPr lang="fr-FR" b="1" dirty="0">
                <a:solidFill>
                  <a:srgbClr val="FF0000"/>
                </a:solidFill>
              </a:rPr>
              <a:t>C</a:t>
            </a:r>
          </a:p>
        </p:txBody>
      </p:sp>
      <p:sp>
        <p:nvSpPr>
          <p:cNvPr id="54" name="ZoneTexte 53">
            <a:extLst>
              <a:ext uri="{FF2B5EF4-FFF2-40B4-BE49-F238E27FC236}">
                <a16:creationId xmlns:a16="http://schemas.microsoft.com/office/drawing/2014/main" id="{052014DE-4C4B-432F-A064-CAA7A52446F6}"/>
              </a:ext>
            </a:extLst>
          </p:cNvPr>
          <p:cNvSpPr txBox="1"/>
          <p:nvPr/>
        </p:nvSpPr>
        <p:spPr>
          <a:xfrm>
            <a:off x="7017094" y="5910965"/>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41" name="Text Box 7">
            <a:extLst>
              <a:ext uri="{FF2B5EF4-FFF2-40B4-BE49-F238E27FC236}">
                <a16:creationId xmlns:a16="http://schemas.microsoft.com/office/drawing/2014/main" id="{CC1FE7B6-2D7A-4CBA-8C0B-84E16A38F9E5}"/>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3921995610"/>
      </p:ext>
    </p:extLst>
  </p:cSld>
  <p:clrMapOvr>
    <a:masterClrMapping/>
  </p:clrMapOvr>
  <mc:AlternateContent xmlns:mc="http://schemas.openxmlformats.org/markup-compatibility/2006" xmlns:p14="http://schemas.microsoft.com/office/powerpoint/2010/main">
    <mc:Choice Requires="p14">
      <p:transition spd="slow" p14:dur="2000" advTm="112846"/>
    </mc:Choice>
    <mc:Fallback xmlns="">
      <p:transition spd="slow" advTm="1128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20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2000"/>
                                        <p:tgtEl>
                                          <p:spTgt spid="7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52" grpId="0" animBg="1"/>
      <p:bldP spid="18" grpId="0"/>
      <p:bldP spid="23" grpId="0"/>
      <p:bldP spid="24" grpId="0"/>
      <p:bldP spid="37" grpId="0" animBg="1"/>
      <p:bldP spid="26" grpId="0"/>
      <p:bldP spid="27" grpId="0"/>
      <p:bldP spid="48" grpId="0" animBg="1"/>
      <p:bldP spid="53" grpId="0"/>
      <p:bldP spid="5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4"/>
          <p:cNvSpPr txBox="1">
            <a:spLocks noChangeArrowheads="1"/>
          </p:cNvSpPr>
          <p:nvPr/>
        </p:nvSpPr>
        <p:spPr bwMode="auto">
          <a:xfrm>
            <a:off x="3173413" y="818652"/>
            <a:ext cx="2838450" cy="336550"/>
          </a:xfrm>
          <a:prstGeom prst="rect">
            <a:avLst/>
          </a:prstGeom>
          <a:noFill/>
          <a:ln w="9525">
            <a:noFill/>
            <a:miter lim="800000"/>
            <a:headEnd/>
            <a:tailEnd/>
          </a:ln>
        </p:spPr>
        <p:txBody>
          <a:bodyPr wrap="none">
            <a:spAutoFit/>
          </a:bodyPr>
          <a:lstStyle/>
          <a:p>
            <a:r>
              <a:rPr lang="fr-FR" b="1">
                <a:solidFill>
                  <a:srgbClr val="A50021"/>
                </a:solidFill>
              </a:rPr>
              <a:t>Arborescence de l’isomérie</a:t>
            </a:r>
          </a:p>
        </p:txBody>
      </p:sp>
      <p:sp>
        <p:nvSpPr>
          <p:cNvPr id="3" name="Rectangle 3"/>
          <p:cNvSpPr>
            <a:spLocks noChangeArrowheads="1"/>
          </p:cNvSpPr>
          <p:nvPr/>
        </p:nvSpPr>
        <p:spPr bwMode="auto">
          <a:xfrm>
            <a:off x="0" y="2896689"/>
            <a:ext cx="9144000" cy="0"/>
          </a:xfrm>
          <a:prstGeom prst="rect">
            <a:avLst/>
          </a:prstGeom>
          <a:noFill/>
          <a:ln w="9525">
            <a:noFill/>
            <a:miter lim="800000"/>
            <a:headEnd/>
            <a:tailEnd/>
          </a:ln>
        </p:spPr>
        <p:txBody>
          <a:bodyPr wrap="none" anchor="ctr">
            <a:spAutoFit/>
          </a:bodyPr>
          <a:lstStyle/>
          <a:p>
            <a:endParaRPr lang="fr-FR"/>
          </a:p>
        </p:txBody>
      </p:sp>
      <p:sp>
        <p:nvSpPr>
          <p:cNvPr id="4" name="Rectangle 4"/>
          <p:cNvSpPr>
            <a:spLocks noChangeArrowheads="1"/>
          </p:cNvSpPr>
          <p:nvPr/>
        </p:nvSpPr>
        <p:spPr bwMode="auto">
          <a:xfrm>
            <a:off x="0" y="2468064"/>
            <a:ext cx="9144000" cy="0"/>
          </a:xfrm>
          <a:prstGeom prst="rect">
            <a:avLst/>
          </a:prstGeom>
          <a:noFill/>
          <a:ln w="9525">
            <a:noFill/>
            <a:miter lim="800000"/>
            <a:headEnd/>
            <a:tailEnd/>
          </a:ln>
        </p:spPr>
        <p:txBody>
          <a:bodyPr wrap="none" anchor="ctr">
            <a:spAutoFit/>
          </a:bodyPr>
          <a:lstStyle/>
          <a:p>
            <a:endParaRPr lang="fr-FR"/>
          </a:p>
        </p:txBody>
      </p:sp>
      <p:sp>
        <p:nvSpPr>
          <p:cNvPr id="5" name="Rectangle 10"/>
          <p:cNvSpPr>
            <a:spLocks noChangeArrowheads="1"/>
          </p:cNvSpPr>
          <p:nvPr/>
        </p:nvSpPr>
        <p:spPr bwMode="auto">
          <a:xfrm>
            <a:off x="0" y="3585664"/>
            <a:ext cx="9144000" cy="0"/>
          </a:xfrm>
          <a:prstGeom prst="rect">
            <a:avLst/>
          </a:prstGeom>
          <a:noFill/>
          <a:ln w="9525">
            <a:noFill/>
            <a:miter lim="800000"/>
            <a:headEnd/>
            <a:tailEnd/>
          </a:ln>
        </p:spPr>
        <p:txBody>
          <a:bodyPr wrap="none" anchor="ctr">
            <a:spAutoFit/>
          </a:bodyPr>
          <a:lstStyle/>
          <a:p>
            <a:endParaRPr lang="fr-FR"/>
          </a:p>
        </p:txBody>
      </p:sp>
      <p:sp>
        <p:nvSpPr>
          <p:cNvPr id="6" name="Rectangle 13"/>
          <p:cNvSpPr>
            <a:spLocks noChangeArrowheads="1"/>
          </p:cNvSpPr>
          <p:nvPr/>
        </p:nvSpPr>
        <p:spPr bwMode="auto">
          <a:xfrm>
            <a:off x="0" y="3671389"/>
            <a:ext cx="9144000" cy="0"/>
          </a:xfrm>
          <a:prstGeom prst="rect">
            <a:avLst/>
          </a:prstGeom>
          <a:noFill/>
          <a:ln w="9525">
            <a:noFill/>
            <a:miter lim="800000"/>
            <a:headEnd/>
            <a:tailEnd/>
          </a:ln>
        </p:spPr>
        <p:txBody>
          <a:bodyPr wrap="none" anchor="ctr">
            <a:spAutoFit/>
          </a:bodyPr>
          <a:lstStyle/>
          <a:p>
            <a:endParaRPr lang="fr-FR"/>
          </a:p>
        </p:txBody>
      </p:sp>
      <p:sp>
        <p:nvSpPr>
          <p:cNvPr id="7" name="Rectangle 31"/>
          <p:cNvSpPr>
            <a:spLocks noChangeArrowheads="1"/>
          </p:cNvSpPr>
          <p:nvPr/>
        </p:nvSpPr>
        <p:spPr bwMode="auto">
          <a:xfrm>
            <a:off x="0" y="3538039"/>
            <a:ext cx="9144000" cy="0"/>
          </a:xfrm>
          <a:prstGeom prst="rect">
            <a:avLst/>
          </a:prstGeom>
          <a:noFill/>
          <a:ln w="9525">
            <a:noFill/>
            <a:miter lim="800000"/>
            <a:headEnd/>
            <a:tailEnd/>
          </a:ln>
        </p:spPr>
        <p:txBody>
          <a:bodyPr wrap="none" anchor="ctr">
            <a:spAutoFit/>
          </a:bodyPr>
          <a:lstStyle/>
          <a:p>
            <a:endParaRPr lang="fr-FR"/>
          </a:p>
        </p:txBody>
      </p:sp>
      <p:sp>
        <p:nvSpPr>
          <p:cNvPr id="8" name="Text Box 35"/>
          <p:cNvSpPr txBox="1">
            <a:spLocks noChangeArrowheads="1"/>
          </p:cNvSpPr>
          <p:nvPr/>
        </p:nvSpPr>
        <p:spPr bwMode="auto">
          <a:xfrm>
            <a:off x="3565525" y="1250452"/>
            <a:ext cx="2024063" cy="600075"/>
          </a:xfrm>
          <a:prstGeom prst="rect">
            <a:avLst/>
          </a:prstGeom>
          <a:noFill/>
          <a:ln w="19050">
            <a:solidFill>
              <a:srgbClr val="FF0000"/>
            </a:solidFill>
            <a:miter lim="800000"/>
            <a:headEnd/>
            <a:tailEnd/>
          </a:ln>
        </p:spPr>
        <p:txBody>
          <a:bodyPr wrap="none">
            <a:spAutoFit/>
          </a:bodyPr>
          <a:lstStyle/>
          <a:p>
            <a:pPr algn="ctr"/>
            <a:r>
              <a:rPr lang="fr-FR" b="1" dirty="0">
                <a:solidFill>
                  <a:srgbClr val="FF0000"/>
                </a:solidFill>
              </a:rPr>
              <a:t>Isomères</a:t>
            </a:r>
          </a:p>
          <a:p>
            <a:pPr algn="ctr"/>
            <a:r>
              <a:rPr lang="fr-FR" i="1" dirty="0">
                <a:solidFill>
                  <a:srgbClr val="FF0000"/>
                </a:solidFill>
              </a:rPr>
              <a:t>Même formule brute</a:t>
            </a:r>
          </a:p>
        </p:txBody>
      </p:sp>
      <p:sp>
        <p:nvSpPr>
          <p:cNvPr id="9" name="Text Box 36"/>
          <p:cNvSpPr txBox="1">
            <a:spLocks noChangeArrowheads="1"/>
          </p:cNvSpPr>
          <p:nvPr/>
        </p:nvSpPr>
        <p:spPr bwMode="auto">
          <a:xfrm>
            <a:off x="279400" y="2631577"/>
            <a:ext cx="3433763" cy="600075"/>
          </a:xfrm>
          <a:prstGeom prst="rect">
            <a:avLst/>
          </a:prstGeom>
          <a:noFill/>
          <a:ln w="19050">
            <a:solidFill>
              <a:srgbClr val="FF0000"/>
            </a:solidFill>
            <a:miter lim="800000"/>
            <a:headEnd/>
            <a:tailEnd/>
          </a:ln>
        </p:spPr>
        <p:txBody>
          <a:bodyPr wrap="none">
            <a:spAutoFit/>
          </a:bodyPr>
          <a:lstStyle/>
          <a:p>
            <a:pPr algn="ctr"/>
            <a:r>
              <a:rPr lang="fr-FR" b="1">
                <a:solidFill>
                  <a:srgbClr val="FF0000"/>
                </a:solidFill>
              </a:rPr>
              <a:t>Stéréoisomères</a:t>
            </a:r>
          </a:p>
          <a:p>
            <a:pPr algn="ctr"/>
            <a:r>
              <a:rPr lang="fr-FR" i="1">
                <a:solidFill>
                  <a:srgbClr val="FF0000"/>
                </a:solidFill>
              </a:rPr>
              <a:t>Structures dans l’espace différentes</a:t>
            </a:r>
          </a:p>
        </p:txBody>
      </p:sp>
      <p:sp>
        <p:nvSpPr>
          <p:cNvPr id="10" name="Text Box 37"/>
          <p:cNvSpPr txBox="1">
            <a:spLocks noChangeArrowheads="1"/>
          </p:cNvSpPr>
          <p:nvPr/>
        </p:nvSpPr>
        <p:spPr bwMode="auto">
          <a:xfrm>
            <a:off x="5856979" y="2704602"/>
            <a:ext cx="2614818" cy="338554"/>
          </a:xfrm>
          <a:prstGeom prst="rect">
            <a:avLst/>
          </a:prstGeom>
          <a:noFill/>
          <a:ln w="19050">
            <a:solidFill>
              <a:schemeClr val="tx1"/>
            </a:solidFill>
            <a:miter lim="800000"/>
            <a:headEnd/>
            <a:tailEnd/>
          </a:ln>
        </p:spPr>
        <p:txBody>
          <a:bodyPr wrap="none">
            <a:spAutoFit/>
          </a:bodyPr>
          <a:lstStyle/>
          <a:p>
            <a:pPr algn="ctr"/>
            <a:r>
              <a:rPr lang="fr-FR" b="1" dirty="0"/>
              <a:t>Isomères de constitution</a:t>
            </a:r>
            <a:endParaRPr lang="fr-FR" dirty="0"/>
          </a:p>
        </p:txBody>
      </p:sp>
      <p:sp>
        <p:nvSpPr>
          <p:cNvPr id="11" name="Text Box 38"/>
          <p:cNvSpPr txBox="1">
            <a:spLocks noChangeArrowheads="1"/>
          </p:cNvSpPr>
          <p:nvPr/>
        </p:nvSpPr>
        <p:spPr bwMode="auto">
          <a:xfrm>
            <a:off x="103188" y="4273052"/>
            <a:ext cx="2744787" cy="600075"/>
          </a:xfrm>
          <a:prstGeom prst="rect">
            <a:avLst/>
          </a:prstGeom>
          <a:noFill/>
          <a:ln w="19050">
            <a:solidFill>
              <a:srgbClr val="FF0000"/>
            </a:solidFill>
            <a:miter lim="800000"/>
            <a:headEnd/>
            <a:tailEnd/>
          </a:ln>
        </p:spPr>
        <p:txBody>
          <a:bodyPr wrap="none">
            <a:spAutoFit/>
          </a:bodyPr>
          <a:lstStyle/>
          <a:p>
            <a:pPr algn="ctr"/>
            <a:r>
              <a:rPr lang="fr-FR" b="1">
                <a:solidFill>
                  <a:srgbClr val="FF0000"/>
                </a:solidFill>
              </a:rPr>
              <a:t>Isomères de conformation</a:t>
            </a:r>
          </a:p>
          <a:p>
            <a:pPr algn="ctr"/>
            <a:r>
              <a:rPr lang="fr-FR" i="1">
                <a:solidFill>
                  <a:srgbClr val="FF0000"/>
                </a:solidFill>
              </a:rPr>
              <a:t>Conformations différentes </a:t>
            </a:r>
          </a:p>
        </p:txBody>
      </p:sp>
      <p:sp>
        <p:nvSpPr>
          <p:cNvPr id="12" name="Text Box 39"/>
          <p:cNvSpPr txBox="1">
            <a:spLocks noChangeArrowheads="1"/>
          </p:cNvSpPr>
          <p:nvPr/>
        </p:nvSpPr>
        <p:spPr bwMode="auto">
          <a:xfrm>
            <a:off x="3724275" y="4287339"/>
            <a:ext cx="2801938" cy="355600"/>
          </a:xfrm>
          <a:prstGeom prst="rect">
            <a:avLst/>
          </a:prstGeom>
          <a:noFill/>
          <a:ln w="19050">
            <a:solidFill>
              <a:schemeClr val="tx1"/>
            </a:solidFill>
            <a:miter lim="800000"/>
            <a:headEnd/>
            <a:tailEnd/>
          </a:ln>
        </p:spPr>
        <p:txBody>
          <a:bodyPr wrap="none">
            <a:spAutoFit/>
          </a:bodyPr>
          <a:lstStyle/>
          <a:p>
            <a:pPr algn="ctr"/>
            <a:r>
              <a:rPr lang="fr-FR" b="1"/>
              <a:t>Isomères de configuration </a:t>
            </a:r>
          </a:p>
        </p:txBody>
      </p:sp>
      <p:sp>
        <p:nvSpPr>
          <p:cNvPr id="13" name="Text Box 40"/>
          <p:cNvSpPr txBox="1">
            <a:spLocks noChangeArrowheads="1"/>
          </p:cNvSpPr>
          <p:nvPr/>
        </p:nvSpPr>
        <p:spPr bwMode="auto">
          <a:xfrm>
            <a:off x="1874838" y="6262189"/>
            <a:ext cx="2078037" cy="355600"/>
          </a:xfrm>
          <a:prstGeom prst="rect">
            <a:avLst/>
          </a:prstGeom>
          <a:noFill/>
          <a:ln w="19050">
            <a:solidFill>
              <a:schemeClr val="tx1"/>
            </a:solidFill>
            <a:miter lim="800000"/>
            <a:headEnd/>
            <a:tailEnd/>
          </a:ln>
        </p:spPr>
        <p:txBody>
          <a:bodyPr wrap="none">
            <a:spAutoFit/>
          </a:bodyPr>
          <a:lstStyle/>
          <a:p>
            <a:pPr algn="ctr"/>
            <a:r>
              <a:rPr lang="fr-FR" b="1"/>
              <a:t>Diastéréoisomères </a:t>
            </a:r>
            <a:endParaRPr lang="fr-FR"/>
          </a:p>
        </p:txBody>
      </p:sp>
      <p:sp>
        <p:nvSpPr>
          <p:cNvPr id="14" name="Text Box 41"/>
          <p:cNvSpPr txBox="1">
            <a:spLocks noChangeArrowheads="1"/>
          </p:cNvSpPr>
          <p:nvPr/>
        </p:nvSpPr>
        <p:spPr bwMode="auto">
          <a:xfrm>
            <a:off x="5986463" y="6305052"/>
            <a:ext cx="1603375" cy="355600"/>
          </a:xfrm>
          <a:prstGeom prst="rect">
            <a:avLst/>
          </a:prstGeom>
          <a:noFill/>
          <a:ln w="19050">
            <a:solidFill>
              <a:schemeClr val="tx1"/>
            </a:solidFill>
            <a:miter lim="800000"/>
            <a:headEnd/>
            <a:tailEnd/>
          </a:ln>
        </p:spPr>
        <p:txBody>
          <a:bodyPr wrap="none">
            <a:spAutoFit/>
          </a:bodyPr>
          <a:lstStyle/>
          <a:p>
            <a:pPr algn="ctr"/>
            <a:r>
              <a:rPr lang="fr-FR" b="1" dirty="0"/>
              <a:t>Enantiomères </a:t>
            </a:r>
          </a:p>
        </p:txBody>
      </p:sp>
      <p:cxnSp>
        <p:nvCxnSpPr>
          <p:cNvPr id="15" name="AutoShape 42"/>
          <p:cNvCxnSpPr>
            <a:cxnSpLocks noChangeShapeType="1"/>
            <a:stCxn id="8" idx="2"/>
            <a:endCxn id="9" idx="0"/>
          </p:cNvCxnSpPr>
          <p:nvPr/>
        </p:nvCxnSpPr>
        <p:spPr bwMode="auto">
          <a:xfrm rot="5400000">
            <a:off x="2906713" y="950414"/>
            <a:ext cx="762000" cy="2581275"/>
          </a:xfrm>
          <a:prstGeom prst="bentConnector3">
            <a:avLst>
              <a:gd name="adj1" fmla="val 50000"/>
            </a:avLst>
          </a:prstGeom>
          <a:noFill/>
          <a:ln w="9525">
            <a:solidFill>
              <a:srgbClr val="FF0000"/>
            </a:solidFill>
            <a:miter lim="800000"/>
            <a:headEnd/>
            <a:tailEnd type="triangle" w="med" len="med"/>
          </a:ln>
        </p:spPr>
      </p:cxnSp>
      <p:cxnSp>
        <p:nvCxnSpPr>
          <p:cNvPr id="16" name="AutoShape 43"/>
          <p:cNvCxnSpPr>
            <a:cxnSpLocks noChangeShapeType="1"/>
            <a:stCxn id="8" idx="2"/>
            <a:endCxn id="10" idx="0"/>
          </p:cNvCxnSpPr>
          <p:nvPr/>
        </p:nvCxnSpPr>
        <p:spPr bwMode="auto">
          <a:xfrm rot="16200000" flipH="1">
            <a:off x="5443935" y="984148"/>
            <a:ext cx="854075" cy="2586831"/>
          </a:xfrm>
          <a:prstGeom prst="bentConnector3">
            <a:avLst>
              <a:gd name="adj1" fmla="val 50000"/>
            </a:avLst>
          </a:prstGeom>
          <a:noFill/>
          <a:ln w="9525">
            <a:solidFill>
              <a:schemeClr val="tx1"/>
            </a:solidFill>
            <a:miter lim="800000"/>
            <a:headEnd/>
            <a:tailEnd type="triangle" w="med" len="med"/>
          </a:ln>
        </p:spPr>
      </p:cxnSp>
      <p:cxnSp>
        <p:nvCxnSpPr>
          <p:cNvPr id="17" name="AutoShape 44"/>
          <p:cNvCxnSpPr>
            <a:cxnSpLocks noChangeShapeType="1"/>
            <a:stCxn id="9" idx="2"/>
            <a:endCxn id="11" idx="0"/>
          </p:cNvCxnSpPr>
          <p:nvPr/>
        </p:nvCxnSpPr>
        <p:spPr bwMode="auto">
          <a:xfrm rot="5400000">
            <a:off x="1225550" y="3492002"/>
            <a:ext cx="1022350" cy="520700"/>
          </a:xfrm>
          <a:prstGeom prst="bentConnector3">
            <a:avLst>
              <a:gd name="adj1" fmla="val 50000"/>
            </a:avLst>
          </a:prstGeom>
          <a:noFill/>
          <a:ln w="9525">
            <a:solidFill>
              <a:srgbClr val="FF0000"/>
            </a:solidFill>
            <a:miter lim="800000"/>
            <a:headEnd/>
            <a:tailEnd type="triangle" w="med" len="med"/>
          </a:ln>
        </p:spPr>
      </p:cxnSp>
      <p:cxnSp>
        <p:nvCxnSpPr>
          <p:cNvPr id="18" name="AutoShape 45"/>
          <p:cNvCxnSpPr>
            <a:cxnSpLocks noChangeShapeType="1"/>
            <a:stCxn id="9" idx="2"/>
            <a:endCxn id="12" idx="0"/>
          </p:cNvCxnSpPr>
          <p:nvPr/>
        </p:nvCxnSpPr>
        <p:spPr bwMode="auto">
          <a:xfrm rot="16200000" flipH="1">
            <a:off x="3043238" y="2195014"/>
            <a:ext cx="1036637" cy="3128963"/>
          </a:xfrm>
          <a:prstGeom prst="bentConnector3">
            <a:avLst>
              <a:gd name="adj1" fmla="val 49921"/>
            </a:avLst>
          </a:prstGeom>
          <a:noFill/>
          <a:ln w="9525">
            <a:solidFill>
              <a:schemeClr val="tx1"/>
            </a:solidFill>
            <a:miter lim="800000"/>
            <a:headEnd/>
            <a:tailEnd type="triangle" w="med" len="med"/>
          </a:ln>
        </p:spPr>
      </p:cxnSp>
      <p:cxnSp>
        <p:nvCxnSpPr>
          <p:cNvPr id="19" name="AutoShape 46"/>
          <p:cNvCxnSpPr>
            <a:cxnSpLocks noChangeShapeType="1"/>
            <a:stCxn id="12" idx="2"/>
            <a:endCxn id="13" idx="0"/>
          </p:cNvCxnSpPr>
          <p:nvPr/>
        </p:nvCxnSpPr>
        <p:spPr bwMode="auto">
          <a:xfrm rot="5400000">
            <a:off x="3220244" y="4346870"/>
            <a:ext cx="1600200" cy="2211388"/>
          </a:xfrm>
          <a:prstGeom prst="bentConnector3">
            <a:avLst>
              <a:gd name="adj1" fmla="val 50000"/>
            </a:avLst>
          </a:prstGeom>
          <a:noFill/>
          <a:ln w="9525">
            <a:solidFill>
              <a:schemeClr val="tx1"/>
            </a:solidFill>
            <a:miter lim="800000"/>
            <a:headEnd/>
            <a:tailEnd type="triangle" w="med" len="med"/>
          </a:ln>
        </p:spPr>
      </p:cxnSp>
      <p:cxnSp>
        <p:nvCxnSpPr>
          <p:cNvPr id="20" name="AutoShape 47"/>
          <p:cNvCxnSpPr>
            <a:cxnSpLocks noChangeShapeType="1"/>
            <a:stCxn id="12" idx="2"/>
            <a:endCxn id="14" idx="0"/>
          </p:cNvCxnSpPr>
          <p:nvPr/>
        </p:nvCxnSpPr>
        <p:spPr bwMode="auto">
          <a:xfrm rot="16200000" flipH="1">
            <a:off x="5135562" y="4642940"/>
            <a:ext cx="1643063" cy="1662112"/>
          </a:xfrm>
          <a:prstGeom prst="bentConnector3">
            <a:avLst>
              <a:gd name="adj1" fmla="val 49954"/>
            </a:avLst>
          </a:prstGeom>
          <a:noFill/>
          <a:ln w="9525">
            <a:solidFill>
              <a:schemeClr val="tx1"/>
            </a:solidFill>
            <a:miter lim="800000"/>
            <a:headEnd/>
            <a:tailEnd type="triangle" w="med" len="med"/>
          </a:ln>
        </p:spPr>
      </p:cxnSp>
      <p:sp>
        <p:nvSpPr>
          <p:cNvPr id="21" name="Text Box 48"/>
          <p:cNvSpPr txBox="1">
            <a:spLocks noChangeArrowheads="1"/>
          </p:cNvSpPr>
          <p:nvPr/>
        </p:nvSpPr>
        <p:spPr bwMode="auto">
          <a:xfrm>
            <a:off x="5843588" y="1850527"/>
            <a:ext cx="3300412" cy="336550"/>
          </a:xfrm>
          <a:prstGeom prst="rect">
            <a:avLst/>
          </a:prstGeom>
          <a:noFill/>
          <a:ln w="9525">
            <a:noFill/>
            <a:miter lim="800000"/>
            <a:headEnd/>
            <a:tailEnd/>
          </a:ln>
        </p:spPr>
        <p:txBody>
          <a:bodyPr wrap="none">
            <a:spAutoFit/>
          </a:bodyPr>
          <a:lstStyle/>
          <a:p>
            <a:r>
              <a:rPr lang="fr-FR" i="1" dirty="0"/>
              <a:t>Formules développées différentes </a:t>
            </a:r>
          </a:p>
        </p:txBody>
      </p:sp>
      <p:sp>
        <p:nvSpPr>
          <p:cNvPr id="22" name="Text Box 49"/>
          <p:cNvSpPr txBox="1">
            <a:spLocks noChangeArrowheads="1"/>
          </p:cNvSpPr>
          <p:nvPr/>
        </p:nvSpPr>
        <p:spPr bwMode="auto">
          <a:xfrm>
            <a:off x="4763" y="1777502"/>
            <a:ext cx="3275012" cy="336550"/>
          </a:xfrm>
          <a:prstGeom prst="rect">
            <a:avLst/>
          </a:prstGeom>
          <a:noFill/>
          <a:ln w="9525">
            <a:noFill/>
            <a:miter lim="800000"/>
            <a:headEnd/>
            <a:tailEnd/>
          </a:ln>
        </p:spPr>
        <p:txBody>
          <a:bodyPr wrap="none">
            <a:spAutoFit/>
          </a:bodyPr>
          <a:lstStyle/>
          <a:p>
            <a:r>
              <a:rPr lang="fr-FR" i="1" dirty="0">
                <a:solidFill>
                  <a:srgbClr val="FF0000"/>
                </a:solidFill>
              </a:rPr>
              <a:t>Formules développées identiques </a:t>
            </a:r>
          </a:p>
        </p:txBody>
      </p:sp>
      <p:sp>
        <p:nvSpPr>
          <p:cNvPr id="23" name="Text Box 50"/>
          <p:cNvSpPr txBox="1">
            <a:spLocks noChangeArrowheads="1"/>
          </p:cNvSpPr>
          <p:nvPr/>
        </p:nvSpPr>
        <p:spPr bwMode="auto">
          <a:xfrm>
            <a:off x="0" y="3622177"/>
            <a:ext cx="1549400" cy="581025"/>
          </a:xfrm>
          <a:prstGeom prst="rect">
            <a:avLst/>
          </a:prstGeom>
          <a:noFill/>
          <a:ln w="9525">
            <a:noFill/>
            <a:miter lim="800000"/>
            <a:headEnd/>
            <a:tailEnd/>
          </a:ln>
        </p:spPr>
        <p:txBody>
          <a:bodyPr wrap="none">
            <a:spAutoFit/>
          </a:bodyPr>
          <a:lstStyle/>
          <a:p>
            <a:pPr algn="ctr"/>
            <a:r>
              <a:rPr lang="fr-FR" i="1" dirty="0">
                <a:solidFill>
                  <a:srgbClr val="FF0000"/>
                </a:solidFill>
              </a:rPr>
              <a:t>Configurations </a:t>
            </a:r>
          </a:p>
          <a:p>
            <a:pPr algn="ctr"/>
            <a:r>
              <a:rPr lang="fr-FR" i="1" dirty="0">
                <a:solidFill>
                  <a:srgbClr val="FF0000"/>
                </a:solidFill>
              </a:rPr>
              <a:t>identiques</a:t>
            </a:r>
          </a:p>
        </p:txBody>
      </p:sp>
      <p:sp>
        <p:nvSpPr>
          <p:cNvPr id="24" name="Text Box 52"/>
          <p:cNvSpPr txBox="1">
            <a:spLocks noChangeArrowheads="1"/>
          </p:cNvSpPr>
          <p:nvPr/>
        </p:nvSpPr>
        <p:spPr bwMode="auto">
          <a:xfrm>
            <a:off x="5219700" y="3622177"/>
            <a:ext cx="1549400" cy="581025"/>
          </a:xfrm>
          <a:prstGeom prst="rect">
            <a:avLst/>
          </a:prstGeom>
          <a:noFill/>
          <a:ln w="9525">
            <a:noFill/>
            <a:miter lim="800000"/>
            <a:headEnd/>
            <a:tailEnd/>
          </a:ln>
        </p:spPr>
        <p:txBody>
          <a:bodyPr wrap="none">
            <a:spAutoFit/>
          </a:bodyPr>
          <a:lstStyle/>
          <a:p>
            <a:r>
              <a:rPr lang="fr-FR" i="1" dirty="0"/>
              <a:t>Configurations </a:t>
            </a:r>
          </a:p>
          <a:p>
            <a:r>
              <a:rPr lang="fr-FR" i="1" dirty="0"/>
              <a:t>différentes </a:t>
            </a:r>
          </a:p>
        </p:txBody>
      </p:sp>
      <p:sp>
        <p:nvSpPr>
          <p:cNvPr id="25" name="Rectangle 53"/>
          <p:cNvSpPr>
            <a:spLocks noChangeArrowheads="1"/>
          </p:cNvSpPr>
          <p:nvPr/>
        </p:nvSpPr>
        <p:spPr bwMode="auto">
          <a:xfrm>
            <a:off x="971550" y="5571627"/>
            <a:ext cx="1843088" cy="336550"/>
          </a:xfrm>
          <a:prstGeom prst="rect">
            <a:avLst/>
          </a:prstGeom>
          <a:noFill/>
          <a:ln w="9525">
            <a:noFill/>
            <a:miter lim="800000"/>
            <a:headEnd/>
            <a:tailEnd/>
          </a:ln>
        </p:spPr>
        <p:txBody>
          <a:bodyPr wrap="none">
            <a:spAutoFit/>
          </a:bodyPr>
          <a:lstStyle/>
          <a:p>
            <a:r>
              <a:rPr lang="fr-FR" i="1"/>
              <a:t>Non énantiomères</a:t>
            </a:r>
          </a:p>
        </p:txBody>
      </p:sp>
      <p:sp>
        <p:nvSpPr>
          <p:cNvPr id="26" name="Rectangle 54"/>
          <p:cNvSpPr>
            <a:spLocks noChangeArrowheads="1"/>
          </p:cNvSpPr>
          <p:nvPr/>
        </p:nvSpPr>
        <p:spPr bwMode="auto">
          <a:xfrm>
            <a:off x="6084888" y="5355727"/>
            <a:ext cx="3744912" cy="825500"/>
          </a:xfrm>
          <a:prstGeom prst="rect">
            <a:avLst/>
          </a:prstGeom>
          <a:noFill/>
          <a:ln w="9525">
            <a:noFill/>
            <a:miter lim="800000"/>
            <a:headEnd/>
            <a:tailEnd/>
          </a:ln>
        </p:spPr>
        <p:txBody>
          <a:bodyPr>
            <a:spAutoFit/>
          </a:bodyPr>
          <a:lstStyle/>
          <a:p>
            <a:pPr algn="ctr"/>
            <a:r>
              <a:rPr lang="fr-FR" i="1" dirty="0"/>
              <a:t>Images l’un de l’autre </a:t>
            </a:r>
          </a:p>
          <a:p>
            <a:pPr algn="ctr"/>
            <a:r>
              <a:rPr lang="fr-FR" i="1" dirty="0"/>
              <a:t>dans un miroir </a:t>
            </a:r>
          </a:p>
          <a:p>
            <a:pPr algn="ctr"/>
            <a:r>
              <a:rPr lang="fr-FR" i="1" dirty="0"/>
              <a:t>et non superposables </a:t>
            </a:r>
          </a:p>
        </p:txBody>
      </p:sp>
      <p:sp>
        <p:nvSpPr>
          <p:cNvPr id="27" name="Text Box 146"/>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pic>
        <p:nvPicPr>
          <p:cNvPr id="30" name="Picture 11" descr="logo lyon 1"/>
          <p:cNvPicPr>
            <a:picLocks noChangeAspect="1" noChangeArrowheads="1"/>
          </p:cNvPicPr>
          <p:nvPr/>
        </p:nvPicPr>
        <p:blipFill>
          <a:blip r:embed="rId3"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8" name="Text Box 8">
            <a:extLst>
              <a:ext uri="{FF2B5EF4-FFF2-40B4-BE49-F238E27FC236}">
                <a16:creationId xmlns:a16="http://schemas.microsoft.com/office/drawing/2014/main" id="{6BFD3FA7-CFD5-427A-9C91-3574180703EC}"/>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1" name="Text Box 7">
            <a:extLst>
              <a:ext uri="{FF2B5EF4-FFF2-40B4-BE49-F238E27FC236}">
                <a16:creationId xmlns:a16="http://schemas.microsoft.com/office/drawing/2014/main" id="{F3325A41-7EA9-4D85-B34B-3A0761D5A16B}"/>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9565"/>
    </mc:Choice>
    <mc:Fallback xmlns="">
      <p:transition spd="slow" advTm="395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17"/>
                                        </p:tgtEl>
                                        <p:attrNameLst>
                                          <p:attrName>stroke.color</p:attrName>
                                        </p:attrNameLst>
                                      </p:cBhvr>
                                      <p:to>
                                        <a:schemeClr val="tx1"/>
                                      </p:to>
                                    </p:animClr>
                                    <p:set>
                                      <p:cBhvr>
                                        <p:cTn id="7" dur="2000" fill="hold"/>
                                        <p:tgtEl>
                                          <p:spTgt spid="17"/>
                                        </p:tgtEl>
                                        <p:attrNameLst>
                                          <p:attrName>stroke.on</p:attrName>
                                        </p:attrNameLst>
                                      </p:cBhvr>
                                      <p:to>
                                        <p:strVal val="true"/>
                                      </p:to>
                                    </p:set>
                                  </p:childTnLst>
                                </p:cTn>
                              </p:par>
                              <p:par>
                                <p:cTn id="8" presetID="7" presetClass="emph" presetSubtype="2" fill="hold" nodeType="withEffect">
                                  <p:stCondLst>
                                    <p:cond delay="0"/>
                                  </p:stCondLst>
                                  <p:childTnLst>
                                    <p:animClr clrSpc="rgb" dir="cw">
                                      <p:cBhvr>
                                        <p:cTn id="9" dur="2000" fill="hold"/>
                                        <p:tgtEl>
                                          <p:spTgt spid="11"/>
                                        </p:tgtEl>
                                        <p:attrNameLst>
                                          <p:attrName>stroke.color</p:attrName>
                                        </p:attrNameLst>
                                      </p:cBhvr>
                                      <p:to>
                                        <a:schemeClr val="tx1"/>
                                      </p:to>
                                    </p:animClr>
                                    <p:set>
                                      <p:cBhvr>
                                        <p:cTn id="10" dur="2000" fill="hold"/>
                                        <p:tgtEl>
                                          <p:spTgt spid="11"/>
                                        </p:tgtEl>
                                        <p:attrNameLst>
                                          <p:attrName>stroke.on</p:attrName>
                                        </p:attrNameLst>
                                      </p:cBhvr>
                                      <p:to>
                                        <p:strVal val="true"/>
                                      </p:to>
                                    </p:set>
                                  </p:childTnLst>
                                </p:cTn>
                              </p:par>
                              <p:par>
                                <p:cTn id="11" presetID="3" presetClass="emph" presetSubtype="2" fill="hold" grpId="0" nodeType="withEffect">
                                  <p:stCondLst>
                                    <p:cond delay="0"/>
                                  </p:stCondLst>
                                  <p:childTnLst>
                                    <p:animClr clrSpc="rgb" dir="cw">
                                      <p:cBhvr override="childStyle">
                                        <p:cTn id="12" dur="2000" fill="hold"/>
                                        <p:tgtEl>
                                          <p:spTgt spid="23"/>
                                        </p:tgtEl>
                                        <p:attrNameLst>
                                          <p:attrName>style.color</p:attrName>
                                        </p:attrNameLst>
                                      </p:cBhvr>
                                      <p:to>
                                        <a:schemeClr val="tx1"/>
                                      </p:to>
                                    </p:animClr>
                                  </p:childTnLst>
                                </p:cTn>
                              </p:par>
                              <p:par>
                                <p:cTn id="13" presetID="3" presetClass="emph" presetSubtype="2" fill="hold" grpId="0" nodeType="withEffect">
                                  <p:stCondLst>
                                    <p:cond delay="0"/>
                                  </p:stCondLst>
                                  <p:childTnLst>
                                    <p:animClr clrSpc="rgb" dir="cw">
                                      <p:cBhvr override="childStyle">
                                        <p:cTn id="14" dur="2000" fill="hold"/>
                                        <p:tgtEl>
                                          <p:spTgt spid="11"/>
                                        </p:tgtEl>
                                        <p:attrNameLst>
                                          <p:attrName>style.color</p:attrName>
                                        </p:attrNameLst>
                                      </p:cBhvr>
                                      <p:to>
                                        <a:schemeClr val="tx1"/>
                                      </p:to>
                                    </p:animClr>
                                  </p:childTnLst>
                                </p:cTn>
                              </p:par>
                              <p:par>
                                <p:cTn id="15" presetID="7" presetClass="emph" presetSubtype="2" fill="hold" nodeType="withEffect">
                                  <p:stCondLst>
                                    <p:cond delay="0"/>
                                  </p:stCondLst>
                                  <p:childTnLst>
                                    <p:animClr clrSpc="rgb" dir="cw">
                                      <p:cBhvr>
                                        <p:cTn id="16" dur="2000" fill="hold"/>
                                        <p:tgtEl>
                                          <p:spTgt spid="18"/>
                                        </p:tgtEl>
                                        <p:attrNameLst>
                                          <p:attrName>stroke.color</p:attrName>
                                        </p:attrNameLst>
                                      </p:cBhvr>
                                      <p:to>
                                        <a:srgbClr val="FF0000"/>
                                      </p:to>
                                    </p:animClr>
                                    <p:set>
                                      <p:cBhvr>
                                        <p:cTn id="17" dur="2000" fill="hold"/>
                                        <p:tgtEl>
                                          <p:spTgt spid="18"/>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2000" fill="hold"/>
                                        <p:tgtEl>
                                          <p:spTgt spid="12"/>
                                        </p:tgtEl>
                                        <p:attrNameLst>
                                          <p:attrName>stroke.color</p:attrName>
                                        </p:attrNameLst>
                                      </p:cBhvr>
                                      <p:to>
                                        <a:srgbClr val="FF0000"/>
                                      </p:to>
                                    </p:animClr>
                                    <p:set>
                                      <p:cBhvr>
                                        <p:cTn id="20" dur="2000" fill="hold"/>
                                        <p:tgtEl>
                                          <p:spTgt spid="12"/>
                                        </p:tgtEl>
                                        <p:attrNameLst>
                                          <p:attrName>stroke.on</p:attrName>
                                        </p:attrNameLst>
                                      </p:cBhvr>
                                      <p:to>
                                        <p:strVal val="true"/>
                                      </p:to>
                                    </p:set>
                                  </p:childTnLst>
                                </p:cTn>
                              </p:par>
                              <p:par>
                                <p:cTn id="21" presetID="3" presetClass="emph" presetSubtype="2" fill="hold" grpId="0" nodeType="withEffect">
                                  <p:stCondLst>
                                    <p:cond delay="0"/>
                                  </p:stCondLst>
                                  <p:childTnLst>
                                    <p:animClr clrSpc="rgb" dir="cw">
                                      <p:cBhvr override="childStyle">
                                        <p:cTn id="22" dur="2000" fill="hold"/>
                                        <p:tgtEl>
                                          <p:spTgt spid="24"/>
                                        </p:tgtEl>
                                        <p:attrNameLst>
                                          <p:attrName>style.color</p:attrName>
                                        </p:attrNameLst>
                                      </p:cBhvr>
                                      <p:to>
                                        <a:srgbClr val="FF0000"/>
                                      </p:to>
                                    </p:animClr>
                                  </p:childTnLst>
                                </p:cTn>
                              </p:par>
                              <p:par>
                                <p:cTn id="23" presetID="3" presetClass="emph" presetSubtype="2" fill="hold" grpId="0" nodeType="withEffect">
                                  <p:stCondLst>
                                    <p:cond delay="0"/>
                                  </p:stCondLst>
                                  <p:childTnLst>
                                    <p:animClr clrSpc="rgb" dir="cw">
                                      <p:cBhvr override="childStyle">
                                        <p:cTn id="24" dur="2000" fill="hold"/>
                                        <p:tgtEl>
                                          <p:spTgt spid="12"/>
                                        </p:tgtEl>
                                        <p:attrNameLst>
                                          <p:attrName>style.color</p:attrName>
                                        </p:attrNameLst>
                                      </p:cBhvr>
                                      <p:to>
                                        <a:srgbClr val="FF0000"/>
                                      </p:to>
                                    </p:animClr>
                                  </p:childTnLst>
                                </p:cTn>
                              </p:par>
                            </p:childTnLst>
                          </p:cTn>
                        </p:par>
                      </p:childTnLst>
                    </p:cTn>
                  </p:par>
                  <p:par>
                    <p:cTn id="25" fill="hold">
                      <p:stCondLst>
                        <p:cond delay="indefinite"/>
                      </p:stCondLst>
                      <p:childTnLst>
                        <p:par>
                          <p:cTn id="26" fill="hold">
                            <p:stCondLst>
                              <p:cond delay="0"/>
                            </p:stCondLst>
                            <p:childTnLst>
                              <p:par>
                                <p:cTn id="27" presetID="7" presetClass="emph" presetSubtype="2" fill="hold" nodeType="clickEffect">
                                  <p:stCondLst>
                                    <p:cond delay="0"/>
                                  </p:stCondLst>
                                  <p:childTnLst>
                                    <p:animClr clrSpc="rgb" dir="cw">
                                      <p:cBhvr>
                                        <p:cTn id="28" dur="2000" fill="hold"/>
                                        <p:tgtEl>
                                          <p:spTgt spid="20"/>
                                        </p:tgtEl>
                                        <p:attrNameLst>
                                          <p:attrName>stroke.color</p:attrName>
                                        </p:attrNameLst>
                                      </p:cBhvr>
                                      <p:to>
                                        <a:srgbClr val="FF0000"/>
                                      </p:to>
                                    </p:animClr>
                                    <p:set>
                                      <p:cBhvr>
                                        <p:cTn id="29" dur="2000" fill="hold"/>
                                        <p:tgtEl>
                                          <p:spTgt spid="20"/>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2000" fill="hold"/>
                                        <p:tgtEl>
                                          <p:spTgt spid="14"/>
                                        </p:tgtEl>
                                        <p:attrNameLst>
                                          <p:attrName>stroke.color</p:attrName>
                                        </p:attrNameLst>
                                      </p:cBhvr>
                                      <p:to>
                                        <a:srgbClr val="FF0000"/>
                                      </p:to>
                                    </p:animClr>
                                    <p:set>
                                      <p:cBhvr>
                                        <p:cTn id="32" dur="2000" fill="hold"/>
                                        <p:tgtEl>
                                          <p:spTgt spid="14"/>
                                        </p:tgtEl>
                                        <p:attrNameLst>
                                          <p:attrName>stroke.on</p:attrName>
                                        </p:attrNameLst>
                                      </p:cBhvr>
                                      <p:to>
                                        <p:strVal val="true"/>
                                      </p:to>
                                    </p:set>
                                  </p:childTnLst>
                                </p:cTn>
                              </p:par>
                              <p:par>
                                <p:cTn id="33" presetID="3" presetClass="emph" presetSubtype="2" fill="hold" grpId="0" nodeType="withEffect">
                                  <p:stCondLst>
                                    <p:cond delay="0"/>
                                  </p:stCondLst>
                                  <p:childTnLst>
                                    <p:animClr clrSpc="rgb" dir="cw">
                                      <p:cBhvr override="childStyle">
                                        <p:cTn id="34" dur="2000" fill="hold"/>
                                        <p:tgtEl>
                                          <p:spTgt spid="14"/>
                                        </p:tgtEl>
                                        <p:attrNameLst>
                                          <p:attrName>style.color</p:attrName>
                                        </p:attrNameLst>
                                      </p:cBhvr>
                                      <p:to>
                                        <a:srgbClr val="FF0000"/>
                                      </p:to>
                                    </p:animClr>
                                  </p:childTnLst>
                                </p:cTn>
                              </p:par>
                              <p:par>
                                <p:cTn id="35" presetID="3" presetClass="emph" presetSubtype="2" fill="hold" grpId="0" nodeType="withEffect">
                                  <p:stCondLst>
                                    <p:cond delay="0"/>
                                  </p:stCondLst>
                                  <p:childTnLst>
                                    <p:animClr clrSpc="rgb" dir="cw">
                                      <p:cBhvr override="childStyle">
                                        <p:cTn id="36" dur="2000" fill="hold"/>
                                        <p:tgtEl>
                                          <p:spTgt spid="26"/>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23" grpId="0"/>
      <p:bldP spid="24" grpId="0"/>
      <p:bldP spid="2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t 15">
            <a:extLst>
              <a:ext uri="{FF2B5EF4-FFF2-40B4-BE49-F238E27FC236}">
                <a16:creationId xmlns:a16="http://schemas.microsoft.com/office/drawing/2014/main" id="{CF3BDED2-E2A3-4F1D-9618-7319199AF5B5}"/>
              </a:ext>
            </a:extLst>
          </p:cNvPr>
          <p:cNvGraphicFramePr>
            <a:graphicFrameLocks noChangeAspect="1"/>
          </p:cNvGraphicFramePr>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24578" name="CS ChemDraw Drawing" r:id="rId5" imgW="6342396" imgH="909573" progId="ChemDraw.Document.6.0">
                  <p:embed/>
                </p:oleObj>
              </mc:Choice>
              <mc:Fallback>
                <p:oleObj name="CS ChemDraw Drawing" r:id="rId5" imgW="6342396" imgH="909573" progId="ChemDraw.Document.6.0">
                  <p:embed/>
                  <p:pic>
                    <p:nvPicPr>
                      <p:cNvPr id="16" name="Objet 15">
                        <a:extLst>
                          <a:ext uri="{FF2B5EF4-FFF2-40B4-BE49-F238E27FC236}">
                            <a16:creationId xmlns:a16="http://schemas.microsoft.com/office/drawing/2014/main" id="{CF3BDED2-E2A3-4F1D-9618-7319199AF5B5}"/>
                          </a:ext>
                        </a:extLst>
                      </p:cNvPr>
                      <p:cNvPicPr>
                        <a:picLocks noChangeAspect="1" noChangeArrowheads="1"/>
                      </p:cNvPicPr>
                      <p:nvPr/>
                    </p:nvPicPr>
                    <p:blipFill>
                      <a:blip r:embed="rId6"/>
                      <a:srcRect/>
                      <a:stretch>
                        <a:fillRect/>
                      </a:stretch>
                    </p:blipFill>
                    <p:spPr bwMode="auto">
                      <a:xfrm>
                        <a:off x="142875" y="1814513"/>
                        <a:ext cx="8875713" cy="1290637"/>
                      </a:xfrm>
                      <a:prstGeom prst="rect">
                        <a:avLst/>
                      </a:prstGeom>
                      <a:noFill/>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945368" y="1178700"/>
            <a:ext cx="6869188" cy="584775"/>
          </a:xfrm>
          <a:prstGeom prst="rect">
            <a:avLst/>
          </a:prstGeom>
          <a:noFill/>
        </p:spPr>
        <p:txBody>
          <a:bodyPr wrap="none" rtlCol="0">
            <a:spAutoFit/>
          </a:bodyPr>
          <a:lstStyle/>
          <a:p>
            <a:pPr marL="342900" indent="-342900" algn="just">
              <a:buFont typeface="+mj-lt"/>
              <a:buAutoNum type="alphaLcParenR"/>
            </a:pPr>
            <a:r>
              <a:rPr lang="fr-FR" dirty="0">
                <a:solidFill>
                  <a:schemeClr val="bg1"/>
                </a:solidFill>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9" name="ZoneTexte 18">
            <a:extLst>
              <a:ext uri="{FF2B5EF4-FFF2-40B4-BE49-F238E27FC236}">
                <a16:creationId xmlns:a16="http://schemas.microsoft.com/office/drawing/2014/main" id="{FB1C2BCE-3519-4184-AACB-C74157D1B727}"/>
              </a:ext>
            </a:extLst>
          </p:cNvPr>
          <p:cNvSpPr txBox="1"/>
          <p:nvPr/>
        </p:nvSpPr>
        <p:spPr>
          <a:xfrm>
            <a:off x="71400" y="3090446"/>
            <a:ext cx="2953053" cy="338554"/>
          </a:xfrm>
          <a:prstGeom prst="rect">
            <a:avLst/>
          </a:prstGeom>
          <a:noFill/>
        </p:spPr>
        <p:txBody>
          <a:bodyPr wrap="none" rtlCol="0">
            <a:spAutoFit/>
          </a:bodyPr>
          <a:lstStyle/>
          <a:p>
            <a:r>
              <a:rPr lang="fr-FR" dirty="0"/>
              <a:t>Même formule brute : C</a:t>
            </a:r>
            <a:r>
              <a:rPr lang="fr-FR" baseline="-25000" dirty="0"/>
              <a:t>4</a:t>
            </a:r>
            <a:r>
              <a:rPr lang="fr-FR" dirty="0"/>
              <a:t>H</a:t>
            </a:r>
            <a:r>
              <a:rPr lang="fr-FR" baseline="-25000" dirty="0"/>
              <a:t>10</a:t>
            </a:r>
            <a:r>
              <a:rPr lang="fr-FR" dirty="0"/>
              <a:t>O</a:t>
            </a:r>
            <a:r>
              <a:rPr lang="fr-FR" baseline="-25000" dirty="0"/>
              <a:t>4</a:t>
            </a:r>
          </a:p>
        </p:txBody>
      </p:sp>
      <p:sp>
        <p:nvSpPr>
          <p:cNvPr id="11" name="ZoneTexte 10">
            <a:extLst>
              <a:ext uri="{FF2B5EF4-FFF2-40B4-BE49-F238E27FC236}">
                <a16:creationId xmlns:a16="http://schemas.microsoft.com/office/drawing/2014/main" id="{D32B46CD-A7AB-4E17-98C1-9632C7BDA999}"/>
              </a:ext>
            </a:extLst>
          </p:cNvPr>
          <p:cNvSpPr txBox="1"/>
          <p:nvPr/>
        </p:nvSpPr>
        <p:spPr>
          <a:xfrm>
            <a:off x="71400" y="3418179"/>
            <a:ext cx="3942105" cy="338554"/>
          </a:xfrm>
          <a:prstGeom prst="rect">
            <a:avLst/>
          </a:prstGeom>
          <a:noFill/>
        </p:spPr>
        <p:txBody>
          <a:bodyPr wrap="none" rtlCol="0">
            <a:spAutoFit/>
          </a:bodyPr>
          <a:lstStyle/>
          <a:p>
            <a:r>
              <a:rPr lang="fr-FR" b="1" dirty="0"/>
              <a:t>2</a:t>
            </a:r>
            <a:r>
              <a:rPr lang="fr-FR" dirty="0"/>
              <a:t> est isomère de constitution de </a:t>
            </a:r>
            <a:r>
              <a:rPr lang="fr-FR" b="1" dirty="0"/>
              <a:t>1</a:t>
            </a:r>
            <a:r>
              <a:rPr lang="fr-FR" dirty="0"/>
              <a:t>, </a:t>
            </a:r>
            <a:r>
              <a:rPr lang="fr-FR" b="1" dirty="0"/>
              <a:t>3</a:t>
            </a:r>
            <a:r>
              <a:rPr lang="fr-FR" dirty="0"/>
              <a:t> et </a:t>
            </a:r>
            <a:r>
              <a:rPr lang="fr-FR" b="1" dirty="0"/>
              <a:t>4</a:t>
            </a:r>
            <a:r>
              <a:rPr lang="fr-FR" dirty="0"/>
              <a:t>.</a:t>
            </a:r>
            <a:endParaRPr lang="fr-FR" baseline="-25000" dirty="0"/>
          </a:p>
        </p:txBody>
      </p:sp>
      <p:sp>
        <p:nvSpPr>
          <p:cNvPr id="28" name="ZoneTexte 27">
            <a:extLst>
              <a:ext uri="{FF2B5EF4-FFF2-40B4-BE49-F238E27FC236}">
                <a16:creationId xmlns:a16="http://schemas.microsoft.com/office/drawing/2014/main" id="{822F9C0B-C22B-4046-A03A-E858922C3285}"/>
              </a:ext>
            </a:extLst>
          </p:cNvPr>
          <p:cNvSpPr txBox="1"/>
          <p:nvPr/>
        </p:nvSpPr>
        <p:spPr>
          <a:xfrm>
            <a:off x="69189" y="4300293"/>
            <a:ext cx="7325019" cy="502702"/>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différente </a:t>
            </a:r>
            <a:r>
              <a:rPr lang="fr-FR" dirty="0"/>
              <a:t>: isomères de configuration ?</a:t>
            </a:r>
          </a:p>
          <a:p>
            <a:endParaRPr lang="fr-FR" baseline="-25000" dirty="0"/>
          </a:p>
        </p:txBody>
      </p:sp>
      <p:sp>
        <p:nvSpPr>
          <p:cNvPr id="86" name="ZoneTexte 85">
            <a:extLst>
              <a:ext uri="{FF2B5EF4-FFF2-40B4-BE49-F238E27FC236}">
                <a16:creationId xmlns:a16="http://schemas.microsoft.com/office/drawing/2014/main" id="{8262CD28-6D10-4B1D-8538-DE110674E02E}"/>
              </a:ext>
            </a:extLst>
          </p:cNvPr>
          <p:cNvSpPr txBox="1"/>
          <p:nvPr/>
        </p:nvSpPr>
        <p:spPr>
          <a:xfrm>
            <a:off x="69189" y="3727313"/>
            <a:ext cx="8992142" cy="584775"/>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identique</a:t>
            </a:r>
            <a:r>
              <a:rPr lang="fr-FR" dirty="0"/>
              <a:t>,</a:t>
            </a:r>
            <a:r>
              <a:rPr lang="fr-FR" dirty="0">
                <a:solidFill>
                  <a:schemeClr val="tx2">
                    <a:lumMod val="60000"/>
                    <a:lumOff val="40000"/>
                  </a:schemeClr>
                </a:solidFill>
              </a:rPr>
              <a:t> </a:t>
            </a:r>
            <a:r>
              <a:rPr lang="fr-FR" dirty="0"/>
              <a:t>donc </a:t>
            </a:r>
            <a:r>
              <a:rPr lang="fr-FR" b="1" dirty="0"/>
              <a:t>1</a:t>
            </a:r>
            <a:r>
              <a:rPr lang="fr-FR" dirty="0"/>
              <a:t> et </a:t>
            </a:r>
            <a:r>
              <a:rPr lang="fr-FR" b="1" dirty="0"/>
              <a:t>3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87" name="ZoneTexte 86">
            <a:extLst>
              <a:ext uri="{FF2B5EF4-FFF2-40B4-BE49-F238E27FC236}">
                <a16:creationId xmlns:a16="http://schemas.microsoft.com/office/drawing/2014/main" id="{2DAC9EF9-D988-4093-A346-EF2D83B511A6}"/>
              </a:ext>
            </a:extLst>
          </p:cNvPr>
          <p:cNvSpPr txBox="1"/>
          <p:nvPr/>
        </p:nvSpPr>
        <p:spPr>
          <a:xfrm>
            <a:off x="64329" y="4538760"/>
            <a:ext cx="5913798" cy="502702"/>
          </a:xfrm>
          <a:prstGeom prst="rect">
            <a:avLst/>
          </a:prstGeom>
          <a:noFill/>
        </p:spPr>
        <p:txBody>
          <a:bodyPr wrap="none" rtlCol="0">
            <a:spAutoFit/>
          </a:bodyPr>
          <a:lstStyle/>
          <a:p>
            <a:r>
              <a:rPr lang="fr-FR" b="1" dirty="0"/>
              <a:t>1</a:t>
            </a:r>
            <a:r>
              <a:rPr lang="fr-FR" dirty="0"/>
              <a:t> et </a:t>
            </a:r>
            <a:r>
              <a:rPr lang="fr-FR" b="1" dirty="0"/>
              <a:t>4</a:t>
            </a:r>
            <a:r>
              <a:rPr lang="fr-FR" dirty="0"/>
              <a:t> sont isomères de conformation de la configuration méso.</a:t>
            </a:r>
          </a:p>
          <a:p>
            <a:endParaRPr lang="fr-FR" baseline="-25000" dirty="0"/>
          </a:p>
        </p:txBody>
      </p:sp>
      <p:sp>
        <p:nvSpPr>
          <p:cNvPr id="18" name="ZoneTexte 17">
            <a:extLst>
              <a:ext uri="{FF2B5EF4-FFF2-40B4-BE49-F238E27FC236}">
                <a16:creationId xmlns:a16="http://schemas.microsoft.com/office/drawing/2014/main" id="{525A8CF4-F038-4066-951F-638DD86786BB}"/>
              </a:ext>
            </a:extLst>
          </p:cNvPr>
          <p:cNvSpPr txBox="1"/>
          <p:nvPr/>
        </p:nvSpPr>
        <p:spPr>
          <a:xfrm>
            <a:off x="64329" y="4842907"/>
            <a:ext cx="8992142" cy="584775"/>
          </a:xfrm>
          <a:prstGeom prst="rect">
            <a:avLst/>
          </a:prstGeom>
          <a:noFill/>
        </p:spPr>
        <p:txBody>
          <a:bodyPr wrap="none" rtlCol="0">
            <a:spAutoFit/>
          </a:bodyPr>
          <a:lstStyle/>
          <a:p>
            <a:r>
              <a:rPr lang="fr-FR" dirty="0">
                <a:solidFill>
                  <a:srgbClr val="FF0000"/>
                </a:solidFill>
              </a:rPr>
              <a:t>Configuration identique </a:t>
            </a:r>
            <a:r>
              <a:rPr lang="fr-FR" dirty="0"/>
              <a:t>+ </a:t>
            </a:r>
            <a:r>
              <a:rPr lang="fr-FR" dirty="0">
                <a:solidFill>
                  <a:schemeClr val="tx2">
                    <a:lumMod val="60000"/>
                    <a:lumOff val="40000"/>
                  </a:schemeClr>
                </a:solidFill>
              </a:rPr>
              <a:t>configuration différente</a:t>
            </a:r>
            <a:r>
              <a:rPr lang="fr-FR" dirty="0"/>
              <a:t>,</a:t>
            </a:r>
            <a:r>
              <a:rPr lang="fr-FR" dirty="0">
                <a:solidFill>
                  <a:schemeClr val="tx2">
                    <a:lumMod val="60000"/>
                    <a:lumOff val="40000"/>
                  </a:schemeClr>
                </a:solidFill>
              </a:rPr>
              <a:t> </a:t>
            </a:r>
            <a:r>
              <a:rPr lang="fr-FR" dirty="0"/>
              <a:t>donc </a:t>
            </a:r>
            <a:r>
              <a:rPr lang="fr-FR" b="1" dirty="0"/>
              <a:t>3</a:t>
            </a:r>
            <a:r>
              <a:rPr lang="fr-FR" dirty="0"/>
              <a:t> et </a:t>
            </a:r>
            <a:r>
              <a:rPr lang="fr-FR" b="1" dirty="0"/>
              <a:t>4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30" name="ZoneTexte 29">
            <a:extLst>
              <a:ext uri="{FF2B5EF4-FFF2-40B4-BE49-F238E27FC236}">
                <a16:creationId xmlns:a16="http://schemas.microsoft.com/office/drawing/2014/main" id="{3CB83515-C8E3-42C8-9EC2-DF38FA88C46B}"/>
              </a:ext>
            </a:extLst>
          </p:cNvPr>
          <p:cNvSpPr txBox="1"/>
          <p:nvPr/>
        </p:nvSpPr>
        <p:spPr>
          <a:xfrm>
            <a:off x="64328" y="5345609"/>
            <a:ext cx="8828248" cy="584775"/>
          </a:xfrm>
          <a:prstGeom prst="rect">
            <a:avLst/>
          </a:prstGeom>
          <a:noFill/>
        </p:spPr>
        <p:txBody>
          <a:bodyPr wrap="square" rtlCol="0">
            <a:spAutoFit/>
          </a:bodyPr>
          <a:lstStyle/>
          <a:p>
            <a:r>
              <a:rPr lang="fr-FR" b="1" dirty="0"/>
              <a:t>Enantiomères</a:t>
            </a:r>
            <a:r>
              <a:rPr lang="fr-FR" dirty="0"/>
              <a:t> : configuration différente pour tous les C*. Donc ici pas de couple </a:t>
            </a:r>
          </a:p>
          <a:p>
            <a:r>
              <a:rPr lang="fr-FR" dirty="0"/>
              <a:t>d’énantiomères</a:t>
            </a:r>
          </a:p>
        </p:txBody>
      </p:sp>
      <p:sp>
        <p:nvSpPr>
          <p:cNvPr id="5" name="Text Box 8">
            <a:extLst>
              <a:ext uri="{FF2B5EF4-FFF2-40B4-BE49-F238E27FC236}">
                <a16:creationId xmlns:a16="http://schemas.microsoft.com/office/drawing/2014/main" id="{7E140014-141B-4A76-A590-FB91CA214AD2}"/>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3" name="Text Box 7">
            <a:extLst>
              <a:ext uri="{FF2B5EF4-FFF2-40B4-BE49-F238E27FC236}">
                <a16:creationId xmlns:a16="http://schemas.microsoft.com/office/drawing/2014/main" id="{6A455CD0-8CA9-4DED-A7C3-86CB6E119457}"/>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2070174705"/>
      </p:ext>
    </p:extLst>
  </p:cSld>
  <p:clrMapOvr>
    <a:masterClrMapping/>
  </p:clrMapOvr>
  <mc:AlternateContent xmlns:mc="http://schemas.openxmlformats.org/markup-compatibility/2006" xmlns:p14="http://schemas.microsoft.com/office/powerpoint/2010/main">
    <mc:Choice Requires="p14">
      <p:transition spd="slow" p14:dur="2000" advTm="21896"/>
    </mc:Choice>
    <mc:Fallback xmlns="">
      <p:transition spd="slow" advTm="2189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4"/>
          <p:cNvSpPr txBox="1">
            <a:spLocks noChangeArrowheads="1"/>
          </p:cNvSpPr>
          <p:nvPr/>
        </p:nvSpPr>
        <p:spPr bwMode="auto">
          <a:xfrm>
            <a:off x="3173413" y="818652"/>
            <a:ext cx="2838450" cy="336550"/>
          </a:xfrm>
          <a:prstGeom prst="rect">
            <a:avLst/>
          </a:prstGeom>
          <a:noFill/>
          <a:ln w="9525">
            <a:noFill/>
            <a:miter lim="800000"/>
            <a:headEnd/>
            <a:tailEnd/>
          </a:ln>
        </p:spPr>
        <p:txBody>
          <a:bodyPr wrap="none">
            <a:spAutoFit/>
          </a:bodyPr>
          <a:lstStyle/>
          <a:p>
            <a:r>
              <a:rPr lang="fr-FR" b="1">
                <a:solidFill>
                  <a:srgbClr val="A50021"/>
                </a:solidFill>
              </a:rPr>
              <a:t>Arborescence de l’isomérie</a:t>
            </a:r>
          </a:p>
        </p:txBody>
      </p:sp>
      <p:sp>
        <p:nvSpPr>
          <p:cNvPr id="3" name="Rectangle 3"/>
          <p:cNvSpPr>
            <a:spLocks noChangeArrowheads="1"/>
          </p:cNvSpPr>
          <p:nvPr/>
        </p:nvSpPr>
        <p:spPr bwMode="auto">
          <a:xfrm>
            <a:off x="0" y="2896689"/>
            <a:ext cx="9144000" cy="0"/>
          </a:xfrm>
          <a:prstGeom prst="rect">
            <a:avLst/>
          </a:prstGeom>
          <a:noFill/>
          <a:ln w="9525">
            <a:noFill/>
            <a:miter lim="800000"/>
            <a:headEnd/>
            <a:tailEnd/>
          </a:ln>
        </p:spPr>
        <p:txBody>
          <a:bodyPr wrap="none" anchor="ctr">
            <a:spAutoFit/>
          </a:bodyPr>
          <a:lstStyle/>
          <a:p>
            <a:endParaRPr lang="fr-FR"/>
          </a:p>
        </p:txBody>
      </p:sp>
      <p:sp>
        <p:nvSpPr>
          <p:cNvPr id="4" name="Rectangle 4"/>
          <p:cNvSpPr>
            <a:spLocks noChangeArrowheads="1"/>
          </p:cNvSpPr>
          <p:nvPr/>
        </p:nvSpPr>
        <p:spPr bwMode="auto">
          <a:xfrm>
            <a:off x="0" y="2468064"/>
            <a:ext cx="9144000" cy="0"/>
          </a:xfrm>
          <a:prstGeom prst="rect">
            <a:avLst/>
          </a:prstGeom>
          <a:noFill/>
          <a:ln w="9525">
            <a:noFill/>
            <a:miter lim="800000"/>
            <a:headEnd/>
            <a:tailEnd/>
          </a:ln>
        </p:spPr>
        <p:txBody>
          <a:bodyPr wrap="none" anchor="ctr">
            <a:spAutoFit/>
          </a:bodyPr>
          <a:lstStyle/>
          <a:p>
            <a:endParaRPr lang="fr-FR"/>
          </a:p>
        </p:txBody>
      </p:sp>
      <p:sp>
        <p:nvSpPr>
          <p:cNvPr id="5" name="Rectangle 10"/>
          <p:cNvSpPr>
            <a:spLocks noChangeArrowheads="1"/>
          </p:cNvSpPr>
          <p:nvPr/>
        </p:nvSpPr>
        <p:spPr bwMode="auto">
          <a:xfrm>
            <a:off x="0" y="3585664"/>
            <a:ext cx="9144000" cy="0"/>
          </a:xfrm>
          <a:prstGeom prst="rect">
            <a:avLst/>
          </a:prstGeom>
          <a:noFill/>
          <a:ln w="9525">
            <a:noFill/>
            <a:miter lim="800000"/>
            <a:headEnd/>
            <a:tailEnd/>
          </a:ln>
        </p:spPr>
        <p:txBody>
          <a:bodyPr wrap="none" anchor="ctr">
            <a:spAutoFit/>
          </a:bodyPr>
          <a:lstStyle/>
          <a:p>
            <a:endParaRPr lang="fr-FR"/>
          </a:p>
        </p:txBody>
      </p:sp>
      <p:sp>
        <p:nvSpPr>
          <p:cNvPr id="6" name="Rectangle 13"/>
          <p:cNvSpPr>
            <a:spLocks noChangeArrowheads="1"/>
          </p:cNvSpPr>
          <p:nvPr/>
        </p:nvSpPr>
        <p:spPr bwMode="auto">
          <a:xfrm>
            <a:off x="0" y="3671389"/>
            <a:ext cx="9144000" cy="0"/>
          </a:xfrm>
          <a:prstGeom prst="rect">
            <a:avLst/>
          </a:prstGeom>
          <a:noFill/>
          <a:ln w="9525">
            <a:noFill/>
            <a:miter lim="800000"/>
            <a:headEnd/>
            <a:tailEnd/>
          </a:ln>
        </p:spPr>
        <p:txBody>
          <a:bodyPr wrap="none" anchor="ctr">
            <a:spAutoFit/>
          </a:bodyPr>
          <a:lstStyle/>
          <a:p>
            <a:endParaRPr lang="fr-FR"/>
          </a:p>
        </p:txBody>
      </p:sp>
      <p:sp>
        <p:nvSpPr>
          <p:cNvPr id="7" name="Rectangle 31"/>
          <p:cNvSpPr>
            <a:spLocks noChangeArrowheads="1"/>
          </p:cNvSpPr>
          <p:nvPr/>
        </p:nvSpPr>
        <p:spPr bwMode="auto">
          <a:xfrm>
            <a:off x="0" y="3538039"/>
            <a:ext cx="9144000" cy="0"/>
          </a:xfrm>
          <a:prstGeom prst="rect">
            <a:avLst/>
          </a:prstGeom>
          <a:noFill/>
          <a:ln w="9525">
            <a:noFill/>
            <a:miter lim="800000"/>
            <a:headEnd/>
            <a:tailEnd/>
          </a:ln>
        </p:spPr>
        <p:txBody>
          <a:bodyPr wrap="none" anchor="ctr">
            <a:spAutoFit/>
          </a:bodyPr>
          <a:lstStyle/>
          <a:p>
            <a:endParaRPr lang="fr-FR"/>
          </a:p>
        </p:txBody>
      </p:sp>
      <p:sp>
        <p:nvSpPr>
          <p:cNvPr id="8" name="Text Box 35"/>
          <p:cNvSpPr txBox="1">
            <a:spLocks noChangeArrowheads="1"/>
          </p:cNvSpPr>
          <p:nvPr/>
        </p:nvSpPr>
        <p:spPr bwMode="auto">
          <a:xfrm>
            <a:off x="3565525" y="1250452"/>
            <a:ext cx="2024063" cy="600075"/>
          </a:xfrm>
          <a:prstGeom prst="rect">
            <a:avLst/>
          </a:prstGeom>
          <a:noFill/>
          <a:ln w="19050">
            <a:solidFill>
              <a:srgbClr val="FF0000"/>
            </a:solidFill>
            <a:miter lim="800000"/>
            <a:headEnd/>
            <a:tailEnd/>
          </a:ln>
        </p:spPr>
        <p:txBody>
          <a:bodyPr wrap="none">
            <a:spAutoFit/>
          </a:bodyPr>
          <a:lstStyle/>
          <a:p>
            <a:pPr algn="ctr"/>
            <a:r>
              <a:rPr lang="fr-FR" b="1" dirty="0">
                <a:solidFill>
                  <a:srgbClr val="FF0000"/>
                </a:solidFill>
              </a:rPr>
              <a:t>Isomères</a:t>
            </a:r>
          </a:p>
          <a:p>
            <a:pPr algn="ctr"/>
            <a:r>
              <a:rPr lang="fr-FR" i="1" dirty="0">
                <a:solidFill>
                  <a:srgbClr val="FF0000"/>
                </a:solidFill>
              </a:rPr>
              <a:t>Même formule brute</a:t>
            </a:r>
          </a:p>
        </p:txBody>
      </p:sp>
      <p:sp>
        <p:nvSpPr>
          <p:cNvPr id="9" name="Text Box 36"/>
          <p:cNvSpPr txBox="1">
            <a:spLocks noChangeArrowheads="1"/>
          </p:cNvSpPr>
          <p:nvPr/>
        </p:nvSpPr>
        <p:spPr bwMode="auto">
          <a:xfrm>
            <a:off x="279400" y="2631577"/>
            <a:ext cx="3433763" cy="600075"/>
          </a:xfrm>
          <a:prstGeom prst="rect">
            <a:avLst/>
          </a:prstGeom>
          <a:noFill/>
          <a:ln w="19050">
            <a:solidFill>
              <a:srgbClr val="FF0000"/>
            </a:solidFill>
            <a:miter lim="800000"/>
            <a:headEnd/>
            <a:tailEnd/>
          </a:ln>
        </p:spPr>
        <p:txBody>
          <a:bodyPr wrap="none">
            <a:spAutoFit/>
          </a:bodyPr>
          <a:lstStyle/>
          <a:p>
            <a:pPr algn="ctr"/>
            <a:r>
              <a:rPr lang="fr-FR" b="1">
                <a:solidFill>
                  <a:srgbClr val="FF0000"/>
                </a:solidFill>
              </a:rPr>
              <a:t>Stéréoisomères</a:t>
            </a:r>
          </a:p>
          <a:p>
            <a:pPr algn="ctr"/>
            <a:r>
              <a:rPr lang="fr-FR" i="1">
                <a:solidFill>
                  <a:srgbClr val="FF0000"/>
                </a:solidFill>
              </a:rPr>
              <a:t>Structures dans l’espace différentes</a:t>
            </a:r>
          </a:p>
        </p:txBody>
      </p:sp>
      <p:sp>
        <p:nvSpPr>
          <p:cNvPr id="10" name="Text Box 37"/>
          <p:cNvSpPr txBox="1">
            <a:spLocks noChangeArrowheads="1"/>
          </p:cNvSpPr>
          <p:nvPr/>
        </p:nvSpPr>
        <p:spPr bwMode="auto">
          <a:xfrm>
            <a:off x="5856979" y="2704602"/>
            <a:ext cx="2614818" cy="338554"/>
          </a:xfrm>
          <a:prstGeom prst="rect">
            <a:avLst/>
          </a:prstGeom>
          <a:noFill/>
          <a:ln w="19050">
            <a:solidFill>
              <a:schemeClr val="tx1"/>
            </a:solidFill>
            <a:miter lim="800000"/>
            <a:headEnd/>
            <a:tailEnd/>
          </a:ln>
        </p:spPr>
        <p:txBody>
          <a:bodyPr wrap="none">
            <a:spAutoFit/>
          </a:bodyPr>
          <a:lstStyle/>
          <a:p>
            <a:pPr algn="ctr"/>
            <a:r>
              <a:rPr lang="fr-FR" b="1" dirty="0"/>
              <a:t>Isomères de constitution</a:t>
            </a:r>
            <a:endParaRPr lang="fr-FR" dirty="0"/>
          </a:p>
        </p:txBody>
      </p:sp>
      <p:sp>
        <p:nvSpPr>
          <p:cNvPr id="11" name="Text Box 38"/>
          <p:cNvSpPr txBox="1">
            <a:spLocks noChangeArrowheads="1"/>
          </p:cNvSpPr>
          <p:nvPr/>
        </p:nvSpPr>
        <p:spPr bwMode="auto">
          <a:xfrm>
            <a:off x="103188" y="4273052"/>
            <a:ext cx="2744787" cy="600075"/>
          </a:xfrm>
          <a:prstGeom prst="rect">
            <a:avLst/>
          </a:prstGeom>
          <a:noFill/>
          <a:ln w="19050">
            <a:solidFill>
              <a:schemeClr val="tx1"/>
            </a:solidFill>
            <a:miter lim="800000"/>
            <a:headEnd/>
            <a:tailEnd/>
          </a:ln>
        </p:spPr>
        <p:txBody>
          <a:bodyPr wrap="none">
            <a:spAutoFit/>
          </a:bodyPr>
          <a:lstStyle/>
          <a:p>
            <a:pPr algn="ctr"/>
            <a:r>
              <a:rPr lang="fr-FR" b="1"/>
              <a:t>Isomères de conformation</a:t>
            </a:r>
          </a:p>
          <a:p>
            <a:pPr algn="ctr"/>
            <a:r>
              <a:rPr lang="fr-FR" i="1"/>
              <a:t>Conformations différentes </a:t>
            </a:r>
          </a:p>
        </p:txBody>
      </p:sp>
      <p:sp>
        <p:nvSpPr>
          <p:cNvPr id="12" name="Text Box 39"/>
          <p:cNvSpPr txBox="1">
            <a:spLocks noChangeArrowheads="1"/>
          </p:cNvSpPr>
          <p:nvPr/>
        </p:nvSpPr>
        <p:spPr bwMode="auto">
          <a:xfrm>
            <a:off x="3720853" y="4287339"/>
            <a:ext cx="2808782" cy="338554"/>
          </a:xfrm>
          <a:prstGeom prst="rect">
            <a:avLst/>
          </a:prstGeom>
          <a:noFill/>
          <a:ln w="19050">
            <a:solidFill>
              <a:srgbClr val="FF0000"/>
            </a:solidFill>
            <a:miter lim="800000"/>
            <a:headEnd/>
            <a:tailEnd/>
          </a:ln>
        </p:spPr>
        <p:txBody>
          <a:bodyPr wrap="none">
            <a:spAutoFit/>
          </a:bodyPr>
          <a:lstStyle/>
          <a:p>
            <a:pPr algn="ctr"/>
            <a:r>
              <a:rPr lang="fr-FR" b="1">
                <a:solidFill>
                  <a:srgbClr val="FF0000"/>
                </a:solidFill>
              </a:rPr>
              <a:t>Isomères de configuration </a:t>
            </a:r>
          </a:p>
        </p:txBody>
      </p:sp>
      <p:sp>
        <p:nvSpPr>
          <p:cNvPr id="13" name="Text Box 40"/>
          <p:cNvSpPr txBox="1">
            <a:spLocks noChangeArrowheads="1"/>
          </p:cNvSpPr>
          <p:nvPr/>
        </p:nvSpPr>
        <p:spPr bwMode="auto">
          <a:xfrm>
            <a:off x="1874838" y="6262189"/>
            <a:ext cx="2078037" cy="355600"/>
          </a:xfrm>
          <a:prstGeom prst="rect">
            <a:avLst/>
          </a:prstGeom>
          <a:noFill/>
          <a:ln w="19050">
            <a:solidFill>
              <a:schemeClr val="tx1"/>
            </a:solidFill>
            <a:miter lim="800000"/>
            <a:headEnd/>
            <a:tailEnd/>
          </a:ln>
        </p:spPr>
        <p:txBody>
          <a:bodyPr wrap="none">
            <a:spAutoFit/>
          </a:bodyPr>
          <a:lstStyle/>
          <a:p>
            <a:pPr algn="ctr"/>
            <a:r>
              <a:rPr lang="fr-FR" b="1"/>
              <a:t>Diastéréoisomères </a:t>
            </a:r>
            <a:endParaRPr lang="fr-FR"/>
          </a:p>
        </p:txBody>
      </p:sp>
      <p:sp>
        <p:nvSpPr>
          <p:cNvPr id="14" name="Text Box 41"/>
          <p:cNvSpPr txBox="1">
            <a:spLocks noChangeArrowheads="1"/>
          </p:cNvSpPr>
          <p:nvPr/>
        </p:nvSpPr>
        <p:spPr bwMode="auto">
          <a:xfrm>
            <a:off x="5988893" y="6305052"/>
            <a:ext cx="1598515" cy="338554"/>
          </a:xfrm>
          <a:prstGeom prst="rect">
            <a:avLst/>
          </a:prstGeom>
          <a:noFill/>
          <a:ln w="19050">
            <a:solidFill>
              <a:srgbClr val="FF0000"/>
            </a:solidFill>
            <a:miter lim="800000"/>
            <a:headEnd/>
            <a:tailEnd/>
          </a:ln>
        </p:spPr>
        <p:txBody>
          <a:bodyPr wrap="none">
            <a:spAutoFit/>
          </a:bodyPr>
          <a:lstStyle/>
          <a:p>
            <a:pPr algn="ctr"/>
            <a:r>
              <a:rPr lang="fr-FR" b="1" dirty="0">
                <a:solidFill>
                  <a:srgbClr val="FF0000"/>
                </a:solidFill>
              </a:rPr>
              <a:t>Enantiomères </a:t>
            </a:r>
          </a:p>
        </p:txBody>
      </p:sp>
      <p:cxnSp>
        <p:nvCxnSpPr>
          <p:cNvPr id="15" name="AutoShape 42"/>
          <p:cNvCxnSpPr>
            <a:cxnSpLocks noChangeShapeType="1"/>
            <a:stCxn id="8" idx="2"/>
            <a:endCxn id="9" idx="0"/>
          </p:cNvCxnSpPr>
          <p:nvPr/>
        </p:nvCxnSpPr>
        <p:spPr bwMode="auto">
          <a:xfrm rot="5400000">
            <a:off x="2906713" y="950414"/>
            <a:ext cx="762000" cy="2581275"/>
          </a:xfrm>
          <a:prstGeom prst="bentConnector3">
            <a:avLst>
              <a:gd name="adj1" fmla="val 50000"/>
            </a:avLst>
          </a:prstGeom>
          <a:noFill/>
          <a:ln w="9525">
            <a:solidFill>
              <a:srgbClr val="FF0000"/>
            </a:solidFill>
            <a:miter lim="800000"/>
            <a:headEnd/>
            <a:tailEnd type="triangle" w="med" len="med"/>
          </a:ln>
        </p:spPr>
      </p:cxnSp>
      <p:cxnSp>
        <p:nvCxnSpPr>
          <p:cNvPr id="16" name="AutoShape 43"/>
          <p:cNvCxnSpPr>
            <a:cxnSpLocks noChangeShapeType="1"/>
            <a:stCxn id="8" idx="2"/>
            <a:endCxn id="10" idx="0"/>
          </p:cNvCxnSpPr>
          <p:nvPr/>
        </p:nvCxnSpPr>
        <p:spPr bwMode="auto">
          <a:xfrm rot="16200000" flipH="1">
            <a:off x="5443935" y="984148"/>
            <a:ext cx="854075" cy="2586831"/>
          </a:xfrm>
          <a:prstGeom prst="bentConnector3">
            <a:avLst>
              <a:gd name="adj1" fmla="val 50000"/>
            </a:avLst>
          </a:prstGeom>
          <a:noFill/>
          <a:ln w="9525">
            <a:solidFill>
              <a:schemeClr val="tx1"/>
            </a:solidFill>
            <a:miter lim="800000"/>
            <a:headEnd/>
            <a:tailEnd type="triangle" w="med" len="med"/>
          </a:ln>
        </p:spPr>
      </p:cxnSp>
      <p:cxnSp>
        <p:nvCxnSpPr>
          <p:cNvPr id="17" name="AutoShape 44"/>
          <p:cNvCxnSpPr>
            <a:cxnSpLocks noChangeShapeType="1"/>
            <a:stCxn id="9" idx="2"/>
            <a:endCxn id="11" idx="0"/>
          </p:cNvCxnSpPr>
          <p:nvPr/>
        </p:nvCxnSpPr>
        <p:spPr bwMode="auto">
          <a:xfrm rot="5400000">
            <a:off x="1225550" y="3492002"/>
            <a:ext cx="1022350" cy="520700"/>
          </a:xfrm>
          <a:prstGeom prst="bentConnector3">
            <a:avLst>
              <a:gd name="adj1" fmla="val 50000"/>
            </a:avLst>
          </a:prstGeom>
          <a:noFill/>
          <a:ln w="9525">
            <a:solidFill>
              <a:schemeClr val="tx1"/>
            </a:solidFill>
            <a:miter lim="800000"/>
            <a:headEnd/>
            <a:tailEnd type="triangle" w="med" len="med"/>
          </a:ln>
        </p:spPr>
      </p:cxnSp>
      <p:cxnSp>
        <p:nvCxnSpPr>
          <p:cNvPr id="18" name="AutoShape 45"/>
          <p:cNvCxnSpPr>
            <a:cxnSpLocks noChangeShapeType="1"/>
            <a:stCxn id="9" idx="2"/>
            <a:endCxn id="12" idx="0"/>
          </p:cNvCxnSpPr>
          <p:nvPr/>
        </p:nvCxnSpPr>
        <p:spPr bwMode="auto">
          <a:xfrm rot="16200000" flipH="1">
            <a:off x="3032920" y="2195014"/>
            <a:ext cx="1055687" cy="3128962"/>
          </a:xfrm>
          <a:prstGeom prst="bentConnector3">
            <a:avLst>
              <a:gd name="adj1" fmla="val 50000"/>
            </a:avLst>
          </a:prstGeom>
          <a:noFill/>
          <a:ln w="9525">
            <a:solidFill>
              <a:srgbClr val="FF0000"/>
            </a:solidFill>
            <a:miter lim="800000"/>
            <a:headEnd/>
            <a:tailEnd type="triangle" w="med" len="med"/>
          </a:ln>
        </p:spPr>
      </p:cxnSp>
      <p:cxnSp>
        <p:nvCxnSpPr>
          <p:cNvPr id="19" name="AutoShape 46"/>
          <p:cNvCxnSpPr>
            <a:cxnSpLocks noChangeShapeType="1"/>
            <a:stCxn id="12" idx="2"/>
            <a:endCxn id="13" idx="0"/>
          </p:cNvCxnSpPr>
          <p:nvPr/>
        </p:nvCxnSpPr>
        <p:spPr bwMode="auto">
          <a:xfrm rot="5400000">
            <a:off x="3201403" y="4338348"/>
            <a:ext cx="1636296" cy="2211387"/>
          </a:xfrm>
          <a:prstGeom prst="bentConnector3">
            <a:avLst>
              <a:gd name="adj1" fmla="val 50000"/>
            </a:avLst>
          </a:prstGeom>
          <a:noFill/>
          <a:ln w="9525">
            <a:solidFill>
              <a:schemeClr val="tx1"/>
            </a:solidFill>
            <a:miter lim="800000"/>
            <a:headEnd/>
            <a:tailEnd type="triangle" w="med" len="med"/>
          </a:ln>
        </p:spPr>
      </p:cxnSp>
      <p:cxnSp>
        <p:nvCxnSpPr>
          <p:cNvPr id="20" name="AutoShape 47"/>
          <p:cNvCxnSpPr>
            <a:cxnSpLocks noChangeShapeType="1"/>
            <a:stCxn id="12" idx="2"/>
            <a:endCxn id="14" idx="0"/>
          </p:cNvCxnSpPr>
          <p:nvPr/>
        </p:nvCxnSpPr>
        <p:spPr bwMode="auto">
          <a:xfrm rot="16200000" flipH="1">
            <a:off x="5117118" y="4634018"/>
            <a:ext cx="1679159" cy="1662907"/>
          </a:xfrm>
          <a:prstGeom prst="bentConnector3">
            <a:avLst>
              <a:gd name="adj1" fmla="val 50000"/>
            </a:avLst>
          </a:prstGeom>
          <a:noFill/>
          <a:ln w="9525">
            <a:solidFill>
              <a:srgbClr val="FF0000"/>
            </a:solidFill>
            <a:miter lim="800000"/>
            <a:headEnd/>
            <a:tailEnd type="triangle" w="med" len="med"/>
          </a:ln>
        </p:spPr>
      </p:cxnSp>
      <p:sp>
        <p:nvSpPr>
          <p:cNvPr id="21" name="Text Box 48"/>
          <p:cNvSpPr txBox="1">
            <a:spLocks noChangeArrowheads="1"/>
          </p:cNvSpPr>
          <p:nvPr/>
        </p:nvSpPr>
        <p:spPr bwMode="auto">
          <a:xfrm>
            <a:off x="5843588" y="1850527"/>
            <a:ext cx="3300412" cy="336550"/>
          </a:xfrm>
          <a:prstGeom prst="rect">
            <a:avLst/>
          </a:prstGeom>
          <a:noFill/>
          <a:ln w="9525">
            <a:noFill/>
            <a:miter lim="800000"/>
            <a:headEnd/>
            <a:tailEnd/>
          </a:ln>
        </p:spPr>
        <p:txBody>
          <a:bodyPr wrap="none">
            <a:spAutoFit/>
          </a:bodyPr>
          <a:lstStyle/>
          <a:p>
            <a:r>
              <a:rPr lang="fr-FR" i="1" dirty="0"/>
              <a:t>Formules développées différentes </a:t>
            </a:r>
          </a:p>
        </p:txBody>
      </p:sp>
      <p:sp>
        <p:nvSpPr>
          <p:cNvPr id="22" name="Text Box 49"/>
          <p:cNvSpPr txBox="1">
            <a:spLocks noChangeArrowheads="1"/>
          </p:cNvSpPr>
          <p:nvPr/>
        </p:nvSpPr>
        <p:spPr bwMode="auto">
          <a:xfrm>
            <a:off x="4763" y="1777502"/>
            <a:ext cx="3275012" cy="336550"/>
          </a:xfrm>
          <a:prstGeom prst="rect">
            <a:avLst/>
          </a:prstGeom>
          <a:noFill/>
          <a:ln w="9525">
            <a:noFill/>
            <a:miter lim="800000"/>
            <a:headEnd/>
            <a:tailEnd/>
          </a:ln>
        </p:spPr>
        <p:txBody>
          <a:bodyPr wrap="none">
            <a:spAutoFit/>
          </a:bodyPr>
          <a:lstStyle/>
          <a:p>
            <a:r>
              <a:rPr lang="fr-FR" i="1" dirty="0">
                <a:solidFill>
                  <a:srgbClr val="FF0000"/>
                </a:solidFill>
              </a:rPr>
              <a:t>Formules développées identiques </a:t>
            </a:r>
          </a:p>
        </p:txBody>
      </p:sp>
      <p:sp>
        <p:nvSpPr>
          <p:cNvPr id="23" name="Text Box 50"/>
          <p:cNvSpPr txBox="1">
            <a:spLocks noChangeArrowheads="1"/>
          </p:cNvSpPr>
          <p:nvPr/>
        </p:nvSpPr>
        <p:spPr bwMode="auto">
          <a:xfrm>
            <a:off x="0" y="3622177"/>
            <a:ext cx="1549400" cy="581025"/>
          </a:xfrm>
          <a:prstGeom prst="rect">
            <a:avLst/>
          </a:prstGeom>
          <a:noFill/>
          <a:ln w="9525">
            <a:noFill/>
            <a:miter lim="800000"/>
            <a:headEnd/>
            <a:tailEnd/>
          </a:ln>
        </p:spPr>
        <p:txBody>
          <a:bodyPr wrap="none">
            <a:spAutoFit/>
          </a:bodyPr>
          <a:lstStyle/>
          <a:p>
            <a:pPr algn="ctr"/>
            <a:r>
              <a:rPr lang="fr-FR" i="1" dirty="0"/>
              <a:t>Configurations </a:t>
            </a:r>
          </a:p>
          <a:p>
            <a:pPr algn="ctr"/>
            <a:r>
              <a:rPr lang="fr-FR" i="1" dirty="0"/>
              <a:t>identiques</a:t>
            </a:r>
          </a:p>
        </p:txBody>
      </p:sp>
      <p:sp>
        <p:nvSpPr>
          <p:cNvPr id="24" name="Text Box 52"/>
          <p:cNvSpPr txBox="1">
            <a:spLocks noChangeArrowheads="1"/>
          </p:cNvSpPr>
          <p:nvPr/>
        </p:nvSpPr>
        <p:spPr bwMode="auto">
          <a:xfrm>
            <a:off x="5219700" y="3622177"/>
            <a:ext cx="1549400" cy="581025"/>
          </a:xfrm>
          <a:prstGeom prst="rect">
            <a:avLst/>
          </a:prstGeom>
          <a:noFill/>
          <a:ln w="9525">
            <a:solidFill>
              <a:srgbClr val="FF0000"/>
            </a:solidFill>
            <a:miter lim="800000"/>
            <a:headEnd/>
            <a:tailEnd/>
          </a:ln>
        </p:spPr>
        <p:txBody>
          <a:bodyPr wrap="none">
            <a:spAutoFit/>
          </a:bodyPr>
          <a:lstStyle/>
          <a:p>
            <a:r>
              <a:rPr lang="fr-FR" i="1" dirty="0">
                <a:solidFill>
                  <a:srgbClr val="FF0000"/>
                </a:solidFill>
              </a:rPr>
              <a:t>Configurations </a:t>
            </a:r>
          </a:p>
          <a:p>
            <a:r>
              <a:rPr lang="fr-FR" i="1" dirty="0">
                <a:solidFill>
                  <a:srgbClr val="FF0000"/>
                </a:solidFill>
              </a:rPr>
              <a:t>différentes </a:t>
            </a:r>
          </a:p>
        </p:txBody>
      </p:sp>
      <p:sp>
        <p:nvSpPr>
          <p:cNvPr id="25" name="Rectangle 53"/>
          <p:cNvSpPr>
            <a:spLocks noChangeArrowheads="1"/>
          </p:cNvSpPr>
          <p:nvPr/>
        </p:nvSpPr>
        <p:spPr bwMode="auto">
          <a:xfrm>
            <a:off x="971550" y="5571627"/>
            <a:ext cx="1843088" cy="336550"/>
          </a:xfrm>
          <a:prstGeom prst="rect">
            <a:avLst/>
          </a:prstGeom>
          <a:noFill/>
          <a:ln w="9525">
            <a:noFill/>
            <a:miter lim="800000"/>
            <a:headEnd/>
            <a:tailEnd/>
          </a:ln>
        </p:spPr>
        <p:txBody>
          <a:bodyPr wrap="none">
            <a:spAutoFit/>
          </a:bodyPr>
          <a:lstStyle/>
          <a:p>
            <a:r>
              <a:rPr lang="fr-FR" i="1" dirty="0"/>
              <a:t>Non énantiomères</a:t>
            </a:r>
          </a:p>
        </p:txBody>
      </p:sp>
      <p:sp>
        <p:nvSpPr>
          <p:cNvPr id="26" name="Rectangle 54"/>
          <p:cNvSpPr>
            <a:spLocks noChangeArrowheads="1"/>
          </p:cNvSpPr>
          <p:nvPr/>
        </p:nvSpPr>
        <p:spPr bwMode="auto">
          <a:xfrm>
            <a:off x="6084888" y="5355727"/>
            <a:ext cx="3744912" cy="825500"/>
          </a:xfrm>
          <a:prstGeom prst="rect">
            <a:avLst/>
          </a:prstGeom>
          <a:noFill/>
          <a:ln w="9525">
            <a:noFill/>
            <a:miter lim="800000"/>
            <a:headEnd/>
            <a:tailEnd/>
          </a:ln>
        </p:spPr>
        <p:txBody>
          <a:bodyPr>
            <a:spAutoFit/>
          </a:bodyPr>
          <a:lstStyle/>
          <a:p>
            <a:pPr algn="ctr"/>
            <a:r>
              <a:rPr lang="fr-FR" i="1" dirty="0">
                <a:solidFill>
                  <a:srgbClr val="FF0000"/>
                </a:solidFill>
              </a:rPr>
              <a:t>Images l’un de l’autre </a:t>
            </a:r>
          </a:p>
          <a:p>
            <a:pPr algn="ctr"/>
            <a:r>
              <a:rPr lang="fr-FR" i="1" dirty="0">
                <a:solidFill>
                  <a:srgbClr val="FF0000"/>
                </a:solidFill>
              </a:rPr>
              <a:t>dans un miroir </a:t>
            </a:r>
          </a:p>
          <a:p>
            <a:pPr algn="ctr"/>
            <a:r>
              <a:rPr lang="fr-FR" i="1" dirty="0">
                <a:solidFill>
                  <a:srgbClr val="FF0000"/>
                </a:solidFill>
              </a:rPr>
              <a:t>et non superposables </a:t>
            </a:r>
          </a:p>
        </p:txBody>
      </p:sp>
      <p:sp>
        <p:nvSpPr>
          <p:cNvPr id="27" name="Text Box 146"/>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pic>
        <p:nvPicPr>
          <p:cNvPr id="30" name="Picture 11" descr="logo lyon 1"/>
          <p:cNvPicPr>
            <a:picLocks noChangeAspect="1" noChangeArrowheads="1"/>
          </p:cNvPicPr>
          <p:nvPr/>
        </p:nvPicPr>
        <p:blipFill>
          <a:blip r:embed="rId3"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8" name="Text Box 8">
            <a:extLst>
              <a:ext uri="{FF2B5EF4-FFF2-40B4-BE49-F238E27FC236}">
                <a16:creationId xmlns:a16="http://schemas.microsoft.com/office/drawing/2014/main" id="{6BCB860B-4D44-4584-8B56-0359DF1CACFD}"/>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1" name="Text Box 7">
            <a:extLst>
              <a:ext uri="{FF2B5EF4-FFF2-40B4-BE49-F238E27FC236}">
                <a16:creationId xmlns:a16="http://schemas.microsoft.com/office/drawing/2014/main" id="{C87079AF-B262-4009-8432-807922A0C52B}"/>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4665"/>
    </mc:Choice>
    <mc:Fallback xmlns="">
      <p:transition spd="slow" advTm="146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20"/>
                                        </p:tgtEl>
                                        <p:attrNameLst>
                                          <p:attrName>stroke.color</p:attrName>
                                        </p:attrNameLst>
                                      </p:cBhvr>
                                      <p:to>
                                        <a:schemeClr val="tx1"/>
                                      </p:to>
                                    </p:animClr>
                                    <p:set>
                                      <p:cBhvr>
                                        <p:cTn id="7" dur="2000" fill="hold"/>
                                        <p:tgtEl>
                                          <p:spTgt spid="20"/>
                                        </p:tgtEl>
                                        <p:attrNameLst>
                                          <p:attrName>stroke.on</p:attrName>
                                        </p:attrNameLst>
                                      </p:cBhvr>
                                      <p:to>
                                        <p:strVal val="true"/>
                                      </p:to>
                                    </p:set>
                                  </p:childTnLst>
                                </p:cTn>
                              </p:par>
                              <p:par>
                                <p:cTn id="8" presetID="7" presetClass="emph" presetSubtype="2" fill="hold" nodeType="withEffect">
                                  <p:stCondLst>
                                    <p:cond delay="0"/>
                                  </p:stCondLst>
                                  <p:childTnLst>
                                    <p:animClr clrSpc="rgb" dir="cw">
                                      <p:cBhvr>
                                        <p:cTn id="9" dur="2000" fill="hold"/>
                                        <p:tgtEl>
                                          <p:spTgt spid="14"/>
                                        </p:tgtEl>
                                        <p:attrNameLst>
                                          <p:attrName>stroke.color</p:attrName>
                                        </p:attrNameLst>
                                      </p:cBhvr>
                                      <p:to>
                                        <a:schemeClr val="tx1"/>
                                      </p:to>
                                    </p:animClr>
                                    <p:set>
                                      <p:cBhvr>
                                        <p:cTn id="10" dur="2000" fill="hold"/>
                                        <p:tgtEl>
                                          <p:spTgt spid="14"/>
                                        </p:tgtEl>
                                        <p:attrNameLst>
                                          <p:attrName>stroke.on</p:attrName>
                                        </p:attrNameLst>
                                      </p:cBhvr>
                                      <p:to>
                                        <p:strVal val="true"/>
                                      </p:to>
                                    </p:set>
                                  </p:childTnLst>
                                </p:cTn>
                              </p:par>
                              <p:par>
                                <p:cTn id="11" presetID="3" presetClass="emph" presetSubtype="2" fill="hold" grpId="0" nodeType="withEffect">
                                  <p:stCondLst>
                                    <p:cond delay="0"/>
                                  </p:stCondLst>
                                  <p:childTnLst>
                                    <p:animClr clrSpc="rgb" dir="cw">
                                      <p:cBhvr override="childStyle">
                                        <p:cTn id="12" dur="2000" fill="hold"/>
                                        <p:tgtEl>
                                          <p:spTgt spid="26"/>
                                        </p:tgtEl>
                                        <p:attrNameLst>
                                          <p:attrName>style.color</p:attrName>
                                        </p:attrNameLst>
                                      </p:cBhvr>
                                      <p:to>
                                        <a:schemeClr val="tx1"/>
                                      </p:to>
                                    </p:animClr>
                                  </p:childTnLst>
                                </p:cTn>
                              </p:par>
                              <p:par>
                                <p:cTn id="13" presetID="3" presetClass="emph" presetSubtype="2" fill="hold" grpId="0" nodeType="withEffect">
                                  <p:stCondLst>
                                    <p:cond delay="0"/>
                                  </p:stCondLst>
                                  <p:childTnLst>
                                    <p:animClr clrSpc="rgb" dir="cw">
                                      <p:cBhvr override="childStyle">
                                        <p:cTn id="14" dur="2000" fill="hold"/>
                                        <p:tgtEl>
                                          <p:spTgt spid="14"/>
                                        </p:tgtEl>
                                        <p:attrNameLst>
                                          <p:attrName>style.color</p:attrName>
                                        </p:attrNameLst>
                                      </p:cBhvr>
                                      <p:to>
                                        <a:schemeClr val="tx1"/>
                                      </p:to>
                                    </p:animClr>
                                  </p:childTnLst>
                                </p:cTn>
                              </p:par>
                              <p:par>
                                <p:cTn id="15" presetID="7" presetClass="emph" presetSubtype="2" fill="hold" nodeType="withEffect">
                                  <p:stCondLst>
                                    <p:cond delay="0"/>
                                  </p:stCondLst>
                                  <p:childTnLst>
                                    <p:animClr clrSpc="rgb" dir="cw">
                                      <p:cBhvr>
                                        <p:cTn id="16" dur="2000" fill="hold"/>
                                        <p:tgtEl>
                                          <p:spTgt spid="19"/>
                                        </p:tgtEl>
                                        <p:attrNameLst>
                                          <p:attrName>stroke.color</p:attrName>
                                        </p:attrNameLst>
                                      </p:cBhvr>
                                      <p:to>
                                        <a:srgbClr val="FF0000"/>
                                      </p:to>
                                    </p:animClr>
                                    <p:set>
                                      <p:cBhvr>
                                        <p:cTn id="17" dur="2000" fill="hold"/>
                                        <p:tgtEl>
                                          <p:spTgt spid="19"/>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2000" fill="hold"/>
                                        <p:tgtEl>
                                          <p:spTgt spid="13"/>
                                        </p:tgtEl>
                                        <p:attrNameLst>
                                          <p:attrName>stroke.color</p:attrName>
                                        </p:attrNameLst>
                                      </p:cBhvr>
                                      <p:to>
                                        <a:srgbClr val="FF0000"/>
                                      </p:to>
                                    </p:animClr>
                                    <p:set>
                                      <p:cBhvr>
                                        <p:cTn id="20" dur="2000" fill="hold"/>
                                        <p:tgtEl>
                                          <p:spTgt spid="13"/>
                                        </p:tgtEl>
                                        <p:attrNameLst>
                                          <p:attrName>stroke.on</p:attrName>
                                        </p:attrNameLst>
                                      </p:cBhvr>
                                      <p:to>
                                        <p:strVal val="true"/>
                                      </p:to>
                                    </p:set>
                                  </p:childTnLst>
                                </p:cTn>
                              </p:par>
                              <p:par>
                                <p:cTn id="21" presetID="3" presetClass="emph" presetSubtype="2" fill="hold" grpId="0" nodeType="withEffect">
                                  <p:stCondLst>
                                    <p:cond delay="0"/>
                                  </p:stCondLst>
                                  <p:childTnLst>
                                    <p:animClr clrSpc="rgb" dir="cw">
                                      <p:cBhvr override="childStyle">
                                        <p:cTn id="22" dur="2000" fill="hold"/>
                                        <p:tgtEl>
                                          <p:spTgt spid="25"/>
                                        </p:tgtEl>
                                        <p:attrNameLst>
                                          <p:attrName>style.color</p:attrName>
                                        </p:attrNameLst>
                                      </p:cBhvr>
                                      <p:to>
                                        <a:srgbClr val="FF0000"/>
                                      </p:to>
                                    </p:animClr>
                                  </p:childTnLst>
                                </p:cTn>
                              </p:par>
                              <p:par>
                                <p:cTn id="23" presetID="3" presetClass="emph" presetSubtype="2" fill="hold" grpId="0" nodeType="withEffect">
                                  <p:stCondLst>
                                    <p:cond delay="0"/>
                                  </p:stCondLst>
                                  <p:childTnLst>
                                    <p:animClr clrSpc="rgb" dir="cw">
                                      <p:cBhvr override="childStyle">
                                        <p:cTn id="24" dur="2000" fill="hold"/>
                                        <p:tgtEl>
                                          <p:spTgt spid="13"/>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9" name="Flèche : haut 58">
            <a:extLst>
              <a:ext uri="{FF2B5EF4-FFF2-40B4-BE49-F238E27FC236}">
                <a16:creationId xmlns:a16="http://schemas.microsoft.com/office/drawing/2014/main" id="{21DDB5BE-9133-459C-8CC5-57407416A442}"/>
              </a:ext>
            </a:extLst>
          </p:cNvPr>
          <p:cNvSpPr/>
          <p:nvPr/>
        </p:nvSpPr>
        <p:spPr>
          <a:xfrm rot="5400000">
            <a:off x="5158450" y="3336566"/>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lèche : haut 60">
            <a:extLst>
              <a:ext uri="{FF2B5EF4-FFF2-40B4-BE49-F238E27FC236}">
                <a16:creationId xmlns:a16="http://schemas.microsoft.com/office/drawing/2014/main" id="{8D7D351E-83E9-47DB-8465-CF90915190E4}"/>
              </a:ext>
            </a:extLst>
          </p:cNvPr>
          <p:cNvSpPr/>
          <p:nvPr/>
        </p:nvSpPr>
        <p:spPr>
          <a:xfrm rot="5400000">
            <a:off x="5114316" y="5420380"/>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CBBE2A46-760F-4EE3-97C3-777F49FA2136}"/>
              </a:ext>
            </a:extLst>
          </p:cNvPr>
          <p:cNvSpPr txBox="1"/>
          <p:nvPr/>
        </p:nvSpPr>
        <p:spPr>
          <a:xfrm>
            <a:off x="341436" y="98556"/>
            <a:ext cx="740908" cy="400110"/>
          </a:xfrm>
          <a:prstGeom prst="rect">
            <a:avLst/>
          </a:prstGeom>
          <a:noFill/>
        </p:spPr>
        <p:txBody>
          <a:bodyPr wrap="none" rtlCol="0">
            <a:spAutoFit/>
          </a:bodyPr>
          <a:lstStyle/>
          <a:p>
            <a:r>
              <a:rPr lang="fr-FR" sz="2000" b="1" dirty="0"/>
              <a:t>C </a:t>
            </a:r>
            <a:r>
              <a:rPr lang="fr-FR" sz="2000" b="1" dirty="0" err="1"/>
              <a:t>sp</a:t>
            </a:r>
            <a:endParaRPr lang="fr-FR" sz="2000" b="1" dirty="0"/>
          </a:p>
        </p:txBody>
      </p:sp>
      <p:sp>
        <p:nvSpPr>
          <p:cNvPr id="36" name="Line 4">
            <a:extLst>
              <a:ext uri="{FF2B5EF4-FFF2-40B4-BE49-F238E27FC236}">
                <a16:creationId xmlns:a16="http://schemas.microsoft.com/office/drawing/2014/main" id="{856BF035-5C73-441B-B946-1DD11FC05AC3}"/>
              </a:ext>
            </a:extLst>
          </p:cNvPr>
          <p:cNvSpPr>
            <a:spLocks noChangeShapeType="1"/>
          </p:cNvSpPr>
          <p:nvPr/>
        </p:nvSpPr>
        <p:spPr bwMode="auto">
          <a:xfrm>
            <a:off x="4862666" y="1645425"/>
            <a:ext cx="0" cy="5603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a:lstStyle/>
          <a:p>
            <a:endParaRPr lang="fr-FR"/>
          </a:p>
        </p:txBody>
      </p:sp>
      <p:graphicFrame>
        <p:nvGraphicFramePr>
          <p:cNvPr id="40" name="Object 18">
            <a:extLst>
              <a:ext uri="{FF2B5EF4-FFF2-40B4-BE49-F238E27FC236}">
                <a16:creationId xmlns:a16="http://schemas.microsoft.com/office/drawing/2014/main" id="{E31C6864-1FDC-481F-BA1F-26C783B411C7}"/>
              </a:ext>
            </a:extLst>
          </p:cNvPr>
          <p:cNvGraphicFramePr>
            <a:graphicFrameLocks noChangeAspect="1"/>
          </p:cNvGraphicFramePr>
          <p:nvPr>
            <p:extLst>
              <p:ext uri="{D42A27DB-BD31-4B8C-83A1-F6EECF244321}">
                <p14:modId xmlns:p14="http://schemas.microsoft.com/office/powerpoint/2010/main" val="3382056920"/>
              </p:ext>
            </p:extLst>
          </p:nvPr>
        </p:nvGraphicFramePr>
        <p:xfrm>
          <a:off x="4173538" y="1497013"/>
          <a:ext cx="1090612" cy="304800"/>
        </p:xfrm>
        <a:graphic>
          <a:graphicData uri="http://schemas.openxmlformats.org/presentationml/2006/ole">
            <mc:AlternateContent xmlns:mc="http://schemas.openxmlformats.org/markup-compatibility/2006">
              <mc:Choice xmlns:v="urn:schemas-microsoft-com:vml" Requires="v">
                <p:oleObj spid="_x0000_s3074" name="CS ChemDraw Drawing" r:id="rId6" imgW="721778" imgH="173332" progId="ChemDraw.Document.6.0">
                  <p:embed/>
                </p:oleObj>
              </mc:Choice>
              <mc:Fallback>
                <p:oleObj name="CS ChemDraw Drawing" r:id="rId6" imgW="721778" imgH="173332" progId="ChemDraw.Document.6.0">
                  <p:embed/>
                  <p:pic>
                    <p:nvPicPr>
                      <p:cNvPr id="40" name="Object 18">
                        <a:extLst>
                          <a:ext uri="{FF2B5EF4-FFF2-40B4-BE49-F238E27FC236}">
                            <a16:creationId xmlns:a16="http://schemas.microsoft.com/office/drawing/2014/main" id="{E31C6864-1FDC-481F-BA1F-26C783B411C7}"/>
                          </a:ext>
                        </a:extLst>
                      </p:cNvPr>
                      <p:cNvPicPr>
                        <a:picLocks noChangeAspect="1" noChangeArrowheads="1"/>
                      </p:cNvPicPr>
                      <p:nvPr/>
                    </p:nvPicPr>
                    <p:blipFill>
                      <a:blip r:embed="rId7"/>
                      <a:srcRect/>
                      <a:stretch>
                        <a:fillRect/>
                      </a:stretch>
                    </p:blipFill>
                    <p:spPr bwMode="auto">
                      <a:xfrm>
                        <a:off x="4173538" y="1497013"/>
                        <a:ext cx="1090612" cy="30480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 name="Image 17">
            <a:extLst>
              <a:ext uri="{FF2B5EF4-FFF2-40B4-BE49-F238E27FC236}">
                <a16:creationId xmlns:a16="http://schemas.microsoft.com/office/drawing/2014/main" id="{5F9F27FE-513C-4770-A083-61D65CE7DA95}"/>
              </a:ext>
            </a:extLst>
          </p:cNvPr>
          <p:cNvPicPr>
            <a:picLocks noChangeAspect="1"/>
          </p:cNvPicPr>
          <p:nvPr/>
        </p:nvPicPr>
        <p:blipFill>
          <a:blip r:embed="rId8"/>
          <a:stretch>
            <a:fillRect/>
          </a:stretch>
        </p:blipFill>
        <p:spPr>
          <a:xfrm>
            <a:off x="338780" y="513435"/>
            <a:ext cx="3196084" cy="1996243"/>
          </a:xfrm>
          <a:prstGeom prst="rect">
            <a:avLst/>
          </a:prstGeom>
        </p:spPr>
      </p:pic>
      <p:pic>
        <p:nvPicPr>
          <p:cNvPr id="7" name="Image 6">
            <a:extLst>
              <a:ext uri="{FF2B5EF4-FFF2-40B4-BE49-F238E27FC236}">
                <a16:creationId xmlns:a16="http://schemas.microsoft.com/office/drawing/2014/main" id="{1408DD32-95B5-49AC-96CF-42F42DCBFFB3}"/>
              </a:ext>
            </a:extLst>
          </p:cNvPr>
          <p:cNvPicPr>
            <a:picLocks noChangeAspect="1"/>
          </p:cNvPicPr>
          <p:nvPr/>
        </p:nvPicPr>
        <p:blipFill>
          <a:blip r:embed="rId9"/>
          <a:stretch>
            <a:fillRect/>
          </a:stretch>
        </p:blipFill>
        <p:spPr>
          <a:xfrm>
            <a:off x="310320" y="2818682"/>
            <a:ext cx="4271606" cy="1611855"/>
          </a:xfrm>
          <a:prstGeom prst="rect">
            <a:avLst/>
          </a:prstGeom>
        </p:spPr>
      </p:pic>
      <p:sp>
        <p:nvSpPr>
          <p:cNvPr id="8" name="Rectangle 7">
            <a:extLst>
              <a:ext uri="{FF2B5EF4-FFF2-40B4-BE49-F238E27FC236}">
                <a16:creationId xmlns:a16="http://schemas.microsoft.com/office/drawing/2014/main" id="{F1D65B6E-3DC1-4641-9741-1A50E466C7B5}"/>
              </a:ext>
            </a:extLst>
          </p:cNvPr>
          <p:cNvSpPr/>
          <p:nvPr/>
        </p:nvSpPr>
        <p:spPr>
          <a:xfrm>
            <a:off x="4211952" y="4231755"/>
            <a:ext cx="720096" cy="547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4" name="Object 18">
            <a:extLst>
              <a:ext uri="{FF2B5EF4-FFF2-40B4-BE49-F238E27FC236}">
                <a16:creationId xmlns:a16="http://schemas.microsoft.com/office/drawing/2014/main" id="{D9500D77-C733-42A6-B038-749ADC17922E}"/>
              </a:ext>
            </a:extLst>
          </p:cNvPr>
          <p:cNvGraphicFramePr>
            <a:graphicFrameLocks noChangeAspect="1"/>
          </p:cNvGraphicFramePr>
          <p:nvPr>
            <p:extLst>
              <p:ext uri="{D42A27DB-BD31-4B8C-83A1-F6EECF244321}">
                <p14:modId xmlns:p14="http://schemas.microsoft.com/office/powerpoint/2010/main" val="3549599274"/>
              </p:ext>
            </p:extLst>
          </p:nvPr>
        </p:nvGraphicFramePr>
        <p:xfrm>
          <a:off x="6012192" y="3375025"/>
          <a:ext cx="2646363" cy="304800"/>
        </p:xfrm>
        <a:graphic>
          <a:graphicData uri="http://schemas.openxmlformats.org/presentationml/2006/ole">
            <mc:AlternateContent xmlns:mc="http://schemas.openxmlformats.org/markup-compatibility/2006">
              <mc:Choice xmlns:v="urn:schemas-microsoft-com:vml" Requires="v">
                <p:oleObj spid="_x0000_s3075" name="CS ChemDraw Drawing" r:id="rId10" imgW="1750767" imgH="173332" progId="ChemDraw.Document.6.0">
                  <p:embed/>
                </p:oleObj>
              </mc:Choice>
              <mc:Fallback>
                <p:oleObj name="CS ChemDraw Drawing" r:id="rId10" imgW="1750767" imgH="173332" progId="ChemDraw.Document.6.0">
                  <p:embed/>
                  <p:pic>
                    <p:nvPicPr>
                      <p:cNvPr id="40" name="Object 18">
                        <a:extLst>
                          <a:ext uri="{FF2B5EF4-FFF2-40B4-BE49-F238E27FC236}">
                            <a16:creationId xmlns:a16="http://schemas.microsoft.com/office/drawing/2014/main" id="{E31C6864-1FDC-481F-BA1F-26C783B411C7}"/>
                          </a:ext>
                        </a:extLst>
                      </p:cNvPr>
                      <p:cNvPicPr>
                        <a:picLocks noChangeAspect="1" noChangeArrowheads="1"/>
                      </p:cNvPicPr>
                      <p:nvPr/>
                    </p:nvPicPr>
                    <p:blipFill>
                      <a:blip r:embed="rId11"/>
                      <a:srcRect/>
                      <a:stretch>
                        <a:fillRect/>
                      </a:stretch>
                    </p:blipFill>
                    <p:spPr bwMode="auto">
                      <a:xfrm>
                        <a:off x="6012192" y="3375025"/>
                        <a:ext cx="2646363" cy="30480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18">
            <a:extLst>
              <a:ext uri="{FF2B5EF4-FFF2-40B4-BE49-F238E27FC236}">
                <a16:creationId xmlns:a16="http://schemas.microsoft.com/office/drawing/2014/main" id="{A2C68C3C-5F05-4AAB-AEC2-22EE5CFE842C}"/>
              </a:ext>
            </a:extLst>
          </p:cNvPr>
          <p:cNvGraphicFramePr>
            <a:graphicFrameLocks noChangeAspect="1"/>
          </p:cNvGraphicFramePr>
          <p:nvPr>
            <p:extLst>
              <p:ext uri="{D42A27DB-BD31-4B8C-83A1-F6EECF244321}">
                <p14:modId xmlns:p14="http://schemas.microsoft.com/office/powerpoint/2010/main" val="1974015528"/>
              </p:ext>
            </p:extLst>
          </p:nvPr>
        </p:nvGraphicFramePr>
        <p:xfrm>
          <a:off x="6635750" y="5472113"/>
          <a:ext cx="1582738" cy="312737"/>
        </p:xfrm>
        <a:graphic>
          <a:graphicData uri="http://schemas.openxmlformats.org/presentationml/2006/ole">
            <mc:AlternateContent xmlns:mc="http://schemas.openxmlformats.org/markup-compatibility/2006">
              <mc:Choice xmlns:v="urn:schemas-microsoft-com:vml" Requires="v">
                <p:oleObj spid="_x0000_s3076" name="CS ChemDraw Drawing" r:id="rId12" imgW="1047895" imgH="177725" progId="ChemDraw.Document.6.0">
                  <p:embed/>
                </p:oleObj>
              </mc:Choice>
              <mc:Fallback>
                <p:oleObj name="CS ChemDraw Drawing" r:id="rId12" imgW="1047895" imgH="177725" progId="ChemDraw.Document.6.0">
                  <p:embed/>
                  <p:pic>
                    <p:nvPicPr>
                      <p:cNvPr id="24" name="Object 18">
                        <a:extLst>
                          <a:ext uri="{FF2B5EF4-FFF2-40B4-BE49-F238E27FC236}">
                            <a16:creationId xmlns:a16="http://schemas.microsoft.com/office/drawing/2014/main" id="{D9500D77-C733-42A6-B038-749ADC17922E}"/>
                          </a:ext>
                        </a:extLst>
                      </p:cNvPr>
                      <p:cNvPicPr>
                        <a:picLocks noChangeAspect="1" noChangeArrowheads="1"/>
                      </p:cNvPicPr>
                      <p:nvPr/>
                    </p:nvPicPr>
                    <p:blipFill>
                      <a:blip r:embed="rId13"/>
                      <a:srcRect/>
                      <a:stretch>
                        <a:fillRect/>
                      </a:stretch>
                    </p:blipFill>
                    <p:spPr bwMode="auto">
                      <a:xfrm>
                        <a:off x="6635750" y="5472113"/>
                        <a:ext cx="1582738" cy="31273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 name="Image 9">
            <a:extLst>
              <a:ext uri="{FF2B5EF4-FFF2-40B4-BE49-F238E27FC236}">
                <a16:creationId xmlns:a16="http://schemas.microsoft.com/office/drawing/2014/main" id="{4B397617-0B12-4B8B-9E8C-E75AEA055D55}"/>
              </a:ext>
            </a:extLst>
          </p:cNvPr>
          <p:cNvPicPr>
            <a:picLocks noChangeAspect="1"/>
          </p:cNvPicPr>
          <p:nvPr/>
        </p:nvPicPr>
        <p:blipFill>
          <a:blip r:embed="rId14"/>
          <a:stretch>
            <a:fillRect/>
          </a:stretch>
        </p:blipFill>
        <p:spPr>
          <a:xfrm rot="1147750">
            <a:off x="1275625" y="4664121"/>
            <a:ext cx="2358719" cy="1680444"/>
          </a:xfrm>
          <a:prstGeom prst="rect">
            <a:avLst/>
          </a:prstGeom>
        </p:spPr>
      </p:pic>
      <p:sp>
        <p:nvSpPr>
          <p:cNvPr id="16" name="Text Box 7">
            <a:extLst>
              <a:ext uri="{FF2B5EF4-FFF2-40B4-BE49-F238E27FC236}">
                <a16:creationId xmlns:a16="http://schemas.microsoft.com/office/drawing/2014/main" id="{F31F9F98-841B-477B-BDB0-3A86D3016A28}"/>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304946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t 15">
            <a:extLst>
              <a:ext uri="{FF2B5EF4-FFF2-40B4-BE49-F238E27FC236}">
                <a16:creationId xmlns:a16="http://schemas.microsoft.com/office/drawing/2014/main" id="{CF3BDED2-E2A3-4F1D-9618-7319199AF5B5}"/>
              </a:ext>
            </a:extLst>
          </p:cNvPr>
          <p:cNvGraphicFramePr>
            <a:graphicFrameLocks noChangeAspect="1"/>
          </p:cNvGraphicFramePr>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25602" name="CS ChemDraw Drawing" r:id="rId5" imgW="6342396" imgH="909573" progId="ChemDraw.Document.6.0">
                  <p:embed/>
                </p:oleObj>
              </mc:Choice>
              <mc:Fallback>
                <p:oleObj name="CS ChemDraw Drawing" r:id="rId5" imgW="6342396" imgH="909573" progId="ChemDraw.Document.6.0">
                  <p:embed/>
                  <p:pic>
                    <p:nvPicPr>
                      <p:cNvPr id="16" name="Objet 15">
                        <a:extLst>
                          <a:ext uri="{FF2B5EF4-FFF2-40B4-BE49-F238E27FC236}">
                            <a16:creationId xmlns:a16="http://schemas.microsoft.com/office/drawing/2014/main" id="{CF3BDED2-E2A3-4F1D-9618-7319199AF5B5}"/>
                          </a:ext>
                        </a:extLst>
                      </p:cNvPr>
                      <p:cNvPicPr>
                        <a:picLocks noChangeAspect="1" noChangeArrowheads="1"/>
                      </p:cNvPicPr>
                      <p:nvPr/>
                    </p:nvPicPr>
                    <p:blipFill>
                      <a:blip r:embed="rId6"/>
                      <a:srcRect/>
                      <a:stretch>
                        <a:fillRect/>
                      </a:stretch>
                    </p:blipFill>
                    <p:spPr bwMode="auto">
                      <a:xfrm>
                        <a:off x="142875" y="1814513"/>
                        <a:ext cx="8875713" cy="1290637"/>
                      </a:xfrm>
                      <a:prstGeom prst="rect">
                        <a:avLst/>
                      </a:prstGeom>
                      <a:noFill/>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945368" y="1178700"/>
            <a:ext cx="6869188" cy="584775"/>
          </a:xfrm>
          <a:prstGeom prst="rect">
            <a:avLst/>
          </a:prstGeom>
          <a:noFill/>
        </p:spPr>
        <p:txBody>
          <a:bodyPr wrap="none" rtlCol="0">
            <a:spAutoFit/>
          </a:bodyPr>
          <a:lstStyle/>
          <a:p>
            <a:pPr marL="342900" indent="-342900" algn="just">
              <a:buFont typeface="+mj-lt"/>
              <a:buAutoNum type="alphaLcParenR"/>
            </a:pPr>
            <a:r>
              <a:rPr lang="fr-FR" dirty="0">
                <a:solidFill>
                  <a:schemeClr val="bg1"/>
                </a:solidFill>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9" name="ZoneTexte 18">
            <a:extLst>
              <a:ext uri="{FF2B5EF4-FFF2-40B4-BE49-F238E27FC236}">
                <a16:creationId xmlns:a16="http://schemas.microsoft.com/office/drawing/2014/main" id="{FB1C2BCE-3519-4184-AACB-C74157D1B727}"/>
              </a:ext>
            </a:extLst>
          </p:cNvPr>
          <p:cNvSpPr txBox="1"/>
          <p:nvPr/>
        </p:nvSpPr>
        <p:spPr>
          <a:xfrm>
            <a:off x="71400" y="3090446"/>
            <a:ext cx="2953053" cy="338554"/>
          </a:xfrm>
          <a:prstGeom prst="rect">
            <a:avLst/>
          </a:prstGeom>
          <a:noFill/>
        </p:spPr>
        <p:txBody>
          <a:bodyPr wrap="none" rtlCol="0">
            <a:spAutoFit/>
          </a:bodyPr>
          <a:lstStyle/>
          <a:p>
            <a:r>
              <a:rPr lang="fr-FR" dirty="0"/>
              <a:t>Même formule brute : C</a:t>
            </a:r>
            <a:r>
              <a:rPr lang="fr-FR" baseline="-25000" dirty="0"/>
              <a:t>4</a:t>
            </a:r>
            <a:r>
              <a:rPr lang="fr-FR" dirty="0"/>
              <a:t>H</a:t>
            </a:r>
            <a:r>
              <a:rPr lang="fr-FR" baseline="-25000" dirty="0"/>
              <a:t>10</a:t>
            </a:r>
            <a:r>
              <a:rPr lang="fr-FR" dirty="0"/>
              <a:t>O</a:t>
            </a:r>
            <a:r>
              <a:rPr lang="fr-FR" baseline="-25000" dirty="0"/>
              <a:t>4</a:t>
            </a:r>
          </a:p>
        </p:txBody>
      </p:sp>
      <p:sp>
        <p:nvSpPr>
          <p:cNvPr id="11" name="ZoneTexte 10">
            <a:extLst>
              <a:ext uri="{FF2B5EF4-FFF2-40B4-BE49-F238E27FC236}">
                <a16:creationId xmlns:a16="http://schemas.microsoft.com/office/drawing/2014/main" id="{D32B46CD-A7AB-4E17-98C1-9632C7BDA999}"/>
              </a:ext>
            </a:extLst>
          </p:cNvPr>
          <p:cNvSpPr txBox="1"/>
          <p:nvPr/>
        </p:nvSpPr>
        <p:spPr>
          <a:xfrm>
            <a:off x="71400" y="3418179"/>
            <a:ext cx="3942105" cy="338554"/>
          </a:xfrm>
          <a:prstGeom prst="rect">
            <a:avLst/>
          </a:prstGeom>
          <a:noFill/>
        </p:spPr>
        <p:txBody>
          <a:bodyPr wrap="none" rtlCol="0">
            <a:spAutoFit/>
          </a:bodyPr>
          <a:lstStyle/>
          <a:p>
            <a:r>
              <a:rPr lang="fr-FR" b="1" dirty="0"/>
              <a:t>2</a:t>
            </a:r>
            <a:r>
              <a:rPr lang="fr-FR" dirty="0"/>
              <a:t> est isomère de constitution de </a:t>
            </a:r>
            <a:r>
              <a:rPr lang="fr-FR" b="1" dirty="0"/>
              <a:t>1</a:t>
            </a:r>
            <a:r>
              <a:rPr lang="fr-FR" dirty="0"/>
              <a:t>, </a:t>
            </a:r>
            <a:r>
              <a:rPr lang="fr-FR" b="1" dirty="0"/>
              <a:t>3</a:t>
            </a:r>
            <a:r>
              <a:rPr lang="fr-FR" dirty="0"/>
              <a:t> et </a:t>
            </a:r>
            <a:r>
              <a:rPr lang="fr-FR" b="1" dirty="0"/>
              <a:t>4</a:t>
            </a:r>
            <a:r>
              <a:rPr lang="fr-FR" dirty="0"/>
              <a:t>.</a:t>
            </a:r>
            <a:endParaRPr lang="fr-FR" baseline="-25000" dirty="0"/>
          </a:p>
        </p:txBody>
      </p:sp>
      <p:sp>
        <p:nvSpPr>
          <p:cNvPr id="28" name="ZoneTexte 27">
            <a:extLst>
              <a:ext uri="{FF2B5EF4-FFF2-40B4-BE49-F238E27FC236}">
                <a16:creationId xmlns:a16="http://schemas.microsoft.com/office/drawing/2014/main" id="{822F9C0B-C22B-4046-A03A-E858922C3285}"/>
              </a:ext>
            </a:extLst>
          </p:cNvPr>
          <p:cNvSpPr txBox="1"/>
          <p:nvPr/>
        </p:nvSpPr>
        <p:spPr>
          <a:xfrm>
            <a:off x="69189" y="4300293"/>
            <a:ext cx="7325019" cy="502702"/>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différente </a:t>
            </a:r>
            <a:r>
              <a:rPr lang="fr-FR" dirty="0"/>
              <a:t>: isomères de configuration ?</a:t>
            </a:r>
          </a:p>
          <a:p>
            <a:endParaRPr lang="fr-FR" baseline="-25000" dirty="0"/>
          </a:p>
        </p:txBody>
      </p:sp>
      <p:sp>
        <p:nvSpPr>
          <p:cNvPr id="86" name="ZoneTexte 85">
            <a:extLst>
              <a:ext uri="{FF2B5EF4-FFF2-40B4-BE49-F238E27FC236}">
                <a16:creationId xmlns:a16="http://schemas.microsoft.com/office/drawing/2014/main" id="{8262CD28-6D10-4B1D-8538-DE110674E02E}"/>
              </a:ext>
            </a:extLst>
          </p:cNvPr>
          <p:cNvSpPr txBox="1"/>
          <p:nvPr/>
        </p:nvSpPr>
        <p:spPr>
          <a:xfrm>
            <a:off x="69189" y="3727313"/>
            <a:ext cx="8992142" cy="584775"/>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identique</a:t>
            </a:r>
            <a:r>
              <a:rPr lang="fr-FR" dirty="0"/>
              <a:t>,</a:t>
            </a:r>
            <a:r>
              <a:rPr lang="fr-FR" dirty="0">
                <a:solidFill>
                  <a:schemeClr val="tx2">
                    <a:lumMod val="60000"/>
                    <a:lumOff val="40000"/>
                  </a:schemeClr>
                </a:solidFill>
              </a:rPr>
              <a:t> </a:t>
            </a:r>
            <a:r>
              <a:rPr lang="fr-FR" dirty="0"/>
              <a:t>donc </a:t>
            </a:r>
            <a:r>
              <a:rPr lang="fr-FR" b="1" dirty="0"/>
              <a:t>1</a:t>
            </a:r>
            <a:r>
              <a:rPr lang="fr-FR" dirty="0"/>
              <a:t> et </a:t>
            </a:r>
            <a:r>
              <a:rPr lang="fr-FR" b="1" dirty="0"/>
              <a:t>3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87" name="ZoneTexte 86">
            <a:extLst>
              <a:ext uri="{FF2B5EF4-FFF2-40B4-BE49-F238E27FC236}">
                <a16:creationId xmlns:a16="http://schemas.microsoft.com/office/drawing/2014/main" id="{2DAC9EF9-D988-4093-A346-EF2D83B511A6}"/>
              </a:ext>
            </a:extLst>
          </p:cNvPr>
          <p:cNvSpPr txBox="1"/>
          <p:nvPr/>
        </p:nvSpPr>
        <p:spPr>
          <a:xfrm>
            <a:off x="64329" y="4538760"/>
            <a:ext cx="5913798" cy="502702"/>
          </a:xfrm>
          <a:prstGeom prst="rect">
            <a:avLst/>
          </a:prstGeom>
          <a:noFill/>
        </p:spPr>
        <p:txBody>
          <a:bodyPr wrap="none" rtlCol="0">
            <a:spAutoFit/>
          </a:bodyPr>
          <a:lstStyle/>
          <a:p>
            <a:r>
              <a:rPr lang="fr-FR" b="1" dirty="0"/>
              <a:t>1</a:t>
            </a:r>
            <a:r>
              <a:rPr lang="fr-FR" dirty="0"/>
              <a:t> et </a:t>
            </a:r>
            <a:r>
              <a:rPr lang="fr-FR" b="1" dirty="0"/>
              <a:t>4</a:t>
            </a:r>
            <a:r>
              <a:rPr lang="fr-FR" dirty="0"/>
              <a:t> sont isomères de conformation de la configuration méso.</a:t>
            </a:r>
          </a:p>
          <a:p>
            <a:endParaRPr lang="fr-FR" baseline="-25000" dirty="0"/>
          </a:p>
        </p:txBody>
      </p:sp>
      <p:sp>
        <p:nvSpPr>
          <p:cNvPr id="18" name="ZoneTexte 17">
            <a:extLst>
              <a:ext uri="{FF2B5EF4-FFF2-40B4-BE49-F238E27FC236}">
                <a16:creationId xmlns:a16="http://schemas.microsoft.com/office/drawing/2014/main" id="{525A8CF4-F038-4066-951F-638DD86786BB}"/>
              </a:ext>
            </a:extLst>
          </p:cNvPr>
          <p:cNvSpPr txBox="1"/>
          <p:nvPr/>
        </p:nvSpPr>
        <p:spPr>
          <a:xfrm>
            <a:off x="64329" y="4842907"/>
            <a:ext cx="8992142" cy="584775"/>
          </a:xfrm>
          <a:prstGeom prst="rect">
            <a:avLst/>
          </a:prstGeom>
          <a:noFill/>
        </p:spPr>
        <p:txBody>
          <a:bodyPr wrap="none" rtlCol="0">
            <a:spAutoFit/>
          </a:bodyPr>
          <a:lstStyle/>
          <a:p>
            <a:r>
              <a:rPr lang="fr-FR" dirty="0">
                <a:solidFill>
                  <a:srgbClr val="FF0000"/>
                </a:solidFill>
              </a:rPr>
              <a:t>Configuration identique </a:t>
            </a:r>
            <a:r>
              <a:rPr lang="fr-FR" dirty="0"/>
              <a:t>+ </a:t>
            </a:r>
            <a:r>
              <a:rPr lang="fr-FR" dirty="0">
                <a:solidFill>
                  <a:schemeClr val="tx2">
                    <a:lumMod val="60000"/>
                    <a:lumOff val="40000"/>
                  </a:schemeClr>
                </a:solidFill>
              </a:rPr>
              <a:t>configuration différente</a:t>
            </a:r>
            <a:r>
              <a:rPr lang="fr-FR" dirty="0"/>
              <a:t>,</a:t>
            </a:r>
            <a:r>
              <a:rPr lang="fr-FR" dirty="0">
                <a:solidFill>
                  <a:schemeClr val="tx2">
                    <a:lumMod val="60000"/>
                    <a:lumOff val="40000"/>
                  </a:schemeClr>
                </a:solidFill>
              </a:rPr>
              <a:t> </a:t>
            </a:r>
            <a:r>
              <a:rPr lang="fr-FR" dirty="0"/>
              <a:t>donc </a:t>
            </a:r>
            <a:r>
              <a:rPr lang="fr-FR" b="1" dirty="0"/>
              <a:t>3</a:t>
            </a:r>
            <a:r>
              <a:rPr lang="fr-FR" dirty="0"/>
              <a:t> et </a:t>
            </a:r>
            <a:r>
              <a:rPr lang="fr-FR" b="1" dirty="0"/>
              <a:t>4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30" name="ZoneTexte 29">
            <a:extLst>
              <a:ext uri="{FF2B5EF4-FFF2-40B4-BE49-F238E27FC236}">
                <a16:creationId xmlns:a16="http://schemas.microsoft.com/office/drawing/2014/main" id="{3CB83515-C8E3-42C8-9EC2-DF38FA88C46B}"/>
              </a:ext>
            </a:extLst>
          </p:cNvPr>
          <p:cNvSpPr txBox="1"/>
          <p:nvPr/>
        </p:nvSpPr>
        <p:spPr>
          <a:xfrm>
            <a:off x="64329" y="5345609"/>
            <a:ext cx="7549952" cy="584775"/>
          </a:xfrm>
          <a:prstGeom prst="rect">
            <a:avLst/>
          </a:prstGeom>
          <a:noFill/>
        </p:spPr>
        <p:txBody>
          <a:bodyPr wrap="none" rtlCol="0">
            <a:spAutoFit/>
          </a:bodyPr>
          <a:lstStyle/>
          <a:p>
            <a:r>
              <a:rPr lang="fr-FR" b="1" dirty="0"/>
              <a:t>Enantiomères</a:t>
            </a:r>
            <a:r>
              <a:rPr lang="fr-FR" dirty="0"/>
              <a:t> : configuration différente pour tous les C*. Donc ici pas de couple </a:t>
            </a:r>
          </a:p>
          <a:p>
            <a:r>
              <a:rPr lang="fr-FR" dirty="0"/>
              <a:t>d’énantiomères</a:t>
            </a:r>
          </a:p>
        </p:txBody>
      </p:sp>
      <p:sp>
        <p:nvSpPr>
          <p:cNvPr id="5" name="ZoneTexte 4">
            <a:extLst>
              <a:ext uri="{FF2B5EF4-FFF2-40B4-BE49-F238E27FC236}">
                <a16:creationId xmlns:a16="http://schemas.microsoft.com/office/drawing/2014/main" id="{2B0AF151-0448-475B-9FE4-AA085A1E669B}"/>
              </a:ext>
            </a:extLst>
          </p:cNvPr>
          <p:cNvSpPr txBox="1"/>
          <p:nvPr/>
        </p:nvSpPr>
        <p:spPr>
          <a:xfrm>
            <a:off x="64329" y="5866032"/>
            <a:ext cx="8545416" cy="584775"/>
          </a:xfrm>
          <a:prstGeom prst="rect">
            <a:avLst/>
          </a:prstGeom>
          <a:noFill/>
        </p:spPr>
        <p:txBody>
          <a:bodyPr wrap="none" rtlCol="0">
            <a:spAutoFit/>
          </a:bodyPr>
          <a:lstStyle/>
          <a:p>
            <a:r>
              <a:rPr lang="fr-FR" b="1" dirty="0"/>
              <a:t>Diastéréoisomères</a:t>
            </a:r>
            <a:r>
              <a:rPr lang="fr-FR" dirty="0"/>
              <a:t> : configuration différente pour au moins 1 C* mais pas pour tous les C*.</a:t>
            </a:r>
          </a:p>
          <a:p>
            <a:r>
              <a:rPr lang="fr-FR" b="1" dirty="0"/>
              <a:t>3</a:t>
            </a:r>
            <a:r>
              <a:rPr lang="fr-FR" dirty="0"/>
              <a:t> et un diastéréoisomère du composé méso, donc des structures </a:t>
            </a:r>
            <a:r>
              <a:rPr lang="fr-FR" b="1" dirty="0"/>
              <a:t>1</a:t>
            </a:r>
            <a:r>
              <a:rPr lang="fr-FR" dirty="0"/>
              <a:t> et </a:t>
            </a:r>
            <a:r>
              <a:rPr lang="fr-FR" b="1" dirty="0"/>
              <a:t>4.</a:t>
            </a:r>
            <a:endParaRPr lang="fr-FR" dirty="0"/>
          </a:p>
        </p:txBody>
      </p:sp>
      <p:sp>
        <p:nvSpPr>
          <p:cNvPr id="17" name="Text Box 8">
            <a:extLst>
              <a:ext uri="{FF2B5EF4-FFF2-40B4-BE49-F238E27FC236}">
                <a16:creationId xmlns:a16="http://schemas.microsoft.com/office/drawing/2014/main" id="{1FCC0491-75BF-4D20-8870-BBD9D87D5E6A}"/>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4" name="Text Box 7">
            <a:extLst>
              <a:ext uri="{FF2B5EF4-FFF2-40B4-BE49-F238E27FC236}">
                <a16:creationId xmlns:a16="http://schemas.microsoft.com/office/drawing/2014/main" id="{E493261C-6D6B-411D-91E7-DBE3F3973AA4}"/>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2736331132"/>
      </p:ext>
    </p:extLst>
  </p:cSld>
  <p:clrMapOvr>
    <a:masterClrMapping/>
  </p:clrMapOvr>
  <mc:AlternateContent xmlns:mc="http://schemas.openxmlformats.org/markup-compatibility/2006" xmlns:p14="http://schemas.microsoft.com/office/powerpoint/2010/main">
    <mc:Choice Requires="p14">
      <p:transition spd="slow" p14:dur="2000" advTm="25519"/>
    </mc:Choice>
    <mc:Fallback xmlns="">
      <p:transition spd="slow" advTm="25519"/>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t 15">
            <a:extLst>
              <a:ext uri="{FF2B5EF4-FFF2-40B4-BE49-F238E27FC236}">
                <a16:creationId xmlns:a16="http://schemas.microsoft.com/office/drawing/2014/main" id="{CF3BDED2-E2A3-4F1D-9618-7319199AF5B5}"/>
              </a:ext>
            </a:extLst>
          </p:cNvPr>
          <p:cNvGraphicFramePr>
            <a:graphicFrameLocks noChangeAspect="1"/>
          </p:cNvGraphicFramePr>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26626" name="CS ChemDraw Drawing" r:id="rId5" imgW="6342396" imgH="909573" progId="ChemDraw.Document.6.0">
                  <p:embed/>
                </p:oleObj>
              </mc:Choice>
              <mc:Fallback>
                <p:oleObj name="CS ChemDraw Drawing" r:id="rId5" imgW="6342396" imgH="909573" progId="ChemDraw.Document.6.0">
                  <p:embed/>
                  <p:pic>
                    <p:nvPicPr>
                      <p:cNvPr id="16" name="Objet 15">
                        <a:extLst>
                          <a:ext uri="{FF2B5EF4-FFF2-40B4-BE49-F238E27FC236}">
                            <a16:creationId xmlns:a16="http://schemas.microsoft.com/office/drawing/2014/main" id="{CF3BDED2-E2A3-4F1D-9618-7319199AF5B5}"/>
                          </a:ext>
                        </a:extLst>
                      </p:cNvPr>
                      <p:cNvPicPr>
                        <a:picLocks noChangeAspect="1" noChangeArrowheads="1"/>
                      </p:cNvPicPr>
                      <p:nvPr/>
                    </p:nvPicPr>
                    <p:blipFill>
                      <a:blip r:embed="rId6"/>
                      <a:srcRect/>
                      <a:stretch>
                        <a:fillRect/>
                      </a:stretch>
                    </p:blipFill>
                    <p:spPr bwMode="auto">
                      <a:xfrm>
                        <a:off x="142875" y="1814513"/>
                        <a:ext cx="8875713" cy="1290637"/>
                      </a:xfrm>
                      <a:prstGeom prst="rect">
                        <a:avLst/>
                      </a:prstGeom>
                      <a:noFill/>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894072" y="1178700"/>
            <a:ext cx="6971780" cy="615553"/>
          </a:xfrm>
          <a:prstGeom prst="rect">
            <a:avLst/>
          </a:prstGeom>
          <a:noFill/>
        </p:spPr>
        <p:txBody>
          <a:bodyPr wrap="none" rtlCol="0">
            <a:spAutoFit/>
          </a:bodyPr>
          <a:lstStyle/>
          <a:p>
            <a:pPr marL="342900" indent="-342900" algn="just">
              <a:buFont typeface="+mj-lt"/>
              <a:buAutoNum type="alphaLcParenR"/>
            </a:pPr>
            <a:r>
              <a:rPr lang="fr-FR" dirty="0">
                <a:solidFill>
                  <a:schemeClr val="bg1"/>
                </a:solidFill>
                <a:effectLst/>
                <a:latin typeface="Arial" panose="020B0604020202020204" pitchFamily="34" charset="0"/>
                <a:ea typeface="Times New Roman" panose="02020603050405020304" pitchFamily="18" charset="0"/>
              </a:rPr>
              <a:t>Donner le cas échéant les relations d’isomérie existant entre </a:t>
            </a:r>
            <a:r>
              <a:rPr lang="fr-FR" dirty="0" err="1">
                <a:solidFill>
                  <a:schemeClr val="bg1"/>
                </a:solidFill>
                <a:effectLst/>
                <a:latin typeface="Arial" panose="020B0604020202020204" pitchFamily="34" charset="0"/>
                <a:ea typeface="Times New Roman" panose="02020603050405020304" pitchFamily="18" charset="0"/>
              </a:rPr>
              <a:t>celles-ci</a:t>
            </a:r>
            <a:r>
              <a:rPr lang="fr-FR" dirty="0" err="1">
                <a:solidFill>
                  <a:schemeClr val="bg1"/>
                </a:solidFill>
                <a:latin typeface="Times New Roman" panose="02020603050405020304" pitchFamily="18" charset="0"/>
                <a:ea typeface="Times New Roman" panose="02020603050405020304" pitchFamily="18" charset="0"/>
              </a:rPr>
              <a:t>c</a:t>
            </a:r>
            <a:r>
              <a:rPr lang="fr-FR" dirty="0">
                <a:solidFill>
                  <a:schemeClr val="bg1"/>
                </a:solidFill>
                <a:latin typeface="Times New Roman" panose="02020603050405020304" pitchFamily="18" charset="0"/>
                <a:ea typeface="Times New Roman" panose="02020603050405020304" pitchFamily="18" charset="0"/>
              </a:rPr>
              <a:t>)</a:t>
            </a:r>
          </a:p>
          <a:p>
            <a:pPr algn="just"/>
            <a:r>
              <a:rPr lang="fr-FR" sz="1800" dirty="0">
                <a:effectLst/>
                <a:latin typeface="Arial" panose="020B0604020202020204" pitchFamily="34" charset="0"/>
                <a:ea typeface="Times New Roman" panose="02020603050405020304" pitchFamily="18" charset="0"/>
              </a:rPr>
              <a:t>Précisez si ces structures correspondent à un </a:t>
            </a:r>
            <a:r>
              <a:rPr lang="fr-FR" sz="1800" b="1" dirty="0">
                <a:solidFill>
                  <a:schemeClr val="accent4">
                    <a:lumMod val="75000"/>
                  </a:schemeClr>
                </a:solidFill>
                <a:effectLst/>
                <a:latin typeface="Arial" panose="020B0604020202020204" pitchFamily="34" charset="0"/>
                <a:ea typeface="Times New Roman" panose="02020603050405020304" pitchFamily="18" charset="0"/>
              </a:rPr>
              <a:t>composé chiral</a:t>
            </a:r>
            <a:r>
              <a:rPr lang="fr-FR" dirty="0">
                <a:effectLst/>
                <a:latin typeface="Arial" panose="020B0604020202020204" pitchFamily="34" charset="0"/>
                <a:ea typeface="Times New Roman" panose="02020603050405020304" pitchFamily="18" charset="0"/>
              </a:rPr>
              <a:t>.</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7" name="ZoneTexte 16">
            <a:extLst>
              <a:ext uri="{FF2B5EF4-FFF2-40B4-BE49-F238E27FC236}">
                <a16:creationId xmlns:a16="http://schemas.microsoft.com/office/drawing/2014/main" id="{0C06B187-25D0-4887-A1EF-38E0A9E0845F}"/>
              </a:ext>
            </a:extLst>
          </p:cNvPr>
          <p:cNvSpPr txBox="1"/>
          <p:nvPr/>
        </p:nvSpPr>
        <p:spPr>
          <a:xfrm>
            <a:off x="670196" y="1412160"/>
            <a:ext cx="356188" cy="338554"/>
          </a:xfrm>
          <a:prstGeom prst="rect">
            <a:avLst/>
          </a:prstGeom>
          <a:noFill/>
        </p:spPr>
        <p:txBody>
          <a:bodyPr wrap="none" rtlCol="0">
            <a:spAutoFit/>
          </a:bodyPr>
          <a:lstStyle/>
          <a:p>
            <a:r>
              <a:rPr lang="fr-FR" dirty="0"/>
              <a:t>c)</a:t>
            </a:r>
          </a:p>
        </p:txBody>
      </p:sp>
      <p:sp>
        <p:nvSpPr>
          <p:cNvPr id="25" name="Rectangle 24">
            <a:extLst>
              <a:ext uri="{FF2B5EF4-FFF2-40B4-BE49-F238E27FC236}">
                <a16:creationId xmlns:a16="http://schemas.microsoft.com/office/drawing/2014/main" id="{F672FA3E-7C4A-4EBC-890C-4EC102783502}"/>
              </a:ext>
            </a:extLst>
          </p:cNvPr>
          <p:cNvSpPr/>
          <p:nvPr/>
        </p:nvSpPr>
        <p:spPr>
          <a:xfrm>
            <a:off x="2488589" y="1773703"/>
            <a:ext cx="1813375" cy="1316744"/>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3B8D4268-1207-462E-8FF2-173C66C57211}"/>
              </a:ext>
            </a:extLst>
          </p:cNvPr>
          <p:cNvSpPr/>
          <p:nvPr/>
        </p:nvSpPr>
        <p:spPr>
          <a:xfrm>
            <a:off x="4715819" y="1794253"/>
            <a:ext cx="2078681" cy="1316745"/>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ext Box 8">
            <a:extLst>
              <a:ext uri="{FF2B5EF4-FFF2-40B4-BE49-F238E27FC236}">
                <a16:creationId xmlns:a16="http://schemas.microsoft.com/office/drawing/2014/main" id="{23DA0CE1-0D8C-4C74-A419-4A0781388DED}"/>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9" name="Text Box 7">
            <a:extLst>
              <a:ext uri="{FF2B5EF4-FFF2-40B4-BE49-F238E27FC236}">
                <a16:creationId xmlns:a16="http://schemas.microsoft.com/office/drawing/2014/main" id="{3386CFD1-14FC-4640-B49A-82CA6640E985}"/>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1313507688"/>
      </p:ext>
    </p:extLst>
  </p:cSld>
  <p:clrMapOvr>
    <a:masterClrMapping/>
  </p:clrMapOvr>
  <mc:AlternateContent xmlns:mc="http://schemas.openxmlformats.org/markup-compatibility/2006" xmlns:p14="http://schemas.microsoft.com/office/powerpoint/2010/main">
    <mc:Choice Requires="p14">
      <p:transition spd="slow" p14:dur="2000" advTm="38204"/>
    </mc:Choice>
    <mc:Fallback xmlns="">
      <p:transition spd="slow" advTm="3820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t 30">
            <a:extLst>
              <a:ext uri="{FF2B5EF4-FFF2-40B4-BE49-F238E27FC236}">
                <a16:creationId xmlns:a16="http://schemas.microsoft.com/office/drawing/2014/main" id="{60C93A33-DF6A-4281-841D-67E33C6E71AD}"/>
              </a:ext>
            </a:extLst>
          </p:cNvPr>
          <p:cNvGraphicFramePr>
            <a:graphicFrameLocks noChangeAspect="1"/>
          </p:cNvGraphicFramePr>
          <p:nvPr>
            <p:extLst>
              <p:ext uri="{D42A27DB-BD31-4B8C-83A1-F6EECF244321}">
                <p14:modId xmlns:p14="http://schemas.microsoft.com/office/powerpoint/2010/main" val="1182823097"/>
              </p:ext>
            </p:extLst>
          </p:nvPr>
        </p:nvGraphicFramePr>
        <p:xfrm>
          <a:off x="6282228" y="3639328"/>
          <a:ext cx="1744016" cy="1112471"/>
        </p:xfrm>
        <a:graphic>
          <a:graphicData uri="http://schemas.openxmlformats.org/presentationml/2006/ole">
            <mc:AlternateContent xmlns:mc="http://schemas.openxmlformats.org/markup-compatibility/2006">
              <mc:Choice xmlns:v="urn:schemas-microsoft-com:vml" Requires="v">
                <p:oleObj spid="_x0000_s27650" name="CS ChemDraw Drawing" r:id="rId5" imgW="1162677" imgH="741647" progId="ChemDraw.Document.6.0">
                  <p:embed/>
                </p:oleObj>
              </mc:Choice>
              <mc:Fallback>
                <p:oleObj name="CS ChemDraw Drawing" r:id="rId5" imgW="1162677" imgH="741647" progId="ChemDraw.Document.6.0">
                  <p:embed/>
                  <p:pic>
                    <p:nvPicPr>
                      <p:cNvPr id="0" name=""/>
                      <p:cNvPicPr/>
                      <p:nvPr/>
                    </p:nvPicPr>
                    <p:blipFill>
                      <a:blip r:embed="rId6"/>
                      <a:stretch>
                        <a:fillRect/>
                      </a:stretch>
                    </p:blipFill>
                    <p:spPr>
                      <a:xfrm>
                        <a:off x="6282228" y="3639328"/>
                        <a:ext cx="1744016" cy="1112471"/>
                      </a:xfrm>
                      <a:prstGeom prst="rect">
                        <a:avLst/>
                      </a:prstGeom>
                    </p:spPr>
                  </p:pic>
                </p:oleObj>
              </mc:Fallback>
            </mc:AlternateContent>
          </a:graphicData>
        </a:graphic>
      </p:graphicFrame>
      <p:graphicFrame>
        <p:nvGraphicFramePr>
          <p:cNvPr id="29" name="Objet 28">
            <a:extLst>
              <a:ext uri="{FF2B5EF4-FFF2-40B4-BE49-F238E27FC236}">
                <a16:creationId xmlns:a16="http://schemas.microsoft.com/office/drawing/2014/main" id="{7CA00B34-061D-4DEF-85F0-CF52AD09C968}"/>
              </a:ext>
            </a:extLst>
          </p:cNvPr>
          <p:cNvGraphicFramePr>
            <a:graphicFrameLocks noChangeAspect="1"/>
          </p:cNvGraphicFramePr>
          <p:nvPr>
            <p:extLst>
              <p:ext uri="{D42A27DB-BD31-4B8C-83A1-F6EECF244321}">
                <p14:modId xmlns:p14="http://schemas.microsoft.com/office/powerpoint/2010/main" val="4026273682"/>
              </p:ext>
            </p:extLst>
          </p:nvPr>
        </p:nvGraphicFramePr>
        <p:xfrm>
          <a:off x="3491856" y="3687352"/>
          <a:ext cx="1565259" cy="1112471"/>
        </p:xfrm>
        <a:graphic>
          <a:graphicData uri="http://schemas.openxmlformats.org/presentationml/2006/ole">
            <mc:AlternateContent xmlns:mc="http://schemas.openxmlformats.org/markup-compatibility/2006">
              <mc:Choice xmlns:v="urn:schemas-microsoft-com:vml" Requires="v">
                <p:oleObj spid="_x0000_s27651" name="CS ChemDraw Drawing" r:id="rId7" imgW="1043506" imgH="741647" progId="ChemDraw.Document.6.0">
                  <p:embed/>
                </p:oleObj>
              </mc:Choice>
              <mc:Fallback>
                <p:oleObj name="CS ChemDraw Drawing" r:id="rId7" imgW="1043506" imgH="741647" progId="ChemDraw.Document.6.0">
                  <p:embed/>
                  <p:pic>
                    <p:nvPicPr>
                      <p:cNvPr id="0" name=""/>
                      <p:cNvPicPr/>
                      <p:nvPr/>
                    </p:nvPicPr>
                    <p:blipFill>
                      <a:blip r:embed="rId8"/>
                      <a:stretch>
                        <a:fillRect/>
                      </a:stretch>
                    </p:blipFill>
                    <p:spPr>
                      <a:xfrm>
                        <a:off x="3491856" y="3687352"/>
                        <a:ext cx="1565259" cy="1112471"/>
                      </a:xfrm>
                      <a:prstGeom prst="rect">
                        <a:avLst/>
                      </a:prstGeom>
                    </p:spPr>
                  </p:pic>
                </p:oleObj>
              </mc:Fallback>
            </mc:AlternateContent>
          </a:graphicData>
        </a:graphic>
      </p:graphicFrame>
      <p:pic>
        <p:nvPicPr>
          <p:cNvPr id="8198" name="Picture 11" descr="logo lyon 1"/>
          <p:cNvPicPr>
            <a:picLocks noChangeAspect="1" noChangeArrowheads="1"/>
          </p:cNvPicPr>
          <p:nvPr/>
        </p:nvPicPr>
        <p:blipFill>
          <a:blip r:embed="rId9"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7</a:t>
            </a:r>
          </a:p>
        </p:txBody>
      </p:sp>
      <p:graphicFrame>
        <p:nvGraphicFramePr>
          <p:cNvPr id="22" name="Objet 21">
            <a:extLst>
              <a:ext uri="{FF2B5EF4-FFF2-40B4-BE49-F238E27FC236}">
                <a16:creationId xmlns:a16="http://schemas.microsoft.com/office/drawing/2014/main" id="{34E6DBF9-7212-460A-AFB7-CCD9DB31DB81}"/>
              </a:ext>
            </a:extLst>
          </p:cNvPr>
          <p:cNvGraphicFramePr>
            <a:graphicFrameLocks noChangeAspect="1"/>
          </p:cNvGraphicFramePr>
          <p:nvPr>
            <p:extLst>
              <p:ext uri="{D42A27DB-BD31-4B8C-83A1-F6EECF244321}">
                <p14:modId xmlns:p14="http://schemas.microsoft.com/office/powerpoint/2010/main" val="3503739401"/>
              </p:ext>
            </p:extLst>
          </p:nvPr>
        </p:nvGraphicFramePr>
        <p:xfrm>
          <a:off x="823238" y="1829427"/>
          <a:ext cx="1521710" cy="1137812"/>
        </p:xfrm>
        <a:graphic>
          <a:graphicData uri="http://schemas.openxmlformats.org/presentationml/2006/ole">
            <mc:AlternateContent xmlns:mc="http://schemas.openxmlformats.org/markup-compatibility/2006">
              <mc:Choice xmlns:v="urn:schemas-microsoft-com:vml" Requires="v">
                <p:oleObj spid="_x0000_s27652" name="CS ChemDraw Drawing" r:id="rId10" imgW="1014473" imgH="758541" progId="ChemDraw.Document.6.0">
                  <p:embed/>
                </p:oleObj>
              </mc:Choice>
              <mc:Fallback>
                <p:oleObj name="CS ChemDraw Drawing" r:id="rId10" imgW="1014473" imgH="758541" progId="ChemDraw.Document.6.0">
                  <p:embed/>
                  <p:pic>
                    <p:nvPicPr>
                      <p:cNvPr id="0" name=""/>
                      <p:cNvPicPr/>
                      <p:nvPr/>
                    </p:nvPicPr>
                    <p:blipFill>
                      <a:blip r:embed="rId11"/>
                      <a:stretch>
                        <a:fillRect/>
                      </a:stretch>
                    </p:blipFill>
                    <p:spPr>
                      <a:xfrm>
                        <a:off x="823238" y="1829427"/>
                        <a:ext cx="1521710" cy="1137812"/>
                      </a:xfrm>
                      <a:prstGeom prst="rect">
                        <a:avLst/>
                      </a:prstGeom>
                    </p:spPr>
                  </p:pic>
                </p:oleObj>
              </mc:Fallback>
            </mc:AlternateContent>
          </a:graphicData>
        </a:graphic>
      </p:graphicFrame>
      <p:graphicFrame>
        <p:nvGraphicFramePr>
          <p:cNvPr id="23" name="Objet 22">
            <a:extLst>
              <a:ext uri="{FF2B5EF4-FFF2-40B4-BE49-F238E27FC236}">
                <a16:creationId xmlns:a16="http://schemas.microsoft.com/office/drawing/2014/main" id="{F3BA3C64-361D-4CCC-BFDB-C5853CFF81E8}"/>
              </a:ext>
            </a:extLst>
          </p:cNvPr>
          <p:cNvGraphicFramePr>
            <a:graphicFrameLocks noChangeAspect="1"/>
          </p:cNvGraphicFramePr>
          <p:nvPr>
            <p:extLst>
              <p:ext uri="{D42A27DB-BD31-4B8C-83A1-F6EECF244321}">
                <p14:modId xmlns:p14="http://schemas.microsoft.com/office/powerpoint/2010/main" val="2595465196"/>
              </p:ext>
            </p:extLst>
          </p:nvPr>
        </p:nvGraphicFramePr>
        <p:xfrm>
          <a:off x="3634344" y="1903005"/>
          <a:ext cx="1565259" cy="1085102"/>
        </p:xfrm>
        <a:graphic>
          <a:graphicData uri="http://schemas.openxmlformats.org/presentationml/2006/ole">
            <mc:AlternateContent xmlns:mc="http://schemas.openxmlformats.org/markup-compatibility/2006">
              <mc:Choice xmlns:v="urn:schemas-microsoft-com:vml" Requires="v">
                <p:oleObj spid="_x0000_s27653" name="CS ChemDraw Drawing" r:id="rId12" imgW="1043506" imgH="723401" progId="ChemDraw.Document.6.0">
                  <p:embed/>
                </p:oleObj>
              </mc:Choice>
              <mc:Fallback>
                <p:oleObj name="CS ChemDraw Drawing" r:id="rId12" imgW="1043506" imgH="723401" progId="ChemDraw.Document.6.0">
                  <p:embed/>
                  <p:pic>
                    <p:nvPicPr>
                      <p:cNvPr id="0" name=""/>
                      <p:cNvPicPr/>
                      <p:nvPr/>
                    </p:nvPicPr>
                    <p:blipFill>
                      <a:blip r:embed="rId13"/>
                      <a:stretch>
                        <a:fillRect/>
                      </a:stretch>
                    </p:blipFill>
                    <p:spPr>
                      <a:xfrm>
                        <a:off x="3634344" y="1903005"/>
                        <a:ext cx="1565259" cy="1085102"/>
                      </a:xfrm>
                      <a:prstGeom prst="rect">
                        <a:avLst/>
                      </a:prstGeom>
                    </p:spPr>
                  </p:pic>
                </p:oleObj>
              </mc:Fallback>
            </mc:AlternateContent>
          </a:graphicData>
        </a:graphic>
      </p:graphicFrame>
      <p:graphicFrame>
        <p:nvGraphicFramePr>
          <p:cNvPr id="24" name="Objet 23">
            <a:extLst>
              <a:ext uri="{FF2B5EF4-FFF2-40B4-BE49-F238E27FC236}">
                <a16:creationId xmlns:a16="http://schemas.microsoft.com/office/drawing/2014/main" id="{C68CE224-7106-4EEE-A6EC-8FCC24ECDCB1}"/>
              </a:ext>
            </a:extLst>
          </p:cNvPr>
          <p:cNvGraphicFramePr>
            <a:graphicFrameLocks noChangeAspect="1"/>
          </p:cNvGraphicFramePr>
          <p:nvPr>
            <p:extLst>
              <p:ext uri="{D42A27DB-BD31-4B8C-83A1-F6EECF244321}">
                <p14:modId xmlns:p14="http://schemas.microsoft.com/office/powerpoint/2010/main" val="2070730434"/>
              </p:ext>
            </p:extLst>
          </p:nvPr>
        </p:nvGraphicFramePr>
        <p:xfrm>
          <a:off x="6365604" y="1912128"/>
          <a:ext cx="1768829" cy="1075979"/>
        </p:xfrm>
        <a:graphic>
          <a:graphicData uri="http://schemas.openxmlformats.org/presentationml/2006/ole">
            <mc:AlternateContent xmlns:mc="http://schemas.openxmlformats.org/markup-compatibility/2006">
              <mc:Choice xmlns:v="urn:schemas-microsoft-com:vml" Requires="v">
                <p:oleObj spid="_x0000_s27654" name="CS ChemDraw Drawing" r:id="rId14" imgW="1179219" imgH="717319" progId="ChemDraw.Document.6.0">
                  <p:embed/>
                </p:oleObj>
              </mc:Choice>
              <mc:Fallback>
                <p:oleObj name="CS ChemDraw Drawing" r:id="rId14" imgW="1179219" imgH="717319" progId="ChemDraw.Document.6.0">
                  <p:embed/>
                  <p:pic>
                    <p:nvPicPr>
                      <p:cNvPr id="0" name=""/>
                      <p:cNvPicPr/>
                      <p:nvPr/>
                    </p:nvPicPr>
                    <p:blipFill>
                      <a:blip r:embed="rId15"/>
                      <a:stretch>
                        <a:fillRect/>
                      </a:stretch>
                    </p:blipFill>
                    <p:spPr>
                      <a:xfrm>
                        <a:off x="6365604" y="1912128"/>
                        <a:ext cx="1768829" cy="1075979"/>
                      </a:xfrm>
                      <a:prstGeom prst="rect">
                        <a:avLst/>
                      </a:prstGeom>
                    </p:spPr>
                  </p:pic>
                </p:oleObj>
              </mc:Fallback>
            </mc:AlternateContent>
          </a:graphicData>
        </a:graphic>
      </p:graphicFrame>
      <p:graphicFrame>
        <p:nvGraphicFramePr>
          <p:cNvPr id="27" name="Objet 26">
            <a:extLst>
              <a:ext uri="{FF2B5EF4-FFF2-40B4-BE49-F238E27FC236}">
                <a16:creationId xmlns:a16="http://schemas.microsoft.com/office/drawing/2014/main" id="{44EF06A4-1162-49A4-8A30-1C63B819CAF5}"/>
              </a:ext>
            </a:extLst>
          </p:cNvPr>
          <p:cNvGraphicFramePr>
            <a:graphicFrameLocks noChangeAspect="1"/>
          </p:cNvGraphicFramePr>
          <p:nvPr>
            <p:extLst>
              <p:ext uri="{D42A27DB-BD31-4B8C-83A1-F6EECF244321}">
                <p14:modId xmlns:p14="http://schemas.microsoft.com/office/powerpoint/2010/main" val="1873274267"/>
              </p:ext>
            </p:extLst>
          </p:nvPr>
        </p:nvGraphicFramePr>
        <p:xfrm>
          <a:off x="710819" y="3664039"/>
          <a:ext cx="1634129" cy="1135784"/>
        </p:xfrm>
        <a:graphic>
          <a:graphicData uri="http://schemas.openxmlformats.org/presentationml/2006/ole">
            <mc:AlternateContent xmlns:mc="http://schemas.openxmlformats.org/markup-compatibility/2006">
              <mc:Choice xmlns:v="urn:schemas-microsoft-com:vml" Requires="v">
                <p:oleObj spid="_x0000_s27655" name="CS ChemDraw Drawing" r:id="rId16" imgW="1089419" imgH="757189" progId="ChemDraw.Document.6.0">
                  <p:embed/>
                </p:oleObj>
              </mc:Choice>
              <mc:Fallback>
                <p:oleObj name="CS ChemDraw Drawing" r:id="rId16" imgW="1089419" imgH="757189" progId="ChemDraw.Document.6.0">
                  <p:embed/>
                  <p:pic>
                    <p:nvPicPr>
                      <p:cNvPr id="0" name=""/>
                      <p:cNvPicPr/>
                      <p:nvPr/>
                    </p:nvPicPr>
                    <p:blipFill>
                      <a:blip r:embed="rId17"/>
                      <a:stretch>
                        <a:fillRect/>
                      </a:stretch>
                    </p:blipFill>
                    <p:spPr>
                      <a:xfrm>
                        <a:off x="710819" y="3664039"/>
                        <a:ext cx="1634129" cy="1135784"/>
                      </a:xfrm>
                      <a:prstGeom prst="rect">
                        <a:avLst/>
                      </a:prstGeom>
                    </p:spPr>
                  </p:pic>
                </p:oleObj>
              </mc:Fallback>
            </mc:AlternateContent>
          </a:graphicData>
        </a:graphic>
      </p:graphicFrame>
      <p:graphicFrame>
        <p:nvGraphicFramePr>
          <p:cNvPr id="64" name="Objet 63">
            <a:extLst>
              <a:ext uri="{FF2B5EF4-FFF2-40B4-BE49-F238E27FC236}">
                <a16:creationId xmlns:a16="http://schemas.microsoft.com/office/drawing/2014/main" id="{E16E01A1-76A8-44C2-8F13-E9BEFBAB2CCE}"/>
              </a:ext>
            </a:extLst>
          </p:cNvPr>
          <p:cNvGraphicFramePr>
            <a:graphicFrameLocks noChangeAspect="1"/>
          </p:cNvGraphicFramePr>
          <p:nvPr>
            <p:extLst>
              <p:ext uri="{D42A27DB-BD31-4B8C-83A1-F6EECF244321}">
                <p14:modId xmlns:p14="http://schemas.microsoft.com/office/powerpoint/2010/main" val="733962684"/>
              </p:ext>
            </p:extLst>
          </p:nvPr>
        </p:nvGraphicFramePr>
        <p:xfrm>
          <a:off x="1871640" y="5535892"/>
          <a:ext cx="1359663" cy="1110443"/>
        </p:xfrm>
        <a:graphic>
          <a:graphicData uri="http://schemas.openxmlformats.org/presentationml/2006/ole">
            <mc:AlternateContent xmlns:mc="http://schemas.openxmlformats.org/markup-compatibility/2006">
              <mc:Choice xmlns:v="urn:schemas-microsoft-com:vml" Requires="v">
                <p:oleObj spid="_x0000_s27656" name="CS ChemDraw Drawing" r:id="rId18" imgW="906442" imgH="740295" progId="ChemDraw.Document.6.0">
                  <p:embed/>
                </p:oleObj>
              </mc:Choice>
              <mc:Fallback>
                <p:oleObj name="CS ChemDraw Drawing" r:id="rId18" imgW="906442" imgH="740295" progId="ChemDraw.Document.6.0">
                  <p:embed/>
                  <p:pic>
                    <p:nvPicPr>
                      <p:cNvPr id="0" name=""/>
                      <p:cNvPicPr/>
                      <p:nvPr/>
                    </p:nvPicPr>
                    <p:blipFill>
                      <a:blip r:embed="rId19"/>
                      <a:stretch>
                        <a:fillRect/>
                      </a:stretch>
                    </p:blipFill>
                    <p:spPr>
                      <a:xfrm>
                        <a:off x="1871640" y="5535892"/>
                        <a:ext cx="1359663" cy="1110443"/>
                      </a:xfrm>
                      <a:prstGeom prst="rect">
                        <a:avLst/>
                      </a:prstGeom>
                    </p:spPr>
                  </p:pic>
                </p:oleObj>
              </mc:Fallback>
            </mc:AlternateContent>
          </a:graphicData>
        </a:graphic>
      </p:graphicFrame>
      <p:graphicFrame>
        <p:nvGraphicFramePr>
          <p:cNvPr id="65" name="Objet 64">
            <a:extLst>
              <a:ext uri="{FF2B5EF4-FFF2-40B4-BE49-F238E27FC236}">
                <a16:creationId xmlns:a16="http://schemas.microsoft.com/office/drawing/2014/main" id="{C56EDCF2-CE31-4645-85BE-5DF0857D6AE7}"/>
              </a:ext>
            </a:extLst>
          </p:cNvPr>
          <p:cNvGraphicFramePr>
            <a:graphicFrameLocks noChangeAspect="1"/>
          </p:cNvGraphicFramePr>
          <p:nvPr>
            <p:extLst>
              <p:ext uri="{D42A27DB-BD31-4B8C-83A1-F6EECF244321}">
                <p14:modId xmlns:p14="http://schemas.microsoft.com/office/powerpoint/2010/main" val="2239103704"/>
              </p:ext>
            </p:extLst>
          </p:nvPr>
        </p:nvGraphicFramePr>
        <p:xfrm>
          <a:off x="4808119" y="5577604"/>
          <a:ext cx="1474109" cy="1112471"/>
        </p:xfrm>
        <a:graphic>
          <a:graphicData uri="http://schemas.openxmlformats.org/presentationml/2006/ole">
            <mc:AlternateContent xmlns:mc="http://schemas.openxmlformats.org/markup-compatibility/2006">
              <mc:Choice xmlns:v="urn:schemas-microsoft-com:vml" Requires="v">
                <p:oleObj spid="_x0000_s27657" name="CS ChemDraw Drawing" r:id="rId20" imgW="982739" imgH="741647" progId="ChemDraw.Document.6.0">
                  <p:embed/>
                </p:oleObj>
              </mc:Choice>
              <mc:Fallback>
                <p:oleObj name="CS ChemDraw Drawing" r:id="rId20" imgW="982739" imgH="741647" progId="ChemDraw.Document.6.0">
                  <p:embed/>
                  <p:pic>
                    <p:nvPicPr>
                      <p:cNvPr id="0" name=""/>
                      <p:cNvPicPr/>
                      <p:nvPr/>
                    </p:nvPicPr>
                    <p:blipFill>
                      <a:blip r:embed="rId21"/>
                      <a:stretch>
                        <a:fillRect/>
                      </a:stretch>
                    </p:blipFill>
                    <p:spPr>
                      <a:xfrm>
                        <a:off x="4808119" y="5577604"/>
                        <a:ext cx="1474109" cy="1112471"/>
                      </a:xfrm>
                      <a:prstGeom prst="rect">
                        <a:avLst/>
                      </a:prstGeom>
                    </p:spPr>
                  </p:pic>
                </p:oleObj>
              </mc:Fallback>
            </mc:AlternateContent>
          </a:graphicData>
        </a:graphic>
      </p:graphicFrame>
      <p:sp>
        <p:nvSpPr>
          <p:cNvPr id="70" name="Arc 69">
            <a:extLst>
              <a:ext uri="{FF2B5EF4-FFF2-40B4-BE49-F238E27FC236}">
                <a16:creationId xmlns:a16="http://schemas.microsoft.com/office/drawing/2014/main" id="{AD62B18D-A556-4787-880C-74A08811626B}"/>
              </a:ext>
            </a:extLst>
          </p:cNvPr>
          <p:cNvSpPr/>
          <p:nvPr/>
        </p:nvSpPr>
        <p:spPr>
          <a:xfrm rot="3039931">
            <a:off x="1439481" y="1765635"/>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1" name="Arc 70">
            <a:extLst>
              <a:ext uri="{FF2B5EF4-FFF2-40B4-BE49-F238E27FC236}">
                <a16:creationId xmlns:a16="http://schemas.microsoft.com/office/drawing/2014/main" id="{400ED3B7-46BB-4069-8015-E3B893A5DC36}"/>
              </a:ext>
            </a:extLst>
          </p:cNvPr>
          <p:cNvSpPr/>
          <p:nvPr/>
        </p:nvSpPr>
        <p:spPr>
          <a:xfrm rot="2141366" flipH="1" flipV="1">
            <a:off x="719080" y="1773784"/>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2" name="Ellipse 71">
            <a:extLst>
              <a:ext uri="{FF2B5EF4-FFF2-40B4-BE49-F238E27FC236}">
                <a16:creationId xmlns:a16="http://schemas.microsoft.com/office/drawing/2014/main" id="{421D967A-62D4-424B-9AAA-FCB4F383813D}"/>
              </a:ext>
            </a:extLst>
          </p:cNvPr>
          <p:cNvSpPr/>
          <p:nvPr/>
        </p:nvSpPr>
        <p:spPr>
          <a:xfrm>
            <a:off x="1274568" y="2620395"/>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Arc 72">
            <a:extLst>
              <a:ext uri="{FF2B5EF4-FFF2-40B4-BE49-F238E27FC236}">
                <a16:creationId xmlns:a16="http://schemas.microsoft.com/office/drawing/2014/main" id="{A53B628D-B649-4B15-B6FE-79C181F24461}"/>
              </a:ext>
            </a:extLst>
          </p:cNvPr>
          <p:cNvSpPr/>
          <p:nvPr/>
        </p:nvSpPr>
        <p:spPr>
          <a:xfrm rot="2942157" flipH="1" flipV="1">
            <a:off x="3471517" y="1862546"/>
            <a:ext cx="985582" cy="994768"/>
          </a:xfrm>
          <a:prstGeom prst="arc">
            <a:avLst/>
          </a:prstGeom>
          <a:ln w="38100">
            <a:solidFill>
              <a:srgbClr val="FF0000"/>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4" name="Arc 73">
            <a:extLst>
              <a:ext uri="{FF2B5EF4-FFF2-40B4-BE49-F238E27FC236}">
                <a16:creationId xmlns:a16="http://schemas.microsoft.com/office/drawing/2014/main" id="{9A7F7435-0657-40C9-81CE-716562A09D26}"/>
              </a:ext>
            </a:extLst>
          </p:cNvPr>
          <p:cNvSpPr/>
          <p:nvPr/>
        </p:nvSpPr>
        <p:spPr>
          <a:xfrm rot="3403728">
            <a:off x="4281273" y="1799788"/>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7" name="ZoneTexte 76">
            <a:extLst>
              <a:ext uri="{FF2B5EF4-FFF2-40B4-BE49-F238E27FC236}">
                <a16:creationId xmlns:a16="http://schemas.microsoft.com/office/drawing/2014/main" id="{2EABC379-3BD0-4010-82C6-8B53F73432DF}"/>
              </a:ext>
            </a:extLst>
          </p:cNvPr>
          <p:cNvSpPr txBox="1"/>
          <p:nvPr/>
        </p:nvSpPr>
        <p:spPr>
          <a:xfrm>
            <a:off x="4246049" y="2565876"/>
            <a:ext cx="389850" cy="461665"/>
          </a:xfrm>
          <a:prstGeom prst="rect">
            <a:avLst/>
          </a:prstGeom>
          <a:noFill/>
        </p:spPr>
        <p:txBody>
          <a:bodyPr wrap="none" rtlCol="0">
            <a:spAutoFit/>
          </a:bodyPr>
          <a:lstStyle/>
          <a:p>
            <a:r>
              <a:rPr lang="fr-FR" sz="2400" b="1" dirty="0">
                <a:solidFill>
                  <a:srgbClr val="FF0000"/>
                </a:solidFill>
              </a:rPr>
              <a:t>X</a:t>
            </a:r>
          </a:p>
        </p:txBody>
      </p:sp>
      <p:sp>
        <p:nvSpPr>
          <p:cNvPr id="78" name="Arc 77">
            <a:extLst>
              <a:ext uri="{FF2B5EF4-FFF2-40B4-BE49-F238E27FC236}">
                <a16:creationId xmlns:a16="http://schemas.microsoft.com/office/drawing/2014/main" id="{C6681B74-2424-4FAE-8106-6449424629C7}"/>
              </a:ext>
            </a:extLst>
          </p:cNvPr>
          <p:cNvSpPr/>
          <p:nvPr/>
        </p:nvSpPr>
        <p:spPr>
          <a:xfrm rot="2610912">
            <a:off x="7278032" y="1849791"/>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9" name="Arc 78">
            <a:extLst>
              <a:ext uri="{FF2B5EF4-FFF2-40B4-BE49-F238E27FC236}">
                <a16:creationId xmlns:a16="http://schemas.microsoft.com/office/drawing/2014/main" id="{AA7D26E2-E1FF-4B02-96EF-C027C2336488}"/>
              </a:ext>
            </a:extLst>
          </p:cNvPr>
          <p:cNvSpPr/>
          <p:nvPr/>
        </p:nvSpPr>
        <p:spPr>
          <a:xfrm rot="3535871" flipH="1" flipV="1">
            <a:off x="6326858" y="1942636"/>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0" name="Ellipse 79">
            <a:extLst>
              <a:ext uri="{FF2B5EF4-FFF2-40B4-BE49-F238E27FC236}">
                <a16:creationId xmlns:a16="http://schemas.microsoft.com/office/drawing/2014/main" id="{E16C530D-A97A-4C6C-9773-1766FC148024}"/>
              </a:ext>
            </a:extLst>
          </p:cNvPr>
          <p:cNvSpPr/>
          <p:nvPr/>
        </p:nvSpPr>
        <p:spPr>
          <a:xfrm>
            <a:off x="6965566" y="2592521"/>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Arc 80">
            <a:extLst>
              <a:ext uri="{FF2B5EF4-FFF2-40B4-BE49-F238E27FC236}">
                <a16:creationId xmlns:a16="http://schemas.microsoft.com/office/drawing/2014/main" id="{4D490E82-DFC7-4900-96A4-EBDD80DF2341}"/>
              </a:ext>
            </a:extLst>
          </p:cNvPr>
          <p:cNvSpPr/>
          <p:nvPr/>
        </p:nvSpPr>
        <p:spPr>
          <a:xfrm rot="1912650">
            <a:off x="1327204" y="3693941"/>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2" name="Arc 81">
            <a:extLst>
              <a:ext uri="{FF2B5EF4-FFF2-40B4-BE49-F238E27FC236}">
                <a16:creationId xmlns:a16="http://schemas.microsoft.com/office/drawing/2014/main" id="{D127805F-D8C2-4739-B182-E77923563B16}"/>
              </a:ext>
            </a:extLst>
          </p:cNvPr>
          <p:cNvSpPr/>
          <p:nvPr/>
        </p:nvSpPr>
        <p:spPr>
          <a:xfrm rot="3027008" flipH="1" flipV="1">
            <a:off x="632175" y="3614053"/>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3" name="Ellipse 82">
            <a:extLst>
              <a:ext uri="{FF2B5EF4-FFF2-40B4-BE49-F238E27FC236}">
                <a16:creationId xmlns:a16="http://schemas.microsoft.com/office/drawing/2014/main" id="{0C460234-77E8-4724-9E43-E62795D77D74}"/>
              </a:ext>
            </a:extLst>
          </p:cNvPr>
          <p:cNvSpPr/>
          <p:nvPr/>
        </p:nvSpPr>
        <p:spPr>
          <a:xfrm>
            <a:off x="1274568" y="4403155"/>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Arc 84">
            <a:extLst>
              <a:ext uri="{FF2B5EF4-FFF2-40B4-BE49-F238E27FC236}">
                <a16:creationId xmlns:a16="http://schemas.microsoft.com/office/drawing/2014/main" id="{4EB6212A-E8FF-47B6-9E23-1B71904C71AE}"/>
              </a:ext>
            </a:extLst>
          </p:cNvPr>
          <p:cNvSpPr/>
          <p:nvPr/>
        </p:nvSpPr>
        <p:spPr>
          <a:xfrm rot="3647185">
            <a:off x="4076933" y="3624625"/>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9" name="Arc 88">
            <a:extLst>
              <a:ext uri="{FF2B5EF4-FFF2-40B4-BE49-F238E27FC236}">
                <a16:creationId xmlns:a16="http://schemas.microsoft.com/office/drawing/2014/main" id="{7B1CE892-D47E-4F81-9032-CC2388CCBEF7}"/>
              </a:ext>
            </a:extLst>
          </p:cNvPr>
          <p:cNvSpPr/>
          <p:nvPr/>
        </p:nvSpPr>
        <p:spPr>
          <a:xfrm rot="3820561" flipH="1" flipV="1">
            <a:off x="3501572" y="3698179"/>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91" name="Ellipse 90">
            <a:extLst>
              <a:ext uri="{FF2B5EF4-FFF2-40B4-BE49-F238E27FC236}">
                <a16:creationId xmlns:a16="http://schemas.microsoft.com/office/drawing/2014/main" id="{2B7C78B0-E685-479F-B8A3-422B681DE696}"/>
              </a:ext>
            </a:extLst>
          </p:cNvPr>
          <p:cNvSpPr/>
          <p:nvPr/>
        </p:nvSpPr>
        <p:spPr>
          <a:xfrm>
            <a:off x="4085815" y="4417765"/>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Arc 92">
            <a:extLst>
              <a:ext uri="{FF2B5EF4-FFF2-40B4-BE49-F238E27FC236}">
                <a16:creationId xmlns:a16="http://schemas.microsoft.com/office/drawing/2014/main" id="{0B145348-BF08-4A26-BED9-3FBC435262FF}"/>
              </a:ext>
            </a:extLst>
          </p:cNvPr>
          <p:cNvSpPr/>
          <p:nvPr/>
        </p:nvSpPr>
        <p:spPr>
          <a:xfrm rot="2358318">
            <a:off x="7072153" y="3624624"/>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95" name="Arc 94">
            <a:extLst>
              <a:ext uri="{FF2B5EF4-FFF2-40B4-BE49-F238E27FC236}">
                <a16:creationId xmlns:a16="http://schemas.microsoft.com/office/drawing/2014/main" id="{F20CEF68-0869-4DBE-908D-4218615AC879}"/>
              </a:ext>
            </a:extLst>
          </p:cNvPr>
          <p:cNvSpPr/>
          <p:nvPr/>
        </p:nvSpPr>
        <p:spPr>
          <a:xfrm rot="3284689" flipH="1" flipV="1">
            <a:off x="6176184" y="3653332"/>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2" name="Ellipse 31">
            <a:extLst>
              <a:ext uri="{FF2B5EF4-FFF2-40B4-BE49-F238E27FC236}">
                <a16:creationId xmlns:a16="http://schemas.microsoft.com/office/drawing/2014/main" id="{E2FF1278-401C-4CAA-97E0-42706BFB46E7}"/>
              </a:ext>
            </a:extLst>
          </p:cNvPr>
          <p:cNvSpPr/>
          <p:nvPr/>
        </p:nvSpPr>
        <p:spPr>
          <a:xfrm>
            <a:off x="7061348" y="4385861"/>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Arc 32">
            <a:extLst>
              <a:ext uri="{FF2B5EF4-FFF2-40B4-BE49-F238E27FC236}">
                <a16:creationId xmlns:a16="http://schemas.microsoft.com/office/drawing/2014/main" id="{91E6508E-E750-41C4-BE69-D9ED8DD9F130}"/>
              </a:ext>
            </a:extLst>
          </p:cNvPr>
          <p:cNvSpPr/>
          <p:nvPr/>
        </p:nvSpPr>
        <p:spPr>
          <a:xfrm rot="2803712">
            <a:off x="2341688" y="5510618"/>
            <a:ext cx="990132" cy="1075979"/>
          </a:xfrm>
          <a:prstGeom prst="arc">
            <a:avLst/>
          </a:prstGeom>
          <a:ln w="38100">
            <a:solidFill>
              <a:srgbClr val="FF0000"/>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4" name="Arc 33">
            <a:extLst>
              <a:ext uri="{FF2B5EF4-FFF2-40B4-BE49-F238E27FC236}">
                <a16:creationId xmlns:a16="http://schemas.microsoft.com/office/drawing/2014/main" id="{A9A912B3-30C1-4A8F-A082-081C5A00BA53}"/>
              </a:ext>
            </a:extLst>
          </p:cNvPr>
          <p:cNvSpPr/>
          <p:nvPr/>
        </p:nvSpPr>
        <p:spPr>
          <a:xfrm rot="4301417" flipH="1" flipV="1">
            <a:off x="1852157" y="5593729"/>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6" name="ZoneTexte 35">
            <a:extLst>
              <a:ext uri="{FF2B5EF4-FFF2-40B4-BE49-F238E27FC236}">
                <a16:creationId xmlns:a16="http://schemas.microsoft.com/office/drawing/2014/main" id="{E45D1036-0CCA-4897-985C-88E773A90CF7}"/>
              </a:ext>
            </a:extLst>
          </p:cNvPr>
          <p:cNvSpPr txBox="1"/>
          <p:nvPr/>
        </p:nvSpPr>
        <p:spPr>
          <a:xfrm>
            <a:off x="2469531" y="6221244"/>
            <a:ext cx="389850" cy="461665"/>
          </a:xfrm>
          <a:prstGeom prst="rect">
            <a:avLst/>
          </a:prstGeom>
          <a:noFill/>
        </p:spPr>
        <p:txBody>
          <a:bodyPr wrap="none" rtlCol="0">
            <a:spAutoFit/>
          </a:bodyPr>
          <a:lstStyle/>
          <a:p>
            <a:r>
              <a:rPr lang="fr-FR" sz="2400" b="1" dirty="0">
                <a:solidFill>
                  <a:srgbClr val="FF0000"/>
                </a:solidFill>
              </a:rPr>
              <a:t>X</a:t>
            </a:r>
          </a:p>
        </p:txBody>
      </p:sp>
      <p:sp>
        <p:nvSpPr>
          <p:cNvPr id="37" name="Arc 36">
            <a:extLst>
              <a:ext uri="{FF2B5EF4-FFF2-40B4-BE49-F238E27FC236}">
                <a16:creationId xmlns:a16="http://schemas.microsoft.com/office/drawing/2014/main" id="{4F60151C-3B68-487C-B74F-408BD188E8CF}"/>
              </a:ext>
            </a:extLst>
          </p:cNvPr>
          <p:cNvSpPr/>
          <p:nvPr/>
        </p:nvSpPr>
        <p:spPr>
          <a:xfrm rot="1848236">
            <a:off x="5263080" y="5595849"/>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8" name="Arc 37">
            <a:extLst>
              <a:ext uri="{FF2B5EF4-FFF2-40B4-BE49-F238E27FC236}">
                <a16:creationId xmlns:a16="http://schemas.microsoft.com/office/drawing/2014/main" id="{16D0F16F-F955-48C5-B484-CD7F4372F897}"/>
              </a:ext>
            </a:extLst>
          </p:cNvPr>
          <p:cNvSpPr/>
          <p:nvPr/>
        </p:nvSpPr>
        <p:spPr>
          <a:xfrm rot="2428140" flipH="1" flipV="1">
            <a:off x="4706811" y="5532846"/>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9" name="Ellipse 38">
            <a:extLst>
              <a:ext uri="{FF2B5EF4-FFF2-40B4-BE49-F238E27FC236}">
                <a16:creationId xmlns:a16="http://schemas.microsoft.com/office/drawing/2014/main" id="{7FF15E40-5D64-47E8-9B96-98F66636D819}"/>
              </a:ext>
            </a:extLst>
          </p:cNvPr>
          <p:cNvSpPr/>
          <p:nvPr/>
        </p:nvSpPr>
        <p:spPr>
          <a:xfrm>
            <a:off x="5329029" y="6316403"/>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63172941-9C93-495A-A4AF-A2EB87E77B78}"/>
              </a:ext>
            </a:extLst>
          </p:cNvPr>
          <p:cNvSpPr txBox="1"/>
          <p:nvPr/>
        </p:nvSpPr>
        <p:spPr>
          <a:xfrm>
            <a:off x="800052" y="1215868"/>
            <a:ext cx="6019597" cy="615553"/>
          </a:xfrm>
          <a:prstGeom prst="rect">
            <a:avLst/>
          </a:prstGeom>
          <a:noFill/>
        </p:spPr>
        <p:txBody>
          <a:bodyPr wrap="none" rtlCol="0">
            <a:spAutoFit/>
          </a:bodyPr>
          <a:lstStyle/>
          <a:p>
            <a:r>
              <a:rPr lang="fr-FR" sz="1800" dirty="0">
                <a:effectLst/>
                <a:latin typeface="Arial" panose="020B0604020202020204" pitchFamily="34" charset="0"/>
                <a:ea typeface="Times New Roman" panose="02020603050405020304" pitchFamily="18" charset="0"/>
              </a:rPr>
              <a:t>a) Lesquelles possèdent une double liaison stéréogène ?</a:t>
            </a:r>
            <a:endParaRPr lang="fr-FR" sz="1800" dirty="0">
              <a:effectLst/>
              <a:latin typeface="Times New Roman" panose="02020603050405020304" pitchFamily="18" charset="0"/>
              <a:ea typeface="Times New Roman" panose="02020603050405020304" pitchFamily="18" charset="0"/>
            </a:endParaRPr>
          </a:p>
          <a:p>
            <a:endParaRPr lang="fr-FR" dirty="0"/>
          </a:p>
        </p:txBody>
      </p:sp>
      <p:sp>
        <p:nvSpPr>
          <p:cNvPr id="4" name="Text Box 8">
            <a:extLst>
              <a:ext uri="{FF2B5EF4-FFF2-40B4-BE49-F238E27FC236}">
                <a16:creationId xmlns:a16="http://schemas.microsoft.com/office/drawing/2014/main" id="{1192F6D7-FBD1-4EB5-A347-0CEF374F91D1}"/>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41" name="Text Box 7">
            <a:extLst>
              <a:ext uri="{FF2B5EF4-FFF2-40B4-BE49-F238E27FC236}">
                <a16:creationId xmlns:a16="http://schemas.microsoft.com/office/drawing/2014/main" id="{AE2E94D5-A224-4417-894E-6568624521B8}"/>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2062615555"/>
      </p:ext>
    </p:extLst>
  </p:cSld>
  <p:clrMapOvr>
    <a:masterClrMapping/>
  </p:clrMapOvr>
  <mc:AlternateContent xmlns:mc="http://schemas.openxmlformats.org/markup-compatibility/2006" xmlns:p14="http://schemas.microsoft.com/office/powerpoint/2010/main">
    <mc:Choice Requires="p14">
      <p:transition spd="slow" p14:dur="2000" advTm="166081"/>
    </mc:Choice>
    <mc:Fallback xmlns="">
      <p:transition spd="slow" advTm="1660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9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6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6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9"/>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1" grpId="0" animBg="1"/>
      <p:bldP spid="72" grpId="0" animBg="1"/>
      <p:bldP spid="73" grpId="0" animBg="1"/>
      <p:bldP spid="74" grpId="0" animBg="1"/>
      <p:bldP spid="77" grpId="0"/>
      <p:bldP spid="78" grpId="0" animBg="1"/>
      <p:bldP spid="79" grpId="0" animBg="1"/>
      <p:bldP spid="80" grpId="0" animBg="1"/>
      <p:bldP spid="81" grpId="0" animBg="1"/>
      <p:bldP spid="82" grpId="0" animBg="1"/>
      <p:bldP spid="83" grpId="0" animBg="1"/>
      <p:bldP spid="85" grpId="0" animBg="1"/>
      <p:bldP spid="89" grpId="0" animBg="1"/>
      <p:bldP spid="91" grpId="0" animBg="1"/>
      <p:bldP spid="93" grpId="0" animBg="1"/>
      <p:bldP spid="95" grpId="0" animBg="1"/>
      <p:bldP spid="32" grpId="0" animBg="1"/>
      <p:bldP spid="33" grpId="0" animBg="1"/>
      <p:bldP spid="34" grpId="0" animBg="1"/>
      <p:bldP spid="36" grpId="0"/>
      <p:bldP spid="37" grpId="0" animBg="1"/>
      <p:bldP spid="38" grpId="0" animBg="1"/>
      <p:bldP spid="3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t 30">
            <a:extLst>
              <a:ext uri="{FF2B5EF4-FFF2-40B4-BE49-F238E27FC236}">
                <a16:creationId xmlns:a16="http://schemas.microsoft.com/office/drawing/2014/main" id="{60C93A33-DF6A-4281-841D-67E33C6E71AD}"/>
              </a:ext>
            </a:extLst>
          </p:cNvPr>
          <p:cNvGraphicFramePr>
            <a:graphicFrameLocks noChangeAspect="1"/>
          </p:cNvGraphicFramePr>
          <p:nvPr>
            <p:extLst>
              <p:ext uri="{D42A27DB-BD31-4B8C-83A1-F6EECF244321}">
                <p14:modId xmlns:p14="http://schemas.microsoft.com/office/powerpoint/2010/main" val="2204880119"/>
              </p:ext>
            </p:extLst>
          </p:nvPr>
        </p:nvGraphicFramePr>
        <p:xfrm>
          <a:off x="6282228" y="3639328"/>
          <a:ext cx="1744016" cy="1112471"/>
        </p:xfrm>
        <a:graphic>
          <a:graphicData uri="http://schemas.openxmlformats.org/presentationml/2006/ole">
            <mc:AlternateContent xmlns:mc="http://schemas.openxmlformats.org/markup-compatibility/2006">
              <mc:Choice xmlns:v="urn:schemas-microsoft-com:vml" Requires="v">
                <p:oleObj spid="_x0000_s28674" name="CS ChemDraw Drawing" r:id="rId5" imgW="1162677" imgH="741647" progId="ChemDraw.Document.6.0">
                  <p:embed/>
                </p:oleObj>
              </mc:Choice>
              <mc:Fallback>
                <p:oleObj name="CS ChemDraw Drawing" r:id="rId5" imgW="1162677" imgH="741647" progId="ChemDraw.Document.6.0">
                  <p:embed/>
                  <p:pic>
                    <p:nvPicPr>
                      <p:cNvPr id="31" name="Objet 30">
                        <a:extLst>
                          <a:ext uri="{FF2B5EF4-FFF2-40B4-BE49-F238E27FC236}">
                            <a16:creationId xmlns:a16="http://schemas.microsoft.com/office/drawing/2014/main" id="{60C93A33-DF6A-4281-841D-67E33C6E71AD}"/>
                          </a:ext>
                        </a:extLst>
                      </p:cNvPr>
                      <p:cNvPicPr/>
                      <p:nvPr/>
                    </p:nvPicPr>
                    <p:blipFill>
                      <a:blip r:embed="rId6"/>
                      <a:stretch>
                        <a:fillRect/>
                      </a:stretch>
                    </p:blipFill>
                    <p:spPr>
                      <a:xfrm>
                        <a:off x="6282228" y="3639328"/>
                        <a:ext cx="1744016" cy="1112471"/>
                      </a:xfrm>
                      <a:prstGeom prst="rect">
                        <a:avLst/>
                      </a:prstGeom>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7</a:t>
            </a:r>
          </a:p>
        </p:txBody>
      </p:sp>
      <p:graphicFrame>
        <p:nvGraphicFramePr>
          <p:cNvPr id="22" name="Objet 21">
            <a:extLst>
              <a:ext uri="{FF2B5EF4-FFF2-40B4-BE49-F238E27FC236}">
                <a16:creationId xmlns:a16="http://schemas.microsoft.com/office/drawing/2014/main" id="{34E6DBF9-7212-460A-AFB7-CCD9DB31DB81}"/>
              </a:ext>
            </a:extLst>
          </p:cNvPr>
          <p:cNvGraphicFramePr>
            <a:graphicFrameLocks noChangeAspect="1"/>
          </p:cNvGraphicFramePr>
          <p:nvPr/>
        </p:nvGraphicFramePr>
        <p:xfrm>
          <a:off x="823238" y="1829427"/>
          <a:ext cx="1521710" cy="1137812"/>
        </p:xfrm>
        <a:graphic>
          <a:graphicData uri="http://schemas.openxmlformats.org/presentationml/2006/ole">
            <mc:AlternateContent xmlns:mc="http://schemas.openxmlformats.org/markup-compatibility/2006">
              <mc:Choice xmlns:v="urn:schemas-microsoft-com:vml" Requires="v">
                <p:oleObj spid="_x0000_s28675" name="CS ChemDraw Drawing" r:id="rId8" imgW="1014473" imgH="758541" progId="ChemDraw.Document.6.0">
                  <p:embed/>
                </p:oleObj>
              </mc:Choice>
              <mc:Fallback>
                <p:oleObj name="CS ChemDraw Drawing" r:id="rId8" imgW="1014473" imgH="758541" progId="ChemDraw.Document.6.0">
                  <p:embed/>
                  <p:pic>
                    <p:nvPicPr>
                      <p:cNvPr id="22" name="Objet 21">
                        <a:extLst>
                          <a:ext uri="{FF2B5EF4-FFF2-40B4-BE49-F238E27FC236}">
                            <a16:creationId xmlns:a16="http://schemas.microsoft.com/office/drawing/2014/main" id="{34E6DBF9-7212-460A-AFB7-CCD9DB31DB81}"/>
                          </a:ext>
                        </a:extLst>
                      </p:cNvPr>
                      <p:cNvPicPr/>
                      <p:nvPr/>
                    </p:nvPicPr>
                    <p:blipFill>
                      <a:blip r:embed="rId9"/>
                      <a:stretch>
                        <a:fillRect/>
                      </a:stretch>
                    </p:blipFill>
                    <p:spPr>
                      <a:xfrm>
                        <a:off x="823238" y="1829427"/>
                        <a:ext cx="1521710" cy="1137812"/>
                      </a:xfrm>
                      <a:prstGeom prst="rect">
                        <a:avLst/>
                      </a:prstGeom>
                    </p:spPr>
                  </p:pic>
                </p:oleObj>
              </mc:Fallback>
            </mc:AlternateContent>
          </a:graphicData>
        </a:graphic>
      </p:graphicFrame>
      <p:graphicFrame>
        <p:nvGraphicFramePr>
          <p:cNvPr id="24" name="Objet 23">
            <a:extLst>
              <a:ext uri="{FF2B5EF4-FFF2-40B4-BE49-F238E27FC236}">
                <a16:creationId xmlns:a16="http://schemas.microsoft.com/office/drawing/2014/main" id="{C68CE224-7106-4EEE-A6EC-8FCC24ECDCB1}"/>
              </a:ext>
            </a:extLst>
          </p:cNvPr>
          <p:cNvGraphicFramePr>
            <a:graphicFrameLocks noChangeAspect="1"/>
          </p:cNvGraphicFramePr>
          <p:nvPr/>
        </p:nvGraphicFramePr>
        <p:xfrm>
          <a:off x="6365604" y="1912128"/>
          <a:ext cx="1768829" cy="1075979"/>
        </p:xfrm>
        <a:graphic>
          <a:graphicData uri="http://schemas.openxmlformats.org/presentationml/2006/ole">
            <mc:AlternateContent xmlns:mc="http://schemas.openxmlformats.org/markup-compatibility/2006">
              <mc:Choice xmlns:v="urn:schemas-microsoft-com:vml" Requires="v">
                <p:oleObj spid="_x0000_s28676" name="CS ChemDraw Drawing" r:id="rId10" imgW="1179219" imgH="717319" progId="ChemDraw.Document.6.0">
                  <p:embed/>
                </p:oleObj>
              </mc:Choice>
              <mc:Fallback>
                <p:oleObj name="CS ChemDraw Drawing" r:id="rId10" imgW="1179219" imgH="717319" progId="ChemDraw.Document.6.0">
                  <p:embed/>
                  <p:pic>
                    <p:nvPicPr>
                      <p:cNvPr id="24" name="Objet 23">
                        <a:extLst>
                          <a:ext uri="{FF2B5EF4-FFF2-40B4-BE49-F238E27FC236}">
                            <a16:creationId xmlns:a16="http://schemas.microsoft.com/office/drawing/2014/main" id="{C68CE224-7106-4EEE-A6EC-8FCC24ECDCB1}"/>
                          </a:ext>
                        </a:extLst>
                      </p:cNvPr>
                      <p:cNvPicPr/>
                      <p:nvPr/>
                    </p:nvPicPr>
                    <p:blipFill>
                      <a:blip r:embed="rId11"/>
                      <a:stretch>
                        <a:fillRect/>
                      </a:stretch>
                    </p:blipFill>
                    <p:spPr>
                      <a:xfrm>
                        <a:off x="6365604" y="1912128"/>
                        <a:ext cx="1768829" cy="1075979"/>
                      </a:xfrm>
                      <a:prstGeom prst="rect">
                        <a:avLst/>
                      </a:prstGeom>
                    </p:spPr>
                  </p:pic>
                </p:oleObj>
              </mc:Fallback>
            </mc:AlternateContent>
          </a:graphicData>
        </a:graphic>
      </p:graphicFrame>
      <p:graphicFrame>
        <p:nvGraphicFramePr>
          <p:cNvPr id="27" name="Objet 26">
            <a:extLst>
              <a:ext uri="{FF2B5EF4-FFF2-40B4-BE49-F238E27FC236}">
                <a16:creationId xmlns:a16="http://schemas.microsoft.com/office/drawing/2014/main" id="{44EF06A4-1162-49A4-8A30-1C63B819CAF5}"/>
              </a:ext>
            </a:extLst>
          </p:cNvPr>
          <p:cNvGraphicFramePr>
            <a:graphicFrameLocks noChangeAspect="1"/>
          </p:cNvGraphicFramePr>
          <p:nvPr>
            <p:extLst>
              <p:ext uri="{D42A27DB-BD31-4B8C-83A1-F6EECF244321}">
                <p14:modId xmlns:p14="http://schemas.microsoft.com/office/powerpoint/2010/main" val="1996968868"/>
              </p:ext>
            </p:extLst>
          </p:nvPr>
        </p:nvGraphicFramePr>
        <p:xfrm>
          <a:off x="710819" y="3664039"/>
          <a:ext cx="1634129" cy="1135784"/>
        </p:xfrm>
        <a:graphic>
          <a:graphicData uri="http://schemas.openxmlformats.org/presentationml/2006/ole">
            <mc:AlternateContent xmlns:mc="http://schemas.openxmlformats.org/markup-compatibility/2006">
              <mc:Choice xmlns:v="urn:schemas-microsoft-com:vml" Requires="v">
                <p:oleObj spid="_x0000_s28677" name="CS ChemDraw Drawing" r:id="rId12" imgW="1089419" imgH="757189" progId="ChemDraw.Document.6.0">
                  <p:embed/>
                </p:oleObj>
              </mc:Choice>
              <mc:Fallback>
                <p:oleObj name="CS ChemDraw Drawing" r:id="rId12" imgW="1089419" imgH="757189" progId="ChemDraw.Document.6.0">
                  <p:embed/>
                  <p:pic>
                    <p:nvPicPr>
                      <p:cNvPr id="27" name="Objet 26">
                        <a:extLst>
                          <a:ext uri="{FF2B5EF4-FFF2-40B4-BE49-F238E27FC236}">
                            <a16:creationId xmlns:a16="http://schemas.microsoft.com/office/drawing/2014/main" id="{44EF06A4-1162-49A4-8A30-1C63B819CAF5}"/>
                          </a:ext>
                        </a:extLst>
                      </p:cNvPr>
                      <p:cNvPicPr/>
                      <p:nvPr/>
                    </p:nvPicPr>
                    <p:blipFill>
                      <a:blip r:embed="rId13"/>
                      <a:stretch>
                        <a:fillRect/>
                      </a:stretch>
                    </p:blipFill>
                    <p:spPr>
                      <a:xfrm>
                        <a:off x="710819" y="3664039"/>
                        <a:ext cx="1634129" cy="1135784"/>
                      </a:xfrm>
                      <a:prstGeom prst="rect">
                        <a:avLst/>
                      </a:prstGeom>
                    </p:spPr>
                  </p:pic>
                </p:oleObj>
              </mc:Fallback>
            </mc:AlternateContent>
          </a:graphicData>
        </a:graphic>
      </p:graphicFrame>
      <p:graphicFrame>
        <p:nvGraphicFramePr>
          <p:cNvPr id="65" name="Objet 64">
            <a:extLst>
              <a:ext uri="{FF2B5EF4-FFF2-40B4-BE49-F238E27FC236}">
                <a16:creationId xmlns:a16="http://schemas.microsoft.com/office/drawing/2014/main" id="{C56EDCF2-CE31-4645-85BE-5DF0857D6AE7}"/>
              </a:ext>
            </a:extLst>
          </p:cNvPr>
          <p:cNvGraphicFramePr>
            <a:graphicFrameLocks noChangeAspect="1"/>
          </p:cNvGraphicFramePr>
          <p:nvPr/>
        </p:nvGraphicFramePr>
        <p:xfrm>
          <a:off x="4808119" y="5577604"/>
          <a:ext cx="1474109" cy="1112471"/>
        </p:xfrm>
        <a:graphic>
          <a:graphicData uri="http://schemas.openxmlformats.org/presentationml/2006/ole">
            <mc:AlternateContent xmlns:mc="http://schemas.openxmlformats.org/markup-compatibility/2006">
              <mc:Choice xmlns:v="urn:schemas-microsoft-com:vml" Requires="v">
                <p:oleObj spid="_x0000_s28678" name="CS ChemDraw Drawing" r:id="rId14" imgW="982739" imgH="741647" progId="ChemDraw.Document.6.0">
                  <p:embed/>
                </p:oleObj>
              </mc:Choice>
              <mc:Fallback>
                <p:oleObj name="CS ChemDraw Drawing" r:id="rId14" imgW="982739" imgH="741647" progId="ChemDraw.Document.6.0">
                  <p:embed/>
                  <p:pic>
                    <p:nvPicPr>
                      <p:cNvPr id="65" name="Objet 64">
                        <a:extLst>
                          <a:ext uri="{FF2B5EF4-FFF2-40B4-BE49-F238E27FC236}">
                            <a16:creationId xmlns:a16="http://schemas.microsoft.com/office/drawing/2014/main" id="{C56EDCF2-CE31-4645-85BE-5DF0857D6AE7}"/>
                          </a:ext>
                        </a:extLst>
                      </p:cNvPr>
                      <p:cNvPicPr/>
                      <p:nvPr/>
                    </p:nvPicPr>
                    <p:blipFill>
                      <a:blip r:embed="rId15"/>
                      <a:stretch>
                        <a:fillRect/>
                      </a:stretch>
                    </p:blipFill>
                    <p:spPr>
                      <a:xfrm>
                        <a:off x="4808119" y="5577604"/>
                        <a:ext cx="1474109" cy="1112471"/>
                      </a:xfrm>
                      <a:prstGeom prst="rect">
                        <a:avLst/>
                      </a:prstGeom>
                    </p:spPr>
                  </p:pic>
                </p:oleObj>
              </mc:Fallback>
            </mc:AlternateContent>
          </a:graphicData>
        </a:graphic>
      </p:graphicFrame>
      <p:sp>
        <p:nvSpPr>
          <p:cNvPr id="70" name="Arc 69">
            <a:extLst>
              <a:ext uri="{FF2B5EF4-FFF2-40B4-BE49-F238E27FC236}">
                <a16:creationId xmlns:a16="http://schemas.microsoft.com/office/drawing/2014/main" id="{AD62B18D-A556-4787-880C-74A08811626B}"/>
              </a:ext>
            </a:extLst>
          </p:cNvPr>
          <p:cNvSpPr/>
          <p:nvPr/>
        </p:nvSpPr>
        <p:spPr>
          <a:xfrm rot="18806569">
            <a:off x="1095598" y="1668411"/>
            <a:ext cx="990132" cy="1075979"/>
          </a:xfrm>
          <a:prstGeom prst="arc">
            <a:avLst/>
          </a:prstGeom>
          <a:ln w="38100">
            <a:solidFill>
              <a:schemeClr val="accent4">
                <a:lumMod val="60000"/>
                <a:lumOff val="40000"/>
              </a:schemeClr>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0" name="Ellipse 79">
            <a:extLst>
              <a:ext uri="{FF2B5EF4-FFF2-40B4-BE49-F238E27FC236}">
                <a16:creationId xmlns:a16="http://schemas.microsoft.com/office/drawing/2014/main" id="{E16C530D-A97A-4C6C-9773-1766FC148024}"/>
              </a:ext>
            </a:extLst>
          </p:cNvPr>
          <p:cNvSpPr/>
          <p:nvPr/>
        </p:nvSpPr>
        <p:spPr>
          <a:xfrm>
            <a:off x="1266663" y="4430115"/>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a:extLst>
              <a:ext uri="{FF2B5EF4-FFF2-40B4-BE49-F238E27FC236}">
                <a16:creationId xmlns:a16="http://schemas.microsoft.com/office/drawing/2014/main" id="{0C460234-77E8-4724-9E43-E62795D77D74}"/>
              </a:ext>
            </a:extLst>
          </p:cNvPr>
          <p:cNvSpPr/>
          <p:nvPr/>
        </p:nvSpPr>
        <p:spPr>
          <a:xfrm>
            <a:off x="1266663" y="2561068"/>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Ellipse 90">
            <a:extLst>
              <a:ext uri="{FF2B5EF4-FFF2-40B4-BE49-F238E27FC236}">
                <a16:creationId xmlns:a16="http://schemas.microsoft.com/office/drawing/2014/main" id="{2B7C78B0-E685-479F-B8A3-422B681DE696}"/>
              </a:ext>
            </a:extLst>
          </p:cNvPr>
          <p:cNvSpPr/>
          <p:nvPr/>
        </p:nvSpPr>
        <p:spPr>
          <a:xfrm>
            <a:off x="4085815" y="4417765"/>
            <a:ext cx="377340" cy="3944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a:extLst>
              <a:ext uri="{FF2B5EF4-FFF2-40B4-BE49-F238E27FC236}">
                <a16:creationId xmlns:a16="http://schemas.microsoft.com/office/drawing/2014/main" id="{E2FF1278-401C-4CAA-97E0-42706BFB46E7}"/>
              </a:ext>
            </a:extLst>
          </p:cNvPr>
          <p:cNvSpPr/>
          <p:nvPr/>
        </p:nvSpPr>
        <p:spPr>
          <a:xfrm>
            <a:off x="7061348" y="4385861"/>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a:extLst>
              <a:ext uri="{FF2B5EF4-FFF2-40B4-BE49-F238E27FC236}">
                <a16:creationId xmlns:a16="http://schemas.microsoft.com/office/drawing/2014/main" id="{7FF15E40-5D64-47E8-9B96-98F66636D819}"/>
              </a:ext>
            </a:extLst>
          </p:cNvPr>
          <p:cNvSpPr/>
          <p:nvPr/>
        </p:nvSpPr>
        <p:spPr>
          <a:xfrm>
            <a:off x="5320996" y="6312061"/>
            <a:ext cx="377340" cy="3944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63172941-9C93-495A-A4AF-A2EB87E77B78}"/>
              </a:ext>
            </a:extLst>
          </p:cNvPr>
          <p:cNvSpPr txBox="1"/>
          <p:nvPr/>
        </p:nvSpPr>
        <p:spPr>
          <a:xfrm>
            <a:off x="800052" y="1215868"/>
            <a:ext cx="4512774" cy="369332"/>
          </a:xfrm>
          <a:prstGeom prst="rect">
            <a:avLst/>
          </a:prstGeom>
          <a:noFill/>
        </p:spPr>
        <p:txBody>
          <a:bodyPr wrap="none" rtlCol="0">
            <a:spAutoFit/>
          </a:bodyPr>
          <a:lstStyle/>
          <a:p>
            <a:r>
              <a:rPr lang="fr-FR" sz="1800" dirty="0">
                <a:latin typeface="Arial" panose="020B0604020202020204" pitchFamily="34" charset="0"/>
                <a:ea typeface="Times New Roman" panose="02020603050405020304" pitchFamily="18" charset="0"/>
              </a:rPr>
              <a:t>b</a:t>
            </a:r>
            <a:r>
              <a:rPr lang="fr-FR" sz="1800" dirty="0">
                <a:effectLst/>
                <a:latin typeface="Arial" panose="020B0604020202020204" pitchFamily="34" charset="0"/>
                <a:ea typeface="Times New Roman" panose="02020603050405020304" pitchFamily="18" charset="0"/>
              </a:rPr>
              <a:t>) </a:t>
            </a:r>
            <a:r>
              <a:rPr lang="fr-FR" dirty="0"/>
              <a:t>Retrouver les couples de diastéréoisomères.</a:t>
            </a:r>
          </a:p>
        </p:txBody>
      </p:sp>
      <p:sp>
        <p:nvSpPr>
          <p:cNvPr id="4" name="Text Box 8">
            <a:extLst>
              <a:ext uri="{FF2B5EF4-FFF2-40B4-BE49-F238E27FC236}">
                <a16:creationId xmlns:a16="http://schemas.microsoft.com/office/drawing/2014/main" id="{1192F6D7-FBD1-4EB5-A347-0CEF374F91D1}"/>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 name="Flèche : double flèche verticale 2">
            <a:extLst>
              <a:ext uri="{FF2B5EF4-FFF2-40B4-BE49-F238E27FC236}">
                <a16:creationId xmlns:a16="http://schemas.microsoft.com/office/drawing/2014/main" id="{51198C7F-C65F-4E8C-BB79-8CAA01EC2909}"/>
              </a:ext>
            </a:extLst>
          </p:cNvPr>
          <p:cNvSpPr/>
          <p:nvPr/>
        </p:nvSpPr>
        <p:spPr>
          <a:xfrm>
            <a:off x="1391924" y="2986940"/>
            <a:ext cx="252079" cy="652387"/>
          </a:xfrm>
          <a:prstGeom prst="up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ouble flèche verticale 4">
            <a:extLst>
              <a:ext uri="{FF2B5EF4-FFF2-40B4-BE49-F238E27FC236}">
                <a16:creationId xmlns:a16="http://schemas.microsoft.com/office/drawing/2014/main" id="{7E3D94D6-0FE7-405B-A85F-9894E74CADFC}"/>
              </a:ext>
            </a:extLst>
          </p:cNvPr>
          <p:cNvSpPr/>
          <p:nvPr/>
        </p:nvSpPr>
        <p:spPr>
          <a:xfrm>
            <a:off x="7111616" y="2986939"/>
            <a:ext cx="252079" cy="652387"/>
          </a:xfrm>
          <a:prstGeom prst="up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double flèche verticale 5">
            <a:extLst>
              <a:ext uri="{FF2B5EF4-FFF2-40B4-BE49-F238E27FC236}">
                <a16:creationId xmlns:a16="http://schemas.microsoft.com/office/drawing/2014/main" id="{1C747112-C69B-4350-9206-92F9CC9A2E3A}"/>
              </a:ext>
            </a:extLst>
          </p:cNvPr>
          <p:cNvSpPr/>
          <p:nvPr/>
        </p:nvSpPr>
        <p:spPr>
          <a:xfrm rot="19675799">
            <a:off x="4880247" y="4797425"/>
            <a:ext cx="252079" cy="652387"/>
          </a:xfrm>
          <a:prstGeom prst="up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 forme 7">
            <a:extLst>
              <a:ext uri="{FF2B5EF4-FFF2-40B4-BE49-F238E27FC236}">
                <a16:creationId xmlns:a16="http://schemas.microsoft.com/office/drawing/2014/main" id="{E60B5F5D-C3B5-446D-9848-6E32C080FFE2}"/>
              </a:ext>
            </a:extLst>
          </p:cNvPr>
          <p:cNvSpPr/>
          <p:nvPr/>
        </p:nvSpPr>
        <p:spPr>
          <a:xfrm>
            <a:off x="1290918" y="3780545"/>
            <a:ext cx="560934" cy="837559"/>
          </a:xfrm>
          <a:custGeom>
            <a:avLst/>
            <a:gdLst>
              <a:gd name="connsiteX0" fmla="*/ 560934 w 560934"/>
              <a:gd name="connsiteY0" fmla="*/ 837559 h 837559"/>
              <a:gd name="connsiteX1" fmla="*/ 368833 w 560934"/>
              <a:gd name="connsiteY1" fmla="*/ 660826 h 837559"/>
              <a:gd name="connsiteX2" fmla="*/ 276625 w 560934"/>
              <a:gd name="connsiteY2" fmla="*/ 307361 h 837559"/>
              <a:gd name="connsiteX3" fmla="*/ 161364 w 560934"/>
              <a:gd name="connsiteY3" fmla="*/ 61472 h 837559"/>
              <a:gd name="connsiteX4" fmla="*/ 0 w 560934"/>
              <a:gd name="connsiteY4" fmla="*/ 0 h 83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34" h="837559">
                <a:moveTo>
                  <a:pt x="560934" y="837559"/>
                </a:moveTo>
                <a:cubicBezTo>
                  <a:pt x="488576" y="793375"/>
                  <a:pt x="416218" y="749192"/>
                  <a:pt x="368833" y="660826"/>
                </a:cubicBezTo>
                <a:cubicBezTo>
                  <a:pt x="321448" y="572460"/>
                  <a:pt x="311203" y="407253"/>
                  <a:pt x="276625" y="307361"/>
                </a:cubicBezTo>
                <a:cubicBezTo>
                  <a:pt x="242047" y="207469"/>
                  <a:pt x="207468" y="112699"/>
                  <a:pt x="161364" y="61472"/>
                </a:cubicBezTo>
                <a:cubicBezTo>
                  <a:pt x="115260" y="10245"/>
                  <a:pt x="57630" y="5122"/>
                  <a:pt x="0" y="0"/>
                </a:cubicBezTo>
              </a:path>
            </a:pathLst>
          </a:custGeom>
          <a:noFill/>
          <a:ln w="38100">
            <a:solidFill>
              <a:schemeClr val="accent4">
                <a:lumMod val="60000"/>
                <a:lumOff val="40000"/>
              </a:schemeClr>
            </a:solidFill>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Arc 8">
            <a:extLst>
              <a:ext uri="{FF2B5EF4-FFF2-40B4-BE49-F238E27FC236}">
                <a16:creationId xmlns:a16="http://schemas.microsoft.com/office/drawing/2014/main" id="{52415D05-18B0-4A18-B034-28BFE03D136A}"/>
              </a:ext>
            </a:extLst>
          </p:cNvPr>
          <p:cNvSpPr/>
          <p:nvPr/>
        </p:nvSpPr>
        <p:spPr>
          <a:xfrm rot="18806569">
            <a:off x="6709496" y="1776208"/>
            <a:ext cx="990132" cy="1075979"/>
          </a:xfrm>
          <a:prstGeom prst="arc">
            <a:avLst/>
          </a:prstGeom>
          <a:ln w="38100">
            <a:solidFill>
              <a:schemeClr val="accent4">
                <a:lumMod val="60000"/>
                <a:lumOff val="40000"/>
              </a:schemeClr>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10" name="Forme libre : forme 9">
            <a:extLst>
              <a:ext uri="{FF2B5EF4-FFF2-40B4-BE49-F238E27FC236}">
                <a16:creationId xmlns:a16="http://schemas.microsoft.com/office/drawing/2014/main" id="{7C8CD3F4-C9AB-4C83-B8E8-3BDC42B7EA16}"/>
              </a:ext>
            </a:extLst>
          </p:cNvPr>
          <p:cNvSpPr/>
          <p:nvPr/>
        </p:nvSpPr>
        <p:spPr>
          <a:xfrm flipV="1">
            <a:off x="6879876" y="3807864"/>
            <a:ext cx="664424" cy="632134"/>
          </a:xfrm>
          <a:custGeom>
            <a:avLst/>
            <a:gdLst>
              <a:gd name="connsiteX0" fmla="*/ 560934 w 560934"/>
              <a:gd name="connsiteY0" fmla="*/ 837559 h 837559"/>
              <a:gd name="connsiteX1" fmla="*/ 368833 w 560934"/>
              <a:gd name="connsiteY1" fmla="*/ 660826 h 837559"/>
              <a:gd name="connsiteX2" fmla="*/ 276625 w 560934"/>
              <a:gd name="connsiteY2" fmla="*/ 307361 h 837559"/>
              <a:gd name="connsiteX3" fmla="*/ 161364 w 560934"/>
              <a:gd name="connsiteY3" fmla="*/ 61472 h 837559"/>
              <a:gd name="connsiteX4" fmla="*/ 0 w 560934"/>
              <a:gd name="connsiteY4" fmla="*/ 0 h 83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34" h="837559">
                <a:moveTo>
                  <a:pt x="560934" y="837559"/>
                </a:moveTo>
                <a:cubicBezTo>
                  <a:pt x="488576" y="793375"/>
                  <a:pt x="416218" y="749192"/>
                  <a:pt x="368833" y="660826"/>
                </a:cubicBezTo>
                <a:cubicBezTo>
                  <a:pt x="321448" y="572460"/>
                  <a:pt x="311203" y="407253"/>
                  <a:pt x="276625" y="307361"/>
                </a:cubicBezTo>
                <a:cubicBezTo>
                  <a:pt x="242047" y="207469"/>
                  <a:pt x="207468" y="112699"/>
                  <a:pt x="161364" y="61472"/>
                </a:cubicBezTo>
                <a:cubicBezTo>
                  <a:pt x="115260" y="10245"/>
                  <a:pt x="57630" y="5122"/>
                  <a:pt x="0" y="0"/>
                </a:cubicBezTo>
              </a:path>
            </a:pathLst>
          </a:custGeom>
          <a:noFill/>
          <a:ln w="38100">
            <a:solidFill>
              <a:schemeClr val="accent4">
                <a:lumMod val="60000"/>
                <a:lumOff val="40000"/>
              </a:schemeClr>
            </a:solidFill>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1" name="Objet 10">
            <a:extLst>
              <a:ext uri="{FF2B5EF4-FFF2-40B4-BE49-F238E27FC236}">
                <a16:creationId xmlns:a16="http://schemas.microsoft.com/office/drawing/2014/main" id="{D0FFFB2C-5079-40B7-B77D-FB1289D62E39}"/>
              </a:ext>
            </a:extLst>
          </p:cNvPr>
          <p:cNvGraphicFramePr>
            <a:graphicFrameLocks noChangeAspect="1"/>
          </p:cNvGraphicFramePr>
          <p:nvPr/>
        </p:nvGraphicFramePr>
        <p:xfrm>
          <a:off x="3491856" y="3687352"/>
          <a:ext cx="1565259" cy="1112471"/>
        </p:xfrm>
        <a:graphic>
          <a:graphicData uri="http://schemas.openxmlformats.org/presentationml/2006/ole">
            <mc:AlternateContent xmlns:mc="http://schemas.openxmlformats.org/markup-compatibility/2006">
              <mc:Choice xmlns:v="urn:schemas-microsoft-com:vml" Requires="v">
                <p:oleObj spid="_x0000_s28679" name="CS ChemDraw Drawing" r:id="rId16" imgW="1043506" imgH="741647" progId="ChemDraw.Document.6.0">
                  <p:embed/>
                </p:oleObj>
              </mc:Choice>
              <mc:Fallback>
                <p:oleObj name="CS ChemDraw Drawing" r:id="rId16" imgW="1043506" imgH="741647" progId="ChemDraw.Document.6.0">
                  <p:embed/>
                  <p:pic>
                    <p:nvPicPr>
                      <p:cNvPr id="29" name="Objet 28">
                        <a:extLst>
                          <a:ext uri="{FF2B5EF4-FFF2-40B4-BE49-F238E27FC236}">
                            <a16:creationId xmlns:a16="http://schemas.microsoft.com/office/drawing/2014/main" id="{7CA00B34-061D-4DEF-85F0-CF52AD09C968}"/>
                          </a:ext>
                        </a:extLst>
                      </p:cNvPr>
                      <p:cNvPicPr/>
                      <p:nvPr/>
                    </p:nvPicPr>
                    <p:blipFill>
                      <a:blip r:embed="rId17"/>
                      <a:stretch>
                        <a:fillRect/>
                      </a:stretch>
                    </p:blipFill>
                    <p:spPr>
                      <a:xfrm>
                        <a:off x="3491856" y="3687352"/>
                        <a:ext cx="1565259" cy="1112471"/>
                      </a:xfrm>
                      <a:prstGeom prst="rect">
                        <a:avLst/>
                      </a:prstGeom>
                    </p:spPr>
                  </p:pic>
                </p:oleObj>
              </mc:Fallback>
            </mc:AlternateContent>
          </a:graphicData>
        </a:graphic>
      </p:graphicFrame>
      <p:sp>
        <p:nvSpPr>
          <p:cNvPr id="12" name="Ellipse 11">
            <a:extLst>
              <a:ext uri="{FF2B5EF4-FFF2-40B4-BE49-F238E27FC236}">
                <a16:creationId xmlns:a16="http://schemas.microsoft.com/office/drawing/2014/main" id="{1355BF6C-8C1A-4A5B-86B8-481F81140B22}"/>
              </a:ext>
            </a:extLst>
          </p:cNvPr>
          <p:cNvSpPr/>
          <p:nvPr/>
        </p:nvSpPr>
        <p:spPr>
          <a:xfrm>
            <a:off x="6922946" y="2592518"/>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 forme 12">
            <a:extLst>
              <a:ext uri="{FF2B5EF4-FFF2-40B4-BE49-F238E27FC236}">
                <a16:creationId xmlns:a16="http://schemas.microsoft.com/office/drawing/2014/main" id="{774221EC-9D49-4122-BE3A-2DA2EC68138E}"/>
              </a:ext>
            </a:extLst>
          </p:cNvPr>
          <p:cNvSpPr/>
          <p:nvPr/>
        </p:nvSpPr>
        <p:spPr>
          <a:xfrm flipV="1">
            <a:off x="3932791" y="3807864"/>
            <a:ext cx="664424" cy="632134"/>
          </a:xfrm>
          <a:custGeom>
            <a:avLst/>
            <a:gdLst>
              <a:gd name="connsiteX0" fmla="*/ 560934 w 560934"/>
              <a:gd name="connsiteY0" fmla="*/ 837559 h 837559"/>
              <a:gd name="connsiteX1" fmla="*/ 368833 w 560934"/>
              <a:gd name="connsiteY1" fmla="*/ 660826 h 837559"/>
              <a:gd name="connsiteX2" fmla="*/ 276625 w 560934"/>
              <a:gd name="connsiteY2" fmla="*/ 307361 h 837559"/>
              <a:gd name="connsiteX3" fmla="*/ 161364 w 560934"/>
              <a:gd name="connsiteY3" fmla="*/ 61472 h 837559"/>
              <a:gd name="connsiteX4" fmla="*/ 0 w 560934"/>
              <a:gd name="connsiteY4" fmla="*/ 0 h 83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34" h="837559">
                <a:moveTo>
                  <a:pt x="560934" y="837559"/>
                </a:moveTo>
                <a:cubicBezTo>
                  <a:pt x="488576" y="793375"/>
                  <a:pt x="416218" y="749192"/>
                  <a:pt x="368833" y="660826"/>
                </a:cubicBezTo>
                <a:cubicBezTo>
                  <a:pt x="321448" y="572460"/>
                  <a:pt x="311203" y="407253"/>
                  <a:pt x="276625" y="307361"/>
                </a:cubicBezTo>
                <a:cubicBezTo>
                  <a:pt x="242047" y="207469"/>
                  <a:pt x="207468" y="112699"/>
                  <a:pt x="161364" y="61472"/>
                </a:cubicBezTo>
                <a:cubicBezTo>
                  <a:pt x="115260" y="10245"/>
                  <a:pt x="57630" y="5122"/>
                  <a:pt x="0" y="0"/>
                </a:cubicBezTo>
              </a:path>
            </a:pathLst>
          </a:custGeom>
          <a:noFill/>
          <a:ln w="38100">
            <a:solidFill>
              <a:schemeClr val="accent4">
                <a:lumMod val="60000"/>
                <a:lumOff val="40000"/>
              </a:schemeClr>
            </a:solidFill>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363E544F-EF9E-4D2C-9092-332FFA21256C}"/>
              </a:ext>
            </a:extLst>
          </p:cNvPr>
          <p:cNvSpPr/>
          <p:nvPr/>
        </p:nvSpPr>
        <p:spPr>
          <a:xfrm>
            <a:off x="5218555" y="5685957"/>
            <a:ext cx="653235" cy="837559"/>
          </a:xfrm>
          <a:custGeom>
            <a:avLst/>
            <a:gdLst>
              <a:gd name="connsiteX0" fmla="*/ 560934 w 560934"/>
              <a:gd name="connsiteY0" fmla="*/ 837559 h 837559"/>
              <a:gd name="connsiteX1" fmla="*/ 368833 w 560934"/>
              <a:gd name="connsiteY1" fmla="*/ 660826 h 837559"/>
              <a:gd name="connsiteX2" fmla="*/ 276625 w 560934"/>
              <a:gd name="connsiteY2" fmla="*/ 307361 h 837559"/>
              <a:gd name="connsiteX3" fmla="*/ 161364 w 560934"/>
              <a:gd name="connsiteY3" fmla="*/ 61472 h 837559"/>
              <a:gd name="connsiteX4" fmla="*/ 0 w 560934"/>
              <a:gd name="connsiteY4" fmla="*/ 0 h 83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34" h="837559">
                <a:moveTo>
                  <a:pt x="560934" y="837559"/>
                </a:moveTo>
                <a:cubicBezTo>
                  <a:pt x="488576" y="793375"/>
                  <a:pt x="416218" y="749192"/>
                  <a:pt x="368833" y="660826"/>
                </a:cubicBezTo>
                <a:cubicBezTo>
                  <a:pt x="321448" y="572460"/>
                  <a:pt x="311203" y="407253"/>
                  <a:pt x="276625" y="307361"/>
                </a:cubicBezTo>
                <a:cubicBezTo>
                  <a:pt x="242047" y="207469"/>
                  <a:pt x="207468" y="112699"/>
                  <a:pt x="161364" y="61472"/>
                </a:cubicBezTo>
                <a:cubicBezTo>
                  <a:pt x="115260" y="10245"/>
                  <a:pt x="57630" y="5122"/>
                  <a:pt x="0" y="0"/>
                </a:cubicBezTo>
              </a:path>
            </a:pathLst>
          </a:custGeom>
          <a:noFill/>
          <a:ln w="38100">
            <a:solidFill>
              <a:schemeClr val="accent4">
                <a:lumMod val="60000"/>
                <a:lumOff val="40000"/>
              </a:schemeClr>
            </a:solidFill>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0" name="Connecteur droit 59">
            <a:extLst>
              <a:ext uri="{FF2B5EF4-FFF2-40B4-BE49-F238E27FC236}">
                <a16:creationId xmlns:a16="http://schemas.microsoft.com/office/drawing/2014/main" id="{636C0106-3635-4B9C-A10A-0B26271B3A24}"/>
              </a:ext>
            </a:extLst>
          </p:cNvPr>
          <p:cNvCxnSpPr>
            <a:cxnSpLocks/>
          </p:cNvCxnSpPr>
          <p:nvPr/>
        </p:nvCxnSpPr>
        <p:spPr>
          <a:xfrm flipH="1" flipV="1">
            <a:off x="3270140" y="4157311"/>
            <a:ext cx="708130" cy="12192"/>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Connecteur droit 60">
            <a:extLst>
              <a:ext uri="{FF2B5EF4-FFF2-40B4-BE49-F238E27FC236}">
                <a16:creationId xmlns:a16="http://schemas.microsoft.com/office/drawing/2014/main" id="{3862B54F-D79B-4FA4-9128-C113D0D778A1}"/>
              </a:ext>
            </a:extLst>
          </p:cNvPr>
          <p:cNvCxnSpPr>
            <a:cxnSpLocks/>
          </p:cNvCxnSpPr>
          <p:nvPr/>
        </p:nvCxnSpPr>
        <p:spPr>
          <a:xfrm flipH="1" flipV="1">
            <a:off x="4648845" y="4157311"/>
            <a:ext cx="691571" cy="12192"/>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2" name="Flèche courbée vers le bas 35">
            <a:extLst>
              <a:ext uri="{FF2B5EF4-FFF2-40B4-BE49-F238E27FC236}">
                <a16:creationId xmlns:a16="http://schemas.microsoft.com/office/drawing/2014/main" id="{FC60A661-F6E2-4BCB-8B6E-B2B6AA87FE86}"/>
              </a:ext>
            </a:extLst>
          </p:cNvPr>
          <p:cNvSpPr/>
          <p:nvPr/>
        </p:nvSpPr>
        <p:spPr>
          <a:xfrm flipH="1">
            <a:off x="5378444" y="3989967"/>
            <a:ext cx="309998" cy="359071"/>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3" name="Text Box 7">
            <a:extLst>
              <a:ext uri="{FF2B5EF4-FFF2-40B4-BE49-F238E27FC236}">
                <a16:creationId xmlns:a16="http://schemas.microsoft.com/office/drawing/2014/main" id="{0C362C07-B0E0-4BC8-AF79-9944EDD1D323}"/>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3297779807"/>
      </p:ext>
    </p:extLst>
  </p:cSld>
  <p:clrMapOvr>
    <a:masterClrMapping/>
  </p:clrMapOvr>
  <mc:AlternateContent xmlns:mc="http://schemas.openxmlformats.org/markup-compatibility/2006" xmlns:p14="http://schemas.microsoft.com/office/powerpoint/2010/main">
    <mc:Choice Requires="p14">
      <p:transition spd="slow" p14:dur="2000" advTm="240191"/>
    </mc:Choice>
    <mc:Fallback xmlns="">
      <p:transition spd="slow" advTm="24019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1"/>
                                        </p:tgtEl>
                                        <p:attrNameLst>
                                          <p:attrName>style.visibility</p:attrName>
                                        </p:attrNameLst>
                                      </p:cBhvr>
                                      <p:to>
                                        <p:strVal val="visible"/>
                                      </p:to>
                                    </p:set>
                                  </p:childTnLst>
                                </p:cTn>
                              </p:par>
                              <p:par>
                                <p:cTn id="61" presetID="10" presetClass="entr" presetSubtype="0" fill="hold" grpId="0" nodeType="withEffect">
                                  <p:stCondLst>
                                    <p:cond delay="0"/>
                                  </p:stCondLst>
                                  <p:childTnLst>
                                    <p:set>
                                      <p:cBhvr>
                                        <p:cTn id="62" dur="1" fill="hold">
                                          <p:stCondLst>
                                            <p:cond delay="0"/>
                                          </p:stCondLst>
                                        </p:cTn>
                                        <p:tgtEl>
                                          <p:spTgt spid="62"/>
                                        </p:tgtEl>
                                        <p:attrNameLst>
                                          <p:attrName>style.visibility</p:attrName>
                                        </p:attrNameLst>
                                      </p:cBhvr>
                                      <p:to>
                                        <p:strVal val="visible"/>
                                      </p:to>
                                    </p:set>
                                    <p:animEffect transition="in" filter="fade">
                                      <p:cBhvr>
                                        <p:cTn id="63" dur="2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80" grpId="0" animBg="1"/>
      <p:bldP spid="83" grpId="0" animBg="1"/>
      <p:bldP spid="91" grpId="0" animBg="1"/>
      <p:bldP spid="32" grpId="0" animBg="1"/>
      <p:bldP spid="39" grpId="0" animBg="1"/>
      <p:bldP spid="3" grpId="0" animBg="1"/>
      <p:bldP spid="5" grpId="0" animBg="1"/>
      <p:bldP spid="6" grpId="0" animBg="1"/>
      <p:bldP spid="8" grpId="0" animBg="1"/>
      <p:bldP spid="9" grpId="0" animBg="1"/>
      <p:bldP spid="10" grpId="0" animBg="1"/>
      <p:bldP spid="12" grpId="0" animBg="1"/>
      <p:bldP spid="13" grpId="0" animBg="1"/>
      <p:bldP spid="14" grpId="0" animBg="1"/>
      <p:bldP spid="6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8</a:t>
            </a:r>
          </a:p>
        </p:txBody>
      </p:sp>
      <p:graphicFrame>
        <p:nvGraphicFramePr>
          <p:cNvPr id="9" name="Objet 8">
            <a:extLst>
              <a:ext uri="{FF2B5EF4-FFF2-40B4-BE49-F238E27FC236}">
                <a16:creationId xmlns:a16="http://schemas.microsoft.com/office/drawing/2014/main" id="{2CEF9695-ED76-4DF7-86F2-1CA880B857AA}"/>
              </a:ext>
            </a:extLst>
          </p:cNvPr>
          <p:cNvGraphicFramePr>
            <a:graphicFrameLocks noChangeAspect="1"/>
          </p:cNvGraphicFramePr>
          <p:nvPr>
            <p:extLst>
              <p:ext uri="{D42A27DB-BD31-4B8C-83A1-F6EECF244321}">
                <p14:modId xmlns:p14="http://schemas.microsoft.com/office/powerpoint/2010/main" val="3132492802"/>
              </p:ext>
            </p:extLst>
          </p:nvPr>
        </p:nvGraphicFramePr>
        <p:xfrm>
          <a:off x="251423" y="1268712"/>
          <a:ext cx="1862174" cy="914304"/>
        </p:xfrm>
        <a:graphic>
          <a:graphicData uri="http://schemas.openxmlformats.org/presentationml/2006/ole">
            <mc:AlternateContent xmlns:mc="http://schemas.openxmlformats.org/markup-compatibility/2006">
              <mc:Choice xmlns:v="urn:schemas-microsoft-com:vml" Requires="v">
                <p:oleObj spid="_x0000_s29698" name="CS ChemDraw Drawing" r:id="rId6" imgW="931087" imgH="457152" progId="ChemDraw.Document.6.0">
                  <p:embed/>
                </p:oleObj>
              </mc:Choice>
              <mc:Fallback>
                <p:oleObj name="CS ChemDraw Drawing" r:id="rId6" imgW="931087" imgH="457152" progId="ChemDraw.Document.6.0">
                  <p:embed/>
                  <p:pic>
                    <p:nvPicPr>
                      <p:cNvPr id="0" name="Object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23" y="1268712"/>
                        <a:ext cx="1862174" cy="9143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5" name="ZoneTexte 74">
            <a:extLst>
              <a:ext uri="{FF2B5EF4-FFF2-40B4-BE49-F238E27FC236}">
                <a16:creationId xmlns:a16="http://schemas.microsoft.com/office/drawing/2014/main" id="{9EA6AA2A-0C7C-4FAF-B1F8-6B06F1F021E8}"/>
              </a:ext>
            </a:extLst>
          </p:cNvPr>
          <p:cNvSpPr txBox="1"/>
          <p:nvPr/>
        </p:nvSpPr>
        <p:spPr>
          <a:xfrm>
            <a:off x="2231688" y="1628760"/>
            <a:ext cx="6426552" cy="338554"/>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Pas chirale car aucun C* donc pouvoir rotatoire nul.</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2" name="Objet 11">
            <a:extLst>
              <a:ext uri="{FF2B5EF4-FFF2-40B4-BE49-F238E27FC236}">
                <a16:creationId xmlns:a16="http://schemas.microsoft.com/office/drawing/2014/main" id="{F94AC713-4AD9-49DE-AF79-66593CA0A7F2}"/>
              </a:ext>
            </a:extLst>
          </p:cNvPr>
          <p:cNvGraphicFramePr>
            <a:graphicFrameLocks noChangeAspect="1"/>
          </p:cNvGraphicFramePr>
          <p:nvPr>
            <p:extLst>
              <p:ext uri="{D42A27DB-BD31-4B8C-83A1-F6EECF244321}">
                <p14:modId xmlns:p14="http://schemas.microsoft.com/office/powerpoint/2010/main" val="290650484"/>
              </p:ext>
            </p:extLst>
          </p:nvPr>
        </p:nvGraphicFramePr>
        <p:xfrm>
          <a:off x="211259" y="2670336"/>
          <a:ext cx="2010641" cy="1028700"/>
        </p:xfrm>
        <a:graphic>
          <a:graphicData uri="http://schemas.openxmlformats.org/presentationml/2006/ole">
            <mc:AlternateContent xmlns:mc="http://schemas.openxmlformats.org/markup-compatibility/2006">
              <mc:Choice xmlns:v="urn:schemas-microsoft-com:vml" Requires="v">
                <p:oleObj spid="_x0000_s29699" name="CS ChemDraw Drawing" r:id="rId8" imgW="1010084" imgH="522363" progId="ChemDraw.Document.6.0">
                  <p:embed/>
                </p:oleObj>
              </mc:Choice>
              <mc:Fallback>
                <p:oleObj name="CS ChemDraw Drawing" r:id="rId8" imgW="1010084" imgH="522363" progId="ChemDraw.Document.6.0">
                  <p:embed/>
                  <p:pic>
                    <p:nvPicPr>
                      <p:cNvPr id="0" name="Object 3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1259" y="2670336"/>
                        <a:ext cx="2010641" cy="1028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6" name="ZoneTexte 75">
            <a:extLst>
              <a:ext uri="{FF2B5EF4-FFF2-40B4-BE49-F238E27FC236}">
                <a16:creationId xmlns:a16="http://schemas.microsoft.com/office/drawing/2014/main" id="{4F86F6F8-336F-424B-8753-53F09C4C361A}"/>
              </a:ext>
            </a:extLst>
          </p:cNvPr>
          <p:cNvSpPr txBox="1"/>
          <p:nvPr/>
        </p:nvSpPr>
        <p:spPr>
          <a:xfrm>
            <a:off x="2241736" y="2761552"/>
            <a:ext cx="6516564" cy="830997"/>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Chirale car un C*. Cette molécule possède un pouvoir rotatoire constant, mais qui ne peut pas être déduit de la structure (valeur expérimentale).</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5" name="Objet 14">
            <a:extLst>
              <a:ext uri="{FF2B5EF4-FFF2-40B4-BE49-F238E27FC236}">
                <a16:creationId xmlns:a16="http://schemas.microsoft.com/office/drawing/2014/main" id="{ED1029C7-5CF3-4C76-8297-42880B56C9FA}"/>
              </a:ext>
            </a:extLst>
          </p:cNvPr>
          <p:cNvGraphicFramePr>
            <a:graphicFrameLocks noChangeAspect="1"/>
          </p:cNvGraphicFramePr>
          <p:nvPr>
            <p:extLst>
              <p:ext uri="{D42A27DB-BD31-4B8C-83A1-F6EECF244321}">
                <p14:modId xmlns:p14="http://schemas.microsoft.com/office/powerpoint/2010/main" val="1114685703"/>
              </p:ext>
            </p:extLst>
          </p:nvPr>
        </p:nvGraphicFramePr>
        <p:xfrm>
          <a:off x="251423" y="4071062"/>
          <a:ext cx="2946731" cy="1968286"/>
        </p:xfrm>
        <a:graphic>
          <a:graphicData uri="http://schemas.openxmlformats.org/presentationml/2006/ole">
            <mc:AlternateContent xmlns:mc="http://schemas.openxmlformats.org/markup-compatibility/2006">
              <mc:Choice xmlns:v="urn:schemas-microsoft-com:vml" Requires="v">
                <p:oleObj spid="_x0000_s29700" name="CS ChemDraw Drawing" r:id="rId10" imgW="1550911" imgH="1035940" progId="ChemDraw.Document.6.0">
                  <p:embed/>
                </p:oleObj>
              </mc:Choice>
              <mc:Fallback>
                <p:oleObj name="CS ChemDraw Drawing" r:id="rId10" imgW="1550911" imgH="1035940" progId="ChemDraw.Document.6.0">
                  <p:embed/>
                  <p:pic>
                    <p:nvPicPr>
                      <p:cNvPr id="0" name="Object 3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1423" y="4071062"/>
                        <a:ext cx="2946731" cy="19682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4" name="ZoneTexte 83">
            <a:extLst>
              <a:ext uri="{FF2B5EF4-FFF2-40B4-BE49-F238E27FC236}">
                <a16:creationId xmlns:a16="http://schemas.microsoft.com/office/drawing/2014/main" id="{3A3D952F-B1F0-44B7-A093-FC768953ACB9}"/>
              </a:ext>
            </a:extLst>
          </p:cNvPr>
          <p:cNvSpPr txBox="1"/>
          <p:nvPr/>
        </p:nvSpPr>
        <p:spPr>
          <a:xfrm>
            <a:off x="2870336" y="4514828"/>
            <a:ext cx="6472300" cy="584775"/>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Son pouvoir rotatoire est de + 2,6 car il s’agit de l’énantiomère du composé dont on donne le pouvoir rotatoire.</a:t>
            </a:r>
            <a:endParaRPr lang="fr-FR" sz="2800" dirty="0">
              <a:effectLst/>
              <a:latin typeface="Times New Roman" panose="02020603050405020304" pitchFamily="18" charset="0"/>
              <a:ea typeface="Times New Roman" panose="02020603050405020304" pitchFamily="18" charset="0"/>
            </a:endParaRPr>
          </a:p>
        </p:txBody>
      </p:sp>
      <p:sp>
        <p:nvSpPr>
          <p:cNvPr id="4" name="Text Box 8">
            <a:extLst>
              <a:ext uri="{FF2B5EF4-FFF2-40B4-BE49-F238E27FC236}">
                <a16:creationId xmlns:a16="http://schemas.microsoft.com/office/drawing/2014/main" id="{81EA1EB6-0555-44FE-8D58-A7ED49F9AFF0}"/>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3" name="Text Box 7">
            <a:extLst>
              <a:ext uri="{FF2B5EF4-FFF2-40B4-BE49-F238E27FC236}">
                <a16:creationId xmlns:a16="http://schemas.microsoft.com/office/drawing/2014/main" id="{05D5B9B1-A32B-475D-9378-3D9664C851CD}"/>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32308803"/>
      </p:ext>
    </p:extLst>
  </p:cSld>
  <p:clrMapOvr>
    <a:masterClrMapping/>
  </p:clrMapOvr>
  <mc:AlternateContent xmlns:mc="http://schemas.openxmlformats.org/markup-compatibility/2006" xmlns:p14="http://schemas.microsoft.com/office/powerpoint/2010/main">
    <mc:Choice Requires="p14">
      <p:transition spd="slow" p14:dur="2000" advTm="106146"/>
    </mc:Choice>
    <mc:Fallback xmlns="">
      <p:transition spd="slow" advTm="1061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p:bldP spid="8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8</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a:extLst>
              <a:ext uri="{FF2B5EF4-FFF2-40B4-BE49-F238E27FC236}">
                <a16:creationId xmlns:a16="http://schemas.microsoft.com/office/drawing/2014/main" id="{331D41A8-B446-4443-BF00-72E76B57CA7D}"/>
              </a:ext>
            </a:extLst>
          </p:cNvPr>
          <p:cNvGraphicFramePr>
            <a:graphicFrameLocks noChangeAspect="1"/>
          </p:cNvGraphicFramePr>
          <p:nvPr>
            <p:extLst>
              <p:ext uri="{D42A27DB-BD31-4B8C-83A1-F6EECF244321}">
                <p14:modId xmlns:p14="http://schemas.microsoft.com/office/powerpoint/2010/main" val="3164640890"/>
              </p:ext>
            </p:extLst>
          </p:nvPr>
        </p:nvGraphicFramePr>
        <p:xfrm>
          <a:off x="156442" y="1584663"/>
          <a:ext cx="4299533" cy="1754325"/>
        </p:xfrm>
        <a:graphic>
          <a:graphicData uri="http://schemas.openxmlformats.org/presentationml/2006/ole">
            <mc:AlternateContent xmlns:mc="http://schemas.openxmlformats.org/markup-compatibility/2006">
              <mc:Choice xmlns:v="urn:schemas-microsoft-com:vml" Requires="v">
                <p:oleObj spid="_x0000_s30722" name="CS ChemDraw Drawing" r:id="rId6" imgW="2969823" imgH="1196095" progId="ChemDraw.Document.6.0">
                  <p:embed/>
                </p:oleObj>
              </mc:Choice>
              <mc:Fallback>
                <p:oleObj name="CS ChemDraw Drawing" r:id="rId6" imgW="2969823" imgH="1196095" progId="ChemDraw.Document.6.0">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442" y="1584663"/>
                        <a:ext cx="4299533" cy="1754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ZoneTexte 15">
            <a:extLst>
              <a:ext uri="{FF2B5EF4-FFF2-40B4-BE49-F238E27FC236}">
                <a16:creationId xmlns:a16="http://schemas.microsoft.com/office/drawing/2014/main" id="{3A5F66D3-77E4-4201-A102-69430BCB4BE9}"/>
              </a:ext>
            </a:extLst>
          </p:cNvPr>
          <p:cNvSpPr txBox="1"/>
          <p:nvPr/>
        </p:nvSpPr>
        <p:spPr>
          <a:xfrm>
            <a:off x="4390410" y="1730055"/>
            <a:ext cx="4572000" cy="1077218"/>
          </a:xfrm>
          <a:prstGeom prst="rect">
            <a:avLst/>
          </a:prstGeom>
          <a:noFill/>
        </p:spPr>
        <p:txBody>
          <a:bodyPr wrap="square">
            <a:spAutoFit/>
          </a:bodyPr>
          <a:lstStyle/>
          <a:p>
            <a:pPr algn="just"/>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Ces deux molécules ne sont pas énantiomères mais diastéréoisomères. Leurs pouvoirs rotatoires respectifs n’ont aucune relation.</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0" name="Objet 9">
            <a:extLst>
              <a:ext uri="{FF2B5EF4-FFF2-40B4-BE49-F238E27FC236}">
                <a16:creationId xmlns:a16="http://schemas.microsoft.com/office/drawing/2014/main" id="{519A8C55-8E30-469F-A078-C59AF83393E3}"/>
              </a:ext>
            </a:extLst>
          </p:cNvPr>
          <p:cNvGraphicFramePr>
            <a:graphicFrameLocks noChangeAspect="1"/>
          </p:cNvGraphicFramePr>
          <p:nvPr>
            <p:extLst>
              <p:ext uri="{D42A27DB-BD31-4B8C-83A1-F6EECF244321}">
                <p14:modId xmlns:p14="http://schemas.microsoft.com/office/powerpoint/2010/main" val="3940005789"/>
              </p:ext>
            </p:extLst>
          </p:nvPr>
        </p:nvGraphicFramePr>
        <p:xfrm>
          <a:off x="156442" y="4131574"/>
          <a:ext cx="4073421" cy="1727750"/>
        </p:xfrm>
        <a:graphic>
          <a:graphicData uri="http://schemas.openxmlformats.org/presentationml/2006/ole">
            <mc:AlternateContent xmlns:mc="http://schemas.openxmlformats.org/markup-compatibility/2006">
              <mc:Choice xmlns:v="urn:schemas-microsoft-com:vml" Requires="v">
                <p:oleObj spid="_x0000_s30723" name="CS ChemDraw Drawing" r:id="rId8" imgW="2715614" imgH="1151833" progId="ChemDraw.Document.6.0">
                  <p:embed/>
                </p:oleObj>
              </mc:Choice>
              <mc:Fallback>
                <p:oleObj name="CS ChemDraw Drawing" r:id="rId8" imgW="2715614" imgH="1151833" progId="ChemDraw.Document.6.0">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6442" y="4131574"/>
                        <a:ext cx="4073421" cy="172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ZoneTexte 18">
            <a:extLst>
              <a:ext uri="{FF2B5EF4-FFF2-40B4-BE49-F238E27FC236}">
                <a16:creationId xmlns:a16="http://schemas.microsoft.com/office/drawing/2014/main" id="{FCB1E713-DA78-46CF-8128-FC8FCC9829CD}"/>
              </a:ext>
            </a:extLst>
          </p:cNvPr>
          <p:cNvSpPr txBox="1"/>
          <p:nvPr/>
        </p:nvSpPr>
        <p:spPr>
          <a:xfrm>
            <a:off x="4346408" y="4537327"/>
            <a:ext cx="4572000" cy="1077218"/>
          </a:xfrm>
          <a:prstGeom prst="rect">
            <a:avLst/>
          </a:prstGeom>
          <a:noFill/>
        </p:spPr>
        <p:txBody>
          <a:bodyPr wrap="square">
            <a:spAutoFit/>
          </a:bodyPr>
          <a:lstStyle/>
          <a:p>
            <a:pPr algn="just"/>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Ces molécules ne sont pas énantiomères car elles n’ont pas la même formule plane. Le pouvoir rotatoire de l’une ne peut donc pas être déduit du pouvoir rotatoire de l’autre.</a:t>
            </a:r>
            <a:endParaRPr lang="fr-FR" sz="2800" dirty="0">
              <a:effectLst/>
              <a:latin typeface="Times New Roman" panose="02020603050405020304" pitchFamily="18" charset="0"/>
              <a:ea typeface="Times New Roman" panose="02020603050405020304" pitchFamily="18" charset="0"/>
            </a:endParaRPr>
          </a:p>
        </p:txBody>
      </p:sp>
      <p:sp>
        <p:nvSpPr>
          <p:cNvPr id="6" name="Text Box 8">
            <a:extLst>
              <a:ext uri="{FF2B5EF4-FFF2-40B4-BE49-F238E27FC236}">
                <a16:creationId xmlns:a16="http://schemas.microsoft.com/office/drawing/2014/main" id="{15DCBD56-CD2B-4EF6-A722-722E1FF938E4}"/>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1" name="Text Box 7">
            <a:extLst>
              <a:ext uri="{FF2B5EF4-FFF2-40B4-BE49-F238E27FC236}">
                <a16:creationId xmlns:a16="http://schemas.microsoft.com/office/drawing/2014/main" id="{FD7C08AC-D214-408A-B38B-BBFEF1F24B71}"/>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2505056870"/>
      </p:ext>
    </p:extLst>
  </p:cSld>
  <p:clrMapOvr>
    <a:masterClrMapping/>
  </p:clrMapOvr>
  <mc:AlternateContent xmlns:mc="http://schemas.openxmlformats.org/markup-compatibility/2006" xmlns:p14="http://schemas.microsoft.com/office/powerpoint/2010/main">
    <mc:Choice Requires="p14">
      <p:transition spd="slow" p14:dur="2000" advTm="115595"/>
    </mc:Choice>
    <mc:Fallback xmlns="">
      <p:transition spd="slow" advTm="11559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8</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a:extLst>
              <a:ext uri="{FF2B5EF4-FFF2-40B4-BE49-F238E27FC236}">
                <a16:creationId xmlns:a16="http://schemas.microsoft.com/office/drawing/2014/main" id="{957DE222-F21A-4526-BB7A-7E915105F9B8}"/>
              </a:ext>
            </a:extLst>
          </p:cNvPr>
          <p:cNvGraphicFramePr>
            <a:graphicFrameLocks noChangeAspect="1"/>
          </p:cNvGraphicFramePr>
          <p:nvPr>
            <p:extLst>
              <p:ext uri="{D42A27DB-BD31-4B8C-83A1-F6EECF244321}">
                <p14:modId xmlns:p14="http://schemas.microsoft.com/office/powerpoint/2010/main" val="421979406"/>
              </p:ext>
            </p:extLst>
          </p:nvPr>
        </p:nvGraphicFramePr>
        <p:xfrm>
          <a:off x="240678" y="1211439"/>
          <a:ext cx="2493476" cy="1608647"/>
        </p:xfrm>
        <a:graphic>
          <a:graphicData uri="http://schemas.openxmlformats.org/presentationml/2006/ole">
            <mc:AlternateContent xmlns:mc="http://schemas.openxmlformats.org/markup-compatibility/2006">
              <mc:Choice xmlns:v="urn:schemas-microsoft-com:vml" Requires="v">
                <p:oleObj spid="_x0000_s31746" name="CS ChemDraw Drawing" r:id="rId6" imgW="1662317" imgH="1072431" progId="ChemDraw.Document.6.0">
                  <p:embed/>
                </p:oleObj>
              </mc:Choice>
              <mc:Fallback>
                <p:oleObj name="CS ChemDraw Drawing" r:id="rId6" imgW="1662317" imgH="1072431" progId="ChemDraw.Document.6.0">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678" y="1211439"/>
                        <a:ext cx="2493476" cy="16086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ZoneTexte 13">
            <a:extLst>
              <a:ext uri="{FF2B5EF4-FFF2-40B4-BE49-F238E27FC236}">
                <a16:creationId xmlns:a16="http://schemas.microsoft.com/office/drawing/2014/main" id="{43FE1E7C-C5F0-498C-8DB4-5252DBF8A050}"/>
              </a:ext>
            </a:extLst>
          </p:cNvPr>
          <p:cNvSpPr txBox="1"/>
          <p:nvPr/>
        </p:nvSpPr>
        <p:spPr>
          <a:xfrm>
            <a:off x="2951784" y="1808784"/>
            <a:ext cx="5796468" cy="584775"/>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Ces deux molécules sont énantiomères : le mélange 50/50 est un racémique, donc pouvoir rotatoire global nul.</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2" name="Objet 11">
            <a:extLst>
              <a:ext uri="{FF2B5EF4-FFF2-40B4-BE49-F238E27FC236}">
                <a16:creationId xmlns:a16="http://schemas.microsoft.com/office/drawing/2014/main" id="{860BA2A8-FC28-4B93-BA15-4C4C3D2DDC1A}"/>
              </a:ext>
            </a:extLst>
          </p:cNvPr>
          <p:cNvGraphicFramePr>
            <a:graphicFrameLocks noChangeAspect="1"/>
          </p:cNvGraphicFramePr>
          <p:nvPr>
            <p:extLst>
              <p:ext uri="{D42A27DB-BD31-4B8C-83A1-F6EECF244321}">
                <p14:modId xmlns:p14="http://schemas.microsoft.com/office/powerpoint/2010/main" val="686193996"/>
              </p:ext>
            </p:extLst>
          </p:nvPr>
        </p:nvGraphicFramePr>
        <p:xfrm>
          <a:off x="240678" y="2963147"/>
          <a:ext cx="2029622" cy="2136753"/>
        </p:xfrm>
        <a:graphic>
          <a:graphicData uri="http://schemas.openxmlformats.org/presentationml/2006/ole">
            <mc:AlternateContent xmlns:mc="http://schemas.openxmlformats.org/markup-compatibility/2006">
              <mc:Choice xmlns:v="urn:schemas-microsoft-com:vml" Requires="v">
                <p:oleObj spid="_x0000_s31747" name="CS ChemDraw Drawing" r:id="rId8" imgW="1353081" imgH="1424502" progId="ChemDraw.Document.6.0">
                  <p:embed/>
                </p:oleObj>
              </mc:Choice>
              <mc:Fallback>
                <p:oleObj name="CS ChemDraw Drawing" r:id="rId8" imgW="1353081" imgH="1424502" progId="ChemDraw.Document.6.0">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678" y="2963147"/>
                        <a:ext cx="2029622" cy="21367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ZoneTexte 17">
            <a:extLst>
              <a:ext uri="{FF2B5EF4-FFF2-40B4-BE49-F238E27FC236}">
                <a16:creationId xmlns:a16="http://schemas.microsoft.com/office/drawing/2014/main" id="{C5A32B5A-0FCD-4E57-B3E1-5D0BFA1EE411}"/>
              </a:ext>
            </a:extLst>
          </p:cNvPr>
          <p:cNvSpPr txBox="1"/>
          <p:nvPr/>
        </p:nvSpPr>
        <p:spPr>
          <a:xfrm>
            <a:off x="2270300" y="3369803"/>
            <a:ext cx="6734175" cy="1323439"/>
          </a:xfrm>
          <a:prstGeom prst="rect">
            <a:avLst/>
          </a:prstGeom>
          <a:noFill/>
        </p:spPr>
        <p:txBody>
          <a:bodyPr wrap="square">
            <a:spAutoFit/>
          </a:bodyPr>
          <a:lstStyle/>
          <a:p>
            <a:pPr algn="just"/>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Ces deux molécules sont des diastéréoisomères et non des énantiomères : le mélange 50/50 n’est pas un racémique. Chacune des molécules possède un pouvoir rotatoire différent, le mélange des deux possédera également un pouvoir rotatoire, mais que l’on ne peut connaître qu’en effectuant la mesure expérimentale.</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7" name="Objet 16">
            <a:extLst>
              <a:ext uri="{FF2B5EF4-FFF2-40B4-BE49-F238E27FC236}">
                <a16:creationId xmlns:a16="http://schemas.microsoft.com/office/drawing/2014/main" id="{B8452D01-1DA6-4CE9-89FE-406FF2A9E0E2}"/>
              </a:ext>
            </a:extLst>
          </p:cNvPr>
          <p:cNvGraphicFramePr>
            <a:graphicFrameLocks noChangeAspect="1"/>
          </p:cNvGraphicFramePr>
          <p:nvPr>
            <p:extLst>
              <p:ext uri="{D42A27DB-BD31-4B8C-83A1-F6EECF244321}">
                <p14:modId xmlns:p14="http://schemas.microsoft.com/office/powerpoint/2010/main" val="1123710898"/>
              </p:ext>
            </p:extLst>
          </p:nvPr>
        </p:nvGraphicFramePr>
        <p:xfrm>
          <a:off x="200745" y="5275086"/>
          <a:ext cx="2756294" cy="1062296"/>
        </p:xfrm>
        <a:graphic>
          <a:graphicData uri="http://schemas.openxmlformats.org/presentationml/2006/ole">
            <mc:AlternateContent xmlns:mc="http://schemas.openxmlformats.org/markup-compatibility/2006">
              <mc:Choice xmlns:v="urn:schemas-microsoft-com:vml" Requires="v">
                <p:oleObj spid="_x0000_s31748" name="CS ChemDraw Drawing" r:id="rId10" imgW="1837529" imgH="708197" progId="ChemDraw.Document.6.0">
                  <p:embed/>
                </p:oleObj>
              </mc:Choice>
              <mc:Fallback>
                <p:oleObj name="CS ChemDraw Drawing" r:id="rId10" imgW="1837529" imgH="708197" progId="ChemDraw.Document.6.0">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0745" y="5275086"/>
                        <a:ext cx="2756294" cy="10622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ZoneTexte 21">
            <a:extLst>
              <a:ext uri="{FF2B5EF4-FFF2-40B4-BE49-F238E27FC236}">
                <a16:creationId xmlns:a16="http://schemas.microsoft.com/office/drawing/2014/main" id="{AAF0DA38-31B5-4A6A-A814-96B938ED73DF}"/>
              </a:ext>
            </a:extLst>
          </p:cNvPr>
          <p:cNvSpPr txBox="1"/>
          <p:nvPr/>
        </p:nvSpPr>
        <p:spPr>
          <a:xfrm>
            <a:off x="3041796" y="5275086"/>
            <a:ext cx="5760768" cy="1077218"/>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Ces deux molécules ne sont pas chirales (pas de C*). Le pouvoir rotatoire est nul pour chacune d’entre elles, donc tout mélange quelle qu’en soit la proportion n’aura pas d’activité optique.</a:t>
            </a:r>
            <a:endParaRPr lang="fr-FR" sz="2800" dirty="0">
              <a:effectLst/>
              <a:latin typeface="Times New Roman" panose="02020603050405020304" pitchFamily="18" charset="0"/>
              <a:ea typeface="Times New Roman" panose="02020603050405020304" pitchFamily="18" charset="0"/>
            </a:endParaRPr>
          </a:p>
        </p:txBody>
      </p:sp>
      <p:sp>
        <p:nvSpPr>
          <p:cNvPr id="5" name="Text Box 8">
            <a:extLst>
              <a:ext uri="{FF2B5EF4-FFF2-40B4-BE49-F238E27FC236}">
                <a16:creationId xmlns:a16="http://schemas.microsoft.com/office/drawing/2014/main" id="{058C8C81-BB34-4468-A872-03E0ECFBD49B}"/>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3" name="Text Box 7">
            <a:extLst>
              <a:ext uri="{FF2B5EF4-FFF2-40B4-BE49-F238E27FC236}">
                <a16:creationId xmlns:a16="http://schemas.microsoft.com/office/drawing/2014/main" id="{AB2FDB80-E4AE-43F9-9E96-9D5F6A05AE2C}"/>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2071394134"/>
      </p:ext>
    </p:extLst>
  </p:cSld>
  <p:clrMapOvr>
    <a:masterClrMapping/>
  </p:clrMapOvr>
  <mc:AlternateContent xmlns:mc="http://schemas.openxmlformats.org/markup-compatibility/2006" xmlns:p14="http://schemas.microsoft.com/office/powerpoint/2010/main">
    <mc:Choice Requires="p14">
      <p:transition spd="slow" p14:dur="2000" advTm="148933"/>
    </mc:Choice>
    <mc:Fallback xmlns="">
      <p:transition spd="slow" advTm="1489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9</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3" name="Object 40">
            <a:extLst>
              <a:ext uri="{FF2B5EF4-FFF2-40B4-BE49-F238E27FC236}">
                <a16:creationId xmlns:a16="http://schemas.microsoft.com/office/drawing/2014/main" id="{6C75458C-7101-44F1-8EAB-95E1B46DAAA5}"/>
              </a:ext>
            </a:extLst>
          </p:cNvPr>
          <p:cNvGraphicFramePr>
            <a:graphicFrameLocks/>
          </p:cNvGraphicFramePr>
          <p:nvPr>
            <p:extLst>
              <p:ext uri="{D42A27DB-BD31-4B8C-83A1-F6EECF244321}">
                <p14:modId xmlns:p14="http://schemas.microsoft.com/office/powerpoint/2010/main" val="3667518915"/>
              </p:ext>
            </p:extLst>
          </p:nvPr>
        </p:nvGraphicFramePr>
        <p:xfrm>
          <a:off x="1106488" y="1244600"/>
          <a:ext cx="6553200" cy="904875"/>
        </p:xfrm>
        <a:graphic>
          <a:graphicData uri="http://schemas.openxmlformats.org/presentationml/2006/ole">
            <mc:AlternateContent xmlns:mc="http://schemas.openxmlformats.org/markup-compatibility/2006">
              <mc:Choice xmlns:v="urn:schemas-microsoft-com:vml" Requires="v">
                <p:oleObj spid="_x0000_s32770" name="CS ChemDraw Drawing" r:id="rId6" imgW="4370504" imgH="603116" progId="ChemDraw.Document.6.0">
                  <p:embed/>
                </p:oleObj>
              </mc:Choice>
              <mc:Fallback>
                <p:oleObj name="CS ChemDraw Drawing" r:id="rId6" imgW="4370504" imgH="603116" progId="ChemDraw.Document.6.0">
                  <p:embed/>
                  <p:pic>
                    <p:nvPicPr>
                      <p:cNvPr id="40" name="Object 40">
                        <a:extLst>
                          <a:ext uri="{FF2B5EF4-FFF2-40B4-BE49-F238E27FC236}">
                            <a16:creationId xmlns:a16="http://schemas.microsoft.com/office/drawing/2014/main" id="{4EB07D33-5884-47F8-A1F0-72C268AA04A6}"/>
                          </a:ext>
                        </a:extLst>
                      </p:cNvPr>
                      <p:cNvPicPr>
                        <a:picLocks noChangeArrowheads="1"/>
                      </p:cNvPicPr>
                      <p:nvPr/>
                    </p:nvPicPr>
                    <p:blipFill>
                      <a:blip r:embed="rId7"/>
                      <a:srcRect/>
                      <a:stretch>
                        <a:fillRect/>
                      </a:stretch>
                    </p:blipFill>
                    <p:spPr bwMode="auto">
                      <a:xfrm>
                        <a:off x="1106488" y="1244600"/>
                        <a:ext cx="6553200" cy="904875"/>
                      </a:xfrm>
                      <a:prstGeom prst="rect">
                        <a:avLst/>
                      </a:prstGeom>
                      <a:noFill/>
                      <a:ln>
                        <a:noFill/>
                      </a:ln>
                    </p:spPr>
                  </p:pic>
                </p:oleObj>
              </mc:Fallback>
            </mc:AlternateContent>
          </a:graphicData>
        </a:graphic>
      </p:graphicFrame>
      <p:graphicFrame>
        <p:nvGraphicFramePr>
          <p:cNvPr id="6" name="Objet 5">
            <a:extLst>
              <a:ext uri="{FF2B5EF4-FFF2-40B4-BE49-F238E27FC236}">
                <a16:creationId xmlns:a16="http://schemas.microsoft.com/office/drawing/2014/main" id="{6A695100-763A-4D8A-B637-CC19346CCA6F}"/>
              </a:ext>
            </a:extLst>
          </p:cNvPr>
          <p:cNvGraphicFramePr>
            <a:graphicFrameLocks noChangeAspect="1"/>
          </p:cNvGraphicFramePr>
          <p:nvPr>
            <p:extLst>
              <p:ext uri="{D42A27DB-BD31-4B8C-83A1-F6EECF244321}">
                <p14:modId xmlns:p14="http://schemas.microsoft.com/office/powerpoint/2010/main" val="2314467414"/>
              </p:ext>
            </p:extLst>
          </p:nvPr>
        </p:nvGraphicFramePr>
        <p:xfrm>
          <a:off x="679450" y="2814638"/>
          <a:ext cx="3171825" cy="809625"/>
        </p:xfrm>
        <a:graphic>
          <a:graphicData uri="http://schemas.openxmlformats.org/presentationml/2006/ole">
            <mc:AlternateContent xmlns:mc="http://schemas.openxmlformats.org/markup-compatibility/2006">
              <mc:Choice xmlns:v="urn:schemas-microsoft-com:vml" Requires="v">
                <p:oleObj spid="_x0000_s32771" name="CS ChemDraw Drawing" r:id="rId8" imgW="1587371" imgH="404780" progId="ChemDraw.Document.6.0">
                  <p:embed/>
                </p:oleObj>
              </mc:Choice>
              <mc:Fallback>
                <p:oleObj name="CS ChemDraw Drawing" r:id="rId8" imgW="1587371" imgH="404780" progId="ChemDraw.Document.6.0">
                  <p:embed/>
                  <p:pic>
                    <p:nvPicPr>
                      <p:cNvPr id="0" name="Object 1"/>
                      <p:cNvPicPr>
                        <a:picLocks noChangeAspect="1" noChangeArrowheads="1"/>
                      </p:cNvPicPr>
                      <p:nvPr/>
                    </p:nvPicPr>
                    <p:blipFill>
                      <a:blip r:embed="rId9"/>
                      <a:srcRect/>
                      <a:stretch>
                        <a:fillRect/>
                      </a:stretch>
                    </p:blipFill>
                    <p:spPr bwMode="auto">
                      <a:xfrm>
                        <a:off x="679450" y="2814638"/>
                        <a:ext cx="3171825" cy="809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ZoneTexte 8">
            <a:extLst>
              <a:ext uri="{FF2B5EF4-FFF2-40B4-BE49-F238E27FC236}">
                <a16:creationId xmlns:a16="http://schemas.microsoft.com/office/drawing/2014/main" id="{6E924C20-3AB5-4174-A9E6-B8198D67B123}"/>
              </a:ext>
            </a:extLst>
          </p:cNvPr>
          <p:cNvSpPr txBox="1"/>
          <p:nvPr/>
        </p:nvSpPr>
        <p:spPr>
          <a:xfrm>
            <a:off x="242720" y="3054382"/>
            <a:ext cx="555217" cy="400110"/>
          </a:xfrm>
          <a:prstGeom prst="rect">
            <a:avLst/>
          </a:prstGeom>
          <a:noFill/>
        </p:spPr>
        <p:txBody>
          <a:bodyPr wrap="none" rtlCol="0">
            <a:spAutoFit/>
          </a:bodyPr>
          <a:lstStyle/>
          <a:p>
            <a:r>
              <a:rPr lang="fr-FR" sz="2000" dirty="0">
                <a:latin typeface="Times New Roman" panose="02020603050405020304" pitchFamily="18" charset="0"/>
                <a:cs typeface="Times New Roman" panose="02020603050405020304" pitchFamily="18" charset="0"/>
              </a:rPr>
              <a:t>A : </a:t>
            </a:r>
          </a:p>
        </p:txBody>
      </p:sp>
      <p:graphicFrame>
        <p:nvGraphicFramePr>
          <p:cNvPr id="11" name="Objet 10">
            <a:extLst>
              <a:ext uri="{FF2B5EF4-FFF2-40B4-BE49-F238E27FC236}">
                <a16:creationId xmlns:a16="http://schemas.microsoft.com/office/drawing/2014/main" id="{A76BC394-98AD-43C2-9BC3-9ECFAA9D732E}"/>
              </a:ext>
            </a:extLst>
          </p:cNvPr>
          <p:cNvGraphicFramePr>
            <a:graphicFrameLocks noChangeAspect="1"/>
          </p:cNvGraphicFramePr>
          <p:nvPr>
            <p:extLst>
              <p:ext uri="{D42A27DB-BD31-4B8C-83A1-F6EECF244321}">
                <p14:modId xmlns:p14="http://schemas.microsoft.com/office/powerpoint/2010/main" val="1225729577"/>
              </p:ext>
            </p:extLst>
          </p:nvPr>
        </p:nvGraphicFramePr>
        <p:xfrm>
          <a:off x="4914271" y="2819196"/>
          <a:ext cx="2242980" cy="879840"/>
        </p:xfrm>
        <a:graphic>
          <a:graphicData uri="http://schemas.openxmlformats.org/presentationml/2006/ole">
            <mc:AlternateContent xmlns:mc="http://schemas.openxmlformats.org/markup-compatibility/2006">
              <mc:Choice xmlns:v="urn:schemas-microsoft-com:vml" Requires="v">
                <p:oleObj spid="_x0000_s32772" name="CS ChemDraw Drawing" r:id="rId10" imgW="1121490" imgH="439920" progId="ChemDraw.Document.6.0">
                  <p:embed/>
                </p:oleObj>
              </mc:Choice>
              <mc:Fallback>
                <p:oleObj name="CS ChemDraw Drawing" r:id="rId10" imgW="1121490" imgH="439920" progId="ChemDraw.Document.6.0">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14271" y="2819196"/>
                        <a:ext cx="2242980" cy="8798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6" name="Connecteur droit avec flèche 15">
            <a:extLst>
              <a:ext uri="{FF2B5EF4-FFF2-40B4-BE49-F238E27FC236}">
                <a16:creationId xmlns:a16="http://schemas.microsoft.com/office/drawing/2014/main" id="{8E176CB6-2306-4972-8923-FE4CEFB4334F}"/>
              </a:ext>
            </a:extLst>
          </p:cNvPr>
          <p:cNvCxnSpPr/>
          <p:nvPr/>
        </p:nvCxnSpPr>
        <p:spPr>
          <a:xfrm>
            <a:off x="3933028" y="3254437"/>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20" name="Objet 19">
            <a:extLst>
              <a:ext uri="{FF2B5EF4-FFF2-40B4-BE49-F238E27FC236}">
                <a16:creationId xmlns:a16="http://schemas.microsoft.com/office/drawing/2014/main" id="{FB5E7D6D-0A41-408B-A5C9-053221420001}"/>
              </a:ext>
            </a:extLst>
          </p:cNvPr>
          <p:cNvGraphicFramePr>
            <a:graphicFrameLocks noChangeAspect="1"/>
          </p:cNvGraphicFramePr>
          <p:nvPr>
            <p:extLst>
              <p:ext uri="{D42A27DB-BD31-4B8C-83A1-F6EECF244321}">
                <p14:modId xmlns:p14="http://schemas.microsoft.com/office/powerpoint/2010/main" val="4122707165"/>
              </p:ext>
            </p:extLst>
          </p:nvPr>
        </p:nvGraphicFramePr>
        <p:xfrm>
          <a:off x="643809" y="4124984"/>
          <a:ext cx="3889375" cy="820738"/>
        </p:xfrm>
        <a:graphic>
          <a:graphicData uri="http://schemas.openxmlformats.org/presentationml/2006/ole">
            <mc:AlternateContent xmlns:mc="http://schemas.openxmlformats.org/markup-compatibility/2006">
              <mc:Choice xmlns:v="urn:schemas-microsoft-com:vml" Requires="v">
                <p:oleObj spid="_x0000_s32773" name="CS ChemDraw Drawing" r:id="rId12" imgW="1945560" imgH="409849" progId="ChemDraw.Document.6.0">
                  <p:embed/>
                </p:oleObj>
              </mc:Choice>
              <mc:Fallback>
                <p:oleObj name="CS ChemDraw Drawing" r:id="rId12" imgW="1945560" imgH="409849" progId="ChemDraw.Document.6.0">
                  <p:embed/>
                  <p:pic>
                    <p:nvPicPr>
                      <p:cNvPr id="0" name="Object 7"/>
                      <p:cNvPicPr>
                        <a:picLocks noChangeAspect="1" noChangeArrowheads="1"/>
                      </p:cNvPicPr>
                      <p:nvPr/>
                    </p:nvPicPr>
                    <p:blipFill>
                      <a:blip r:embed="rId13"/>
                      <a:srcRect/>
                      <a:stretch>
                        <a:fillRect/>
                      </a:stretch>
                    </p:blipFill>
                    <p:spPr bwMode="auto">
                      <a:xfrm>
                        <a:off x="643809" y="4124984"/>
                        <a:ext cx="3889375" cy="820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ZoneTexte 20">
            <a:extLst>
              <a:ext uri="{FF2B5EF4-FFF2-40B4-BE49-F238E27FC236}">
                <a16:creationId xmlns:a16="http://schemas.microsoft.com/office/drawing/2014/main" id="{17EAA724-220E-4F9A-AE91-121E7FF41F8C}"/>
              </a:ext>
            </a:extLst>
          </p:cNvPr>
          <p:cNvSpPr txBox="1"/>
          <p:nvPr/>
        </p:nvSpPr>
        <p:spPr>
          <a:xfrm>
            <a:off x="228876" y="4510100"/>
            <a:ext cx="554960" cy="400110"/>
          </a:xfrm>
          <a:prstGeom prst="rect">
            <a:avLst/>
          </a:prstGeom>
          <a:noFill/>
        </p:spPr>
        <p:txBody>
          <a:bodyPr wrap="none" rtlCol="0">
            <a:spAutoFit/>
          </a:bodyPr>
          <a:lstStyle/>
          <a:p>
            <a:r>
              <a:rPr lang="fr-FR" sz="2000" dirty="0">
                <a:latin typeface="Times New Roman" panose="02020603050405020304" pitchFamily="18" charset="0"/>
                <a:cs typeface="Times New Roman" panose="02020603050405020304" pitchFamily="18" charset="0"/>
              </a:rPr>
              <a:t>B : </a:t>
            </a:r>
          </a:p>
        </p:txBody>
      </p:sp>
      <p:cxnSp>
        <p:nvCxnSpPr>
          <p:cNvPr id="25" name="Connecteur droit avec flèche 24">
            <a:extLst>
              <a:ext uri="{FF2B5EF4-FFF2-40B4-BE49-F238E27FC236}">
                <a16:creationId xmlns:a16="http://schemas.microsoft.com/office/drawing/2014/main" id="{FEB5E514-D298-4A96-A0AF-3FA7E05CA8EE}"/>
              </a:ext>
            </a:extLst>
          </p:cNvPr>
          <p:cNvCxnSpPr/>
          <p:nvPr/>
        </p:nvCxnSpPr>
        <p:spPr>
          <a:xfrm>
            <a:off x="4666195" y="4710155"/>
            <a:ext cx="900119" cy="0"/>
          </a:xfrm>
          <a:prstGeom prst="straightConnector1">
            <a:avLst/>
          </a:prstGeom>
          <a:ln w="38100">
            <a:solidFill>
              <a:srgbClr val="FF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26" name="Objet 25">
            <a:extLst>
              <a:ext uri="{FF2B5EF4-FFF2-40B4-BE49-F238E27FC236}">
                <a16:creationId xmlns:a16="http://schemas.microsoft.com/office/drawing/2014/main" id="{2F323AAA-E4D8-46F2-BDE9-5883808230DB}"/>
              </a:ext>
            </a:extLst>
          </p:cNvPr>
          <p:cNvGraphicFramePr>
            <a:graphicFrameLocks noChangeAspect="1"/>
          </p:cNvGraphicFramePr>
          <p:nvPr>
            <p:extLst>
              <p:ext uri="{D42A27DB-BD31-4B8C-83A1-F6EECF244321}">
                <p14:modId xmlns:p14="http://schemas.microsoft.com/office/powerpoint/2010/main" val="3235827236"/>
              </p:ext>
            </p:extLst>
          </p:nvPr>
        </p:nvGraphicFramePr>
        <p:xfrm>
          <a:off x="5750944" y="4203416"/>
          <a:ext cx="2952606" cy="1471130"/>
        </p:xfrm>
        <a:graphic>
          <a:graphicData uri="http://schemas.openxmlformats.org/presentationml/2006/ole">
            <mc:AlternateContent xmlns:mc="http://schemas.openxmlformats.org/markup-compatibility/2006">
              <mc:Choice xmlns:v="urn:schemas-microsoft-com:vml" Requires="v">
                <p:oleObj spid="_x0000_s32774" name="CS ChemDraw Drawing" r:id="rId14" imgW="1476303" imgH="735565" progId="ChemDraw.Document.6.0">
                  <p:embed/>
                </p:oleObj>
              </mc:Choice>
              <mc:Fallback>
                <p:oleObj name="CS ChemDraw Drawing" r:id="rId14" imgW="1476303" imgH="735565" progId="ChemDraw.Document.6.0">
                  <p:embed/>
                  <p:pic>
                    <p:nvPicPr>
                      <p:cNvPr id="0" name="Object 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50944" y="4203416"/>
                        <a:ext cx="2952606" cy="14711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29" name="Objet 28">
            <a:extLst>
              <a:ext uri="{FF2B5EF4-FFF2-40B4-BE49-F238E27FC236}">
                <a16:creationId xmlns:a16="http://schemas.microsoft.com/office/drawing/2014/main" id="{B642ECE3-C436-4588-A5EE-E581C5EF6B13}"/>
              </a:ext>
            </a:extLst>
          </p:cNvPr>
          <p:cNvGraphicFramePr>
            <a:graphicFrameLocks noChangeAspect="1"/>
          </p:cNvGraphicFramePr>
          <p:nvPr>
            <p:extLst>
              <p:ext uri="{D42A27DB-BD31-4B8C-83A1-F6EECF244321}">
                <p14:modId xmlns:p14="http://schemas.microsoft.com/office/powerpoint/2010/main" val="1209063221"/>
              </p:ext>
            </p:extLst>
          </p:nvPr>
        </p:nvGraphicFramePr>
        <p:xfrm>
          <a:off x="5982699" y="5787430"/>
          <a:ext cx="2842550" cy="791990"/>
        </p:xfrm>
        <a:graphic>
          <a:graphicData uri="http://schemas.openxmlformats.org/presentationml/2006/ole">
            <mc:AlternateContent xmlns:mc="http://schemas.openxmlformats.org/markup-compatibility/2006">
              <mc:Choice xmlns:v="urn:schemas-microsoft-com:vml" Requires="v">
                <p:oleObj spid="_x0000_s32775" name="CS ChemDraw Drawing" r:id="rId16" imgW="1421275" imgH="394644" progId="ChemDraw.Document.6.0">
                  <p:embed/>
                </p:oleObj>
              </mc:Choice>
              <mc:Fallback>
                <p:oleObj name="CS ChemDraw Drawing" r:id="rId16" imgW="1421275" imgH="394644" progId="ChemDraw.Document.6.0">
                  <p:embed/>
                  <p:pic>
                    <p:nvPicPr>
                      <p:cNvPr id="0" name="Object 11"/>
                      <p:cNvPicPr>
                        <a:picLocks noChangeAspect="1" noChangeArrowheads="1"/>
                      </p:cNvPicPr>
                      <p:nvPr/>
                    </p:nvPicPr>
                    <p:blipFill>
                      <a:blip r:embed="rId17"/>
                      <a:srcRect/>
                      <a:stretch>
                        <a:fillRect/>
                      </a:stretch>
                    </p:blipFill>
                    <p:spPr bwMode="auto">
                      <a:xfrm>
                        <a:off x="5982699" y="5787430"/>
                        <a:ext cx="2842550" cy="7919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1" name="Connecteur droit avec flèche 30">
            <a:extLst>
              <a:ext uri="{FF2B5EF4-FFF2-40B4-BE49-F238E27FC236}">
                <a16:creationId xmlns:a16="http://schemas.microsoft.com/office/drawing/2014/main" id="{F078A6AE-CAB4-4A72-9567-77BF01BCDBF9}"/>
              </a:ext>
            </a:extLst>
          </p:cNvPr>
          <p:cNvCxnSpPr>
            <a:cxnSpLocks/>
          </p:cNvCxnSpPr>
          <p:nvPr/>
        </p:nvCxnSpPr>
        <p:spPr>
          <a:xfrm>
            <a:off x="4533184" y="4910210"/>
            <a:ext cx="1569020" cy="1238507"/>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195" name="ZoneTexte 8194">
            <a:extLst>
              <a:ext uri="{FF2B5EF4-FFF2-40B4-BE49-F238E27FC236}">
                <a16:creationId xmlns:a16="http://schemas.microsoft.com/office/drawing/2014/main" id="{93F1B858-6368-4A3D-98B3-6B8EC99BEEC5}"/>
              </a:ext>
            </a:extLst>
          </p:cNvPr>
          <p:cNvSpPr txBox="1"/>
          <p:nvPr/>
        </p:nvSpPr>
        <p:spPr>
          <a:xfrm>
            <a:off x="4861238" y="4416138"/>
            <a:ext cx="458780" cy="584775"/>
          </a:xfrm>
          <a:prstGeom prst="rect">
            <a:avLst/>
          </a:prstGeom>
          <a:noFill/>
        </p:spPr>
        <p:txBody>
          <a:bodyPr wrap="none" rtlCol="0">
            <a:spAutoFit/>
          </a:bodyPr>
          <a:lstStyle/>
          <a:p>
            <a:r>
              <a:rPr lang="fr-FR" sz="3200" dirty="0">
                <a:solidFill>
                  <a:srgbClr val="FF0000"/>
                </a:solidFill>
              </a:rPr>
              <a:t>X</a:t>
            </a:r>
          </a:p>
        </p:txBody>
      </p:sp>
      <p:sp>
        <p:nvSpPr>
          <p:cNvPr id="5" name="Text Box 8">
            <a:extLst>
              <a:ext uri="{FF2B5EF4-FFF2-40B4-BE49-F238E27FC236}">
                <a16:creationId xmlns:a16="http://schemas.microsoft.com/office/drawing/2014/main" id="{EC23E1F5-2397-4679-87B8-B6CAA9ECE00F}"/>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2" name="Text Box 7">
            <a:extLst>
              <a:ext uri="{FF2B5EF4-FFF2-40B4-BE49-F238E27FC236}">
                <a16:creationId xmlns:a16="http://schemas.microsoft.com/office/drawing/2014/main" id="{714BB576-6755-4BD9-96C2-837F54111ECB}"/>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3805774195"/>
      </p:ext>
    </p:extLst>
  </p:cSld>
  <p:clrMapOvr>
    <a:masterClrMapping/>
  </p:clrMapOvr>
  <mc:AlternateContent xmlns:mc="http://schemas.openxmlformats.org/markup-compatibility/2006" xmlns:p14="http://schemas.microsoft.com/office/powerpoint/2010/main">
    <mc:Choice Requires="p14">
      <p:transition spd="slow" p14:dur="2000" advTm="147497"/>
    </mc:Choice>
    <mc:Fallback xmlns="">
      <p:transition spd="slow" advTm="1474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19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1" grpId="0"/>
      <p:bldP spid="819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9</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3" name="Object 40">
            <a:extLst>
              <a:ext uri="{FF2B5EF4-FFF2-40B4-BE49-F238E27FC236}">
                <a16:creationId xmlns:a16="http://schemas.microsoft.com/office/drawing/2014/main" id="{6C75458C-7101-44F1-8EAB-95E1B46DAAA5}"/>
              </a:ext>
            </a:extLst>
          </p:cNvPr>
          <p:cNvGraphicFramePr>
            <a:graphicFrameLocks/>
          </p:cNvGraphicFramePr>
          <p:nvPr>
            <p:extLst>
              <p:ext uri="{D42A27DB-BD31-4B8C-83A1-F6EECF244321}">
                <p14:modId xmlns:p14="http://schemas.microsoft.com/office/powerpoint/2010/main" val="4057703574"/>
              </p:ext>
            </p:extLst>
          </p:nvPr>
        </p:nvGraphicFramePr>
        <p:xfrm>
          <a:off x="1106488" y="1244600"/>
          <a:ext cx="6553200" cy="904875"/>
        </p:xfrm>
        <a:graphic>
          <a:graphicData uri="http://schemas.openxmlformats.org/presentationml/2006/ole">
            <mc:AlternateContent xmlns:mc="http://schemas.openxmlformats.org/markup-compatibility/2006">
              <mc:Choice xmlns:v="urn:schemas-microsoft-com:vml" Requires="v">
                <p:oleObj spid="_x0000_s33794" name="CS ChemDraw Drawing" r:id="rId6" imgW="4370504" imgH="603116" progId="ChemDraw.Document.6.0">
                  <p:embed/>
                </p:oleObj>
              </mc:Choice>
              <mc:Fallback>
                <p:oleObj name="CS ChemDraw Drawing" r:id="rId6" imgW="4370504" imgH="603116" progId="ChemDraw.Document.6.0">
                  <p:embed/>
                  <p:pic>
                    <p:nvPicPr>
                      <p:cNvPr id="13" name="Object 40">
                        <a:extLst>
                          <a:ext uri="{FF2B5EF4-FFF2-40B4-BE49-F238E27FC236}">
                            <a16:creationId xmlns:a16="http://schemas.microsoft.com/office/drawing/2014/main" id="{6C75458C-7101-44F1-8EAB-95E1B46DAAA5}"/>
                          </a:ext>
                        </a:extLst>
                      </p:cNvPr>
                      <p:cNvPicPr>
                        <a:picLocks noChangeArrowheads="1"/>
                      </p:cNvPicPr>
                      <p:nvPr/>
                    </p:nvPicPr>
                    <p:blipFill>
                      <a:blip r:embed="rId7"/>
                      <a:srcRect/>
                      <a:stretch>
                        <a:fillRect/>
                      </a:stretch>
                    </p:blipFill>
                    <p:spPr bwMode="auto">
                      <a:xfrm>
                        <a:off x="1106488" y="1244600"/>
                        <a:ext cx="6553200" cy="904875"/>
                      </a:xfrm>
                      <a:prstGeom prst="rect">
                        <a:avLst/>
                      </a:prstGeom>
                      <a:noFill/>
                      <a:ln>
                        <a:noFill/>
                      </a:ln>
                    </p:spPr>
                  </p:pic>
                </p:oleObj>
              </mc:Fallback>
            </mc:AlternateContent>
          </a:graphicData>
        </a:graphic>
      </p:graphicFrame>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8" name="Objet 7">
            <a:extLst>
              <a:ext uri="{FF2B5EF4-FFF2-40B4-BE49-F238E27FC236}">
                <a16:creationId xmlns:a16="http://schemas.microsoft.com/office/drawing/2014/main" id="{0CB6830E-8D32-46BD-AD4A-40CB663F3893}"/>
              </a:ext>
            </a:extLst>
          </p:cNvPr>
          <p:cNvGraphicFramePr>
            <a:graphicFrameLocks noChangeAspect="1"/>
          </p:cNvGraphicFramePr>
          <p:nvPr>
            <p:extLst>
              <p:ext uri="{D42A27DB-BD31-4B8C-83A1-F6EECF244321}">
                <p14:modId xmlns:p14="http://schemas.microsoft.com/office/powerpoint/2010/main" val="4246597808"/>
              </p:ext>
            </p:extLst>
          </p:nvPr>
        </p:nvGraphicFramePr>
        <p:xfrm>
          <a:off x="612873" y="2182509"/>
          <a:ext cx="4089400" cy="809625"/>
        </p:xfrm>
        <a:graphic>
          <a:graphicData uri="http://schemas.openxmlformats.org/presentationml/2006/ole">
            <mc:AlternateContent xmlns:mc="http://schemas.openxmlformats.org/markup-compatibility/2006">
              <mc:Choice xmlns:v="urn:schemas-microsoft-com:vml" Requires="v">
                <p:oleObj spid="_x0000_s33795" name="CS ChemDraw Drawing" r:id="rId8" imgW="2044813" imgH="404780" progId="ChemDraw.Document.6.0">
                  <p:embed/>
                </p:oleObj>
              </mc:Choice>
              <mc:Fallback>
                <p:oleObj name="CS ChemDraw Drawing" r:id="rId8" imgW="2044813" imgH="404780" progId="ChemDraw.Document.6.0">
                  <p:embed/>
                  <p:pic>
                    <p:nvPicPr>
                      <p:cNvPr id="0" name="Object 1"/>
                      <p:cNvPicPr>
                        <a:picLocks noChangeAspect="1" noChangeArrowheads="1"/>
                      </p:cNvPicPr>
                      <p:nvPr/>
                    </p:nvPicPr>
                    <p:blipFill>
                      <a:blip r:embed="rId9"/>
                      <a:srcRect/>
                      <a:stretch>
                        <a:fillRect/>
                      </a:stretch>
                    </p:blipFill>
                    <p:spPr bwMode="auto">
                      <a:xfrm>
                        <a:off x="612873" y="2182509"/>
                        <a:ext cx="4089400" cy="809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ZoneTexte 21">
            <a:extLst>
              <a:ext uri="{FF2B5EF4-FFF2-40B4-BE49-F238E27FC236}">
                <a16:creationId xmlns:a16="http://schemas.microsoft.com/office/drawing/2014/main" id="{B213EE7A-D3FC-447B-A944-475AF7C3F40F}"/>
              </a:ext>
            </a:extLst>
          </p:cNvPr>
          <p:cNvSpPr txBox="1"/>
          <p:nvPr/>
        </p:nvSpPr>
        <p:spPr>
          <a:xfrm>
            <a:off x="131473" y="2418437"/>
            <a:ext cx="554960" cy="400110"/>
          </a:xfrm>
          <a:prstGeom prst="rect">
            <a:avLst/>
          </a:prstGeom>
          <a:noFill/>
        </p:spPr>
        <p:txBody>
          <a:bodyPr wrap="none" rtlCol="0">
            <a:spAutoFit/>
          </a:bodyPr>
          <a:lstStyle/>
          <a:p>
            <a:r>
              <a:rPr lang="fr-FR" sz="2000" dirty="0">
                <a:latin typeface="Times New Roman" panose="02020603050405020304" pitchFamily="18" charset="0"/>
                <a:cs typeface="Times New Roman" panose="02020603050405020304" pitchFamily="18" charset="0"/>
              </a:rPr>
              <a:t>C : </a:t>
            </a:r>
          </a:p>
        </p:txBody>
      </p:sp>
      <p:graphicFrame>
        <p:nvGraphicFramePr>
          <p:cNvPr id="14" name="Objet 13">
            <a:extLst>
              <a:ext uri="{FF2B5EF4-FFF2-40B4-BE49-F238E27FC236}">
                <a16:creationId xmlns:a16="http://schemas.microsoft.com/office/drawing/2014/main" id="{02F7AC13-0C96-45AB-A7B4-C52C13990BE0}"/>
              </a:ext>
            </a:extLst>
          </p:cNvPr>
          <p:cNvGraphicFramePr>
            <a:graphicFrameLocks noChangeAspect="1"/>
          </p:cNvGraphicFramePr>
          <p:nvPr>
            <p:extLst>
              <p:ext uri="{D42A27DB-BD31-4B8C-83A1-F6EECF244321}">
                <p14:modId xmlns:p14="http://schemas.microsoft.com/office/powerpoint/2010/main" val="235838445"/>
              </p:ext>
            </p:extLst>
          </p:nvPr>
        </p:nvGraphicFramePr>
        <p:xfrm>
          <a:off x="6046252" y="2168832"/>
          <a:ext cx="2626488" cy="1038644"/>
        </p:xfrm>
        <a:graphic>
          <a:graphicData uri="http://schemas.openxmlformats.org/presentationml/2006/ole">
            <mc:AlternateContent xmlns:mc="http://schemas.openxmlformats.org/markup-compatibility/2006">
              <mc:Choice xmlns:v="urn:schemas-microsoft-com:vml" Requires="v">
                <p:oleObj spid="_x0000_s33796" name="CS ChemDraw Drawing" r:id="rId10" imgW="1313244" imgH="519322" progId="ChemDraw.Document.6.0">
                  <p:embed/>
                </p:oleObj>
              </mc:Choice>
              <mc:Fallback>
                <p:oleObj name="CS ChemDraw Drawing" r:id="rId10" imgW="1313244" imgH="519322" progId="ChemDraw.Document.6.0">
                  <p:embed/>
                  <p:pic>
                    <p:nvPicPr>
                      <p:cNvPr id="0" name="Object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46252" y="2168832"/>
                        <a:ext cx="2626488" cy="10386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7" name="Connecteur droit avec flèche 26">
            <a:extLst>
              <a:ext uri="{FF2B5EF4-FFF2-40B4-BE49-F238E27FC236}">
                <a16:creationId xmlns:a16="http://schemas.microsoft.com/office/drawing/2014/main" id="{D113D892-214C-4E67-AD93-DC1750571FC2}"/>
              </a:ext>
            </a:extLst>
          </p:cNvPr>
          <p:cNvCxnSpPr/>
          <p:nvPr/>
        </p:nvCxnSpPr>
        <p:spPr>
          <a:xfrm>
            <a:off x="4946867" y="2612403"/>
            <a:ext cx="900119" cy="0"/>
          </a:xfrm>
          <a:prstGeom prst="straightConnector1">
            <a:avLst/>
          </a:prstGeom>
          <a:ln w="38100">
            <a:solidFill>
              <a:srgbClr val="FF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993CAED9-1913-4592-BF01-092CF47D1F8C}"/>
              </a:ext>
            </a:extLst>
          </p:cNvPr>
          <p:cNvSpPr txBox="1"/>
          <p:nvPr/>
        </p:nvSpPr>
        <p:spPr>
          <a:xfrm>
            <a:off x="5141910" y="2318386"/>
            <a:ext cx="458780" cy="584775"/>
          </a:xfrm>
          <a:prstGeom prst="rect">
            <a:avLst/>
          </a:prstGeom>
          <a:noFill/>
        </p:spPr>
        <p:txBody>
          <a:bodyPr wrap="none" rtlCol="0">
            <a:spAutoFit/>
          </a:bodyPr>
          <a:lstStyle/>
          <a:p>
            <a:r>
              <a:rPr lang="fr-FR" sz="3200" dirty="0">
                <a:solidFill>
                  <a:srgbClr val="FF0000"/>
                </a:solidFill>
              </a:rPr>
              <a:t>X</a:t>
            </a:r>
          </a:p>
        </p:txBody>
      </p:sp>
      <p:cxnSp>
        <p:nvCxnSpPr>
          <p:cNvPr id="32" name="Connecteur droit avec flèche 31">
            <a:extLst>
              <a:ext uri="{FF2B5EF4-FFF2-40B4-BE49-F238E27FC236}">
                <a16:creationId xmlns:a16="http://schemas.microsoft.com/office/drawing/2014/main" id="{81A0DD71-3D83-456D-B1FB-2AE2C2243216}"/>
              </a:ext>
            </a:extLst>
          </p:cNvPr>
          <p:cNvCxnSpPr>
            <a:cxnSpLocks/>
          </p:cNvCxnSpPr>
          <p:nvPr/>
        </p:nvCxnSpPr>
        <p:spPr>
          <a:xfrm>
            <a:off x="4685346" y="2784773"/>
            <a:ext cx="1345780" cy="815254"/>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17" name="Objet 16">
            <a:extLst>
              <a:ext uri="{FF2B5EF4-FFF2-40B4-BE49-F238E27FC236}">
                <a16:creationId xmlns:a16="http://schemas.microsoft.com/office/drawing/2014/main" id="{06E68D3E-19F2-4420-A40B-50FB5E0F5DFE}"/>
              </a:ext>
            </a:extLst>
          </p:cNvPr>
          <p:cNvGraphicFramePr>
            <a:graphicFrameLocks noChangeAspect="1"/>
          </p:cNvGraphicFramePr>
          <p:nvPr>
            <p:extLst>
              <p:ext uri="{D42A27DB-BD31-4B8C-83A1-F6EECF244321}">
                <p14:modId xmlns:p14="http://schemas.microsoft.com/office/powerpoint/2010/main" val="2094763811"/>
              </p:ext>
            </p:extLst>
          </p:nvPr>
        </p:nvGraphicFramePr>
        <p:xfrm>
          <a:off x="6031126" y="3183665"/>
          <a:ext cx="3073400" cy="1022350"/>
        </p:xfrm>
        <a:graphic>
          <a:graphicData uri="http://schemas.openxmlformats.org/presentationml/2006/ole">
            <mc:AlternateContent xmlns:mc="http://schemas.openxmlformats.org/markup-compatibility/2006">
              <mc:Choice xmlns:v="urn:schemas-microsoft-com:vml" Requires="v">
                <p:oleObj spid="_x0000_s33797" name="CS ChemDraw Drawing" r:id="rId12" imgW="1537407" imgH="511888" progId="ChemDraw.Document.6.0">
                  <p:embed/>
                </p:oleObj>
              </mc:Choice>
              <mc:Fallback>
                <p:oleObj name="CS ChemDraw Drawing" r:id="rId12" imgW="1537407" imgH="511888" progId="ChemDraw.Document.6.0">
                  <p:embed/>
                  <p:pic>
                    <p:nvPicPr>
                      <p:cNvPr id="0" name="Object 5"/>
                      <p:cNvPicPr>
                        <a:picLocks noChangeAspect="1" noChangeArrowheads="1"/>
                      </p:cNvPicPr>
                      <p:nvPr/>
                    </p:nvPicPr>
                    <p:blipFill>
                      <a:blip r:embed="rId13"/>
                      <a:srcRect/>
                      <a:stretch>
                        <a:fillRect/>
                      </a:stretch>
                    </p:blipFill>
                    <p:spPr bwMode="auto">
                      <a:xfrm>
                        <a:off x="6031126" y="3183665"/>
                        <a:ext cx="3073400" cy="1022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Objet 22">
            <a:extLst>
              <a:ext uri="{FF2B5EF4-FFF2-40B4-BE49-F238E27FC236}">
                <a16:creationId xmlns:a16="http://schemas.microsoft.com/office/drawing/2014/main" id="{50544515-048F-4818-BF86-015724E1C751}"/>
              </a:ext>
            </a:extLst>
          </p:cNvPr>
          <p:cNvGraphicFramePr>
            <a:graphicFrameLocks noChangeAspect="1"/>
          </p:cNvGraphicFramePr>
          <p:nvPr>
            <p:extLst>
              <p:ext uri="{D42A27DB-BD31-4B8C-83A1-F6EECF244321}">
                <p14:modId xmlns:p14="http://schemas.microsoft.com/office/powerpoint/2010/main" val="3434167578"/>
              </p:ext>
            </p:extLst>
          </p:nvPr>
        </p:nvGraphicFramePr>
        <p:xfrm>
          <a:off x="542111" y="4069437"/>
          <a:ext cx="4653408" cy="1026480"/>
        </p:xfrm>
        <a:graphic>
          <a:graphicData uri="http://schemas.openxmlformats.org/presentationml/2006/ole">
            <mc:AlternateContent xmlns:mc="http://schemas.openxmlformats.org/markup-compatibility/2006">
              <mc:Choice xmlns:v="urn:schemas-microsoft-com:vml" Requires="v">
                <p:oleObj spid="_x0000_s33798" name="CS ChemDraw Drawing" r:id="rId14" imgW="2326704" imgH="513240" progId="ChemDraw.Document.6.0">
                  <p:embed/>
                </p:oleObj>
              </mc:Choice>
              <mc:Fallback>
                <p:oleObj name="CS ChemDraw Drawing" r:id="rId14" imgW="2326704" imgH="513240" progId="ChemDraw.Document.6.0">
                  <p:embed/>
                  <p:pic>
                    <p:nvPicPr>
                      <p:cNvPr id="0" name="Object 7"/>
                      <p:cNvPicPr>
                        <a:picLocks noChangeAspect="1" noChangeArrowheads="1"/>
                      </p:cNvPicPr>
                      <p:nvPr/>
                    </p:nvPicPr>
                    <p:blipFill>
                      <a:blip r:embed="rId15"/>
                      <a:srcRect/>
                      <a:stretch>
                        <a:fillRect/>
                      </a:stretch>
                    </p:blipFill>
                    <p:spPr bwMode="auto">
                      <a:xfrm>
                        <a:off x="542111" y="4069437"/>
                        <a:ext cx="4653408" cy="10264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ZoneTexte 23">
            <a:extLst>
              <a:ext uri="{FF2B5EF4-FFF2-40B4-BE49-F238E27FC236}">
                <a16:creationId xmlns:a16="http://schemas.microsoft.com/office/drawing/2014/main" id="{CAA419AF-597F-481C-82EF-C48E33AD303B}"/>
              </a:ext>
            </a:extLst>
          </p:cNvPr>
          <p:cNvSpPr txBox="1"/>
          <p:nvPr/>
        </p:nvSpPr>
        <p:spPr>
          <a:xfrm>
            <a:off x="80603" y="4424249"/>
            <a:ext cx="569387" cy="400110"/>
          </a:xfrm>
          <a:prstGeom prst="rect">
            <a:avLst/>
          </a:prstGeom>
          <a:noFill/>
        </p:spPr>
        <p:txBody>
          <a:bodyPr wrap="none" rtlCol="0">
            <a:spAutoFit/>
          </a:bodyPr>
          <a:lstStyle/>
          <a:p>
            <a:r>
              <a:rPr lang="fr-FR" sz="2000" dirty="0">
                <a:latin typeface="Times New Roman" panose="02020603050405020304" pitchFamily="18" charset="0"/>
                <a:cs typeface="Times New Roman" panose="02020603050405020304" pitchFamily="18" charset="0"/>
              </a:rPr>
              <a:t>D : </a:t>
            </a:r>
          </a:p>
        </p:txBody>
      </p: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5" name="Objet 34">
            <a:extLst>
              <a:ext uri="{FF2B5EF4-FFF2-40B4-BE49-F238E27FC236}">
                <a16:creationId xmlns:a16="http://schemas.microsoft.com/office/drawing/2014/main" id="{080BE574-BED2-4889-A6D0-9CA2A90BF8D9}"/>
              </a:ext>
            </a:extLst>
          </p:cNvPr>
          <p:cNvGraphicFramePr>
            <a:graphicFrameLocks noChangeAspect="1"/>
          </p:cNvGraphicFramePr>
          <p:nvPr>
            <p:extLst>
              <p:ext uri="{D42A27DB-BD31-4B8C-83A1-F6EECF244321}">
                <p14:modId xmlns:p14="http://schemas.microsoft.com/office/powerpoint/2010/main" val="2692379494"/>
              </p:ext>
            </p:extLst>
          </p:nvPr>
        </p:nvGraphicFramePr>
        <p:xfrm>
          <a:off x="1531130" y="5663362"/>
          <a:ext cx="4275978" cy="1096082"/>
        </p:xfrm>
        <a:graphic>
          <a:graphicData uri="http://schemas.openxmlformats.org/presentationml/2006/ole">
            <mc:AlternateContent xmlns:mc="http://schemas.openxmlformats.org/markup-compatibility/2006">
              <mc:Choice xmlns:v="urn:schemas-microsoft-com:vml" Requires="v">
                <p:oleObj spid="_x0000_s33799" name="CS ChemDraw Drawing" r:id="rId16" imgW="2137989" imgH="548041" progId="ChemDraw.Document.6.0">
                  <p:embed/>
                </p:oleObj>
              </mc:Choice>
              <mc:Fallback>
                <p:oleObj name="CS ChemDraw Drawing" r:id="rId16" imgW="2137989" imgH="548041" progId="ChemDraw.Document.6.0">
                  <p:embed/>
                  <p:pic>
                    <p:nvPicPr>
                      <p:cNvPr id="0" name="Object 1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31130" y="5663362"/>
                        <a:ext cx="4275978" cy="10960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39" name="Connecteur droit avec flèche 38">
            <a:extLst>
              <a:ext uri="{FF2B5EF4-FFF2-40B4-BE49-F238E27FC236}">
                <a16:creationId xmlns:a16="http://schemas.microsoft.com/office/drawing/2014/main" id="{E825C77A-E7DB-4CE2-ACB0-B33511624738}"/>
              </a:ext>
            </a:extLst>
          </p:cNvPr>
          <p:cNvCxnSpPr>
            <a:cxnSpLocks/>
          </p:cNvCxnSpPr>
          <p:nvPr/>
        </p:nvCxnSpPr>
        <p:spPr>
          <a:xfrm flipH="1">
            <a:off x="3581868" y="5095917"/>
            <a:ext cx="270036" cy="853419"/>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 name="Text Box 8">
            <a:extLst>
              <a:ext uri="{FF2B5EF4-FFF2-40B4-BE49-F238E27FC236}">
                <a16:creationId xmlns:a16="http://schemas.microsoft.com/office/drawing/2014/main" id="{D7B14743-7651-46D5-9234-D269CAE0CA80}"/>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1" name="Text Box 7">
            <a:extLst>
              <a:ext uri="{FF2B5EF4-FFF2-40B4-BE49-F238E27FC236}">
                <a16:creationId xmlns:a16="http://schemas.microsoft.com/office/drawing/2014/main" id="{80E1B83C-3CDE-454C-9345-8C55419FC744}"/>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1727784274"/>
      </p:ext>
    </p:extLst>
  </p:cSld>
  <p:clrMapOvr>
    <a:masterClrMapping/>
  </p:clrMapOvr>
  <mc:AlternateContent xmlns:mc="http://schemas.openxmlformats.org/markup-compatibility/2006" xmlns:p14="http://schemas.microsoft.com/office/powerpoint/2010/main">
    <mc:Choice Requires="p14">
      <p:transition spd="slow" p14:dur="2000" advTm="59319"/>
    </mc:Choice>
    <mc:Fallback xmlns="">
      <p:transition spd="slow" advTm="593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 5">
            <a:extLst>
              <a:ext uri="{FF2B5EF4-FFF2-40B4-BE49-F238E27FC236}">
                <a16:creationId xmlns:a16="http://schemas.microsoft.com/office/drawing/2014/main" id="{ED59DB33-A3A7-48D4-B386-B493BACF63BB}"/>
              </a:ext>
            </a:extLst>
          </p:cNvPr>
          <p:cNvGraphicFramePr>
            <a:graphicFrameLocks noChangeAspect="1"/>
          </p:cNvGraphicFramePr>
          <p:nvPr>
            <p:extLst>
              <p:ext uri="{D42A27DB-BD31-4B8C-83A1-F6EECF244321}">
                <p14:modId xmlns:p14="http://schemas.microsoft.com/office/powerpoint/2010/main" val="1053975406"/>
              </p:ext>
            </p:extLst>
          </p:nvPr>
        </p:nvGraphicFramePr>
        <p:xfrm>
          <a:off x="251424" y="1877145"/>
          <a:ext cx="3211034" cy="978164"/>
        </p:xfrm>
        <a:graphic>
          <a:graphicData uri="http://schemas.openxmlformats.org/presentationml/2006/ole">
            <mc:AlternateContent xmlns:mc="http://schemas.openxmlformats.org/markup-compatibility/2006">
              <mc:Choice xmlns:v="urn:schemas-microsoft-com:vml" Requires="v">
                <p:oleObj spid="_x0000_s34818" name="CS ChemDraw Drawing" r:id="rId5" imgW="2140689" imgH="652109" progId="ChemDraw.Document.6.0">
                  <p:embed/>
                </p:oleObj>
              </mc:Choice>
              <mc:Fallback>
                <p:oleObj name="CS ChemDraw Drawing" r:id="rId5" imgW="2140689" imgH="652109" progId="ChemDraw.Document.6.0">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24" y="1877145"/>
                        <a:ext cx="3211034" cy="9781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54244" cy="369332"/>
          </a:xfrm>
          <a:prstGeom prst="rect">
            <a:avLst/>
          </a:prstGeom>
          <a:noFill/>
          <a:ln w="9525">
            <a:noFill/>
            <a:miter lim="800000"/>
            <a:headEnd/>
            <a:tailEnd/>
          </a:ln>
          <a:effectLst/>
        </p:spPr>
        <p:txBody>
          <a:bodyPr wrap="none">
            <a:spAutoFit/>
          </a:bodyPr>
          <a:lstStyle/>
          <a:p>
            <a:r>
              <a:rPr lang="fr-FR" sz="1800" b="1" u="sng" dirty="0"/>
              <a:t>Exercice 10</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0" name="Ellipse 9">
            <a:extLst>
              <a:ext uri="{FF2B5EF4-FFF2-40B4-BE49-F238E27FC236}">
                <a16:creationId xmlns:a16="http://schemas.microsoft.com/office/drawing/2014/main" id="{4A1B50B8-49A0-4B5A-B65C-C850C1F2E1B1}"/>
              </a:ext>
            </a:extLst>
          </p:cNvPr>
          <p:cNvSpPr>
            <a:spLocks noChangeAspect="1"/>
          </p:cNvSpPr>
          <p:nvPr/>
        </p:nvSpPr>
        <p:spPr>
          <a:xfrm>
            <a:off x="1397444" y="2171340"/>
            <a:ext cx="6931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7F6CC10D-F29E-4B23-8E58-0351F426062B}"/>
              </a:ext>
            </a:extLst>
          </p:cNvPr>
          <p:cNvSpPr>
            <a:spLocks noChangeAspect="1"/>
          </p:cNvSpPr>
          <p:nvPr/>
        </p:nvSpPr>
        <p:spPr>
          <a:xfrm>
            <a:off x="1509650" y="2173015"/>
            <a:ext cx="6931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 forme 11">
            <a:extLst>
              <a:ext uri="{FF2B5EF4-FFF2-40B4-BE49-F238E27FC236}">
                <a16:creationId xmlns:a16="http://schemas.microsoft.com/office/drawing/2014/main" id="{120CCC62-B89A-4E30-BE4D-20D2D2555F02}"/>
              </a:ext>
            </a:extLst>
          </p:cNvPr>
          <p:cNvSpPr/>
          <p:nvPr/>
        </p:nvSpPr>
        <p:spPr>
          <a:xfrm>
            <a:off x="1517301" y="1890648"/>
            <a:ext cx="924448" cy="240100"/>
          </a:xfrm>
          <a:custGeom>
            <a:avLst/>
            <a:gdLst>
              <a:gd name="connsiteX0" fmla="*/ 0 w 924448"/>
              <a:gd name="connsiteY0" fmla="*/ 240100 h 240100"/>
              <a:gd name="connsiteX1" fmla="*/ 331596 w 924448"/>
              <a:gd name="connsiteY1" fmla="*/ 8988 h 240100"/>
              <a:gd name="connsiteX2" fmla="*/ 924448 w 924448"/>
              <a:gd name="connsiteY2" fmla="*/ 69278 h 240100"/>
            </a:gdLst>
            <a:ahLst/>
            <a:cxnLst>
              <a:cxn ang="0">
                <a:pos x="connsiteX0" y="connsiteY0"/>
              </a:cxn>
              <a:cxn ang="0">
                <a:pos x="connsiteX1" y="connsiteY1"/>
              </a:cxn>
              <a:cxn ang="0">
                <a:pos x="connsiteX2" y="connsiteY2"/>
              </a:cxn>
            </a:cxnLst>
            <a:rect l="l" t="t" r="r" b="b"/>
            <a:pathLst>
              <a:path w="924448" h="240100">
                <a:moveTo>
                  <a:pt x="0" y="240100"/>
                </a:moveTo>
                <a:cubicBezTo>
                  <a:pt x="88760" y="138779"/>
                  <a:pt x="177521" y="37458"/>
                  <a:pt x="331596" y="8988"/>
                </a:cubicBezTo>
                <a:cubicBezTo>
                  <a:pt x="485671" y="-19482"/>
                  <a:pt x="705059" y="24898"/>
                  <a:pt x="924448" y="69278"/>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5" name="Objet 14">
            <a:extLst>
              <a:ext uri="{FF2B5EF4-FFF2-40B4-BE49-F238E27FC236}">
                <a16:creationId xmlns:a16="http://schemas.microsoft.com/office/drawing/2014/main" id="{119894CF-8F3E-405E-AEFD-F2CB92AB6CFF}"/>
              </a:ext>
            </a:extLst>
          </p:cNvPr>
          <p:cNvGraphicFramePr>
            <a:graphicFrameLocks noChangeAspect="1"/>
          </p:cNvGraphicFramePr>
          <p:nvPr>
            <p:extLst>
              <p:ext uri="{D42A27DB-BD31-4B8C-83A1-F6EECF244321}">
                <p14:modId xmlns:p14="http://schemas.microsoft.com/office/powerpoint/2010/main" val="3753116665"/>
              </p:ext>
            </p:extLst>
          </p:nvPr>
        </p:nvGraphicFramePr>
        <p:xfrm>
          <a:off x="3605213" y="1990403"/>
          <a:ext cx="1681162" cy="898525"/>
        </p:xfrm>
        <a:graphic>
          <a:graphicData uri="http://schemas.openxmlformats.org/presentationml/2006/ole">
            <mc:AlternateContent xmlns:mc="http://schemas.openxmlformats.org/markup-compatibility/2006">
              <mc:Choice xmlns:v="urn:schemas-microsoft-com:vml" Requires="v">
                <p:oleObj spid="_x0000_s34819" name="CS ChemDraw Drawing" r:id="rId8" imgW="1121153" imgH="600075" progId="ChemDraw.Document.6.0">
                  <p:embed/>
                </p:oleObj>
              </mc:Choice>
              <mc:Fallback>
                <p:oleObj name="CS ChemDraw Drawing" r:id="rId8" imgW="1121153" imgH="600075" progId="ChemDraw.Document.6.0">
                  <p:embed/>
                  <p:pic>
                    <p:nvPicPr>
                      <p:cNvPr id="6" name="Objet 5">
                        <a:extLst>
                          <a:ext uri="{FF2B5EF4-FFF2-40B4-BE49-F238E27FC236}">
                            <a16:creationId xmlns:a16="http://schemas.microsoft.com/office/drawing/2014/main" id="{ED59DB33-A3A7-48D4-B386-B493BACF63BB}"/>
                          </a:ext>
                        </a:extLst>
                      </p:cNvPr>
                      <p:cNvPicPr>
                        <a:picLocks noChangeAspect="1" noChangeArrowheads="1"/>
                      </p:cNvPicPr>
                      <p:nvPr/>
                    </p:nvPicPr>
                    <p:blipFill>
                      <a:blip r:embed="rId9"/>
                      <a:srcRect/>
                      <a:stretch>
                        <a:fillRect/>
                      </a:stretch>
                    </p:blipFill>
                    <p:spPr bwMode="auto">
                      <a:xfrm>
                        <a:off x="3605213" y="1990403"/>
                        <a:ext cx="1681162" cy="898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t 17">
            <a:extLst>
              <a:ext uri="{FF2B5EF4-FFF2-40B4-BE49-F238E27FC236}">
                <a16:creationId xmlns:a16="http://schemas.microsoft.com/office/drawing/2014/main" id="{A8C20629-3232-4B23-B4B3-744AC9DAE75F}"/>
              </a:ext>
            </a:extLst>
          </p:cNvPr>
          <p:cNvGraphicFramePr>
            <a:graphicFrameLocks noChangeAspect="1"/>
          </p:cNvGraphicFramePr>
          <p:nvPr>
            <p:extLst>
              <p:ext uri="{D42A27DB-BD31-4B8C-83A1-F6EECF244321}">
                <p14:modId xmlns:p14="http://schemas.microsoft.com/office/powerpoint/2010/main" val="1170698867"/>
              </p:ext>
            </p:extLst>
          </p:nvPr>
        </p:nvGraphicFramePr>
        <p:xfrm>
          <a:off x="242888" y="3873991"/>
          <a:ext cx="3482975" cy="1109663"/>
        </p:xfrm>
        <a:graphic>
          <a:graphicData uri="http://schemas.openxmlformats.org/presentationml/2006/ole">
            <mc:AlternateContent xmlns:mc="http://schemas.openxmlformats.org/markup-compatibility/2006">
              <mc:Choice xmlns:v="urn:schemas-microsoft-com:vml" Requires="v">
                <p:oleObj spid="_x0000_s34820" name="CS ChemDraw Drawing" r:id="rId10" imgW="2321978" imgH="738606" progId="ChemDraw.Document.6.0">
                  <p:embed/>
                </p:oleObj>
              </mc:Choice>
              <mc:Fallback>
                <p:oleObj name="CS ChemDraw Drawing" r:id="rId10" imgW="2321978" imgH="738606" progId="ChemDraw.Document.6.0">
                  <p:embed/>
                  <p:pic>
                    <p:nvPicPr>
                      <p:cNvPr id="0" name="Object 4"/>
                      <p:cNvPicPr>
                        <a:picLocks noChangeAspect="1" noChangeArrowheads="1"/>
                      </p:cNvPicPr>
                      <p:nvPr/>
                    </p:nvPicPr>
                    <p:blipFill>
                      <a:blip r:embed="rId11"/>
                      <a:srcRect/>
                      <a:stretch>
                        <a:fillRect/>
                      </a:stretch>
                    </p:blipFill>
                    <p:spPr bwMode="auto">
                      <a:xfrm>
                        <a:off x="242888" y="3873991"/>
                        <a:ext cx="3482975" cy="1109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Forme libre : forme 18">
            <a:extLst>
              <a:ext uri="{FF2B5EF4-FFF2-40B4-BE49-F238E27FC236}">
                <a16:creationId xmlns:a16="http://schemas.microsoft.com/office/drawing/2014/main" id="{79CEE159-14C9-4918-9D44-A837CDAEDB4E}"/>
              </a:ext>
            </a:extLst>
          </p:cNvPr>
          <p:cNvSpPr/>
          <p:nvPr/>
        </p:nvSpPr>
        <p:spPr>
          <a:xfrm>
            <a:off x="1989574" y="3714317"/>
            <a:ext cx="1155560" cy="392914"/>
          </a:xfrm>
          <a:custGeom>
            <a:avLst/>
            <a:gdLst>
              <a:gd name="connsiteX0" fmla="*/ 1155560 w 1155560"/>
              <a:gd name="connsiteY0" fmla="*/ 392914 h 392914"/>
              <a:gd name="connsiteX1" fmla="*/ 793819 w 1155560"/>
              <a:gd name="connsiteY1" fmla="*/ 101512 h 392914"/>
              <a:gd name="connsiteX2" fmla="*/ 271305 w 1155560"/>
              <a:gd name="connsiteY2" fmla="*/ 1029 h 392914"/>
              <a:gd name="connsiteX3" fmla="*/ 0 w 1155560"/>
              <a:gd name="connsiteY3" fmla="*/ 151754 h 392914"/>
            </a:gdLst>
            <a:ahLst/>
            <a:cxnLst>
              <a:cxn ang="0">
                <a:pos x="connsiteX0" y="connsiteY0"/>
              </a:cxn>
              <a:cxn ang="0">
                <a:pos x="connsiteX1" y="connsiteY1"/>
              </a:cxn>
              <a:cxn ang="0">
                <a:pos x="connsiteX2" y="connsiteY2"/>
              </a:cxn>
              <a:cxn ang="0">
                <a:pos x="connsiteX3" y="connsiteY3"/>
              </a:cxn>
            </a:cxnLst>
            <a:rect l="l" t="t" r="r" b="b"/>
            <a:pathLst>
              <a:path w="1155560" h="392914">
                <a:moveTo>
                  <a:pt x="1155560" y="392914"/>
                </a:moveTo>
                <a:cubicBezTo>
                  <a:pt x="1048377" y="279870"/>
                  <a:pt x="941195" y="166826"/>
                  <a:pt x="793819" y="101512"/>
                </a:cubicBezTo>
                <a:cubicBezTo>
                  <a:pt x="646443" y="36198"/>
                  <a:pt x="403608" y="-7345"/>
                  <a:pt x="271305" y="1029"/>
                </a:cubicBezTo>
                <a:cubicBezTo>
                  <a:pt x="139002" y="9403"/>
                  <a:pt x="69501" y="80578"/>
                  <a:pt x="0" y="151754"/>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orme libre : forme 19">
            <a:extLst>
              <a:ext uri="{FF2B5EF4-FFF2-40B4-BE49-F238E27FC236}">
                <a16:creationId xmlns:a16="http://schemas.microsoft.com/office/drawing/2014/main" id="{A10D14A0-ECC4-4C43-B0E3-FBC79419C88D}"/>
              </a:ext>
            </a:extLst>
          </p:cNvPr>
          <p:cNvSpPr/>
          <p:nvPr/>
        </p:nvSpPr>
        <p:spPr>
          <a:xfrm>
            <a:off x="1446963" y="3792715"/>
            <a:ext cx="180870" cy="354710"/>
          </a:xfrm>
          <a:custGeom>
            <a:avLst/>
            <a:gdLst>
              <a:gd name="connsiteX0" fmla="*/ 180870 w 180870"/>
              <a:gd name="connsiteY0" fmla="*/ 354710 h 354710"/>
              <a:gd name="connsiteX1" fmla="*/ 120580 w 180870"/>
              <a:gd name="connsiteY1" fmla="*/ 3017 h 354710"/>
              <a:gd name="connsiteX2" fmla="*/ 0 w 180870"/>
              <a:gd name="connsiteY2" fmla="*/ 214033 h 354710"/>
            </a:gdLst>
            <a:ahLst/>
            <a:cxnLst>
              <a:cxn ang="0">
                <a:pos x="connsiteX0" y="connsiteY0"/>
              </a:cxn>
              <a:cxn ang="0">
                <a:pos x="connsiteX1" y="connsiteY1"/>
              </a:cxn>
              <a:cxn ang="0">
                <a:pos x="connsiteX2" y="connsiteY2"/>
              </a:cxn>
            </a:cxnLst>
            <a:rect l="l" t="t" r="r" b="b"/>
            <a:pathLst>
              <a:path w="180870" h="354710">
                <a:moveTo>
                  <a:pt x="180870" y="354710"/>
                </a:moveTo>
                <a:cubicBezTo>
                  <a:pt x="165797" y="190586"/>
                  <a:pt x="150725" y="26463"/>
                  <a:pt x="120580" y="3017"/>
                </a:cubicBezTo>
                <a:cubicBezTo>
                  <a:pt x="90435" y="-20429"/>
                  <a:pt x="45217" y="96802"/>
                  <a:pt x="0" y="214033"/>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1" name="Objet 20">
            <a:extLst>
              <a:ext uri="{FF2B5EF4-FFF2-40B4-BE49-F238E27FC236}">
                <a16:creationId xmlns:a16="http://schemas.microsoft.com/office/drawing/2014/main" id="{8313C1A7-D44C-4F09-94CC-EE649B64C61B}"/>
              </a:ext>
            </a:extLst>
          </p:cNvPr>
          <p:cNvGraphicFramePr>
            <a:graphicFrameLocks noChangeAspect="1"/>
          </p:cNvGraphicFramePr>
          <p:nvPr>
            <p:extLst>
              <p:ext uri="{D42A27DB-BD31-4B8C-83A1-F6EECF244321}">
                <p14:modId xmlns:p14="http://schemas.microsoft.com/office/powerpoint/2010/main" val="1787079441"/>
              </p:ext>
            </p:extLst>
          </p:nvPr>
        </p:nvGraphicFramePr>
        <p:xfrm>
          <a:off x="3766056" y="3718416"/>
          <a:ext cx="2981325" cy="1420812"/>
        </p:xfrm>
        <a:graphic>
          <a:graphicData uri="http://schemas.openxmlformats.org/presentationml/2006/ole">
            <mc:AlternateContent xmlns:mc="http://schemas.openxmlformats.org/markup-compatibility/2006">
              <mc:Choice xmlns:v="urn:schemas-microsoft-com:vml" Requires="v">
                <p:oleObj spid="_x0000_s34821" name="CS ChemDraw Drawing" r:id="rId12" imgW="1988434" imgH="944375" progId="ChemDraw.Document.6.0">
                  <p:embed/>
                </p:oleObj>
              </mc:Choice>
              <mc:Fallback>
                <p:oleObj name="CS ChemDraw Drawing" r:id="rId12" imgW="1988434" imgH="944375" progId="ChemDraw.Document.6.0">
                  <p:embed/>
                  <p:pic>
                    <p:nvPicPr>
                      <p:cNvPr id="18" name="Objet 17">
                        <a:extLst>
                          <a:ext uri="{FF2B5EF4-FFF2-40B4-BE49-F238E27FC236}">
                            <a16:creationId xmlns:a16="http://schemas.microsoft.com/office/drawing/2014/main" id="{A8C20629-3232-4B23-B4B3-744AC9DAE75F}"/>
                          </a:ext>
                        </a:extLst>
                      </p:cNvPr>
                      <p:cNvPicPr>
                        <a:picLocks noChangeAspect="1" noChangeArrowheads="1"/>
                      </p:cNvPicPr>
                      <p:nvPr/>
                    </p:nvPicPr>
                    <p:blipFill>
                      <a:blip r:embed="rId13"/>
                      <a:srcRect/>
                      <a:stretch>
                        <a:fillRect/>
                      </a:stretch>
                    </p:blipFill>
                    <p:spPr bwMode="auto">
                      <a:xfrm>
                        <a:off x="3766056" y="3718416"/>
                        <a:ext cx="2981325" cy="1420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 Box 8">
            <a:extLst>
              <a:ext uri="{FF2B5EF4-FFF2-40B4-BE49-F238E27FC236}">
                <a16:creationId xmlns:a16="http://schemas.microsoft.com/office/drawing/2014/main" id="{213D655E-BADE-4B30-BE9A-40F164EF31BB}"/>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2" name="Text Box 7">
            <a:extLst>
              <a:ext uri="{FF2B5EF4-FFF2-40B4-BE49-F238E27FC236}">
                <a16:creationId xmlns:a16="http://schemas.microsoft.com/office/drawing/2014/main" id="{4C197F25-9C52-4A0F-B00B-9440B794E650}"/>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3560180393"/>
      </p:ext>
    </p:extLst>
  </p:cSld>
  <p:clrMapOvr>
    <a:masterClrMapping/>
  </p:clrMapOvr>
  <mc:AlternateContent xmlns:mc="http://schemas.openxmlformats.org/markup-compatibility/2006" xmlns:p14="http://schemas.microsoft.com/office/powerpoint/2010/main">
    <mc:Choice Requires="p14">
      <p:transition spd="slow" p14:dur="2000" advTm="124852"/>
    </mc:Choice>
    <mc:Fallback xmlns="">
      <p:transition spd="slow" advTm="1248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right)">
                                      <p:cBhvr>
                                        <p:cTn id="26" dur="500"/>
                                        <p:tgtEl>
                                          <p:spTgt spid="19"/>
                                        </p:tgtEl>
                                      </p:cBhvr>
                                    </p:animEffect>
                                  </p:childTnLst>
                                </p:cTn>
                              </p:par>
                              <p:par>
                                <p:cTn id="27" presetID="22" presetClass="entr" presetSubtype="2"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right)">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646331"/>
          </a:xfrm>
          <a:prstGeom prst="rect">
            <a:avLst/>
          </a:prstGeom>
          <a:noFill/>
          <a:ln w="9525">
            <a:noFill/>
            <a:miter lim="800000"/>
            <a:headEnd/>
            <a:tailEnd/>
          </a:ln>
          <a:effectLst/>
        </p:spPr>
        <p:txBody>
          <a:bodyPr wrap="none">
            <a:spAutoFit/>
          </a:bodyPr>
          <a:lstStyle/>
          <a:p>
            <a:r>
              <a:rPr lang="fr-FR" sz="1800" b="1" u="sng" dirty="0"/>
              <a:t>Exercice 1</a:t>
            </a:r>
          </a:p>
          <a:p>
            <a:endParaRPr lang="fr-FR" sz="1800" dirty="0"/>
          </a:p>
        </p:txBody>
      </p:sp>
      <p:sp>
        <p:nvSpPr>
          <p:cNvPr id="28" name="Text Box 8"/>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 name="Objet 2">
            <a:extLst>
              <a:ext uri="{FF2B5EF4-FFF2-40B4-BE49-F238E27FC236}">
                <a16:creationId xmlns:a16="http://schemas.microsoft.com/office/drawing/2014/main" id="{DD2101C6-47AE-49FB-9A10-04AD007945D6}"/>
              </a:ext>
            </a:extLst>
          </p:cNvPr>
          <p:cNvGraphicFramePr>
            <a:graphicFrameLocks noChangeAspect="1"/>
          </p:cNvGraphicFramePr>
          <p:nvPr>
            <p:extLst>
              <p:ext uri="{D42A27DB-BD31-4B8C-83A1-F6EECF244321}">
                <p14:modId xmlns:p14="http://schemas.microsoft.com/office/powerpoint/2010/main" val="2990602273"/>
              </p:ext>
            </p:extLst>
          </p:nvPr>
        </p:nvGraphicFramePr>
        <p:xfrm>
          <a:off x="387350" y="1309688"/>
          <a:ext cx="8092864" cy="2389345"/>
        </p:xfrm>
        <a:graphic>
          <a:graphicData uri="http://schemas.openxmlformats.org/presentationml/2006/ole">
            <mc:AlternateContent xmlns:mc="http://schemas.openxmlformats.org/markup-compatibility/2006">
              <mc:Choice xmlns:v="urn:schemas-microsoft-com:vml" Requires="v">
                <p:oleObj spid="_x0000_s4098" name="CS ChemDraw Drawing" r:id="rId6" imgW="7138107" imgH="2112088" progId="ChemDraw.Document.6.0">
                  <p:embed/>
                </p:oleObj>
              </mc:Choice>
              <mc:Fallback>
                <p:oleObj name="CS ChemDraw Drawing" r:id="rId6" imgW="7138107" imgH="2112088" progId="ChemDraw.Document.6.0">
                  <p:embed/>
                  <p:pic>
                    <p:nvPicPr>
                      <p:cNvPr id="0" name="Object 1"/>
                      <p:cNvPicPr>
                        <a:picLocks noChangeAspect="1" noChangeArrowheads="1"/>
                      </p:cNvPicPr>
                      <p:nvPr/>
                    </p:nvPicPr>
                    <p:blipFill>
                      <a:blip r:embed="rId7"/>
                      <a:srcRect/>
                      <a:stretch>
                        <a:fillRect/>
                      </a:stretch>
                    </p:blipFill>
                    <p:spPr bwMode="auto">
                      <a:xfrm>
                        <a:off x="387350" y="1309688"/>
                        <a:ext cx="8092864" cy="2389345"/>
                      </a:xfrm>
                      <a:prstGeom prst="rect">
                        <a:avLst/>
                      </a:prstGeom>
                      <a:noFill/>
                    </p:spPr>
                  </p:pic>
                </p:oleObj>
              </mc:Fallback>
            </mc:AlternateContent>
          </a:graphicData>
        </a:graphic>
      </p:graphicFrame>
      <p:sp>
        <p:nvSpPr>
          <p:cNvPr id="4" name="Rectangle 3">
            <a:extLst>
              <a:ext uri="{FF2B5EF4-FFF2-40B4-BE49-F238E27FC236}">
                <a16:creationId xmlns:a16="http://schemas.microsoft.com/office/drawing/2014/main" id="{37A7E8CF-07DC-4482-A0DE-F6B8BA97BF6A}"/>
              </a:ext>
            </a:extLst>
          </p:cNvPr>
          <p:cNvSpPr/>
          <p:nvPr/>
        </p:nvSpPr>
        <p:spPr>
          <a:xfrm>
            <a:off x="1331568" y="1309688"/>
            <a:ext cx="1890252" cy="409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00E2D696-E49C-41ED-AE5C-98949C5E4720}"/>
              </a:ext>
            </a:extLst>
          </p:cNvPr>
          <p:cNvSpPr/>
          <p:nvPr/>
        </p:nvSpPr>
        <p:spPr>
          <a:xfrm>
            <a:off x="3354204" y="1281911"/>
            <a:ext cx="1487832"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98C6B30C-D262-4FFF-92EE-3A10A5594B1D}"/>
              </a:ext>
            </a:extLst>
          </p:cNvPr>
          <p:cNvSpPr/>
          <p:nvPr/>
        </p:nvSpPr>
        <p:spPr>
          <a:xfrm>
            <a:off x="4877772" y="1315290"/>
            <a:ext cx="1916728"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D7504A98-949B-405F-AF95-420891D0E569}"/>
              </a:ext>
            </a:extLst>
          </p:cNvPr>
          <p:cNvSpPr/>
          <p:nvPr/>
        </p:nvSpPr>
        <p:spPr>
          <a:xfrm>
            <a:off x="7044978" y="1303119"/>
            <a:ext cx="1487832"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BB69E198-04A2-4B58-B371-D52907744B0F}"/>
              </a:ext>
            </a:extLst>
          </p:cNvPr>
          <p:cNvSpPr/>
          <p:nvPr/>
        </p:nvSpPr>
        <p:spPr>
          <a:xfrm>
            <a:off x="323354" y="2202801"/>
            <a:ext cx="1008214"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5CC36D50-10F6-4AEC-A06A-C09625FD8CDD}"/>
              </a:ext>
            </a:extLst>
          </p:cNvPr>
          <p:cNvSpPr/>
          <p:nvPr/>
        </p:nvSpPr>
        <p:spPr>
          <a:xfrm>
            <a:off x="1395564" y="2062549"/>
            <a:ext cx="1890252"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3BEFE3D1-3EA3-43BC-8567-4B996F6FD3AD}"/>
              </a:ext>
            </a:extLst>
          </p:cNvPr>
          <p:cNvSpPr/>
          <p:nvPr/>
        </p:nvSpPr>
        <p:spPr>
          <a:xfrm>
            <a:off x="3761892" y="2024245"/>
            <a:ext cx="1747774"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EECF04D1-99E2-4D8E-B907-56525037EE2A}"/>
              </a:ext>
            </a:extLst>
          </p:cNvPr>
          <p:cNvSpPr/>
          <p:nvPr/>
        </p:nvSpPr>
        <p:spPr>
          <a:xfrm>
            <a:off x="6102204" y="2202801"/>
            <a:ext cx="1487832"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8C5EB8E9-71ED-41FB-811A-EA20039E0828}"/>
              </a:ext>
            </a:extLst>
          </p:cNvPr>
          <p:cNvSpPr/>
          <p:nvPr/>
        </p:nvSpPr>
        <p:spPr>
          <a:xfrm>
            <a:off x="1353990" y="3052384"/>
            <a:ext cx="1867829"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4CE5102A-55D1-4C57-AF49-53C0F59E60FA}"/>
              </a:ext>
            </a:extLst>
          </p:cNvPr>
          <p:cNvSpPr/>
          <p:nvPr/>
        </p:nvSpPr>
        <p:spPr>
          <a:xfrm>
            <a:off x="3583292" y="3115326"/>
            <a:ext cx="1487832"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12FD47E2-7808-4A58-91D1-9A87C45A9841}"/>
              </a:ext>
            </a:extLst>
          </p:cNvPr>
          <p:cNvSpPr/>
          <p:nvPr/>
        </p:nvSpPr>
        <p:spPr>
          <a:xfrm>
            <a:off x="5922182" y="3063219"/>
            <a:ext cx="1620213"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Text Box 7">
            <a:extLst>
              <a:ext uri="{FF2B5EF4-FFF2-40B4-BE49-F238E27FC236}">
                <a16:creationId xmlns:a16="http://schemas.microsoft.com/office/drawing/2014/main" id="{3ABCC4A9-8610-4BD7-B9AA-93BAB4CC4C65}"/>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412088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animBg="1"/>
      <p:bldP spid="21" grpId="0" animBg="1"/>
      <p:bldP spid="22" grpId="0" animBg="1"/>
      <p:bldP spid="23" grpId="0" animBg="1"/>
      <p:bldP spid="24" grpId="0" animBg="1"/>
      <p:bldP spid="25" grpId="0" animBg="1"/>
      <p:bldP spid="26" grpId="0" animBg="1"/>
      <p:bldP spid="27" grpId="0" animBg="1"/>
      <p:bldP spid="29" grpId="0" animBg="1"/>
      <p:bldP spid="3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41485" cy="369332"/>
          </a:xfrm>
          <a:prstGeom prst="rect">
            <a:avLst/>
          </a:prstGeom>
          <a:noFill/>
          <a:ln w="9525">
            <a:noFill/>
            <a:miter lim="800000"/>
            <a:headEnd/>
            <a:tailEnd/>
          </a:ln>
          <a:effectLst/>
        </p:spPr>
        <p:txBody>
          <a:bodyPr wrap="none">
            <a:spAutoFit/>
          </a:bodyPr>
          <a:lstStyle/>
          <a:p>
            <a:r>
              <a:rPr lang="fr-FR" sz="1800" b="1" u="sng" dirty="0"/>
              <a:t>Exercice 11</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9" name="Objet 8">
            <a:extLst>
              <a:ext uri="{FF2B5EF4-FFF2-40B4-BE49-F238E27FC236}">
                <a16:creationId xmlns:a16="http://schemas.microsoft.com/office/drawing/2014/main" id="{EBE8609A-D732-4790-B98D-A81487FE5063}"/>
              </a:ext>
            </a:extLst>
          </p:cNvPr>
          <p:cNvGraphicFramePr>
            <a:graphicFrameLocks noChangeAspect="1"/>
          </p:cNvGraphicFramePr>
          <p:nvPr>
            <p:extLst>
              <p:ext uri="{D42A27DB-BD31-4B8C-83A1-F6EECF244321}">
                <p14:modId xmlns:p14="http://schemas.microsoft.com/office/powerpoint/2010/main" val="3273272632"/>
              </p:ext>
            </p:extLst>
          </p:nvPr>
        </p:nvGraphicFramePr>
        <p:xfrm>
          <a:off x="2283223" y="1314115"/>
          <a:ext cx="1891883" cy="1281749"/>
        </p:xfrm>
        <a:graphic>
          <a:graphicData uri="http://schemas.openxmlformats.org/presentationml/2006/ole">
            <mc:AlternateContent xmlns:mc="http://schemas.openxmlformats.org/markup-compatibility/2006">
              <mc:Choice xmlns:v="urn:schemas-microsoft-com:vml" Requires="v">
                <p:oleObj spid="_x0000_s35842" name="CS ChemDraw Drawing" r:id="rId6" imgW="1261255" imgH="854499" progId="ChemDraw.Document.6.0">
                  <p:embed/>
                </p:oleObj>
              </mc:Choice>
              <mc:Fallback>
                <p:oleObj name="CS ChemDraw Drawing" r:id="rId6" imgW="1261255" imgH="854499" progId="ChemDraw.Document.6.0">
                  <p:embed/>
                  <p:pic>
                    <p:nvPicPr>
                      <p:cNvPr id="0" name=""/>
                      <p:cNvPicPr/>
                      <p:nvPr/>
                    </p:nvPicPr>
                    <p:blipFill>
                      <a:blip r:embed="rId7"/>
                      <a:stretch>
                        <a:fillRect/>
                      </a:stretch>
                    </p:blipFill>
                    <p:spPr>
                      <a:xfrm>
                        <a:off x="2283223" y="1314115"/>
                        <a:ext cx="1891883" cy="1281749"/>
                      </a:xfrm>
                      <a:prstGeom prst="rect">
                        <a:avLst/>
                      </a:prstGeom>
                    </p:spPr>
                  </p:pic>
                </p:oleObj>
              </mc:Fallback>
            </mc:AlternateContent>
          </a:graphicData>
        </a:graphic>
      </p:graphicFrame>
      <p:graphicFrame>
        <p:nvGraphicFramePr>
          <p:cNvPr id="13" name="Objet 12">
            <a:extLst>
              <a:ext uri="{FF2B5EF4-FFF2-40B4-BE49-F238E27FC236}">
                <a16:creationId xmlns:a16="http://schemas.microsoft.com/office/drawing/2014/main" id="{6724F30A-0A80-4140-B560-58F17E937CC3}"/>
              </a:ext>
            </a:extLst>
          </p:cNvPr>
          <p:cNvGraphicFramePr>
            <a:graphicFrameLocks noChangeAspect="1"/>
          </p:cNvGraphicFramePr>
          <p:nvPr>
            <p:extLst>
              <p:ext uri="{D42A27DB-BD31-4B8C-83A1-F6EECF244321}">
                <p14:modId xmlns:p14="http://schemas.microsoft.com/office/powerpoint/2010/main" val="1614998271"/>
              </p:ext>
            </p:extLst>
          </p:nvPr>
        </p:nvGraphicFramePr>
        <p:xfrm>
          <a:off x="4263413" y="1575503"/>
          <a:ext cx="1640712" cy="621362"/>
        </p:xfrm>
        <a:graphic>
          <a:graphicData uri="http://schemas.openxmlformats.org/presentationml/2006/ole">
            <mc:AlternateContent xmlns:mc="http://schemas.openxmlformats.org/markup-compatibility/2006">
              <mc:Choice xmlns:v="urn:schemas-microsoft-com:vml" Requires="v">
                <p:oleObj spid="_x0000_s35843" name="CS ChemDraw Drawing" r:id="rId8" imgW="1093808" imgH="414241" progId="ChemDraw.Document.6.0">
                  <p:embed/>
                </p:oleObj>
              </mc:Choice>
              <mc:Fallback>
                <p:oleObj name="CS ChemDraw Drawing" r:id="rId8" imgW="1093808" imgH="414241" progId="ChemDraw.Document.6.0">
                  <p:embed/>
                  <p:pic>
                    <p:nvPicPr>
                      <p:cNvPr id="0" name=""/>
                      <p:cNvPicPr/>
                      <p:nvPr/>
                    </p:nvPicPr>
                    <p:blipFill>
                      <a:blip r:embed="rId9"/>
                      <a:stretch>
                        <a:fillRect/>
                      </a:stretch>
                    </p:blipFill>
                    <p:spPr>
                      <a:xfrm>
                        <a:off x="4263413" y="1575503"/>
                        <a:ext cx="1640712" cy="621362"/>
                      </a:xfrm>
                      <a:prstGeom prst="rect">
                        <a:avLst/>
                      </a:prstGeom>
                    </p:spPr>
                  </p:pic>
                </p:oleObj>
              </mc:Fallback>
            </mc:AlternateContent>
          </a:graphicData>
        </a:graphic>
      </p:graphicFrame>
      <p:graphicFrame>
        <p:nvGraphicFramePr>
          <p:cNvPr id="14" name="Objet 13">
            <a:extLst>
              <a:ext uri="{FF2B5EF4-FFF2-40B4-BE49-F238E27FC236}">
                <a16:creationId xmlns:a16="http://schemas.microsoft.com/office/drawing/2014/main" id="{C79B38B3-EB7B-480D-886E-9A3F37F33DFF}"/>
              </a:ext>
            </a:extLst>
          </p:cNvPr>
          <p:cNvGraphicFramePr>
            <a:graphicFrameLocks noChangeAspect="1"/>
          </p:cNvGraphicFramePr>
          <p:nvPr>
            <p:extLst>
              <p:ext uri="{D42A27DB-BD31-4B8C-83A1-F6EECF244321}">
                <p14:modId xmlns:p14="http://schemas.microsoft.com/office/powerpoint/2010/main" val="2024886319"/>
              </p:ext>
            </p:extLst>
          </p:nvPr>
        </p:nvGraphicFramePr>
        <p:xfrm>
          <a:off x="5904125" y="1421176"/>
          <a:ext cx="2223569" cy="1551377"/>
        </p:xfrm>
        <a:graphic>
          <a:graphicData uri="http://schemas.openxmlformats.org/presentationml/2006/ole">
            <mc:AlternateContent xmlns:mc="http://schemas.openxmlformats.org/markup-compatibility/2006">
              <mc:Choice xmlns:v="urn:schemas-microsoft-com:vml" Requires="v">
                <p:oleObj spid="_x0000_s35844" name="CS ChemDraw Drawing" r:id="rId10" imgW="1482379" imgH="1034251" progId="ChemDraw.Document.6.0">
                  <p:embed/>
                </p:oleObj>
              </mc:Choice>
              <mc:Fallback>
                <p:oleObj name="CS ChemDraw Drawing" r:id="rId10" imgW="1482379" imgH="1034251" progId="ChemDraw.Document.6.0">
                  <p:embed/>
                  <p:pic>
                    <p:nvPicPr>
                      <p:cNvPr id="0" name=""/>
                      <p:cNvPicPr/>
                      <p:nvPr/>
                    </p:nvPicPr>
                    <p:blipFill>
                      <a:blip r:embed="rId11"/>
                      <a:stretch>
                        <a:fillRect/>
                      </a:stretch>
                    </p:blipFill>
                    <p:spPr>
                      <a:xfrm>
                        <a:off x="5904125" y="1421176"/>
                        <a:ext cx="2223569" cy="1551377"/>
                      </a:xfrm>
                      <a:prstGeom prst="rect">
                        <a:avLst/>
                      </a:prstGeom>
                    </p:spPr>
                  </p:pic>
                </p:oleObj>
              </mc:Fallback>
            </mc:AlternateContent>
          </a:graphicData>
        </a:graphic>
      </p:graphicFrame>
      <p:sp>
        <p:nvSpPr>
          <p:cNvPr id="16" name="ZoneTexte 15">
            <a:extLst>
              <a:ext uri="{FF2B5EF4-FFF2-40B4-BE49-F238E27FC236}">
                <a16:creationId xmlns:a16="http://schemas.microsoft.com/office/drawing/2014/main" id="{FA9B3010-8A37-4253-85ED-A8EB8052321E}"/>
              </a:ext>
            </a:extLst>
          </p:cNvPr>
          <p:cNvSpPr txBox="1"/>
          <p:nvPr/>
        </p:nvSpPr>
        <p:spPr>
          <a:xfrm>
            <a:off x="6581405" y="1848977"/>
            <a:ext cx="304892" cy="461665"/>
          </a:xfrm>
          <a:prstGeom prst="rect">
            <a:avLst/>
          </a:prstGeom>
          <a:noFill/>
        </p:spPr>
        <p:txBody>
          <a:bodyPr wrap="none" rtlCol="0">
            <a:spAutoFit/>
          </a:bodyPr>
          <a:lstStyle/>
          <a:p>
            <a:r>
              <a:rPr lang="fr-FR" sz="2400" b="1" dirty="0"/>
              <a:t>*</a:t>
            </a:r>
          </a:p>
        </p:txBody>
      </p:sp>
      <p:graphicFrame>
        <p:nvGraphicFramePr>
          <p:cNvPr id="17" name="Objet 16">
            <a:extLst>
              <a:ext uri="{FF2B5EF4-FFF2-40B4-BE49-F238E27FC236}">
                <a16:creationId xmlns:a16="http://schemas.microsoft.com/office/drawing/2014/main" id="{E042FAF8-CD38-44DC-88FB-6A2DA9998935}"/>
              </a:ext>
            </a:extLst>
          </p:cNvPr>
          <p:cNvGraphicFramePr>
            <a:graphicFrameLocks noChangeAspect="1"/>
          </p:cNvGraphicFramePr>
          <p:nvPr>
            <p:extLst>
              <p:ext uri="{D42A27DB-BD31-4B8C-83A1-F6EECF244321}">
                <p14:modId xmlns:p14="http://schemas.microsoft.com/office/powerpoint/2010/main" val="1799329175"/>
              </p:ext>
            </p:extLst>
          </p:nvPr>
        </p:nvGraphicFramePr>
        <p:xfrm>
          <a:off x="6067357" y="3153919"/>
          <a:ext cx="949325" cy="1149350"/>
        </p:xfrm>
        <a:graphic>
          <a:graphicData uri="http://schemas.openxmlformats.org/presentationml/2006/ole">
            <mc:AlternateContent xmlns:mc="http://schemas.openxmlformats.org/markup-compatibility/2006">
              <mc:Choice xmlns:v="urn:schemas-microsoft-com:vml" Requires="v">
                <p:oleObj spid="_x0000_s35845" name="CS ChemDraw Drawing" r:id="rId12" imgW="633666" imgH="765974" progId="ChemDraw.Document.6.0">
                  <p:embed/>
                </p:oleObj>
              </mc:Choice>
              <mc:Fallback>
                <p:oleObj name="CS ChemDraw Drawing" r:id="rId12" imgW="633666" imgH="765974" progId="ChemDraw.Document.6.0">
                  <p:embed/>
                  <p:pic>
                    <p:nvPicPr>
                      <p:cNvPr id="0" name=""/>
                      <p:cNvPicPr/>
                      <p:nvPr/>
                    </p:nvPicPr>
                    <p:blipFill>
                      <a:blip r:embed="rId13"/>
                      <a:stretch>
                        <a:fillRect/>
                      </a:stretch>
                    </p:blipFill>
                    <p:spPr>
                      <a:xfrm>
                        <a:off x="6067357" y="3153919"/>
                        <a:ext cx="949325" cy="1149350"/>
                      </a:xfrm>
                      <a:prstGeom prst="rect">
                        <a:avLst/>
                      </a:prstGeom>
                    </p:spPr>
                  </p:pic>
                </p:oleObj>
              </mc:Fallback>
            </mc:AlternateContent>
          </a:graphicData>
        </a:graphic>
      </p:graphicFrame>
      <p:graphicFrame>
        <p:nvGraphicFramePr>
          <p:cNvPr id="41" name="Objet 40">
            <a:extLst>
              <a:ext uri="{FF2B5EF4-FFF2-40B4-BE49-F238E27FC236}">
                <a16:creationId xmlns:a16="http://schemas.microsoft.com/office/drawing/2014/main" id="{9F5E1CC5-F9F6-416D-9641-4C44DA1DC161}"/>
              </a:ext>
            </a:extLst>
          </p:cNvPr>
          <p:cNvGraphicFramePr>
            <a:graphicFrameLocks noChangeAspect="1"/>
          </p:cNvGraphicFramePr>
          <p:nvPr>
            <p:extLst>
              <p:ext uri="{D42A27DB-BD31-4B8C-83A1-F6EECF244321}">
                <p14:modId xmlns:p14="http://schemas.microsoft.com/office/powerpoint/2010/main" val="102918580"/>
              </p:ext>
            </p:extLst>
          </p:nvPr>
        </p:nvGraphicFramePr>
        <p:xfrm>
          <a:off x="5774512" y="4438031"/>
          <a:ext cx="2223569" cy="1311144"/>
        </p:xfrm>
        <a:graphic>
          <a:graphicData uri="http://schemas.openxmlformats.org/presentationml/2006/ole">
            <mc:AlternateContent xmlns:mc="http://schemas.openxmlformats.org/markup-compatibility/2006">
              <mc:Choice xmlns:v="urn:schemas-microsoft-com:vml" Requires="v">
                <p:oleObj spid="_x0000_s35846" name="CS ChemDraw Drawing" r:id="rId14" imgW="1482379" imgH="874096" progId="ChemDraw.Document.6.0">
                  <p:embed/>
                </p:oleObj>
              </mc:Choice>
              <mc:Fallback>
                <p:oleObj name="CS ChemDraw Drawing" r:id="rId14" imgW="1482379" imgH="874096" progId="ChemDraw.Document.6.0">
                  <p:embed/>
                  <p:pic>
                    <p:nvPicPr>
                      <p:cNvPr id="0" name=""/>
                      <p:cNvPicPr/>
                      <p:nvPr/>
                    </p:nvPicPr>
                    <p:blipFill>
                      <a:blip r:embed="rId15"/>
                      <a:stretch>
                        <a:fillRect/>
                      </a:stretch>
                    </p:blipFill>
                    <p:spPr>
                      <a:xfrm>
                        <a:off x="5774512" y="4438031"/>
                        <a:ext cx="2223569" cy="1311144"/>
                      </a:xfrm>
                      <a:prstGeom prst="rect">
                        <a:avLst/>
                      </a:prstGeom>
                    </p:spPr>
                  </p:pic>
                </p:oleObj>
              </mc:Fallback>
            </mc:AlternateContent>
          </a:graphicData>
        </a:graphic>
      </p:graphicFrame>
      <p:sp>
        <p:nvSpPr>
          <p:cNvPr id="42" name="ZoneTexte 41">
            <a:extLst>
              <a:ext uri="{FF2B5EF4-FFF2-40B4-BE49-F238E27FC236}">
                <a16:creationId xmlns:a16="http://schemas.microsoft.com/office/drawing/2014/main" id="{66860955-F0BC-4575-B70B-92213D52369C}"/>
              </a:ext>
            </a:extLst>
          </p:cNvPr>
          <p:cNvSpPr txBox="1"/>
          <p:nvPr/>
        </p:nvSpPr>
        <p:spPr>
          <a:xfrm>
            <a:off x="6433370" y="4834422"/>
            <a:ext cx="304892" cy="461665"/>
          </a:xfrm>
          <a:prstGeom prst="rect">
            <a:avLst/>
          </a:prstGeom>
          <a:noFill/>
        </p:spPr>
        <p:txBody>
          <a:bodyPr wrap="none" rtlCol="0">
            <a:spAutoFit/>
          </a:bodyPr>
          <a:lstStyle/>
          <a:p>
            <a:r>
              <a:rPr lang="fr-FR" sz="2400" b="1" dirty="0"/>
              <a:t>*</a:t>
            </a:r>
          </a:p>
        </p:txBody>
      </p:sp>
      <p:sp>
        <p:nvSpPr>
          <p:cNvPr id="44" name="ZoneTexte 43">
            <a:extLst>
              <a:ext uri="{FF2B5EF4-FFF2-40B4-BE49-F238E27FC236}">
                <a16:creationId xmlns:a16="http://schemas.microsoft.com/office/drawing/2014/main" id="{DBEDED81-961C-4820-ACC2-8BB9B3B30906}"/>
              </a:ext>
            </a:extLst>
          </p:cNvPr>
          <p:cNvSpPr txBox="1"/>
          <p:nvPr/>
        </p:nvSpPr>
        <p:spPr>
          <a:xfrm>
            <a:off x="2919099" y="1735199"/>
            <a:ext cx="304892" cy="461665"/>
          </a:xfrm>
          <a:prstGeom prst="rect">
            <a:avLst/>
          </a:prstGeom>
          <a:noFill/>
        </p:spPr>
        <p:txBody>
          <a:bodyPr wrap="none" rtlCol="0">
            <a:spAutoFit/>
          </a:bodyPr>
          <a:lstStyle/>
          <a:p>
            <a:r>
              <a:rPr lang="fr-FR" sz="2400" b="1" dirty="0"/>
              <a:t>*</a:t>
            </a:r>
          </a:p>
        </p:txBody>
      </p:sp>
      <p:sp>
        <p:nvSpPr>
          <p:cNvPr id="46" name="ZoneTexte 45">
            <a:extLst>
              <a:ext uri="{FF2B5EF4-FFF2-40B4-BE49-F238E27FC236}">
                <a16:creationId xmlns:a16="http://schemas.microsoft.com/office/drawing/2014/main" id="{7DAFC928-BFBF-4CEA-B852-1624D95C1453}"/>
              </a:ext>
            </a:extLst>
          </p:cNvPr>
          <p:cNvSpPr txBox="1"/>
          <p:nvPr/>
        </p:nvSpPr>
        <p:spPr>
          <a:xfrm>
            <a:off x="6864433" y="1850652"/>
            <a:ext cx="304892" cy="461665"/>
          </a:xfrm>
          <a:prstGeom prst="rect">
            <a:avLst/>
          </a:prstGeom>
          <a:noFill/>
        </p:spPr>
        <p:txBody>
          <a:bodyPr wrap="none" rtlCol="0">
            <a:spAutoFit/>
          </a:bodyPr>
          <a:lstStyle/>
          <a:p>
            <a:r>
              <a:rPr lang="fr-FR" sz="2400" b="1" dirty="0"/>
              <a:t>*</a:t>
            </a:r>
          </a:p>
        </p:txBody>
      </p:sp>
      <p:sp>
        <p:nvSpPr>
          <p:cNvPr id="48" name="ZoneTexte 47">
            <a:extLst>
              <a:ext uri="{FF2B5EF4-FFF2-40B4-BE49-F238E27FC236}">
                <a16:creationId xmlns:a16="http://schemas.microsoft.com/office/drawing/2014/main" id="{4D409352-D1E2-4215-ADE8-71120BC5E8D7}"/>
              </a:ext>
            </a:extLst>
          </p:cNvPr>
          <p:cNvSpPr txBox="1"/>
          <p:nvPr/>
        </p:nvSpPr>
        <p:spPr>
          <a:xfrm>
            <a:off x="6804144" y="4822989"/>
            <a:ext cx="304892" cy="461665"/>
          </a:xfrm>
          <a:prstGeom prst="rect">
            <a:avLst/>
          </a:prstGeom>
          <a:noFill/>
        </p:spPr>
        <p:txBody>
          <a:bodyPr wrap="none" rtlCol="0">
            <a:spAutoFit/>
          </a:bodyPr>
          <a:lstStyle/>
          <a:p>
            <a:r>
              <a:rPr lang="fr-FR" sz="2400" b="1" dirty="0"/>
              <a:t>*</a:t>
            </a:r>
          </a:p>
        </p:txBody>
      </p:sp>
      <p:graphicFrame>
        <p:nvGraphicFramePr>
          <p:cNvPr id="5" name="Objet 4">
            <a:extLst>
              <a:ext uri="{FF2B5EF4-FFF2-40B4-BE49-F238E27FC236}">
                <a16:creationId xmlns:a16="http://schemas.microsoft.com/office/drawing/2014/main" id="{8D4E6B9E-36C1-4479-8116-DB13813AC7AC}"/>
              </a:ext>
            </a:extLst>
          </p:cNvPr>
          <p:cNvGraphicFramePr>
            <a:graphicFrameLocks noChangeAspect="1"/>
          </p:cNvGraphicFramePr>
          <p:nvPr>
            <p:extLst>
              <p:ext uri="{D42A27DB-BD31-4B8C-83A1-F6EECF244321}">
                <p14:modId xmlns:p14="http://schemas.microsoft.com/office/powerpoint/2010/main" val="3330751283"/>
              </p:ext>
            </p:extLst>
          </p:nvPr>
        </p:nvGraphicFramePr>
        <p:xfrm>
          <a:off x="2901625" y="3718427"/>
          <a:ext cx="2298700" cy="1296988"/>
        </p:xfrm>
        <a:graphic>
          <a:graphicData uri="http://schemas.openxmlformats.org/presentationml/2006/ole">
            <mc:AlternateContent xmlns:mc="http://schemas.openxmlformats.org/markup-compatibility/2006">
              <mc:Choice xmlns:v="urn:schemas-microsoft-com:vml" Requires="v">
                <p:oleObj spid="_x0000_s35847" name="CS ChemDraw Drawing" r:id="rId16" imgW="1535719" imgH="865311" progId="ChemDraw.Document.6.0">
                  <p:embed/>
                </p:oleObj>
              </mc:Choice>
              <mc:Fallback>
                <p:oleObj name="CS ChemDraw Drawing" r:id="rId16" imgW="1535719" imgH="865311" progId="ChemDraw.Document.6.0">
                  <p:embed/>
                  <p:pic>
                    <p:nvPicPr>
                      <p:cNvPr id="41" name="Objet 40">
                        <a:extLst>
                          <a:ext uri="{FF2B5EF4-FFF2-40B4-BE49-F238E27FC236}">
                            <a16:creationId xmlns:a16="http://schemas.microsoft.com/office/drawing/2014/main" id="{9F5E1CC5-F9F6-416D-9641-4C44DA1DC161}"/>
                          </a:ext>
                        </a:extLst>
                      </p:cNvPr>
                      <p:cNvPicPr/>
                      <p:nvPr/>
                    </p:nvPicPr>
                    <p:blipFill>
                      <a:blip r:embed="rId17"/>
                      <a:stretch>
                        <a:fillRect/>
                      </a:stretch>
                    </p:blipFill>
                    <p:spPr>
                      <a:xfrm>
                        <a:off x="2901625" y="3718427"/>
                        <a:ext cx="2298700" cy="12969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1F4C0AD4-0D2B-4B9B-938E-2120980ADEF3}"/>
              </a:ext>
            </a:extLst>
          </p:cNvPr>
          <p:cNvSpPr txBox="1"/>
          <p:nvPr/>
        </p:nvSpPr>
        <p:spPr>
          <a:xfrm>
            <a:off x="3605656" y="4107347"/>
            <a:ext cx="304892" cy="461665"/>
          </a:xfrm>
          <a:prstGeom prst="rect">
            <a:avLst/>
          </a:prstGeom>
          <a:noFill/>
        </p:spPr>
        <p:txBody>
          <a:bodyPr wrap="none" rtlCol="0">
            <a:spAutoFit/>
          </a:bodyPr>
          <a:lstStyle/>
          <a:p>
            <a:r>
              <a:rPr lang="fr-FR" sz="2400" b="1" dirty="0"/>
              <a:t>*</a:t>
            </a:r>
          </a:p>
        </p:txBody>
      </p:sp>
      <p:sp>
        <p:nvSpPr>
          <p:cNvPr id="8" name="ZoneTexte 7">
            <a:extLst>
              <a:ext uri="{FF2B5EF4-FFF2-40B4-BE49-F238E27FC236}">
                <a16:creationId xmlns:a16="http://schemas.microsoft.com/office/drawing/2014/main" id="{8AC21A24-B95D-4BC8-8E4E-61099CE25493}"/>
              </a:ext>
            </a:extLst>
          </p:cNvPr>
          <p:cNvSpPr txBox="1"/>
          <p:nvPr/>
        </p:nvSpPr>
        <p:spPr>
          <a:xfrm>
            <a:off x="3976430" y="4095914"/>
            <a:ext cx="304892" cy="461665"/>
          </a:xfrm>
          <a:prstGeom prst="rect">
            <a:avLst/>
          </a:prstGeom>
          <a:noFill/>
        </p:spPr>
        <p:txBody>
          <a:bodyPr wrap="none" rtlCol="0">
            <a:spAutoFit/>
          </a:bodyPr>
          <a:lstStyle/>
          <a:p>
            <a:r>
              <a:rPr lang="fr-FR" sz="2400" b="1" dirty="0"/>
              <a:t>*</a:t>
            </a:r>
          </a:p>
        </p:txBody>
      </p:sp>
      <p:graphicFrame>
        <p:nvGraphicFramePr>
          <p:cNvPr id="10" name="Objet 9">
            <a:extLst>
              <a:ext uri="{FF2B5EF4-FFF2-40B4-BE49-F238E27FC236}">
                <a16:creationId xmlns:a16="http://schemas.microsoft.com/office/drawing/2014/main" id="{0FDC9A8C-3897-4664-9FE0-14A074833368}"/>
              </a:ext>
            </a:extLst>
          </p:cNvPr>
          <p:cNvGraphicFramePr>
            <a:graphicFrameLocks noChangeAspect="1"/>
          </p:cNvGraphicFramePr>
          <p:nvPr>
            <p:extLst>
              <p:ext uri="{D42A27DB-BD31-4B8C-83A1-F6EECF244321}">
                <p14:modId xmlns:p14="http://schemas.microsoft.com/office/powerpoint/2010/main" val="1265914121"/>
              </p:ext>
            </p:extLst>
          </p:nvPr>
        </p:nvGraphicFramePr>
        <p:xfrm>
          <a:off x="2853386" y="5223705"/>
          <a:ext cx="2393950" cy="1277937"/>
        </p:xfrm>
        <a:graphic>
          <a:graphicData uri="http://schemas.openxmlformats.org/presentationml/2006/ole">
            <mc:AlternateContent xmlns:mc="http://schemas.openxmlformats.org/markup-compatibility/2006">
              <mc:Choice xmlns:v="urn:schemas-microsoft-com:vml" Requires="v">
                <p:oleObj spid="_x0000_s35848" name="CS ChemDraw Drawing" r:id="rId18" imgW="1598174" imgH="852809" progId="ChemDraw.Document.6.0">
                  <p:embed/>
                </p:oleObj>
              </mc:Choice>
              <mc:Fallback>
                <p:oleObj name="CS ChemDraw Drawing" r:id="rId18" imgW="1598174" imgH="852809" progId="ChemDraw.Document.6.0">
                  <p:embed/>
                  <p:pic>
                    <p:nvPicPr>
                      <p:cNvPr id="5" name="Objet 4">
                        <a:extLst>
                          <a:ext uri="{FF2B5EF4-FFF2-40B4-BE49-F238E27FC236}">
                            <a16:creationId xmlns:a16="http://schemas.microsoft.com/office/drawing/2014/main" id="{8D4E6B9E-36C1-4479-8116-DB13813AC7AC}"/>
                          </a:ext>
                        </a:extLst>
                      </p:cNvPr>
                      <p:cNvPicPr/>
                      <p:nvPr/>
                    </p:nvPicPr>
                    <p:blipFill>
                      <a:blip r:embed="rId19"/>
                      <a:stretch>
                        <a:fillRect/>
                      </a:stretch>
                    </p:blipFill>
                    <p:spPr>
                      <a:xfrm>
                        <a:off x="2853386" y="5223705"/>
                        <a:ext cx="2393950" cy="1277937"/>
                      </a:xfrm>
                      <a:prstGeom prst="rect">
                        <a:avLst/>
                      </a:prstGeom>
                    </p:spPr>
                  </p:pic>
                </p:oleObj>
              </mc:Fallback>
            </mc:AlternateContent>
          </a:graphicData>
        </a:graphic>
      </p:graphicFrame>
      <p:sp>
        <p:nvSpPr>
          <p:cNvPr id="11" name="ZoneTexte 10">
            <a:extLst>
              <a:ext uri="{FF2B5EF4-FFF2-40B4-BE49-F238E27FC236}">
                <a16:creationId xmlns:a16="http://schemas.microsoft.com/office/drawing/2014/main" id="{ADC712E5-32DA-46D1-8E08-01F2AEB42B3E}"/>
              </a:ext>
            </a:extLst>
          </p:cNvPr>
          <p:cNvSpPr txBox="1"/>
          <p:nvPr/>
        </p:nvSpPr>
        <p:spPr>
          <a:xfrm>
            <a:off x="3605656" y="5602464"/>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9632E6DE-6E9D-44B6-B6AA-B3229971CD6C}"/>
              </a:ext>
            </a:extLst>
          </p:cNvPr>
          <p:cNvSpPr txBox="1"/>
          <p:nvPr/>
        </p:nvSpPr>
        <p:spPr>
          <a:xfrm>
            <a:off x="3976430" y="5591031"/>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AD02E327-B0D7-4895-9261-9487A8276497}"/>
              </a:ext>
            </a:extLst>
          </p:cNvPr>
          <p:cNvSpPr txBox="1"/>
          <p:nvPr/>
        </p:nvSpPr>
        <p:spPr>
          <a:xfrm>
            <a:off x="3894218" y="5087509"/>
            <a:ext cx="304892" cy="338554"/>
          </a:xfrm>
          <a:prstGeom prst="rect">
            <a:avLst/>
          </a:prstGeom>
          <a:noFill/>
        </p:spPr>
        <p:txBody>
          <a:bodyPr wrap="none" rtlCol="0">
            <a:spAutoFit/>
          </a:bodyPr>
          <a:lstStyle/>
          <a:p>
            <a:r>
              <a:rPr lang="fr-FR" dirty="0"/>
              <a:t>+</a:t>
            </a:r>
          </a:p>
        </p:txBody>
      </p:sp>
      <p:sp>
        <p:nvSpPr>
          <p:cNvPr id="18" name="ZoneTexte 17">
            <a:extLst>
              <a:ext uri="{FF2B5EF4-FFF2-40B4-BE49-F238E27FC236}">
                <a16:creationId xmlns:a16="http://schemas.microsoft.com/office/drawing/2014/main" id="{E2F1C1DF-9492-45B0-B3C7-5D97D10E92B8}"/>
              </a:ext>
            </a:extLst>
          </p:cNvPr>
          <p:cNvSpPr txBox="1"/>
          <p:nvPr/>
        </p:nvSpPr>
        <p:spPr>
          <a:xfrm>
            <a:off x="3705110" y="4676861"/>
            <a:ext cx="595035" cy="338554"/>
          </a:xfrm>
          <a:prstGeom prst="rect">
            <a:avLst/>
          </a:prstGeom>
          <a:noFill/>
        </p:spPr>
        <p:txBody>
          <a:bodyPr wrap="none" rtlCol="0">
            <a:spAutoFit/>
          </a:bodyPr>
          <a:lstStyle/>
          <a:p>
            <a:r>
              <a:rPr lang="fr-FR" dirty="0"/>
              <a:t>50%</a:t>
            </a:r>
          </a:p>
        </p:txBody>
      </p:sp>
      <p:sp>
        <p:nvSpPr>
          <p:cNvPr id="20" name="ZoneTexte 19">
            <a:extLst>
              <a:ext uri="{FF2B5EF4-FFF2-40B4-BE49-F238E27FC236}">
                <a16:creationId xmlns:a16="http://schemas.microsoft.com/office/drawing/2014/main" id="{F6726B7F-110F-4708-8D08-6010DA7A5DDD}"/>
              </a:ext>
            </a:extLst>
          </p:cNvPr>
          <p:cNvSpPr txBox="1"/>
          <p:nvPr/>
        </p:nvSpPr>
        <p:spPr>
          <a:xfrm>
            <a:off x="3749146" y="6183142"/>
            <a:ext cx="595035" cy="338554"/>
          </a:xfrm>
          <a:prstGeom prst="rect">
            <a:avLst/>
          </a:prstGeom>
          <a:noFill/>
        </p:spPr>
        <p:txBody>
          <a:bodyPr wrap="none" rtlCol="0">
            <a:spAutoFit/>
          </a:bodyPr>
          <a:lstStyle/>
          <a:p>
            <a:r>
              <a:rPr lang="fr-FR" dirty="0"/>
              <a:t>50%</a:t>
            </a:r>
          </a:p>
        </p:txBody>
      </p:sp>
      <p:sp>
        <p:nvSpPr>
          <p:cNvPr id="22" name="Accolade fermante 21">
            <a:extLst>
              <a:ext uri="{FF2B5EF4-FFF2-40B4-BE49-F238E27FC236}">
                <a16:creationId xmlns:a16="http://schemas.microsoft.com/office/drawing/2014/main" id="{ECE6CE07-B1A8-4AA7-A947-62D6768870E7}"/>
              </a:ext>
            </a:extLst>
          </p:cNvPr>
          <p:cNvSpPr/>
          <p:nvPr/>
        </p:nvSpPr>
        <p:spPr>
          <a:xfrm>
            <a:off x="5090476" y="3718427"/>
            <a:ext cx="657020" cy="2867046"/>
          </a:xfrm>
          <a:prstGeom prst="rightBrace">
            <a:avLst/>
          </a:prstGeom>
          <a:ln w="15875">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6" name="Arc 35">
            <a:extLst>
              <a:ext uri="{FF2B5EF4-FFF2-40B4-BE49-F238E27FC236}">
                <a16:creationId xmlns:a16="http://schemas.microsoft.com/office/drawing/2014/main" id="{721D3220-92AC-454F-AE19-AFCD5AB44EA9}"/>
              </a:ext>
            </a:extLst>
          </p:cNvPr>
          <p:cNvSpPr/>
          <p:nvPr/>
        </p:nvSpPr>
        <p:spPr>
          <a:xfrm rot="2942157" flipH="1" flipV="1">
            <a:off x="2421353" y="4219103"/>
            <a:ext cx="2480632" cy="2046121"/>
          </a:xfrm>
          <a:prstGeom prst="arc">
            <a:avLst/>
          </a:prstGeom>
          <a:ln w="38100">
            <a:solidFill>
              <a:schemeClr val="tx1"/>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24" name="ZoneTexte 23">
            <a:extLst>
              <a:ext uri="{FF2B5EF4-FFF2-40B4-BE49-F238E27FC236}">
                <a16:creationId xmlns:a16="http://schemas.microsoft.com/office/drawing/2014/main" id="{C0BD2BD7-AB92-4248-9D85-927FC2B33DD1}"/>
              </a:ext>
            </a:extLst>
          </p:cNvPr>
          <p:cNvSpPr txBox="1"/>
          <p:nvPr/>
        </p:nvSpPr>
        <p:spPr>
          <a:xfrm>
            <a:off x="161412" y="4710999"/>
            <a:ext cx="2380780" cy="584775"/>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diastéréoisomères, donc </a:t>
            </a:r>
          </a:p>
          <a:p>
            <a:r>
              <a:rPr lang="fr-FR" dirty="0">
                <a:latin typeface="Times New Roman" panose="02020603050405020304" pitchFamily="18" charset="0"/>
                <a:cs typeface="Times New Roman" panose="02020603050405020304" pitchFamily="18" charset="0"/>
              </a:rPr>
              <a:t>mélange optiquement actif</a:t>
            </a:r>
          </a:p>
        </p:txBody>
      </p:sp>
      <p:sp>
        <p:nvSpPr>
          <p:cNvPr id="26" name="Accolade fermante 25">
            <a:extLst>
              <a:ext uri="{FF2B5EF4-FFF2-40B4-BE49-F238E27FC236}">
                <a16:creationId xmlns:a16="http://schemas.microsoft.com/office/drawing/2014/main" id="{553AD868-25A8-42FD-BE2B-5221ABC998C3}"/>
              </a:ext>
            </a:extLst>
          </p:cNvPr>
          <p:cNvSpPr/>
          <p:nvPr/>
        </p:nvSpPr>
        <p:spPr>
          <a:xfrm rot="5400000" flipH="1">
            <a:off x="3632227" y="2490329"/>
            <a:ext cx="677138" cy="2103393"/>
          </a:xfrm>
          <a:prstGeom prst="rightBrace">
            <a:avLst>
              <a:gd name="adj1" fmla="val 8333"/>
              <a:gd name="adj2" fmla="val 51276"/>
            </a:avLst>
          </a:prstGeom>
          <a:ln w="15875">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ZoneTexte 29">
            <a:extLst>
              <a:ext uri="{FF2B5EF4-FFF2-40B4-BE49-F238E27FC236}">
                <a16:creationId xmlns:a16="http://schemas.microsoft.com/office/drawing/2014/main" id="{3A9FAAB1-DE8E-4A30-9FFC-8F9AB795048F}"/>
              </a:ext>
            </a:extLst>
          </p:cNvPr>
          <p:cNvSpPr txBox="1"/>
          <p:nvPr/>
        </p:nvSpPr>
        <p:spPr>
          <a:xfrm>
            <a:off x="3578349" y="2894991"/>
            <a:ext cx="732765" cy="338554"/>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A et B</a:t>
            </a:r>
          </a:p>
        </p:txBody>
      </p:sp>
      <p:sp>
        <p:nvSpPr>
          <p:cNvPr id="31" name="Forme libre : forme 30">
            <a:extLst>
              <a:ext uri="{FF2B5EF4-FFF2-40B4-BE49-F238E27FC236}">
                <a16:creationId xmlns:a16="http://schemas.microsoft.com/office/drawing/2014/main" id="{4322EFDE-0B30-43F7-B6D7-2A211F1511C8}"/>
              </a:ext>
            </a:extLst>
          </p:cNvPr>
          <p:cNvSpPr/>
          <p:nvPr/>
        </p:nvSpPr>
        <p:spPr>
          <a:xfrm>
            <a:off x="2756632" y="1209112"/>
            <a:ext cx="2167128" cy="712412"/>
          </a:xfrm>
          <a:custGeom>
            <a:avLst/>
            <a:gdLst>
              <a:gd name="connsiteX0" fmla="*/ 2167128 w 2167128"/>
              <a:gd name="connsiteY0" fmla="*/ 712412 h 712412"/>
              <a:gd name="connsiteX1" fmla="*/ 2093976 w 2167128"/>
              <a:gd name="connsiteY1" fmla="*/ 620972 h 712412"/>
              <a:gd name="connsiteX2" fmla="*/ 2048256 w 2167128"/>
              <a:gd name="connsiteY2" fmla="*/ 383228 h 712412"/>
              <a:gd name="connsiteX3" fmla="*/ 1773936 w 2167128"/>
              <a:gd name="connsiteY3" fmla="*/ 90620 h 712412"/>
              <a:gd name="connsiteX4" fmla="*/ 1078992 w 2167128"/>
              <a:gd name="connsiteY4" fmla="*/ 8324 h 712412"/>
              <a:gd name="connsiteX5" fmla="*/ 484632 w 2167128"/>
              <a:gd name="connsiteY5" fmla="*/ 81476 h 712412"/>
              <a:gd name="connsiteX6" fmla="*/ 0 w 2167128"/>
              <a:gd name="connsiteY6" fmla="*/ 703268 h 71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128" h="712412">
                <a:moveTo>
                  <a:pt x="2167128" y="712412"/>
                </a:moveTo>
                <a:cubicBezTo>
                  <a:pt x="2140458" y="694124"/>
                  <a:pt x="2113788" y="675836"/>
                  <a:pt x="2093976" y="620972"/>
                </a:cubicBezTo>
                <a:cubicBezTo>
                  <a:pt x="2074164" y="566108"/>
                  <a:pt x="2101596" y="471620"/>
                  <a:pt x="2048256" y="383228"/>
                </a:cubicBezTo>
                <a:cubicBezTo>
                  <a:pt x="1994916" y="294836"/>
                  <a:pt x="1935480" y="153104"/>
                  <a:pt x="1773936" y="90620"/>
                </a:cubicBezTo>
                <a:cubicBezTo>
                  <a:pt x="1612392" y="28136"/>
                  <a:pt x="1293876" y="9848"/>
                  <a:pt x="1078992" y="8324"/>
                </a:cubicBezTo>
                <a:cubicBezTo>
                  <a:pt x="864108" y="6800"/>
                  <a:pt x="664464" y="-34348"/>
                  <a:pt x="484632" y="81476"/>
                </a:cubicBezTo>
                <a:cubicBezTo>
                  <a:pt x="304800" y="197300"/>
                  <a:pt x="152400" y="450284"/>
                  <a:pt x="0" y="703268"/>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orme libre : forme 31">
            <a:extLst>
              <a:ext uri="{FF2B5EF4-FFF2-40B4-BE49-F238E27FC236}">
                <a16:creationId xmlns:a16="http://schemas.microsoft.com/office/drawing/2014/main" id="{6B0D977C-9056-4747-B786-D1B54998089A}"/>
              </a:ext>
            </a:extLst>
          </p:cNvPr>
          <p:cNvSpPr/>
          <p:nvPr/>
        </p:nvSpPr>
        <p:spPr>
          <a:xfrm>
            <a:off x="2436946" y="2194560"/>
            <a:ext cx="475825" cy="485818"/>
          </a:xfrm>
          <a:custGeom>
            <a:avLst/>
            <a:gdLst>
              <a:gd name="connsiteX0" fmla="*/ 237744 w 475825"/>
              <a:gd name="connsiteY0" fmla="*/ 0 h 485818"/>
              <a:gd name="connsiteX1" fmla="*/ 475488 w 475825"/>
              <a:gd name="connsiteY1" fmla="*/ 256032 h 485818"/>
              <a:gd name="connsiteX2" fmla="*/ 192024 w 475825"/>
              <a:gd name="connsiteY2" fmla="*/ 484632 h 485818"/>
              <a:gd name="connsiteX3" fmla="*/ 0 w 475825"/>
              <a:gd name="connsiteY3" fmla="*/ 329184 h 485818"/>
            </a:gdLst>
            <a:ahLst/>
            <a:cxnLst>
              <a:cxn ang="0">
                <a:pos x="connsiteX0" y="connsiteY0"/>
              </a:cxn>
              <a:cxn ang="0">
                <a:pos x="connsiteX1" y="connsiteY1"/>
              </a:cxn>
              <a:cxn ang="0">
                <a:pos x="connsiteX2" y="connsiteY2"/>
              </a:cxn>
              <a:cxn ang="0">
                <a:pos x="connsiteX3" y="connsiteY3"/>
              </a:cxn>
            </a:cxnLst>
            <a:rect l="l" t="t" r="r" b="b"/>
            <a:pathLst>
              <a:path w="475825" h="485818">
                <a:moveTo>
                  <a:pt x="237744" y="0"/>
                </a:moveTo>
                <a:cubicBezTo>
                  <a:pt x="360426" y="87630"/>
                  <a:pt x="483108" y="175260"/>
                  <a:pt x="475488" y="256032"/>
                </a:cubicBezTo>
                <a:cubicBezTo>
                  <a:pt x="467868" y="336804"/>
                  <a:pt x="271272" y="472440"/>
                  <a:pt x="192024" y="484632"/>
                </a:cubicBezTo>
                <a:cubicBezTo>
                  <a:pt x="112776" y="496824"/>
                  <a:pt x="56388" y="413004"/>
                  <a:pt x="0" y="329184"/>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orme libre : forme 34">
            <a:extLst>
              <a:ext uri="{FF2B5EF4-FFF2-40B4-BE49-F238E27FC236}">
                <a16:creationId xmlns:a16="http://schemas.microsoft.com/office/drawing/2014/main" id="{907C7BB2-6017-4BD9-A7A3-80CB2DB48C6F}"/>
              </a:ext>
            </a:extLst>
          </p:cNvPr>
          <p:cNvSpPr/>
          <p:nvPr/>
        </p:nvSpPr>
        <p:spPr>
          <a:xfrm>
            <a:off x="6322983" y="2642616"/>
            <a:ext cx="444840" cy="621792"/>
          </a:xfrm>
          <a:custGeom>
            <a:avLst/>
            <a:gdLst>
              <a:gd name="connsiteX0" fmla="*/ 439075 w 444840"/>
              <a:gd name="connsiteY0" fmla="*/ 0 h 621792"/>
              <a:gd name="connsiteX1" fmla="*/ 393355 w 444840"/>
              <a:gd name="connsiteY1" fmla="*/ 320040 h 621792"/>
              <a:gd name="connsiteX2" fmla="*/ 64171 w 444840"/>
              <a:gd name="connsiteY2" fmla="*/ 320040 h 621792"/>
              <a:gd name="connsiteX3" fmla="*/ 163 w 444840"/>
              <a:gd name="connsiteY3" fmla="*/ 621792 h 621792"/>
            </a:gdLst>
            <a:ahLst/>
            <a:cxnLst>
              <a:cxn ang="0">
                <a:pos x="connsiteX0" y="connsiteY0"/>
              </a:cxn>
              <a:cxn ang="0">
                <a:pos x="connsiteX1" y="connsiteY1"/>
              </a:cxn>
              <a:cxn ang="0">
                <a:pos x="connsiteX2" y="connsiteY2"/>
              </a:cxn>
              <a:cxn ang="0">
                <a:pos x="connsiteX3" y="connsiteY3"/>
              </a:cxn>
            </a:cxnLst>
            <a:rect l="l" t="t" r="r" b="b"/>
            <a:pathLst>
              <a:path w="444840" h="621792">
                <a:moveTo>
                  <a:pt x="439075" y="0"/>
                </a:moveTo>
                <a:cubicBezTo>
                  <a:pt x="447457" y="133350"/>
                  <a:pt x="455839" y="266700"/>
                  <a:pt x="393355" y="320040"/>
                </a:cubicBezTo>
                <a:cubicBezTo>
                  <a:pt x="330871" y="373380"/>
                  <a:pt x="129703" y="269748"/>
                  <a:pt x="64171" y="320040"/>
                </a:cubicBezTo>
                <a:cubicBezTo>
                  <a:pt x="-1361" y="370332"/>
                  <a:pt x="-599" y="496062"/>
                  <a:pt x="163" y="621792"/>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id="{1CE4981C-FD1A-4986-9324-D0912BA82818}"/>
              </a:ext>
            </a:extLst>
          </p:cNvPr>
          <p:cNvSpPr txBox="1"/>
          <p:nvPr/>
        </p:nvSpPr>
        <p:spPr>
          <a:xfrm>
            <a:off x="8061554" y="4856030"/>
            <a:ext cx="756938" cy="369332"/>
          </a:xfrm>
          <a:prstGeom prst="rect">
            <a:avLst/>
          </a:prstGeom>
          <a:noFill/>
        </p:spPr>
        <p:txBody>
          <a:bodyPr wrap="none" rtlCol="0">
            <a:spAutoFit/>
          </a:bodyPr>
          <a:lstStyle/>
          <a:p>
            <a:r>
              <a:rPr lang="fr-FR" sz="1800" dirty="0">
                <a:latin typeface="Times New Roman" panose="02020603050405020304" pitchFamily="18" charset="0"/>
                <a:cs typeface="Times New Roman" panose="02020603050405020304" pitchFamily="18" charset="0"/>
              </a:rPr>
              <a:t>+ KCl</a:t>
            </a:r>
          </a:p>
        </p:txBody>
      </p:sp>
      <p:sp>
        <p:nvSpPr>
          <p:cNvPr id="19" name="Text Box 8">
            <a:extLst>
              <a:ext uri="{FF2B5EF4-FFF2-40B4-BE49-F238E27FC236}">
                <a16:creationId xmlns:a16="http://schemas.microsoft.com/office/drawing/2014/main" id="{6F08868F-3FD7-4AC8-80BA-4D69B2BF23FE}"/>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8" name="Text Box 7">
            <a:extLst>
              <a:ext uri="{FF2B5EF4-FFF2-40B4-BE49-F238E27FC236}">
                <a16:creationId xmlns:a16="http://schemas.microsoft.com/office/drawing/2014/main" id="{DD90134D-8DB3-48F9-B05B-7884EBB79D4D}"/>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2954025615"/>
      </p:ext>
    </p:extLst>
  </p:cSld>
  <p:clrMapOvr>
    <a:masterClrMapping/>
  </p:clrMapOvr>
  <mc:AlternateContent xmlns:mc="http://schemas.openxmlformats.org/markup-compatibility/2006" xmlns:p14="http://schemas.microsoft.com/office/powerpoint/2010/main">
    <mc:Choice Requires="p14">
      <p:transition spd="slow" p14:dur="2000" advTm="205583"/>
    </mc:Choice>
    <mc:Fallback xmlns="">
      <p:transition spd="slow" advTm="20558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500"/>
                                        <p:tgtEl>
                                          <p:spTgt spid="31"/>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right)">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up)">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4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5"/>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6"/>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30"/>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36"/>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2" grpId="0"/>
      <p:bldP spid="46" grpId="0"/>
      <p:bldP spid="48" grpId="0"/>
      <p:bldP spid="6" grpId="0"/>
      <p:bldP spid="8" grpId="0"/>
      <p:bldP spid="11" grpId="0"/>
      <p:bldP spid="12" grpId="0"/>
      <p:bldP spid="15" grpId="0"/>
      <p:bldP spid="18" grpId="0"/>
      <p:bldP spid="20" grpId="0"/>
      <p:bldP spid="22" grpId="0" animBg="1"/>
      <p:bldP spid="36" grpId="0" animBg="1"/>
      <p:bldP spid="24" grpId="0"/>
      <p:bldP spid="26" grpId="0" animBg="1"/>
      <p:bldP spid="30" grpId="0"/>
      <p:bldP spid="31" grpId="0" animBg="1"/>
      <p:bldP spid="32" grpId="0" animBg="1"/>
      <p:bldP spid="35" grpId="0" animBg="1"/>
      <p:bldP spid="3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54244" cy="369332"/>
          </a:xfrm>
          <a:prstGeom prst="rect">
            <a:avLst/>
          </a:prstGeom>
          <a:noFill/>
          <a:ln w="9525">
            <a:noFill/>
            <a:miter lim="800000"/>
            <a:headEnd/>
            <a:tailEnd/>
          </a:ln>
          <a:effectLst/>
        </p:spPr>
        <p:txBody>
          <a:bodyPr wrap="none">
            <a:spAutoFit/>
          </a:bodyPr>
          <a:lstStyle/>
          <a:p>
            <a:r>
              <a:rPr lang="fr-FR" sz="1800" b="1" u="sng" dirty="0"/>
              <a:t>Exercice 12</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9" name="Rectangle 2">
            <a:extLst>
              <a:ext uri="{FF2B5EF4-FFF2-40B4-BE49-F238E27FC236}">
                <a16:creationId xmlns:a16="http://schemas.microsoft.com/office/drawing/2014/main" id="{8DD30CE6-79E5-40F3-94E0-CFA65118DF97}"/>
              </a:ext>
            </a:extLst>
          </p:cNvPr>
          <p:cNvSpPr>
            <a:spLocks noChangeArrowheads="1"/>
          </p:cNvSpPr>
          <p:nvPr/>
        </p:nvSpPr>
        <p:spPr bwMode="auto">
          <a:xfrm>
            <a:off x="251424" y="151133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23" name="Objet 22">
            <a:extLst>
              <a:ext uri="{FF2B5EF4-FFF2-40B4-BE49-F238E27FC236}">
                <a16:creationId xmlns:a16="http://schemas.microsoft.com/office/drawing/2014/main" id="{BE1D986C-EB6B-4E66-BE6A-8DA309338B4F}"/>
              </a:ext>
            </a:extLst>
          </p:cNvPr>
          <p:cNvGraphicFramePr>
            <a:graphicFrameLocks noChangeAspect="1"/>
          </p:cNvGraphicFramePr>
          <p:nvPr>
            <p:extLst>
              <p:ext uri="{D42A27DB-BD31-4B8C-83A1-F6EECF244321}">
                <p14:modId xmlns:p14="http://schemas.microsoft.com/office/powerpoint/2010/main" val="163817836"/>
              </p:ext>
            </p:extLst>
          </p:nvPr>
        </p:nvGraphicFramePr>
        <p:xfrm>
          <a:off x="431447" y="1754442"/>
          <a:ext cx="1677846" cy="1331248"/>
        </p:xfrm>
        <a:graphic>
          <a:graphicData uri="http://schemas.openxmlformats.org/presentationml/2006/ole">
            <mc:AlternateContent xmlns:mc="http://schemas.openxmlformats.org/markup-compatibility/2006">
              <mc:Choice xmlns:v="urn:schemas-microsoft-com:vml" Requires="v">
                <p:oleObj spid="_x0000_s36866" name="CS ChemDraw Drawing" r:id="rId6" imgW="1342277" imgH="1064998" progId="ChemDraw.Document.6.0">
                  <p:embed/>
                </p:oleObj>
              </mc:Choice>
              <mc:Fallback>
                <p:oleObj name="CS ChemDraw Drawing" r:id="rId6" imgW="1342277" imgH="1064998" progId="ChemDraw.Document.6.0">
                  <p:embed/>
                  <p:pic>
                    <p:nvPicPr>
                      <p:cNvPr id="0" name=""/>
                      <p:cNvPicPr/>
                      <p:nvPr/>
                    </p:nvPicPr>
                    <p:blipFill>
                      <a:blip r:embed="rId7"/>
                      <a:stretch>
                        <a:fillRect/>
                      </a:stretch>
                    </p:blipFill>
                    <p:spPr>
                      <a:xfrm>
                        <a:off x="431447" y="1754442"/>
                        <a:ext cx="1677846" cy="1331248"/>
                      </a:xfrm>
                      <a:prstGeom prst="rect">
                        <a:avLst/>
                      </a:prstGeom>
                    </p:spPr>
                  </p:pic>
                </p:oleObj>
              </mc:Fallback>
            </mc:AlternateContent>
          </a:graphicData>
        </a:graphic>
      </p:graphicFrame>
      <p:graphicFrame>
        <p:nvGraphicFramePr>
          <p:cNvPr id="25" name="Objet 24">
            <a:extLst>
              <a:ext uri="{FF2B5EF4-FFF2-40B4-BE49-F238E27FC236}">
                <a16:creationId xmlns:a16="http://schemas.microsoft.com/office/drawing/2014/main" id="{9AA54CA3-D6BF-4169-B281-B3836C987746}"/>
              </a:ext>
            </a:extLst>
          </p:cNvPr>
          <p:cNvGraphicFramePr>
            <a:graphicFrameLocks noChangeAspect="1"/>
          </p:cNvGraphicFramePr>
          <p:nvPr>
            <p:extLst>
              <p:ext uri="{D42A27DB-BD31-4B8C-83A1-F6EECF244321}">
                <p14:modId xmlns:p14="http://schemas.microsoft.com/office/powerpoint/2010/main" val="10418126"/>
              </p:ext>
            </p:extLst>
          </p:nvPr>
        </p:nvGraphicFramePr>
        <p:xfrm>
          <a:off x="2303912" y="1821347"/>
          <a:ext cx="696711" cy="631836"/>
        </p:xfrm>
        <a:graphic>
          <a:graphicData uri="http://schemas.openxmlformats.org/presentationml/2006/ole">
            <mc:AlternateContent xmlns:mc="http://schemas.openxmlformats.org/markup-compatibility/2006">
              <mc:Choice xmlns:v="urn:schemas-microsoft-com:vml" Requires="v">
                <p:oleObj spid="_x0000_s36867" name="CS ChemDraw Drawing" r:id="rId8" imgW="557369" imgH="505469" progId="ChemDraw.Document.6.0">
                  <p:embed/>
                </p:oleObj>
              </mc:Choice>
              <mc:Fallback>
                <p:oleObj name="CS ChemDraw Drawing" r:id="rId8" imgW="557369" imgH="505469" progId="ChemDraw.Document.6.0">
                  <p:embed/>
                  <p:pic>
                    <p:nvPicPr>
                      <p:cNvPr id="0" name=""/>
                      <p:cNvPicPr/>
                      <p:nvPr/>
                    </p:nvPicPr>
                    <p:blipFill>
                      <a:blip r:embed="rId9"/>
                      <a:stretch>
                        <a:fillRect/>
                      </a:stretch>
                    </p:blipFill>
                    <p:spPr>
                      <a:xfrm>
                        <a:off x="2303912" y="1821347"/>
                        <a:ext cx="696711" cy="631836"/>
                      </a:xfrm>
                      <a:prstGeom prst="rect">
                        <a:avLst/>
                      </a:prstGeom>
                    </p:spPr>
                  </p:pic>
                </p:oleObj>
              </mc:Fallback>
            </mc:AlternateContent>
          </a:graphicData>
        </a:graphic>
      </p:graphicFrame>
      <p:graphicFrame>
        <p:nvGraphicFramePr>
          <p:cNvPr id="27" name="Objet 26">
            <a:extLst>
              <a:ext uri="{FF2B5EF4-FFF2-40B4-BE49-F238E27FC236}">
                <a16:creationId xmlns:a16="http://schemas.microsoft.com/office/drawing/2014/main" id="{FCCE310F-9802-4539-8C57-F7973A936011}"/>
              </a:ext>
            </a:extLst>
          </p:cNvPr>
          <p:cNvGraphicFramePr>
            <a:graphicFrameLocks noChangeAspect="1"/>
          </p:cNvGraphicFramePr>
          <p:nvPr>
            <p:extLst>
              <p:ext uri="{D42A27DB-BD31-4B8C-83A1-F6EECF244321}">
                <p14:modId xmlns:p14="http://schemas.microsoft.com/office/powerpoint/2010/main" val="629831436"/>
              </p:ext>
            </p:extLst>
          </p:nvPr>
        </p:nvGraphicFramePr>
        <p:xfrm>
          <a:off x="3138316" y="1642807"/>
          <a:ext cx="1675736" cy="1319421"/>
        </p:xfrm>
        <a:graphic>
          <a:graphicData uri="http://schemas.openxmlformats.org/presentationml/2006/ole">
            <mc:AlternateContent xmlns:mc="http://schemas.openxmlformats.org/markup-compatibility/2006">
              <mc:Choice xmlns:v="urn:schemas-microsoft-com:vml" Requires="v">
                <p:oleObj spid="_x0000_s36868" name="CS ChemDraw Drawing" r:id="rId10" imgW="1340589" imgH="1055537" progId="ChemDraw.Document.6.0">
                  <p:embed/>
                </p:oleObj>
              </mc:Choice>
              <mc:Fallback>
                <p:oleObj name="CS ChemDraw Drawing" r:id="rId10" imgW="1340589" imgH="1055537" progId="ChemDraw.Document.6.0">
                  <p:embed/>
                  <p:pic>
                    <p:nvPicPr>
                      <p:cNvPr id="0" name=""/>
                      <p:cNvPicPr/>
                      <p:nvPr/>
                    </p:nvPicPr>
                    <p:blipFill>
                      <a:blip r:embed="rId11"/>
                      <a:stretch>
                        <a:fillRect/>
                      </a:stretch>
                    </p:blipFill>
                    <p:spPr>
                      <a:xfrm>
                        <a:off x="3138316" y="1642807"/>
                        <a:ext cx="1675736" cy="1319421"/>
                      </a:xfrm>
                      <a:prstGeom prst="rect">
                        <a:avLst/>
                      </a:prstGeom>
                    </p:spPr>
                  </p:pic>
                </p:oleObj>
              </mc:Fallback>
            </mc:AlternateContent>
          </a:graphicData>
        </a:graphic>
      </p:graphicFrame>
      <p:graphicFrame>
        <p:nvGraphicFramePr>
          <p:cNvPr id="29" name="Objet 28">
            <a:extLst>
              <a:ext uri="{FF2B5EF4-FFF2-40B4-BE49-F238E27FC236}">
                <a16:creationId xmlns:a16="http://schemas.microsoft.com/office/drawing/2014/main" id="{C30FF203-A751-4E09-ADEB-A382BE220D54}"/>
              </a:ext>
            </a:extLst>
          </p:cNvPr>
          <p:cNvGraphicFramePr>
            <a:graphicFrameLocks noChangeAspect="1"/>
          </p:cNvGraphicFramePr>
          <p:nvPr>
            <p:extLst>
              <p:ext uri="{D42A27DB-BD31-4B8C-83A1-F6EECF244321}">
                <p14:modId xmlns:p14="http://schemas.microsoft.com/office/powerpoint/2010/main" val="603945094"/>
              </p:ext>
            </p:extLst>
          </p:nvPr>
        </p:nvGraphicFramePr>
        <p:xfrm>
          <a:off x="4931696" y="2067622"/>
          <a:ext cx="549858" cy="117414"/>
        </p:xfrm>
        <a:graphic>
          <a:graphicData uri="http://schemas.openxmlformats.org/presentationml/2006/ole">
            <mc:AlternateContent xmlns:mc="http://schemas.openxmlformats.org/markup-compatibility/2006">
              <mc:Choice xmlns:v="urn:schemas-microsoft-com:vml" Requires="v">
                <p:oleObj spid="_x0000_s36869" name="CS ChemDraw Drawing" r:id="rId12" imgW="439886" imgH="93931" progId="ChemDraw.Document.6.0">
                  <p:embed/>
                </p:oleObj>
              </mc:Choice>
              <mc:Fallback>
                <p:oleObj name="CS ChemDraw Drawing" r:id="rId12" imgW="439886" imgH="93931" progId="ChemDraw.Document.6.0">
                  <p:embed/>
                  <p:pic>
                    <p:nvPicPr>
                      <p:cNvPr id="0" name=""/>
                      <p:cNvPicPr/>
                      <p:nvPr/>
                    </p:nvPicPr>
                    <p:blipFill>
                      <a:blip r:embed="rId13"/>
                      <a:stretch>
                        <a:fillRect/>
                      </a:stretch>
                    </p:blipFill>
                    <p:spPr>
                      <a:xfrm>
                        <a:off x="4931696" y="2067622"/>
                        <a:ext cx="549858" cy="117414"/>
                      </a:xfrm>
                      <a:prstGeom prst="rect">
                        <a:avLst/>
                      </a:prstGeom>
                    </p:spPr>
                  </p:pic>
                </p:oleObj>
              </mc:Fallback>
            </mc:AlternateContent>
          </a:graphicData>
        </a:graphic>
      </p:graphicFrame>
      <p:graphicFrame>
        <p:nvGraphicFramePr>
          <p:cNvPr id="34" name="Objet 33">
            <a:extLst>
              <a:ext uri="{FF2B5EF4-FFF2-40B4-BE49-F238E27FC236}">
                <a16:creationId xmlns:a16="http://schemas.microsoft.com/office/drawing/2014/main" id="{353ACB5A-8B3D-4369-858C-B273D89AC1F5}"/>
              </a:ext>
            </a:extLst>
          </p:cNvPr>
          <p:cNvGraphicFramePr>
            <a:graphicFrameLocks noChangeAspect="1"/>
          </p:cNvGraphicFramePr>
          <p:nvPr>
            <p:extLst>
              <p:ext uri="{D42A27DB-BD31-4B8C-83A1-F6EECF244321}">
                <p14:modId xmlns:p14="http://schemas.microsoft.com/office/powerpoint/2010/main" val="438063947"/>
              </p:ext>
            </p:extLst>
          </p:nvPr>
        </p:nvGraphicFramePr>
        <p:xfrm>
          <a:off x="5509666" y="1493691"/>
          <a:ext cx="1826389" cy="1557628"/>
        </p:xfrm>
        <a:graphic>
          <a:graphicData uri="http://schemas.openxmlformats.org/presentationml/2006/ole">
            <mc:AlternateContent xmlns:mc="http://schemas.openxmlformats.org/markup-compatibility/2006">
              <mc:Choice xmlns:v="urn:schemas-microsoft-com:vml" Requires="v">
                <p:oleObj spid="_x0000_s36870" name="CS ChemDraw Drawing" r:id="rId14" imgW="1461111" imgH="1246102" progId="ChemDraw.Document.6.0">
                  <p:embed/>
                </p:oleObj>
              </mc:Choice>
              <mc:Fallback>
                <p:oleObj name="CS ChemDraw Drawing" r:id="rId14" imgW="1461111" imgH="1246102" progId="ChemDraw.Document.6.0">
                  <p:embed/>
                  <p:pic>
                    <p:nvPicPr>
                      <p:cNvPr id="0" name=""/>
                      <p:cNvPicPr/>
                      <p:nvPr/>
                    </p:nvPicPr>
                    <p:blipFill>
                      <a:blip r:embed="rId15"/>
                      <a:stretch>
                        <a:fillRect/>
                      </a:stretch>
                    </p:blipFill>
                    <p:spPr>
                      <a:xfrm>
                        <a:off x="5509666" y="1493691"/>
                        <a:ext cx="1826389" cy="1557628"/>
                      </a:xfrm>
                      <a:prstGeom prst="rect">
                        <a:avLst/>
                      </a:prstGeom>
                    </p:spPr>
                  </p:pic>
                </p:oleObj>
              </mc:Fallback>
            </mc:AlternateContent>
          </a:graphicData>
        </a:graphic>
      </p:graphicFrame>
      <p:graphicFrame>
        <p:nvGraphicFramePr>
          <p:cNvPr id="38" name="Objet 37">
            <a:extLst>
              <a:ext uri="{FF2B5EF4-FFF2-40B4-BE49-F238E27FC236}">
                <a16:creationId xmlns:a16="http://schemas.microsoft.com/office/drawing/2014/main" id="{8DCE7913-3AF9-4915-8539-662F349D724A}"/>
              </a:ext>
            </a:extLst>
          </p:cNvPr>
          <p:cNvGraphicFramePr>
            <a:graphicFrameLocks noChangeAspect="1"/>
          </p:cNvGraphicFramePr>
          <p:nvPr>
            <p:extLst>
              <p:ext uri="{D42A27DB-BD31-4B8C-83A1-F6EECF244321}">
                <p14:modId xmlns:p14="http://schemas.microsoft.com/office/powerpoint/2010/main" val="3151869706"/>
              </p:ext>
            </p:extLst>
          </p:nvPr>
        </p:nvGraphicFramePr>
        <p:xfrm>
          <a:off x="6385593" y="3087642"/>
          <a:ext cx="1862680" cy="1649278"/>
        </p:xfrm>
        <a:graphic>
          <a:graphicData uri="http://schemas.openxmlformats.org/presentationml/2006/ole">
            <mc:AlternateContent xmlns:mc="http://schemas.openxmlformats.org/markup-compatibility/2006">
              <mc:Choice xmlns:v="urn:schemas-microsoft-com:vml" Requires="v">
                <p:oleObj spid="_x0000_s36871" name="CS ChemDraw Drawing" r:id="rId16" imgW="1490144" imgH="1319422" progId="ChemDraw.Document.6.0">
                  <p:embed/>
                </p:oleObj>
              </mc:Choice>
              <mc:Fallback>
                <p:oleObj name="CS ChemDraw Drawing" r:id="rId16" imgW="1490144" imgH="1319422" progId="ChemDraw.Document.6.0">
                  <p:embed/>
                  <p:pic>
                    <p:nvPicPr>
                      <p:cNvPr id="0" name=""/>
                      <p:cNvPicPr/>
                      <p:nvPr/>
                    </p:nvPicPr>
                    <p:blipFill>
                      <a:blip r:embed="rId17"/>
                      <a:stretch>
                        <a:fillRect/>
                      </a:stretch>
                    </p:blipFill>
                    <p:spPr>
                      <a:xfrm>
                        <a:off x="6385593" y="3087642"/>
                        <a:ext cx="1862680" cy="1649278"/>
                      </a:xfrm>
                      <a:prstGeom prst="rect">
                        <a:avLst/>
                      </a:prstGeom>
                    </p:spPr>
                  </p:pic>
                </p:oleObj>
              </mc:Fallback>
            </mc:AlternateContent>
          </a:graphicData>
        </a:graphic>
      </p:graphicFrame>
      <p:graphicFrame>
        <p:nvGraphicFramePr>
          <p:cNvPr id="39" name="Objet 38">
            <a:extLst>
              <a:ext uri="{FF2B5EF4-FFF2-40B4-BE49-F238E27FC236}">
                <a16:creationId xmlns:a16="http://schemas.microsoft.com/office/drawing/2014/main" id="{4350591F-E5D1-4F8B-A6E0-783A4CAD3786}"/>
              </a:ext>
            </a:extLst>
          </p:cNvPr>
          <p:cNvGraphicFramePr>
            <a:graphicFrameLocks noChangeAspect="1"/>
          </p:cNvGraphicFramePr>
          <p:nvPr>
            <p:extLst>
              <p:ext uri="{D42A27DB-BD31-4B8C-83A1-F6EECF244321}">
                <p14:modId xmlns:p14="http://schemas.microsoft.com/office/powerpoint/2010/main" val="200344147"/>
              </p:ext>
            </p:extLst>
          </p:nvPr>
        </p:nvGraphicFramePr>
        <p:xfrm>
          <a:off x="5350630" y="4904863"/>
          <a:ext cx="1898971" cy="1552136"/>
        </p:xfrm>
        <a:graphic>
          <a:graphicData uri="http://schemas.openxmlformats.org/presentationml/2006/ole">
            <mc:AlternateContent xmlns:mc="http://schemas.openxmlformats.org/markup-compatibility/2006">
              <mc:Choice xmlns:v="urn:schemas-microsoft-com:vml" Requires="v">
                <p:oleObj spid="_x0000_s36872" name="CS ChemDraw Drawing" r:id="rId18" imgW="1519177" imgH="1241709" progId="ChemDraw.Document.6.0">
                  <p:embed/>
                </p:oleObj>
              </mc:Choice>
              <mc:Fallback>
                <p:oleObj name="CS ChemDraw Drawing" r:id="rId18" imgW="1519177" imgH="1241709" progId="ChemDraw.Document.6.0">
                  <p:embed/>
                  <p:pic>
                    <p:nvPicPr>
                      <p:cNvPr id="0" name=""/>
                      <p:cNvPicPr/>
                      <p:nvPr/>
                    </p:nvPicPr>
                    <p:blipFill>
                      <a:blip r:embed="rId19"/>
                      <a:stretch>
                        <a:fillRect/>
                      </a:stretch>
                    </p:blipFill>
                    <p:spPr>
                      <a:xfrm>
                        <a:off x="5350630" y="4904863"/>
                        <a:ext cx="1898971" cy="1552136"/>
                      </a:xfrm>
                      <a:prstGeom prst="rect">
                        <a:avLst/>
                      </a:prstGeom>
                    </p:spPr>
                  </p:pic>
                </p:oleObj>
              </mc:Fallback>
            </mc:AlternateContent>
          </a:graphicData>
        </a:graphic>
      </p:graphicFrame>
      <p:graphicFrame>
        <p:nvGraphicFramePr>
          <p:cNvPr id="40" name="Objet 39">
            <a:extLst>
              <a:ext uri="{FF2B5EF4-FFF2-40B4-BE49-F238E27FC236}">
                <a16:creationId xmlns:a16="http://schemas.microsoft.com/office/drawing/2014/main" id="{D2431658-681E-49A4-9660-6E17B72FCB95}"/>
              </a:ext>
            </a:extLst>
          </p:cNvPr>
          <p:cNvGraphicFramePr>
            <a:graphicFrameLocks noChangeAspect="1"/>
          </p:cNvGraphicFramePr>
          <p:nvPr>
            <p:extLst>
              <p:ext uri="{D42A27DB-BD31-4B8C-83A1-F6EECF244321}">
                <p14:modId xmlns:p14="http://schemas.microsoft.com/office/powerpoint/2010/main" val="2729820999"/>
              </p:ext>
            </p:extLst>
          </p:nvPr>
        </p:nvGraphicFramePr>
        <p:xfrm>
          <a:off x="4412855" y="5295137"/>
          <a:ext cx="793770" cy="616631"/>
        </p:xfrm>
        <a:graphic>
          <a:graphicData uri="http://schemas.openxmlformats.org/presentationml/2006/ole">
            <mc:AlternateContent xmlns:mc="http://schemas.openxmlformats.org/markup-compatibility/2006">
              <mc:Choice xmlns:v="urn:schemas-microsoft-com:vml" Requires="v">
                <p:oleObj spid="_x0000_s36873" name="CS ChemDraw Drawing" r:id="rId20" imgW="635016" imgH="493305" progId="ChemDraw.Document.6.0">
                  <p:embed/>
                </p:oleObj>
              </mc:Choice>
              <mc:Fallback>
                <p:oleObj name="CS ChemDraw Drawing" r:id="rId20" imgW="635016" imgH="493305" progId="ChemDraw.Document.6.0">
                  <p:embed/>
                  <p:pic>
                    <p:nvPicPr>
                      <p:cNvPr id="0" name=""/>
                      <p:cNvPicPr/>
                      <p:nvPr/>
                    </p:nvPicPr>
                    <p:blipFill>
                      <a:blip r:embed="rId21"/>
                      <a:stretch>
                        <a:fillRect/>
                      </a:stretch>
                    </p:blipFill>
                    <p:spPr>
                      <a:xfrm>
                        <a:off x="4412855" y="5295137"/>
                        <a:ext cx="793770" cy="616631"/>
                      </a:xfrm>
                      <a:prstGeom prst="rect">
                        <a:avLst/>
                      </a:prstGeom>
                    </p:spPr>
                  </p:pic>
                </p:oleObj>
              </mc:Fallback>
            </mc:AlternateContent>
          </a:graphicData>
        </a:graphic>
      </p:graphicFrame>
      <p:graphicFrame>
        <p:nvGraphicFramePr>
          <p:cNvPr id="43" name="Objet 42">
            <a:extLst>
              <a:ext uri="{FF2B5EF4-FFF2-40B4-BE49-F238E27FC236}">
                <a16:creationId xmlns:a16="http://schemas.microsoft.com/office/drawing/2014/main" id="{D30F6DA6-002E-483F-8A6E-61B42006B597}"/>
              </a:ext>
            </a:extLst>
          </p:cNvPr>
          <p:cNvGraphicFramePr>
            <a:graphicFrameLocks noChangeAspect="1"/>
          </p:cNvGraphicFramePr>
          <p:nvPr>
            <p:extLst>
              <p:ext uri="{D42A27DB-BD31-4B8C-83A1-F6EECF244321}">
                <p14:modId xmlns:p14="http://schemas.microsoft.com/office/powerpoint/2010/main" val="622950434"/>
              </p:ext>
            </p:extLst>
          </p:nvPr>
        </p:nvGraphicFramePr>
        <p:xfrm>
          <a:off x="2303912" y="4935582"/>
          <a:ext cx="1896861" cy="1553826"/>
        </p:xfrm>
        <a:graphic>
          <a:graphicData uri="http://schemas.openxmlformats.org/presentationml/2006/ole">
            <mc:AlternateContent xmlns:mc="http://schemas.openxmlformats.org/markup-compatibility/2006">
              <mc:Choice xmlns:v="urn:schemas-microsoft-com:vml" Requires="v">
                <p:oleObj spid="_x0000_s36874" name="CS ChemDraw Drawing" r:id="rId22" imgW="1517489" imgH="1243061" progId="ChemDraw.Document.6.0">
                  <p:embed/>
                </p:oleObj>
              </mc:Choice>
              <mc:Fallback>
                <p:oleObj name="CS ChemDraw Drawing" r:id="rId22" imgW="1517489" imgH="1243061" progId="ChemDraw.Document.6.0">
                  <p:embed/>
                  <p:pic>
                    <p:nvPicPr>
                      <p:cNvPr id="0" name=""/>
                      <p:cNvPicPr/>
                      <p:nvPr/>
                    </p:nvPicPr>
                    <p:blipFill>
                      <a:blip r:embed="rId23"/>
                      <a:stretch>
                        <a:fillRect/>
                      </a:stretch>
                    </p:blipFill>
                    <p:spPr>
                      <a:xfrm>
                        <a:off x="2303912" y="4935582"/>
                        <a:ext cx="1896861" cy="1553826"/>
                      </a:xfrm>
                      <a:prstGeom prst="rect">
                        <a:avLst/>
                      </a:prstGeom>
                    </p:spPr>
                  </p:pic>
                </p:oleObj>
              </mc:Fallback>
            </mc:AlternateContent>
          </a:graphicData>
        </a:graphic>
      </p:graphicFrame>
      <p:sp>
        <p:nvSpPr>
          <p:cNvPr id="64" name="Forme libre 58">
            <a:extLst>
              <a:ext uri="{FF2B5EF4-FFF2-40B4-BE49-F238E27FC236}">
                <a16:creationId xmlns:a16="http://schemas.microsoft.com/office/drawing/2014/main" id="{2A0C6407-1C3C-4A66-84B2-AD60069AD199}"/>
              </a:ext>
            </a:extLst>
          </p:cNvPr>
          <p:cNvSpPr/>
          <p:nvPr/>
        </p:nvSpPr>
        <p:spPr>
          <a:xfrm rot="15004183">
            <a:off x="1154784" y="1817470"/>
            <a:ext cx="292100" cy="272199"/>
          </a:xfrm>
          <a:custGeom>
            <a:avLst/>
            <a:gdLst>
              <a:gd name="connsiteX0" fmla="*/ 95693 w 292396"/>
              <a:gd name="connsiteY0" fmla="*/ 191386 h 191386"/>
              <a:gd name="connsiteX1" fmla="*/ 276447 w 292396"/>
              <a:gd name="connsiteY1" fmla="*/ 42530 h 191386"/>
              <a:gd name="connsiteX2" fmla="*/ 0 w 292396"/>
              <a:gd name="connsiteY2" fmla="*/ 0 h 191386"/>
            </a:gdLst>
            <a:ahLst/>
            <a:cxnLst>
              <a:cxn ang="0">
                <a:pos x="connsiteX0" y="connsiteY0"/>
              </a:cxn>
              <a:cxn ang="0">
                <a:pos x="connsiteX1" y="connsiteY1"/>
              </a:cxn>
              <a:cxn ang="0">
                <a:pos x="connsiteX2" y="connsiteY2"/>
              </a:cxn>
            </a:cxnLst>
            <a:rect l="l" t="t" r="r" b="b"/>
            <a:pathLst>
              <a:path w="292396" h="191386">
                <a:moveTo>
                  <a:pt x="95693" y="191386"/>
                </a:moveTo>
                <a:cubicBezTo>
                  <a:pt x="194044" y="132907"/>
                  <a:pt x="292396" y="74428"/>
                  <a:pt x="276447" y="42530"/>
                </a:cubicBezTo>
                <a:cubicBezTo>
                  <a:pt x="260498" y="10632"/>
                  <a:pt x="130249" y="5316"/>
                  <a:pt x="0" y="0"/>
                </a:cubicBezTo>
              </a:path>
            </a:pathLst>
          </a:custGeom>
          <a:ln w="28575">
            <a:solidFill>
              <a:schemeClr val="accent3">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65" name="Forme libre 59">
            <a:extLst>
              <a:ext uri="{FF2B5EF4-FFF2-40B4-BE49-F238E27FC236}">
                <a16:creationId xmlns:a16="http://schemas.microsoft.com/office/drawing/2014/main" id="{0928B46A-FBEE-411F-9AAE-A8D7B8634E58}"/>
              </a:ext>
            </a:extLst>
          </p:cNvPr>
          <p:cNvSpPr/>
          <p:nvPr/>
        </p:nvSpPr>
        <p:spPr>
          <a:xfrm flipV="1">
            <a:off x="4043878" y="1880052"/>
            <a:ext cx="369383" cy="316118"/>
          </a:xfrm>
          <a:custGeom>
            <a:avLst/>
            <a:gdLst>
              <a:gd name="connsiteX0" fmla="*/ 0 w 182526"/>
              <a:gd name="connsiteY0" fmla="*/ 233916 h 251637"/>
              <a:gd name="connsiteX1" fmla="*/ 180754 w 182526"/>
              <a:gd name="connsiteY1" fmla="*/ 212651 h 251637"/>
              <a:gd name="connsiteX2" fmla="*/ 10633 w 182526"/>
              <a:gd name="connsiteY2" fmla="*/ 0 h 251637"/>
            </a:gdLst>
            <a:ahLst/>
            <a:cxnLst>
              <a:cxn ang="0">
                <a:pos x="connsiteX0" y="connsiteY0"/>
              </a:cxn>
              <a:cxn ang="0">
                <a:pos x="connsiteX1" y="connsiteY1"/>
              </a:cxn>
              <a:cxn ang="0">
                <a:pos x="connsiteX2" y="connsiteY2"/>
              </a:cxn>
            </a:cxnLst>
            <a:rect l="l" t="t" r="r" b="b"/>
            <a:pathLst>
              <a:path w="182526" h="251637">
                <a:moveTo>
                  <a:pt x="0" y="233916"/>
                </a:moveTo>
                <a:cubicBezTo>
                  <a:pt x="89491" y="242776"/>
                  <a:pt x="178982" y="251637"/>
                  <a:pt x="180754" y="212651"/>
                </a:cubicBezTo>
                <a:cubicBezTo>
                  <a:pt x="182526" y="173665"/>
                  <a:pt x="96579" y="86832"/>
                  <a:pt x="10633" y="0"/>
                </a:cubicBezTo>
              </a:path>
            </a:pathLst>
          </a:custGeom>
          <a:ln w="28575">
            <a:solidFill>
              <a:srgbClr val="FF00FF"/>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66" name="Forme libre 60">
            <a:extLst>
              <a:ext uri="{FF2B5EF4-FFF2-40B4-BE49-F238E27FC236}">
                <a16:creationId xmlns:a16="http://schemas.microsoft.com/office/drawing/2014/main" id="{2E4BBA1F-FEBB-43DB-BE2D-CC7C006B0B45}"/>
              </a:ext>
            </a:extLst>
          </p:cNvPr>
          <p:cNvSpPr/>
          <p:nvPr/>
        </p:nvSpPr>
        <p:spPr>
          <a:xfrm rot="20431208" flipV="1">
            <a:off x="4504107" y="2516314"/>
            <a:ext cx="300037" cy="462817"/>
          </a:xfrm>
          <a:custGeom>
            <a:avLst/>
            <a:gdLst>
              <a:gd name="connsiteX0" fmla="*/ 33669 w 299483"/>
              <a:gd name="connsiteY0" fmla="*/ 361508 h 361508"/>
              <a:gd name="connsiteX1" fmla="*/ 44302 w 299483"/>
              <a:gd name="connsiteY1" fmla="*/ 10633 h 361508"/>
              <a:gd name="connsiteX2" fmla="*/ 299483 w 299483"/>
              <a:gd name="connsiteY2" fmla="*/ 297712 h 361508"/>
            </a:gdLst>
            <a:ahLst/>
            <a:cxnLst>
              <a:cxn ang="0">
                <a:pos x="connsiteX0" y="connsiteY0"/>
              </a:cxn>
              <a:cxn ang="0">
                <a:pos x="connsiteX1" y="connsiteY1"/>
              </a:cxn>
              <a:cxn ang="0">
                <a:pos x="connsiteX2" y="connsiteY2"/>
              </a:cxn>
            </a:cxnLst>
            <a:rect l="l" t="t" r="r" b="b"/>
            <a:pathLst>
              <a:path w="299483" h="361508">
                <a:moveTo>
                  <a:pt x="33669" y="361508"/>
                </a:moveTo>
                <a:cubicBezTo>
                  <a:pt x="16834" y="191387"/>
                  <a:pt x="0" y="21266"/>
                  <a:pt x="44302" y="10633"/>
                </a:cubicBezTo>
                <a:cubicBezTo>
                  <a:pt x="88604" y="0"/>
                  <a:pt x="194043" y="148856"/>
                  <a:pt x="299483" y="297712"/>
                </a:cubicBezTo>
              </a:path>
            </a:pathLst>
          </a:custGeom>
          <a:ln w="28575">
            <a:solidFill>
              <a:srgbClr val="FF00FF"/>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67" name="Forme libre 61">
            <a:extLst>
              <a:ext uri="{FF2B5EF4-FFF2-40B4-BE49-F238E27FC236}">
                <a16:creationId xmlns:a16="http://schemas.microsoft.com/office/drawing/2014/main" id="{E4C033D1-7338-46F5-BFCE-8D3369AFCB8F}"/>
              </a:ext>
            </a:extLst>
          </p:cNvPr>
          <p:cNvSpPr/>
          <p:nvPr/>
        </p:nvSpPr>
        <p:spPr>
          <a:xfrm rot="20948380">
            <a:off x="6776961" y="2210146"/>
            <a:ext cx="446088" cy="324254"/>
          </a:xfrm>
          <a:custGeom>
            <a:avLst/>
            <a:gdLst>
              <a:gd name="connsiteX0" fmla="*/ 446568 w 446568"/>
              <a:gd name="connsiteY0" fmla="*/ 400493 h 506819"/>
              <a:gd name="connsiteX1" fmla="*/ 265814 w 446568"/>
              <a:gd name="connsiteY1" fmla="*/ 17721 h 506819"/>
              <a:gd name="connsiteX2" fmla="*/ 0 w 446568"/>
              <a:gd name="connsiteY2" fmla="*/ 506819 h 506819"/>
            </a:gdLst>
            <a:ahLst/>
            <a:cxnLst>
              <a:cxn ang="0">
                <a:pos x="connsiteX0" y="connsiteY0"/>
              </a:cxn>
              <a:cxn ang="0">
                <a:pos x="connsiteX1" y="connsiteY1"/>
              </a:cxn>
              <a:cxn ang="0">
                <a:pos x="connsiteX2" y="connsiteY2"/>
              </a:cxn>
            </a:cxnLst>
            <a:rect l="l" t="t" r="r" b="b"/>
            <a:pathLst>
              <a:path w="446568" h="506819">
                <a:moveTo>
                  <a:pt x="446568" y="400493"/>
                </a:moveTo>
                <a:cubicBezTo>
                  <a:pt x="393405" y="200246"/>
                  <a:pt x="340242" y="0"/>
                  <a:pt x="265814" y="17721"/>
                </a:cubicBezTo>
                <a:cubicBezTo>
                  <a:pt x="191386" y="35442"/>
                  <a:pt x="95693" y="271130"/>
                  <a:pt x="0" y="506819"/>
                </a:cubicBezTo>
              </a:path>
            </a:pathLst>
          </a:custGeom>
          <a:ln w="28575">
            <a:solidFill>
              <a:schemeClr val="accent3">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69" name="Forme libre 64">
            <a:extLst>
              <a:ext uri="{FF2B5EF4-FFF2-40B4-BE49-F238E27FC236}">
                <a16:creationId xmlns:a16="http://schemas.microsoft.com/office/drawing/2014/main" id="{CFEE48A4-9066-494A-9335-99AC7ACB0998}"/>
              </a:ext>
            </a:extLst>
          </p:cNvPr>
          <p:cNvSpPr/>
          <p:nvPr/>
        </p:nvSpPr>
        <p:spPr>
          <a:xfrm rot="1243575">
            <a:off x="7927875" y="3709663"/>
            <a:ext cx="261938" cy="396875"/>
          </a:xfrm>
          <a:custGeom>
            <a:avLst/>
            <a:gdLst>
              <a:gd name="connsiteX0" fmla="*/ 28353 w 262270"/>
              <a:gd name="connsiteY0" fmla="*/ 396949 h 396949"/>
              <a:gd name="connsiteX1" fmla="*/ 38986 w 262270"/>
              <a:gd name="connsiteY1" fmla="*/ 14177 h 396949"/>
              <a:gd name="connsiteX2" fmla="*/ 262270 w 262270"/>
              <a:gd name="connsiteY2" fmla="*/ 311889 h 396949"/>
            </a:gdLst>
            <a:ahLst/>
            <a:cxnLst>
              <a:cxn ang="0">
                <a:pos x="connsiteX0" y="connsiteY0"/>
              </a:cxn>
              <a:cxn ang="0">
                <a:pos x="connsiteX1" y="connsiteY1"/>
              </a:cxn>
              <a:cxn ang="0">
                <a:pos x="connsiteX2" y="connsiteY2"/>
              </a:cxn>
            </a:cxnLst>
            <a:rect l="l" t="t" r="r" b="b"/>
            <a:pathLst>
              <a:path w="262270" h="396949">
                <a:moveTo>
                  <a:pt x="28353" y="396949"/>
                </a:moveTo>
                <a:cubicBezTo>
                  <a:pt x="14176" y="212651"/>
                  <a:pt x="0" y="28354"/>
                  <a:pt x="38986" y="14177"/>
                </a:cubicBezTo>
                <a:cubicBezTo>
                  <a:pt x="77972" y="0"/>
                  <a:pt x="170121" y="155944"/>
                  <a:pt x="262270" y="311889"/>
                </a:cubicBezTo>
              </a:path>
            </a:pathLst>
          </a:custGeom>
          <a:ln w="28575">
            <a:solidFill>
              <a:schemeClr val="accent3">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45" name="Forme libre : forme 44">
            <a:extLst>
              <a:ext uri="{FF2B5EF4-FFF2-40B4-BE49-F238E27FC236}">
                <a16:creationId xmlns:a16="http://schemas.microsoft.com/office/drawing/2014/main" id="{F21F7571-C335-4787-B742-CDC6C0A7D232}"/>
              </a:ext>
            </a:extLst>
          </p:cNvPr>
          <p:cNvSpPr/>
          <p:nvPr/>
        </p:nvSpPr>
        <p:spPr>
          <a:xfrm>
            <a:off x="1738365" y="1540401"/>
            <a:ext cx="954593" cy="352946"/>
          </a:xfrm>
          <a:custGeom>
            <a:avLst/>
            <a:gdLst>
              <a:gd name="connsiteX0" fmla="*/ 954593 w 954593"/>
              <a:gd name="connsiteY0" fmla="*/ 352946 h 352946"/>
              <a:gd name="connsiteX1" fmla="*/ 663191 w 954593"/>
              <a:gd name="connsiteY1" fmla="*/ 21350 h 352946"/>
              <a:gd name="connsiteX2" fmla="*/ 271305 w 954593"/>
              <a:gd name="connsiteY2" fmla="*/ 51495 h 352946"/>
              <a:gd name="connsiteX3" fmla="*/ 0 w 954593"/>
              <a:gd name="connsiteY3" fmla="*/ 202220 h 352946"/>
            </a:gdLst>
            <a:ahLst/>
            <a:cxnLst>
              <a:cxn ang="0">
                <a:pos x="connsiteX0" y="connsiteY0"/>
              </a:cxn>
              <a:cxn ang="0">
                <a:pos x="connsiteX1" y="connsiteY1"/>
              </a:cxn>
              <a:cxn ang="0">
                <a:pos x="connsiteX2" y="connsiteY2"/>
              </a:cxn>
              <a:cxn ang="0">
                <a:pos x="connsiteX3" y="connsiteY3"/>
              </a:cxn>
            </a:cxnLst>
            <a:rect l="l" t="t" r="r" b="b"/>
            <a:pathLst>
              <a:path w="954593" h="352946">
                <a:moveTo>
                  <a:pt x="954593" y="352946"/>
                </a:moveTo>
                <a:cubicBezTo>
                  <a:pt x="865832" y="212269"/>
                  <a:pt x="777072" y="71592"/>
                  <a:pt x="663191" y="21350"/>
                </a:cubicBezTo>
                <a:cubicBezTo>
                  <a:pt x="549310" y="-28892"/>
                  <a:pt x="381837" y="21350"/>
                  <a:pt x="271305" y="51495"/>
                </a:cubicBezTo>
                <a:cubicBezTo>
                  <a:pt x="160773" y="81640"/>
                  <a:pt x="80386" y="141930"/>
                  <a:pt x="0" y="202220"/>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orme libre : forme 46">
            <a:extLst>
              <a:ext uri="{FF2B5EF4-FFF2-40B4-BE49-F238E27FC236}">
                <a16:creationId xmlns:a16="http://schemas.microsoft.com/office/drawing/2014/main" id="{77C6FD7D-D852-46FE-9B46-C812CAFBE8CB}"/>
              </a:ext>
            </a:extLst>
          </p:cNvPr>
          <p:cNvSpPr/>
          <p:nvPr/>
        </p:nvSpPr>
        <p:spPr>
          <a:xfrm>
            <a:off x="6521380" y="1836543"/>
            <a:ext cx="1793406" cy="2146861"/>
          </a:xfrm>
          <a:custGeom>
            <a:avLst/>
            <a:gdLst>
              <a:gd name="connsiteX0" fmla="*/ 0 w 1793406"/>
              <a:gd name="connsiteY0" fmla="*/ 529076 h 2146861"/>
              <a:gd name="connsiteX1" fmla="*/ 512466 w 1793406"/>
              <a:gd name="connsiteY1" fmla="*/ 36707 h 2146861"/>
              <a:gd name="connsiteX2" fmla="*/ 1396721 w 1793406"/>
              <a:gd name="connsiteY2" fmla="*/ 137190 h 2146861"/>
              <a:gd name="connsiteX3" fmla="*/ 1788607 w 1793406"/>
              <a:gd name="connsiteY3" fmla="*/ 941059 h 2146861"/>
              <a:gd name="connsiteX4" fmla="*/ 1155561 w 1793406"/>
              <a:gd name="connsiteY4" fmla="*/ 2146861 h 214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406" h="2146861">
                <a:moveTo>
                  <a:pt x="0" y="529076"/>
                </a:moveTo>
                <a:cubicBezTo>
                  <a:pt x="139839" y="315548"/>
                  <a:pt x="279679" y="102021"/>
                  <a:pt x="512466" y="36707"/>
                </a:cubicBezTo>
                <a:cubicBezTo>
                  <a:pt x="745253" y="-28607"/>
                  <a:pt x="1184031" y="-13535"/>
                  <a:pt x="1396721" y="137190"/>
                </a:cubicBezTo>
                <a:cubicBezTo>
                  <a:pt x="1609411" y="287915"/>
                  <a:pt x="1828800" y="606114"/>
                  <a:pt x="1788607" y="941059"/>
                </a:cubicBezTo>
                <a:cubicBezTo>
                  <a:pt x="1748414" y="1276004"/>
                  <a:pt x="1451987" y="1711432"/>
                  <a:pt x="1155561" y="2146861"/>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 Box 8">
            <a:extLst>
              <a:ext uri="{FF2B5EF4-FFF2-40B4-BE49-F238E27FC236}">
                <a16:creationId xmlns:a16="http://schemas.microsoft.com/office/drawing/2014/main" id="{0A56B51E-EE3B-43BE-889F-69FA6A2ACFA8}"/>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6" name="Text Box 7">
            <a:extLst>
              <a:ext uri="{FF2B5EF4-FFF2-40B4-BE49-F238E27FC236}">
                <a16:creationId xmlns:a16="http://schemas.microsoft.com/office/drawing/2014/main" id="{F2899FF8-B77B-4229-A4EA-56C357A10198}"/>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11748135"/>
      </p:ext>
    </p:extLst>
  </p:cSld>
  <p:clrMapOvr>
    <a:masterClrMapping/>
  </p:clrMapOvr>
  <mc:AlternateContent xmlns:mc="http://schemas.openxmlformats.org/markup-compatibility/2006" xmlns:p14="http://schemas.microsoft.com/office/powerpoint/2010/main">
    <mc:Choice Requires="p14">
      <p:transition spd="slow" p14:dur="2000" advTm="376073"/>
    </mc:Choice>
    <mc:Fallback xmlns="">
      <p:transition spd="slow" advTm="3760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right)">
                                      <p:cBhvr>
                                        <p:cTn id="7" dur="500"/>
                                        <p:tgtEl>
                                          <p:spTgt spid="45"/>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wipe(right)">
                                      <p:cBhvr>
                                        <p:cTn id="10" dur="500"/>
                                        <p:tgtEl>
                                          <p:spTgt spid="6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65"/>
                                        </p:tgtEl>
                                        <p:attrNameLst>
                                          <p:attrName>style.visibility</p:attrName>
                                        </p:attrNameLst>
                                      </p:cBhvr>
                                      <p:to>
                                        <p:strVal val="visible"/>
                                      </p:to>
                                    </p:set>
                                    <p:animEffect transition="in" filter="wipe(up)">
                                      <p:cBhvr>
                                        <p:cTn id="19" dur="500"/>
                                        <p:tgtEl>
                                          <p:spTgt spid="65"/>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wipe(left)">
                                      <p:cBhvr>
                                        <p:cTn id="22" dur="500"/>
                                        <p:tgtEl>
                                          <p:spTgt spid="66"/>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67"/>
                                        </p:tgtEl>
                                        <p:attrNameLst>
                                          <p:attrName>style.visibility</p:attrName>
                                        </p:attrNameLst>
                                      </p:cBhvr>
                                      <p:to>
                                        <p:strVal val="visible"/>
                                      </p:to>
                                    </p:set>
                                    <p:animEffect transition="in" filter="wipe(right)">
                                      <p:cBhvr>
                                        <p:cTn id="37" dur="500"/>
                                        <p:tgtEl>
                                          <p:spTgt spid="67"/>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wipe(up)">
                                      <p:cBhvr>
                                        <p:cTn id="40" dur="500"/>
                                        <p:tgtEl>
                                          <p:spTgt spid="47"/>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69"/>
                                        </p:tgtEl>
                                        <p:attrNameLst>
                                          <p:attrName>style.visibility</p:attrName>
                                        </p:attrNameLst>
                                      </p:cBhvr>
                                      <p:to>
                                        <p:strVal val="visible"/>
                                      </p:to>
                                    </p:set>
                                    <p:animEffect transition="in" filter="wipe(left)">
                                      <p:cBhvr>
                                        <p:cTn id="43" dur="500"/>
                                        <p:tgtEl>
                                          <p:spTgt spid="69"/>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40"/>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animBg="1"/>
      <p:bldP spid="66" grpId="0" animBg="1"/>
      <p:bldP spid="67" grpId="0" animBg="1"/>
      <p:bldP spid="69" grpId="0" animBg="1"/>
      <p:bldP spid="45" grpId="0" animBg="1"/>
      <p:bldP spid="4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54244" cy="369332"/>
          </a:xfrm>
          <a:prstGeom prst="rect">
            <a:avLst/>
          </a:prstGeom>
          <a:noFill/>
          <a:ln w="9525">
            <a:noFill/>
            <a:miter lim="800000"/>
            <a:headEnd/>
            <a:tailEnd/>
          </a:ln>
          <a:effectLst/>
        </p:spPr>
        <p:txBody>
          <a:bodyPr wrap="none">
            <a:spAutoFit/>
          </a:bodyPr>
          <a:lstStyle/>
          <a:p>
            <a:r>
              <a:rPr lang="fr-FR" sz="1800" b="1" u="sng" dirty="0"/>
              <a:t>Exercice 12</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9" name="Rectangle 2">
            <a:extLst>
              <a:ext uri="{FF2B5EF4-FFF2-40B4-BE49-F238E27FC236}">
                <a16:creationId xmlns:a16="http://schemas.microsoft.com/office/drawing/2014/main" id="{8DD30CE6-79E5-40F3-94E0-CFA65118DF97}"/>
              </a:ext>
            </a:extLst>
          </p:cNvPr>
          <p:cNvSpPr>
            <a:spLocks noChangeArrowheads="1"/>
          </p:cNvSpPr>
          <p:nvPr/>
        </p:nvSpPr>
        <p:spPr bwMode="auto">
          <a:xfrm>
            <a:off x="251424" y="151133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25" name="Objet 24">
            <a:extLst>
              <a:ext uri="{FF2B5EF4-FFF2-40B4-BE49-F238E27FC236}">
                <a16:creationId xmlns:a16="http://schemas.microsoft.com/office/drawing/2014/main" id="{9AA54CA3-D6BF-4169-B281-B3836C987746}"/>
              </a:ext>
            </a:extLst>
          </p:cNvPr>
          <p:cNvGraphicFramePr>
            <a:graphicFrameLocks noChangeAspect="1"/>
          </p:cNvGraphicFramePr>
          <p:nvPr>
            <p:extLst>
              <p:ext uri="{D42A27DB-BD31-4B8C-83A1-F6EECF244321}">
                <p14:modId xmlns:p14="http://schemas.microsoft.com/office/powerpoint/2010/main" val="2426187125"/>
              </p:ext>
            </p:extLst>
          </p:nvPr>
        </p:nvGraphicFramePr>
        <p:xfrm>
          <a:off x="1800225" y="1835150"/>
          <a:ext cx="696913" cy="696913"/>
        </p:xfrm>
        <a:graphic>
          <a:graphicData uri="http://schemas.openxmlformats.org/presentationml/2006/ole">
            <mc:AlternateContent xmlns:mc="http://schemas.openxmlformats.org/markup-compatibility/2006">
              <mc:Choice xmlns:v="urn:schemas-microsoft-com:vml" Requires="v">
                <p:oleObj spid="_x0000_s37890" name="CS ChemDraw Drawing" r:id="rId6" imgW="557369" imgH="557502" progId="ChemDraw.Document.6.0">
                  <p:embed/>
                </p:oleObj>
              </mc:Choice>
              <mc:Fallback>
                <p:oleObj name="CS ChemDraw Drawing" r:id="rId6" imgW="557369" imgH="557502" progId="ChemDraw.Document.6.0">
                  <p:embed/>
                  <p:pic>
                    <p:nvPicPr>
                      <p:cNvPr id="25" name="Objet 24">
                        <a:extLst>
                          <a:ext uri="{FF2B5EF4-FFF2-40B4-BE49-F238E27FC236}">
                            <a16:creationId xmlns:a16="http://schemas.microsoft.com/office/drawing/2014/main" id="{9AA54CA3-D6BF-4169-B281-B3836C987746}"/>
                          </a:ext>
                        </a:extLst>
                      </p:cNvPr>
                      <p:cNvPicPr/>
                      <p:nvPr/>
                    </p:nvPicPr>
                    <p:blipFill>
                      <a:blip r:embed="rId7"/>
                      <a:stretch>
                        <a:fillRect/>
                      </a:stretch>
                    </p:blipFill>
                    <p:spPr>
                      <a:xfrm>
                        <a:off x="1800225" y="1835150"/>
                        <a:ext cx="696913" cy="696913"/>
                      </a:xfrm>
                      <a:prstGeom prst="rect">
                        <a:avLst/>
                      </a:prstGeom>
                    </p:spPr>
                  </p:pic>
                </p:oleObj>
              </mc:Fallback>
            </mc:AlternateContent>
          </a:graphicData>
        </a:graphic>
      </p:graphicFrame>
      <p:graphicFrame>
        <p:nvGraphicFramePr>
          <p:cNvPr id="43" name="Objet 42">
            <a:extLst>
              <a:ext uri="{FF2B5EF4-FFF2-40B4-BE49-F238E27FC236}">
                <a16:creationId xmlns:a16="http://schemas.microsoft.com/office/drawing/2014/main" id="{D30F6DA6-002E-483F-8A6E-61B42006B597}"/>
              </a:ext>
            </a:extLst>
          </p:cNvPr>
          <p:cNvGraphicFramePr>
            <a:graphicFrameLocks noChangeAspect="1"/>
          </p:cNvGraphicFramePr>
          <p:nvPr>
            <p:extLst>
              <p:ext uri="{D42A27DB-BD31-4B8C-83A1-F6EECF244321}">
                <p14:modId xmlns:p14="http://schemas.microsoft.com/office/powerpoint/2010/main" val="547378257"/>
              </p:ext>
            </p:extLst>
          </p:nvPr>
        </p:nvGraphicFramePr>
        <p:xfrm>
          <a:off x="2601913" y="1166813"/>
          <a:ext cx="2471737" cy="1801812"/>
        </p:xfrm>
        <a:graphic>
          <a:graphicData uri="http://schemas.openxmlformats.org/presentationml/2006/ole">
            <mc:AlternateContent xmlns:mc="http://schemas.openxmlformats.org/markup-compatibility/2006">
              <mc:Choice xmlns:v="urn:schemas-microsoft-com:vml" Requires="v">
                <p:oleObj spid="_x0000_s37891" name="CS ChemDraw Drawing" r:id="rId8" imgW="1977631" imgH="1438355" progId="ChemDraw.Document.6.0">
                  <p:embed/>
                </p:oleObj>
              </mc:Choice>
              <mc:Fallback>
                <p:oleObj name="CS ChemDraw Drawing" r:id="rId8" imgW="1977631" imgH="1438355" progId="ChemDraw.Document.6.0">
                  <p:embed/>
                  <p:pic>
                    <p:nvPicPr>
                      <p:cNvPr id="43" name="Objet 42">
                        <a:extLst>
                          <a:ext uri="{FF2B5EF4-FFF2-40B4-BE49-F238E27FC236}">
                            <a16:creationId xmlns:a16="http://schemas.microsoft.com/office/drawing/2014/main" id="{D30F6DA6-002E-483F-8A6E-61B42006B597}"/>
                          </a:ext>
                        </a:extLst>
                      </p:cNvPr>
                      <p:cNvPicPr/>
                      <p:nvPr/>
                    </p:nvPicPr>
                    <p:blipFill>
                      <a:blip r:embed="rId9"/>
                      <a:stretch>
                        <a:fillRect/>
                      </a:stretch>
                    </p:blipFill>
                    <p:spPr>
                      <a:xfrm>
                        <a:off x="2601913" y="1166813"/>
                        <a:ext cx="2471737" cy="1801812"/>
                      </a:xfrm>
                      <a:prstGeom prst="rect">
                        <a:avLst/>
                      </a:prstGeom>
                    </p:spPr>
                  </p:pic>
                </p:oleObj>
              </mc:Fallback>
            </mc:AlternateContent>
          </a:graphicData>
        </a:graphic>
      </p:graphicFrame>
      <p:graphicFrame>
        <p:nvGraphicFramePr>
          <p:cNvPr id="5" name="Objet 4">
            <a:extLst>
              <a:ext uri="{FF2B5EF4-FFF2-40B4-BE49-F238E27FC236}">
                <a16:creationId xmlns:a16="http://schemas.microsoft.com/office/drawing/2014/main" id="{2B3FE530-BEA7-43C6-81F7-C613CE80F375}"/>
              </a:ext>
            </a:extLst>
          </p:cNvPr>
          <p:cNvGraphicFramePr>
            <a:graphicFrameLocks noChangeAspect="1"/>
          </p:cNvGraphicFramePr>
          <p:nvPr>
            <p:extLst>
              <p:ext uri="{D42A27DB-BD31-4B8C-83A1-F6EECF244321}">
                <p14:modId xmlns:p14="http://schemas.microsoft.com/office/powerpoint/2010/main" val="1323392633"/>
              </p:ext>
            </p:extLst>
          </p:nvPr>
        </p:nvGraphicFramePr>
        <p:xfrm>
          <a:off x="188913" y="1716088"/>
          <a:ext cx="1611312" cy="839787"/>
        </p:xfrm>
        <a:graphic>
          <a:graphicData uri="http://schemas.openxmlformats.org/presentationml/2006/ole">
            <mc:AlternateContent xmlns:mc="http://schemas.openxmlformats.org/markup-compatibility/2006">
              <mc:Choice xmlns:v="urn:schemas-microsoft-com:vml" Requires="v">
                <p:oleObj spid="_x0000_s37892" name="CS ChemDraw Drawing" r:id="rId10" imgW="1288937" imgH="671706" progId="ChemDraw.Document.6.0">
                  <p:embed/>
                </p:oleObj>
              </mc:Choice>
              <mc:Fallback>
                <p:oleObj name="CS ChemDraw Drawing" r:id="rId10" imgW="1288937" imgH="671706" progId="ChemDraw.Document.6.0">
                  <p:embed/>
                  <p:pic>
                    <p:nvPicPr>
                      <p:cNvPr id="0" name=""/>
                      <p:cNvPicPr/>
                      <p:nvPr/>
                    </p:nvPicPr>
                    <p:blipFill>
                      <a:blip r:embed="rId11"/>
                      <a:stretch>
                        <a:fillRect/>
                      </a:stretch>
                    </p:blipFill>
                    <p:spPr>
                      <a:xfrm>
                        <a:off x="188913" y="1716088"/>
                        <a:ext cx="1611312" cy="839787"/>
                      </a:xfrm>
                      <a:prstGeom prst="rect">
                        <a:avLst/>
                      </a:prstGeom>
                    </p:spPr>
                  </p:pic>
                </p:oleObj>
              </mc:Fallback>
            </mc:AlternateContent>
          </a:graphicData>
        </a:graphic>
      </p:graphicFrame>
      <p:graphicFrame>
        <p:nvGraphicFramePr>
          <p:cNvPr id="6" name="Objet 5">
            <a:extLst>
              <a:ext uri="{FF2B5EF4-FFF2-40B4-BE49-F238E27FC236}">
                <a16:creationId xmlns:a16="http://schemas.microsoft.com/office/drawing/2014/main" id="{963DA72A-5D0F-4DDB-B91F-5BB84ECBC642}"/>
              </a:ext>
            </a:extLst>
          </p:cNvPr>
          <p:cNvGraphicFramePr>
            <a:graphicFrameLocks noChangeAspect="1"/>
          </p:cNvGraphicFramePr>
          <p:nvPr>
            <p:extLst>
              <p:ext uri="{D42A27DB-BD31-4B8C-83A1-F6EECF244321}">
                <p14:modId xmlns:p14="http://schemas.microsoft.com/office/powerpoint/2010/main" val="168579607"/>
              </p:ext>
            </p:extLst>
          </p:nvPr>
        </p:nvGraphicFramePr>
        <p:xfrm>
          <a:off x="5187090" y="1868470"/>
          <a:ext cx="696711" cy="631836"/>
        </p:xfrm>
        <a:graphic>
          <a:graphicData uri="http://schemas.openxmlformats.org/presentationml/2006/ole">
            <mc:AlternateContent xmlns:mc="http://schemas.openxmlformats.org/markup-compatibility/2006">
              <mc:Choice xmlns:v="urn:schemas-microsoft-com:vml" Requires="v">
                <p:oleObj spid="_x0000_s37893" name="CS ChemDraw Drawing" r:id="rId12" imgW="557369" imgH="505469" progId="ChemDraw.Document.6.0">
                  <p:embed/>
                </p:oleObj>
              </mc:Choice>
              <mc:Fallback>
                <p:oleObj name="CS ChemDraw Drawing" r:id="rId12" imgW="557369" imgH="505469" progId="ChemDraw.Document.6.0">
                  <p:embed/>
                  <p:pic>
                    <p:nvPicPr>
                      <p:cNvPr id="25" name="Objet 24">
                        <a:extLst>
                          <a:ext uri="{FF2B5EF4-FFF2-40B4-BE49-F238E27FC236}">
                            <a16:creationId xmlns:a16="http://schemas.microsoft.com/office/drawing/2014/main" id="{9AA54CA3-D6BF-4169-B281-B3836C987746}"/>
                          </a:ext>
                        </a:extLst>
                      </p:cNvPr>
                      <p:cNvPicPr/>
                      <p:nvPr/>
                    </p:nvPicPr>
                    <p:blipFill>
                      <a:blip r:embed="rId13"/>
                      <a:stretch>
                        <a:fillRect/>
                      </a:stretch>
                    </p:blipFill>
                    <p:spPr>
                      <a:xfrm>
                        <a:off x="5187090" y="1868470"/>
                        <a:ext cx="696711" cy="631836"/>
                      </a:xfrm>
                      <a:prstGeom prst="rect">
                        <a:avLst/>
                      </a:prstGeom>
                    </p:spPr>
                  </p:pic>
                </p:oleObj>
              </mc:Fallback>
            </mc:AlternateContent>
          </a:graphicData>
        </a:graphic>
      </p:graphicFrame>
      <p:graphicFrame>
        <p:nvGraphicFramePr>
          <p:cNvPr id="8" name="Objet 7">
            <a:extLst>
              <a:ext uri="{FF2B5EF4-FFF2-40B4-BE49-F238E27FC236}">
                <a16:creationId xmlns:a16="http://schemas.microsoft.com/office/drawing/2014/main" id="{DFD41C70-20B0-406E-AB3C-D23125E713EE}"/>
              </a:ext>
            </a:extLst>
          </p:cNvPr>
          <p:cNvGraphicFramePr>
            <a:graphicFrameLocks noChangeAspect="1"/>
          </p:cNvGraphicFramePr>
          <p:nvPr>
            <p:extLst>
              <p:ext uri="{D42A27DB-BD31-4B8C-83A1-F6EECF244321}">
                <p14:modId xmlns:p14="http://schemas.microsoft.com/office/powerpoint/2010/main" val="3849103537"/>
              </p:ext>
            </p:extLst>
          </p:nvPr>
        </p:nvGraphicFramePr>
        <p:xfrm>
          <a:off x="5997575" y="1235075"/>
          <a:ext cx="2470150" cy="1801813"/>
        </p:xfrm>
        <a:graphic>
          <a:graphicData uri="http://schemas.openxmlformats.org/presentationml/2006/ole">
            <mc:AlternateContent xmlns:mc="http://schemas.openxmlformats.org/markup-compatibility/2006">
              <mc:Choice xmlns:v="urn:schemas-microsoft-com:vml" Requires="v">
                <p:oleObj spid="_x0000_s37894" name="CS ChemDraw Drawing" r:id="rId14" imgW="1976281" imgH="1438355" progId="ChemDraw.Document.6.0">
                  <p:embed/>
                </p:oleObj>
              </mc:Choice>
              <mc:Fallback>
                <p:oleObj name="CS ChemDraw Drawing" r:id="rId14" imgW="1976281" imgH="1438355" progId="ChemDraw.Document.6.0">
                  <p:embed/>
                  <p:pic>
                    <p:nvPicPr>
                      <p:cNvPr id="43" name="Objet 42">
                        <a:extLst>
                          <a:ext uri="{FF2B5EF4-FFF2-40B4-BE49-F238E27FC236}">
                            <a16:creationId xmlns:a16="http://schemas.microsoft.com/office/drawing/2014/main" id="{D30F6DA6-002E-483F-8A6E-61B42006B597}"/>
                          </a:ext>
                        </a:extLst>
                      </p:cNvPr>
                      <p:cNvPicPr/>
                      <p:nvPr/>
                    </p:nvPicPr>
                    <p:blipFill>
                      <a:blip r:embed="rId15"/>
                      <a:stretch>
                        <a:fillRect/>
                      </a:stretch>
                    </p:blipFill>
                    <p:spPr>
                      <a:xfrm>
                        <a:off x="5997575" y="1235075"/>
                        <a:ext cx="2470150" cy="1801813"/>
                      </a:xfrm>
                      <a:prstGeom prst="rect">
                        <a:avLst/>
                      </a:prstGeom>
                    </p:spPr>
                  </p:pic>
                </p:oleObj>
              </mc:Fallback>
            </mc:AlternateContent>
          </a:graphicData>
        </a:graphic>
      </p:graphicFrame>
      <p:graphicFrame>
        <p:nvGraphicFramePr>
          <p:cNvPr id="9" name="Objet 8">
            <a:extLst>
              <a:ext uri="{FF2B5EF4-FFF2-40B4-BE49-F238E27FC236}">
                <a16:creationId xmlns:a16="http://schemas.microsoft.com/office/drawing/2014/main" id="{F4FE2E39-1E1C-43A2-888B-EF1505021ECD}"/>
              </a:ext>
            </a:extLst>
          </p:cNvPr>
          <p:cNvGraphicFramePr>
            <a:graphicFrameLocks noChangeAspect="1"/>
          </p:cNvGraphicFramePr>
          <p:nvPr>
            <p:extLst>
              <p:ext uri="{D42A27DB-BD31-4B8C-83A1-F6EECF244321}">
                <p14:modId xmlns:p14="http://schemas.microsoft.com/office/powerpoint/2010/main" val="3168227837"/>
              </p:ext>
            </p:extLst>
          </p:nvPr>
        </p:nvGraphicFramePr>
        <p:xfrm>
          <a:off x="6037258" y="3943972"/>
          <a:ext cx="2625725" cy="1827212"/>
        </p:xfrm>
        <a:graphic>
          <a:graphicData uri="http://schemas.openxmlformats.org/presentationml/2006/ole">
            <mc:AlternateContent xmlns:mc="http://schemas.openxmlformats.org/markup-compatibility/2006">
              <mc:Choice xmlns:v="urn:schemas-microsoft-com:vml" Requires="v">
                <p:oleObj spid="_x0000_s37895" name="CS ChemDraw Drawing" r:id="rId16" imgW="2101528" imgH="1458290" progId="ChemDraw.Document.6.0">
                  <p:embed/>
                </p:oleObj>
              </mc:Choice>
              <mc:Fallback>
                <p:oleObj name="CS ChemDraw Drawing" r:id="rId16" imgW="2101528" imgH="1458290" progId="ChemDraw.Document.6.0">
                  <p:embed/>
                  <p:pic>
                    <p:nvPicPr>
                      <p:cNvPr id="8" name="Objet 7">
                        <a:extLst>
                          <a:ext uri="{FF2B5EF4-FFF2-40B4-BE49-F238E27FC236}">
                            <a16:creationId xmlns:a16="http://schemas.microsoft.com/office/drawing/2014/main" id="{DFD41C70-20B0-406E-AB3C-D23125E713EE}"/>
                          </a:ext>
                        </a:extLst>
                      </p:cNvPr>
                      <p:cNvPicPr/>
                      <p:nvPr/>
                    </p:nvPicPr>
                    <p:blipFill>
                      <a:blip r:embed="rId17"/>
                      <a:stretch>
                        <a:fillRect/>
                      </a:stretch>
                    </p:blipFill>
                    <p:spPr>
                      <a:xfrm>
                        <a:off x="6037258" y="3943972"/>
                        <a:ext cx="2625725" cy="1827212"/>
                      </a:xfrm>
                      <a:prstGeom prst="rect">
                        <a:avLst/>
                      </a:prstGeom>
                    </p:spPr>
                  </p:pic>
                </p:oleObj>
              </mc:Fallback>
            </mc:AlternateContent>
          </a:graphicData>
        </a:graphic>
      </p:graphicFrame>
      <p:graphicFrame>
        <p:nvGraphicFramePr>
          <p:cNvPr id="35" name="Objet 34">
            <a:extLst>
              <a:ext uri="{FF2B5EF4-FFF2-40B4-BE49-F238E27FC236}">
                <a16:creationId xmlns:a16="http://schemas.microsoft.com/office/drawing/2014/main" id="{35F6DAD0-9726-437B-A5BD-64DE4A5F6F51}"/>
              </a:ext>
            </a:extLst>
          </p:cNvPr>
          <p:cNvGraphicFramePr>
            <a:graphicFrameLocks noChangeAspect="1"/>
          </p:cNvGraphicFramePr>
          <p:nvPr>
            <p:extLst>
              <p:ext uri="{D42A27DB-BD31-4B8C-83A1-F6EECF244321}">
                <p14:modId xmlns:p14="http://schemas.microsoft.com/office/powerpoint/2010/main" val="3985144967"/>
              </p:ext>
            </p:extLst>
          </p:nvPr>
        </p:nvGraphicFramePr>
        <p:xfrm>
          <a:off x="7313613" y="3089275"/>
          <a:ext cx="627062" cy="777875"/>
        </p:xfrm>
        <a:graphic>
          <a:graphicData uri="http://schemas.openxmlformats.org/presentationml/2006/ole">
            <mc:AlternateContent xmlns:mc="http://schemas.openxmlformats.org/markup-compatibility/2006">
              <mc:Choice xmlns:v="urn:schemas-microsoft-com:vml" Requires="v">
                <p:oleObj spid="_x0000_s37896" name="CS ChemDraw Drawing" r:id="rId18" imgW="499641" imgH="624402" progId="ChemDraw.Document.6.0">
                  <p:embed/>
                </p:oleObj>
              </mc:Choice>
              <mc:Fallback>
                <p:oleObj name="CS ChemDraw Drawing" r:id="rId18" imgW="499641" imgH="624402" progId="ChemDraw.Document.6.0">
                  <p:embed/>
                  <p:pic>
                    <p:nvPicPr>
                      <p:cNvPr id="40" name="Objet 39">
                        <a:extLst>
                          <a:ext uri="{FF2B5EF4-FFF2-40B4-BE49-F238E27FC236}">
                            <a16:creationId xmlns:a16="http://schemas.microsoft.com/office/drawing/2014/main" id="{D2431658-681E-49A4-9660-6E17B72FCB95}"/>
                          </a:ext>
                        </a:extLst>
                      </p:cNvPr>
                      <p:cNvPicPr/>
                      <p:nvPr/>
                    </p:nvPicPr>
                    <p:blipFill>
                      <a:blip r:embed="rId19"/>
                      <a:stretch>
                        <a:fillRect/>
                      </a:stretch>
                    </p:blipFill>
                    <p:spPr>
                      <a:xfrm>
                        <a:off x="7313613" y="3089275"/>
                        <a:ext cx="627062" cy="777875"/>
                      </a:xfrm>
                      <a:prstGeom prst="rect">
                        <a:avLst/>
                      </a:prstGeom>
                    </p:spPr>
                  </p:pic>
                </p:oleObj>
              </mc:Fallback>
            </mc:AlternateContent>
          </a:graphicData>
        </a:graphic>
      </p:graphicFrame>
      <p:sp>
        <p:nvSpPr>
          <p:cNvPr id="10" name="Forme libre : forme 9">
            <a:extLst>
              <a:ext uri="{FF2B5EF4-FFF2-40B4-BE49-F238E27FC236}">
                <a16:creationId xmlns:a16="http://schemas.microsoft.com/office/drawing/2014/main" id="{08DB2FDA-748A-471A-B968-C4D017CB4D8A}"/>
              </a:ext>
            </a:extLst>
          </p:cNvPr>
          <p:cNvSpPr/>
          <p:nvPr/>
        </p:nvSpPr>
        <p:spPr>
          <a:xfrm>
            <a:off x="2517826" y="1026967"/>
            <a:ext cx="3079106" cy="1404734"/>
          </a:xfrm>
          <a:custGeom>
            <a:avLst/>
            <a:gdLst>
              <a:gd name="connsiteX0" fmla="*/ 3079106 w 3079106"/>
              <a:gd name="connsiteY0" fmla="*/ 852075 h 1404734"/>
              <a:gd name="connsiteX1" fmla="*/ 2446060 w 3079106"/>
              <a:gd name="connsiteY1" fmla="*/ 369754 h 1404734"/>
              <a:gd name="connsiteX2" fmla="*/ 1390983 w 3079106"/>
              <a:gd name="connsiteY2" fmla="*/ 58255 h 1404734"/>
              <a:gd name="connsiteX3" fmla="*/ 124890 w 3079106"/>
              <a:gd name="connsiteY3" fmla="*/ 68303 h 1404734"/>
              <a:gd name="connsiteX4" fmla="*/ 114842 w 3079106"/>
              <a:gd name="connsiteY4" fmla="*/ 751591 h 1404734"/>
              <a:gd name="connsiteX5" fmla="*/ 727792 w 3079106"/>
              <a:gd name="connsiteY5" fmla="*/ 1404734 h 140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9106" h="1404734">
                <a:moveTo>
                  <a:pt x="3079106" y="852075"/>
                </a:moveTo>
                <a:cubicBezTo>
                  <a:pt x="2903260" y="677066"/>
                  <a:pt x="2727414" y="502057"/>
                  <a:pt x="2446060" y="369754"/>
                </a:cubicBezTo>
                <a:cubicBezTo>
                  <a:pt x="2164706" y="237451"/>
                  <a:pt x="1777845" y="108497"/>
                  <a:pt x="1390983" y="58255"/>
                </a:cubicBezTo>
                <a:cubicBezTo>
                  <a:pt x="1004121" y="8013"/>
                  <a:pt x="337580" y="-47253"/>
                  <a:pt x="124890" y="68303"/>
                </a:cubicBezTo>
                <a:cubicBezTo>
                  <a:pt x="-87800" y="183859"/>
                  <a:pt x="14358" y="528853"/>
                  <a:pt x="114842" y="751591"/>
                </a:cubicBezTo>
                <a:cubicBezTo>
                  <a:pt x="215326" y="974329"/>
                  <a:pt x="471559" y="1189531"/>
                  <a:pt x="727792" y="1404734"/>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 forme 10">
            <a:extLst>
              <a:ext uri="{FF2B5EF4-FFF2-40B4-BE49-F238E27FC236}">
                <a16:creationId xmlns:a16="http://schemas.microsoft.com/office/drawing/2014/main" id="{7DA21596-3863-4DC3-9D88-E1CE024A486E}"/>
              </a:ext>
            </a:extLst>
          </p:cNvPr>
          <p:cNvSpPr/>
          <p:nvPr/>
        </p:nvSpPr>
        <p:spPr>
          <a:xfrm>
            <a:off x="3526971" y="2210637"/>
            <a:ext cx="293089" cy="312455"/>
          </a:xfrm>
          <a:custGeom>
            <a:avLst/>
            <a:gdLst>
              <a:gd name="connsiteX0" fmla="*/ 0 w 293089"/>
              <a:gd name="connsiteY0" fmla="*/ 130628 h 312455"/>
              <a:gd name="connsiteX1" fmla="*/ 90436 w 293089"/>
              <a:gd name="connsiteY1" fmla="*/ 241160 h 312455"/>
              <a:gd name="connsiteX2" fmla="*/ 200967 w 293089"/>
              <a:gd name="connsiteY2" fmla="*/ 311499 h 312455"/>
              <a:gd name="connsiteX3" fmla="*/ 291403 w 293089"/>
              <a:gd name="connsiteY3" fmla="*/ 190918 h 312455"/>
              <a:gd name="connsiteX4" fmla="*/ 251209 w 293089"/>
              <a:gd name="connsiteY4" fmla="*/ 0 h 312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89" h="312455">
                <a:moveTo>
                  <a:pt x="0" y="130628"/>
                </a:moveTo>
                <a:cubicBezTo>
                  <a:pt x="28471" y="170821"/>
                  <a:pt x="56942" y="211015"/>
                  <a:pt x="90436" y="241160"/>
                </a:cubicBezTo>
                <a:cubicBezTo>
                  <a:pt x="123930" y="271305"/>
                  <a:pt x="167473" y="319873"/>
                  <a:pt x="200967" y="311499"/>
                </a:cubicBezTo>
                <a:cubicBezTo>
                  <a:pt x="234462" y="303125"/>
                  <a:pt x="283029" y="242835"/>
                  <a:pt x="291403" y="190918"/>
                </a:cubicBezTo>
                <a:cubicBezTo>
                  <a:pt x="299777" y="139001"/>
                  <a:pt x="275493" y="69500"/>
                  <a:pt x="251209" y="0"/>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 forme 12">
            <a:extLst>
              <a:ext uri="{FF2B5EF4-FFF2-40B4-BE49-F238E27FC236}">
                <a16:creationId xmlns:a16="http://schemas.microsoft.com/office/drawing/2014/main" id="{8B6D7834-31E6-4636-8BEE-E54FE8C816FC}"/>
              </a:ext>
            </a:extLst>
          </p:cNvPr>
          <p:cNvSpPr/>
          <p:nvPr/>
        </p:nvSpPr>
        <p:spPr>
          <a:xfrm>
            <a:off x="7323221" y="2054793"/>
            <a:ext cx="334126" cy="303396"/>
          </a:xfrm>
          <a:custGeom>
            <a:avLst/>
            <a:gdLst>
              <a:gd name="connsiteX0" fmla="*/ 0 w 334126"/>
              <a:gd name="connsiteY0" fmla="*/ 94849 h 303396"/>
              <a:gd name="connsiteX1" fmla="*/ 148390 w 334126"/>
              <a:gd name="connsiteY1" fmla="*/ 2607 h 303396"/>
              <a:gd name="connsiteX2" fmla="*/ 288758 w 334126"/>
              <a:gd name="connsiteY2" fmla="*/ 38702 h 303396"/>
              <a:gd name="connsiteX3" fmla="*/ 320842 w 334126"/>
              <a:gd name="connsiteY3" fmla="*/ 175060 h 303396"/>
              <a:gd name="connsiteX4" fmla="*/ 88232 w 334126"/>
              <a:gd name="connsiteY4" fmla="*/ 275323 h 303396"/>
              <a:gd name="connsiteX5" fmla="*/ 36095 w 334126"/>
              <a:gd name="connsiteY5" fmla="*/ 303396 h 30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126" h="303396">
                <a:moveTo>
                  <a:pt x="0" y="94849"/>
                </a:moveTo>
                <a:cubicBezTo>
                  <a:pt x="50132" y="53407"/>
                  <a:pt x="100264" y="11965"/>
                  <a:pt x="148390" y="2607"/>
                </a:cubicBezTo>
                <a:cubicBezTo>
                  <a:pt x="196516" y="-6751"/>
                  <a:pt x="260016" y="9960"/>
                  <a:pt x="288758" y="38702"/>
                </a:cubicBezTo>
                <a:cubicBezTo>
                  <a:pt x="317500" y="67444"/>
                  <a:pt x="354263" y="135623"/>
                  <a:pt x="320842" y="175060"/>
                </a:cubicBezTo>
                <a:cubicBezTo>
                  <a:pt x="287421" y="214497"/>
                  <a:pt x="135690" y="253934"/>
                  <a:pt x="88232" y="275323"/>
                </a:cubicBezTo>
                <a:cubicBezTo>
                  <a:pt x="40774" y="296712"/>
                  <a:pt x="38434" y="300054"/>
                  <a:pt x="36095" y="303396"/>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E6F5A753-4015-4112-9D81-0B73861237E6}"/>
              </a:ext>
            </a:extLst>
          </p:cNvPr>
          <p:cNvSpPr/>
          <p:nvPr/>
        </p:nvSpPr>
        <p:spPr>
          <a:xfrm>
            <a:off x="7668126" y="2265947"/>
            <a:ext cx="411661" cy="255867"/>
          </a:xfrm>
          <a:custGeom>
            <a:avLst/>
            <a:gdLst>
              <a:gd name="connsiteX0" fmla="*/ 0 w 411661"/>
              <a:gd name="connsiteY0" fmla="*/ 100264 h 255867"/>
              <a:gd name="connsiteX1" fmla="*/ 220579 w 411661"/>
              <a:gd name="connsiteY1" fmla="*/ 248653 h 255867"/>
              <a:gd name="connsiteX2" fmla="*/ 409074 w 411661"/>
              <a:gd name="connsiteY2" fmla="*/ 208548 h 255867"/>
              <a:gd name="connsiteX3" fmla="*/ 312821 w 411661"/>
              <a:gd name="connsiteY3" fmla="*/ 0 h 255867"/>
            </a:gdLst>
            <a:ahLst/>
            <a:cxnLst>
              <a:cxn ang="0">
                <a:pos x="connsiteX0" y="connsiteY0"/>
              </a:cxn>
              <a:cxn ang="0">
                <a:pos x="connsiteX1" y="connsiteY1"/>
              </a:cxn>
              <a:cxn ang="0">
                <a:pos x="connsiteX2" y="connsiteY2"/>
              </a:cxn>
              <a:cxn ang="0">
                <a:pos x="connsiteX3" y="connsiteY3"/>
              </a:cxn>
            </a:cxnLst>
            <a:rect l="l" t="t" r="r" b="b"/>
            <a:pathLst>
              <a:path w="411661" h="255867">
                <a:moveTo>
                  <a:pt x="0" y="100264"/>
                </a:moveTo>
                <a:cubicBezTo>
                  <a:pt x="76200" y="165435"/>
                  <a:pt x="152400" y="230606"/>
                  <a:pt x="220579" y="248653"/>
                </a:cubicBezTo>
                <a:cubicBezTo>
                  <a:pt x="288758" y="266700"/>
                  <a:pt x="393700" y="249990"/>
                  <a:pt x="409074" y="208548"/>
                </a:cubicBezTo>
                <a:cubicBezTo>
                  <a:pt x="424448" y="167106"/>
                  <a:pt x="368634" y="83553"/>
                  <a:pt x="312821" y="0"/>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ext Box 8">
            <a:extLst>
              <a:ext uri="{FF2B5EF4-FFF2-40B4-BE49-F238E27FC236}">
                <a16:creationId xmlns:a16="http://schemas.microsoft.com/office/drawing/2014/main" id="{9FD96F14-460B-40C4-A877-701B1C44045D}"/>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1" name="Text Box 7">
            <a:extLst>
              <a:ext uri="{FF2B5EF4-FFF2-40B4-BE49-F238E27FC236}">
                <a16:creationId xmlns:a16="http://schemas.microsoft.com/office/drawing/2014/main" id="{DA4C249B-C273-4A00-9E2F-3031F576632E}"/>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1288793465"/>
      </p:ext>
    </p:extLst>
  </p:cSld>
  <p:clrMapOvr>
    <a:masterClrMapping/>
  </p:clrMapOvr>
  <mc:AlternateContent xmlns:mc="http://schemas.openxmlformats.org/markup-compatibility/2006" xmlns:p14="http://schemas.microsoft.com/office/powerpoint/2010/main">
    <mc:Choice Requires="p14">
      <p:transition spd="slow" p14:dur="2000" advTm="100162"/>
    </mc:Choice>
    <mc:Fallback xmlns="">
      <p:transition spd="slow" advTm="1001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54244" cy="369332"/>
          </a:xfrm>
          <a:prstGeom prst="rect">
            <a:avLst/>
          </a:prstGeom>
          <a:noFill/>
          <a:ln w="9525">
            <a:noFill/>
            <a:miter lim="800000"/>
            <a:headEnd/>
            <a:tailEnd/>
          </a:ln>
          <a:effectLst/>
        </p:spPr>
        <p:txBody>
          <a:bodyPr wrap="none">
            <a:spAutoFit/>
          </a:bodyPr>
          <a:lstStyle/>
          <a:p>
            <a:r>
              <a:rPr lang="fr-FR" sz="1800" b="1" u="sng" dirty="0"/>
              <a:t>Exercice 12</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9" name="Rectangle 2">
            <a:extLst>
              <a:ext uri="{FF2B5EF4-FFF2-40B4-BE49-F238E27FC236}">
                <a16:creationId xmlns:a16="http://schemas.microsoft.com/office/drawing/2014/main" id="{8DD30CE6-79E5-40F3-94E0-CFA65118DF97}"/>
              </a:ext>
            </a:extLst>
          </p:cNvPr>
          <p:cNvSpPr>
            <a:spLocks noChangeArrowheads="1"/>
          </p:cNvSpPr>
          <p:nvPr/>
        </p:nvSpPr>
        <p:spPr bwMode="auto">
          <a:xfrm>
            <a:off x="251424" y="151133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a:extLst>
              <a:ext uri="{FF2B5EF4-FFF2-40B4-BE49-F238E27FC236}">
                <a16:creationId xmlns:a16="http://schemas.microsoft.com/office/drawing/2014/main" id="{F57639A6-C84A-4FA2-BA22-E677BC5A4777}"/>
              </a:ext>
            </a:extLst>
          </p:cNvPr>
          <p:cNvGraphicFramePr>
            <a:graphicFrameLocks noChangeAspect="1"/>
          </p:cNvGraphicFramePr>
          <p:nvPr>
            <p:extLst>
              <p:ext uri="{D42A27DB-BD31-4B8C-83A1-F6EECF244321}">
                <p14:modId xmlns:p14="http://schemas.microsoft.com/office/powerpoint/2010/main" val="4199921429"/>
              </p:ext>
            </p:extLst>
          </p:nvPr>
        </p:nvGraphicFramePr>
        <p:xfrm>
          <a:off x="3787775" y="1425575"/>
          <a:ext cx="3148013" cy="1554163"/>
        </p:xfrm>
        <a:graphic>
          <a:graphicData uri="http://schemas.openxmlformats.org/presentationml/2006/ole">
            <mc:AlternateContent xmlns:mc="http://schemas.openxmlformats.org/markup-compatibility/2006">
              <mc:Choice xmlns:v="urn:schemas-microsoft-com:vml" Requires="v">
                <p:oleObj spid="_x0000_s38914" name="CS ChemDraw Drawing" r:id="rId6" imgW="2517480" imgH="1243440" progId="ChemDraw.Document.6.0">
                  <p:embed/>
                </p:oleObj>
              </mc:Choice>
              <mc:Fallback>
                <p:oleObj name="CS ChemDraw Drawing" r:id="rId6" imgW="2517480" imgH="1243440" progId="ChemDraw.Document.6.0">
                  <p:embed/>
                  <p:pic>
                    <p:nvPicPr>
                      <p:cNvPr id="0" name=""/>
                      <p:cNvPicPr/>
                      <p:nvPr/>
                    </p:nvPicPr>
                    <p:blipFill>
                      <a:blip r:embed="rId7"/>
                      <a:stretch>
                        <a:fillRect/>
                      </a:stretch>
                    </p:blipFill>
                    <p:spPr>
                      <a:xfrm>
                        <a:off x="3787775" y="1425575"/>
                        <a:ext cx="3148013" cy="1554163"/>
                      </a:xfrm>
                      <a:prstGeom prst="rect">
                        <a:avLst/>
                      </a:prstGeom>
                    </p:spPr>
                  </p:pic>
                </p:oleObj>
              </mc:Fallback>
            </mc:AlternateContent>
          </a:graphicData>
        </a:graphic>
      </p:graphicFrame>
      <p:graphicFrame>
        <p:nvGraphicFramePr>
          <p:cNvPr id="6" name="Objet 5">
            <a:extLst>
              <a:ext uri="{FF2B5EF4-FFF2-40B4-BE49-F238E27FC236}">
                <a16:creationId xmlns:a16="http://schemas.microsoft.com/office/drawing/2014/main" id="{78F332FB-C630-4A69-84B2-35D5831B1009}"/>
              </a:ext>
            </a:extLst>
          </p:cNvPr>
          <p:cNvGraphicFramePr>
            <a:graphicFrameLocks noChangeAspect="1"/>
          </p:cNvGraphicFramePr>
          <p:nvPr>
            <p:extLst>
              <p:ext uri="{D42A27DB-BD31-4B8C-83A1-F6EECF244321}">
                <p14:modId xmlns:p14="http://schemas.microsoft.com/office/powerpoint/2010/main" val="4176902601"/>
              </p:ext>
            </p:extLst>
          </p:nvPr>
        </p:nvGraphicFramePr>
        <p:xfrm>
          <a:off x="684316" y="1488833"/>
          <a:ext cx="1862680" cy="1035603"/>
        </p:xfrm>
        <a:graphic>
          <a:graphicData uri="http://schemas.openxmlformats.org/presentationml/2006/ole">
            <mc:AlternateContent xmlns:mc="http://schemas.openxmlformats.org/markup-compatibility/2006">
              <mc:Choice xmlns:v="urn:schemas-microsoft-com:vml" Requires="v">
                <p:oleObj spid="_x0000_s38915" name="CS ChemDraw Drawing" r:id="rId8" imgW="1490144" imgH="828482" progId="ChemDraw.Document.6.0">
                  <p:embed/>
                </p:oleObj>
              </mc:Choice>
              <mc:Fallback>
                <p:oleObj name="CS ChemDraw Drawing" r:id="rId8" imgW="1490144" imgH="828482" progId="ChemDraw.Document.6.0">
                  <p:embed/>
                  <p:pic>
                    <p:nvPicPr>
                      <p:cNvPr id="0" name=""/>
                      <p:cNvPicPr/>
                      <p:nvPr/>
                    </p:nvPicPr>
                    <p:blipFill>
                      <a:blip r:embed="rId9"/>
                      <a:stretch>
                        <a:fillRect/>
                      </a:stretch>
                    </p:blipFill>
                    <p:spPr>
                      <a:xfrm>
                        <a:off x="684316" y="1488833"/>
                        <a:ext cx="1862680" cy="1035603"/>
                      </a:xfrm>
                      <a:prstGeom prst="rect">
                        <a:avLst/>
                      </a:prstGeom>
                    </p:spPr>
                  </p:pic>
                </p:oleObj>
              </mc:Fallback>
            </mc:AlternateContent>
          </a:graphicData>
        </a:graphic>
      </p:graphicFrame>
      <p:sp>
        <p:nvSpPr>
          <p:cNvPr id="15" name="ZoneTexte 14">
            <a:extLst>
              <a:ext uri="{FF2B5EF4-FFF2-40B4-BE49-F238E27FC236}">
                <a16:creationId xmlns:a16="http://schemas.microsoft.com/office/drawing/2014/main" id="{C193D220-4682-4629-9811-EFD6541EBD69}"/>
              </a:ext>
            </a:extLst>
          </p:cNvPr>
          <p:cNvSpPr txBox="1"/>
          <p:nvPr/>
        </p:nvSpPr>
        <p:spPr>
          <a:xfrm>
            <a:off x="2822689" y="1795920"/>
            <a:ext cx="811655" cy="379591"/>
          </a:xfrm>
          <a:prstGeom prst="rect">
            <a:avLst/>
          </a:prstGeom>
          <a:noFill/>
        </p:spPr>
        <p:txBody>
          <a:bodyPr wrap="square">
            <a:spAutoFit/>
          </a:bodyPr>
          <a:lstStyle/>
          <a:p>
            <a:r>
              <a:rPr lang="fr-FR" dirty="0">
                <a:latin typeface="Times New Roman" panose="02020603050405020304" pitchFamily="18" charset="0"/>
                <a:cs typeface="Times New Roman" panose="02020603050405020304" pitchFamily="18" charset="0"/>
              </a:rPr>
              <a:t>HO</a:t>
            </a:r>
            <a:r>
              <a:rPr lang="fr-FR" sz="2800" baseline="30000"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a:t>
            </a:r>
            <a:r>
              <a:rPr lang="fr-FR" dirty="0">
                <a:latin typeface="Symbol" panose="05050102010706020507" pitchFamily="18" charset="2"/>
                <a:cs typeface="Times New Roman" panose="02020603050405020304" pitchFamily="18" charset="0"/>
              </a:rPr>
              <a:t>D</a:t>
            </a:r>
          </a:p>
        </p:txBody>
      </p:sp>
      <p:cxnSp>
        <p:nvCxnSpPr>
          <p:cNvPr id="10" name="Connecteur droit avec flèche 9">
            <a:extLst>
              <a:ext uri="{FF2B5EF4-FFF2-40B4-BE49-F238E27FC236}">
                <a16:creationId xmlns:a16="http://schemas.microsoft.com/office/drawing/2014/main" id="{01B6179C-C744-412F-AFA6-3785C5ADF099}"/>
              </a:ext>
            </a:extLst>
          </p:cNvPr>
          <p:cNvCxnSpPr>
            <a:cxnSpLocks/>
          </p:cNvCxnSpPr>
          <p:nvPr/>
        </p:nvCxnSpPr>
        <p:spPr>
          <a:xfrm>
            <a:off x="2731129" y="2166129"/>
            <a:ext cx="903215" cy="0"/>
          </a:xfrm>
          <a:prstGeom prst="straightConnector1">
            <a:avLst/>
          </a:prstGeom>
          <a:ln w="15875">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13" name="Objet 12">
            <a:extLst>
              <a:ext uri="{FF2B5EF4-FFF2-40B4-BE49-F238E27FC236}">
                <a16:creationId xmlns:a16="http://schemas.microsoft.com/office/drawing/2014/main" id="{AA17BCDE-34DF-4121-80AC-0969A3B5D4C4}"/>
              </a:ext>
            </a:extLst>
          </p:cNvPr>
          <p:cNvGraphicFramePr>
            <a:graphicFrameLocks noChangeAspect="1"/>
          </p:cNvGraphicFramePr>
          <p:nvPr>
            <p:extLst>
              <p:ext uri="{D42A27DB-BD31-4B8C-83A1-F6EECF244321}">
                <p14:modId xmlns:p14="http://schemas.microsoft.com/office/powerpoint/2010/main" val="2265841686"/>
              </p:ext>
            </p:extLst>
          </p:nvPr>
        </p:nvGraphicFramePr>
        <p:xfrm>
          <a:off x="587979" y="3591551"/>
          <a:ext cx="1264715" cy="843433"/>
        </p:xfrm>
        <a:graphic>
          <a:graphicData uri="http://schemas.openxmlformats.org/presentationml/2006/ole">
            <mc:AlternateContent xmlns:mc="http://schemas.openxmlformats.org/markup-compatibility/2006">
              <mc:Choice xmlns:v="urn:schemas-microsoft-com:vml" Requires="v">
                <p:oleObj spid="_x0000_s38916" name="CS ChemDraw Drawing" r:id="rId10" imgW="1011772" imgH="674746" progId="ChemDraw.Document.6.0">
                  <p:embed/>
                </p:oleObj>
              </mc:Choice>
              <mc:Fallback>
                <p:oleObj name="CS ChemDraw Drawing" r:id="rId10" imgW="1011772" imgH="674746" progId="ChemDraw.Document.6.0">
                  <p:embed/>
                  <p:pic>
                    <p:nvPicPr>
                      <p:cNvPr id="0" name=""/>
                      <p:cNvPicPr/>
                      <p:nvPr/>
                    </p:nvPicPr>
                    <p:blipFill>
                      <a:blip r:embed="rId11"/>
                      <a:stretch>
                        <a:fillRect/>
                      </a:stretch>
                    </p:blipFill>
                    <p:spPr>
                      <a:xfrm>
                        <a:off x="587979" y="3591551"/>
                        <a:ext cx="1264715" cy="843433"/>
                      </a:xfrm>
                      <a:prstGeom prst="rect">
                        <a:avLst/>
                      </a:prstGeom>
                    </p:spPr>
                  </p:pic>
                </p:oleObj>
              </mc:Fallback>
            </mc:AlternateContent>
          </a:graphicData>
        </a:graphic>
      </p:graphicFrame>
      <p:graphicFrame>
        <p:nvGraphicFramePr>
          <p:cNvPr id="14" name="Objet 13">
            <a:extLst>
              <a:ext uri="{FF2B5EF4-FFF2-40B4-BE49-F238E27FC236}">
                <a16:creationId xmlns:a16="http://schemas.microsoft.com/office/drawing/2014/main" id="{8A7CD30F-B4E9-400B-A9FA-64120F6E988C}"/>
              </a:ext>
            </a:extLst>
          </p:cNvPr>
          <p:cNvGraphicFramePr>
            <a:graphicFrameLocks noChangeAspect="1"/>
          </p:cNvGraphicFramePr>
          <p:nvPr>
            <p:extLst>
              <p:ext uri="{D42A27DB-BD31-4B8C-83A1-F6EECF244321}">
                <p14:modId xmlns:p14="http://schemas.microsoft.com/office/powerpoint/2010/main" val="3378101085"/>
              </p:ext>
            </p:extLst>
          </p:nvPr>
        </p:nvGraphicFramePr>
        <p:xfrm>
          <a:off x="3270041" y="3297540"/>
          <a:ext cx="1864790" cy="1317733"/>
        </p:xfrm>
        <a:graphic>
          <a:graphicData uri="http://schemas.openxmlformats.org/presentationml/2006/ole">
            <mc:AlternateContent xmlns:mc="http://schemas.openxmlformats.org/markup-compatibility/2006">
              <mc:Choice xmlns:v="urn:schemas-microsoft-com:vml" Requires="v">
                <p:oleObj spid="_x0000_s38917" name="CS ChemDraw Drawing" r:id="rId12" imgW="1491832" imgH="1054186" progId="ChemDraw.Document.6.0">
                  <p:embed/>
                </p:oleObj>
              </mc:Choice>
              <mc:Fallback>
                <p:oleObj name="CS ChemDraw Drawing" r:id="rId12" imgW="1491832" imgH="1054186" progId="ChemDraw.Document.6.0">
                  <p:embed/>
                  <p:pic>
                    <p:nvPicPr>
                      <p:cNvPr id="0" name=""/>
                      <p:cNvPicPr/>
                      <p:nvPr/>
                    </p:nvPicPr>
                    <p:blipFill>
                      <a:blip r:embed="rId13"/>
                      <a:stretch>
                        <a:fillRect/>
                      </a:stretch>
                    </p:blipFill>
                    <p:spPr>
                      <a:xfrm>
                        <a:off x="3270041" y="3297540"/>
                        <a:ext cx="1864790" cy="1317733"/>
                      </a:xfrm>
                      <a:prstGeom prst="rect">
                        <a:avLst/>
                      </a:prstGeom>
                    </p:spPr>
                  </p:pic>
                </p:oleObj>
              </mc:Fallback>
            </mc:AlternateContent>
          </a:graphicData>
        </a:graphic>
      </p:graphicFrame>
      <p:sp>
        <p:nvSpPr>
          <p:cNvPr id="22" name="ZoneTexte 21">
            <a:extLst>
              <a:ext uri="{FF2B5EF4-FFF2-40B4-BE49-F238E27FC236}">
                <a16:creationId xmlns:a16="http://schemas.microsoft.com/office/drawing/2014/main" id="{92297A26-3583-431B-BF44-0E95DE1800C4}"/>
              </a:ext>
            </a:extLst>
          </p:cNvPr>
          <p:cNvSpPr txBox="1"/>
          <p:nvPr/>
        </p:nvSpPr>
        <p:spPr>
          <a:xfrm>
            <a:off x="2186948" y="3665561"/>
            <a:ext cx="811655" cy="379591"/>
          </a:xfrm>
          <a:prstGeom prst="rect">
            <a:avLst/>
          </a:prstGeom>
          <a:noFill/>
        </p:spPr>
        <p:txBody>
          <a:bodyPr wrap="square">
            <a:spAutoFit/>
          </a:bodyPr>
          <a:lstStyle/>
          <a:p>
            <a:r>
              <a:rPr lang="fr-FR" dirty="0">
                <a:latin typeface="Times New Roman" panose="02020603050405020304" pitchFamily="18" charset="0"/>
                <a:cs typeface="Times New Roman" panose="02020603050405020304" pitchFamily="18" charset="0"/>
              </a:rPr>
              <a:t>HO</a:t>
            </a:r>
            <a:r>
              <a:rPr lang="fr-FR" sz="2800" baseline="30000"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a:t>
            </a:r>
            <a:r>
              <a:rPr lang="fr-FR" dirty="0">
                <a:latin typeface="Symbol" panose="05050102010706020507" pitchFamily="18" charset="2"/>
                <a:cs typeface="Times New Roman" panose="02020603050405020304" pitchFamily="18" charset="0"/>
              </a:rPr>
              <a:t>D</a:t>
            </a:r>
          </a:p>
        </p:txBody>
      </p:sp>
      <p:cxnSp>
        <p:nvCxnSpPr>
          <p:cNvPr id="23" name="Connecteur droit avec flèche 22">
            <a:extLst>
              <a:ext uri="{FF2B5EF4-FFF2-40B4-BE49-F238E27FC236}">
                <a16:creationId xmlns:a16="http://schemas.microsoft.com/office/drawing/2014/main" id="{E7FCE9E8-C250-41CB-9494-2B927AE64E39}"/>
              </a:ext>
            </a:extLst>
          </p:cNvPr>
          <p:cNvCxnSpPr>
            <a:cxnSpLocks/>
          </p:cNvCxnSpPr>
          <p:nvPr/>
        </p:nvCxnSpPr>
        <p:spPr>
          <a:xfrm>
            <a:off x="2095388" y="4035770"/>
            <a:ext cx="903215" cy="0"/>
          </a:xfrm>
          <a:prstGeom prst="straightConnector1">
            <a:avLst/>
          </a:prstGeom>
          <a:ln w="15875">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Text Box 8">
            <a:extLst>
              <a:ext uri="{FF2B5EF4-FFF2-40B4-BE49-F238E27FC236}">
                <a16:creationId xmlns:a16="http://schemas.microsoft.com/office/drawing/2014/main" id="{AE71EF85-790C-451C-A093-4A0F21031CA6}"/>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8" name="Text Box 7">
            <a:extLst>
              <a:ext uri="{FF2B5EF4-FFF2-40B4-BE49-F238E27FC236}">
                <a16:creationId xmlns:a16="http://schemas.microsoft.com/office/drawing/2014/main" id="{30B549E1-563E-46E3-BD6B-F80F935143D9}"/>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3680998559"/>
      </p:ext>
    </p:extLst>
  </p:cSld>
  <p:clrMapOvr>
    <a:masterClrMapping/>
  </p:clrMapOvr>
  <mc:AlternateContent xmlns:mc="http://schemas.openxmlformats.org/markup-compatibility/2006" xmlns:p14="http://schemas.microsoft.com/office/powerpoint/2010/main">
    <mc:Choice Requires="p14">
      <p:transition spd="slow" p14:dur="2000" advTm="58367"/>
    </mc:Choice>
    <mc:Fallback xmlns="">
      <p:transition spd="slow" advTm="5836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8802410" cy="3970318"/>
          </a:xfrm>
          <a:prstGeom prst="rect">
            <a:avLst/>
          </a:prstGeom>
          <a:noFill/>
          <a:ln w="9525">
            <a:noFill/>
            <a:miter lim="800000"/>
            <a:headEnd/>
            <a:tailEnd/>
          </a:ln>
          <a:effectLst/>
        </p:spPr>
        <p:txBody>
          <a:bodyPr wrap="none">
            <a:spAutoFit/>
          </a:bodyPr>
          <a:lstStyle/>
          <a:p>
            <a:r>
              <a:rPr lang="fr-FR" sz="1800" b="1" u="sng" dirty="0"/>
              <a:t>Exercice 2</a:t>
            </a:r>
          </a:p>
          <a:p>
            <a:endParaRPr lang="fr-FR" sz="1800" b="1" u="sng" dirty="0"/>
          </a:p>
          <a:p>
            <a:r>
              <a:rPr lang="fr-FR" sz="1800" dirty="0"/>
              <a:t> </a:t>
            </a:r>
            <a:r>
              <a:rPr lang="fr-FR" sz="1800" dirty="0">
                <a:latin typeface="Wingdings" pitchFamily="2" charset="2"/>
              </a:rPr>
              <a:t>Ø</a:t>
            </a:r>
            <a:r>
              <a:rPr lang="fr-FR" sz="1800" dirty="0"/>
              <a:t> Pour un atome donné impliqué dans une structure chimique :</a:t>
            </a:r>
          </a:p>
          <a:p>
            <a:r>
              <a:rPr lang="fr-FR" sz="1800" dirty="0"/>
              <a:t>	- formule développée : nombre de liaison(s) avec d’autres atomes </a:t>
            </a:r>
            <a:r>
              <a:rPr lang="fr-FR" sz="1800" i="1" dirty="0"/>
              <a:t>(Dans le </a:t>
            </a:r>
          </a:p>
          <a:p>
            <a:r>
              <a:rPr lang="fr-FR" sz="1800" i="1" dirty="0"/>
              <a:t>	cadre de ce cours)</a:t>
            </a:r>
          </a:p>
          <a:p>
            <a:r>
              <a:rPr lang="fr-FR" sz="1800" dirty="0"/>
              <a:t>		</a:t>
            </a:r>
            <a:r>
              <a:rPr lang="fr-FR" sz="1800" b="1" dirty="0"/>
              <a:t>H </a:t>
            </a:r>
            <a:r>
              <a:rPr lang="fr-FR" sz="1800" dirty="0"/>
              <a:t>et </a:t>
            </a:r>
            <a:r>
              <a:rPr lang="fr-FR" sz="1800" b="1" dirty="0"/>
              <a:t>X</a:t>
            </a:r>
            <a:r>
              <a:rPr lang="fr-FR" sz="1800" dirty="0"/>
              <a:t> : 1 (monovalent)</a:t>
            </a:r>
          </a:p>
          <a:p>
            <a:r>
              <a:rPr lang="fr-FR" sz="1800" dirty="0"/>
              <a:t>		</a:t>
            </a:r>
            <a:r>
              <a:rPr lang="fr-FR" sz="1800" b="1" dirty="0"/>
              <a:t>O, S </a:t>
            </a:r>
            <a:r>
              <a:rPr lang="fr-FR" sz="1800" dirty="0"/>
              <a:t>: 2 (divalent)</a:t>
            </a:r>
          </a:p>
          <a:p>
            <a:r>
              <a:rPr lang="fr-FR" sz="1800" dirty="0"/>
              <a:t>		</a:t>
            </a:r>
            <a:r>
              <a:rPr lang="fr-FR" sz="1800" b="1" dirty="0"/>
              <a:t>N </a:t>
            </a:r>
            <a:r>
              <a:rPr lang="fr-FR" sz="1800" dirty="0"/>
              <a:t>: 3 (trivalent)</a:t>
            </a:r>
          </a:p>
          <a:p>
            <a:r>
              <a:rPr lang="fr-FR" sz="1800" dirty="0"/>
              <a:t>		</a:t>
            </a:r>
            <a:r>
              <a:rPr lang="fr-FR" sz="1800" b="1" dirty="0"/>
              <a:t>C</a:t>
            </a:r>
            <a:r>
              <a:rPr lang="fr-FR" sz="1800" dirty="0"/>
              <a:t> : 4 (tétravalent)</a:t>
            </a:r>
          </a:p>
          <a:p>
            <a:r>
              <a:rPr lang="fr-FR" sz="1800" dirty="0"/>
              <a:t>	- respect de la règle de l’octet (sauf pour </a:t>
            </a:r>
            <a:r>
              <a:rPr lang="fr-FR" sz="1800" b="1" dirty="0"/>
              <a:t>H</a:t>
            </a:r>
            <a:r>
              <a:rPr lang="fr-FR" sz="1800" dirty="0"/>
              <a:t>) : 8 e</a:t>
            </a:r>
            <a:r>
              <a:rPr lang="fr-FR" sz="2500" baseline="30000" dirty="0"/>
              <a:t>-</a:t>
            </a:r>
            <a:r>
              <a:rPr lang="fr-FR" sz="1800" dirty="0"/>
              <a:t> en périphérie</a:t>
            </a:r>
          </a:p>
          <a:p>
            <a:r>
              <a:rPr lang="fr-FR" sz="1800" dirty="0"/>
              <a:t>		- en comptabilisant 2 e</a:t>
            </a:r>
            <a:r>
              <a:rPr lang="fr-FR" sz="2500" baseline="30000" dirty="0"/>
              <a:t>-</a:t>
            </a:r>
            <a:r>
              <a:rPr lang="fr-FR" sz="1800" dirty="0"/>
              <a:t> par liaison</a:t>
            </a:r>
          </a:p>
          <a:p>
            <a:r>
              <a:rPr lang="fr-FR" sz="1800" dirty="0"/>
              <a:t>		- en complétant si nécessaire avec un ou des doublets libres</a:t>
            </a:r>
          </a:p>
          <a:p>
            <a:r>
              <a:rPr lang="fr-FR" sz="1800" dirty="0">
                <a:latin typeface="Wingdings" pitchFamily="2" charset="2"/>
              </a:rPr>
              <a:t>Ø</a:t>
            </a:r>
            <a:r>
              <a:rPr lang="fr-FR" sz="1800" dirty="0">
                <a:latin typeface="Arial" pitchFamily="34" charset="0"/>
                <a:cs typeface="Arial" pitchFamily="34" charset="0"/>
              </a:rPr>
              <a:t> </a:t>
            </a:r>
            <a:r>
              <a:rPr lang="fr-FR" sz="1800" b="1" dirty="0"/>
              <a:t>C*</a:t>
            </a:r>
            <a:r>
              <a:rPr lang="fr-FR" sz="1800" dirty="0"/>
              <a:t> : hybridation sp3 et relié à 4 entités toutes différentes</a:t>
            </a:r>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43022" name="Object 14"/>
          <p:cNvGraphicFramePr>
            <a:graphicFrameLocks noChangeAspect="1"/>
          </p:cNvGraphicFramePr>
          <p:nvPr/>
        </p:nvGraphicFramePr>
        <p:xfrm>
          <a:off x="1511592" y="5277276"/>
          <a:ext cx="2079625" cy="561975"/>
        </p:xfrm>
        <a:graphic>
          <a:graphicData uri="http://schemas.openxmlformats.org/presentationml/2006/ole">
            <mc:AlternateContent xmlns:mc="http://schemas.openxmlformats.org/markup-compatibility/2006">
              <mc:Choice xmlns:v="urn:schemas-microsoft-com:vml" Requires="v">
                <p:oleObj spid="_x0000_s5122" name="CS ChemDraw Drawing" r:id="rId6" imgW="1380960" imgH="372600" progId="ChemDraw.Document.6.0">
                  <p:embed/>
                </p:oleObj>
              </mc:Choice>
              <mc:Fallback>
                <p:oleObj name="CS ChemDraw Drawing" r:id="rId6" imgW="1380960" imgH="372600" progId="ChemDraw.Document.6.0">
                  <p:embed/>
                  <p:pic>
                    <p:nvPicPr>
                      <p:cNvPr id="43022"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1592" y="5277276"/>
                        <a:ext cx="2079625"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 name="Object 14"/>
          <p:cNvGraphicFramePr>
            <a:graphicFrameLocks noChangeAspect="1"/>
          </p:cNvGraphicFramePr>
          <p:nvPr/>
        </p:nvGraphicFramePr>
        <p:xfrm>
          <a:off x="4301964" y="4849119"/>
          <a:ext cx="2778125" cy="1041400"/>
        </p:xfrm>
        <a:graphic>
          <a:graphicData uri="http://schemas.openxmlformats.org/presentationml/2006/ole">
            <mc:AlternateContent xmlns:mc="http://schemas.openxmlformats.org/markup-compatibility/2006">
              <mc:Choice xmlns:v="urn:schemas-microsoft-com:vml" Requires="v">
                <p:oleObj spid="_x0000_s5123" name="CS ChemDraw Drawing" r:id="rId8" imgW="1845360" imgH="694440" progId="ChemDraw.Document.6.0">
                  <p:embed/>
                </p:oleObj>
              </mc:Choice>
              <mc:Fallback>
                <p:oleObj name="CS ChemDraw Drawing" r:id="rId8" imgW="1845360" imgH="694440" progId="ChemDraw.Document.6.0">
                  <p:embed/>
                  <p:pic>
                    <p:nvPicPr>
                      <p:cNvPr id="33"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01964" y="4849119"/>
                        <a:ext cx="2778125"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 name="Flèche droite 33"/>
          <p:cNvSpPr/>
          <p:nvPr/>
        </p:nvSpPr>
        <p:spPr>
          <a:xfrm>
            <a:off x="3761892" y="5209167"/>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7102509" y="5314074"/>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7102509" y="5404086"/>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nvSpPr>
        <p:spPr>
          <a:xfrm>
            <a:off x="5728867" y="480115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p:cNvSpPr/>
          <p:nvPr/>
        </p:nvSpPr>
        <p:spPr>
          <a:xfrm>
            <a:off x="5789209" y="486914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p:cNvSpPr/>
          <p:nvPr/>
        </p:nvSpPr>
        <p:spPr>
          <a:xfrm>
            <a:off x="5585665" y="4800674"/>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5526337" y="488093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ZoneTexte 44"/>
          <p:cNvSpPr txBox="1"/>
          <p:nvPr/>
        </p:nvSpPr>
        <p:spPr>
          <a:xfrm>
            <a:off x="5202084" y="6060842"/>
            <a:ext cx="1107996" cy="338554"/>
          </a:xfrm>
          <a:prstGeom prst="rect">
            <a:avLst/>
          </a:prstGeom>
          <a:noFill/>
        </p:spPr>
        <p:txBody>
          <a:bodyPr wrap="none" rtlCol="0">
            <a:spAutoFit/>
          </a:bodyPr>
          <a:lstStyle/>
          <a:p>
            <a:r>
              <a:rPr lang="fr-FR" dirty="0"/>
              <a:t>pas de C*</a:t>
            </a:r>
          </a:p>
        </p:txBody>
      </p:sp>
      <p:sp>
        <p:nvSpPr>
          <p:cNvPr id="2" name="Text Box 8">
            <a:extLst>
              <a:ext uri="{FF2B5EF4-FFF2-40B4-BE49-F238E27FC236}">
                <a16:creationId xmlns:a16="http://schemas.microsoft.com/office/drawing/2014/main" id="{4DBE74C1-0550-4407-96B2-DF9589493372}"/>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7" name="Text Box 7">
            <a:extLst>
              <a:ext uri="{FF2B5EF4-FFF2-40B4-BE49-F238E27FC236}">
                <a16:creationId xmlns:a16="http://schemas.microsoft.com/office/drawing/2014/main" id="{D03F0842-ADED-40D1-BDFE-F45DE549C8D5}"/>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409119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3" end="3"/>
                                            </p:txEl>
                                          </p:spTgt>
                                        </p:tgtEl>
                                        <p:attrNameLst>
                                          <p:attrName>style.visibility</p:attrName>
                                        </p:attrNameLst>
                                      </p:cBhvr>
                                      <p:to>
                                        <p:strVal val="visible"/>
                                      </p:to>
                                    </p:set>
                                    <p:animEffect transition="in" filter="fade">
                                      <p:cBhvr>
                                        <p:cTn id="7" dur="2000"/>
                                        <p:tgtEl>
                                          <p:spTgt spid="19">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4" end="4"/>
                                            </p:txEl>
                                          </p:spTgt>
                                        </p:tgtEl>
                                        <p:attrNameLst>
                                          <p:attrName>style.visibility</p:attrName>
                                        </p:attrNameLst>
                                      </p:cBhvr>
                                      <p:to>
                                        <p:strVal val="visible"/>
                                      </p:to>
                                    </p:set>
                                    <p:animEffect transition="in" filter="fade">
                                      <p:cBhvr>
                                        <p:cTn id="12" dur="2000"/>
                                        <p:tgtEl>
                                          <p:spTgt spid="19">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xEl>
                                              <p:pRg st="5" end="5"/>
                                            </p:txEl>
                                          </p:spTgt>
                                        </p:tgtEl>
                                        <p:attrNameLst>
                                          <p:attrName>style.visibility</p:attrName>
                                        </p:attrNameLst>
                                      </p:cBhvr>
                                      <p:to>
                                        <p:strVal val="visible"/>
                                      </p:to>
                                    </p:set>
                                    <p:animEffect transition="in" filter="fade">
                                      <p:cBhvr>
                                        <p:cTn id="15" dur="2000"/>
                                        <p:tgtEl>
                                          <p:spTgt spid="19">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xEl>
                                              <p:pRg st="6" end="6"/>
                                            </p:txEl>
                                          </p:spTgt>
                                        </p:tgtEl>
                                        <p:attrNameLst>
                                          <p:attrName>style.visibility</p:attrName>
                                        </p:attrNameLst>
                                      </p:cBhvr>
                                      <p:to>
                                        <p:strVal val="visible"/>
                                      </p:to>
                                    </p:set>
                                    <p:animEffect transition="in" filter="fade">
                                      <p:cBhvr>
                                        <p:cTn id="18" dur="2000"/>
                                        <p:tgtEl>
                                          <p:spTgt spid="19">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9">
                                            <p:txEl>
                                              <p:pRg st="7" end="7"/>
                                            </p:txEl>
                                          </p:spTgt>
                                        </p:tgtEl>
                                        <p:attrNameLst>
                                          <p:attrName>style.visibility</p:attrName>
                                        </p:attrNameLst>
                                      </p:cBhvr>
                                      <p:to>
                                        <p:strVal val="visible"/>
                                      </p:to>
                                    </p:set>
                                    <p:animEffect transition="in" filter="fade">
                                      <p:cBhvr>
                                        <p:cTn id="21" dur="2000"/>
                                        <p:tgtEl>
                                          <p:spTgt spid="19">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9">
                                            <p:txEl>
                                              <p:pRg st="8" end="8"/>
                                            </p:txEl>
                                          </p:spTgt>
                                        </p:tgtEl>
                                        <p:attrNameLst>
                                          <p:attrName>style.visibility</p:attrName>
                                        </p:attrNameLst>
                                      </p:cBhvr>
                                      <p:to>
                                        <p:strVal val="visible"/>
                                      </p:to>
                                    </p:set>
                                    <p:animEffect transition="in" filter="fade">
                                      <p:cBhvr>
                                        <p:cTn id="24" dur="2000"/>
                                        <p:tgtEl>
                                          <p:spTgt spid="19">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3022"/>
                                        </p:tgtEl>
                                        <p:attrNameLst>
                                          <p:attrName>style.visibility</p:attrName>
                                        </p:attrNameLst>
                                      </p:cBhvr>
                                      <p:to>
                                        <p:strVal val="visible"/>
                                      </p:to>
                                    </p:set>
                                    <p:animEffect transition="in" filter="fade">
                                      <p:cBhvr>
                                        <p:cTn id="29" dur="2000"/>
                                        <p:tgtEl>
                                          <p:spTgt spid="4302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2000"/>
                                        <p:tgtEl>
                                          <p:spTgt spid="34"/>
                                        </p:tgtEl>
                                      </p:cBhvr>
                                    </p:animEffect>
                                  </p:childTnLst>
                                </p:cTn>
                              </p:par>
                              <p:par>
                                <p:cTn id="35" presetID="10"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20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xEl>
                                              <p:pRg st="9" end="9"/>
                                            </p:txEl>
                                          </p:spTgt>
                                        </p:tgtEl>
                                        <p:attrNameLst>
                                          <p:attrName>style.visibility</p:attrName>
                                        </p:attrNameLst>
                                      </p:cBhvr>
                                      <p:to>
                                        <p:strVal val="visible"/>
                                      </p:to>
                                    </p:set>
                                    <p:animEffect transition="in" filter="fade">
                                      <p:cBhvr>
                                        <p:cTn id="42" dur="2000"/>
                                        <p:tgtEl>
                                          <p:spTgt spid="19">
                                            <p:txEl>
                                              <p:pRg st="9" end="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19">
                                            <p:txEl>
                                              <p:pRg st="10" end="10"/>
                                            </p:txEl>
                                          </p:spTgt>
                                        </p:tgtEl>
                                        <p:attrNameLst>
                                          <p:attrName>style.visibility</p:attrName>
                                        </p:attrNameLst>
                                      </p:cBhvr>
                                      <p:to>
                                        <p:strVal val="visible"/>
                                      </p:to>
                                    </p:set>
                                    <p:animEffect transition="in" filter="fade">
                                      <p:cBhvr>
                                        <p:cTn id="45" dur="2000"/>
                                        <p:tgtEl>
                                          <p:spTgt spid="19">
                                            <p:txEl>
                                              <p:pRg st="10" end="10"/>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19">
                                            <p:txEl>
                                              <p:pRg st="11" end="11"/>
                                            </p:txEl>
                                          </p:spTgt>
                                        </p:tgtEl>
                                        <p:attrNameLst>
                                          <p:attrName>style.visibility</p:attrName>
                                        </p:attrNameLst>
                                      </p:cBhvr>
                                      <p:to>
                                        <p:strVal val="visible"/>
                                      </p:to>
                                    </p:set>
                                    <p:animEffect transition="in" filter="fade">
                                      <p:cBhvr>
                                        <p:cTn id="48" dur="2000"/>
                                        <p:tgtEl>
                                          <p:spTgt spid="19">
                                            <p:txEl>
                                              <p:pRg st="11" end="1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2000"/>
                                        <p:tgtEl>
                                          <p:spTgt spid="39"/>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fade">
                                      <p:cBhvr>
                                        <p:cTn id="56" dur="2000"/>
                                        <p:tgtEl>
                                          <p:spTgt spid="4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2000"/>
                                        <p:tgtEl>
                                          <p:spTgt spid="4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fade">
                                      <p:cBhvr>
                                        <p:cTn id="62" dur="2000"/>
                                        <p:tgtEl>
                                          <p:spTgt spid="4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fade">
                                      <p:cBhvr>
                                        <p:cTn id="65" dur="2000"/>
                                        <p:tgtEl>
                                          <p:spTgt spid="4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fade">
                                      <p:cBhvr>
                                        <p:cTn id="68" dur="2000"/>
                                        <p:tgtEl>
                                          <p:spTgt spid="44"/>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9">
                                            <p:txEl>
                                              <p:pRg st="12" end="12"/>
                                            </p:txEl>
                                          </p:spTgt>
                                        </p:tgtEl>
                                        <p:attrNameLst>
                                          <p:attrName>style.visibility</p:attrName>
                                        </p:attrNameLst>
                                      </p:cBhvr>
                                      <p:to>
                                        <p:strVal val="visible"/>
                                      </p:to>
                                    </p:set>
                                    <p:animEffect transition="in" filter="fade">
                                      <p:cBhvr>
                                        <p:cTn id="73" dur="2000"/>
                                        <p:tgtEl>
                                          <p:spTgt spid="19">
                                            <p:txEl>
                                              <p:pRg st="12" end="12"/>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45"/>
                                        </p:tgtEl>
                                        <p:attrNameLst>
                                          <p:attrName>style.visibility</p:attrName>
                                        </p:attrNameLst>
                                      </p:cBhvr>
                                      <p:to>
                                        <p:strVal val="visible"/>
                                      </p:to>
                                    </p:set>
                                    <p:animEffect transition="in" filter="fade">
                                      <p:cBhvr>
                                        <p:cTn id="78"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9" grpId="0" animBg="1"/>
      <p:bldP spid="40" grpId="0" animBg="1"/>
      <p:bldP spid="41" grpId="0" animBg="1"/>
      <p:bldP spid="42" grpId="0" animBg="1"/>
      <p:bldP spid="43" grpId="0" animBg="1"/>
      <p:bldP spid="44" grpId="0" animBg="1"/>
      <p:bldP spid="4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5" name="Object 14"/>
          <p:cNvGraphicFramePr>
            <a:graphicFrameLocks noChangeAspect="1"/>
          </p:cNvGraphicFramePr>
          <p:nvPr/>
        </p:nvGraphicFramePr>
        <p:xfrm>
          <a:off x="4281326" y="4820601"/>
          <a:ext cx="2439988" cy="1041400"/>
        </p:xfrm>
        <a:graphic>
          <a:graphicData uri="http://schemas.openxmlformats.org/presentationml/2006/ole">
            <mc:AlternateContent xmlns:mc="http://schemas.openxmlformats.org/markup-compatibility/2006">
              <mc:Choice xmlns:v="urn:schemas-microsoft-com:vml" Requires="v">
                <p:oleObj spid="_x0000_s6146" name="CS ChemDraw Drawing" r:id="rId5" imgW="1619280" imgH="694440" progId="ChemDraw.Document.6.0">
                  <p:embed/>
                </p:oleObj>
              </mc:Choice>
              <mc:Fallback>
                <p:oleObj name="CS ChemDraw Drawing" r:id="rId5" imgW="1619280" imgH="694440" progId="ChemDraw.Document.6.0">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1326" y="4820601"/>
                        <a:ext cx="2439988"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4" name="Flèche droite 33"/>
          <p:cNvSpPr/>
          <p:nvPr/>
        </p:nvSpPr>
        <p:spPr>
          <a:xfrm>
            <a:off x="3761892" y="5209167"/>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5789740" y="5203080"/>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5697051" y="520515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nvSpPr>
        <p:spPr>
          <a:xfrm>
            <a:off x="5381182" y="479798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p:cNvSpPr/>
          <p:nvPr/>
        </p:nvSpPr>
        <p:spPr>
          <a:xfrm>
            <a:off x="5441524" y="48659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p:cNvSpPr/>
          <p:nvPr/>
        </p:nvSpPr>
        <p:spPr>
          <a:xfrm>
            <a:off x="5237980" y="4797499"/>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5178652" y="487776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97284" name="Object 4"/>
          <p:cNvGraphicFramePr>
            <a:graphicFrameLocks noChangeAspect="1"/>
          </p:cNvGraphicFramePr>
          <p:nvPr/>
        </p:nvGraphicFramePr>
        <p:xfrm>
          <a:off x="2167555" y="5182854"/>
          <a:ext cx="1504950" cy="568325"/>
        </p:xfrm>
        <a:graphic>
          <a:graphicData uri="http://schemas.openxmlformats.org/presentationml/2006/ole">
            <mc:AlternateContent xmlns:mc="http://schemas.openxmlformats.org/markup-compatibility/2006">
              <mc:Choice xmlns:v="urn:schemas-microsoft-com:vml" Requires="v">
                <p:oleObj spid="_x0000_s6147" name="CS ChemDraw Drawing" r:id="rId8" imgW="1000800" imgH="377280" progId="ChemDraw.Document.6.0">
                  <p:embed/>
                </p:oleObj>
              </mc:Choice>
              <mc:Fallback>
                <p:oleObj name="CS ChemDraw Drawing" r:id="rId8" imgW="1000800" imgH="377280" progId="ChemDraw.Document.6.0">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67555" y="5182854"/>
                        <a:ext cx="1504950"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Ellipse 19"/>
          <p:cNvSpPr/>
          <p:nvPr/>
        </p:nvSpPr>
        <p:spPr>
          <a:xfrm>
            <a:off x="5798969" y="5454095"/>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p:nvPr/>
        </p:nvSpPr>
        <p:spPr>
          <a:xfrm>
            <a:off x="5706280" y="54561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p:cNvSpPr/>
          <p:nvPr/>
        </p:nvSpPr>
        <p:spPr>
          <a:xfrm>
            <a:off x="4409577" y="5193584"/>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4316888" y="5195662"/>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4418806" y="5444599"/>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4326117" y="5446677"/>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4214629" y="5280582"/>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4211952" y="5372672"/>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5022060" y="5970830"/>
            <a:ext cx="1107996" cy="338554"/>
          </a:xfrm>
          <a:prstGeom prst="rect">
            <a:avLst/>
          </a:prstGeom>
          <a:noFill/>
        </p:spPr>
        <p:txBody>
          <a:bodyPr wrap="none" rtlCol="0">
            <a:spAutoFit/>
          </a:bodyPr>
          <a:lstStyle/>
          <a:p>
            <a:r>
              <a:rPr lang="fr-FR" dirty="0"/>
              <a:t>pas de C*</a:t>
            </a:r>
          </a:p>
        </p:txBody>
      </p:sp>
      <p:sp>
        <p:nvSpPr>
          <p:cNvPr id="30" name="Text Box 80"/>
          <p:cNvSpPr txBox="1">
            <a:spLocks noChangeArrowheads="1"/>
          </p:cNvSpPr>
          <p:nvPr/>
        </p:nvSpPr>
        <p:spPr bwMode="auto">
          <a:xfrm>
            <a:off x="161412" y="818652"/>
            <a:ext cx="8802410" cy="3970318"/>
          </a:xfrm>
          <a:prstGeom prst="rect">
            <a:avLst/>
          </a:prstGeom>
          <a:noFill/>
          <a:ln w="9525">
            <a:noFill/>
            <a:miter lim="800000"/>
            <a:headEnd/>
            <a:tailEnd/>
          </a:ln>
          <a:effectLst/>
        </p:spPr>
        <p:txBody>
          <a:bodyPr wrap="none">
            <a:spAutoFit/>
          </a:bodyPr>
          <a:lstStyle/>
          <a:p>
            <a:r>
              <a:rPr lang="fr-FR" sz="1800" b="1" u="sng" dirty="0"/>
              <a:t>Exercice 2</a:t>
            </a:r>
          </a:p>
          <a:p>
            <a:endParaRPr lang="fr-FR" sz="1800" b="1" u="sng" dirty="0"/>
          </a:p>
          <a:p>
            <a:r>
              <a:rPr lang="fr-FR" sz="1800" dirty="0"/>
              <a:t> </a:t>
            </a:r>
            <a:r>
              <a:rPr lang="fr-FR" sz="1800" dirty="0">
                <a:latin typeface="Wingdings" pitchFamily="2" charset="2"/>
              </a:rPr>
              <a:t>Ø</a:t>
            </a:r>
            <a:r>
              <a:rPr lang="fr-FR" sz="1800" dirty="0"/>
              <a:t> Pour un atome donné impliqué dans une structure chimique :</a:t>
            </a:r>
          </a:p>
          <a:p>
            <a:r>
              <a:rPr lang="fr-FR" sz="1800" dirty="0"/>
              <a:t>	- formule développée : nombre de liaison(s) avec d’autres atomes </a:t>
            </a:r>
            <a:r>
              <a:rPr lang="fr-FR" sz="1800" i="1" dirty="0"/>
              <a:t>(Dans le </a:t>
            </a:r>
          </a:p>
          <a:p>
            <a:r>
              <a:rPr lang="fr-FR" sz="1800" i="1" dirty="0"/>
              <a:t>	cadre de ce cours)</a:t>
            </a:r>
          </a:p>
          <a:p>
            <a:r>
              <a:rPr lang="fr-FR" sz="1800" dirty="0"/>
              <a:t>		</a:t>
            </a:r>
            <a:r>
              <a:rPr lang="fr-FR" sz="1800" b="1" dirty="0"/>
              <a:t>H </a:t>
            </a:r>
            <a:r>
              <a:rPr lang="fr-FR" sz="1800" dirty="0"/>
              <a:t>et </a:t>
            </a:r>
            <a:r>
              <a:rPr lang="fr-FR" sz="1800" b="1" dirty="0"/>
              <a:t>X</a:t>
            </a:r>
            <a:r>
              <a:rPr lang="fr-FR" sz="1800" dirty="0"/>
              <a:t> : 1 (monovalent)</a:t>
            </a:r>
          </a:p>
          <a:p>
            <a:r>
              <a:rPr lang="fr-FR" sz="1800" dirty="0"/>
              <a:t>		</a:t>
            </a:r>
            <a:r>
              <a:rPr lang="fr-FR" sz="1800" b="1" dirty="0"/>
              <a:t>O, S </a:t>
            </a:r>
            <a:r>
              <a:rPr lang="fr-FR" sz="1800" dirty="0"/>
              <a:t>: 2 (divalent)</a:t>
            </a:r>
          </a:p>
          <a:p>
            <a:r>
              <a:rPr lang="fr-FR" sz="1800" dirty="0"/>
              <a:t>		</a:t>
            </a:r>
            <a:r>
              <a:rPr lang="fr-FR" sz="1800" b="1" dirty="0"/>
              <a:t>N </a:t>
            </a:r>
            <a:r>
              <a:rPr lang="fr-FR" sz="1800" dirty="0"/>
              <a:t>: 3 (trivalent)</a:t>
            </a:r>
          </a:p>
          <a:p>
            <a:r>
              <a:rPr lang="fr-FR" sz="1800" dirty="0"/>
              <a:t>		</a:t>
            </a:r>
            <a:r>
              <a:rPr lang="fr-FR" sz="1800" b="1" dirty="0"/>
              <a:t>C</a:t>
            </a:r>
            <a:r>
              <a:rPr lang="fr-FR" sz="1800" dirty="0"/>
              <a:t> : 4 (tétravalent)</a:t>
            </a:r>
          </a:p>
          <a:p>
            <a:r>
              <a:rPr lang="fr-FR" sz="1800" dirty="0"/>
              <a:t>	- respect de la règle de l’octet (sauf pour </a:t>
            </a:r>
            <a:r>
              <a:rPr lang="fr-FR" sz="1800" b="1" dirty="0"/>
              <a:t>H</a:t>
            </a:r>
            <a:r>
              <a:rPr lang="fr-FR" sz="1800" dirty="0"/>
              <a:t>) : 8 e</a:t>
            </a:r>
            <a:r>
              <a:rPr lang="fr-FR" sz="2500" baseline="30000" dirty="0"/>
              <a:t>-</a:t>
            </a:r>
            <a:r>
              <a:rPr lang="fr-FR" sz="1800" dirty="0"/>
              <a:t> en périphérie</a:t>
            </a:r>
          </a:p>
          <a:p>
            <a:r>
              <a:rPr lang="fr-FR" sz="1800" dirty="0"/>
              <a:t>		- en comptabilisant 2 e</a:t>
            </a:r>
            <a:r>
              <a:rPr lang="fr-FR" sz="2500" baseline="30000" dirty="0"/>
              <a:t>-</a:t>
            </a:r>
            <a:r>
              <a:rPr lang="fr-FR" sz="1800" dirty="0"/>
              <a:t> par liaison</a:t>
            </a:r>
          </a:p>
          <a:p>
            <a:r>
              <a:rPr lang="fr-FR" sz="1800" dirty="0"/>
              <a:t>		- en complétant si nécessaire avec un ou des doublets libres</a:t>
            </a:r>
          </a:p>
          <a:p>
            <a:r>
              <a:rPr lang="fr-FR" sz="1800" dirty="0">
                <a:latin typeface="Wingdings" pitchFamily="2" charset="2"/>
              </a:rPr>
              <a:t>Ø</a:t>
            </a:r>
            <a:r>
              <a:rPr lang="fr-FR" sz="1800" dirty="0">
                <a:latin typeface="Arial" pitchFamily="34" charset="0"/>
                <a:cs typeface="Arial" pitchFamily="34" charset="0"/>
              </a:rPr>
              <a:t> </a:t>
            </a:r>
            <a:r>
              <a:rPr lang="fr-FR" sz="1800" b="1" dirty="0"/>
              <a:t>C*</a:t>
            </a:r>
            <a:r>
              <a:rPr lang="fr-FR" sz="1800" dirty="0"/>
              <a:t> : hybridation sp3 et relié à 4 entités toutes différentes</a:t>
            </a:r>
          </a:p>
          <a:p>
            <a:endParaRPr lang="fr-FR" sz="1800" dirty="0"/>
          </a:p>
        </p:txBody>
      </p:sp>
      <p:sp>
        <p:nvSpPr>
          <p:cNvPr id="2" name="Text Box 8">
            <a:extLst>
              <a:ext uri="{FF2B5EF4-FFF2-40B4-BE49-F238E27FC236}">
                <a16:creationId xmlns:a16="http://schemas.microsoft.com/office/drawing/2014/main" id="{86C36EC3-0198-4434-BED9-8025BDC720B6}"/>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8" name="Text Box 7">
            <a:extLst>
              <a:ext uri="{FF2B5EF4-FFF2-40B4-BE49-F238E27FC236}">
                <a16:creationId xmlns:a16="http://schemas.microsoft.com/office/drawing/2014/main" id="{0E3AF582-61C2-4503-8970-0B52D46D5D98}"/>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20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97285"/>
                                        </p:tgtEl>
                                        <p:attrNameLst>
                                          <p:attrName>style.visibility</p:attrName>
                                        </p:attrNameLst>
                                      </p:cBhvr>
                                      <p:to>
                                        <p:strVal val="visible"/>
                                      </p:to>
                                    </p:set>
                                    <p:animEffect transition="in" filter="fade">
                                      <p:cBhvr>
                                        <p:cTn id="10" dur="2000"/>
                                        <p:tgtEl>
                                          <p:spTgt spid="9728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20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2000"/>
                                        <p:tgtEl>
                                          <p:spTgt spid="4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2000"/>
                                        <p:tgtEl>
                                          <p:spTgt spid="4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2000"/>
                                        <p:tgtEl>
                                          <p:spTgt spid="4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2000"/>
                                        <p:tgtEl>
                                          <p:spTgt spid="4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2000"/>
                                        <p:tgtEl>
                                          <p:spTgt spid="4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2000"/>
                                        <p:tgtEl>
                                          <p:spTgt spid="2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2000"/>
                                        <p:tgtEl>
                                          <p:spTgt spid="2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2000"/>
                                        <p:tgtEl>
                                          <p:spTgt spid="2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2000"/>
                                        <p:tgtEl>
                                          <p:spTgt spid="2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2000"/>
                                        <p:tgtEl>
                                          <p:spTgt spid="2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20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2000"/>
                                        <p:tgtEl>
                                          <p:spTgt spid="2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20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9" grpId="0" animBg="1"/>
      <p:bldP spid="40" grpId="0" animBg="1"/>
      <p:bldP spid="41" grpId="0" animBg="1"/>
      <p:bldP spid="42" grpId="0" animBg="1"/>
      <p:bldP spid="43" grpId="0" animBg="1"/>
      <p:bldP spid="44" grpId="0" animBg="1"/>
      <p:bldP spid="20" grpId="0" animBg="1"/>
      <p:bldP spid="21" grpId="0" animBg="1"/>
      <p:bldP spid="22" grpId="0" animBg="1"/>
      <p:bldP spid="23" grpId="0" animBg="1"/>
      <p:bldP spid="24" grpId="0" animBg="1"/>
      <p:bldP spid="25" grpId="0" animBg="1"/>
      <p:bldP spid="26" grpId="0" animBg="1"/>
      <p:bldP spid="27" grpId="0" animBg="1"/>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5" name="Object 14"/>
          <p:cNvGraphicFramePr>
            <a:graphicFrameLocks noChangeAspect="1"/>
          </p:cNvGraphicFramePr>
          <p:nvPr/>
        </p:nvGraphicFramePr>
        <p:xfrm>
          <a:off x="4211952" y="4854362"/>
          <a:ext cx="1814513" cy="1111250"/>
        </p:xfrm>
        <a:graphic>
          <a:graphicData uri="http://schemas.openxmlformats.org/presentationml/2006/ole">
            <mc:AlternateContent xmlns:mc="http://schemas.openxmlformats.org/markup-compatibility/2006">
              <mc:Choice xmlns:v="urn:schemas-microsoft-com:vml" Requires="v">
                <p:oleObj spid="_x0000_s7170" name="CS ChemDraw Drawing" r:id="rId5" imgW="1202760" imgH="739080" progId="ChemDraw.Document.6.0">
                  <p:embed/>
                </p:oleObj>
              </mc:Choice>
              <mc:Fallback>
                <p:oleObj name="CS ChemDraw Drawing" r:id="rId5" imgW="1202760" imgH="739080" progId="ChemDraw.Document.6.0">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952" y="4854362"/>
                        <a:ext cx="1814513" cy="111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34" name="Flèche droite 33"/>
          <p:cNvSpPr/>
          <p:nvPr/>
        </p:nvSpPr>
        <p:spPr>
          <a:xfrm>
            <a:off x="3761892" y="5504453"/>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nvSpPr>
        <p:spPr>
          <a:xfrm>
            <a:off x="5972636" y="512706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p:cNvSpPr/>
          <p:nvPr/>
        </p:nvSpPr>
        <p:spPr>
          <a:xfrm>
            <a:off x="6032978" y="519505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p:cNvSpPr/>
          <p:nvPr/>
        </p:nvSpPr>
        <p:spPr>
          <a:xfrm>
            <a:off x="6034710" y="5328429"/>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5957094" y="5379432"/>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4622272" y="6150854"/>
            <a:ext cx="583814" cy="338554"/>
          </a:xfrm>
          <a:prstGeom prst="rect">
            <a:avLst/>
          </a:prstGeom>
          <a:noFill/>
        </p:spPr>
        <p:txBody>
          <a:bodyPr wrap="none" rtlCol="0">
            <a:spAutoFit/>
          </a:bodyPr>
          <a:lstStyle/>
          <a:p>
            <a:r>
              <a:rPr lang="fr-FR" dirty="0"/>
              <a:t>1 C*</a:t>
            </a:r>
          </a:p>
        </p:txBody>
      </p:sp>
      <p:graphicFrame>
        <p:nvGraphicFramePr>
          <p:cNvPr id="98308" name="Object 4"/>
          <p:cNvGraphicFramePr>
            <a:graphicFrameLocks noChangeAspect="1"/>
          </p:cNvGraphicFramePr>
          <p:nvPr/>
        </p:nvGraphicFramePr>
        <p:xfrm>
          <a:off x="2591736" y="5095960"/>
          <a:ext cx="1176338" cy="1171575"/>
        </p:xfrm>
        <a:graphic>
          <a:graphicData uri="http://schemas.openxmlformats.org/presentationml/2006/ole">
            <mc:AlternateContent xmlns:mc="http://schemas.openxmlformats.org/markup-compatibility/2006">
              <mc:Choice xmlns:v="urn:schemas-microsoft-com:vml" Requires="v">
                <p:oleObj spid="_x0000_s7171" name="CS ChemDraw Drawing" r:id="rId8" imgW="786600" imgH="783000" progId="ChemDraw.Document.6.0">
                  <p:embed/>
                </p:oleObj>
              </mc:Choice>
              <mc:Fallback>
                <p:oleObj name="CS ChemDraw Drawing" r:id="rId8" imgW="786600" imgH="783000" progId="ChemDraw.Document.6.0">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91736" y="5095960"/>
                        <a:ext cx="1176338" cy="117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Ellipse 29"/>
          <p:cNvSpPr/>
          <p:nvPr/>
        </p:nvSpPr>
        <p:spPr>
          <a:xfrm>
            <a:off x="4762545" y="5865615"/>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p:cNvSpPr/>
          <p:nvPr/>
        </p:nvSpPr>
        <p:spPr>
          <a:xfrm>
            <a:off x="4789969" y="5948235"/>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p:cNvSpPr/>
          <p:nvPr/>
        </p:nvSpPr>
        <p:spPr>
          <a:xfrm>
            <a:off x="5006002" y="5855467"/>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p:cNvSpPr/>
          <p:nvPr/>
        </p:nvSpPr>
        <p:spPr>
          <a:xfrm>
            <a:off x="4968619" y="5950361"/>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p:cNvSpPr txBox="1"/>
          <p:nvPr/>
        </p:nvSpPr>
        <p:spPr>
          <a:xfrm>
            <a:off x="5019554" y="5200233"/>
            <a:ext cx="284052" cy="400110"/>
          </a:xfrm>
          <a:prstGeom prst="rect">
            <a:avLst/>
          </a:prstGeom>
          <a:noFill/>
        </p:spPr>
        <p:txBody>
          <a:bodyPr wrap="none" rtlCol="0">
            <a:spAutoFit/>
          </a:bodyPr>
          <a:lstStyle/>
          <a:p>
            <a:r>
              <a:rPr lang="fr-FR" sz="2000" b="1" dirty="0"/>
              <a:t>*</a:t>
            </a:r>
          </a:p>
        </p:txBody>
      </p:sp>
      <p:sp>
        <p:nvSpPr>
          <p:cNvPr id="37" name="Text Box 80"/>
          <p:cNvSpPr txBox="1">
            <a:spLocks noChangeArrowheads="1"/>
          </p:cNvSpPr>
          <p:nvPr/>
        </p:nvSpPr>
        <p:spPr bwMode="auto">
          <a:xfrm>
            <a:off x="161412" y="818652"/>
            <a:ext cx="8802410" cy="3970318"/>
          </a:xfrm>
          <a:prstGeom prst="rect">
            <a:avLst/>
          </a:prstGeom>
          <a:noFill/>
          <a:ln w="9525">
            <a:noFill/>
            <a:miter lim="800000"/>
            <a:headEnd/>
            <a:tailEnd/>
          </a:ln>
          <a:effectLst/>
        </p:spPr>
        <p:txBody>
          <a:bodyPr wrap="none">
            <a:spAutoFit/>
          </a:bodyPr>
          <a:lstStyle/>
          <a:p>
            <a:r>
              <a:rPr lang="fr-FR" sz="1800" b="1" u="sng" dirty="0"/>
              <a:t>Exercice 2</a:t>
            </a:r>
          </a:p>
          <a:p>
            <a:endParaRPr lang="fr-FR" sz="1800" b="1" u="sng" dirty="0"/>
          </a:p>
          <a:p>
            <a:r>
              <a:rPr lang="fr-FR" sz="1800" dirty="0"/>
              <a:t> </a:t>
            </a:r>
            <a:r>
              <a:rPr lang="fr-FR" sz="1800" dirty="0">
                <a:latin typeface="Wingdings" pitchFamily="2" charset="2"/>
              </a:rPr>
              <a:t>Ø</a:t>
            </a:r>
            <a:r>
              <a:rPr lang="fr-FR" sz="1800" dirty="0"/>
              <a:t> Pour un atome donné impliqué dans une structure chimique :</a:t>
            </a:r>
          </a:p>
          <a:p>
            <a:r>
              <a:rPr lang="fr-FR" sz="1800" dirty="0"/>
              <a:t>	- formule développée : nombre de liaison(s) avec d’autres atomes </a:t>
            </a:r>
            <a:r>
              <a:rPr lang="fr-FR" sz="1800" i="1" dirty="0"/>
              <a:t>(Dans le </a:t>
            </a:r>
          </a:p>
          <a:p>
            <a:r>
              <a:rPr lang="fr-FR" sz="1800" i="1" dirty="0"/>
              <a:t>	cadre de ce cours)</a:t>
            </a:r>
          </a:p>
          <a:p>
            <a:r>
              <a:rPr lang="fr-FR" sz="1800" dirty="0"/>
              <a:t>		</a:t>
            </a:r>
            <a:r>
              <a:rPr lang="fr-FR" sz="1800" b="1" dirty="0"/>
              <a:t>H </a:t>
            </a:r>
            <a:r>
              <a:rPr lang="fr-FR" sz="1800" dirty="0"/>
              <a:t>et </a:t>
            </a:r>
            <a:r>
              <a:rPr lang="fr-FR" sz="1800" b="1" dirty="0"/>
              <a:t>X</a:t>
            </a:r>
            <a:r>
              <a:rPr lang="fr-FR" sz="1800" dirty="0"/>
              <a:t> : 1 (monovalent)</a:t>
            </a:r>
          </a:p>
          <a:p>
            <a:r>
              <a:rPr lang="fr-FR" sz="1800" dirty="0"/>
              <a:t>		</a:t>
            </a:r>
            <a:r>
              <a:rPr lang="fr-FR" sz="1800" b="1" dirty="0"/>
              <a:t>O, S </a:t>
            </a:r>
            <a:r>
              <a:rPr lang="fr-FR" sz="1800" dirty="0"/>
              <a:t>: 2 (divalent)</a:t>
            </a:r>
          </a:p>
          <a:p>
            <a:r>
              <a:rPr lang="fr-FR" sz="1800" dirty="0"/>
              <a:t>		</a:t>
            </a:r>
            <a:r>
              <a:rPr lang="fr-FR" sz="1800" b="1" dirty="0"/>
              <a:t>N </a:t>
            </a:r>
            <a:r>
              <a:rPr lang="fr-FR" sz="1800" dirty="0"/>
              <a:t>: 3 (trivalent)</a:t>
            </a:r>
          </a:p>
          <a:p>
            <a:r>
              <a:rPr lang="fr-FR" sz="1800" dirty="0"/>
              <a:t>		</a:t>
            </a:r>
            <a:r>
              <a:rPr lang="fr-FR" sz="1800" b="1" dirty="0"/>
              <a:t>C</a:t>
            </a:r>
            <a:r>
              <a:rPr lang="fr-FR" sz="1800" dirty="0"/>
              <a:t> : 4 (tétravalent)</a:t>
            </a:r>
          </a:p>
          <a:p>
            <a:r>
              <a:rPr lang="fr-FR" sz="1800" dirty="0"/>
              <a:t>	- respect de la règle de l’octet (sauf pour </a:t>
            </a:r>
            <a:r>
              <a:rPr lang="fr-FR" sz="1800" b="1" dirty="0"/>
              <a:t>H</a:t>
            </a:r>
            <a:r>
              <a:rPr lang="fr-FR" sz="1800" dirty="0"/>
              <a:t>) : 8 e</a:t>
            </a:r>
            <a:r>
              <a:rPr lang="fr-FR" sz="2500" baseline="30000" dirty="0"/>
              <a:t>-</a:t>
            </a:r>
            <a:r>
              <a:rPr lang="fr-FR" sz="1800" dirty="0"/>
              <a:t> en périphérie</a:t>
            </a:r>
          </a:p>
          <a:p>
            <a:r>
              <a:rPr lang="fr-FR" sz="1800" dirty="0"/>
              <a:t>		- en comptabilisant 2 e</a:t>
            </a:r>
            <a:r>
              <a:rPr lang="fr-FR" sz="2500" baseline="30000" dirty="0"/>
              <a:t>-</a:t>
            </a:r>
            <a:r>
              <a:rPr lang="fr-FR" sz="1800" dirty="0"/>
              <a:t> par liaison</a:t>
            </a:r>
          </a:p>
          <a:p>
            <a:r>
              <a:rPr lang="fr-FR" sz="1800" dirty="0"/>
              <a:t>		- en complétant si nécessaire avec un ou des doublets libres</a:t>
            </a:r>
          </a:p>
          <a:p>
            <a:r>
              <a:rPr lang="fr-FR" sz="1800" dirty="0">
                <a:latin typeface="Wingdings" pitchFamily="2" charset="2"/>
              </a:rPr>
              <a:t>Ø</a:t>
            </a:r>
            <a:r>
              <a:rPr lang="fr-FR" sz="1800" dirty="0">
                <a:latin typeface="Arial" pitchFamily="34" charset="0"/>
                <a:cs typeface="Arial" pitchFamily="34" charset="0"/>
              </a:rPr>
              <a:t> </a:t>
            </a:r>
            <a:r>
              <a:rPr lang="fr-FR" sz="1800" b="1" dirty="0"/>
              <a:t>C*</a:t>
            </a:r>
            <a:r>
              <a:rPr lang="fr-FR" sz="1800" dirty="0"/>
              <a:t> : hybridation sp3 et relié à 4 entités toutes différentes</a:t>
            </a:r>
          </a:p>
          <a:p>
            <a:endParaRPr lang="fr-FR" sz="1800" dirty="0"/>
          </a:p>
        </p:txBody>
      </p:sp>
      <p:sp>
        <p:nvSpPr>
          <p:cNvPr id="4" name="Text Box 8">
            <a:extLst>
              <a:ext uri="{FF2B5EF4-FFF2-40B4-BE49-F238E27FC236}">
                <a16:creationId xmlns:a16="http://schemas.microsoft.com/office/drawing/2014/main" id="{FCF187EE-C4EB-4434-974B-4E0AA933D5E0}"/>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9" name="Text Box 7">
            <a:extLst>
              <a:ext uri="{FF2B5EF4-FFF2-40B4-BE49-F238E27FC236}">
                <a16:creationId xmlns:a16="http://schemas.microsoft.com/office/drawing/2014/main" id="{050F435D-2184-4BB5-B636-F1D89FA5D363}"/>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20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97285"/>
                                        </p:tgtEl>
                                        <p:attrNameLst>
                                          <p:attrName>style.visibility</p:attrName>
                                        </p:attrNameLst>
                                      </p:cBhvr>
                                      <p:to>
                                        <p:strVal val="visible"/>
                                      </p:to>
                                    </p:set>
                                    <p:animEffect transition="in" filter="fade">
                                      <p:cBhvr>
                                        <p:cTn id="10" dur="2000"/>
                                        <p:tgtEl>
                                          <p:spTgt spid="9728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2000"/>
                                        <p:tgtEl>
                                          <p:spTgt spid="4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2000"/>
                                        <p:tgtEl>
                                          <p:spTgt spid="4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fade">
                                      <p:cBhvr>
                                        <p:cTn id="21" dur="2000"/>
                                        <p:tgtEl>
                                          <p:spTgt spid="4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fade">
                                      <p:cBhvr>
                                        <p:cTn id="24" dur="2000"/>
                                        <p:tgtEl>
                                          <p:spTgt spid="4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200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2000"/>
                                        <p:tgtEl>
                                          <p:spTgt spid="3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20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2000"/>
                                        <p:tgtEl>
                                          <p:spTgt spid="2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1" grpId="0" animBg="1"/>
      <p:bldP spid="42" grpId="0" animBg="1"/>
      <p:bldP spid="43" grpId="0" animBg="1"/>
      <p:bldP spid="44" grpId="0" animBg="1"/>
      <p:bldP spid="29" grpId="0"/>
      <p:bldP spid="30" grpId="0" animBg="1"/>
      <p:bldP spid="32" grpId="0" animBg="1"/>
      <p:bldP spid="33" grpId="0" animBg="1"/>
      <p:bldP spid="35" grpId="0" animBg="1"/>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8808822" cy="3693319"/>
          </a:xfrm>
          <a:prstGeom prst="rect">
            <a:avLst/>
          </a:prstGeom>
          <a:noFill/>
          <a:ln w="9525">
            <a:noFill/>
            <a:miter lim="800000"/>
            <a:headEnd/>
            <a:tailEnd/>
          </a:ln>
          <a:effectLst/>
        </p:spPr>
        <p:txBody>
          <a:bodyPr wrap="none">
            <a:spAutoFit/>
          </a:bodyPr>
          <a:lstStyle/>
          <a:p>
            <a:r>
              <a:rPr lang="fr-FR" sz="1800" b="1" u="sng" dirty="0"/>
              <a:t>Exercice 3</a:t>
            </a:r>
          </a:p>
          <a:p>
            <a:endParaRPr lang="fr-FR" sz="1800" b="1" u="sng" dirty="0"/>
          </a:p>
          <a:p>
            <a:r>
              <a:rPr lang="fr-FR" sz="1800" dirty="0"/>
              <a:t> </a:t>
            </a:r>
            <a:r>
              <a:rPr lang="fr-FR" sz="1800" dirty="0">
                <a:latin typeface="Wingdings" pitchFamily="2" charset="2"/>
              </a:rPr>
              <a:t>Ø</a:t>
            </a:r>
            <a:r>
              <a:rPr lang="fr-FR" sz="1800" dirty="0"/>
              <a:t> Pour un atome donné impliqué dans une structure chimique :</a:t>
            </a:r>
          </a:p>
          <a:p>
            <a:r>
              <a:rPr lang="fr-FR" sz="1800" dirty="0"/>
              <a:t>	- formule développée : nombre de liaison(s) avec d’autres atomes </a:t>
            </a:r>
          </a:p>
          <a:p>
            <a:r>
              <a:rPr lang="fr-FR" sz="1800" dirty="0"/>
              <a:t>		</a:t>
            </a:r>
            <a:r>
              <a:rPr lang="fr-FR" sz="1800" b="1" dirty="0"/>
              <a:t>H </a:t>
            </a:r>
            <a:r>
              <a:rPr lang="fr-FR" sz="1800" dirty="0"/>
              <a:t>et </a:t>
            </a:r>
            <a:r>
              <a:rPr lang="fr-FR" sz="1800" b="1" dirty="0"/>
              <a:t>X</a:t>
            </a:r>
            <a:r>
              <a:rPr lang="fr-FR" sz="1800" dirty="0"/>
              <a:t> : 1 (monovalent)</a:t>
            </a:r>
          </a:p>
          <a:p>
            <a:r>
              <a:rPr lang="fr-FR" sz="1800" dirty="0"/>
              <a:t>		</a:t>
            </a:r>
            <a:r>
              <a:rPr lang="fr-FR" sz="1800" b="1" dirty="0"/>
              <a:t>O, S </a:t>
            </a:r>
            <a:r>
              <a:rPr lang="fr-FR" sz="1800" dirty="0"/>
              <a:t>: 2 (divalent)</a:t>
            </a:r>
          </a:p>
          <a:p>
            <a:r>
              <a:rPr lang="fr-FR" sz="1800" dirty="0"/>
              <a:t>		</a:t>
            </a:r>
            <a:r>
              <a:rPr lang="fr-FR" sz="1800" b="1" dirty="0"/>
              <a:t>N </a:t>
            </a:r>
            <a:r>
              <a:rPr lang="fr-FR" sz="1800" dirty="0"/>
              <a:t>: 3 (trivalent)</a:t>
            </a:r>
          </a:p>
          <a:p>
            <a:r>
              <a:rPr lang="fr-FR" sz="1800" dirty="0"/>
              <a:t>		</a:t>
            </a:r>
            <a:r>
              <a:rPr lang="fr-FR" sz="1800" b="1" dirty="0"/>
              <a:t>C</a:t>
            </a:r>
            <a:r>
              <a:rPr lang="fr-FR" sz="1800" dirty="0"/>
              <a:t> : 4 (tétravalent)</a:t>
            </a:r>
          </a:p>
          <a:p>
            <a:r>
              <a:rPr lang="fr-FR" sz="1800" dirty="0"/>
              <a:t>	- comparaison du nombre </a:t>
            </a:r>
            <a:r>
              <a:rPr lang="fr-FR" sz="1800" dirty="0">
                <a:solidFill>
                  <a:srgbClr val="FF0000"/>
                </a:solidFill>
              </a:rPr>
              <a:t>d’e</a:t>
            </a:r>
            <a:r>
              <a:rPr lang="fr-FR" sz="2500" baseline="30000" dirty="0">
                <a:solidFill>
                  <a:srgbClr val="FF0000"/>
                </a:solidFill>
              </a:rPr>
              <a:t>-</a:t>
            </a:r>
            <a:r>
              <a:rPr lang="fr-FR" sz="1800" dirty="0">
                <a:solidFill>
                  <a:srgbClr val="FF0000"/>
                </a:solidFill>
              </a:rPr>
              <a:t> dans la couche de valence dans la structure </a:t>
            </a:r>
          </a:p>
          <a:p>
            <a:r>
              <a:rPr lang="fr-FR" sz="1800" dirty="0">
                <a:solidFill>
                  <a:srgbClr val="FF0000"/>
                </a:solidFill>
              </a:rPr>
              <a:t>	chimique</a:t>
            </a:r>
            <a:r>
              <a:rPr lang="fr-FR" sz="1800" dirty="0"/>
              <a:t> par rapport à </a:t>
            </a:r>
            <a:r>
              <a:rPr lang="fr-FR" sz="1800" dirty="0">
                <a:solidFill>
                  <a:srgbClr val="0033CC"/>
                </a:solidFill>
              </a:rPr>
              <a:t>la même couche à l’état fondamental </a:t>
            </a:r>
            <a:r>
              <a:rPr lang="fr-FR" sz="1800" dirty="0"/>
              <a:t>:</a:t>
            </a:r>
          </a:p>
          <a:p>
            <a:r>
              <a:rPr lang="fr-FR" sz="1800" dirty="0"/>
              <a:t>		- si 1e</a:t>
            </a:r>
            <a:r>
              <a:rPr lang="fr-FR" sz="2500" baseline="30000" dirty="0"/>
              <a:t>-</a:t>
            </a:r>
            <a:r>
              <a:rPr lang="fr-FR" sz="1800" dirty="0"/>
              <a:t> supplémentaire, charge « moins »</a:t>
            </a:r>
          </a:p>
          <a:p>
            <a:r>
              <a:rPr lang="fr-FR" sz="1800" dirty="0"/>
              <a:t>		- si 1e</a:t>
            </a:r>
            <a:r>
              <a:rPr lang="fr-FR" sz="2500" baseline="30000" dirty="0"/>
              <a:t>-</a:t>
            </a:r>
            <a:r>
              <a:rPr lang="fr-FR" sz="1800" dirty="0"/>
              <a:t>  manquant, charge « plus »</a:t>
            </a:r>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5" name="ZoneTexte 44"/>
          <p:cNvSpPr txBox="1"/>
          <p:nvPr/>
        </p:nvSpPr>
        <p:spPr>
          <a:xfrm>
            <a:off x="5022060" y="2348856"/>
            <a:ext cx="3830985" cy="338554"/>
          </a:xfrm>
          <a:prstGeom prst="rect">
            <a:avLst/>
          </a:prstGeom>
          <a:noFill/>
        </p:spPr>
        <p:txBody>
          <a:bodyPr wrap="none" rtlCol="0">
            <a:spAutoFit/>
          </a:bodyPr>
          <a:lstStyle/>
          <a:p>
            <a:r>
              <a:rPr lang="fr-FR" dirty="0"/>
              <a:t>si différent, alors présence d’une charge</a:t>
            </a:r>
          </a:p>
        </p:txBody>
      </p:sp>
      <p:sp>
        <p:nvSpPr>
          <p:cNvPr id="18" name="Accolade fermante 17"/>
          <p:cNvSpPr/>
          <p:nvPr/>
        </p:nvSpPr>
        <p:spPr>
          <a:xfrm>
            <a:off x="4481988" y="1988808"/>
            <a:ext cx="450060" cy="1080144"/>
          </a:xfrm>
          <a:prstGeom prst="rightBrac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aphicFrame>
        <p:nvGraphicFramePr>
          <p:cNvPr id="100356" name="Object 4"/>
          <p:cNvGraphicFramePr>
            <a:graphicFrameLocks noChangeAspect="1"/>
          </p:cNvGraphicFramePr>
          <p:nvPr/>
        </p:nvGraphicFramePr>
        <p:xfrm>
          <a:off x="521460" y="5223058"/>
          <a:ext cx="1412875" cy="1176338"/>
        </p:xfrm>
        <a:graphic>
          <a:graphicData uri="http://schemas.openxmlformats.org/presentationml/2006/ole">
            <mc:AlternateContent xmlns:mc="http://schemas.openxmlformats.org/markup-compatibility/2006">
              <mc:Choice xmlns:v="urn:schemas-microsoft-com:vml" Requires="v">
                <p:oleObj spid="_x0000_s8194" name="CS ChemDraw Drawing" r:id="rId6" imgW="941040" imgH="781560" progId="ChemDraw.Document.6.0">
                  <p:embed/>
                </p:oleObj>
              </mc:Choice>
              <mc:Fallback>
                <p:oleObj name="CS ChemDraw Drawing" r:id="rId6" imgW="941040" imgH="781560" progId="ChemDraw.Document.6.0">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460" y="5223058"/>
                        <a:ext cx="1412875" cy="1176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14"/>
          <p:cNvGraphicFramePr>
            <a:graphicFrameLocks noChangeAspect="1"/>
          </p:cNvGraphicFramePr>
          <p:nvPr/>
        </p:nvGraphicFramePr>
        <p:xfrm>
          <a:off x="2474407" y="5175104"/>
          <a:ext cx="1900237" cy="1100137"/>
        </p:xfrm>
        <a:graphic>
          <a:graphicData uri="http://schemas.openxmlformats.org/presentationml/2006/ole">
            <mc:AlternateContent xmlns:mc="http://schemas.openxmlformats.org/markup-compatibility/2006">
              <mc:Choice xmlns:v="urn:schemas-microsoft-com:vml" Requires="v">
                <p:oleObj spid="_x0000_s8195" name="CS ChemDraw Drawing" r:id="rId8" imgW="1261800" imgH="733680" progId="ChemDraw.Document.6.0">
                  <p:embed/>
                </p:oleObj>
              </mc:Choice>
              <mc:Fallback>
                <p:oleObj name="CS ChemDraw Drawing" r:id="rId8" imgW="1261800" imgH="733680" progId="ChemDraw.Document.6.0">
                  <p:embed/>
                  <p:pic>
                    <p:nvPicPr>
                      <p:cNvPr id="0"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4407" y="5175104"/>
                        <a:ext cx="1900237" cy="110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Flèche droite 21"/>
          <p:cNvSpPr/>
          <p:nvPr/>
        </p:nvSpPr>
        <p:spPr>
          <a:xfrm>
            <a:off x="2024347" y="5563033"/>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2484392" y="5133046"/>
            <a:ext cx="540072" cy="540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4" name="Object 14"/>
          <p:cNvGraphicFramePr>
            <a:graphicFrameLocks noChangeAspect="1"/>
          </p:cNvGraphicFramePr>
          <p:nvPr/>
        </p:nvGraphicFramePr>
        <p:xfrm>
          <a:off x="5021386" y="5133829"/>
          <a:ext cx="1868487" cy="1100137"/>
        </p:xfrm>
        <a:graphic>
          <a:graphicData uri="http://schemas.openxmlformats.org/presentationml/2006/ole">
            <mc:AlternateContent xmlns:mc="http://schemas.openxmlformats.org/markup-compatibility/2006">
              <mc:Choice xmlns:v="urn:schemas-microsoft-com:vml" Requires="v">
                <p:oleObj spid="_x0000_s8196" name="CS ChemDraw Drawing" r:id="rId10" imgW="1240920" imgH="733680" progId="ChemDraw.Document.6.0">
                  <p:embed/>
                </p:oleObj>
              </mc:Choice>
              <mc:Fallback>
                <p:oleObj name="CS ChemDraw Drawing" r:id="rId10" imgW="1240920" imgH="733680" progId="ChemDraw.Document.6.0">
                  <p:embed/>
                  <p:pic>
                    <p:nvPicPr>
                      <p:cNvPr id="0"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21386" y="5133829"/>
                        <a:ext cx="1868487" cy="110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 name="Flèche droite 24"/>
          <p:cNvSpPr/>
          <p:nvPr/>
        </p:nvSpPr>
        <p:spPr>
          <a:xfrm>
            <a:off x="4554668" y="5520975"/>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p:cNvSpPr txBox="1"/>
          <p:nvPr/>
        </p:nvSpPr>
        <p:spPr>
          <a:xfrm>
            <a:off x="5202084" y="4329120"/>
            <a:ext cx="1080144" cy="338554"/>
          </a:xfrm>
          <a:prstGeom prst="rect">
            <a:avLst/>
          </a:prstGeom>
          <a:noFill/>
        </p:spPr>
        <p:txBody>
          <a:bodyPr wrap="square" rtlCol="0">
            <a:spAutoFit/>
          </a:bodyPr>
          <a:lstStyle/>
          <a:p>
            <a:r>
              <a:rPr lang="fr-FR" dirty="0"/>
              <a:t>1s</a:t>
            </a:r>
            <a:r>
              <a:rPr lang="fr-FR" baseline="30000" dirty="0"/>
              <a:t>2</a:t>
            </a:r>
            <a:r>
              <a:rPr lang="fr-FR" dirty="0">
                <a:solidFill>
                  <a:srgbClr val="0033CC"/>
                </a:solidFill>
              </a:rPr>
              <a:t>2s</a:t>
            </a:r>
            <a:r>
              <a:rPr lang="fr-FR" baseline="30000" dirty="0">
                <a:solidFill>
                  <a:srgbClr val="0033CC"/>
                </a:solidFill>
              </a:rPr>
              <a:t>2</a:t>
            </a:r>
            <a:r>
              <a:rPr lang="fr-FR" dirty="0">
                <a:solidFill>
                  <a:srgbClr val="0033CC"/>
                </a:solidFill>
              </a:rPr>
              <a:t>2p</a:t>
            </a:r>
            <a:r>
              <a:rPr lang="fr-FR" baseline="30000" dirty="0">
                <a:solidFill>
                  <a:srgbClr val="0033CC"/>
                </a:solidFill>
              </a:rPr>
              <a:t>4</a:t>
            </a:r>
          </a:p>
        </p:txBody>
      </p:sp>
      <p:sp>
        <p:nvSpPr>
          <p:cNvPr id="27" name="Rectangle 26"/>
          <p:cNvSpPr/>
          <p:nvPr/>
        </p:nvSpPr>
        <p:spPr>
          <a:xfrm>
            <a:off x="6012192" y="4689168"/>
            <a:ext cx="1939955" cy="338554"/>
          </a:xfrm>
          <a:prstGeom prst="rect">
            <a:avLst/>
          </a:prstGeom>
        </p:spPr>
        <p:txBody>
          <a:bodyPr wrap="none">
            <a:spAutoFit/>
          </a:bodyPr>
          <a:lstStyle/>
          <a:p>
            <a:r>
              <a:rPr lang="fr-FR" dirty="0"/>
              <a:t>1e</a:t>
            </a:r>
            <a:r>
              <a:rPr lang="fr-FR" sz="2400" baseline="30000" dirty="0"/>
              <a:t>-</a:t>
            </a:r>
            <a:r>
              <a:rPr lang="fr-FR" dirty="0"/>
              <a:t> supplémentaire</a:t>
            </a:r>
          </a:p>
        </p:txBody>
      </p:sp>
      <p:cxnSp>
        <p:nvCxnSpPr>
          <p:cNvPr id="36" name="Connecteur droit avec flèche 35"/>
          <p:cNvCxnSpPr/>
          <p:nvPr/>
        </p:nvCxnSpPr>
        <p:spPr>
          <a:xfrm>
            <a:off x="5812403" y="4595854"/>
            <a:ext cx="310101" cy="206734"/>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V="1">
            <a:off x="5562132" y="4913906"/>
            <a:ext cx="568324" cy="315335"/>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100360" name="Object 8"/>
          <p:cNvGraphicFramePr>
            <a:graphicFrameLocks noChangeAspect="1"/>
          </p:cNvGraphicFramePr>
          <p:nvPr/>
        </p:nvGraphicFramePr>
        <p:xfrm>
          <a:off x="4812759" y="5210470"/>
          <a:ext cx="269875" cy="268287"/>
        </p:xfrm>
        <a:graphic>
          <a:graphicData uri="http://schemas.openxmlformats.org/presentationml/2006/ole">
            <mc:AlternateContent xmlns:mc="http://schemas.openxmlformats.org/markup-compatibility/2006">
              <mc:Choice xmlns:v="urn:schemas-microsoft-com:vml" Requires="v">
                <p:oleObj spid="_x0000_s8197" name="CS ChemDraw Drawing" r:id="rId12" imgW="135360" imgH="135360" progId="ChemDraw.Document.6.0">
                  <p:embed/>
                </p:oleObj>
              </mc:Choice>
              <mc:Fallback>
                <p:oleObj name="CS ChemDraw Drawing" r:id="rId12" imgW="135360" imgH="135360" progId="ChemDraw.Document.6.0">
                  <p:embed/>
                  <p:pic>
                    <p:nvPicPr>
                      <p:cNvPr id="0"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12759" y="5210470"/>
                        <a:ext cx="269875"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 Box 8">
            <a:extLst>
              <a:ext uri="{FF2B5EF4-FFF2-40B4-BE49-F238E27FC236}">
                <a16:creationId xmlns:a16="http://schemas.microsoft.com/office/drawing/2014/main" id="{41B97D0D-5800-4EEC-94C3-FC6081744797}"/>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0" name="Text Box 7">
            <a:extLst>
              <a:ext uri="{FF2B5EF4-FFF2-40B4-BE49-F238E27FC236}">
                <a16:creationId xmlns:a16="http://schemas.microsoft.com/office/drawing/2014/main" id="{A6DAB93A-F935-465E-A026-48B6604DEC92}"/>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animEffect transition="in" filter="fade">
                                      <p:cBhvr>
                                        <p:cTn id="7" dur="2000"/>
                                        <p:tgtEl>
                                          <p:spTgt spid="19">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
                                            <p:txEl>
                                              <p:pRg st="3" end="3"/>
                                            </p:txEl>
                                          </p:spTgt>
                                        </p:tgtEl>
                                        <p:attrNameLst>
                                          <p:attrName>style.visibility</p:attrName>
                                        </p:attrNameLst>
                                      </p:cBhvr>
                                      <p:to>
                                        <p:strVal val="visible"/>
                                      </p:to>
                                    </p:set>
                                    <p:animEffect transition="in" filter="fade">
                                      <p:cBhvr>
                                        <p:cTn id="10" dur="2000"/>
                                        <p:tgtEl>
                                          <p:spTgt spid="19">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xEl>
                                              <p:pRg st="4" end="4"/>
                                            </p:txEl>
                                          </p:spTgt>
                                        </p:tgtEl>
                                        <p:attrNameLst>
                                          <p:attrName>style.visibility</p:attrName>
                                        </p:attrNameLst>
                                      </p:cBhvr>
                                      <p:to>
                                        <p:strVal val="visible"/>
                                      </p:to>
                                    </p:set>
                                    <p:animEffect transition="in" filter="fade">
                                      <p:cBhvr>
                                        <p:cTn id="13" dur="2000"/>
                                        <p:tgtEl>
                                          <p:spTgt spid="19">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xEl>
                                              <p:pRg st="5" end="5"/>
                                            </p:txEl>
                                          </p:spTgt>
                                        </p:tgtEl>
                                        <p:attrNameLst>
                                          <p:attrName>style.visibility</p:attrName>
                                        </p:attrNameLst>
                                      </p:cBhvr>
                                      <p:to>
                                        <p:strVal val="visible"/>
                                      </p:to>
                                    </p:set>
                                    <p:animEffect transition="in" filter="fade">
                                      <p:cBhvr>
                                        <p:cTn id="16" dur="2000"/>
                                        <p:tgtEl>
                                          <p:spTgt spid="19">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xEl>
                                              <p:pRg st="6" end="6"/>
                                            </p:txEl>
                                          </p:spTgt>
                                        </p:tgtEl>
                                        <p:attrNameLst>
                                          <p:attrName>style.visibility</p:attrName>
                                        </p:attrNameLst>
                                      </p:cBhvr>
                                      <p:to>
                                        <p:strVal val="visible"/>
                                      </p:to>
                                    </p:set>
                                    <p:animEffect transition="in" filter="fade">
                                      <p:cBhvr>
                                        <p:cTn id="19" dur="2000"/>
                                        <p:tgtEl>
                                          <p:spTgt spid="19">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xEl>
                                              <p:pRg st="7" end="7"/>
                                            </p:txEl>
                                          </p:spTgt>
                                        </p:tgtEl>
                                        <p:attrNameLst>
                                          <p:attrName>style.visibility</p:attrName>
                                        </p:attrNameLst>
                                      </p:cBhvr>
                                      <p:to>
                                        <p:strVal val="visible"/>
                                      </p:to>
                                    </p:set>
                                    <p:animEffect transition="in" filter="fade">
                                      <p:cBhvr>
                                        <p:cTn id="22" dur="2000"/>
                                        <p:tgtEl>
                                          <p:spTgt spid="19">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2000"/>
                                        <p:tgtEl>
                                          <p:spTgt spid="22"/>
                                        </p:tgtEl>
                                      </p:cBhvr>
                                    </p:animEffect>
                                  </p:childTnLst>
                                </p:cTn>
                              </p:par>
                              <p:par>
                                <p:cTn id="26" presetID="10"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20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4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20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9">
                                            <p:txEl>
                                              <p:pRg st="8" end="8"/>
                                            </p:txEl>
                                          </p:spTgt>
                                        </p:tgtEl>
                                        <p:attrNameLst>
                                          <p:attrName>style.visibility</p:attrName>
                                        </p:attrNameLst>
                                      </p:cBhvr>
                                      <p:to>
                                        <p:strVal val="visible"/>
                                      </p:to>
                                    </p:set>
                                    <p:animEffect transition="in" filter="fade">
                                      <p:cBhvr>
                                        <p:cTn id="44" dur="2000"/>
                                        <p:tgtEl>
                                          <p:spTgt spid="19">
                                            <p:txEl>
                                              <p:pRg st="8" end="8"/>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19">
                                            <p:txEl>
                                              <p:pRg st="9" end="9"/>
                                            </p:txEl>
                                          </p:spTgt>
                                        </p:tgtEl>
                                        <p:attrNameLst>
                                          <p:attrName>style.visibility</p:attrName>
                                        </p:attrNameLst>
                                      </p:cBhvr>
                                      <p:to>
                                        <p:strVal val="visible"/>
                                      </p:to>
                                    </p:set>
                                    <p:animEffect transition="in" filter="fade">
                                      <p:cBhvr>
                                        <p:cTn id="47" dur="2000"/>
                                        <p:tgtEl>
                                          <p:spTgt spid="19">
                                            <p:txEl>
                                              <p:pRg st="9" end="9"/>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9">
                                            <p:txEl>
                                              <p:pRg st="10" end="10"/>
                                            </p:txEl>
                                          </p:spTgt>
                                        </p:tgtEl>
                                        <p:attrNameLst>
                                          <p:attrName>style.visibility</p:attrName>
                                        </p:attrNameLst>
                                      </p:cBhvr>
                                      <p:to>
                                        <p:strVal val="visible"/>
                                      </p:to>
                                    </p:set>
                                    <p:animEffect transition="in" filter="fade">
                                      <p:cBhvr>
                                        <p:cTn id="50" dur="2000"/>
                                        <p:tgtEl>
                                          <p:spTgt spid="19">
                                            <p:txEl>
                                              <p:pRg st="10" end="10"/>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xEl>
                                              <p:pRg st="11" end="11"/>
                                            </p:txEl>
                                          </p:spTgt>
                                        </p:tgtEl>
                                        <p:attrNameLst>
                                          <p:attrName>style.visibility</p:attrName>
                                        </p:attrNameLst>
                                      </p:cBhvr>
                                      <p:to>
                                        <p:strVal val="visible"/>
                                      </p:to>
                                    </p:set>
                                    <p:animEffect transition="in" filter="fade">
                                      <p:cBhvr>
                                        <p:cTn id="53" dur="2000"/>
                                        <p:tgtEl>
                                          <p:spTgt spid="19">
                                            <p:txEl>
                                              <p:pRg st="11" end="1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2000"/>
                                        <p:tgtEl>
                                          <p:spTgt spid="25"/>
                                        </p:tgtEl>
                                      </p:cBhvr>
                                    </p:animEffect>
                                  </p:childTnLst>
                                </p:cTn>
                              </p:par>
                              <p:par>
                                <p:cTn id="59" presetID="10" presetClass="entr" presetSubtype="0" fill="hold"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20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2000"/>
                                        <p:tgtEl>
                                          <p:spTgt spid="2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2000"/>
                                        <p:tgtEl>
                                          <p:spTgt spid="36"/>
                                        </p:tgtEl>
                                      </p:cBhvr>
                                    </p:animEffect>
                                  </p:childTnLst>
                                </p:cTn>
                              </p:par>
                              <p:par>
                                <p:cTn id="72" presetID="10" presetClass="entr" presetSubtype="0" fill="hold" nodeType="withEffect">
                                  <p:stCondLst>
                                    <p:cond delay="0"/>
                                  </p:stCondLst>
                                  <p:childTnLst>
                                    <p:set>
                                      <p:cBhvr>
                                        <p:cTn id="73" dur="1" fill="hold">
                                          <p:stCondLst>
                                            <p:cond delay="0"/>
                                          </p:stCondLst>
                                        </p:cTn>
                                        <p:tgtEl>
                                          <p:spTgt spid="38"/>
                                        </p:tgtEl>
                                        <p:attrNameLst>
                                          <p:attrName>style.visibility</p:attrName>
                                        </p:attrNameLst>
                                      </p:cBhvr>
                                      <p:to>
                                        <p:strVal val="visible"/>
                                      </p:to>
                                    </p:set>
                                    <p:animEffect transition="in" filter="fade">
                                      <p:cBhvr>
                                        <p:cTn id="74" dur="2000"/>
                                        <p:tgtEl>
                                          <p:spTgt spid="3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2000"/>
                                        <p:tgtEl>
                                          <p:spTgt spid="27"/>
                                        </p:tgtEl>
                                      </p:cBhvr>
                                    </p:animEffect>
                                  </p:childTnLst>
                                </p:cTn>
                              </p:par>
                              <p:par>
                                <p:cTn id="78" presetID="10" presetClass="entr" presetSubtype="0" fill="hold" nodeType="withEffect">
                                  <p:stCondLst>
                                    <p:cond delay="0"/>
                                  </p:stCondLst>
                                  <p:childTnLst>
                                    <p:set>
                                      <p:cBhvr>
                                        <p:cTn id="79" dur="1" fill="hold">
                                          <p:stCondLst>
                                            <p:cond delay="0"/>
                                          </p:stCondLst>
                                        </p:cTn>
                                        <p:tgtEl>
                                          <p:spTgt spid="100360"/>
                                        </p:tgtEl>
                                        <p:attrNameLst>
                                          <p:attrName>style.visibility</p:attrName>
                                        </p:attrNameLst>
                                      </p:cBhvr>
                                      <p:to>
                                        <p:strVal val="visible"/>
                                      </p:to>
                                    </p:set>
                                    <p:animEffect transition="in" filter="fade">
                                      <p:cBhvr>
                                        <p:cTn id="80" dur="2000"/>
                                        <p:tgtEl>
                                          <p:spTgt spid="100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utoUpdateAnimBg="0"/>
      <p:bldP spid="18" grpId="0" animBg="1" autoUpdateAnimBg="0"/>
      <p:bldP spid="22" grpId="0" animBg="1"/>
      <p:bldP spid="23" grpId="0" animBg="1"/>
      <p:bldP spid="25" grpId="0" animBg="1"/>
      <p:bldP spid="2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8808822" cy="3693319"/>
          </a:xfrm>
          <a:prstGeom prst="rect">
            <a:avLst/>
          </a:prstGeom>
          <a:noFill/>
          <a:ln w="9525">
            <a:noFill/>
            <a:miter lim="800000"/>
            <a:headEnd/>
            <a:tailEnd/>
          </a:ln>
          <a:effectLst/>
        </p:spPr>
        <p:txBody>
          <a:bodyPr wrap="none">
            <a:spAutoFit/>
          </a:bodyPr>
          <a:lstStyle/>
          <a:p>
            <a:r>
              <a:rPr lang="fr-FR" sz="1800" b="1" u="sng" dirty="0"/>
              <a:t>Exercice 3</a:t>
            </a:r>
          </a:p>
          <a:p>
            <a:endParaRPr lang="fr-FR" sz="1800" b="1" u="sng" dirty="0"/>
          </a:p>
          <a:p>
            <a:r>
              <a:rPr lang="fr-FR" sz="1800" dirty="0"/>
              <a:t> </a:t>
            </a:r>
            <a:r>
              <a:rPr lang="fr-FR" sz="1800" dirty="0">
                <a:latin typeface="Wingdings" pitchFamily="2" charset="2"/>
              </a:rPr>
              <a:t>Ø</a:t>
            </a:r>
            <a:r>
              <a:rPr lang="fr-FR" sz="1800" dirty="0"/>
              <a:t> Pour un atome donné impliqué dans une structure chimique :</a:t>
            </a:r>
          </a:p>
          <a:p>
            <a:r>
              <a:rPr lang="fr-FR" sz="1800" dirty="0"/>
              <a:t>	- formule développée : nombre de liaison(s) avec d’autres atomes </a:t>
            </a:r>
          </a:p>
          <a:p>
            <a:r>
              <a:rPr lang="fr-FR" sz="1800" dirty="0"/>
              <a:t>		</a:t>
            </a:r>
            <a:r>
              <a:rPr lang="fr-FR" sz="1800" b="1" dirty="0"/>
              <a:t>H </a:t>
            </a:r>
            <a:r>
              <a:rPr lang="fr-FR" sz="1800" dirty="0"/>
              <a:t>et </a:t>
            </a:r>
            <a:r>
              <a:rPr lang="fr-FR" sz="1800" b="1" dirty="0"/>
              <a:t>X</a:t>
            </a:r>
            <a:r>
              <a:rPr lang="fr-FR" sz="1800" dirty="0"/>
              <a:t> : 1 (monovalent)</a:t>
            </a:r>
          </a:p>
          <a:p>
            <a:r>
              <a:rPr lang="fr-FR" sz="1800" dirty="0"/>
              <a:t>		</a:t>
            </a:r>
            <a:r>
              <a:rPr lang="fr-FR" sz="1800" b="1" dirty="0"/>
              <a:t>O, S </a:t>
            </a:r>
            <a:r>
              <a:rPr lang="fr-FR" sz="1800" dirty="0"/>
              <a:t>: 2 (divalent)</a:t>
            </a:r>
          </a:p>
          <a:p>
            <a:r>
              <a:rPr lang="fr-FR" sz="1800" dirty="0"/>
              <a:t>		</a:t>
            </a:r>
            <a:r>
              <a:rPr lang="fr-FR" sz="1800" b="1" dirty="0"/>
              <a:t>N </a:t>
            </a:r>
            <a:r>
              <a:rPr lang="fr-FR" sz="1800" dirty="0"/>
              <a:t>: 3 (trivalent)</a:t>
            </a:r>
          </a:p>
          <a:p>
            <a:r>
              <a:rPr lang="fr-FR" sz="1800" dirty="0"/>
              <a:t>		</a:t>
            </a:r>
            <a:r>
              <a:rPr lang="fr-FR" sz="1800" b="1" dirty="0"/>
              <a:t>C</a:t>
            </a:r>
            <a:r>
              <a:rPr lang="fr-FR" sz="1800" dirty="0"/>
              <a:t> : 4 (tétravalent)</a:t>
            </a:r>
          </a:p>
          <a:p>
            <a:r>
              <a:rPr lang="fr-FR" sz="1800" dirty="0"/>
              <a:t>	- comparaison du nombre </a:t>
            </a:r>
            <a:r>
              <a:rPr lang="fr-FR" sz="1800" dirty="0">
                <a:solidFill>
                  <a:srgbClr val="FF0000"/>
                </a:solidFill>
              </a:rPr>
              <a:t>d’e</a:t>
            </a:r>
            <a:r>
              <a:rPr lang="fr-FR" sz="2500" baseline="30000" dirty="0">
                <a:solidFill>
                  <a:srgbClr val="FF0000"/>
                </a:solidFill>
              </a:rPr>
              <a:t>-</a:t>
            </a:r>
            <a:r>
              <a:rPr lang="fr-FR" sz="1800" dirty="0">
                <a:solidFill>
                  <a:srgbClr val="FF0000"/>
                </a:solidFill>
              </a:rPr>
              <a:t> dans la couche de valence dans la structure </a:t>
            </a:r>
          </a:p>
          <a:p>
            <a:r>
              <a:rPr lang="fr-FR" sz="1800" dirty="0">
                <a:solidFill>
                  <a:srgbClr val="FF0000"/>
                </a:solidFill>
              </a:rPr>
              <a:t>	chimique</a:t>
            </a:r>
            <a:r>
              <a:rPr lang="fr-FR" sz="1800" dirty="0"/>
              <a:t> par rapport à </a:t>
            </a:r>
            <a:r>
              <a:rPr lang="fr-FR" sz="1800" dirty="0">
                <a:solidFill>
                  <a:srgbClr val="0033CC"/>
                </a:solidFill>
              </a:rPr>
              <a:t>la même couche à l’état fondamental </a:t>
            </a:r>
            <a:r>
              <a:rPr lang="fr-FR" sz="1800" dirty="0"/>
              <a:t>:</a:t>
            </a:r>
          </a:p>
          <a:p>
            <a:r>
              <a:rPr lang="fr-FR" sz="1800" dirty="0"/>
              <a:t>		- si 1e</a:t>
            </a:r>
            <a:r>
              <a:rPr lang="fr-FR" sz="2500" baseline="30000" dirty="0"/>
              <a:t>-</a:t>
            </a:r>
            <a:r>
              <a:rPr lang="fr-FR" sz="1800" dirty="0"/>
              <a:t> supplémentaire, charge « moins »</a:t>
            </a:r>
          </a:p>
          <a:p>
            <a:r>
              <a:rPr lang="fr-FR" sz="1800" dirty="0"/>
              <a:t>		- si 1e</a:t>
            </a:r>
            <a:r>
              <a:rPr lang="fr-FR" sz="2500" baseline="30000" dirty="0"/>
              <a:t>-</a:t>
            </a:r>
            <a:r>
              <a:rPr lang="fr-FR" sz="1800" dirty="0"/>
              <a:t>  manquant, charge « plus »</a:t>
            </a:r>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5" name="ZoneTexte 44"/>
          <p:cNvSpPr txBox="1"/>
          <p:nvPr/>
        </p:nvSpPr>
        <p:spPr>
          <a:xfrm>
            <a:off x="5022060" y="2348856"/>
            <a:ext cx="3830985" cy="338554"/>
          </a:xfrm>
          <a:prstGeom prst="rect">
            <a:avLst/>
          </a:prstGeom>
          <a:noFill/>
        </p:spPr>
        <p:txBody>
          <a:bodyPr wrap="none" rtlCol="0">
            <a:spAutoFit/>
          </a:bodyPr>
          <a:lstStyle/>
          <a:p>
            <a:r>
              <a:rPr lang="fr-FR" dirty="0"/>
              <a:t>si différent, alors présence d’une charge</a:t>
            </a:r>
          </a:p>
        </p:txBody>
      </p:sp>
      <p:sp>
        <p:nvSpPr>
          <p:cNvPr id="18" name="Accolade fermante 17"/>
          <p:cNvSpPr/>
          <p:nvPr/>
        </p:nvSpPr>
        <p:spPr>
          <a:xfrm>
            <a:off x="4481988" y="1988808"/>
            <a:ext cx="450060" cy="1080144"/>
          </a:xfrm>
          <a:prstGeom prst="rightBrac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0357"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2" name="Flèche droite 21"/>
          <p:cNvSpPr/>
          <p:nvPr/>
        </p:nvSpPr>
        <p:spPr>
          <a:xfrm>
            <a:off x="3410113" y="5362457"/>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4" name="Object 14"/>
          <p:cNvGraphicFramePr>
            <a:graphicFrameLocks noChangeAspect="1"/>
          </p:cNvGraphicFramePr>
          <p:nvPr/>
        </p:nvGraphicFramePr>
        <p:xfrm>
          <a:off x="3887490" y="4938652"/>
          <a:ext cx="966788" cy="1069975"/>
        </p:xfrm>
        <a:graphic>
          <a:graphicData uri="http://schemas.openxmlformats.org/presentationml/2006/ole">
            <mc:AlternateContent xmlns:mc="http://schemas.openxmlformats.org/markup-compatibility/2006">
              <mc:Choice xmlns:v="urn:schemas-microsoft-com:vml" Requires="v">
                <p:oleObj spid="_x0000_s9218" name="CS ChemDraw Drawing" r:id="rId6" imgW="642960" imgH="714960" progId="ChemDraw.Document.6.0">
                  <p:embed/>
                </p:oleObj>
              </mc:Choice>
              <mc:Fallback>
                <p:oleObj name="CS ChemDraw Drawing" r:id="rId6" imgW="642960" imgH="714960" progId="ChemDraw.Document.6.0">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7490" y="4938652"/>
                        <a:ext cx="966788"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 name="ZoneTexte 25"/>
          <p:cNvSpPr txBox="1"/>
          <p:nvPr/>
        </p:nvSpPr>
        <p:spPr>
          <a:xfrm>
            <a:off x="4121940" y="4419132"/>
            <a:ext cx="1080144" cy="338554"/>
          </a:xfrm>
          <a:prstGeom prst="rect">
            <a:avLst/>
          </a:prstGeom>
          <a:noFill/>
        </p:spPr>
        <p:txBody>
          <a:bodyPr wrap="square" rtlCol="0">
            <a:spAutoFit/>
          </a:bodyPr>
          <a:lstStyle/>
          <a:p>
            <a:r>
              <a:rPr lang="fr-FR" dirty="0"/>
              <a:t>1s</a:t>
            </a:r>
            <a:r>
              <a:rPr lang="fr-FR" baseline="30000" dirty="0"/>
              <a:t>2</a:t>
            </a:r>
            <a:r>
              <a:rPr lang="fr-FR" dirty="0">
                <a:solidFill>
                  <a:srgbClr val="0033CC"/>
                </a:solidFill>
              </a:rPr>
              <a:t>2s</a:t>
            </a:r>
            <a:r>
              <a:rPr lang="fr-FR" baseline="30000" dirty="0">
                <a:solidFill>
                  <a:srgbClr val="0033CC"/>
                </a:solidFill>
              </a:rPr>
              <a:t>2</a:t>
            </a:r>
            <a:r>
              <a:rPr lang="fr-FR" dirty="0">
                <a:solidFill>
                  <a:srgbClr val="0033CC"/>
                </a:solidFill>
              </a:rPr>
              <a:t>2p</a:t>
            </a:r>
            <a:r>
              <a:rPr lang="fr-FR" baseline="30000" dirty="0">
                <a:solidFill>
                  <a:srgbClr val="0033CC"/>
                </a:solidFill>
              </a:rPr>
              <a:t>3</a:t>
            </a:r>
          </a:p>
        </p:txBody>
      </p:sp>
      <p:sp>
        <p:nvSpPr>
          <p:cNvPr id="27" name="Rectangle 26"/>
          <p:cNvSpPr/>
          <p:nvPr/>
        </p:nvSpPr>
        <p:spPr>
          <a:xfrm>
            <a:off x="4932048" y="4779180"/>
            <a:ext cx="1451038" cy="338554"/>
          </a:xfrm>
          <a:prstGeom prst="rect">
            <a:avLst/>
          </a:prstGeom>
        </p:spPr>
        <p:txBody>
          <a:bodyPr wrap="none">
            <a:spAutoFit/>
          </a:bodyPr>
          <a:lstStyle/>
          <a:p>
            <a:r>
              <a:rPr lang="fr-FR" dirty="0"/>
              <a:t>1e</a:t>
            </a:r>
            <a:r>
              <a:rPr lang="fr-FR" sz="2400" baseline="30000" dirty="0"/>
              <a:t>-</a:t>
            </a:r>
            <a:r>
              <a:rPr lang="fr-FR" dirty="0"/>
              <a:t> manquant</a:t>
            </a:r>
          </a:p>
        </p:txBody>
      </p:sp>
      <p:cxnSp>
        <p:nvCxnSpPr>
          <p:cNvPr id="36" name="Connecteur droit avec flèche 35"/>
          <p:cNvCxnSpPr/>
          <p:nvPr/>
        </p:nvCxnSpPr>
        <p:spPr>
          <a:xfrm>
            <a:off x="4732259" y="4685866"/>
            <a:ext cx="310101" cy="206734"/>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V="1">
            <a:off x="4481988" y="5003918"/>
            <a:ext cx="568324" cy="315335"/>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106502" name="Object 6"/>
          <p:cNvGraphicFramePr>
            <a:graphicFrameLocks noChangeAspect="1"/>
          </p:cNvGraphicFramePr>
          <p:nvPr/>
        </p:nvGraphicFramePr>
        <p:xfrm>
          <a:off x="2603379" y="5066749"/>
          <a:ext cx="787400" cy="984250"/>
        </p:xfrm>
        <a:graphic>
          <a:graphicData uri="http://schemas.openxmlformats.org/presentationml/2006/ole">
            <mc:AlternateContent xmlns:mc="http://schemas.openxmlformats.org/markup-compatibility/2006">
              <mc:Choice xmlns:v="urn:schemas-microsoft-com:vml" Requires="v">
                <p:oleObj spid="_x0000_s9219" name="CS ChemDraw Drawing" r:id="rId8" imgW="525600" imgH="655200" progId="ChemDraw.Document.6.0">
                  <p:embed/>
                </p:oleObj>
              </mc:Choice>
              <mc:Fallback>
                <p:oleObj name="CS ChemDraw Drawing" r:id="rId8" imgW="525600" imgH="655200" progId="ChemDraw.Document.6.0">
                  <p:embed/>
                  <p:pic>
                    <p:nvPicPr>
                      <p:cNvPr id="0"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03379" y="5066749"/>
                        <a:ext cx="78740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6503" name="Object 7"/>
          <p:cNvGraphicFramePr>
            <a:graphicFrameLocks noChangeAspect="1"/>
          </p:cNvGraphicFramePr>
          <p:nvPr/>
        </p:nvGraphicFramePr>
        <p:xfrm>
          <a:off x="4043660" y="5150482"/>
          <a:ext cx="270036" cy="270036"/>
        </p:xfrm>
        <a:graphic>
          <a:graphicData uri="http://schemas.openxmlformats.org/presentationml/2006/ole">
            <mc:AlternateContent xmlns:mc="http://schemas.openxmlformats.org/markup-compatibility/2006">
              <mc:Choice xmlns:v="urn:schemas-microsoft-com:vml" Requires="v">
                <p:oleObj spid="_x0000_s9220" name="CS ChemDraw Drawing" r:id="rId10" imgW="135360" imgH="135360" progId="ChemDraw.Document.6.0">
                  <p:embed/>
                </p:oleObj>
              </mc:Choice>
              <mc:Fallback>
                <p:oleObj name="CS ChemDraw Drawing" r:id="rId10" imgW="135360" imgH="135360" progId="ChemDraw.Document.6.0">
                  <p:embed/>
                  <p:pic>
                    <p:nvPicPr>
                      <p:cNvPr id="0"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43660" y="5150482"/>
                        <a:ext cx="270036" cy="270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 Box 8">
            <a:extLst>
              <a:ext uri="{FF2B5EF4-FFF2-40B4-BE49-F238E27FC236}">
                <a16:creationId xmlns:a16="http://schemas.microsoft.com/office/drawing/2014/main" id="{3425F7A5-BD23-4424-AD7E-5FA01FA233B9}"/>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0" name="Text Box 7">
            <a:extLst>
              <a:ext uri="{FF2B5EF4-FFF2-40B4-BE49-F238E27FC236}">
                <a16:creationId xmlns:a16="http://schemas.microsoft.com/office/drawing/2014/main" id="{85221492-4AC1-4EFA-9252-20B4FC721DB9}"/>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2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20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2000"/>
                                        <p:tgtEl>
                                          <p:spTgt spid="38"/>
                                        </p:tgtEl>
                                      </p:cBhvr>
                                    </p:animEffect>
                                  </p:childTnLst>
                                </p:cTn>
                              </p:par>
                              <p:par>
                                <p:cTn id="21" presetID="10"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2000"/>
                                        <p:tgtEl>
                                          <p:spTgt spid="3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2000"/>
                                        <p:tgtEl>
                                          <p:spTgt spid="27"/>
                                        </p:tgtEl>
                                      </p:cBhvr>
                                    </p:animEffect>
                                  </p:childTnLst>
                                </p:cTn>
                              </p:par>
                              <p:par>
                                <p:cTn id="27" presetID="10" presetClass="entr" presetSubtype="0" fill="hold" nodeType="withEffect">
                                  <p:stCondLst>
                                    <p:cond delay="0"/>
                                  </p:stCondLst>
                                  <p:childTnLst>
                                    <p:set>
                                      <p:cBhvr>
                                        <p:cTn id="28" dur="1" fill="hold">
                                          <p:stCondLst>
                                            <p:cond delay="0"/>
                                          </p:stCondLst>
                                        </p:cTn>
                                        <p:tgtEl>
                                          <p:spTgt spid="106503"/>
                                        </p:tgtEl>
                                        <p:attrNameLst>
                                          <p:attrName>style.visibility</p:attrName>
                                        </p:attrNameLst>
                                      </p:cBhvr>
                                      <p:to>
                                        <p:strVal val="visible"/>
                                      </p:to>
                                    </p:set>
                                    <p:animEffect transition="in" filter="fade">
                                      <p:cBhvr>
                                        <p:cTn id="29" dur="2000"/>
                                        <p:tgtEl>
                                          <p:spTgt spid="1065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p:bldP spid="27"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0PHOTO" val=""/>
  <p:tag name="MMPROD_0LOGO" val=""/>
  <p:tag name="MMPROD_10400PHOTO" val=""/>
  <p:tag name="MMPROD_10400LOGO" val=""/>
  <p:tag name="MMPROD_10005PHOTO" val=""/>
  <p:tag name="MMPROD_10005LOGO" val="/9j/4AAQSkZJRgABAQAAAQABAAD/2wBDAAMCAgMCAgMDAwMEAwMEBQgFBQQEBQoHBwYIDAoMDAsKCwsNDhIQDQ4RDgsLEBYQERMUFRUVDA8XGBYUGBIUFRT/2wBDAQMEBAUEBQkFBQkUDQsNFBQUFBQUFBQUFBQUFBQUFBQUFBQUFBQUFBQUFBQUFBQUFBQUFBQUFBQUFBQUFBQUFBT/wAARCADWAlE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9U6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kzS0AFFJmloAKKKKACiikoAWikpaACiiigAooooAKKKKACiiigAooooAKKKKACiiigAooooAKKKKACiiigAooooAKKKKACiiigAooooAKKKKACiiigAooooAKKKKACiiigAooooAKKKKACiiigAooooAKKKKACiiigAooooAKKKKACiiigAooooAKKKKACiiigAopM0ZoAaTxk00sFGap6vq9roti95eTJb20fLu/QVy5l1vxi3yNL4e0Y9GH/H5cf8AxlP/AB//AHK5aleMPc+0awpyl732TX1vxfpmhOIrm7zcv/q7OFTLM/8AuonzGsw+IPEepk/2boX2SNxlZ9Xn8v8A8hJvb8DtrS0rw/pHhaIm2hjtS/Ms0jZeU/7bt8zfjU0/i/RYOH1WzT/tuv8AjXHUqxh/GqqP9eZukv8Al3HmMpdF8WXIBn8SW1r/ALFnp+P/AB53epD4U1phz4w1Td/swWn/AMZrTt/E+kXX+p1Szf8A3Z1P9a0UZZFDI6sKulDDVvhqc3/bz/zJlWqw+KH/AJKjmD4e8TW/MPit5cfw3NjE3/oGymi68aafnzbTTNXi9beZraU/8Afev/j9dgpPemPuzkf0rX6rFfDKX3/5ieJl9uMf/Af8jk7b4hafHcLa6nHPoly3yKmopsRz/sS/cb8Grrd2QMc1Bd2VvfW7wTwpNE/3kkXcrVyb+E77QXMnhu6MEA5bSrsl7Zv9w/ei/D5P9inzVqPxe8Llp1fh907bil4xXOaD4qh1t3tZYpbDU4P9bY3GA6/7Q/vrn+JeK6LtXRCUaseaJhKMoS5ZDqKKK1EFFFFABRRRQAUUUUAFFFFABRRRQAUUUUAFFFFABRRRQAUUUUAFFFFABRRRQAUUUUAFFFFABRRRQAUUUUAFFFFABRRRQAUUUUAFFFFABRRRQAUUUUAFFFFABRRRQAUUUUAFFFFABRRRQAUUUUAFFFFABRRRQAUhozS0AREAkZ/CsnXtcttBsZLq6LFV+4iLud2/hVF/iatGaVIY3dm2qg5LV4rDeat8UfFclzYP9m0i1Lw2tywzgdGlH+038H+xk968PM8y+pRjCnHnqy+GJ34TDe35pz0hE15tdiGpLf69G+o6ujZs9FtvmSz/AN7s0v8Atf8AfFba2vi/xGoM00WgWjfww/PL+ddB4e8J6Z4aj22sIMx+9M/33rC8afFPS/BdzHYLHNq2vXAzb6PYLvnf3P8AdX3NedQynFYrXH1f+3Y/+3S3l+CNa2LpU/4MfnL/ANtRLD8K9Lkbzb+e6v5v4nnlzVibwb4V0aLdNa2sCf37ibA/Nmrw3xn8XNUF79g8QeKv7Aun+RPCvhCL7fqr/wCw838D/Ssiy8Ja1q8v22w+Ec9x8n/IX8b67smf/fhTNdEcryih7rpxlL/DzFQ/tGtFSUuWP96XKe33MfwykYo+q6JHJ/samiN/6HTbLwZpF0Xm8N+JGjb/AKdZ0lT8lrxKfTdes/8AW+HvgvFt/gmlbf8A994rK1DUbJJ0fVfhtod+qDf9s8I+JFjlh90h3D+dRVy3KJL3qHJ/hjy/+knXCjmL0hPm/wC3l+p9FjWPFPhk/wCnWi61af8APxbcOv4V0nh3xXp/iWDfaXId/wCKFhhkr5v8CfE+DULtLTwb8QJ4NQOP+KW8eJsdz/cSb/2RK7qLxNY65rqWGsWc3gPxpj90J2/0e7/3JfuP/n79RGljMFH2uCq+3h/LL4v+3Zf5/ectVR5vZ4qHs5/1/Wh7pkcUmevNcV4V8ZXD339j63F9k1VPuN/BcJ/fFdoGzu5FexhMbTxtP2lP7v5fU86rRlSlyyMHxD4Vt9eWKRna2voPntruIfvIm/qv+zVXw7r8090+k6uEh1aBN3H3J04/ep+Pb+GunOAoBY4rA8V+Hf7et4nt3Ftqlo/m2dyBzG/p67WHyt7GtalOUZe1pf8ADl06inH2dT/hjo+KXtXOeF9eHiHS1kkQW15G/k3Vvn/VTL95P8/w4rou1dUJRnHmic8oyhLlkOooorQQUUUUAFFFFABRRRQAUUUUAFFFFABRRRQAUUUUAFFFFABRRRQAUUUUAFFFFABRRRQAUUUUAFFFFABRRRQAUUUUAFFFFABRRRQAUUUUAFFFFABRRRQAUUUUAFFFFABRRRQAUUUUAFFFFABRRRQAUUUUARlc4FBOMmlJxzXL+O/Ej+H9DkeH5ryf91Anq5rjxeLp4OhKvV+GJrSpSqzjCJx3jnVp/HGvweDNLl8i3cl9RuE/hhU/Mn4/d/GvSdJ0m10TTobG1jWG2iXaqIOlcD8H/DYsU1bVJSHuLi4+zBz3WL5G/wDH99bHxT8cnwP4Waezi+1axeyrZabbH/ltcP8AcFeNk1CpWj9exP8AFn/5LHpE7swqRpP6vS+GP4yOZ+KXxQuNJupvDnh6e2t9Uig+06jqt3/x7aTbf33/ANv+6nevEvDkF54wPkaHdanoXhzUf9dq6ru8Q+I/77p/z72/+3/KotC+H+rfFbxLJoNlKZfCenXQuNd1ucl/7a1H+Pg/eiTPyJ9zo/8AFXsnibxhpPwstn03R4UvNbl/4+LmUl2/4E3/ALL91fatcxzKhhacq2Ily04/+THpYPA8jjZc1WX2f5Rvhj4dQfD/AEoLaJpvgLTm4kaErcX0/H8c7fx/Tf8AWq174o+HdhPuuYbrxLOo/wBdeM9wfylb+S1yH9gar4nj/tzxRrCaZprD5J7x/vf7Cp/FXR6R4D03yibTwnqesRdrzVJ106Fv91Pv/wDjlfGQzfOMw1y3DxpQ/vfF/wCAx/yPZnh8LRd8TV55do+7/wCTS/zNiz+N3hSyGy20GW0T/plFEv8AWun0/wCJ3g/xAEikuY4Xb/llew8fngrXGt4esb1zbReEdBuJO0Nv4kcy/wDoFYWs+BdIjJN7a6l4Qk6ie9RJ7Qf9tVzt/wCB4qpVuKMJ78/Z1f8AwKP+RzujleI+Dnh/29GX+bPVde+EXgfxpaN9t0DTbhZVx5sUKq//AH0teJfFfw74o+FmgmKa2Tx98Od/72C8V3vtLT++jp821P7/AFT+7V221DxV8I7yJg/2rTZfmAR99vJ/uV7j4N8a6b4+0x5rbiVPknt5B86V7OWZ7SzGp9XqR9liI/Z/r4jlxFCvgYqbl7Wh/X/gJ4H4S8aNdQ6ZofiCWa40a9RH8OeKGffs/uQyTJ9//O//AGPdPAviKa987SNU+XWLM7ZR/wA9V7OK8T8a+DbP4LeIJUuoQ/wn8U3Jhv7cABNFvX+5cJ/cR3x/uEA1T0rxB4l8G+JLuz1Z1v7jw46N9vTh5rF/uO4/iX+Df/BXTiqdWjV/tChH3o/xI/zR/m/7d6fcYexpVo+xjL3ZfD/i/l/4HzPqzig8iqWl6lDqtjb3cD74ZkDqauE9K+qpzjUipwPmpLkdmcVrK/8ACNeLrLVl4s9RZbG8H92XpDKf/QP+BpXabugPesbxPoy6/oN9pzsE8+JlV/7rfwt+B5qPwbrUmveGtPvJxtumjKTp/dlU7HH/AH0rVzQtRqyh/N73+Z0y9+nGf8vu/wCR0NFFFdxzBRRRQAUUUUAFFFFABRRRQAUUUUAFFFFABRXgnx+/aksvgJ4r8PaDd6DcaxJrKb0mhuViEPz7P7teteOPE6eDfBuu+IJIHuk0qymvGgjba0nloX20AdDRXj37N/7QNp+0R4W1TWrXSZtHWxvPsRgnmEpf5Efdx/v17DQAUUV4v8Jfj3ffEvx94k8NXXgzUPD8Wk79moXT7o7orJs+T5F/3qAPaKKKKACiiigAooooAKKK8b/aA+PV98EbbRZbLwdqHi/+0GlR0099n2fZs5f5H/v/AKUAeyUV598RPjP4X+EnhjTvEHjC8fSbK8dIYz5DzNvdC+z5F/2TXXaJrVr4h0TT9V0+TzrK+gS5t227d8bruT9DQBp0V8//ALUPxU8aeCk8JeH/AIdWRuvFWv33lo0lt50MMKDDlz91PmdOf9h69n8OWmp2ehWEGsXqajqiQol1dRQ+Sk0uPndU/h70AbNFUr2+t9Ns5ru7lW2tYEZ5ZZG2qiL1avkDxj/wUn8K6Jr0tl4c8M6j4ksoXCPfmb7OjcffRdj5T3O2gD7MoryD4CftKeFf2gtJuZdEeWy1Oz4utLvOJov9r/aX3rI+FX7Ttn8U/i74q8AwaDcadP4fNz5l81wrJN5U/knCbcjmgD3aiiigAooooAKKK8Z/aQ/aHtP2d9B0jU7rRptZTULl7ZUgnERUhN3cUAezUVl6Dqya1oenaksfkpd26XOxv4A67v61qUAFFFeMftJftGWn7Ouh6TqN3os2tJqFw8KpDcJFs2Jv6mgD2eiviJP+Cnuh7l83wHqaQ/xOl6j4/wDHK+ofhD8Y/Dvxu8Iw+IfDdw72pbypYZ12TW8v9x17GgDvKKKKACiiigAooooAKKKKACiiigCMjNeXeJrxb3x1NM48yz8P2rXLr/002bx/7L/3zWV+0r+0XZfs56FpOpX2jXGsx6hcPAscE6RbCqb+pqloF8PEvwv8WeI/KaF9XicpHI33EdOF/wDH6+RzuXtJ0MN3lzf+Arm/9KsergItOU1/h/8AAj1DwHpp0zwho0EgAlW2V5f99vmf/wAeJr5t+P3xLum+Kp07SLZ7zUbNE0bSk/gS/u/vzf8AAEr6j1bUbXw/os95ct5dtbRF3PoqivlP4ZLD47+Mng+6aM5Kap4quI3GQ7vN9mh/742vsr6Cr+5oWj/diVgoxq1516v96R7FrN3afBD4X6boenNvvliEMLY5Zv45T+p/GvPvB/h7yYLfXNSgbU9Qv5Numae5GbiX+N3H91f4vpVrxnNJ8RfiylgjZgil+zr/ALKp9/8A9nqr8SvFOp2GmQJ4XAg8TeLb7/hG/DJT/lxsk/191/447/8Afn+5X5nh6L4izedWf8Gl7sf/AG6X9eR9JUqf2bg0n8c/ek/yj/XmLeeLNd1nxvceHPAdra+K/HNphNV8UagudK0Dj/Uxr3f/AGEy/wDfrpLT9lHSvEqpd/EjxJrvxC1BvndL27a2skb1jt4dgSvS/hh8NtI+FHg6x8PaLGVt7dQZZnHz3E3G+Z/9p+teF/tp/tL6p8EdP0vQfCyIfE+sxu63MiB/skOdodU/jdn6f7tfqtKjCjHlgfE1KkqsuaR31z+yD8ILy1ED+CbSNcfI0Ms0br/wJXrEuvgN4u+HCtd/C/xheyQR/e8L+Kpftmn3C/3Ef78P4Vw37MPg/wDaDh8cjV/iTrt5D4ba1eb7BdXEUzzSPwibP+WWz736V9dVpa5mfM3gbxfa+JLbVrO30WXSNZ03I8QeALrG+EE5E9p2I5OCnyP/ALPymqFyknw41+x1rRbr7Zo96nm20yn5JIsfcY12f7RvgK6udPtfiJ4Wj8rxt4UX7VA6f8vtoDma1f8AvKy7v8tWaslh468OJNpf7zSPEdh/b+kLn/j3uFx9oi+uXDf75evgOJMn9rS+t4b3K0Ph/r+9+fzPqcrxq5/Y1tnv/X938j1bU9O0r4tfD65srlfP0vV7Vo3X+7/gysPzWvnLw5qtxp/hzSdQ1lRNrHgfVH8K+IJHAxcac52pI/8As7XQ16d+zt4gaRNQ0OVuYv8ASIvz2v8A+yVyvjvQRbfGrx5oca4g8WeETfn3u7Zyif8AjuK9TKMxjmWEoYx/a92X9f4jmxWFeFqV8I/s+9H+v8J2Xw51R/BGtXfhi940tZxDZzSf8snbkQ/7jfwf98f3K9kQjbkdDXgnhVE8X2+iC6kZRregwGVw/wAyzKv3k/21aLdUX7Nf7T8fxy1TWdDbRZ9PvtDiQ3F28yMk7b9hwg5WuzJ5zdKdCW9KUo//ACP/AJLY48fKNRxr/akfQKfeP0Fcn4IIg1bxPp3a31DzU/3ZUWU/+Pu9dXH94/QVy2gkR+PvEaf3rWzm/WZf/ZK9Op/Fp/10OCl/Dqf11OuooortMQooooAKKKieVYkdnbYi/eZqAJaK+UvFn/BQPwdpHxFg8LaHpdz4mR7hLZ9StbhEh3u+z5P76f7dfVtABRRRQAUUUUAFFFFAH5+/8FFP+SxfDT/rl/7civsX47f8kT8f/wDYAv8A/wBEPXyd/wAFJfDGq2eq+BPGlvavd6Zp5e2uHT/li+9HTf8A7/z/APfFdN8XP25/hv4m+B+vWukXs9zr+saXNZJpLwOklu8ybDvfGz5N/r2oAxv+CeN7Lp/wD+IN3btsmt76aaJj/C6WqVwfwl+NP7Tfx20TWrfwrqlnN/Z82+XU5ra2hf8A2IU+TZ/BXqv7EXgrUfC37Lvim+1K3a3bWzc3tpE/8cP2YIj/APA9rGqP/BMT/kRvG/8A2FIf/RdAHVfsV/tH+J/i/L4j8N+NY1k8RaHtf7UkIhaRN2x1dF+UMjjHHrWJ+zt8Z/iB8U/jH8WPCmo+JMWmmRXiaS4tIf8ARH+07Ef7nz7P9uuT/YS/5OP+MH/bb/0qpP2Hv+TpvjD/AL93/wCltAHe/sb/ALQvifxvqvjzwz8RdTWbX/D7+bvaGKEJEnyTJ8iIPkfZ/wB91k/s0/tDeMfiT4p+JnjPxFrTx/Dfw7DNcw2Is4UKZLyIm/ZvfZEj/wAf8aV45+2jp2r/AAK+PWr+IvD/APo1j420aaGbj9386eTcp/v/AHH/AOB19A/CT4I3ug/sRap4etID/wAJD4g0m51B4/43mmT9yn/fCxpQB5t4Y+Kf7Sf7RUWr+LfAN1p3h3w3Y3Dw2mnyJDm5dP4N7o+9/uf3Er2f9lH9pDUPjh4J12LWraGz8WeHyEvPKXYkm/fsk2fw/cbcK+Mv2fPDvwr1vwteW/jf4jeIfA+u2ty+bKC58mFk/vp8j/P9+vq39kHwP8MdI0bxhr/w48Q6vr/2hGs75dW2qyFd7K+zYn380AeG/B346/tLfHG317T/AApqtpeSWOyabUbm3t4Xi+/shT5Nnz/7n8FevfET45fFH9nr9njSb/xjNZ6p4/1m88m3P2dEjsU2bv32z5Gfj/x//Yrl/wDgl3/x6fEX/rtZ/wDtavbP2vr74V/8IJYaT8T7mW0tb27/ANCez/4+Yn/jmX/YQON59KAPLfCdv+1ncNoutxeKvDmtadftC8tq4t3SKF/422In/jj10H7dnxq8bfBjQPBtz4U1ddLub6W5S7dbaKZG2InZ0fH33r5N+K2gfD74RWGl638Jvizqera99oTZawb0dE/v702f7HyV6z+3zqWqax8Gfgzf65D5GtXVu8t9Ht2bJngh3/8Aj9AGv/wUbuPFV34E8ITyNav4RlMLu/yfaft/lzdP9jZXsXwE8YeNfAHwBu/EvxKFj/ZGmaVb3Okpp+3e1mkHyI/+39yuC/4KHW00/wCzj4PkjiZ4YdRtjK6fwD7NJXTy+IdJ+Nv7F2r6N4Ov49X1PT/DdtaXFtArb0mihR/J/wB/5GFAHl/hv4nftPfHDQb/AMc+ELvT9K8PwSv9k0lIId9zs/gXdG7N/wB919AfslftDTftA+BLm71K3js/EGlz/Zb6OA5jb+5Ins+H/wC+a+IfgDoHwj1/wK//AAmfxM8R+DdZtJX87T4LnZC6fwOnyPX2D+xX4I+HHh/wzrutfDfXtW1mx1OZIbpdWCI8MkO/+BETH36AOl/bP1K40v8AZm8cTWz+W7W0UJZP7jzoj/8AjjGuH/4J6+EdKsv2fbfU0s4WvdWurn7RO6DdKqvs2f7vyV6f+1L4OvviB8AvGWi6XG02oS2gmhgQ/NK8UiShPx2V8vfsbftY+Bvhh8J38JeMtRl0S/0y4meEPbO6zI/z/wACff376APo3wJ+yh4L+G/xPvfHGgSanZ3t35xewSZPse2XlkEez7vf71fPf7H3/J6Xxk/39S/9OCV6J+zj+1L4u/aB+LGt2VjoFlZeAdOV5PtrxObr/pijtv2b3zv/AOAPXjHwD8f6F8Kf2yvivN4s1BNCS+uL+2he6V/nd7xHT/xygD6K/aEtvj1qfivS9N+GE+maZoM0LvcahKF86GVez+YH+Q/w7Ery74XfH74s/Dn4/wCl/DH4rS2mrnVdiw3kCIjLv+46MiJvTf8AJ83NcT8ffGdx4y/a1vvBfjjxrqfgnwLZKiwfZJHjTPko6Of99/468/8ADmn+E9I/bI8B2fg3xPqPizSYtQs0fU9QfzJGm3/OiPsT5KAPpj4pfHLxt4b/AGy/B3gWw1fyfDOofZPtFl9nhbfv37/n276T9tH44eNfhL44+Hth4W1caZb6sZvtafZoZvNxJCg++p/v15j+1XrsPw2/bb8DeK9aSWDRIYrO6eeNN/yI7o5/4BXMftl/Gvwn8Yfif8PE8J6l/a8OmP8AvrqOJ0Te8yfJ8/8AuUAfQv7an7SHiT4Pnw94c8GIsfiHWt7i6aJJWjTdsRERurO/8q+Vf2qZ/jdp3hXw5pXxZa0vLWa5e5sr2EQh1k2fPC/k/wC/Xrv/AAUJnl8K/GL4WeKp7dpNOtFJby/43inR3T/vh65b9vD9obwX8W/DXhHS/CWq/wBrvDcve3DxxOnlfJsRPnH36APo345/tBSfs+/Abwpf2FrHeeINStLa1063n4RP3Kb3f2TP/j1eLeKPiX+098EtAsPHvi680/VfD9zKv2vSWhh322/7ivtRGX/gD1N+3z4Xvb/4IfCnXYY3lsdMiSC4dP4POhh2P/45XD33hb9nO68HWmpX/wAXPGN1FcbN+led50yP/tp5P8FAH6EfD/xnZ/ETwXoviTTQ6WOqWiXMavjeu/8AhP8Au9K+TP8AgqB/yIngv/sIzf8AouvqD4L+E9G8D/C7w3o3h7UJNW0KC2D2d5M+95onYurZ/wCB18v/APBUD/kRPBf/AGEZv/RdAHKX/wC3P8O5PggnhJvCWqahqKaImm7Ly2hS2ebydm7fv3/f/wBiu9/4J3eFLnwP8HPEHinVbqGPTtVuPtUSpNv8mGFX3u/9zv8AJ22Vz0Xx4/Ztj+DNtpeoadpeoayuiwwzWsOibZnufJH/AC22cPu/j31lfsB+Gtc134MfFmyUyx6Xq1v9j08v9wXDwzJJs/77hoAuaH8Y/wBoD9pzWNd1j4Y3Fj4Y8K6XceTbrdpDvmf+7vdH3Ps/4B89et/skftGa58Xz4g8L+MbSKy8ZaBJsufIXYJV3bHJT+Bkfivi79nzwt8Ob2DW9I+IXjnxD4B1qxujsgtZvJhdfuOPuP8AOj19Yfsa+AfhTZeKvE/iH4d+LNY8Q3kSNp92urFTuV3R/OT92j/PsHNAHjvw++PX7RXxe8ZeKfDPhPVbS8ktpncXl1a28YsYUdk+RtmCXwP79eza74o+NPwt/ZP8U+JPGeuW6eNLYxPZvDawu1qhmjT59g2Sfe/u157/AME7/wDkrXxW/wB//wBrPXv37cf/ACa942/3Lb/0qhoA+XtL+L37UXjX4Rnx9pd/ap4e02OZprhLa2868jRzvm2On8HP3Nn3K+m/2aPjjrXx4+CVzrqW1pF4qsXmsGExZLaW5REdHbbzsbzE6f7WK434A/8AKPmb/sB6x/6Hc15D+y54s1rwJ+xL8Ute8OBv7YtNRd4ZETf5P7m2R3/4Am96AOj8ST/tdaNoGreL77V9LsrOwWW6l0hI7aR/JTltibPubP8Ab31638Ff2iNR+MX7NniTxbLFFYeJNIgvIJWhT5POhg3pKiP2+dK+ONDsvAHib4Jap4q8YfFzxE/jh4bk/wBjfaXw83z+Sj70fej/ACfP/t17R+xP/wAmh/Fb/fv/AP0gSgDlfhZ8Y/2nfjn4V1STwrqdpdLpku6XUJLe3hmmfZnyU+TZ/wDt133x4/aB+K3wT8C+CfClxe2V98SdcV5ry/trRCIk37ERE+47/wC1/sVrf8Eyf+SReJv+w6//AKIhrif+Cg88nhX42fC3xXc27yaVaqm50/jeG53un/fD0AeQ/tZ3Hxr0/wALeHNK+LLWl7ayzTXNlewiIOr7Pnhfya+5/ANsG/ZpYr98aSzf98xf/Wr5J/b4/aD8F/Fzw54S0zwnqo1d7eWa8uHjidPK3psRPnH36+y/gEqan8HrKyl+59mSFv8AgcKH/wBmr5vHx5sbRj/NGp/7aelhpctGcv5ZRNvx3MNf/sPSYgJIbtXvpx/ehhTcn/kZoa8J/ZpZF+JVsx6Q+CYNn/gZPu/WvZPhZKdW1CaW45l0zTrfS3/67KX84f8AjqV4f8HAvhP42aDYSv8A6yy1Xwy+/wD57W1z9pT/AMceu6tPmwyqf3onXCLpVZYf+6//AJL/ANJNv4eahLDqPiPWd376z0y6u0f/AG61vDOkJc/tReHdMlCm18J+Bke3j/uXM0/lu3/fCVlfD7T3m1nxDobH99eafPaKn+3srS8Paqtl+054O1iQ7Lbxj4J+yw/7VzbSec6/98PXxfBH+6P+e8v6/I9TP/4vyX9f+lHnmu/Fjxjbf8FB7XwfF4ivV8LvLCH0nzf3OP7P3/c/3/nrzb/gpHNdW/xz8GS2O77amko8Xlpvff8AaX2V0n7Wng/xn8H/ANo7T/jX4f0p9a0v9y8uEd0hdIfJdH2fcR0/jrkvDU3jf9tP9onwt4pm0FtE8PaG8PnXao/lRQxSeds3t993ev0o+OOe+IX7W3xT+PemWXhTTdJbR9Sst9zfSaN5yTS+Ujb3f+4iYZ68s03x/rEngnUdYl+KGt2XiW3uIUtNFR7l/tCfxv52/Ymyvc/AqNN+2F8alVWd3tPEIRE/j+/Xz9pWh3EHgrVNHuPhxqN74hu7iF7TWtlyj2ifxp5OzY++gD9Uf2YPEHiHxd8B/CuqeKw02sXlq5d58b5oi7+VI3++mw/jXl/wKU6L4XfRoj+68KfEDUNGtva3bf8AJ/5Grqf2KvCXiTwF8ANNtPFqy2c/2ie5trW8Ox7S2b7iP/d/jf8A4HXK/AYnWvCcGtINsfi7x1qGvwh+9uu/D/8AkFK5MX/Bdzqwvxm38LyNK+MMtlGNkZluIcf7u/8A+Irc+JGB+0d8PvRtI1ZJf9zZHWF8Ksap8X575P8AV+ZPcD/ge/8A+LqP4ma3/wAXw8SagozB4X8GTb/+vm4f5F/74FfnfCX+4zjH/n77v/kp9Zm144rmn/z6ND4OSBPDvwrY/ea2uU/8fevnL/gnrriWPxs8cWTrgXsToj/7aTO4T/vnfX1N4F0t9NufhxpUifvLTShczZ/hZ0bP/j9fDH7M3xW8LfCrx14vvvEmptpzm+t2tT5TvuCXP777n/TJ3r6vLF/tWNnH/n5/7bE+enGLhQjL+X/5I/QP9o2/8V6P8HvEeq+C9QbT/EOmwfbInSFJt6p87rtdH/g3dq8F+Cn7Suo6x+z342+I+uTJPrmjWS2EkwSNBLdI83k/Inyf8toa9g8HftW/Cn4oeIrTwvoniH7fquoBkhtHspl83CO78um37qPX5xeNNJ13wf468Y/CDw+zz6TrevQx2yf89djukP8A6H/45XvTjGc4nBFyjCR9b/DH9o/xv4U/Zc134qeOr0+ILu6vvs2h2bW8UKPzs/gRPk37/wDv1Xn0nxm/ags/AS/FmW8s5PCTN5xsRb220Q79m/Zs37P+B769a/bC+Fr+HP2O7Hw9osDT23hl7SSURr99ER0d/wDvt99eZal+1F4EuP2J08Ixam7+KRo8Okf2X5T796bE378bNmz5+tbGJ7f4q/aIv/FH7HOofE7w4/8AY2spbqcbUl+zzLcpG4Ifg9/++q+fNF+Lv7UXj34SSeOdJv7ZdC0pJpJrlba2Wa7RPmd9mz+D/Y/uGui0Tw9eeHf+CaOurexNDJe5vYY37I94mz/0Hf8AjXon7M3/ACYRdf8AYL1j/wBDmoA7/wDZF+OV78e/hedZ1SKKHWrC7eyuxCu1JH2I6OP+AOK9Z8YeH/8AhKfCWs6KJjbHUbKaz87buK70Kbv1r5Q/4Ji/8kq8V/8AYb/9opX2XQB+af7Tfwa8O/BDx98H/D/h20Eab0e4vH/113N9pT53r9LK+D/+CgP/ACW34S/76f8ApSlfeFABRRRQAUUUUAFFFFAGbq2kWXiDTbjTtStYL+zuE2S21ym9HX0ZTXl1j+yT8IdI1X+07fwHpxu1bf8APvdP++HfZ+lex0UAUp9NtrqweymgQ20kXktD/DsxjbXNfDz4UeFPhZZXtr4W0SHRYbuTzp44Gdt7+vz5rsqKAOF8IfB7wb4A1vUta0DQbfTdV1Pi8uYncvP8+/nc39+jwn8HPBvgbxFqeuaBodvper6mX+2Xcbtvm3vvbPzf3+a7qigDiviD8JvB/wAUYLKPxXoNvrcdk7yW6zbv3TP977p+ldfHGluiIi7EX5VVamooA8n8Z/swfC7x7rEmqa14MsLrUZn3yzpvhMr+r7GXf+Ndv4V8DeH/AARoS6NoWkWmk6YOlrapsQ10NFAHEfD/AOD/AIP+E/2//hEdCt9F+3bPtKwu7+bs37M7mP8Aff8AOtDxt8PfDfxF0wab4l0a01qy5ZY7qHfsPqrfw109FAHkHhj9lP4TeEdVh1HS/BGnw30Lb45Jmkm2N7K7sK6j4ifCPwj8VYrKLxXoVvrcdizvbid3XYX+/wDdI/uiu3ooAxdZ8J6R4j8PzaFqenW+oaRLF5MlncpvR09Kxvh58KvCXwqtryDwnocGiQ3brJOkDN87/wDAjXZ0UAeQeJ/2WPhR4y1mXVNT8FafPqErb5ZYWeHe3qyo65r0bwx4U0fwZpMOlaDptvpOnQ/ctrWLYgrZooAK8o8Z/sx/C7x7q0mqa54N0+71KZ98s6b4Xlf1coy7/wAa9XooAwvCXgvQvAmkJpfh3SrXSNPT7lvaxbEFct4z+AXw/wDH+uJrWv8AhWw1LVEK/wClujLI23pu243fjXo1FAHn3xH+BvgP4sNDN4r8NWmsz26bEncMkyr/AHd6EPWZo/7M/wAMdA1jSdV0zwZp9lqGkbPsc8BdHi2fc/i+f/gdeqUUAcb8QvhX4T+KumjT/Feg2ut28Lb4vPXDxH/YdcMv4GuSh/ZV+EsUGn2y+BdOjSybzIHG/fu9Xfdvf7v8ea9fooA5jxt8PfDvxI0NtI8TaRbazp7Nv8m5jztf+8vda4KH9kX4QQaX/Z6eBbD7L5nn4Z5d+/1379/617JRQBjXHhjSr7w+2h3Wn29zpEkH2Z7GdN8LxYxsKtXmlj+yN8INI1VdTt/Amnm7Rt6+YzyID/uM5T9K9kooAiSJYkRUXYi/dVa5H4ifCjwn8VrK1tfFWiQ63Bav5kSTu67H/wCAEV2dFAHjSfse/BqNgy+AtPBX/bl/+Lr1HQtC03wxpNtpuk2UGm6fAmyG2totiIPZRWpRQB5d48/Zq+GnxH1Z9U8Q+D7HUNSfhrld8Lv/AL5R13/jXU+Bvh54a+HGjjS/DWjWujWX32jtY8bj6s3VvxrqKKAOF8EfB7wb8NdR1DUPDWhW+k3uof8AH3NCz5m/i53NW34y8IaN4/0C70LXtPj1TSrop59rN9x9jh1z/wACQVv0UAclpHw38NeHPBL+D9P0iG18OPDNC2nozeWUl3b1/wCBb3/Oq/gj4UeEvh3oN5onh7QrbS9Ku5GkuLWMsySsybXLbvVcV2tFAHjkP7JnwitdUm1CPwHpguJVdHDB3T5uvyFti/gK6vwt8HfB3gjw1qXh7QdDt9N0TUy/2uyjdtk29Nj9W7rxXcUUAcf8PPhj4X+Fmm3On+FtHh0W0uJvOlhgd23P93d85NWPHXw88O/EjRX0nxNpFrrOnk7xDdR52v8A3lbqp+ldRSHpQB4yv7I3whh0o6dH4FsBaGTzwGeXfv8AXfv3frW14BtovDHizWdChTybXYk1tEOEjT+7/wCPf+O16R14rz/4ixNomqaV4jgX/j1fybnb/wA8W/8Ar181nH7uNLGr/l1L/wAlfuy/z+R34X3uah/MVvAd7a2PxG8caQtuIN92l5G3/PUtDD5v/jzr/wB914n+0Ho974M8fS63pysZvNh8S6fGP45rf5LyH/gcPz/8Ar1y7tpf+Eg1/VNLXzr2wuLfU4VT/l4he3RJU/4GsXH+0qVq/EPwxF8UPBMVzpVxGNRgCX+k3eeBKOgz/dcfL+NelSUKkJUF/X/DM3xEnRq066/u3/8AAf1R5BqurwaV4y0nxbpL+dpOpIuo28g/jR/vp/6HV34leEb7XNFjg8NME8S6FeDxV4SmcZS4X701px673Tb/ALcded+DtRhs4x4NvkNhpV7du2iGb/mGX/8Ay201/wC4j/fSu78L6+1tEvhvWZJLC4tZt1hfqvzWU/p/u/3k96/McPiJcPZpOjW92FWXN/hl9qP9eR9ZWoxzHBRnDdf+k/Zl/wBu9fme0fCX4p6Z8XfB8Os6bmCUfuL6wm/11lcL9+F17EV3CoEHFfMviXwPqUHjUeKPC+qWngb4iXCBLiOcbtF8RL/t/wC3/wCP/wDodbtv+0lqvg5Ta/Ef4feIPDt0g+bUNMgOo6e/H31kT7v+7X61SrQrfAfBVKUqcvePnvxd+yZ8a7X41+LPG3grUbPSG1PUbma3uob7ZN5Mz19OfsyeE/iZ4S8Lavb/ABQ1n+2tUlvvMtZ/tHnbIdifJ/33vqiP20/hZPJ5NrrGoXtz/wA+0GjXfmf+i6zNS+LnxG+I9pJF4K8IzeCNI2fvvFPjNVtzCmPvx23Vz/vfJW10tzOzexd/aH8b3uq/ZfhX4RnB8X+JgY55Yxu/suwP+uuZP7vy5VPc1VlbTfBvhwyaXlNE0fT/APhH9CGeJMAC4uPzRF3/AOw/9+qHgfwbpfg/RNUuLHULqa2v383XPGepkG81h/8Annb+idcP/wB8b87xnLHefFfxNa2Gnw/YtJtV8mCJUwkESV+f8S5z7Gl9Swnv1Z/D/wDJf11Pq8rwGvtq/wAEPi/r+tDr/graQeGtA1fxZqkq21mkb4mfosSfM7/59K828Kafc/EFI2u4WXUfiPrf9rXUUv34dFt/9Sj/APfHyfWt74ra7p3iqZvhzps/2XwV4eUTeK9Ti5+RT8lmn96V3xv/AMa6zwPbXGhaJqnj/V7VLLUdThS20zTyP+PKzT/Uw/8As9ehlGFp5RgYOfw04/8Ak32vuOXH1ZYmo19qr+Efs/edl4ab+2PiJrV+v+oskW0i/wDZ/wD0GvPPiJ+yj8J7HwprWpQ+CrFbxYXmWTzZvv46/fr1j4eaGdB8PQJL/wAfVyfPmP8AtNyaT4mt53gq8hXh7p4bcf8AA5kT/wBnr0cmpSoYPnq/FPmlL/t7U4pzjPGRhH4Y8sfuPMdf+DPw0+B2iX3jbw34LtbfX9KgkewMDyu7SuhRET5/49wH414B+zL8PvFnxg/aCh+Jfizw3caBomhWiR2MN2jpvmVNibN/3/45nf8Av19ipJ/wlfi2PGX07RH+9wVluyn8kR/++n/2K7YH5q9SlL2spSOKo/ZxUCK4t4ruB4pUWWB12sjruVlrydP2TPhDD4g/tdPAOmC93eZ/H5G//rju2f8AjtewUV2HOc74q8IaJ4y8N3Gga1p8V9o1yqJLZv8AKjqp3KPl7ZUflVTQfht4d8M+Dn8JaVpUVj4eeKaBtPjZtmyXPmD8dzV1tFAHH/Dz4Y+FvhZptzp/hbR4dFtrmbzpYYHdtz/d3fOTXYUUUAcP40+D3g/4j6tpup+JNCg1S+03/j0mmZwYfm3cbWH613FFFABRRRQAUUUUAFFFFABRRRQAUUUUAFFFFABRRRQAUUUUAFFFFABRRRQAUUUUAFFFFABRRRQAUUUUAFFFFABRRRQAUUUUAFFFFABRRRQAUUUUAFFFFABRRRQAUUUUAFFFFABRRSUAJjAqpqWnxapYzWs674pUKsPWrfU0HisqlONWLhME+XVHi3hCW58K/EuPQ9TYeVc2TW8Ep/5bFH3x/wDjry11m7/hAtZYHK+HtRl3Bj92yuGP/oEh/wC+X/3+Jfif4Qk8UaAZrNSms2GbmzlQfPvXnZ/wLpWX4F8cWvjDR00zV4VW4uYfuTL8k6NXytNvLXHBVp/9e5f+2y/rX1PoZv63T+sQ/wC3o/8Atxzfxw+CKeLYr3WtIskvbq4hCajpLvsTUET7jq/8EyfwPXg8Xiv7PZfZvFM9xcWEB+zQeKJIv39p/ch1GH76P/B53+V+rY7u58AuYtSZ7jw70hv+We1/2Zv9j/b/AO+vWqfjj4TaL4/mXVLaV9K1oReWup2TZMif3JE+5Kns9ehjcDhc3peyxMfe/r+rnNhcXVy+fNH3onjWn+JtV8PaZHb3Vvba/wCHbr7iSlLi2lT++r10Wi+N9Dj8tbHVte8M8YMCSrdwJ/wGXf8A+OVw+tfBnxX8PLi6n0u2vtPhl/1t14VRLmzl/wCuunS/+yfJWFD4pu0kukvLLwnrjRDywq3kui3I/wB9Jv3Sf8ANfCf2JnuU+7gK3ND+973/AJNH3vyPp44/LMc/3i5Zf+A/hL3T2v8A4WHHg7viFd7P+mWkxI3/AH26bK5vU/HWglxKLW/8U3gf91NrtxuiR/8AYiT5K4GDxFJs87/hXkU//c7ad5P/AH3mrJ8dX1gsc1nZ+A/C43/PLeao2tTL/uJD8u/8aPZcS4v3JuMP+3ZS/wDStC/+Eyj797/9vQj/AOk6nVtp2v8AxBb+09YuE0/R4F8xrq6byreNP9j/ABNZt98Qo7nRbnSPh5P/AGH4ai/d6p4+vF2xrwcpZrj99L/c2/8A2VVbfwN4g+Jlyk+oW+tePXVsxTeIE/srQ4v7jpbJ881ey+Gfgra2Vxbap4nvU168tFxaW3krFYWS+kMI+UfWvocs4chgXLE1pXnL4pS+L/7X8zxsZmkakfZ0fu+z/wDbfkcR8K/hHBqtjYPcadNpPgfT5ftVjpV5/wAfOp3H/P5ef/EH/wDb9DTPxF8XLKp36Fpj/L/cnl/+tT9X1268dXraNoreXYI2Ly/6r/uJ712+iaPbaHYR2lqoSKJcADtXRKSzqtGlS/3Wl/5NJfZj/dX2vuPL97Dc1Wr/ABZfgaAYLgV5t8Sby81fVdC0HSnU30lx9sldyCIIov8Alqy/77p/3zW54g8Wm2u/7L0eJb/VmXlefKt/9qZv4ev3fvN29awvhZoivfat4ikmkvpr2X7PFdzdZUT77gfwIzltq/3ESvoqkvaP2VIzw8PYr28/kdroGiQaFpsNpbZKxjl35d2/iZj/AHjWxnijil7V1whGEeWJ58pSnLmkLRRRWggooooAKKKKACiiigAooooAKKKKACiiigAooooAKKKKACiiigAooooAKKKKACiiigAooooAKKKKACiiigAooooAKKKKACiiigAooooAKKKKACiiigAooooAKKKKACiiigAooooAKKKKACiiigAooooASg0tFAEZBZfQ15TrnhS20/XGsbseTpOp3BlsbhTtNtdt9+L/AHX++n+3v/2K9X6iqOtaNa69ptxYXkYmtp02Oh7iuSvh6OLp+yrR5onTh60qEro4aPW9d8GKLbXLd9U0w/KL6Fd7Kv8At03To4LVnufBupQNHjdLo1w37n/gH8UX/oPtWhpmu3XhzUYNE8Qv5nmuI7HUXOFuv9h/7svP/A6t6v8ADnRtUnMywvZ3A/5bWx2Gvmp4HH4TXDT9rD+WXxR/wy/+S+89KdWlzfvfd5v5fhl/26JZePLFrpLTVEk0O+bgQ33yq/8AuP8Adf8ACtvVdE0vWYguoaXa6gvpcwpIP/HhXG3PgHX0tpbeHW4722frbajD5qfm+6sJfh94vsZN2mX0WkkdEs5WMQ/4A3yf+OU45vjaOlbCz/8AJf8A22X+RKweGraxqxj9/wDX5nX/APCpvBLvuPg7Rc/9eEX+FbeleEtC0IZ03RdP03/r2tEj/wDQRXFjSPiTt2rqulkf354Du/8AHTWfd+BvHmpsBeaxZSRfxxJNIit/47W8s6xU4fucJUl/i5Y/+3foZRwNK/v14/j/AJHc63450nQPkluVnuf+eMRDPXOPY6749fdf7tF0f/n3U/vpfqe1RaJ4G1vTRmA6JYN2m+zy3Mp/FnStz/hCtQvsf2p4k1C7T/nhZlbRPzQb/wDx+uSWFx+YP/bvh/kj8P8A29LeX3I256GH0ov3v5v/AJHoS3OsaB4Hs4rNZIrZmH7mzh+eWX/cRfmb8KzhJ4k8UjCq3hrTH/jba97IP9leVi7/AN5vpW/o3hPSvDiudPsIbZ3/ANZMqfO/+833m/Gs7xN4qawuY9M0yFdQ1mZCY7fJ2RL/AM9ZW/hT/wBC6D2+ip4eShyNcsf5Y/1/kccZRnL93Hml/NIx9Vs4bOOHwjoSm3ub0F7y5jb57e36PKzdd7Y2If6JXdadp8GmWUNrbRrDbwIsUca9FVeAKyPCvhddAtppJZnvNSumE13eSph53/P5U/up0UV0hIxXfGEI/AY1Z392I6iiiqOcKKKKACiiigAooooAKKKKACiiigAooooAKKKKACiiigAooooAKKKKACiiigAooooAKKKKACiiigAooooAKKKKACiiigAooooAKKKKACiiigAooooAKKKKACiiigAooooAKKKKACiiigAooooAKKKKACiiigAooooAKSlooAz9W0i01uwms7yFLi1lXa8Ui5BrkhHrngj5UEviTRl+6u7N9br/AO1k4/3/APfruiABg0hUOMVSNYVJR937Jh6F4s0rxGrCwvFmmi/1sDfJLF/vo3zL+NbhJI96wda8IaPr5Et9YK88f+ruYztmT/ddfmFZX/CKa3pv/IK8UXSoP+WOpRJdp/318j/+P1NjTloz+GXL/i/r9Ds/y/Kk/KuS/wCK4hfrod0v9797D/8AF0xm8dOPlh0OD/aM0sn/ALIlLmF7H+9E7FOPTFZ+q6zY6LavdX13DZ26dZJm2qK506D4p1A/6b4kFkn8SaXZomf+BS76s6Z8P9H0+8F5JA9/fp0vL+V7iYf7hfOz/gGKY/Z04/FL7jPl13WfF/8Ao+hW7abYH7+r3sXX/rjF/F/vt8npvrf8O+FrPw3butsGkllbfPcTNulnb+87dzW0FCjpihyBjJxRciVX3eWPuxJKKQUtBiFFFFABRRRQAUUUUAFFFFABRRRQAUUUUAFFFFABRRRQAUUUUAFFFFABRRRQAUUUUAFFFFABRRRQAUUUUAFFFFABRRRQAUUUUAFFFFABRRRQAUUUUAFFFFABRRRQAUUUUAFFFFABRRRQAUUUUAFFFFABRRRQAUUUUAFFFFABRRRQAUUUUAJRilooAKKKKACkpaKACkpa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2Q=="/>
  <p:tag name="MMPROD_THEME_BG_IMAGE" val=""/>
  <p:tag name="MMPROD_TAG_VCONFIG" val="PD94bWwgdmVyc2lvbj0iMS4wIiBlbmNvZGluZz0iVVRGLTgiPz4NCjxjb25maWd1cmF0aW9uPg0KCTxjb2xvcnM+DQoJCTx1aWNvbG9yIG5hbWU9InByaW1hcnkiIHZhbHVlPSIweDAwODBGRiIvPg0KCQk8dWljb2xvciBuYW1lPSJnbG93IiB2YWx1ZT0iMHhGQkY1MUUiLz4NCgkJPHVpY29sb3IgbmFtZT0idGV4dCIgdmFsdWU9IjB4RkZGRkZGIi8+DQoJCTx1aWNvbG9yIG5hbWU9ImxpZ2h0IiB2YWx1ZT0iMHg0ODQ4NDgiLz4NCgkJPHVpY29sb3IgbmFtZT0ic2hhZG93IiB2YWx1ZT0iMHgwMDAwMDAiLz4NCgkJPHVpY29sb3IgbmFtZT0iYmFja2dyb3VuZCIgdmFsdWU9IjB4ODBGRkZGIi8+DQoJPC9jb2xvcnM+DQoJPGxheW91dD4NCgkJPHVpc2hvdyBuYW1lPSJwcmVzZW50YXRpb250aXRsZSIgdmFsdWU9InRydWUiLz4NCgkJPHVpc2hvdyBuYW1lPSJwcmVzZW50ZXJwaG90byIgdmFsdWU9ImZhbHNlIi8+DQoJCTx1aXNob3cgbmFtZT0icHJlc2VudGVybmFtZSIgdmFsdWU9InRydWUiLz4NCgkJPHVpc2hvdyBuYW1lPSJwcmVzZW50ZXJ0aXRsZSIgdmFsdWU9InRydWUiLz4NCgkJPHVpc2hvdyBuYW1lPSJwcmVzZW50ZXJlbWFpbCIgdmFsdWU9ImZhbHNlIi8+DQoJCTx1aXNob3cgbmFtZT0icHJlc2VudGVyYmlvIiB2YWx1ZT0iZmFsc2UiLz4NCgkJPHVpc2hvdyBuYW1lPSJjb21wYW55bG9nbyIgdmFsdWU9InRydWUiLz4NCgkJPHVpc2hvdyBuYW1lPSJzaWRlYmFyIiB2YWx1ZT0idHJ1ZSIvPg0KCQk8dWlzaG93IG5hbWU9Im91dGxpbmUiIHZhbHVlPSJ0cnVlIi8+DQoJCTx1aXNob3cgbmFtZT0idGh1bWJuYWlsIiB2YWx1ZT0iZmFsc2UiLz4NCgkJPHVpc2hvdyBuYW1lPSJub3RlcyIgdmFsdWU9ImZhbHNlIi8+DQoJCTx1aXNob3cgbmFtZT0ic2VhcmNoIiB2YWx1ZT0iZmFsc2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PVVRMSU5FIiB2YWx1ZT0iUGxhbiIvPg0KCQk8dWl0ZXh0IG5hbWU9IlRBQl9USFVNQiIgdmFsdWU9IiBNaW5pYXR1cmUiLz4NCgkJPHVpdGV4dCBuYW1lPSJUQUJfTk9URVMiIHZhbHVlPSJOb3RlcyIvPg0KCQk8dWl0ZXh0IG5hbWU9IlRBQl9TRUFSQ0giIHZhbHVlPSIgQ2hlcmNoZXI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Tm90ZXMgZGVzIGRpYXBvc2l0aXZ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jwvY29uZmlndXJhdGlvbj4NCg=="/>
  <p:tag name="MMPROD_UIDATA" val="&lt;database version=&quot;6.0&quot;&gt;&lt;object type=&quot;1&quot; unique_id=&quot;10001&quot;&gt;&lt;property id=&quot;20139&quot; value=&quot;%n. %s&quot;/&gt;&lt;property id=&quot;20141&quot; value=&quot;A. Modes de représentation des molécules organiques&quot;/&gt;&lt;property id=&quot;20144&quot; value=&quot;1&quot;/&gt;&lt;property id=&quot;20146&quot; value=&quot;0&quot;/&gt;&lt;property id=&quot;20147&quot; value=&quot;0&quot;/&gt;&lt;property id=&quot;20148&quot; value=&quot;2&quot;/&gt;&lt;property id=&quot;20180&quot; value=&quot;0&quot;/&gt;&lt;property id=&quot;20181&quot; value=&quot;0&quot;/&gt;&lt;property id=&quot;20193&quot; value=&quot;-1&quot;/&gt;&lt;property id=&quot;20221&quot; value=&quot;C:\Documents and Settings\Pascal\Bureau\Logos\&quot;/&gt;&lt;property id=&quot;20224&quot; value=&quot;C:\Documents and Settings\Pascal\Mes documents\My Adobe Presentations\A. modes de représentation&quot;/&gt;&lt;property id=&quot;20250&quot; value=&quot;0&quot;/&gt;&lt;property id=&quot;20251&quot; value=&quot;0&quot;/&gt;&lt;property id=&quot;20259&quot; value=&quot;0&quot;/&gt;&lt;object type=&quot;8&quot; unique_id=&quot;10002&quot;&gt;&lt;/object&gt;&lt;object type=&quot;4&quot; unique_id=&quot;10004&quot;&gt;&lt;object type=&quot;5&quot; unique_id=&quot;10400&quot;&gt;&lt;property id=&quot;20149&quot; value=&quot;NEBOIS Pascal&quot;/&gt;&lt;property id=&quot;20150&quot; value=&quot;Professeur de chimie organique&quot;/&gt;&lt;property id=&quot;20153&quot; value=&quot;nebois@univ-lyon1.fr&quot;/&gt;&lt;property id=&quot;20159&quot; value=&quot;logo ISPB.JPG&quot;/&gt;&lt;/object&gt;&lt;/object&gt;&lt;object type=&quot;2&quot; unique_id=&quot;10009&quot;&gt;&lt;object type=&quot;3&quot; unique_id=&quot;10557&quot;&gt;&lt;property id=&quot;20148&quot; value=&quot;5&quot;/&gt;&lt;property id=&quot;20300&quot; value=&quot;Diapositive 12&quot;/&gt;&lt;property id=&quot;20307&quot; value=&quot;456&quot;/&gt;&lt;/object&gt;&lt;object type=&quot;3&quot; unique_id=&quot;10624&quot;&gt;&lt;property id=&quot;20148&quot; value=&quot;5&quot;/&gt;&lt;property id=&quot;20300&quot; value=&quot;Diapositive 1&quot;/&gt;&lt;property id=&quot;20307&quot; value=&quot;457&quot;/&gt;&lt;/object&gt;&lt;object type=&quot;3&quot; unique_id=&quot;10646&quot;&gt;&lt;property id=&quot;20148&quot; value=&quot;5&quot;/&gt;&lt;property id=&quot;20300&quot; value=&quot;Diapositive 11&quot;/&gt;&lt;property id=&quot;20307&quot; value=&quot;458&quot;/&gt;&lt;/object&gt;&lt;object type=&quot;3&quot; unique_id=&quot;10769&quot;&gt;&lt;property id=&quot;20148&quot; value=&quot;5&quot;/&gt;&lt;property id=&quot;20300&quot; value=&quot;Diapositive 13&quot;/&gt;&lt;property id=&quot;20307&quot; value=&quot;461&quot;/&gt;&lt;/object&gt;&lt;object type=&quot;3&quot; unique_id=&quot;10836&quot;&gt;&lt;property id=&quot;20148&quot; value=&quot;5&quot;/&gt;&lt;property id=&quot;20300&quot; value=&quot;Diapositive 14&quot;/&gt;&lt;property id=&quot;20307&quot; value=&quot;462&quot;/&gt;&lt;/object&gt;&lt;object type=&quot;3&quot; unique_id=&quot;10897&quot;&gt;&lt;property id=&quot;20148&quot; value=&quot;5&quot;/&gt;&lt;property id=&quot;20300&quot; value=&quot;Diapositive 15&quot;/&gt;&lt;property id=&quot;20307&quot; value=&quot;463&quot;/&gt;&lt;/object&gt;&lt;object type=&quot;3&quot; unique_id=&quot;10963&quot;&gt;&lt;property id=&quot;20148&quot; value=&quot;5&quot;/&gt;&lt;property id=&quot;20300&quot; value=&quot;Diapositive 16&quot;/&gt;&lt;property id=&quot;20307&quot; value=&quot;464&quot;/&gt;&lt;/object&gt;&lt;object type=&quot;3&quot; unique_id=&quot;11006&quot;&gt;&lt;property id=&quot;20148&quot; value=&quot;5&quot;/&gt;&lt;property id=&quot;20300&quot; value=&quot;Diapositive 18&quot;/&gt;&lt;property id=&quot;20307&quot; value=&quot;465&quot;/&gt;&lt;/object&gt;&lt;object type=&quot;3&quot; unique_id=&quot;12981&quot;&gt;&lt;property id=&quot;20148&quot; value=&quot;5&quot;/&gt;&lt;property id=&quot;20300&quot; value=&quot;Diapositive 43&quot;/&gt;&lt;property id=&quot;20307&quot; value=&quot;466&quot;/&gt;&lt;/object&gt;&lt;object type=&quot;3&quot; unique_id=&quot;13008&quot;&gt;&lt;property id=&quot;20148&quot; value=&quot;5&quot;/&gt;&lt;property id=&quot;20300&quot; value=&quot;Diapositive 10&quot;/&gt;&lt;property id=&quot;20307&quot; value=&quot;467&quot;/&gt;&lt;/object&gt;&lt;object type=&quot;3&quot; unique_id=&quot;13156&quot;&gt;&lt;property id=&quot;20148&quot; value=&quot;5&quot;/&gt;&lt;property id=&quot;20300&quot; value=&quot;Diapositive 2&quot;/&gt;&lt;property id=&quot;20307&quot; value=&quot;469&quot;/&gt;&lt;/object&gt;&lt;object type=&quot;3&quot; unique_id=&quot;13205&quot;&gt;&lt;property id=&quot;20148&quot; value=&quot;5&quot;/&gt;&lt;property id=&quot;20300&quot; value=&quot;Diapositive 3&quot;/&gt;&lt;property id=&quot;20307&quot; value=&quot;470&quot;/&gt;&lt;/object&gt;&lt;object type=&quot;3&quot; unique_id=&quot;13257&quot;&gt;&lt;property id=&quot;20148&quot; value=&quot;5&quot;/&gt;&lt;property id=&quot;20300&quot; value=&quot;Diapositive 4&quot;/&gt;&lt;property id=&quot;20307&quot; value=&quot;471&quot;/&gt;&lt;/object&gt;&lt;object type=&quot;3&quot; unique_id=&quot;13326&quot;&gt;&lt;property id=&quot;20148&quot; value=&quot;5&quot;/&gt;&lt;property id=&quot;20300&quot; value=&quot;Diapositive 5&quot;/&gt;&lt;property id=&quot;20307&quot; value=&quot;472&quot;/&gt;&lt;/object&gt;&lt;object type=&quot;3&quot; unique_id=&quot;13385&quot;&gt;&lt;property id=&quot;20148&quot; value=&quot;5&quot;/&gt;&lt;property id=&quot;20300&quot; value=&quot;Diapositive 6&quot;/&gt;&lt;property id=&quot;20307&quot; value=&quot;474&quot;/&gt;&lt;/object&gt;&lt;object type=&quot;3&quot; unique_id=&quot;13446&quot;&gt;&lt;property id=&quot;20148&quot; value=&quot;5&quot;/&gt;&lt;property id=&quot;20300&quot; value=&quot;Diapositive 7&quot;/&gt;&lt;property id=&quot;20307&quot; value=&quot;475&quot;/&gt;&lt;/object&gt;&lt;object type=&quot;3&quot; unique_id=&quot;13510&quot;&gt;&lt;property id=&quot;20148&quot; value=&quot;5&quot;/&gt;&lt;property id=&quot;20300&quot; value=&quot;Diapositive 8&quot;/&gt;&lt;property id=&quot;20307&quot; value=&quot;476&quot;/&gt;&lt;/object&gt;&lt;object type=&quot;3&quot; unique_id=&quot;13577&quot;&gt;&lt;property id=&quot;20148&quot; value=&quot;5&quot;/&gt;&lt;property id=&quot;20300&quot; value=&quot;Diapositive 9&quot;/&gt;&lt;property id=&quot;20307&quot; value=&quot;477&quot;/&gt;&lt;/object&gt;&lt;object type=&quot;3&quot; unique_id=&quot;13776&quot;&gt;&lt;property id=&quot;20148&quot; value=&quot;5&quot;/&gt;&lt;property id=&quot;20300&quot; value=&quot;Diapositive 42&quot;/&gt;&lt;property id=&quot;20307&quot; value=&quot;478&quot;/&gt;&lt;/object&gt;&lt;object type=&quot;3&quot; unique_id=&quot;13869&quot;&gt;&lt;property id=&quot;20148&quot; value=&quot;5&quot;/&gt;&lt;property id=&quot;20300&quot; value=&quot;Diapositive 17&quot;/&gt;&lt;property id=&quot;20307&quot; value=&quot;479&quot;/&gt;&lt;/object&gt;&lt;object type=&quot;3&quot; unique_id=&quot;13966&quot;&gt;&lt;property id=&quot;20148&quot; value=&quot;5&quot;/&gt;&lt;property id=&quot;20300&quot; value=&quot;Diapositive 19&quot;/&gt;&lt;property id=&quot;20307&quot; value=&quot;480&quot;/&gt;&lt;/object&gt;&lt;object type=&quot;3&quot; unique_id=&quot;14092&quot;&gt;&lt;property id=&quot;20148&quot; value=&quot;5&quot;/&gt;&lt;property id=&quot;20300&quot; value=&quot;Diapositive 21&quot;/&gt;&lt;property id=&quot;20307&quot; value=&quot;481&quot;/&gt;&lt;/object&gt;&lt;object type=&quot;3&quot; unique_id=&quot;14093&quot;&gt;&lt;property id=&quot;20148&quot; value=&quot;5&quot;/&gt;&lt;property id=&quot;20300&quot; value=&quot;Diapositive 22&quot;/&gt;&lt;property id=&quot;20307&quot; value=&quot;482&quot;/&gt;&lt;/object&gt;&lt;object type=&quot;3&quot; unique_id=&quot;14263&quot;&gt;&lt;property id=&quot;20148&quot; value=&quot;5&quot;/&gt;&lt;property id=&quot;20300&quot; value=&quot;Diapositive 20&quot;/&gt;&lt;property id=&quot;20307&quot; value=&quot;485&quot;/&gt;&lt;/object&gt;&lt;object type=&quot;3&quot; unique_id=&quot;14264&quot;&gt;&lt;property id=&quot;20148&quot; value=&quot;5&quot;/&gt;&lt;property id=&quot;20300&quot; value=&quot;Diapositive 23&quot;/&gt;&lt;property id=&quot;20307&quot; value=&quot;484&quot;/&gt;&lt;/object&gt;&lt;object type=&quot;3&quot; unique_id=&quot;14265&quot;&gt;&lt;property id=&quot;20148&quot; value=&quot;5&quot;/&gt;&lt;property id=&quot;20300&quot; value=&quot;Diapositive 24&quot;/&gt;&lt;property id=&quot;20307&quot; value=&quot;486&quot;/&gt;&lt;/object&gt;&lt;object type=&quot;3&quot; unique_id=&quot;14446&quot;&gt;&lt;property id=&quot;20148&quot; value=&quot;5&quot;/&gt;&lt;property id=&quot;20300&quot; value=&quot;Diapositive 25&quot;/&gt;&lt;property id=&quot;20307&quot; value=&quot;487&quot;/&gt;&lt;/object&gt;&lt;object type=&quot;3&quot; unique_id=&quot;14447&quot;&gt;&lt;property id=&quot;20148&quot; value=&quot;5&quot;/&gt;&lt;property id=&quot;20300&quot; value=&quot;Diapositive 26&quot;/&gt;&lt;property id=&quot;20307&quot; value=&quot;488&quot;/&gt;&lt;/object&gt;&lt;object type=&quot;3&quot; unique_id=&quot;14800&quot;&gt;&lt;property id=&quot;20148&quot; value=&quot;5&quot;/&gt;&lt;property id=&quot;20300&quot; value=&quot;Diapositive 27&quot;/&gt;&lt;property id=&quot;20307&quot; value=&quot;489&quot;/&gt;&lt;/object&gt;&lt;object type=&quot;3&quot; unique_id=&quot;14801&quot;&gt;&lt;property id=&quot;20148&quot; value=&quot;5&quot;/&gt;&lt;property id=&quot;20300&quot; value=&quot;Diapositive 28&quot;/&gt;&lt;property id=&quot;20307&quot; value=&quot;492&quot;/&gt;&lt;/object&gt;&lt;object type=&quot;3&quot; unique_id=&quot;14802&quot;&gt;&lt;property id=&quot;20148&quot; value=&quot;5&quot;/&gt;&lt;property id=&quot;20300&quot; value=&quot;Diapositive 29&quot;/&gt;&lt;property id=&quot;20307&quot; value=&quot;493&quot;/&gt;&lt;/object&gt;&lt;object type=&quot;3&quot; unique_id=&quot;14803&quot;&gt;&lt;property id=&quot;20148&quot; value=&quot;5&quot;/&gt;&lt;property id=&quot;20300&quot; value=&quot;Diapositive 30&quot;/&gt;&lt;property id=&quot;20307&quot; value=&quot;490&quot;/&gt;&lt;/object&gt;&lt;object type=&quot;3&quot; unique_id=&quot;14804&quot;&gt;&lt;property id=&quot;20148&quot; value=&quot;5&quot;/&gt;&lt;property id=&quot;20300&quot; value=&quot;Diapositive 31&quot;/&gt;&lt;property id=&quot;20307&quot; value=&quot;495&quot;/&gt;&lt;/object&gt;&lt;object type=&quot;3&quot; unique_id=&quot;14805&quot;&gt;&lt;property id=&quot;20148&quot; value=&quot;5&quot;/&gt;&lt;property id=&quot;20300&quot; value=&quot;Diapositive 32&quot;/&gt;&lt;property id=&quot;20307&quot; value=&quot;496&quot;/&gt;&lt;/object&gt;&lt;object type=&quot;3&quot; unique_id=&quot;14806&quot;&gt;&lt;property id=&quot;20148&quot; value=&quot;5&quot;/&gt;&lt;property id=&quot;20300&quot; value=&quot;Diapositive 34&quot;/&gt;&lt;property id=&quot;20307&quot; value=&quot;494&quot;/&gt;&lt;/object&gt;&lt;object type=&quot;3&quot; unique_id=&quot;14924&quot;&gt;&lt;property id=&quot;20148&quot; value=&quot;5&quot;/&gt;&lt;property id=&quot;20300&quot; value=&quot;Diapositive 33&quot;/&gt;&lt;property id=&quot;20307&quot; value=&quot;497&quot;/&gt;&lt;/object&gt;&lt;object type=&quot;3&quot; unique_id=&quot;15165&quot;&gt;&lt;property id=&quot;20148&quot; value=&quot;5&quot;/&gt;&lt;property id=&quot;20300&quot; value=&quot;Diapositive 35&quot;/&gt;&lt;property id=&quot;20307&quot; value=&quot;498&quot;/&gt;&lt;/object&gt;&lt;object type=&quot;3&quot; unique_id=&quot;15166&quot;&gt;&lt;property id=&quot;20148&quot; value=&quot;5&quot;/&gt;&lt;property id=&quot;20300&quot; value=&quot;Diapositive 36&quot;/&gt;&lt;property id=&quot;20307&quot; value=&quot;499&quot;/&gt;&lt;/object&gt;&lt;object type=&quot;3&quot; unique_id=&quot;15419&quot;&gt;&lt;property id=&quot;20148&quot; value=&quot;5&quot;/&gt;&lt;property id=&quot;20300&quot; value=&quot;Diapositive 37&quot;/&gt;&lt;property id=&quot;20307&quot; value=&quot;501&quot;/&gt;&lt;/object&gt;&lt;object type=&quot;3&quot; unique_id=&quot;15420&quot;&gt;&lt;property id=&quot;20148&quot; value=&quot;5&quot;/&gt;&lt;property id=&quot;20300&quot; value=&quot;Diapositive 38&quot;/&gt;&lt;property id=&quot;20307&quot; value=&quot;500&quot;/&gt;&lt;/object&gt;&lt;object type=&quot;3&quot; unique_id=&quot;15421&quot;&gt;&lt;property id=&quot;20148&quot; value=&quot;5&quot;/&gt;&lt;property id=&quot;20300&quot; value=&quot;Diapositive 39&quot;/&gt;&lt;property id=&quot;20307&quot; value=&quot;502&quot;/&gt;&lt;/object&gt;&lt;object type=&quot;3&quot; unique_id=&quot;15422&quot;&gt;&lt;property id=&quot;20148&quot; value=&quot;5&quot;/&gt;&lt;property id=&quot;20300&quot; value=&quot;Diapositive 40&quot;/&gt;&lt;property id=&quot;20307&quot; value=&quot;503&quot;/&gt;&lt;/object&gt;&lt;object type=&quot;3&quot; unique_id=&quot;15791&quot;&gt;&lt;property id=&quot;20148&quot; value=&quot;5&quot;/&gt;&lt;property id=&quot;20300&quot; value=&quot;Diapositive 44&quot;/&gt;&lt;property id=&quot;20307&quot; value=&quot;506&quot;/&gt;&lt;/object&gt;&lt;object type=&quot;3&quot; unique_id=&quot;15980&quot;&gt;&lt;property id=&quot;20148&quot; value=&quot;5&quot;/&gt;&lt;property id=&quot;20300&quot; value=&quot;Diapositive 41&quot;/&gt;&lt;property id=&quot;20307&quot; value=&quot;507&quot;/&gt;&lt;/object&gt;&lt;/object&gt;&lt;/object&gt;&lt;/database&gt;"/>
</p:tagLst>
</file>

<file path=ppt/tags/tag10.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1.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2.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3.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4.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5.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6.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7.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8.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9.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27.4|21.6|10.9|6.5"/>
</p:tagLst>
</file>

<file path=ppt/tags/tag2.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0.xml><?xml version="1.0" encoding="utf-8"?>
<p:tagLst xmlns:a="http://schemas.openxmlformats.org/drawingml/2006/main" xmlns:r="http://schemas.openxmlformats.org/officeDocument/2006/relationships" xmlns:p="http://schemas.openxmlformats.org/presentationml/2006/main">
  <p:tag name="TIMING" val="|37.9"/>
</p:tagLst>
</file>

<file path=ppt/tags/tag21.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16.2"/>
</p:tagLst>
</file>

<file path=ppt/tags/tag22.xml><?xml version="1.0" encoding="utf-8"?>
<p:tagLst xmlns:a="http://schemas.openxmlformats.org/drawingml/2006/main" xmlns:r="http://schemas.openxmlformats.org/officeDocument/2006/relationships" xmlns:p="http://schemas.openxmlformats.org/presentationml/2006/main">
  <p:tag name="TIMING" val="|20.3"/>
</p:tagLst>
</file>

<file path=ppt/tags/tag23.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27.8|22.6"/>
</p:tagLst>
</file>

<file path=ppt/tags/tag24.xml><?xml version="1.0" encoding="utf-8"?>
<p:tagLst xmlns:a="http://schemas.openxmlformats.org/drawingml/2006/main" xmlns:r="http://schemas.openxmlformats.org/officeDocument/2006/relationships" xmlns:p="http://schemas.openxmlformats.org/presentationml/2006/main">
  <p:tag name="TIMING" val="|7.5|18.2"/>
</p:tagLst>
</file>

<file path=ppt/tags/tag25.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19.3|18.5|27.3|39.8"/>
</p:tagLst>
</file>

<file path=ppt/tags/tag26.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18.4|11.1|6.7|16.9|25.8|15.7|77.3"/>
</p:tagLst>
</file>

<file path=ppt/tags/tag27.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13.5|12|5|26.8|4.9|10.4|19.2"/>
</p:tagLst>
</file>

<file path=ppt/tags/tag28.xml><?xml version="1.0" encoding="utf-8"?>
<p:tagLst xmlns:a="http://schemas.openxmlformats.org/drawingml/2006/main" xmlns:r="http://schemas.openxmlformats.org/officeDocument/2006/relationships" xmlns:p="http://schemas.openxmlformats.org/presentationml/2006/main">
  <p:tag name="TIMING" val="|13|19.3"/>
</p:tagLst>
</file>

<file path=ppt/tags/tag29.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3.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30.xml><?xml version="1.0" encoding="utf-8"?>
<p:tagLst xmlns:a="http://schemas.openxmlformats.org/drawingml/2006/main" xmlns:r="http://schemas.openxmlformats.org/officeDocument/2006/relationships" xmlns:p="http://schemas.openxmlformats.org/presentationml/2006/main">
  <p:tag name="TIMING" val="|9.1"/>
</p:tagLst>
</file>

<file path=ppt/tags/tag31.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32.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25.8"/>
</p:tagLst>
</file>

<file path=ppt/tags/tag33.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13.8|21.9|6.9|14.6|3.8|18.8|2.7|13.2|2.6|18.2|2.2|5.6|5.2|14.9|5.5"/>
</p:tagLst>
</file>

<file path=ppt/tags/tag34.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37.6|15.6|11.6|22.5|29.6|17.1|1.4|33.4|6.4|14.4|21.3|1.2"/>
</p:tagLst>
</file>

<file path=ppt/tags/tag35.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23.5|11.3|5|22.6|14.6"/>
</p:tagLst>
</file>

<file path=ppt/tags/tag36.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57.2|17.2|24"/>
</p:tagLst>
</file>

<file path=ppt/tags/tag37.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27.3|15.5|39.6|24.1|21.7"/>
</p:tagLst>
</file>

<file path=ppt/tags/tag38.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76.9|16.3|14.4|4.5|8|20.9|1.5"/>
</p:tagLst>
</file>

<file path=ppt/tags/tag39.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6.9|24.2|5.5|4.5|5|8.5"/>
</p:tagLst>
</file>

<file path=ppt/tags/tag4.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40.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20.4|13.8|5.3|25.6|28.1|12.6"/>
</p:tagLst>
</file>

<file path=ppt/tags/tag41.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42.9|15.4|40.7|6.4|3.1|41.3|7.3|11.5|1.6"/>
</p:tagLst>
</file>

<file path=ppt/tags/tag42.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38.1|16.1|21.5|6.3|44.9|30.9|50.4|41.8"/>
</p:tagLst>
</file>

<file path=ppt/tags/tag43.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16.3|31.6|2.8|10|12.4|9.6"/>
</p:tagLst>
</file>

<file path=ppt/tags/tag44.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 name="TIMING" val="|25.9|5|19.6"/>
</p:tagLst>
</file>

<file path=ppt/tags/tag5.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6.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7.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8.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9.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no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5875">
          <a:solidFill>
            <a:schemeClr val="tx1"/>
          </a:solidFill>
          <a:headEnd type="none" w="med" len="med"/>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réunion du 01-04-10 CD</Template>
  <TotalTime>21198</TotalTime>
  <Words>3149</Words>
  <Application>Microsoft Office PowerPoint</Application>
  <PresentationFormat>Affichage à l'écran (4:3)</PresentationFormat>
  <Paragraphs>583</Paragraphs>
  <Slides>43</Slides>
  <Notes>38</Notes>
  <HiddenSlides>0</HiddenSlides>
  <MMClips>0</MMClips>
  <ScaleCrop>false</ScaleCrop>
  <HeadingPairs>
    <vt:vector size="8" baseType="variant">
      <vt:variant>
        <vt:lpstr>Polices utilisées</vt:lpstr>
      </vt:variant>
      <vt:variant>
        <vt:i4>8</vt:i4>
      </vt:variant>
      <vt:variant>
        <vt:lpstr>Thème</vt:lpstr>
      </vt:variant>
      <vt:variant>
        <vt:i4>3</vt:i4>
      </vt:variant>
      <vt:variant>
        <vt:lpstr>Serveurs OLE incorporés</vt:lpstr>
      </vt:variant>
      <vt:variant>
        <vt:i4>1</vt:i4>
      </vt:variant>
      <vt:variant>
        <vt:lpstr>Titres des diapositives</vt:lpstr>
      </vt:variant>
      <vt:variant>
        <vt:i4>43</vt:i4>
      </vt:variant>
    </vt:vector>
  </HeadingPairs>
  <TitlesOfParts>
    <vt:vector size="55" baseType="lpstr">
      <vt:lpstr>Arial</vt:lpstr>
      <vt:lpstr>Calibri</vt:lpstr>
      <vt:lpstr>Franklin Gothic Book</vt:lpstr>
      <vt:lpstr>Perpetua</vt:lpstr>
      <vt:lpstr>Symbol</vt:lpstr>
      <vt:lpstr>Times New Roman</vt:lpstr>
      <vt:lpstr>Wingdings</vt:lpstr>
      <vt:lpstr>Wingdings 2</vt:lpstr>
      <vt:lpstr>Capitaux</vt:lpstr>
      <vt:lpstr>1_Conception personnalisée</vt:lpstr>
      <vt:lpstr>Conception personnalisée</vt:lpstr>
      <vt:lpstr>CS ChemDraw Drawing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chimie orga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nadia walchshofer</dc:creator>
  <cp:lastModifiedBy>NEBOIS PASCAL</cp:lastModifiedBy>
  <cp:revision>1578</cp:revision>
  <dcterms:created xsi:type="dcterms:W3CDTF">2002-05-10T20:23:43Z</dcterms:created>
  <dcterms:modified xsi:type="dcterms:W3CDTF">2023-09-12T09:58:10Z</dcterms:modified>
</cp:coreProperties>
</file>