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61" r:id="rId2"/>
    <p:sldMasterId id="2147483770" r:id="rId3"/>
  </p:sldMasterIdLst>
  <p:notesMasterIdLst>
    <p:notesMasterId r:id="rId59"/>
  </p:notesMasterIdLst>
  <p:sldIdLst>
    <p:sldId id="316" r:id="rId4"/>
    <p:sldId id="317" r:id="rId5"/>
    <p:sldId id="318" r:id="rId6"/>
    <p:sldId id="327" r:id="rId7"/>
    <p:sldId id="328" r:id="rId8"/>
    <p:sldId id="319" r:id="rId9"/>
    <p:sldId id="320" r:id="rId10"/>
    <p:sldId id="321" r:id="rId11"/>
    <p:sldId id="322" r:id="rId12"/>
    <p:sldId id="323" r:id="rId13"/>
    <p:sldId id="309" r:id="rId14"/>
    <p:sldId id="329" r:id="rId15"/>
    <p:sldId id="272" r:id="rId16"/>
    <p:sldId id="274" r:id="rId17"/>
    <p:sldId id="324" r:id="rId18"/>
    <p:sldId id="330" r:id="rId19"/>
    <p:sldId id="337" r:id="rId20"/>
    <p:sldId id="338" r:id="rId21"/>
    <p:sldId id="339" r:id="rId22"/>
    <p:sldId id="340" r:id="rId23"/>
    <p:sldId id="341" r:id="rId24"/>
    <p:sldId id="342" r:id="rId25"/>
    <p:sldId id="343" r:id="rId26"/>
    <p:sldId id="332" r:id="rId27"/>
    <p:sldId id="344" r:id="rId28"/>
    <p:sldId id="333" r:id="rId29"/>
    <p:sldId id="334" r:id="rId30"/>
    <p:sldId id="404" r:id="rId31"/>
    <p:sldId id="335" r:id="rId32"/>
    <p:sldId id="345" r:id="rId33"/>
    <p:sldId id="395" r:id="rId34"/>
    <p:sldId id="347" r:id="rId35"/>
    <p:sldId id="346" r:id="rId36"/>
    <p:sldId id="396" r:id="rId37"/>
    <p:sldId id="310" r:id="rId38"/>
    <p:sldId id="266" r:id="rId39"/>
    <p:sldId id="268" r:id="rId40"/>
    <p:sldId id="270" r:id="rId41"/>
    <p:sldId id="271" r:id="rId42"/>
    <p:sldId id="398" r:id="rId43"/>
    <p:sldId id="399" r:id="rId44"/>
    <p:sldId id="397" r:id="rId45"/>
    <p:sldId id="400" r:id="rId46"/>
    <p:sldId id="402" r:id="rId47"/>
    <p:sldId id="401" r:id="rId48"/>
    <p:sldId id="406" r:id="rId49"/>
    <p:sldId id="407" r:id="rId50"/>
    <p:sldId id="409" r:id="rId51"/>
    <p:sldId id="391" r:id="rId52"/>
    <p:sldId id="394" r:id="rId53"/>
    <p:sldId id="267" r:id="rId54"/>
    <p:sldId id="392" r:id="rId55"/>
    <p:sldId id="258" r:id="rId56"/>
    <p:sldId id="261" r:id="rId57"/>
    <p:sldId id="405"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479">
          <p15:clr>
            <a:srgbClr val="A4A3A4"/>
          </p15:clr>
        </p15:guide>
        <p15:guide id="3" orient="horz" pos="41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204"/>
      </p:cViewPr>
      <p:guideLst>
        <p:guide orient="horz" pos="2160"/>
        <p:guide pos="2479"/>
        <p:guide orient="horz" pos="4193"/>
      </p:guideLst>
    </p:cSldViewPr>
  </p:slideViewPr>
  <p:notesTextViewPr>
    <p:cViewPr>
      <p:scale>
        <a:sx n="1" d="1"/>
        <a:sy n="1" d="1"/>
      </p:scale>
      <p:origin x="0" y="0"/>
    </p:cViewPr>
  </p:notesTextViewPr>
  <p:sorterViewPr>
    <p:cViewPr>
      <p:scale>
        <a:sx n="100" d="100"/>
        <a:sy n="100" d="100"/>
      </p:scale>
      <p:origin x="0" y="-136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27080-574C-4291-B2CA-5F3EE45D4B74}" type="datetimeFigureOut">
              <a:rPr lang="fr-FR" smtClean="0"/>
              <a:t>17/09/2024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76AEC-242C-456E-9AD9-39BEACAA28F9}" type="slidenum">
              <a:rPr lang="fr-FR" smtClean="0"/>
              <a:t>‹N°›</a:t>
            </a:fld>
            <a:endParaRPr lang="fr-FR"/>
          </a:p>
        </p:txBody>
      </p:sp>
    </p:spTree>
    <p:extLst>
      <p:ext uri="{BB962C8B-B14F-4D97-AF65-F5344CB8AC3E}">
        <p14:creationId xmlns:p14="http://schemas.microsoft.com/office/powerpoint/2010/main" val="410619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3AAF640-8259-4729-8964-35053A96B7AE}" type="slidenum">
              <a:rPr lang="fr-FR" altLang="fr-FR">
                <a:solidFill>
                  <a:prstClr val="black"/>
                </a:solidFill>
                <a:latin typeface="Arial" pitchFamily="34" charset="0"/>
              </a:rPr>
              <a:pPr eaLnBrk="1" hangingPunct="1">
                <a:spcBef>
                  <a:spcPct val="0"/>
                </a:spcBef>
              </a:pPr>
              <a:t>46</a:t>
            </a:fld>
            <a:endParaRPr lang="fr-FR" altLang="fr-FR">
              <a:solidFill>
                <a:prstClr val="black"/>
              </a:solidFill>
              <a:latin typeface="Arial"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Management of patients with heart failure with mildly reduced ejection fraction.
ACE-I, angiotensin-converting enzyme inhibitor; ARB, angiotensin receptor blocker; ARNI, angiotensin receptor–neprilysin inhibitor; HFmrEF, heart failure with mildly reduced ejection fraction; MRA, mineralocorticoid receptor antagonist.
</a:t>
            </a:r>
          </a:p>
          <a:p>
            <a:pPr marL="0" lvl="0" indent="0"/>
            <a:r>
              <a:rPr lang="en-US" altLang="en-US">
                <a:latin typeface="Arial" pitchFamily="34" charset="0"/>
                <a:ea typeface="Arial" pitchFamily="34" charset="0"/>
              </a:rPr>
              <a:t>Unless provided in the caption above, the following copyright applies to the content of this slide: This article is co-published with permission in the European Heart Journal and the European Journal of Heart Failure. All rights reserved. © The European Society of Cardiology 2023. The articles are identical except for stylistic differences in keeping with each journal's style. Either citation can be used when citing this article. For permissions, please e-mail: journals.permissions@oup.comThis article is published and distributed under the terms of the Oxford University Press, Standard Journals Publication Model (https://academic.oup.com/pages/standard-publication-reuse-rights)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25E1A-89E3-4CFF-9A30-AA2ED0D1F2DF}" type="slidenum">
              <a:rPr lang="en-US" altLang="en-US" sz="1200"/>
              <a:t>54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Management of patients with heart failure with preserved ejection fraction.
CV, cardiovascular; HFpEF, heart failure with preserved ejection fraction.
</a:t>
            </a:r>
          </a:p>
          <a:p>
            <a:pPr marL="0" lvl="0" indent="0"/>
            <a:r>
              <a:rPr lang="en-US" altLang="en-US">
                <a:latin typeface="Arial" pitchFamily="34" charset="0"/>
                <a:ea typeface="Arial" pitchFamily="34" charset="0"/>
              </a:rPr>
              <a:t>Unless provided in the caption above, the following copyright applies to the content of this slide: This article is co-published with permission in the European Heart Journal and the European Journal of Heart Failure. All rights reserved. © The European Society of Cardiology 2023. The articles are identical except for stylistic differences in keeping with each journal's style. Either citation can be used when citing this article. For permissions, please e-mail: journals.permissions@oup.comThis article is published and distributed under the terms of the Oxford University Press, Standard Journals Publication Model (https://academic.oup.com/pages/standard-publication-reuse-rights)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898101-A9DB-4B13-AA48-3D54B671C3AC}" type="slidenum">
              <a:rPr lang="en-US" altLang="en-US" sz="1200"/>
              <a:t>55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fr-FR"/>
          </a:p>
        </p:txBody>
      </p:sp>
    </p:spTree>
    <p:extLst>
      <p:ext uri="{BB962C8B-B14F-4D97-AF65-F5344CB8AC3E}">
        <p14:creationId xmlns:p14="http://schemas.microsoft.com/office/powerpoint/2010/main" val="276679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393972" y="371192"/>
            <a:ext cx="7428492" cy="760491"/>
          </a:xfrm>
        </p:spPr>
        <p:txBody>
          <a:bodyPr anchor="t">
            <a:noAutofit/>
          </a:bodyPr>
          <a:lstStyle>
            <a:lvl1pPr>
              <a:defRPr sz="3200"/>
            </a:lvl1pPr>
          </a:lstStyle>
          <a:p>
            <a:r>
              <a:rPr lang="fr-FR" dirty="0"/>
              <a:t>MODIFIEZ LE STYLE DU TITRE</a:t>
            </a:r>
          </a:p>
        </p:txBody>
      </p:sp>
      <p:sp>
        <p:nvSpPr>
          <p:cNvPr id="3" name="Espace réservé du texte 2"/>
          <p:cNvSpPr>
            <a:spLocks noGrp="1"/>
          </p:cNvSpPr>
          <p:nvPr>
            <p:ph type="body" idx="1"/>
          </p:nvPr>
        </p:nvSpPr>
        <p:spPr>
          <a:xfrm>
            <a:off x="4393972" y="1330859"/>
            <a:ext cx="7428492" cy="2577594"/>
          </a:xfrm>
        </p:spPr>
        <p:txBody>
          <a:bodyPr>
            <a:no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DAFD08D-B138-41D6-9FCD-75FA3533E745}" type="datetimeFigureOut">
              <a:rPr lang="fr-FR" smtClean="0"/>
              <a:t>17/09/2024</a:t>
            </a:fld>
            <a:endParaRPr lang="fr-FR"/>
          </a:p>
        </p:txBody>
      </p:sp>
      <p:sp>
        <p:nvSpPr>
          <p:cNvPr id="6" name="Espace réservé du numéro de diapositive 5"/>
          <p:cNvSpPr>
            <a:spLocks noGrp="1"/>
          </p:cNvSpPr>
          <p:nvPr>
            <p:ph type="sldNum" sz="quarter" idx="12"/>
          </p:nvPr>
        </p:nvSpPr>
        <p:spPr/>
        <p:txBody>
          <a:bodyPr/>
          <a:lstStyle/>
          <a:p>
            <a:fld id="{6451DDE6-ED43-40A5-9717-811AB586D82F}" type="slidenum">
              <a:rPr lang="fr-FR" smtClean="0"/>
              <a:t>‹N°›</a:t>
            </a:fld>
            <a:endParaRPr lang="fr-FR"/>
          </a:p>
        </p:txBody>
      </p:sp>
      <p:sp>
        <p:nvSpPr>
          <p:cNvPr id="9" name="Espace réservé pour une image  8"/>
          <p:cNvSpPr>
            <a:spLocks noGrp="1"/>
          </p:cNvSpPr>
          <p:nvPr>
            <p:ph type="pic" sz="quarter" idx="13" hasCustomPrompt="1"/>
          </p:nvPr>
        </p:nvSpPr>
        <p:spPr>
          <a:xfrm>
            <a:off x="8828213" y="5874818"/>
            <a:ext cx="1704831" cy="846657"/>
          </a:xfrm>
        </p:spPr>
        <p:txBody>
          <a:bodyPr anchor="b" anchorCtr="0">
            <a:noAutofit/>
          </a:bodyPr>
          <a:lstStyle>
            <a:lvl1pPr algn="r">
              <a:defRPr sz="1100" baseline="0">
                <a:solidFill>
                  <a:schemeClr val="bg1">
                    <a:lumMod val="50000"/>
                  </a:schemeClr>
                </a:solidFill>
              </a:defRPr>
            </a:lvl1pPr>
          </a:lstStyle>
          <a:p>
            <a:r>
              <a:rPr lang="fr-FR" dirty="0"/>
              <a:t>Rajoutez vos logos ici</a:t>
            </a:r>
          </a:p>
        </p:txBody>
      </p:sp>
    </p:spTree>
    <p:extLst>
      <p:ext uri="{BB962C8B-B14F-4D97-AF65-F5344CB8AC3E}">
        <p14:creationId xmlns:p14="http://schemas.microsoft.com/office/powerpoint/2010/main" val="22365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05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05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70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704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704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70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704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50513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012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2483FBFA-C17E-4B5A-A528-310BFA3A8F59}" type="datetime1">
              <a:rPr lang="fr-FR" smtClean="0"/>
              <a:t>17/09/2024</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r>
              <a:rPr lang="fr-FR"/>
              <a:t>G. Bricca, UE12, pharmacologie, UFR-Lyon-Est, UCBL, Lyon</a:t>
            </a: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881A7547-EC61-415D-85DA-33051BFD2A6D}" type="slidenum">
              <a:rPr lang="fr-FR" smtClean="0"/>
              <a:pPr/>
              <a:t>‹N°›</a:t>
            </a:fld>
            <a:endParaRPr lang="fr-FR"/>
          </a:p>
        </p:txBody>
      </p:sp>
    </p:spTree>
    <p:extLst>
      <p:ext uri="{BB962C8B-B14F-4D97-AF65-F5344CB8AC3E}">
        <p14:creationId xmlns:p14="http://schemas.microsoft.com/office/powerpoint/2010/main" val="243767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93973" y="365126"/>
            <a:ext cx="7412308" cy="766558"/>
          </a:xfrm>
        </p:spPr>
        <p:txBody>
          <a:bodyPr>
            <a:noAutofit/>
          </a:bodyPr>
          <a:lstStyle>
            <a:lvl1pPr>
              <a:defRPr sz="3200"/>
            </a:lvl1pPr>
          </a:lstStyle>
          <a:p>
            <a:r>
              <a:rPr lang="fr-FR"/>
              <a:t>Modifiez le style du titre</a:t>
            </a:r>
            <a:endParaRPr lang="fr-FR" dirty="0"/>
          </a:p>
        </p:txBody>
      </p:sp>
      <p:sp>
        <p:nvSpPr>
          <p:cNvPr id="3" name="Espace réservé du contenu 2"/>
          <p:cNvSpPr>
            <a:spLocks noGrp="1"/>
          </p:cNvSpPr>
          <p:nvPr>
            <p:ph idx="1"/>
          </p:nvPr>
        </p:nvSpPr>
        <p:spPr>
          <a:xfrm>
            <a:off x="4393973" y="1348966"/>
            <a:ext cx="7412307" cy="482799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4DAFD08D-B138-41D6-9FCD-75FA3533E745}" type="datetimeFigureOut">
              <a:rPr lang="fr-FR" smtClean="0"/>
              <a:t>17/09/2024</a:t>
            </a:fld>
            <a:endParaRPr lang="fr-FR"/>
          </a:p>
        </p:txBody>
      </p:sp>
      <p:sp>
        <p:nvSpPr>
          <p:cNvPr id="6" name="Espace réservé du numéro de diapositive 5"/>
          <p:cNvSpPr>
            <a:spLocks noGrp="1"/>
          </p:cNvSpPr>
          <p:nvPr>
            <p:ph type="sldNum" sz="quarter" idx="12"/>
          </p:nvPr>
        </p:nvSpPr>
        <p:spPr/>
        <p:txBody>
          <a:bodyPr/>
          <a:lstStyle/>
          <a:p>
            <a:fld id="{6451DDE6-ED43-40A5-9717-811AB586D82F}" type="slidenum">
              <a:rPr lang="fr-FR" smtClean="0"/>
              <a:t>‹N°›</a:t>
            </a:fld>
            <a:endParaRPr lang="fr-FR"/>
          </a:p>
        </p:txBody>
      </p:sp>
      <p:sp>
        <p:nvSpPr>
          <p:cNvPr id="9" name="Espace réservé pour une image  8"/>
          <p:cNvSpPr>
            <a:spLocks noGrp="1"/>
          </p:cNvSpPr>
          <p:nvPr>
            <p:ph type="pic" sz="quarter" idx="13" hasCustomPrompt="1"/>
          </p:nvPr>
        </p:nvSpPr>
        <p:spPr>
          <a:xfrm>
            <a:off x="8828213" y="5874818"/>
            <a:ext cx="1704831" cy="846657"/>
          </a:xfrm>
        </p:spPr>
        <p:txBody>
          <a:bodyPr anchor="b" anchorCtr="0">
            <a:noAutofit/>
          </a:bodyPr>
          <a:lstStyle>
            <a:lvl1pPr algn="r">
              <a:defRPr sz="1100" baseline="0">
                <a:solidFill>
                  <a:schemeClr val="bg1">
                    <a:lumMod val="50000"/>
                  </a:schemeClr>
                </a:solidFill>
              </a:defRPr>
            </a:lvl1pPr>
          </a:lstStyle>
          <a:p>
            <a:r>
              <a:rPr lang="fr-FR" dirty="0"/>
              <a:t>Rajoutez vos logos ici</a:t>
            </a:r>
          </a:p>
        </p:txBody>
      </p:sp>
    </p:spTree>
    <p:extLst>
      <p:ext uri="{BB962C8B-B14F-4D97-AF65-F5344CB8AC3E}">
        <p14:creationId xmlns:p14="http://schemas.microsoft.com/office/powerpoint/2010/main" val="3828475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p>
            <a:fld id="{E342BAC1-F67F-4C9D-A1FE-BD6857BAF0A9}" type="datetime1">
              <a:rPr lang="fr-FR" smtClean="0"/>
              <a:t>17/09/2024</a:t>
            </a:fld>
            <a:endParaRPr lang="fr-F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r>
              <a:rPr lang="fr-FR"/>
              <a:t>G. Bricca, UE12, pharmacologie, UFR-Lyon-Est, UCBL, Lyon</a:t>
            </a: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p>
            <a:fld id="{881A7547-EC61-415D-85DA-33051BFD2A6D}" type="slidenum">
              <a:rPr lang="fr-FR" smtClean="0"/>
              <a:pPr/>
              <a:t>‹N°›</a:t>
            </a:fld>
            <a:endParaRPr lang="fr-FR"/>
          </a:p>
        </p:txBody>
      </p:sp>
    </p:spTree>
    <p:extLst>
      <p:ext uri="{BB962C8B-B14F-4D97-AF65-F5344CB8AC3E}">
        <p14:creationId xmlns:p14="http://schemas.microsoft.com/office/powerpoint/2010/main" val="2974366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p>
            <a:fld id="{54B5C7F3-D9A2-4EE1-A6D2-3965C267C741}" type="datetime1">
              <a:rPr lang="fr-FR" smtClean="0"/>
              <a:t>17/09/2024</a:t>
            </a:fld>
            <a:endParaRPr lang="fr-F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r>
              <a:rPr lang="fr-FR"/>
              <a:t>G. Bricca, UE12, pharmacologie, UFR-Lyon-Est, UCBL, Lyon</a:t>
            </a: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p>
            <a:fld id="{881A7547-EC61-415D-85DA-33051BFD2A6D}" type="slidenum">
              <a:rPr lang="fr-FR" smtClean="0"/>
              <a:pPr/>
              <a:t>‹N°›</a:t>
            </a:fld>
            <a:endParaRPr lang="fr-FR"/>
          </a:p>
        </p:txBody>
      </p:sp>
    </p:spTree>
    <p:extLst>
      <p:ext uri="{BB962C8B-B14F-4D97-AF65-F5344CB8AC3E}">
        <p14:creationId xmlns:p14="http://schemas.microsoft.com/office/powerpoint/2010/main" val="402199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43467" y="381000"/>
            <a:ext cx="10905067" cy="6096000"/>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2560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a:defRPr>
                <a:solidFill>
                  <a:prstClr val="black">
                    <a:tint val="75000"/>
                  </a:prstClr>
                </a:solidFill>
              </a:defRPr>
            </a:lvl1pPr>
          </a:lstStyle>
          <a:p>
            <a:pPr>
              <a:defRPr/>
            </a:pPr>
            <a:endParaRPr lang="en-GB"/>
          </a:p>
        </p:txBody>
      </p:sp>
      <p:sp>
        <p:nvSpPr>
          <p:cNvPr id="4" name="Slide Number Placeholder 3"/>
          <p:cNvSpPr>
            <a:spLocks noGrp="1"/>
          </p:cNvSpPr>
          <p:nvPr>
            <p:ph type="sldNum" sz="quarter" idx="11"/>
          </p:nvPr>
        </p:nvSpPr>
        <p:spPr>
          <a:xfrm>
            <a:off x="10945286" y="6597650"/>
            <a:ext cx="1246716" cy="260351"/>
          </a:xfrm>
        </p:spPr>
        <p:txBody>
          <a:bodyPr/>
          <a:lstStyle>
            <a:lvl1pPr>
              <a:defRPr>
                <a:solidFill>
                  <a:prstClr val="black">
                    <a:tint val="75000"/>
                  </a:prstClr>
                </a:solidFill>
              </a:defRPr>
            </a:lvl1pPr>
          </a:lstStyle>
          <a:p>
            <a:pPr>
              <a:defRPr/>
            </a:pPr>
            <a:fld id="{34D5E8BC-713B-41F5-A17C-EA31B2560ABE}" type="slidenum">
              <a:rPr lang="en-GB"/>
              <a:pPr>
                <a:defRPr/>
              </a:pPr>
              <a:t>‹N°›</a:t>
            </a:fld>
            <a:endParaRPr lang="en-GB" dirty="0"/>
          </a:p>
        </p:txBody>
      </p:sp>
    </p:spTree>
    <p:extLst>
      <p:ext uri="{BB962C8B-B14F-4D97-AF65-F5344CB8AC3E}">
        <p14:creationId xmlns:p14="http://schemas.microsoft.com/office/powerpoint/2010/main" val="2153849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a:defRPr>
                <a:solidFill>
                  <a:prstClr val="black">
                    <a:tint val="75000"/>
                  </a:prstClr>
                </a:solidFill>
              </a:defRPr>
            </a:lvl1pPr>
          </a:lstStyle>
          <a:p>
            <a:pPr>
              <a:defRPr/>
            </a:pPr>
            <a:endParaRPr lang="en-GB"/>
          </a:p>
        </p:txBody>
      </p:sp>
      <p:sp>
        <p:nvSpPr>
          <p:cNvPr id="4" name="Slide Number Placeholder 3"/>
          <p:cNvSpPr>
            <a:spLocks noGrp="1"/>
          </p:cNvSpPr>
          <p:nvPr>
            <p:ph type="sldNum" sz="quarter" idx="11"/>
          </p:nvPr>
        </p:nvSpPr>
        <p:spPr>
          <a:xfrm>
            <a:off x="10945286" y="6597650"/>
            <a:ext cx="1246716" cy="260351"/>
          </a:xfrm>
        </p:spPr>
        <p:txBody>
          <a:bodyPr/>
          <a:lstStyle>
            <a:lvl1pPr>
              <a:defRPr>
                <a:solidFill>
                  <a:prstClr val="black">
                    <a:tint val="75000"/>
                  </a:prstClr>
                </a:solidFill>
              </a:defRPr>
            </a:lvl1pPr>
          </a:lstStyle>
          <a:p>
            <a:pPr>
              <a:defRPr/>
            </a:pPr>
            <a:fld id="{34D5E8BC-713B-41F5-A17C-EA31B2560ABE}" type="slidenum">
              <a:rPr lang="en-GB"/>
              <a:pPr>
                <a:defRPr/>
              </a:pPr>
              <a:t>‹N°›</a:t>
            </a:fld>
            <a:endParaRPr lang="en-GB" dirty="0"/>
          </a:p>
        </p:txBody>
      </p:sp>
    </p:spTree>
    <p:extLst>
      <p:ext uri="{BB962C8B-B14F-4D97-AF65-F5344CB8AC3E}">
        <p14:creationId xmlns:p14="http://schemas.microsoft.com/office/powerpoint/2010/main" val="283872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fontAlgn="base">
              <a:spcBef>
                <a:spcPct val="0"/>
              </a:spcBef>
              <a:spcAft>
                <a:spcPts val="600"/>
              </a:spcAft>
              <a:defRPr/>
            </a:pPr>
            <a:endParaRPr lang="en-US">
              <a:solidFill>
                <a:srgbClr val="2A2A2A"/>
              </a:solidFill>
              <a:latin typeface="Arial" pitchFamily="34" charset="0"/>
              <a:ea typeface="ＭＳ Ｐゴシック" pitchFamily="34" charset="-128"/>
            </a:endParaRPr>
          </a:p>
        </p:txBody>
      </p:sp>
    </p:spTree>
    <p:extLst>
      <p:ext uri="{BB962C8B-B14F-4D97-AF65-F5344CB8AC3E}">
        <p14:creationId xmlns:p14="http://schemas.microsoft.com/office/powerpoint/2010/main" val="21826675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6A293FF-FF50-4AA1-8ED8-AA26F61C2AF1}" type="datetimeFigureOut">
              <a:rPr lang="fr-FR" smtClean="0"/>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1921646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A293FF-FF50-4AA1-8ED8-AA26F61C2AF1}" type="datetimeFigureOut">
              <a:rPr lang="fr-FR" smtClean="0"/>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1364471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6A293FF-FF50-4AA1-8ED8-AA26F61C2AF1}" type="datetimeFigureOut">
              <a:rPr lang="fr-FR" smtClean="0"/>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3393348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6A293FF-FF50-4AA1-8ED8-AA26F61C2AF1}" type="datetimeFigureOut">
              <a:rPr lang="fr-FR" smtClean="0"/>
              <a:t>17/09/2024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71924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3200"/>
            </a:lvl1p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fld id="{4DAFD08D-B138-41D6-9FCD-75FA3533E745}" type="datetimeFigureOut">
              <a:rPr lang="fr-FR" smtClean="0"/>
              <a:t>17/09/2024</a:t>
            </a:fld>
            <a:endParaRPr lang="fr-FR"/>
          </a:p>
        </p:txBody>
      </p:sp>
      <p:sp>
        <p:nvSpPr>
          <p:cNvPr id="5" name="Espace réservé du numéro de diapositive 4"/>
          <p:cNvSpPr>
            <a:spLocks noGrp="1"/>
          </p:cNvSpPr>
          <p:nvPr>
            <p:ph type="sldNum" sz="quarter" idx="12"/>
          </p:nvPr>
        </p:nvSpPr>
        <p:spPr/>
        <p:txBody>
          <a:bodyPr/>
          <a:lstStyle/>
          <a:p>
            <a:fld id="{6451DDE6-ED43-40A5-9717-811AB586D82F}" type="slidenum">
              <a:rPr lang="fr-FR" smtClean="0"/>
              <a:t>‹N°›</a:t>
            </a:fld>
            <a:endParaRPr lang="fr-FR"/>
          </a:p>
        </p:txBody>
      </p:sp>
      <p:sp>
        <p:nvSpPr>
          <p:cNvPr id="8" name="Espace réservé pour une image  8"/>
          <p:cNvSpPr>
            <a:spLocks noGrp="1"/>
          </p:cNvSpPr>
          <p:nvPr>
            <p:ph type="pic" sz="quarter" idx="13" hasCustomPrompt="1"/>
          </p:nvPr>
        </p:nvSpPr>
        <p:spPr>
          <a:xfrm>
            <a:off x="8828213" y="5874818"/>
            <a:ext cx="1704831" cy="846657"/>
          </a:xfrm>
        </p:spPr>
        <p:txBody>
          <a:bodyPr anchor="b" anchorCtr="0">
            <a:noAutofit/>
          </a:bodyPr>
          <a:lstStyle>
            <a:lvl1pPr algn="r">
              <a:defRPr sz="1100" baseline="0">
                <a:solidFill>
                  <a:schemeClr val="bg1">
                    <a:lumMod val="50000"/>
                  </a:schemeClr>
                </a:solidFill>
              </a:defRPr>
            </a:lvl1pPr>
          </a:lstStyle>
          <a:p>
            <a:r>
              <a:rPr lang="fr-FR" dirty="0"/>
              <a:t>Rajoutez vos logos ici</a:t>
            </a:r>
          </a:p>
        </p:txBody>
      </p:sp>
    </p:spTree>
    <p:extLst>
      <p:ext uri="{BB962C8B-B14F-4D97-AF65-F5344CB8AC3E}">
        <p14:creationId xmlns:p14="http://schemas.microsoft.com/office/powerpoint/2010/main" val="4127482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6A293FF-FF50-4AA1-8ED8-AA26F61C2AF1}" type="datetimeFigureOut">
              <a:rPr lang="fr-FR" smtClean="0"/>
              <a:t>17/09/2024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3559250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6A293FF-FF50-4AA1-8ED8-AA26F61C2AF1}" type="datetimeFigureOut">
              <a:rPr lang="fr-FR" smtClean="0"/>
              <a:t>17/09/2024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595322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A293FF-FF50-4AA1-8ED8-AA26F61C2AF1}" type="datetimeFigureOut">
              <a:rPr lang="fr-FR" smtClean="0"/>
              <a:t>17/09/2024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2219774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A293FF-FF50-4AA1-8ED8-AA26F61C2AF1}" type="datetimeFigureOut">
              <a:rPr lang="fr-FR" smtClean="0"/>
              <a:t>17/09/2024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1994323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A293FF-FF50-4AA1-8ED8-AA26F61C2AF1}" type="datetimeFigureOut">
              <a:rPr lang="fr-FR" smtClean="0"/>
              <a:t>17/09/2024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2924001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A293FF-FF50-4AA1-8ED8-AA26F61C2AF1}" type="datetimeFigureOut">
              <a:rPr lang="fr-FR" smtClean="0"/>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3545600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A293FF-FF50-4AA1-8ED8-AA26F61C2AF1}" type="datetimeFigureOut">
              <a:rPr lang="fr-FR" smtClean="0"/>
              <a:t>17/09/2024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86D0B-7D1E-46A3-9E5F-FCCEE9CB4D69}" type="slidenum">
              <a:rPr lang="fr-FR" smtClean="0"/>
              <a:t>‹N°›</a:t>
            </a:fld>
            <a:endParaRPr lang="fr-FR"/>
          </a:p>
        </p:txBody>
      </p:sp>
    </p:spTree>
    <p:extLst>
      <p:ext uri="{BB962C8B-B14F-4D97-AF65-F5344CB8AC3E}">
        <p14:creationId xmlns:p14="http://schemas.microsoft.com/office/powerpoint/2010/main" val="491664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a:defRPr>
                <a:solidFill>
                  <a:prstClr val="black">
                    <a:tint val="75000"/>
                  </a:prstClr>
                </a:solidFill>
              </a:defRPr>
            </a:lvl1pPr>
          </a:lstStyle>
          <a:p>
            <a:pPr>
              <a:defRPr/>
            </a:pPr>
            <a:endParaRPr lang="en-GB"/>
          </a:p>
        </p:txBody>
      </p:sp>
      <p:sp>
        <p:nvSpPr>
          <p:cNvPr id="4" name="Slide Number Placeholder 3"/>
          <p:cNvSpPr>
            <a:spLocks noGrp="1"/>
          </p:cNvSpPr>
          <p:nvPr>
            <p:ph type="sldNum" sz="quarter" idx="11"/>
          </p:nvPr>
        </p:nvSpPr>
        <p:spPr>
          <a:xfrm>
            <a:off x="10945286" y="6597650"/>
            <a:ext cx="1246716" cy="260351"/>
          </a:xfrm>
        </p:spPr>
        <p:txBody>
          <a:bodyPr/>
          <a:lstStyle>
            <a:lvl1pPr>
              <a:defRPr>
                <a:solidFill>
                  <a:prstClr val="black">
                    <a:tint val="75000"/>
                  </a:prstClr>
                </a:solidFill>
              </a:defRPr>
            </a:lvl1pPr>
          </a:lstStyle>
          <a:p>
            <a:pPr>
              <a:defRPr/>
            </a:pPr>
            <a:fld id="{34D5E8BC-713B-41F5-A17C-EA31B2560ABE}" type="slidenum">
              <a:rPr lang="en-GB"/>
              <a:pPr>
                <a:defRPr/>
              </a:pPr>
              <a:t>‹N°›</a:t>
            </a:fld>
            <a:endParaRPr lang="en-GB" dirty="0"/>
          </a:p>
        </p:txBody>
      </p:sp>
    </p:spTree>
    <p:extLst>
      <p:ext uri="{BB962C8B-B14F-4D97-AF65-F5344CB8AC3E}">
        <p14:creationId xmlns:p14="http://schemas.microsoft.com/office/powerpoint/2010/main" val="13106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a:defRPr>
                <a:solidFill>
                  <a:prstClr val="black">
                    <a:tint val="75000"/>
                  </a:prstClr>
                </a:solidFill>
              </a:defRPr>
            </a:lvl1pPr>
          </a:lstStyle>
          <a:p>
            <a:pPr>
              <a:defRPr/>
            </a:pPr>
            <a:endParaRPr lang="en-GB"/>
          </a:p>
        </p:txBody>
      </p:sp>
      <p:sp>
        <p:nvSpPr>
          <p:cNvPr id="4" name="Slide Number Placeholder 3"/>
          <p:cNvSpPr>
            <a:spLocks noGrp="1"/>
          </p:cNvSpPr>
          <p:nvPr>
            <p:ph type="sldNum" sz="quarter" idx="11"/>
          </p:nvPr>
        </p:nvSpPr>
        <p:spPr>
          <a:xfrm>
            <a:off x="10945286" y="6597650"/>
            <a:ext cx="1246716" cy="260351"/>
          </a:xfrm>
        </p:spPr>
        <p:txBody>
          <a:bodyPr/>
          <a:lstStyle>
            <a:lvl1pPr>
              <a:defRPr>
                <a:solidFill>
                  <a:prstClr val="black">
                    <a:tint val="75000"/>
                  </a:prstClr>
                </a:solidFill>
              </a:defRPr>
            </a:lvl1pPr>
          </a:lstStyle>
          <a:p>
            <a:pPr>
              <a:defRPr/>
            </a:pPr>
            <a:fld id="{34D5E8BC-713B-41F5-A17C-EA31B2560ABE}" type="slidenum">
              <a:rPr lang="en-GB"/>
              <a:pPr>
                <a:defRPr/>
              </a:pPr>
              <a:t>‹N°›</a:t>
            </a:fld>
            <a:endParaRPr lang="en-GB" dirty="0"/>
          </a:p>
        </p:txBody>
      </p:sp>
    </p:spTree>
    <p:extLst>
      <p:ext uri="{BB962C8B-B14F-4D97-AF65-F5344CB8AC3E}">
        <p14:creationId xmlns:p14="http://schemas.microsoft.com/office/powerpoint/2010/main" val="337590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AFD08D-B138-41D6-9FCD-75FA3533E745}" type="datetimeFigureOut">
              <a:rPr lang="fr-FR" smtClean="0"/>
              <a:t>17/09/2024</a:t>
            </a:fld>
            <a:endParaRPr lang="fr-FR"/>
          </a:p>
        </p:txBody>
      </p:sp>
      <p:sp>
        <p:nvSpPr>
          <p:cNvPr id="4" name="Espace réservé du numéro de diapositive 3"/>
          <p:cNvSpPr>
            <a:spLocks noGrp="1"/>
          </p:cNvSpPr>
          <p:nvPr>
            <p:ph type="sldNum" sz="quarter" idx="12"/>
          </p:nvPr>
        </p:nvSpPr>
        <p:spPr/>
        <p:txBody>
          <a:bodyPr/>
          <a:lstStyle/>
          <a:p>
            <a:fld id="{6451DDE6-ED43-40A5-9717-811AB586D82F}" type="slidenum">
              <a:rPr lang="fr-FR" smtClean="0"/>
              <a:t>‹N°›</a:t>
            </a:fld>
            <a:endParaRPr lang="fr-FR"/>
          </a:p>
        </p:txBody>
      </p:sp>
      <p:sp>
        <p:nvSpPr>
          <p:cNvPr id="6" name="Espace réservé pour une image  8"/>
          <p:cNvSpPr>
            <a:spLocks noGrp="1"/>
          </p:cNvSpPr>
          <p:nvPr>
            <p:ph type="pic" sz="quarter" idx="13" hasCustomPrompt="1"/>
          </p:nvPr>
        </p:nvSpPr>
        <p:spPr>
          <a:xfrm>
            <a:off x="8828213" y="5874818"/>
            <a:ext cx="1704831" cy="846657"/>
          </a:xfrm>
        </p:spPr>
        <p:txBody>
          <a:bodyPr anchor="b" anchorCtr="0">
            <a:noAutofit/>
          </a:bodyPr>
          <a:lstStyle>
            <a:lvl1pPr algn="r">
              <a:defRPr sz="1100" baseline="0">
                <a:solidFill>
                  <a:schemeClr val="bg1">
                    <a:lumMod val="50000"/>
                  </a:schemeClr>
                </a:solidFill>
              </a:defRPr>
            </a:lvl1pPr>
          </a:lstStyle>
          <a:p>
            <a:r>
              <a:rPr lang="fr-FR" dirty="0"/>
              <a:t>Rajoutez vos logos ici</a:t>
            </a:r>
          </a:p>
        </p:txBody>
      </p:sp>
    </p:spTree>
    <p:extLst>
      <p:ext uri="{BB962C8B-B14F-4D97-AF65-F5344CB8AC3E}">
        <p14:creationId xmlns:p14="http://schemas.microsoft.com/office/powerpoint/2010/main" val="383170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393972" y="372675"/>
            <a:ext cx="7419955" cy="743678"/>
          </a:xfrm>
        </p:spPr>
        <p:txBody>
          <a:bodyPr anchor="t"/>
          <a:lstStyle>
            <a:lvl1pPr>
              <a:defRPr sz="3200"/>
            </a:lvl1pPr>
          </a:lstStyle>
          <a:p>
            <a:r>
              <a:rPr lang="fr-FR"/>
              <a:t>Modifiez le style du titre</a:t>
            </a:r>
            <a:endParaRPr lang="fr-FR" dirty="0"/>
          </a:p>
        </p:txBody>
      </p:sp>
      <p:sp>
        <p:nvSpPr>
          <p:cNvPr id="3" name="Espace réservé du contenu 2"/>
          <p:cNvSpPr>
            <a:spLocks noGrp="1"/>
          </p:cNvSpPr>
          <p:nvPr>
            <p:ph idx="1"/>
          </p:nvPr>
        </p:nvSpPr>
        <p:spPr>
          <a:xfrm>
            <a:off x="4393973" y="1919332"/>
            <a:ext cx="7420399" cy="4257631"/>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393973" y="1338230"/>
            <a:ext cx="7420086" cy="38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DAFD08D-B138-41D6-9FCD-75FA3533E745}" type="datetimeFigureOut">
              <a:rPr lang="fr-FR" smtClean="0"/>
              <a:t>17/09/2024</a:t>
            </a:fld>
            <a:endParaRPr lang="fr-FR"/>
          </a:p>
        </p:txBody>
      </p:sp>
      <p:sp>
        <p:nvSpPr>
          <p:cNvPr id="7" name="Espace réservé du numéro de diapositive 6"/>
          <p:cNvSpPr>
            <a:spLocks noGrp="1"/>
          </p:cNvSpPr>
          <p:nvPr>
            <p:ph type="sldNum" sz="quarter" idx="12"/>
          </p:nvPr>
        </p:nvSpPr>
        <p:spPr/>
        <p:txBody>
          <a:bodyPr/>
          <a:lstStyle/>
          <a:p>
            <a:fld id="{6451DDE6-ED43-40A5-9717-811AB586D82F}" type="slidenum">
              <a:rPr lang="fr-FR" smtClean="0"/>
              <a:t>‹N°›</a:t>
            </a:fld>
            <a:endParaRPr lang="fr-FR"/>
          </a:p>
        </p:txBody>
      </p:sp>
      <p:sp>
        <p:nvSpPr>
          <p:cNvPr id="16" name="Espace réservé pour une image  8"/>
          <p:cNvSpPr>
            <a:spLocks noGrp="1"/>
          </p:cNvSpPr>
          <p:nvPr>
            <p:ph type="pic" sz="quarter" idx="13" hasCustomPrompt="1"/>
          </p:nvPr>
        </p:nvSpPr>
        <p:spPr>
          <a:xfrm>
            <a:off x="8828213" y="5874818"/>
            <a:ext cx="1704831" cy="846657"/>
          </a:xfrm>
        </p:spPr>
        <p:txBody>
          <a:bodyPr anchor="b" anchorCtr="0">
            <a:noAutofit/>
          </a:bodyPr>
          <a:lstStyle>
            <a:lvl1pPr algn="r">
              <a:defRPr sz="1100" baseline="0">
                <a:solidFill>
                  <a:schemeClr val="bg1">
                    <a:lumMod val="50000"/>
                  </a:schemeClr>
                </a:solidFill>
              </a:defRPr>
            </a:lvl1pPr>
          </a:lstStyle>
          <a:p>
            <a:r>
              <a:rPr lang="fr-FR" dirty="0"/>
              <a:t>Rajoutez vos logos ici</a:t>
            </a:r>
          </a:p>
        </p:txBody>
      </p:sp>
    </p:spTree>
    <p:extLst>
      <p:ext uri="{BB962C8B-B14F-4D97-AF65-F5344CB8AC3E}">
        <p14:creationId xmlns:p14="http://schemas.microsoft.com/office/powerpoint/2010/main" val="140320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393972" y="367988"/>
            <a:ext cx="7412307" cy="764897"/>
          </a:xfrm>
        </p:spPr>
        <p:txBody>
          <a:bodyPr anchor="t"/>
          <a:lstStyle>
            <a:lvl1pPr>
              <a:defRPr sz="3200"/>
            </a:lvl1pPr>
          </a:lstStyle>
          <a:p>
            <a:r>
              <a:rPr lang="fr-FR"/>
              <a:t>Modifiez le style du titre</a:t>
            </a:r>
            <a:endParaRPr lang="fr-FR" dirty="0"/>
          </a:p>
        </p:txBody>
      </p:sp>
      <p:sp>
        <p:nvSpPr>
          <p:cNvPr id="3" name="Espace réservé pour une image  2"/>
          <p:cNvSpPr>
            <a:spLocks noGrp="1"/>
          </p:cNvSpPr>
          <p:nvPr>
            <p:ph type="pic" idx="1"/>
          </p:nvPr>
        </p:nvSpPr>
        <p:spPr>
          <a:xfrm>
            <a:off x="4393972" y="1919333"/>
            <a:ext cx="7412307" cy="42378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p:cNvSpPr>
            <a:spLocks noGrp="1"/>
          </p:cNvSpPr>
          <p:nvPr>
            <p:ph type="body" sz="half" idx="2"/>
          </p:nvPr>
        </p:nvSpPr>
        <p:spPr>
          <a:xfrm>
            <a:off x="4393972" y="1314772"/>
            <a:ext cx="7412307" cy="4053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DAFD08D-B138-41D6-9FCD-75FA3533E745}" type="datetimeFigureOut">
              <a:rPr lang="fr-FR" smtClean="0"/>
              <a:t>17/09/2024</a:t>
            </a:fld>
            <a:endParaRPr lang="fr-FR"/>
          </a:p>
        </p:txBody>
      </p:sp>
      <p:sp>
        <p:nvSpPr>
          <p:cNvPr id="7" name="Espace réservé du numéro de diapositive 6"/>
          <p:cNvSpPr>
            <a:spLocks noGrp="1"/>
          </p:cNvSpPr>
          <p:nvPr>
            <p:ph type="sldNum" sz="quarter" idx="12"/>
          </p:nvPr>
        </p:nvSpPr>
        <p:spPr/>
        <p:txBody>
          <a:bodyPr/>
          <a:lstStyle/>
          <a:p>
            <a:fld id="{6451DDE6-ED43-40A5-9717-811AB586D82F}" type="slidenum">
              <a:rPr lang="fr-FR" smtClean="0"/>
              <a:t>‹N°›</a:t>
            </a:fld>
            <a:endParaRPr lang="fr-FR"/>
          </a:p>
        </p:txBody>
      </p:sp>
      <p:sp>
        <p:nvSpPr>
          <p:cNvPr id="24" name="Espace réservé pour une image  8"/>
          <p:cNvSpPr>
            <a:spLocks noGrp="1"/>
          </p:cNvSpPr>
          <p:nvPr>
            <p:ph type="pic" sz="quarter" idx="13" hasCustomPrompt="1"/>
          </p:nvPr>
        </p:nvSpPr>
        <p:spPr>
          <a:xfrm>
            <a:off x="8828213" y="5874818"/>
            <a:ext cx="1704831" cy="846657"/>
          </a:xfrm>
        </p:spPr>
        <p:txBody>
          <a:bodyPr anchor="b" anchorCtr="0">
            <a:noAutofit/>
          </a:bodyPr>
          <a:lstStyle>
            <a:lvl1pPr algn="r">
              <a:defRPr sz="1100" baseline="0">
                <a:solidFill>
                  <a:schemeClr val="bg1">
                    <a:lumMod val="50000"/>
                  </a:schemeClr>
                </a:solidFill>
              </a:defRPr>
            </a:lvl1pPr>
          </a:lstStyle>
          <a:p>
            <a:r>
              <a:rPr lang="fr-FR" dirty="0"/>
              <a:t>Rajoutez vos logos ici</a:t>
            </a:r>
          </a:p>
        </p:txBody>
      </p:sp>
    </p:spTree>
    <p:extLst>
      <p:ext uri="{BB962C8B-B14F-4D97-AF65-F5344CB8AC3E}">
        <p14:creationId xmlns:p14="http://schemas.microsoft.com/office/powerpoint/2010/main" val="78611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8955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8" name="Espace réservé du contenu 7"/>
          <p:cNvSpPr>
            <a:spLocks noGrp="1"/>
          </p:cNvSpPr>
          <p:nvPr>
            <p:ph sz="quarter" idx="1"/>
          </p:nvPr>
        </p:nvSpPr>
        <p:spPr>
          <a:xfrm>
            <a:off x="609600" y="1600200"/>
            <a:ext cx="9956800" cy="4873752"/>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a:xfrm rot="5400000">
            <a:off x="10453954" y="1017853"/>
            <a:ext cx="2011362" cy="512233"/>
          </a:xfrm>
          <a:prstGeom prst="rect">
            <a:avLst/>
          </a:prstGeom>
        </p:spPr>
        <p:txBody>
          <a:bodyPr rtlCol="0"/>
          <a:lstStyle>
            <a:lvl1pPr>
              <a:defRPr/>
            </a:lvl1pPr>
          </a:lstStyle>
          <a:p>
            <a:pPr>
              <a:defRPr/>
            </a:pPr>
            <a:fld id="{BC24575A-A14D-4810-8C99-9A504D9467E9}" type="datetimeFigureOut">
              <a:rPr lang="fr-FR"/>
              <a:pPr>
                <a:defRPr/>
              </a:pPr>
              <a:t>17/09/2024</a:t>
            </a:fld>
            <a:endParaRPr lang="fr-BE"/>
          </a:p>
        </p:txBody>
      </p:sp>
      <p:sp>
        <p:nvSpPr>
          <p:cNvPr id="5" name="Espace réservé du numéro de diapositive 8"/>
          <p:cNvSpPr>
            <a:spLocks noGrp="1"/>
          </p:cNvSpPr>
          <p:nvPr>
            <p:ph type="sldNum" sz="quarter" idx="11"/>
          </p:nvPr>
        </p:nvSpPr>
        <p:spPr>
          <a:xfrm>
            <a:off x="10839451" y="5734050"/>
            <a:ext cx="812800" cy="520700"/>
          </a:xfrm>
          <a:prstGeom prst="rect">
            <a:avLst/>
          </a:prstGeom>
        </p:spPr>
        <p:txBody>
          <a:bodyPr rtlCol="0"/>
          <a:lstStyle>
            <a:lvl1pPr>
              <a:defRPr/>
            </a:lvl1pPr>
          </a:lstStyle>
          <a:p>
            <a:pPr>
              <a:defRPr/>
            </a:pPr>
            <a:fld id="{8E94BB68-1FC1-40E5-B6D3-BE9C535BB9AF}" type="slidenum">
              <a:rPr lang="fr-BE"/>
              <a:pPr>
                <a:defRPr/>
              </a:pPr>
              <a:t>‹N°›</a:t>
            </a:fld>
            <a:endParaRPr lang="fr-BE"/>
          </a:p>
        </p:txBody>
      </p:sp>
      <p:sp>
        <p:nvSpPr>
          <p:cNvPr id="6" name="Espace réservé du pied de page 9"/>
          <p:cNvSpPr>
            <a:spLocks noGrp="1"/>
          </p:cNvSpPr>
          <p:nvPr>
            <p:ph type="ftr" sz="quarter" idx="12"/>
          </p:nvPr>
        </p:nvSpPr>
        <p:spPr>
          <a:xfrm rot="5400000">
            <a:off x="9853084" y="3676121"/>
            <a:ext cx="3200400" cy="486833"/>
          </a:xfrm>
          <a:prstGeom prst="rect">
            <a:avLst/>
          </a:prstGeom>
        </p:spPr>
        <p:txBody>
          <a:bodyPr rtlCol="0"/>
          <a:lstStyle>
            <a:lvl1pPr>
              <a:defRPr/>
            </a:lvl1pPr>
          </a:lstStyle>
          <a:p>
            <a:pPr>
              <a:defRPr/>
            </a:pPr>
            <a:endParaRPr lang="fr-BE"/>
          </a:p>
        </p:txBody>
      </p:sp>
    </p:spTree>
    <p:extLst>
      <p:ext uri="{BB962C8B-B14F-4D97-AF65-F5344CB8AC3E}">
        <p14:creationId xmlns:p14="http://schemas.microsoft.com/office/powerpoint/2010/main" val="37458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Deux contenus">
    <p:bg>
      <p:bgPr>
        <a:solidFill>
          <a:schemeClr val="bg2"/>
        </a:solidFill>
        <a:effectLst/>
      </p:bgPr>
    </p:bg>
    <p:spTree>
      <p:nvGrpSpPr>
        <p:cNvPr id="1" name=""/>
        <p:cNvGrpSpPr/>
        <p:nvPr/>
      </p:nvGrpSpPr>
      <p:grpSpPr>
        <a:xfrm>
          <a:off x="0" y="0"/>
          <a:ext cx="0" cy="0"/>
          <a:chOff x="0" y="0"/>
          <a:chExt cx="0" cy="0"/>
        </a:xfrm>
      </p:grpSpPr>
      <p:sp>
        <p:nvSpPr>
          <p:cNvPr id="5" name="Connecteur droit 19"/>
          <p:cNvSpPr>
            <a:spLocks noChangeShapeType="1"/>
          </p:cNvSpPr>
          <p:nvPr/>
        </p:nvSpPr>
        <p:spPr bwMode="auto">
          <a:xfrm flipV="1">
            <a:off x="6083301" y="1576388"/>
            <a:ext cx="12700"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 name="Titre 1"/>
          <p:cNvSpPr>
            <a:spLocks noGrp="1"/>
          </p:cNvSpPr>
          <p:nvPr>
            <p:ph type="title"/>
          </p:nvPr>
        </p:nvSpPr>
        <p:spPr>
          <a:xfrm>
            <a:off x="402336" y="228600"/>
            <a:ext cx="11379200" cy="758952"/>
          </a:xfrm>
        </p:spPr>
        <p:txBody>
          <a:bodyPr/>
          <a:lstStyle/>
          <a:p>
            <a:r>
              <a:rPr lang="fr-FR"/>
              <a:t>Cliquez et modifiez le titre</a:t>
            </a:r>
            <a:endParaRPr lang="en-US"/>
          </a:p>
        </p:txBody>
      </p:sp>
      <p:sp>
        <p:nvSpPr>
          <p:cNvPr id="10" name="Espace réservé du contenu 9"/>
          <p:cNvSpPr>
            <a:spLocks noGrp="1"/>
          </p:cNvSpPr>
          <p:nvPr>
            <p:ph sz="half" idx="1"/>
          </p:nvPr>
        </p:nvSpPr>
        <p:spPr>
          <a:xfrm>
            <a:off x="402336" y="1371600"/>
            <a:ext cx="5384800" cy="4681728"/>
          </a:xfrm>
        </p:spPr>
        <p:txBody>
          <a:bodyPr/>
          <a:lstStyle>
            <a:lvl1pPr>
              <a:defRPr sz="2500"/>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contenu 11"/>
          <p:cNvSpPr>
            <a:spLocks noGrp="1"/>
          </p:cNvSpPr>
          <p:nvPr>
            <p:ph sz="half" idx="2"/>
          </p:nvPr>
        </p:nvSpPr>
        <p:spPr>
          <a:xfrm>
            <a:off x="6400800" y="1371600"/>
            <a:ext cx="5384800" cy="4681728"/>
          </a:xfrm>
        </p:spPr>
        <p:txBody>
          <a:bodyPr/>
          <a:lstStyle>
            <a:lvl1pPr>
              <a:defRPr sz="2500"/>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e la date 4"/>
          <p:cNvSpPr>
            <a:spLocks noGrp="1"/>
          </p:cNvSpPr>
          <p:nvPr>
            <p:ph type="dt" sz="half" idx="10"/>
          </p:nvPr>
        </p:nvSpPr>
        <p:spPr>
          <a:xfrm>
            <a:off x="7721601" y="6410326"/>
            <a:ext cx="4059767" cy="365125"/>
          </a:xfrm>
        </p:spPr>
        <p:txBody>
          <a:bodyPr/>
          <a:lstStyle>
            <a:lvl1pPr>
              <a:defRPr/>
            </a:lvl1pPr>
          </a:lstStyle>
          <a:p>
            <a:pPr>
              <a:defRPr/>
            </a:pPr>
            <a:fld id="{8DC80DEA-119A-4599-A3AC-F9959B97ADDB}" type="datetimeFigureOut">
              <a:rPr lang="en-US"/>
              <a:pPr>
                <a:defRPr/>
              </a:pPr>
              <a:t>9/17/2024</a:t>
            </a:fld>
            <a:endParaRPr lang="en-US"/>
          </a:p>
        </p:txBody>
      </p:sp>
      <p:sp>
        <p:nvSpPr>
          <p:cNvPr id="7" name="Espace réservé du pied de page 5"/>
          <p:cNvSpPr>
            <a:spLocks noGrp="1"/>
          </p:cNvSpPr>
          <p:nvPr>
            <p:ph type="ftr" sz="quarter" idx="11"/>
          </p:nvPr>
        </p:nvSpPr>
        <p:spPr>
          <a:xfrm>
            <a:off x="406400" y="6410326"/>
            <a:ext cx="4775200" cy="366713"/>
          </a:xfrm>
          <a:prstGeom prst="rect">
            <a:avLst/>
          </a:prstGeom>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F99340EC-7E86-421A-88DC-B1A086F29E4F}" type="slidenum">
              <a:rPr lang="en-US"/>
              <a:pPr>
                <a:defRPr/>
              </a:pPr>
              <a:t>‹N°›</a:t>
            </a:fld>
            <a:endParaRPr lang="en-US"/>
          </a:p>
        </p:txBody>
      </p:sp>
    </p:spTree>
    <p:extLst>
      <p:ext uri="{BB962C8B-B14F-4D97-AF65-F5344CB8AC3E}">
        <p14:creationId xmlns:p14="http://schemas.microsoft.com/office/powerpoint/2010/main" val="34132568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jpe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393972" y="365126"/>
            <a:ext cx="7420769" cy="766558"/>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p:cNvSpPr>
            <a:spLocks noGrp="1"/>
          </p:cNvSpPr>
          <p:nvPr>
            <p:ph type="body" idx="1"/>
          </p:nvPr>
        </p:nvSpPr>
        <p:spPr>
          <a:xfrm>
            <a:off x="4393973" y="1348966"/>
            <a:ext cx="7420768" cy="4827997"/>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393973" y="6356350"/>
            <a:ext cx="294137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FD08D-B138-41D6-9FCD-75FA3533E745}" type="datetimeFigureOut">
              <a:rPr lang="fr-FR" smtClean="0"/>
              <a:t>17/09/2024</a:t>
            </a:fld>
            <a:endParaRPr lang="fr-FR" dirty="0"/>
          </a:p>
        </p:txBody>
      </p:sp>
      <p:sp>
        <p:nvSpPr>
          <p:cNvPr id="6" name="Espace réservé du numéro de diapositive 5"/>
          <p:cNvSpPr>
            <a:spLocks noGrp="1"/>
          </p:cNvSpPr>
          <p:nvPr>
            <p:ph type="sldNum" sz="quarter" idx="4"/>
          </p:nvPr>
        </p:nvSpPr>
        <p:spPr>
          <a:xfrm>
            <a:off x="7449408" y="6356350"/>
            <a:ext cx="12639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451DDE6-ED43-40A5-9717-811AB586D82F}" type="slidenum">
              <a:rPr lang="fr-FR" smtClean="0"/>
              <a:pPr/>
              <a:t>‹N°›</a:t>
            </a:fld>
            <a:endParaRPr lang="fr-FR" dirty="0"/>
          </a:p>
        </p:txBody>
      </p:sp>
      <p:pic>
        <p:nvPicPr>
          <p:cNvPr id="19" name="Imag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97721" y="6298127"/>
            <a:ext cx="1073137" cy="423348"/>
          </a:xfrm>
          <a:prstGeom prst="rect">
            <a:avLst/>
          </a:prstGeom>
        </p:spPr>
      </p:pic>
      <p:pic>
        <p:nvPicPr>
          <p:cNvPr id="38" name="Image 3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1629" y="0"/>
            <a:ext cx="3963821" cy="6858000"/>
          </a:xfrm>
          <a:prstGeom prst="rect">
            <a:avLst/>
          </a:prstGeom>
        </p:spPr>
      </p:pic>
      <p:sp>
        <p:nvSpPr>
          <p:cNvPr id="39" name="Rectangle 38"/>
          <p:cNvSpPr/>
          <p:nvPr/>
        </p:nvSpPr>
        <p:spPr>
          <a:xfrm>
            <a:off x="3955730" y="-14400"/>
            <a:ext cx="74839" cy="6872400"/>
          </a:xfrm>
          <a:prstGeom prst="rect">
            <a:avLst/>
          </a:prstGeom>
          <a:solidFill>
            <a:srgbClr val="9E9E9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8627018"/>
      </p:ext>
    </p:extLst>
  </p:cSld>
  <p:clrMap bg1="lt1" tx1="dk1" bg2="lt2" tx2="dk2" accent1="accent1" accent2="accent2" accent3="accent3" accent4="accent4" accent5="accent5" accent6="accent6" hlink="hlink" folHlink="folHlink"/>
  <p:sldLayoutIdLst>
    <p:sldLayoutId id="2147483739" r:id="rId1"/>
    <p:sldLayoutId id="2147483738" r:id="rId2"/>
    <p:sldLayoutId id="2147483742" r:id="rId3"/>
    <p:sldLayoutId id="2147483743" r:id="rId4"/>
    <p:sldLayoutId id="2147483744" r:id="rId5"/>
    <p:sldLayoutId id="2147483745" r:id="rId6"/>
    <p:sldLayoutId id="2147483746" r:id="rId7"/>
    <p:sldLayoutId id="2147483747" r:id="rId8"/>
    <p:sldLayoutId id="2147483750" r:id="rId9"/>
    <p:sldLayoutId id="2147483751" r:id="rId10"/>
    <p:sldLayoutId id="2147483752" r:id="rId11"/>
    <p:sldLayoutId id="2147483754" r:id="rId12"/>
    <p:sldLayoutId id="2147483755" r:id="rId13"/>
    <p:sldLayoutId id="2147483756" r:id="rId14"/>
    <p:sldLayoutId id="2147483757" r:id="rId15"/>
    <p:sldLayoutId id="2147483758" r:id="rId16"/>
  </p:sldLayoutIdLst>
  <p:txStyles>
    <p:titleStyle>
      <a:lvl1pPr algn="l" defTabSz="914400" rtl="0" eaLnBrk="1" latinLnBrk="0" hangingPunct="1">
        <a:lnSpc>
          <a:spcPct val="90000"/>
        </a:lnSpc>
        <a:spcBef>
          <a:spcPct val="0"/>
        </a:spcBef>
        <a:buNone/>
        <a:defRPr sz="4000" kern="1200">
          <a:solidFill>
            <a:srgbClr val="FFAE2A"/>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4417" y="191611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endParaRPr lang="fr-BE" altLang="fr-FR"/>
          </a:p>
        </p:txBody>
      </p:sp>
      <p:pic>
        <p:nvPicPr>
          <p:cNvPr id="1027" name="Picture 3" descr="D:\Donnée 2\Monique\Appels à projets 2012-2013\Diaporama LYON EST\bas-de-page-.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46051" y="5780089"/>
            <a:ext cx="1034626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64859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84"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293FF-FF50-4AA1-8ED8-AA26F61C2AF1}" type="datetimeFigureOut">
              <a:rPr lang="fr-FR" smtClean="0"/>
              <a:t>17/09/2024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86D0B-7D1E-46A3-9E5F-FCCEE9CB4D69}" type="slidenum">
              <a:rPr lang="fr-FR" smtClean="0"/>
              <a:t>‹N°›</a:t>
            </a:fld>
            <a:endParaRPr lang="fr-FR"/>
          </a:p>
        </p:txBody>
      </p:sp>
    </p:spTree>
    <p:extLst>
      <p:ext uri="{BB962C8B-B14F-4D97-AF65-F5344CB8AC3E}">
        <p14:creationId xmlns:p14="http://schemas.microsoft.com/office/powerpoint/2010/main" val="248964725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eli.fr/rhone/assure/sante/themes/asthenie-fatigue/definition-symptomes-causes" TargetMode="External"/><Relationship Id="rId2" Type="http://schemas.openxmlformats.org/officeDocument/2006/relationships/hyperlink" Target="https://www.ameli.fr/rhone/assure/sante/themes/dyspnee-chronique-ou-essoufflement-durable/etre-essouffle-de-facon-durable-causes-de-la-dyspnee-chronique" TargetMode="External"/><Relationship Id="rId1" Type="http://schemas.openxmlformats.org/officeDocument/2006/relationships/slideLayout" Target="../slideLayouts/slideLayout2.xml"/><Relationship Id="rId5" Type="http://schemas.openxmlformats.org/officeDocument/2006/relationships/hyperlink" Target="https://www.ameli.fr/rhone/assure/sante/themes/angine-de-poitrine-angor/traitement-medical" TargetMode="External"/><Relationship Id="rId4" Type="http://schemas.openxmlformats.org/officeDocument/2006/relationships/hyperlink" Target="https://www.ameli.fr/rhone/assure/sante/themes/hypertension-arterielle-hta/traitem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ameli.fr/rhone/assure/sante/themes/angine-de-poitrine-angor/traitement-medical" TargetMode="External"/><Relationship Id="rId2" Type="http://schemas.openxmlformats.org/officeDocument/2006/relationships/hyperlink" Target="https://www.ameli.fr/rhone/assure/sante/themes/hypertension-arterielle-hta/traitem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ameli.fr/rhone/assure/sante/themes/alimentation-adulte/alimentation-adulte-types-aliments/se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https://www.doctissimo.fr/html/sante/encyclopedie/sa_773_acrosynd_vasomot.htm" TargetMode="External"/><Relationship Id="rId2" Type="http://schemas.openxmlformats.org/officeDocument/2006/relationships/hyperlink" Target="https://www.doctissimo.fr/sante/dictionnaire-medical/vertige-d-effort" TargetMode="External"/><Relationship Id="rId1" Type="http://schemas.openxmlformats.org/officeDocument/2006/relationships/slideLayout" Target="../slideLayouts/slideLayout19.xml"/><Relationship Id="rId4" Type="http://schemas.openxmlformats.org/officeDocument/2006/relationships/hyperlink" Target="https://www.doctissimo.fr/html/dossiers/diarrhee.htm"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093/eurheartj/ehad195"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982452" y="1237954"/>
            <a:ext cx="8209548" cy="2629260"/>
          </a:xfrm>
        </p:spPr>
        <p:txBody>
          <a:bodyPr>
            <a:normAutofit fontScale="90000"/>
          </a:bodyPr>
          <a:lstStyle/>
          <a:p>
            <a:pPr algn="ctr" eaLnBrk="1" hangingPunct="1">
              <a:defRPr/>
            </a:pPr>
            <a:r>
              <a:rPr lang="fr-FR" altLang="fr-FR" sz="4000" b="1" dirty="0">
                <a:solidFill>
                  <a:srgbClr val="F79646"/>
                </a:solidFill>
              </a:rPr>
              <a:t>Médicaments essentiels</a:t>
            </a:r>
            <a:br>
              <a:rPr lang="fr-FR" altLang="fr-FR" sz="4000" b="1" dirty="0">
                <a:solidFill>
                  <a:srgbClr val="F79646"/>
                </a:solidFill>
              </a:rPr>
            </a:br>
            <a:br>
              <a:rPr lang="fr-FR" altLang="fr-FR" b="1" dirty="0">
                <a:solidFill>
                  <a:srgbClr val="F79646"/>
                </a:solidFill>
              </a:rPr>
            </a:br>
            <a:r>
              <a:rPr lang="fr-FR" altLang="fr-FR" b="1" dirty="0">
                <a:solidFill>
                  <a:srgbClr val="F79646"/>
                </a:solidFill>
              </a:rPr>
              <a:t>Hypertension artérielle</a:t>
            </a:r>
            <a:br>
              <a:rPr lang="fr-FR" altLang="fr-FR" b="1" dirty="0">
                <a:solidFill>
                  <a:srgbClr val="F79646"/>
                </a:solidFill>
              </a:rPr>
            </a:br>
            <a:br>
              <a:rPr lang="fr-FR" altLang="fr-FR" b="1" dirty="0">
                <a:solidFill>
                  <a:srgbClr val="F79646"/>
                </a:solidFill>
              </a:rPr>
            </a:br>
            <a:r>
              <a:rPr lang="fr-FR" altLang="fr-FR" b="1" dirty="0">
                <a:solidFill>
                  <a:srgbClr val="F79646"/>
                </a:solidFill>
              </a:rPr>
              <a:t>Insuffisance cardiaque</a:t>
            </a:r>
            <a:endParaRPr lang="fr-FR" altLang="fr-FR" sz="4000" b="1" dirty="0">
              <a:solidFill>
                <a:srgbClr val="F79646"/>
              </a:solidFill>
            </a:endParaRPr>
          </a:p>
        </p:txBody>
      </p:sp>
      <p:sp>
        <p:nvSpPr>
          <p:cNvPr id="3075" name="ZoneTexte 5"/>
          <p:cNvSpPr txBox="1">
            <a:spLocks noChangeArrowheads="1"/>
          </p:cNvSpPr>
          <p:nvPr/>
        </p:nvSpPr>
        <p:spPr bwMode="auto">
          <a:xfrm>
            <a:off x="5862918" y="4157979"/>
            <a:ext cx="527896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3200">
                <a:latin typeface="Calibri" pitchFamily="34" charset="0"/>
              </a:rPr>
              <a:t>JP Fauvel</a:t>
            </a:r>
          </a:p>
        </p:txBody>
      </p:sp>
      <p:sp>
        <p:nvSpPr>
          <p:cNvPr id="17" name="Forme libre 16"/>
          <p:cNvSpPr/>
          <p:nvPr/>
        </p:nvSpPr>
        <p:spPr>
          <a:xfrm>
            <a:off x="4877527" y="3891927"/>
            <a:ext cx="6880356"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25A79B"/>
              </a:solidFill>
            </a:endParaRPr>
          </a:p>
        </p:txBody>
      </p:sp>
      <p:sp>
        <p:nvSpPr>
          <p:cNvPr id="7" name="Forme libre 6"/>
          <p:cNvSpPr/>
          <p:nvPr/>
        </p:nvSpPr>
        <p:spPr>
          <a:xfrm rot="-10860000">
            <a:off x="4978239" y="3963980"/>
            <a:ext cx="7039101"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C000"/>
              </a:solidFill>
            </a:endParaRPr>
          </a:p>
        </p:txBody>
      </p:sp>
      <p:sp>
        <p:nvSpPr>
          <p:cNvPr id="4" name="Ellipse 3"/>
          <p:cNvSpPr/>
          <p:nvPr/>
        </p:nvSpPr>
        <p:spPr>
          <a:xfrm>
            <a:off x="12020550" y="3877965"/>
            <a:ext cx="171449" cy="128587"/>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Ellipse 7"/>
          <p:cNvSpPr/>
          <p:nvPr/>
        </p:nvSpPr>
        <p:spPr>
          <a:xfrm>
            <a:off x="11760199" y="3989089"/>
            <a:ext cx="86784" cy="6350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84" name="ZoneTexte 4"/>
          <p:cNvSpPr txBox="1">
            <a:spLocks noChangeArrowheads="1"/>
          </p:cNvSpPr>
          <p:nvPr/>
        </p:nvSpPr>
        <p:spPr bwMode="auto">
          <a:xfrm>
            <a:off x="5621618" y="4813617"/>
            <a:ext cx="52789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2400" b="1" dirty="0">
                <a:solidFill>
                  <a:srgbClr val="F79646"/>
                </a:solidFill>
                <a:latin typeface="Calibri" pitchFamily="34" charset="0"/>
              </a:rPr>
              <a:t>Thérapeutique \ Néphrologie</a:t>
            </a:r>
            <a:endParaRPr lang="fr-FR" altLang="fr-FR" sz="2400" dirty="0">
              <a:latin typeface="Calibri" pitchFamily="34" charset="0"/>
            </a:endParaRPr>
          </a:p>
        </p:txBody>
      </p:sp>
    </p:spTree>
    <p:extLst>
      <p:ext uri="{BB962C8B-B14F-4D97-AF65-F5344CB8AC3E}">
        <p14:creationId xmlns:p14="http://schemas.microsoft.com/office/powerpoint/2010/main" val="41210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052190" y="2350086"/>
            <a:ext cx="81398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fr-FR" altLang="fr-FR" sz="2400" b="1" dirty="0"/>
              <a:t>Diurétique thiazidique</a:t>
            </a:r>
          </a:p>
          <a:p>
            <a:pPr marL="342900" indent="-342900" eaLnBrk="1" hangingPunct="1">
              <a:buFont typeface="Arial" panose="020B0604020202020204" pitchFamily="34" charset="0"/>
              <a:buChar char="•"/>
            </a:pPr>
            <a:r>
              <a:rPr lang="fr-FR" altLang="fr-FR" sz="2400" b="1" dirty="0"/>
              <a:t>Bloqueur du SRAA</a:t>
            </a:r>
          </a:p>
          <a:p>
            <a:pPr marL="342900" indent="-342900" eaLnBrk="1" hangingPunct="1">
              <a:buFont typeface="Arial" panose="020B0604020202020204" pitchFamily="34" charset="0"/>
              <a:buChar char="•"/>
            </a:pPr>
            <a:r>
              <a:rPr lang="fr-FR" altLang="fr-FR" sz="2400" b="1" dirty="0"/>
              <a:t>Inhibiteur Calcique</a:t>
            </a:r>
            <a:endParaRPr lang="fr-FR" altLang="fr-FR"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325" y="0"/>
            <a:ext cx="52736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 Box 3"/>
          <p:cNvSpPr txBox="1">
            <a:spLocks noChangeArrowheads="1"/>
          </p:cNvSpPr>
          <p:nvPr/>
        </p:nvSpPr>
        <p:spPr bwMode="auto">
          <a:xfrm>
            <a:off x="1241096" y="1220479"/>
            <a:ext cx="1036743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fr-FR" altLang="fr-FR" sz="4400" b="1" dirty="0">
                <a:effectLst>
                  <a:outerShdw blurRad="38100" dist="38100" dir="2700000" algn="tl">
                    <a:srgbClr val="C0C0C0"/>
                  </a:outerShdw>
                </a:effectLst>
                <a:latin typeface="Times New Roman" pitchFamily="18" charset="0"/>
              </a:rPr>
              <a:t>Vous avez le choix</a:t>
            </a:r>
          </a:p>
        </p:txBody>
      </p:sp>
      <p:sp>
        <p:nvSpPr>
          <p:cNvPr id="2" name="Rectangle 1"/>
          <p:cNvSpPr/>
          <p:nvPr/>
        </p:nvSpPr>
        <p:spPr>
          <a:xfrm>
            <a:off x="4052190" y="3883195"/>
            <a:ext cx="7924800" cy="2308324"/>
          </a:xfrm>
          <a:prstGeom prst="rect">
            <a:avLst/>
          </a:prstGeom>
        </p:spPr>
        <p:txBody>
          <a:bodyPr wrap="square">
            <a:spAutoFit/>
          </a:bodyPr>
          <a:lstStyle/>
          <a:p>
            <a:r>
              <a:rPr lang="fr-FR" dirty="0"/>
              <a:t>Il est recommandé de débuter un traitement pharmacologique : diurétique thiazidique, inhibiteur calcique, inhibiteur de l'enzyme de conversion (IEC) ou antagoniste des récepteurs de l'angiotensine 2 (ARA2), par une </a:t>
            </a:r>
            <a:r>
              <a:rPr lang="fr-FR" b="1" dirty="0">
                <a:solidFill>
                  <a:srgbClr val="00B050"/>
                </a:solidFill>
              </a:rPr>
              <a:t>monothérapie</a:t>
            </a:r>
            <a:r>
              <a:rPr lang="fr-FR" dirty="0"/>
              <a:t>, au mieux en </a:t>
            </a:r>
            <a:r>
              <a:rPr lang="fr-FR" b="1" dirty="0" err="1">
                <a:solidFill>
                  <a:srgbClr val="00B050"/>
                </a:solidFill>
              </a:rPr>
              <a:t>monoprise</a:t>
            </a:r>
            <a:r>
              <a:rPr lang="fr-FR" dirty="0"/>
              <a:t>. </a:t>
            </a:r>
          </a:p>
          <a:p>
            <a:endParaRPr lang="fr-FR" dirty="0"/>
          </a:p>
          <a:p>
            <a:r>
              <a:rPr lang="fr-FR" dirty="0"/>
              <a:t>Les </a:t>
            </a:r>
            <a:r>
              <a:rPr lang="fr-FR" dirty="0">
                <a:solidFill>
                  <a:srgbClr val="FF0000"/>
                </a:solidFill>
              </a:rPr>
              <a:t>bêtabloquants</a:t>
            </a:r>
            <a:r>
              <a:rPr lang="fr-FR" dirty="0"/>
              <a:t> peuvent être utilisés comme antihypertenseurs mais ils semblent moins protecteurs que les autres classes thérapeutiques vis-à-vis du risque d’accident vasculaire cérébral.</a:t>
            </a:r>
          </a:p>
        </p:txBody>
      </p:sp>
    </p:spTree>
    <p:extLst>
      <p:ext uri="{BB962C8B-B14F-4D97-AF65-F5344CB8AC3E}">
        <p14:creationId xmlns:p14="http://schemas.microsoft.com/office/powerpoint/2010/main" val="145823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736" y="506078"/>
            <a:ext cx="8101263"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31A0D44C-FA73-47BB-8558-686F179C61A5}"/>
              </a:ext>
            </a:extLst>
          </p:cNvPr>
          <p:cNvSpPr/>
          <p:nvPr/>
        </p:nvSpPr>
        <p:spPr>
          <a:xfrm>
            <a:off x="5161128" y="0"/>
            <a:ext cx="6061275" cy="646331"/>
          </a:xfrm>
          <a:prstGeom prst="rect">
            <a:avLst/>
          </a:prstGeom>
        </p:spPr>
        <p:txBody>
          <a:bodyPr wrap="none">
            <a:spAutoFit/>
          </a:bodyPr>
          <a:lstStyle/>
          <a:p>
            <a:r>
              <a:rPr lang="fr-FR" altLang="fr-FR" sz="3600" b="1" dirty="0">
                <a:solidFill>
                  <a:prstClr val="black"/>
                </a:solidFill>
                <a:latin typeface="Calisto MT" pitchFamily="18" charset="0"/>
              </a:rPr>
              <a:t>Sites d’action des diurétiques</a:t>
            </a:r>
            <a:endParaRPr lang="fr-FR" sz="2800" dirty="0"/>
          </a:p>
        </p:txBody>
      </p:sp>
    </p:spTree>
    <p:extLst>
      <p:ext uri="{BB962C8B-B14F-4D97-AF65-F5344CB8AC3E}">
        <p14:creationId xmlns:p14="http://schemas.microsoft.com/office/powerpoint/2010/main" val="390432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4052772" y="10278"/>
            <a:ext cx="8139228" cy="766558"/>
          </a:xfrm>
        </p:spPr>
        <p:txBody>
          <a:bodyPr/>
          <a:lstStyle/>
          <a:p>
            <a:pPr eaLnBrk="1" hangingPunct="1"/>
            <a:r>
              <a:rPr lang="fr-FR" altLang="fr-FR" dirty="0">
                <a:solidFill>
                  <a:srgbClr val="7B9899"/>
                </a:solidFill>
                <a:latin typeface="Calisto MT" pitchFamily="18" charset="0"/>
              </a:rPr>
              <a:t>Règles de prescription Diurétiques</a:t>
            </a:r>
          </a:p>
        </p:txBody>
      </p:sp>
      <p:sp>
        <p:nvSpPr>
          <p:cNvPr id="39939" name="Rectangle 3"/>
          <p:cNvSpPr txBox="1">
            <a:spLocks noChangeArrowheads="1"/>
          </p:cNvSpPr>
          <p:nvPr/>
        </p:nvSpPr>
        <p:spPr bwMode="auto">
          <a:xfrm>
            <a:off x="3944203" y="664494"/>
            <a:ext cx="7685206" cy="61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914400" indent="-45720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lnSpc>
                <a:spcPct val="90000"/>
              </a:lnSpc>
              <a:spcBef>
                <a:spcPct val="0"/>
              </a:spcBef>
              <a:spcAft>
                <a:spcPts val="2000"/>
              </a:spcAft>
              <a:buClrTx/>
              <a:buSzTx/>
              <a:buFont typeface="Wingdings 2" pitchFamily="18" charset="2"/>
              <a:buChar char=""/>
            </a:pPr>
            <a:r>
              <a:rPr lang="fr-FR" altLang="fr-FR" sz="2400" dirty="0">
                <a:latin typeface="Calisto MT" pitchFamily="18" charset="0"/>
              </a:rPr>
              <a:t>Définir:</a:t>
            </a:r>
          </a:p>
          <a:p>
            <a:pPr lvl="1" eaLnBrk="1" hangingPunct="1">
              <a:lnSpc>
                <a:spcPct val="90000"/>
              </a:lnSpc>
              <a:spcBef>
                <a:spcPct val="0"/>
              </a:spcBef>
              <a:spcAft>
                <a:spcPts val="2000"/>
              </a:spcAft>
              <a:buClrTx/>
              <a:buSzTx/>
              <a:buFont typeface="Wingdings 2" pitchFamily="18" charset="2"/>
              <a:buChar char=""/>
            </a:pPr>
            <a:r>
              <a:rPr lang="fr-FR" altLang="fr-FR" sz="2400" dirty="0">
                <a:solidFill>
                  <a:schemeClr val="tx1"/>
                </a:solidFill>
                <a:latin typeface="Calisto MT" pitchFamily="18" charset="0"/>
              </a:rPr>
              <a:t>les conditions de prescription: urgence ou traitement au long cours</a:t>
            </a:r>
          </a:p>
          <a:p>
            <a:pPr lvl="1" eaLnBrk="1" hangingPunct="1">
              <a:lnSpc>
                <a:spcPct val="90000"/>
              </a:lnSpc>
              <a:spcBef>
                <a:spcPct val="0"/>
              </a:spcBef>
              <a:spcAft>
                <a:spcPts val="2000"/>
              </a:spcAft>
              <a:buClrTx/>
              <a:buSzTx/>
              <a:buFont typeface="Wingdings 2" pitchFamily="18" charset="2"/>
              <a:buChar char=""/>
            </a:pPr>
            <a:r>
              <a:rPr lang="fr-FR" altLang="fr-FR" sz="2400" dirty="0">
                <a:solidFill>
                  <a:schemeClr val="tx1"/>
                </a:solidFill>
                <a:latin typeface="Calisto MT" pitchFamily="18" charset="0"/>
              </a:rPr>
              <a:t>les objectifs attendus : diminution modérée de la volémie, baisse de la PA, de la calciurie, etc…</a:t>
            </a:r>
          </a:p>
          <a:p>
            <a:pPr eaLnBrk="1" hangingPunct="1">
              <a:lnSpc>
                <a:spcPct val="90000"/>
              </a:lnSpc>
              <a:spcBef>
                <a:spcPct val="0"/>
              </a:spcBef>
              <a:spcAft>
                <a:spcPts val="2000"/>
              </a:spcAft>
              <a:buClrTx/>
              <a:buSzTx/>
              <a:buFont typeface="Wingdings 2" pitchFamily="18" charset="2"/>
              <a:buChar char=""/>
            </a:pPr>
            <a:r>
              <a:rPr lang="fr-FR" altLang="fr-FR" sz="2400" dirty="0">
                <a:latin typeface="Calisto MT" pitchFamily="18" charset="0"/>
              </a:rPr>
              <a:t>Recherche des contre-indications absolues (Grossesse, Insuffisance rénale, etc…)</a:t>
            </a:r>
          </a:p>
          <a:p>
            <a:pPr eaLnBrk="1" hangingPunct="1">
              <a:lnSpc>
                <a:spcPct val="90000"/>
              </a:lnSpc>
              <a:spcBef>
                <a:spcPct val="0"/>
              </a:spcBef>
              <a:spcAft>
                <a:spcPts val="2000"/>
              </a:spcAft>
              <a:buClrTx/>
              <a:buSzTx/>
              <a:buFont typeface="Wingdings 2" pitchFamily="18" charset="2"/>
              <a:buChar char=""/>
            </a:pPr>
            <a:r>
              <a:rPr lang="fr-FR" altLang="fr-FR" sz="2400" dirty="0">
                <a:latin typeface="Calisto MT" pitchFamily="18" charset="0"/>
              </a:rPr>
              <a:t>Prescription à doses progressivement croissante</a:t>
            </a:r>
          </a:p>
          <a:p>
            <a:pPr eaLnBrk="1" hangingPunct="1">
              <a:lnSpc>
                <a:spcPct val="90000"/>
              </a:lnSpc>
              <a:spcBef>
                <a:spcPct val="0"/>
              </a:spcBef>
              <a:spcAft>
                <a:spcPts val="2000"/>
              </a:spcAft>
              <a:buClrTx/>
              <a:buSzTx/>
              <a:buFont typeface="Wingdings 2" pitchFamily="18" charset="2"/>
              <a:buChar char=""/>
            </a:pPr>
            <a:r>
              <a:rPr lang="fr-FR" altLang="fr-FR" sz="2400" dirty="0">
                <a:latin typeface="Calisto MT" pitchFamily="18" charset="0"/>
              </a:rPr>
              <a:t>Penser aux terrains à risque et aux contre-indications relatives (risque d’effets indésirables):</a:t>
            </a:r>
          </a:p>
          <a:p>
            <a:pPr lvl="1" eaLnBrk="1" hangingPunct="1">
              <a:lnSpc>
                <a:spcPct val="90000"/>
              </a:lnSpc>
              <a:spcBef>
                <a:spcPct val="0"/>
              </a:spcBef>
              <a:spcAft>
                <a:spcPts val="1000"/>
              </a:spcAft>
              <a:buClr>
                <a:schemeClr val="bg2"/>
              </a:buClr>
              <a:buSzTx/>
              <a:buFont typeface="Wingdings 2" pitchFamily="18" charset="2"/>
              <a:buChar char=""/>
            </a:pPr>
            <a:r>
              <a:rPr lang="fr-FR" altLang="fr-FR" sz="2000" dirty="0">
                <a:solidFill>
                  <a:schemeClr val="tx1"/>
                </a:solidFill>
                <a:latin typeface="Calisto MT" pitchFamily="18" charset="0"/>
              </a:rPr>
              <a:t>personne âgée, hyperuricémie, adénome prostatique</a:t>
            </a:r>
          </a:p>
          <a:p>
            <a:pPr lvl="1" eaLnBrk="1" hangingPunct="1">
              <a:lnSpc>
                <a:spcPct val="90000"/>
              </a:lnSpc>
              <a:spcBef>
                <a:spcPct val="0"/>
              </a:spcBef>
              <a:spcAft>
                <a:spcPts val="1000"/>
              </a:spcAft>
              <a:buClr>
                <a:schemeClr val="bg2"/>
              </a:buClr>
              <a:buSzTx/>
              <a:buFont typeface="Wingdings 2" pitchFamily="18" charset="2"/>
              <a:buChar char=""/>
            </a:pPr>
            <a:r>
              <a:rPr lang="fr-FR" altLang="fr-FR" sz="2000" dirty="0">
                <a:solidFill>
                  <a:schemeClr val="tx1"/>
                </a:solidFill>
                <a:latin typeface="Calisto MT" pitchFamily="18" charset="0"/>
              </a:rPr>
              <a:t>éruption cutanée sous sulfamides</a:t>
            </a:r>
          </a:p>
          <a:p>
            <a:pPr lvl="1" eaLnBrk="1" hangingPunct="1">
              <a:lnSpc>
                <a:spcPct val="90000"/>
              </a:lnSpc>
              <a:spcBef>
                <a:spcPct val="0"/>
              </a:spcBef>
              <a:spcAft>
                <a:spcPts val="1000"/>
              </a:spcAft>
              <a:buClr>
                <a:schemeClr val="bg2"/>
              </a:buClr>
              <a:buSzTx/>
              <a:buFont typeface="Wingdings 2" pitchFamily="18" charset="2"/>
              <a:buChar char=""/>
            </a:pPr>
            <a:r>
              <a:rPr lang="fr-FR" altLang="fr-FR" sz="2000" dirty="0">
                <a:solidFill>
                  <a:schemeClr val="tx1"/>
                </a:solidFill>
                <a:latin typeface="Calisto MT" pitchFamily="18" charset="0"/>
              </a:rPr>
              <a:t>pathologie associée favorisant les troubles </a:t>
            </a:r>
            <a:r>
              <a:rPr lang="fr-FR" altLang="fr-FR" sz="2000" dirty="0" err="1">
                <a:solidFill>
                  <a:schemeClr val="tx1"/>
                </a:solidFill>
                <a:latin typeface="Calisto MT" pitchFamily="18" charset="0"/>
              </a:rPr>
              <a:t>hydroélectrolytiques</a:t>
            </a:r>
            <a:endParaRPr lang="fr-FR" altLang="fr-FR" sz="2000" dirty="0">
              <a:solidFill>
                <a:schemeClr val="tx1"/>
              </a:solidFill>
              <a:latin typeface="Calisto MT" pitchFamily="18" charset="0"/>
            </a:endParaRPr>
          </a:p>
        </p:txBody>
      </p:sp>
    </p:spTree>
    <p:extLst>
      <p:ext uri="{BB962C8B-B14F-4D97-AF65-F5344CB8AC3E}">
        <p14:creationId xmlns:p14="http://schemas.microsoft.com/office/powerpoint/2010/main" val="342865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re 1"/>
          <p:cNvSpPr>
            <a:spLocks noGrp="1"/>
          </p:cNvSpPr>
          <p:nvPr>
            <p:ph type="title"/>
          </p:nvPr>
        </p:nvSpPr>
        <p:spPr>
          <a:xfrm>
            <a:off x="4039736" y="28974"/>
            <a:ext cx="8152263" cy="590458"/>
          </a:xfrm>
        </p:spPr>
        <p:txBody>
          <a:bodyPr/>
          <a:lstStyle/>
          <a:p>
            <a:pPr eaLnBrk="1" hangingPunct="1"/>
            <a:r>
              <a:rPr lang="fr-FR" altLang="fr-FR" sz="3400" b="1" dirty="0">
                <a:latin typeface="Calisto MT" pitchFamily="18" charset="0"/>
              </a:rPr>
              <a:t>Diurétiques thiazidiques</a:t>
            </a:r>
          </a:p>
        </p:txBody>
      </p:sp>
      <p:sp>
        <p:nvSpPr>
          <p:cNvPr id="29699" name="Espace réservé du contenu 4"/>
          <p:cNvSpPr>
            <a:spLocks noGrp="1"/>
          </p:cNvSpPr>
          <p:nvPr>
            <p:ph sz="half" idx="1"/>
          </p:nvPr>
        </p:nvSpPr>
        <p:spPr>
          <a:xfrm>
            <a:off x="0" y="730180"/>
            <a:ext cx="12192000" cy="2248994"/>
          </a:xfrm>
        </p:spPr>
        <p:txBody>
          <a:bodyPr/>
          <a:lstStyle/>
          <a:p>
            <a:pPr eaLnBrk="1" hangingPunct="1">
              <a:lnSpc>
                <a:spcPct val="110000"/>
              </a:lnSpc>
              <a:spcBef>
                <a:spcPct val="0"/>
              </a:spcBef>
            </a:pPr>
            <a:r>
              <a:rPr lang="fr-FR" altLang="fr-FR" sz="2100" dirty="0"/>
              <a:t>Inhibent l’absorption de </a:t>
            </a:r>
            <a:r>
              <a:rPr lang="fr-FR" altLang="fr-FR" sz="2100" dirty="0" err="1"/>
              <a:t>NaCl</a:t>
            </a:r>
            <a:r>
              <a:rPr lang="fr-FR" altLang="fr-FR" sz="2100" dirty="0"/>
              <a:t> dans les cellules du TCD, et inhibent la </a:t>
            </a:r>
            <a:r>
              <a:rPr lang="fr-FR" altLang="fr-FR" sz="2100" dirty="0" err="1"/>
              <a:t>réabsorbtion</a:t>
            </a:r>
            <a:r>
              <a:rPr lang="fr-FR" altLang="fr-FR" sz="2100" dirty="0"/>
              <a:t> passive de potassium</a:t>
            </a:r>
          </a:p>
          <a:p>
            <a:pPr eaLnBrk="1" hangingPunct="1">
              <a:lnSpc>
                <a:spcPct val="110000"/>
              </a:lnSpc>
              <a:spcBef>
                <a:spcPct val="0"/>
              </a:spcBef>
            </a:pPr>
            <a:endParaRPr lang="fr-FR" altLang="fr-FR" sz="2100" dirty="0"/>
          </a:p>
          <a:p>
            <a:pPr eaLnBrk="1" hangingPunct="1">
              <a:lnSpc>
                <a:spcPct val="110000"/>
              </a:lnSpc>
              <a:spcBef>
                <a:spcPct val="0"/>
              </a:spcBef>
            </a:pPr>
            <a:r>
              <a:rPr lang="fr-FR" altLang="fr-FR" sz="2100" dirty="0"/>
              <a:t>Bonne efficacité (excrétion de 5-10% du </a:t>
            </a:r>
            <a:r>
              <a:rPr lang="fr-FR" altLang="fr-FR" sz="2100" dirty="0" err="1"/>
              <a:t>Na</a:t>
            </a:r>
            <a:r>
              <a:rPr lang="fr-FR" altLang="fr-FR" sz="2100" dirty="0"/>
              <a:t> filtré) et biodisponibilité, durée d’action prolongée (12-24h) mais délai + long que DAH (1-2h)</a:t>
            </a:r>
          </a:p>
          <a:p>
            <a:pPr eaLnBrk="1" hangingPunct="1">
              <a:lnSpc>
                <a:spcPct val="110000"/>
              </a:lnSpc>
              <a:spcBef>
                <a:spcPct val="0"/>
              </a:spcBef>
            </a:pPr>
            <a:r>
              <a:rPr lang="fr-FR" altLang="fr-FR" sz="2100" dirty="0"/>
              <a:t>Per Os uniquement</a:t>
            </a:r>
          </a:p>
          <a:p>
            <a:pPr eaLnBrk="1" hangingPunct="1">
              <a:lnSpc>
                <a:spcPct val="90000"/>
              </a:lnSpc>
              <a:spcBef>
                <a:spcPct val="0"/>
              </a:spcBef>
              <a:buFont typeface="Wingdings 2" pitchFamily="18" charset="2"/>
              <a:buNone/>
            </a:pPr>
            <a:endParaRPr lang="fr-FR" altLang="fr-FR" dirty="0"/>
          </a:p>
          <a:p>
            <a:pPr eaLnBrk="1" hangingPunct="1">
              <a:lnSpc>
                <a:spcPct val="90000"/>
              </a:lnSpc>
              <a:spcBef>
                <a:spcPct val="0"/>
              </a:spcBef>
              <a:buFont typeface="Wingdings 2" pitchFamily="18" charset="2"/>
              <a:buNone/>
            </a:pPr>
            <a:endParaRPr lang="fr-FR" alt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728" y="2855258"/>
            <a:ext cx="6230271" cy="447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3429000"/>
            <a:ext cx="6459794" cy="2677656"/>
          </a:xfrm>
          <a:prstGeom prst="rect">
            <a:avLst/>
          </a:prstGeom>
        </p:spPr>
        <p:txBody>
          <a:bodyPr wrap="square">
            <a:spAutoFit/>
          </a:bodyPr>
          <a:lstStyle/>
          <a:p>
            <a:r>
              <a:rPr lang="fr-FR" sz="2800" dirty="0"/>
              <a:t>1 Inhibition du cotransporteur </a:t>
            </a:r>
            <a:r>
              <a:rPr lang="fr-FR" sz="2800" dirty="0" err="1"/>
              <a:t>NaCl</a:t>
            </a:r>
            <a:r>
              <a:rPr lang="fr-FR" sz="2800" dirty="0"/>
              <a:t>			</a:t>
            </a:r>
          </a:p>
          <a:p>
            <a:r>
              <a:rPr lang="fr-FR" sz="2800" dirty="0"/>
              <a:t>2 </a:t>
            </a:r>
            <a:r>
              <a:rPr lang="fr-FR" sz="2800" dirty="0">
                <a:sym typeface="Wingdings"/>
              </a:rPr>
              <a:t> </a:t>
            </a:r>
            <a:r>
              <a:rPr lang="fr-FR" sz="2800" dirty="0"/>
              <a:t>réabsorption Ca++ (</a:t>
            </a:r>
            <a:r>
              <a:rPr lang="fr-FR" altLang="fr-FR" sz="2800" dirty="0" err="1"/>
              <a:t>hypocalciuriant</a:t>
            </a:r>
            <a:r>
              <a:rPr lang="fr-FR" altLang="fr-FR" sz="2800" dirty="0"/>
              <a:t>) </a:t>
            </a:r>
            <a:r>
              <a:rPr lang="fr-FR" sz="2800" dirty="0"/>
              <a:t>	</a:t>
            </a:r>
          </a:p>
          <a:p>
            <a:r>
              <a:rPr lang="fr-FR" sz="2800" dirty="0"/>
              <a:t>3 </a:t>
            </a:r>
            <a:r>
              <a:rPr lang="fr-FR" sz="2800" dirty="0">
                <a:sym typeface="Wingdings"/>
              </a:rPr>
              <a:t></a:t>
            </a:r>
            <a:r>
              <a:rPr lang="fr-FR" sz="2800" dirty="0"/>
              <a:t>sécrétion K+ et H+ par tubes collecteurs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2"/>
          <p:cNvSpPr>
            <a:spLocks noGrp="1"/>
          </p:cNvSpPr>
          <p:nvPr>
            <p:ph type="title"/>
          </p:nvPr>
        </p:nvSpPr>
        <p:spPr/>
        <p:txBody>
          <a:bodyPr/>
          <a:lstStyle/>
          <a:p>
            <a:pPr eaLnBrk="1" hangingPunct="1"/>
            <a:r>
              <a:rPr lang="fr-FR" altLang="fr-FR" dirty="0">
                <a:solidFill>
                  <a:srgbClr val="7B9899"/>
                </a:solidFill>
              </a:rPr>
              <a:t>Diurétiques thiazidiques</a:t>
            </a:r>
          </a:p>
        </p:txBody>
      </p:sp>
      <p:sp>
        <p:nvSpPr>
          <p:cNvPr id="31747" name="Espace réservé du contenu 3"/>
          <p:cNvSpPr>
            <a:spLocks noGrp="1"/>
          </p:cNvSpPr>
          <p:nvPr>
            <p:ph sz="quarter" idx="1"/>
          </p:nvPr>
        </p:nvSpPr>
        <p:spPr>
          <a:xfrm>
            <a:off x="4080681" y="1527175"/>
            <a:ext cx="7660470" cy="4572000"/>
          </a:xfrm>
        </p:spPr>
        <p:txBody>
          <a:bodyPr/>
          <a:lstStyle/>
          <a:p>
            <a:pPr eaLnBrk="1" hangingPunct="1">
              <a:spcBef>
                <a:spcPct val="0"/>
              </a:spcBef>
            </a:pPr>
            <a:r>
              <a:rPr lang="fr-FR" altLang="fr-FR" sz="2400" dirty="0"/>
              <a:t>Effets indésirables: </a:t>
            </a:r>
          </a:p>
          <a:p>
            <a:pPr lvl="1" eaLnBrk="1" hangingPunct="1">
              <a:spcBef>
                <a:spcPct val="0"/>
              </a:spcBef>
            </a:pPr>
            <a:r>
              <a:rPr lang="fr-FR" altLang="fr-FR" sz="2000" dirty="0"/>
              <a:t>hypokaliémie, alcalose métabolique</a:t>
            </a:r>
          </a:p>
          <a:p>
            <a:pPr lvl="1" eaLnBrk="1" hangingPunct="1">
              <a:spcBef>
                <a:spcPct val="0"/>
              </a:spcBef>
            </a:pPr>
            <a:r>
              <a:rPr lang="fr-FR" altLang="fr-FR" sz="2000" dirty="0"/>
              <a:t>déshydratation</a:t>
            </a:r>
          </a:p>
          <a:p>
            <a:pPr lvl="1" eaLnBrk="1" hangingPunct="1">
              <a:spcBef>
                <a:spcPct val="0"/>
              </a:spcBef>
            </a:pPr>
            <a:r>
              <a:rPr lang="fr-FR" altLang="fr-FR" sz="2000" dirty="0"/>
              <a:t>Hyponatrémie (inhibition de la dilution, sujet âgé++)</a:t>
            </a:r>
          </a:p>
          <a:p>
            <a:pPr lvl="1" eaLnBrk="1" hangingPunct="1">
              <a:spcBef>
                <a:spcPct val="0"/>
              </a:spcBef>
            </a:pPr>
            <a:r>
              <a:rPr lang="fr-FR" altLang="fr-FR" sz="2000" dirty="0" err="1"/>
              <a:t>hyperuricémie,hyperglycémie</a:t>
            </a:r>
            <a:r>
              <a:rPr lang="fr-FR" altLang="fr-FR" sz="2000" dirty="0"/>
              <a:t>,</a:t>
            </a:r>
          </a:p>
          <a:p>
            <a:pPr lvl="1" eaLnBrk="1" hangingPunct="1">
              <a:spcBef>
                <a:spcPct val="0"/>
              </a:spcBef>
            </a:pPr>
            <a:r>
              <a:rPr lang="fr-FR" altLang="fr-FR" sz="2000" dirty="0"/>
              <a:t>Hypercalcémie</a:t>
            </a:r>
          </a:p>
          <a:p>
            <a:pPr lvl="1" eaLnBrk="1" hangingPunct="1">
              <a:spcBef>
                <a:spcPct val="0"/>
              </a:spcBef>
            </a:pPr>
            <a:r>
              <a:rPr lang="fr-FR" altLang="fr-FR" sz="2000" dirty="0"/>
              <a:t>Allergie</a:t>
            </a:r>
          </a:p>
          <a:p>
            <a:pPr eaLnBrk="1" hangingPunct="1">
              <a:spcBef>
                <a:spcPct val="0"/>
              </a:spcBef>
            </a:pPr>
            <a:endParaRPr lang="fr-FR" altLang="fr-FR" sz="2400" dirty="0"/>
          </a:p>
          <a:p>
            <a:pPr eaLnBrk="1" hangingPunct="1">
              <a:spcBef>
                <a:spcPct val="0"/>
              </a:spcBef>
            </a:pPr>
            <a:endParaRPr lang="fr-FR" altLang="fr-FR" sz="2400" dirty="0"/>
          </a:p>
          <a:p>
            <a:pPr eaLnBrk="1" hangingPunct="1">
              <a:spcBef>
                <a:spcPct val="0"/>
              </a:spcBef>
            </a:pPr>
            <a:r>
              <a:rPr lang="fr-FR" altLang="fr-FR" sz="2400" dirty="0"/>
              <a:t>Inefficaces en cas d’IR sévère (eDFG&lt;30</a:t>
            </a:r>
            <a:r>
              <a:rPr lang="fr-FR" altLang="fr-FR" sz="1050" dirty="0"/>
              <a:t>ml/min/1,73m²</a:t>
            </a:r>
            <a:r>
              <a:rPr lang="fr-FR" altLang="fr-FR" sz="2400" dirty="0"/>
              <a:t>)</a:t>
            </a:r>
          </a:p>
          <a:p>
            <a:pPr eaLnBrk="1" hangingPunct="1">
              <a:spcBef>
                <a:spcPct val="0"/>
              </a:spcBef>
            </a:pPr>
            <a:endParaRPr lang="fr-FR" altLang="fr-F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052190" y="1230969"/>
            <a:ext cx="75823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3200" b="1" dirty="0"/>
              <a:t>Sachez prescrire un Thiazidique</a:t>
            </a:r>
            <a:endParaRPr lang="fr-FR" altLang="fr-FR"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56597" cy="246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CAF69491-E9FB-45D9-BBFE-32BB603A6015}"/>
              </a:ext>
            </a:extLst>
          </p:cNvPr>
          <p:cNvSpPr/>
          <p:nvPr/>
        </p:nvSpPr>
        <p:spPr>
          <a:xfrm>
            <a:off x="4203290" y="2466553"/>
            <a:ext cx="7988710" cy="3970318"/>
          </a:xfrm>
          <a:prstGeom prst="rect">
            <a:avLst/>
          </a:prstGeom>
        </p:spPr>
        <p:txBody>
          <a:bodyPr wrap="square">
            <a:spAutoFit/>
          </a:bodyPr>
          <a:lstStyle/>
          <a:p>
            <a:r>
              <a:rPr lang="fr-FR" sz="2800" dirty="0"/>
              <a:t>Hydrochlorothiazide 25 mg 1 cp le matin</a:t>
            </a:r>
          </a:p>
          <a:p>
            <a:endParaRPr lang="fr-FR" sz="2800" dirty="0"/>
          </a:p>
          <a:p>
            <a:r>
              <a:rPr lang="fr-FR" sz="2800" dirty="0"/>
              <a:t>Surveillance. </a:t>
            </a:r>
          </a:p>
          <a:p>
            <a:pPr marL="457200" indent="-457200">
              <a:buFont typeface="Arial" panose="020B0604020202020204" pitchFamily="34" charset="0"/>
              <a:buChar char="•"/>
            </a:pPr>
            <a:r>
              <a:rPr lang="fr-FR" sz="2800" dirty="0"/>
              <a:t>Créat, Na, K, EAL, </a:t>
            </a:r>
            <a:r>
              <a:rPr lang="fr-FR" sz="2800" dirty="0" err="1"/>
              <a:t>Ac</a:t>
            </a:r>
            <a:r>
              <a:rPr lang="fr-FR" sz="2800" dirty="0"/>
              <a:t> Urique dans 1 mois</a:t>
            </a:r>
          </a:p>
          <a:p>
            <a:endParaRPr lang="fr-FR" sz="2800" dirty="0"/>
          </a:p>
          <a:p>
            <a:r>
              <a:rPr lang="fr-FR" sz="2800" dirty="0"/>
              <a:t>Automesure tensionnelle dans 1 mois  et augmenter la posologie à 50 mg le matin si besoin</a:t>
            </a:r>
          </a:p>
          <a:p>
            <a:endParaRPr lang="fr-FR" sz="2800" dirty="0"/>
          </a:p>
          <a:p>
            <a:r>
              <a:rPr lang="fr-FR" sz="2800" dirty="0"/>
              <a:t>Chez le sujet âgé débuter à 12,5 mg</a:t>
            </a:r>
          </a:p>
        </p:txBody>
      </p:sp>
    </p:spTree>
    <p:extLst>
      <p:ext uri="{BB962C8B-B14F-4D97-AF65-F5344CB8AC3E}">
        <p14:creationId xmlns:p14="http://schemas.microsoft.com/office/powerpoint/2010/main" val="273803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Bloqueur du SRAA</a:t>
            </a:r>
          </a:p>
        </p:txBody>
      </p:sp>
      <p:sp>
        <p:nvSpPr>
          <p:cNvPr id="3" name="Espace réservé du texte 2"/>
          <p:cNvSpPr>
            <a:spLocks noGrp="1"/>
          </p:cNvSpPr>
          <p:nvPr>
            <p:ph type="body" idx="1"/>
          </p:nvPr>
        </p:nvSpPr>
        <p:spPr>
          <a:xfrm>
            <a:off x="4393972" y="1330859"/>
            <a:ext cx="7428492" cy="615928"/>
          </a:xfrm>
        </p:spPr>
        <p:txBody>
          <a:bodyPr/>
          <a:lstStyle/>
          <a:p>
            <a:r>
              <a:rPr lang="fr-FR" dirty="0"/>
              <a:t>IEC/Sartans</a:t>
            </a:r>
          </a:p>
        </p:txBody>
      </p:sp>
    </p:spTree>
    <p:extLst>
      <p:ext uri="{BB962C8B-B14F-4D97-AF65-F5344CB8AC3E}">
        <p14:creationId xmlns:p14="http://schemas.microsoft.com/office/powerpoint/2010/main" val="249392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934691" y="115889"/>
            <a:ext cx="8257308" cy="936625"/>
          </a:xfrm>
        </p:spPr>
        <p:txBody>
          <a:bodyPr rtlCol="0">
            <a:normAutofit fontScale="90000"/>
          </a:bodyPr>
          <a:lstStyle/>
          <a:p>
            <a:pPr algn="ctr">
              <a:defRPr/>
            </a:pPr>
            <a:r>
              <a:rPr lang="fr-FR" sz="3600" dirty="0"/>
              <a:t>Effets des I-SRAA sur les fonctions myocardique et rénale</a:t>
            </a:r>
            <a:endParaRPr lang="fr-FR" sz="3600" dirty="0">
              <a:solidFill>
                <a:schemeClr val="tx1">
                  <a:lumMod val="65000"/>
                  <a:lumOff val="35000"/>
                </a:schemeClr>
              </a:solidFill>
            </a:endParaRPr>
          </a:p>
        </p:txBody>
      </p:sp>
      <p:cxnSp>
        <p:nvCxnSpPr>
          <p:cNvPr id="9" name="Connecteur droit 8"/>
          <p:cNvCxnSpPr/>
          <p:nvPr/>
        </p:nvCxnSpPr>
        <p:spPr>
          <a:xfrm>
            <a:off x="527381" y="679145"/>
            <a:ext cx="10657184"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268" name="Espace réservé du contenu 2"/>
          <p:cNvSpPr txBox="1">
            <a:spLocks/>
          </p:cNvSpPr>
          <p:nvPr/>
        </p:nvSpPr>
        <p:spPr bwMode="auto">
          <a:xfrm>
            <a:off x="4271749" y="1484314"/>
            <a:ext cx="7200584"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Arial" pitchFamily="34" charset="0"/>
              <a:buChar char="•"/>
            </a:pPr>
            <a:r>
              <a:rPr lang="fr-FR" altLang="fr-FR" sz="2800" dirty="0">
                <a:solidFill>
                  <a:prstClr val="black"/>
                </a:solidFill>
                <a:latin typeface="Calibri" pitchFamily="34" charset="0"/>
              </a:rPr>
              <a:t>Amélioration de l’hémodynamique</a:t>
            </a:r>
          </a:p>
          <a:p>
            <a:pPr lvl="1">
              <a:spcBef>
                <a:spcPct val="20000"/>
              </a:spcBef>
              <a:buFont typeface="Arial" pitchFamily="34" charset="0"/>
              <a:buChar char="–"/>
            </a:pPr>
            <a:r>
              <a:rPr lang="fr-FR" altLang="fr-FR" sz="2400" dirty="0">
                <a:solidFill>
                  <a:prstClr val="black"/>
                </a:solidFill>
                <a:latin typeface="Calibri" pitchFamily="34" charset="0"/>
              </a:rPr>
              <a:t>Remodelage cardiaque</a:t>
            </a:r>
          </a:p>
          <a:p>
            <a:pPr lvl="1">
              <a:spcBef>
                <a:spcPct val="20000"/>
              </a:spcBef>
              <a:buFont typeface="Arial" pitchFamily="34" charset="0"/>
              <a:buChar char="–"/>
            </a:pPr>
            <a:r>
              <a:rPr lang="fr-FR" altLang="fr-FR" sz="2400" dirty="0">
                <a:solidFill>
                  <a:prstClr val="black"/>
                </a:solidFill>
                <a:latin typeface="Calibri" pitchFamily="34" charset="0"/>
              </a:rPr>
              <a:t>Amélioration de la fonction systolique</a:t>
            </a:r>
          </a:p>
          <a:p>
            <a:pPr lvl="1">
              <a:spcBef>
                <a:spcPct val="20000"/>
              </a:spcBef>
              <a:buFont typeface="Arial" pitchFamily="34" charset="0"/>
              <a:buChar char="–"/>
            </a:pPr>
            <a:endParaRPr lang="fr-FR" altLang="fr-FR" sz="2400" dirty="0">
              <a:solidFill>
                <a:prstClr val="black"/>
              </a:solidFill>
              <a:latin typeface="Calibri" pitchFamily="34" charset="0"/>
            </a:endParaRPr>
          </a:p>
          <a:p>
            <a:pPr>
              <a:spcBef>
                <a:spcPct val="20000"/>
              </a:spcBef>
              <a:buFont typeface="Arial" pitchFamily="34" charset="0"/>
              <a:buChar char="•"/>
            </a:pPr>
            <a:r>
              <a:rPr lang="fr-FR" altLang="fr-FR" sz="2800" dirty="0">
                <a:solidFill>
                  <a:prstClr val="black"/>
                </a:solidFill>
                <a:latin typeface="Calibri" pitchFamily="34" charset="0"/>
              </a:rPr>
              <a:t>Vasodilatateur efférent</a:t>
            </a:r>
          </a:p>
          <a:p>
            <a:pPr lvl="1">
              <a:spcBef>
                <a:spcPct val="20000"/>
              </a:spcBef>
              <a:buFont typeface="Arial" pitchFamily="34" charset="0"/>
              <a:buChar char="–"/>
            </a:pPr>
            <a:r>
              <a:rPr lang="fr-FR" altLang="fr-FR" sz="2400" dirty="0">
                <a:solidFill>
                  <a:prstClr val="black"/>
                </a:solidFill>
                <a:latin typeface="Calibri" pitchFamily="34" charset="0"/>
                <a:sym typeface="Wingdings" pitchFamily="2" charset="2"/>
              </a:rPr>
              <a:t></a:t>
            </a:r>
            <a:r>
              <a:rPr lang="fr-FR" altLang="fr-FR" sz="2400" dirty="0">
                <a:solidFill>
                  <a:prstClr val="black"/>
                </a:solidFill>
                <a:latin typeface="Calibri" pitchFamily="34" charset="0"/>
              </a:rPr>
              <a:t>pression capillaire glomérulaire</a:t>
            </a:r>
          </a:p>
          <a:p>
            <a:pPr lvl="1">
              <a:spcBef>
                <a:spcPct val="20000"/>
              </a:spcBef>
              <a:buFont typeface="Arial" pitchFamily="34" charset="0"/>
              <a:buChar char="–"/>
            </a:pPr>
            <a:r>
              <a:rPr lang="fr-FR" altLang="fr-FR" sz="2400" dirty="0">
                <a:solidFill>
                  <a:prstClr val="black"/>
                </a:solidFill>
                <a:latin typeface="Calibri" pitchFamily="34" charset="0"/>
                <a:sym typeface="Wingdings" pitchFamily="2" charset="2"/>
              </a:rPr>
              <a:t></a:t>
            </a:r>
            <a:r>
              <a:rPr lang="fr-FR" altLang="fr-FR" sz="2400" dirty="0">
                <a:solidFill>
                  <a:prstClr val="black"/>
                </a:solidFill>
                <a:latin typeface="Calibri" pitchFamily="34" charset="0"/>
              </a:rPr>
              <a:t>Créatinine court terme</a:t>
            </a:r>
          </a:p>
          <a:p>
            <a:pPr lvl="1">
              <a:spcBef>
                <a:spcPct val="20000"/>
              </a:spcBef>
              <a:buFont typeface="Arial" pitchFamily="34" charset="0"/>
              <a:buChar char="–"/>
            </a:pPr>
            <a:r>
              <a:rPr lang="fr-FR" altLang="fr-FR" sz="2400" dirty="0" err="1">
                <a:solidFill>
                  <a:prstClr val="black"/>
                </a:solidFill>
                <a:latin typeface="Calibri" pitchFamily="34" charset="0"/>
              </a:rPr>
              <a:t>Néphroprotection</a:t>
            </a:r>
            <a:r>
              <a:rPr lang="fr-FR" altLang="fr-FR" sz="2400" dirty="0">
                <a:solidFill>
                  <a:prstClr val="black"/>
                </a:solidFill>
                <a:latin typeface="Calibri" pitchFamily="34" charset="0"/>
              </a:rPr>
              <a:t> à long terme</a:t>
            </a:r>
          </a:p>
          <a:p>
            <a:pPr>
              <a:spcBef>
                <a:spcPct val="20000"/>
              </a:spcBef>
              <a:buFont typeface="Arial" pitchFamily="34" charset="0"/>
              <a:buChar char="•"/>
            </a:pPr>
            <a:endParaRPr lang="fr-FR" altLang="fr-FR" sz="2800" dirty="0">
              <a:solidFill>
                <a:prstClr val="black"/>
              </a:solidFill>
              <a:latin typeface="Calibri" pitchFamily="34" charset="0"/>
            </a:endParaRPr>
          </a:p>
        </p:txBody>
      </p:sp>
    </p:spTree>
    <p:extLst>
      <p:ext uri="{BB962C8B-B14F-4D97-AF65-F5344CB8AC3E}">
        <p14:creationId xmlns:p14="http://schemas.microsoft.com/office/powerpoint/2010/main" val="191221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985145" y="115889"/>
            <a:ext cx="7322087" cy="936625"/>
          </a:xfrm>
        </p:spPr>
        <p:txBody>
          <a:bodyPr rtlCol="0">
            <a:normAutofit fontScale="90000"/>
          </a:bodyPr>
          <a:lstStyle/>
          <a:p>
            <a:pPr algn="ctr" eaLnBrk="1" fontAlgn="auto" hangingPunct="1">
              <a:spcAft>
                <a:spcPts val="0"/>
              </a:spcAft>
              <a:defRPr/>
            </a:pPr>
            <a:r>
              <a:rPr lang="fr-FR" sz="3600" dirty="0"/>
              <a:t>Utilisations thérapeutiques </a:t>
            </a:r>
            <a:br>
              <a:rPr lang="fr-FR" sz="3600" dirty="0"/>
            </a:br>
            <a:r>
              <a:rPr lang="fr-FR" sz="3600" dirty="0"/>
              <a:t>des I-SRAA</a:t>
            </a:r>
            <a:endParaRPr lang="fr-FR" sz="3600" dirty="0">
              <a:solidFill>
                <a:schemeClr val="tx1">
                  <a:lumMod val="65000"/>
                  <a:lumOff val="35000"/>
                </a:schemeClr>
              </a:solidFill>
            </a:endParaRPr>
          </a:p>
        </p:txBody>
      </p:sp>
      <p:cxnSp>
        <p:nvCxnSpPr>
          <p:cNvPr id="9" name="Connecteur droit 8"/>
          <p:cNvCxnSpPr/>
          <p:nvPr/>
        </p:nvCxnSpPr>
        <p:spPr>
          <a:xfrm>
            <a:off x="1315171" y="1072774"/>
            <a:ext cx="10657184"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292" name="Espace réservé du contenu 2"/>
          <p:cNvSpPr txBox="1">
            <a:spLocks/>
          </p:cNvSpPr>
          <p:nvPr/>
        </p:nvSpPr>
        <p:spPr bwMode="auto">
          <a:xfrm>
            <a:off x="3985146" y="1143114"/>
            <a:ext cx="8206854" cy="571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Arial" pitchFamily="34" charset="0"/>
              <a:buChar char="•"/>
            </a:pPr>
            <a:r>
              <a:rPr lang="fr-FR" altLang="fr-FR" sz="2800" dirty="0">
                <a:solidFill>
                  <a:prstClr val="black"/>
                </a:solidFill>
                <a:latin typeface="Calibri" pitchFamily="34" charset="0"/>
              </a:rPr>
              <a:t>Hypertension artérielle essentielle</a:t>
            </a:r>
          </a:p>
          <a:p>
            <a:pPr>
              <a:spcBef>
                <a:spcPct val="20000"/>
              </a:spcBef>
              <a:buFont typeface="Arial" pitchFamily="34" charset="0"/>
              <a:buChar char="•"/>
            </a:pPr>
            <a:r>
              <a:rPr lang="fr-FR" altLang="fr-FR" sz="2800" dirty="0" err="1">
                <a:solidFill>
                  <a:prstClr val="black"/>
                </a:solidFill>
                <a:latin typeface="Calibri" pitchFamily="34" charset="0"/>
              </a:rPr>
              <a:t>Néphroprotection</a:t>
            </a:r>
            <a:r>
              <a:rPr lang="fr-FR" altLang="fr-FR" sz="2800" dirty="0">
                <a:solidFill>
                  <a:prstClr val="black"/>
                </a:solidFill>
                <a:latin typeface="Calibri" pitchFamily="34" charset="0"/>
              </a:rPr>
              <a:t> </a:t>
            </a:r>
          </a:p>
          <a:p>
            <a:pPr lvl="1">
              <a:spcBef>
                <a:spcPct val="20000"/>
              </a:spcBef>
              <a:buFont typeface="Arial" pitchFamily="34" charset="0"/>
              <a:buChar char="–"/>
            </a:pPr>
            <a:r>
              <a:rPr lang="fr-FR" altLang="fr-FR" sz="2400" dirty="0">
                <a:solidFill>
                  <a:prstClr val="black"/>
                </a:solidFill>
                <a:latin typeface="Calibri" pitchFamily="34" charset="0"/>
              </a:rPr>
              <a:t>en particulier chez les diabétiques</a:t>
            </a:r>
          </a:p>
          <a:p>
            <a:pPr>
              <a:spcBef>
                <a:spcPct val="20000"/>
              </a:spcBef>
              <a:buFont typeface="Arial" pitchFamily="34" charset="0"/>
              <a:buChar char="•"/>
            </a:pPr>
            <a:r>
              <a:rPr lang="fr-FR" altLang="fr-FR" sz="2800" dirty="0">
                <a:solidFill>
                  <a:prstClr val="black"/>
                </a:solidFill>
                <a:latin typeface="Calibri" pitchFamily="34" charset="0"/>
              </a:rPr>
              <a:t>HVG</a:t>
            </a:r>
          </a:p>
          <a:p>
            <a:pPr>
              <a:spcBef>
                <a:spcPct val="20000"/>
              </a:spcBef>
              <a:buFont typeface="Arial" pitchFamily="34" charset="0"/>
              <a:buChar char="•"/>
            </a:pPr>
            <a:r>
              <a:rPr lang="fr-FR" altLang="fr-FR" sz="2800" dirty="0">
                <a:solidFill>
                  <a:prstClr val="black"/>
                </a:solidFill>
                <a:latin typeface="Calibri" pitchFamily="34" charset="0"/>
              </a:rPr>
              <a:t>Insuffisance cardiaque</a:t>
            </a:r>
          </a:p>
          <a:p>
            <a:pPr>
              <a:spcBef>
                <a:spcPct val="20000"/>
              </a:spcBef>
              <a:buFont typeface="Arial" pitchFamily="34" charset="0"/>
              <a:buChar char="•"/>
            </a:pPr>
            <a:r>
              <a:rPr lang="fr-FR" altLang="fr-FR" sz="2800" dirty="0">
                <a:solidFill>
                  <a:prstClr val="black"/>
                </a:solidFill>
                <a:latin typeface="Calibri" pitchFamily="34" charset="0"/>
              </a:rPr>
              <a:t>Post infarctus</a:t>
            </a:r>
          </a:p>
          <a:p>
            <a:pPr>
              <a:spcBef>
                <a:spcPct val="20000"/>
              </a:spcBef>
              <a:buFont typeface="Arial" pitchFamily="34" charset="0"/>
              <a:buChar char="•"/>
            </a:pPr>
            <a:r>
              <a:rPr lang="fr-FR" altLang="fr-FR" sz="2800" dirty="0">
                <a:solidFill>
                  <a:prstClr val="black"/>
                </a:solidFill>
                <a:latin typeface="Calibri" pitchFamily="34" charset="0"/>
              </a:rPr>
              <a:t>Le ramipril et Telmisartan sont indiqués dans la prévention des complications cardiovasculaires chez les patients à haut risque vasculaire (notamment les coronariens et les diabétiques), ayant une pathologie artérielle ischémique confirmée</a:t>
            </a:r>
          </a:p>
        </p:txBody>
      </p:sp>
    </p:spTree>
    <p:extLst>
      <p:ext uri="{BB962C8B-B14F-4D97-AF65-F5344CB8AC3E}">
        <p14:creationId xmlns:p14="http://schemas.microsoft.com/office/powerpoint/2010/main" val="4626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4094327" y="115889"/>
            <a:ext cx="7212905" cy="936625"/>
          </a:xfrm>
        </p:spPr>
        <p:txBody>
          <a:bodyPr rtlCol="0">
            <a:normAutofit/>
          </a:bodyPr>
          <a:lstStyle/>
          <a:p>
            <a:pPr eaLnBrk="1" fontAlgn="auto" hangingPunct="1">
              <a:spcAft>
                <a:spcPts val="0"/>
              </a:spcAft>
              <a:defRPr/>
            </a:pPr>
            <a:r>
              <a:rPr lang="fr-FR" sz="3600" dirty="0"/>
              <a:t>Effets secondaires</a:t>
            </a:r>
            <a:endParaRPr lang="fr-FR" sz="3600" dirty="0">
              <a:solidFill>
                <a:schemeClr val="tx1">
                  <a:lumMod val="65000"/>
                  <a:lumOff val="35000"/>
                </a:schemeClr>
              </a:solidFill>
            </a:endParaRPr>
          </a:p>
        </p:txBody>
      </p:sp>
      <p:cxnSp>
        <p:nvCxnSpPr>
          <p:cNvPr id="9" name="Connecteur droit 8"/>
          <p:cNvCxnSpPr/>
          <p:nvPr/>
        </p:nvCxnSpPr>
        <p:spPr>
          <a:xfrm>
            <a:off x="527381" y="733737"/>
            <a:ext cx="10657184"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Espace réservé du contenu 2"/>
          <p:cNvSpPr txBox="1">
            <a:spLocks/>
          </p:cNvSpPr>
          <p:nvPr/>
        </p:nvSpPr>
        <p:spPr>
          <a:xfrm>
            <a:off x="4094328" y="1268760"/>
            <a:ext cx="7378005" cy="54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fr-FR" sz="2800" dirty="0">
                <a:solidFill>
                  <a:prstClr val="black"/>
                </a:solidFill>
              </a:rPr>
              <a:t>De tous les inhibiteurs du SRA</a:t>
            </a:r>
          </a:p>
          <a:p>
            <a:pPr>
              <a:defRPr/>
            </a:pPr>
            <a:r>
              <a:rPr lang="fr-FR" sz="2800" dirty="0">
                <a:solidFill>
                  <a:prstClr val="black"/>
                </a:solidFill>
              </a:rPr>
              <a:t>Hypotension</a:t>
            </a:r>
          </a:p>
          <a:p>
            <a:pPr>
              <a:defRPr/>
            </a:pPr>
            <a:r>
              <a:rPr lang="fr-FR" sz="2800" dirty="0">
                <a:solidFill>
                  <a:prstClr val="black"/>
                </a:solidFill>
              </a:rPr>
              <a:t>Hyperkaliémie</a:t>
            </a:r>
          </a:p>
          <a:p>
            <a:pPr>
              <a:defRPr/>
            </a:pPr>
            <a:r>
              <a:rPr lang="fr-FR" sz="2800" dirty="0">
                <a:solidFill>
                  <a:prstClr val="black"/>
                </a:solidFill>
              </a:rPr>
              <a:t>Insuffisance rénale aigue</a:t>
            </a:r>
          </a:p>
          <a:p>
            <a:pPr>
              <a:defRPr/>
            </a:pPr>
            <a:r>
              <a:rPr lang="fr-FR" sz="2800" dirty="0" err="1">
                <a:solidFill>
                  <a:prstClr val="black"/>
                </a:solidFill>
              </a:rPr>
              <a:t>Foeto</a:t>
            </a:r>
            <a:r>
              <a:rPr lang="fr-FR" sz="2800" dirty="0">
                <a:solidFill>
                  <a:prstClr val="black"/>
                </a:solidFill>
              </a:rPr>
              <a:t>-toxicité</a:t>
            </a:r>
          </a:p>
          <a:p>
            <a:pPr marL="0" indent="0">
              <a:buNone/>
              <a:defRPr/>
            </a:pPr>
            <a:r>
              <a:rPr lang="fr-FR" sz="2800" dirty="0">
                <a:solidFill>
                  <a:prstClr val="black"/>
                </a:solidFill>
              </a:rPr>
              <a:t>Plus spécifiques des IEC </a:t>
            </a:r>
            <a:r>
              <a:rPr lang="fr-FR" sz="2400" dirty="0">
                <a:solidFill>
                  <a:prstClr val="black"/>
                </a:solidFill>
              </a:rPr>
              <a:t>(possible aussi sous </a:t>
            </a:r>
            <a:r>
              <a:rPr lang="fr-FR" sz="2400" dirty="0" err="1">
                <a:solidFill>
                  <a:prstClr val="black"/>
                </a:solidFill>
              </a:rPr>
              <a:t>sartan</a:t>
            </a:r>
            <a:r>
              <a:rPr lang="fr-FR" sz="2400" dirty="0">
                <a:solidFill>
                  <a:prstClr val="black"/>
                </a:solidFill>
              </a:rPr>
              <a:t>)</a:t>
            </a:r>
            <a:endParaRPr lang="fr-FR" sz="2800" dirty="0">
              <a:solidFill>
                <a:prstClr val="black"/>
              </a:solidFill>
            </a:endParaRPr>
          </a:p>
          <a:p>
            <a:pPr>
              <a:defRPr/>
            </a:pPr>
            <a:r>
              <a:rPr lang="fr-FR" sz="2800" dirty="0">
                <a:solidFill>
                  <a:prstClr val="black"/>
                </a:solidFill>
              </a:rPr>
              <a:t>Toux</a:t>
            </a:r>
          </a:p>
          <a:p>
            <a:pPr>
              <a:defRPr/>
            </a:pPr>
            <a:r>
              <a:rPr lang="fr-FR" sz="2800" dirty="0">
                <a:solidFill>
                  <a:prstClr val="black"/>
                </a:solidFill>
              </a:rPr>
              <a:t>Eruption </a:t>
            </a:r>
            <a:r>
              <a:rPr lang="fr-FR" sz="2800" dirty="0" err="1">
                <a:solidFill>
                  <a:prstClr val="black"/>
                </a:solidFill>
              </a:rPr>
              <a:t>maculo-papulaire</a:t>
            </a:r>
            <a:endParaRPr lang="fr-FR" sz="2800" dirty="0">
              <a:solidFill>
                <a:prstClr val="black"/>
              </a:solidFill>
            </a:endParaRPr>
          </a:p>
          <a:p>
            <a:pPr>
              <a:defRPr/>
            </a:pPr>
            <a:r>
              <a:rPr lang="fr-FR" sz="2800" dirty="0" err="1">
                <a:solidFill>
                  <a:prstClr val="black"/>
                </a:solidFill>
              </a:rPr>
              <a:t>Angio-oedèmes</a:t>
            </a:r>
            <a:endParaRPr lang="fr-FR" sz="2800" dirty="0">
              <a:solidFill>
                <a:prstClr val="black"/>
              </a:solidFill>
            </a:endParaRPr>
          </a:p>
          <a:p>
            <a:pPr>
              <a:defRPr/>
            </a:pPr>
            <a:r>
              <a:rPr lang="fr-FR" sz="2800" dirty="0" err="1">
                <a:solidFill>
                  <a:prstClr val="black"/>
                </a:solidFill>
              </a:rPr>
              <a:t>Dysgueusie</a:t>
            </a:r>
            <a:endParaRPr lang="fr-FR" sz="2800" dirty="0">
              <a:solidFill>
                <a:prstClr val="black"/>
              </a:solidFill>
            </a:endParaRPr>
          </a:p>
          <a:p>
            <a:pPr>
              <a:defRPr/>
            </a:pPr>
            <a:endParaRPr lang="fr-FR" sz="2800" dirty="0">
              <a:solidFill>
                <a:prstClr val="black"/>
              </a:solidFill>
            </a:endParaRPr>
          </a:p>
        </p:txBody>
      </p:sp>
    </p:spTree>
    <p:extLst>
      <p:ext uri="{BB962C8B-B14F-4D97-AF65-F5344CB8AC3E}">
        <p14:creationId xmlns:p14="http://schemas.microsoft.com/office/powerpoint/2010/main" val="105927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34433" y="115888"/>
            <a:ext cx="3840525" cy="792162"/>
          </a:xfrm>
        </p:spPr>
        <p:txBody>
          <a:bodyPr rtlCol="0">
            <a:normAutofit/>
          </a:bodyPr>
          <a:lstStyle/>
          <a:p>
            <a:pPr algn="l" eaLnBrk="1" fontAlgn="auto" hangingPunct="1">
              <a:spcAft>
                <a:spcPts val="0"/>
              </a:spcAft>
              <a:defRPr/>
            </a:pPr>
            <a:r>
              <a:rPr lang="fr-FR" sz="3600" dirty="0">
                <a:solidFill>
                  <a:schemeClr val="tx1">
                    <a:lumMod val="65000"/>
                    <a:lumOff val="35000"/>
                  </a:schemeClr>
                </a:solidFill>
                <a:cs typeface="Arial" pitchFamily="34" charset="0"/>
              </a:rPr>
              <a:t>OBJECTIFS</a:t>
            </a:r>
          </a:p>
        </p:txBody>
      </p:sp>
      <p:sp>
        <p:nvSpPr>
          <p:cNvPr id="4099" name="Espace réservé du contenu 2"/>
          <p:cNvSpPr>
            <a:spLocks noGrp="1"/>
          </p:cNvSpPr>
          <p:nvPr>
            <p:ph idx="4294967295"/>
          </p:nvPr>
        </p:nvSpPr>
        <p:spPr bwMode="auto">
          <a:xfrm>
            <a:off x="4174958" y="792162"/>
            <a:ext cx="7754445" cy="5949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78F9D"/>
              </a:buClr>
            </a:pPr>
            <a:r>
              <a:rPr lang="fr-FR" altLang="fr-FR" sz="2800" dirty="0"/>
              <a:t>Savoir prescrire un anti hypertenseur</a:t>
            </a:r>
          </a:p>
          <a:p>
            <a:pPr marL="457200" indent="-457200" eaLnBrk="1" hangingPunct="1">
              <a:buClr>
                <a:srgbClr val="078F9D"/>
              </a:buClr>
              <a:buFont typeface="Arial" panose="020B0604020202020204" pitchFamily="34" charset="0"/>
              <a:buChar char="•"/>
            </a:pPr>
            <a:r>
              <a:rPr lang="fr-FR" altLang="fr-FR" sz="2800" dirty="0"/>
              <a:t>Thiazidiques</a:t>
            </a:r>
          </a:p>
          <a:p>
            <a:pPr marL="457200" indent="-457200" eaLnBrk="1" hangingPunct="1">
              <a:buClr>
                <a:srgbClr val="078F9D"/>
              </a:buClr>
              <a:buFont typeface="Arial" panose="020B0604020202020204" pitchFamily="34" charset="0"/>
              <a:buChar char="•"/>
            </a:pPr>
            <a:r>
              <a:rPr lang="fr-FR" altLang="fr-FR" sz="2800" dirty="0"/>
              <a:t>Inhibiteur Calcique</a:t>
            </a:r>
          </a:p>
          <a:p>
            <a:pPr marL="457200" indent="-457200" eaLnBrk="1" hangingPunct="1">
              <a:buClr>
                <a:srgbClr val="078F9D"/>
              </a:buClr>
              <a:buFont typeface="Arial" panose="020B0604020202020204" pitchFamily="34" charset="0"/>
              <a:buChar char="•"/>
            </a:pPr>
            <a:r>
              <a:rPr lang="fr-FR" altLang="fr-FR" sz="2800" dirty="0"/>
              <a:t>Bloqueur du SRAA</a:t>
            </a:r>
          </a:p>
          <a:p>
            <a:pPr marL="457200" indent="-457200" eaLnBrk="1" hangingPunct="1">
              <a:buClr>
                <a:srgbClr val="078F9D"/>
              </a:buClr>
              <a:buFont typeface="Arial" panose="020B0604020202020204" pitchFamily="34" charset="0"/>
              <a:buChar char="•"/>
            </a:pPr>
            <a:endParaRPr lang="fr-FR" altLang="fr-FR" sz="2800" dirty="0"/>
          </a:p>
          <a:p>
            <a:pPr eaLnBrk="1" hangingPunct="1">
              <a:buClr>
                <a:srgbClr val="078F9D"/>
              </a:buClr>
            </a:pPr>
            <a:r>
              <a:rPr lang="fr-FR" altLang="fr-FR" sz="2800" dirty="0"/>
              <a:t>Thérapeutiques de l’insuffisance cardiaque</a:t>
            </a:r>
          </a:p>
          <a:p>
            <a:pPr marL="457200" indent="-457200">
              <a:buClr>
                <a:srgbClr val="078F9D"/>
              </a:buClr>
              <a:buFont typeface="Arial" panose="020B0604020202020204" pitchFamily="34" charset="0"/>
              <a:buChar char="•"/>
            </a:pPr>
            <a:r>
              <a:rPr lang="fr-FR" altLang="fr-FR" sz="2800" dirty="0"/>
              <a:t>Diurétiques de l’anse</a:t>
            </a:r>
          </a:p>
          <a:p>
            <a:pPr marL="457200" indent="-457200">
              <a:buClr>
                <a:srgbClr val="078F9D"/>
              </a:buClr>
              <a:buFont typeface="Arial" panose="020B0604020202020204" pitchFamily="34" charset="0"/>
              <a:buChar char="•"/>
            </a:pPr>
            <a:r>
              <a:rPr lang="fr-FR" altLang="fr-FR" sz="2800" dirty="0"/>
              <a:t>Epargneurs potassiques</a:t>
            </a:r>
          </a:p>
          <a:p>
            <a:pPr marL="457200" indent="-457200">
              <a:buClr>
                <a:srgbClr val="078F9D"/>
              </a:buClr>
              <a:buFont typeface="Arial" panose="020B0604020202020204" pitchFamily="34" charset="0"/>
              <a:buChar char="•"/>
            </a:pPr>
            <a:r>
              <a:rPr lang="el-GR" altLang="fr-FR" sz="2800" dirty="0"/>
              <a:t>Β</a:t>
            </a:r>
            <a:r>
              <a:rPr lang="fr-FR" altLang="fr-FR" sz="2800" dirty="0"/>
              <a:t>-bloqueurs</a:t>
            </a:r>
          </a:p>
          <a:p>
            <a:pPr marL="457200" indent="-457200">
              <a:buClr>
                <a:srgbClr val="078F9D"/>
              </a:buClr>
              <a:buFont typeface="Arial" panose="020B0604020202020204" pitchFamily="34" charset="0"/>
              <a:buChar char="•"/>
            </a:pPr>
            <a:r>
              <a:rPr lang="fr-FR" altLang="fr-FR" sz="2800" dirty="0"/>
              <a:t>Bloqueurs du SRAA</a:t>
            </a:r>
          </a:p>
          <a:p>
            <a:pPr marL="457200" indent="-457200">
              <a:buClr>
                <a:srgbClr val="078F9D"/>
              </a:buClr>
              <a:buFont typeface="Arial" panose="020B0604020202020204" pitchFamily="34" charset="0"/>
              <a:buChar char="•"/>
            </a:pPr>
            <a:r>
              <a:rPr lang="fr-FR" altLang="fr-FR" sz="2800" dirty="0"/>
              <a:t>Gliflozines</a:t>
            </a:r>
          </a:p>
          <a:p>
            <a:pPr eaLnBrk="1" hangingPunct="1">
              <a:buClr>
                <a:srgbClr val="078F9D"/>
              </a:buClr>
            </a:pPr>
            <a:endParaRPr lang="fr-FR" altLang="fr-FR" sz="2800" dirty="0"/>
          </a:p>
          <a:p>
            <a:pPr eaLnBrk="1" hangingPunct="1">
              <a:buClr>
                <a:srgbClr val="078F9D"/>
              </a:buClr>
            </a:pPr>
            <a:endParaRPr lang="fr-FR" altLang="fr-FR" sz="2800" dirty="0"/>
          </a:p>
        </p:txBody>
      </p:sp>
      <p:cxnSp>
        <p:nvCxnSpPr>
          <p:cNvPr id="5" name="Connecteur droit 4"/>
          <p:cNvCxnSpPr/>
          <p:nvPr/>
        </p:nvCxnSpPr>
        <p:spPr>
          <a:xfrm>
            <a:off x="527381" y="758054"/>
            <a:ext cx="10657184"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35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4121623" y="115889"/>
            <a:ext cx="7185609" cy="936625"/>
          </a:xfrm>
        </p:spPr>
        <p:txBody>
          <a:bodyPr rtlCol="0">
            <a:normAutofit fontScale="90000"/>
          </a:bodyPr>
          <a:lstStyle/>
          <a:p>
            <a:pPr eaLnBrk="1" fontAlgn="auto" hangingPunct="1">
              <a:spcAft>
                <a:spcPts val="0"/>
              </a:spcAft>
              <a:defRPr/>
            </a:pPr>
            <a:r>
              <a:rPr lang="fr-FR" sz="3600" dirty="0"/>
              <a:t>Interactions médicamenteuses</a:t>
            </a:r>
            <a:endParaRPr lang="fr-FR" sz="3600" dirty="0">
              <a:solidFill>
                <a:schemeClr val="tx1">
                  <a:lumMod val="65000"/>
                  <a:lumOff val="35000"/>
                </a:schemeClr>
              </a:solidFill>
            </a:endParaRPr>
          </a:p>
        </p:txBody>
      </p:sp>
      <p:cxnSp>
        <p:nvCxnSpPr>
          <p:cNvPr id="9" name="Connecteur droit 8"/>
          <p:cNvCxnSpPr/>
          <p:nvPr/>
        </p:nvCxnSpPr>
        <p:spPr>
          <a:xfrm>
            <a:off x="527381" y="679145"/>
            <a:ext cx="10657184"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340" name="Espace réservé du contenu 2"/>
          <p:cNvSpPr txBox="1">
            <a:spLocks/>
          </p:cNvSpPr>
          <p:nvPr/>
        </p:nvSpPr>
        <p:spPr bwMode="auto">
          <a:xfrm>
            <a:off x="4121624" y="1484314"/>
            <a:ext cx="7350709"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Arial" pitchFamily="34" charset="0"/>
              <a:buChar char="•"/>
            </a:pPr>
            <a:r>
              <a:rPr lang="fr-FR" altLang="fr-FR" sz="2800" dirty="0">
                <a:solidFill>
                  <a:prstClr val="black"/>
                </a:solidFill>
                <a:latin typeface="Calibri" pitchFamily="34" charset="0"/>
              </a:rPr>
              <a:t>AINS (pharmacodynamie)</a:t>
            </a:r>
          </a:p>
          <a:p>
            <a:pPr>
              <a:spcBef>
                <a:spcPct val="20000"/>
              </a:spcBef>
              <a:buFont typeface="Arial" pitchFamily="34" charset="0"/>
              <a:buChar char="•"/>
            </a:pPr>
            <a:r>
              <a:rPr lang="fr-FR" altLang="fr-FR" sz="2800" dirty="0">
                <a:solidFill>
                  <a:prstClr val="black"/>
                </a:solidFill>
                <a:latin typeface="Calibri" pitchFamily="34" charset="0"/>
              </a:rPr>
              <a:t>Diurétiques (déshydratation)</a:t>
            </a:r>
          </a:p>
          <a:p>
            <a:pPr>
              <a:spcBef>
                <a:spcPct val="20000"/>
              </a:spcBef>
              <a:buFont typeface="Arial" pitchFamily="34" charset="0"/>
              <a:buChar char="•"/>
            </a:pPr>
            <a:r>
              <a:rPr lang="fr-FR" altLang="fr-FR" sz="2800" dirty="0">
                <a:solidFill>
                  <a:prstClr val="black"/>
                </a:solidFill>
                <a:latin typeface="Calibri" pitchFamily="34" charset="0"/>
              </a:rPr>
              <a:t>Diurétiques </a:t>
            </a:r>
            <a:r>
              <a:rPr lang="fr-FR" altLang="fr-FR" sz="2800" dirty="0" err="1">
                <a:solidFill>
                  <a:prstClr val="black"/>
                </a:solidFill>
                <a:latin typeface="Calibri" pitchFamily="34" charset="0"/>
              </a:rPr>
              <a:t>hyperkaliémiants</a:t>
            </a:r>
            <a:endParaRPr lang="fr-FR" altLang="fr-FR" sz="2800" dirty="0">
              <a:solidFill>
                <a:prstClr val="black"/>
              </a:solidFill>
              <a:latin typeface="Calibri" pitchFamily="34" charset="0"/>
            </a:endParaRPr>
          </a:p>
          <a:p>
            <a:pPr>
              <a:spcBef>
                <a:spcPct val="20000"/>
              </a:spcBef>
              <a:buFont typeface="Arial" pitchFamily="34" charset="0"/>
              <a:buChar char="•"/>
            </a:pPr>
            <a:r>
              <a:rPr lang="fr-FR" altLang="fr-FR" sz="2800" dirty="0">
                <a:solidFill>
                  <a:prstClr val="black"/>
                </a:solidFill>
                <a:latin typeface="Calibri" pitchFamily="34" charset="0"/>
                <a:sym typeface="Wingdings" pitchFamily="2" charset="2"/>
              </a:rPr>
              <a:t> </a:t>
            </a:r>
            <a:r>
              <a:rPr lang="fr-FR" altLang="fr-FR" sz="2800" dirty="0" err="1">
                <a:solidFill>
                  <a:prstClr val="black"/>
                </a:solidFill>
                <a:latin typeface="Calibri" pitchFamily="34" charset="0"/>
              </a:rPr>
              <a:t>Digoxine</a:t>
            </a:r>
            <a:endParaRPr lang="fr-FR" altLang="fr-FR" sz="2800" dirty="0">
              <a:solidFill>
                <a:prstClr val="black"/>
              </a:solidFill>
              <a:latin typeface="Calibri" pitchFamily="34" charset="0"/>
            </a:endParaRPr>
          </a:p>
          <a:p>
            <a:pPr>
              <a:spcBef>
                <a:spcPct val="20000"/>
              </a:spcBef>
              <a:buFont typeface="Arial" pitchFamily="34" charset="0"/>
              <a:buChar char="•"/>
            </a:pPr>
            <a:r>
              <a:rPr lang="fr-FR" altLang="fr-FR" sz="2800" dirty="0">
                <a:solidFill>
                  <a:prstClr val="black"/>
                </a:solidFill>
                <a:latin typeface="Calibri" pitchFamily="34" charset="0"/>
                <a:sym typeface="Wingdings" pitchFamily="2" charset="2"/>
              </a:rPr>
              <a:t> </a:t>
            </a:r>
            <a:r>
              <a:rPr lang="fr-FR" altLang="fr-FR" sz="2800" dirty="0">
                <a:solidFill>
                  <a:prstClr val="black"/>
                </a:solidFill>
                <a:latin typeface="Calibri" pitchFamily="34" charset="0"/>
              </a:rPr>
              <a:t>lithium</a:t>
            </a:r>
          </a:p>
          <a:p>
            <a:pPr>
              <a:spcBef>
                <a:spcPct val="20000"/>
              </a:spcBef>
              <a:buFont typeface="Arial" pitchFamily="34" charset="0"/>
              <a:buChar char="•"/>
            </a:pPr>
            <a:r>
              <a:rPr lang="fr-FR" altLang="fr-FR" sz="2800" dirty="0">
                <a:solidFill>
                  <a:prstClr val="black"/>
                </a:solidFill>
                <a:latin typeface="Calibri" pitchFamily="34" charset="0"/>
                <a:sym typeface="Wingdings" pitchFamily="2" charset="2"/>
              </a:rPr>
              <a:t></a:t>
            </a:r>
            <a:r>
              <a:rPr lang="fr-FR" altLang="fr-FR" sz="2800" dirty="0" err="1">
                <a:solidFill>
                  <a:prstClr val="black"/>
                </a:solidFill>
                <a:latin typeface="Calibri" pitchFamily="34" charset="0"/>
              </a:rPr>
              <a:t>d’hypersensibilité</a:t>
            </a:r>
            <a:r>
              <a:rPr lang="fr-FR" altLang="fr-FR" sz="2800" dirty="0">
                <a:solidFill>
                  <a:prstClr val="black"/>
                </a:solidFill>
                <a:latin typeface="Calibri" pitchFamily="34" charset="0"/>
              </a:rPr>
              <a:t> à l’allopurinol (IEC)</a:t>
            </a:r>
          </a:p>
          <a:p>
            <a:pPr>
              <a:spcBef>
                <a:spcPct val="20000"/>
              </a:spcBef>
              <a:buFont typeface="Arial" pitchFamily="34" charset="0"/>
              <a:buChar char="•"/>
            </a:pPr>
            <a:endParaRPr lang="fr-FR" altLang="fr-FR" sz="2800" dirty="0">
              <a:solidFill>
                <a:prstClr val="black"/>
              </a:solidFill>
              <a:latin typeface="Calibri" pitchFamily="34" charset="0"/>
            </a:endParaRPr>
          </a:p>
        </p:txBody>
      </p:sp>
    </p:spTree>
    <p:extLst>
      <p:ext uri="{BB962C8B-B14F-4D97-AF65-F5344CB8AC3E}">
        <p14:creationId xmlns:p14="http://schemas.microsoft.com/office/powerpoint/2010/main" val="78495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4184073" y="115889"/>
            <a:ext cx="7123160" cy="936625"/>
          </a:xfrm>
        </p:spPr>
        <p:txBody>
          <a:bodyPr rtlCol="0">
            <a:normAutofit/>
          </a:bodyPr>
          <a:lstStyle/>
          <a:p>
            <a:pPr eaLnBrk="1" fontAlgn="auto" hangingPunct="1">
              <a:spcAft>
                <a:spcPts val="0"/>
              </a:spcAft>
              <a:defRPr/>
            </a:pPr>
            <a:r>
              <a:rPr lang="fr-FR" sz="3600" dirty="0"/>
              <a:t>Contre-Indication</a:t>
            </a:r>
            <a:endParaRPr lang="fr-FR" sz="3600" dirty="0">
              <a:solidFill>
                <a:schemeClr val="tx1">
                  <a:lumMod val="65000"/>
                  <a:lumOff val="35000"/>
                </a:schemeClr>
              </a:solidFill>
            </a:endParaRPr>
          </a:p>
        </p:txBody>
      </p:sp>
      <p:cxnSp>
        <p:nvCxnSpPr>
          <p:cNvPr id="9" name="Connecteur droit 8"/>
          <p:cNvCxnSpPr/>
          <p:nvPr/>
        </p:nvCxnSpPr>
        <p:spPr>
          <a:xfrm>
            <a:off x="527381" y="752234"/>
            <a:ext cx="10657184"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364" name="Espace réservé du contenu 2"/>
          <p:cNvSpPr txBox="1">
            <a:spLocks/>
          </p:cNvSpPr>
          <p:nvPr/>
        </p:nvSpPr>
        <p:spPr bwMode="auto">
          <a:xfrm>
            <a:off x="4044777" y="2000491"/>
            <a:ext cx="814722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t">
              <a:spcBef>
                <a:spcPct val="20000"/>
              </a:spcBef>
              <a:buFont typeface="Arial" pitchFamily="34" charset="0"/>
              <a:buChar char="•"/>
            </a:pPr>
            <a:r>
              <a:rPr lang="fr-FR" altLang="fr-FR" sz="2800" dirty="0">
                <a:solidFill>
                  <a:prstClr val="black"/>
                </a:solidFill>
                <a:latin typeface="Calibri" pitchFamily="34" charset="0"/>
              </a:rPr>
              <a:t>Hypersensibilité IEC/ARA2</a:t>
            </a:r>
          </a:p>
          <a:p>
            <a:pPr fontAlgn="t">
              <a:spcBef>
                <a:spcPct val="20000"/>
              </a:spcBef>
              <a:buFont typeface="Arial" pitchFamily="34" charset="0"/>
              <a:buChar char="•"/>
            </a:pPr>
            <a:r>
              <a:rPr lang="fr-FR" altLang="fr-FR" sz="2800" dirty="0">
                <a:solidFill>
                  <a:prstClr val="black"/>
                </a:solidFill>
                <a:latin typeface="Calibri" pitchFamily="34" charset="0"/>
              </a:rPr>
              <a:t>Antécédent d'</a:t>
            </a:r>
            <a:r>
              <a:rPr lang="fr-FR" altLang="fr-FR" sz="2800" dirty="0" err="1">
                <a:solidFill>
                  <a:prstClr val="black"/>
                </a:solidFill>
                <a:latin typeface="Calibri" pitchFamily="34" charset="0"/>
              </a:rPr>
              <a:t>angio-oedème</a:t>
            </a:r>
            <a:r>
              <a:rPr lang="fr-FR" altLang="fr-FR" sz="2800" dirty="0">
                <a:solidFill>
                  <a:prstClr val="black"/>
                </a:solidFill>
                <a:latin typeface="Calibri" pitchFamily="34" charset="0"/>
              </a:rPr>
              <a:t> lié à la prise d'un IEC</a:t>
            </a:r>
          </a:p>
          <a:p>
            <a:pPr fontAlgn="t">
              <a:spcBef>
                <a:spcPct val="20000"/>
              </a:spcBef>
              <a:buFont typeface="Arial" pitchFamily="34" charset="0"/>
              <a:buChar char="•"/>
            </a:pPr>
            <a:r>
              <a:rPr lang="fr-FR" altLang="fr-FR" sz="2800" dirty="0">
                <a:solidFill>
                  <a:prstClr val="black"/>
                </a:solidFill>
                <a:latin typeface="Calibri" pitchFamily="34" charset="0"/>
              </a:rPr>
              <a:t>Antécédent d'</a:t>
            </a:r>
            <a:r>
              <a:rPr lang="fr-FR" altLang="fr-FR" sz="2800" dirty="0" err="1">
                <a:solidFill>
                  <a:prstClr val="black"/>
                </a:solidFill>
                <a:latin typeface="Calibri" pitchFamily="34" charset="0"/>
              </a:rPr>
              <a:t>angio-oedème</a:t>
            </a:r>
            <a:r>
              <a:rPr lang="fr-FR" altLang="fr-FR" sz="2800" dirty="0">
                <a:solidFill>
                  <a:prstClr val="black"/>
                </a:solidFill>
                <a:latin typeface="Calibri" pitchFamily="34" charset="0"/>
              </a:rPr>
              <a:t> lié à la prise d'un ARA-2</a:t>
            </a:r>
          </a:p>
          <a:p>
            <a:pPr fontAlgn="t">
              <a:spcBef>
                <a:spcPct val="20000"/>
              </a:spcBef>
              <a:buFont typeface="Arial" pitchFamily="34" charset="0"/>
              <a:buChar char="•"/>
            </a:pPr>
            <a:r>
              <a:rPr lang="fr-FR" altLang="fr-FR" sz="2800" dirty="0">
                <a:solidFill>
                  <a:prstClr val="black"/>
                </a:solidFill>
                <a:latin typeface="Calibri" pitchFamily="34" charset="0"/>
              </a:rPr>
              <a:t>Sténose artérielle rénale </a:t>
            </a:r>
            <a:r>
              <a:rPr lang="fr-FR" altLang="fr-FR" sz="2800" u="sng" dirty="0">
                <a:solidFill>
                  <a:prstClr val="black"/>
                </a:solidFill>
                <a:effectLst>
                  <a:outerShdw blurRad="38100" dist="38100" dir="2700000" algn="tl">
                    <a:srgbClr val="000000">
                      <a:alpha val="43137"/>
                    </a:srgbClr>
                  </a:outerShdw>
                </a:effectLst>
                <a:latin typeface="Calibri" pitchFamily="34" charset="0"/>
              </a:rPr>
              <a:t>bilatérale</a:t>
            </a:r>
          </a:p>
          <a:p>
            <a:pPr>
              <a:spcBef>
                <a:spcPct val="20000"/>
              </a:spcBef>
              <a:buFont typeface="Arial" pitchFamily="34" charset="0"/>
              <a:buChar char="•"/>
            </a:pPr>
            <a:endParaRPr lang="fr-FR" altLang="fr-FR" sz="2800" dirty="0">
              <a:solidFill>
                <a:prstClr val="black"/>
              </a:solidFill>
              <a:latin typeface="Calibri" pitchFamily="34" charset="0"/>
            </a:endParaRPr>
          </a:p>
        </p:txBody>
      </p:sp>
    </p:spTree>
    <p:extLst>
      <p:ext uri="{BB962C8B-B14F-4D97-AF65-F5344CB8AC3E}">
        <p14:creationId xmlns:p14="http://schemas.microsoft.com/office/powerpoint/2010/main" val="3324546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4003964" y="115888"/>
            <a:ext cx="7373120" cy="792162"/>
          </a:xfrm>
        </p:spPr>
        <p:txBody>
          <a:bodyPr rtlCol="0">
            <a:normAutofit/>
          </a:bodyPr>
          <a:lstStyle/>
          <a:p>
            <a:pPr algn="ctr" eaLnBrk="1" fontAlgn="auto" hangingPunct="1">
              <a:spcAft>
                <a:spcPts val="0"/>
              </a:spcAft>
              <a:defRPr/>
            </a:pPr>
            <a:r>
              <a:rPr lang="fr-FR" sz="3600" dirty="0"/>
              <a:t>Savoir prescrire un IEC</a:t>
            </a:r>
            <a:endParaRPr lang="fr-FR" sz="3600" dirty="0">
              <a:solidFill>
                <a:schemeClr val="tx1">
                  <a:lumMod val="65000"/>
                  <a:lumOff val="35000"/>
                </a:schemeClr>
              </a:solidFill>
            </a:endParaRPr>
          </a:p>
        </p:txBody>
      </p:sp>
      <p:cxnSp>
        <p:nvCxnSpPr>
          <p:cNvPr id="11" name="Connecteur droit 10"/>
          <p:cNvCxnSpPr/>
          <p:nvPr/>
        </p:nvCxnSpPr>
        <p:spPr>
          <a:xfrm>
            <a:off x="3340920" y="1127271"/>
            <a:ext cx="10657184"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135272" y="1480607"/>
            <a:ext cx="8242366" cy="5016758"/>
          </a:xfrm>
          <a:prstGeom prst="rect">
            <a:avLst/>
          </a:prstGeom>
        </p:spPr>
        <p:txBody>
          <a:bodyPr wrap="square">
            <a:spAutoFit/>
          </a:bodyPr>
          <a:lstStyle/>
          <a:p>
            <a:pPr>
              <a:defRPr/>
            </a:pPr>
            <a:r>
              <a:rPr lang="fr-FR" sz="2800" b="1" u="sng" dirty="0">
                <a:solidFill>
                  <a:srgbClr val="FF0000"/>
                </a:solidFill>
              </a:rPr>
              <a:t>Ramipril</a:t>
            </a:r>
          </a:p>
          <a:p>
            <a:pPr marL="285750" indent="-285750">
              <a:buFont typeface="Arial" panose="020B0604020202020204" pitchFamily="34" charset="0"/>
              <a:buChar char="•"/>
              <a:defRPr/>
            </a:pPr>
            <a:r>
              <a:rPr lang="fr-FR" sz="2800" dirty="0">
                <a:solidFill>
                  <a:prstClr val="black"/>
                </a:solidFill>
              </a:rPr>
              <a:t>Posologie 1,25 2,5, 5, 10 mg</a:t>
            </a:r>
          </a:p>
          <a:p>
            <a:pPr marL="800100" lvl="1" indent="-342900">
              <a:buFont typeface="Arial" panose="020B0604020202020204" pitchFamily="34" charset="0"/>
              <a:buChar char="•"/>
              <a:defRPr/>
            </a:pPr>
            <a:r>
              <a:rPr lang="fr-FR" sz="2400" dirty="0">
                <a:solidFill>
                  <a:prstClr val="black"/>
                </a:solidFill>
              </a:rPr>
              <a:t>Débuter à 2,5 mg/j</a:t>
            </a:r>
          </a:p>
          <a:p>
            <a:pPr marL="800100" lvl="1" indent="-342900">
              <a:buFont typeface="Arial" panose="020B0604020202020204" pitchFamily="34" charset="0"/>
              <a:buChar char="•"/>
              <a:defRPr/>
            </a:pPr>
            <a:r>
              <a:rPr lang="fr-FR" sz="2400" dirty="0">
                <a:solidFill>
                  <a:prstClr val="black"/>
                </a:solidFill>
              </a:rPr>
              <a:t>Débuter 1,25 mg/j si à risque (sujets âgé, risque d’hypotension)</a:t>
            </a:r>
          </a:p>
          <a:p>
            <a:pPr marL="800100" lvl="1" indent="-342900">
              <a:buFont typeface="Arial" panose="020B0604020202020204" pitchFamily="34" charset="0"/>
              <a:buChar char="•"/>
              <a:defRPr/>
            </a:pPr>
            <a:r>
              <a:rPr lang="fr-FR" sz="2400" dirty="0">
                <a:solidFill>
                  <a:prstClr val="black"/>
                </a:solidFill>
              </a:rPr>
              <a:t>Augmenter tous les mois</a:t>
            </a:r>
          </a:p>
          <a:p>
            <a:pPr marL="285750" indent="-285750">
              <a:buFont typeface="Arial" panose="020B0604020202020204" pitchFamily="34" charset="0"/>
              <a:buChar char="•"/>
              <a:defRPr/>
            </a:pPr>
            <a:r>
              <a:rPr lang="fr-FR" sz="2800" dirty="0">
                <a:solidFill>
                  <a:prstClr val="black"/>
                </a:solidFill>
              </a:rPr>
              <a:t>½ vie 15 h, Efficacité 24 h </a:t>
            </a:r>
          </a:p>
          <a:p>
            <a:pPr marL="285750" indent="-285750">
              <a:buFont typeface="Arial" panose="020B0604020202020204" pitchFamily="34" charset="0"/>
              <a:buChar char="•"/>
              <a:defRPr/>
            </a:pPr>
            <a:r>
              <a:rPr lang="fr-FR" sz="2800" dirty="0">
                <a:solidFill>
                  <a:prstClr val="black"/>
                </a:solidFill>
              </a:rPr>
              <a:t>Élimination Rénale et Biliaire</a:t>
            </a:r>
          </a:p>
          <a:p>
            <a:pPr marL="285750" indent="-285750">
              <a:buFont typeface="Arial" panose="020B0604020202020204" pitchFamily="34" charset="0"/>
              <a:buChar char="•"/>
              <a:defRPr/>
            </a:pPr>
            <a:r>
              <a:rPr lang="fr-FR" sz="2800" dirty="0">
                <a:solidFill>
                  <a:prstClr val="black"/>
                </a:solidFill>
              </a:rPr>
              <a:t>Surveillance </a:t>
            </a:r>
          </a:p>
          <a:p>
            <a:pPr marL="742950" lvl="1" indent="-285750">
              <a:buFont typeface="Arial" panose="020B0604020202020204" pitchFamily="34" charset="0"/>
              <a:buChar char="•"/>
              <a:defRPr/>
            </a:pPr>
            <a:r>
              <a:rPr lang="fr-FR" sz="2800" dirty="0">
                <a:solidFill>
                  <a:prstClr val="black"/>
                </a:solidFill>
              </a:rPr>
              <a:t>PA, Créat, K </a:t>
            </a:r>
          </a:p>
          <a:p>
            <a:pPr marL="742950" lvl="1" indent="-285750">
              <a:buFont typeface="Arial" panose="020B0604020202020204" pitchFamily="34" charset="0"/>
              <a:buChar char="•"/>
              <a:defRPr/>
            </a:pPr>
            <a:r>
              <a:rPr lang="fr-FR" sz="2800" dirty="0">
                <a:solidFill>
                  <a:prstClr val="black"/>
                </a:solidFill>
              </a:rPr>
              <a:t>7 à 10 jours après l’introduction puis chaque modification de dose</a:t>
            </a:r>
          </a:p>
        </p:txBody>
      </p:sp>
    </p:spTree>
    <p:extLst>
      <p:ext uri="{BB962C8B-B14F-4D97-AF65-F5344CB8AC3E}">
        <p14:creationId xmlns:p14="http://schemas.microsoft.com/office/powerpoint/2010/main" val="1782487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4039737" y="115889"/>
            <a:ext cx="8152262" cy="936625"/>
          </a:xfrm>
        </p:spPr>
        <p:txBody>
          <a:bodyPr rtlCol="0">
            <a:normAutofit/>
          </a:bodyPr>
          <a:lstStyle/>
          <a:p>
            <a:pPr algn="ctr">
              <a:defRPr/>
            </a:pPr>
            <a:r>
              <a:rPr lang="fr-FR" sz="3600" dirty="0"/>
              <a:t>Savoir prescrire un ARAII-Sartans</a:t>
            </a:r>
            <a:endParaRPr lang="fr-FR" sz="3600" dirty="0">
              <a:solidFill>
                <a:schemeClr val="tx1">
                  <a:lumMod val="65000"/>
                  <a:lumOff val="35000"/>
                </a:schemeClr>
              </a:solidFill>
            </a:endParaRPr>
          </a:p>
        </p:txBody>
      </p:sp>
      <p:cxnSp>
        <p:nvCxnSpPr>
          <p:cNvPr id="9" name="Connecteur droit 8"/>
          <p:cNvCxnSpPr/>
          <p:nvPr/>
        </p:nvCxnSpPr>
        <p:spPr>
          <a:xfrm>
            <a:off x="527381" y="1197769"/>
            <a:ext cx="10657184"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039737" y="1429653"/>
            <a:ext cx="7639482" cy="5016758"/>
          </a:xfrm>
          <a:prstGeom prst="rect">
            <a:avLst/>
          </a:prstGeom>
        </p:spPr>
        <p:txBody>
          <a:bodyPr wrap="square">
            <a:spAutoFit/>
          </a:bodyPr>
          <a:lstStyle/>
          <a:p>
            <a:pPr>
              <a:defRPr/>
            </a:pPr>
            <a:r>
              <a:rPr lang="fr-FR" sz="2800" b="1" u="sng" dirty="0">
                <a:solidFill>
                  <a:srgbClr val="FF0000"/>
                </a:solidFill>
              </a:rPr>
              <a:t>Telmisartan</a:t>
            </a:r>
          </a:p>
          <a:p>
            <a:pPr marL="285750" indent="-285750">
              <a:buFont typeface="Arial" panose="020B0604020202020204" pitchFamily="34" charset="0"/>
              <a:buChar char="•"/>
              <a:defRPr/>
            </a:pPr>
            <a:r>
              <a:rPr lang="fr-FR" sz="2800" dirty="0">
                <a:solidFill>
                  <a:prstClr val="black"/>
                </a:solidFill>
              </a:rPr>
              <a:t>Posologie  20, 40, 80 mg</a:t>
            </a:r>
          </a:p>
          <a:p>
            <a:pPr marL="800100" lvl="1" indent="-342900">
              <a:buFont typeface="Arial" panose="020B0604020202020204" pitchFamily="34" charset="0"/>
              <a:buChar char="•"/>
              <a:defRPr/>
            </a:pPr>
            <a:r>
              <a:rPr lang="fr-FR" sz="2400" dirty="0">
                <a:solidFill>
                  <a:prstClr val="black"/>
                </a:solidFill>
              </a:rPr>
              <a:t>Débuter à 40 mg/j</a:t>
            </a:r>
          </a:p>
          <a:p>
            <a:pPr marL="800100" lvl="1" indent="-342900">
              <a:buFont typeface="Arial" panose="020B0604020202020204" pitchFamily="34" charset="0"/>
              <a:buChar char="•"/>
              <a:defRPr/>
            </a:pPr>
            <a:r>
              <a:rPr lang="fr-FR" sz="2400" dirty="0">
                <a:solidFill>
                  <a:prstClr val="black"/>
                </a:solidFill>
              </a:rPr>
              <a:t>Débuter à 20 mg/j si à risque (sujets âgé, risque d’hypotension)</a:t>
            </a:r>
          </a:p>
          <a:p>
            <a:pPr marL="800100" lvl="1" indent="-342900">
              <a:buFont typeface="Arial" panose="020B0604020202020204" pitchFamily="34" charset="0"/>
              <a:buChar char="•"/>
              <a:defRPr/>
            </a:pPr>
            <a:r>
              <a:rPr lang="fr-FR" sz="2400" dirty="0">
                <a:solidFill>
                  <a:prstClr val="black"/>
                </a:solidFill>
              </a:rPr>
              <a:t>Augmenter tous les mois</a:t>
            </a:r>
          </a:p>
          <a:p>
            <a:pPr marL="285750" indent="-285750">
              <a:buFont typeface="Arial" panose="020B0604020202020204" pitchFamily="34" charset="0"/>
              <a:buChar char="•"/>
              <a:defRPr/>
            </a:pPr>
            <a:r>
              <a:rPr lang="fr-FR" sz="2800" dirty="0">
                <a:solidFill>
                  <a:prstClr val="black"/>
                </a:solidFill>
              </a:rPr>
              <a:t>½ vie 20 h, Efficacité24 h </a:t>
            </a:r>
          </a:p>
          <a:p>
            <a:pPr marL="285750" indent="-285750">
              <a:buFont typeface="Arial" panose="020B0604020202020204" pitchFamily="34" charset="0"/>
              <a:buChar char="•"/>
              <a:defRPr/>
            </a:pPr>
            <a:r>
              <a:rPr lang="fr-FR" sz="2800" dirty="0">
                <a:solidFill>
                  <a:prstClr val="black"/>
                </a:solidFill>
              </a:rPr>
              <a:t>Élimination Biliaire. Adapter si I-Hépatique</a:t>
            </a:r>
          </a:p>
          <a:p>
            <a:pPr marL="285750" indent="-285750">
              <a:buFont typeface="Arial" panose="020B0604020202020204" pitchFamily="34" charset="0"/>
              <a:buChar char="•"/>
              <a:defRPr/>
            </a:pPr>
            <a:r>
              <a:rPr lang="fr-FR" sz="2800" dirty="0">
                <a:solidFill>
                  <a:prstClr val="black"/>
                </a:solidFill>
              </a:rPr>
              <a:t>Surveillance </a:t>
            </a:r>
          </a:p>
          <a:p>
            <a:pPr marL="742950" lvl="1" indent="-285750">
              <a:buFont typeface="Arial" panose="020B0604020202020204" pitchFamily="34" charset="0"/>
              <a:buChar char="•"/>
              <a:defRPr/>
            </a:pPr>
            <a:r>
              <a:rPr lang="fr-FR" sz="2800" dirty="0">
                <a:solidFill>
                  <a:prstClr val="black"/>
                </a:solidFill>
              </a:rPr>
              <a:t>PA, Créat, K </a:t>
            </a:r>
          </a:p>
          <a:p>
            <a:pPr marL="742950" lvl="1" indent="-285750">
              <a:buFont typeface="Arial" panose="020B0604020202020204" pitchFamily="34" charset="0"/>
              <a:buChar char="•"/>
              <a:defRPr/>
            </a:pPr>
            <a:r>
              <a:rPr lang="fr-FR" sz="2800" dirty="0">
                <a:solidFill>
                  <a:prstClr val="black"/>
                </a:solidFill>
              </a:rPr>
              <a:t>7 à 10 jours après l’introduction puis chaque modification de dose</a:t>
            </a:r>
          </a:p>
        </p:txBody>
      </p:sp>
    </p:spTree>
    <p:extLst>
      <p:ext uri="{BB962C8B-B14F-4D97-AF65-F5344CB8AC3E}">
        <p14:creationId xmlns:p14="http://schemas.microsoft.com/office/powerpoint/2010/main" val="3623877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Inhibiteurs calciques</a:t>
            </a:r>
          </a:p>
        </p:txBody>
      </p:sp>
      <p:sp>
        <p:nvSpPr>
          <p:cNvPr id="3" name="Espace réservé du texte 2"/>
          <p:cNvSpPr>
            <a:spLocks noGrp="1"/>
          </p:cNvSpPr>
          <p:nvPr>
            <p:ph type="body" idx="1"/>
          </p:nvPr>
        </p:nvSpPr>
        <p:spPr>
          <a:xfrm>
            <a:off x="4066426" y="1412745"/>
            <a:ext cx="8125574" cy="2577594"/>
          </a:xfrm>
        </p:spPr>
        <p:txBody>
          <a:bodyPr/>
          <a:lstStyle/>
          <a:p>
            <a:r>
              <a:rPr lang="fr-FR" sz="2800" dirty="0"/>
              <a:t>Deux grands groupes :</a:t>
            </a:r>
          </a:p>
          <a:p>
            <a:endParaRPr lang="fr-FR" sz="2800" dirty="0"/>
          </a:p>
          <a:p>
            <a:r>
              <a:rPr lang="fr-FR" sz="2800" dirty="0"/>
              <a:t>Effets sélectifs vasculaires prédominants (</a:t>
            </a:r>
            <a:r>
              <a:rPr lang="fr-FR" sz="2800" dirty="0" err="1"/>
              <a:t>dihydropyridines</a:t>
            </a:r>
            <a:r>
              <a:rPr lang="fr-FR" sz="2800" dirty="0"/>
              <a:t>)</a:t>
            </a:r>
          </a:p>
          <a:p>
            <a:endParaRPr lang="fr-FR" sz="2800" dirty="0"/>
          </a:p>
          <a:p>
            <a:r>
              <a:rPr lang="fr-FR" sz="2800" dirty="0"/>
              <a:t>Effets vasculaires et cardiaques (</a:t>
            </a:r>
            <a:r>
              <a:rPr lang="fr-FR" sz="2800" dirty="0" err="1"/>
              <a:t>vérapamil</a:t>
            </a:r>
            <a:r>
              <a:rPr lang="fr-FR" sz="2800" dirty="0"/>
              <a:t> et </a:t>
            </a:r>
            <a:r>
              <a:rPr lang="fr-FR" sz="2800" dirty="0" err="1"/>
              <a:t>diltiazem</a:t>
            </a:r>
            <a:r>
              <a:rPr lang="fr-FR" sz="2800" dirty="0"/>
              <a:t>)</a:t>
            </a:r>
          </a:p>
          <a:p>
            <a:endParaRPr lang="fr-FR" sz="2800" dirty="0"/>
          </a:p>
          <a:p>
            <a:r>
              <a:rPr lang="fr-FR" sz="2800" dirty="0"/>
              <a:t>Ils sont indiqués dans le traitement de l’angor, de l’hypertension artérielle ou de certaines arythmies.</a:t>
            </a:r>
          </a:p>
          <a:p>
            <a:endParaRPr lang="fr-FR" sz="2800" dirty="0"/>
          </a:p>
        </p:txBody>
      </p:sp>
      <p:sp>
        <p:nvSpPr>
          <p:cNvPr id="4" name="Espace réservé pour une image  3"/>
          <p:cNvSpPr>
            <a:spLocks noGrp="1"/>
          </p:cNvSpPr>
          <p:nvPr>
            <p:ph type="pic" sz="quarter" idx="13"/>
          </p:nvPr>
        </p:nvSpPr>
        <p:spPr/>
      </p:sp>
    </p:spTree>
    <p:extLst>
      <p:ext uri="{BB962C8B-B14F-4D97-AF65-F5344CB8AC3E}">
        <p14:creationId xmlns:p14="http://schemas.microsoft.com/office/powerpoint/2010/main" val="2366964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3972" y="111880"/>
            <a:ext cx="7428492" cy="760491"/>
          </a:xfrm>
        </p:spPr>
        <p:txBody>
          <a:bodyPr/>
          <a:lstStyle/>
          <a:p>
            <a:r>
              <a:rPr lang="fr-FR" dirty="0"/>
              <a:t>Inhibiteurs calciques</a:t>
            </a:r>
          </a:p>
        </p:txBody>
      </p:sp>
      <p:sp>
        <p:nvSpPr>
          <p:cNvPr id="3" name="Espace réservé du texte 2"/>
          <p:cNvSpPr>
            <a:spLocks noGrp="1"/>
          </p:cNvSpPr>
          <p:nvPr>
            <p:ph type="body" idx="1"/>
          </p:nvPr>
        </p:nvSpPr>
        <p:spPr>
          <a:xfrm>
            <a:off x="4066426" y="976008"/>
            <a:ext cx="8125574" cy="5881991"/>
          </a:xfrm>
        </p:spPr>
        <p:txBody>
          <a:bodyPr/>
          <a:lstStyle/>
          <a:p>
            <a:r>
              <a:rPr lang="fr-FR" sz="2400" dirty="0"/>
              <a:t>Ils agissent au niveau des canaux calciques voltage-dépendants en freinant l’entrée de calcium dans les cellules musculaires lisses vasculaires et les </a:t>
            </a:r>
            <a:r>
              <a:rPr lang="fr-FR" sz="2400" dirty="0" err="1"/>
              <a:t>cardiomyocytes</a:t>
            </a:r>
            <a:r>
              <a:rPr lang="fr-FR" sz="2400" dirty="0"/>
              <a:t>.</a:t>
            </a:r>
          </a:p>
          <a:p>
            <a:r>
              <a:rPr lang="fr-FR" sz="2400" dirty="0"/>
              <a:t>Effets indésirables et d’interactions différents </a:t>
            </a:r>
            <a:r>
              <a:rPr lang="fr-FR" sz="2800" dirty="0"/>
              <a:t>:</a:t>
            </a:r>
          </a:p>
          <a:p>
            <a:r>
              <a:rPr lang="fr-FR" sz="2400" dirty="0">
                <a:solidFill>
                  <a:schemeClr val="accent6"/>
                </a:solidFill>
              </a:rPr>
              <a:t>Les </a:t>
            </a:r>
            <a:r>
              <a:rPr lang="fr-FR" sz="2400" dirty="0" err="1">
                <a:solidFill>
                  <a:schemeClr val="accent6"/>
                </a:solidFill>
              </a:rPr>
              <a:t>dihydropyridines</a:t>
            </a:r>
            <a:r>
              <a:rPr lang="fr-FR" sz="2400" dirty="0">
                <a:solidFill>
                  <a:schemeClr val="accent6"/>
                </a:solidFill>
              </a:rPr>
              <a:t>, </a:t>
            </a:r>
          </a:p>
          <a:p>
            <a:pPr marL="342900" indent="-342900">
              <a:buFont typeface="Arial" panose="020B0604020202020204" pitchFamily="34" charset="0"/>
              <a:buChar char="•"/>
            </a:pPr>
            <a:r>
              <a:rPr lang="fr-FR" sz="2400" dirty="0"/>
              <a:t>vasodilatatrices puissantes, un flush, des céphalées des œdèmes des membres inférieurs</a:t>
            </a:r>
          </a:p>
          <a:p>
            <a:pPr marL="342900" indent="-342900">
              <a:buFont typeface="Arial" panose="020B0604020202020204" pitchFamily="34" charset="0"/>
              <a:buChar char="•"/>
            </a:pPr>
            <a:r>
              <a:rPr lang="fr-FR" sz="2400" dirty="0"/>
              <a:t>interagissent peu avec les autres médicaments.</a:t>
            </a:r>
            <a:br>
              <a:rPr lang="fr-FR" sz="2400" dirty="0"/>
            </a:br>
            <a:endParaRPr lang="fr-FR" sz="2400" dirty="0"/>
          </a:p>
          <a:p>
            <a:r>
              <a:rPr lang="fr-FR" sz="2400" dirty="0">
                <a:solidFill>
                  <a:schemeClr val="accent6"/>
                </a:solidFill>
              </a:rPr>
              <a:t>Le </a:t>
            </a:r>
            <a:r>
              <a:rPr lang="fr-FR" sz="2400" dirty="0" err="1">
                <a:solidFill>
                  <a:schemeClr val="accent6"/>
                </a:solidFill>
              </a:rPr>
              <a:t>vérapamil</a:t>
            </a:r>
            <a:r>
              <a:rPr lang="fr-FR" sz="2400" dirty="0">
                <a:solidFill>
                  <a:schemeClr val="accent6"/>
                </a:solidFill>
              </a:rPr>
              <a:t> et le </a:t>
            </a:r>
            <a:r>
              <a:rPr lang="fr-FR" sz="2400" dirty="0" err="1">
                <a:solidFill>
                  <a:schemeClr val="accent6"/>
                </a:solidFill>
              </a:rPr>
              <a:t>diltiazem</a:t>
            </a:r>
            <a:r>
              <a:rPr lang="fr-FR" sz="2400" dirty="0">
                <a:solidFill>
                  <a:schemeClr val="accent6"/>
                </a:solidFill>
              </a:rPr>
              <a:t> </a:t>
            </a:r>
            <a:r>
              <a:rPr lang="fr-FR" sz="2400" dirty="0"/>
              <a:t>peuvent aggraver des troubles du rythme cardiaque existants, de par leurs effets chronotrope, inotrope et </a:t>
            </a:r>
            <a:r>
              <a:rPr lang="fr-FR" sz="2400" dirty="0" err="1"/>
              <a:t>dromotrope</a:t>
            </a:r>
            <a:r>
              <a:rPr lang="fr-FR" sz="2400" dirty="0"/>
              <a:t> négatifs. Ce sont des inhibiteurs enzymatiques des cytochromes CYP3A4 et CYP3A5.</a:t>
            </a:r>
          </a:p>
          <a:p>
            <a:endParaRPr lang="fr-FR" sz="2800" dirty="0"/>
          </a:p>
        </p:txBody>
      </p:sp>
      <p:sp>
        <p:nvSpPr>
          <p:cNvPr id="4" name="Espace réservé pour une image  3"/>
          <p:cNvSpPr>
            <a:spLocks noGrp="1"/>
          </p:cNvSpPr>
          <p:nvPr>
            <p:ph type="pic" sz="quarter" idx="13"/>
          </p:nvPr>
        </p:nvSpPr>
        <p:spPr/>
      </p:sp>
    </p:spTree>
    <p:extLst>
      <p:ext uri="{BB962C8B-B14F-4D97-AF65-F5344CB8AC3E}">
        <p14:creationId xmlns:p14="http://schemas.microsoft.com/office/powerpoint/2010/main" val="2815433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3972" y="371192"/>
            <a:ext cx="7428492" cy="1029905"/>
          </a:xfrm>
        </p:spPr>
        <p:txBody>
          <a:bodyPr/>
          <a:lstStyle/>
          <a:p>
            <a:r>
              <a:rPr lang="fr-FR" dirty="0"/>
              <a:t>Prescrivez une dihydropyridine: Hyper-simple</a:t>
            </a:r>
          </a:p>
        </p:txBody>
      </p:sp>
      <p:sp>
        <p:nvSpPr>
          <p:cNvPr id="3" name="Espace réservé du texte 2"/>
          <p:cNvSpPr>
            <a:spLocks noGrp="1"/>
          </p:cNvSpPr>
          <p:nvPr>
            <p:ph type="body" idx="1"/>
          </p:nvPr>
        </p:nvSpPr>
        <p:spPr>
          <a:xfrm>
            <a:off x="4211093" y="1864297"/>
            <a:ext cx="7428492" cy="539691"/>
          </a:xfrm>
        </p:spPr>
        <p:txBody>
          <a:bodyPr/>
          <a:lstStyle/>
          <a:p>
            <a:r>
              <a:rPr lang="fr-FR" dirty="0"/>
              <a:t>Amlodipine 5 mg 1 cp le matin (si besoin 10 mg)</a:t>
            </a:r>
          </a:p>
          <a:p>
            <a:endParaRPr lang="fr-FR" dirty="0"/>
          </a:p>
          <a:p>
            <a:r>
              <a:rPr lang="fr-FR" u="sng" dirty="0"/>
              <a:t>Contre-Indication</a:t>
            </a:r>
          </a:p>
          <a:p>
            <a:pPr marL="342900" indent="-342900">
              <a:buFont typeface="Arial" panose="020B0604020202020204" pitchFamily="34" charset="0"/>
              <a:buChar char="•"/>
            </a:pPr>
            <a:r>
              <a:rPr lang="fr-FR" dirty="0"/>
              <a:t>Hypotension sévère</a:t>
            </a:r>
          </a:p>
          <a:p>
            <a:pPr marL="342900" indent="-342900">
              <a:buFont typeface="Arial" panose="020B0604020202020204" pitchFamily="34" charset="0"/>
              <a:buChar char="•"/>
            </a:pPr>
            <a:r>
              <a:rPr lang="fr-FR" dirty="0"/>
              <a:t>Choc</a:t>
            </a:r>
          </a:p>
          <a:p>
            <a:pPr marL="342900" indent="-342900">
              <a:buFont typeface="Arial" panose="020B0604020202020204" pitchFamily="34" charset="0"/>
              <a:buChar char="•"/>
            </a:pPr>
            <a:r>
              <a:rPr lang="fr-FR" dirty="0"/>
              <a:t>Obstruction à l'éjection du ventricule gauche</a:t>
            </a:r>
          </a:p>
          <a:p>
            <a:pPr marL="342900" indent="-342900">
              <a:buFont typeface="Arial" panose="020B0604020202020204" pitchFamily="34" charset="0"/>
              <a:buChar char="•"/>
            </a:pPr>
            <a:r>
              <a:rPr lang="fr-FR" dirty="0"/>
              <a:t>Insuffisance cardiaque hémodynamiquement instable après infarctus du myocarde en phase aiguë</a:t>
            </a:r>
          </a:p>
          <a:p>
            <a:endParaRPr lang="fr-FR" dirty="0"/>
          </a:p>
          <a:p>
            <a:r>
              <a:rPr lang="fr-FR" u="sng" dirty="0"/>
              <a:t>Surveillance</a:t>
            </a:r>
            <a:r>
              <a:rPr lang="fr-FR" dirty="0"/>
              <a:t> Tolérance clinique </a:t>
            </a:r>
            <a:r>
              <a:rPr lang="fr-FR" dirty="0">
                <a:sym typeface="Wingdings" panose="05000000000000000000" pitchFamily="2" charset="2"/>
              </a:rPr>
              <a:t></a:t>
            </a:r>
            <a:endParaRPr lang="fr-FR" dirty="0"/>
          </a:p>
        </p:txBody>
      </p:sp>
    </p:spTree>
    <p:extLst>
      <p:ext uri="{BB962C8B-B14F-4D97-AF65-F5344CB8AC3E}">
        <p14:creationId xmlns:p14="http://schemas.microsoft.com/office/powerpoint/2010/main" val="236696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8794" y="371192"/>
            <a:ext cx="8193206" cy="760491"/>
          </a:xfrm>
        </p:spPr>
        <p:txBody>
          <a:bodyPr/>
          <a:lstStyle/>
          <a:p>
            <a:r>
              <a:rPr lang="fr-FR" dirty="0"/>
              <a:t>Et si l’HTA résiste à une monothérapie</a:t>
            </a:r>
          </a:p>
        </p:txBody>
      </p:sp>
      <p:sp>
        <p:nvSpPr>
          <p:cNvPr id="3" name="Espace réservé du texte 2"/>
          <p:cNvSpPr>
            <a:spLocks noGrp="1"/>
          </p:cNvSpPr>
          <p:nvPr>
            <p:ph type="body" idx="1"/>
          </p:nvPr>
        </p:nvSpPr>
        <p:spPr>
          <a:xfrm>
            <a:off x="4393972" y="962363"/>
            <a:ext cx="7428492" cy="2577594"/>
          </a:xfrm>
        </p:spPr>
        <p:txBody>
          <a:bodyPr/>
          <a:lstStyle/>
          <a:p>
            <a:r>
              <a:rPr lang="fr-FR" dirty="0"/>
              <a:t>Bithérapie</a:t>
            </a:r>
          </a:p>
          <a:p>
            <a:r>
              <a:rPr lang="fr-FR" dirty="0"/>
              <a:t> </a:t>
            </a:r>
          </a:p>
          <a:p>
            <a:pPr marL="342900" indent="-342900">
              <a:buFont typeface="Arial" panose="020B0604020202020204" pitchFamily="34" charset="0"/>
              <a:buChar char="•"/>
            </a:pPr>
            <a:r>
              <a:rPr lang="fr-FR" dirty="0"/>
              <a:t>Bloqueur SRAA Diurétique thiazidique</a:t>
            </a:r>
          </a:p>
          <a:p>
            <a:pPr marL="342900" indent="-342900">
              <a:buFont typeface="Arial" panose="020B0604020202020204" pitchFamily="34" charset="0"/>
              <a:buChar char="•"/>
            </a:pPr>
            <a:r>
              <a:rPr lang="fr-FR" dirty="0"/>
              <a:t>Bloqueur SRAA Inhibiteur Calcique</a:t>
            </a:r>
          </a:p>
        </p:txBody>
      </p:sp>
      <p:sp>
        <p:nvSpPr>
          <p:cNvPr id="5" name="Titre 1"/>
          <p:cNvSpPr txBox="1">
            <a:spLocks/>
          </p:cNvSpPr>
          <p:nvPr/>
        </p:nvSpPr>
        <p:spPr>
          <a:xfrm>
            <a:off x="3998794" y="3335044"/>
            <a:ext cx="8193206" cy="7604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rgbClr val="FFAE2A"/>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Et si l’HTA résiste à une Bithérapie</a:t>
            </a:r>
          </a:p>
        </p:txBody>
      </p:sp>
      <p:sp>
        <p:nvSpPr>
          <p:cNvPr id="6" name="Espace réservé du texte 2"/>
          <p:cNvSpPr txBox="1">
            <a:spLocks/>
          </p:cNvSpPr>
          <p:nvPr/>
        </p:nvSpPr>
        <p:spPr>
          <a:xfrm>
            <a:off x="4393972" y="4062695"/>
            <a:ext cx="7428492" cy="25775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t>Trithérapie</a:t>
            </a:r>
          </a:p>
          <a:p>
            <a:r>
              <a:rPr lang="fr-FR" dirty="0"/>
              <a:t> </a:t>
            </a:r>
          </a:p>
          <a:p>
            <a:pPr marL="342900" indent="-342900">
              <a:buFont typeface="Arial" panose="020B0604020202020204" pitchFamily="34" charset="0"/>
              <a:buChar char="•"/>
            </a:pPr>
            <a:r>
              <a:rPr lang="fr-FR" dirty="0"/>
              <a:t>Bloqueur SRAA-Diurétique thiazidique-Inhibiteur Calcique</a:t>
            </a:r>
          </a:p>
        </p:txBody>
      </p:sp>
    </p:spTree>
    <p:extLst>
      <p:ext uri="{BB962C8B-B14F-4D97-AF65-F5344CB8AC3E}">
        <p14:creationId xmlns:p14="http://schemas.microsoft.com/office/powerpoint/2010/main" val="236696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8794" y="371192"/>
            <a:ext cx="8193206" cy="760491"/>
          </a:xfrm>
        </p:spPr>
        <p:txBody>
          <a:bodyPr/>
          <a:lstStyle/>
          <a:p>
            <a:r>
              <a:rPr lang="fr-FR" dirty="0"/>
              <a:t>Et si l’HTA résiste à une Trithérapie</a:t>
            </a:r>
          </a:p>
        </p:txBody>
      </p:sp>
      <p:sp>
        <p:nvSpPr>
          <p:cNvPr id="3" name="Espace réservé du texte 2"/>
          <p:cNvSpPr>
            <a:spLocks noGrp="1"/>
          </p:cNvSpPr>
          <p:nvPr>
            <p:ph type="body" idx="1"/>
          </p:nvPr>
        </p:nvSpPr>
        <p:spPr>
          <a:xfrm>
            <a:off x="4393972" y="1137695"/>
            <a:ext cx="7428492" cy="353480"/>
          </a:xfrm>
        </p:spPr>
        <p:txBody>
          <a:bodyPr/>
          <a:lstStyle/>
          <a:p>
            <a:r>
              <a:rPr lang="fr-FR" dirty="0"/>
              <a:t>Spironolactone</a:t>
            </a:r>
          </a:p>
        </p:txBody>
      </p:sp>
      <p:sp>
        <p:nvSpPr>
          <p:cNvPr id="5" name="Titre 1"/>
          <p:cNvSpPr txBox="1">
            <a:spLocks/>
          </p:cNvSpPr>
          <p:nvPr/>
        </p:nvSpPr>
        <p:spPr>
          <a:xfrm>
            <a:off x="3998794" y="3335044"/>
            <a:ext cx="8193206" cy="7604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rgbClr val="FFAE2A"/>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Et si l’HTA résiste à une quadrithérapie</a:t>
            </a:r>
          </a:p>
        </p:txBody>
      </p:sp>
      <p:sp>
        <p:nvSpPr>
          <p:cNvPr id="6" name="Espace réservé du texte 2"/>
          <p:cNvSpPr txBox="1">
            <a:spLocks/>
          </p:cNvSpPr>
          <p:nvPr/>
        </p:nvSpPr>
        <p:spPr>
          <a:xfrm>
            <a:off x="4393972" y="4062695"/>
            <a:ext cx="7428492" cy="3967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l-GR" dirty="0"/>
              <a:t>Β</a:t>
            </a:r>
            <a:r>
              <a:rPr lang="fr-FR" dirty="0"/>
              <a:t>-bloqueur sauf indication préférentielle</a:t>
            </a:r>
          </a:p>
          <a:p>
            <a:pPr marL="342900" indent="-342900">
              <a:buFont typeface="Arial" panose="020B0604020202020204" pitchFamily="34" charset="0"/>
              <a:buChar char="•"/>
            </a:pPr>
            <a:r>
              <a:rPr lang="fr-FR" dirty="0"/>
              <a:t>Insuffisance cardiaque 1° intention</a:t>
            </a:r>
          </a:p>
          <a:p>
            <a:pPr marL="342900" indent="-342900">
              <a:buFont typeface="Arial" panose="020B0604020202020204" pitchFamily="34" charset="0"/>
              <a:buChar char="•"/>
            </a:pPr>
            <a:r>
              <a:rPr lang="fr-FR" dirty="0"/>
              <a:t>Cardiopathie ischémique</a:t>
            </a:r>
          </a:p>
        </p:txBody>
      </p:sp>
    </p:spTree>
    <p:extLst>
      <p:ext uri="{BB962C8B-B14F-4D97-AF65-F5344CB8AC3E}">
        <p14:creationId xmlns:p14="http://schemas.microsoft.com/office/powerpoint/2010/main" val="398861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questions ?</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36696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994483" y="0"/>
            <a:ext cx="537956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defRPr/>
            </a:pPr>
            <a:r>
              <a:rPr lang="fr-FR" altLang="fr-FR" sz="4400" b="1" dirty="0">
                <a:effectLst>
                  <a:outerShdw blurRad="38100" dist="38100" dir="2700000" algn="tl">
                    <a:srgbClr val="C0C0C0"/>
                  </a:outerShdw>
                </a:effectLst>
                <a:latin typeface="Times New Roman" pitchFamily="18" charset="0"/>
              </a:rPr>
              <a:t>Dossier clinique HTA</a:t>
            </a:r>
          </a:p>
        </p:txBody>
      </p:sp>
      <p:sp>
        <p:nvSpPr>
          <p:cNvPr id="5123" name="Text Box 3"/>
          <p:cNvSpPr txBox="1">
            <a:spLocks noChangeArrowheads="1"/>
          </p:cNvSpPr>
          <p:nvPr/>
        </p:nvSpPr>
        <p:spPr bwMode="auto">
          <a:xfrm>
            <a:off x="4223083" y="1125539"/>
            <a:ext cx="772973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454025"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2400" dirty="0"/>
              <a:t>un homme de 65 ans, vous consulte pour la deuxième fois en 3 semaines pour des bourdonnements d’oreille. Ce patient n’a pas d’antécédent pathologique notable. On note cependant des repas «bien arrosés » comme le dit lui-même le patient. Il fume 10 </a:t>
            </a:r>
            <a:r>
              <a:rPr lang="fr-FR" sz="2400" dirty="0" err="1"/>
              <a:t>cig</a:t>
            </a:r>
            <a:r>
              <a:rPr lang="fr-FR" sz="2400" dirty="0"/>
              <a:t>/j.</a:t>
            </a:r>
          </a:p>
          <a:p>
            <a:endParaRPr lang="fr-FR" sz="2400" dirty="0"/>
          </a:p>
          <a:p>
            <a:r>
              <a:rPr lang="fr-FR" sz="2400" dirty="0"/>
              <a:t>Il pèse 86 kg pour 1,70 m. BMI 29 kg/m²</a:t>
            </a:r>
          </a:p>
          <a:p>
            <a:endParaRPr lang="fr-FR" sz="2400" dirty="0"/>
          </a:p>
          <a:p>
            <a:r>
              <a:rPr lang="fr-FR" sz="2400" dirty="0"/>
              <a:t>La pression artérielle est en moyenne à 145/85 mmHg identique à celle mesurée il y a 3 semaines. </a:t>
            </a:r>
          </a:p>
          <a:p>
            <a:endParaRPr lang="fr-FR" sz="2400" dirty="0"/>
          </a:p>
          <a:p>
            <a:r>
              <a:rPr lang="fr-FR" sz="2400" dirty="0"/>
              <a:t>Le reste de l’examen est normal.</a:t>
            </a:r>
            <a:endParaRPr lang="fr-FR" altLang="fr-FR" sz="2400" dirty="0"/>
          </a:p>
        </p:txBody>
      </p:sp>
    </p:spTree>
    <p:extLst>
      <p:ext uri="{BB962C8B-B14F-4D97-AF65-F5344CB8AC3E}">
        <p14:creationId xmlns:p14="http://schemas.microsoft.com/office/powerpoint/2010/main" val="424508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A3843-0AD5-4080-8E4E-3199BE4BA48C}"/>
              </a:ext>
            </a:extLst>
          </p:cNvPr>
          <p:cNvSpPr>
            <a:spLocks noGrp="1"/>
          </p:cNvSpPr>
          <p:nvPr>
            <p:ph type="title"/>
          </p:nvPr>
        </p:nvSpPr>
        <p:spPr/>
        <p:txBody>
          <a:bodyPr/>
          <a:lstStyle/>
          <a:p>
            <a:r>
              <a:rPr lang="fr-FR" dirty="0"/>
              <a:t>LE TRAITEMENT DE L'INSUFFISANCE CARDIAQUE</a:t>
            </a:r>
            <a:br>
              <a:rPr lang="fr-FR" dirty="0"/>
            </a:br>
            <a:endParaRPr lang="fr-FR" dirty="0"/>
          </a:p>
        </p:txBody>
      </p:sp>
      <p:sp>
        <p:nvSpPr>
          <p:cNvPr id="9" name="Rectangle 8">
            <a:extLst>
              <a:ext uri="{FF2B5EF4-FFF2-40B4-BE49-F238E27FC236}">
                <a16:creationId xmlns:a16="http://schemas.microsoft.com/office/drawing/2014/main" id="{9F969269-A2DA-42C1-AE84-48E03D508EF3}"/>
              </a:ext>
            </a:extLst>
          </p:cNvPr>
          <p:cNvSpPr/>
          <p:nvPr/>
        </p:nvSpPr>
        <p:spPr>
          <a:xfrm>
            <a:off x="0" y="1225689"/>
            <a:ext cx="12192000" cy="5262979"/>
          </a:xfrm>
          <a:prstGeom prst="rect">
            <a:avLst/>
          </a:prstGeom>
          <a:solidFill>
            <a:schemeClr val="bg1"/>
          </a:solidFill>
        </p:spPr>
        <p:txBody>
          <a:bodyPr wrap="square">
            <a:spAutoFit/>
          </a:bodyPr>
          <a:lstStyle/>
          <a:p>
            <a:r>
              <a:rPr lang="fr-FR" sz="2400" b="1" cap="all" dirty="0"/>
              <a:t>LES OBJECTIFS DU TRAITEMENT</a:t>
            </a:r>
          </a:p>
          <a:p>
            <a:pPr marL="342900" indent="-342900">
              <a:buFont typeface="Arial" panose="020B0604020202020204" pitchFamily="34" charset="0"/>
              <a:buChar char="•"/>
            </a:pPr>
            <a:r>
              <a:rPr lang="fr-FR" sz="2400" dirty="0"/>
              <a:t>Améliorer la qualité de vie en diminuant les symptômes (</a:t>
            </a:r>
            <a:r>
              <a:rPr lang="fr-FR" sz="2400" u="sng" dirty="0">
                <a:hlinkClick r:id="rId2"/>
              </a:rPr>
              <a:t>essoufflement</a:t>
            </a:r>
            <a:r>
              <a:rPr lang="fr-FR" sz="2400" dirty="0"/>
              <a:t>, </a:t>
            </a:r>
            <a:r>
              <a:rPr lang="fr-FR" sz="2400" u="sng" dirty="0">
                <a:hlinkClick r:id="rId3"/>
              </a:rPr>
              <a:t>fatigue</a:t>
            </a:r>
            <a:r>
              <a:rPr lang="fr-FR" sz="2400" dirty="0"/>
              <a:t>, œdèmes, etc.) et en permettant d’accomplir les activités de la vie quotidienne ;</a:t>
            </a:r>
          </a:p>
          <a:p>
            <a:pPr marL="342900" indent="-342900">
              <a:buFont typeface="Arial" panose="020B0604020202020204" pitchFamily="34" charset="0"/>
              <a:buChar char="•"/>
            </a:pPr>
            <a:r>
              <a:rPr lang="fr-FR" sz="2400" dirty="0"/>
              <a:t>Eviter les épisodes de </a:t>
            </a:r>
            <a:r>
              <a:rPr lang="fr-FR" sz="2400" b="1" dirty="0"/>
              <a:t>décompensation de l'insuffisance cardiaque</a:t>
            </a:r>
            <a:r>
              <a:rPr lang="fr-FR" sz="2400" dirty="0"/>
              <a:t> et de réduire le nombre et la durée des hospitalisations ;</a:t>
            </a:r>
          </a:p>
          <a:p>
            <a:pPr marL="342900" indent="-342900">
              <a:buFont typeface="Arial" panose="020B0604020202020204" pitchFamily="34" charset="0"/>
              <a:buChar char="•"/>
            </a:pPr>
            <a:r>
              <a:rPr lang="fr-FR" sz="2400" dirty="0"/>
              <a:t>Ralentir la progression de l’insuffisance cardiaque pour qu'elle soit la plus modérée possible.</a:t>
            </a:r>
          </a:p>
          <a:p>
            <a:pPr marL="342900" indent="-342900">
              <a:buFont typeface="Arial" panose="020B0604020202020204" pitchFamily="34" charset="0"/>
              <a:buChar char="•"/>
            </a:pPr>
            <a:r>
              <a:rPr lang="fr-FR" sz="2400" dirty="0"/>
              <a:t>Réduire mortalité</a:t>
            </a:r>
          </a:p>
          <a:p>
            <a:endParaRPr lang="fr-FR" sz="2400" dirty="0"/>
          </a:p>
          <a:p>
            <a:r>
              <a:rPr lang="fr-FR" sz="2400" dirty="0"/>
              <a:t>Il comporte toujours de nouvelles habitudes de vie (alimentaires et d’activité physique) et un traitement médicamenteux.</a:t>
            </a:r>
          </a:p>
          <a:p>
            <a:endParaRPr lang="fr-FR" sz="2400" dirty="0"/>
          </a:p>
          <a:p>
            <a:r>
              <a:rPr lang="fr-FR" sz="2400" dirty="0"/>
              <a:t>Il est toujours associé au traitement de la </a:t>
            </a:r>
            <a:r>
              <a:rPr lang="fr-FR" sz="2400" b="1" dirty="0"/>
              <a:t>maladie en cause dans la survenue de l'insuffisance cardiaque </a:t>
            </a:r>
            <a:r>
              <a:rPr lang="fr-FR" sz="2400" dirty="0"/>
              <a:t>: traitement d'une </a:t>
            </a:r>
            <a:r>
              <a:rPr lang="fr-FR" sz="2400" u="sng" dirty="0">
                <a:hlinkClick r:id="rId4"/>
              </a:rPr>
              <a:t>HTA</a:t>
            </a:r>
            <a:r>
              <a:rPr lang="fr-FR" sz="2400" dirty="0"/>
              <a:t>, d'une </a:t>
            </a:r>
            <a:r>
              <a:rPr lang="fr-FR" sz="2400" u="sng" dirty="0">
                <a:hlinkClick r:id="rId5"/>
              </a:rPr>
              <a:t>maladie coronaire</a:t>
            </a:r>
            <a:r>
              <a:rPr lang="fr-FR" sz="2400" dirty="0"/>
              <a:t>, chirurgie d'une valve cardiaque défaillante...</a:t>
            </a:r>
          </a:p>
        </p:txBody>
      </p:sp>
    </p:spTree>
    <p:extLst>
      <p:ext uri="{BB962C8B-B14F-4D97-AF65-F5344CB8AC3E}">
        <p14:creationId xmlns:p14="http://schemas.microsoft.com/office/powerpoint/2010/main" val="3278374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A3843-0AD5-4080-8E4E-3199BE4BA48C}"/>
              </a:ext>
            </a:extLst>
          </p:cNvPr>
          <p:cNvSpPr>
            <a:spLocks noGrp="1"/>
          </p:cNvSpPr>
          <p:nvPr>
            <p:ph type="title"/>
          </p:nvPr>
        </p:nvSpPr>
        <p:spPr/>
        <p:txBody>
          <a:bodyPr/>
          <a:lstStyle/>
          <a:p>
            <a:r>
              <a:rPr lang="fr-FR" dirty="0"/>
              <a:t>LE TRAITEMENT DE L'INSUFFISANCE CARDIAQUE</a:t>
            </a:r>
            <a:br>
              <a:rPr lang="fr-FR" dirty="0"/>
            </a:br>
            <a:endParaRPr lang="fr-FR" dirty="0"/>
          </a:p>
        </p:txBody>
      </p:sp>
      <p:sp>
        <p:nvSpPr>
          <p:cNvPr id="9" name="Rectangle 8">
            <a:extLst>
              <a:ext uri="{FF2B5EF4-FFF2-40B4-BE49-F238E27FC236}">
                <a16:creationId xmlns:a16="http://schemas.microsoft.com/office/drawing/2014/main" id="{9F969269-A2DA-42C1-AE84-48E03D508EF3}"/>
              </a:ext>
            </a:extLst>
          </p:cNvPr>
          <p:cNvSpPr/>
          <p:nvPr/>
        </p:nvSpPr>
        <p:spPr>
          <a:xfrm>
            <a:off x="173501" y="2829406"/>
            <a:ext cx="11844997" cy="3046988"/>
          </a:xfrm>
          <a:prstGeom prst="rect">
            <a:avLst/>
          </a:prstGeom>
          <a:solidFill>
            <a:schemeClr val="bg1"/>
          </a:solidFill>
        </p:spPr>
        <p:txBody>
          <a:bodyPr wrap="square">
            <a:spAutoFit/>
          </a:bodyPr>
          <a:lstStyle/>
          <a:p>
            <a:r>
              <a:rPr lang="fr-FR" sz="2400" b="1" cap="all" dirty="0"/>
              <a:t>LES OBJECTIFS DU TRAITEMENT</a:t>
            </a:r>
          </a:p>
          <a:p>
            <a:endParaRPr lang="fr-FR" sz="2400" dirty="0"/>
          </a:p>
          <a:p>
            <a:r>
              <a:rPr lang="fr-FR" sz="2400" dirty="0"/>
              <a:t>Il comporte toujours de nouvelles habitudes de vie (alimentaires et d’activité physique) et un traitement médicamenteux.</a:t>
            </a:r>
          </a:p>
          <a:p>
            <a:endParaRPr lang="fr-FR" sz="2400" dirty="0"/>
          </a:p>
          <a:p>
            <a:r>
              <a:rPr lang="fr-FR" sz="2400" dirty="0"/>
              <a:t>Il est toujours associé au traitement de la </a:t>
            </a:r>
            <a:r>
              <a:rPr lang="fr-FR" sz="2400" b="1" dirty="0"/>
              <a:t>maladie en cause dans la survenue de l'insuffisance cardiaque </a:t>
            </a:r>
            <a:r>
              <a:rPr lang="fr-FR" sz="2400" dirty="0"/>
              <a:t>: traitement d'une </a:t>
            </a:r>
            <a:r>
              <a:rPr lang="fr-FR" sz="2400" u="sng" dirty="0">
                <a:hlinkClick r:id="rId2"/>
              </a:rPr>
              <a:t>HTA</a:t>
            </a:r>
            <a:r>
              <a:rPr lang="fr-FR" sz="2400" dirty="0"/>
              <a:t>, d'une </a:t>
            </a:r>
            <a:r>
              <a:rPr lang="fr-FR" sz="2400" u="sng" dirty="0">
                <a:hlinkClick r:id="rId3"/>
              </a:rPr>
              <a:t>maladie coronaire</a:t>
            </a:r>
            <a:r>
              <a:rPr lang="fr-FR" sz="2400" dirty="0"/>
              <a:t>, chirurgie d'une valve cardiaque défaillante...</a:t>
            </a:r>
          </a:p>
        </p:txBody>
      </p:sp>
    </p:spTree>
    <p:extLst>
      <p:ext uri="{BB962C8B-B14F-4D97-AF65-F5344CB8AC3E}">
        <p14:creationId xmlns:p14="http://schemas.microsoft.com/office/powerpoint/2010/main" val="246261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A3843-0AD5-4080-8E4E-3199BE4BA48C}"/>
              </a:ext>
            </a:extLst>
          </p:cNvPr>
          <p:cNvSpPr>
            <a:spLocks noGrp="1"/>
          </p:cNvSpPr>
          <p:nvPr>
            <p:ph type="title"/>
          </p:nvPr>
        </p:nvSpPr>
        <p:spPr/>
        <p:txBody>
          <a:bodyPr/>
          <a:lstStyle/>
          <a:p>
            <a:r>
              <a:rPr lang="fr-FR" dirty="0"/>
              <a:t>LE TRAITEMENT MÉDICAMENTEUX DE L'INSUFFISANCE CARDIAQUE</a:t>
            </a:r>
          </a:p>
        </p:txBody>
      </p:sp>
      <p:sp>
        <p:nvSpPr>
          <p:cNvPr id="5" name="Rectangle 1">
            <a:extLst>
              <a:ext uri="{FF2B5EF4-FFF2-40B4-BE49-F238E27FC236}">
                <a16:creationId xmlns:a16="http://schemas.microsoft.com/office/drawing/2014/main" id="{46735E16-CEDB-4B00-92B2-722AF5672401}"/>
              </a:ext>
            </a:extLst>
          </p:cNvPr>
          <p:cNvSpPr>
            <a:spLocks noGrp="1" noChangeArrowheads="1"/>
          </p:cNvSpPr>
          <p:nvPr>
            <p:ph idx="1"/>
          </p:nvPr>
        </p:nvSpPr>
        <p:spPr bwMode="auto">
          <a:xfrm>
            <a:off x="4121833" y="1964064"/>
            <a:ext cx="7105320" cy="41452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3767" rIns="0" bIns="22376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Différentes classes de médicaments peuvent être associées en cas d'</a:t>
            </a:r>
            <a:r>
              <a:rPr kumimoji="0" lang="fr-FR" altLang="fr-F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insuffisance cardiaque</a:t>
            </a: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 traitement doit être adapté au cours du temps et en fonction de l'évolution de l’insuffisance cardiaque et des symptômes.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Les médicaments prescrits sont à prendre régulièrement, tout au long de la vie.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003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A3843-0AD5-4080-8E4E-3199BE4BA48C}"/>
              </a:ext>
            </a:extLst>
          </p:cNvPr>
          <p:cNvSpPr>
            <a:spLocks noGrp="1"/>
          </p:cNvSpPr>
          <p:nvPr>
            <p:ph type="title"/>
          </p:nvPr>
        </p:nvSpPr>
        <p:spPr>
          <a:xfrm>
            <a:off x="4393972" y="365126"/>
            <a:ext cx="7676107" cy="766558"/>
          </a:xfrm>
        </p:spPr>
        <p:txBody>
          <a:bodyPr/>
          <a:lstStyle/>
          <a:p>
            <a:r>
              <a:rPr lang="fr-FR" dirty="0"/>
              <a:t>Thérapeutique non médicamenteuse</a:t>
            </a:r>
          </a:p>
        </p:txBody>
      </p:sp>
      <p:sp>
        <p:nvSpPr>
          <p:cNvPr id="6" name="Espace réservé du contenu 5">
            <a:extLst>
              <a:ext uri="{FF2B5EF4-FFF2-40B4-BE49-F238E27FC236}">
                <a16:creationId xmlns:a16="http://schemas.microsoft.com/office/drawing/2014/main" id="{5770803D-09C0-4223-A26F-556D7816C4FD}"/>
              </a:ext>
            </a:extLst>
          </p:cNvPr>
          <p:cNvSpPr>
            <a:spLocks noGrp="1"/>
          </p:cNvSpPr>
          <p:nvPr>
            <p:ph idx="1"/>
          </p:nvPr>
        </p:nvSpPr>
        <p:spPr/>
        <p:txBody>
          <a:bodyPr/>
          <a:lstStyle/>
          <a:p>
            <a:r>
              <a:rPr lang="fr-FR" dirty="0"/>
              <a:t>La </a:t>
            </a:r>
            <a:r>
              <a:rPr lang="fr-FR" u="sng" dirty="0">
                <a:hlinkClick r:id="rId2"/>
              </a:rPr>
              <a:t>consommation de sel</a:t>
            </a:r>
            <a:r>
              <a:rPr lang="fr-FR" dirty="0"/>
              <a:t> ne doit pas excéder </a:t>
            </a:r>
            <a:r>
              <a:rPr lang="fr-FR" b="1" dirty="0"/>
              <a:t>4 à 6 grammes par jour</a:t>
            </a:r>
            <a:r>
              <a:rPr lang="fr-FR" dirty="0"/>
              <a:t>, parfois moins</a:t>
            </a:r>
          </a:p>
          <a:p>
            <a:endParaRPr lang="fr-FR" dirty="0"/>
          </a:p>
          <a:p>
            <a:r>
              <a:rPr lang="fr-FR" dirty="0"/>
              <a:t>Une </a:t>
            </a:r>
            <a:r>
              <a:rPr lang="fr-FR" b="1" dirty="0"/>
              <a:t>activité physique régulière, adaptée</a:t>
            </a:r>
            <a:r>
              <a:rPr lang="fr-FR" dirty="0"/>
              <a:t> à la personne et répondant à ses souhaits est prescrite au même titre que les médicaments. L'activité d'endurance d'intensité modérée et le renforcement musculaire avec échauffement et récupération prolongés sont recommandés.</a:t>
            </a:r>
          </a:p>
          <a:p>
            <a:endParaRPr lang="fr-FR" dirty="0"/>
          </a:p>
          <a:p>
            <a:r>
              <a:rPr lang="fr-FR" dirty="0" err="1"/>
              <a:t>Arret</a:t>
            </a:r>
            <a:r>
              <a:rPr lang="fr-FR" dirty="0"/>
              <a:t> du tabac</a:t>
            </a:r>
          </a:p>
        </p:txBody>
      </p:sp>
    </p:spTree>
    <p:extLst>
      <p:ext uri="{BB962C8B-B14F-4D97-AF65-F5344CB8AC3E}">
        <p14:creationId xmlns:p14="http://schemas.microsoft.com/office/powerpoint/2010/main" val="371346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A3843-0AD5-4080-8E4E-3199BE4BA48C}"/>
              </a:ext>
            </a:extLst>
          </p:cNvPr>
          <p:cNvSpPr>
            <a:spLocks noGrp="1"/>
          </p:cNvSpPr>
          <p:nvPr>
            <p:ph type="title"/>
          </p:nvPr>
        </p:nvSpPr>
        <p:spPr/>
        <p:txBody>
          <a:bodyPr/>
          <a:lstStyle/>
          <a:p>
            <a:r>
              <a:rPr lang="fr-FR" dirty="0"/>
              <a:t>LE TRAITEMENT MÉDICAMENTEUX DE L'INSUFFISANCE CARDIAQUE</a:t>
            </a:r>
          </a:p>
        </p:txBody>
      </p:sp>
      <p:sp>
        <p:nvSpPr>
          <p:cNvPr id="5" name="Rectangle 1">
            <a:extLst>
              <a:ext uri="{FF2B5EF4-FFF2-40B4-BE49-F238E27FC236}">
                <a16:creationId xmlns:a16="http://schemas.microsoft.com/office/drawing/2014/main" id="{46735E16-CEDB-4B00-92B2-722AF5672401}"/>
              </a:ext>
            </a:extLst>
          </p:cNvPr>
          <p:cNvSpPr>
            <a:spLocks noGrp="1" noChangeArrowheads="1"/>
          </p:cNvSpPr>
          <p:nvPr>
            <p:ph idx="1"/>
          </p:nvPr>
        </p:nvSpPr>
        <p:spPr bwMode="auto">
          <a:xfrm>
            <a:off x="460303" y="2317543"/>
            <a:ext cx="11271394" cy="37758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3767" rIns="0" bIns="22376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Les classes de médicaments qui ont montré un bénéfice dans l'insuffisance cardiaque (surtout à FE réduite) sont :</a:t>
            </a:r>
          </a:p>
          <a:p>
            <a:pPr marL="342900" indent="-342900">
              <a:lnSpc>
                <a:spcPct val="100000"/>
              </a:lnSpc>
              <a:buFont typeface="Arial" panose="020B0604020202020204" pitchFamily="34" charset="0"/>
              <a:buChar char="•"/>
            </a:pPr>
            <a:r>
              <a:rPr lang="fr-FR" altLang="fr-FR" sz="2400" dirty="0">
                <a:solidFill>
                  <a:srgbClr val="000000"/>
                </a:solidFill>
                <a:cs typeface="Arial" panose="020B0604020202020204" pitchFamily="34" charset="0"/>
              </a:rPr>
              <a:t>Les bêta-bloquants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Les IEC ou les sartans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L'association </a:t>
            </a:r>
            <a:r>
              <a:rPr kumimoji="0" lang="fr-FR" altLang="fr-FR" sz="24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sacubitril</a:t>
            </a: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et valsartan (sartan).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Les antagonistes des récepteurs aux minéralocorticoïdes</a:t>
            </a:r>
          </a:p>
          <a:p>
            <a:pPr marL="342900" indent="-342900">
              <a:lnSpc>
                <a:spcPct val="100000"/>
              </a:lnSpc>
              <a:buFont typeface="Arial" panose="020B0604020202020204" pitchFamily="34" charset="0"/>
              <a:buChar char="•"/>
            </a:pP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Les inhibiteurs des SGLT 2 ou </a:t>
            </a:r>
            <a:r>
              <a:rPr kumimoji="0" lang="fr-FR" altLang="fr-FR" sz="24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glifozines</a:t>
            </a:r>
            <a:r>
              <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342900" indent="-342900">
              <a:lnSpc>
                <a:spcPct val="100000"/>
              </a:lnSpc>
              <a:buFont typeface="Arial" panose="020B0604020202020204" pitchFamily="34" charset="0"/>
              <a:buChar char="•"/>
            </a:pPr>
            <a:endParaRPr lang="fr-FR" altLang="fr-FR" sz="2400" dirty="0">
              <a:solidFill>
                <a:srgbClr val="000000"/>
              </a:solidFill>
              <a:cs typeface="Arial" panose="020B0604020202020204" pitchFamily="34" charset="0"/>
            </a:endParaRPr>
          </a:p>
          <a:p>
            <a:pPr marL="342900" indent="-342900">
              <a:lnSpc>
                <a:spcPct val="100000"/>
              </a:lnSpc>
              <a:buFont typeface="Arial" panose="020B0604020202020204" pitchFamily="34" charset="0"/>
              <a:buChar char="•"/>
            </a:pPr>
            <a:r>
              <a:rPr lang="fr-FR" altLang="fr-FR" sz="2400" dirty="0">
                <a:solidFill>
                  <a:srgbClr val="000000"/>
                </a:solidFill>
                <a:cs typeface="Arial" panose="020B0604020202020204" pitchFamily="34" charset="0"/>
              </a:rPr>
              <a:t>Les diurétiques …. Plus symptomatique</a:t>
            </a:r>
          </a:p>
        </p:txBody>
      </p:sp>
    </p:spTree>
    <p:extLst>
      <p:ext uri="{BB962C8B-B14F-4D97-AF65-F5344CB8AC3E}">
        <p14:creationId xmlns:p14="http://schemas.microsoft.com/office/powerpoint/2010/main" val="1834459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026088" y="0"/>
            <a:ext cx="7659743" cy="758825"/>
          </a:xfrm>
          <a:prstGeom prst="rect">
            <a:avLst/>
          </a:prstGeom>
        </p:spPr>
        <p:txBody>
          <a:bodyPr/>
          <a:lstStyle>
            <a:lvl1pPr algn="l" defTabSz="914400" rtl="0" eaLnBrk="1" latinLnBrk="0" hangingPunct="1">
              <a:lnSpc>
                <a:spcPct val="90000"/>
              </a:lnSpc>
              <a:spcBef>
                <a:spcPct val="0"/>
              </a:spcBef>
              <a:buNone/>
              <a:defRPr sz="4000" kern="1200">
                <a:solidFill>
                  <a:srgbClr val="FFAE2A"/>
                </a:solidFill>
                <a:latin typeface="Verdana" panose="020B0604030504040204" pitchFamily="34" charset="0"/>
                <a:ea typeface="Verdana" panose="020B0604030504040204" pitchFamily="34" charset="0"/>
                <a:cs typeface="Verdana" panose="020B0604030504040204" pitchFamily="34" charset="0"/>
              </a:defRPr>
            </a:lvl1pPr>
          </a:lstStyle>
          <a:p>
            <a:r>
              <a:rPr lang="fr-FR" altLang="fr-FR" sz="4300">
                <a:latin typeface="Calisto MT" pitchFamily="18" charset="0"/>
              </a:rPr>
              <a:t>Diurétiques de l’anse (DAH)</a:t>
            </a:r>
            <a:endParaRPr lang="fr-FR" altLang="fr-FR" sz="4300" dirty="0">
              <a:latin typeface="Calisto MT" pitchFamily="18" charset="0"/>
            </a:endParaRPr>
          </a:p>
        </p:txBody>
      </p:sp>
      <p:sp>
        <p:nvSpPr>
          <p:cNvPr id="3" name="ZoneTexte 13"/>
          <p:cNvSpPr txBox="1">
            <a:spLocks noChangeArrowheads="1"/>
          </p:cNvSpPr>
          <p:nvPr/>
        </p:nvSpPr>
        <p:spPr bwMode="auto">
          <a:xfrm>
            <a:off x="3989458" y="746921"/>
            <a:ext cx="5651500" cy="22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lnSpc>
                <a:spcPct val="120000"/>
              </a:lnSpc>
              <a:spcBef>
                <a:spcPct val="0"/>
              </a:spcBef>
              <a:buClrTx/>
              <a:buSzTx/>
              <a:buFont typeface="Arial" pitchFamily="34" charset="0"/>
              <a:buChar char="•"/>
            </a:pPr>
            <a:r>
              <a:rPr lang="fr-FR" altLang="fr-FR" sz="2400" b="1" dirty="0" err="1"/>
              <a:t>Furosemide</a:t>
            </a:r>
            <a:r>
              <a:rPr lang="fr-FR" altLang="fr-FR" sz="2400" dirty="0"/>
              <a:t> (Lasilix), </a:t>
            </a:r>
          </a:p>
          <a:p>
            <a:pPr eaLnBrk="1" hangingPunct="1">
              <a:lnSpc>
                <a:spcPct val="120000"/>
              </a:lnSpc>
              <a:spcBef>
                <a:spcPct val="0"/>
              </a:spcBef>
              <a:buClrTx/>
              <a:buSzTx/>
              <a:buFont typeface="Arial" pitchFamily="34" charset="0"/>
              <a:buChar char="•"/>
            </a:pPr>
            <a:r>
              <a:rPr lang="fr-FR" altLang="fr-FR" sz="2400" dirty="0"/>
              <a:t>Inhibition du </a:t>
            </a:r>
            <a:r>
              <a:rPr lang="fr-FR" altLang="fr-FR" sz="2400" dirty="0" err="1"/>
              <a:t>co</a:t>
            </a:r>
            <a:r>
              <a:rPr lang="fr-FR" altLang="fr-FR" sz="2400" dirty="0"/>
              <a:t>-transporteur Na-K-2Cl (inhibition réabsorption de Na, K, Cl, Ca, Mg) et abolition du gradient cortico-médullaire</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543" y="2501759"/>
            <a:ext cx="5104864" cy="534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16785" y="4690997"/>
            <a:ext cx="1217385" cy="369332"/>
          </a:xfrm>
          <a:prstGeom prst="rect">
            <a:avLst/>
          </a:prstGeom>
        </p:spPr>
        <p:txBody>
          <a:bodyPr wrap="none">
            <a:spAutoFit/>
          </a:bodyPr>
          <a:lstStyle/>
          <a:p>
            <a:r>
              <a:rPr lang="fr-FR" dirty="0"/>
              <a:t>Coté apical</a:t>
            </a:r>
          </a:p>
        </p:txBody>
      </p:sp>
      <p:sp>
        <p:nvSpPr>
          <p:cNvPr id="6" name="Rectangle 5"/>
          <p:cNvSpPr/>
          <p:nvPr/>
        </p:nvSpPr>
        <p:spPr>
          <a:xfrm>
            <a:off x="10899402" y="5730502"/>
            <a:ext cx="1292598" cy="369332"/>
          </a:xfrm>
          <a:prstGeom prst="rect">
            <a:avLst/>
          </a:prstGeom>
        </p:spPr>
        <p:txBody>
          <a:bodyPr wrap="none">
            <a:spAutoFit/>
          </a:bodyPr>
          <a:lstStyle/>
          <a:p>
            <a:r>
              <a:rPr lang="fr-FR" dirty="0" err="1"/>
              <a:t>Baso</a:t>
            </a:r>
            <a:r>
              <a:rPr lang="fr-FR" dirty="0"/>
              <a:t>-latéral</a:t>
            </a:r>
          </a:p>
        </p:txBody>
      </p:sp>
    </p:spTree>
    <p:extLst>
      <p:ext uri="{BB962C8B-B14F-4D97-AF65-F5344CB8AC3E}">
        <p14:creationId xmlns:p14="http://schemas.microsoft.com/office/powerpoint/2010/main" val="101353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r>
              <a:rPr lang="fr-FR" altLang="fr-FR" sz="3600" dirty="0">
                <a:solidFill>
                  <a:srgbClr val="7B9899"/>
                </a:solidFill>
                <a:latin typeface="Calisto MT" pitchFamily="18" charset="0"/>
              </a:rPr>
              <a:t>Diurétiques de l’anse (DAH)</a:t>
            </a:r>
            <a:endParaRPr lang="fr-FR" altLang="fr-FR" dirty="0">
              <a:solidFill>
                <a:srgbClr val="7B9899"/>
              </a:solidFill>
            </a:endParaRPr>
          </a:p>
        </p:txBody>
      </p:sp>
      <p:sp>
        <p:nvSpPr>
          <p:cNvPr id="23555" name="Espace réservé du contenu 2"/>
          <p:cNvSpPr>
            <a:spLocks noGrp="1"/>
          </p:cNvSpPr>
          <p:nvPr>
            <p:ph sz="quarter" idx="1"/>
          </p:nvPr>
        </p:nvSpPr>
        <p:spPr>
          <a:xfrm>
            <a:off x="4094327" y="1281510"/>
            <a:ext cx="7646823" cy="5228471"/>
          </a:xfrm>
        </p:spPr>
        <p:txBody>
          <a:bodyPr/>
          <a:lstStyle/>
          <a:p>
            <a:pPr eaLnBrk="1" hangingPunct="1">
              <a:lnSpc>
                <a:spcPct val="90000"/>
              </a:lnSpc>
            </a:pPr>
            <a:r>
              <a:rPr lang="fr-FR" altLang="fr-FR" b="1" dirty="0">
                <a:solidFill>
                  <a:schemeClr val="accent6"/>
                </a:solidFill>
              </a:rPr>
              <a:t>L’effet diurétique est:</a:t>
            </a:r>
          </a:p>
          <a:p>
            <a:pPr eaLnBrk="1" hangingPunct="1">
              <a:lnSpc>
                <a:spcPct val="90000"/>
              </a:lnSpc>
            </a:pPr>
            <a:endParaRPr lang="fr-FR" altLang="fr-FR" dirty="0"/>
          </a:p>
          <a:p>
            <a:pPr marL="342900" indent="-342900" eaLnBrk="1" hangingPunct="1">
              <a:lnSpc>
                <a:spcPct val="90000"/>
              </a:lnSpc>
              <a:buFont typeface="Arial" panose="020B0604020202020204" pitchFamily="34" charset="0"/>
              <a:buChar char="•"/>
            </a:pPr>
            <a:r>
              <a:rPr lang="fr-FR" altLang="fr-FR" b="1" dirty="0"/>
              <a:t>Rapide </a:t>
            </a:r>
            <a:r>
              <a:rPr lang="fr-FR" altLang="fr-FR" dirty="0"/>
              <a:t>2 à 5 min IV 30 à 60 min oral</a:t>
            </a:r>
          </a:p>
          <a:p>
            <a:pPr marL="342900" indent="-342900" eaLnBrk="1" hangingPunct="1">
              <a:lnSpc>
                <a:spcPct val="90000"/>
              </a:lnSpc>
              <a:buFont typeface="Arial" panose="020B0604020202020204" pitchFamily="34" charset="0"/>
              <a:buChar char="•"/>
            </a:pPr>
            <a:r>
              <a:rPr lang="fr-FR" altLang="fr-FR" b="1" dirty="0"/>
              <a:t>Puissant</a:t>
            </a:r>
            <a:r>
              <a:rPr lang="fr-FR" altLang="fr-FR" dirty="0"/>
              <a:t> excrétion jusqu’à 20% du </a:t>
            </a:r>
            <a:r>
              <a:rPr lang="fr-FR" altLang="fr-FR" dirty="0" err="1"/>
              <a:t>Na</a:t>
            </a:r>
            <a:r>
              <a:rPr lang="fr-FR" altLang="fr-FR" dirty="0"/>
              <a:t> filtré)</a:t>
            </a:r>
          </a:p>
          <a:p>
            <a:pPr marL="342900" indent="-342900">
              <a:buFont typeface="Arial" panose="020B0604020202020204" pitchFamily="34" charset="0"/>
              <a:buChar char="•"/>
            </a:pPr>
            <a:r>
              <a:rPr lang="fr-FR" altLang="fr-FR" b="1" dirty="0"/>
              <a:t>Bref</a:t>
            </a:r>
            <a:r>
              <a:rPr lang="fr-FR" altLang="fr-FR" dirty="0"/>
              <a:t> Durée d’action brève: IV 2-3 h; oral 4-6h</a:t>
            </a:r>
          </a:p>
          <a:p>
            <a:endParaRPr lang="fr-FR" altLang="fr-FR" dirty="0"/>
          </a:p>
          <a:p>
            <a:pPr eaLnBrk="1" hangingPunct="1">
              <a:lnSpc>
                <a:spcPct val="90000"/>
              </a:lnSpc>
            </a:pPr>
            <a:r>
              <a:rPr lang="fr-FR" altLang="fr-FR" dirty="0"/>
              <a:t>Après l’effet natriurétique , effet anti-natriurétique de compensation++</a:t>
            </a:r>
          </a:p>
          <a:p>
            <a:pPr eaLnBrk="1" hangingPunct="1">
              <a:lnSpc>
                <a:spcPct val="90000"/>
              </a:lnSpc>
            </a:pPr>
            <a:r>
              <a:rPr lang="fr-FR" altLang="fr-FR" dirty="0"/>
              <a:t>Seule classe utilisable en cas d’IRC sévère (clairance &lt;30) mais nécessité d’augmenter les doses</a:t>
            </a:r>
          </a:p>
          <a:p>
            <a:pPr eaLnBrk="1" hangingPunct="1">
              <a:lnSpc>
                <a:spcPct val="90000"/>
              </a:lnSpc>
            </a:pPr>
            <a:r>
              <a:rPr lang="fr-FR" altLang="fr-FR" dirty="0"/>
              <a:t>Biodisponibilité:</a:t>
            </a:r>
          </a:p>
          <a:p>
            <a:pPr lvl="1" eaLnBrk="1" hangingPunct="1">
              <a:lnSpc>
                <a:spcPct val="90000"/>
              </a:lnSpc>
            </a:pPr>
            <a:r>
              <a:rPr lang="fr-FR" altLang="fr-FR" dirty="0"/>
              <a:t>Variable pour Furosémide (10-100%): dose PO=dose IV x2</a:t>
            </a:r>
          </a:p>
          <a:p>
            <a:endParaRPr lang="fr-FR" altLang="fr-FR" dirty="0"/>
          </a:p>
          <a:p>
            <a:r>
              <a:rPr lang="fr-FR" altLang="fr-FR" dirty="0"/>
              <a:t>Tolérance mictionnelle (-)</a:t>
            </a:r>
          </a:p>
          <a:p>
            <a:pPr eaLnBrk="1" hangingPunct="1">
              <a:lnSpc>
                <a:spcPct val="90000"/>
              </a:lnSpc>
            </a:pPr>
            <a:endParaRPr lang="fr-FR" altLang="fr-FR" dirty="0"/>
          </a:p>
        </p:txBody>
      </p:sp>
    </p:spTree>
    <p:extLst>
      <p:ext uri="{BB962C8B-B14F-4D97-AF65-F5344CB8AC3E}">
        <p14:creationId xmlns:p14="http://schemas.microsoft.com/office/powerpoint/2010/main" val="2555019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4"/>
          <p:cNvSpPr>
            <a:spLocks noGrp="1"/>
          </p:cNvSpPr>
          <p:nvPr>
            <p:ph type="title"/>
          </p:nvPr>
        </p:nvSpPr>
        <p:spPr>
          <a:xfrm>
            <a:off x="3794203" y="527324"/>
            <a:ext cx="8529851" cy="766558"/>
          </a:xfrm>
        </p:spPr>
        <p:txBody>
          <a:bodyPr>
            <a:normAutofit fontScale="90000"/>
          </a:bodyPr>
          <a:lstStyle/>
          <a:p>
            <a:pPr eaLnBrk="1" fontAlgn="auto" hangingPunct="1">
              <a:spcAft>
                <a:spcPts val="0"/>
              </a:spcAft>
              <a:defRPr/>
            </a:pPr>
            <a:r>
              <a:rPr lang="fr-FR" sz="4800" b="1" dirty="0" err="1">
                <a:solidFill>
                  <a:schemeClr val="tx1"/>
                </a:solidFill>
                <a:latin typeface="Calisto MT" charset="0"/>
                <a:ea typeface="+mj-ea"/>
                <a:cs typeface="+mj-cs"/>
              </a:rPr>
              <a:t>Furosemide:insuffisance</a:t>
            </a:r>
            <a:r>
              <a:rPr lang="fr-FR" sz="4800" b="1" dirty="0">
                <a:solidFill>
                  <a:schemeClr val="tx1"/>
                </a:solidFill>
                <a:latin typeface="Calisto MT" charset="0"/>
                <a:ea typeface="+mj-ea"/>
                <a:cs typeface="+mj-cs"/>
              </a:rPr>
              <a:t> cardiaque</a:t>
            </a:r>
          </a:p>
        </p:txBody>
      </p:sp>
      <p:sp>
        <p:nvSpPr>
          <p:cNvPr id="25603" name="Espace réservé du contenu 5"/>
          <p:cNvSpPr>
            <a:spLocks noGrp="1"/>
          </p:cNvSpPr>
          <p:nvPr>
            <p:ph sz="quarter" idx="1"/>
          </p:nvPr>
        </p:nvSpPr>
        <p:spPr>
          <a:xfrm>
            <a:off x="4080680" y="2519293"/>
            <a:ext cx="7592232" cy="3044825"/>
          </a:xfrm>
        </p:spPr>
        <p:txBody>
          <a:bodyPr/>
          <a:lstStyle/>
          <a:p>
            <a:pPr eaLnBrk="1" hangingPunct="1">
              <a:spcBef>
                <a:spcPct val="0"/>
              </a:spcBef>
              <a:buFont typeface="Wingdings 2" pitchFamily="18" charset="2"/>
              <a:buChar char=""/>
            </a:pPr>
            <a:r>
              <a:rPr lang="fr-FR" altLang="fr-FR" sz="2400" dirty="0"/>
              <a:t>Chez le sujet normo-rénal</a:t>
            </a:r>
          </a:p>
          <a:p>
            <a:pPr lvl="1" eaLnBrk="1" hangingPunct="1">
              <a:spcBef>
                <a:spcPct val="0"/>
              </a:spcBef>
              <a:buFont typeface="Wingdings 2" pitchFamily="18" charset="2"/>
              <a:buChar char=""/>
            </a:pPr>
            <a:r>
              <a:rPr lang="fr-FR" altLang="fr-FR" sz="2000" dirty="0"/>
              <a:t>Insuffisance cardiaque décompensée: voie IV</a:t>
            </a:r>
          </a:p>
          <a:p>
            <a:pPr lvl="2" eaLnBrk="1" hangingPunct="1">
              <a:spcBef>
                <a:spcPct val="0"/>
              </a:spcBef>
              <a:buFont typeface="Wingdings 2" pitchFamily="18" charset="2"/>
              <a:buChar char=""/>
            </a:pPr>
            <a:r>
              <a:rPr lang="fr-FR" altLang="fr-FR" sz="1800" dirty="0"/>
              <a:t>40-80mg à répéter (3-4/jour)</a:t>
            </a:r>
          </a:p>
          <a:p>
            <a:pPr lvl="2" eaLnBrk="1" hangingPunct="1">
              <a:spcBef>
                <a:spcPct val="0"/>
              </a:spcBef>
              <a:buFont typeface="Wingdings 2" pitchFamily="18" charset="2"/>
              <a:buChar char=""/>
            </a:pPr>
            <a:r>
              <a:rPr lang="fr-FR" altLang="fr-FR" sz="1800" dirty="0"/>
              <a:t>Passage per os secondairement</a:t>
            </a:r>
          </a:p>
          <a:p>
            <a:pPr lvl="2" eaLnBrk="1" hangingPunct="1">
              <a:spcBef>
                <a:spcPct val="0"/>
              </a:spcBef>
              <a:buFont typeface="Wingdings 2" pitchFamily="18" charset="2"/>
              <a:buChar char=""/>
            </a:pPr>
            <a:r>
              <a:rPr lang="fr-FR" altLang="fr-FR" sz="1800" dirty="0"/>
              <a:t>Maintien d’une dose PO permettant de maintenir l’</a:t>
            </a:r>
            <a:r>
              <a:rPr lang="fr-FR" altLang="ja-JP" sz="1800" dirty="0" err="1"/>
              <a:t>euvolémie</a:t>
            </a:r>
            <a:endParaRPr lang="fr-FR" altLang="ja-JP" sz="1800" dirty="0"/>
          </a:p>
          <a:p>
            <a:pPr lvl="1" eaLnBrk="1" hangingPunct="1">
              <a:spcBef>
                <a:spcPct val="0"/>
              </a:spcBef>
              <a:buFont typeface="Wingdings 2" pitchFamily="18" charset="2"/>
              <a:buChar char=""/>
            </a:pPr>
            <a:r>
              <a:rPr lang="fr-FR" altLang="fr-FR" sz="2000" dirty="0"/>
              <a:t>Insuffisance cardiaque stable</a:t>
            </a:r>
            <a:endParaRPr lang="fr-FR" altLang="fr-FR" sz="2800" dirty="0"/>
          </a:p>
          <a:p>
            <a:pPr lvl="2" eaLnBrk="1" hangingPunct="1">
              <a:spcBef>
                <a:spcPct val="0"/>
              </a:spcBef>
              <a:buFont typeface="Wingdings 2" pitchFamily="18" charset="2"/>
              <a:buChar char=""/>
            </a:pPr>
            <a:r>
              <a:rPr lang="fr-FR" altLang="fr-FR" sz="1800" dirty="0"/>
              <a:t>Maintien de l’</a:t>
            </a:r>
            <a:r>
              <a:rPr lang="fr-FR" altLang="ja-JP" sz="1800" dirty="0" err="1"/>
              <a:t>euvolémie</a:t>
            </a:r>
            <a:endParaRPr lang="fr-FR" altLang="fr-FR" sz="1800" dirty="0"/>
          </a:p>
        </p:txBody>
      </p:sp>
    </p:spTree>
    <p:extLst>
      <p:ext uri="{BB962C8B-B14F-4D97-AF65-F5344CB8AC3E}">
        <p14:creationId xmlns:p14="http://schemas.microsoft.com/office/powerpoint/2010/main" val="339158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eaLnBrk="1" hangingPunct="1"/>
            <a:r>
              <a:rPr lang="fr-FR" altLang="fr-FR" dirty="0">
                <a:solidFill>
                  <a:srgbClr val="7B9899"/>
                </a:solidFill>
              </a:rPr>
              <a:t>Furosémide: insuffisance rénale chronique</a:t>
            </a:r>
          </a:p>
        </p:txBody>
      </p:sp>
      <p:sp>
        <p:nvSpPr>
          <p:cNvPr id="27651" name="Espace réservé du contenu 2"/>
          <p:cNvSpPr>
            <a:spLocks noGrp="1"/>
          </p:cNvSpPr>
          <p:nvPr>
            <p:ph sz="quarter" idx="1"/>
          </p:nvPr>
        </p:nvSpPr>
        <p:spPr>
          <a:xfrm>
            <a:off x="4039737" y="2195927"/>
            <a:ext cx="7701414" cy="3124200"/>
          </a:xfrm>
        </p:spPr>
        <p:txBody>
          <a:bodyPr/>
          <a:lstStyle/>
          <a:p>
            <a:pPr eaLnBrk="1" hangingPunct="1"/>
            <a:r>
              <a:rPr lang="fr-FR" altLang="fr-FR" dirty="0"/>
              <a:t>Per Os:</a:t>
            </a:r>
          </a:p>
          <a:p>
            <a:pPr lvl="1" eaLnBrk="1" hangingPunct="1"/>
            <a:r>
              <a:rPr lang="fr-FR" altLang="fr-FR" dirty="0"/>
              <a:t>Selon indication</a:t>
            </a:r>
          </a:p>
          <a:p>
            <a:pPr lvl="1" eaLnBrk="1" hangingPunct="1"/>
            <a:r>
              <a:rPr lang="fr-FR" altLang="fr-FR" dirty="0"/>
              <a:t>80-500 mg/jour (parfois jusqu’à 750mg)</a:t>
            </a:r>
          </a:p>
          <a:p>
            <a:pPr eaLnBrk="1" hangingPunct="1"/>
            <a:r>
              <a:rPr lang="fr-FR" altLang="fr-FR" dirty="0"/>
              <a:t>IV bolus:</a:t>
            </a:r>
          </a:p>
          <a:p>
            <a:pPr lvl="1" eaLnBrk="1" hangingPunct="1"/>
            <a:r>
              <a:rPr lang="fr-FR" altLang="fr-FR" dirty="0"/>
              <a:t>IRC modérée: 80-160mg/bolus</a:t>
            </a:r>
          </a:p>
          <a:p>
            <a:pPr lvl="1" eaLnBrk="1" hangingPunct="1"/>
            <a:r>
              <a:rPr lang="fr-FR" altLang="fr-FR" dirty="0"/>
              <a:t>IRC sévère: 160-200mg/bolus</a:t>
            </a:r>
          </a:p>
          <a:p>
            <a:pPr eaLnBrk="1" hangingPunct="1"/>
            <a:r>
              <a:rPr lang="fr-FR" altLang="fr-FR" dirty="0"/>
              <a:t>IV continue:</a:t>
            </a:r>
          </a:p>
          <a:p>
            <a:pPr lvl="1" eaLnBrk="1" hangingPunct="1"/>
            <a:r>
              <a:rPr lang="fr-FR" altLang="fr-FR" dirty="0"/>
              <a:t>IRC sévère:250 à 1 g/24h</a:t>
            </a:r>
          </a:p>
          <a:p>
            <a:pPr eaLnBrk="1" hangingPunct="1">
              <a:buFont typeface="Wingdings 2" pitchFamily="18" charset="2"/>
              <a:buNone/>
            </a:pPr>
            <a:endParaRPr lang="fr-FR" altLang="fr-FR" dirty="0"/>
          </a:p>
        </p:txBody>
      </p:sp>
      <p:sp>
        <p:nvSpPr>
          <p:cNvPr id="27652" name="ZoneTexte 4"/>
          <p:cNvSpPr txBox="1">
            <a:spLocks noChangeArrowheads="1"/>
          </p:cNvSpPr>
          <p:nvPr/>
        </p:nvSpPr>
        <p:spPr bwMode="auto">
          <a:xfrm>
            <a:off x="9228667" y="6419850"/>
            <a:ext cx="20826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0"/>
              </a:spcBef>
              <a:buClrTx/>
              <a:buSzTx/>
              <a:buFontTx/>
              <a:buNone/>
            </a:pPr>
            <a:r>
              <a:rPr lang="fr-FR" altLang="fr-FR" sz="1800">
                <a:latin typeface="Calisto MT" pitchFamily="18" charset="0"/>
              </a:rPr>
              <a:t>Brater NEJM 1998</a:t>
            </a:r>
          </a:p>
        </p:txBody>
      </p:sp>
    </p:spTree>
    <p:extLst>
      <p:ext uri="{BB962C8B-B14F-4D97-AF65-F5344CB8AC3E}">
        <p14:creationId xmlns:p14="http://schemas.microsoft.com/office/powerpoint/2010/main" val="219818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pPr eaLnBrk="1" hangingPunct="1"/>
            <a:r>
              <a:rPr lang="fr-FR" altLang="fr-FR" dirty="0">
                <a:solidFill>
                  <a:srgbClr val="7B9899"/>
                </a:solidFill>
              </a:rPr>
              <a:t>Effets secondaires des DAH</a:t>
            </a:r>
          </a:p>
        </p:txBody>
      </p:sp>
      <p:sp>
        <p:nvSpPr>
          <p:cNvPr id="28675" name="Espace réservé du contenu 2"/>
          <p:cNvSpPr>
            <a:spLocks noGrp="1"/>
          </p:cNvSpPr>
          <p:nvPr>
            <p:ph sz="quarter" idx="1"/>
          </p:nvPr>
        </p:nvSpPr>
        <p:spPr>
          <a:xfrm>
            <a:off x="4026089" y="1527175"/>
            <a:ext cx="7715061" cy="4572000"/>
          </a:xfrm>
        </p:spPr>
        <p:txBody>
          <a:bodyPr/>
          <a:lstStyle/>
          <a:p>
            <a:pPr eaLnBrk="1" hangingPunct="1">
              <a:lnSpc>
                <a:spcPct val="90000"/>
              </a:lnSpc>
            </a:pPr>
            <a:r>
              <a:rPr lang="fr-FR" altLang="fr-FR" dirty="0"/>
              <a:t>Hypokaliémie</a:t>
            </a:r>
          </a:p>
          <a:p>
            <a:pPr eaLnBrk="1" hangingPunct="1">
              <a:lnSpc>
                <a:spcPct val="90000"/>
              </a:lnSpc>
            </a:pPr>
            <a:r>
              <a:rPr lang="fr-FR" altLang="fr-FR" dirty="0"/>
              <a:t>Déshydratation, insuffisance rénale aigue fonctionnelle</a:t>
            </a:r>
          </a:p>
          <a:p>
            <a:pPr eaLnBrk="1" hangingPunct="1">
              <a:lnSpc>
                <a:spcPct val="90000"/>
              </a:lnSpc>
            </a:pPr>
            <a:r>
              <a:rPr lang="fr-FR" altLang="fr-FR" dirty="0" err="1"/>
              <a:t>Alcalcose</a:t>
            </a:r>
            <a:r>
              <a:rPr lang="fr-FR" altLang="fr-FR" dirty="0"/>
              <a:t> métabolique</a:t>
            </a:r>
          </a:p>
          <a:p>
            <a:pPr eaLnBrk="1" hangingPunct="1">
              <a:lnSpc>
                <a:spcPct val="90000"/>
              </a:lnSpc>
            </a:pPr>
            <a:r>
              <a:rPr lang="fr-FR" altLang="fr-FR" dirty="0"/>
              <a:t>Hyperuricémie</a:t>
            </a:r>
          </a:p>
          <a:p>
            <a:pPr eaLnBrk="1" hangingPunct="1">
              <a:lnSpc>
                <a:spcPct val="90000"/>
              </a:lnSpc>
            </a:pPr>
            <a:r>
              <a:rPr lang="fr-FR" altLang="fr-FR" dirty="0"/>
              <a:t>Hyperglycémie</a:t>
            </a:r>
          </a:p>
          <a:p>
            <a:pPr eaLnBrk="1" hangingPunct="1">
              <a:lnSpc>
                <a:spcPct val="90000"/>
              </a:lnSpc>
            </a:pPr>
            <a:r>
              <a:rPr lang="fr-FR" altLang="fr-FR" dirty="0"/>
              <a:t>Hypocalcémie (à fortes doses)</a:t>
            </a:r>
          </a:p>
          <a:p>
            <a:pPr eaLnBrk="1" hangingPunct="1">
              <a:lnSpc>
                <a:spcPct val="90000"/>
              </a:lnSpc>
            </a:pPr>
            <a:r>
              <a:rPr lang="fr-FR" altLang="fr-FR" dirty="0"/>
              <a:t>Encéphalopathie hépatique</a:t>
            </a:r>
          </a:p>
          <a:p>
            <a:pPr eaLnBrk="1" hangingPunct="1">
              <a:lnSpc>
                <a:spcPct val="90000"/>
              </a:lnSpc>
            </a:pPr>
            <a:r>
              <a:rPr lang="fr-FR" altLang="fr-FR" dirty="0"/>
              <a:t>Troubles auditifs</a:t>
            </a:r>
          </a:p>
          <a:p>
            <a:pPr eaLnBrk="1" hangingPunct="1">
              <a:lnSpc>
                <a:spcPct val="90000"/>
              </a:lnSpc>
            </a:pPr>
            <a:r>
              <a:rPr lang="fr-FR" altLang="fr-FR" dirty="0"/>
              <a:t>Allergie</a:t>
            </a:r>
          </a:p>
        </p:txBody>
      </p:sp>
    </p:spTree>
    <p:extLst>
      <p:ext uri="{BB962C8B-B14F-4D97-AF65-F5344CB8AC3E}">
        <p14:creationId xmlns:p14="http://schemas.microsoft.com/office/powerpoint/2010/main" val="399245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186989" y="1998664"/>
            <a:ext cx="7765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2400" dirty="0"/>
              <a:t>Quel bilan </a:t>
            </a:r>
            <a:r>
              <a:rPr lang="fr-FR" altLang="fr-FR" sz="2400" dirty="0" err="1"/>
              <a:t>prescrivez vous</a:t>
            </a:r>
            <a:r>
              <a:rPr lang="fr-FR" altLang="fr-FR" sz="2400" dirty="0"/>
              <a:t>?</a:t>
            </a:r>
          </a:p>
        </p:txBody>
      </p:sp>
    </p:spTree>
    <p:extLst>
      <p:ext uri="{BB962C8B-B14F-4D97-AF65-F5344CB8AC3E}">
        <p14:creationId xmlns:p14="http://schemas.microsoft.com/office/powerpoint/2010/main" val="28650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EC894-8EDB-4BEC-8A88-861E7360D076}"/>
              </a:ext>
            </a:extLst>
          </p:cNvPr>
          <p:cNvSpPr>
            <a:spLocks noGrp="1"/>
          </p:cNvSpPr>
          <p:nvPr>
            <p:ph type="title"/>
          </p:nvPr>
        </p:nvSpPr>
        <p:spPr>
          <a:xfrm>
            <a:off x="455605" y="242058"/>
            <a:ext cx="10972800" cy="1143000"/>
          </a:xfrm>
        </p:spPr>
        <p:txBody>
          <a:bodyPr/>
          <a:lstStyle/>
          <a:p>
            <a:r>
              <a:rPr lang="fr-FR" dirty="0"/>
              <a:t>Les </a:t>
            </a:r>
            <a:r>
              <a:rPr lang="el-GR" dirty="0"/>
              <a:t>β</a:t>
            </a:r>
            <a:r>
              <a:rPr lang="fr-FR" dirty="0"/>
              <a:t>-bloqueurs</a:t>
            </a:r>
          </a:p>
        </p:txBody>
      </p:sp>
      <p:sp>
        <p:nvSpPr>
          <p:cNvPr id="3" name="Espace réservé du contenu 2">
            <a:extLst>
              <a:ext uri="{FF2B5EF4-FFF2-40B4-BE49-F238E27FC236}">
                <a16:creationId xmlns:a16="http://schemas.microsoft.com/office/drawing/2014/main" id="{8F00597E-DB5B-4635-B7F6-E39FD151F2EE}"/>
              </a:ext>
            </a:extLst>
          </p:cNvPr>
          <p:cNvSpPr>
            <a:spLocks noGrp="1"/>
          </p:cNvSpPr>
          <p:nvPr>
            <p:ph idx="1"/>
          </p:nvPr>
        </p:nvSpPr>
        <p:spPr>
          <a:xfrm>
            <a:off x="328996" y="1385058"/>
            <a:ext cx="10972800" cy="4525963"/>
          </a:xfrm>
        </p:spPr>
        <p:txBody>
          <a:bodyPr/>
          <a:lstStyle/>
          <a:p>
            <a:r>
              <a:rPr lang="fr-FR" dirty="0"/>
              <a:t> Réduction du travail du cœur : </a:t>
            </a:r>
          </a:p>
          <a:p>
            <a:pPr lvl="1"/>
            <a:r>
              <a:rPr lang="fr-FR" dirty="0"/>
              <a:t>↓ fréquence cardiaque </a:t>
            </a:r>
          </a:p>
          <a:p>
            <a:pPr lvl="1"/>
            <a:r>
              <a:rPr lang="fr-FR" dirty="0"/>
              <a:t>↓ pression artérielle systolique </a:t>
            </a:r>
          </a:p>
          <a:p>
            <a:pPr lvl="1"/>
            <a:r>
              <a:rPr lang="fr-FR" dirty="0"/>
              <a:t>↓contraction ventriculaire </a:t>
            </a:r>
          </a:p>
          <a:p>
            <a:r>
              <a:rPr lang="fr-FR" dirty="0"/>
              <a:t>↑ temps de perfusion coronarienne par ↑ de la phase diastolique </a:t>
            </a:r>
          </a:p>
          <a:p>
            <a:r>
              <a:rPr lang="fr-FR" dirty="0"/>
              <a:t>↓ excitabilité du système de conduction et diminution du risque de fibrillation ventriculaire </a:t>
            </a:r>
          </a:p>
        </p:txBody>
      </p:sp>
    </p:spTree>
    <p:extLst>
      <p:ext uri="{BB962C8B-B14F-4D97-AF65-F5344CB8AC3E}">
        <p14:creationId xmlns:p14="http://schemas.microsoft.com/office/powerpoint/2010/main" val="3348780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EC894-8EDB-4BEC-8A88-861E7360D076}"/>
              </a:ext>
            </a:extLst>
          </p:cNvPr>
          <p:cNvSpPr>
            <a:spLocks noGrp="1"/>
          </p:cNvSpPr>
          <p:nvPr>
            <p:ph type="title"/>
          </p:nvPr>
        </p:nvSpPr>
        <p:spPr>
          <a:xfrm>
            <a:off x="455605" y="242058"/>
            <a:ext cx="10972800" cy="1143000"/>
          </a:xfrm>
        </p:spPr>
        <p:txBody>
          <a:bodyPr/>
          <a:lstStyle/>
          <a:p>
            <a:r>
              <a:rPr lang="fr-FR" dirty="0"/>
              <a:t>Effets du blocage β1 adrénergique</a:t>
            </a:r>
          </a:p>
        </p:txBody>
      </p:sp>
      <p:sp>
        <p:nvSpPr>
          <p:cNvPr id="3" name="Espace réservé du contenu 2">
            <a:extLst>
              <a:ext uri="{FF2B5EF4-FFF2-40B4-BE49-F238E27FC236}">
                <a16:creationId xmlns:a16="http://schemas.microsoft.com/office/drawing/2014/main" id="{8F00597E-DB5B-4635-B7F6-E39FD151F2EE}"/>
              </a:ext>
            </a:extLst>
          </p:cNvPr>
          <p:cNvSpPr>
            <a:spLocks noGrp="1"/>
          </p:cNvSpPr>
          <p:nvPr>
            <p:ph idx="1"/>
          </p:nvPr>
        </p:nvSpPr>
        <p:spPr>
          <a:xfrm>
            <a:off x="328996" y="1385058"/>
            <a:ext cx="10972800" cy="4525963"/>
          </a:xfrm>
        </p:spPr>
        <p:txBody>
          <a:bodyPr/>
          <a:lstStyle/>
          <a:p>
            <a:r>
              <a:rPr lang="fr-FR" dirty="0"/>
              <a:t>Diminution </a:t>
            </a:r>
          </a:p>
          <a:p>
            <a:pPr lvl="1"/>
            <a:r>
              <a:rPr lang="fr-FR" dirty="0"/>
              <a:t>de la fréquence cardiaque, </a:t>
            </a:r>
          </a:p>
          <a:p>
            <a:pPr lvl="1"/>
            <a:r>
              <a:rPr lang="fr-FR" dirty="0"/>
              <a:t>de la contraction ventriculaire </a:t>
            </a:r>
          </a:p>
          <a:p>
            <a:pPr lvl="1"/>
            <a:r>
              <a:rPr lang="fr-FR" dirty="0"/>
              <a:t>et de la pression artérielle systolique </a:t>
            </a:r>
          </a:p>
          <a:p>
            <a:r>
              <a:rPr lang="fr-FR" dirty="0"/>
              <a:t>Diminution du taux d’acide gras libre arythmogène</a:t>
            </a:r>
          </a:p>
          <a:p>
            <a:r>
              <a:rPr lang="fr-FR" dirty="0"/>
              <a:t>Diminution de l’agrégation plaquettaire</a:t>
            </a:r>
          </a:p>
          <a:p>
            <a:r>
              <a:rPr lang="fr-FR" dirty="0"/>
              <a:t>Inhibition du système rénine-angiotensine-aldostérone</a:t>
            </a:r>
          </a:p>
        </p:txBody>
      </p:sp>
    </p:spTree>
    <p:extLst>
      <p:ext uri="{BB962C8B-B14F-4D97-AF65-F5344CB8AC3E}">
        <p14:creationId xmlns:p14="http://schemas.microsoft.com/office/powerpoint/2010/main" val="1474135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EC894-8EDB-4BEC-8A88-861E7360D076}"/>
              </a:ext>
            </a:extLst>
          </p:cNvPr>
          <p:cNvSpPr>
            <a:spLocks noGrp="1"/>
          </p:cNvSpPr>
          <p:nvPr>
            <p:ph type="title"/>
          </p:nvPr>
        </p:nvSpPr>
        <p:spPr>
          <a:xfrm>
            <a:off x="455605" y="242058"/>
            <a:ext cx="10972800" cy="1143000"/>
          </a:xfrm>
        </p:spPr>
        <p:txBody>
          <a:bodyPr/>
          <a:lstStyle/>
          <a:p>
            <a:r>
              <a:rPr lang="fr-FR" dirty="0"/>
              <a:t>Les </a:t>
            </a:r>
            <a:r>
              <a:rPr lang="el-GR" dirty="0"/>
              <a:t>β</a:t>
            </a:r>
            <a:r>
              <a:rPr lang="fr-FR" dirty="0"/>
              <a:t>-bloqueurs</a:t>
            </a:r>
          </a:p>
        </p:txBody>
      </p:sp>
      <p:sp>
        <p:nvSpPr>
          <p:cNvPr id="3" name="Espace réservé du contenu 2">
            <a:extLst>
              <a:ext uri="{FF2B5EF4-FFF2-40B4-BE49-F238E27FC236}">
                <a16:creationId xmlns:a16="http://schemas.microsoft.com/office/drawing/2014/main" id="{8F00597E-DB5B-4635-B7F6-E39FD151F2EE}"/>
              </a:ext>
            </a:extLst>
          </p:cNvPr>
          <p:cNvSpPr>
            <a:spLocks noGrp="1"/>
          </p:cNvSpPr>
          <p:nvPr>
            <p:ph idx="1"/>
          </p:nvPr>
        </p:nvSpPr>
        <p:spPr>
          <a:xfrm>
            <a:off x="328996" y="1385058"/>
            <a:ext cx="10972800" cy="4525963"/>
          </a:xfrm>
        </p:spPr>
        <p:txBody>
          <a:bodyPr/>
          <a:lstStyle/>
          <a:p>
            <a:r>
              <a:rPr lang="fr-FR" dirty="0"/>
              <a:t>Insuffisance cardiaque avec fonction systolique abaissée</a:t>
            </a:r>
          </a:p>
          <a:p>
            <a:r>
              <a:rPr lang="fr-FR" dirty="0"/>
              <a:t>↓ 35 % de la mortalité </a:t>
            </a:r>
          </a:p>
          <a:p>
            <a:r>
              <a:rPr lang="fr-FR" dirty="0"/>
              <a:t>Les bêtabloquants sont aussi efficaces que les antagonistes des récepteurs de l’angiotensine pour réduire la morbidité et la mortalité dans les insuffisances cardiaques modérées à sévères</a:t>
            </a:r>
          </a:p>
        </p:txBody>
      </p:sp>
    </p:spTree>
    <p:extLst>
      <p:ext uri="{BB962C8B-B14F-4D97-AF65-F5344CB8AC3E}">
        <p14:creationId xmlns:p14="http://schemas.microsoft.com/office/powerpoint/2010/main" val="1447073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EC894-8EDB-4BEC-8A88-861E7360D076}"/>
              </a:ext>
            </a:extLst>
          </p:cNvPr>
          <p:cNvSpPr>
            <a:spLocks noGrp="1"/>
          </p:cNvSpPr>
          <p:nvPr>
            <p:ph type="title"/>
          </p:nvPr>
        </p:nvSpPr>
        <p:spPr>
          <a:xfrm>
            <a:off x="455605" y="242058"/>
            <a:ext cx="10972800" cy="1143000"/>
          </a:xfrm>
        </p:spPr>
        <p:txBody>
          <a:bodyPr/>
          <a:lstStyle/>
          <a:p>
            <a:r>
              <a:rPr lang="fr-FR" dirty="0"/>
              <a:t>Les </a:t>
            </a:r>
            <a:r>
              <a:rPr lang="el-GR" dirty="0"/>
              <a:t>β</a:t>
            </a:r>
            <a:r>
              <a:rPr lang="fr-FR" dirty="0"/>
              <a:t>-bloqueurs en pratique</a:t>
            </a:r>
          </a:p>
        </p:txBody>
      </p:sp>
      <p:graphicFrame>
        <p:nvGraphicFramePr>
          <p:cNvPr id="4" name="Espace réservé du contenu 3">
            <a:extLst>
              <a:ext uri="{FF2B5EF4-FFF2-40B4-BE49-F238E27FC236}">
                <a16:creationId xmlns:a16="http://schemas.microsoft.com/office/drawing/2014/main" id="{BBE27E67-926B-4E8C-ABE2-7BBC995BD9DE}"/>
              </a:ext>
            </a:extLst>
          </p:cNvPr>
          <p:cNvGraphicFramePr>
            <a:graphicFrameLocks noGrp="1"/>
          </p:cNvGraphicFramePr>
          <p:nvPr>
            <p:ph idx="1"/>
          </p:nvPr>
        </p:nvGraphicFramePr>
        <p:xfrm>
          <a:off x="684205" y="1508760"/>
          <a:ext cx="10515600" cy="1920240"/>
        </p:xfrm>
        <a:graphic>
          <a:graphicData uri="http://schemas.openxmlformats.org/drawingml/2006/table">
            <a:tbl>
              <a:tblPr/>
              <a:tblGrid>
                <a:gridCol w="2628900">
                  <a:extLst>
                    <a:ext uri="{9D8B030D-6E8A-4147-A177-3AD203B41FA5}">
                      <a16:colId xmlns:a16="http://schemas.microsoft.com/office/drawing/2014/main" val="1215061102"/>
                    </a:ext>
                  </a:extLst>
                </a:gridCol>
                <a:gridCol w="2628900">
                  <a:extLst>
                    <a:ext uri="{9D8B030D-6E8A-4147-A177-3AD203B41FA5}">
                      <a16:colId xmlns:a16="http://schemas.microsoft.com/office/drawing/2014/main" val="29184985"/>
                    </a:ext>
                  </a:extLst>
                </a:gridCol>
                <a:gridCol w="2628900">
                  <a:extLst>
                    <a:ext uri="{9D8B030D-6E8A-4147-A177-3AD203B41FA5}">
                      <a16:colId xmlns:a16="http://schemas.microsoft.com/office/drawing/2014/main" val="1596667665"/>
                    </a:ext>
                  </a:extLst>
                </a:gridCol>
                <a:gridCol w="2628900">
                  <a:extLst>
                    <a:ext uri="{9D8B030D-6E8A-4147-A177-3AD203B41FA5}">
                      <a16:colId xmlns:a16="http://schemas.microsoft.com/office/drawing/2014/main" val="2604746162"/>
                    </a:ext>
                  </a:extLst>
                </a:gridCol>
              </a:tblGrid>
              <a:tr h="552388">
                <a:tc>
                  <a:txBody>
                    <a:bodyPr/>
                    <a:lstStyle/>
                    <a:p>
                      <a:pPr algn="l" fontAlgn="auto"/>
                      <a:r>
                        <a:rPr lang="fr-FR" b="1">
                          <a:effectLst/>
                        </a:rPr>
                        <a:t>DCI</a:t>
                      </a:r>
                      <a:r>
                        <a:rPr lang="fr-FR" b="0">
                          <a:effectLst/>
                        </a:rPr>
                        <a:t> (Spécialité)</a:t>
                      </a:r>
                    </a:p>
                  </a:txBody>
                  <a:tcPr>
                    <a:lnL>
                      <a:noFill/>
                    </a:lnL>
                    <a:lnR w="9525" cap="flat" cmpd="sng" algn="ctr">
                      <a:solidFill>
                        <a:srgbClr val="B3B3B3"/>
                      </a:solidFill>
                      <a:prstDash val="solid"/>
                      <a:round/>
                      <a:headEnd type="none" w="med" len="med"/>
                      <a:tailEnd type="none" w="med" len="med"/>
                    </a:lnR>
                    <a:lnT>
                      <a:noFill/>
                    </a:lnT>
                    <a:lnB w="9525" cap="flat" cmpd="sng" algn="ctr">
                      <a:solidFill>
                        <a:srgbClr val="B3B3B3"/>
                      </a:solidFill>
                      <a:prstDash val="solid"/>
                      <a:round/>
                      <a:headEnd type="none" w="med" len="med"/>
                      <a:tailEnd type="none" w="med" len="med"/>
                    </a:lnB>
                    <a:solidFill>
                      <a:srgbClr val="F6F6F6"/>
                    </a:solidFill>
                  </a:tcPr>
                </a:tc>
                <a:tc>
                  <a:txBody>
                    <a:bodyPr/>
                    <a:lstStyle/>
                    <a:p>
                      <a:pPr algn="l" fontAlgn="auto"/>
                      <a:r>
                        <a:rPr lang="fr-FR" b="0">
                          <a:effectLst/>
                        </a:rPr>
                        <a:t>Forme galénique et dosage</a:t>
                      </a:r>
                    </a:p>
                  </a:txBody>
                  <a:tcP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a:noFill/>
                    </a:lnT>
                    <a:lnB w="9525" cap="flat" cmpd="sng" algn="ctr">
                      <a:solidFill>
                        <a:srgbClr val="B3B3B3"/>
                      </a:solidFill>
                      <a:prstDash val="solid"/>
                      <a:round/>
                      <a:headEnd type="none" w="med" len="med"/>
                      <a:tailEnd type="none" w="med" len="med"/>
                    </a:lnB>
                    <a:solidFill>
                      <a:srgbClr val="F6F6F6"/>
                    </a:solidFill>
                  </a:tcPr>
                </a:tc>
                <a:tc>
                  <a:txBody>
                    <a:bodyPr/>
                    <a:lstStyle/>
                    <a:p>
                      <a:pPr algn="l" fontAlgn="auto"/>
                      <a:r>
                        <a:rPr lang="fr-FR" b="0">
                          <a:effectLst/>
                        </a:rPr>
                        <a:t>Voie</a:t>
                      </a:r>
                    </a:p>
                  </a:txBody>
                  <a:tcP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a:noFill/>
                    </a:lnT>
                    <a:lnB w="9525" cap="flat" cmpd="sng" algn="ctr">
                      <a:solidFill>
                        <a:srgbClr val="B3B3B3"/>
                      </a:solidFill>
                      <a:prstDash val="solid"/>
                      <a:round/>
                      <a:headEnd type="none" w="med" len="med"/>
                      <a:tailEnd type="none" w="med" len="med"/>
                    </a:lnB>
                    <a:solidFill>
                      <a:srgbClr val="F6F6F6"/>
                    </a:solidFill>
                  </a:tcPr>
                </a:tc>
                <a:tc>
                  <a:txBody>
                    <a:bodyPr/>
                    <a:lstStyle/>
                    <a:p>
                      <a:pPr algn="l" fontAlgn="auto"/>
                      <a:r>
                        <a:rPr lang="fr-FR" b="0">
                          <a:effectLst/>
                        </a:rPr>
                        <a:t>Posologie usuelle</a:t>
                      </a:r>
                    </a:p>
                  </a:txBody>
                  <a:tcPr>
                    <a:lnL w="9525" cap="flat" cmpd="sng" algn="ctr">
                      <a:solidFill>
                        <a:srgbClr val="B3B3B3"/>
                      </a:solidFill>
                      <a:prstDash val="solid"/>
                      <a:round/>
                      <a:headEnd type="none" w="med" len="med"/>
                      <a:tailEnd type="none" w="med" len="med"/>
                    </a:lnL>
                    <a:lnR>
                      <a:noFill/>
                    </a:lnR>
                    <a:lnT>
                      <a:noFill/>
                    </a:lnT>
                    <a:lnB w="9525" cap="flat" cmpd="sng" algn="ctr">
                      <a:solidFill>
                        <a:srgbClr val="B3B3B3"/>
                      </a:solidFill>
                      <a:prstDash val="solid"/>
                      <a:round/>
                      <a:headEnd type="none" w="med" len="med"/>
                      <a:tailEnd type="none" w="med" len="med"/>
                    </a:lnB>
                    <a:solidFill>
                      <a:srgbClr val="F6F6F6"/>
                    </a:solidFill>
                  </a:tcPr>
                </a:tc>
                <a:extLst>
                  <a:ext uri="{0D108BD9-81ED-4DB2-BD59-A6C34878D82A}">
                    <a16:rowId xmlns:a16="http://schemas.microsoft.com/office/drawing/2014/main" val="3071189299"/>
                  </a:ext>
                </a:extLst>
              </a:tr>
              <a:tr h="0">
                <a:tc>
                  <a:txBody>
                    <a:bodyPr/>
                    <a:lstStyle/>
                    <a:p>
                      <a:pPr algn="l" fontAlgn="auto"/>
                      <a:r>
                        <a:rPr lang="fr-FR" b="1" dirty="0" err="1">
                          <a:effectLst/>
                        </a:rPr>
                        <a:t>Nebivolol</a:t>
                      </a:r>
                      <a:r>
                        <a:rPr lang="fr-FR" b="1" dirty="0">
                          <a:effectLst/>
                        </a:rPr>
                        <a:t> </a:t>
                      </a:r>
                      <a:r>
                        <a:rPr lang="fr-FR" b="0" dirty="0">
                          <a:effectLst/>
                        </a:rPr>
                        <a:t>(</a:t>
                      </a:r>
                      <a:r>
                        <a:rPr lang="fr-FR" b="0" dirty="0" err="1">
                          <a:effectLst/>
                        </a:rPr>
                        <a:t>Temerit</a:t>
                      </a:r>
                      <a:r>
                        <a:rPr lang="fr-FR" b="0" dirty="0">
                          <a:effectLst/>
                        </a:rPr>
                        <a:t>®, </a:t>
                      </a:r>
                      <a:r>
                        <a:rPr lang="fr-FR" b="0" dirty="0" err="1">
                          <a:effectLst/>
                        </a:rPr>
                        <a:t>Nebilox</a:t>
                      </a:r>
                      <a:r>
                        <a:rPr lang="fr-FR" b="0" dirty="0">
                          <a:effectLst/>
                        </a:rPr>
                        <a:t>®)</a:t>
                      </a:r>
                    </a:p>
                  </a:txBody>
                  <a:tcPr>
                    <a:lnL>
                      <a:noFill/>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tcPr>
                </a:tc>
                <a:tc>
                  <a:txBody>
                    <a:bodyPr/>
                    <a:lstStyle/>
                    <a:p>
                      <a:pPr algn="l" fontAlgn="auto"/>
                      <a:r>
                        <a:rPr lang="pt-BR" b="0">
                          <a:effectLst/>
                        </a:rPr>
                        <a:t>Cp. 2,5 mg ou 5 mg</a:t>
                      </a:r>
                    </a:p>
                  </a:txBody>
                  <a:tcP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tcPr>
                </a:tc>
                <a:tc>
                  <a:txBody>
                    <a:bodyPr/>
                    <a:lstStyle/>
                    <a:p>
                      <a:pPr algn="l" fontAlgn="auto"/>
                      <a:r>
                        <a:rPr lang="fr-FR" b="0" i="1">
                          <a:effectLst/>
                        </a:rPr>
                        <a:t>Per os</a:t>
                      </a:r>
                      <a:endParaRPr lang="fr-FR" b="0">
                        <a:effectLst/>
                      </a:endParaRPr>
                    </a:p>
                  </a:txBody>
                  <a:tcP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tcPr>
                </a:tc>
                <a:tc>
                  <a:txBody>
                    <a:bodyPr/>
                    <a:lstStyle/>
                    <a:p>
                      <a:pPr algn="l" fontAlgn="auto"/>
                      <a:r>
                        <a:rPr lang="fr-FR" b="0" dirty="0">
                          <a:effectLst/>
                        </a:rPr>
                        <a:t>2,5 à 5 mg/j</a:t>
                      </a:r>
                    </a:p>
                  </a:txBody>
                  <a:tcPr>
                    <a:lnL w="9525" cap="flat" cmpd="sng" algn="ctr">
                      <a:solidFill>
                        <a:srgbClr val="B3B3B3"/>
                      </a:solidFill>
                      <a:prstDash val="solid"/>
                      <a:round/>
                      <a:headEnd type="none" w="med" len="med"/>
                      <a:tailEnd type="none" w="med" len="med"/>
                    </a:lnL>
                    <a:lnR>
                      <a:noFill/>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tcPr>
                </a:tc>
                <a:extLst>
                  <a:ext uri="{0D108BD9-81ED-4DB2-BD59-A6C34878D82A}">
                    <a16:rowId xmlns:a16="http://schemas.microsoft.com/office/drawing/2014/main" val="3345874361"/>
                  </a:ext>
                </a:extLst>
              </a:tr>
              <a:tr h="0">
                <a:tc>
                  <a:txBody>
                    <a:bodyPr/>
                    <a:lstStyle/>
                    <a:p>
                      <a:pPr algn="l" fontAlgn="auto"/>
                      <a:r>
                        <a:rPr lang="fr-FR" b="1" dirty="0">
                          <a:effectLst/>
                        </a:rPr>
                        <a:t>Bisoprolol </a:t>
                      </a:r>
                      <a:r>
                        <a:rPr lang="fr-FR" b="0" dirty="0">
                          <a:effectLst/>
                        </a:rPr>
                        <a:t>(</a:t>
                      </a:r>
                      <a:r>
                        <a:rPr lang="fr-FR" b="0" dirty="0" err="1">
                          <a:effectLst/>
                        </a:rPr>
                        <a:t>Détensiel</a:t>
                      </a:r>
                      <a:r>
                        <a:rPr lang="fr-FR" b="0" dirty="0">
                          <a:effectLst/>
                        </a:rPr>
                        <a:t>®, Cardensiel®)</a:t>
                      </a:r>
                    </a:p>
                  </a:txBody>
                  <a:tcPr>
                    <a:lnL>
                      <a:noFill/>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tcPr>
                </a:tc>
                <a:tc>
                  <a:txBody>
                    <a:bodyPr/>
                    <a:lstStyle/>
                    <a:p>
                      <a:pPr algn="l" fontAlgn="auto"/>
                      <a:r>
                        <a:rPr lang="fr-FR" b="0">
                          <a:effectLst/>
                        </a:rPr>
                        <a:t>Cp. 1,25 mg à 10 mg</a:t>
                      </a:r>
                    </a:p>
                  </a:txBody>
                  <a:tcP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tcPr>
                </a:tc>
                <a:tc>
                  <a:txBody>
                    <a:bodyPr/>
                    <a:lstStyle/>
                    <a:p>
                      <a:pPr algn="l" fontAlgn="auto"/>
                      <a:r>
                        <a:rPr lang="fr-FR" b="0" i="1">
                          <a:effectLst/>
                        </a:rPr>
                        <a:t>Per os</a:t>
                      </a:r>
                      <a:endParaRPr lang="fr-FR" b="0">
                        <a:effectLst/>
                      </a:endParaRPr>
                    </a:p>
                  </a:txBody>
                  <a:tcP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tcPr>
                </a:tc>
                <a:tc>
                  <a:txBody>
                    <a:bodyPr/>
                    <a:lstStyle/>
                    <a:p>
                      <a:pPr algn="l" fontAlgn="auto"/>
                      <a:r>
                        <a:rPr lang="fr-FR" b="0" dirty="0">
                          <a:effectLst/>
                        </a:rPr>
                        <a:t>1,25 à 15 mg/j</a:t>
                      </a:r>
                    </a:p>
                  </a:txBody>
                  <a:tcPr>
                    <a:lnL w="9525" cap="flat" cmpd="sng" algn="ctr">
                      <a:solidFill>
                        <a:srgbClr val="B3B3B3"/>
                      </a:solidFill>
                      <a:prstDash val="solid"/>
                      <a:round/>
                      <a:headEnd type="none" w="med" len="med"/>
                      <a:tailEnd type="none" w="med" len="med"/>
                    </a:lnL>
                    <a:lnR>
                      <a:noFill/>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tcPr>
                </a:tc>
                <a:extLst>
                  <a:ext uri="{0D108BD9-81ED-4DB2-BD59-A6C34878D82A}">
                    <a16:rowId xmlns:a16="http://schemas.microsoft.com/office/drawing/2014/main" val="2482726029"/>
                  </a:ext>
                </a:extLst>
              </a:tr>
            </a:tbl>
          </a:graphicData>
        </a:graphic>
      </p:graphicFrame>
      <p:sp>
        <p:nvSpPr>
          <p:cNvPr id="5" name="ZoneTexte 4">
            <a:extLst>
              <a:ext uri="{FF2B5EF4-FFF2-40B4-BE49-F238E27FC236}">
                <a16:creationId xmlns:a16="http://schemas.microsoft.com/office/drawing/2014/main" id="{9B317D8B-08AA-43B5-85FE-ACDE702D7DE3}"/>
              </a:ext>
            </a:extLst>
          </p:cNvPr>
          <p:cNvSpPr txBox="1"/>
          <p:nvPr/>
        </p:nvSpPr>
        <p:spPr>
          <a:xfrm>
            <a:off x="277328" y="3552702"/>
            <a:ext cx="11914672" cy="255454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Bêtabloquant : traitement de référence chez les patients en IC stable :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initié à très faible dose, avec surveillance de la PA et de la FC ;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augmenté par paliers successifs, à intervalle d’1 à 2 semaines minimum,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jusqu’à la dose maximale préconisée si tolérée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l’utilisation des bêtabloquants doit être prudente en cas de bradycardie ou de troubles de la conduction,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en particulier de bloc atrio-ventriculaire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avec surveillance à chaque palier de la kaliémie et de la créatininémie.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Hospitalisation parfois nécessaire</a:t>
            </a:r>
          </a:p>
        </p:txBody>
      </p:sp>
    </p:spTree>
    <p:extLst>
      <p:ext uri="{BB962C8B-B14F-4D97-AF65-F5344CB8AC3E}">
        <p14:creationId xmlns:p14="http://schemas.microsoft.com/office/powerpoint/2010/main" val="448748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EC894-8EDB-4BEC-8A88-861E7360D076}"/>
              </a:ext>
            </a:extLst>
          </p:cNvPr>
          <p:cNvSpPr>
            <a:spLocks noGrp="1"/>
          </p:cNvSpPr>
          <p:nvPr>
            <p:ph type="title"/>
          </p:nvPr>
        </p:nvSpPr>
        <p:spPr>
          <a:xfrm>
            <a:off x="455605" y="242058"/>
            <a:ext cx="10972800" cy="1143000"/>
          </a:xfrm>
        </p:spPr>
        <p:txBody>
          <a:bodyPr/>
          <a:lstStyle/>
          <a:p>
            <a:r>
              <a:rPr lang="fr-FR" dirty="0"/>
              <a:t>Contre-indications des </a:t>
            </a:r>
            <a:r>
              <a:rPr lang="el-GR" dirty="0"/>
              <a:t>β</a:t>
            </a:r>
            <a:r>
              <a:rPr lang="fr-FR" dirty="0"/>
              <a:t>-bloqueurs</a:t>
            </a:r>
          </a:p>
        </p:txBody>
      </p:sp>
      <p:sp>
        <p:nvSpPr>
          <p:cNvPr id="6" name="Espace réservé du contenu 5">
            <a:extLst>
              <a:ext uri="{FF2B5EF4-FFF2-40B4-BE49-F238E27FC236}">
                <a16:creationId xmlns:a16="http://schemas.microsoft.com/office/drawing/2014/main" id="{8F80DDC3-04B3-4009-BBDB-8F989A9C7591}"/>
              </a:ext>
            </a:extLst>
          </p:cNvPr>
          <p:cNvSpPr>
            <a:spLocks noGrp="1"/>
          </p:cNvSpPr>
          <p:nvPr>
            <p:ph idx="1"/>
          </p:nvPr>
        </p:nvSpPr>
        <p:spPr>
          <a:xfrm>
            <a:off x="609600" y="1385058"/>
            <a:ext cx="10972800" cy="4525963"/>
          </a:xfrm>
        </p:spPr>
        <p:txBody>
          <a:bodyPr/>
          <a:lstStyle/>
          <a:p>
            <a:r>
              <a:rPr lang="fr-FR" dirty="0"/>
              <a:t>Asthme.</a:t>
            </a:r>
          </a:p>
          <a:p>
            <a:r>
              <a:rPr lang="fr-FR" dirty="0"/>
              <a:t>Bronchite chronique obstructive</a:t>
            </a:r>
          </a:p>
          <a:p>
            <a:r>
              <a:rPr lang="fr-FR" dirty="0"/>
              <a:t>Bradycardie.</a:t>
            </a:r>
          </a:p>
          <a:p>
            <a:r>
              <a:rPr lang="fr-FR" dirty="0"/>
              <a:t>Trouble conduction AV</a:t>
            </a:r>
          </a:p>
          <a:p>
            <a:r>
              <a:rPr lang="fr-FR" dirty="0"/>
              <a:t>Spasme coronarien.</a:t>
            </a:r>
          </a:p>
          <a:p>
            <a:r>
              <a:rPr lang="fr-FR" dirty="0"/>
              <a:t>Syndrome de Raynaud</a:t>
            </a:r>
          </a:p>
        </p:txBody>
      </p:sp>
    </p:spTree>
    <p:extLst>
      <p:ext uri="{BB962C8B-B14F-4D97-AF65-F5344CB8AC3E}">
        <p14:creationId xmlns:p14="http://schemas.microsoft.com/office/powerpoint/2010/main" val="230398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EC894-8EDB-4BEC-8A88-861E7360D076}"/>
              </a:ext>
            </a:extLst>
          </p:cNvPr>
          <p:cNvSpPr>
            <a:spLocks noGrp="1"/>
          </p:cNvSpPr>
          <p:nvPr>
            <p:ph type="title"/>
          </p:nvPr>
        </p:nvSpPr>
        <p:spPr>
          <a:xfrm>
            <a:off x="455605" y="242058"/>
            <a:ext cx="10972800" cy="1143000"/>
          </a:xfrm>
        </p:spPr>
        <p:txBody>
          <a:bodyPr/>
          <a:lstStyle/>
          <a:p>
            <a:r>
              <a:rPr lang="fr-FR" dirty="0"/>
              <a:t>Effets secondaires des </a:t>
            </a:r>
            <a:r>
              <a:rPr lang="el-GR" dirty="0"/>
              <a:t>β</a:t>
            </a:r>
            <a:r>
              <a:rPr lang="fr-FR" dirty="0"/>
              <a:t>-bloqueurs</a:t>
            </a:r>
          </a:p>
        </p:txBody>
      </p:sp>
      <p:sp>
        <p:nvSpPr>
          <p:cNvPr id="6" name="Espace réservé du contenu 5">
            <a:extLst>
              <a:ext uri="{FF2B5EF4-FFF2-40B4-BE49-F238E27FC236}">
                <a16:creationId xmlns:a16="http://schemas.microsoft.com/office/drawing/2014/main" id="{8F80DDC3-04B3-4009-BBDB-8F989A9C7591}"/>
              </a:ext>
            </a:extLst>
          </p:cNvPr>
          <p:cNvSpPr>
            <a:spLocks noGrp="1"/>
          </p:cNvSpPr>
          <p:nvPr>
            <p:ph idx="1"/>
          </p:nvPr>
        </p:nvSpPr>
        <p:spPr>
          <a:xfrm>
            <a:off x="609600" y="1166018"/>
            <a:ext cx="10972800" cy="4525963"/>
          </a:xfrm>
        </p:spPr>
        <p:txBody>
          <a:bodyPr/>
          <a:lstStyle/>
          <a:p>
            <a:r>
              <a:rPr lang="fr-FR" sz="2400" dirty="0"/>
              <a:t>des </a:t>
            </a:r>
            <a:r>
              <a:rPr lang="fr-FR" sz="2400" dirty="0">
                <a:hlinkClick r:id="rId2"/>
              </a:rPr>
              <a:t>vertiges</a:t>
            </a:r>
            <a:r>
              <a:rPr lang="fr-FR" sz="2400" dirty="0"/>
              <a:t>/</a:t>
            </a:r>
            <a:r>
              <a:rPr lang="fr-FR" sz="2400" dirty="0">
                <a:solidFill>
                  <a:srgbClr val="0070C0"/>
                </a:solidFill>
              </a:rPr>
              <a:t>Asthénie</a:t>
            </a:r>
          </a:p>
          <a:p>
            <a:r>
              <a:rPr lang="fr-FR" sz="2400" dirty="0"/>
              <a:t>un refroidissement des doigts/orteils(</a:t>
            </a:r>
            <a:r>
              <a:rPr lang="fr-FR" sz="2400" dirty="0">
                <a:hlinkClick r:id="rId3"/>
              </a:rPr>
              <a:t>syndrome de Raynaud</a:t>
            </a:r>
            <a:r>
              <a:rPr lang="fr-FR" sz="2400" dirty="0"/>
              <a:t>) ;</a:t>
            </a:r>
          </a:p>
          <a:p>
            <a:r>
              <a:rPr lang="fr-FR" sz="2400" dirty="0"/>
              <a:t>Une </a:t>
            </a:r>
            <a:r>
              <a:rPr lang="fr-FR" sz="2400" dirty="0">
                <a:solidFill>
                  <a:srgbClr val="0070C0"/>
                </a:solidFill>
              </a:rPr>
              <a:t>hypotension artérielle</a:t>
            </a:r>
            <a:r>
              <a:rPr lang="fr-FR" sz="2400" dirty="0"/>
              <a:t>, </a:t>
            </a:r>
          </a:p>
          <a:p>
            <a:r>
              <a:rPr lang="fr-FR" sz="2400" dirty="0"/>
              <a:t>Bradycardie/troubles de la conduction AV</a:t>
            </a:r>
          </a:p>
          <a:p>
            <a:r>
              <a:rPr lang="fr-FR" sz="2400" dirty="0"/>
              <a:t>Fatigue/</a:t>
            </a:r>
            <a:r>
              <a:rPr lang="fr-FR" sz="2400" dirty="0" err="1"/>
              <a:t>essouflement</a:t>
            </a:r>
            <a:r>
              <a:rPr lang="fr-FR" sz="2400" dirty="0"/>
              <a:t> à l’effort</a:t>
            </a:r>
          </a:p>
          <a:p>
            <a:r>
              <a:rPr lang="fr-FR" sz="2400" dirty="0"/>
              <a:t>Des troubles digestifs (nausées, </a:t>
            </a:r>
            <a:r>
              <a:rPr lang="fr-FR" sz="2400" dirty="0">
                <a:hlinkClick r:id="rId4"/>
              </a:rPr>
              <a:t>diarrhées</a:t>
            </a:r>
            <a:r>
              <a:rPr lang="fr-FR" sz="2400" dirty="0"/>
              <a:t>, vomissements); </a:t>
            </a:r>
          </a:p>
          <a:p>
            <a:r>
              <a:rPr lang="fr-FR" sz="2400" dirty="0"/>
              <a:t>Des troubles au niveau du système nerveux (cauchemars, troubles du sommeil) </a:t>
            </a:r>
          </a:p>
          <a:p>
            <a:r>
              <a:rPr lang="fr-FR" sz="2400" dirty="0"/>
              <a:t>Aggravation d'un asthme/BPCO</a:t>
            </a:r>
          </a:p>
          <a:p>
            <a:r>
              <a:rPr lang="fr-FR" sz="2400" dirty="0"/>
              <a:t>Hypoglycémie</a:t>
            </a:r>
          </a:p>
          <a:p>
            <a:r>
              <a:rPr lang="fr-FR" sz="2400" dirty="0"/>
              <a:t>Dysfonction érectile</a:t>
            </a:r>
          </a:p>
        </p:txBody>
      </p:sp>
    </p:spTree>
    <p:extLst>
      <p:ext uri="{BB962C8B-B14F-4D97-AF65-F5344CB8AC3E}">
        <p14:creationId xmlns:p14="http://schemas.microsoft.com/office/powerpoint/2010/main" val="3214444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8657" y="214227"/>
            <a:ext cx="10972800" cy="1143000"/>
          </a:xfrm>
        </p:spPr>
        <p:txBody>
          <a:bodyPr/>
          <a:lstStyle/>
          <a:p>
            <a:pPr eaLnBrk="1" hangingPunct="1"/>
            <a:r>
              <a:rPr lang="fr-FR" altLang="fr-FR" sz="4000" dirty="0">
                <a:solidFill>
                  <a:srgbClr val="7B9899"/>
                </a:solidFill>
                <a:latin typeface="Calisto MT" pitchFamily="18" charset="0"/>
              </a:rPr>
              <a:t>Anti-aldostérones</a:t>
            </a:r>
          </a:p>
        </p:txBody>
      </p:sp>
      <p:sp>
        <p:nvSpPr>
          <p:cNvPr id="32771" name="Espace réservé du contenu 4"/>
          <p:cNvSpPr>
            <a:spLocks noGrp="1"/>
          </p:cNvSpPr>
          <p:nvPr>
            <p:ph sz="quarter" idx="1"/>
          </p:nvPr>
        </p:nvSpPr>
        <p:spPr>
          <a:xfrm>
            <a:off x="379828" y="1631950"/>
            <a:ext cx="6555805" cy="4827588"/>
          </a:xfrm>
        </p:spPr>
        <p:txBody>
          <a:bodyPr/>
          <a:lstStyle/>
          <a:p>
            <a:pPr eaLnBrk="1" hangingPunct="1">
              <a:lnSpc>
                <a:spcPct val="110000"/>
              </a:lnSpc>
              <a:spcBef>
                <a:spcPct val="0"/>
              </a:spcBef>
            </a:pPr>
            <a:r>
              <a:rPr lang="fr-FR" altLang="fr-FR" sz="2100" b="1" dirty="0"/>
              <a:t>Spironolactone</a:t>
            </a:r>
            <a:r>
              <a:rPr lang="fr-FR" altLang="fr-FR" sz="2100" dirty="0"/>
              <a:t> (Aldactone), </a:t>
            </a:r>
            <a:r>
              <a:rPr lang="fr-FR" altLang="fr-FR" sz="2100" b="1" dirty="0"/>
              <a:t>Eplérénone</a:t>
            </a:r>
            <a:r>
              <a:rPr lang="fr-FR" altLang="fr-FR" sz="2100" dirty="0"/>
              <a:t> (</a:t>
            </a:r>
            <a:r>
              <a:rPr lang="fr-FR" altLang="fr-FR" sz="2100" dirty="0" err="1"/>
              <a:t>Inspra</a:t>
            </a:r>
            <a:r>
              <a:rPr lang="fr-FR" altLang="fr-FR" sz="2100" dirty="0"/>
              <a:t>)</a:t>
            </a:r>
          </a:p>
          <a:p>
            <a:pPr eaLnBrk="1" hangingPunct="1">
              <a:lnSpc>
                <a:spcPct val="110000"/>
              </a:lnSpc>
              <a:spcBef>
                <a:spcPct val="0"/>
              </a:spcBef>
            </a:pPr>
            <a:endParaRPr lang="fr-FR" altLang="fr-FR" sz="2100" dirty="0"/>
          </a:p>
          <a:p>
            <a:pPr eaLnBrk="1" hangingPunct="1">
              <a:lnSpc>
                <a:spcPct val="110000"/>
              </a:lnSpc>
              <a:spcBef>
                <a:spcPct val="0"/>
              </a:spcBef>
            </a:pPr>
            <a:r>
              <a:rPr lang="fr-FR" altLang="fr-FR" sz="2100" dirty="0"/>
              <a:t>Antagoniste du récepteur aux </a:t>
            </a:r>
            <a:r>
              <a:rPr lang="fr-FR" altLang="fr-FR" sz="2100" dirty="0" err="1"/>
              <a:t>minéralocorticoides</a:t>
            </a:r>
            <a:r>
              <a:rPr lang="fr-FR" altLang="fr-FR" sz="2100" dirty="0"/>
              <a:t>.  </a:t>
            </a:r>
          </a:p>
          <a:p>
            <a:pPr lvl="1" eaLnBrk="1" hangingPunct="1">
              <a:lnSpc>
                <a:spcPct val="110000"/>
              </a:lnSpc>
              <a:spcBef>
                <a:spcPct val="0"/>
              </a:spcBef>
            </a:pPr>
            <a:r>
              <a:rPr lang="fr-FR" altLang="fr-FR" sz="1700" dirty="0"/>
              <a:t>Ce récepteur stimule la production de canal épithélial sodique (</a:t>
            </a:r>
            <a:r>
              <a:rPr lang="fr-FR" altLang="fr-FR" sz="1700" dirty="0" err="1"/>
              <a:t>ENaC</a:t>
            </a:r>
            <a:r>
              <a:rPr lang="fr-FR" altLang="fr-FR" sz="1700" dirty="0"/>
              <a:t>) dans les C principales du tube collecteur</a:t>
            </a:r>
          </a:p>
          <a:p>
            <a:pPr eaLnBrk="1" hangingPunct="1">
              <a:lnSpc>
                <a:spcPct val="110000"/>
              </a:lnSpc>
              <a:spcBef>
                <a:spcPct val="0"/>
              </a:spcBef>
            </a:pPr>
            <a:endParaRPr lang="fr-FR" altLang="fr-FR" sz="2100" dirty="0"/>
          </a:p>
          <a:p>
            <a:pPr eaLnBrk="1" hangingPunct="1">
              <a:lnSpc>
                <a:spcPct val="110000"/>
              </a:lnSpc>
              <a:spcBef>
                <a:spcPct val="0"/>
              </a:spcBef>
            </a:pPr>
            <a:r>
              <a:rPr lang="fr-FR" altLang="fr-FR" sz="2100" dirty="0"/>
              <a:t>Efficacité faible (excrétion 1-3% du Na filtré). </a:t>
            </a:r>
          </a:p>
          <a:p>
            <a:pPr eaLnBrk="1" hangingPunct="1">
              <a:lnSpc>
                <a:spcPct val="110000"/>
              </a:lnSpc>
              <a:spcBef>
                <a:spcPct val="0"/>
              </a:spcBef>
            </a:pPr>
            <a:endParaRPr lang="fr-FR" altLang="fr-FR" sz="2100" dirty="0"/>
          </a:p>
          <a:p>
            <a:pPr eaLnBrk="1" hangingPunct="1">
              <a:lnSpc>
                <a:spcPct val="110000"/>
              </a:lnSpc>
              <a:spcBef>
                <a:spcPct val="0"/>
              </a:spcBef>
            </a:pPr>
            <a:r>
              <a:rPr lang="fr-FR" altLang="fr-FR" sz="2100" dirty="0"/>
              <a:t>Bonne biodisponibilité. </a:t>
            </a:r>
          </a:p>
          <a:p>
            <a:pPr eaLnBrk="1" hangingPunct="1">
              <a:lnSpc>
                <a:spcPct val="110000"/>
              </a:lnSpc>
              <a:spcBef>
                <a:spcPct val="0"/>
              </a:spcBef>
            </a:pPr>
            <a:endParaRPr lang="fr-FR" altLang="fr-FR" sz="2100" dirty="0"/>
          </a:p>
          <a:p>
            <a:pPr eaLnBrk="1" hangingPunct="1">
              <a:lnSpc>
                <a:spcPct val="110000"/>
              </a:lnSpc>
              <a:spcBef>
                <a:spcPct val="0"/>
              </a:spcBef>
            </a:pPr>
            <a:r>
              <a:rPr lang="fr-FR" altLang="fr-FR" sz="2100" dirty="0"/>
              <a:t>Délai d’action retardée (24h), durée 24-48h.</a:t>
            </a:r>
          </a:p>
        </p:txBody>
      </p:sp>
      <p:sp>
        <p:nvSpPr>
          <p:cNvPr id="32772" name="Text Box 4"/>
          <p:cNvSpPr txBox="1">
            <a:spLocks noChangeArrowheads="1"/>
          </p:cNvSpPr>
          <p:nvPr/>
        </p:nvSpPr>
        <p:spPr bwMode="auto">
          <a:xfrm>
            <a:off x="7367589" y="1831975"/>
            <a:ext cx="2573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defTabSz="76200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defTabSz="7620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defTabSz="7620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defTabSz="7620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ctr">
              <a:spcBef>
                <a:spcPct val="50000"/>
              </a:spcBef>
              <a:buClrTx/>
              <a:buSzTx/>
              <a:buFontTx/>
              <a:buNone/>
            </a:pPr>
            <a:r>
              <a:rPr lang="fr-FR" altLang="fr-FR" sz="1600">
                <a:solidFill>
                  <a:srgbClr val="646B86"/>
                </a:solidFill>
                <a:latin typeface="Comic Sans MS" pitchFamily="66" charset="0"/>
              </a:rPr>
              <a:t>cellule du tube collecteur</a:t>
            </a:r>
            <a:endParaRPr lang="fr-FR" altLang="fr-FR" sz="1600" b="1">
              <a:solidFill>
                <a:srgbClr val="000000"/>
              </a:solidFill>
              <a:latin typeface="Arial" pitchFamily="34" charset="0"/>
            </a:endParaRPr>
          </a:p>
        </p:txBody>
      </p:sp>
      <p:grpSp>
        <p:nvGrpSpPr>
          <p:cNvPr id="32773" name="Group 5"/>
          <p:cNvGrpSpPr>
            <a:grpSpLocks/>
          </p:cNvGrpSpPr>
          <p:nvPr/>
        </p:nvGrpSpPr>
        <p:grpSpPr bwMode="auto">
          <a:xfrm>
            <a:off x="6902450" y="2263775"/>
            <a:ext cx="3244850" cy="3403600"/>
            <a:chOff x="1020" y="1792"/>
            <a:chExt cx="2044" cy="2144"/>
          </a:xfrm>
        </p:grpSpPr>
        <p:grpSp>
          <p:nvGrpSpPr>
            <p:cNvPr id="32781" name="Group 6"/>
            <p:cNvGrpSpPr>
              <a:grpSpLocks/>
            </p:cNvGrpSpPr>
            <p:nvPr/>
          </p:nvGrpSpPr>
          <p:grpSpPr bwMode="auto">
            <a:xfrm>
              <a:off x="1607" y="1792"/>
              <a:ext cx="1215" cy="2144"/>
              <a:chOff x="2016" y="1144"/>
              <a:chExt cx="1784" cy="2952"/>
            </a:xfrm>
          </p:grpSpPr>
          <p:sp>
            <p:nvSpPr>
              <p:cNvPr id="32802" name="Freeform 7"/>
              <p:cNvSpPr>
                <a:spLocks/>
              </p:cNvSpPr>
              <p:nvPr/>
            </p:nvSpPr>
            <p:spPr bwMode="auto">
              <a:xfrm>
                <a:off x="2016" y="1144"/>
                <a:ext cx="248" cy="2952"/>
              </a:xfrm>
              <a:custGeom>
                <a:avLst/>
                <a:gdLst>
                  <a:gd name="T0" fmla="*/ 232 w 248"/>
                  <a:gd name="T1" fmla="*/ 0 h 2952"/>
                  <a:gd name="T2" fmla="*/ 152 w 248"/>
                  <a:gd name="T3" fmla="*/ 8 h 2952"/>
                  <a:gd name="T4" fmla="*/ 80 w 248"/>
                  <a:gd name="T5" fmla="*/ 48 h 2952"/>
                  <a:gd name="T6" fmla="*/ 24 w 248"/>
                  <a:gd name="T7" fmla="*/ 136 h 2952"/>
                  <a:gd name="T8" fmla="*/ 0 w 248"/>
                  <a:gd name="T9" fmla="*/ 232 h 2952"/>
                  <a:gd name="T10" fmla="*/ 0 w 248"/>
                  <a:gd name="T11" fmla="*/ 2728 h 2952"/>
                  <a:gd name="T12" fmla="*/ 48 w 248"/>
                  <a:gd name="T13" fmla="*/ 2816 h 2952"/>
                  <a:gd name="T14" fmla="*/ 128 w 248"/>
                  <a:gd name="T15" fmla="*/ 2912 h 2952"/>
                  <a:gd name="T16" fmla="*/ 248 w 248"/>
                  <a:gd name="T17" fmla="*/ 2952 h 29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2952"/>
                  <a:gd name="T29" fmla="*/ 248 w 248"/>
                  <a:gd name="T30" fmla="*/ 2952 h 29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2952">
                    <a:moveTo>
                      <a:pt x="232" y="0"/>
                    </a:moveTo>
                    <a:cubicBezTo>
                      <a:pt x="220" y="1"/>
                      <a:pt x="177" y="0"/>
                      <a:pt x="152" y="8"/>
                    </a:cubicBezTo>
                    <a:cubicBezTo>
                      <a:pt x="127" y="16"/>
                      <a:pt x="101" y="27"/>
                      <a:pt x="80" y="48"/>
                    </a:cubicBezTo>
                    <a:lnTo>
                      <a:pt x="24" y="136"/>
                    </a:lnTo>
                    <a:lnTo>
                      <a:pt x="0" y="232"/>
                    </a:lnTo>
                    <a:lnTo>
                      <a:pt x="0" y="2728"/>
                    </a:lnTo>
                    <a:lnTo>
                      <a:pt x="48" y="2816"/>
                    </a:lnTo>
                    <a:cubicBezTo>
                      <a:pt x="69" y="2847"/>
                      <a:pt x="95" y="2889"/>
                      <a:pt x="128" y="2912"/>
                    </a:cubicBezTo>
                    <a:cubicBezTo>
                      <a:pt x="161" y="2935"/>
                      <a:pt x="223" y="2944"/>
                      <a:pt x="248" y="2952"/>
                    </a:cubicBezTo>
                  </a:path>
                </a:pathLst>
              </a:custGeom>
              <a:noFill/>
              <a:ln w="38100">
                <a:solidFill>
                  <a:srgbClr val="FFCC00"/>
                </a:solidFill>
                <a:round/>
                <a:headEnd type="none" w="sm" len="sm"/>
                <a:tailEnd type="none" w="lg" len="med"/>
              </a:ln>
              <a:extLst>
                <a:ext uri="{909E8E84-426E-40DD-AFC4-6F175D3DCCD1}">
                  <a14:hiddenFill xmlns:a14="http://schemas.microsoft.com/office/drawing/2010/main">
                    <a:solidFill>
                      <a:srgbClr val="FFFFFF"/>
                    </a:solid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803" name="Freeform 8"/>
              <p:cNvSpPr>
                <a:spLocks/>
              </p:cNvSpPr>
              <p:nvPr/>
            </p:nvSpPr>
            <p:spPr bwMode="auto">
              <a:xfrm>
                <a:off x="2248" y="1144"/>
                <a:ext cx="1552" cy="2952"/>
              </a:xfrm>
              <a:custGeom>
                <a:avLst/>
                <a:gdLst>
                  <a:gd name="T0" fmla="*/ 0 w 1552"/>
                  <a:gd name="T1" fmla="*/ 0 h 2952"/>
                  <a:gd name="T2" fmla="*/ 1320 w 1552"/>
                  <a:gd name="T3" fmla="*/ 0 h 2952"/>
                  <a:gd name="T4" fmla="*/ 1424 w 1552"/>
                  <a:gd name="T5" fmla="*/ 32 h 2952"/>
                  <a:gd name="T6" fmla="*/ 1456 w 1552"/>
                  <a:gd name="T7" fmla="*/ 80 h 2952"/>
                  <a:gd name="T8" fmla="*/ 1520 w 1552"/>
                  <a:gd name="T9" fmla="*/ 184 h 2952"/>
                  <a:gd name="T10" fmla="*/ 1552 w 1552"/>
                  <a:gd name="T11" fmla="*/ 280 h 2952"/>
                  <a:gd name="T12" fmla="*/ 1552 w 1552"/>
                  <a:gd name="T13" fmla="*/ 2688 h 2952"/>
                  <a:gd name="T14" fmla="*/ 1496 w 1552"/>
                  <a:gd name="T15" fmla="*/ 2824 h 2952"/>
                  <a:gd name="T16" fmla="*/ 1416 w 1552"/>
                  <a:gd name="T17" fmla="*/ 2912 h 2952"/>
                  <a:gd name="T18" fmla="*/ 1288 w 1552"/>
                  <a:gd name="T19" fmla="*/ 2944 h 2952"/>
                  <a:gd name="T20" fmla="*/ 16 w 1552"/>
                  <a:gd name="T21" fmla="*/ 2952 h 29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2"/>
                  <a:gd name="T34" fmla="*/ 0 h 2952"/>
                  <a:gd name="T35" fmla="*/ 1552 w 1552"/>
                  <a:gd name="T36" fmla="*/ 2952 h 29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2" h="2952">
                    <a:moveTo>
                      <a:pt x="0" y="0"/>
                    </a:moveTo>
                    <a:lnTo>
                      <a:pt x="1320" y="0"/>
                    </a:lnTo>
                    <a:lnTo>
                      <a:pt x="1424" y="32"/>
                    </a:lnTo>
                    <a:lnTo>
                      <a:pt x="1456" y="80"/>
                    </a:lnTo>
                    <a:cubicBezTo>
                      <a:pt x="1472" y="105"/>
                      <a:pt x="1504" y="151"/>
                      <a:pt x="1520" y="184"/>
                    </a:cubicBezTo>
                    <a:lnTo>
                      <a:pt x="1552" y="280"/>
                    </a:lnTo>
                    <a:lnTo>
                      <a:pt x="1552" y="2688"/>
                    </a:lnTo>
                    <a:lnTo>
                      <a:pt x="1496" y="2824"/>
                    </a:lnTo>
                    <a:cubicBezTo>
                      <a:pt x="1473" y="2861"/>
                      <a:pt x="1451" y="2892"/>
                      <a:pt x="1416" y="2912"/>
                    </a:cubicBezTo>
                    <a:lnTo>
                      <a:pt x="1288" y="2944"/>
                    </a:lnTo>
                    <a:lnTo>
                      <a:pt x="16" y="2952"/>
                    </a:lnTo>
                  </a:path>
                </a:pathLst>
              </a:custGeom>
              <a:noFill/>
              <a:ln w="38100">
                <a:solidFill>
                  <a:srgbClr val="663300"/>
                </a:solidFill>
                <a:round/>
                <a:headEnd type="none" w="sm" len="sm"/>
                <a:tailEnd type="none" w="lg" len="med"/>
              </a:ln>
              <a:extLst>
                <a:ext uri="{909E8E84-426E-40DD-AFC4-6F175D3DCCD1}">
                  <a14:hiddenFill xmlns:a14="http://schemas.microsoft.com/office/drawing/2010/main">
                    <a:solidFill>
                      <a:srgbClr val="FFFFFF"/>
                    </a:solidFill>
                  </a14:hiddenFill>
                </a:ext>
              </a:extLst>
            </p:spPr>
            <p:txBody>
              <a:bodyPr wrap="none" anchor="ctr"/>
              <a:lstStyle/>
              <a:p>
                <a:endParaRPr lang="fr-FR" sz="2400">
                  <a:solidFill>
                    <a:prstClr val="black"/>
                  </a:solidFill>
                  <a:latin typeface="Calisto MT" pitchFamily="18" charset="0"/>
                  <a:ea typeface="MS PGothic" pitchFamily="34" charset="-128"/>
                </a:endParaRPr>
              </a:p>
            </p:txBody>
          </p:sp>
        </p:grpSp>
        <p:sp>
          <p:nvSpPr>
            <p:cNvPr id="32782" name="Line 9"/>
            <p:cNvSpPr>
              <a:spLocks noChangeShapeType="1"/>
            </p:cNvSpPr>
            <p:nvPr/>
          </p:nvSpPr>
          <p:spPr bwMode="auto">
            <a:xfrm>
              <a:off x="2642" y="2472"/>
              <a:ext cx="393" cy="0"/>
            </a:xfrm>
            <a:prstGeom prst="line">
              <a:avLst/>
            </a:prstGeom>
            <a:noFill/>
            <a:ln w="381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83" name="Line 10"/>
            <p:cNvSpPr>
              <a:spLocks noChangeShapeType="1"/>
            </p:cNvSpPr>
            <p:nvPr/>
          </p:nvSpPr>
          <p:spPr bwMode="auto">
            <a:xfrm>
              <a:off x="2642" y="2735"/>
              <a:ext cx="393" cy="0"/>
            </a:xfrm>
            <a:prstGeom prst="line">
              <a:avLst/>
            </a:prstGeom>
            <a:noFill/>
            <a:ln w="38100">
              <a:solidFill>
                <a:srgbClr val="FF3300"/>
              </a:solidFill>
              <a:round/>
              <a:headEnd type="triangle" w="med" len="med"/>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84" name="Oval 11"/>
            <p:cNvSpPr>
              <a:spLocks noChangeArrowheads="1"/>
            </p:cNvSpPr>
            <p:nvPr/>
          </p:nvSpPr>
          <p:spPr bwMode="auto">
            <a:xfrm flipV="1">
              <a:off x="2687" y="2470"/>
              <a:ext cx="262" cy="27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type="none" w="sm" len="sm"/>
                  <a:tailEnd type="none" w="lg" len="med"/>
                </a14:hiddenLine>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0"/>
                </a:spcBef>
                <a:buClrTx/>
                <a:buSzTx/>
                <a:buFontTx/>
                <a:buNone/>
              </a:pPr>
              <a:endParaRPr lang="fr-FR" altLang="fr-FR" sz="1800">
                <a:solidFill>
                  <a:prstClr val="black"/>
                </a:solidFill>
                <a:latin typeface="Calisto MT" pitchFamily="18" charset="0"/>
              </a:endParaRPr>
            </a:p>
          </p:txBody>
        </p:sp>
        <p:sp>
          <p:nvSpPr>
            <p:cNvPr id="32785" name="Text Box 12"/>
            <p:cNvSpPr txBox="1">
              <a:spLocks noChangeArrowheads="1"/>
            </p:cNvSpPr>
            <p:nvPr/>
          </p:nvSpPr>
          <p:spPr bwMode="auto">
            <a:xfrm>
              <a:off x="2216" y="2775"/>
              <a:ext cx="8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a:spAutoFit/>
            </a:bodyPr>
            <a:lstStyle>
              <a:lvl1pPr defTabSz="762000"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defTabSz="76200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defTabSz="7620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defTabSz="7620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defTabSz="7620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ctr">
                <a:spcBef>
                  <a:spcPct val="50000"/>
                </a:spcBef>
                <a:buClrTx/>
                <a:buSzTx/>
                <a:buFontTx/>
                <a:buNone/>
              </a:pPr>
              <a:r>
                <a:rPr lang="fr-FR" altLang="fr-FR" sz="1400" b="1">
                  <a:solidFill>
                    <a:srgbClr val="FF0000"/>
                  </a:solidFill>
                  <a:latin typeface="Comic Sans MS" pitchFamily="66" charset="0"/>
                </a:rPr>
                <a:t>Na K ATPase</a:t>
              </a:r>
              <a:endParaRPr lang="fr-FR" altLang="fr-FR" sz="1400" b="1">
                <a:solidFill>
                  <a:prstClr val="black"/>
                </a:solidFill>
                <a:latin typeface="Times New Roman" pitchFamily="18" charset="0"/>
              </a:endParaRPr>
            </a:p>
          </p:txBody>
        </p:sp>
        <p:sp>
          <p:nvSpPr>
            <p:cNvPr id="32786" name="Text Box 13"/>
            <p:cNvSpPr txBox="1">
              <a:spLocks noChangeArrowheads="1"/>
            </p:cNvSpPr>
            <p:nvPr/>
          </p:nvSpPr>
          <p:spPr bwMode="auto">
            <a:xfrm>
              <a:off x="1020" y="2481"/>
              <a:ext cx="3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a:spAutoFit/>
            </a:bodyPr>
            <a:lstStyle>
              <a:lvl1pPr defTabSz="762000"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defTabSz="76200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defTabSz="7620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defTabSz="7620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defTabSz="7620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ctr">
                <a:spcBef>
                  <a:spcPct val="50000"/>
                </a:spcBef>
                <a:buClrTx/>
                <a:buSzTx/>
                <a:buFontTx/>
                <a:buNone/>
              </a:pPr>
              <a:r>
                <a:rPr lang="fr-FR" altLang="fr-FR" sz="1400" b="1">
                  <a:solidFill>
                    <a:srgbClr val="FF0000"/>
                  </a:solidFill>
                  <a:latin typeface="Comic Sans MS" pitchFamily="66" charset="0"/>
                </a:rPr>
                <a:t>Na</a:t>
              </a:r>
              <a:r>
                <a:rPr lang="fr-FR" altLang="fr-FR" sz="1400" b="1" baseline="30000">
                  <a:solidFill>
                    <a:srgbClr val="FF0000"/>
                  </a:solidFill>
                  <a:latin typeface="Comic Sans MS" pitchFamily="66" charset="0"/>
                </a:rPr>
                <a:t>+</a:t>
              </a:r>
              <a:endParaRPr lang="fr-FR" altLang="fr-FR" sz="1400" b="1" baseline="30000">
                <a:solidFill>
                  <a:srgbClr val="9933FF"/>
                </a:solidFill>
                <a:latin typeface="Comic Sans MS" pitchFamily="66" charset="0"/>
              </a:endParaRPr>
            </a:p>
          </p:txBody>
        </p:sp>
        <p:grpSp>
          <p:nvGrpSpPr>
            <p:cNvPr id="32787" name="Group 14"/>
            <p:cNvGrpSpPr>
              <a:grpSpLocks/>
            </p:cNvGrpSpPr>
            <p:nvPr/>
          </p:nvGrpSpPr>
          <p:grpSpPr bwMode="auto">
            <a:xfrm>
              <a:off x="1465" y="2518"/>
              <a:ext cx="278" cy="82"/>
              <a:chOff x="1640" y="2360"/>
              <a:chExt cx="408" cy="112"/>
            </a:xfrm>
          </p:grpSpPr>
          <p:sp>
            <p:nvSpPr>
              <p:cNvPr id="32799" name="Rectangle 15"/>
              <p:cNvSpPr>
                <a:spLocks noChangeArrowheads="1"/>
              </p:cNvSpPr>
              <p:nvPr/>
            </p:nvSpPr>
            <p:spPr bwMode="auto">
              <a:xfrm>
                <a:off x="1640" y="2360"/>
                <a:ext cx="408" cy="112"/>
              </a:xfrm>
              <a:prstGeom prst="rect">
                <a:avLst/>
              </a:prstGeom>
              <a:solidFill>
                <a:srgbClr val="FFCC00"/>
              </a:solidFill>
              <a:ln>
                <a:noFill/>
              </a:ln>
              <a:extLs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0"/>
                  </a:spcBef>
                  <a:buClrTx/>
                  <a:buSzTx/>
                  <a:buFontTx/>
                  <a:buNone/>
                </a:pPr>
                <a:endParaRPr lang="fr-FR" altLang="fr-FR" sz="1800">
                  <a:solidFill>
                    <a:prstClr val="black"/>
                  </a:solidFill>
                  <a:latin typeface="Calisto MT" pitchFamily="18" charset="0"/>
                </a:endParaRPr>
              </a:p>
            </p:txBody>
          </p:sp>
          <p:sp>
            <p:nvSpPr>
              <p:cNvPr id="32800" name="Line 16"/>
              <p:cNvSpPr>
                <a:spLocks noChangeShapeType="1"/>
              </p:cNvSpPr>
              <p:nvPr/>
            </p:nvSpPr>
            <p:spPr bwMode="auto">
              <a:xfrm>
                <a:off x="1648" y="2360"/>
                <a:ext cx="392" cy="0"/>
              </a:xfrm>
              <a:prstGeom prst="line">
                <a:avLst/>
              </a:prstGeom>
              <a:noFill/>
              <a:ln w="38100">
                <a:solidFill>
                  <a:srgbClr val="FF6600"/>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801" name="Line 17"/>
              <p:cNvSpPr>
                <a:spLocks noChangeShapeType="1"/>
              </p:cNvSpPr>
              <p:nvPr/>
            </p:nvSpPr>
            <p:spPr bwMode="auto">
              <a:xfrm>
                <a:off x="1648" y="2472"/>
                <a:ext cx="392" cy="0"/>
              </a:xfrm>
              <a:prstGeom prst="line">
                <a:avLst/>
              </a:prstGeom>
              <a:noFill/>
              <a:ln w="38100">
                <a:solidFill>
                  <a:srgbClr val="FF6600"/>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grpSp>
        <p:sp>
          <p:nvSpPr>
            <p:cNvPr id="32788" name="Line 18"/>
            <p:cNvSpPr>
              <a:spLocks noChangeShapeType="1"/>
            </p:cNvSpPr>
            <p:nvPr/>
          </p:nvSpPr>
          <p:spPr bwMode="auto">
            <a:xfrm>
              <a:off x="1340" y="2561"/>
              <a:ext cx="556"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89" name="AutoShape 19"/>
            <p:cNvSpPr>
              <a:spLocks noChangeArrowheads="1"/>
            </p:cNvSpPr>
            <p:nvPr/>
          </p:nvSpPr>
          <p:spPr bwMode="auto">
            <a:xfrm>
              <a:off x="1465" y="3244"/>
              <a:ext cx="231" cy="233"/>
            </a:xfrm>
            <a:prstGeom prst="homePlate">
              <a:avLst>
                <a:gd name="adj" fmla="val 205317"/>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0"/>
                </a:spcBef>
                <a:buClrTx/>
                <a:buSzTx/>
                <a:buFontTx/>
                <a:buNone/>
              </a:pPr>
              <a:endParaRPr lang="fr-FR" altLang="fr-FR" sz="1800">
                <a:solidFill>
                  <a:prstClr val="black"/>
                </a:solidFill>
                <a:latin typeface="Calisto MT" pitchFamily="18" charset="0"/>
              </a:endParaRPr>
            </a:p>
          </p:txBody>
        </p:sp>
        <p:sp>
          <p:nvSpPr>
            <p:cNvPr id="32790" name="Text Box 20"/>
            <p:cNvSpPr txBox="1">
              <a:spLocks noChangeArrowheads="1"/>
            </p:cNvSpPr>
            <p:nvPr/>
          </p:nvSpPr>
          <p:spPr bwMode="auto">
            <a:xfrm>
              <a:off x="1978" y="3258"/>
              <a:ext cx="50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defTabSz="76200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defTabSz="7620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defTabSz="7620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defTabSz="7620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ctr">
                <a:spcBef>
                  <a:spcPct val="50000"/>
                </a:spcBef>
                <a:buClrTx/>
                <a:buSzTx/>
                <a:buFontTx/>
                <a:buNone/>
              </a:pPr>
              <a:r>
                <a:rPr lang="fr-FR" altLang="fr-FR" sz="1400" b="1">
                  <a:solidFill>
                    <a:srgbClr val="FF6600"/>
                  </a:solidFill>
                  <a:latin typeface="Arial" pitchFamily="34" charset="0"/>
                </a:rPr>
                <a:t>Na</a:t>
              </a:r>
              <a:r>
                <a:rPr lang="fr-FR" altLang="fr-FR" sz="1400" b="1" baseline="30000">
                  <a:solidFill>
                    <a:srgbClr val="FF6600"/>
                  </a:solidFill>
                  <a:latin typeface="Arial" pitchFamily="34" charset="0"/>
                </a:rPr>
                <a:t>+</a:t>
              </a:r>
              <a:r>
                <a:rPr lang="fr-FR" altLang="fr-FR" sz="1400" b="1">
                  <a:solidFill>
                    <a:srgbClr val="FF6600"/>
                  </a:solidFill>
                  <a:latin typeface="Arial" pitchFamily="34" charset="0"/>
                </a:rPr>
                <a:t>, Cl</a:t>
              </a:r>
              <a:r>
                <a:rPr lang="fr-FR" altLang="fr-FR" sz="1400" b="1" baseline="30000">
                  <a:solidFill>
                    <a:srgbClr val="FF6600"/>
                  </a:solidFill>
                  <a:latin typeface="Arial" pitchFamily="34" charset="0"/>
                </a:rPr>
                <a:t>-</a:t>
              </a:r>
            </a:p>
          </p:txBody>
        </p:sp>
        <p:sp>
          <p:nvSpPr>
            <p:cNvPr id="32791" name="AutoShape 21"/>
            <p:cNvSpPr>
              <a:spLocks noChangeArrowheads="1"/>
            </p:cNvSpPr>
            <p:nvPr/>
          </p:nvSpPr>
          <p:spPr bwMode="auto">
            <a:xfrm flipH="1">
              <a:off x="1176" y="3547"/>
              <a:ext cx="1772" cy="233"/>
            </a:xfrm>
            <a:prstGeom prst="homePlate">
              <a:avLst>
                <a:gd name="adj" fmla="val 201364"/>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0"/>
                </a:spcBef>
                <a:buClrTx/>
                <a:buSzTx/>
                <a:buFontTx/>
                <a:buNone/>
              </a:pPr>
              <a:endParaRPr lang="fr-FR" altLang="fr-FR" sz="1800">
                <a:solidFill>
                  <a:prstClr val="black"/>
                </a:solidFill>
                <a:latin typeface="Calisto MT" pitchFamily="18" charset="0"/>
              </a:endParaRPr>
            </a:p>
          </p:txBody>
        </p:sp>
        <p:sp>
          <p:nvSpPr>
            <p:cNvPr id="32792" name="Text Box 22"/>
            <p:cNvSpPr txBox="1">
              <a:spLocks noChangeArrowheads="1"/>
            </p:cNvSpPr>
            <p:nvPr/>
          </p:nvSpPr>
          <p:spPr bwMode="auto">
            <a:xfrm flipH="1">
              <a:off x="2002" y="3565"/>
              <a:ext cx="46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defTabSz="76200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defTabSz="7620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defTabSz="7620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defTabSz="7620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ctr">
                <a:spcBef>
                  <a:spcPct val="50000"/>
                </a:spcBef>
                <a:buClrTx/>
                <a:buSzTx/>
                <a:buFontTx/>
                <a:buNone/>
              </a:pPr>
              <a:r>
                <a:rPr lang="fr-FR" altLang="fr-FR" sz="1400" b="1">
                  <a:solidFill>
                    <a:srgbClr val="009900"/>
                  </a:solidFill>
                  <a:latin typeface="Arial" pitchFamily="34" charset="0"/>
                </a:rPr>
                <a:t>K </a:t>
              </a:r>
              <a:r>
                <a:rPr lang="fr-FR" altLang="fr-FR" sz="1400" b="1" baseline="30000">
                  <a:solidFill>
                    <a:srgbClr val="009900"/>
                  </a:solidFill>
                  <a:latin typeface="Arial" pitchFamily="34" charset="0"/>
                </a:rPr>
                <a:t>+</a:t>
              </a:r>
              <a:r>
                <a:rPr lang="fr-FR" altLang="fr-FR" sz="1400" b="1">
                  <a:solidFill>
                    <a:srgbClr val="009900"/>
                  </a:solidFill>
                  <a:latin typeface="Arial" pitchFamily="34" charset="0"/>
                </a:rPr>
                <a:t>, H</a:t>
              </a:r>
              <a:r>
                <a:rPr lang="fr-FR" altLang="fr-FR" sz="1400" b="1" baseline="30000">
                  <a:solidFill>
                    <a:srgbClr val="009900"/>
                  </a:solidFill>
                  <a:latin typeface="Arial" pitchFamily="34" charset="0"/>
                </a:rPr>
                <a:t>+</a:t>
              </a:r>
            </a:p>
          </p:txBody>
        </p:sp>
        <p:sp>
          <p:nvSpPr>
            <p:cNvPr id="32793" name="Text Box 23"/>
            <p:cNvSpPr txBox="1">
              <a:spLocks noChangeArrowheads="1"/>
            </p:cNvSpPr>
            <p:nvPr/>
          </p:nvSpPr>
          <p:spPr bwMode="auto">
            <a:xfrm>
              <a:off x="2009" y="1958"/>
              <a:ext cx="7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a:spAutoFit/>
            </a:bodyPr>
            <a:lstStyle>
              <a:lvl1pPr defTabSz="762000"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defTabSz="76200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defTabSz="7620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defTabSz="7620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defTabSz="7620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defTabSz="7620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algn="ctr">
                <a:spcBef>
                  <a:spcPct val="50000"/>
                </a:spcBef>
                <a:buClrTx/>
                <a:buSzTx/>
                <a:buFontTx/>
                <a:buNone/>
              </a:pPr>
              <a:r>
                <a:rPr lang="fr-FR" altLang="fr-FR" sz="1400" b="1">
                  <a:solidFill>
                    <a:srgbClr val="FF6600"/>
                  </a:solidFill>
                  <a:latin typeface="Comic Sans MS" pitchFamily="66" charset="0"/>
                </a:rPr>
                <a:t>aldostérone</a:t>
              </a:r>
              <a:endParaRPr lang="fr-FR" altLang="fr-FR" sz="1400" b="1">
                <a:solidFill>
                  <a:prstClr val="black"/>
                </a:solidFill>
                <a:latin typeface="Times New Roman" pitchFamily="18" charset="0"/>
              </a:endParaRPr>
            </a:p>
          </p:txBody>
        </p:sp>
        <p:graphicFrame>
          <p:nvGraphicFramePr>
            <p:cNvPr id="32794" name="Object 3"/>
            <p:cNvGraphicFramePr>
              <a:graphicFrameLocks noChangeAspect="1"/>
            </p:cNvGraphicFramePr>
            <p:nvPr/>
          </p:nvGraphicFramePr>
          <p:xfrm>
            <a:off x="1673" y="2140"/>
            <a:ext cx="452" cy="356"/>
          </p:xfrm>
          <a:graphic>
            <a:graphicData uri="http://schemas.openxmlformats.org/presentationml/2006/ole">
              <mc:AlternateContent xmlns:mc="http://schemas.openxmlformats.org/markup-compatibility/2006">
                <mc:Choice xmlns:v="urn:schemas-microsoft-com:vml" Requires="v">
                  <p:oleObj spid="_x0000_s3078" name="CorelDRAW" r:id="rId4" imgW="1828800" imgH="1358900" progId="CorelDraw.Graphique.8">
                    <p:embed/>
                  </p:oleObj>
                </mc:Choice>
                <mc:Fallback>
                  <p:oleObj name="CorelDRAW" r:id="rId4" imgW="1828800" imgH="1358900" progId="CorelDraw.Graphique.8">
                    <p:embed/>
                    <p:pic>
                      <p:nvPicPr>
                        <p:cNvPr id="3279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 y="2140"/>
                          <a:ext cx="452" cy="356"/>
                        </a:xfrm>
                        <a:prstGeom prst="rect">
                          <a:avLst/>
                        </a:prstGeom>
                        <a:noFill/>
                        <a:ln>
                          <a:noFill/>
                        </a:ln>
                        <a:effectLst/>
                        <a:extLst>
                          <a:ext uri="{909E8E84-426E-40DD-AFC4-6F175D3DCCD1}">
                            <a14:hiddenFill xmlns:a14="http://schemas.microsoft.com/office/drawing/2010/main">
                              <a:solidFill>
                                <a:srgbClr val="FCFDC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74997"/>
                                  </a:schemeClr>
                                </a:outerShdw>
                              </a:effectLst>
                            </a14:hiddenEffects>
                          </a:ext>
                          <a:ext uri="{53640926-AAD7-44D8-BBD7-CCE9431645EC}">
                            <a14:shadowObscured xmlns:a14="http://schemas.microsoft.com/office/drawing/2010/main" val="1"/>
                          </a:ext>
                        </a:extLst>
                      </p:spPr>
                    </p:pic>
                  </p:oleObj>
                </mc:Fallback>
              </mc:AlternateContent>
            </a:graphicData>
          </a:graphic>
        </p:graphicFrame>
        <p:grpSp>
          <p:nvGrpSpPr>
            <p:cNvPr id="32795" name="Group 25"/>
            <p:cNvGrpSpPr>
              <a:grpSpLocks/>
            </p:cNvGrpSpPr>
            <p:nvPr/>
          </p:nvGrpSpPr>
          <p:grpSpPr bwMode="auto">
            <a:xfrm>
              <a:off x="1738" y="2132"/>
              <a:ext cx="131" cy="122"/>
              <a:chOff x="384" y="1740"/>
              <a:chExt cx="384" cy="336"/>
            </a:xfrm>
          </p:grpSpPr>
          <p:sp>
            <p:nvSpPr>
              <p:cNvPr id="32796" name="Line 26"/>
              <p:cNvSpPr>
                <a:spLocks noChangeShapeType="1"/>
              </p:cNvSpPr>
              <p:nvPr/>
            </p:nvSpPr>
            <p:spPr bwMode="auto">
              <a:xfrm>
                <a:off x="456" y="1908"/>
                <a:ext cx="24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97" name="Line 27"/>
              <p:cNvSpPr>
                <a:spLocks noChangeShapeType="1"/>
              </p:cNvSpPr>
              <p:nvPr/>
            </p:nvSpPr>
            <p:spPr bwMode="auto">
              <a:xfrm rot="5400000">
                <a:off x="456" y="1908"/>
                <a:ext cx="24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98" name="Oval 28"/>
              <p:cNvSpPr>
                <a:spLocks noChangeArrowheads="1"/>
              </p:cNvSpPr>
              <p:nvPr/>
            </p:nvSpPr>
            <p:spPr bwMode="auto">
              <a:xfrm>
                <a:off x="384" y="1740"/>
                <a:ext cx="384" cy="336"/>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0"/>
                  </a:spcBef>
                  <a:buClrTx/>
                  <a:buSzTx/>
                  <a:buFontTx/>
                  <a:buNone/>
                </a:pPr>
                <a:endParaRPr lang="fr-FR" altLang="fr-FR" sz="1800">
                  <a:solidFill>
                    <a:prstClr val="black"/>
                  </a:solidFill>
                  <a:latin typeface="Calisto MT" pitchFamily="18" charset="0"/>
                </a:endParaRPr>
              </a:p>
            </p:txBody>
          </p:sp>
        </p:grpSp>
      </p:grpSp>
      <p:grpSp>
        <p:nvGrpSpPr>
          <p:cNvPr id="32774" name="Group 29"/>
          <p:cNvGrpSpPr>
            <a:grpSpLocks/>
          </p:cNvGrpSpPr>
          <p:nvPr/>
        </p:nvGrpSpPr>
        <p:grpSpPr bwMode="auto">
          <a:xfrm rot="2984372">
            <a:off x="8130383" y="2956720"/>
            <a:ext cx="427037" cy="314325"/>
            <a:chOff x="216" y="3636"/>
            <a:chExt cx="636" cy="432"/>
          </a:xfrm>
        </p:grpSpPr>
        <p:sp>
          <p:nvSpPr>
            <p:cNvPr id="32779" name="Line 30"/>
            <p:cNvSpPr>
              <a:spLocks noChangeShapeType="1"/>
            </p:cNvSpPr>
            <p:nvPr/>
          </p:nvSpPr>
          <p:spPr bwMode="auto">
            <a:xfrm flipV="1">
              <a:off x="228" y="3636"/>
              <a:ext cx="624" cy="420"/>
            </a:xfrm>
            <a:prstGeom prst="line">
              <a:avLst/>
            </a:prstGeom>
            <a:noFill/>
            <a:ln w="38100">
              <a:solidFill>
                <a:srgbClr val="FF3300"/>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80" name="Line 31"/>
            <p:cNvSpPr>
              <a:spLocks noChangeShapeType="1"/>
            </p:cNvSpPr>
            <p:nvPr/>
          </p:nvSpPr>
          <p:spPr bwMode="auto">
            <a:xfrm flipH="1" flipV="1">
              <a:off x="216" y="3648"/>
              <a:ext cx="624" cy="420"/>
            </a:xfrm>
            <a:prstGeom prst="line">
              <a:avLst/>
            </a:prstGeom>
            <a:noFill/>
            <a:ln w="38100">
              <a:solidFill>
                <a:srgbClr val="FF3300"/>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grpSp>
      <p:sp>
        <p:nvSpPr>
          <p:cNvPr id="32775" name="Line 39"/>
          <p:cNvSpPr>
            <a:spLocks noChangeShapeType="1"/>
          </p:cNvSpPr>
          <p:nvPr/>
        </p:nvSpPr>
        <p:spPr bwMode="auto">
          <a:xfrm flipV="1">
            <a:off x="8534400" y="4492625"/>
            <a:ext cx="655638" cy="503238"/>
          </a:xfrm>
          <a:prstGeom prst="line">
            <a:avLst/>
          </a:prstGeom>
          <a:noFill/>
          <a:ln w="38100">
            <a:solidFill>
              <a:srgbClr val="FF3300"/>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76" name="Line 40"/>
          <p:cNvSpPr>
            <a:spLocks noChangeShapeType="1"/>
          </p:cNvSpPr>
          <p:nvPr/>
        </p:nvSpPr>
        <p:spPr bwMode="auto">
          <a:xfrm flipH="1" flipV="1">
            <a:off x="8521700" y="4508500"/>
            <a:ext cx="655638" cy="501650"/>
          </a:xfrm>
          <a:prstGeom prst="line">
            <a:avLst/>
          </a:prstGeom>
          <a:noFill/>
          <a:ln w="38100">
            <a:solidFill>
              <a:srgbClr val="FF3300"/>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77" name="Line 39"/>
          <p:cNvSpPr>
            <a:spLocks noChangeShapeType="1"/>
          </p:cNvSpPr>
          <p:nvPr/>
        </p:nvSpPr>
        <p:spPr bwMode="auto">
          <a:xfrm flipV="1">
            <a:off x="8569325" y="4997450"/>
            <a:ext cx="655638" cy="503238"/>
          </a:xfrm>
          <a:prstGeom prst="line">
            <a:avLst/>
          </a:prstGeom>
          <a:noFill/>
          <a:ln w="38100">
            <a:solidFill>
              <a:srgbClr val="FF3300"/>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
        <p:nvSpPr>
          <p:cNvPr id="32778" name="Line 40"/>
          <p:cNvSpPr>
            <a:spLocks noChangeShapeType="1"/>
          </p:cNvSpPr>
          <p:nvPr/>
        </p:nvSpPr>
        <p:spPr bwMode="auto">
          <a:xfrm flipH="1" flipV="1">
            <a:off x="8556625" y="5011739"/>
            <a:ext cx="655638" cy="503237"/>
          </a:xfrm>
          <a:prstGeom prst="line">
            <a:avLst/>
          </a:prstGeom>
          <a:noFill/>
          <a:ln w="38100">
            <a:solidFill>
              <a:srgbClr val="FF3300"/>
            </a:solidFill>
            <a:round/>
            <a:headEnd type="none" w="sm" len="sm"/>
            <a:tailEnd type="none" w="lg" len="med"/>
          </a:ln>
          <a:extLst>
            <a:ext uri="{909E8E84-426E-40DD-AFC4-6F175D3DCCD1}">
              <a14:hiddenFill xmlns:a14="http://schemas.microsoft.com/office/drawing/2010/main">
                <a:noFill/>
              </a14:hiddenFill>
            </a:ext>
          </a:extLst>
        </p:spPr>
        <p:txBody>
          <a:bodyPr wrap="none" anchor="ctr"/>
          <a:lstStyle/>
          <a:p>
            <a:endParaRPr lang="fr-FR" sz="2400">
              <a:solidFill>
                <a:prstClr val="black"/>
              </a:solidFill>
              <a:latin typeface="Calisto MT" pitchFamily="18" charset="0"/>
              <a:ea typeface="MS PGothic" pitchFamily="34" charset="-128"/>
            </a:endParaRPr>
          </a:p>
        </p:txBody>
      </p:sp>
    </p:spTree>
    <p:extLst>
      <p:ext uri="{BB962C8B-B14F-4D97-AF65-F5344CB8AC3E}">
        <p14:creationId xmlns:p14="http://schemas.microsoft.com/office/powerpoint/2010/main" val="31096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ZoneTexte 5"/>
          <p:cNvSpPr txBox="1">
            <a:spLocks noChangeArrowheads="1"/>
          </p:cNvSpPr>
          <p:nvPr/>
        </p:nvSpPr>
        <p:spPr bwMode="auto">
          <a:xfrm>
            <a:off x="3668102" y="543683"/>
            <a:ext cx="5490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0"/>
              </a:spcBef>
              <a:buClrTx/>
              <a:buSzTx/>
              <a:buFontTx/>
              <a:buNone/>
            </a:pPr>
            <a:r>
              <a:rPr lang="fr-FR" altLang="fr-FR" sz="2400" b="1" dirty="0">
                <a:solidFill>
                  <a:prstClr val="black"/>
                </a:solidFill>
                <a:latin typeface="Calisto MT" pitchFamily="18" charset="0"/>
              </a:rPr>
              <a:t>Indications Spironolactone (Aldactone)</a:t>
            </a:r>
          </a:p>
        </p:txBody>
      </p:sp>
      <p:sp>
        <p:nvSpPr>
          <p:cNvPr id="3" name="Rectangle 2">
            <a:extLst>
              <a:ext uri="{FF2B5EF4-FFF2-40B4-BE49-F238E27FC236}">
                <a16:creationId xmlns:a16="http://schemas.microsoft.com/office/drawing/2014/main" id="{A0A7BC96-BB39-4E36-A25E-4A08C347F91E}"/>
              </a:ext>
            </a:extLst>
          </p:cNvPr>
          <p:cNvSpPr/>
          <p:nvPr/>
        </p:nvSpPr>
        <p:spPr>
          <a:xfrm>
            <a:off x="1764032" y="1120676"/>
            <a:ext cx="9298745" cy="2308324"/>
          </a:xfrm>
          <a:prstGeom prst="rect">
            <a:avLst/>
          </a:prstGeom>
        </p:spPr>
        <p:txBody>
          <a:bodyPr wrap="square">
            <a:spAutoFit/>
          </a:bodyPr>
          <a:lstStyle/>
          <a:p>
            <a:r>
              <a:rPr lang="fr-FR" dirty="0"/>
              <a:t>Hypertension artérielle par Hyperaldostéronisme primaire </a:t>
            </a:r>
            <a:r>
              <a:rPr lang="fr-FR" dirty="0">
                <a:solidFill>
                  <a:schemeClr val="tx2">
                    <a:lumMod val="60000"/>
                    <a:lumOff val="40000"/>
                  </a:schemeClr>
                </a:solidFill>
              </a:rPr>
              <a:t>en 1° intention</a:t>
            </a:r>
            <a:endParaRPr lang="fr-FR" dirty="0"/>
          </a:p>
          <a:p>
            <a:endParaRPr lang="fr-FR" dirty="0"/>
          </a:p>
          <a:p>
            <a:r>
              <a:rPr lang="fr-FR" dirty="0"/>
              <a:t>Hypertension artérielle essentielle </a:t>
            </a:r>
            <a:r>
              <a:rPr lang="fr-FR" dirty="0">
                <a:solidFill>
                  <a:schemeClr val="tx2">
                    <a:lumMod val="60000"/>
                    <a:lumOff val="40000"/>
                  </a:schemeClr>
                </a:solidFill>
              </a:rPr>
              <a:t>en 4° intention</a:t>
            </a:r>
          </a:p>
          <a:p>
            <a:endParaRPr lang="fr-FR" dirty="0"/>
          </a:p>
          <a:p>
            <a:r>
              <a:rPr lang="fr-FR" dirty="0"/>
              <a:t>Le service médical rendu par ALDACTONE 25 mg reste important dans le traitement de </a:t>
            </a:r>
            <a:r>
              <a:rPr lang="fr-FR" dirty="0">
                <a:solidFill>
                  <a:schemeClr val="tx2">
                    <a:lumMod val="60000"/>
                    <a:lumOff val="40000"/>
                  </a:schemeClr>
                </a:solidFill>
              </a:rPr>
              <a:t>l’insuffisance cardiaque stade III ou IV selon la classification de la NYHA (fraction d’éjection &lt;35%), </a:t>
            </a:r>
            <a:r>
              <a:rPr lang="fr-FR" dirty="0"/>
              <a:t>en association avec un traitement comprenant un diurétique de l’anse, un inhibiteur de l’enzyme de conversion, un </a:t>
            </a:r>
            <a:r>
              <a:rPr lang="fr-FR" dirty="0" err="1"/>
              <a:t>bétabloqueur</a:t>
            </a:r>
            <a:r>
              <a:rPr lang="fr-FR" dirty="0"/>
              <a:t> dans la majorité des cas.</a:t>
            </a:r>
          </a:p>
        </p:txBody>
      </p:sp>
      <p:sp>
        <p:nvSpPr>
          <p:cNvPr id="4" name="Rectangle 3">
            <a:extLst>
              <a:ext uri="{FF2B5EF4-FFF2-40B4-BE49-F238E27FC236}">
                <a16:creationId xmlns:a16="http://schemas.microsoft.com/office/drawing/2014/main" id="{4EDC700F-8788-4A79-BA8B-AD669609E5B5}"/>
              </a:ext>
            </a:extLst>
          </p:cNvPr>
          <p:cNvSpPr/>
          <p:nvPr/>
        </p:nvSpPr>
        <p:spPr>
          <a:xfrm>
            <a:off x="1764032" y="4536995"/>
            <a:ext cx="9298745" cy="1323439"/>
          </a:xfrm>
          <a:prstGeom prst="rect">
            <a:avLst/>
          </a:prstGeom>
        </p:spPr>
        <p:txBody>
          <a:bodyPr wrap="square">
            <a:spAutoFit/>
          </a:bodyPr>
          <a:lstStyle/>
          <a:p>
            <a:r>
              <a:rPr lang="fr-FR" sz="2000" dirty="0"/>
              <a:t>L’éplérénone a l’AMM en complément des traitements standards incluant les bêtabloquants, pour réduire le risque de morbi-mortalité cardiovasculaire chez des patients stables présentant une dysfonction ventriculaire gauche (FEVG ≤ 40%) et des signes cliniques d'insuffisance cardiaque après un infarctus du myocarde (IDM) récent.</a:t>
            </a:r>
          </a:p>
        </p:txBody>
      </p:sp>
      <p:sp>
        <p:nvSpPr>
          <p:cNvPr id="13" name="ZoneTexte 5">
            <a:extLst>
              <a:ext uri="{FF2B5EF4-FFF2-40B4-BE49-F238E27FC236}">
                <a16:creationId xmlns:a16="http://schemas.microsoft.com/office/drawing/2014/main" id="{88A0CFB6-7E97-4035-8B7D-BC057F291C63}"/>
              </a:ext>
            </a:extLst>
          </p:cNvPr>
          <p:cNvSpPr txBox="1">
            <a:spLocks noChangeArrowheads="1"/>
          </p:cNvSpPr>
          <p:nvPr/>
        </p:nvSpPr>
        <p:spPr bwMode="auto">
          <a:xfrm>
            <a:off x="4400664" y="3935045"/>
            <a:ext cx="3390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ea typeface="MS PGothic" pitchFamily="34" charset="-128"/>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ea typeface="MS PGothic" pitchFamily="34" charset="-128"/>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ea typeface="MS PGothic" pitchFamily="34" charset="-128"/>
              </a:defRPr>
            </a:lvl4pPr>
            <a:lvl5pPr marL="2057400" indent="-228600" eaLnBrk="0" hangingPunct="0">
              <a:spcBef>
                <a:spcPct val="20000"/>
              </a:spcBef>
              <a:buClr>
                <a:srgbClr val="8FB08C"/>
              </a:buClr>
              <a:buChar char="•"/>
              <a:defRPr>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ea typeface="MS PGothic" pitchFamily="34" charset="-128"/>
              </a:defRPr>
            </a:lvl9pPr>
          </a:lstStyle>
          <a:p>
            <a:pPr eaLnBrk="1" hangingPunct="1">
              <a:spcBef>
                <a:spcPct val="0"/>
              </a:spcBef>
              <a:buClrTx/>
              <a:buSzTx/>
              <a:buFontTx/>
              <a:buNone/>
            </a:pPr>
            <a:r>
              <a:rPr lang="fr-FR" altLang="fr-FR" sz="2400" b="1" dirty="0">
                <a:solidFill>
                  <a:prstClr val="black"/>
                </a:solidFill>
                <a:latin typeface="Calisto MT" pitchFamily="18" charset="0"/>
              </a:rPr>
              <a:t>Indications Eplérénone</a:t>
            </a:r>
          </a:p>
        </p:txBody>
      </p:sp>
    </p:spTree>
    <p:extLst>
      <p:ext uri="{BB962C8B-B14F-4D97-AF65-F5344CB8AC3E}">
        <p14:creationId xmlns:p14="http://schemas.microsoft.com/office/powerpoint/2010/main" val="2876900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337625" y="0"/>
            <a:ext cx="10972800" cy="1143000"/>
          </a:xfrm>
        </p:spPr>
        <p:txBody>
          <a:bodyPr/>
          <a:lstStyle/>
          <a:p>
            <a:pPr eaLnBrk="1" hangingPunct="1"/>
            <a:r>
              <a:rPr lang="fr-FR" altLang="fr-FR" dirty="0">
                <a:solidFill>
                  <a:srgbClr val="7B9899"/>
                </a:solidFill>
              </a:rPr>
              <a:t>Anti-aldostérones</a:t>
            </a:r>
          </a:p>
        </p:txBody>
      </p:sp>
      <p:sp>
        <p:nvSpPr>
          <p:cNvPr id="35843" name="Espace réservé du contenu 2"/>
          <p:cNvSpPr>
            <a:spLocks noGrp="1"/>
          </p:cNvSpPr>
          <p:nvPr>
            <p:ph sz="quarter" idx="1"/>
          </p:nvPr>
        </p:nvSpPr>
        <p:spPr>
          <a:xfrm>
            <a:off x="1843881" y="1499039"/>
            <a:ext cx="8504238" cy="4572000"/>
          </a:xfrm>
        </p:spPr>
        <p:txBody>
          <a:bodyPr/>
          <a:lstStyle/>
          <a:p>
            <a:pPr eaLnBrk="1" hangingPunct="1">
              <a:lnSpc>
                <a:spcPct val="110000"/>
              </a:lnSpc>
              <a:spcBef>
                <a:spcPct val="0"/>
              </a:spcBef>
            </a:pPr>
            <a:r>
              <a:rPr lang="fr-FR" altLang="fr-FR" dirty="0"/>
              <a:t>Effets indésirables: </a:t>
            </a:r>
          </a:p>
          <a:p>
            <a:pPr lvl="1" eaLnBrk="1" hangingPunct="1">
              <a:lnSpc>
                <a:spcPct val="110000"/>
              </a:lnSpc>
              <a:spcBef>
                <a:spcPct val="0"/>
              </a:spcBef>
            </a:pPr>
            <a:r>
              <a:rPr lang="fr-FR" altLang="fr-FR" dirty="0"/>
              <a:t>Hyperkaliémie +++ /hyponatrémie</a:t>
            </a:r>
          </a:p>
          <a:p>
            <a:pPr lvl="1" eaLnBrk="1" hangingPunct="1">
              <a:lnSpc>
                <a:spcPct val="110000"/>
              </a:lnSpc>
              <a:spcBef>
                <a:spcPct val="0"/>
              </a:spcBef>
            </a:pPr>
            <a:r>
              <a:rPr lang="fr-FR" altLang="fr-FR" dirty="0"/>
              <a:t>déshydratation, IRA fonctionnelle +++</a:t>
            </a:r>
          </a:p>
          <a:p>
            <a:pPr lvl="1" eaLnBrk="1" hangingPunct="1">
              <a:lnSpc>
                <a:spcPct val="110000"/>
              </a:lnSpc>
              <a:spcBef>
                <a:spcPct val="0"/>
              </a:spcBef>
            </a:pPr>
            <a:r>
              <a:rPr lang="fr-FR" altLang="fr-FR" dirty="0"/>
              <a:t>Gynécomastie/dysfonction érectile ++</a:t>
            </a:r>
          </a:p>
          <a:p>
            <a:pPr lvl="1" eaLnBrk="1" hangingPunct="1">
              <a:lnSpc>
                <a:spcPct val="110000"/>
              </a:lnSpc>
              <a:spcBef>
                <a:spcPct val="0"/>
              </a:spcBef>
            </a:pPr>
            <a:r>
              <a:rPr lang="fr-FR" altLang="fr-FR" dirty="0"/>
              <a:t>troubles endocriniens</a:t>
            </a:r>
          </a:p>
          <a:p>
            <a:pPr marL="457200" lvl="1" indent="0" eaLnBrk="1" hangingPunct="1">
              <a:lnSpc>
                <a:spcPct val="110000"/>
              </a:lnSpc>
              <a:spcBef>
                <a:spcPct val="0"/>
              </a:spcBef>
              <a:buNone/>
            </a:pPr>
            <a:endParaRPr lang="fr-FR" altLang="fr-FR" dirty="0"/>
          </a:p>
          <a:p>
            <a:pPr eaLnBrk="1" hangingPunct="1">
              <a:lnSpc>
                <a:spcPct val="110000"/>
              </a:lnSpc>
              <a:spcBef>
                <a:spcPct val="0"/>
              </a:spcBef>
            </a:pPr>
            <a:r>
              <a:rPr lang="fr-FR" altLang="fr-FR" dirty="0"/>
              <a:t>CI FORMELLE</a:t>
            </a:r>
          </a:p>
          <a:p>
            <a:pPr lvl="1" eaLnBrk="1" hangingPunct="1">
              <a:lnSpc>
                <a:spcPct val="110000"/>
              </a:lnSpc>
              <a:spcBef>
                <a:spcPct val="0"/>
              </a:spcBef>
            </a:pPr>
            <a:r>
              <a:rPr lang="fr-FR" altLang="fr-FR" dirty="0"/>
              <a:t>si Clairance&lt;30 +++</a:t>
            </a:r>
          </a:p>
          <a:p>
            <a:pPr lvl="1" eaLnBrk="1" hangingPunct="1">
              <a:lnSpc>
                <a:spcPct val="110000"/>
              </a:lnSpc>
              <a:spcBef>
                <a:spcPct val="0"/>
              </a:spcBef>
            </a:pPr>
            <a:r>
              <a:rPr lang="fr-FR" altLang="fr-FR" dirty="0"/>
              <a:t>Hyperkaliémie +++</a:t>
            </a:r>
          </a:p>
        </p:txBody>
      </p:sp>
    </p:spTree>
    <p:extLst>
      <p:ext uri="{BB962C8B-B14F-4D97-AF65-F5344CB8AC3E}">
        <p14:creationId xmlns:p14="http://schemas.microsoft.com/office/powerpoint/2010/main" val="2905441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192A8-0228-47D1-8676-58AAF540173F}"/>
              </a:ext>
            </a:extLst>
          </p:cNvPr>
          <p:cNvSpPr>
            <a:spLocks noGrp="1"/>
          </p:cNvSpPr>
          <p:nvPr>
            <p:ph type="title"/>
          </p:nvPr>
        </p:nvSpPr>
        <p:spPr>
          <a:xfrm>
            <a:off x="1847528" y="224631"/>
            <a:ext cx="8229600" cy="1143000"/>
          </a:xfrm>
        </p:spPr>
        <p:txBody>
          <a:bodyPr/>
          <a:lstStyle/>
          <a:p>
            <a:r>
              <a:rPr lang="fr-FR" dirty="0" err="1"/>
              <a:t>Glifozines</a:t>
            </a:r>
            <a:endParaRPr lang="fr-FR" dirty="0"/>
          </a:p>
        </p:txBody>
      </p:sp>
      <p:sp>
        <p:nvSpPr>
          <p:cNvPr id="3" name="Espace réservé du contenu 2">
            <a:extLst>
              <a:ext uri="{FF2B5EF4-FFF2-40B4-BE49-F238E27FC236}">
                <a16:creationId xmlns:a16="http://schemas.microsoft.com/office/drawing/2014/main" id="{4A0BFC8F-576F-4433-90F3-AEB6F239CBC5}"/>
              </a:ext>
            </a:extLst>
          </p:cNvPr>
          <p:cNvSpPr>
            <a:spLocks noGrp="1"/>
          </p:cNvSpPr>
          <p:nvPr>
            <p:ph idx="1"/>
          </p:nvPr>
        </p:nvSpPr>
        <p:spPr>
          <a:xfrm>
            <a:off x="2135560" y="1556793"/>
            <a:ext cx="8229600" cy="4176464"/>
          </a:xfrm>
        </p:spPr>
        <p:txBody>
          <a:bodyPr/>
          <a:lstStyle/>
          <a:p>
            <a:r>
              <a:rPr lang="fr-FR" dirty="0"/>
              <a:t>Molécules: </a:t>
            </a:r>
            <a:r>
              <a:rPr lang="fr-FR" dirty="0" err="1"/>
              <a:t>Dapa</a:t>
            </a:r>
            <a:r>
              <a:rPr lang="fr-FR" dirty="0"/>
              <a:t>, </a:t>
            </a:r>
            <a:r>
              <a:rPr lang="fr-FR" dirty="0" err="1"/>
              <a:t>Empa</a:t>
            </a:r>
            <a:r>
              <a:rPr lang="fr-FR" dirty="0"/>
              <a:t>, </a:t>
            </a:r>
            <a:r>
              <a:rPr lang="fr-FR" dirty="0" err="1"/>
              <a:t>Canaglifozine</a:t>
            </a:r>
            <a:endParaRPr lang="fr-FR" dirty="0"/>
          </a:p>
          <a:p>
            <a:endParaRPr lang="fr-FR" dirty="0"/>
          </a:p>
          <a:p>
            <a:r>
              <a:rPr lang="fr-FR" sz="2400" dirty="0"/>
              <a:t>Le mécanisme d'action: inhibition du co-transporteur rénal du glucose, le SGPLT2 (sodium – glucose co-transporteur 2), responsable au niveau du tube contourné proximal de la réabsorption tubulaire du glucose filtré couplée à celle du sodium.</a:t>
            </a:r>
          </a:p>
          <a:p>
            <a:endParaRPr lang="fr-FR" sz="2400" dirty="0"/>
          </a:p>
        </p:txBody>
      </p:sp>
    </p:spTree>
    <p:extLst>
      <p:ext uri="{BB962C8B-B14F-4D97-AF65-F5344CB8AC3E}">
        <p14:creationId xmlns:p14="http://schemas.microsoft.com/office/powerpoint/2010/main" val="195150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301" y="-4788"/>
            <a:ext cx="5275348" cy="24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p:cNvSpPr txBox="1">
            <a:spLocks noChangeArrowheads="1"/>
          </p:cNvSpPr>
          <p:nvPr/>
        </p:nvSpPr>
        <p:spPr bwMode="auto">
          <a:xfrm>
            <a:off x="4080681" y="1848539"/>
            <a:ext cx="811131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2400" dirty="0"/>
              <a:t>Créatininémie: 85 µmol/l eDFG 82 ml/min/1,73m²</a:t>
            </a:r>
          </a:p>
          <a:p>
            <a:pPr eaLnBrk="1" hangingPunct="1"/>
            <a:r>
              <a:rPr lang="fr-FR" altLang="fr-FR" sz="2400" dirty="0"/>
              <a:t>Protéinurie 0,04 g/l</a:t>
            </a:r>
          </a:p>
          <a:p>
            <a:pPr eaLnBrk="1" hangingPunct="1"/>
            <a:endParaRPr lang="fr-FR" altLang="fr-FR" sz="2400" dirty="0"/>
          </a:p>
          <a:p>
            <a:pPr eaLnBrk="1" hangingPunct="1"/>
            <a:r>
              <a:rPr lang="fr-FR" altLang="fr-FR" sz="2400" dirty="0" err="1"/>
              <a:t>ChoTotal</a:t>
            </a:r>
            <a:r>
              <a:rPr lang="fr-FR" altLang="fr-FR" sz="2400" dirty="0"/>
              <a:t> 1,6 g/l, </a:t>
            </a:r>
            <a:r>
              <a:rPr lang="fr-FR" altLang="fr-FR" sz="2400" dirty="0" err="1"/>
              <a:t>HDLCho</a:t>
            </a:r>
            <a:r>
              <a:rPr lang="fr-FR" altLang="fr-FR" sz="2400" dirty="0"/>
              <a:t> 0,35g/l LDL Cho 1,05g/l </a:t>
            </a:r>
          </a:p>
          <a:p>
            <a:pPr eaLnBrk="1" hangingPunct="1"/>
            <a:r>
              <a:rPr lang="fr-FR" altLang="fr-FR" sz="2400" dirty="0"/>
              <a:t>TG 1,0G/l</a:t>
            </a:r>
          </a:p>
          <a:p>
            <a:pPr eaLnBrk="1" hangingPunct="1"/>
            <a:endParaRPr lang="fr-FR" altLang="fr-FR" sz="2400" dirty="0"/>
          </a:p>
          <a:p>
            <a:pPr eaLnBrk="1" hangingPunct="1"/>
            <a:r>
              <a:rPr lang="fr-FR" altLang="fr-FR" sz="2400" dirty="0"/>
              <a:t>Na 140 mmol/l et K 4,0 mmol/l</a:t>
            </a:r>
          </a:p>
          <a:p>
            <a:pPr eaLnBrk="1" hangingPunct="1"/>
            <a:endParaRPr lang="fr-FR" altLang="fr-FR" sz="2400" dirty="0"/>
          </a:p>
          <a:p>
            <a:pPr eaLnBrk="1" hangingPunct="1"/>
            <a:r>
              <a:rPr lang="fr-FR" altLang="fr-FR" sz="2400" dirty="0"/>
              <a:t>Glycémie 5,5 mmol/l</a:t>
            </a:r>
          </a:p>
          <a:p>
            <a:pPr eaLnBrk="1" hangingPunct="1"/>
            <a:endParaRPr lang="fr-FR" altLang="fr-FR" sz="2400" dirty="0"/>
          </a:p>
          <a:p>
            <a:pPr eaLnBrk="1" hangingPunct="1"/>
            <a:r>
              <a:rPr lang="fr-FR" altLang="fr-FR" sz="2400" dirty="0"/>
              <a:t>ECG de repos normal</a:t>
            </a:r>
          </a:p>
          <a:p>
            <a:pPr eaLnBrk="1" hangingPunct="1"/>
            <a:endParaRPr lang="fr-FR" altLang="fr-FR" sz="2400" dirty="0"/>
          </a:p>
          <a:p>
            <a:pPr eaLnBrk="1" hangingPunct="1"/>
            <a:r>
              <a:rPr lang="fr-FR" altLang="fr-FR" sz="2400" dirty="0"/>
              <a:t>Automesure tensionnelle</a:t>
            </a:r>
          </a:p>
        </p:txBody>
      </p:sp>
    </p:spTree>
    <p:extLst>
      <p:ext uri="{BB962C8B-B14F-4D97-AF65-F5344CB8AC3E}">
        <p14:creationId xmlns:p14="http://schemas.microsoft.com/office/powerpoint/2010/main" val="1830080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7AA5887-019E-4014-86D4-D1AF214B7435}"/>
              </a:ext>
            </a:extLst>
          </p:cNvPr>
          <p:cNvSpPr>
            <a:spLocks noGrp="1"/>
          </p:cNvSpPr>
          <p:nvPr>
            <p:ph type="title"/>
          </p:nvPr>
        </p:nvSpPr>
        <p:spPr>
          <a:xfrm>
            <a:off x="318900" y="201702"/>
            <a:ext cx="11554200" cy="537164"/>
          </a:xfrm>
        </p:spPr>
        <p:txBody>
          <a:bodyPr>
            <a:normAutofit fontScale="90000"/>
          </a:bodyPr>
          <a:lstStyle/>
          <a:p>
            <a:pPr algn="ctr"/>
            <a:r>
              <a:rPr lang="fr-FR" b="1" dirty="0">
                <a:solidFill>
                  <a:srgbClr val="0070C0"/>
                </a:solidFill>
                <a:latin typeface="+mn-lt"/>
              </a:rPr>
              <a:t>iSGLT2 - MÉCANISME D’ACTION </a:t>
            </a:r>
          </a:p>
        </p:txBody>
      </p:sp>
      <p:pic>
        <p:nvPicPr>
          <p:cNvPr id="1026" name="Picture 2" descr="Impact des inhibiteurs du cotransporteur sodium-glucose de type 2 ..."/>
          <p:cNvPicPr>
            <a:picLocks noChangeAspect="1" noChangeArrowheads="1"/>
          </p:cNvPicPr>
          <p:nvPr/>
        </p:nvPicPr>
        <p:blipFill rotWithShape="1">
          <a:blip r:embed="rId2">
            <a:extLst>
              <a:ext uri="{28A0092B-C50C-407E-A947-70E740481C1C}">
                <a14:useLocalDpi xmlns:a14="http://schemas.microsoft.com/office/drawing/2010/main" val="0"/>
              </a:ext>
            </a:extLst>
          </a:blip>
          <a:srcRect l="15870" t="2179" r="2077" b="2406"/>
          <a:stretch/>
        </p:blipFill>
        <p:spPr bwMode="auto">
          <a:xfrm>
            <a:off x="808074" y="1403497"/>
            <a:ext cx="5571460" cy="462023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080414" y="6396335"/>
            <a:ext cx="89354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Arial" panose="020B0604020202020204"/>
                <a:ea typeface="+mn-ea"/>
                <a:cs typeface="+mn-cs"/>
              </a:rPr>
              <a:t>Impact des inhibiteurs du </a:t>
            </a:r>
            <a:r>
              <a:rPr kumimoji="0" lang="fr-FR" sz="800" b="0" i="0" u="none" strike="noStrike" kern="1200" cap="none" spc="0" normalizeH="0" baseline="0" noProof="0" dirty="0" err="1">
                <a:ln>
                  <a:noFill/>
                </a:ln>
                <a:solidFill>
                  <a:srgbClr val="000000"/>
                </a:solidFill>
                <a:effectLst/>
                <a:uLnTx/>
                <a:uFillTx/>
                <a:latin typeface="Arial" panose="020B0604020202020204"/>
                <a:ea typeface="+mn-ea"/>
                <a:cs typeface="+mn-cs"/>
              </a:rPr>
              <a:t>cotransporteur</a:t>
            </a:r>
            <a:r>
              <a:rPr kumimoji="0" lang="fr-FR" sz="800" b="0" i="0" u="none" strike="noStrike" kern="1200" cap="none" spc="0" normalizeH="0" baseline="0" noProof="0" dirty="0">
                <a:ln>
                  <a:noFill/>
                </a:ln>
                <a:solidFill>
                  <a:srgbClr val="000000"/>
                </a:solidFill>
                <a:effectLst/>
                <a:uLnTx/>
                <a:uFillTx/>
                <a:latin typeface="Arial" panose="020B0604020202020204"/>
                <a:ea typeface="+mn-ea"/>
                <a:cs typeface="+mn-cs"/>
              </a:rPr>
              <a:t> sodium-glucose de type 2 (SGLT2) sur la glycémie post-</a:t>
            </a:r>
            <a:r>
              <a:rPr kumimoji="0" lang="fr-FR" sz="800" b="0" i="0" u="none" strike="noStrike" kern="1200" cap="none" spc="0" normalizeH="0" baseline="0" noProof="0" dirty="0" err="1">
                <a:ln>
                  <a:noFill/>
                </a:ln>
                <a:solidFill>
                  <a:srgbClr val="000000"/>
                </a:solidFill>
                <a:effectLst/>
                <a:uLnTx/>
                <a:uFillTx/>
                <a:latin typeface="Arial" panose="020B0604020202020204"/>
                <a:ea typeface="+mn-ea"/>
                <a:cs typeface="+mn-cs"/>
              </a:rPr>
              <a:t>prandialeImpact</a:t>
            </a:r>
            <a:r>
              <a:rPr kumimoji="0" lang="fr-FR" sz="800" b="0" i="0" u="none" strike="noStrike" kern="1200" cap="none" spc="0" normalizeH="0" baseline="0" noProof="0" dirty="0">
                <a:ln>
                  <a:noFill/>
                </a:ln>
                <a:solidFill>
                  <a:srgbClr val="000000"/>
                </a:solidFill>
                <a:effectLst/>
                <a:uLnTx/>
                <a:uFillTx/>
                <a:latin typeface="Arial" panose="020B0604020202020204"/>
                <a:ea typeface="+mn-ea"/>
                <a:cs typeface="+mn-cs"/>
              </a:rPr>
              <a:t> of sodium-glucose </a:t>
            </a:r>
            <a:r>
              <a:rPr kumimoji="0" lang="fr-FR" sz="800" b="0" i="0" u="none" strike="noStrike" kern="1200" cap="none" spc="0" normalizeH="0" baseline="0" noProof="0" dirty="0" err="1">
                <a:ln>
                  <a:noFill/>
                </a:ln>
                <a:solidFill>
                  <a:srgbClr val="000000"/>
                </a:solidFill>
                <a:effectLst/>
                <a:uLnTx/>
                <a:uFillTx/>
                <a:latin typeface="Arial" panose="020B0604020202020204"/>
                <a:ea typeface="+mn-ea"/>
                <a:cs typeface="+mn-cs"/>
              </a:rPr>
              <a:t>cotransporter</a:t>
            </a:r>
            <a:r>
              <a:rPr kumimoji="0" lang="fr-FR" sz="800" b="0" i="0" u="none" strike="noStrike" kern="1200" cap="none" spc="0" normalizeH="0" baseline="0" noProof="0" dirty="0">
                <a:ln>
                  <a:noFill/>
                </a:ln>
                <a:solidFill>
                  <a:srgbClr val="000000"/>
                </a:solidFill>
                <a:effectLst/>
                <a:uLnTx/>
                <a:uFillTx/>
                <a:latin typeface="Arial" panose="020B0604020202020204"/>
                <a:ea typeface="+mn-ea"/>
                <a:cs typeface="+mn-cs"/>
              </a:rPr>
              <a:t> 2 (SGLT2) </a:t>
            </a:r>
            <a:r>
              <a:rPr kumimoji="0" lang="fr-FR" sz="800" b="0" i="0" u="none" strike="noStrike" kern="1200" cap="none" spc="0" normalizeH="0" baseline="0" noProof="0" dirty="0" err="1">
                <a:ln>
                  <a:noFill/>
                </a:ln>
                <a:solidFill>
                  <a:srgbClr val="000000"/>
                </a:solidFill>
                <a:effectLst/>
                <a:uLnTx/>
                <a:uFillTx/>
                <a:latin typeface="Arial" panose="020B0604020202020204"/>
                <a:ea typeface="+mn-ea"/>
                <a:cs typeface="+mn-cs"/>
              </a:rPr>
              <a:t>inhibitors</a:t>
            </a:r>
            <a:r>
              <a:rPr kumimoji="0" lang="fr-FR" sz="800" b="0" i="0" u="none" strike="noStrike" kern="1200" cap="none" spc="0" normalizeH="0" baseline="0" noProof="0" dirty="0">
                <a:ln>
                  <a:noFill/>
                </a:ln>
                <a:solidFill>
                  <a:srgbClr val="000000"/>
                </a:solidFill>
                <a:effectLst/>
                <a:uLnTx/>
                <a:uFillTx/>
                <a:latin typeface="Arial" panose="020B0604020202020204"/>
                <a:ea typeface="+mn-ea"/>
                <a:cs typeface="+mn-cs"/>
              </a:rPr>
              <a:t> on postprandial glucose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0000"/>
                </a:solidFill>
                <a:effectLst/>
                <a:uLnTx/>
                <a:uFillTx/>
                <a:latin typeface="Arial" panose="020B0604020202020204"/>
                <a:ea typeface="+mn-ea"/>
                <a:cs typeface="+mn-cs"/>
              </a:rPr>
              <a:t>https://doi.org/10.1016/S1957-2557(15)30053-5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ZoneTexte 4"/>
          <p:cNvSpPr txBox="1"/>
          <p:nvPr/>
        </p:nvSpPr>
        <p:spPr>
          <a:xfrm>
            <a:off x="7705168" y="2128566"/>
            <a:ext cx="2818657"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rPr>
              <a:t>Diurèse osmotique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rPr>
              <a:t>▲Glycosurie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rPr>
              <a:t>▼ Glycémie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rPr>
              <a:t>▼ Poids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fr-FR" sz="2000" b="0" i="0" u="none" strike="noStrike" kern="1200" cap="none" spc="0" normalizeH="0" baseline="0" noProof="0" dirty="0" err="1">
                <a:ln>
                  <a:noFill/>
                </a:ln>
                <a:solidFill>
                  <a:srgbClr val="000000"/>
                </a:solidFill>
                <a:effectLst/>
                <a:uLnTx/>
                <a:uFillTx/>
                <a:latin typeface="Arial" panose="020B0604020202020204"/>
                <a:ea typeface="+mn-ea"/>
                <a:cs typeface="+mn-cs"/>
              </a:rPr>
              <a:t>Insulinoresistance</a:t>
            </a:r>
            <a:endPar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r-FR" sz="2000" b="0" i="0" u="none" strike="noStrike" kern="1200" cap="none" spc="0" normalizeH="0" baseline="0" noProof="0" dirty="0" err="1">
                <a:ln>
                  <a:noFill/>
                </a:ln>
                <a:solidFill>
                  <a:srgbClr val="000000"/>
                </a:solidFill>
                <a:effectLst/>
                <a:uLnTx/>
                <a:uFillTx/>
                <a:latin typeface="Arial" panose="020B0604020202020204"/>
                <a:ea typeface="+mn-ea"/>
                <a:cs typeface="+mn-cs"/>
              </a:rPr>
              <a:t>Natriurèse</a:t>
            </a:r>
            <a:endPar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rPr>
              <a:t>▼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a:ea typeface="+mn-ea"/>
                <a:cs typeface="+mn-cs"/>
              </a:rPr>
              <a:t>▼ Volume plasmatique</a:t>
            </a:r>
          </a:p>
        </p:txBody>
      </p:sp>
    </p:spTree>
    <p:extLst>
      <p:ext uri="{BB962C8B-B14F-4D97-AF65-F5344CB8AC3E}">
        <p14:creationId xmlns:p14="http://schemas.microsoft.com/office/powerpoint/2010/main" val="3611715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40">
            <a:extLst>
              <a:ext uri="{FF2B5EF4-FFF2-40B4-BE49-F238E27FC236}">
                <a16:creationId xmlns:a16="http://schemas.microsoft.com/office/drawing/2014/main" id="{53BB5508-435B-4086-8CC6-AA2D476B8249}"/>
              </a:ext>
            </a:extLst>
          </p:cNvPr>
          <p:cNvCxnSpPr>
            <a:cxnSpLocks/>
          </p:cNvCxnSpPr>
          <p:nvPr/>
        </p:nvCxnSpPr>
        <p:spPr>
          <a:xfrm flipH="1">
            <a:off x="3593127" y="3545405"/>
            <a:ext cx="1324779" cy="0"/>
          </a:xfrm>
          <a:prstGeom prst="line">
            <a:avLst/>
          </a:prstGeom>
          <a:ln>
            <a:solidFill>
              <a:schemeClr val="accent1"/>
            </a:solidFill>
            <a:headEnd type="triangle" w="med" len="sm"/>
          </a:ln>
        </p:spPr>
        <p:style>
          <a:lnRef idx="1">
            <a:schemeClr val="accent1"/>
          </a:lnRef>
          <a:fillRef idx="0">
            <a:schemeClr val="accent1"/>
          </a:fillRef>
          <a:effectRef idx="0">
            <a:schemeClr val="accent1"/>
          </a:effectRef>
          <a:fontRef idx="minor">
            <a:schemeClr val="tx1"/>
          </a:fontRef>
        </p:style>
      </p:cxnSp>
      <p:sp>
        <p:nvSpPr>
          <p:cNvPr id="114" name="Rectangle 64">
            <a:extLst>
              <a:ext uri="{FF2B5EF4-FFF2-40B4-BE49-F238E27FC236}">
                <a16:creationId xmlns:a16="http://schemas.microsoft.com/office/drawing/2014/main" id="{5AFC1F98-1E17-45DE-A3F3-F5A127A08D51}"/>
              </a:ext>
            </a:extLst>
          </p:cNvPr>
          <p:cNvSpPr/>
          <p:nvPr/>
        </p:nvSpPr>
        <p:spPr>
          <a:xfrm flipH="1" flipV="1">
            <a:off x="4273894" y="3686795"/>
            <a:ext cx="648597" cy="1309027"/>
          </a:xfrm>
          <a:custGeom>
            <a:avLst/>
            <a:gdLst>
              <a:gd name="connsiteX0" fmla="*/ 0 w 258615"/>
              <a:gd name="connsiteY0" fmla="*/ 0 h 1372611"/>
              <a:gd name="connsiteX1" fmla="*/ 258615 w 258615"/>
              <a:gd name="connsiteY1" fmla="*/ 0 h 1372611"/>
              <a:gd name="connsiteX2" fmla="*/ 258615 w 258615"/>
              <a:gd name="connsiteY2" fmla="*/ 1372611 h 1372611"/>
              <a:gd name="connsiteX3" fmla="*/ 0 w 258615"/>
              <a:gd name="connsiteY3" fmla="*/ 1372611 h 1372611"/>
              <a:gd name="connsiteX4" fmla="*/ 0 w 258615"/>
              <a:gd name="connsiteY4" fmla="*/ 0 h 1372611"/>
              <a:gd name="connsiteX0" fmla="*/ 258615 w 350055"/>
              <a:gd name="connsiteY0" fmla="*/ 1372611 h 1464051"/>
              <a:gd name="connsiteX1" fmla="*/ 0 w 350055"/>
              <a:gd name="connsiteY1" fmla="*/ 1372611 h 1464051"/>
              <a:gd name="connsiteX2" fmla="*/ 0 w 350055"/>
              <a:gd name="connsiteY2" fmla="*/ 0 h 1464051"/>
              <a:gd name="connsiteX3" fmla="*/ 258615 w 350055"/>
              <a:gd name="connsiteY3" fmla="*/ 0 h 1464051"/>
              <a:gd name="connsiteX4" fmla="*/ 350055 w 350055"/>
              <a:gd name="connsiteY4" fmla="*/ 1464051 h 1464051"/>
              <a:gd name="connsiteX0" fmla="*/ 258615 w 258615"/>
              <a:gd name="connsiteY0" fmla="*/ 1372611 h 1372611"/>
              <a:gd name="connsiteX1" fmla="*/ 0 w 258615"/>
              <a:gd name="connsiteY1" fmla="*/ 1372611 h 1372611"/>
              <a:gd name="connsiteX2" fmla="*/ 0 w 258615"/>
              <a:gd name="connsiteY2" fmla="*/ 0 h 1372611"/>
              <a:gd name="connsiteX3" fmla="*/ 258615 w 258615"/>
              <a:gd name="connsiteY3" fmla="*/ 0 h 1372611"/>
              <a:gd name="connsiteX0" fmla="*/ 0 w 670560"/>
              <a:gd name="connsiteY0" fmla="*/ 1361181 h 1372611"/>
              <a:gd name="connsiteX1" fmla="*/ 411945 w 670560"/>
              <a:gd name="connsiteY1" fmla="*/ 1372611 h 1372611"/>
              <a:gd name="connsiteX2" fmla="*/ 411945 w 670560"/>
              <a:gd name="connsiteY2" fmla="*/ 0 h 1372611"/>
              <a:gd name="connsiteX3" fmla="*/ 670560 w 670560"/>
              <a:gd name="connsiteY3" fmla="*/ 0 h 1372611"/>
              <a:gd name="connsiteX0" fmla="*/ 0 w 605790"/>
              <a:gd name="connsiteY0" fmla="*/ 1368801 h 1372611"/>
              <a:gd name="connsiteX1" fmla="*/ 347175 w 605790"/>
              <a:gd name="connsiteY1" fmla="*/ 1372611 h 1372611"/>
              <a:gd name="connsiteX2" fmla="*/ 347175 w 605790"/>
              <a:gd name="connsiteY2" fmla="*/ 0 h 1372611"/>
              <a:gd name="connsiteX3" fmla="*/ 605790 w 605790"/>
              <a:gd name="connsiteY3" fmla="*/ 0 h 1372611"/>
              <a:gd name="connsiteX0" fmla="*/ 0 w 605790"/>
              <a:gd name="connsiteY0" fmla="*/ 1368801 h 1372611"/>
              <a:gd name="connsiteX1" fmla="*/ 347175 w 605790"/>
              <a:gd name="connsiteY1" fmla="*/ 1372611 h 1372611"/>
              <a:gd name="connsiteX2" fmla="*/ 347175 w 605790"/>
              <a:gd name="connsiteY2" fmla="*/ 0 h 1372611"/>
              <a:gd name="connsiteX3" fmla="*/ 605790 w 605790"/>
              <a:gd name="connsiteY3" fmla="*/ 0 h 1372611"/>
              <a:gd name="connsiteX0" fmla="*/ 0 w 596553"/>
              <a:gd name="connsiteY0" fmla="*/ 1374959 h 1374959"/>
              <a:gd name="connsiteX1" fmla="*/ 337938 w 596553"/>
              <a:gd name="connsiteY1" fmla="*/ 1372611 h 1374959"/>
              <a:gd name="connsiteX2" fmla="*/ 337938 w 596553"/>
              <a:gd name="connsiteY2" fmla="*/ 0 h 1374959"/>
              <a:gd name="connsiteX3" fmla="*/ 596553 w 596553"/>
              <a:gd name="connsiteY3" fmla="*/ 0 h 1374959"/>
              <a:gd name="connsiteX0" fmla="*/ 0 w 596553"/>
              <a:gd name="connsiteY0" fmla="*/ 1374959 h 1374959"/>
              <a:gd name="connsiteX1" fmla="*/ 337938 w 596553"/>
              <a:gd name="connsiteY1" fmla="*/ 1372611 h 1374959"/>
              <a:gd name="connsiteX2" fmla="*/ 337938 w 596553"/>
              <a:gd name="connsiteY2" fmla="*/ 0 h 1374959"/>
              <a:gd name="connsiteX3" fmla="*/ 596553 w 596553"/>
              <a:gd name="connsiteY3" fmla="*/ 0 h 1374959"/>
            </a:gdLst>
            <a:ahLst/>
            <a:cxnLst>
              <a:cxn ang="0">
                <a:pos x="connsiteX0" y="connsiteY0"/>
              </a:cxn>
              <a:cxn ang="0">
                <a:pos x="connsiteX1" y="connsiteY1"/>
              </a:cxn>
              <a:cxn ang="0">
                <a:pos x="connsiteX2" y="connsiteY2"/>
              </a:cxn>
              <a:cxn ang="0">
                <a:pos x="connsiteX3" y="connsiteY3"/>
              </a:cxn>
            </a:cxnLst>
            <a:rect l="l" t="t" r="r" b="b"/>
            <a:pathLst>
              <a:path w="596553" h="1374959">
                <a:moveTo>
                  <a:pt x="0" y="1374959"/>
                </a:moveTo>
                <a:lnTo>
                  <a:pt x="337938" y="1372611"/>
                </a:lnTo>
                <a:lnTo>
                  <a:pt x="337938" y="0"/>
                </a:lnTo>
                <a:lnTo>
                  <a:pt x="596553" y="0"/>
                </a:lnTo>
              </a:path>
            </a:pathLst>
          </a:custGeom>
          <a:noFill/>
          <a:ln w="6350">
            <a:solidFill>
              <a:srgbClr val="65D2DF"/>
            </a:solidFill>
            <a:headEnd type="triangle" w="med" len="sm"/>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5" name="Rectangle: Rounded Corners 103">
            <a:extLst>
              <a:ext uri="{FF2B5EF4-FFF2-40B4-BE49-F238E27FC236}">
                <a16:creationId xmlns:a16="http://schemas.microsoft.com/office/drawing/2014/main" id="{7EF855D2-521A-4A52-A5D3-01BBA311D441}"/>
              </a:ext>
            </a:extLst>
          </p:cNvPr>
          <p:cNvSpPr/>
          <p:nvPr/>
        </p:nvSpPr>
        <p:spPr>
          <a:xfrm>
            <a:off x="4950534" y="5542519"/>
            <a:ext cx="2496191" cy="613423"/>
          </a:xfrm>
          <a:prstGeom prst="roundRect">
            <a:avLst>
              <a:gd name="adj" fmla="val 0"/>
            </a:avLst>
          </a:prstGeom>
          <a:solidFill>
            <a:srgbClr val="FF0000">
              <a:alpha val="7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Arial" panose="020B0604020202020204"/>
                <a:ea typeface="+mn-ea"/>
                <a:cs typeface="+mn-cs"/>
              </a:rPr>
              <a:t>Améliorations</a:t>
            </a: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 sur le plan </a:t>
            </a:r>
            <a:r>
              <a:rPr kumimoji="0" lang="en-US" sz="1200" b="1" i="0" u="none" strike="noStrike" kern="1200" cap="none" spc="0" normalizeH="0" baseline="0" noProof="0" dirty="0" err="1">
                <a:ln>
                  <a:noFill/>
                </a:ln>
                <a:solidFill>
                  <a:srgbClr val="FFFFFF"/>
                </a:solidFill>
                <a:effectLst/>
                <a:uLnTx/>
                <a:uFillTx/>
                <a:latin typeface="Arial" panose="020B0604020202020204"/>
                <a:ea typeface="+mn-ea"/>
                <a:cs typeface="+mn-cs"/>
              </a:rPr>
              <a:t>métabolique</a:t>
            </a: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 c</a:t>
            </a:r>
            <a:r>
              <a:rPr kumimoji="0" lang="en-US" sz="1200" b="1" i="0" u="none" strike="noStrike" kern="1200" cap="none" spc="0" normalizeH="0" baseline="0" noProof="0" dirty="0" err="1">
                <a:ln>
                  <a:noFill/>
                </a:ln>
                <a:solidFill>
                  <a:srgbClr val="FFFFFF"/>
                </a:solidFill>
                <a:effectLst/>
                <a:uLnTx/>
                <a:uFillTx/>
                <a:latin typeface="Arial" panose="020B0604020202020204"/>
                <a:ea typeface="+mn-ea"/>
                <a:cs typeface="+mn-cs"/>
              </a:rPr>
              <a:t>ardiovasculaire</a:t>
            </a: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 et </a:t>
            </a:r>
            <a:r>
              <a:rPr kumimoji="0" lang="en-US" sz="1200" b="1" i="0" u="none" strike="noStrike" kern="1200" cap="none" spc="0" normalizeH="0" baseline="0" noProof="0" dirty="0" err="1">
                <a:ln>
                  <a:noFill/>
                </a:ln>
                <a:solidFill>
                  <a:srgbClr val="FFFFFF"/>
                </a:solidFill>
                <a:effectLst/>
                <a:uLnTx/>
                <a:uFillTx/>
                <a:latin typeface="Arial" panose="020B0604020202020204"/>
                <a:ea typeface="+mn-ea"/>
                <a:cs typeface="+mn-cs"/>
              </a:rPr>
              <a:t>rénal</a:t>
            </a:r>
            <a:endPar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16" name="Straight Connector 313">
            <a:extLst>
              <a:ext uri="{FF2B5EF4-FFF2-40B4-BE49-F238E27FC236}">
                <a16:creationId xmlns:a16="http://schemas.microsoft.com/office/drawing/2014/main" id="{E5763B76-87D4-463B-8132-3DAADC021CAF}"/>
              </a:ext>
            </a:extLst>
          </p:cNvPr>
          <p:cNvCxnSpPr/>
          <p:nvPr/>
        </p:nvCxnSpPr>
        <p:spPr>
          <a:xfrm>
            <a:off x="4950534" y="5507988"/>
            <a:ext cx="2496191"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BA63B483-1EE6-4D83-BCCA-B44D9B52F1CB}"/>
              </a:ext>
            </a:extLst>
          </p:cNvPr>
          <p:cNvSpPr/>
          <p:nvPr/>
        </p:nvSpPr>
        <p:spPr>
          <a:xfrm flipH="1">
            <a:off x="8392628" y="4297360"/>
            <a:ext cx="3200400" cy="1280160"/>
          </a:xfrm>
          <a:prstGeom prst="rect">
            <a:avLst/>
          </a:prstGeom>
          <a:solidFill>
            <a:srgbClr val="FDF6E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8" name="Rectangle 117">
            <a:extLst>
              <a:ext uri="{FF2B5EF4-FFF2-40B4-BE49-F238E27FC236}">
                <a16:creationId xmlns:a16="http://schemas.microsoft.com/office/drawing/2014/main" id="{441329AA-C212-4C02-A38F-472C50463B50}"/>
              </a:ext>
            </a:extLst>
          </p:cNvPr>
          <p:cNvSpPr/>
          <p:nvPr/>
        </p:nvSpPr>
        <p:spPr>
          <a:xfrm flipH="1">
            <a:off x="8397609" y="2919441"/>
            <a:ext cx="3200400" cy="1280160"/>
          </a:xfrm>
          <a:prstGeom prst="rect">
            <a:avLst/>
          </a:prstGeom>
          <a:solidFill>
            <a:srgbClr val="E6EBE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9" name="Rectangle 118">
            <a:extLst>
              <a:ext uri="{FF2B5EF4-FFF2-40B4-BE49-F238E27FC236}">
                <a16:creationId xmlns:a16="http://schemas.microsoft.com/office/drawing/2014/main" id="{691A3766-9F89-4342-B5BB-C2342A4BABE9}"/>
              </a:ext>
            </a:extLst>
          </p:cNvPr>
          <p:cNvSpPr/>
          <p:nvPr/>
        </p:nvSpPr>
        <p:spPr>
          <a:xfrm flipH="1">
            <a:off x="8392815" y="1545153"/>
            <a:ext cx="3200400" cy="1268064"/>
          </a:xfrm>
          <a:prstGeom prst="rect">
            <a:avLst/>
          </a:prstGeom>
          <a:solidFill>
            <a:srgbClr val="F7F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0" name="Title 1">
            <a:extLst>
              <a:ext uri="{FF2B5EF4-FFF2-40B4-BE49-F238E27FC236}">
                <a16:creationId xmlns:a16="http://schemas.microsoft.com/office/drawing/2014/main" id="{15C6DC31-A77C-4A0B-BFC2-BF6C4F49F5B2}"/>
              </a:ext>
            </a:extLst>
          </p:cNvPr>
          <p:cNvSpPr>
            <a:spLocks noGrp="1"/>
          </p:cNvSpPr>
          <p:nvPr>
            <p:ph type="title"/>
          </p:nvPr>
        </p:nvSpPr>
        <p:spPr>
          <a:xfrm>
            <a:off x="476101" y="81413"/>
            <a:ext cx="11277600" cy="800100"/>
          </a:xfrm>
        </p:spPr>
        <p:txBody>
          <a:bodyPr>
            <a:normAutofit/>
          </a:bodyPr>
          <a:lstStyle/>
          <a:p>
            <a:pPr algn="ctr"/>
            <a:r>
              <a:rPr lang="en-US" sz="3600" b="1" dirty="0" err="1">
                <a:solidFill>
                  <a:srgbClr val="0070C0"/>
                </a:solidFill>
                <a:latin typeface="+mn-lt"/>
              </a:rPr>
              <a:t>Principaux</a:t>
            </a:r>
            <a:r>
              <a:rPr lang="en-US" sz="3600" b="1" dirty="0">
                <a:solidFill>
                  <a:srgbClr val="0070C0"/>
                </a:solidFill>
                <a:latin typeface="+mn-lt"/>
              </a:rPr>
              <a:t> </a:t>
            </a:r>
            <a:r>
              <a:rPr lang="en-US" sz="3600" b="1" dirty="0" err="1">
                <a:solidFill>
                  <a:srgbClr val="0070C0"/>
                </a:solidFill>
                <a:latin typeface="+mn-lt"/>
              </a:rPr>
              <a:t>effets</a:t>
            </a:r>
            <a:r>
              <a:rPr lang="en-US" sz="3600" b="1" dirty="0">
                <a:solidFill>
                  <a:srgbClr val="0070C0"/>
                </a:solidFill>
                <a:latin typeface="+mn-lt"/>
              </a:rPr>
              <a:t> </a:t>
            </a:r>
            <a:r>
              <a:rPr lang="en-US" sz="3600" b="1" dirty="0" err="1">
                <a:solidFill>
                  <a:srgbClr val="0070C0"/>
                </a:solidFill>
                <a:latin typeface="+mn-lt"/>
              </a:rPr>
              <a:t>physiologiques</a:t>
            </a:r>
            <a:r>
              <a:rPr lang="en-US" sz="3600" b="1" dirty="0">
                <a:solidFill>
                  <a:srgbClr val="0070C0"/>
                </a:solidFill>
                <a:latin typeface="+mn-lt"/>
              </a:rPr>
              <a:t> de </a:t>
            </a:r>
            <a:r>
              <a:rPr lang="en-US" sz="3600" b="1" dirty="0" err="1">
                <a:solidFill>
                  <a:srgbClr val="0070C0"/>
                </a:solidFill>
                <a:latin typeface="+mn-lt"/>
              </a:rPr>
              <a:t>l’inhibition</a:t>
            </a:r>
            <a:r>
              <a:rPr lang="en-US" sz="3600" b="1" dirty="0">
                <a:solidFill>
                  <a:srgbClr val="0070C0"/>
                </a:solidFill>
                <a:latin typeface="+mn-lt"/>
              </a:rPr>
              <a:t> des SGLT2</a:t>
            </a:r>
          </a:p>
        </p:txBody>
      </p:sp>
      <p:sp>
        <p:nvSpPr>
          <p:cNvPr id="121" name="Text Placeholder 2">
            <a:extLst>
              <a:ext uri="{FF2B5EF4-FFF2-40B4-BE49-F238E27FC236}">
                <a16:creationId xmlns:a16="http://schemas.microsoft.com/office/drawing/2014/main" id="{A8694FA1-F271-4100-AF80-6D5FAC67BA4C}"/>
              </a:ext>
            </a:extLst>
          </p:cNvPr>
          <p:cNvSpPr txBox="1">
            <a:spLocks/>
          </p:cNvSpPr>
          <p:nvPr/>
        </p:nvSpPr>
        <p:spPr>
          <a:xfrm>
            <a:off x="647117" y="6284504"/>
            <a:ext cx="11544884" cy="57349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HbA1C=hemoglobin A1C; SGLT-2=sodium-glucose co-transporter 2; SGLT-2i=sodium-glucose co-transporter 2 inhibitor.</a:t>
            </a:r>
            <a:b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1. </a:t>
            </a:r>
            <a:r>
              <a:rPr kumimoji="0" lang="en-US" sz="12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mn-cs"/>
              </a:rPr>
              <a:t>Heerspink</a:t>
            </a:r>
            <a: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HJL, et al. </a:t>
            </a:r>
            <a:r>
              <a:rPr kumimoji="0" lang="en-US" sz="1200" b="0" i="1"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Kidney Int</a:t>
            </a:r>
            <a: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2018;94(1):26-39. 2. van </a:t>
            </a:r>
            <a:r>
              <a:rPr kumimoji="0" lang="en-US" sz="12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mn-cs"/>
              </a:rPr>
              <a:t>Baar</a:t>
            </a:r>
            <a: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MJB, et al. </a:t>
            </a:r>
            <a:r>
              <a:rPr kumimoji="0" lang="en-US" sz="1200" b="0" i="1"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Diabetes Care</a:t>
            </a:r>
            <a: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2018;41(8):1543-1556. 3. </a:t>
            </a:r>
            <a:r>
              <a:rPr kumimoji="0" lang="en-US" sz="12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mn-cs"/>
              </a:rPr>
              <a:t>Tamargo</a:t>
            </a:r>
            <a: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J. </a:t>
            </a:r>
            <a:r>
              <a:rPr kumimoji="0" lang="en-US" sz="1200" b="0" i="1"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Eur </a:t>
            </a:r>
            <a:r>
              <a:rPr kumimoji="0" lang="en-US" sz="1200" b="0" i="1" u="none" strike="noStrike" kern="1200" cap="none" spc="0" normalizeH="0" baseline="0" noProof="0" dirty="0" err="1">
                <a:ln>
                  <a:noFill/>
                </a:ln>
                <a:solidFill>
                  <a:srgbClr val="FFFFFF">
                    <a:lumMod val="50000"/>
                  </a:srgbClr>
                </a:solidFill>
                <a:effectLst/>
                <a:uLnTx/>
                <a:uFillTx/>
                <a:latin typeface="Arial" panose="020B0604020202020204"/>
                <a:ea typeface="+mn-ea"/>
                <a:cs typeface="+mn-cs"/>
              </a:rPr>
              <a:t>Cardiol</a:t>
            </a:r>
            <a:r>
              <a:rPr kumimoji="0" lang="en-US" sz="12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 2019;14(1):23-32. </a:t>
            </a:r>
          </a:p>
        </p:txBody>
      </p:sp>
      <p:sp>
        <p:nvSpPr>
          <p:cNvPr id="122" name="Rectangle: Rounded Corners 189">
            <a:extLst>
              <a:ext uri="{FF2B5EF4-FFF2-40B4-BE49-F238E27FC236}">
                <a16:creationId xmlns:a16="http://schemas.microsoft.com/office/drawing/2014/main" id="{CD68535D-5BD7-48AD-8BF3-8C1C85ABF753}"/>
              </a:ext>
            </a:extLst>
          </p:cNvPr>
          <p:cNvSpPr/>
          <p:nvPr/>
        </p:nvSpPr>
        <p:spPr>
          <a:xfrm>
            <a:off x="9228059" y="1765803"/>
            <a:ext cx="2775215" cy="77752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B5D820">
                    <a:lumMod val="50000"/>
                  </a:srgbClr>
                </a:solidFill>
                <a:effectLst/>
                <a:uLnTx/>
                <a:uFillTx/>
                <a:latin typeface="Arial" panose="020B0604020202020204"/>
                <a:ea typeface="+mn-ea"/>
                <a:cs typeface="+mn-cs"/>
              </a:rPr>
              <a:t>↓ Volume </a:t>
            </a:r>
            <a:r>
              <a:rPr kumimoji="0" lang="en-US" sz="1400" b="1" i="1" u="none" strike="noStrike" kern="1200" cap="none" spc="0" normalizeH="0" baseline="0" noProof="0" dirty="0" err="1">
                <a:ln>
                  <a:noFill/>
                </a:ln>
                <a:solidFill>
                  <a:srgbClr val="B5D820">
                    <a:lumMod val="50000"/>
                  </a:srgbClr>
                </a:solidFill>
                <a:effectLst/>
                <a:uLnTx/>
                <a:uFillTx/>
                <a:latin typeface="Arial" panose="020B0604020202020204"/>
                <a:ea typeface="+mn-ea"/>
                <a:cs typeface="+mn-cs"/>
              </a:rPr>
              <a:t>plasmatique</a:t>
            </a:r>
            <a:br>
              <a:rPr kumimoji="0" lang="en-US" sz="1400" b="0" i="1" u="none" strike="noStrike" kern="1200" cap="none" spc="0" normalizeH="0" baseline="0" noProof="0" dirty="0">
                <a:ln>
                  <a:noFill/>
                </a:ln>
                <a:solidFill>
                  <a:srgbClr val="B5D820">
                    <a:lumMod val="50000"/>
                  </a:srgbClr>
                </a:solidFill>
                <a:effectLst/>
                <a:uLnTx/>
                <a:uFillTx/>
                <a:latin typeface="Arial" panose="020B0604020202020204"/>
                <a:ea typeface="+mn-ea"/>
                <a:cs typeface="+mn-cs"/>
              </a:rPr>
            </a:br>
            <a:r>
              <a:rPr kumimoji="0" lang="en-US" sz="1400" b="0" i="1" u="none" strike="noStrike" kern="1200" cap="none" spc="0" normalizeH="0" baseline="0" noProof="0" dirty="0">
                <a:ln>
                  <a:noFill/>
                </a:ln>
                <a:solidFill>
                  <a:srgbClr val="B5D820">
                    <a:lumMod val="50000"/>
                  </a:srgbClr>
                </a:solidFill>
                <a:effectLst/>
                <a:uLnTx/>
                <a:uFillTx/>
                <a:latin typeface="Arial" panose="020B0604020202020204"/>
                <a:ea typeface="+mn-ea"/>
                <a:cs typeface="+mn-cs"/>
              </a:rPr>
              <a:t>↓ </a:t>
            </a:r>
            <a:r>
              <a:rPr kumimoji="0" lang="en-US" sz="1400" b="0" i="1" u="none" strike="noStrike" kern="1200" cap="none" spc="0" normalizeH="0" baseline="0" noProof="0" dirty="0" err="1">
                <a:ln>
                  <a:noFill/>
                </a:ln>
                <a:solidFill>
                  <a:srgbClr val="B5D820">
                    <a:lumMod val="50000"/>
                  </a:srgbClr>
                </a:solidFill>
                <a:effectLst/>
                <a:uLnTx/>
                <a:uFillTx/>
                <a:latin typeface="Arial" panose="020B0604020202020204"/>
                <a:ea typeface="+mn-ea"/>
                <a:cs typeface="+mn-cs"/>
              </a:rPr>
              <a:t>Fluide</a:t>
            </a:r>
            <a:r>
              <a:rPr kumimoji="0" lang="en-US" sz="1400" b="0" i="1" u="none" strike="noStrike" kern="1200" cap="none" spc="0" normalizeH="0" baseline="0" noProof="0" dirty="0">
                <a:ln>
                  <a:noFill/>
                </a:ln>
                <a:solidFill>
                  <a:srgbClr val="B5D820">
                    <a:lumMod val="50000"/>
                  </a:srgbClr>
                </a:solidFill>
                <a:effectLst/>
                <a:uLnTx/>
                <a:uFillTx/>
                <a:latin typeface="Arial" panose="020B0604020202020204"/>
                <a:ea typeface="+mn-ea"/>
                <a:cs typeface="+mn-cs"/>
              </a:rPr>
              <a:t> </a:t>
            </a:r>
            <a:r>
              <a:rPr kumimoji="0" lang="en-US" sz="1400" b="0" i="1" u="none" strike="noStrike" kern="1200" cap="none" spc="0" normalizeH="0" baseline="0" noProof="0" dirty="0" err="1">
                <a:ln>
                  <a:noFill/>
                </a:ln>
                <a:solidFill>
                  <a:srgbClr val="B5D820">
                    <a:lumMod val="50000"/>
                  </a:srgbClr>
                </a:solidFill>
                <a:effectLst/>
                <a:uLnTx/>
                <a:uFillTx/>
                <a:latin typeface="Arial" panose="020B0604020202020204"/>
                <a:ea typeface="+mn-ea"/>
                <a:cs typeface="+mn-cs"/>
              </a:rPr>
              <a:t>intersticiel</a:t>
            </a:r>
            <a:endParaRPr kumimoji="0" lang="en-US" sz="1400" b="0" i="1" u="none" strike="noStrike" kern="1200" cap="none" spc="0" normalizeH="0" baseline="0" noProof="0" dirty="0">
              <a:ln>
                <a:noFill/>
              </a:ln>
              <a:solidFill>
                <a:srgbClr val="B5D820">
                  <a:lumMod val="50000"/>
                </a:srgbClr>
              </a:solidFill>
              <a:effectLst/>
              <a:uLnTx/>
              <a:uFillTx/>
              <a:latin typeface="Arial" panose="020B0604020202020204"/>
              <a:ea typeface="+mn-ea"/>
              <a:cs typeface="+mn-cs"/>
            </a:endParaRPr>
          </a:p>
        </p:txBody>
      </p:sp>
      <p:sp>
        <p:nvSpPr>
          <p:cNvPr id="123" name="Rectangle: Rounded Corners 197">
            <a:extLst>
              <a:ext uri="{FF2B5EF4-FFF2-40B4-BE49-F238E27FC236}">
                <a16:creationId xmlns:a16="http://schemas.microsoft.com/office/drawing/2014/main" id="{318D3333-089B-4E49-BE9C-2B358404739A}"/>
              </a:ext>
            </a:extLst>
          </p:cNvPr>
          <p:cNvSpPr/>
          <p:nvPr/>
        </p:nvSpPr>
        <p:spPr>
          <a:xfrm>
            <a:off x="9228059" y="3265705"/>
            <a:ext cx="2775215" cy="77752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D3759">
                    <a:lumMod val="75000"/>
                  </a:srgbClr>
                </a:solidFill>
                <a:effectLst/>
                <a:uLnTx/>
                <a:uFillTx/>
                <a:latin typeface="Arial" panose="020B0604020202020204"/>
                <a:ea typeface="+mn-ea"/>
                <a:cs typeface="+mn-cs"/>
              </a:rPr>
              <a:t>↓ Pression </a:t>
            </a:r>
            <a:r>
              <a:rPr kumimoji="0" lang="en-US" sz="1400" b="1" i="1" u="none" strike="noStrike" kern="1200" cap="none" spc="0" normalizeH="0" baseline="0" noProof="0" dirty="0" err="1">
                <a:ln>
                  <a:noFill/>
                </a:ln>
                <a:solidFill>
                  <a:srgbClr val="0D3759">
                    <a:lumMod val="75000"/>
                  </a:srgbClr>
                </a:solidFill>
                <a:effectLst/>
                <a:uLnTx/>
                <a:uFillTx/>
                <a:latin typeface="Arial" panose="020B0604020202020204"/>
                <a:ea typeface="+mn-ea"/>
                <a:cs typeface="+mn-cs"/>
              </a:rPr>
              <a:t>artérielle</a:t>
            </a:r>
            <a:br>
              <a:rPr kumimoji="0" lang="en-US" sz="1400" b="0" i="1" u="none" strike="noStrike" kern="1200" cap="none" spc="0" normalizeH="0" baseline="0" noProof="0" dirty="0">
                <a:ln>
                  <a:noFill/>
                </a:ln>
                <a:solidFill>
                  <a:srgbClr val="0D3759">
                    <a:lumMod val="75000"/>
                  </a:srgbClr>
                </a:solidFill>
                <a:effectLst/>
                <a:uLnTx/>
                <a:uFillTx/>
                <a:latin typeface="Arial" panose="020B0604020202020204"/>
                <a:ea typeface="+mn-ea"/>
                <a:cs typeface="+mn-cs"/>
              </a:rPr>
            </a:br>
            <a:endParaRPr kumimoji="0" lang="en-US" sz="1400" b="0" i="1" u="none" strike="noStrike" kern="1200" cap="none" spc="0" normalizeH="0" baseline="0" noProof="0" dirty="0">
              <a:ln>
                <a:noFill/>
              </a:ln>
              <a:solidFill>
                <a:srgbClr val="0D3759">
                  <a:lumMod val="75000"/>
                </a:srgbClr>
              </a:solidFill>
              <a:effectLst/>
              <a:uLnTx/>
              <a:uFillTx/>
              <a:latin typeface="Arial" panose="020B0604020202020204"/>
              <a:ea typeface="+mn-ea"/>
              <a:cs typeface="+mn-cs"/>
            </a:endParaRPr>
          </a:p>
        </p:txBody>
      </p:sp>
      <p:sp>
        <p:nvSpPr>
          <p:cNvPr id="124" name="Rectangle: Rounded Corners 205">
            <a:extLst>
              <a:ext uri="{FF2B5EF4-FFF2-40B4-BE49-F238E27FC236}">
                <a16:creationId xmlns:a16="http://schemas.microsoft.com/office/drawing/2014/main" id="{3411F75C-EE96-46BB-875C-7BA7F849891D}"/>
              </a:ext>
            </a:extLst>
          </p:cNvPr>
          <p:cNvSpPr/>
          <p:nvPr/>
        </p:nvSpPr>
        <p:spPr>
          <a:xfrm>
            <a:off x="8922559" y="4559437"/>
            <a:ext cx="2775215" cy="77752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F0AB00">
                    <a:lumMod val="75000"/>
                  </a:srgbClr>
                </a:solidFill>
                <a:effectLst/>
                <a:uLnTx/>
                <a:uFillTx/>
                <a:latin typeface="Arial" panose="020B0604020202020204"/>
                <a:ea typeface="+mn-ea"/>
                <a:cs typeface="+mn-cs"/>
              </a:rPr>
              <a:t>↓ Hyperfiltration </a:t>
            </a:r>
            <a:r>
              <a:rPr kumimoji="0" lang="en-US" sz="1400" b="1" i="1" u="none" strike="noStrike" kern="1200" cap="none" spc="0" normalizeH="0" baseline="0" noProof="0" dirty="0" err="1">
                <a:ln>
                  <a:noFill/>
                </a:ln>
                <a:solidFill>
                  <a:srgbClr val="F0AB00">
                    <a:lumMod val="75000"/>
                  </a:srgbClr>
                </a:solidFill>
                <a:effectLst/>
                <a:uLnTx/>
                <a:uFillTx/>
                <a:latin typeface="Arial" panose="020B0604020202020204"/>
                <a:ea typeface="+mn-ea"/>
                <a:cs typeface="+mn-cs"/>
              </a:rPr>
              <a:t>glomérulaire</a:t>
            </a:r>
            <a:endParaRPr kumimoji="0" lang="en-US" sz="1400" b="1" i="1" u="none" strike="noStrike" kern="1200" cap="none" spc="0" normalizeH="0" baseline="0" noProof="0" dirty="0">
              <a:ln>
                <a:noFill/>
              </a:ln>
              <a:solidFill>
                <a:srgbClr val="F0AB00">
                  <a:lumMod val="75000"/>
                </a:srgbClr>
              </a:solidFill>
              <a:effectLst/>
              <a:uLnTx/>
              <a:uFillTx/>
              <a:latin typeface="Arial" panose="020B0604020202020204"/>
              <a:ea typeface="+mn-ea"/>
              <a:cs typeface="+mn-cs"/>
            </a:endParaRPr>
          </a:p>
        </p:txBody>
      </p:sp>
      <p:sp>
        <p:nvSpPr>
          <p:cNvPr id="125" name="Rectangle 64">
            <a:extLst>
              <a:ext uri="{FF2B5EF4-FFF2-40B4-BE49-F238E27FC236}">
                <a16:creationId xmlns:a16="http://schemas.microsoft.com/office/drawing/2014/main" id="{8B863FAC-30FB-483B-AABF-CF7E7E8EB426}"/>
              </a:ext>
            </a:extLst>
          </p:cNvPr>
          <p:cNvSpPr/>
          <p:nvPr/>
        </p:nvSpPr>
        <p:spPr>
          <a:xfrm flipH="1">
            <a:off x="4277825" y="2144108"/>
            <a:ext cx="640080" cy="1227963"/>
          </a:xfrm>
          <a:custGeom>
            <a:avLst/>
            <a:gdLst>
              <a:gd name="connsiteX0" fmla="*/ 0 w 258615"/>
              <a:gd name="connsiteY0" fmla="*/ 0 h 1372611"/>
              <a:gd name="connsiteX1" fmla="*/ 258615 w 258615"/>
              <a:gd name="connsiteY1" fmla="*/ 0 h 1372611"/>
              <a:gd name="connsiteX2" fmla="*/ 258615 w 258615"/>
              <a:gd name="connsiteY2" fmla="*/ 1372611 h 1372611"/>
              <a:gd name="connsiteX3" fmla="*/ 0 w 258615"/>
              <a:gd name="connsiteY3" fmla="*/ 1372611 h 1372611"/>
              <a:gd name="connsiteX4" fmla="*/ 0 w 258615"/>
              <a:gd name="connsiteY4" fmla="*/ 0 h 1372611"/>
              <a:gd name="connsiteX0" fmla="*/ 258615 w 350055"/>
              <a:gd name="connsiteY0" fmla="*/ 1372611 h 1464051"/>
              <a:gd name="connsiteX1" fmla="*/ 0 w 350055"/>
              <a:gd name="connsiteY1" fmla="*/ 1372611 h 1464051"/>
              <a:gd name="connsiteX2" fmla="*/ 0 w 350055"/>
              <a:gd name="connsiteY2" fmla="*/ 0 h 1464051"/>
              <a:gd name="connsiteX3" fmla="*/ 258615 w 350055"/>
              <a:gd name="connsiteY3" fmla="*/ 0 h 1464051"/>
              <a:gd name="connsiteX4" fmla="*/ 350055 w 350055"/>
              <a:gd name="connsiteY4" fmla="*/ 1464051 h 1464051"/>
              <a:gd name="connsiteX0" fmla="*/ 258615 w 258615"/>
              <a:gd name="connsiteY0" fmla="*/ 1372611 h 1372611"/>
              <a:gd name="connsiteX1" fmla="*/ 0 w 258615"/>
              <a:gd name="connsiteY1" fmla="*/ 1372611 h 1372611"/>
              <a:gd name="connsiteX2" fmla="*/ 0 w 258615"/>
              <a:gd name="connsiteY2" fmla="*/ 0 h 1372611"/>
              <a:gd name="connsiteX3" fmla="*/ 258615 w 258615"/>
              <a:gd name="connsiteY3" fmla="*/ 0 h 1372611"/>
              <a:gd name="connsiteX0" fmla="*/ 0 w 670560"/>
              <a:gd name="connsiteY0" fmla="*/ 1361181 h 1372611"/>
              <a:gd name="connsiteX1" fmla="*/ 411945 w 670560"/>
              <a:gd name="connsiteY1" fmla="*/ 1372611 h 1372611"/>
              <a:gd name="connsiteX2" fmla="*/ 411945 w 670560"/>
              <a:gd name="connsiteY2" fmla="*/ 0 h 1372611"/>
              <a:gd name="connsiteX3" fmla="*/ 670560 w 670560"/>
              <a:gd name="connsiteY3" fmla="*/ 0 h 1372611"/>
              <a:gd name="connsiteX0" fmla="*/ 0 w 605790"/>
              <a:gd name="connsiteY0" fmla="*/ 1368801 h 1372611"/>
              <a:gd name="connsiteX1" fmla="*/ 347175 w 605790"/>
              <a:gd name="connsiteY1" fmla="*/ 1372611 h 1372611"/>
              <a:gd name="connsiteX2" fmla="*/ 347175 w 605790"/>
              <a:gd name="connsiteY2" fmla="*/ 0 h 1372611"/>
              <a:gd name="connsiteX3" fmla="*/ 605790 w 605790"/>
              <a:gd name="connsiteY3" fmla="*/ 0 h 1372611"/>
              <a:gd name="connsiteX0" fmla="*/ 0 w 605790"/>
              <a:gd name="connsiteY0" fmla="*/ 1368801 h 1372611"/>
              <a:gd name="connsiteX1" fmla="*/ 347175 w 605790"/>
              <a:gd name="connsiteY1" fmla="*/ 1372611 h 1372611"/>
              <a:gd name="connsiteX2" fmla="*/ 347175 w 605790"/>
              <a:gd name="connsiteY2" fmla="*/ 0 h 1372611"/>
              <a:gd name="connsiteX3" fmla="*/ 605790 w 605790"/>
              <a:gd name="connsiteY3" fmla="*/ 0 h 1372611"/>
              <a:gd name="connsiteX0" fmla="*/ 0 w 596553"/>
              <a:gd name="connsiteY0" fmla="*/ 1374959 h 1374959"/>
              <a:gd name="connsiteX1" fmla="*/ 337938 w 596553"/>
              <a:gd name="connsiteY1" fmla="*/ 1372611 h 1374959"/>
              <a:gd name="connsiteX2" fmla="*/ 337938 w 596553"/>
              <a:gd name="connsiteY2" fmla="*/ 0 h 1374959"/>
              <a:gd name="connsiteX3" fmla="*/ 596553 w 596553"/>
              <a:gd name="connsiteY3" fmla="*/ 0 h 1374959"/>
              <a:gd name="connsiteX0" fmla="*/ 0 w 596553"/>
              <a:gd name="connsiteY0" fmla="*/ 1374959 h 1374959"/>
              <a:gd name="connsiteX1" fmla="*/ 337938 w 596553"/>
              <a:gd name="connsiteY1" fmla="*/ 1372611 h 1374959"/>
              <a:gd name="connsiteX2" fmla="*/ 337938 w 596553"/>
              <a:gd name="connsiteY2" fmla="*/ 0 h 1374959"/>
              <a:gd name="connsiteX3" fmla="*/ 596553 w 596553"/>
              <a:gd name="connsiteY3" fmla="*/ 0 h 1374959"/>
            </a:gdLst>
            <a:ahLst/>
            <a:cxnLst>
              <a:cxn ang="0">
                <a:pos x="connsiteX0" y="connsiteY0"/>
              </a:cxn>
              <a:cxn ang="0">
                <a:pos x="connsiteX1" y="connsiteY1"/>
              </a:cxn>
              <a:cxn ang="0">
                <a:pos x="connsiteX2" y="connsiteY2"/>
              </a:cxn>
              <a:cxn ang="0">
                <a:pos x="connsiteX3" y="connsiteY3"/>
              </a:cxn>
            </a:cxnLst>
            <a:rect l="l" t="t" r="r" b="b"/>
            <a:pathLst>
              <a:path w="596553" h="1374959">
                <a:moveTo>
                  <a:pt x="0" y="1374959"/>
                </a:moveTo>
                <a:lnTo>
                  <a:pt x="337938" y="1372611"/>
                </a:lnTo>
                <a:lnTo>
                  <a:pt x="337938" y="0"/>
                </a:lnTo>
                <a:lnTo>
                  <a:pt x="596553" y="0"/>
                </a:lnTo>
              </a:path>
            </a:pathLst>
          </a:custGeom>
          <a:noFill/>
          <a:ln w="6350">
            <a:solidFill>
              <a:srgbClr val="3C1053"/>
            </a:solidFill>
            <a:headEnd type="triangle" w="med" len="sm"/>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26" name="Group 105">
            <a:extLst>
              <a:ext uri="{FF2B5EF4-FFF2-40B4-BE49-F238E27FC236}">
                <a16:creationId xmlns:a16="http://schemas.microsoft.com/office/drawing/2014/main" id="{CECBF0EF-5A66-4F7B-9FC3-6D65271620B9}"/>
              </a:ext>
            </a:extLst>
          </p:cNvPr>
          <p:cNvGrpSpPr/>
          <p:nvPr/>
        </p:nvGrpSpPr>
        <p:grpSpPr>
          <a:xfrm flipH="1">
            <a:off x="7435525" y="2147415"/>
            <a:ext cx="587803" cy="2834640"/>
            <a:chOff x="3910853" y="1953873"/>
            <a:chExt cx="756499" cy="3809718"/>
          </a:xfrm>
        </p:grpSpPr>
        <p:sp>
          <p:nvSpPr>
            <p:cNvPr id="127" name="Rectangle 64">
              <a:extLst>
                <a:ext uri="{FF2B5EF4-FFF2-40B4-BE49-F238E27FC236}">
                  <a16:creationId xmlns:a16="http://schemas.microsoft.com/office/drawing/2014/main" id="{4E7392DA-837C-4ACD-A0AD-481F5591F3E2}"/>
                </a:ext>
              </a:extLst>
            </p:cNvPr>
            <p:cNvSpPr/>
            <p:nvPr/>
          </p:nvSpPr>
          <p:spPr>
            <a:xfrm flipH="1">
              <a:off x="3910853" y="1953873"/>
              <a:ext cx="756499" cy="1645920"/>
            </a:xfrm>
            <a:custGeom>
              <a:avLst/>
              <a:gdLst>
                <a:gd name="connsiteX0" fmla="*/ 0 w 258615"/>
                <a:gd name="connsiteY0" fmla="*/ 0 h 1372611"/>
                <a:gd name="connsiteX1" fmla="*/ 258615 w 258615"/>
                <a:gd name="connsiteY1" fmla="*/ 0 h 1372611"/>
                <a:gd name="connsiteX2" fmla="*/ 258615 w 258615"/>
                <a:gd name="connsiteY2" fmla="*/ 1372611 h 1372611"/>
                <a:gd name="connsiteX3" fmla="*/ 0 w 258615"/>
                <a:gd name="connsiteY3" fmla="*/ 1372611 h 1372611"/>
                <a:gd name="connsiteX4" fmla="*/ 0 w 258615"/>
                <a:gd name="connsiteY4" fmla="*/ 0 h 1372611"/>
                <a:gd name="connsiteX0" fmla="*/ 258615 w 350055"/>
                <a:gd name="connsiteY0" fmla="*/ 1372611 h 1464051"/>
                <a:gd name="connsiteX1" fmla="*/ 0 w 350055"/>
                <a:gd name="connsiteY1" fmla="*/ 1372611 h 1464051"/>
                <a:gd name="connsiteX2" fmla="*/ 0 w 350055"/>
                <a:gd name="connsiteY2" fmla="*/ 0 h 1464051"/>
                <a:gd name="connsiteX3" fmla="*/ 258615 w 350055"/>
                <a:gd name="connsiteY3" fmla="*/ 0 h 1464051"/>
                <a:gd name="connsiteX4" fmla="*/ 350055 w 350055"/>
                <a:gd name="connsiteY4" fmla="*/ 1464051 h 1464051"/>
                <a:gd name="connsiteX0" fmla="*/ 258615 w 258615"/>
                <a:gd name="connsiteY0" fmla="*/ 1372611 h 1372611"/>
                <a:gd name="connsiteX1" fmla="*/ 0 w 258615"/>
                <a:gd name="connsiteY1" fmla="*/ 1372611 h 1372611"/>
                <a:gd name="connsiteX2" fmla="*/ 0 w 258615"/>
                <a:gd name="connsiteY2" fmla="*/ 0 h 1372611"/>
                <a:gd name="connsiteX3" fmla="*/ 258615 w 258615"/>
                <a:gd name="connsiteY3" fmla="*/ 0 h 1372611"/>
                <a:gd name="connsiteX0" fmla="*/ 0 w 670560"/>
                <a:gd name="connsiteY0" fmla="*/ 1361181 h 1372611"/>
                <a:gd name="connsiteX1" fmla="*/ 411945 w 670560"/>
                <a:gd name="connsiteY1" fmla="*/ 1372611 h 1372611"/>
                <a:gd name="connsiteX2" fmla="*/ 411945 w 670560"/>
                <a:gd name="connsiteY2" fmla="*/ 0 h 1372611"/>
                <a:gd name="connsiteX3" fmla="*/ 670560 w 670560"/>
                <a:gd name="connsiteY3" fmla="*/ 0 h 1372611"/>
                <a:gd name="connsiteX0" fmla="*/ 0 w 605790"/>
                <a:gd name="connsiteY0" fmla="*/ 1368801 h 1372611"/>
                <a:gd name="connsiteX1" fmla="*/ 347175 w 605790"/>
                <a:gd name="connsiteY1" fmla="*/ 1372611 h 1372611"/>
                <a:gd name="connsiteX2" fmla="*/ 347175 w 605790"/>
                <a:gd name="connsiteY2" fmla="*/ 0 h 1372611"/>
                <a:gd name="connsiteX3" fmla="*/ 605790 w 605790"/>
                <a:gd name="connsiteY3" fmla="*/ 0 h 1372611"/>
                <a:gd name="connsiteX0" fmla="*/ 0 w 605790"/>
                <a:gd name="connsiteY0" fmla="*/ 1368801 h 1372611"/>
                <a:gd name="connsiteX1" fmla="*/ 347175 w 605790"/>
                <a:gd name="connsiteY1" fmla="*/ 1372611 h 1372611"/>
                <a:gd name="connsiteX2" fmla="*/ 347175 w 605790"/>
                <a:gd name="connsiteY2" fmla="*/ 0 h 1372611"/>
                <a:gd name="connsiteX3" fmla="*/ 605790 w 605790"/>
                <a:gd name="connsiteY3" fmla="*/ 0 h 1372611"/>
                <a:gd name="connsiteX0" fmla="*/ 0 w 596553"/>
                <a:gd name="connsiteY0" fmla="*/ 1374959 h 1374959"/>
                <a:gd name="connsiteX1" fmla="*/ 337938 w 596553"/>
                <a:gd name="connsiteY1" fmla="*/ 1372611 h 1374959"/>
                <a:gd name="connsiteX2" fmla="*/ 337938 w 596553"/>
                <a:gd name="connsiteY2" fmla="*/ 0 h 1374959"/>
                <a:gd name="connsiteX3" fmla="*/ 596553 w 596553"/>
                <a:gd name="connsiteY3" fmla="*/ 0 h 1374959"/>
                <a:gd name="connsiteX0" fmla="*/ 0 w 596553"/>
                <a:gd name="connsiteY0" fmla="*/ 1374959 h 1374959"/>
                <a:gd name="connsiteX1" fmla="*/ 337938 w 596553"/>
                <a:gd name="connsiteY1" fmla="*/ 1372611 h 1374959"/>
                <a:gd name="connsiteX2" fmla="*/ 337938 w 596553"/>
                <a:gd name="connsiteY2" fmla="*/ 0 h 1374959"/>
                <a:gd name="connsiteX3" fmla="*/ 596553 w 596553"/>
                <a:gd name="connsiteY3" fmla="*/ 0 h 1374959"/>
              </a:gdLst>
              <a:ahLst/>
              <a:cxnLst>
                <a:cxn ang="0">
                  <a:pos x="connsiteX0" y="connsiteY0"/>
                </a:cxn>
                <a:cxn ang="0">
                  <a:pos x="connsiteX1" y="connsiteY1"/>
                </a:cxn>
                <a:cxn ang="0">
                  <a:pos x="connsiteX2" y="connsiteY2"/>
                </a:cxn>
                <a:cxn ang="0">
                  <a:pos x="connsiteX3" y="connsiteY3"/>
                </a:cxn>
              </a:cxnLst>
              <a:rect l="l" t="t" r="r" b="b"/>
              <a:pathLst>
                <a:path w="596553" h="1374959">
                  <a:moveTo>
                    <a:pt x="0" y="1374959"/>
                  </a:moveTo>
                  <a:lnTo>
                    <a:pt x="337938" y="1372611"/>
                  </a:lnTo>
                  <a:lnTo>
                    <a:pt x="337938" y="0"/>
                  </a:lnTo>
                  <a:lnTo>
                    <a:pt x="596553" y="0"/>
                  </a:lnTo>
                </a:path>
              </a:pathLst>
            </a:custGeom>
            <a:noFill/>
            <a:ln w="6350">
              <a:solidFill>
                <a:schemeClr val="accent5"/>
              </a:solidFill>
              <a:headEnd type="triangle" w="med" len="sm"/>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8" name="Rectangle 64">
              <a:extLst>
                <a:ext uri="{FF2B5EF4-FFF2-40B4-BE49-F238E27FC236}">
                  <a16:creationId xmlns:a16="http://schemas.microsoft.com/office/drawing/2014/main" id="{09A9D898-D31A-4657-8CB4-10376D576D3C}"/>
                </a:ext>
              </a:extLst>
            </p:cNvPr>
            <p:cNvSpPr/>
            <p:nvPr/>
          </p:nvSpPr>
          <p:spPr>
            <a:xfrm flipH="1" flipV="1">
              <a:off x="3910853" y="4022781"/>
              <a:ext cx="756499" cy="1740810"/>
            </a:xfrm>
            <a:custGeom>
              <a:avLst/>
              <a:gdLst>
                <a:gd name="connsiteX0" fmla="*/ 0 w 258615"/>
                <a:gd name="connsiteY0" fmla="*/ 0 h 1372611"/>
                <a:gd name="connsiteX1" fmla="*/ 258615 w 258615"/>
                <a:gd name="connsiteY1" fmla="*/ 0 h 1372611"/>
                <a:gd name="connsiteX2" fmla="*/ 258615 w 258615"/>
                <a:gd name="connsiteY2" fmla="*/ 1372611 h 1372611"/>
                <a:gd name="connsiteX3" fmla="*/ 0 w 258615"/>
                <a:gd name="connsiteY3" fmla="*/ 1372611 h 1372611"/>
                <a:gd name="connsiteX4" fmla="*/ 0 w 258615"/>
                <a:gd name="connsiteY4" fmla="*/ 0 h 1372611"/>
                <a:gd name="connsiteX0" fmla="*/ 258615 w 350055"/>
                <a:gd name="connsiteY0" fmla="*/ 1372611 h 1464051"/>
                <a:gd name="connsiteX1" fmla="*/ 0 w 350055"/>
                <a:gd name="connsiteY1" fmla="*/ 1372611 h 1464051"/>
                <a:gd name="connsiteX2" fmla="*/ 0 w 350055"/>
                <a:gd name="connsiteY2" fmla="*/ 0 h 1464051"/>
                <a:gd name="connsiteX3" fmla="*/ 258615 w 350055"/>
                <a:gd name="connsiteY3" fmla="*/ 0 h 1464051"/>
                <a:gd name="connsiteX4" fmla="*/ 350055 w 350055"/>
                <a:gd name="connsiteY4" fmla="*/ 1464051 h 1464051"/>
                <a:gd name="connsiteX0" fmla="*/ 258615 w 258615"/>
                <a:gd name="connsiteY0" fmla="*/ 1372611 h 1372611"/>
                <a:gd name="connsiteX1" fmla="*/ 0 w 258615"/>
                <a:gd name="connsiteY1" fmla="*/ 1372611 h 1372611"/>
                <a:gd name="connsiteX2" fmla="*/ 0 w 258615"/>
                <a:gd name="connsiteY2" fmla="*/ 0 h 1372611"/>
                <a:gd name="connsiteX3" fmla="*/ 258615 w 258615"/>
                <a:gd name="connsiteY3" fmla="*/ 0 h 1372611"/>
                <a:gd name="connsiteX0" fmla="*/ 0 w 670560"/>
                <a:gd name="connsiteY0" fmla="*/ 1361181 h 1372611"/>
                <a:gd name="connsiteX1" fmla="*/ 411945 w 670560"/>
                <a:gd name="connsiteY1" fmla="*/ 1372611 h 1372611"/>
                <a:gd name="connsiteX2" fmla="*/ 411945 w 670560"/>
                <a:gd name="connsiteY2" fmla="*/ 0 h 1372611"/>
                <a:gd name="connsiteX3" fmla="*/ 670560 w 670560"/>
                <a:gd name="connsiteY3" fmla="*/ 0 h 1372611"/>
                <a:gd name="connsiteX0" fmla="*/ 0 w 605790"/>
                <a:gd name="connsiteY0" fmla="*/ 1368801 h 1372611"/>
                <a:gd name="connsiteX1" fmla="*/ 347175 w 605790"/>
                <a:gd name="connsiteY1" fmla="*/ 1372611 h 1372611"/>
                <a:gd name="connsiteX2" fmla="*/ 347175 w 605790"/>
                <a:gd name="connsiteY2" fmla="*/ 0 h 1372611"/>
                <a:gd name="connsiteX3" fmla="*/ 605790 w 605790"/>
                <a:gd name="connsiteY3" fmla="*/ 0 h 1372611"/>
                <a:gd name="connsiteX0" fmla="*/ 0 w 605790"/>
                <a:gd name="connsiteY0" fmla="*/ 1368801 h 1372611"/>
                <a:gd name="connsiteX1" fmla="*/ 347175 w 605790"/>
                <a:gd name="connsiteY1" fmla="*/ 1372611 h 1372611"/>
                <a:gd name="connsiteX2" fmla="*/ 347175 w 605790"/>
                <a:gd name="connsiteY2" fmla="*/ 0 h 1372611"/>
                <a:gd name="connsiteX3" fmla="*/ 605790 w 605790"/>
                <a:gd name="connsiteY3" fmla="*/ 0 h 1372611"/>
                <a:gd name="connsiteX0" fmla="*/ 0 w 596553"/>
                <a:gd name="connsiteY0" fmla="*/ 1374959 h 1374959"/>
                <a:gd name="connsiteX1" fmla="*/ 337938 w 596553"/>
                <a:gd name="connsiteY1" fmla="*/ 1372611 h 1374959"/>
                <a:gd name="connsiteX2" fmla="*/ 337938 w 596553"/>
                <a:gd name="connsiteY2" fmla="*/ 0 h 1374959"/>
                <a:gd name="connsiteX3" fmla="*/ 596553 w 596553"/>
                <a:gd name="connsiteY3" fmla="*/ 0 h 1374959"/>
                <a:gd name="connsiteX0" fmla="*/ 0 w 596553"/>
                <a:gd name="connsiteY0" fmla="*/ 1374959 h 1374959"/>
                <a:gd name="connsiteX1" fmla="*/ 337938 w 596553"/>
                <a:gd name="connsiteY1" fmla="*/ 1372611 h 1374959"/>
                <a:gd name="connsiteX2" fmla="*/ 337938 w 596553"/>
                <a:gd name="connsiteY2" fmla="*/ 0 h 1374959"/>
                <a:gd name="connsiteX3" fmla="*/ 596553 w 596553"/>
                <a:gd name="connsiteY3" fmla="*/ 0 h 1374959"/>
              </a:gdLst>
              <a:ahLst/>
              <a:cxnLst>
                <a:cxn ang="0">
                  <a:pos x="connsiteX0" y="connsiteY0"/>
                </a:cxn>
                <a:cxn ang="0">
                  <a:pos x="connsiteX1" y="connsiteY1"/>
                </a:cxn>
                <a:cxn ang="0">
                  <a:pos x="connsiteX2" y="connsiteY2"/>
                </a:cxn>
                <a:cxn ang="0">
                  <a:pos x="connsiteX3" y="connsiteY3"/>
                </a:cxn>
              </a:cxnLst>
              <a:rect l="l" t="t" r="r" b="b"/>
              <a:pathLst>
                <a:path w="596553" h="1374959">
                  <a:moveTo>
                    <a:pt x="0" y="1374959"/>
                  </a:moveTo>
                  <a:lnTo>
                    <a:pt x="337938" y="1372611"/>
                  </a:lnTo>
                  <a:lnTo>
                    <a:pt x="337938" y="0"/>
                  </a:lnTo>
                  <a:lnTo>
                    <a:pt x="596553" y="0"/>
                  </a:lnTo>
                </a:path>
              </a:pathLst>
            </a:custGeom>
            <a:noFill/>
            <a:ln w="6350">
              <a:solidFill>
                <a:schemeClr val="accent6"/>
              </a:solidFill>
              <a:headEnd type="triangle" w="med" len="sm"/>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129" name="Straight Connector 106">
            <a:extLst>
              <a:ext uri="{FF2B5EF4-FFF2-40B4-BE49-F238E27FC236}">
                <a16:creationId xmlns:a16="http://schemas.microsoft.com/office/drawing/2014/main" id="{FBF5F159-F16D-4D09-AFDB-205EEBA791A8}"/>
              </a:ext>
            </a:extLst>
          </p:cNvPr>
          <p:cNvCxnSpPr>
            <a:cxnSpLocks/>
          </p:cNvCxnSpPr>
          <p:nvPr/>
        </p:nvCxnSpPr>
        <p:spPr>
          <a:xfrm>
            <a:off x="7446724" y="3539021"/>
            <a:ext cx="1324779" cy="0"/>
          </a:xfrm>
          <a:prstGeom prst="line">
            <a:avLst/>
          </a:prstGeom>
          <a:ln>
            <a:solidFill>
              <a:schemeClr val="accent2"/>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130" name="Straight Connector 107">
            <a:extLst>
              <a:ext uri="{FF2B5EF4-FFF2-40B4-BE49-F238E27FC236}">
                <a16:creationId xmlns:a16="http://schemas.microsoft.com/office/drawing/2014/main" id="{1D0937C5-9DBE-40F0-9CAD-5DBF0835BD5F}"/>
              </a:ext>
            </a:extLst>
          </p:cNvPr>
          <p:cNvCxnSpPr/>
          <p:nvPr/>
        </p:nvCxnSpPr>
        <p:spPr>
          <a:xfrm flipH="1">
            <a:off x="8383119" y="1536688"/>
            <a:ext cx="0" cy="12801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1" name="Straight Connector 108">
            <a:extLst>
              <a:ext uri="{FF2B5EF4-FFF2-40B4-BE49-F238E27FC236}">
                <a16:creationId xmlns:a16="http://schemas.microsoft.com/office/drawing/2014/main" id="{557A01C1-0F37-4943-9DF5-84489788B89F}"/>
              </a:ext>
            </a:extLst>
          </p:cNvPr>
          <p:cNvCxnSpPr>
            <a:cxnSpLocks/>
          </p:cNvCxnSpPr>
          <p:nvPr/>
        </p:nvCxnSpPr>
        <p:spPr>
          <a:xfrm flipH="1">
            <a:off x="8383119" y="2910976"/>
            <a:ext cx="0" cy="12893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Straight Connector 109">
            <a:extLst>
              <a:ext uri="{FF2B5EF4-FFF2-40B4-BE49-F238E27FC236}">
                <a16:creationId xmlns:a16="http://schemas.microsoft.com/office/drawing/2014/main" id="{93B7941C-3E2B-47CD-8B16-9814DEF3C910}"/>
              </a:ext>
            </a:extLst>
          </p:cNvPr>
          <p:cNvCxnSpPr>
            <a:cxnSpLocks/>
          </p:cNvCxnSpPr>
          <p:nvPr/>
        </p:nvCxnSpPr>
        <p:spPr>
          <a:xfrm flipH="1">
            <a:off x="8383119" y="4293973"/>
            <a:ext cx="0" cy="128930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33" name="Graphic 178">
            <a:extLst>
              <a:ext uri="{FF2B5EF4-FFF2-40B4-BE49-F238E27FC236}">
                <a16:creationId xmlns:a16="http://schemas.microsoft.com/office/drawing/2014/main" id="{D5D49F9E-F176-472F-8921-679CE6C597D0}"/>
              </a:ext>
            </a:extLst>
          </p:cNvPr>
          <p:cNvGrpSpPr>
            <a:grpSpLocks noChangeAspect="1"/>
          </p:cNvGrpSpPr>
          <p:nvPr/>
        </p:nvGrpSpPr>
        <p:grpSpPr>
          <a:xfrm>
            <a:off x="7964083" y="3201128"/>
            <a:ext cx="822960" cy="822960"/>
            <a:chOff x="9489240" y="837930"/>
            <a:chExt cx="731520" cy="731520"/>
          </a:xfrm>
        </p:grpSpPr>
        <p:sp>
          <p:nvSpPr>
            <p:cNvPr id="134" name="Freeform: Shape 265">
              <a:extLst>
                <a:ext uri="{FF2B5EF4-FFF2-40B4-BE49-F238E27FC236}">
                  <a16:creationId xmlns:a16="http://schemas.microsoft.com/office/drawing/2014/main" id="{61EF0A60-59D0-4D7D-B9CB-34BE31778345}"/>
                </a:ext>
              </a:extLst>
            </p:cNvPr>
            <p:cNvSpPr/>
            <p:nvPr/>
          </p:nvSpPr>
          <p:spPr>
            <a:xfrm>
              <a:off x="9488522" y="837212"/>
              <a:ext cx="731520" cy="731520"/>
            </a:xfrm>
            <a:custGeom>
              <a:avLst/>
              <a:gdLst>
                <a:gd name="connsiteX0" fmla="*/ 732238 w 731520"/>
                <a:gd name="connsiteY0" fmla="*/ 366478 h 731520"/>
                <a:gd name="connsiteX1" fmla="*/ 366478 w 731520"/>
                <a:gd name="connsiteY1" fmla="*/ 732238 h 731520"/>
                <a:gd name="connsiteX2" fmla="*/ 718 w 731520"/>
                <a:gd name="connsiteY2" fmla="*/ 366478 h 731520"/>
                <a:gd name="connsiteX3" fmla="*/ 366478 w 731520"/>
                <a:gd name="connsiteY3" fmla="*/ 718 h 731520"/>
                <a:gd name="connsiteX4" fmla="*/ 732238 w 731520"/>
                <a:gd name="connsiteY4" fmla="*/ 366478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732238" y="366478"/>
                  </a:moveTo>
                  <a:cubicBezTo>
                    <a:pt x="732238" y="568482"/>
                    <a:pt x="568482" y="732238"/>
                    <a:pt x="366478" y="732238"/>
                  </a:cubicBezTo>
                  <a:cubicBezTo>
                    <a:pt x="164474" y="732238"/>
                    <a:pt x="718" y="568482"/>
                    <a:pt x="718" y="366478"/>
                  </a:cubicBezTo>
                  <a:cubicBezTo>
                    <a:pt x="718" y="164474"/>
                    <a:pt x="164474" y="718"/>
                    <a:pt x="366478" y="718"/>
                  </a:cubicBezTo>
                  <a:cubicBezTo>
                    <a:pt x="568482" y="718"/>
                    <a:pt x="732238" y="164474"/>
                    <a:pt x="732238" y="366478"/>
                  </a:cubicBezTo>
                  <a:close/>
                </a:path>
              </a:pathLst>
            </a:custGeom>
            <a:solidFill>
              <a:schemeClr val="accent2"/>
            </a:solidFill>
            <a:ln w="300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5" name="Freeform: Shape 266">
              <a:extLst>
                <a:ext uri="{FF2B5EF4-FFF2-40B4-BE49-F238E27FC236}">
                  <a16:creationId xmlns:a16="http://schemas.microsoft.com/office/drawing/2014/main" id="{1B13E33C-3B2B-47EB-9C76-CB01890A8AFC}"/>
                </a:ext>
              </a:extLst>
            </p:cNvPr>
            <p:cNvSpPr/>
            <p:nvPr/>
          </p:nvSpPr>
          <p:spPr>
            <a:xfrm>
              <a:off x="9946273" y="1143954"/>
              <a:ext cx="6071" cy="18212"/>
            </a:xfrm>
            <a:custGeom>
              <a:avLst/>
              <a:gdLst>
                <a:gd name="connsiteX0" fmla="*/ 6708 w 6070"/>
                <a:gd name="connsiteY0" fmla="*/ 16694 h 18212"/>
                <a:gd name="connsiteX1" fmla="*/ 6708 w 6070"/>
                <a:gd name="connsiteY1" fmla="*/ 4492 h 18212"/>
                <a:gd name="connsiteX2" fmla="*/ 4492 w 6070"/>
                <a:gd name="connsiteY2" fmla="*/ 2277 h 18212"/>
                <a:gd name="connsiteX3" fmla="*/ 2277 w 6070"/>
                <a:gd name="connsiteY3" fmla="*/ 4492 h 18212"/>
                <a:gd name="connsiteX4" fmla="*/ 2277 w 6070"/>
                <a:gd name="connsiteY4" fmla="*/ 16694 h 18212"/>
                <a:gd name="connsiteX5" fmla="*/ 4492 w 6070"/>
                <a:gd name="connsiteY5" fmla="*/ 18910 h 18212"/>
                <a:gd name="connsiteX6" fmla="*/ 6708 w 6070"/>
                <a:gd name="connsiteY6" fmla="*/ 16694 h 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0" h="18212">
                  <a:moveTo>
                    <a:pt x="6708" y="16694"/>
                  </a:moveTo>
                  <a:lnTo>
                    <a:pt x="6708" y="4492"/>
                  </a:lnTo>
                  <a:cubicBezTo>
                    <a:pt x="6708" y="3278"/>
                    <a:pt x="5737" y="2277"/>
                    <a:pt x="4492" y="2277"/>
                  </a:cubicBezTo>
                  <a:cubicBezTo>
                    <a:pt x="3278" y="2277"/>
                    <a:pt x="2277" y="3278"/>
                    <a:pt x="2277" y="4492"/>
                  </a:cubicBezTo>
                  <a:lnTo>
                    <a:pt x="2277" y="16694"/>
                  </a:lnTo>
                  <a:cubicBezTo>
                    <a:pt x="2277" y="17909"/>
                    <a:pt x="3248" y="18910"/>
                    <a:pt x="4492" y="18910"/>
                  </a:cubicBezTo>
                  <a:cubicBezTo>
                    <a:pt x="5737" y="18910"/>
                    <a:pt x="6708" y="17909"/>
                    <a:pt x="6708" y="16694"/>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6" name="Freeform: Shape 267">
              <a:extLst>
                <a:ext uri="{FF2B5EF4-FFF2-40B4-BE49-F238E27FC236}">
                  <a16:creationId xmlns:a16="http://schemas.microsoft.com/office/drawing/2014/main" id="{A65BA838-A8BB-4ACC-96A2-1701E02E5711}"/>
                </a:ext>
              </a:extLst>
            </p:cNvPr>
            <p:cNvSpPr/>
            <p:nvPr/>
          </p:nvSpPr>
          <p:spPr>
            <a:xfrm>
              <a:off x="9946303" y="1303978"/>
              <a:ext cx="6071" cy="18212"/>
            </a:xfrm>
            <a:custGeom>
              <a:avLst/>
              <a:gdLst>
                <a:gd name="connsiteX0" fmla="*/ 2277 w 6070"/>
                <a:gd name="connsiteY0" fmla="*/ 4492 h 18212"/>
                <a:gd name="connsiteX1" fmla="*/ 2277 w 6070"/>
                <a:gd name="connsiteY1" fmla="*/ 16694 h 18212"/>
                <a:gd name="connsiteX2" fmla="*/ 4492 w 6070"/>
                <a:gd name="connsiteY2" fmla="*/ 18910 h 18212"/>
                <a:gd name="connsiteX3" fmla="*/ 6708 w 6070"/>
                <a:gd name="connsiteY3" fmla="*/ 16694 h 18212"/>
                <a:gd name="connsiteX4" fmla="*/ 6708 w 6070"/>
                <a:gd name="connsiteY4" fmla="*/ 4492 h 18212"/>
                <a:gd name="connsiteX5" fmla="*/ 4492 w 6070"/>
                <a:gd name="connsiteY5" fmla="*/ 2277 h 18212"/>
                <a:gd name="connsiteX6" fmla="*/ 2277 w 6070"/>
                <a:gd name="connsiteY6" fmla="*/ 4492 h 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0" h="18212">
                  <a:moveTo>
                    <a:pt x="2277" y="4492"/>
                  </a:moveTo>
                  <a:lnTo>
                    <a:pt x="2277" y="16694"/>
                  </a:lnTo>
                  <a:cubicBezTo>
                    <a:pt x="2277" y="17909"/>
                    <a:pt x="3248" y="18910"/>
                    <a:pt x="4492" y="18910"/>
                  </a:cubicBezTo>
                  <a:cubicBezTo>
                    <a:pt x="5706" y="18910"/>
                    <a:pt x="6708" y="17909"/>
                    <a:pt x="6708" y="16694"/>
                  </a:cubicBezTo>
                  <a:lnTo>
                    <a:pt x="6708" y="4492"/>
                  </a:lnTo>
                  <a:cubicBezTo>
                    <a:pt x="6708" y="3278"/>
                    <a:pt x="5737" y="2277"/>
                    <a:pt x="4492" y="2277"/>
                  </a:cubicBezTo>
                  <a:cubicBezTo>
                    <a:pt x="3248" y="2277"/>
                    <a:pt x="2277" y="3278"/>
                    <a:pt x="2277" y="4492"/>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7" name="Freeform: Shape 268">
              <a:extLst>
                <a:ext uri="{FF2B5EF4-FFF2-40B4-BE49-F238E27FC236}">
                  <a16:creationId xmlns:a16="http://schemas.microsoft.com/office/drawing/2014/main" id="{7F8E4DA7-786E-4157-9644-FFD09A5A962F}"/>
                </a:ext>
              </a:extLst>
            </p:cNvPr>
            <p:cNvSpPr/>
            <p:nvPr/>
          </p:nvSpPr>
          <p:spPr>
            <a:xfrm>
              <a:off x="10021155" y="1231858"/>
              <a:ext cx="18212" cy="6071"/>
            </a:xfrm>
            <a:custGeom>
              <a:avLst/>
              <a:gdLst>
                <a:gd name="connsiteX0" fmla="*/ 16694 w 18212"/>
                <a:gd name="connsiteY0" fmla="*/ 6708 h 6070"/>
                <a:gd name="connsiteX1" fmla="*/ 18910 w 18212"/>
                <a:gd name="connsiteY1" fmla="*/ 4492 h 6070"/>
                <a:gd name="connsiteX2" fmla="*/ 16694 w 18212"/>
                <a:gd name="connsiteY2" fmla="*/ 2277 h 6070"/>
                <a:gd name="connsiteX3" fmla="*/ 4492 w 18212"/>
                <a:gd name="connsiteY3" fmla="*/ 2277 h 6070"/>
                <a:gd name="connsiteX4" fmla="*/ 2277 w 18212"/>
                <a:gd name="connsiteY4" fmla="*/ 4492 h 6070"/>
                <a:gd name="connsiteX5" fmla="*/ 4492 w 18212"/>
                <a:gd name="connsiteY5" fmla="*/ 6708 h 6070"/>
                <a:gd name="connsiteX6" fmla="*/ 16694 w 18212"/>
                <a:gd name="connsiteY6" fmla="*/ 6708 h 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2" h="6070">
                  <a:moveTo>
                    <a:pt x="16694" y="6708"/>
                  </a:moveTo>
                  <a:cubicBezTo>
                    <a:pt x="17909" y="6708"/>
                    <a:pt x="18910" y="5706"/>
                    <a:pt x="18910" y="4492"/>
                  </a:cubicBezTo>
                  <a:cubicBezTo>
                    <a:pt x="18910" y="3278"/>
                    <a:pt x="17939" y="2277"/>
                    <a:pt x="16694" y="2277"/>
                  </a:cubicBezTo>
                  <a:lnTo>
                    <a:pt x="4492" y="2277"/>
                  </a:lnTo>
                  <a:cubicBezTo>
                    <a:pt x="3278" y="2277"/>
                    <a:pt x="2277" y="3278"/>
                    <a:pt x="2277" y="4492"/>
                  </a:cubicBezTo>
                  <a:cubicBezTo>
                    <a:pt x="2277" y="5706"/>
                    <a:pt x="3248" y="6708"/>
                    <a:pt x="4492" y="6708"/>
                  </a:cubicBezTo>
                  <a:lnTo>
                    <a:pt x="16694" y="6708"/>
                  </a:ln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8" name="Freeform: Shape 269">
              <a:extLst>
                <a:ext uri="{FF2B5EF4-FFF2-40B4-BE49-F238E27FC236}">
                  <a16:creationId xmlns:a16="http://schemas.microsoft.com/office/drawing/2014/main" id="{568DBC25-B544-4658-84E2-7179176FF9EA}"/>
                </a:ext>
              </a:extLst>
            </p:cNvPr>
            <p:cNvSpPr/>
            <p:nvPr/>
          </p:nvSpPr>
          <p:spPr>
            <a:xfrm>
              <a:off x="9998391" y="1284341"/>
              <a:ext cx="12141" cy="12141"/>
            </a:xfrm>
            <a:custGeom>
              <a:avLst/>
              <a:gdLst>
                <a:gd name="connsiteX0" fmla="*/ 3004 w 12141"/>
                <a:gd name="connsiteY0" fmla="*/ 6130 h 12141"/>
                <a:gd name="connsiteX1" fmla="*/ 8558 w 12141"/>
                <a:gd name="connsiteY1" fmla="*/ 11169 h 12141"/>
                <a:gd name="connsiteX2" fmla="*/ 10046 w 12141"/>
                <a:gd name="connsiteY2" fmla="*/ 11745 h 12141"/>
                <a:gd name="connsiteX3" fmla="*/ 11685 w 12141"/>
                <a:gd name="connsiteY3" fmla="*/ 11017 h 12141"/>
                <a:gd name="connsiteX4" fmla="*/ 11533 w 12141"/>
                <a:gd name="connsiteY4" fmla="*/ 7891 h 12141"/>
                <a:gd name="connsiteX5" fmla="*/ 5978 w 12141"/>
                <a:gd name="connsiteY5" fmla="*/ 2852 h 12141"/>
                <a:gd name="connsiteX6" fmla="*/ 2852 w 12141"/>
                <a:gd name="connsiteY6" fmla="*/ 3004 h 12141"/>
                <a:gd name="connsiteX7" fmla="*/ 3004 w 12141"/>
                <a:gd name="connsiteY7" fmla="*/ 6130 h 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41" h="12141">
                  <a:moveTo>
                    <a:pt x="3004" y="6130"/>
                  </a:moveTo>
                  <a:lnTo>
                    <a:pt x="8558" y="11169"/>
                  </a:lnTo>
                  <a:cubicBezTo>
                    <a:pt x="8983" y="11563"/>
                    <a:pt x="9499" y="11745"/>
                    <a:pt x="10046" y="11745"/>
                  </a:cubicBezTo>
                  <a:cubicBezTo>
                    <a:pt x="10653" y="11745"/>
                    <a:pt x="11229" y="11503"/>
                    <a:pt x="11685" y="11017"/>
                  </a:cubicBezTo>
                  <a:cubicBezTo>
                    <a:pt x="12504" y="10106"/>
                    <a:pt x="12444" y="8710"/>
                    <a:pt x="11533" y="7891"/>
                  </a:cubicBezTo>
                  <a:lnTo>
                    <a:pt x="5978" y="2852"/>
                  </a:lnTo>
                  <a:cubicBezTo>
                    <a:pt x="5068" y="2032"/>
                    <a:pt x="3671" y="2093"/>
                    <a:pt x="2852" y="3004"/>
                  </a:cubicBezTo>
                  <a:cubicBezTo>
                    <a:pt x="2032" y="3945"/>
                    <a:pt x="2093" y="5311"/>
                    <a:pt x="3004" y="6130"/>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9" name="Freeform: Shape 270">
              <a:extLst>
                <a:ext uri="{FF2B5EF4-FFF2-40B4-BE49-F238E27FC236}">
                  <a16:creationId xmlns:a16="http://schemas.microsoft.com/office/drawing/2014/main" id="{2FF9055B-1591-41F8-9085-5F7502ED224E}"/>
                </a:ext>
              </a:extLst>
            </p:cNvPr>
            <p:cNvSpPr/>
            <p:nvPr/>
          </p:nvSpPr>
          <p:spPr>
            <a:xfrm>
              <a:off x="9998391" y="1171456"/>
              <a:ext cx="12141" cy="12141"/>
            </a:xfrm>
            <a:custGeom>
              <a:avLst/>
              <a:gdLst>
                <a:gd name="connsiteX0" fmla="*/ 4491 w 12141"/>
                <a:gd name="connsiteY0" fmla="*/ 11745 h 12141"/>
                <a:gd name="connsiteX1" fmla="*/ 5978 w 12141"/>
                <a:gd name="connsiteY1" fmla="*/ 11169 h 12141"/>
                <a:gd name="connsiteX2" fmla="*/ 11533 w 12141"/>
                <a:gd name="connsiteY2" fmla="*/ 6130 h 12141"/>
                <a:gd name="connsiteX3" fmla="*/ 11685 w 12141"/>
                <a:gd name="connsiteY3" fmla="*/ 3004 h 12141"/>
                <a:gd name="connsiteX4" fmla="*/ 8558 w 12141"/>
                <a:gd name="connsiteY4" fmla="*/ 2852 h 12141"/>
                <a:gd name="connsiteX5" fmla="*/ 3004 w 12141"/>
                <a:gd name="connsiteY5" fmla="*/ 7891 h 12141"/>
                <a:gd name="connsiteX6" fmla="*/ 2852 w 12141"/>
                <a:gd name="connsiteY6" fmla="*/ 11017 h 12141"/>
                <a:gd name="connsiteX7" fmla="*/ 4491 w 12141"/>
                <a:gd name="connsiteY7" fmla="*/ 11745 h 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41" h="12141">
                  <a:moveTo>
                    <a:pt x="4491" y="11745"/>
                  </a:moveTo>
                  <a:cubicBezTo>
                    <a:pt x="5007" y="11745"/>
                    <a:pt x="5553" y="11563"/>
                    <a:pt x="5978" y="11169"/>
                  </a:cubicBezTo>
                  <a:lnTo>
                    <a:pt x="11533" y="6130"/>
                  </a:lnTo>
                  <a:cubicBezTo>
                    <a:pt x="12444" y="5311"/>
                    <a:pt x="12504" y="3914"/>
                    <a:pt x="11685" y="3004"/>
                  </a:cubicBezTo>
                  <a:cubicBezTo>
                    <a:pt x="10865" y="2093"/>
                    <a:pt x="9469" y="2032"/>
                    <a:pt x="8558" y="2852"/>
                  </a:cubicBezTo>
                  <a:lnTo>
                    <a:pt x="3004" y="7891"/>
                  </a:lnTo>
                  <a:cubicBezTo>
                    <a:pt x="2093" y="8710"/>
                    <a:pt x="2032" y="10106"/>
                    <a:pt x="2852" y="11017"/>
                  </a:cubicBezTo>
                  <a:cubicBezTo>
                    <a:pt x="3277" y="11503"/>
                    <a:pt x="3884" y="11745"/>
                    <a:pt x="4491" y="11745"/>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0" name="Freeform: Shape 271">
              <a:extLst>
                <a:ext uri="{FF2B5EF4-FFF2-40B4-BE49-F238E27FC236}">
                  <a16:creationId xmlns:a16="http://schemas.microsoft.com/office/drawing/2014/main" id="{4574D4DC-C00C-42CA-B755-9E8935C4D413}"/>
                </a:ext>
              </a:extLst>
            </p:cNvPr>
            <p:cNvSpPr/>
            <p:nvPr/>
          </p:nvSpPr>
          <p:spPr>
            <a:xfrm>
              <a:off x="9888815" y="1171213"/>
              <a:ext cx="12141" cy="12141"/>
            </a:xfrm>
            <a:custGeom>
              <a:avLst/>
              <a:gdLst>
                <a:gd name="connsiteX0" fmla="*/ 9530 w 12141"/>
                <a:gd name="connsiteY0" fmla="*/ 12261 h 12141"/>
                <a:gd name="connsiteX1" fmla="*/ 11017 w 12141"/>
                <a:gd name="connsiteY1" fmla="*/ 11685 h 12141"/>
                <a:gd name="connsiteX2" fmla="*/ 11169 w 12141"/>
                <a:gd name="connsiteY2" fmla="*/ 8558 h 12141"/>
                <a:gd name="connsiteX3" fmla="*/ 6130 w 12141"/>
                <a:gd name="connsiteY3" fmla="*/ 3004 h 12141"/>
                <a:gd name="connsiteX4" fmla="*/ 3004 w 12141"/>
                <a:gd name="connsiteY4" fmla="*/ 2852 h 12141"/>
                <a:gd name="connsiteX5" fmla="*/ 2852 w 12141"/>
                <a:gd name="connsiteY5" fmla="*/ 5978 h 12141"/>
                <a:gd name="connsiteX6" fmla="*/ 7891 w 12141"/>
                <a:gd name="connsiteY6" fmla="*/ 11533 h 12141"/>
                <a:gd name="connsiteX7" fmla="*/ 9530 w 12141"/>
                <a:gd name="connsiteY7" fmla="*/ 12261 h 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41" h="12141">
                  <a:moveTo>
                    <a:pt x="9530" y="12261"/>
                  </a:moveTo>
                  <a:cubicBezTo>
                    <a:pt x="10046" y="12261"/>
                    <a:pt x="10592" y="12079"/>
                    <a:pt x="11017" y="11685"/>
                  </a:cubicBezTo>
                  <a:cubicBezTo>
                    <a:pt x="11928" y="10865"/>
                    <a:pt x="11988" y="9469"/>
                    <a:pt x="11169" y="8558"/>
                  </a:cubicBezTo>
                  <a:lnTo>
                    <a:pt x="6130" y="3004"/>
                  </a:lnTo>
                  <a:cubicBezTo>
                    <a:pt x="5311" y="2093"/>
                    <a:pt x="3914" y="2032"/>
                    <a:pt x="3004" y="2852"/>
                  </a:cubicBezTo>
                  <a:cubicBezTo>
                    <a:pt x="2093" y="3671"/>
                    <a:pt x="2032" y="5068"/>
                    <a:pt x="2852" y="5978"/>
                  </a:cubicBezTo>
                  <a:lnTo>
                    <a:pt x="7891" y="11533"/>
                  </a:lnTo>
                  <a:cubicBezTo>
                    <a:pt x="8316" y="12019"/>
                    <a:pt x="8923" y="12261"/>
                    <a:pt x="9530" y="12261"/>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1" name="Freeform: Shape 272">
              <a:extLst>
                <a:ext uri="{FF2B5EF4-FFF2-40B4-BE49-F238E27FC236}">
                  <a16:creationId xmlns:a16="http://schemas.microsoft.com/office/drawing/2014/main" id="{E21E4340-F89E-444E-B916-48C119E82B55}"/>
                </a:ext>
              </a:extLst>
            </p:cNvPr>
            <p:cNvSpPr/>
            <p:nvPr/>
          </p:nvSpPr>
          <p:spPr>
            <a:xfrm>
              <a:off x="9930914" y="1175689"/>
              <a:ext cx="57672" cy="78919"/>
            </a:xfrm>
            <a:custGeom>
              <a:avLst/>
              <a:gdLst>
                <a:gd name="connsiteX0" fmla="*/ 2277 w 57671"/>
                <a:gd name="connsiteY0" fmla="*/ 59083 h 78919"/>
                <a:gd name="connsiteX1" fmla="*/ 19912 w 57671"/>
                <a:gd name="connsiteY1" fmla="*/ 76718 h 78919"/>
                <a:gd name="connsiteX2" fmla="*/ 37547 w 57671"/>
                <a:gd name="connsiteY2" fmla="*/ 59083 h 78919"/>
                <a:gd name="connsiteX3" fmla="*/ 33571 w 57671"/>
                <a:gd name="connsiteY3" fmla="*/ 47943 h 78919"/>
                <a:gd name="connsiteX4" fmla="*/ 55395 w 57671"/>
                <a:gd name="connsiteY4" fmla="*/ 10547 h 78919"/>
                <a:gd name="connsiteX5" fmla="*/ 53422 w 57671"/>
                <a:gd name="connsiteY5" fmla="*/ 3020 h 78919"/>
                <a:gd name="connsiteX6" fmla="*/ 45895 w 57671"/>
                <a:gd name="connsiteY6" fmla="*/ 4993 h 78919"/>
                <a:gd name="connsiteX7" fmla="*/ 24283 w 57671"/>
                <a:gd name="connsiteY7" fmla="*/ 42024 h 78919"/>
                <a:gd name="connsiteX8" fmla="*/ 19912 w 57671"/>
                <a:gd name="connsiteY8" fmla="*/ 41447 h 78919"/>
                <a:gd name="connsiteX9" fmla="*/ 2277 w 57671"/>
                <a:gd name="connsiteY9" fmla="*/ 59083 h 78919"/>
                <a:gd name="connsiteX10" fmla="*/ 19912 w 57671"/>
                <a:gd name="connsiteY10" fmla="*/ 52496 h 78919"/>
                <a:gd name="connsiteX11" fmla="*/ 22796 w 57671"/>
                <a:gd name="connsiteY11" fmla="*/ 53194 h 78919"/>
                <a:gd name="connsiteX12" fmla="*/ 23736 w 57671"/>
                <a:gd name="connsiteY12" fmla="*/ 53892 h 78919"/>
                <a:gd name="connsiteX13" fmla="*/ 24101 w 57671"/>
                <a:gd name="connsiteY13" fmla="*/ 54044 h 78919"/>
                <a:gd name="connsiteX14" fmla="*/ 26529 w 57671"/>
                <a:gd name="connsiteY14" fmla="*/ 59113 h 78919"/>
                <a:gd name="connsiteX15" fmla="*/ 19912 w 57671"/>
                <a:gd name="connsiteY15" fmla="*/ 65730 h 78919"/>
                <a:gd name="connsiteX16" fmla="*/ 13295 w 57671"/>
                <a:gd name="connsiteY16" fmla="*/ 59113 h 78919"/>
                <a:gd name="connsiteX17" fmla="*/ 19912 w 57671"/>
                <a:gd name="connsiteY17" fmla="*/ 52496 h 7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71" h="78919">
                  <a:moveTo>
                    <a:pt x="2277" y="59083"/>
                  </a:moveTo>
                  <a:cubicBezTo>
                    <a:pt x="2277" y="68826"/>
                    <a:pt x="10168" y="76718"/>
                    <a:pt x="19912" y="76718"/>
                  </a:cubicBezTo>
                  <a:cubicBezTo>
                    <a:pt x="29655" y="76718"/>
                    <a:pt x="37547" y="68826"/>
                    <a:pt x="37547" y="59083"/>
                  </a:cubicBezTo>
                  <a:cubicBezTo>
                    <a:pt x="37547" y="54863"/>
                    <a:pt x="36060" y="50978"/>
                    <a:pt x="33571" y="47943"/>
                  </a:cubicBezTo>
                  <a:lnTo>
                    <a:pt x="55395" y="10547"/>
                  </a:lnTo>
                  <a:cubicBezTo>
                    <a:pt x="56943" y="7907"/>
                    <a:pt x="56033" y="4537"/>
                    <a:pt x="53422" y="3020"/>
                  </a:cubicBezTo>
                  <a:cubicBezTo>
                    <a:pt x="50812" y="1502"/>
                    <a:pt x="47412" y="2382"/>
                    <a:pt x="45895" y="4993"/>
                  </a:cubicBezTo>
                  <a:lnTo>
                    <a:pt x="24283" y="42024"/>
                  </a:lnTo>
                  <a:cubicBezTo>
                    <a:pt x="22887" y="41660"/>
                    <a:pt x="21430" y="41447"/>
                    <a:pt x="19912" y="41447"/>
                  </a:cubicBezTo>
                  <a:cubicBezTo>
                    <a:pt x="10168" y="41478"/>
                    <a:pt x="2277" y="49369"/>
                    <a:pt x="2277" y="59083"/>
                  </a:cubicBezTo>
                  <a:close/>
                  <a:moveTo>
                    <a:pt x="19912" y="52496"/>
                  </a:moveTo>
                  <a:cubicBezTo>
                    <a:pt x="20944" y="52496"/>
                    <a:pt x="21915" y="52769"/>
                    <a:pt x="22796" y="53194"/>
                  </a:cubicBezTo>
                  <a:cubicBezTo>
                    <a:pt x="23069" y="53467"/>
                    <a:pt x="23403" y="53680"/>
                    <a:pt x="23736" y="53892"/>
                  </a:cubicBezTo>
                  <a:cubicBezTo>
                    <a:pt x="23858" y="53953"/>
                    <a:pt x="23979" y="53983"/>
                    <a:pt x="24101" y="54044"/>
                  </a:cubicBezTo>
                  <a:cubicBezTo>
                    <a:pt x="25558" y="55258"/>
                    <a:pt x="26529" y="57079"/>
                    <a:pt x="26529" y="59113"/>
                  </a:cubicBezTo>
                  <a:cubicBezTo>
                    <a:pt x="26529" y="62755"/>
                    <a:pt x="23554" y="65730"/>
                    <a:pt x="19912" y="65730"/>
                  </a:cubicBezTo>
                  <a:cubicBezTo>
                    <a:pt x="16269" y="65730"/>
                    <a:pt x="13295" y="62755"/>
                    <a:pt x="13295" y="59113"/>
                  </a:cubicBezTo>
                  <a:cubicBezTo>
                    <a:pt x="13295" y="55471"/>
                    <a:pt x="16269" y="52496"/>
                    <a:pt x="19912" y="52496"/>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2" name="Freeform: Shape 273">
              <a:extLst>
                <a:ext uri="{FF2B5EF4-FFF2-40B4-BE49-F238E27FC236}">
                  <a16:creationId xmlns:a16="http://schemas.microsoft.com/office/drawing/2014/main" id="{E26C8E62-4814-4D6D-955E-F5D52A123BF5}"/>
                </a:ext>
              </a:extLst>
            </p:cNvPr>
            <p:cNvSpPr/>
            <p:nvPr/>
          </p:nvSpPr>
          <p:spPr>
            <a:xfrm>
              <a:off x="9574473" y="1013859"/>
              <a:ext cx="72848" cy="97131"/>
            </a:xfrm>
            <a:custGeom>
              <a:avLst/>
              <a:gdLst>
                <a:gd name="connsiteX0" fmla="*/ 70208 w 72848"/>
                <a:gd name="connsiteY0" fmla="*/ 73668 h 97131"/>
                <a:gd name="connsiteX1" fmla="*/ 70511 w 72848"/>
                <a:gd name="connsiteY1" fmla="*/ 70268 h 97131"/>
                <a:gd name="connsiteX2" fmla="*/ 73243 w 72848"/>
                <a:gd name="connsiteY2" fmla="*/ 38519 h 97131"/>
                <a:gd name="connsiteX3" fmla="*/ 48201 w 72848"/>
                <a:gd name="connsiteY3" fmla="*/ 28016 h 97131"/>
                <a:gd name="connsiteX4" fmla="*/ 29200 w 72848"/>
                <a:gd name="connsiteY4" fmla="*/ 2277 h 97131"/>
                <a:gd name="connsiteX5" fmla="*/ 16907 w 72848"/>
                <a:gd name="connsiteY5" fmla="*/ 10108 h 97131"/>
                <a:gd name="connsiteX6" fmla="*/ 21946 w 72848"/>
                <a:gd name="connsiteY6" fmla="*/ 18485 h 97131"/>
                <a:gd name="connsiteX7" fmla="*/ 2277 w 72848"/>
                <a:gd name="connsiteY7" fmla="*/ 23099 h 97131"/>
                <a:gd name="connsiteX8" fmla="*/ 3491 w 72848"/>
                <a:gd name="connsiteY8" fmla="*/ 28836 h 97131"/>
                <a:gd name="connsiteX9" fmla="*/ 25011 w 72848"/>
                <a:gd name="connsiteY9" fmla="*/ 24920 h 97131"/>
                <a:gd name="connsiteX10" fmla="*/ 33692 w 72848"/>
                <a:gd name="connsiteY10" fmla="*/ 34148 h 97131"/>
                <a:gd name="connsiteX11" fmla="*/ 48232 w 72848"/>
                <a:gd name="connsiteY11" fmla="*/ 45895 h 97131"/>
                <a:gd name="connsiteX12" fmla="*/ 16907 w 72848"/>
                <a:gd name="connsiteY12" fmla="*/ 40309 h 97131"/>
                <a:gd name="connsiteX13" fmla="*/ 16786 w 72848"/>
                <a:gd name="connsiteY13" fmla="*/ 40309 h 97131"/>
                <a:gd name="connsiteX14" fmla="*/ 15784 w 72848"/>
                <a:gd name="connsiteY14" fmla="*/ 60464 h 97131"/>
                <a:gd name="connsiteX15" fmla="*/ 42070 w 72848"/>
                <a:gd name="connsiteY15" fmla="*/ 62134 h 97131"/>
                <a:gd name="connsiteX16" fmla="*/ 24161 w 72848"/>
                <a:gd name="connsiteY16" fmla="*/ 78342 h 97131"/>
                <a:gd name="connsiteX17" fmla="*/ 10745 w 72848"/>
                <a:gd name="connsiteY17" fmla="*/ 83381 h 97131"/>
                <a:gd name="connsiteX18" fmla="*/ 20246 w 72848"/>
                <a:gd name="connsiteY18" fmla="*/ 97374 h 97131"/>
                <a:gd name="connsiteX19" fmla="*/ 48201 w 72848"/>
                <a:gd name="connsiteY19" fmla="*/ 85627 h 97131"/>
                <a:gd name="connsiteX20" fmla="*/ 70208 w 72848"/>
                <a:gd name="connsiteY20" fmla="*/ 73668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848" h="97131">
                  <a:moveTo>
                    <a:pt x="70208" y="73668"/>
                  </a:moveTo>
                  <a:cubicBezTo>
                    <a:pt x="70299" y="72545"/>
                    <a:pt x="70420" y="71422"/>
                    <a:pt x="70511" y="70268"/>
                  </a:cubicBezTo>
                  <a:cubicBezTo>
                    <a:pt x="71452" y="59675"/>
                    <a:pt x="72454" y="48444"/>
                    <a:pt x="73243" y="38519"/>
                  </a:cubicBezTo>
                  <a:cubicBezTo>
                    <a:pt x="67112" y="38336"/>
                    <a:pt x="56761" y="37912"/>
                    <a:pt x="48201" y="28016"/>
                  </a:cubicBezTo>
                  <a:cubicBezTo>
                    <a:pt x="37578" y="15723"/>
                    <a:pt x="29200" y="2277"/>
                    <a:pt x="29200" y="2277"/>
                  </a:cubicBezTo>
                  <a:lnTo>
                    <a:pt x="16907" y="10108"/>
                  </a:lnTo>
                  <a:cubicBezTo>
                    <a:pt x="16907" y="10108"/>
                    <a:pt x="20185" y="15602"/>
                    <a:pt x="21946" y="18485"/>
                  </a:cubicBezTo>
                  <a:lnTo>
                    <a:pt x="2277" y="23099"/>
                  </a:lnTo>
                  <a:lnTo>
                    <a:pt x="3491" y="28836"/>
                  </a:lnTo>
                  <a:lnTo>
                    <a:pt x="25011" y="24920"/>
                  </a:lnTo>
                  <a:cubicBezTo>
                    <a:pt x="27106" y="27834"/>
                    <a:pt x="32084" y="32873"/>
                    <a:pt x="33692" y="34148"/>
                  </a:cubicBezTo>
                  <a:cubicBezTo>
                    <a:pt x="39277" y="38610"/>
                    <a:pt x="48232" y="45895"/>
                    <a:pt x="48232" y="45895"/>
                  </a:cubicBezTo>
                  <a:cubicBezTo>
                    <a:pt x="48232" y="45895"/>
                    <a:pt x="19699" y="40856"/>
                    <a:pt x="16907" y="40309"/>
                  </a:cubicBezTo>
                  <a:cubicBezTo>
                    <a:pt x="16877" y="40309"/>
                    <a:pt x="16846" y="40309"/>
                    <a:pt x="16786" y="40309"/>
                  </a:cubicBezTo>
                  <a:cubicBezTo>
                    <a:pt x="14145" y="40309"/>
                    <a:pt x="15784" y="60464"/>
                    <a:pt x="15784" y="60464"/>
                  </a:cubicBezTo>
                  <a:lnTo>
                    <a:pt x="42070" y="62134"/>
                  </a:lnTo>
                  <a:cubicBezTo>
                    <a:pt x="42070" y="62134"/>
                    <a:pt x="29200" y="76127"/>
                    <a:pt x="24161" y="78342"/>
                  </a:cubicBezTo>
                  <a:cubicBezTo>
                    <a:pt x="19123" y="80589"/>
                    <a:pt x="10745" y="83381"/>
                    <a:pt x="10745" y="83381"/>
                  </a:cubicBezTo>
                  <a:lnTo>
                    <a:pt x="20246" y="97374"/>
                  </a:lnTo>
                  <a:cubicBezTo>
                    <a:pt x="20246" y="97374"/>
                    <a:pt x="38701" y="92335"/>
                    <a:pt x="48201" y="85627"/>
                  </a:cubicBezTo>
                  <a:cubicBezTo>
                    <a:pt x="55638" y="80406"/>
                    <a:pt x="65078" y="75520"/>
                    <a:pt x="70208" y="73668"/>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3" name="Freeform: Shape 274">
              <a:extLst>
                <a:ext uri="{FF2B5EF4-FFF2-40B4-BE49-F238E27FC236}">
                  <a16:creationId xmlns:a16="http://schemas.microsoft.com/office/drawing/2014/main" id="{F193BBF1-8515-47F2-82D8-AED5DF0FFCFD}"/>
                </a:ext>
              </a:extLst>
            </p:cNvPr>
            <p:cNvSpPr/>
            <p:nvPr/>
          </p:nvSpPr>
          <p:spPr>
            <a:xfrm>
              <a:off x="9637578" y="960285"/>
              <a:ext cx="51601" cy="127485"/>
            </a:xfrm>
            <a:custGeom>
              <a:avLst/>
              <a:gdLst>
                <a:gd name="connsiteX0" fmla="*/ 25679 w 51600"/>
                <a:gd name="connsiteY0" fmla="*/ 78039 h 127484"/>
                <a:gd name="connsiteX1" fmla="*/ 25952 w 51600"/>
                <a:gd name="connsiteY1" fmla="*/ 78039 h 127484"/>
                <a:gd name="connsiteX2" fmla="*/ 25011 w 51600"/>
                <a:gd name="connsiteY2" fmla="*/ 93003 h 127484"/>
                <a:gd name="connsiteX3" fmla="*/ 22674 w 51600"/>
                <a:gd name="connsiteY3" fmla="*/ 126210 h 127484"/>
                <a:gd name="connsiteX4" fmla="*/ 28259 w 51600"/>
                <a:gd name="connsiteY4" fmla="*/ 122719 h 127484"/>
                <a:gd name="connsiteX5" fmla="*/ 33237 w 51600"/>
                <a:gd name="connsiteY5" fmla="*/ 56852 h 127484"/>
                <a:gd name="connsiteX6" fmla="*/ 33601 w 51600"/>
                <a:gd name="connsiteY6" fmla="*/ 55668 h 127484"/>
                <a:gd name="connsiteX7" fmla="*/ 34846 w 51600"/>
                <a:gd name="connsiteY7" fmla="*/ 51905 h 127484"/>
                <a:gd name="connsiteX8" fmla="*/ 36637 w 51600"/>
                <a:gd name="connsiteY8" fmla="*/ 47382 h 127484"/>
                <a:gd name="connsiteX9" fmla="*/ 37487 w 51600"/>
                <a:gd name="connsiteY9" fmla="*/ 45530 h 127484"/>
                <a:gd name="connsiteX10" fmla="*/ 39156 w 51600"/>
                <a:gd name="connsiteY10" fmla="*/ 42100 h 127484"/>
                <a:gd name="connsiteX11" fmla="*/ 40006 w 51600"/>
                <a:gd name="connsiteY11" fmla="*/ 40522 h 127484"/>
                <a:gd name="connsiteX12" fmla="*/ 42859 w 51600"/>
                <a:gd name="connsiteY12" fmla="*/ 35908 h 127484"/>
                <a:gd name="connsiteX13" fmla="*/ 42859 w 51600"/>
                <a:gd name="connsiteY13" fmla="*/ 35908 h 127484"/>
                <a:gd name="connsiteX14" fmla="*/ 42981 w 51600"/>
                <a:gd name="connsiteY14" fmla="*/ 35756 h 127484"/>
                <a:gd name="connsiteX15" fmla="*/ 47078 w 51600"/>
                <a:gd name="connsiteY15" fmla="*/ 30141 h 127484"/>
                <a:gd name="connsiteX16" fmla="*/ 48596 w 51600"/>
                <a:gd name="connsiteY16" fmla="*/ 28229 h 127484"/>
                <a:gd name="connsiteX17" fmla="*/ 50357 w 51600"/>
                <a:gd name="connsiteY17" fmla="*/ 26013 h 127484"/>
                <a:gd name="connsiteX18" fmla="*/ 40461 w 51600"/>
                <a:gd name="connsiteY18" fmla="*/ 14205 h 127484"/>
                <a:gd name="connsiteX19" fmla="*/ 25558 w 51600"/>
                <a:gd name="connsiteY19" fmla="*/ 27925 h 127484"/>
                <a:gd name="connsiteX20" fmla="*/ 15298 w 51600"/>
                <a:gd name="connsiteY20" fmla="*/ 2277 h 127484"/>
                <a:gd name="connsiteX21" fmla="*/ 2277 w 51600"/>
                <a:gd name="connsiteY21" fmla="*/ 8438 h 127484"/>
                <a:gd name="connsiteX22" fmla="*/ 25952 w 51600"/>
                <a:gd name="connsiteY22" fmla="*/ 64167 h 127484"/>
                <a:gd name="connsiteX23" fmla="*/ 25679 w 51600"/>
                <a:gd name="connsiteY23" fmla="*/ 78039 h 1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600" h="127484">
                  <a:moveTo>
                    <a:pt x="25679" y="78039"/>
                  </a:moveTo>
                  <a:lnTo>
                    <a:pt x="25952" y="78039"/>
                  </a:lnTo>
                  <a:lnTo>
                    <a:pt x="25011" y="93003"/>
                  </a:lnTo>
                  <a:cubicBezTo>
                    <a:pt x="24435" y="102049"/>
                    <a:pt x="23645" y="113219"/>
                    <a:pt x="22674" y="126210"/>
                  </a:cubicBezTo>
                  <a:cubicBezTo>
                    <a:pt x="24495" y="124965"/>
                    <a:pt x="26377" y="123812"/>
                    <a:pt x="28259" y="122719"/>
                  </a:cubicBezTo>
                  <a:cubicBezTo>
                    <a:pt x="26954" y="106814"/>
                    <a:pt x="26317" y="79799"/>
                    <a:pt x="33237" y="56852"/>
                  </a:cubicBezTo>
                  <a:cubicBezTo>
                    <a:pt x="33359" y="56458"/>
                    <a:pt x="33480" y="56063"/>
                    <a:pt x="33601" y="55668"/>
                  </a:cubicBezTo>
                  <a:cubicBezTo>
                    <a:pt x="33996" y="54394"/>
                    <a:pt x="34421" y="53149"/>
                    <a:pt x="34846" y="51905"/>
                  </a:cubicBezTo>
                  <a:cubicBezTo>
                    <a:pt x="35423" y="50357"/>
                    <a:pt x="35999" y="48839"/>
                    <a:pt x="36637" y="47382"/>
                  </a:cubicBezTo>
                  <a:cubicBezTo>
                    <a:pt x="36910" y="46744"/>
                    <a:pt x="37213" y="46137"/>
                    <a:pt x="37487" y="45530"/>
                  </a:cubicBezTo>
                  <a:cubicBezTo>
                    <a:pt x="38033" y="44346"/>
                    <a:pt x="38579" y="43223"/>
                    <a:pt x="39156" y="42100"/>
                  </a:cubicBezTo>
                  <a:cubicBezTo>
                    <a:pt x="39429" y="41554"/>
                    <a:pt x="39733" y="41038"/>
                    <a:pt x="40006" y="40522"/>
                  </a:cubicBezTo>
                  <a:cubicBezTo>
                    <a:pt x="40917" y="38913"/>
                    <a:pt x="41858" y="37365"/>
                    <a:pt x="42859" y="35908"/>
                  </a:cubicBezTo>
                  <a:lnTo>
                    <a:pt x="42859" y="35908"/>
                  </a:lnTo>
                  <a:cubicBezTo>
                    <a:pt x="42890" y="35848"/>
                    <a:pt x="42920" y="35817"/>
                    <a:pt x="42981" y="35756"/>
                  </a:cubicBezTo>
                  <a:cubicBezTo>
                    <a:pt x="44316" y="33844"/>
                    <a:pt x="45682" y="31962"/>
                    <a:pt x="47078" y="30141"/>
                  </a:cubicBezTo>
                  <a:cubicBezTo>
                    <a:pt x="47564" y="29504"/>
                    <a:pt x="48080" y="28866"/>
                    <a:pt x="48596" y="28229"/>
                  </a:cubicBezTo>
                  <a:cubicBezTo>
                    <a:pt x="49173" y="27500"/>
                    <a:pt x="49749" y="26711"/>
                    <a:pt x="50357" y="26013"/>
                  </a:cubicBezTo>
                  <a:cubicBezTo>
                    <a:pt x="47018" y="22097"/>
                    <a:pt x="43345" y="17666"/>
                    <a:pt x="40461" y="14205"/>
                  </a:cubicBezTo>
                  <a:lnTo>
                    <a:pt x="25558" y="27925"/>
                  </a:lnTo>
                  <a:lnTo>
                    <a:pt x="15298" y="2277"/>
                  </a:lnTo>
                  <a:lnTo>
                    <a:pt x="2277" y="8438"/>
                  </a:lnTo>
                  <a:cubicBezTo>
                    <a:pt x="9835" y="21915"/>
                    <a:pt x="25072" y="50569"/>
                    <a:pt x="25952" y="64167"/>
                  </a:cubicBezTo>
                  <a:cubicBezTo>
                    <a:pt x="26134" y="67203"/>
                    <a:pt x="26013" y="72029"/>
                    <a:pt x="25679" y="78039"/>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4" name="Freeform: Shape 275">
              <a:extLst>
                <a:ext uri="{FF2B5EF4-FFF2-40B4-BE49-F238E27FC236}">
                  <a16:creationId xmlns:a16="http://schemas.microsoft.com/office/drawing/2014/main" id="{6DFD71F4-3C91-44AC-B026-B1559D750930}"/>
                </a:ext>
              </a:extLst>
            </p:cNvPr>
            <p:cNvSpPr/>
            <p:nvPr/>
          </p:nvSpPr>
          <p:spPr>
            <a:xfrm>
              <a:off x="9619923" y="1092050"/>
              <a:ext cx="88025" cy="221581"/>
            </a:xfrm>
            <a:custGeom>
              <a:avLst/>
              <a:gdLst>
                <a:gd name="connsiteX0" fmla="*/ 34744 w 88025"/>
                <a:gd name="connsiteY0" fmla="*/ 159052 h 221580"/>
                <a:gd name="connsiteX1" fmla="*/ 38629 w 88025"/>
                <a:gd name="connsiteY1" fmla="*/ 108150 h 221580"/>
                <a:gd name="connsiteX2" fmla="*/ 87013 w 88025"/>
                <a:gd name="connsiteY2" fmla="*/ 37790 h 221580"/>
                <a:gd name="connsiteX3" fmla="*/ 84858 w 88025"/>
                <a:gd name="connsiteY3" fmla="*/ 11383 h 221580"/>
                <a:gd name="connsiteX4" fmla="*/ 70409 w 88025"/>
                <a:gd name="connsiteY4" fmla="*/ 2277 h 221580"/>
                <a:gd name="connsiteX5" fmla="*/ 39327 w 88025"/>
                <a:gd name="connsiteY5" fmla="*/ 15875 h 221580"/>
                <a:gd name="connsiteX6" fmla="*/ 36565 w 88025"/>
                <a:gd name="connsiteY6" fmla="*/ 20853 h 221580"/>
                <a:gd name="connsiteX7" fmla="*/ 19871 w 88025"/>
                <a:gd name="connsiteY7" fmla="*/ 53301 h 221580"/>
                <a:gd name="connsiteX8" fmla="*/ 19871 w 88025"/>
                <a:gd name="connsiteY8" fmla="*/ 53301 h 221580"/>
                <a:gd name="connsiteX9" fmla="*/ 4998 w 88025"/>
                <a:gd name="connsiteY9" fmla="*/ 154166 h 221580"/>
                <a:gd name="connsiteX10" fmla="*/ 17109 w 88025"/>
                <a:gd name="connsiteY10" fmla="*/ 214660 h 221580"/>
                <a:gd name="connsiteX11" fmla="*/ 22451 w 88025"/>
                <a:gd name="connsiteY11" fmla="*/ 219972 h 221580"/>
                <a:gd name="connsiteX12" fmla="*/ 23695 w 88025"/>
                <a:gd name="connsiteY12" fmla="*/ 216694 h 221580"/>
                <a:gd name="connsiteX13" fmla="*/ 33712 w 88025"/>
                <a:gd name="connsiteY13" fmla="*/ 182485 h 221580"/>
                <a:gd name="connsiteX14" fmla="*/ 34744 w 88025"/>
                <a:gd name="connsiteY14" fmla="*/ 159052 h 22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25" h="221580">
                  <a:moveTo>
                    <a:pt x="34744" y="159052"/>
                  </a:moveTo>
                  <a:cubicBezTo>
                    <a:pt x="35078" y="143269"/>
                    <a:pt x="35472" y="125390"/>
                    <a:pt x="38629" y="108150"/>
                  </a:cubicBezTo>
                  <a:cubicBezTo>
                    <a:pt x="43273" y="82835"/>
                    <a:pt x="77239" y="47534"/>
                    <a:pt x="87013" y="37790"/>
                  </a:cubicBezTo>
                  <a:cubicBezTo>
                    <a:pt x="87954" y="28502"/>
                    <a:pt x="87893" y="18455"/>
                    <a:pt x="84858" y="11383"/>
                  </a:cubicBezTo>
                  <a:cubicBezTo>
                    <a:pt x="82065" y="4857"/>
                    <a:pt x="76723" y="2277"/>
                    <a:pt x="70409" y="2277"/>
                  </a:cubicBezTo>
                  <a:cubicBezTo>
                    <a:pt x="60514" y="2277"/>
                    <a:pt x="48221" y="8590"/>
                    <a:pt x="39327" y="15875"/>
                  </a:cubicBezTo>
                  <a:cubicBezTo>
                    <a:pt x="38538" y="17210"/>
                    <a:pt x="37597" y="18850"/>
                    <a:pt x="36565" y="20853"/>
                  </a:cubicBezTo>
                  <a:lnTo>
                    <a:pt x="19871" y="53301"/>
                  </a:lnTo>
                  <a:lnTo>
                    <a:pt x="19871" y="53301"/>
                  </a:lnTo>
                  <a:cubicBezTo>
                    <a:pt x="7608" y="87024"/>
                    <a:pt x="-2864" y="133798"/>
                    <a:pt x="4998" y="154166"/>
                  </a:cubicBezTo>
                  <a:cubicBezTo>
                    <a:pt x="17109" y="185612"/>
                    <a:pt x="9824" y="204977"/>
                    <a:pt x="17109" y="214660"/>
                  </a:cubicBezTo>
                  <a:cubicBezTo>
                    <a:pt x="18808" y="216937"/>
                    <a:pt x="20630" y="218636"/>
                    <a:pt x="22451" y="219972"/>
                  </a:cubicBezTo>
                  <a:cubicBezTo>
                    <a:pt x="22845" y="218910"/>
                    <a:pt x="23270" y="217817"/>
                    <a:pt x="23695" y="216694"/>
                  </a:cubicBezTo>
                  <a:cubicBezTo>
                    <a:pt x="27672" y="206313"/>
                    <a:pt x="32589" y="193413"/>
                    <a:pt x="33712" y="182485"/>
                  </a:cubicBezTo>
                  <a:cubicBezTo>
                    <a:pt x="34380" y="175959"/>
                    <a:pt x="34562" y="167764"/>
                    <a:pt x="34744" y="159052"/>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5" name="Freeform: Shape 276">
              <a:extLst>
                <a:ext uri="{FF2B5EF4-FFF2-40B4-BE49-F238E27FC236}">
                  <a16:creationId xmlns:a16="http://schemas.microsoft.com/office/drawing/2014/main" id="{73614A81-BCA8-4C0E-9E07-BC83C045D6AC}"/>
                </a:ext>
              </a:extLst>
            </p:cNvPr>
            <p:cNvSpPr/>
            <p:nvPr/>
          </p:nvSpPr>
          <p:spPr>
            <a:xfrm>
              <a:off x="9677526" y="929689"/>
              <a:ext cx="130520" cy="194263"/>
            </a:xfrm>
            <a:custGeom>
              <a:avLst/>
              <a:gdLst>
                <a:gd name="connsiteX0" fmla="*/ 8860 w 130520"/>
                <a:gd name="connsiteY0" fmla="*/ 86690 h 194262"/>
                <a:gd name="connsiteX1" fmla="*/ 8404 w 130520"/>
                <a:gd name="connsiteY1" fmla="*/ 87904 h 194262"/>
                <a:gd name="connsiteX2" fmla="*/ 7251 w 130520"/>
                <a:gd name="connsiteY2" fmla="*/ 91425 h 194262"/>
                <a:gd name="connsiteX3" fmla="*/ 6978 w 130520"/>
                <a:gd name="connsiteY3" fmla="*/ 92366 h 194262"/>
                <a:gd name="connsiteX4" fmla="*/ 5915 w 130520"/>
                <a:gd name="connsiteY4" fmla="*/ 96403 h 194262"/>
                <a:gd name="connsiteX5" fmla="*/ 5733 w 130520"/>
                <a:gd name="connsiteY5" fmla="*/ 97101 h 194262"/>
                <a:gd name="connsiteX6" fmla="*/ 4883 w 130520"/>
                <a:gd name="connsiteY6" fmla="*/ 101077 h 194262"/>
                <a:gd name="connsiteX7" fmla="*/ 4671 w 130520"/>
                <a:gd name="connsiteY7" fmla="*/ 102140 h 194262"/>
                <a:gd name="connsiteX8" fmla="*/ 4185 w 130520"/>
                <a:gd name="connsiteY8" fmla="*/ 104932 h 194262"/>
                <a:gd name="connsiteX9" fmla="*/ 3760 w 130520"/>
                <a:gd name="connsiteY9" fmla="*/ 107664 h 194262"/>
                <a:gd name="connsiteX10" fmla="*/ 3669 w 130520"/>
                <a:gd name="connsiteY10" fmla="*/ 108271 h 194262"/>
                <a:gd name="connsiteX11" fmla="*/ 2971 w 130520"/>
                <a:gd name="connsiteY11" fmla="*/ 148398 h 194262"/>
                <a:gd name="connsiteX12" fmla="*/ 10772 w 130520"/>
                <a:gd name="connsiteY12" fmla="*/ 147700 h 194262"/>
                <a:gd name="connsiteX13" fmla="*/ 25069 w 130520"/>
                <a:gd name="connsiteY13" fmla="*/ 150189 h 194262"/>
                <a:gd name="connsiteX14" fmla="*/ 39669 w 130520"/>
                <a:gd name="connsiteY14" fmla="*/ 163393 h 194262"/>
                <a:gd name="connsiteX15" fmla="*/ 44191 w 130520"/>
                <a:gd name="connsiteY15" fmla="*/ 182850 h 194262"/>
                <a:gd name="connsiteX16" fmla="*/ 44282 w 130520"/>
                <a:gd name="connsiteY16" fmla="*/ 183912 h 194262"/>
                <a:gd name="connsiteX17" fmla="*/ 44647 w 130520"/>
                <a:gd name="connsiteY17" fmla="*/ 192836 h 194262"/>
                <a:gd name="connsiteX18" fmla="*/ 49685 w 130520"/>
                <a:gd name="connsiteY18" fmla="*/ 188951 h 194262"/>
                <a:gd name="connsiteX19" fmla="*/ 62525 w 130520"/>
                <a:gd name="connsiteY19" fmla="*/ 155046 h 194262"/>
                <a:gd name="connsiteX20" fmla="*/ 63010 w 130520"/>
                <a:gd name="connsiteY20" fmla="*/ 149916 h 194262"/>
                <a:gd name="connsiteX21" fmla="*/ 63435 w 130520"/>
                <a:gd name="connsiteY21" fmla="*/ 144695 h 194262"/>
                <a:gd name="connsiteX22" fmla="*/ 63526 w 130520"/>
                <a:gd name="connsiteY22" fmla="*/ 143876 h 194262"/>
                <a:gd name="connsiteX23" fmla="*/ 63587 w 130520"/>
                <a:gd name="connsiteY23" fmla="*/ 122446 h 194262"/>
                <a:gd name="connsiteX24" fmla="*/ 69415 w 130520"/>
                <a:gd name="connsiteY24" fmla="*/ 106177 h 194262"/>
                <a:gd name="connsiteX25" fmla="*/ 74059 w 130520"/>
                <a:gd name="connsiteY25" fmla="*/ 100683 h 194262"/>
                <a:gd name="connsiteX26" fmla="*/ 86626 w 130520"/>
                <a:gd name="connsiteY26" fmla="*/ 94885 h 194262"/>
                <a:gd name="connsiteX27" fmla="*/ 90177 w 130520"/>
                <a:gd name="connsiteY27" fmla="*/ 94066 h 194262"/>
                <a:gd name="connsiteX28" fmla="*/ 92636 w 130520"/>
                <a:gd name="connsiteY28" fmla="*/ 93853 h 194262"/>
                <a:gd name="connsiteX29" fmla="*/ 93637 w 130520"/>
                <a:gd name="connsiteY29" fmla="*/ 93883 h 194262"/>
                <a:gd name="connsiteX30" fmla="*/ 119165 w 130520"/>
                <a:gd name="connsiteY30" fmla="*/ 95037 h 194262"/>
                <a:gd name="connsiteX31" fmla="*/ 126905 w 130520"/>
                <a:gd name="connsiteY31" fmla="*/ 95371 h 194262"/>
                <a:gd name="connsiteX32" fmla="*/ 131093 w 130520"/>
                <a:gd name="connsiteY32" fmla="*/ 95128 h 194262"/>
                <a:gd name="connsiteX33" fmla="*/ 105536 w 130520"/>
                <a:gd name="connsiteY33" fmla="*/ 52572 h 194262"/>
                <a:gd name="connsiteX34" fmla="*/ 101256 w 130520"/>
                <a:gd name="connsiteY34" fmla="*/ 49264 h 194262"/>
                <a:gd name="connsiteX35" fmla="*/ 103168 w 130520"/>
                <a:gd name="connsiteY35" fmla="*/ 44225 h 194262"/>
                <a:gd name="connsiteX36" fmla="*/ 117525 w 130520"/>
                <a:gd name="connsiteY36" fmla="*/ 12324 h 194262"/>
                <a:gd name="connsiteX37" fmla="*/ 109876 w 130520"/>
                <a:gd name="connsiteY37" fmla="*/ 6435 h 194262"/>
                <a:gd name="connsiteX38" fmla="*/ 104291 w 130520"/>
                <a:gd name="connsiteY38" fmla="*/ 20124 h 194262"/>
                <a:gd name="connsiteX39" fmla="*/ 99465 w 130520"/>
                <a:gd name="connsiteY39" fmla="*/ 38154 h 194262"/>
                <a:gd name="connsiteX40" fmla="*/ 97583 w 130520"/>
                <a:gd name="connsiteY40" fmla="*/ 46623 h 194262"/>
                <a:gd name="connsiteX41" fmla="*/ 89570 w 130520"/>
                <a:gd name="connsiteY41" fmla="*/ 43284 h 194262"/>
                <a:gd name="connsiteX42" fmla="*/ 83590 w 130520"/>
                <a:gd name="connsiteY42" fmla="*/ 41129 h 194262"/>
                <a:gd name="connsiteX43" fmla="*/ 78248 w 130520"/>
                <a:gd name="connsiteY43" fmla="*/ 39520 h 194262"/>
                <a:gd name="connsiteX44" fmla="*/ 78430 w 130520"/>
                <a:gd name="connsiteY44" fmla="*/ 33935 h 194262"/>
                <a:gd name="connsiteX45" fmla="*/ 78521 w 130520"/>
                <a:gd name="connsiteY45" fmla="*/ 20337 h 194262"/>
                <a:gd name="connsiteX46" fmla="*/ 74059 w 130520"/>
                <a:gd name="connsiteY46" fmla="*/ 2277 h 194262"/>
                <a:gd name="connsiteX47" fmla="*/ 65196 w 130520"/>
                <a:gd name="connsiteY47" fmla="*/ 4219 h 194262"/>
                <a:gd name="connsiteX48" fmla="*/ 70660 w 130520"/>
                <a:gd name="connsiteY48" fmla="*/ 18182 h 194262"/>
                <a:gd name="connsiteX49" fmla="*/ 72299 w 130520"/>
                <a:gd name="connsiteY49" fmla="*/ 31780 h 194262"/>
                <a:gd name="connsiteX50" fmla="*/ 72420 w 130520"/>
                <a:gd name="connsiteY50" fmla="*/ 38579 h 194262"/>
                <a:gd name="connsiteX51" fmla="*/ 65651 w 130520"/>
                <a:gd name="connsiteY51" fmla="*/ 39156 h 194262"/>
                <a:gd name="connsiteX52" fmla="*/ 53995 w 130520"/>
                <a:gd name="connsiteY52" fmla="*/ 41615 h 194262"/>
                <a:gd name="connsiteX53" fmla="*/ 47318 w 130520"/>
                <a:gd name="connsiteY53" fmla="*/ 43922 h 194262"/>
                <a:gd name="connsiteX54" fmla="*/ 44829 w 130520"/>
                <a:gd name="connsiteY54" fmla="*/ 37304 h 194262"/>
                <a:gd name="connsiteX55" fmla="*/ 25615 w 130520"/>
                <a:gd name="connsiteY55" fmla="*/ 12141 h 194262"/>
                <a:gd name="connsiteX56" fmla="*/ 17146 w 130520"/>
                <a:gd name="connsiteY56" fmla="*/ 16968 h 194262"/>
                <a:gd name="connsiteX57" fmla="*/ 30927 w 130520"/>
                <a:gd name="connsiteY57" fmla="*/ 30080 h 194262"/>
                <a:gd name="connsiteX58" fmla="*/ 38363 w 130520"/>
                <a:gd name="connsiteY58" fmla="*/ 43497 h 194262"/>
                <a:gd name="connsiteX59" fmla="*/ 40215 w 130520"/>
                <a:gd name="connsiteY59" fmla="*/ 48475 h 194262"/>
                <a:gd name="connsiteX60" fmla="*/ 36057 w 130520"/>
                <a:gd name="connsiteY60" fmla="*/ 51753 h 194262"/>
                <a:gd name="connsiteX61" fmla="*/ 25342 w 130520"/>
                <a:gd name="connsiteY61" fmla="*/ 61769 h 194262"/>
                <a:gd name="connsiteX62" fmla="*/ 21153 w 130520"/>
                <a:gd name="connsiteY62" fmla="*/ 66656 h 194262"/>
                <a:gd name="connsiteX63" fmla="*/ 20091 w 130520"/>
                <a:gd name="connsiteY63" fmla="*/ 67931 h 194262"/>
                <a:gd name="connsiteX64" fmla="*/ 15022 w 130520"/>
                <a:gd name="connsiteY64" fmla="*/ 74791 h 194262"/>
                <a:gd name="connsiteX65" fmla="*/ 12806 w 130520"/>
                <a:gd name="connsiteY65" fmla="*/ 78403 h 194262"/>
                <a:gd name="connsiteX66" fmla="*/ 12168 w 130520"/>
                <a:gd name="connsiteY66" fmla="*/ 79587 h 194262"/>
                <a:gd name="connsiteX67" fmla="*/ 10772 w 130520"/>
                <a:gd name="connsiteY67" fmla="*/ 82379 h 194262"/>
                <a:gd name="connsiteX68" fmla="*/ 10195 w 130520"/>
                <a:gd name="connsiteY68" fmla="*/ 83715 h 194262"/>
                <a:gd name="connsiteX69" fmla="*/ 8860 w 130520"/>
                <a:gd name="connsiteY69" fmla="*/ 86690 h 19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0520" h="194262">
                  <a:moveTo>
                    <a:pt x="8860" y="86690"/>
                  </a:moveTo>
                  <a:cubicBezTo>
                    <a:pt x="8708" y="87084"/>
                    <a:pt x="8556" y="87479"/>
                    <a:pt x="8404" y="87904"/>
                  </a:cubicBezTo>
                  <a:cubicBezTo>
                    <a:pt x="7980" y="89057"/>
                    <a:pt x="7615" y="90241"/>
                    <a:pt x="7251" y="91425"/>
                  </a:cubicBezTo>
                  <a:cubicBezTo>
                    <a:pt x="7160" y="91728"/>
                    <a:pt x="7069" y="92032"/>
                    <a:pt x="6978" y="92366"/>
                  </a:cubicBezTo>
                  <a:cubicBezTo>
                    <a:pt x="6583" y="93701"/>
                    <a:pt x="6219" y="95037"/>
                    <a:pt x="5915" y="96403"/>
                  </a:cubicBezTo>
                  <a:cubicBezTo>
                    <a:pt x="5855" y="96646"/>
                    <a:pt x="5794" y="96858"/>
                    <a:pt x="5733" y="97101"/>
                  </a:cubicBezTo>
                  <a:cubicBezTo>
                    <a:pt x="5430" y="98406"/>
                    <a:pt x="5157" y="99742"/>
                    <a:pt x="4883" y="101077"/>
                  </a:cubicBezTo>
                  <a:cubicBezTo>
                    <a:pt x="4823" y="101441"/>
                    <a:pt x="4732" y="101775"/>
                    <a:pt x="4671" y="102140"/>
                  </a:cubicBezTo>
                  <a:cubicBezTo>
                    <a:pt x="4489" y="103081"/>
                    <a:pt x="4337" y="104022"/>
                    <a:pt x="4185" y="104932"/>
                  </a:cubicBezTo>
                  <a:cubicBezTo>
                    <a:pt x="4034" y="105843"/>
                    <a:pt x="3882" y="106723"/>
                    <a:pt x="3760" y="107664"/>
                  </a:cubicBezTo>
                  <a:cubicBezTo>
                    <a:pt x="3730" y="107876"/>
                    <a:pt x="3700" y="108089"/>
                    <a:pt x="3669" y="108271"/>
                  </a:cubicBezTo>
                  <a:cubicBezTo>
                    <a:pt x="2091" y="119957"/>
                    <a:pt x="1848" y="133464"/>
                    <a:pt x="2971" y="148398"/>
                  </a:cubicBezTo>
                  <a:cubicBezTo>
                    <a:pt x="5551" y="147943"/>
                    <a:pt x="8162" y="147700"/>
                    <a:pt x="10772" y="147700"/>
                  </a:cubicBezTo>
                  <a:cubicBezTo>
                    <a:pt x="15750" y="147700"/>
                    <a:pt x="20667" y="148520"/>
                    <a:pt x="25069" y="150189"/>
                  </a:cubicBezTo>
                  <a:cubicBezTo>
                    <a:pt x="32080" y="152860"/>
                    <a:pt x="37119" y="157413"/>
                    <a:pt x="39669" y="163393"/>
                  </a:cubicBezTo>
                  <a:cubicBezTo>
                    <a:pt x="42249" y="169403"/>
                    <a:pt x="43584" y="176263"/>
                    <a:pt x="44191" y="182850"/>
                  </a:cubicBezTo>
                  <a:cubicBezTo>
                    <a:pt x="44222" y="183214"/>
                    <a:pt x="44252" y="183578"/>
                    <a:pt x="44282" y="183912"/>
                  </a:cubicBezTo>
                  <a:cubicBezTo>
                    <a:pt x="44525" y="187008"/>
                    <a:pt x="44647" y="190013"/>
                    <a:pt x="44647" y="192836"/>
                  </a:cubicBezTo>
                  <a:cubicBezTo>
                    <a:pt x="46437" y="191470"/>
                    <a:pt x="48137" y="190165"/>
                    <a:pt x="49685" y="188951"/>
                  </a:cubicBezTo>
                  <a:cubicBezTo>
                    <a:pt x="54360" y="185217"/>
                    <a:pt x="60127" y="166580"/>
                    <a:pt x="62525" y="155046"/>
                  </a:cubicBezTo>
                  <a:cubicBezTo>
                    <a:pt x="62768" y="152982"/>
                    <a:pt x="62950" y="151191"/>
                    <a:pt x="63010" y="149916"/>
                  </a:cubicBezTo>
                  <a:cubicBezTo>
                    <a:pt x="63071" y="148459"/>
                    <a:pt x="63223" y="146820"/>
                    <a:pt x="63435" y="144695"/>
                  </a:cubicBezTo>
                  <a:cubicBezTo>
                    <a:pt x="63466" y="144452"/>
                    <a:pt x="63496" y="144149"/>
                    <a:pt x="63526" y="143876"/>
                  </a:cubicBezTo>
                  <a:cubicBezTo>
                    <a:pt x="63405" y="139626"/>
                    <a:pt x="63253" y="133282"/>
                    <a:pt x="63587" y="122446"/>
                  </a:cubicBezTo>
                  <a:cubicBezTo>
                    <a:pt x="63800" y="115981"/>
                    <a:pt x="66046" y="110548"/>
                    <a:pt x="69415" y="106177"/>
                  </a:cubicBezTo>
                  <a:cubicBezTo>
                    <a:pt x="70720" y="104113"/>
                    <a:pt x="72238" y="102261"/>
                    <a:pt x="74059" y="100683"/>
                  </a:cubicBezTo>
                  <a:cubicBezTo>
                    <a:pt x="78218" y="97101"/>
                    <a:pt x="82862" y="95523"/>
                    <a:pt x="86626" y="94885"/>
                  </a:cubicBezTo>
                  <a:cubicBezTo>
                    <a:pt x="87809" y="94551"/>
                    <a:pt x="88993" y="94248"/>
                    <a:pt x="90177" y="94066"/>
                  </a:cubicBezTo>
                  <a:cubicBezTo>
                    <a:pt x="90996" y="93914"/>
                    <a:pt x="91816" y="93853"/>
                    <a:pt x="92636" y="93853"/>
                  </a:cubicBezTo>
                  <a:cubicBezTo>
                    <a:pt x="92969" y="93853"/>
                    <a:pt x="93303" y="93853"/>
                    <a:pt x="93637" y="93883"/>
                  </a:cubicBezTo>
                  <a:cubicBezTo>
                    <a:pt x="93789" y="93883"/>
                    <a:pt x="109694" y="94976"/>
                    <a:pt x="119165" y="95037"/>
                  </a:cubicBezTo>
                  <a:cubicBezTo>
                    <a:pt x="121745" y="95067"/>
                    <a:pt x="124325" y="95219"/>
                    <a:pt x="126905" y="95371"/>
                  </a:cubicBezTo>
                  <a:cubicBezTo>
                    <a:pt x="128271" y="95280"/>
                    <a:pt x="129667" y="95189"/>
                    <a:pt x="131093" y="95128"/>
                  </a:cubicBezTo>
                  <a:cubicBezTo>
                    <a:pt x="130699" y="73729"/>
                    <a:pt x="120136" y="63803"/>
                    <a:pt x="105536" y="52572"/>
                  </a:cubicBezTo>
                  <a:lnTo>
                    <a:pt x="101256" y="49264"/>
                  </a:lnTo>
                  <a:lnTo>
                    <a:pt x="103168" y="44225"/>
                  </a:lnTo>
                  <a:cubicBezTo>
                    <a:pt x="107600" y="32600"/>
                    <a:pt x="113913" y="19517"/>
                    <a:pt x="117525" y="12324"/>
                  </a:cubicBezTo>
                  <a:lnTo>
                    <a:pt x="109876" y="6435"/>
                  </a:lnTo>
                  <a:cubicBezTo>
                    <a:pt x="107994" y="11018"/>
                    <a:pt x="105779" y="16391"/>
                    <a:pt x="104291" y="20124"/>
                  </a:cubicBezTo>
                  <a:cubicBezTo>
                    <a:pt x="103107" y="23129"/>
                    <a:pt x="101377" y="29534"/>
                    <a:pt x="99465" y="38154"/>
                  </a:cubicBezTo>
                  <a:lnTo>
                    <a:pt x="97583" y="46623"/>
                  </a:lnTo>
                  <a:lnTo>
                    <a:pt x="89570" y="43284"/>
                  </a:lnTo>
                  <a:cubicBezTo>
                    <a:pt x="87597" y="42465"/>
                    <a:pt x="85563" y="41736"/>
                    <a:pt x="83590" y="41129"/>
                  </a:cubicBezTo>
                  <a:lnTo>
                    <a:pt x="78248" y="39520"/>
                  </a:lnTo>
                  <a:lnTo>
                    <a:pt x="78430" y="33935"/>
                  </a:lnTo>
                  <a:cubicBezTo>
                    <a:pt x="78643" y="27895"/>
                    <a:pt x="78673" y="23312"/>
                    <a:pt x="78521" y="20337"/>
                  </a:cubicBezTo>
                  <a:cubicBezTo>
                    <a:pt x="78278" y="15207"/>
                    <a:pt x="76002" y="7740"/>
                    <a:pt x="74059" y="2277"/>
                  </a:cubicBezTo>
                  <a:lnTo>
                    <a:pt x="65196" y="4219"/>
                  </a:lnTo>
                  <a:cubicBezTo>
                    <a:pt x="67199" y="9045"/>
                    <a:pt x="69567" y="14813"/>
                    <a:pt x="70660" y="18182"/>
                  </a:cubicBezTo>
                  <a:cubicBezTo>
                    <a:pt x="71661" y="21217"/>
                    <a:pt x="72208" y="25527"/>
                    <a:pt x="72299" y="31780"/>
                  </a:cubicBezTo>
                  <a:lnTo>
                    <a:pt x="72420" y="38579"/>
                  </a:lnTo>
                  <a:lnTo>
                    <a:pt x="65651" y="39156"/>
                  </a:lnTo>
                  <a:cubicBezTo>
                    <a:pt x="61705" y="39490"/>
                    <a:pt x="57759" y="40309"/>
                    <a:pt x="53995" y="41615"/>
                  </a:cubicBezTo>
                  <a:lnTo>
                    <a:pt x="47318" y="43922"/>
                  </a:lnTo>
                  <a:lnTo>
                    <a:pt x="44829" y="37304"/>
                  </a:lnTo>
                  <a:cubicBezTo>
                    <a:pt x="39881" y="24161"/>
                    <a:pt x="30563" y="15845"/>
                    <a:pt x="25615" y="12141"/>
                  </a:cubicBezTo>
                  <a:lnTo>
                    <a:pt x="17146" y="16968"/>
                  </a:lnTo>
                  <a:cubicBezTo>
                    <a:pt x="21881" y="21005"/>
                    <a:pt x="27527" y="26104"/>
                    <a:pt x="30927" y="30080"/>
                  </a:cubicBezTo>
                  <a:cubicBezTo>
                    <a:pt x="33810" y="33419"/>
                    <a:pt x="36299" y="37942"/>
                    <a:pt x="38363" y="43497"/>
                  </a:cubicBezTo>
                  <a:lnTo>
                    <a:pt x="40215" y="48475"/>
                  </a:lnTo>
                  <a:lnTo>
                    <a:pt x="36057" y="51753"/>
                  </a:lnTo>
                  <a:cubicBezTo>
                    <a:pt x="32384" y="54636"/>
                    <a:pt x="28802" y="58006"/>
                    <a:pt x="25342" y="61769"/>
                  </a:cubicBezTo>
                  <a:cubicBezTo>
                    <a:pt x="23915" y="63317"/>
                    <a:pt x="22549" y="64987"/>
                    <a:pt x="21153" y="66656"/>
                  </a:cubicBezTo>
                  <a:cubicBezTo>
                    <a:pt x="20789" y="67081"/>
                    <a:pt x="20424" y="67476"/>
                    <a:pt x="20091" y="67931"/>
                  </a:cubicBezTo>
                  <a:cubicBezTo>
                    <a:pt x="18360" y="70117"/>
                    <a:pt x="16661" y="72424"/>
                    <a:pt x="15022" y="74791"/>
                  </a:cubicBezTo>
                  <a:cubicBezTo>
                    <a:pt x="14232" y="75945"/>
                    <a:pt x="13504" y="77159"/>
                    <a:pt x="12806" y="78403"/>
                  </a:cubicBezTo>
                  <a:cubicBezTo>
                    <a:pt x="12593" y="78798"/>
                    <a:pt x="12381" y="79192"/>
                    <a:pt x="12168" y="79587"/>
                  </a:cubicBezTo>
                  <a:cubicBezTo>
                    <a:pt x="11683" y="80498"/>
                    <a:pt x="11227" y="81408"/>
                    <a:pt x="10772" y="82379"/>
                  </a:cubicBezTo>
                  <a:cubicBezTo>
                    <a:pt x="10560" y="82804"/>
                    <a:pt x="10377" y="83260"/>
                    <a:pt x="10195" y="83715"/>
                  </a:cubicBezTo>
                  <a:cubicBezTo>
                    <a:pt x="9679" y="84656"/>
                    <a:pt x="9254" y="85658"/>
                    <a:pt x="8860" y="86690"/>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6" name="Freeform: Shape 277">
              <a:extLst>
                <a:ext uri="{FF2B5EF4-FFF2-40B4-BE49-F238E27FC236}">
                  <a16:creationId xmlns:a16="http://schemas.microsoft.com/office/drawing/2014/main" id="{27F900EF-EB1A-4FD3-91D3-1ECEBECF2AE0}"/>
                </a:ext>
              </a:extLst>
            </p:cNvPr>
            <p:cNvSpPr/>
            <p:nvPr/>
          </p:nvSpPr>
          <p:spPr>
            <a:xfrm>
              <a:off x="9651206" y="1019474"/>
              <a:ext cx="242828" cy="376384"/>
            </a:xfrm>
            <a:custGeom>
              <a:avLst/>
              <a:gdLst>
                <a:gd name="connsiteX0" fmla="*/ 164911 w 242828"/>
                <a:gd name="connsiteY0" fmla="*/ 132311 h 376383"/>
                <a:gd name="connsiteX1" fmla="*/ 160085 w 242828"/>
                <a:gd name="connsiteY1" fmla="*/ 71816 h 376383"/>
                <a:gd name="connsiteX2" fmla="*/ 164091 w 242828"/>
                <a:gd name="connsiteY2" fmla="*/ 69206 h 376383"/>
                <a:gd name="connsiteX3" fmla="*/ 176931 w 242828"/>
                <a:gd name="connsiteY3" fmla="*/ 79526 h 376383"/>
                <a:gd name="connsiteX4" fmla="*/ 172499 w 242828"/>
                <a:gd name="connsiteY4" fmla="*/ 83594 h 376383"/>
                <a:gd name="connsiteX5" fmla="*/ 164820 w 242828"/>
                <a:gd name="connsiteY5" fmla="*/ 88875 h 376383"/>
                <a:gd name="connsiteX6" fmla="*/ 172742 w 242828"/>
                <a:gd name="connsiteY6" fmla="*/ 103445 h 376383"/>
                <a:gd name="connsiteX7" fmla="*/ 183912 w 242828"/>
                <a:gd name="connsiteY7" fmla="*/ 97981 h 376383"/>
                <a:gd name="connsiteX8" fmla="*/ 185157 w 242828"/>
                <a:gd name="connsiteY8" fmla="*/ 108392 h 376383"/>
                <a:gd name="connsiteX9" fmla="*/ 204765 w 242828"/>
                <a:gd name="connsiteY9" fmla="*/ 98953 h 376383"/>
                <a:gd name="connsiteX10" fmla="*/ 193959 w 242828"/>
                <a:gd name="connsiteY10" fmla="*/ 77371 h 376383"/>
                <a:gd name="connsiteX11" fmla="*/ 215935 w 242828"/>
                <a:gd name="connsiteY11" fmla="*/ 97860 h 376383"/>
                <a:gd name="connsiteX12" fmla="*/ 225436 w 242828"/>
                <a:gd name="connsiteY12" fmla="*/ 86325 h 376383"/>
                <a:gd name="connsiteX13" fmla="*/ 210927 w 242828"/>
                <a:gd name="connsiteY13" fmla="*/ 74214 h 376383"/>
                <a:gd name="connsiteX14" fmla="*/ 224130 w 242828"/>
                <a:gd name="connsiteY14" fmla="*/ 73152 h 376383"/>
                <a:gd name="connsiteX15" fmla="*/ 240248 w 242828"/>
                <a:gd name="connsiteY15" fmla="*/ 72909 h 376383"/>
                <a:gd name="connsiteX16" fmla="*/ 242737 w 242828"/>
                <a:gd name="connsiteY16" fmla="*/ 56761 h 376383"/>
                <a:gd name="connsiteX17" fmla="*/ 216512 w 242828"/>
                <a:gd name="connsiteY17" fmla="*/ 54515 h 376383"/>
                <a:gd name="connsiteX18" fmla="*/ 210896 w 242828"/>
                <a:gd name="connsiteY18" fmla="*/ 54818 h 376383"/>
                <a:gd name="connsiteX19" fmla="*/ 210896 w 242828"/>
                <a:gd name="connsiteY19" fmla="*/ 54818 h 376383"/>
                <a:gd name="connsiteX20" fmla="*/ 209743 w 242828"/>
                <a:gd name="connsiteY20" fmla="*/ 49780 h 376383"/>
                <a:gd name="connsiteX21" fmla="*/ 224373 w 242828"/>
                <a:gd name="connsiteY21" fmla="*/ 37608 h 376383"/>
                <a:gd name="connsiteX22" fmla="*/ 229837 w 242828"/>
                <a:gd name="connsiteY22" fmla="*/ 20974 h 376383"/>
                <a:gd name="connsiteX23" fmla="*/ 217574 w 242828"/>
                <a:gd name="connsiteY23" fmla="*/ 18151 h 376383"/>
                <a:gd name="connsiteX24" fmla="*/ 209470 w 242828"/>
                <a:gd name="connsiteY24" fmla="*/ 29413 h 376383"/>
                <a:gd name="connsiteX25" fmla="*/ 200151 w 242828"/>
                <a:gd name="connsiteY25" fmla="*/ 36060 h 376383"/>
                <a:gd name="connsiteX26" fmla="*/ 208347 w 242828"/>
                <a:gd name="connsiteY26" fmla="*/ 20185 h 376383"/>
                <a:gd name="connsiteX27" fmla="*/ 211928 w 242828"/>
                <a:gd name="connsiteY27" fmla="*/ 2277 h 376383"/>
                <a:gd name="connsiteX28" fmla="*/ 194080 w 242828"/>
                <a:gd name="connsiteY28" fmla="*/ 2610 h 376383"/>
                <a:gd name="connsiteX29" fmla="*/ 184641 w 242828"/>
                <a:gd name="connsiteY29" fmla="*/ 21217 h 376383"/>
                <a:gd name="connsiteX30" fmla="*/ 177416 w 242828"/>
                <a:gd name="connsiteY30" fmla="*/ 21855 h 376383"/>
                <a:gd name="connsiteX31" fmla="*/ 153376 w 242828"/>
                <a:gd name="connsiteY31" fmla="*/ 20033 h 376383"/>
                <a:gd name="connsiteX32" fmla="*/ 145697 w 242828"/>
                <a:gd name="connsiteY32" fmla="*/ 20337 h 376383"/>
                <a:gd name="connsiteX33" fmla="*/ 118834 w 242828"/>
                <a:gd name="connsiteY33" fmla="*/ 19123 h 376383"/>
                <a:gd name="connsiteX34" fmla="*/ 116224 w 242828"/>
                <a:gd name="connsiteY34" fmla="*/ 19214 h 376383"/>
                <a:gd name="connsiteX35" fmla="*/ 107846 w 242828"/>
                <a:gd name="connsiteY35" fmla="*/ 24374 h 376383"/>
                <a:gd name="connsiteX36" fmla="*/ 105691 w 242828"/>
                <a:gd name="connsiteY36" fmla="*/ 33359 h 376383"/>
                <a:gd name="connsiteX37" fmla="*/ 104386 w 242828"/>
                <a:gd name="connsiteY37" fmla="*/ 54485 h 376383"/>
                <a:gd name="connsiteX38" fmla="*/ 104416 w 242828"/>
                <a:gd name="connsiteY38" fmla="*/ 59584 h 376383"/>
                <a:gd name="connsiteX39" fmla="*/ 103232 w 242828"/>
                <a:gd name="connsiteY39" fmla="*/ 66869 h 376383"/>
                <a:gd name="connsiteX40" fmla="*/ 85809 w 242828"/>
                <a:gd name="connsiteY40" fmla="*/ 110001 h 376383"/>
                <a:gd name="connsiteX41" fmla="*/ 66960 w 242828"/>
                <a:gd name="connsiteY41" fmla="*/ 124692 h 376383"/>
                <a:gd name="connsiteX42" fmla="*/ 52785 w 242828"/>
                <a:gd name="connsiteY42" fmla="*/ 135225 h 376383"/>
                <a:gd name="connsiteX43" fmla="*/ 52906 w 242828"/>
                <a:gd name="connsiteY43" fmla="*/ 134436 h 376383"/>
                <a:gd name="connsiteX44" fmla="*/ 21642 w 242828"/>
                <a:gd name="connsiteY44" fmla="*/ 183184 h 376383"/>
                <a:gd name="connsiteX45" fmla="*/ 18000 w 242828"/>
                <a:gd name="connsiteY45" fmla="*/ 231780 h 376383"/>
                <a:gd name="connsiteX46" fmla="*/ 16907 w 242828"/>
                <a:gd name="connsiteY46" fmla="*/ 256305 h 376383"/>
                <a:gd name="connsiteX47" fmla="*/ 6040 w 242828"/>
                <a:gd name="connsiteY47" fmla="*/ 294247 h 376383"/>
                <a:gd name="connsiteX48" fmla="*/ 2277 w 242828"/>
                <a:gd name="connsiteY48" fmla="*/ 304537 h 376383"/>
                <a:gd name="connsiteX49" fmla="*/ 17302 w 242828"/>
                <a:gd name="connsiteY49" fmla="*/ 333009 h 376383"/>
                <a:gd name="connsiteX50" fmla="*/ 18910 w 242828"/>
                <a:gd name="connsiteY50" fmla="*/ 333980 h 376383"/>
                <a:gd name="connsiteX51" fmla="*/ 42707 w 242828"/>
                <a:gd name="connsiteY51" fmla="*/ 346364 h 376383"/>
                <a:gd name="connsiteX52" fmla="*/ 54970 w 242828"/>
                <a:gd name="connsiteY52" fmla="*/ 351615 h 376383"/>
                <a:gd name="connsiteX53" fmla="*/ 94733 w 242828"/>
                <a:gd name="connsiteY53" fmla="*/ 362027 h 376383"/>
                <a:gd name="connsiteX54" fmla="*/ 97647 w 242828"/>
                <a:gd name="connsiteY54" fmla="*/ 362178 h 376383"/>
                <a:gd name="connsiteX55" fmla="*/ 98710 w 242828"/>
                <a:gd name="connsiteY55" fmla="*/ 362269 h 376383"/>
                <a:gd name="connsiteX56" fmla="*/ 101077 w 242828"/>
                <a:gd name="connsiteY56" fmla="*/ 362543 h 376383"/>
                <a:gd name="connsiteX57" fmla="*/ 102382 w 242828"/>
                <a:gd name="connsiteY57" fmla="*/ 362725 h 376383"/>
                <a:gd name="connsiteX58" fmla="*/ 105752 w 242828"/>
                <a:gd name="connsiteY58" fmla="*/ 363271 h 376383"/>
                <a:gd name="connsiteX59" fmla="*/ 105752 w 242828"/>
                <a:gd name="connsiteY59" fmla="*/ 363271 h 376383"/>
                <a:gd name="connsiteX60" fmla="*/ 182000 w 242828"/>
                <a:gd name="connsiteY60" fmla="*/ 376596 h 376383"/>
                <a:gd name="connsiteX61" fmla="*/ 196357 w 242828"/>
                <a:gd name="connsiteY61" fmla="*/ 374107 h 376383"/>
                <a:gd name="connsiteX62" fmla="*/ 227803 w 242828"/>
                <a:gd name="connsiteY62" fmla="*/ 335376 h 376383"/>
                <a:gd name="connsiteX63" fmla="*/ 198755 w 242828"/>
                <a:gd name="connsiteY63" fmla="*/ 178084 h 376383"/>
                <a:gd name="connsiteX64" fmla="*/ 164911 w 242828"/>
                <a:gd name="connsiteY64" fmla="*/ 132311 h 37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2828" h="376383">
                  <a:moveTo>
                    <a:pt x="164911" y="132311"/>
                  </a:moveTo>
                  <a:cubicBezTo>
                    <a:pt x="162482" y="125057"/>
                    <a:pt x="152800" y="83897"/>
                    <a:pt x="160085" y="71816"/>
                  </a:cubicBezTo>
                  <a:cubicBezTo>
                    <a:pt x="161177" y="69995"/>
                    <a:pt x="162543" y="69206"/>
                    <a:pt x="164091" y="69206"/>
                  </a:cubicBezTo>
                  <a:cubicBezTo>
                    <a:pt x="167885" y="69206"/>
                    <a:pt x="172712" y="74002"/>
                    <a:pt x="176931" y="79526"/>
                  </a:cubicBezTo>
                  <a:cubicBezTo>
                    <a:pt x="176536" y="82197"/>
                    <a:pt x="174563" y="82683"/>
                    <a:pt x="172499" y="83594"/>
                  </a:cubicBezTo>
                  <a:cubicBezTo>
                    <a:pt x="167885" y="85627"/>
                    <a:pt x="164820" y="88875"/>
                    <a:pt x="164820" y="88875"/>
                  </a:cubicBezTo>
                  <a:lnTo>
                    <a:pt x="172742" y="103445"/>
                  </a:lnTo>
                  <a:cubicBezTo>
                    <a:pt x="172742" y="103445"/>
                    <a:pt x="177204" y="101958"/>
                    <a:pt x="183912" y="97981"/>
                  </a:cubicBezTo>
                  <a:cubicBezTo>
                    <a:pt x="184671" y="102686"/>
                    <a:pt x="185157" y="108392"/>
                    <a:pt x="185157" y="108392"/>
                  </a:cubicBezTo>
                  <a:lnTo>
                    <a:pt x="204765" y="98953"/>
                  </a:lnTo>
                  <a:lnTo>
                    <a:pt x="193959" y="77371"/>
                  </a:lnTo>
                  <a:lnTo>
                    <a:pt x="215935" y="97860"/>
                  </a:lnTo>
                  <a:lnTo>
                    <a:pt x="225436" y="86325"/>
                  </a:lnTo>
                  <a:lnTo>
                    <a:pt x="210927" y="74214"/>
                  </a:lnTo>
                  <a:cubicBezTo>
                    <a:pt x="210927" y="74214"/>
                    <a:pt x="216481" y="73152"/>
                    <a:pt x="224130" y="73152"/>
                  </a:cubicBezTo>
                  <a:cubicBezTo>
                    <a:pt x="233054" y="73152"/>
                    <a:pt x="240248" y="72909"/>
                    <a:pt x="240248" y="72909"/>
                  </a:cubicBezTo>
                  <a:lnTo>
                    <a:pt x="242737" y="56761"/>
                  </a:lnTo>
                  <a:cubicBezTo>
                    <a:pt x="242737" y="56761"/>
                    <a:pt x="227105" y="54515"/>
                    <a:pt x="216512" y="54515"/>
                  </a:cubicBezTo>
                  <a:cubicBezTo>
                    <a:pt x="214387" y="54515"/>
                    <a:pt x="212444" y="54606"/>
                    <a:pt x="210896" y="54818"/>
                  </a:cubicBezTo>
                  <a:cubicBezTo>
                    <a:pt x="210896" y="54818"/>
                    <a:pt x="210896" y="54818"/>
                    <a:pt x="210896" y="54818"/>
                  </a:cubicBezTo>
                  <a:cubicBezTo>
                    <a:pt x="210320" y="54818"/>
                    <a:pt x="209743" y="49780"/>
                    <a:pt x="209743" y="49780"/>
                  </a:cubicBezTo>
                  <a:cubicBezTo>
                    <a:pt x="209743" y="49780"/>
                    <a:pt x="220276" y="44286"/>
                    <a:pt x="224373" y="37608"/>
                  </a:cubicBezTo>
                  <a:cubicBezTo>
                    <a:pt x="228471" y="30961"/>
                    <a:pt x="229837" y="20974"/>
                    <a:pt x="229837" y="20974"/>
                  </a:cubicBezTo>
                  <a:lnTo>
                    <a:pt x="217574" y="18151"/>
                  </a:lnTo>
                  <a:cubicBezTo>
                    <a:pt x="217574" y="18151"/>
                    <a:pt x="214690" y="22795"/>
                    <a:pt x="209470" y="29413"/>
                  </a:cubicBezTo>
                  <a:cubicBezTo>
                    <a:pt x="205736" y="34117"/>
                    <a:pt x="200151" y="36060"/>
                    <a:pt x="200151" y="36060"/>
                  </a:cubicBezTo>
                  <a:cubicBezTo>
                    <a:pt x="200151" y="36060"/>
                    <a:pt x="205797" y="26317"/>
                    <a:pt x="208347" y="20185"/>
                  </a:cubicBezTo>
                  <a:cubicBezTo>
                    <a:pt x="210896" y="14054"/>
                    <a:pt x="211928" y="2277"/>
                    <a:pt x="211928" y="2277"/>
                  </a:cubicBezTo>
                  <a:lnTo>
                    <a:pt x="194080" y="2610"/>
                  </a:lnTo>
                  <a:cubicBezTo>
                    <a:pt x="194080" y="2610"/>
                    <a:pt x="193868" y="19183"/>
                    <a:pt x="184641" y="21217"/>
                  </a:cubicBezTo>
                  <a:cubicBezTo>
                    <a:pt x="182546" y="21672"/>
                    <a:pt x="180118" y="21855"/>
                    <a:pt x="177416" y="21855"/>
                  </a:cubicBezTo>
                  <a:cubicBezTo>
                    <a:pt x="170435" y="21855"/>
                    <a:pt x="161784" y="20640"/>
                    <a:pt x="153376" y="20033"/>
                  </a:cubicBezTo>
                  <a:cubicBezTo>
                    <a:pt x="150887" y="20185"/>
                    <a:pt x="148247" y="20367"/>
                    <a:pt x="145697" y="20337"/>
                  </a:cubicBezTo>
                  <a:cubicBezTo>
                    <a:pt x="135559" y="20246"/>
                    <a:pt x="119502" y="19183"/>
                    <a:pt x="118834" y="19123"/>
                  </a:cubicBezTo>
                  <a:cubicBezTo>
                    <a:pt x="118713" y="19123"/>
                    <a:pt x="117650" y="19032"/>
                    <a:pt x="116224" y="19214"/>
                  </a:cubicBezTo>
                  <a:cubicBezTo>
                    <a:pt x="113856" y="20003"/>
                    <a:pt x="110426" y="21551"/>
                    <a:pt x="107846" y="24374"/>
                  </a:cubicBezTo>
                  <a:cubicBezTo>
                    <a:pt x="106541" y="26620"/>
                    <a:pt x="105812" y="29595"/>
                    <a:pt x="105691" y="33359"/>
                  </a:cubicBezTo>
                  <a:cubicBezTo>
                    <a:pt x="105357" y="43739"/>
                    <a:pt x="104811" y="50114"/>
                    <a:pt x="104386" y="54485"/>
                  </a:cubicBezTo>
                  <a:cubicBezTo>
                    <a:pt x="104446" y="56579"/>
                    <a:pt x="104477" y="58157"/>
                    <a:pt x="104416" y="59584"/>
                  </a:cubicBezTo>
                  <a:cubicBezTo>
                    <a:pt x="104386" y="60555"/>
                    <a:pt x="103961" y="63257"/>
                    <a:pt x="103232" y="66869"/>
                  </a:cubicBezTo>
                  <a:cubicBezTo>
                    <a:pt x="101897" y="77857"/>
                    <a:pt x="97769" y="100440"/>
                    <a:pt x="85809" y="110001"/>
                  </a:cubicBezTo>
                  <a:cubicBezTo>
                    <a:pt x="73759" y="119654"/>
                    <a:pt x="67233" y="124510"/>
                    <a:pt x="66960" y="124692"/>
                  </a:cubicBezTo>
                  <a:lnTo>
                    <a:pt x="52785" y="135225"/>
                  </a:lnTo>
                  <a:lnTo>
                    <a:pt x="52906" y="134436"/>
                  </a:lnTo>
                  <a:cubicBezTo>
                    <a:pt x="39672" y="149370"/>
                    <a:pt x="24131" y="169585"/>
                    <a:pt x="21642" y="183184"/>
                  </a:cubicBezTo>
                  <a:cubicBezTo>
                    <a:pt x="18698" y="199271"/>
                    <a:pt x="18334" y="216542"/>
                    <a:pt x="18000" y="231780"/>
                  </a:cubicBezTo>
                  <a:cubicBezTo>
                    <a:pt x="17818" y="240795"/>
                    <a:pt x="17605" y="249294"/>
                    <a:pt x="16907" y="256305"/>
                  </a:cubicBezTo>
                  <a:cubicBezTo>
                    <a:pt x="15602" y="269145"/>
                    <a:pt x="10290" y="283047"/>
                    <a:pt x="6040" y="294247"/>
                  </a:cubicBezTo>
                  <a:cubicBezTo>
                    <a:pt x="4583" y="298072"/>
                    <a:pt x="3187" y="301714"/>
                    <a:pt x="2277" y="304537"/>
                  </a:cubicBezTo>
                  <a:cubicBezTo>
                    <a:pt x="2459" y="312672"/>
                    <a:pt x="4978" y="325299"/>
                    <a:pt x="17302" y="333009"/>
                  </a:cubicBezTo>
                  <a:cubicBezTo>
                    <a:pt x="17818" y="333312"/>
                    <a:pt x="18394" y="333646"/>
                    <a:pt x="18910" y="333980"/>
                  </a:cubicBezTo>
                  <a:cubicBezTo>
                    <a:pt x="24313" y="337167"/>
                    <a:pt x="34026" y="342145"/>
                    <a:pt x="42707" y="346364"/>
                  </a:cubicBezTo>
                  <a:cubicBezTo>
                    <a:pt x="46714" y="348185"/>
                    <a:pt x="50842" y="349976"/>
                    <a:pt x="54970" y="351615"/>
                  </a:cubicBezTo>
                  <a:cubicBezTo>
                    <a:pt x="69752" y="356775"/>
                    <a:pt x="87418" y="362027"/>
                    <a:pt x="94733" y="362027"/>
                  </a:cubicBezTo>
                  <a:cubicBezTo>
                    <a:pt x="95614" y="362027"/>
                    <a:pt x="96615" y="362087"/>
                    <a:pt x="97647" y="362178"/>
                  </a:cubicBezTo>
                  <a:cubicBezTo>
                    <a:pt x="97981" y="362209"/>
                    <a:pt x="98345" y="362239"/>
                    <a:pt x="98710" y="362269"/>
                  </a:cubicBezTo>
                  <a:cubicBezTo>
                    <a:pt x="99469" y="362360"/>
                    <a:pt x="100258" y="362451"/>
                    <a:pt x="101077" y="362543"/>
                  </a:cubicBezTo>
                  <a:cubicBezTo>
                    <a:pt x="101502" y="362603"/>
                    <a:pt x="101927" y="362664"/>
                    <a:pt x="102382" y="362725"/>
                  </a:cubicBezTo>
                  <a:cubicBezTo>
                    <a:pt x="103445" y="362876"/>
                    <a:pt x="104568" y="363059"/>
                    <a:pt x="105752" y="363271"/>
                  </a:cubicBezTo>
                  <a:lnTo>
                    <a:pt x="105752" y="363271"/>
                  </a:lnTo>
                  <a:cubicBezTo>
                    <a:pt x="126058" y="366792"/>
                    <a:pt x="160267" y="376596"/>
                    <a:pt x="182000" y="376596"/>
                  </a:cubicBezTo>
                  <a:cubicBezTo>
                    <a:pt x="187888" y="376596"/>
                    <a:pt x="192836" y="375868"/>
                    <a:pt x="196357" y="374107"/>
                  </a:cubicBezTo>
                  <a:cubicBezTo>
                    <a:pt x="215723" y="364424"/>
                    <a:pt x="227803" y="357170"/>
                    <a:pt x="227803" y="335376"/>
                  </a:cubicBezTo>
                  <a:cubicBezTo>
                    <a:pt x="227803" y="313582"/>
                    <a:pt x="215692" y="199848"/>
                    <a:pt x="198755" y="178084"/>
                  </a:cubicBezTo>
                  <a:cubicBezTo>
                    <a:pt x="181848" y="156503"/>
                    <a:pt x="167339" y="139566"/>
                    <a:pt x="164911" y="132311"/>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7" name="Freeform: Shape 278">
              <a:extLst>
                <a:ext uri="{FF2B5EF4-FFF2-40B4-BE49-F238E27FC236}">
                  <a16:creationId xmlns:a16="http://schemas.microsoft.com/office/drawing/2014/main" id="{7FB419FD-D2F5-4680-A18D-78E9BE7F5FF7}"/>
                </a:ext>
              </a:extLst>
            </p:cNvPr>
            <p:cNvSpPr/>
            <p:nvPr/>
          </p:nvSpPr>
          <p:spPr>
            <a:xfrm>
              <a:off x="9852390" y="1121189"/>
              <a:ext cx="321747" cy="312641"/>
            </a:xfrm>
            <a:custGeom>
              <a:avLst/>
              <a:gdLst>
                <a:gd name="connsiteX0" fmla="*/ 321110 w 321747"/>
                <a:gd name="connsiteY0" fmla="*/ 157990 h 312641"/>
                <a:gd name="connsiteX1" fmla="*/ 316709 w 321747"/>
                <a:gd name="connsiteY1" fmla="*/ 140901 h 312641"/>
                <a:gd name="connsiteX2" fmla="*/ 315039 w 321747"/>
                <a:gd name="connsiteY2" fmla="*/ 138109 h 312641"/>
                <a:gd name="connsiteX3" fmla="*/ 313127 w 321747"/>
                <a:gd name="connsiteY3" fmla="*/ 135589 h 312641"/>
                <a:gd name="connsiteX4" fmla="*/ 317376 w 321747"/>
                <a:gd name="connsiteY4" fmla="*/ 127606 h 312641"/>
                <a:gd name="connsiteX5" fmla="*/ 301046 w 321747"/>
                <a:gd name="connsiteY5" fmla="*/ 118895 h 312641"/>
                <a:gd name="connsiteX6" fmla="*/ 296645 w 321747"/>
                <a:gd name="connsiteY6" fmla="*/ 127121 h 312641"/>
                <a:gd name="connsiteX7" fmla="*/ 294126 w 321747"/>
                <a:gd name="connsiteY7" fmla="*/ 126999 h 312641"/>
                <a:gd name="connsiteX8" fmla="*/ 293792 w 321747"/>
                <a:gd name="connsiteY8" fmla="*/ 127030 h 312641"/>
                <a:gd name="connsiteX9" fmla="*/ 292426 w 321747"/>
                <a:gd name="connsiteY9" fmla="*/ 127090 h 312641"/>
                <a:gd name="connsiteX10" fmla="*/ 290665 w 321747"/>
                <a:gd name="connsiteY10" fmla="*/ 127212 h 312641"/>
                <a:gd name="connsiteX11" fmla="*/ 289239 w 321747"/>
                <a:gd name="connsiteY11" fmla="*/ 127424 h 312641"/>
                <a:gd name="connsiteX12" fmla="*/ 287478 w 321747"/>
                <a:gd name="connsiteY12" fmla="*/ 127728 h 312641"/>
                <a:gd name="connsiteX13" fmla="*/ 286021 w 321747"/>
                <a:gd name="connsiteY13" fmla="*/ 128092 h 312641"/>
                <a:gd name="connsiteX14" fmla="*/ 284261 w 321747"/>
                <a:gd name="connsiteY14" fmla="*/ 128578 h 312641"/>
                <a:gd name="connsiteX15" fmla="*/ 282804 w 321747"/>
                <a:gd name="connsiteY15" fmla="*/ 129063 h 312641"/>
                <a:gd name="connsiteX16" fmla="*/ 281043 w 321747"/>
                <a:gd name="connsiteY16" fmla="*/ 129701 h 312641"/>
                <a:gd name="connsiteX17" fmla="*/ 279586 w 321747"/>
                <a:gd name="connsiteY17" fmla="*/ 130338 h 312641"/>
                <a:gd name="connsiteX18" fmla="*/ 277826 w 321747"/>
                <a:gd name="connsiteY18" fmla="*/ 131158 h 312641"/>
                <a:gd name="connsiteX19" fmla="*/ 276369 w 321747"/>
                <a:gd name="connsiteY19" fmla="*/ 131916 h 312641"/>
                <a:gd name="connsiteX20" fmla="*/ 274639 w 321747"/>
                <a:gd name="connsiteY20" fmla="*/ 132888 h 312641"/>
                <a:gd name="connsiteX21" fmla="*/ 273182 w 321747"/>
                <a:gd name="connsiteY21" fmla="*/ 133768 h 312641"/>
                <a:gd name="connsiteX22" fmla="*/ 271452 w 321747"/>
                <a:gd name="connsiteY22" fmla="*/ 134891 h 312641"/>
                <a:gd name="connsiteX23" fmla="*/ 270025 w 321747"/>
                <a:gd name="connsiteY23" fmla="*/ 135893 h 312641"/>
                <a:gd name="connsiteX24" fmla="*/ 268325 w 321747"/>
                <a:gd name="connsiteY24" fmla="*/ 137168 h 312641"/>
                <a:gd name="connsiteX25" fmla="*/ 266929 w 321747"/>
                <a:gd name="connsiteY25" fmla="*/ 138291 h 312641"/>
                <a:gd name="connsiteX26" fmla="*/ 265259 w 321747"/>
                <a:gd name="connsiteY26" fmla="*/ 139717 h 312641"/>
                <a:gd name="connsiteX27" fmla="*/ 263894 w 321747"/>
                <a:gd name="connsiteY27" fmla="*/ 140931 h 312641"/>
                <a:gd name="connsiteX28" fmla="*/ 262254 w 321747"/>
                <a:gd name="connsiteY28" fmla="*/ 142510 h 312641"/>
                <a:gd name="connsiteX29" fmla="*/ 260949 w 321747"/>
                <a:gd name="connsiteY29" fmla="*/ 143815 h 312641"/>
                <a:gd name="connsiteX30" fmla="*/ 259341 w 321747"/>
                <a:gd name="connsiteY30" fmla="*/ 145576 h 312641"/>
                <a:gd name="connsiteX31" fmla="*/ 258096 w 321747"/>
                <a:gd name="connsiteY31" fmla="*/ 146972 h 312641"/>
                <a:gd name="connsiteX32" fmla="*/ 256518 w 321747"/>
                <a:gd name="connsiteY32" fmla="*/ 148914 h 312641"/>
                <a:gd name="connsiteX33" fmla="*/ 255364 w 321747"/>
                <a:gd name="connsiteY33" fmla="*/ 150341 h 312641"/>
                <a:gd name="connsiteX34" fmla="*/ 253786 w 321747"/>
                <a:gd name="connsiteY34" fmla="*/ 152496 h 312641"/>
                <a:gd name="connsiteX35" fmla="*/ 252754 w 321747"/>
                <a:gd name="connsiteY35" fmla="*/ 153923 h 312641"/>
                <a:gd name="connsiteX36" fmla="*/ 251115 w 321747"/>
                <a:gd name="connsiteY36" fmla="*/ 156472 h 312641"/>
                <a:gd name="connsiteX37" fmla="*/ 250326 w 321747"/>
                <a:gd name="connsiteY37" fmla="*/ 157717 h 312641"/>
                <a:gd name="connsiteX38" fmla="*/ 248049 w 321747"/>
                <a:gd name="connsiteY38" fmla="*/ 161724 h 312641"/>
                <a:gd name="connsiteX39" fmla="*/ 244103 w 321747"/>
                <a:gd name="connsiteY39" fmla="*/ 170223 h 312641"/>
                <a:gd name="connsiteX40" fmla="*/ 239004 w 321747"/>
                <a:gd name="connsiteY40" fmla="*/ 191167 h 312641"/>
                <a:gd name="connsiteX41" fmla="*/ 246380 w 321747"/>
                <a:gd name="connsiteY41" fmla="*/ 221338 h 312641"/>
                <a:gd name="connsiteX42" fmla="*/ 243071 w 321747"/>
                <a:gd name="connsiteY42" fmla="*/ 227530 h 312641"/>
                <a:gd name="connsiteX43" fmla="*/ 239763 w 321747"/>
                <a:gd name="connsiteY43" fmla="*/ 233722 h 312641"/>
                <a:gd name="connsiteX44" fmla="*/ 233904 w 321747"/>
                <a:gd name="connsiteY44" fmla="*/ 230596 h 312641"/>
                <a:gd name="connsiteX45" fmla="*/ 237152 w 321747"/>
                <a:gd name="connsiteY45" fmla="*/ 224464 h 312641"/>
                <a:gd name="connsiteX46" fmla="*/ 229139 w 321747"/>
                <a:gd name="connsiteY46" fmla="*/ 220184 h 312641"/>
                <a:gd name="connsiteX47" fmla="*/ 218576 w 321747"/>
                <a:gd name="connsiteY47" fmla="*/ 240036 h 312641"/>
                <a:gd name="connsiteX48" fmla="*/ 226589 w 321747"/>
                <a:gd name="connsiteY48" fmla="*/ 244316 h 312641"/>
                <a:gd name="connsiteX49" fmla="*/ 229837 w 321747"/>
                <a:gd name="connsiteY49" fmla="*/ 238184 h 312641"/>
                <a:gd name="connsiteX50" fmla="*/ 235695 w 321747"/>
                <a:gd name="connsiteY50" fmla="*/ 241311 h 312641"/>
                <a:gd name="connsiteX51" fmla="*/ 232447 w 321747"/>
                <a:gd name="connsiteY51" fmla="*/ 247442 h 312641"/>
                <a:gd name="connsiteX52" fmla="*/ 234876 w 321747"/>
                <a:gd name="connsiteY52" fmla="*/ 248717 h 312641"/>
                <a:gd name="connsiteX53" fmla="*/ 214599 w 321747"/>
                <a:gd name="connsiteY53" fmla="*/ 278342 h 312641"/>
                <a:gd name="connsiteX54" fmla="*/ 163150 w 321747"/>
                <a:gd name="connsiteY54" fmla="*/ 304537 h 312641"/>
                <a:gd name="connsiteX55" fmla="*/ 158961 w 321747"/>
                <a:gd name="connsiteY55" fmla="*/ 304416 h 312641"/>
                <a:gd name="connsiteX56" fmla="*/ 103718 w 321747"/>
                <a:gd name="connsiteY56" fmla="*/ 260919 h 312641"/>
                <a:gd name="connsiteX57" fmla="*/ 103688 w 321747"/>
                <a:gd name="connsiteY57" fmla="*/ 257307 h 312641"/>
                <a:gd name="connsiteX58" fmla="*/ 112854 w 321747"/>
                <a:gd name="connsiteY58" fmla="*/ 257307 h 312641"/>
                <a:gd name="connsiteX59" fmla="*/ 112854 w 321747"/>
                <a:gd name="connsiteY59" fmla="*/ 244558 h 312641"/>
                <a:gd name="connsiteX60" fmla="*/ 149916 w 321747"/>
                <a:gd name="connsiteY60" fmla="*/ 244558 h 312641"/>
                <a:gd name="connsiteX61" fmla="*/ 149916 w 321747"/>
                <a:gd name="connsiteY61" fmla="*/ 210168 h 312641"/>
                <a:gd name="connsiteX62" fmla="*/ 210289 w 321747"/>
                <a:gd name="connsiteY62" fmla="*/ 112126 h 312641"/>
                <a:gd name="connsiteX63" fmla="*/ 100440 w 321747"/>
                <a:gd name="connsiteY63" fmla="*/ 2277 h 312641"/>
                <a:gd name="connsiteX64" fmla="*/ 2277 w 321747"/>
                <a:gd name="connsiteY64" fmla="*/ 62923 h 312641"/>
                <a:gd name="connsiteX65" fmla="*/ 7163 w 321747"/>
                <a:gd name="connsiteY65" fmla="*/ 69145 h 312641"/>
                <a:gd name="connsiteX66" fmla="*/ 7831 w 321747"/>
                <a:gd name="connsiteY66" fmla="*/ 70086 h 312641"/>
                <a:gd name="connsiteX67" fmla="*/ 7831 w 321747"/>
                <a:gd name="connsiteY67" fmla="*/ 70086 h 312641"/>
                <a:gd name="connsiteX68" fmla="*/ 9835 w 321747"/>
                <a:gd name="connsiteY68" fmla="*/ 73243 h 312641"/>
                <a:gd name="connsiteX69" fmla="*/ 9956 w 321747"/>
                <a:gd name="connsiteY69" fmla="*/ 73456 h 312641"/>
                <a:gd name="connsiteX70" fmla="*/ 11747 w 321747"/>
                <a:gd name="connsiteY70" fmla="*/ 76946 h 312641"/>
                <a:gd name="connsiteX71" fmla="*/ 13932 w 321747"/>
                <a:gd name="connsiteY71" fmla="*/ 81924 h 312641"/>
                <a:gd name="connsiteX72" fmla="*/ 100440 w 321747"/>
                <a:gd name="connsiteY72" fmla="*/ 20458 h 312641"/>
                <a:gd name="connsiteX73" fmla="*/ 192077 w 321747"/>
                <a:gd name="connsiteY73" fmla="*/ 112096 h 312641"/>
                <a:gd name="connsiteX74" fmla="*/ 100440 w 321747"/>
                <a:gd name="connsiteY74" fmla="*/ 203733 h 312641"/>
                <a:gd name="connsiteX75" fmla="*/ 33389 w 321747"/>
                <a:gd name="connsiteY75" fmla="*/ 174472 h 312641"/>
                <a:gd name="connsiteX76" fmla="*/ 34269 w 321747"/>
                <a:gd name="connsiteY76" fmla="*/ 181605 h 312641"/>
                <a:gd name="connsiteX77" fmla="*/ 34269 w 321747"/>
                <a:gd name="connsiteY77" fmla="*/ 181605 h 312641"/>
                <a:gd name="connsiteX78" fmla="*/ 35271 w 321747"/>
                <a:gd name="connsiteY78" fmla="*/ 190195 h 312641"/>
                <a:gd name="connsiteX79" fmla="*/ 36455 w 321747"/>
                <a:gd name="connsiteY79" fmla="*/ 201274 h 312641"/>
                <a:gd name="connsiteX80" fmla="*/ 48566 w 321747"/>
                <a:gd name="connsiteY80" fmla="*/ 208832 h 312641"/>
                <a:gd name="connsiteX81" fmla="*/ 48566 w 321747"/>
                <a:gd name="connsiteY81" fmla="*/ 244498 h 312641"/>
                <a:gd name="connsiteX82" fmla="*/ 84838 w 321747"/>
                <a:gd name="connsiteY82" fmla="*/ 244498 h 312641"/>
                <a:gd name="connsiteX83" fmla="*/ 84838 w 321747"/>
                <a:gd name="connsiteY83" fmla="*/ 257246 h 312641"/>
                <a:gd name="connsiteX84" fmla="*/ 94885 w 321747"/>
                <a:gd name="connsiteY84" fmla="*/ 257246 h 312641"/>
                <a:gd name="connsiteX85" fmla="*/ 94915 w 321747"/>
                <a:gd name="connsiteY85" fmla="*/ 260858 h 312641"/>
                <a:gd name="connsiteX86" fmla="*/ 158870 w 321747"/>
                <a:gd name="connsiteY86" fmla="*/ 313188 h 312641"/>
                <a:gd name="connsiteX87" fmla="*/ 162938 w 321747"/>
                <a:gd name="connsiteY87" fmla="*/ 313309 h 312641"/>
                <a:gd name="connsiteX88" fmla="*/ 164971 w 321747"/>
                <a:gd name="connsiteY88" fmla="*/ 313339 h 312641"/>
                <a:gd name="connsiteX89" fmla="*/ 221915 w 321747"/>
                <a:gd name="connsiteY89" fmla="*/ 283289 h 312641"/>
                <a:gd name="connsiteX90" fmla="*/ 242768 w 321747"/>
                <a:gd name="connsiteY90" fmla="*/ 252875 h 312641"/>
                <a:gd name="connsiteX91" fmla="*/ 248869 w 321747"/>
                <a:gd name="connsiteY91" fmla="*/ 256123 h 312641"/>
                <a:gd name="connsiteX92" fmla="*/ 262649 w 321747"/>
                <a:gd name="connsiteY92" fmla="*/ 230262 h 312641"/>
                <a:gd name="connsiteX93" fmla="*/ 265867 w 321747"/>
                <a:gd name="connsiteY93" fmla="*/ 230444 h 312641"/>
                <a:gd name="connsiteX94" fmla="*/ 265927 w 321747"/>
                <a:gd name="connsiteY94" fmla="*/ 230444 h 312641"/>
                <a:gd name="connsiteX95" fmla="*/ 269023 w 321747"/>
                <a:gd name="connsiteY95" fmla="*/ 230292 h 312641"/>
                <a:gd name="connsiteX96" fmla="*/ 269782 w 321747"/>
                <a:gd name="connsiteY96" fmla="*/ 230171 h 312641"/>
                <a:gd name="connsiteX97" fmla="*/ 272210 w 321747"/>
                <a:gd name="connsiteY97" fmla="*/ 229776 h 312641"/>
                <a:gd name="connsiteX98" fmla="*/ 273394 w 321747"/>
                <a:gd name="connsiteY98" fmla="*/ 229473 h 312641"/>
                <a:gd name="connsiteX99" fmla="*/ 275428 w 321747"/>
                <a:gd name="connsiteY99" fmla="*/ 228957 h 312641"/>
                <a:gd name="connsiteX100" fmla="*/ 276763 w 321747"/>
                <a:gd name="connsiteY100" fmla="*/ 228501 h 312641"/>
                <a:gd name="connsiteX101" fmla="*/ 278676 w 321747"/>
                <a:gd name="connsiteY101" fmla="*/ 227834 h 312641"/>
                <a:gd name="connsiteX102" fmla="*/ 280072 w 321747"/>
                <a:gd name="connsiteY102" fmla="*/ 227257 h 312641"/>
                <a:gd name="connsiteX103" fmla="*/ 281924 w 321747"/>
                <a:gd name="connsiteY103" fmla="*/ 226407 h 312641"/>
                <a:gd name="connsiteX104" fmla="*/ 283350 w 321747"/>
                <a:gd name="connsiteY104" fmla="*/ 225678 h 312641"/>
                <a:gd name="connsiteX105" fmla="*/ 285171 w 321747"/>
                <a:gd name="connsiteY105" fmla="*/ 224677 h 312641"/>
                <a:gd name="connsiteX106" fmla="*/ 286598 w 321747"/>
                <a:gd name="connsiteY106" fmla="*/ 223827 h 312641"/>
                <a:gd name="connsiteX107" fmla="*/ 288389 w 321747"/>
                <a:gd name="connsiteY107" fmla="*/ 222673 h 312641"/>
                <a:gd name="connsiteX108" fmla="*/ 289785 w 321747"/>
                <a:gd name="connsiteY108" fmla="*/ 221702 h 312641"/>
                <a:gd name="connsiteX109" fmla="*/ 291546 w 321747"/>
                <a:gd name="connsiteY109" fmla="*/ 220397 h 312641"/>
                <a:gd name="connsiteX110" fmla="*/ 292942 w 321747"/>
                <a:gd name="connsiteY110" fmla="*/ 219304 h 312641"/>
                <a:gd name="connsiteX111" fmla="*/ 294642 w 321747"/>
                <a:gd name="connsiteY111" fmla="*/ 217847 h 312641"/>
                <a:gd name="connsiteX112" fmla="*/ 296008 w 321747"/>
                <a:gd name="connsiteY112" fmla="*/ 216633 h 312641"/>
                <a:gd name="connsiteX113" fmla="*/ 297677 w 321747"/>
                <a:gd name="connsiteY113" fmla="*/ 215024 h 312641"/>
                <a:gd name="connsiteX114" fmla="*/ 298982 w 321747"/>
                <a:gd name="connsiteY114" fmla="*/ 213719 h 312641"/>
                <a:gd name="connsiteX115" fmla="*/ 300621 w 321747"/>
                <a:gd name="connsiteY115" fmla="*/ 211959 h 312641"/>
                <a:gd name="connsiteX116" fmla="*/ 301866 w 321747"/>
                <a:gd name="connsiteY116" fmla="*/ 210562 h 312641"/>
                <a:gd name="connsiteX117" fmla="*/ 303475 w 321747"/>
                <a:gd name="connsiteY117" fmla="*/ 208620 h 312641"/>
                <a:gd name="connsiteX118" fmla="*/ 304628 w 321747"/>
                <a:gd name="connsiteY118" fmla="*/ 207163 h 312641"/>
                <a:gd name="connsiteX119" fmla="*/ 306206 w 321747"/>
                <a:gd name="connsiteY119" fmla="*/ 204977 h 312641"/>
                <a:gd name="connsiteX120" fmla="*/ 307238 w 321747"/>
                <a:gd name="connsiteY120" fmla="*/ 203520 h 312641"/>
                <a:gd name="connsiteX121" fmla="*/ 308877 w 321747"/>
                <a:gd name="connsiteY121" fmla="*/ 200971 h 312641"/>
                <a:gd name="connsiteX122" fmla="*/ 309697 w 321747"/>
                <a:gd name="connsiteY122" fmla="*/ 199696 h 312641"/>
                <a:gd name="connsiteX123" fmla="*/ 312004 w 321747"/>
                <a:gd name="connsiteY123" fmla="*/ 195659 h 312641"/>
                <a:gd name="connsiteX124" fmla="*/ 321110 w 321747"/>
                <a:gd name="connsiteY124" fmla="*/ 157990 h 312641"/>
                <a:gd name="connsiteX125" fmla="*/ 289391 w 321747"/>
                <a:gd name="connsiteY125" fmla="*/ 140749 h 312641"/>
                <a:gd name="connsiteX126" fmla="*/ 288662 w 321747"/>
                <a:gd name="connsiteY126" fmla="*/ 141963 h 312641"/>
                <a:gd name="connsiteX127" fmla="*/ 286780 w 321747"/>
                <a:gd name="connsiteY127" fmla="*/ 143056 h 312641"/>
                <a:gd name="connsiteX128" fmla="*/ 286477 w 321747"/>
                <a:gd name="connsiteY128" fmla="*/ 143147 h 312641"/>
                <a:gd name="connsiteX129" fmla="*/ 259128 w 321747"/>
                <a:gd name="connsiteY129" fmla="*/ 168401 h 312641"/>
                <a:gd name="connsiteX130" fmla="*/ 257246 w 321747"/>
                <a:gd name="connsiteY130" fmla="*/ 172287 h 312641"/>
                <a:gd name="connsiteX131" fmla="*/ 255759 w 321747"/>
                <a:gd name="connsiteY131" fmla="*/ 176050 h 312641"/>
                <a:gd name="connsiteX132" fmla="*/ 254727 w 321747"/>
                <a:gd name="connsiteY132" fmla="*/ 204310 h 312641"/>
                <a:gd name="connsiteX133" fmla="*/ 255061 w 321747"/>
                <a:gd name="connsiteY133" fmla="*/ 205251 h 312641"/>
                <a:gd name="connsiteX134" fmla="*/ 255364 w 321747"/>
                <a:gd name="connsiteY134" fmla="*/ 206040 h 312641"/>
                <a:gd name="connsiteX135" fmla="*/ 255698 w 321747"/>
                <a:gd name="connsiteY135" fmla="*/ 207740 h 312641"/>
                <a:gd name="connsiteX136" fmla="*/ 255273 w 321747"/>
                <a:gd name="connsiteY136" fmla="*/ 209348 h 312641"/>
                <a:gd name="connsiteX137" fmla="*/ 254545 w 321747"/>
                <a:gd name="connsiteY137" fmla="*/ 210289 h 312641"/>
                <a:gd name="connsiteX138" fmla="*/ 253543 w 321747"/>
                <a:gd name="connsiteY138" fmla="*/ 210987 h 312641"/>
                <a:gd name="connsiteX139" fmla="*/ 253543 w 321747"/>
                <a:gd name="connsiteY139" fmla="*/ 210987 h 312641"/>
                <a:gd name="connsiteX140" fmla="*/ 252815 w 321747"/>
                <a:gd name="connsiteY140" fmla="*/ 211230 h 312641"/>
                <a:gd name="connsiteX141" fmla="*/ 252572 w 321747"/>
                <a:gd name="connsiteY141" fmla="*/ 211261 h 312641"/>
                <a:gd name="connsiteX142" fmla="*/ 252056 w 321747"/>
                <a:gd name="connsiteY142" fmla="*/ 211321 h 312641"/>
                <a:gd name="connsiteX143" fmla="*/ 251874 w 321747"/>
                <a:gd name="connsiteY143" fmla="*/ 211321 h 312641"/>
                <a:gd name="connsiteX144" fmla="*/ 251115 w 321747"/>
                <a:gd name="connsiteY144" fmla="*/ 211200 h 312641"/>
                <a:gd name="connsiteX145" fmla="*/ 250902 w 321747"/>
                <a:gd name="connsiteY145" fmla="*/ 211139 h 312641"/>
                <a:gd name="connsiteX146" fmla="*/ 250052 w 321747"/>
                <a:gd name="connsiteY146" fmla="*/ 210775 h 312641"/>
                <a:gd name="connsiteX147" fmla="*/ 249961 w 321747"/>
                <a:gd name="connsiteY147" fmla="*/ 210714 h 312641"/>
                <a:gd name="connsiteX148" fmla="*/ 249324 w 321747"/>
                <a:gd name="connsiteY148" fmla="*/ 210168 h 312641"/>
                <a:gd name="connsiteX149" fmla="*/ 249172 w 321747"/>
                <a:gd name="connsiteY149" fmla="*/ 209986 h 312641"/>
                <a:gd name="connsiteX150" fmla="*/ 248626 w 321747"/>
                <a:gd name="connsiteY150" fmla="*/ 209166 h 312641"/>
                <a:gd name="connsiteX151" fmla="*/ 247745 w 321747"/>
                <a:gd name="connsiteY151" fmla="*/ 206859 h 312641"/>
                <a:gd name="connsiteX152" fmla="*/ 247260 w 321747"/>
                <a:gd name="connsiteY152" fmla="*/ 205311 h 312641"/>
                <a:gd name="connsiteX153" fmla="*/ 246531 w 321747"/>
                <a:gd name="connsiteY153" fmla="*/ 202337 h 312641"/>
                <a:gd name="connsiteX154" fmla="*/ 245621 w 321747"/>
                <a:gd name="connsiteY154" fmla="*/ 195811 h 312641"/>
                <a:gd name="connsiteX155" fmla="*/ 245499 w 321747"/>
                <a:gd name="connsiteY155" fmla="*/ 191045 h 312641"/>
                <a:gd name="connsiteX156" fmla="*/ 245681 w 321747"/>
                <a:gd name="connsiteY156" fmla="*/ 187554 h 312641"/>
                <a:gd name="connsiteX157" fmla="*/ 252602 w 321747"/>
                <a:gd name="connsiteY157" fmla="*/ 164880 h 312641"/>
                <a:gd name="connsiteX158" fmla="*/ 255061 w 321747"/>
                <a:gd name="connsiteY158" fmla="*/ 160601 h 312641"/>
                <a:gd name="connsiteX159" fmla="*/ 270875 w 321747"/>
                <a:gd name="connsiteY159" fmla="*/ 143117 h 312641"/>
                <a:gd name="connsiteX160" fmla="*/ 279768 w 321747"/>
                <a:gd name="connsiteY160" fmla="*/ 137775 h 312641"/>
                <a:gd name="connsiteX161" fmla="*/ 285080 w 321747"/>
                <a:gd name="connsiteY161" fmla="*/ 135802 h 312641"/>
                <a:gd name="connsiteX162" fmla="*/ 285080 w 321747"/>
                <a:gd name="connsiteY162" fmla="*/ 135802 h 312641"/>
                <a:gd name="connsiteX163" fmla="*/ 285900 w 321747"/>
                <a:gd name="connsiteY163" fmla="*/ 135711 h 312641"/>
                <a:gd name="connsiteX164" fmla="*/ 286052 w 321747"/>
                <a:gd name="connsiteY164" fmla="*/ 135711 h 312641"/>
                <a:gd name="connsiteX165" fmla="*/ 287084 w 321747"/>
                <a:gd name="connsiteY165" fmla="*/ 135893 h 312641"/>
                <a:gd name="connsiteX166" fmla="*/ 287175 w 321747"/>
                <a:gd name="connsiteY166" fmla="*/ 135923 h 312641"/>
                <a:gd name="connsiteX167" fmla="*/ 288116 w 321747"/>
                <a:gd name="connsiteY167" fmla="*/ 136439 h 312641"/>
                <a:gd name="connsiteX168" fmla="*/ 288267 w 321747"/>
                <a:gd name="connsiteY168" fmla="*/ 136561 h 312641"/>
                <a:gd name="connsiteX169" fmla="*/ 288996 w 321747"/>
                <a:gd name="connsiteY169" fmla="*/ 137350 h 312641"/>
                <a:gd name="connsiteX170" fmla="*/ 289087 w 321747"/>
                <a:gd name="connsiteY170" fmla="*/ 137501 h 312641"/>
                <a:gd name="connsiteX171" fmla="*/ 289542 w 321747"/>
                <a:gd name="connsiteY171" fmla="*/ 138564 h 312641"/>
                <a:gd name="connsiteX172" fmla="*/ 289391 w 321747"/>
                <a:gd name="connsiteY172" fmla="*/ 140749 h 31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21747" h="312641">
                  <a:moveTo>
                    <a:pt x="321110" y="157990"/>
                  </a:moveTo>
                  <a:cubicBezTo>
                    <a:pt x="320746" y="151586"/>
                    <a:pt x="319258" y="145758"/>
                    <a:pt x="316709" y="140901"/>
                  </a:cubicBezTo>
                  <a:cubicBezTo>
                    <a:pt x="316193" y="139930"/>
                    <a:pt x="315646" y="139019"/>
                    <a:pt x="315039" y="138109"/>
                  </a:cubicBezTo>
                  <a:cubicBezTo>
                    <a:pt x="314432" y="137228"/>
                    <a:pt x="313795" y="136378"/>
                    <a:pt x="313127" y="135589"/>
                  </a:cubicBezTo>
                  <a:lnTo>
                    <a:pt x="317376" y="127606"/>
                  </a:lnTo>
                  <a:lnTo>
                    <a:pt x="301046" y="118895"/>
                  </a:lnTo>
                  <a:lnTo>
                    <a:pt x="296645" y="127121"/>
                  </a:lnTo>
                  <a:cubicBezTo>
                    <a:pt x="295826" y="127030"/>
                    <a:pt x="294976" y="126999"/>
                    <a:pt x="294126" y="126999"/>
                  </a:cubicBezTo>
                  <a:cubicBezTo>
                    <a:pt x="294004" y="126999"/>
                    <a:pt x="293913" y="127030"/>
                    <a:pt x="293792" y="127030"/>
                  </a:cubicBezTo>
                  <a:cubicBezTo>
                    <a:pt x="293336" y="127030"/>
                    <a:pt x="292881" y="127060"/>
                    <a:pt x="292426" y="127090"/>
                  </a:cubicBezTo>
                  <a:cubicBezTo>
                    <a:pt x="291849" y="127121"/>
                    <a:pt x="291242" y="127151"/>
                    <a:pt x="290665" y="127212"/>
                  </a:cubicBezTo>
                  <a:cubicBezTo>
                    <a:pt x="290210" y="127272"/>
                    <a:pt x="289724" y="127363"/>
                    <a:pt x="289239" y="127424"/>
                  </a:cubicBezTo>
                  <a:cubicBezTo>
                    <a:pt x="288662" y="127515"/>
                    <a:pt x="288085" y="127606"/>
                    <a:pt x="287478" y="127728"/>
                  </a:cubicBezTo>
                  <a:cubicBezTo>
                    <a:pt x="286993" y="127819"/>
                    <a:pt x="286507" y="127970"/>
                    <a:pt x="286021" y="128092"/>
                  </a:cubicBezTo>
                  <a:cubicBezTo>
                    <a:pt x="285445" y="128244"/>
                    <a:pt x="284838" y="128395"/>
                    <a:pt x="284261" y="128578"/>
                  </a:cubicBezTo>
                  <a:cubicBezTo>
                    <a:pt x="283775" y="128729"/>
                    <a:pt x="283289" y="128881"/>
                    <a:pt x="282804" y="129063"/>
                  </a:cubicBezTo>
                  <a:cubicBezTo>
                    <a:pt x="282227" y="129276"/>
                    <a:pt x="281620" y="129488"/>
                    <a:pt x="281043" y="129701"/>
                  </a:cubicBezTo>
                  <a:cubicBezTo>
                    <a:pt x="280558" y="129883"/>
                    <a:pt x="280072" y="130095"/>
                    <a:pt x="279586" y="130338"/>
                  </a:cubicBezTo>
                  <a:cubicBezTo>
                    <a:pt x="279010" y="130581"/>
                    <a:pt x="278433" y="130854"/>
                    <a:pt x="277826" y="131158"/>
                  </a:cubicBezTo>
                  <a:cubicBezTo>
                    <a:pt x="277340" y="131400"/>
                    <a:pt x="276855" y="131643"/>
                    <a:pt x="276369" y="131916"/>
                  </a:cubicBezTo>
                  <a:cubicBezTo>
                    <a:pt x="275792" y="132220"/>
                    <a:pt x="275215" y="132554"/>
                    <a:pt x="274639" y="132888"/>
                  </a:cubicBezTo>
                  <a:cubicBezTo>
                    <a:pt x="274153" y="133161"/>
                    <a:pt x="273667" y="133464"/>
                    <a:pt x="273182" y="133768"/>
                  </a:cubicBezTo>
                  <a:cubicBezTo>
                    <a:pt x="272605" y="134132"/>
                    <a:pt x="272028" y="134497"/>
                    <a:pt x="271452" y="134891"/>
                  </a:cubicBezTo>
                  <a:cubicBezTo>
                    <a:pt x="270966" y="135225"/>
                    <a:pt x="270480" y="135559"/>
                    <a:pt x="270025" y="135893"/>
                  </a:cubicBezTo>
                  <a:cubicBezTo>
                    <a:pt x="269448" y="136318"/>
                    <a:pt x="268902" y="136743"/>
                    <a:pt x="268325" y="137168"/>
                  </a:cubicBezTo>
                  <a:cubicBezTo>
                    <a:pt x="267870" y="137532"/>
                    <a:pt x="267384" y="137896"/>
                    <a:pt x="266929" y="138291"/>
                  </a:cubicBezTo>
                  <a:cubicBezTo>
                    <a:pt x="266352" y="138746"/>
                    <a:pt x="265806" y="139232"/>
                    <a:pt x="265259" y="139717"/>
                  </a:cubicBezTo>
                  <a:cubicBezTo>
                    <a:pt x="264804" y="140112"/>
                    <a:pt x="264349" y="140506"/>
                    <a:pt x="263894" y="140931"/>
                  </a:cubicBezTo>
                  <a:cubicBezTo>
                    <a:pt x="263347" y="141447"/>
                    <a:pt x="262801" y="141994"/>
                    <a:pt x="262254" y="142510"/>
                  </a:cubicBezTo>
                  <a:cubicBezTo>
                    <a:pt x="261830" y="142935"/>
                    <a:pt x="261374" y="143360"/>
                    <a:pt x="260949" y="143815"/>
                  </a:cubicBezTo>
                  <a:cubicBezTo>
                    <a:pt x="260403" y="144392"/>
                    <a:pt x="259887" y="144968"/>
                    <a:pt x="259341" y="145576"/>
                  </a:cubicBezTo>
                  <a:cubicBezTo>
                    <a:pt x="258916" y="146031"/>
                    <a:pt x="258521" y="146486"/>
                    <a:pt x="258096" y="146972"/>
                  </a:cubicBezTo>
                  <a:cubicBezTo>
                    <a:pt x="257550" y="147609"/>
                    <a:pt x="257034" y="148247"/>
                    <a:pt x="256518" y="148914"/>
                  </a:cubicBezTo>
                  <a:cubicBezTo>
                    <a:pt x="256123" y="149400"/>
                    <a:pt x="255759" y="149855"/>
                    <a:pt x="255364" y="150341"/>
                  </a:cubicBezTo>
                  <a:cubicBezTo>
                    <a:pt x="254818" y="151039"/>
                    <a:pt x="254302" y="151768"/>
                    <a:pt x="253786" y="152496"/>
                  </a:cubicBezTo>
                  <a:cubicBezTo>
                    <a:pt x="253452" y="152982"/>
                    <a:pt x="253088" y="153437"/>
                    <a:pt x="252754" y="153923"/>
                  </a:cubicBezTo>
                  <a:cubicBezTo>
                    <a:pt x="252177" y="154742"/>
                    <a:pt x="251661" y="155623"/>
                    <a:pt x="251115" y="156472"/>
                  </a:cubicBezTo>
                  <a:cubicBezTo>
                    <a:pt x="250842" y="156897"/>
                    <a:pt x="250568" y="157292"/>
                    <a:pt x="250326" y="157717"/>
                  </a:cubicBezTo>
                  <a:cubicBezTo>
                    <a:pt x="249536" y="159022"/>
                    <a:pt x="248778" y="160358"/>
                    <a:pt x="248049" y="161724"/>
                  </a:cubicBezTo>
                  <a:cubicBezTo>
                    <a:pt x="246562" y="164546"/>
                    <a:pt x="245226" y="167369"/>
                    <a:pt x="244103" y="170223"/>
                  </a:cubicBezTo>
                  <a:cubicBezTo>
                    <a:pt x="241280" y="177325"/>
                    <a:pt x="239580" y="184428"/>
                    <a:pt x="239004" y="191167"/>
                  </a:cubicBezTo>
                  <a:cubicBezTo>
                    <a:pt x="237941" y="203278"/>
                    <a:pt x="240491" y="214083"/>
                    <a:pt x="246380" y="221338"/>
                  </a:cubicBezTo>
                  <a:lnTo>
                    <a:pt x="243071" y="227530"/>
                  </a:lnTo>
                  <a:lnTo>
                    <a:pt x="239763" y="233722"/>
                  </a:lnTo>
                  <a:lnTo>
                    <a:pt x="233904" y="230596"/>
                  </a:lnTo>
                  <a:lnTo>
                    <a:pt x="237152" y="224464"/>
                  </a:lnTo>
                  <a:lnTo>
                    <a:pt x="229139" y="220184"/>
                  </a:lnTo>
                  <a:lnTo>
                    <a:pt x="218576" y="240036"/>
                  </a:lnTo>
                  <a:lnTo>
                    <a:pt x="226589" y="244316"/>
                  </a:lnTo>
                  <a:lnTo>
                    <a:pt x="229837" y="238184"/>
                  </a:lnTo>
                  <a:lnTo>
                    <a:pt x="235695" y="241311"/>
                  </a:lnTo>
                  <a:lnTo>
                    <a:pt x="232447" y="247442"/>
                  </a:lnTo>
                  <a:lnTo>
                    <a:pt x="234876" y="248717"/>
                  </a:lnTo>
                  <a:lnTo>
                    <a:pt x="214599" y="278342"/>
                  </a:lnTo>
                  <a:cubicBezTo>
                    <a:pt x="202974" y="295340"/>
                    <a:pt x="183700" y="305053"/>
                    <a:pt x="163150" y="304537"/>
                  </a:cubicBezTo>
                  <a:lnTo>
                    <a:pt x="158961" y="304416"/>
                  </a:lnTo>
                  <a:cubicBezTo>
                    <a:pt x="116800" y="304416"/>
                    <a:pt x="103718" y="272514"/>
                    <a:pt x="103718" y="260919"/>
                  </a:cubicBezTo>
                  <a:cubicBezTo>
                    <a:pt x="103718" y="259765"/>
                    <a:pt x="103718" y="258551"/>
                    <a:pt x="103688" y="257307"/>
                  </a:cubicBezTo>
                  <a:lnTo>
                    <a:pt x="112854" y="257307"/>
                  </a:lnTo>
                  <a:lnTo>
                    <a:pt x="112854" y="244558"/>
                  </a:lnTo>
                  <a:lnTo>
                    <a:pt x="149916" y="244558"/>
                  </a:lnTo>
                  <a:lnTo>
                    <a:pt x="149916" y="210168"/>
                  </a:lnTo>
                  <a:cubicBezTo>
                    <a:pt x="185703" y="192047"/>
                    <a:pt x="210289" y="154924"/>
                    <a:pt x="210289" y="112126"/>
                  </a:cubicBezTo>
                  <a:cubicBezTo>
                    <a:pt x="210289" y="51540"/>
                    <a:pt x="160995" y="2277"/>
                    <a:pt x="100440" y="2277"/>
                  </a:cubicBezTo>
                  <a:cubicBezTo>
                    <a:pt x="57550" y="2277"/>
                    <a:pt x="20367" y="26984"/>
                    <a:pt x="2277" y="62923"/>
                  </a:cubicBezTo>
                  <a:cubicBezTo>
                    <a:pt x="3885" y="64957"/>
                    <a:pt x="5494" y="67021"/>
                    <a:pt x="7163" y="69145"/>
                  </a:cubicBezTo>
                  <a:cubicBezTo>
                    <a:pt x="7376" y="69419"/>
                    <a:pt x="7619" y="69783"/>
                    <a:pt x="7831" y="70086"/>
                  </a:cubicBezTo>
                  <a:cubicBezTo>
                    <a:pt x="7831" y="70086"/>
                    <a:pt x="7831" y="70086"/>
                    <a:pt x="7831" y="70086"/>
                  </a:cubicBezTo>
                  <a:cubicBezTo>
                    <a:pt x="8499" y="71027"/>
                    <a:pt x="9167" y="72090"/>
                    <a:pt x="9835" y="73243"/>
                  </a:cubicBezTo>
                  <a:cubicBezTo>
                    <a:pt x="9865" y="73304"/>
                    <a:pt x="9926" y="73395"/>
                    <a:pt x="9956" y="73456"/>
                  </a:cubicBezTo>
                  <a:cubicBezTo>
                    <a:pt x="10563" y="74548"/>
                    <a:pt x="11170" y="75702"/>
                    <a:pt x="11747" y="76946"/>
                  </a:cubicBezTo>
                  <a:cubicBezTo>
                    <a:pt x="12475" y="78525"/>
                    <a:pt x="13234" y="80133"/>
                    <a:pt x="13932" y="81924"/>
                  </a:cubicBezTo>
                  <a:cubicBezTo>
                    <a:pt x="26438" y="46198"/>
                    <a:pt x="60495" y="20458"/>
                    <a:pt x="100440" y="20458"/>
                  </a:cubicBezTo>
                  <a:cubicBezTo>
                    <a:pt x="150978" y="20458"/>
                    <a:pt x="192077" y="61587"/>
                    <a:pt x="192077" y="112096"/>
                  </a:cubicBezTo>
                  <a:cubicBezTo>
                    <a:pt x="192077" y="162604"/>
                    <a:pt x="150948" y="203733"/>
                    <a:pt x="100440" y="203733"/>
                  </a:cubicBezTo>
                  <a:cubicBezTo>
                    <a:pt x="74002" y="203733"/>
                    <a:pt x="50144" y="192441"/>
                    <a:pt x="33389" y="174472"/>
                  </a:cubicBezTo>
                  <a:cubicBezTo>
                    <a:pt x="33692" y="176870"/>
                    <a:pt x="33996" y="179268"/>
                    <a:pt x="34269" y="181605"/>
                  </a:cubicBezTo>
                  <a:cubicBezTo>
                    <a:pt x="34269" y="181605"/>
                    <a:pt x="34269" y="181605"/>
                    <a:pt x="34269" y="181605"/>
                  </a:cubicBezTo>
                  <a:cubicBezTo>
                    <a:pt x="34633" y="184549"/>
                    <a:pt x="34937" y="187403"/>
                    <a:pt x="35271" y="190195"/>
                  </a:cubicBezTo>
                  <a:cubicBezTo>
                    <a:pt x="35696" y="194020"/>
                    <a:pt x="36090" y="197753"/>
                    <a:pt x="36455" y="201274"/>
                  </a:cubicBezTo>
                  <a:cubicBezTo>
                    <a:pt x="40309" y="204036"/>
                    <a:pt x="44377" y="206556"/>
                    <a:pt x="48566" y="208832"/>
                  </a:cubicBezTo>
                  <a:lnTo>
                    <a:pt x="48566" y="244498"/>
                  </a:lnTo>
                  <a:lnTo>
                    <a:pt x="84838" y="244498"/>
                  </a:lnTo>
                  <a:lnTo>
                    <a:pt x="84838" y="257246"/>
                  </a:lnTo>
                  <a:lnTo>
                    <a:pt x="94885" y="257246"/>
                  </a:lnTo>
                  <a:cubicBezTo>
                    <a:pt x="94885" y="258491"/>
                    <a:pt x="94915" y="259705"/>
                    <a:pt x="94915" y="260858"/>
                  </a:cubicBezTo>
                  <a:cubicBezTo>
                    <a:pt x="94915" y="277249"/>
                    <a:pt x="111033" y="313188"/>
                    <a:pt x="158870" y="313188"/>
                  </a:cubicBezTo>
                  <a:lnTo>
                    <a:pt x="162938" y="313309"/>
                  </a:lnTo>
                  <a:cubicBezTo>
                    <a:pt x="163605" y="313339"/>
                    <a:pt x="164273" y="313339"/>
                    <a:pt x="164971" y="313339"/>
                  </a:cubicBezTo>
                  <a:cubicBezTo>
                    <a:pt x="187797" y="313339"/>
                    <a:pt x="208954" y="302200"/>
                    <a:pt x="221915" y="283289"/>
                  </a:cubicBezTo>
                  <a:lnTo>
                    <a:pt x="242768" y="252875"/>
                  </a:lnTo>
                  <a:lnTo>
                    <a:pt x="248869" y="256123"/>
                  </a:lnTo>
                  <a:lnTo>
                    <a:pt x="262649" y="230262"/>
                  </a:lnTo>
                  <a:cubicBezTo>
                    <a:pt x="263711" y="230383"/>
                    <a:pt x="264774" y="230444"/>
                    <a:pt x="265867" y="230444"/>
                  </a:cubicBezTo>
                  <a:cubicBezTo>
                    <a:pt x="265897" y="230444"/>
                    <a:pt x="265897" y="230444"/>
                    <a:pt x="265927" y="230444"/>
                  </a:cubicBezTo>
                  <a:cubicBezTo>
                    <a:pt x="266959" y="230444"/>
                    <a:pt x="267961" y="230383"/>
                    <a:pt x="269023" y="230292"/>
                  </a:cubicBezTo>
                  <a:cubicBezTo>
                    <a:pt x="269266" y="230262"/>
                    <a:pt x="269539" y="230201"/>
                    <a:pt x="269782" y="230171"/>
                  </a:cubicBezTo>
                  <a:cubicBezTo>
                    <a:pt x="270602" y="230080"/>
                    <a:pt x="271391" y="229958"/>
                    <a:pt x="272210" y="229776"/>
                  </a:cubicBezTo>
                  <a:cubicBezTo>
                    <a:pt x="272605" y="229685"/>
                    <a:pt x="273000" y="229594"/>
                    <a:pt x="273394" y="229473"/>
                  </a:cubicBezTo>
                  <a:cubicBezTo>
                    <a:pt x="274062" y="229321"/>
                    <a:pt x="274760" y="229139"/>
                    <a:pt x="275428" y="228957"/>
                  </a:cubicBezTo>
                  <a:cubicBezTo>
                    <a:pt x="275853" y="228835"/>
                    <a:pt x="276308" y="228653"/>
                    <a:pt x="276763" y="228501"/>
                  </a:cubicBezTo>
                  <a:cubicBezTo>
                    <a:pt x="277401" y="228289"/>
                    <a:pt x="278038" y="228076"/>
                    <a:pt x="278676" y="227834"/>
                  </a:cubicBezTo>
                  <a:cubicBezTo>
                    <a:pt x="279131" y="227651"/>
                    <a:pt x="279586" y="227439"/>
                    <a:pt x="280072" y="227257"/>
                  </a:cubicBezTo>
                  <a:cubicBezTo>
                    <a:pt x="280679" y="226984"/>
                    <a:pt x="281317" y="226710"/>
                    <a:pt x="281924" y="226407"/>
                  </a:cubicBezTo>
                  <a:cubicBezTo>
                    <a:pt x="282409" y="226164"/>
                    <a:pt x="282865" y="225921"/>
                    <a:pt x="283350" y="225678"/>
                  </a:cubicBezTo>
                  <a:cubicBezTo>
                    <a:pt x="283957" y="225345"/>
                    <a:pt x="284564" y="225041"/>
                    <a:pt x="285171" y="224677"/>
                  </a:cubicBezTo>
                  <a:cubicBezTo>
                    <a:pt x="285657" y="224404"/>
                    <a:pt x="286112" y="224100"/>
                    <a:pt x="286598" y="223827"/>
                  </a:cubicBezTo>
                  <a:cubicBezTo>
                    <a:pt x="287205" y="223463"/>
                    <a:pt x="287782" y="223068"/>
                    <a:pt x="288389" y="222673"/>
                  </a:cubicBezTo>
                  <a:cubicBezTo>
                    <a:pt x="288875" y="222370"/>
                    <a:pt x="289330" y="222036"/>
                    <a:pt x="289785" y="221702"/>
                  </a:cubicBezTo>
                  <a:cubicBezTo>
                    <a:pt x="290362" y="221277"/>
                    <a:pt x="290939" y="220852"/>
                    <a:pt x="291546" y="220397"/>
                  </a:cubicBezTo>
                  <a:cubicBezTo>
                    <a:pt x="292001" y="220033"/>
                    <a:pt x="292487" y="219668"/>
                    <a:pt x="292942" y="219304"/>
                  </a:cubicBezTo>
                  <a:cubicBezTo>
                    <a:pt x="293519" y="218849"/>
                    <a:pt x="294095" y="218363"/>
                    <a:pt x="294642" y="217847"/>
                  </a:cubicBezTo>
                  <a:cubicBezTo>
                    <a:pt x="295097" y="217453"/>
                    <a:pt x="295552" y="217058"/>
                    <a:pt x="296008" y="216633"/>
                  </a:cubicBezTo>
                  <a:cubicBezTo>
                    <a:pt x="296584" y="216117"/>
                    <a:pt x="297131" y="215571"/>
                    <a:pt x="297677" y="215024"/>
                  </a:cubicBezTo>
                  <a:cubicBezTo>
                    <a:pt x="298102" y="214599"/>
                    <a:pt x="298557" y="214175"/>
                    <a:pt x="298982" y="213719"/>
                  </a:cubicBezTo>
                  <a:cubicBezTo>
                    <a:pt x="299529" y="213142"/>
                    <a:pt x="300075" y="212535"/>
                    <a:pt x="300621" y="211959"/>
                  </a:cubicBezTo>
                  <a:cubicBezTo>
                    <a:pt x="301046" y="211503"/>
                    <a:pt x="301441" y="211048"/>
                    <a:pt x="301866" y="210562"/>
                  </a:cubicBezTo>
                  <a:cubicBezTo>
                    <a:pt x="302412" y="209925"/>
                    <a:pt x="302928" y="209257"/>
                    <a:pt x="303475" y="208620"/>
                  </a:cubicBezTo>
                  <a:cubicBezTo>
                    <a:pt x="303869" y="208134"/>
                    <a:pt x="304264" y="207679"/>
                    <a:pt x="304628" y="207163"/>
                  </a:cubicBezTo>
                  <a:cubicBezTo>
                    <a:pt x="305174" y="206465"/>
                    <a:pt x="305690" y="205736"/>
                    <a:pt x="306206" y="204977"/>
                  </a:cubicBezTo>
                  <a:cubicBezTo>
                    <a:pt x="306540" y="204492"/>
                    <a:pt x="306905" y="204036"/>
                    <a:pt x="307238" y="203520"/>
                  </a:cubicBezTo>
                  <a:cubicBezTo>
                    <a:pt x="307815" y="202701"/>
                    <a:pt x="308361" y="201821"/>
                    <a:pt x="308877" y="200971"/>
                  </a:cubicBezTo>
                  <a:cubicBezTo>
                    <a:pt x="309151" y="200546"/>
                    <a:pt x="309424" y="200121"/>
                    <a:pt x="309697" y="199696"/>
                  </a:cubicBezTo>
                  <a:cubicBezTo>
                    <a:pt x="310486" y="198391"/>
                    <a:pt x="311275" y="197025"/>
                    <a:pt x="312004" y="195659"/>
                  </a:cubicBezTo>
                  <a:cubicBezTo>
                    <a:pt x="318773" y="182941"/>
                    <a:pt x="321778" y="169524"/>
                    <a:pt x="321110" y="157990"/>
                  </a:cubicBezTo>
                  <a:close/>
                  <a:moveTo>
                    <a:pt x="289391" y="140749"/>
                  </a:moveTo>
                  <a:cubicBezTo>
                    <a:pt x="289208" y="141205"/>
                    <a:pt x="288966" y="141599"/>
                    <a:pt x="288662" y="141963"/>
                  </a:cubicBezTo>
                  <a:cubicBezTo>
                    <a:pt x="288176" y="142479"/>
                    <a:pt x="287539" y="142874"/>
                    <a:pt x="286780" y="143056"/>
                  </a:cubicBezTo>
                  <a:cubicBezTo>
                    <a:pt x="286750" y="143056"/>
                    <a:pt x="286628" y="143087"/>
                    <a:pt x="286477" y="143147"/>
                  </a:cubicBezTo>
                  <a:cubicBezTo>
                    <a:pt x="284170" y="143815"/>
                    <a:pt x="269600" y="148732"/>
                    <a:pt x="259128" y="168401"/>
                  </a:cubicBezTo>
                  <a:cubicBezTo>
                    <a:pt x="258430" y="169707"/>
                    <a:pt x="257793" y="171012"/>
                    <a:pt x="257246" y="172287"/>
                  </a:cubicBezTo>
                  <a:cubicBezTo>
                    <a:pt x="256700" y="173561"/>
                    <a:pt x="256184" y="174806"/>
                    <a:pt x="255759" y="176050"/>
                  </a:cubicBezTo>
                  <a:cubicBezTo>
                    <a:pt x="250963" y="189588"/>
                    <a:pt x="253422" y="200273"/>
                    <a:pt x="254727" y="204310"/>
                  </a:cubicBezTo>
                  <a:cubicBezTo>
                    <a:pt x="254848" y="204674"/>
                    <a:pt x="254939" y="204977"/>
                    <a:pt x="255061" y="205251"/>
                  </a:cubicBezTo>
                  <a:cubicBezTo>
                    <a:pt x="255243" y="205767"/>
                    <a:pt x="255364" y="206040"/>
                    <a:pt x="255364" y="206040"/>
                  </a:cubicBezTo>
                  <a:cubicBezTo>
                    <a:pt x="255607" y="206586"/>
                    <a:pt x="255728" y="207163"/>
                    <a:pt x="255698" y="207740"/>
                  </a:cubicBezTo>
                  <a:cubicBezTo>
                    <a:pt x="255668" y="208316"/>
                    <a:pt x="255516" y="208863"/>
                    <a:pt x="255273" y="209348"/>
                  </a:cubicBezTo>
                  <a:cubicBezTo>
                    <a:pt x="255091" y="209682"/>
                    <a:pt x="254848" y="210016"/>
                    <a:pt x="254545" y="210289"/>
                  </a:cubicBezTo>
                  <a:cubicBezTo>
                    <a:pt x="254241" y="210562"/>
                    <a:pt x="253907" y="210805"/>
                    <a:pt x="253543" y="210987"/>
                  </a:cubicBezTo>
                  <a:cubicBezTo>
                    <a:pt x="253543" y="210987"/>
                    <a:pt x="253543" y="210987"/>
                    <a:pt x="253543" y="210987"/>
                  </a:cubicBezTo>
                  <a:cubicBezTo>
                    <a:pt x="253300" y="211109"/>
                    <a:pt x="253057" y="211169"/>
                    <a:pt x="252815" y="211230"/>
                  </a:cubicBezTo>
                  <a:cubicBezTo>
                    <a:pt x="252723" y="211261"/>
                    <a:pt x="252632" y="211261"/>
                    <a:pt x="252572" y="211261"/>
                  </a:cubicBezTo>
                  <a:cubicBezTo>
                    <a:pt x="252420" y="211291"/>
                    <a:pt x="252238" y="211321"/>
                    <a:pt x="252056" y="211321"/>
                  </a:cubicBezTo>
                  <a:cubicBezTo>
                    <a:pt x="251995" y="211321"/>
                    <a:pt x="251934" y="211321"/>
                    <a:pt x="251874" y="211321"/>
                  </a:cubicBezTo>
                  <a:cubicBezTo>
                    <a:pt x="251600" y="211321"/>
                    <a:pt x="251358" y="211261"/>
                    <a:pt x="251115" y="211200"/>
                  </a:cubicBezTo>
                  <a:cubicBezTo>
                    <a:pt x="251024" y="211169"/>
                    <a:pt x="250963" y="211169"/>
                    <a:pt x="250902" y="211139"/>
                  </a:cubicBezTo>
                  <a:cubicBezTo>
                    <a:pt x="250599" y="211048"/>
                    <a:pt x="250326" y="210927"/>
                    <a:pt x="250052" y="210775"/>
                  </a:cubicBezTo>
                  <a:cubicBezTo>
                    <a:pt x="250022" y="210745"/>
                    <a:pt x="249992" y="210745"/>
                    <a:pt x="249961" y="210714"/>
                  </a:cubicBezTo>
                  <a:cubicBezTo>
                    <a:pt x="249718" y="210562"/>
                    <a:pt x="249506" y="210380"/>
                    <a:pt x="249324" y="210168"/>
                  </a:cubicBezTo>
                  <a:cubicBezTo>
                    <a:pt x="249263" y="210107"/>
                    <a:pt x="249202" y="210046"/>
                    <a:pt x="249172" y="209986"/>
                  </a:cubicBezTo>
                  <a:cubicBezTo>
                    <a:pt x="248960" y="209743"/>
                    <a:pt x="248778" y="209470"/>
                    <a:pt x="248626" y="209166"/>
                  </a:cubicBezTo>
                  <a:cubicBezTo>
                    <a:pt x="248565" y="209014"/>
                    <a:pt x="248201" y="208225"/>
                    <a:pt x="247745" y="206859"/>
                  </a:cubicBezTo>
                  <a:cubicBezTo>
                    <a:pt x="247594" y="206404"/>
                    <a:pt x="247442" y="205888"/>
                    <a:pt x="247260" y="205311"/>
                  </a:cubicBezTo>
                  <a:cubicBezTo>
                    <a:pt x="247017" y="204461"/>
                    <a:pt x="246774" y="203460"/>
                    <a:pt x="246531" y="202337"/>
                  </a:cubicBezTo>
                  <a:cubicBezTo>
                    <a:pt x="246137" y="200485"/>
                    <a:pt x="245803" y="198300"/>
                    <a:pt x="245621" y="195811"/>
                  </a:cubicBezTo>
                  <a:cubicBezTo>
                    <a:pt x="245499" y="194323"/>
                    <a:pt x="245469" y="192745"/>
                    <a:pt x="245499" y="191045"/>
                  </a:cubicBezTo>
                  <a:cubicBezTo>
                    <a:pt x="245530" y="189922"/>
                    <a:pt x="245590" y="188769"/>
                    <a:pt x="245681" y="187554"/>
                  </a:cubicBezTo>
                  <a:cubicBezTo>
                    <a:pt x="246258" y="180968"/>
                    <a:pt x="248140" y="173228"/>
                    <a:pt x="252602" y="164880"/>
                  </a:cubicBezTo>
                  <a:cubicBezTo>
                    <a:pt x="253391" y="163363"/>
                    <a:pt x="254241" y="161936"/>
                    <a:pt x="255061" y="160601"/>
                  </a:cubicBezTo>
                  <a:cubicBezTo>
                    <a:pt x="260130" y="152435"/>
                    <a:pt x="265806" y="146881"/>
                    <a:pt x="270875" y="143117"/>
                  </a:cubicBezTo>
                  <a:cubicBezTo>
                    <a:pt x="274244" y="140598"/>
                    <a:pt x="277340" y="138898"/>
                    <a:pt x="279768" y="137775"/>
                  </a:cubicBezTo>
                  <a:cubicBezTo>
                    <a:pt x="282804" y="136378"/>
                    <a:pt x="284807" y="135862"/>
                    <a:pt x="285080" y="135802"/>
                  </a:cubicBezTo>
                  <a:cubicBezTo>
                    <a:pt x="285080" y="135802"/>
                    <a:pt x="285080" y="135802"/>
                    <a:pt x="285080" y="135802"/>
                  </a:cubicBezTo>
                  <a:cubicBezTo>
                    <a:pt x="285354" y="135741"/>
                    <a:pt x="285627" y="135711"/>
                    <a:pt x="285900" y="135711"/>
                  </a:cubicBezTo>
                  <a:cubicBezTo>
                    <a:pt x="285961" y="135711"/>
                    <a:pt x="285991" y="135711"/>
                    <a:pt x="286052" y="135711"/>
                  </a:cubicBezTo>
                  <a:cubicBezTo>
                    <a:pt x="286416" y="135711"/>
                    <a:pt x="286750" y="135771"/>
                    <a:pt x="287084" y="135893"/>
                  </a:cubicBezTo>
                  <a:cubicBezTo>
                    <a:pt x="287114" y="135893"/>
                    <a:pt x="287144" y="135923"/>
                    <a:pt x="287175" y="135923"/>
                  </a:cubicBezTo>
                  <a:cubicBezTo>
                    <a:pt x="287509" y="136045"/>
                    <a:pt x="287812" y="136227"/>
                    <a:pt x="288116" y="136439"/>
                  </a:cubicBezTo>
                  <a:cubicBezTo>
                    <a:pt x="288176" y="136469"/>
                    <a:pt x="288237" y="136530"/>
                    <a:pt x="288267" y="136561"/>
                  </a:cubicBezTo>
                  <a:cubicBezTo>
                    <a:pt x="288541" y="136773"/>
                    <a:pt x="288783" y="137046"/>
                    <a:pt x="288996" y="137350"/>
                  </a:cubicBezTo>
                  <a:cubicBezTo>
                    <a:pt x="289026" y="137410"/>
                    <a:pt x="289057" y="137471"/>
                    <a:pt x="289087" y="137501"/>
                  </a:cubicBezTo>
                  <a:cubicBezTo>
                    <a:pt x="289299" y="137835"/>
                    <a:pt x="289451" y="138169"/>
                    <a:pt x="289542" y="138564"/>
                  </a:cubicBezTo>
                  <a:cubicBezTo>
                    <a:pt x="289694" y="139323"/>
                    <a:pt x="289633" y="140082"/>
                    <a:pt x="289391" y="140749"/>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8" name="Freeform: Shape 279">
              <a:extLst>
                <a:ext uri="{FF2B5EF4-FFF2-40B4-BE49-F238E27FC236}">
                  <a16:creationId xmlns:a16="http://schemas.microsoft.com/office/drawing/2014/main" id="{C92B65F2-FCCC-4AE6-A565-693682700B4D}"/>
                </a:ext>
              </a:extLst>
            </p:cNvPr>
            <p:cNvSpPr/>
            <p:nvPr/>
          </p:nvSpPr>
          <p:spPr>
            <a:xfrm>
              <a:off x="9696039" y="1383049"/>
              <a:ext cx="45530" cy="21247"/>
            </a:xfrm>
            <a:custGeom>
              <a:avLst/>
              <a:gdLst>
                <a:gd name="connsiteX0" fmla="*/ 2277 w 45530"/>
                <a:gd name="connsiteY0" fmla="*/ 18151 h 21247"/>
                <a:gd name="connsiteX1" fmla="*/ 45379 w 45530"/>
                <a:gd name="connsiteY1" fmla="*/ 20701 h 21247"/>
                <a:gd name="connsiteX2" fmla="*/ 45743 w 45530"/>
                <a:gd name="connsiteY2" fmla="*/ 12991 h 21247"/>
                <a:gd name="connsiteX3" fmla="*/ 6192 w 45530"/>
                <a:gd name="connsiteY3" fmla="*/ 2277 h 21247"/>
                <a:gd name="connsiteX4" fmla="*/ 2277 w 45530"/>
                <a:gd name="connsiteY4" fmla="*/ 18151 h 2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30" h="21247">
                  <a:moveTo>
                    <a:pt x="2277" y="18151"/>
                  </a:moveTo>
                  <a:lnTo>
                    <a:pt x="45379" y="20701"/>
                  </a:lnTo>
                  <a:lnTo>
                    <a:pt x="45743" y="12991"/>
                  </a:lnTo>
                  <a:cubicBezTo>
                    <a:pt x="34299" y="12081"/>
                    <a:pt x="19973" y="7740"/>
                    <a:pt x="6192" y="2277"/>
                  </a:cubicBezTo>
                  <a:lnTo>
                    <a:pt x="2277" y="18151"/>
                  </a:ln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9" name="Freeform: Shape 280">
              <a:extLst>
                <a:ext uri="{FF2B5EF4-FFF2-40B4-BE49-F238E27FC236}">
                  <a16:creationId xmlns:a16="http://schemas.microsoft.com/office/drawing/2014/main" id="{FDA360B0-E1A7-441C-A4D5-C80B53E9B829}"/>
                </a:ext>
              </a:extLst>
            </p:cNvPr>
            <p:cNvSpPr/>
            <p:nvPr/>
          </p:nvSpPr>
          <p:spPr>
            <a:xfrm>
              <a:off x="9652238" y="1362834"/>
              <a:ext cx="36424" cy="39460"/>
            </a:xfrm>
            <a:custGeom>
              <a:avLst/>
              <a:gdLst>
                <a:gd name="connsiteX0" fmla="*/ 9319 w 36424"/>
                <a:gd name="connsiteY0" fmla="*/ 2580 h 39459"/>
                <a:gd name="connsiteX1" fmla="*/ 8803 w 36424"/>
                <a:gd name="connsiteY1" fmla="*/ 2277 h 39459"/>
                <a:gd name="connsiteX2" fmla="*/ 2277 w 36424"/>
                <a:gd name="connsiteY2" fmla="*/ 36667 h 39459"/>
                <a:gd name="connsiteX3" fmla="*/ 30445 w 36424"/>
                <a:gd name="connsiteY3" fmla="*/ 37881 h 39459"/>
                <a:gd name="connsiteX4" fmla="*/ 34026 w 36424"/>
                <a:gd name="connsiteY4" fmla="*/ 24708 h 39459"/>
                <a:gd name="connsiteX5" fmla="*/ 36242 w 36424"/>
                <a:gd name="connsiteY5" fmla="*/ 16694 h 39459"/>
                <a:gd name="connsiteX6" fmla="*/ 33996 w 36424"/>
                <a:gd name="connsiteY6" fmla="*/ 15602 h 39459"/>
                <a:gd name="connsiteX7" fmla="*/ 9319 w 36424"/>
                <a:gd name="connsiteY7" fmla="*/ 2580 h 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24" h="39459">
                  <a:moveTo>
                    <a:pt x="9319" y="2580"/>
                  </a:moveTo>
                  <a:cubicBezTo>
                    <a:pt x="9167" y="2489"/>
                    <a:pt x="8954" y="2368"/>
                    <a:pt x="8803" y="2277"/>
                  </a:cubicBezTo>
                  <a:cubicBezTo>
                    <a:pt x="7285" y="10108"/>
                    <a:pt x="4674" y="23949"/>
                    <a:pt x="2277" y="36667"/>
                  </a:cubicBezTo>
                  <a:lnTo>
                    <a:pt x="30445" y="37881"/>
                  </a:lnTo>
                  <a:cubicBezTo>
                    <a:pt x="31537" y="33480"/>
                    <a:pt x="32782" y="29048"/>
                    <a:pt x="34026" y="24708"/>
                  </a:cubicBezTo>
                  <a:cubicBezTo>
                    <a:pt x="34815" y="21946"/>
                    <a:pt x="35574" y="19275"/>
                    <a:pt x="36242" y="16694"/>
                  </a:cubicBezTo>
                  <a:cubicBezTo>
                    <a:pt x="35514" y="16330"/>
                    <a:pt x="34755" y="15966"/>
                    <a:pt x="33996" y="15602"/>
                  </a:cubicBezTo>
                  <a:cubicBezTo>
                    <a:pt x="24070" y="10988"/>
                    <a:pt x="15329" y="6283"/>
                    <a:pt x="9319" y="2580"/>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50" name="Group 4">
            <a:extLst>
              <a:ext uri="{FF2B5EF4-FFF2-40B4-BE49-F238E27FC236}">
                <a16:creationId xmlns:a16="http://schemas.microsoft.com/office/drawing/2014/main" id="{78011417-82E8-4EDA-89CA-77F4ECC32112}"/>
              </a:ext>
            </a:extLst>
          </p:cNvPr>
          <p:cNvGrpSpPr/>
          <p:nvPr/>
        </p:nvGrpSpPr>
        <p:grpSpPr>
          <a:xfrm>
            <a:off x="335695" y="2921963"/>
            <a:ext cx="4090340" cy="1280160"/>
            <a:chOff x="335694" y="1560100"/>
            <a:chExt cx="4090340" cy="1280160"/>
          </a:xfrm>
        </p:grpSpPr>
        <p:sp>
          <p:nvSpPr>
            <p:cNvPr id="151" name="Rectangle 150">
              <a:extLst>
                <a:ext uri="{FF2B5EF4-FFF2-40B4-BE49-F238E27FC236}">
                  <a16:creationId xmlns:a16="http://schemas.microsoft.com/office/drawing/2014/main" id="{EC422EBE-BED4-492B-BE84-59515DC80A88}"/>
                </a:ext>
              </a:extLst>
            </p:cNvPr>
            <p:cNvSpPr/>
            <p:nvPr/>
          </p:nvSpPr>
          <p:spPr>
            <a:xfrm>
              <a:off x="815587" y="1567727"/>
              <a:ext cx="3198676" cy="1257300"/>
            </a:xfrm>
            <a:prstGeom prst="rect">
              <a:avLst/>
            </a:prstGeom>
            <a:solidFill>
              <a:srgbClr val="F2E7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2" name="Rectangle: Rounded Corners 186">
              <a:extLst>
                <a:ext uri="{FF2B5EF4-FFF2-40B4-BE49-F238E27FC236}">
                  <a16:creationId xmlns:a16="http://schemas.microsoft.com/office/drawing/2014/main" id="{F766105E-EEFD-4E54-96E6-9B98BC528A21}"/>
                </a:ext>
              </a:extLst>
            </p:cNvPr>
            <p:cNvSpPr/>
            <p:nvPr/>
          </p:nvSpPr>
          <p:spPr>
            <a:xfrm>
              <a:off x="335694" y="1938746"/>
              <a:ext cx="3139187" cy="77752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7F134C">
                      <a:lumMod val="75000"/>
                    </a:srgbClr>
                  </a:solidFill>
                  <a:effectLst/>
                  <a:uLnTx/>
                  <a:uFillTx/>
                  <a:latin typeface="Arial" panose="020B0604020202020204"/>
                  <a:ea typeface="+mn-ea"/>
                  <a:cs typeface="+mn-cs"/>
                </a:rPr>
                <a:t>↓ </a:t>
              </a:r>
              <a:r>
                <a:rPr kumimoji="0" lang="en-US" sz="1400" b="1" i="1" u="none" strike="noStrike" kern="1200" cap="none" spc="0" normalizeH="0" baseline="0" noProof="0" dirty="0" err="1">
                  <a:ln>
                    <a:noFill/>
                  </a:ln>
                  <a:solidFill>
                    <a:srgbClr val="7F134C">
                      <a:lumMod val="75000"/>
                    </a:srgbClr>
                  </a:solidFill>
                  <a:effectLst/>
                  <a:uLnTx/>
                  <a:uFillTx/>
                  <a:latin typeface="Arial" panose="020B0604020202020204"/>
                  <a:ea typeface="+mn-ea"/>
                  <a:cs typeface="+mn-cs"/>
                </a:rPr>
                <a:t>Glucotoxicité</a:t>
              </a:r>
              <a:endParaRPr kumimoji="0" lang="en-US" sz="1400" b="1" i="1" u="none" strike="noStrike" kern="1200" cap="none" spc="0" normalizeH="0" baseline="0" noProof="0" dirty="0">
                <a:ln>
                  <a:noFill/>
                </a:ln>
                <a:solidFill>
                  <a:srgbClr val="7F134C">
                    <a:lumMod val="75000"/>
                  </a:srgbClr>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F134C">
                      <a:lumMod val="75000"/>
                    </a:srgbClr>
                  </a:solidFill>
                  <a:effectLst/>
                  <a:uLnTx/>
                  <a:uFillTx/>
                  <a:latin typeface="Arial" panose="020B0604020202020204"/>
                  <a:ea typeface="+mn-ea"/>
                  <a:cs typeface="+mn-cs"/>
                </a:rPr>
                <a:t>↓ Résistance </a:t>
              </a:r>
              <a:r>
                <a:rPr kumimoji="0" lang="en-US" sz="1400" b="0" i="1" u="none" strike="noStrike" kern="1200" cap="none" spc="0" normalizeH="0" baseline="0" noProof="0" dirty="0" err="1">
                  <a:ln>
                    <a:noFill/>
                  </a:ln>
                  <a:solidFill>
                    <a:srgbClr val="7F134C">
                      <a:lumMod val="75000"/>
                    </a:srgbClr>
                  </a:solidFill>
                  <a:effectLst/>
                  <a:uLnTx/>
                  <a:uFillTx/>
                  <a:latin typeface="Arial" panose="020B0604020202020204"/>
                  <a:ea typeface="+mn-ea"/>
                  <a:cs typeface="+mn-cs"/>
                </a:rPr>
                <a:t>à</a:t>
              </a:r>
              <a:r>
                <a:rPr kumimoji="0" lang="en-US" sz="1400" b="0" i="1" u="none" strike="noStrike" kern="1200" cap="none" spc="0" normalizeH="0" baseline="0" noProof="0" dirty="0">
                  <a:ln>
                    <a:noFill/>
                  </a:ln>
                  <a:solidFill>
                    <a:srgbClr val="7F134C">
                      <a:lumMod val="75000"/>
                    </a:srgbClr>
                  </a:solidFill>
                  <a:effectLst/>
                  <a:uLnTx/>
                  <a:uFillTx/>
                  <a:latin typeface="Arial" panose="020B0604020202020204"/>
                  <a:ea typeface="+mn-ea"/>
                  <a:cs typeface="+mn-cs"/>
                </a:rPr>
                <a:t> </a:t>
              </a:r>
              <a:r>
                <a:rPr kumimoji="0" lang="en-US" sz="1400" b="0" i="1" u="none" strike="noStrike" kern="1200" cap="none" spc="0" normalizeH="0" baseline="0" noProof="0" dirty="0" err="1">
                  <a:ln>
                    <a:noFill/>
                  </a:ln>
                  <a:solidFill>
                    <a:srgbClr val="7F134C">
                      <a:lumMod val="75000"/>
                    </a:srgbClr>
                  </a:solidFill>
                  <a:effectLst/>
                  <a:uLnTx/>
                  <a:uFillTx/>
                  <a:latin typeface="Arial" panose="020B0604020202020204"/>
                  <a:ea typeface="+mn-ea"/>
                  <a:cs typeface="+mn-cs"/>
                </a:rPr>
                <a:t>l’insuline</a:t>
              </a:r>
              <a:br>
                <a:rPr kumimoji="0" lang="en-US" sz="1400" b="0" i="1" u="none" strike="noStrike" kern="1200" cap="none" spc="0" normalizeH="0" baseline="0" noProof="0" dirty="0">
                  <a:ln>
                    <a:noFill/>
                  </a:ln>
                  <a:solidFill>
                    <a:srgbClr val="7F134C">
                      <a:lumMod val="75000"/>
                    </a:srgbClr>
                  </a:solidFill>
                  <a:effectLst/>
                  <a:uLnTx/>
                  <a:uFillTx/>
                  <a:latin typeface="Arial" panose="020B0604020202020204"/>
                  <a:ea typeface="+mn-ea"/>
                  <a:cs typeface="+mn-cs"/>
                </a:rPr>
              </a:br>
              <a:r>
                <a:rPr kumimoji="0" lang="en-US" sz="1400" b="0" i="1" u="none" strike="noStrike" kern="1200" cap="none" spc="0" normalizeH="0" baseline="0" noProof="0" dirty="0">
                  <a:ln>
                    <a:noFill/>
                  </a:ln>
                  <a:solidFill>
                    <a:srgbClr val="7F134C">
                      <a:lumMod val="75000"/>
                    </a:srgbClr>
                  </a:solidFill>
                  <a:effectLst/>
                  <a:uLnTx/>
                  <a:uFillTx/>
                  <a:latin typeface="Arial" panose="020B0604020202020204"/>
                  <a:ea typeface="+mn-ea"/>
                  <a:cs typeface="+mn-cs"/>
                </a:rPr>
                <a:t>↑ </a:t>
              </a:r>
              <a:r>
                <a:rPr kumimoji="0" lang="en-US" sz="1400" b="0" i="1" u="none" strike="noStrike" kern="1200" cap="none" spc="0" normalizeH="0" baseline="0" noProof="0" dirty="0" err="1">
                  <a:ln>
                    <a:noFill/>
                  </a:ln>
                  <a:solidFill>
                    <a:srgbClr val="7F134C">
                      <a:lumMod val="75000"/>
                    </a:srgbClr>
                  </a:solidFill>
                  <a:effectLst/>
                  <a:uLnTx/>
                  <a:uFillTx/>
                  <a:latin typeface="Arial" panose="020B0604020202020204"/>
                  <a:ea typeface="+mn-ea"/>
                  <a:cs typeface="+mn-cs"/>
                </a:rPr>
                <a:t>fonction</a:t>
              </a:r>
              <a:r>
                <a:rPr kumimoji="0" lang="en-US" sz="1400" b="0" i="1" u="none" strike="noStrike" kern="1200" cap="none" spc="0" normalizeH="0" baseline="0" noProof="0" dirty="0">
                  <a:ln>
                    <a:noFill/>
                  </a:ln>
                  <a:solidFill>
                    <a:srgbClr val="7F134C">
                      <a:lumMod val="75000"/>
                    </a:srgbClr>
                  </a:solidFill>
                  <a:effectLst/>
                  <a:uLnTx/>
                  <a:uFillTx/>
                  <a:latin typeface="Arial" panose="020B0604020202020204"/>
                  <a:ea typeface="+mn-ea"/>
                  <a:cs typeface="+mn-cs"/>
                </a:rPr>
                <a:t> des cellules </a:t>
              </a:r>
              <a:r>
                <a:rPr kumimoji="0" lang="el-GR" sz="1400" b="0" i="1" u="none" strike="noStrike" kern="1200" cap="none" spc="0" normalizeH="0" baseline="0" noProof="0" dirty="0">
                  <a:ln>
                    <a:noFill/>
                  </a:ln>
                  <a:solidFill>
                    <a:srgbClr val="7F134C">
                      <a:lumMod val="75000"/>
                    </a:srgbClr>
                  </a:solidFill>
                  <a:effectLst/>
                  <a:uLnTx/>
                  <a:uFillTx/>
                  <a:latin typeface="Arial" panose="020B0604020202020204"/>
                  <a:ea typeface="+mn-ea"/>
                  <a:cs typeface="+mn-cs"/>
                </a:rPr>
                <a:t>β</a:t>
              </a:r>
              <a:endParaRPr kumimoji="0" lang="en-US" sz="1400" b="0" i="1" u="none" strike="noStrike" kern="1200" cap="none" spc="0" normalizeH="0" baseline="0" noProof="0" dirty="0">
                <a:ln>
                  <a:noFill/>
                </a:ln>
                <a:solidFill>
                  <a:srgbClr val="7F134C">
                    <a:lumMod val="75000"/>
                  </a:srgbClr>
                </a:solidFill>
                <a:effectLst/>
                <a:uLnTx/>
                <a:uFillTx/>
                <a:latin typeface="Arial" panose="020B0604020202020204"/>
                <a:ea typeface="+mn-ea"/>
                <a:cs typeface="+mn-cs"/>
              </a:endParaRPr>
            </a:p>
          </p:txBody>
        </p:sp>
        <p:cxnSp>
          <p:nvCxnSpPr>
            <p:cNvPr id="153" name="Straight Connector 86">
              <a:extLst>
                <a:ext uri="{FF2B5EF4-FFF2-40B4-BE49-F238E27FC236}">
                  <a16:creationId xmlns:a16="http://schemas.microsoft.com/office/drawing/2014/main" id="{77B82880-1D04-475F-8428-D43296E07321}"/>
                </a:ext>
              </a:extLst>
            </p:cNvPr>
            <p:cNvCxnSpPr>
              <a:cxnSpLocks/>
            </p:cNvCxnSpPr>
            <p:nvPr/>
          </p:nvCxnSpPr>
          <p:spPr>
            <a:xfrm>
              <a:off x="4015052" y="1560100"/>
              <a:ext cx="0" cy="128016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4" name="Graphic 69">
              <a:extLst>
                <a:ext uri="{FF2B5EF4-FFF2-40B4-BE49-F238E27FC236}">
                  <a16:creationId xmlns:a16="http://schemas.microsoft.com/office/drawing/2014/main" id="{545AAA7E-11A8-4B47-8D23-F09DB23DEE4D}"/>
                </a:ext>
              </a:extLst>
            </p:cNvPr>
            <p:cNvGrpSpPr>
              <a:grpSpLocks noChangeAspect="1"/>
            </p:cNvGrpSpPr>
            <p:nvPr/>
          </p:nvGrpSpPr>
          <p:grpSpPr>
            <a:xfrm>
              <a:off x="3599659" y="1788858"/>
              <a:ext cx="826375" cy="826375"/>
              <a:chOff x="4945460" y="1905960"/>
              <a:chExt cx="2305050" cy="2305051"/>
            </a:xfrm>
          </p:grpSpPr>
          <p:sp>
            <p:nvSpPr>
              <p:cNvPr id="155" name="Freeform: Shape 304">
                <a:extLst>
                  <a:ext uri="{FF2B5EF4-FFF2-40B4-BE49-F238E27FC236}">
                    <a16:creationId xmlns:a16="http://schemas.microsoft.com/office/drawing/2014/main" id="{BFB0960B-0D45-4D85-9B7D-47ADAB7BC1A8}"/>
                  </a:ext>
                </a:extLst>
              </p:cNvPr>
              <p:cNvSpPr/>
              <p:nvPr/>
            </p:nvSpPr>
            <p:spPr>
              <a:xfrm>
                <a:off x="4945460" y="1905960"/>
                <a:ext cx="2305050" cy="2305051"/>
              </a:xfrm>
              <a:custGeom>
                <a:avLst/>
                <a:gdLst>
                  <a:gd name="connsiteX0" fmla="*/ 2302669 w 2305050"/>
                  <a:gd name="connsiteY0" fmla="*/ 1154906 h 2305050"/>
                  <a:gd name="connsiteX1" fmla="*/ 1154906 w 2305050"/>
                  <a:gd name="connsiteY1" fmla="*/ 2302669 h 2305050"/>
                  <a:gd name="connsiteX2" fmla="*/ 7144 w 2305050"/>
                  <a:gd name="connsiteY2" fmla="*/ 1154906 h 2305050"/>
                  <a:gd name="connsiteX3" fmla="*/ 1154906 w 2305050"/>
                  <a:gd name="connsiteY3" fmla="*/ 7144 h 2305050"/>
                  <a:gd name="connsiteX4" fmla="*/ 2302669 w 2305050"/>
                  <a:gd name="connsiteY4" fmla="*/ 1154906 h 230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50" h="2305050">
                    <a:moveTo>
                      <a:pt x="2302669" y="1154906"/>
                    </a:moveTo>
                    <a:cubicBezTo>
                      <a:pt x="2302669" y="1788798"/>
                      <a:pt x="1788798" y="2302669"/>
                      <a:pt x="1154906" y="2302669"/>
                    </a:cubicBezTo>
                    <a:cubicBezTo>
                      <a:pt x="521015" y="2302669"/>
                      <a:pt x="7144" y="1788798"/>
                      <a:pt x="7144" y="1154906"/>
                    </a:cubicBezTo>
                    <a:cubicBezTo>
                      <a:pt x="7144" y="521015"/>
                      <a:pt x="521015" y="7144"/>
                      <a:pt x="1154906" y="7144"/>
                    </a:cubicBezTo>
                    <a:cubicBezTo>
                      <a:pt x="1788798" y="7144"/>
                      <a:pt x="2302669" y="521015"/>
                      <a:pt x="2302669" y="1154906"/>
                    </a:cubicBezTo>
                    <a:close/>
                  </a:path>
                </a:pathLst>
              </a:custGeom>
              <a:solidFill>
                <a:schemeClr val="accent1"/>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6" name="Freeform: Shape 305">
                <a:extLst>
                  <a:ext uri="{FF2B5EF4-FFF2-40B4-BE49-F238E27FC236}">
                    <a16:creationId xmlns:a16="http://schemas.microsoft.com/office/drawing/2014/main" id="{364BA17D-6BCF-4E0B-8AE5-206AC9432E5D}"/>
                  </a:ext>
                </a:extLst>
              </p:cNvPr>
              <p:cNvSpPr/>
              <p:nvPr/>
            </p:nvSpPr>
            <p:spPr>
              <a:xfrm>
                <a:off x="5070442" y="2204867"/>
                <a:ext cx="2047875" cy="1543050"/>
              </a:xfrm>
              <a:custGeom>
                <a:avLst/>
                <a:gdLst>
                  <a:gd name="connsiteX0" fmla="*/ 2043875 w 2047875"/>
                  <a:gd name="connsiteY0" fmla="*/ 886587 h 1543050"/>
                  <a:gd name="connsiteX1" fmla="*/ 1877854 w 2047875"/>
                  <a:gd name="connsiteY1" fmla="*/ 720566 h 1543050"/>
                  <a:gd name="connsiteX2" fmla="*/ 1713452 w 2047875"/>
                  <a:gd name="connsiteY2" fmla="*/ 863251 h 1543050"/>
                  <a:gd name="connsiteX3" fmla="*/ 1676876 w 2047875"/>
                  <a:gd name="connsiteY3" fmla="*/ 863251 h 1543050"/>
                  <a:gd name="connsiteX4" fmla="*/ 1512475 w 2047875"/>
                  <a:gd name="connsiteY4" fmla="*/ 720566 h 1543050"/>
                  <a:gd name="connsiteX5" fmla="*/ 1452467 w 2047875"/>
                  <a:gd name="connsiteY5" fmla="*/ 731806 h 1543050"/>
                  <a:gd name="connsiteX6" fmla="*/ 1434751 w 2047875"/>
                  <a:gd name="connsiteY6" fmla="*/ 701135 h 1543050"/>
                  <a:gd name="connsiteX7" fmla="*/ 1499521 w 2047875"/>
                  <a:gd name="connsiteY7" fmla="*/ 592550 h 1543050"/>
                  <a:gd name="connsiteX8" fmla="*/ 1534573 w 2047875"/>
                  <a:gd name="connsiteY8" fmla="*/ 538639 h 1543050"/>
                  <a:gd name="connsiteX9" fmla="*/ 1475613 w 2047875"/>
                  <a:gd name="connsiteY9" fmla="*/ 479584 h 1543050"/>
                  <a:gd name="connsiteX10" fmla="*/ 1449324 w 2047875"/>
                  <a:gd name="connsiteY10" fmla="*/ 447485 h 1543050"/>
                  <a:gd name="connsiteX11" fmla="*/ 1476089 w 2047875"/>
                  <a:gd name="connsiteY11" fmla="*/ 412337 h 1543050"/>
                  <a:gd name="connsiteX12" fmla="*/ 1560386 w 2047875"/>
                  <a:gd name="connsiteY12" fmla="*/ 435388 h 1543050"/>
                  <a:gd name="connsiteX13" fmla="*/ 1726406 w 2047875"/>
                  <a:gd name="connsiteY13" fmla="*/ 269367 h 1543050"/>
                  <a:gd name="connsiteX14" fmla="*/ 1560576 w 2047875"/>
                  <a:gd name="connsiteY14" fmla="*/ 103251 h 1543050"/>
                  <a:gd name="connsiteX15" fmla="*/ 1479899 w 2047875"/>
                  <a:gd name="connsiteY15" fmla="*/ 124206 h 1543050"/>
                  <a:gd name="connsiteX16" fmla="*/ 1462945 w 2047875"/>
                  <a:gd name="connsiteY16" fmla="*/ 102965 h 1543050"/>
                  <a:gd name="connsiteX17" fmla="*/ 1475708 w 2047875"/>
                  <a:gd name="connsiteY17" fmla="*/ 66389 h 1543050"/>
                  <a:gd name="connsiteX18" fmla="*/ 1416653 w 2047875"/>
                  <a:gd name="connsiteY18" fmla="*/ 7334 h 1543050"/>
                  <a:gd name="connsiteX19" fmla="*/ 1357598 w 2047875"/>
                  <a:gd name="connsiteY19" fmla="*/ 66389 h 1543050"/>
                  <a:gd name="connsiteX20" fmla="*/ 1416653 w 2047875"/>
                  <a:gd name="connsiteY20" fmla="*/ 125444 h 1543050"/>
                  <a:gd name="connsiteX21" fmla="*/ 1431989 w 2047875"/>
                  <a:gd name="connsiteY21" fmla="*/ 123349 h 1543050"/>
                  <a:gd name="connsiteX22" fmla="*/ 1449800 w 2047875"/>
                  <a:gd name="connsiteY22" fmla="*/ 145637 h 1543050"/>
                  <a:gd name="connsiteX23" fmla="*/ 1394555 w 2047875"/>
                  <a:gd name="connsiteY23" fmla="*/ 269272 h 1543050"/>
                  <a:gd name="connsiteX24" fmla="*/ 1446752 w 2047875"/>
                  <a:gd name="connsiteY24" fmla="*/ 390049 h 1543050"/>
                  <a:gd name="connsiteX25" fmla="*/ 1420082 w 2047875"/>
                  <a:gd name="connsiteY25" fmla="*/ 425196 h 1543050"/>
                  <a:gd name="connsiteX26" fmla="*/ 1335500 w 2047875"/>
                  <a:gd name="connsiteY26" fmla="*/ 402050 h 1543050"/>
                  <a:gd name="connsiteX27" fmla="*/ 1170813 w 2047875"/>
                  <a:gd name="connsiteY27" fmla="*/ 547402 h 1543050"/>
                  <a:gd name="connsiteX28" fmla="*/ 1131284 w 2047875"/>
                  <a:gd name="connsiteY28" fmla="*/ 547402 h 1543050"/>
                  <a:gd name="connsiteX29" fmla="*/ 966597 w 2047875"/>
                  <a:gd name="connsiteY29" fmla="*/ 402050 h 1543050"/>
                  <a:gd name="connsiteX30" fmla="*/ 890873 w 2047875"/>
                  <a:gd name="connsiteY30" fmla="*/ 420338 h 1543050"/>
                  <a:gd name="connsiteX31" fmla="*/ 869728 w 2047875"/>
                  <a:gd name="connsiteY31" fmla="*/ 390430 h 1543050"/>
                  <a:gd name="connsiteX32" fmla="*/ 922401 w 2047875"/>
                  <a:gd name="connsiteY32" fmla="*/ 269176 h 1543050"/>
                  <a:gd name="connsiteX33" fmla="*/ 860679 w 2047875"/>
                  <a:gd name="connsiteY33" fmla="*/ 140113 h 1543050"/>
                  <a:gd name="connsiteX34" fmla="*/ 873538 w 2047875"/>
                  <a:gd name="connsiteY34" fmla="*/ 122015 h 1543050"/>
                  <a:gd name="connsiteX35" fmla="*/ 892778 w 2047875"/>
                  <a:gd name="connsiteY35" fmla="*/ 125254 h 1543050"/>
                  <a:gd name="connsiteX36" fmla="*/ 951833 w 2047875"/>
                  <a:gd name="connsiteY36" fmla="*/ 66199 h 1543050"/>
                  <a:gd name="connsiteX37" fmla="*/ 892778 w 2047875"/>
                  <a:gd name="connsiteY37" fmla="*/ 7144 h 1543050"/>
                  <a:gd name="connsiteX38" fmla="*/ 833723 w 2047875"/>
                  <a:gd name="connsiteY38" fmla="*/ 66199 h 1543050"/>
                  <a:gd name="connsiteX39" fmla="*/ 844106 w 2047875"/>
                  <a:gd name="connsiteY39" fmla="*/ 99631 h 1543050"/>
                  <a:gd name="connsiteX40" fmla="*/ 829437 w 2047875"/>
                  <a:gd name="connsiteY40" fmla="*/ 120110 h 1543050"/>
                  <a:gd name="connsiteX41" fmla="*/ 756190 w 2047875"/>
                  <a:gd name="connsiteY41" fmla="*/ 103251 h 1543050"/>
                  <a:gd name="connsiteX42" fmla="*/ 590169 w 2047875"/>
                  <a:gd name="connsiteY42" fmla="*/ 269272 h 1543050"/>
                  <a:gd name="connsiteX43" fmla="*/ 756190 w 2047875"/>
                  <a:gd name="connsiteY43" fmla="*/ 435293 h 1543050"/>
                  <a:gd name="connsiteX44" fmla="*/ 840010 w 2047875"/>
                  <a:gd name="connsiteY44" fmla="*/ 412528 h 1543050"/>
                  <a:gd name="connsiteX45" fmla="*/ 860012 w 2047875"/>
                  <a:gd name="connsiteY45" fmla="*/ 440722 h 1543050"/>
                  <a:gd name="connsiteX46" fmla="*/ 800481 w 2047875"/>
                  <a:gd name="connsiteY46" fmla="*/ 568071 h 1543050"/>
                  <a:gd name="connsiteX47" fmla="*/ 867156 w 2047875"/>
                  <a:gd name="connsiteY47" fmla="*/ 701040 h 1543050"/>
                  <a:gd name="connsiteX48" fmla="*/ 849440 w 2047875"/>
                  <a:gd name="connsiteY48" fmla="*/ 731711 h 1543050"/>
                  <a:gd name="connsiteX49" fmla="*/ 789432 w 2047875"/>
                  <a:gd name="connsiteY49" fmla="*/ 720471 h 1543050"/>
                  <a:gd name="connsiteX50" fmla="*/ 625031 w 2047875"/>
                  <a:gd name="connsiteY50" fmla="*/ 863156 h 1543050"/>
                  <a:gd name="connsiteX51" fmla="*/ 580739 w 2047875"/>
                  <a:gd name="connsiteY51" fmla="*/ 863156 h 1543050"/>
                  <a:gd name="connsiteX52" fmla="*/ 416719 w 2047875"/>
                  <a:gd name="connsiteY52" fmla="*/ 722948 h 1543050"/>
                  <a:gd name="connsiteX53" fmla="*/ 339757 w 2047875"/>
                  <a:gd name="connsiteY53" fmla="*/ 741902 h 1543050"/>
                  <a:gd name="connsiteX54" fmla="*/ 311372 w 2047875"/>
                  <a:gd name="connsiteY54" fmla="*/ 701040 h 1543050"/>
                  <a:gd name="connsiteX55" fmla="*/ 324517 w 2047875"/>
                  <a:gd name="connsiteY55" fmla="*/ 663893 h 1543050"/>
                  <a:gd name="connsiteX56" fmla="*/ 265462 w 2047875"/>
                  <a:gd name="connsiteY56" fmla="*/ 604838 h 1543050"/>
                  <a:gd name="connsiteX57" fmla="*/ 206407 w 2047875"/>
                  <a:gd name="connsiteY57" fmla="*/ 663893 h 1543050"/>
                  <a:gd name="connsiteX58" fmla="*/ 265462 w 2047875"/>
                  <a:gd name="connsiteY58" fmla="*/ 722948 h 1543050"/>
                  <a:gd name="connsiteX59" fmla="*/ 280321 w 2047875"/>
                  <a:gd name="connsiteY59" fmla="*/ 720947 h 1543050"/>
                  <a:gd name="connsiteX60" fmla="*/ 309182 w 2047875"/>
                  <a:gd name="connsiteY60" fmla="*/ 762476 h 1543050"/>
                  <a:gd name="connsiteX61" fmla="*/ 250698 w 2047875"/>
                  <a:gd name="connsiteY61" fmla="*/ 888873 h 1543050"/>
                  <a:gd name="connsiteX62" fmla="*/ 285655 w 2047875"/>
                  <a:gd name="connsiteY62" fmla="*/ 990695 h 1543050"/>
                  <a:gd name="connsiteX63" fmla="*/ 257747 w 2047875"/>
                  <a:gd name="connsiteY63" fmla="*/ 1026319 h 1543050"/>
                  <a:gd name="connsiteX64" fmla="*/ 173165 w 2047875"/>
                  <a:gd name="connsiteY64" fmla="*/ 1003173 h 1543050"/>
                  <a:gd name="connsiteX65" fmla="*/ 7144 w 2047875"/>
                  <a:gd name="connsiteY65" fmla="*/ 1169194 h 1543050"/>
                  <a:gd name="connsiteX66" fmla="*/ 173165 w 2047875"/>
                  <a:gd name="connsiteY66" fmla="*/ 1335215 h 1543050"/>
                  <a:gd name="connsiteX67" fmla="*/ 272606 w 2047875"/>
                  <a:gd name="connsiteY67" fmla="*/ 1302163 h 1543050"/>
                  <a:gd name="connsiteX68" fmla="*/ 298990 w 2047875"/>
                  <a:gd name="connsiteY68" fmla="*/ 1328547 h 1543050"/>
                  <a:gd name="connsiteX69" fmla="*/ 294894 w 2047875"/>
                  <a:gd name="connsiteY69" fmla="*/ 1349978 h 1543050"/>
                  <a:gd name="connsiteX70" fmla="*/ 353949 w 2047875"/>
                  <a:gd name="connsiteY70" fmla="*/ 1409033 h 1543050"/>
                  <a:gd name="connsiteX71" fmla="*/ 413004 w 2047875"/>
                  <a:gd name="connsiteY71" fmla="*/ 1349978 h 1543050"/>
                  <a:gd name="connsiteX72" fmla="*/ 353949 w 2047875"/>
                  <a:gd name="connsiteY72" fmla="*/ 1290923 h 1543050"/>
                  <a:gd name="connsiteX73" fmla="*/ 322707 w 2047875"/>
                  <a:gd name="connsiteY73" fmla="*/ 1299972 h 1543050"/>
                  <a:gd name="connsiteX74" fmla="*/ 299561 w 2047875"/>
                  <a:gd name="connsiteY74" fmla="*/ 1276826 h 1543050"/>
                  <a:gd name="connsiteX75" fmla="*/ 339281 w 2047875"/>
                  <a:gd name="connsiteY75" fmla="*/ 1169194 h 1543050"/>
                  <a:gd name="connsiteX76" fmla="*/ 287274 w 2047875"/>
                  <a:gd name="connsiteY76" fmla="*/ 1048512 h 1543050"/>
                  <a:gd name="connsiteX77" fmla="*/ 311753 w 2047875"/>
                  <a:gd name="connsiteY77" fmla="*/ 1017270 h 1543050"/>
                  <a:gd name="connsiteX78" fmla="*/ 416814 w 2047875"/>
                  <a:gd name="connsiteY78" fmla="*/ 1054799 h 1543050"/>
                  <a:gd name="connsiteX79" fmla="*/ 582454 w 2047875"/>
                  <a:gd name="connsiteY79" fmla="*/ 899827 h 1543050"/>
                  <a:gd name="connsiteX80" fmla="*/ 624078 w 2047875"/>
                  <a:gd name="connsiteY80" fmla="*/ 899827 h 1543050"/>
                  <a:gd name="connsiteX81" fmla="*/ 647891 w 2047875"/>
                  <a:gd name="connsiteY81" fmla="*/ 972693 h 1543050"/>
                  <a:gd name="connsiteX82" fmla="*/ 630841 w 2047875"/>
                  <a:gd name="connsiteY82" fmla="*/ 1014222 h 1543050"/>
                  <a:gd name="connsiteX83" fmla="*/ 689896 w 2047875"/>
                  <a:gd name="connsiteY83" fmla="*/ 1073277 h 1543050"/>
                  <a:gd name="connsiteX84" fmla="*/ 740378 w 2047875"/>
                  <a:gd name="connsiteY84" fmla="*/ 1044797 h 1543050"/>
                  <a:gd name="connsiteX85" fmla="*/ 789527 w 2047875"/>
                  <a:gd name="connsiteY85" fmla="*/ 1052417 h 1543050"/>
                  <a:gd name="connsiteX86" fmla="*/ 850678 w 2047875"/>
                  <a:gd name="connsiteY86" fmla="*/ 1040702 h 1543050"/>
                  <a:gd name="connsiteX87" fmla="*/ 867251 w 2047875"/>
                  <a:gd name="connsiteY87" fmla="*/ 1069372 h 1543050"/>
                  <a:gd name="connsiteX88" fmla="*/ 800576 w 2047875"/>
                  <a:gd name="connsiteY88" fmla="*/ 1202341 h 1543050"/>
                  <a:gd name="connsiteX89" fmla="*/ 966597 w 2047875"/>
                  <a:gd name="connsiteY89" fmla="*/ 1368362 h 1543050"/>
                  <a:gd name="connsiteX90" fmla="*/ 1131284 w 2047875"/>
                  <a:gd name="connsiteY90" fmla="*/ 1223010 h 1543050"/>
                  <a:gd name="connsiteX91" fmla="*/ 1170813 w 2047875"/>
                  <a:gd name="connsiteY91" fmla="*/ 1223010 h 1543050"/>
                  <a:gd name="connsiteX92" fmla="*/ 1237012 w 2047875"/>
                  <a:gd name="connsiteY92" fmla="*/ 1335977 h 1543050"/>
                  <a:gd name="connsiteX93" fmla="*/ 1232154 w 2047875"/>
                  <a:gd name="connsiteY93" fmla="*/ 1375791 h 1543050"/>
                  <a:gd name="connsiteX94" fmla="*/ 1398175 w 2047875"/>
                  <a:gd name="connsiteY94" fmla="*/ 1541812 h 1543050"/>
                  <a:gd name="connsiteX95" fmla="*/ 1564196 w 2047875"/>
                  <a:gd name="connsiteY95" fmla="*/ 1375791 h 1543050"/>
                  <a:gd name="connsiteX96" fmla="*/ 1523238 w 2047875"/>
                  <a:gd name="connsiteY96" fmla="*/ 1266730 h 1543050"/>
                  <a:gd name="connsiteX97" fmla="*/ 1534668 w 2047875"/>
                  <a:gd name="connsiteY97" fmla="*/ 1231964 h 1543050"/>
                  <a:gd name="connsiteX98" fmla="*/ 1499616 w 2047875"/>
                  <a:gd name="connsiteY98" fmla="*/ 1178052 h 1543050"/>
                  <a:gd name="connsiteX99" fmla="*/ 1434846 w 2047875"/>
                  <a:gd name="connsiteY99" fmla="*/ 1069467 h 1543050"/>
                  <a:gd name="connsiteX100" fmla="*/ 1451420 w 2047875"/>
                  <a:gd name="connsiteY100" fmla="*/ 1040797 h 1543050"/>
                  <a:gd name="connsiteX101" fmla="*/ 1512570 w 2047875"/>
                  <a:gd name="connsiteY101" fmla="*/ 1052513 h 1543050"/>
                  <a:gd name="connsiteX102" fmla="*/ 1678019 w 2047875"/>
                  <a:gd name="connsiteY102" fmla="*/ 900017 h 1543050"/>
                  <a:gd name="connsiteX103" fmla="*/ 1712405 w 2047875"/>
                  <a:gd name="connsiteY103" fmla="*/ 900017 h 1543050"/>
                  <a:gd name="connsiteX104" fmla="*/ 1877854 w 2047875"/>
                  <a:gd name="connsiteY104" fmla="*/ 1052513 h 1543050"/>
                  <a:gd name="connsiteX105" fmla="*/ 1905762 w 2047875"/>
                  <a:gd name="connsiteY105" fmla="*/ 1050131 h 1543050"/>
                  <a:gd name="connsiteX106" fmla="*/ 1955292 w 2047875"/>
                  <a:gd name="connsiteY106" fmla="*/ 1077087 h 1543050"/>
                  <a:gd name="connsiteX107" fmla="*/ 2014347 w 2047875"/>
                  <a:gd name="connsiteY107" fmla="*/ 1018032 h 1543050"/>
                  <a:gd name="connsiteX108" fmla="*/ 2007299 w 2047875"/>
                  <a:gd name="connsiteY108" fmla="*/ 990029 h 1543050"/>
                  <a:gd name="connsiteX109" fmla="*/ 2043875 w 2047875"/>
                  <a:gd name="connsiteY109" fmla="*/ 886587 h 1543050"/>
                  <a:gd name="connsiteX110" fmla="*/ 1416653 w 2047875"/>
                  <a:gd name="connsiteY110" fmla="*/ 95822 h 1543050"/>
                  <a:gd name="connsiteX111" fmla="*/ 1387126 w 2047875"/>
                  <a:gd name="connsiteY111" fmla="*/ 66294 h 1543050"/>
                  <a:gd name="connsiteX112" fmla="*/ 1416653 w 2047875"/>
                  <a:gd name="connsiteY112" fmla="*/ 36767 h 1543050"/>
                  <a:gd name="connsiteX113" fmla="*/ 1446181 w 2047875"/>
                  <a:gd name="connsiteY113" fmla="*/ 66294 h 1543050"/>
                  <a:gd name="connsiteX114" fmla="*/ 1416653 w 2047875"/>
                  <a:gd name="connsiteY114" fmla="*/ 95822 h 1543050"/>
                  <a:gd name="connsiteX115" fmla="*/ 1431417 w 2047875"/>
                  <a:gd name="connsiteY115" fmla="*/ 269272 h 1543050"/>
                  <a:gd name="connsiteX116" fmla="*/ 1560576 w 2047875"/>
                  <a:gd name="connsiteY116" fmla="*/ 140113 h 1543050"/>
                  <a:gd name="connsiteX117" fmla="*/ 1689735 w 2047875"/>
                  <a:gd name="connsiteY117" fmla="*/ 269272 h 1543050"/>
                  <a:gd name="connsiteX118" fmla="*/ 1560576 w 2047875"/>
                  <a:gd name="connsiteY118" fmla="*/ 398431 h 1543050"/>
                  <a:gd name="connsiteX119" fmla="*/ 1431417 w 2047875"/>
                  <a:gd name="connsiteY119" fmla="*/ 269272 h 1543050"/>
                  <a:gd name="connsiteX120" fmla="*/ 1475708 w 2047875"/>
                  <a:gd name="connsiteY120" fmla="*/ 509111 h 1543050"/>
                  <a:gd name="connsiteX121" fmla="*/ 1505236 w 2047875"/>
                  <a:gd name="connsiteY121" fmla="*/ 538639 h 1543050"/>
                  <a:gd name="connsiteX122" fmla="*/ 1475708 w 2047875"/>
                  <a:gd name="connsiteY122" fmla="*/ 568166 h 1543050"/>
                  <a:gd name="connsiteX123" fmla="*/ 1446181 w 2047875"/>
                  <a:gd name="connsiteY123" fmla="*/ 538639 h 1543050"/>
                  <a:gd name="connsiteX124" fmla="*/ 1475708 w 2047875"/>
                  <a:gd name="connsiteY124" fmla="*/ 509111 h 1543050"/>
                  <a:gd name="connsiteX125" fmla="*/ 892778 w 2047875"/>
                  <a:gd name="connsiteY125" fmla="*/ 36767 h 1543050"/>
                  <a:gd name="connsiteX126" fmla="*/ 922306 w 2047875"/>
                  <a:gd name="connsiteY126" fmla="*/ 66294 h 1543050"/>
                  <a:gd name="connsiteX127" fmla="*/ 892778 w 2047875"/>
                  <a:gd name="connsiteY127" fmla="*/ 95822 h 1543050"/>
                  <a:gd name="connsiteX128" fmla="*/ 863251 w 2047875"/>
                  <a:gd name="connsiteY128" fmla="*/ 66294 h 1543050"/>
                  <a:gd name="connsiteX129" fmla="*/ 892778 w 2047875"/>
                  <a:gd name="connsiteY129" fmla="*/ 36767 h 1543050"/>
                  <a:gd name="connsiteX130" fmla="*/ 265557 w 2047875"/>
                  <a:gd name="connsiteY130" fmla="*/ 693515 h 1543050"/>
                  <a:gd name="connsiteX131" fmla="*/ 236030 w 2047875"/>
                  <a:gd name="connsiteY131" fmla="*/ 663988 h 1543050"/>
                  <a:gd name="connsiteX132" fmla="*/ 265557 w 2047875"/>
                  <a:gd name="connsiteY132" fmla="*/ 634460 h 1543050"/>
                  <a:gd name="connsiteX133" fmla="*/ 295085 w 2047875"/>
                  <a:gd name="connsiteY133" fmla="*/ 663988 h 1543050"/>
                  <a:gd name="connsiteX134" fmla="*/ 265557 w 2047875"/>
                  <a:gd name="connsiteY134" fmla="*/ 693515 h 1543050"/>
                  <a:gd name="connsiteX135" fmla="*/ 354044 w 2047875"/>
                  <a:gd name="connsiteY135" fmla="*/ 1320737 h 1543050"/>
                  <a:gd name="connsiteX136" fmla="*/ 383572 w 2047875"/>
                  <a:gd name="connsiteY136" fmla="*/ 1350264 h 1543050"/>
                  <a:gd name="connsiteX137" fmla="*/ 354044 w 2047875"/>
                  <a:gd name="connsiteY137" fmla="*/ 1379792 h 1543050"/>
                  <a:gd name="connsiteX138" fmla="*/ 324517 w 2047875"/>
                  <a:gd name="connsiteY138" fmla="*/ 1350264 h 1543050"/>
                  <a:gd name="connsiteX139" fmla="*/ 354044 w 2047875"/>
                  <a:gd name="connsiteY139" fmla="*/ 1320737 h 1543050"/>
                  <a:gd name="connsiteX140" fmla="*/ 302419 w 2047875"/>
                  <a:gd name="connsiteY140" fmla="*/ 1169480 h 1543050"/>
                  <a:gd name="connsiteX141" fmla="*/ 173260 w 2047875"/>
                  <a:gd name="connsiteY141" fmla="*/ 1298639 h 1543050"/>
                  <a:gd name="connsiteX142" fmla="*/ 44101 w 2047875"/>
                  <a:gd name="connsiteY142" fmla="*/ 1169480 h 1543050"/>
                  <a:gd name="connsiteX143" fmla="*/ 173260 w 2047875"/>
                  <a:gd name="connsiteY143" fmla="*/ 1040321 h 1543050"/>
                  <a:gd name="connsiteX144" fmla="*/ 302419 w 2047875"/>
                  <a:gd name="connsiteY144" fmla="*/ 1169480 h 1543050"/>
                  <a:gd name="connsiteX145" fmla="*/ 689801 w 2047875"/>
                  <a:gd name="connsiteY145" fmla="*/ 1044035 h 1543050"/>
                  <a:gd name="connsiteX146" fmla="*/ 660273 w 2047875"/>
                  <a:gd name="connsiteY146" fmla="*/ 1014508 h 1543050"/>
                  <a:gd name="connsiteX147" fmla="*/ 689801 w 2047875"/>
                  <a:gd name="connsiteY147" fmla="*/ 984980 h 1543050"/>
                  <a:gd name="connsiteX148" fmla="*/ 719328 w 2047875"/>
                  <a:gd name="connsiteY148" fmla="*/ 1014508 h 1543050"/>
                  <a:gd name="connsiteX149" fmla="*/ 689801 w 2047875"/>
                  <a:gd name="connsiteY149" fmla="*/ 1044035 h 1543050"/>
                  <a:gd name="connsiteX150" fmla="*/ 756190 w 2047875"/>
                  <a:gd name="connsiteY150" fmla="*/ 398336 h 1543050"/>
                  <a:gd name="connsiteX151" fmla="*/ 627031 w 2047875"/>
                  <a:gd name="connsiteY151" fmla="*/ 269176 h 1543050"/>
                  <a:gd name="connsiteX152" fmla="*/ 756190 w 2047875"/>
                  <a:gd name="connsiteY152" fmla="*/ 140018 h 1543050"/>
                  <a:gd name="connsiteX153" fmla="*/ 885349 w 2047875"/>
                  <a:gd name="connsiteY153" fmla="*/ 269176 h 1543050"/>
                  <a:gd name="connsiteX154" fmla="*/ 756190 w 2047875"/>
                  <a:gd name="connsiteY154" fmla="*/ 398336 h 1543050"/>
                  <a:gd name="connsiteX155" fmla="*/ 966502 w 2047875"/>
                  <a:gd name="connsiteY155" fmla="*/ 1331786 h 1543050"/>
                  <a:gd name="connsiteX156" fmla="*/ 837343 w 2047875"/>
                  <a:gd name="connsiteY156" fmla="*/ 1202627 h 1543050"/>
                  <a:gd name="connsiteX157" fmla="*/ 966502 w 2047875"/>
                  <a:gd name="connsiteY157" fmla="*/ 1073468 h 1543050"/>
                  <a:gd name="connsiteX158" fmla="*/ 1095661 w 2047875"/>
                  <a:gd name="connsiteY158" fmla="*/ 1202627 h 1543050"/>
                  <a:gd name="connsiteX159" fmla="*/ 966502 w 2047875"/>
                  <a:gd name="connsiteY159" fmla="*/ 1331786 h 1543050"/>
                  <a:gd name="connsiteX160" fmla="*/ 1170242 w 2047875"/>
                  <a:gd name="connsiteY160" fmla="*/ 1186434 h 1543050"/>
                  <a:gd name="connsiteX161" fmla="*/ 1131761 w 2047875"/>
                  <a:gd name="connsiteY161" fmla="*/ 1186434 h 1543050"/>
                  <a:gd name="connsiteX162" fmla="*/ 966502 w 2047875"/>
                  <a:gd name="connsiteY162" fmla="*/ 1036606 h 1543050"/>
                  <a:gd name="connsiteX163" fmla="*/ 898970 w 2047875"/>
                  <a:gd name="connsiteY163" fmla="*/ 1050989 h 1543050"/>
                  <a:gd name="connsiteX164" fmla="*/ 883158 w 2047875"/>
                  <a:gd name="connsiteY164" fmla="*/ 1023556 h 1543050"/>
                  <a:gd name="connsiteX165" fmla="*/ 955453 w 2047875"/>
                  <a:gd name="connsiteY165" fmla="*/ 886492 h 1543050"/>
                  <a:gd name="connsiteX166" fmla="*/ 882110 w 2047875"/>
                  <a:gd name="connsiteY166" fmla="*/ 748760 h 1543050"/>
                  <a:gd name="connsiteX167" fmla="*/ 898970 w 2047875"/>
                  <a:gd name="connsiteY167" fmla="*/ 719614 h 1543050"/>
                  <a:gd name="connsiteX168" fmla="*/ 966502 w 2047875"/>
                  <a:gd name="connsiteY168" fmla="*/ 733997 h 1543050"/>
                  <a:gd name="connsiteX169" fmla="*/ 1131761 w 2047875"/>
                  <a:gd name="connsiteY169" fmla="*/ 584168 h 1543050"/>
                  <a:gd name="connsiteX170" fmla="*/ 1170242 w 2047875"/>
                  <a:gd name="connsiteY170" fmla="*/ 584168 h 1543050"/>
                  <a:gd name="connsiteX171" fmla="*/ 1335500 w 2047875"/>
                  <a:gd name="connsiteY171" fmla="*/ 733997 h 1543050"/>
                  <a:gd name="connsiteX172" fmla="*/ 1403033 w 2047875"/>
                  <a:gd name="connsiteY172" fmla="*/ 719614 h 1543050"/>
                  <a:gd name="connsiteX173" fmla="*/ 1419892 w 2047875"/>
                  <a:gd name="connsiteY173" fmla="*/ 748760 h 1543050"/>
                  <a:gd name="connsiteX174" fmla="*/ 1346549 w 2047875"/>
                  <a:gd name="connsiteY174" fmla="*/ 886492 h 1543050"/>
                  <a:gd name="connsiteX175" fmla="*/ 1418844 w 2047875"/>
                  <a:gd name="connsiteY175" fmla="*/ 1023556 h 1543050"/>
                  <a:gd name="connsiteX176" fmla="*/ 1403033 w 2047875"/>
                  <a:gd name="connsiteY176" fmla="*/ 1050989 h 1543050"/>
                  <a:gd name="connsiteX177" fmla="*/ 1335500 w 2047875"/>
                  <a:gd name="connsiteY177" fmla="*/ 1036606 h 1543050"/>
                  <a:gd name="connsiteX178" fmla="*/ 1170242 w 2047875"/>
                  <a:gd name="connsiteY178" fmla="*/ 1186434 h 1543050"/>
                  <a:gd name="connsiteX179" fmla="*/ 1475708 w 2047875"/>
                  <a:gd name="connsiteY179" fmla="*/ 1202722 h 1543050"/>
                  <a:gd name="connsiteX180" fmla="*/ 1505236 w 2047875"/>
                  <a:gd name="connsiteY180" fmla="*/ 1232249 h 1543050"/>
                  <a:gd name="connsiteX181" fmla="*/ 1475708 w 2047875"/>
                  <a:gd name="connsiteY181" fmla="*/ 1261777 h 1543050"/>
                  <a:gd name="connsiteX182" fmla="*/ 1446181 w 2047875"/>
                  <a:gd name="connsiteY182" fmla="*/ 1232249 h 1543050"/>
                  <a:gd name="connsiteX183" fmla="*/ 1475708 w 2047875"/>
                  <a:gd name="connsiteY183" fmla="*/ 1202722 h 1543050"/>
                  <a:gd name="connsiteX184" fmla="*/ 1475804 w 2047875"/>
                  <a:gd name="connsiteY184" fmla="*/ 1291209 h 1543050"/>
                  <a:gd name="connsiteX185" fmla="*/ 1492949 w 2047875"/>
                  <a:gd name="connsiteY185" fmla="*/ 1288637 h 1543050"/>
                  <a:gd name="connsiteX186" fmla="*/ 1527334 w 2047875"/>
                  <a:gd name="connsiteY186" fmla="*/ 1376077 h 1543050"/>
                  <a:gd name="connsiteX187" fmla="*/ 1398175 w 2047875"/>
                  <a:gd name="connsiteY187" fmla="*/ 1505236 h 1543050"/>
                  <a:gd name="connsiteX188" fmla="*/ 1269016 w 2047875"/>
                  <a:gd name="connsiteY188" fmla="*/ 1376077 h 1543050"/>
                  <a:gd name="connsiteX189" fmla="*/ 1270826 w 2047875"/>
                  <a:gd name="connsiteY189" fmla="*/ 1355503 h 1543050"/>
                  <a:gd name="connsiteX190" fmla="*/ 1335405 w 2047875"/>
                  <a:gd name="connsiteY190" fmla="*/ 1368743 h 1543050"/>
                  <a:gd name="connsiteX191" fmla="*/ 1475804 w 2047875"/>
                  <a:gd name="connsiteY191" fmla="*/ 1291209 h 1543050"/>
                  <a:gd name="connsiteX192" fmla="*/ 1955292 w 2047875"/>
                  <a:gd name="connsiteY192" fmla="*/ 1047750 h 1543050"/>
                  <a:gd name="connsiteX193" fmla="*/ 1925765 w 2047875"/>
                  <a:gd name="connsiteY193" fmla="*/ 1018223 h 1543050"/>
                  <a:gd name="connsiteX194" fmla="*/ 1955292 w 2047875"/>
                  <a:gd name="connsiteY194" fmla="*/ 988695 h 1543050"/>
                  <a:gd name="connsiteX195" fmla="*/ 1984820 w 2047875"/>
                  <a:gd name="connsiteY195" fmla="*/ 1018223 h 1543050"/>
                  <a:gd name="connsiteX196" fmla="*/ 1955292 w 2047875"/>
                  <a:gd name="connsiteY196" fmla="*/ 1047750 h 1543050"/>
                  <a:gd name="connsiteX197" fmla="*/ 1980343 w 2047875"/>
                  <a:gd name="connsiteY197" fmla="*/ 964787 h 1543050"/>
                  <a:gd name="connsiteX198" fmla="*/ 1955387 w 2047875"/>
                  <a:gd name="connsiteY198" fmla="*/ 959168 h 1543050"/>
                  <a:gd name="connsiteX199" fmla="*/ 1896523 w 2047875"/>
                  <a:gd name="connsiteY199" fmla="*/ 1014222 h 1543050"/>
                  <a:gd name="connsiteX200" fmla="*/ 1877854 w 2047875"/>
                  <a:gd name="connsiteY200" fmla="*/ 1015746 h 1543050"/>
                  <a:gd name="connsiteX201" fmla="*/ 1748695 w 2047875"/>
                  <a:gd name="connsiteY201" fmla="*/ 886587 h 1543050"/>
                  <a:gd name="connsiteX202" fmla="*/ 1877854 w 2047875"/>
                  <a:gd name="connsiteY202" fmla="*/ 757428 h 1543050"/>
                  <a:gd name="connsiteX203" fmla="*/ 2007013 w 2047875"/>
                  <a:gd name="connsiteY203" fmla="*/ 886587 h 1543050"/>
                  <a:gd name="connsiteX204" fmla="*/ 1980343 w 2047875"/>
                  <a:gd name="connsiteY204" fmla="*/ 964787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2047875" h="1543050">
                    <a:moveTo>
                      <a:pt x="2043875" y="886587"/>
                    </a:moveTo>
                    <a:cubicBezTo>
                      <a:pt x="2043875" y="794861"/>
                      <a:pt x="1969580" y="720566"/>
                      <a:pt x="1877854" y="720566"/>
                    </a:cubicBezTo>
                    <a:cubicBezTo>
                      <a:pt x="1794129" y="720566"/>
                      <a:pt x="1724882" y="782574"/>
                      <a:pt x="1713452" y="863251"/>
                    </a:cubicBezTo>
                    <a:lnTo>
                      <a:pt x="1676876" y="863251"/>
                    </a:lnTo>
                    <a:cubicBezTo>
                      <a:pt x="1665542" y="782669"/>
                      <a:pt x="1596295" y="720566"/>
                      <a:pt x="1512475" y="720566"/>
                    </a:cubicBezTo>
                    <a:cubicBezTo>
                      <a:pt x="1491329" y="720566"/>
                      <a:pt x="1471136" y="724567"/>
                      <a:pt x="1452467" y="731806"/>
                    </a:cubicBezTo>
                    <a:lnTo>
                      <a:pt x="1434751" y="701135"/>
                    </a:lnTo>
                    <a:cubicBezTo>
                      <a:pt x="1469041" y="675513"/>
                      <a:pt x="1492949" y="636842"/>
                      <a:pt x="1499521" y="592550"/>
                    </a:cubicBezTo>
                    <a:cubicBezTo>
                      <a:pt x="1520190" y="583406"/>
                      <a:pt x="1534573" y="562737"/>
                      <a:pt x="1534573" y="538639"/>
                    </a:cubicBezTo>
                    <a:cubicBezTo>
                      <a:pt x="1534573" y="506063"/>
                      <a:pt x="1508189" y="479679"/>
                      <a:pt x="1475613" y="479584"/>
                    </a:cubicBezTo>
                    <a:cubicBezTo>
                      <a:pt x="1468184" y="467773"/>
                      <a:pt x="1459421" y="457010"/>
                      <a:pt x="1449324" y="447485"/>
                    </a:cubicBezTo>
                    <a:lnTo>
                      <a:pt x="1476089" y="412337"/>
                    </a:lnTo>
                    <a:cubicBezTo>
                      <a:pt x="1500854" y="426911"/>
                      <a:pt x="1529620" y="435388"/>
                      <a:pt x="1560386" y="435388"/>
                    </a:cubicBezTo>
                    <a:cubicBezTo>
                      <a:pt x="1652111" y="435388"/>
                      <a:pt x="1726406" y="361093"/>
                      <a:pt x="1726406" y="269367"/>
                    </a:cubicBezTo>
                    <a:cubicBezTo>
                      <a:pt x="1726406" y="177641"/>
                      <a:pt x="1652206" y="103251"/>
                      <a:pt x="1560576" y="103251"/>
                    </a:cubicBezTo>
                    <a:cubicBezTo>
                      <a:pt x="1531334" y="103251"/>
                      <a:pt x="1503807" y="110871"/>
                      <a:pt x="1479899" y="124206"/>
                    </a:cubicBezTo>
                    <a:lnTo>
                      <a:pt x="1462945" y="102965"/>
                    </a:lnTo>
                    <a:cubicBezTo>
                      <a:pt x="1470946" y="92869"/>
                      <a:pt x="1475708" y="80201"/>
                      <a:pt x="1475708" y="66389"/>
                    </a:cubicBezTo>
                    <a:cubicBezTo>
                      <a:pt x="1475708" y="33814"/>
                      <a:pt x="1449324" y="7334"/>
                      <a:pt x="1416653" y="7334"/>
                    </a:cubicBezTo>
                    <a:cubicBezTo>
                      <a:pt x="1384078" y="7334"/>
                      <a:pt x="1357598" y="33719"/>
                      <a:pt x="1357598" y="66389"/>
                    </a:cubicBezTo>
                    <a:cubicBezTo>
                      <a:pt x="1357598" y="98965"/>
                      <a:pt x="1383983" y="125444"/>
                      <a:pt x="1416653" y="125444"/>
                    </a:cubicBezTo>
                    <a:cubicBezTo>
                      <a:pt x="1421987" y="125444"/>
                      <a:pt x="1427036" y="124682"/>
                      <a:pt x="1431989" y="123349"/>
                    </a:cubicBezTo>
                    <a:lnTo>
                      <a:pt x="1449800" y="145637"/>
                    </a:lnTo>
                    <a:cubicBezTo>
                      <a:pt x="1415891" y="176022"/>
                      <a:pt x="1394555" y="220123"/>
                      <a:pt x="1394555" y="269272"/>
                    </a:cubicBezTo>
                    <a:cubicBezTo>
                      <a:pt x="1394555" y="316897"/>
                      <a:pt x="1414653" y="359855"/>
                      <a:pt x="1446752" y="390049"/>
                    </a:cubicBezTo>
                    <a:lnTo>
                      <a:pt x="1420082" y="425196"/>
                    </a:lnTo>
                    <a:cubicBezTo>
                      <a:pt x="1395317" y="410528"/>
                      <a:pt x="1366456" y="402050"/>
                      <a:pt x="1335500" y="402050"/>
                    </a:cubicBezTo>
                    <a:cubicBezTo>
                      <a:pt x="1250823" y="402050"/>
                      <a:pt x="1181005" y="465487"/>
                      <a:pt x="1170813" y="547402"/>
                    </a:cubicBezTo>
                    <a:lnTo>
                      <a:pt x="1131284" y="547402"/>
                    </a:lnTo>
                    <a:cubicBezTo>
                      <a:pt x="1121093" y="465487"/>
                      <a:pt x="1051274" y="402050"/>
                      <a:pt x="966597" y="402050"/>
                    </a:cubicBezTo>
                    <a:cubicBezTo>
                      <a:pt x="939260" y="402050"/>
                      <a:pt x="913543" y="408718"/>
                      <a:pt x="890873" y="420338"/>
                    </a:cubicBezTo>
                    <a:lnTo>
                      <a:pt x="869728" y="390430"/>
                    </a:lnTo>
                    <a:cubicBezTo>
                      <a:pt x="902113" y="360140"/>
                      <a:pt x="922401" y="317087"/>
                      <a:pt x="922401" y="269176"/>
                    </a:cubicBezTo>
                    <a:cubicBezTo>
                      <a:pt x="922401" y="216979"/>
                      <a:pt x="898303" y="170498"/>
                      <a:pt x="860679" y="140113"/>
                    </a:cubicBezTo>
                    <a:lnTo>
                      <a:pt x="873538" y="122015"/>
                    </a:lnTo>
                    <a:cubicBezTo>
                      <a:pt x="879539" y="124111"/>
                      <a:pt x="886016" y="125254"/>
                      <a:pt x="892778" y="125254"/>
                    </a:cubicBezTo>
                    <a:cubicBezTo>
                      <a:pt x="925354" y="125254"/>
                      <a:pt x="951833" y="98870"/>
                      <a:pt x="951833" y="66199"/>
                    </a:cubicBezTo>
                    <a:cubicBezTo>
                      <a:pt x="951833" y="33623"/>
                      <a:pt x="925449" y="7144"/>
                      <a:pt x="892778" y="7144"/>
                    </a:cubicBezTo>
                    <a:cubicBezTo>
                      <a:pt x="860203" y="7144"/>
                      <a:pt x="833723" y="33528"/>
                      <a:pt x="833723" y="66199"/>
                    </a:cubicBezTo>
                    <a:cubicBezTo>
                      <a:pt x="833723" y="78581"/>
                      <a:pt x="837533" y="90106"/>
                      <a:pt x="844106" y="99631"/>
                    </a:cubicBezTo>
                    <a:lnTo>
                      <a:pt x="829437" y="120110"/>
                    </a:lnTo>
                    <a:cubicBezTo>
                      <a:pt x="807339" y="109347"/>
                      <a:pt x="782479" y="103251"/>
                      <a:pt x="756190" y="103251"/>
                    </a:cubicBezTo>
                    <a:cubicBezTo>
                      <a:pt x="664464" y="103251"/>
                      <a:pt x="590169" y="177546"/>
                      <a:pt x="590169" y="269272"/>
                    </a:cubicBezTo>
                    <a:cubicBezTo>
                      <a:pt x="590169" y="360997"/>
                      <a:pt x="664464" y="435293"/>
                      <a:pt x="756190" y="435293"/>
                    </a:cubicBezTo>
                    <a:cubicBezTo>
                      <a:pt x="786765" y="435293"/>
                      <a:pt x="815435" y="427006"/>
                      <a:pt x="840010" y="412528"/>
                    </a:cubicBezTo>
                    <a:lnTo>
                      <a:pt x="860012" y="440722"/>
                    </a:lnTo>
                    <a:cubicBezTo>
                      <a:pt x="823627" y="471202"/>
                      <a:pt x="800481" y="516922"/>
                      <a:pt x="800481" y="568071"/>
                    </a:cubicBezTo>
                    <a:cubicBezTo>
                      <a:pt x="800481" y="622459"/>
                      <a:pt x="826675" y="670846"/>
                      <a:pt x="867156" y="701040"/>
                    </a:cubicBezTo>
                    <a:lnTo>
                      <a:pt x="849440" y="731711"/>
                    </a:lnTo>
                    <a:cubicBezTo>
                      <a:pt x="830866" y="724472"/>
                      <a:pt x="810578" y="720471"/>
                      <a:pt x="789432" y="720471"/>
                    </a:cubicBezTo>
                    <a:cubicBezTo>
                      <a:pt x="705707" y="720471"/>
                      <a:pt x="636461" y="782479"/>
                      <a:pt x="625031" y="863156"/>
                    </a:cubicBezTo>
                    <a:lnTo>
                      <a:pt x="580739" y="863156"/>
                    </a:lnTo>
                    <a:cubicBezTo>
                      <a:pt x="568357" y="783717"/>
                      <a:pt x="499586" y="722948"/>
                      <a:pt x="416719" y="722948"/>
                    </a:cubicBezTo>
                    <a:cubicBezTo>
                      <a:pt x="388906" y="722948"/>
                      <a:pt x="362807" y="729806"/>
                      <a:pt x="339757" y="741902"/>
                    </a:cubicBezTo>
                    <a:lnTo>
                      <a:pt x="311372" y="701040"/>
                    </a:lnTo>
                    <a:cubicBezTo>
                      <a:pt x="319564" y="690944"/>
                      <a:pt x="324517" y="677989"/>
                      <a:pt x="324517" y="663893"/>
                    </a:cubicBezTo>
                    <a:cubicBezTo>
                      <a:pt x="324517" y="631317"/>
                      <a:pt x="298133" y="604838"/>
                      <a:pt x="265462" y="604838"/>
                    </a:cubicBezTo>
                    <a:cubicBezTo>
                      <a:pt x="232886" y="604838"/>
                      <a:pt x="206407" y="631222"/>
                      <a:pt x="206407" y="663893"/>
                    </a:cubicBezTo>
                    <a:cubicBezTo>
                      <a:pt x="206407" y="696563"/>
                      <a:pt x="232791" y="722948"/>
                      <a:pt x="265462" y="722948"/>
                    </a:cubicBezTo>
                    <a:cubicBezTo>
                      <a:pt x="270605" y="722948"/>
                      <a:pt x="275558" y="722186"/>
                      <a:pt x="280321" y="720947"/>
                    </a:cubicBezTo>
                    <a:lnTo>
                      <a:pt x="309182" y="762476"/>
                    </a:lnTo>
                    <a:cubicBezTo>
                      <a:pt x="273368" y="792956"/>
                      <a:pt x="250698" y="838295"/>
                      <a:pt x="250698" y="888873"/>
                    </a:cubicBezTo>
                    <a:cubicBezTo>
                      <a:pt x="250698" y="927259"/>
                      <a:pt x="263747" y="962597"/>
                      <a:pt x="285655" y="990695"/>
                    </a:cubicBezTo>
                    <a:lnTo>
                      <a:pt x="257747" y="1026319"/>
                    </a:lnTo>
                    <a:cubicBezTo>
                      <a:pt x="232982" y="1011650"/>
                      <a:pt x="204121" y="1003173"/>
                      <a:pt x="173165" y="1003173"/>
                    </a:cubicBezTo>
                    <a:cubicBezTo>
                      <a:pt x="81439" y="1003173"/>
                      <a:pt x="7144" y="1077468"/>
                      <a:pt x="7144" y="1169194"/>
                    </a:cubicBezTo>
                    <a:cubicBezTo>
                      <a:pt x="7144" y="1260920"/>
                      <a:pt x="81439" y="1335215"/>
                      <a:pt x="173165" y="1335215"/>
                    </a:cubicBezTo>
                    <a:cubicBezTo>
                      <a:pt x="210503" y="1335215"/>
                      <a:pt x="244888" y="1322927"/>
                      <a:pt x="272606" y="1302163"/>
                    </a:cubicBezTo>
                    <a:lnTo>
                      <a:pt x="298990" y="1328547"/>
                    </a:lnTo>
                    <a:cubicBezTo>
                      <a:pt x="296418" y="1335215"/>
                      <a:pt x="294894" y="1342454"/>
                      <a:pt x="294894" y="1349978"/>
                    </a:cubicBezTo>
                    <a:cubicBezTo>
                      <a:pt x="294894" y="1382554"/>
                      <a:pt x="321278" y="1409033"/>
                      <a:pt x="353949" y="1409033"/>
                    </a:cubicBezTo>
                    <a:cubicBezTo>
                      <a:pt x="386525" y="1409033"/>
                      <a:pt x="413004" y="1382649"/>
                      <a:pt x="413004" y="1349978"/>
                    </a:cubicBezTo>
                    <a:cubicBezTo>
                      <a:pt x="413004" y="1317308"/>
                      <a:pt x="386620" y="1290923"/>
                      <a:pt x="353949" y="1290923"/>
                    </a:cubicBezTo>
                    <a:cubicBezTo>
                      <a:pt x="342424" y="1290923"/>
                      <a:pt x="331756" y="1294257"/>
                      <a:pt x="322707" y="1299972"/>
                    </a:cubicBezTo>
                    <a:lnTo>
                      <a:pt x="299561" y="1276826"/>
                    </a:lnTo>
                    <a:cubicBezTo>
                      <a:pt x="324326" y="1247870"/>
                      <a:pt x="339281" y="1210247"/>
                      <a:pt x="339281" y="1169194"/>
                    </a:cubicBezTo>
                    <a:cubicBezTo>
                      <a:pt x="339281" y="1121664"/>
                      <a:pt x="319278" y="1078802"/>
                      <a:pt x="287274" y="1048512"/>
                    </a:cubicBezTo>
                    <a:lnTo>
                      <a:pt x="311753" y="1017270"/>
                    </a:lnTo>
                    <a:cubicBezTo>
                      <a:pt x="340424" y="1040702"/>
                      <a:pt x="377000" y="1054799"/>
                      <a:pt x="416814" y="1054799"/>
                    </a:cubicBezTo>
                    <a:cubicBezTo>
                      <a:pt x="504825" y="1054799"/>
                      <a:pt x="576739" y="986409"/>
                      <a:pt x="582454" y="899827"/>
                    </a:cubicBezTo>
                    <a:lnTo>
                      <a:pt x="624078" y="899827"/>
                    </a:lnTo>
                    <a:cubicBezTo>
                      <a:pt x="626269" y="926402"/>
                      <a:pt x="634746" y="951167"/>
                      <a:pt x="647891" y="972693"/>
                    </a:cubicBezTo>
                    <a:cubicBezTo>
                      <a:pt x="637318" y="983361"/>
                      <a:pt x="630841" y="998030"/>
                      <a:pt x="630841" y="1014222"/>
                    </a:cubicBezTo>
                    <a:cubicBezTo>
                      <a:pt x="630841" y="1046798"/>
                      <a:pt x="657225" y="1073277"/>
                      <a:pt x="689896" y="1073277"/>
                    </a:cubicBezTo>
                    <a:cubicBezTo>
                      <a:pt x="711327" y="1073277"/>
                      <a:pt x="729996" y="1061847"/>
                      <a:pt x="740378" y="1044797"/>
                    </a:cubicBezTo>
                    <a:cubicBezTo>
                      <a:pt x="755904" y="1049655"/>
                      <a:pt x="772382" y="1052417"/>
                      <a:pt x="789527" y="1052417"/>
                    </a:cubicBezTo>
                    <a:cubicBezTo>
                      <a:pt x="811149" y="1052417"/>
                      <a:pt x="831723" y="1048226"/>
                      <a:pt x="850678" y="1040702"/>
                    </a:cubicBezTo>
                    <a:lnTo>
                      <a:pt x="867251" y="1069372"/>
                    </a:lnTo>
                    <a:cubicBezTo>
                      <a:pt x="826770" y="1099661"/>
                      <a:pt x="800576" y="1147953"/>
                      <a:pt x="800576" y="1202341"/>
                    </a:cubicBezTo>
                    <a:cubicBezTo>
                      <a:pt x="800576" y="1294067"/>
                      <a:pt x="874871" y="1368362"/>
                      <a:pt x="966597" y="1368362"/>
                    </a:cubicBezTo>
                    <a:cubicBezTo>
                      <a:pt x="1051274" y="1368362"/>
                      <a:pt x="1121093" y="1304925"/>
                      <a:pt x="1131284" y="1223010"/>
                    </a:cubicBezTo>
                    <a:lnTo>
                      <a:pt x="1170813" y="1223010"/>
                    </a:lnTo>
                    <a:cubicBezTo>
                      <a:pt x="1176528" y="1269302"/>
                      <a:pt x="1201293" y="1309592"/>
                      <a:pt x="1237012" y="1335977"/>
                    </a:cubicBezTo>
                    <a:cubicBezTo>
                      <a:pt x="1233869" y="1348740"/>
                      <a:pt x="1232154" y="1362075"/>
                      <a:pt x="1232154" y="1375791"/>
                    </a:cubicBezTo>
                    <a:cubicBezTo>
                      <a:pt x="1232154" y="1467517"/>
                      <a:pt x="1306449" y="1541812"/>
                      <a:pt x="1398175" y="1541812"/>
                    </a:cubicBezTo>
                    <a:cubicBezTo>
                      <a:pt x="1489901" y="1541812"/>
                      <a:pt x="1564196" y="1467517"/>
                      <a:pt x="1564196" y="1375791"/>
                    </a:cubicBezTo>
                    <a:cubicBezTo>
                      <a:pt x="1564196" y="1333976"/>
                      <a:pt x="1548765" y="1295876"/>
                      <a:pt x="1523238" y="1266730"/>
                    </a:cubicBezTo>
                    <a:cubicBezTo>
                      <a:pt x="1530382" y="1257014"/>
                      <a:pt x="1534668" y="1245013"/>
                      <a:pt x="1534668" y="1231964"/>
                    </a:cubicBezTo>
                    <a:cubicBezTo>
                      <a:pt x="1534668" y="1207865"/>
                      <a:pt x="1520285" y="1187196"/>
                      <a:pt x="1499616" y="1178052"/>
                    </a:cubicBezTo>
                    <a:cubicBezTo>
                      <a:pt x="1493139" y="1133761"/>
                      <a:pt x="1469136" y="1095089"/>
                      <a:pt x="1434846" y="1069467"/>
                    </a:cubicBezTo>
                    <a:lnTo>
                      <a:pt x="1451420" y="1040797"/>
                    </a:lnTo>
                    <a:cubicBezTo>
                      <a:pt x="1470374" y="1048322"/>
                      <a:pt x="1490948" y="1052513"/>
                      <a:pt x="1512570" y="1052513"/>
                    </a:cubicBezTo>
                    <a:cubicBezTo>
                      <a:pt x="1599724" y="1052513"/>
                      <a:pt x="1671066" y="985361"/>
                      <a:pt x="1678019" y="900017"/>
                    </a:cubicBezTo>
                    <a:lnTo>
                      <a:pt x="1712405" y="900017"/>
                    </a:lnTo>
                    <a:cubicBezTo>
                      <a:pt x="1719263" y="985361"/>
                      <a:pt x="1790700" y="1052513"/>
                      <a:pt x="1877854" y="1052513"/>
                    </a:cubicBezTo>
                    <a:cubicBezTo>
                      <a:pt x="1887379" y="1052513"/>
                      <a:pt x="1896713" y="1051655"/>
                      <a:pt x="1905762" y="1050131"/>
                    </a:cubicBezTo>
                    <a:cubicBezTo>
                      <a:pt x="1916240" y="1066324"/>
                      <a:pt x="1934527" y="1077087"/>
                      <a:pt x="1955292" y="1077087"/>
                    </a:cubicBezTo>
                    <a:cubicBezTo>
                      <a:pt x="1987868" y="1077087"/>
                      <a:pt x="2014347" y="1050703"/>
                      <a:pt x="2014347" y="1018032"/>
                    </a:cubicBezTo>
                    <a:cubicBezTo>
                      <a:pt x="2014347" y="1007935"/>
                      <a:pt x="2011775" y="998410"/>
                      <a:pt x="2007299" y="990029"/>
                    </a:cubicBezTo>
                    <a:cubicBezTo>
                      <a:pt x="2030063" y="961835"/>
                      <a:pt x="2043875" y="925925"/>
                      <a:pt x="2043875" y="886587"/>
                    </a:cubicBezTo>
                    <a:close/>
                    <a:moveTo>
                      <a:pt x="1416653" y="95822"/>
                    </a:moveTo>
                    <a:cubicBezTo>
                      <a:pt x="1400366" y="95822"/>
                      <a:pt x="1387126" y="82582"/>
                      <a:pt x="1387126" y="66294"/>
                    </a:cubicBezTo>
                    <a:cubicBezTo>
                      <a:pt x="1387126" y="50006"/>
                      <a:pt x="1400366" y="36767"/>
                      <a:pt x="1416653" y="36767"/>
                    </a:cubicBezTo>
                    <a:cubicBezTo>
                      <a:pt x="1432941" y="36767"/>
                      <a:pt x="1446181" y="50006"/>
                      <a:pt x="1446181" y="66294"/>
                    </a:cubicBezTo>
                    <a:cubicBezTo>
                      <a:pt x="1446181" y="82582"/>
                      <a:pt x="1432941" y="95822"/>
                      <a:pt x="1416653" y="95822"/>
                    </a:cubicBezTo>
                    <a:close/>
                    <a:moveTo>
                      <a:pt x="1431417" y="269272"/>
                    </a:moveTo>
                    <a:cubicBezTo>
                      <a:pt x="1431417" y="198025"/>
                      <a:pt x="1489329" y="140113"/>
                      <a:pt x="1560576" y="140113"/>
                    </a:cubicBezTo>
                    <a:cubicBezTo>
                      <a:pt x="1631823" y="140113"/>
                      <a:pt x="1689735" y="198025"/>
                      <a:pt x="1689735" y="269272"/>
                    </a:cubicBezTo>
                    <a:cubicBezTo>
                      <a:pt x="1689735" y="340519"/>
                      <a:pt x="1631823" y="398431"/>
                      <a:pt x="1560576" y="398431"/>
                    </a:cubicBezTo>
                    <a:cubicBezTo>
                      <a:pt x="1489329" y="398336"/>
                      <a:pt x="1431417" y="340424"/>
                      <a:pt x="1431417" y="269272"/>
                    </a:cubicBezTo>
                    <a:close/>
                    <a:moveTo>
                      <a:pt x="1475708" y="509111"/>
                    </a:moveTo>
                    <a:cubicBezTo>
                      <a:pt x="1491996" y="509111"/>
                      <a:pt x="1505236" y="522351"/>
                      <a:pt x="1505236" y="538639"/>
                    </a:cubicBezTo>
                    <a:cubicBezTo>
                      <a:pt x="1505236" y="554927"/>
                      <a:pt x="1491996" y="568166"/>
                      <a:pt x="1475708" y="568166"/>
                    </a:cubicBezTo>
                    <a:cubicBezTo>
                      <a:pt x="1459421" y="568166"/>
                      <a:pt x="1446181" y="554927"/>
                      <a:pt x="1446181" y="538639"/>
                    </a:cubicBezTo>
                    <a:cubicBezTo>
                      <a:pt x="1446181" y="522351"/>
                      <a:pt x="1459421" y="509111"/>
                      <a:pt x="1475708" y="509111"/>
                    </a:cubicBezTo>
                    <a:close/>
                    <a:moveTo>
                      <a:pt x="892778" y="36767"/>
                    </a:moveTo>
                    <a:cubicBezTo>
                      <a:pt x="909066" y="36767"/>
                      <a:pt x="922306" y="50006"/>
                      <a:pt x="922306" y="66294"/>
                    </a:cubicBezTo>
                    <a:cubicBezTo>
                      <a:pt x="922306" y="82582"/>
                      <a:pt x="909066" y="95822"/>
                      <a:pt x="892778" y="95822"/>
                    </a:cubicBezTo>
                    <a:cubicBezTo>
                      <a:pt x="876491" y="95822"/>
                      <a:pt x="863251" y="82582"/>
                      <a:pt x="863251" y="66294"/>
                    </a:cubicBezTo>
                    <a:cubicBezTo>
                      <a:pt x="863251" y="50006"/>
                      <a:pt x="876491" y="36767"/>
                      <a:pt x="892778" y="36767"/>
                    </a:cubicBezTo>
                    <a:close/>
                    <a:moveTo>
                      <a:pt x="265557" y="693515"/>
                    </a:moveTo>
                    <a:cubicBezTo>
                      <a:pt x="249269" y="693515"/>
                      <a:pt x="236030" y="680276"/>
                      <a:pt x="236030" y="663988"/>
                    </a:cubicBezTo>
                    <a:cubicBezTo>
                      <a:pt x="236030" y="647700"/>
                      <a:pt x="249269" y="634460"/>
                      <a:pt x="265557" y="634460"/>
                    </a:cubicBezTo>
                    <a:cubicBezTo>
                      <a:pt x="281845" y="634460"/>
                      <a:pt x="295085" y="647700"/>
                      <a:pt x="295085" y="663988"/>
                    </a:cubicBezTo>
                    <a:cubicBezTo>
                      <a:pt x="295085" y="680276"/>
                      <a:pt x="281750" y="693515"/>
                      <a:pt x="265557" y="693515"/>
                    </a:cubicBezTo>
                    <a:close/>
                    <a:moveTo>
                      <a:pt x="354044" y="1320737"/>
                    </a:moveTo>
                    <a:cubicBezTo>
                      <a:pt x="370332" y="1320737"/>
                      <a:pt x="383572" y="1333976"/>
                      <a:pt x="383572" y="1350264"/>
                    </a:cubicBezTo>
                    <a:cubicBezTo>
                      <a:pt x="383572" y="1366552"/>
                      <a:pt x="370332" y="1379792"/>
                      <a:pt x="354044" y="1379792"/>
                    </a:cubicBezTo>
                    <a:cubicBezTo>
                      <a:pt x="337757" y="1379792"/>
                      <a:pt x="324517" y="1366552"/>
                      <a:pt x="324517" y="1350264"/>
                    </a:cubicBezTo>
                    <a:cubicBezTo>
                      <a:pt x="324517" y="1333976"/>
                      <a:pt x="337757" y="1320737"/>
                      <a:pt x="354044" y="1320737"/>
                    </a:cubicBezTo>
                    <a:close/>
                    <a:moveTo>
                      <a:pt x="302419" y="1169480"/>
                    </a:moveTo>
                    <a:cubicBezTo>
                      <a:pt x="302419" y="1240727"/>
                      <a:pt x="244507" y="1298639"/>
                      <a:pt x="173260" y="1298639"/>
                    </a:cubicBezTo>
                    <a:cubicBezTo>
                      <a:pt x="102013" y="1298639"/>
                      <a:pt x="44101" y="1240727"/>
                      <a:pt x="44101" y="1169480"/>
                    </a:cubicBezTo>
                    <a:cubicBezTo>
                      <a:pt x="44101" y="1098233"/>
                      <a:pt x="102013" y="1040321"/>
                      <a:pt x="173260" y="1040321"/>
                    </a:cubicBezTo>
                    <a:cubicBezTo>
                      <a:pt x="244507" y="1040321"/>
                      <a:pt x="302419" y="1098328"/>
                      <a:pt x="302419" y="1169480"/>
                    </a:cubicBezTo>
                    <a:close/>
                    <a:moveTo>
                      <a:pt x="689801" y="1044035"/>
                    </a:moveTo>
                    <a:cubicBezTo>
                      <a:pt x="673513" y="1044035"/>
                      <a:pt x="660273" y="1030796"/>
                      <a:pt x="660273" y="1014508"/>
                    </a:cubicBezTo>
                    <a:cubicBezTo>
                      <a:pt x="660273" y="998220"/>
                      <a:pt x="673513" y="984980"/>
                      <a:pt x="689801" y="984980"/>
                    </a:cubicBezTo>
                    <a:cubicBezTo>
                      <a:pt x="706088" y="984980"/>
                      <a:pt x="719328" y="998220"/>
                      <a:pt x="719328" y="1014508"/>
                    </a:cubicBezTo>
                    <a:cubicBezTo>
                      <a:pt x="719328" y="1030796"/>
                      <a:pt x="706088" y="1044035"/>
                      <a:pt x="689801" y="1044035"/>
                    </a:cubicBezTo>
                    <a:close/>
                    <a:moveTo>
                      <a:pt x="756190" y="398336"/>
                    </a:moveTo>
                    <a:cubicBezTo>
                      <a:pt x="684943" y="398336"/>
                      <a:pt x="627031" y="340424"/>
                      <a:pt x="627031" y="269176"/>
                    </a:cubicBezTo>
                    <a:cubicBezTo>
                      <a:pt x="627031" y="197929"/>
                      <a:pt x="684943" y="140018"/>
                      <a:pt x="756190" y="140018"/>
                    </a:cubicBezTo>
                    <a:cubicBezTo>
                      <a:pt x="827437" y="140018"/>
                      <a:pt x="885349" y="197929"/>
                      <a:pt x="885349" y="269176"/>
                    </a:cubicBezTo>
                    <a:cubicBezTo>
                      <a:pt x="885349" y="340424"/>
                      <a:pt x="827437" y="398336"/>
                      <a:pt x="756190" y="398336"/>
                    </a:cubicBezTo>
                    <a:close/>
                    <a:moveTo>
                      <a:pt x="966502" y="1331786"/>
                    </a:moveTo>
                    <a:cubicBezTo>
                      <a:pt x="895255" y="1331786"/>
                      <a:pt x="837343" y="1273874"/>
                      <a:pt x="837343" y="1202627"/>
                    </a:cubicBezTo>
                    <a:cubicBezTo>
                      <a:pt x="837343" y="1131380"/>
                      <a:pt x="895255" y="1073468"/>
                      <a:pt x="966502" y="1073468"/>
                    </a:cubicBezTo>
                    <a:cubicBezTo>
                      <a:pt x="1037749" y="1073468"/>
                      <a:pt x="1095661" y="1131380"/>
                      <a:pt x="1095661" y="1202627"/>
                    </a:cubicBezTo>
                    <a:cubicBezTo>
                      <a:pt x="1095661" y="1273874"/>
                      <a:pt x="1037749" y="1331786"/>
                      <a:pt x="966502" y="1331786"/>
                    </a:cubicBezTo>
                    <a:close/>
                    <a:moveTo>
                      <a:pt x="1170242" y="1186434"/>
                    </a:moveTo>
                    <a:lnTo>
                      <a:pt x="1131761" y="1186434"/>
                    </a:lnTo>
                    <a:cubicBezTo>
                      <a:pt x="1123569" y="1102328"/>
                      <a:pt x="1052798" y="1036606"/>
                      <a:pt x="966502" y="1036606"/>
                    </a:cubicBezTo>
                    <a:cubicBezTo>
                      <a:pt x="942404" y="1036606"/>
                      <a:pt x="919639" y="1041749"/>
                      <a:pt x="898970" y="1050989"/>
                    </a:cubicBezTo>
                    <a:lnTo>
                      <a:pt x="883158" y="1023556"/>
                    </a:lnTo>
                    <a:cubicBezTo>
                      <a:pt x="926783" y="993648"/>
                      <a:pt x="955453" y="943451"/>
                      <a:pt x="955453" y="886492"/>
                    </a:cubicBezTo>
                    <a:cubicBezTo>
                      <a:pt x="955453" y="829151"/>
                      <a:pt x="926401" y="778574"/>
                      <a:pt x="882110" y="748760"/>
                    </a:cubicBezTo>
                    <a:lnTo>
                      <a:pt x="898970" y="719614"/>
                    </a:lnTo>
                    <a:cubicBezTo>
                      <a:pt x="919639" y="728853"/>
                      <a:pt x="942499" y="733997"/>
                      <a:pt x="966502" y="733997"/>
                    </a:cubicBezTo>
                    <a:cubicBezTo>
                      <a:pt x="1052703" y="733997"/>
                      <a:pt x="1123569" y="668274"/>
                      <a:pt x="1131761" y="584168"/>
                    </a:cubicBezTo>
                    <a:lnTo>
                      <a:pt x="1170242" y="584168"/>
                    </a:lnTo>
                    <a:cubicBezTo>
                      <a:pt x="1178433" y="668274"/>
                      <a:pt x="1249204" y="733997"/>
                      <a:pt x="1335500" y="733997"/>
                    </a:cubicBezTo>
                    <a:cubicBezTo>
                      <a:pt x="1359599" y="733997"/>
                      <a:pt x="1382363" y="728853"/>
                      <a:pt x="1403033" y="719614"/>
                    </a:cubicBezTo>
                    <a:lnTo>
                      <a:pt x="1419892" y="748760"/>
                    </a:lnTo>
                    <a:cubicBezTo>
                      <a:pt x="1375696" y="778574"/>
                      <a:pt x="1346549" y="829151"/>
                      <a:pt x="1346549" y="886492"/>
                    </a:cubicBezTo>
                    <a:cubicBezTo>
                      <a:pt x="1346549" y="943356"/>
                      <a:pt x="1375220" y="993553"/>
                      <a:pt x="1418844" y="1023556"/>
                    </a:cubicBezTo>
                    <a:lnTo>
                      <a:pt x="1403033" y="1050989"/>
                    </a:lnTo>
                    <a:cubicBezTo>
                      <a:pt x="1382363" y="1041749"/>
                      <a:pt x="1359503" y="1036606"/>
                      <a:pt x="1335500" y="1036606"/>
                    </a:cubicBezTo>
                    <a:cubicBezTo>
                      <a:pt x="1249299" y="1036701"/>
                      <a:pt x="1178433" y="1102424"/>
                      <a:pt x="1170242" y="1186434"/>
                    </a:cubicBezTo>
                    <a:close/>
                    <a:moveTo>
                      <a:pt x="1475708" y="1202722"/>
                    </a:moveTo>
                    <a:cubicBezTo>
                      <a:pt x="1491996" y="1202722"/>
                      <a:pt x="1505236" y="1215962"/>
                      <a:pt x="1505236" y="1232249"/>
                    </a:cubicBezTo>
                    <a:cubicBezTo>
                      <a:pt x="1505236" y="1248537"/>
                      <a:pt x="1491996" y="1261777"/>
                      <a:pt x="1475708" y="1261777"/>
                    </a:cubicBezTo>
                    <a:cubicBezTo>
                      <a:pt x="1459421" y="1261777"/>
                      <a:pt x="1446181" y="1248537"/>
                      <a:pt x="1446181" y="1232249"/>
                    </a:cubicBezTo>
                    <a:cubicBezTo>
                      <a:pt x="1446181" y="1215962"/>
                      <a:pt x="1459421" y="1202722"/>
                      <a:pt x="1475708" y="1202722"/>
                    </a:cubicBezTo>
                    <a:close/>
                    <a:moveTo>
                      <a:pt x="1475804" y="1291209"/>
                    </a:moveTo>
                    <a:cubicBezTo>
                      <a:pt x="1481804" y="1291209"/>
                      <a:pt x="1487519" y="1290257"/>
                      <a:pt x="1492949" y="1288637"/>
                    </a:cubicBezTo>
                    <a:cubicBezTo>
                      <a:pt x="1514189" y="1311688"/>
                      <a:pt x="1527334" y="1342358"/>
                      <a:pt x="1527334" y="1376077"/>
                    </a:cubicBezTo>
                    <a:cubicBezTo>
                      <a:pt x="1527334" y="1447324"/>
                      <a:pt x="1469422" y="1505236"/>
                      <a:pt x="1398175" y="1505236"/>
                    </a:cubicBezTo>
                    <a:cubicBezTo>
                      <a:pt x="1326928" y="1505236"/>
                      <a:pt x="1269016" y="1447324"/>
                      <a:pt x="1269016" y="1376077"/>
                    </a:cubicBezTo>
                    <a:cubicBezTo>
                      <a:pt x="1269016" y="1369028"/>
                      <a:pt x="1269778" y="1362170"/>
                      <a:pt x="1270826" y="1355503"/>
                    </a:cubicBezTo>
                    <a:cubicBezTo>
                      <a:pt x="1290733" y="1363885"/>
                      <a:pt x="1312450" y="1368743"/>
                      <a:pt x="1335405" y="1368743"/>
                    </a:cubicBezTo>
                    <a:cubicBezTo>
                      <a:pt x="1394555" y="1368743"/>
                      <a:pt x="1446371" y="1337786"/>
                      <a:pt x="1475804" y="1291209"/>
                    </a:cubicBezTo>
                    <a:close/>
                    <a:moveTo>
                      <a:pt x="1955292" y="1047750"/>
                    </a:moveTo>
                    <a:cubicBezTo>
                      <a:pt x="1939004" y="1047750"/>
                      <a:pt x="1925765" y="1034510"/>
                      <a:pt x="1925765" y="1018223"/>
                    </a:cubicBezTo>
                    <a:cubicBezTo>
                      <a:pt x="1925765" y="1001935"/>
                      <a:pt x="1939004" y="988695"/>
                      <a:pt x="1955292" y="988695"/>
                    </a:cubicBezTo>
                    <a:cubicBezTo>
                      <a:pt x="1971580" y="988695"/>
                      <a:pt x="1984820" y="1001935"/>
                      <a:pt x="1984820" y="1018223"/>
                    </a:cubicBezTo>
                    <a:cubicBezTo>
                      <a:pt x="1984820" y="1034510"/>
                      <a:pt x="1971580" y="1047750"/>
                      <a:pt x="1955292" y="1047750"/>
                    </a:cubicBezTo>
                    <a:close/>
                    <a:moveTo>
                      <a:pt x="1980343" y="964787"/>
                    </a:moveTo>
                    <a:cubicBezTo>
                      <a:pt x="1972723" y="961263"/>
                      <a:pt x="1964341" y="959168"/>
                      <a:pt x="1955387" y="959168"/>
                    </a:cubicBezTo>
                    <a:cubicBezTo>
                      <a:pt x="1924145" y="959168"/>
                      <a:pt x="1898618" y="983456"/>
                      <a:pt x="1896523" y="1014222"/>
                    </a:cubicBezTo>
                    <a:cubicBezTo>
                      <a:pt x="1890427" y="1015079"/>
                      <a:pt x="1884236" y="1015746"/>
                      <a:pt x="1877854" y="1015746"/>
                    </a:cubicBezTo>
                    <a:cubicBezTo>
                      <a:pt x="1806607" y="1015746"/>
                      <a:pt x="1748695" y="957834"/>
                      <a:pt x="1748695" y="886587"/>
                    </a:cubicBezTo>
                    <a:cubicBezTo>
                      <a:pt x="1748695" y="815340"/>
                      <a:pt x="1806607" y="757428"/>
                      <a:pt x="1877854" y="757428"/>
                    </a:cubicBezTo>
                    <a:cubicBezTo>
                      <a:pt x="1949101" y="757428"/>
                      <a:pt x="2007013" y="815340"/>
                      <a:pt x="2007013" y="886587"/>
                    </a:cubicBezTo>
                    <a:cubicBezTo>
                      <a:pt x="2007013" y="916019"/>
                      <a:pt x="1996916" y="943070"/>
                      <a:pt x="1980343" y="964787"/>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157" name="Group 334">
            <a:extLst>
              <a:ext uri="{FF2B5EF4-FFF2-40B4-BE49-F238E27FC236}">
                <a16:creationId xmlns:a16="http://schemas.microsoft.com/office/drawing/2014/main" id="{0D7B0DFC-86AA-49D9-BB21-AFDFC7CD81E7}"/>
              </a:ext>
            </a:extLst>
          </p:cNvPr>
          <p:cNvGrpSpPr/>
          <p:nvPr/>
        </p:nvGrpSpPr>
        <p:grpSpPr>
          <a:xfrm>
            <a:off x="4561119" y="1762413"/>
            <a:ext cx="3147883" cy="3451459"/>
            <a:chOff x="4364168" y="1574213"/>
            <a:chExt cx="3593838" cy="4015294"/>
          </a:xfrm>
        </p:grpSpPr>
        <p:sp>
          <p:nvSpPr>
            <p:cNvPr id="158" name="Rectangle: Rounded Corners 47">
              <a:extLst>
                <a:ext uri="{FF2B5EF4-FFF2-40B4-BE49-F238E27FC236}">
                  <a16:creationId xmlns:a16="http://schemas.microsoft.com/office/drawing/2014/main" id="{8B4E936F-E814-4DD9-AF29-21F55397C84E}"/>
                </a:ext>
              </a:extLst>
            </p:cNvPr>
            <p:cNvSpPr/>
            <p:nvPr/>
          </p:nvSpPr>
          <p:spPr>
            <a:xfrm>
              <a:off x="6191496" y="1574213"/>
              <a:ext cx="1469836" cy="4015294"/>
            </a:xfrm>
            <a:prstGeom prst="roundRect">
              <a:avLst>
                <a:gd name="adj" fmla="val 0"/>
              </a:avLst>
            </a:prstGeom>
            <a:solidFill>
              <a:schemeClr val="accent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D3759">
                    <a:lumMod val="75000"/>
                  </a:srgbClr>
                </a:solidFill>
                <a:effectLst/>
                <a:uLnTx/>
                <a:uFillTx/>
                <a:latin typeface="Arial" panose="020B0604020202020204"/>
                <a:ea typeface="+mn-ea"/>
                <a:cs typeface="+mn-cs"/>
              </a:endParaRPr>
            </a:p>
          </p:txBody>
        </p:sp>
        <p:sp>
          <p:nvSpPr>
            <p:cNvPr id="159" name="Graphic 3">
              <a:extLst>
                <a:ext uri="{FF2B5EF4-FFF2-40B4-BE49-F238E27FC236}">
                  <a16:creationId xmlns:a16="http://schemas.microsoft.com/office/drawing/2014/main" id="{B035F266-214B-402A-916A-DB08BDB42BF4}"/>
                </a:ext>
              </a:extLst>
            </p:cNvPr>
            <p:cNvSpPr/>
            <p:nvPr/>
          </p:nvSpPr>
          <p:spPr>
            <a:xfrm>
              <a:off x="5538867" y="1778931"/>
              <a:ext cx="1291351" cy="3560220"/>
            </a:xfrm>
            <a:custGeom>
              <a:avLst/>
              <a:gdLst>
                <a:gd name="connsiteX0" fmla="*/ 1923868 w 1923990"/>
                <a:gd name="connsiteY0" fmla="*/ 2799784 h 5304388"/>
                <a:gd name="connsiteX1" fmla="*/ 1898879 w 1923990"/>
                <a:gd name="connsiteY1" fmla="*/ 2658666 h 5304388"/>
                <a:gd name="connsiteX2" fmla="*/ 1855263 w 1923990"/>
                <a:gd name="connsiteY2" fmla="*/ 2597803 h 5304388"/>
                <a:gd name="connsiteX3" fmla="*/ 1837710 w 1923990"/>
                <a:gd name="connsiteY3" fmla="*/ 2569595 h 5304388"/>
                <a:gd name="connsiteX4" fmla="*/ 1828972 w 1923990"/>
                <a:gd name="connsiteY4" fmla="*/ 2549589 h 5304388"/>
                <a:gd name="connsiteX5" fmla="*/ 1819160 w 1923990"/>
                <a:gd name="connsiteY5" fmla="*/ 2516781 h 5304388"/>
                <a:gd name="connsiteX6" fmla="*/ 1819850 w 1923990"/>
                <a:gd name="connsiteY6" fmla="*/ 2416979 h 5304388"/>
                <a:gd name="connsiteX7" fmla="*/ 1820310 w 1923990"/>
                <a:gd name="connsiteY7" fmla="*/ 2411996 h 5304388"/>
                <a:gd name="connsiteX8" fmla="*/ 1827668 w 1923990"/>
                <a:gd name="connsiteY8" fmla="*/ 2277394 h 5304388"/>
                <a:gd name="connsiteX9" fmla="*/ 1827975 w 1923990"/>
                <a:gd name="connsiteY9" fmla="*/ 2269498 h 5304388"/>
                <a:gd name="connsiteX10" fmla="*/ 1833187 w 1923990"/>
                <a:gd name="connsiteY10" fmla="*/ 2261066 h 5304388"/>
                <a:gd name="connsiteX11" fmla="*/ 1826749 w 1923990"/>
                <a:gd name="connsiteY11" fmla="*/ 2044675 h 5304388"/>
                <a:gd name="connsiteX12" fmla="*/ 1778304 w 1923990"/>
                <a:gd name="connsiteY12" fmla="*/ 1672831 h 5304388"/>
                <a:gd name="connsiteX13" fmla="*/ 1746876 w 1923990"/>
                <a:gd name="connsiteY13" fmla="*/ 1491547 h 5304388"/>
                <a:gd name="connsiteX14" fmla="*/ 1734612 w 1923990"/>
                <a:gd name="connsiteY14" fmla="*/ 1396957 h 5304388"/>
                <a:gd name="connsiteX15" fmla="*/ 1734765 w 1923990"/>
                <a:gd name="connsiteY15" fmla="*/ 1396574 h 5304388"/>
                <a:gd name="connsiteX16" fmla="*/ 1733232 w 1923990"/>
                <a:gd name="connsiteY16" fmla="*/ 1342610 h 5304388"/>
                <a:gd name="connsiteX17" fmla="*/ 1734075 w 1923990"/>
                <a:gd name="connsiteY17" fmla="*/ 1274849 h 5304388"/>
                <a:gd name="connsiteX18" fmla="*/ 1736375 w 1923990"/>
                <a:gd name="connsiteY18" fmla="*/ 1145305 h 5304388"/>
                <a:gd name="connsiteX19" fmla="*/ 1679421 w 1923990"/>
                <a:gd name="connsiteY19" fmla="*/ 967547 h 5304388"/>
                <a:gd name="connsiteX20" fmla="*/ 1614190 w 1923990"/>
                <a:gd name="connsiteY20" fmla="*/ 899172 h 5304388"/>
                <a:gd name="connsiteX21" fmla="*/ 1507335 w 1923990"/>
                <a:gd name="connsiteY21" fmla="*/ 856553 h 5304388"/>
                <a:gd name="connsiteX22" fmla="*/ 1288874 w 1923990"/>
                <a:gd name="connsiteY22" fmla="*/ 765183 h 5304388"/>
                <a:gd name="connsiteX23" fmla="*/ 1199267 w 1923990"/>
                <a:gd name="connsiteY23" fmla="*/ 697575 h 5304388"/>
                <a:gd name="connsiteX24" fmla="*/ 1146300 w 1923990"/>
                <a:gd name="connsiteY24" fmla="*/ 635639 h 5304388"/>
                <a:gd name="connsiteX25" fmla="*/ 1141164 w 1923990"/>
                <a:gd name="connsiteY25" fmla="*/ 608044 h 5304388"/>
                <a:gd name="connsiteX26" fmla="*/ 1139478 w 1923990"/>
                <a:gd name="connsiteY26" fmla="*/ 557070 h 5304388"/>
                <a:gd name="connsiteX27" fmla="*/ 1139401 w 1923990"/>
                <a:gd name="connsiteY27" fmla="*/ 545419 h 5304388"/>
                <a:gd name="connsiteX28" fmla="*/ 1168683 w 1923990"/>
                <a:gd name="connsiteY28" fmla="*/ 482793 h 5304388"/>
                <a:gd name="connsiteX29" fmla="*/ 1178494 w 1923990"/>
                <a:gd name="connsiteY29" fmla="*/ 443010 h 5304388"/>
                <a:gd name="connsiteX30" fmla="*/ 1179491 w 1923990"/>
                <a:gd name="connsiteY30" fmla="*/ 443470 h 5304388"/>
                <a:gd name="connsiteX31" fmla="*/ 1194361 w 1923990"/>
                <a:gd name="connsiteY31" fmla="*/ 439561 h 5304388"/>
                <a:gd name="connsiteX32" fmla="*/ 1217894 w 1923990"/>
                <a:gd name="connsiteY32" fmla="*/ 415185 h 5304388"/>
                <a:gd name="connsiteX33" fmla="*/ 1222570 w 1923990"/>
                <a:gd name="connsiteY33" fmla="*/ 392189 h 5304388"/>
                <a:gd name="connsiteX34" fmla="*/ 1225099 w 1923990"/>
                <a:gd name="connsiteY34" fmla="*/ 350490 h 5304388"/>
                <a:gd name="connsiteX35" fmla="*/ 1226249 w 1923990"/>
                <a:gd name="connsiteY35" fmla="*/ 310247 h 5304388"/>
                <a:gd name="connsiteX36" fmla="*/ 1199037 w 1923990"/>
                <a:gd name="connsiteY36" fmla="*/ 271384 h 5304388"/>
                <a:gd name="connsiteX37" fmla="*/ 1189762 w 1923990"/>
                <a:gd name="connsiteY37" fmla="*/ 273071 h 5304388"/>
                <a:gd name="connsiteX38" fmla="*/ 1187922 w 1923990"/>
                <a:gd name="connsiteY38" fmla="*/ 232061 h 5304388"/>
                <a:gd name="connsiteX39" fmla="*/ 1164313 w 1923990"/>
                <a:gd name="connsiteY39" fmla="*/ 136322 h 5304388"/>
                <a:gd name="connsiteX40" fmla="*/ 1036763 w 1923990"/>
                <a:gd name="connsiteY40" fmla="*/ 15363 h 5304388"/>
                <a:gd name="connsiteX41" fmla="*/ 842064 w 1923990"/>
                <a:gd name="connsiteY41" fmla="*/ 25788 h 5304388"/>
                <a:gd name="connsiteX42" fmla="*/ 750924 w 1923990"/>
                <a:gd name="connsiteY42" fmla="*/ 130343 h 5304388"/>
                <a:gd name="connsiteX43" fmla="*/ 729231 w 1923990"/>
                <a:gd name="connsiteY43" fmla="*/ 285642 h 5304388"/>
                <a:gd name="connsiteX44" fmla="*/ 716890 w 1923990"/>
                <a:gd name="connsiteY44" fmla="*/ 285258 h 5304388"/>
                <a:gd name="connsiteX45" fmla="*/ 701329 w 1923990"/>
                <a:gd name="connsiteY45" fmla="*/ 293767 h 5304388"/>
                <a:gd name="connsiteX46" fmla="*/ 692974 w 1923990"/>
                <a:gd name="connsiteY46" fmla="*/ 362371 h 5304388"/>
                <a:gd name="connsiteX47" fmla="*/ 704932 w 1923990"/>
                <a:gd name="connsiteY47" fmla="*/ 408976 h 5304388"/>
                <a:gd name="connsiteX48" fmla="*/ 730994 w 1923990"/>
                <a:gd name="connsiteY48" fmla="*/ 457191 h 5304388"/>
                <a:gd name="connsiteX49" fmla="*/ 740729 w 1923990"/>
                <a:gd name="connsiteY49" fmla="*/ 461177 h 5304388"/>
                <a:gd name="connsiteX50" fmla="*/ 754910 w 1923990"/>
                <a:gd name="connsiteY50" fmla="*/ 456655 h 5304388"/>
                <a:gd name="connsiteX51" fmla="*/ 791243 w 1923990"/>
                <a:gd name="connsiteY51" fmla="*/ 529705 h 5304388"/>
                <a:gd name="connsiteX52" fmla="*/ 789557 w 1923990"/>
                <a:gd name="connsiteY52" fmla="*/ 556993 h 5304388"/>
                <a:gd name="connsiteX53" fmla="*/ 787870 w 1923990"/>
                <a:gd name="connsiteY53" fmla="*/ 607968 h 5304388"/>
                <a:gd name="connsiteX54" fmla="*/ 782735 w 1923990"/>
                <a:gd name="connsiteY54" fmla="*/ 635563 h 5304388"/>
                <a:gd name="connsiteX55" fmla="*/ 729767 w 1923990"/>
                <a:gd name="connsiteY55" fmla="*/ 697498 h 5304388"/>
                <a:gd name="connsiteX56" fmla="*/ 640160 w 1923990"/>
                <a:gd name="connsiteY56" fmla="*/ 765106 h 5304388"/>
                <a:gd name="connsiteX57" fmla="*/ 421699 w 1923990"/>
                <a:gd name="connsiteY57" fmla="*/ 856477 h 5304388"/>
                <a:gd name="connsiteX58" fmla="*/ 314845 w 1923990"/>
                <a:gd name="connsiteY58" fmla="*/ 899096 h 5304388"/>
                <a:gd name="connsiteX59" fmla="*/ 249613 w 1923990"/>
                <a:gd name="connsiteY59" fmla="*/ 967470 h 5304388"/>
                <a:gd name="connsiteX60" fmla="*/ 192660 w 1923990"/>
                <a:gd name="connsiteY60" fmla="*/ 1145229 h 5304388"/>
                <a:gd name="connsiteX61" fmla="*/ 194959 w 1923990"/>
                <a:gd name="connsiteY61" fmla="*/ 1274772 h 5304388"/>
                <a:gd name="connsiteX62" fmla="*/ 195803 w 1923990"/>
                <a:gd name="connsiteY62" fmla="*/ 1342533 h 5304388"/>
                <a:gd name="connsiteX63" fmla="*/ 194270 w 1923990"/>
                <a:gd name="connsiteY63" fmla="*/ 1396497 h 5304388"/>
                <a:gd name="connsiteX64" fmla="*/ 194423 w 1923990"/>
                <a:gd name="connsiteY64" fmla="*/ 1396880 h 5304388"/>
                <a:gd name="connsiteX65" fmla="*/ 182158 w 1923990"/>
                <a:gd name="connsiteY65" fmla="*/ 1491470 h 5304388"/>
                <a:gd name="connsiteX66" fmla="*/ 150731 w 1923990"/>
                <a:gd name="connsiteY66" fmla="*/ 1672755 h 5304388"/>
                <a:gd name="connsiteX67" fmla="*/ 102286 w 1923990"/>
                <a:gd name="connsiteY67" fmla="*/ 2044598 h 5304388"/>
                <a:gd name="connsiteX68" fmla="*/ 95847 w 1923990"/>
                <a:gd name="connsiteY68" fmla="*/ 2260990 h 5304388"/>
                <a:gd name="connsiteX69" fmla="*/ 101059 w 1923990"/>
                <a:gd name="connsiteY69" fmla="*/ 2269422 h 5304388"/>
                <a:gd name="connsiteX70" fmla="*/ 101366 w 1923990"/>
                <a:gd name="connsiteY70" fmla="*/ 2277317 h 5304388"/>
                <a:gd name="connsiteX71" fmla="*/ 108725 w 1923990"/>
                <a:gd name="connsiteY71" fmla="*/ 2411920 h 5304388"/>
                <a:gd name="connsiteX72" fmla="*/ 109185 w 1923990"/>
                <a:gd name="connsiteY72" fmla="*/ 2416902 h 5304388"/>
                <a:gd name="connsiteX73" fmla="*/ 109875 w 1923990"/>
                <a:gd name="connsiteY73" fmla="*/ 2516704 h 5304388"/>
                <a:gd name="connsiteX74" fmla="*/ 100063 w 1923990"/>
                <a:gd name="connsiteY74" fmla="*/ 2549512 h 5304388"/>
                <a:gd name="connsiteX75" fmla="*/ 91325 w 1923990"/>
                <a:gd name="connsiteY75" fmla="*/ 2569518 h 5304388"/>
                <a:gd name="connsiteX76" fmla="*/ 73771 w 1923990"/>
                <a:gd name="connsiteY76" fmla="*/ 2597727 h 5304388"/>
                <a:gd name="connsiteX77" fmla="*/ 30155 w 1923990"/>
                <a:gd name="connsiteY77" fmla="*/ 2658589 h 5304388"/>
                <a:gd name="connsiteX78" fmla="*/ 5167 w 1923990"/>
                <a:gd name="connsiteY78" fmla="*/ 2799707 h 5304388"/>
                <a:gd name="connsiteX79" fmla="*/ 14135 w 1923990"/>
                <a:gd name="connsiteY79" fmla="*/ 2812892 h 5304388"/>
                <a:gd name="connsiteX80" fmla="*/ 45256 w 1923990"/>
                <a:gd name="connsiteY80" fmla="*/ 2798864 h 5304388"/>
                <a:gd name="connsiteX81" fmla="*/ 46789 w 1923990"/>
                <a:gd name="connsiteY81" fmla="*/ 2797178 h 5304388"/>
                <a:gd name="connsiteX82" fmla="*/ 47249 w 1923990"/>
                <a:gd name="connsiteY82" fmla="*/ 2801164 h 5304388"/>
                <a:gd name="connsiteX83" fmla="*/ 48552 w 1923990"/>
                <a:gd name="connsiteY83" fmla="*/ 2812432 h 5304388"/>
                <a:gd name="connsiteX84" fmla="*/ 49242 w 1923990"/>
                <a:gd name="connsiteY84" fmla="*/ 2853824 h 5304388"/>
                <a:gd name="connsiteX85" fmla="*/ 46176 w 1923990"/>
                <a:gd name="connsiteY85" fmla="*/ 2907098 h 5304388"/>
                <a:gd name="connsiteX86" fmla="*/ 53228 w 1923990"/>
                <a:gd name="connsiteY86" fmla="*/ 2996169 h 5304388"/>
                <a:gd name="connsiteX87" fmla="*/ 94467 w 1923990"/>
                <a:gd name="connsiteY87" fmla="*/ 3002531 h 5304388"/>
                <a:gd name="connsiteX88" fmla="*/ 98530 w 1923990"/>
                <a:gd name="connsiteY88" fmla="*/ 2955006 h 5304388"/>
                <a:gd name="connsiteX89" fmla="*/ 99986 w 1923990"/>
                <a:gd name="connsiteY89" fmla="*/ 2907558 h 5304388"/>
                <a:gd name="connsiteX90" fmla="*/ 100600 w 1923990"/>
                <a:gd name="connsiteY90" fmla="*/ 2905718 h 5304388"/>
                <a:gd name="connsiteX91" fmla="*/ 104662 w 1923990"/>
                <a:gd name="connsiteY91" fmla="*/ 2863253 h 5304388"/>
                <a:gd name="connsiteX92" fmla="*/ 108801 w 1923990"/>
                <a:gd name="connsiteY92" fmla="*/ 2848688 h 5304388"/>
                <a:gd name="connsiteX93" fmla="*/ 110564 w 1923990"/>
                <a:gd name="connsiteY93" fmla="*/ 2876284 h 5304388"/>
                <a:gd name="connsiteX94" fmla="*/ 112251 w 1923990"/>
                <a:gd name="connsiteY94" fmla="*/ 2939522 h 5304388"/>
                <a:gd name="connsiteX95" fmla="*/ 118843 w 1923990"/>
                <a:gd name="connsiteY95" fmla="*/ 2990420 h 5304388"/>
                <a:gd name="connsiteX96" fmla="*/ 129114 w 1923990"/>
                <a:gd name="connsiteY96" fmla="*/ 3026983 h 5304388"/>
                <a:gd name="connsiteX97" fmla="*/ 172653 w 1923990"/>
                <a:gd name="connsiteY97" fmla="*/ 3024914 h 5304388"/>
                <a:gd name="connsiteX98" fmla="*/ 175336 w 1923990"/>
                <a:gd name="connsiteY98" fmla="*/ 2983751 h 5304388"/>
                <a:gd name="connsiteX99" fmla="*/ 178019 w 1923990"/>
                <a:gd name="connsiteY99" fmla="*/ 2951174 h 5304388"/>
                <a:gd name="connsiteX100" fmla="*/ 174646 w 1923990"/>
                <a:gd name="connsiteY100" fmla="*/ 2926108 h 5304388"/>
                <a:gd name="connsiteX101" fmla="*/ 174953 w 1923990"/>
                <a:gd name="connsiteY101" fmla="*/ 2909628 h 5304388"/>
                <a:gd name="connsiteX102" fmla="*/ 179782 w 1923990"/>
                <a:gd name="connsiteY102" fmla="*/ 2874827 h 5304388"/>
                <a:gd name="connsiteX103" fmla="*/ 179016 w 1923990"/>
                <a:gd name="connsiteY103" fmla="*/ 2843553 h 5304388"/>
                <a:gd name="connsiteX104" fmla="*/ 180319 w 1923990"/>
                <a:gd name="connsiteY104" fmla="*/ 2841330 h 5304388"/>
                <a:gd name="connsiteX105" fmla="*/ 182465 w 1923990"/>
                <a:gd name="connsiteY105" fmla="*/ 2835581 h 5304388"/>
                <a:gd name="connsiteX106" fmla="*/ 185224 w 1923990"/>
                <a:gd name="connsiteY106" fmla="*/ 2874674 h 5304388"/>
                <a:gd name="connsiteX107" fmla="*/ 189134 w 1923990"/>
                <a:gd name="connsiteY107" fmla="*/ 2891231 h 5304388"/>
                <a:gd name="connsiteX108" fmla="*/ 190437 w 1923990"/>
                <a:gd name="connsiteY108" fmla="*/ 2899509 h 5304388"/>
                <a:gd name="connsiteX109" fmla="*/ 199175 w 1923990"/>
                <a:gd name="connsiteY109" fmla="*/ 2971487 h 5304388"/>
                <a:gd name="connsiteX110" fmla="*/ 199252 w 1923990"/>
                <a:gd name="connsiteY110" fmla="*/ 2984978 h 5304388"/>
                <a:gd name="connsiteX111" fmla="*/ 224241 w 1923990"/>
                <a:gd name="connsiteY111" fmla="*/ 3012113 h 5304388"/>
                <a:gd name="connsiteX112" fmla="*/ 245397 w 1923990"/>
                <a:gd name="connsiteY112" fmla="*/ 2945195 h 5304388"/>
                <a:gd name="connsiteX113" fmla="*/ 245244 w 1923990"/>
                <a:gd name="connsiteY113" fmla="*/ 2935460 h 5304388"/>
                <a:gd name="connsiteX114" fmla="*/ 245474 w 1923990"/>
                <a:gd name="connsiteY114" fmla="*/ 2894220 h 5304388"/>
                <a:gd name="connsiteX115" fmla="*/ 249230 w 1923990"/>
                <a:gd name="connsiteY115" fmla="*/ 2855051 h 5304388"/>
                <a:gd name="connsiteX116" fmla="*/ 245780 w 1923990"/>
                <a:gd name="connsiteY116" fmla="*/ 2819254 h 5304388"/>
                <a:gd name="connsiteX117" fmla="*/ 249996 w 1923990"/>
                <a:gd name="connsiteY117" fmla="*/ 2817414 h 5304388"/>
                <a:gd name="connsiteX118" fmla="*/ 257355 w 1923990"/>
                <a:gd name="connsiteY118" fmla="*/ 2859267 h 5304388"/>
                <a:gd name="connsiteX119" fmla="*/ 275138 w 1923990"/>
                <a:gd name="connsiteY119" fmla="*/ 2952094 h 5304388"/>
                <a:gd name="connsiteX120" fmla="*/ 290009 w 1923990"/>
                <a:gd name="connsiteY120" fmla="*/ 2952094 h 5304388"/>
                <a:gd name="connsiteX121" fmla="*/ 295375 w 1923990"/>
                <a:gd name="connsiteY121" fmla="*/ 2944811 h 5304388"/>
                <a:gd name="connsiteX122" fmla="*/ 302964 w 1923990"/>
                <a:gd name="connsiteY122" fmla="*/ 2935996 h 5304388"/>
                <a:gd name="connsiteX123" fmla="*/ 307409 w 1923990"/>
                <a:gd name="connsiteY123" fmla="*/ 2884486 h 5304388"/>
                <a:gd name="connsiteX124" fmla="*/ 303807 w 1923990"/>
                <a:gd name="connsiteY124" fmla="*/ 2826536 h 5304388"/>
                <a:gd name="connsiteX125" fmla="*/ 302197 w 1923990"/>
                <a:gd name="connsiteY125" fmla="*/ 2700288 h 5304388"/>
                <a:gd name="connsiteX126" fmla="*/ 282957 w 1923990"/>
                <a:gd name="connsiteY126" fmla="*/ 2591824 h 5304388"/>
                <a:gd name="connsiteX127" fmla="*/ 269543 w 1923990"/>
                <a:gd name="connsiteY127" fmla="*/ 2536098 h 5304388"/>
                <a:gd name="connsiteX128" fmla="*/ 267013 w 1923990"/>
                <a:gd name="connsiteY128" fmla="*/ 2494552 h 5304388"/>
                <a:gd name="connsiteX129" fmla="*/ 292845 w 1923990"/>
                <a:gd name="connsiteY129" fmla="*/ 2407934 h 5304388"/>
                <a:gd name="connsiteX130" fmla="*/ 358920 w 1923990"/>
                <a:gd name="connsiteY130" fmla="*/ 2174449 h 5304388"/>
                <a:gd name="connsiteX131" fmla="*/ 382299 w 1923990"/>
                <a:gd name="connsiteY131" fmla="*/ 1932685 h 5304388"/>
                <a:gd name="connsiteX132" fmla="*/ 433044 w 1923990"/>
                <a:gd name="connsiteY132" fmla="*/ 1688852 h 5304388"/>
                <a:gd name="connsiteX133" fmla="*/ 454506 w 1923990"/>
                <a:gd name="connsiteY133" fmla="*/ 1555322 h 5304388"/>
                <a:gd name="connsiteX134" fmla="*/ 460639 w 1923990"/>
                <a:gd name="connsiteY134" fmla="*/ 1510250 h 5304388"/>
                <a:gd name="connsiteX135" fmla="*/ 476046 w 1923990"/>
                <a:gd name="connsiteY135" fmla="*/ 1551106 h 5304388"/>
                <a:gd name="connsiteX136" fmla="*/ 523264 w 1923990"/>
                <a:gd name="connsiteY136" fmla="*/ 1728788 h 5304388"/>
                <a:gd name="connsiteX137" fmla="*/ 522574 w 1923990"/>
                <a:gd name="connsiteY137" fmla="*/ 1908003 h 5304388"/>
                <a:gd name="connsiteX138" fmla="*/ 523494 w 1923990"/>
                <a:gd name="connsiteY138" fmla="*/ 1932608 h 5304388"/>
                <a:gd name="connsiteX139" fmla="*/ 517975 w 1923990"/>
                <a:gd name="connsiteY139" fmla="*/ 1979750 h 5304388"/>
                <a:gd name="connsiteX140" fmla="*/ 512380 w 1923990"/>
                <a:gd name="connsiteY140" fmla="*/ 2069357 h 5304388"/>
                <a:gd name="connsiteX141" fmla="*/ 522344 w 1923990"/>
                <a:gd name="connsiteY141" fmla="*/ 2149000 h 5304388"/>
                <a:gd name="connsiteX142" fmla="*/ 513989 w 1923990"/>
                <a:gd name="connsiteY142" fmla="*/ 2217221 h 5304388"/>
                <a:gd name="connsiteX143" fmla="*/ 486624 w 1923990"/>
                <a:gd name="connsiteY143" fmla="*/ 2319859 h 5304388"/>
                <a:gd name="connsiteX144" fmla="*/ 459719 w 1923990"/>
                <a:gd name="connsiteY144" fmla="*/ 2528126 h 5304388"/>
                <a:gd name="connsiteX145" fmla="*/ 439866 w 1923990"/>
                <a:gd name="connsiteY145" fmla="*/ 2755018 h 5304388"/>
                <a:gd name="connsiteX146" fmla="*/ 430437 w 1923990"/>
                <a:gd name="connsiteY146" fmla="*/ 2985821 h 5304388"/>
                <a:gd name="connsiteX147" fmla="*/ 432967 w 1923990"/>
                <a:gd name="connsiteY147" fmla="*/ 3112605 h 5304388"/>
                <a:gd name="connsiteX148" fmla="*/ 434040 w 1923990"/>
                <a:gd name="connsiteY148" fmla="*/ 3163962 h 5304388"/>
                <a:gd name="connsiteX149" fmla="*/ 448604 w 1923990"/>
                <a:gd name="connsiteY149" fmla="*/ 3334822 h 5304388"/>
                <a:gd name="connsiteX150" fmla="*/ 473516 w 1923990"/>
                <a:gd name="connsiteY150" fmla="*/ 3520399 h 5304388"/>
                <a:gd name="connsiteX151" fmla="*/ 497662 w 1923990"/>
                <a:gd name="connsiteY151" fmla="*/ 3712338 h 5304388"/>
                <a:gd name="connsiteX152" fmla="*/ 507320 w 1923990"/>
                <a:gd name="connsiteY152" fmla="*/ 3773584 h 5304388"/>
                <a:gd name="connsiteX153" fmla="*/ 507320 w 1923990"/>
                <a:gd name="connsiteY153" fmla="*/ 3789681 h 5304388"/>
                <a:gd name="connsiteX154" fmla="*/ 506401 w 1923990"/>
                <a:gd name="connsiteY154" fmla="*/ 3917232 h 5304388"/>
                <a:gd name="connsiteX155" fmla="*/ 483711 w 1923990"/>
                <a:gd name="connsiteY155" fmla="*/ 4164208 h 5304388"/>
                <a:gd name="connsiteX156" fmla="*/ 510693 w 1923990"/>
                <a:gd name="connsiteY156" fmla="*/ 4400222 h 5304388"/>
                <a:gd name="connsiteX157" fmla="*/ 565883 w 1923990"/>
                <a:gd name="connsiteY157" fmla="*/ 4644898 h 5304388"/>
                <a:gd name="connsiteX158" fmla="*/ 595931 w 1923990"/>
                <a:gd name="connsiteY158" fmla="*/ 4781034 h 5304388"/>
                <a:gd name="connsiteX159" fmla="*/ 606816 w 1923990"/>
                <a:gd name="connsiteY159" fmla="*/ 4865200 h 5304388"/>
                <a:gd name="connsiteX160" fmla="*/ 611722 w 1923990"/>
                <a:gd name="connsiteY160" fmla="*/ 4923916 h 5304388"/>
                <a:gd name="connsiteX161" fmla="*/ 613178 w 1923990"/>
                <a:gd name="connsiteY161" fmla="*/ 4981789 h 5304388"/>
                <a:gd name="connsiteX162" fmla="*/ 601757 w 1923990"/>
                <a:gd name="connsiteY162" fmla="*/ 5044414 h 5304388"/>
                <a:gd name="connsiteX163" fmla="*/ 592329 w 1923990"/>
                <a:gd name="connsiteY163" fmla="*/ 5157937 h 5304388"/>
                <a:gd name="connsiteX164" fmla="*/ 567723 w 1923990"/>
                <a:gd name="connsiteY164" fmla="*/ 5201860 h 5304388"/>
                <a:gd name="connsiteX165" fmla="*/ 557145 w 1923990"/>
                <a:gd name="connsiteY165" fmla="*/ 5219873 h 5304388"/>
                <a:gd name="connsiteX166" fmla="*/ 536755 w 1923990"/>
                <a:gd name="connsiteY166" fmla="*/ 5222709 h 5304388"/>
                <a:gd name="connsiteX167" fmla="*/ 523188 w 1923990"/>
                <a:gd name="connsiteY167" fmla="*/ 5257739 h 5304388"/>
                <a:gd name="connsiteX168" fmla="*/ 540205 w 1923990"/>
                <a:gd name="connsiteY168" fmla="*/ 5289091 h 5304388"/>
                <a:gd name="connsiteX169" fmla="*/ 560901 w 1923990"/>
                <a:gd name="connsiteY169" fmla="*/ 5285795 h 5304388"/>
                <a:gd name="connsiteX170" fmla="*/ 570559 w 1923990"/>
                <a:gd name="connsiteY170" fmla="*/ 5292157 h 5304388"/>
                <a:gd name="connsiteX171" fmla="*/ 593938 w 1923990"/>
                <a:gd name="connsiteY171" fmla="*/ 5286867 h 5304388"/>
                <a:gd name="connsiteX172" fmla="*/ 608809 w 1923990"/>
                <a:gd name="connsiteY172" fmla="*/ 5291850 h 5304388"/>
                <a:gd name="connsiteX173" fmla="*/ 636787 w 1923990"/>
                <a:gd name="connsiteY173" fmla="*/ 5279279 h 5304388"/>
                <a:gd name="connsiteX174" fmla="*/ 661623 w 1923990"/>
                <a:gd name="connsiteY174" fmla="*/ 5284338 h 5304388"/>
                <a:gd name="connsiteX175" fmla="*/ 704242 w 1923990"/>
                <a:gd name="connsiteY175" fmla="*/ 5269927 h 5304388"/>
                <a:gd name="connsiteX176" fmla="*/ 733140 w 1923990"/>
                <a:gd name="connsiteY176" fmla="*/ 5285028 h 5304388"/>
                <a:gd name="connsiteX177" fmla="*/ 822134 w 1923990"/>
                <a:gd name="connsiteY177" fmla="*/ 5258506 h 5304388"/>
                <a:gd name="connsiteX178" fmla="*/ 821598 w 1923990"/>
                <a:gd name="connsiteY178" fmla="*/ 5253677 h 5304388"/>
                <a:gd name="connsiteX179" fmla="*/ 829263 w 1923990"/>
                <a:gd name="connsiteY179" fmla="*/ 5215044 h 5304388"/>
                <a:gd name="connsiteX180" fmla="*/ 825584 w 1923990"/>
                <a:gd name="connsiteY180" fmla="*/ 5147436 h 5304388"/>
                <a:gd name="connsiteX181" fmla="*/ 822977 w 1923990"/>
                <a:gd name="connsiteY181" fmla="*/ 5144063 h 5304388"/>
                <a:gd name="connsiteX182" fmla="*/ 824587 w 1923990"/>
                <a:gd name="connsiteY182" fmla="*/ 5108649 h 5304388"/>
                <a:gd name="connsiteX183" fmla="*/ 824741 w 1923990"/>
                <a:gd name="connsiteY183" fmla="*/ 5044261 h 5304388"/>
                <a:gd name="connsiteX184" fmla="*/ 810483 w 1923990"/>
                <a:gd name="connsiteY184" fmla="*/ 4982248 h 5304388"/>
                <a:gd name="connsiteX185" fmla="*/ 804044 w 1923990"/>
                <a:gd name="connsiteY185" fmla="*/ 4953657 h 5304388"/>
                <a:gd name="connsiteX186" fmla="*/ 799445 w 1923990"/>
                <a:gd name="connsiteY186" fmla="*/ 4910578 h 5304388"/>
                <a:gd name="connsiteX187" fmla="*/ 798372 w 1923990"/>
                <a:gd name="connsiteY187" fmla="*/ 4815835 h 5304388"/>
                <a:gd name="connsiteX188" fmla="*/ 815312 w 1923990"/>
                <a:gd name="connsiteY188" fmla="*/ 4610405 h 5304388"/>
                <a:gd name="connsiteX189" fmla="*/ 840224 w 1923990"/>
                <a:gd name="connsiteY189" fmla="*/ 4407504 h 5304388"/>
                <a:gd name="connsiteX190" fmla="*/ 821368 w 1923990"/>
                <a:gd name="connsiteY190" fmla="*/ 4203377 h 5304388"/>
                <a:gd name="connsiteX191" fmla="*/ 808183 w 1923990"/>
                <a:gd name="connsiteY191" fmla="*/ 4079123 h 5304388"/>
                <a:gd name="connsiteX192" fmla="*/ 807187 w 1923990"/>
                <a:gd name="connsiteY192" fmla="*/ 3983613 h 5304388"/>
                <a:gd name="connsiteX193" fmla="*/ 819911 w 1923990"/>
                <a:gd name="connsiteY193" fmla="*/ 3942220 h 5304388"/>
                <a:gd name="connsiteX194" fmla="*/ 854175 w 1923990"/>
                <a:gd name="connsiteY194" fmla="*/ 3818119 h 5304388"/>
                <a:gd name="connsiteX195" fmla="*/ 884990 w 1923990"/>
                <a:gd name="connsiteY195" fmla="*/ 3556886 h 5304388"/>
                <a:gd name="connsiteX196" fmla="*/ 897791 w 1923990"/>
                <a:gd name="connsiteY196" fmla="*/ 3426576 h 5304388"/>
                <a:gd name="connsiteX197" fmla="*/ 920097 w 1923990"/>
                <a:gd name="connsiteY197" fmla="*/ 3294426 h 5304388"/>
                <a:gd name="connsiteX198" fmla="*/ 930138 w 1923990"/>
                <a:gd name="connsiteY198" fmla="*/ 3164959 h 5304388"/>
                <a:gd name="connsiteX199" fmla="*/ 937957 w 1923990"/>
                <a:gd name="connsiteY199" fmla="*/ 3028133 h 5304388"/>
                <a:gd name="connsiteX200" fmla="*/ 947845 w 1923990"/>
                <a:gd name="connsiteY200" fmla="*/ 2875441 h 5304388"/>
                <a:gd name="connsiteX201" fmla="*/ 951601 w 1923990"/>
                <a:gd name="connsiteY201" fmla="*/ 2800244 h 5304388"/>
                <a:gd name="connsiteX202" fmla="*/ 949608 w 1923990"/>
                <a:gd name="connsiteY202" fmla="*/ 2767896 h 5304388"/>
                <a:gd name="connsiteX203" fmla="*/ 949455 w 1923990"/>
                <a:gd name="connsiteY203" fmla="*/ 2766900 h 5304388"/>
                <a:gd name="connsiteX204" fmla="*/ 955664 w 1923990"/>
                <a:gd name="connsiteY204" fmla="*/ 2739458 h 5304388"/>
                <a:gd name="connsiteX205" fmla="*/ 955740 w 1923990"/>
                <a:gd name="connsiteY205" fmla="*/ 2739228 h 5304388"/>
                <a:gd name="connsiteX206" fmla="*/ 964249 w 1923990"/>
                <a:gd name="connsiteY206" fmla="*/ 2738308 h 5304388"/>
                <a:gd name="connsiteX207" fmla="*/ 972757 w 1923990"/>
                <a:gd name="connsiteY207" fmla="*/ 2739228 h 5304388"/>
                <a:gd name="connsiteX208" fmla="*/ 972834 w 1923990"/>
                <a:gd name="connsiteY208" fmla="*/ 2739458 h 5304388"/>
                <a:gd name="connsiteX209" fmla="*/ 979043 w 1923990"/>
                <a:gd name="connsiteY209" fmla="*/ 2766900 h 5304388"/>
                <a:gd name="connsiteX210" fmla="*/ 978890 w 1923990"/>
                <a:gd name="connsiteY210" fmla="*/ 2767896 h 5304388"/>
                <a:gd name="connsiteX211" fmla="*/ 976897 w 1923990"/>
                <a:gd name="connsiteY211" fmla="*/ 2800244 h 5304388"/>
                <a:gd name="connsiteX212" fmla="*/ 980653 w 1923990"/>
                <a:gd name="connsiteY212" fmla="*/ 2875441 h 5304388"/>
                <a:gd name="connsiteX213" fmla="*/ 990541 w 1923990"/>
                <a:gd name="connsiteY213" fmla="*/ 3028133 h 5304388"/>
                <a:gd name="connsiteX214" fmla="*/ 998360 w 1923990"/>
                <a:gd name="connsiteY214" fmla="*/ 3164959 h 5304388"/>
                <a:gd name="connsiteX215" fmla="*/ 1008401 w 1923990"/>
                <a:gd name="connsiteY215" fmla="*/ 3294426 h 5304388"/>
                <a:gd name="connsiteX216" fmla="*/ 1030707 w 1923990"/>
                <a:gd name="connsiteY216" fmla="*/ 3426576 h 5304388"/>
                <a:gd name="connsiteX217" fmla="*/ 1043508 w 1923990"/>
                <a:gd name="connsiteY217" fmla="*/ 3556886 h 5304388"/>
                <a:gd name="connsiteX218" fmla="*/ 1074323 w 1923990"/>
                <a:gd name="connsiteY218" fmla="*/ 3818119 h 5304388"/>
                <a:gd name="connsiteX219" fmla="*/ 1108587 w 1923990"/>
                <a:gd name="connsiteY219" fmla="*/ 3942220 h 5304388"/>
                <a:gd name="connsiteX220" fmla="*/ 1121311 w 1923990"/>
                <a:gd name="connsiteY220" fmla="*/ 3983613 h 5304388"/>
                <a:gd name="connsiteX221" fmla="*/ 1120314 w 1923990"/>
                <a:gd name="connsiteY221" fmla="*/ 4079123 h 5304388"/>
                <a:gd name="connsiteX222" fmla="*/ 1107130 w 1923990"/>
                <a:gd name="connsiteY222" fmla="*/ 4203377 h 5304388"/>
                <a:gd name="connsiteX223" fmla="*/ 1088274 w 1923990"/>
                <a:gd name="connsiteY223" fmla="*/ 4407504 h 5304388"/>
                <a:gd name="connsiteX224" fmla="*/ 1113186 w 1923990"/>
                <a:gd name="connsiteY224" fmla="*/ 4610405 h 5304388"/>
                <a:gd name="connsiteX225" fmla="*/ 1130126 w 1923990"/>
                <a:gd name="connsiteY225" fmla="*/ 4815835 h 5304388"/>
                <a:gd name="connsiteX226" fmla="*/ 1129053 w 1923990"/>
                <a:gd name="connsiteY226" fmla="*/ 4910578 h 5304388"/>
                <a:gd name="connsiteX227" fmla="*/ 1124454 w 1923990"/>
                <a:gd name="connsiteY227" fmla="*/ 4953657 h 5304388"/>
                <a:gd name="connsiteX228" fmla="*/ 1118015 w 1923990"/>
                <a:gd name="connsiteY228" fmla="*/ 4982248 h 5304388"/>
                <a:gd name="connsiteX229" fmla="*/ 1103757 w 1923990"/>
                <a:gd name="connsiteY229" fmla="*/ 5044261 h 5304388"/>
                <a:gd name="connsiteX230" fmla="*/ 1103911 w 1923990"/>
                <a:gd name="connsiteY230" fmla="*/ 5108649 h 5304388"/>
                <a:gd name="connsiteX231" fmla="*/ 1105520 w 1923990"/>
                <a:gd name="connsiteY231" fmla="*/ 5144063 h 5304388"/>
                <a:gd name="connsiteX232" fmla="*/ 1102914 w 1923990"/>
                <a:gd name="connsiteY232" fmla="*/ 5147436 h 5304388"/>
                <a:gd name="connsiteX233" fmla="*/ 1099235 w 1923990"/>
                <a:gd name="connsiteY233" fmla="*/ 5215044 h 5304388"/>
                <a:gd name="connsiteX234" fmla="*/ 1106900 w 1923990"/>
                <a:gd name="connsiteY234" fmla="*/ 5253677 h 5304388"/>
                <a:gd name="connsiteX235" fmla="*/ 1106364 w 1923990"/>
                <a:gd name="connsiteY235" fmla="*/ 5258506 h 5304388"/>
                <a:gd name="connsiteX236" fmla="*/ 1195358 w 1923990"/>
                <a:gd name="connsiteY236" fmla="*/ 5285028 h 5304388"/>
                <a:gd name="connsiteX237" fmla="*/ 1224256 w 1923990"/>
                <a:gd name="connsiteY237" fmla="*/ 5269927 h 5304388"/>
                <a:gd name="connsiteX238" fmla="*/ 1266875 w 1923990"/>
                <a:gd name="connsiteY238" fmla="*/ 5284338 h 5304388"/>
                <a:gd name="connsiteX239" fmla="*/ 1291711 w 1923990"/>
                <a:gd name="connsiteY239" fmla="*/ 5279279 h 5304388"/>
                <a:gd name="connsiteX240" fmla="*/ 1319689 w 1923990"/>
                <a:gd name="connsiteY240" fmla="*/ 5291850 h 5304388"/>
                <a:gd name="connsiteX241" fmla="*/ 1334560 w 1923990"/>
                <a:gd name="connsiteY241" fmla="*/ 5286867 h 5304388"/>
                <a:gd name="connsiteX242" fmla="*/ 1357939 w 1923990"/>
                <a:gd name="connsiteY242" fmla="*/ 5292157 h 5304388"/>
                <a:gd name="connsiteX243" fmla="*/ 1367597 w 1923990"/>
                <a:gd name="connsiteY243" fmla="*/ 5285795 h 5304388"/>
                <a:gd name="connsiteX244" fmla="*/ 1388293 w 1923990"/>
                <a:gd name="connsiteY244" fmla="*/ 5289091 h 5304388"/>
                <a:gd name="connsiteX245" fmla="*/ 1405310 w 1923990"/>
                <a:gd name="connsiteY245" fmla="*/ 5257739 h 5304388"/>
                <a:gd name="connsiteX246" fmla="*/ 1391743 w 1923990"/>
                <a:gd name="connsiteY246" fmla="*/ 5222709 h 5304388"/>
                <a:gd name="connsiteX247" fmla="*/ 1371353 w 1923990"/>
                <a:gd name="connsiteY247" fmla="*/ 5219873 h 5304388"/>
                <a:gd name="connsiteX248" fmla="*/ 1360775 w 1923990"/>
                <a:gd name="connsiteY248" fmla="*/ 5201860 h 5304388"/>
                <a:gd name="connsiteX249" fmla="*/ 1336169 w 1923990"/>
                <a:gd name="connsiteY249" fmla="*/ 5157937 h 5304388"/>
                <a:gd name="connsiteX250" fmla="*/ 1326741 w 1923990"/>
                <a:gd name="connsiteY250" fmla="*/ 5044414 h 5304388"/>
                <a:gd name="connsiteX251" fmla="*/ 1315320 w 1923990"/>
                <a:gd name="connsiteY251" fmla="*/ 4981789 h 5304388"/>
                <a:gd name="connsiteX252" fmla="*/ 1316776 w 1923990"/>
                <a:gd name="connsiteY252" fmla="*/ 4923916 h 5304388"/>
                <a:gd name="connsiteX253" fmla="*/ 1321682 w 1923990"/>
                <a:gd name="connsiteY253" fmla="*/ 4865200 h 5304388"/>
                <a:gd name="connsiteX254" fmla="*/ 1332567 w 1923990"/>
                <a:gd name="connsiteY254" fmla="*/ 4781034 h 5304388"/>
                <a:gd name="connsiteX255" fmla="*/ 1362615 w 1923990"/>
                <a:gd name="connsiteY255" fmla="*/ 4644898 h 5304388"/>
                <a:gd name="connsiteX256" fmla="*/ 1417805 w 1923990"/>
                <a:gd name="connsiteY256" fmla="*/ 4400222 h 5304388"/>
                <a:gd name="connsiteX257" fmla="*/ 1444787 w 1923990"/>
                <a:gd name="connsiteY257" fmla="*/ 4164208 h 5304388"/>
                <a:gd name="connsiteX258" fmla="*/ 1422097 w 1923990"/>
                <a:gd name="connsiteY258" fmla="*/ 3917232 h 5304388"/>
                <a:gd name="connsiteX259" fmla="*/ 1421177 w 1923990"/>
                <a:gd name="connsiteY259" fmla="*/ 3789681 h 5304388"/>
                <a:gd name="connsiteX260" fmla="*/ 1421177 w 1923990"/>
                <a:gd name="connsiteY260" fmla="*/ 3773584 h 5304388"/>
                <a:gd name="connsiteX261" fmla="*/ 1430836 w 1923990"/>
                <a:gd name="connsiteY261" fmla="*/ 3712338 h 5304388"/>
                <a:gd name="connsiteX262" fmla="*/ 1454981 w 1923990"/>
                <a:gd name="connsiteY262" fmla="*/ 3520399 h 5304388"/>
                <a:gd name="connsiteX263" fmla="*/ 1479894 w 1923990"/>
                <a:gd name="connsiteY263" fmla="*/ 3334822 h 5304388"/>
                <a:gd name="connsiteX264" fmla="*/ 1494458 w 1923990"/>
                <a:gd name="connsiteY264" fmla="*/ 3163962 h 5304388"/>
                <a:gd name="connsiteX265" fmla="*/ 1495531 w 1923990"/>
                <a:gd name="connsiteY265" fmla="*/ 3112605 h 5304388"/>
                <a:gd name="connsiteX266" fmla="*/ 1498061 w 1923990"/>
                <a:gd name="connsiteY266" fmla="*/ 2985821 h 5304388"/>
                <a:gd name="connsiteX267" fmla="*/ 1488632 w 1923990"/>
                <a:gd name="connsiteY267" fmla="*/ 2755018 h 5304388"/>
                <a:gd name="connsiteX268" fmla="*/ 1468779 w 1923990"/>
                <a:gd name="connsiteY268" fmla="*/ 2528126 h 5304388"/>
                <a:gd name="connsiteX269" fmla="*/ 1441874 w 1923990"/>
                <a:gd name="connsiteY269" fmla="*/ 2319859 h 5304388"/>
                <a:gd name="connsiteX270" fmla="*/ 1414509 w 1923990"/>
                <a:gd name="connsiteY270" fmla="*/ 2217221 h 5304388"/>
                <a:gd name="connsiteX271" fmla="*/ 1406154 w 1923990"/>
                <a:gd name="connsiteY271" fmla="*/ 2149000 h 5304388"/>
                <a:gd name="connsiteX272" fmla="*/ 1416118 w 1923990"/>
                <a:gd name="connsiteY272" fmla="*/ 2069357 h 5304388"/>
                <a:gd name="connsiteX273" fmla="*/ 1410523 w 1923990"/>
                <a:gd name="connsiteY273" fmla="*/ 1979750 h 5304388"/>
                <a:gd name="connsiteX274" fmla="*/ 1405004 w 1923990"/>
                <a:gd name="connsiteY274" fmla="*/ 1932608 h 5304388"/>
                <a:gd name="connsiteX275" fmla="*/ 1405924 w 1923990"/>
                <a:gd name="connsiteY275" fmla="*/ 1908003 h 5304388"/>
                <a:gd name="connsiteX276" fmla="*/ 1405234 w 1923990"/>
                <a:gd name="connsiteY276" fmla="*/ 1728788 h 5304388"/>
                <a:gd name="connsiteX277" fmla="*/ 1452452 w 1923990"/>
                <a:gd name="connsiteY277" fmla="*/ 1551106 h 5304388"/>
                <a:gd name="connsiteX278" fmla="*/ 1467859 w 1923990"/>
                <a:gd name="connsiteY278" fmla="*/ 1510250 h 5304388"/>
                <a:gd name="connsiteX279" fmla="*/ 1473991 w 1923990"/>
                <a:gd name="connsiteY279" fmla="*/ 1555322 h 5304388"/>
                <a:gd name="connsiteX280" fmla="*/ 1495454 w 1923990"/>
                <a:gd name="connsiteY280" fmla="*/ 1688852 h 5304388"/>
                <a:gd name="connsiteX281" fmla="*/ 1546199 w 1923990"/>
                <a:gd name="connsiteY281" fmla="*/ 1932685 h 5304388"/>
                <a:gd name="connsiteX282" fmla="*/ 1569578 w 1923990"/>
                <a:gd name="connsiteY282" fmla="*/ 2174449 h 5304388"/>
                <a:gd name="connsiteX283" fmla="*/ 1635653 w 1923990"/>
                <a:gd name="connsiteY283" fmla="*/ 2407934 h 5304388"/>
                <a:gd name="connsiteX284" fmla="*/ 1661485 w 1923990"/>
                <a:gd name="connsiteY284" fmla="*/ 2494552 h 5304388"/>
                <a:gd name="connsiteX285" fmla="*/ 1658955 w 1923990"/>
                <a:gd name="connsiteY285" fmla="*/ 2536098 h 5304388"/>
                <a:gd name="connsiteX286" fmla="*/ 1645541 w 1923990"/>
                <a:gd name="connsiteY286" fmla="*/ 2591824 h 5304388"/>
                <a:gd name="connsiteX287" fmla="*/ 1626301 w 1923990"/>
                <a:gd name="connsiteY287" fmla="*/ 2700288 h 5304388"/>
                <a:gd name="connsiteX288" fmla="*/ 1624691 w 1923990"/>
                <a:gd name="connsiteY288" fmla="*/ 2826536 h 5304388"/>
                <a:gd name="connsiteX289" fmla="*/ 1621088 w 1923990"/>
                <a:gd name="connsiteY289" fmla="*/ 2884486 h 5304388"/>
                <a:gd name="connsiteX290" fmla="*/ 1625534 w 1923990"/>
                <a:gd name="connsiteY290" fmla="*/ 2935996 h 5304388"/>
                <a:gd name="connsiteX291" fmla="*/ 1633123 w 1923990"/>
                <a:gd name="connsiteY291" fmla="*/ 2944811 h 5304388"/>
                <a:gd name="connsiteX292" fmla="*/ 1638489 w 1923990"/>
                <a:gd name="connsiteY292" fmla="*/ 2952094 h 5304388"/>
                <a:gd name="connsiteX293" fmla="*/ 1653359 w 1923990"/>
                <a:gd name="connsiteY293" fmla="*/ 2952094 h 5304388"/>
                <a:gd name="connsiteX294" fmla="*/ 1671143 w 1923990"/>
                <a:gd name="connsiteY294" fmla="*/ 2859267 h 5304388"/>
                <a:gd name="connsiteX295" fmla="*/ 1678502 w 1923990"/>
                <a:gd name="connsiteY295" fmla="*/ 2817414 h 5304388"/>
                <a:gd name="connsiteX296" fmla="*/ 1682718 w 1923990"/>
                <a:gd name="connsiteY296" fmla="*/ 2819254 h 5304388"/>
                <a:gd name="connsiteX297" fmla="*/ 1679268 w 1923990"/>
                <a:gd name="connsiteY297" fmla="*/ 2855051 h 5304388"/>
                <a:gd name="connsiteX298" fmla="*/ 1683024 w 1923990"/>
                <a:gd name="connsiteY298" fmla="*/ 2894220 h 5304388"/>
                <a:gd name="connsiteX299" fmla="*/ 1683254 w 1923990"/>
                <a:gd name="connsiteY299" fmla="*/ 2935460 h 5304388"/>
                <a:gd name="connsiteX300" fmla="*/ 1683101 w 1923990"/>
                <a:gd name="connsiteY300" fmla="*/ 2945195 h 5304388"/>
                <a:gd name="connsiteX301" fmla="*/ 1704257 w 1923990"/>
                <a:gd name="connsiteY301" fmla="*/ 3012113 h 5304388"/>
                <a:gd name="connsiteX302" fmla="*/ 1729246 w 1923990"/>
                <a:gd name="connsiteY302" fmla="*/ 2984978 h 5304388"/>
                <a:gd name="connsiteX303" fmla="*/ 1729323 w 1923990"/>
                <a:gd name="connsiteY303" fmla="*/ 2971487 h 5304388"/>
                <a:gd name="connsiteX304" fmla="*/ 1738061 w 1923990"/>
                <a:gd name="connsiteY304" fmla="*/ 2899509 h 5304388"/>
                <a:gd name="connsiteX305" fmla="*/ 1739364 w 1923990"/>
                <a:gd name="connsiteY305" fmla="*/ 2891231 h 5304388"/>
                <a:gd name="connsiteX306" fmla="*/ 1743273 w 1923990"/>
                <a:gd name="connsiteY306" fmla="*/ 2874674 h 5304388"/>
                <a:gd name="connsiteX307" fmla="*/ 1746033 w 1923990"/>
                <a:gd name="connsiteY307" fmla="*/ 2835581 h 5304388"/>
                <a:gd name="connsiteX308" fmla="*/ 1748179 w 1923990"/>
                <a:gd name="connsiteY308" fmla="*/ 2841330 h 5304388"/>
                <a:gd name="connsiteX309" fmla="*/ 1749482 w 1923990"/>
                <a:gd name="connsiteY309" fmla="*/ 2843553 h 5304388"/>
                <a:gd name="connsiteX310" fmla="*/ 1748716 w 1923990"/>
                <a:gd name="connsiteY310" fmla="*/ 2874827 h 5304388"/>
                <a:gd name="connsiteX311" fmla="*/ 1753545 w 1923990"/>
                <a:gd name="connsiteY311" fmla="*/ 2909628 h 5304388"/>
                <a:gd name="connsiteX312" fmla="*/ 1753852 w 1923990"/>
                <a:gd name="connsiteY312" fmla="*/ 2926108 h 5304388"/>
                <a:gd name="connsiteX313" fmla="*/ 1750479 w 1923990"/>
                <a:gd name="connsiteY313" fmla="*/ 2951174 h 5304388"/>
                <a:gd name="connsiteX314" fmla="*/ 1753162 w 1923990"/>
                <a:gd name="connsiteY314" fmla="*/ 2983751 h 5304388"/>
                <a:gd name="connsiteX315" fmla="*/ 1755844 w 1923990"/>
                <a:gd name="connsiteY315" fmla="*/ 3024914 h 5304388"/>
                <a:gd name="connsiteX316" fmla="*/ 1799383 w 1923990"/>
                <a:gd name="connsiteY316" fmla="*/ 3026983 h 5304388"/>
                <a:gd name="connsiteX317" fmla="*/ 1809655 w 1923990"/>
                <a:gd name="connsiteY317" fmla="*/ 2990420 h 5304388"/>
                <a:gd name="connsiteX318" fmla="*/ 1816247 w 1923990"/>
                <a:gd name="connsiteY318" fmla="*/ 2939522 h 5304388"/>
                <a:gd name="connsiteX319" fmla="*/ 1817933 w 1923990"/>
                <a:gd name="connsiteY319" fmla="*/ 2876284 h 5304388"/>
                <a:gd name="connsiteX320" fmla="*/ 1819696 w 1923990"/>
                <a:gd name="connsiteY320" fmla="*/ 2848688 h 5304388"/>
                <a:gd name="connsiteX321" fmla="*/ 1823836 w 1923990"/>
                <a:gd name="connsiteY321" fmla="*/ 2863253 h 5304388"/>
                <a:gd name="connsiteX322" fmla="*/ 1827898 w 1923990"/>
                <a:gd name="connsiteY322" fmla="*/ 2905718 h 5304388"/>
                <a:gd name="connsiteX323" fmla="*/ 1828511 w 1923990"/>
                <a:gd name="connsiteY323" fmla="*/ 2907558 h 5304388"/>
                <a:gd name="connsiteX324" fmla="*/ 1829968 w 1923990"/>
                <a:gd name="connsiteY324" fmla="*/ 2955006 h 5304388"/>
                <a:gd name="connsiteX325" fmla="*/ 1834031 w 1923990"/>
                <a:gd name="connsiteY325" fmla="*/ 3002531 h 5304388"/>
                <a:gd name="connsiteX326" fmla="*/ 1875270 w 1923990"/>
                <a:gd name="connsiteY326" fmla="*/ 2996169 h 5304388"/>
                <a:gd name="connsiteX327" fmla="*/ 1882322 w 1923990"/>
                <a:gd name="connsiteY327" fmla="*/ 2907098 h 5304388"/>
                <a:gd name="connsiteX328" fmla="*/ 1879256 w 1923990"/>
                <a:gd name="connsiteY328" fmla="*/ 2853824 h 5304388"/>
                <a:gd name="connsiteX329" fmla="*/ 1879946 w 1923990"/>
                <a:gd name="connsiteY329" fmla="*/ 2812432 h 5304388"/>
                <a:gd name="connsiteX330" fmla="*/ 1881249 w 1923990"/>
                <a:gd name="connsiteY330" fmla="*/ 2801164 h 5304388"/>
                <a:gd name="connsiteX331" fmla="*/ 1881709 w 1923990"/>
                <a:gd name="connsiteY331" fmla="*/ 2797178 h 5304388"/>
                <a:gd name="connsiteX332" fmla="*/ 1883242 w 1923990"/>
                <a:gd name="connsiteY332" fmla="*/ 2798864 h 5304388"/>
                <a:gd name="connsiteX333" fmla="*/ 1914363 w 1923990"/>
                <a:gd name="connsiteY333" fmla="*/ 2812892 h 5304388"/>
                <a:gd name="connsiteX334" fmla="*/ 1923868 w 1923990"/>
                <a:gd name="connsiteY334" fmla="*/ 2799784 h 530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923990" h="5304388">
                  <a:moveTo>
                    <a:pt x="1923868" y="2799784"/>
                  </a:moveTo>
                  <a:cubicBezTo>
                    <a:pt x="1906774" y="2754405"/>
                    <a:pt x="1921722" y="2702358"/>
                    <a:pt x="1898879" y="2658666"/>
                  </a:cubicBezTo>
                  <a:cubicBezTo>
                    <a:pt x="1887228" y="2636436"/>
                    <a:pt x="1868294" y="2619113"/>
                    <a:pt x="1855263" y="2597803"/>
                  </a:cubicBezTo>
                  <a:cubicBezTo>
                    <a:pt x="1849285" y="2587992"/>
                    <a:pt x="1844072" y="2578333"/>
                    <a:pt x="1837710" y="2569595"/>
                  </a:cubicBezTo>
                  <a:cubicBezTo>
                    <a:pt x="1834567" y="2563003"/>
                    <a:pt x="1831578" y="2556334"/>
                    <a:pt x="1828972" y="2549589"/>
                  </a:cubicBezTo>
                  <a:cubicBezTo>
                    <a:pt x="1824909" y="2539010"/>
                    <a:pt x="1821843" y="2527896"/>
                    <a:pt x="1819160" y="2516781"/>
                  </a:cubicBezTo>
                  <a:cubicBezTo>
                    <a:pt x="1817550" y="2483590"/>
                    <a:pt x="1818470" y="2450170"/>
                    <a:pt x="1819850" y="2416979"/>
                  </a:cubicBezTo>
                  <a:cubicBezTo>
                    <a:pt x="1820003" y="2415293"/>
                    <a:pt x="1820156" y="2413606"/>
                    <a:pt x="1820310" y="2411996"/>
                  </a:cubicBezTo>
                  <a:cubicBezTo>
                    <a:pt x="1824372" y="2367231"/>
                    <a:pt x="1825829" y="2322312"/>
                    <a:pt x="1827668" y="2277394"/>
                  </a:cubicBezTo>
                  <a:cubicBezTo>
                    <a:pt x="1827745" y="2274787"/>
                    <a:pt x="1827898" y="2272105"/>
                    <a:pt x="1827975" y="2269498"/>
                  </a:cubicBezTo>
                  <a:cubicBezTo>
                    <a:pt x="1830888" y="2268119"/>
                    <a:pt x="1833187" y="2265283"/>
                    <a:pt x="1833187" y="2261066"/>
                  </a:cubicBezTo>
                  <a:cubicBezTo>
                    <a:pt x="1834031" y="2188400"/>
                    <a:pt x="1835794" y="2117036"/>
                    <a:pt x="1826749" y="2044675"/>
                  </a:cubicBezTo>
                  <a:cubicBezTo>
                    <a:pt x="1811265" y="1920574"/>
                    <a:pt x="1800150" y="1796013"/>
                    <a:pt x="1778304" y="1672831"/>
                  </a:cubicBezTo>
                  <a:cubicBezTo>
                    <a:pt x="1767572" y="1612429"/>
                    <a:pt x="1756151" y="1552180"/>
                    <a:pt x="1746876" y="1491547"/>
                  </a:cubicBezTo>
                  <a:cubicBezTo>
                    <a:pt x="1742047" y="1460119"/>
                    <a:pt x="1738138" y="1428538"/>
                    <a:pt x="1734612" y="1396957"/>
                  </a:cubicBezTo>
                  <a:cubicBezTo>
                    <a:pt x="1734688" y="1396804"/>
                    <a:pt x="1734765" y="1396727"/>
                    <a:pt x="1734765" y="1396574"/>
                  </a:cubicBezTo>
                  <a:cubicBezTo>
                    <a:pt x="1740897" y="1378407"/>
                    <a:pt x="1735915" y="1360930"/>
                    <a:pt x="1733232" y="1342610"/>
                  </a:cubicBezTo>
                  <a:cubicBezTo>
                    <a:pt x="1729936" y="1319997"/>
                    <a:pt x="1731699" y="1297461"/>
                    <a:pt x="1734075" y="1274849"/>
                  </a:cubicBezTo>
                  <a:cubicBezTo>
                    <a:pt x="1738674" y="1231387"/>
                    <a:pt x="1740821" y="1188921"/>
                    <a:pt x="1736375" y="1145305"/>
                  </a:cubicBezTo>
                  <a:cubicBezTo>
                    <a:pt x="1730089" y="1083983"/>
                    <a:pt x="1717595" y="1017755"/>
                    <a:pt x="1679421" y="967547"/>
                  </a:cubicBezTo>
                  <a:cubicBezTo>
                    <a:pt x="1660565" y="942711"/>
                    <a:pt x="1639945" y="917109"/>
                    <a:pt x="1614190" y="899172"/>
                  </a:cubicBezTo>
                  <a:cubicBezTo>
                    <a:pt x="1583222" y="877633"/>
                    <a:pt x="1542749" y="868281"/>
                    <a:pt x="1507335" y="856553"/>
                  </a:cubicBezTo>
                  <a:cubicBezTo>
                    <a:pt x="1432445" y="831794"/>
                    <a:pt x="1356559" y="806652"/>
                    <a:pt x="1288874" y="765183"/>
                  </a:cubicBezTo>
                  <a:cubicBezTo>
                    <a:pt x="1257063" y="745713"/>
                    <a:pt x="1226326" y="723254"/>
                    <a:pt x="1199267" y="697575"/>
                  </a:cubicBezTo>
                  <a:cubicBezTo>
                    <a:pt x="1180717" y="680021"/>
                    <a:pt x="1161247" y="658559"/>
                    <a:pt x="1146300" y="635639"/>
                  </a:cubicBezTo>
                  <a:cubicBezTo>
                    <a:pt x="1144460" y="625598"/>
                    <a:pt x="1142237" y="615940"/>
                    <a:pt x="1141164" y="608044"/>
                  </a:cubicBezTo>
                  <a:cubicBezTo>
                    <a:pt x="1138788" y="591181"/>
                    <a:pt x="1139631" y="574087"/>
                    <a:pt x="1139478" y="557070"/>
                  </a:cubicBezTo>
                  <a:cubicBezTo>
                    <a:pt x="1139478" y="553544"/>
                    <a:pt x="1139478" y="549558"/>
                    <a:pt x="1139401" y="545419"/>
                  </a:cubicBezTo>
                  <a:cubicBezTo>
                    <a:pt x="1153812" y="527099"/>
                    <a:pt x="1162474" y="505253"/>
                    <a:pt x="1168683" y="482793"/>
                  </a:cubicBezTo>
                  <a:cubicBezTo>
                    <a:pt x="1172209" y="469916"/>
                    <a:pt x="1175581" y="456578"/>
                    <a:pt x="1178494" y="443010"/>
                  </a:cubicBezTo>
                  <a:cubicBezTo>
                    <a:pt x="1178801" y="443164"/>
                    <a:pt x="1179184" y="443317"/>
                    <a:pt x="1179491" y="443470"/>
                  </a:cubicBezTo>
                  <a:cubicBezTo>
                    <a:pt x="1185086" y="445923"/>
                    <a:pt x="1190835" y="445003"/>
                    <a:pt x="1194361" y="439561"/>
                  </a:cubicBezTo>
                  <a:cubicBezTo>
                    <a:pt x="1200570" y="429979"/>
                    <a:pt x="1212068" y="425534"/>
                    <a:pt x="1217894" y="415185"/>
                  </a:cubicBezTo>
                  <a:cubicBezTo>
                    <a:pt x="1221956" y="407980"/>
                    <a:pt x="1221496" y="400238"/>
                    <a:pt x="1222570" y="392189"/>
                  </a:cubicBezTo>
                  <a:cubicBezTo>
                    <a:pt x="1224409" y="378315"/>
                    <a:pt x="1224256" y="364441"/>
                    <a:pt x="1225099" y="350490"/>
                  </a:cubicBezTo>
                  <a:cubicBezTo>
                    <a:pt x="1225942" y="336999"/>
                    <a:pt x="1228319" y="323738"/>
                    <a:pt x="1226249" y="310247"/>
                  </a:cubicBezTo>
                  <a:cubicBezTo>
                    <a:pt x="1224179" y="296373"/>
                    <a:pt x="1215671" y="273454"/>
                    <a:pt x="1199037" y="271384"/>
                  </a:cubicBezTo>
                  <a:cubicBezTo>
                    <a:pt x="1195511" y="270924"/>
                    <a:pt x="1192368" y="271614"/>
                    <a:pt x="1189762" y="273071"/>
                  </a:cubicBezTo>
                  <a:cubicBezTo>
                    <a:pt x="1189685" y="258966"/>
                    <a:pt x="1188842" y="245016"/>
                    <a:pt x="1187922" y="232061"/>
                  </a:cubicBezTo>
                  <a:cubicBezTo>
                    <a:pt x="1185469" y="198717"/>
                    <a:pt x="1177498" y="167060"/>
                    <a:pt x="1164313" y="136322"/>
                  </a:cubicBezTo>
                  <a:cubicBezTo>
                    <a:pt x="1139784" y="78909"/>
                    <a:pt x="1098392" y="32457"/>
                    <a:pt x="1036763" y="15363"/>
                  </a:cubicBezTo>
                  <a:cubicBezTo>
                    <a:pt x="976973" y="-1194"/>
                    <a:pt x="899477" y="722"/>
                    <a:pt x="842064" y="25788"/>
                  </a:cubicBezTo>
                  <a:cubicBezTo>
                    <a:pt x="796992" y="45488"/>
                    <a:pt x="767557" y="85117"/>
                    <a:pt x="750924" y="130343"/>
                  </a:cubicBezTo>
                  <a:cubicBezTo>
                    <a:pt x="733293" y="178328"/>
                    <a:pt x="725935" y="234054"/>
                    <a:pt x="729231" y="285642"/>
                  </a:cubicBezTo>
                  <a:cubicBezTo>
                    <a:pt x="725092" y="284032"/>
                    <a:pt x="720876" y="283955"/>
                    <a:pt x="716890" y="285258"/>
                  </a:cubicBezTo>
                  <a:cubicBezTo>
                    <a:pt x="710987" y="286025"/>
                    <a:pt x="704549" y="289551"/>
                    <a:pt x="701329" y="293767"/>
                  </a:cubicBezTo>
                  <a:cubicBezTo>
                    <a:pt x="686765" y="313390"/>
                    <a:pt x="690061" y="339989"/>
                    <a:pt x="692974" y="362371"/>
                  </a:cubicBezTo>
                  <a:cubicBezTo>
                    <a:pt x="695350" y="380462"/>
                    <a:pt x="698800" y="394949"/>
                    <a:pt x="704932" y="408976"/>
                  </a:cubicBezTo>
                  <a:cubicBezTo>
                    <a:pt x="710528" y="426223"/>
                    <a:pt x="719649" y="442474"/>
                    <a:pt x="730994" y="457191"/>
                  </a:cubicBezTo>
                  <a:cubicBezTo>
                    <a:pt x="733293" y="460181"/>
                    <a:pt x="736820" y="462480"/>
                    <a:pt x="740729" y="461177"/>
                  </a:cubicBezTo>
                  <a:cubicBezTo>
                    <a:pt x="745481" y="459644"/>
                    <a:pt x="750234" y="458188"/>
                    <a:pt x="754910" y="456655"/>
                  </a:cubicBezTo>
                  <a:cubicBezTo>
                    <a:pt x="760199" y="483713"/>
                    <a:pt x="773996" y="507629"/>
                    <a:pt x="791243" y="529705"/>
                  </a:cubicBezTo>
                  <a:cubicBezTo>
                    <a:pt x="789173" y="538673"/>
                    <a:pt x="789633" y="548945"/>
                    <a:pt x="789557" y="556993"/>
                  </a:cubicBezTo>
                  <a:cubicBezTo>
                    <a:pt x="789403" y="574010"/>
                    <a:pt x="790323" y="591027"/>
                    <a:pt x="787870" y="607968"/>
                  </a:cubicBezTo>
                  <a:cubicBezTo>
                    <a:pt x="786721" y="615863"/>
                    <a:pt x="784574" y="625445"/>
                    <a:pt x="782735" y="635563"/>
                  </a:cubicBezTo>
                  <a:cubicBezTo>
                    <a:pt x="767787" y="658482"/>
                    <a:pt x="748241" y="679945"/>
                    <a:pt x="729767" y="697498"/>
                  </a:cubicBezTo>
                  <a:cubicBezTo>
                    <a:pt x="702709" y="723177"/>
                    <a:pt x="671971" y="745637"/>
                    <a:pt x="640160" y="765106"/>
                  </a:cubicBezTo>
                  <a:cubicBezTo>
                    <a:pt x="572475" y="806576"/>
                    <a:pt x="496666" y="831641"/>
                    <a:pt x="421699" y="856477"/>
                  </a:cubicBezTo>
                  <a:cubicBezTo>
                    <a:pt x="386362" y="868205"/>
                    <a:pt x="345813" y="877556"/>
                    <a:pt x="314845" y="899096"/>
                  </a:cubicBezTo>
                  <a:cubicBezTo>
                    <a:pt x="289089" y="917033"/>
                    <a:pt x="268470" y="942635"/>
                    <a:pt x="249613" y="967470"/>
                  </a:cubicBezTo>
                  <a:cubicBezTo>
                    <a:pt x="211440" y="1017678"/>
                    <a:pt x="198945" y="1083830"/>
                    <a:pt x="192660" y="1145229"/>
                  </a:cubicBezTo>
                  <a:cubicBezTo>
                    <a:pt x="188214" y="1188844"/>
                    <a:pt x="190360" y="1231310"/>
                    <a:pt x="194959" y="1274772"/>
                  </a:cubicBezTo>
                  <a:cubicBezTo>
                    <a:pt x="197336" y="1297385"/>
                    <a:pt x="199099" y="1319921"/>
                    <a:pt x="195803" y="1342533"/>
                  </a:cubicBezTo>
                  <a:cubicBezTo>
                    <a:pt x="193120" y="1360854"/>
                    <a:pt x="188137" y="1378330"/>
                    <a:pt x="194270" y="1396497"/>
                  </a:cubicBezTo>
                  <a:cubicBezTo>
                    <a:pt x="194346" y="1396650"/>
                    <a:pt x="194423" y="1396727"/>
                    <a:pt x="194423" y="1396880"/>
                  </a:cubicBezTo>
                  <a:cubicBezTo>
                    <a:pt x="190897" y="1428462"/>
                    <a:pt x="186988" y="1460043"/>
                    <a:pt x="182158" y="1491470"/>
                  </a:cubicBezTo>
                  <a:cubicBezTo>
                    <a:pt x="172883" y="1552103"/>
                    <a:pt x="161385" y="1612352"/>
                    <a:pt x="150731" y="1672755"/>
                  </a:cubicBezTo>
                  <a:cubicBezTo>
                    <a:pt x="128885" y="1795936"/>
                    <a:pt x="117770" y="1920497"/>
                    <a:pt x="102286" y="2044598"/>
                  </a:cubicBezTo>
                  <a:cubicBezTo>
                    <a:pt x="93241" y="2116882"/>
                    <a:pt x="95004" y="2188246"/>
                    <a:pt x="95847" y="2260990"/>
                  </a:cubicBezTo>
                  <a:cubicBezTo>
                    <a:pt x="95924" y="2265206"/>
                    <a:pt x="98147" y="2268042"/>
                    <a:pt x="101059" y="2269422"/>
                  </a:cubicBezTo>
                  <a:cubicBezTo>
                    <a:pt x="101136" y="2272028"/>
                    <a:pt x="101289" y="2274711"/>
                    <a:pt x="101366" y="2277317"/>
                  </a:cubicBezTo>
                  <a:cubicBezTo>
                    <a:pt x="103282" y="2322236"/>
                    <a:pt x="104662" y="2367154"/>
                    <a:pt x="108725" y="2411920"/>
                  </a:cubicBezTo>
                  <a:cubicBezTo>
                    <a:pt x="108878" y="2413606"/>
                    <a:pt x="109031" y="2415293"/>
                    <a:pt x="109185" y="2416902"/>
                  </a:cubicBezTo>
                  <a:cubicBezTo>
                    <a:pt x="110564" y="2450093"/>
                    <a:pt x="111484" y="2483514"/>
                    <a:pt x="109875" y="2516704"/>
                  </a:cubicBezTo>
                  <a:cubicBezTo>
                    <a:pt x="107192" y="2527819"/>
                    <a:pt x="104126" y="2538934"/>
                    <a:pt x="100063" y="2549512"/>
                  </a:cubicBezTo>
                  <a:cubicBezTo>
                    <a:pt x="97457" y="2556334"/>
                    <a:pt x="94467" y="2563003"/>
                    <a:pt x="91325" y="2569518"/>
                  </a:cubicBezTo>
                  <a:cubicBezTo>
                    <a:pt x="84962" y="2578257"/>
                    <a:pt x="79750" y="2587992"/>
                    <a:pt x="73771" y="2597727"/>
                  </a:cubicBezTo>
                  <a:cubicBezTo>
                    <a:pt x="60663" y="2619036"/>
                    <a:pt x="41730" y="2636360"/>
                    <a:pt x="30155" y="2658589"/>
                  </a:cubicBezTo>
                  <a:cubicBezTo>
                    <a:pt x="7236" y="2702358"/>
                    <a:pt x="22260" y="2754329"/>
                    <a:pt x="5167" y="2799707"/>
                  </a:cubicBezTo>
                  <a:cubicBezTo>
                    <a:pt x="2867" y="2805763"/>
                    <a:pt x="8233" y="2811972"/>
                    <a:pt x="14135" y="2812892"/>
                  </a:cubicBezTo>
                  <a:cubicBezTo>
                    <a:pt x="27319" y="2819867"/>
                    <a:pt x="38204" y="2809979"/>
                    <a:pt x="45256" y="2798864"/>
                  </a:cubicBezTo>
                  <a:cubicBezTo>
                    <a:pt x="45793" y="2798328"/>
                    <a:pt x="46253" y="2797791"/>
                    <a:pt x="46789" y="2797178"/>
                  </a:cubicBezTo>
                  <a:cubicBezTo>
                    <a:pt x="47019" y="2798634"/>
                    <a:pt x="47172" y="2800014"/>
                    <a:pt x="47249" y="2801164"/>
                  </a:cubicBezTo>
                  <a:cubicBezTo>
                    <a:pt x="47632" y="2804383"/>
                    <a:pt x="48016" y="2808292"/>
                    <a:pt x="48552" y="2812432"/>
                  </a:cubicBezTo>
                  <a:cubicBezTo>
                    <a:pt x="48322" y="2826689"/>
                    <a:pt x="49395" y="2841253"/>
                    <a:pt x="49242" y="2853824"/>
                  </a:cubicBezTo>
                  <a:cubicBezTo>
                    <a:pt x="48935" y="2871684"/>
                    <a:pt x="47019" y="2889315"/>
                    <a:pt x="46176" y="2907098"/>
                  </a:cubicBezTo>
                  <a:cubicBezTo>
                    <a:pt x="44873" y="2935613"/>
                    <a:pt x="44183" y="2968804"/>
                    <a:pt x="53228" y="2996169"/>
                  </a:cubicBezTo>
                  <a:cubicBezTo>
                    <a:pt x="60203" y="3017172"/>
                    <a:pt x="83046" y="3025910"/>
                    <a:pt x="94467" y="3002531"/>
                  </a:cubicBezTo>
                  <a:cubicBezTo>
                    <a:pt x="99833" y="2991570"/>
                    <a:pt x="102593" y="2971103"/>
                    <a:pt x="98530" y="2955006"/>
                  </a:cubicBezTo>
                  <a:cubicBezTo>
                    <a:pt x="102286" y="2940442"/>
                    <a:pt x="102439" y="2923655"/>
                    <a:pt x="99986" y="2907558"/>
                  </a:cubicBezTo>
                  <a:cubicBezTo>
                    <a:pt x="100216" y="2907022"/>
                    <a:pt x="100446" y="2906408"/>
                    <a:pt x="100600" y="2905718"/>
                  </a:cubicBezTo>
                  <a:cubicBezTo>
                    <a:pt x="103129" y="2891844"/>
                    <a:pt x="103512" y="2877357"/>
                    <a:pt x="104662" y="2863253"/>
                  </a:cubicBezTo>
                  <a:cubicBezTo>
                    <a:pt x="106119" y="2858424"/>
                    <a:pt x="107498" y="2853518"/>
                    <a:pt x="108801" y="2848688"/>
                  </a:cubicBezTo>
                  <a:cubicBezTo>
                    <a:pt x="109875" y="2857887"/>
                    <a:pt x="110948" y="2867085"/>
                    <a:pt x="110564" y="2876284"/>
                  </a:cubicBezTo>
                  <a:cubicBezTo>
                    <a:pt x="109568" y="2897593"/>
                    <a:pt x="109031" y="2918366"/>
                    <a:pt x="112251" y="2939522"/>
                  </a:cubicBezTo>
                  <a:cubicBezTo>
                    <a:pt x="114780" y="2956539"/>
                    <a:pt x="116927" y="2973326"/>
                    <a:pt x="118843" y="2990420"/>
                  </a:cubicBezTo>
                  <a:cubicBezTo>
                    <a:pt x="120223" y="3002838"/>
                    <a:pt x="121909" y="3016405"/>
                    <a:pt x="129114" y="3026983"/>
                  </a:cubicBezTo>
                  <a:cubicBezTo>
                    <a:pt x="140306" y="3043541"/>
                    <a:pt x="164222" y="3043694"/>
                    <a:pt x="172653" y="3024914"/>
                  </a:cubicBezTo>
                  <a:cubicBezTo>
                    <a:pt x="176946" y="3015332"/>
                    <a:pt x="178939" y="2997319"/>
                    <a:pt x="175336" y="2983751"/>
                  </a:cubicBezTo>
                  <a:cubicBezTo>
                    <a:pt x="177942" y="2973250"/>
                    <a:pt x="177942" y="2960219"/>
                    <a:pt x="178019" y="2951174"/>
                  </a:cubicBezTo>
                  <a:cubicBezTo>
                    <a:pt x="178019" y="2943125"/>
                    <a:pt x="176869" y="2934463"/>
                    <a:pt x="174646" y="2926108"/>
                  </a:cubicBezTo>
                  <a:cubicBezTo>
                    <a:pt x="175106" y="2920589"/>
                    <a:pt x="175106" y="2915070"/>
                    <a:pt x="174953" y="2909628"/>
                  </a:cubicBezTo>
                  <a:cubicBezTo>
                    <a:pt x="179399" y="2898973"/>
                    <a:pt x="179399" y="2885175"/>
                    <a:pt x="179782" y="2874827"/>
                  </a:cubicBezTo>
                  <a:cubicBezTo>
                    <a:pt x="180165" y="2864326"/>
                    <a:pt x="180165" y="2853901"/>
                    <a:pt x="179016" y="2843553"/>
                  </a:cubicBezTo>
                  <a:cubicBezTo>
                    <a:pt x="179629" y="2843016"/>
                    <a:pt x="180165" y="2842250"/>
                    <a:pt x="180319" y="2841330"/>
                  </a:cubicBezTo>
                  <a:cubicBezTo>
                    <a:pt x="180779" y="2838494"/>
                    <a:pt x="181468" y="2836731"/>
                    <a:pt x="182465" y="2835581"/>
                  </a:cubicBezTo>
                  <a:cubicBezTo>
                    <a:pt x="180549" y="2848918"/>
                    <a:pt x="183308" y="2864786"/>
                    <a:pt x="185224" y="2874674"/>
                  </a:cubicBezTo>
                  <a:cubicBezTo>
                    <a:pt x="186068" y="2878813"/>
                    <a:pt x="187294" y="2884869"/>
                    <a:pt x="189134" y="2891231"/>
                  </a:cubicBezTo>
                  <a:cubicBezTo>
                    <a:pt x="189670" y="2894144"/>
                    <a:pt x="190130" y="2896903"/>
                    <a:pt x="190437" y="2899509"/>
                  </a:cubicBezTo>
                  <a:cubicBezTo>
                    <a:pt x="193043" y="2918596"/>
                    <a:pt x="190667" y="2950100"/>
                    <a:pt x="199175" y="2971487"/>
                  </a:cubicBezTo>
                  <a:cubicBezTo>
                    <a:pt x="198639" y="2975933"/>
                    <a:pt x="198792" y="2980532"/>
                    <a:pt x="199252" y="2984978"/>
                  </a:cubicBezTo>
                  <a:cubicBezTo>
                    <a:pt x="200785" y="2999005"/>
                    <a:pt x="207837" y="3013569"/>
                    <a:pt x="224241" y="3012113"/>
                  </a:cubicBezTo>
                  <a:cubicBezTo>
                    <a:pt x="250380" y="3009737"/>
                    <a:pt x="258045" y="2964128"/>
                    <a:pt x="245397" y="2945195"/>
                  </a:cubicBezTo>
                  <a:cubicBezTo>
                    <a:pt x="245397" y="2941899"/>
                    <a:pt x="245320" y="2938679"/>
                    <a:pt x="245244" y="2935460"/>
                  </a:cubicBezTo>
                  <a:cubicBezTo>
                    <a:pt x="249076" y="2920896"/>
                    <a:pt x="250073" y="2905642"/>
                    <a:pt x="245474" y="2894220"/>
                  </a:cubicBezTo>
                  <a:cubicBezTo>
                    <a:pt x="249536" y="2881879"/>
                    <a:pt x="249076" y="2866549"/>
                    <a:pt x="249230" y="2855051"/>
                  </a:cubicBezTo>
                  <a:cubicBezTo>
                    <a:pt x="249383" y="2845392"/>
                    <a:pt x="249230" y="2830598"/>
                    <a:pt x="245780" y="2819254"/>
                  </a:cubicBezTo>
                  <a:cubicBezTo>
                    <a:pt x="247237" y="2818717"/>
                    <a:pt x="248617" y="2818104"/>
                    <a:pt x="249996" y="2817414"/>
                  </a:cubicBezTo>
                  <a:cubicBezTo>
                    <a:pt x="250150" y="2833128"/>
                    <a:pt x="256435" y="2856430"/>
                    <a:pt x="257355" y="2859267"/>
                  </a:cubicBezTo>
                  <a:cubicBezTo>
                    <a:pt x="266860" y="2889545"/>
                    <a:pt x="252449" y="2926338"/>
                    <a:pt x="275138" y="2952094"/>
                  </a:cubicBezTo>
                  <a:cubicBezTo>
                    <a:pt x="278741" y="2956156"/>
                    <a:pt x="286406" y="2956156"/>
                    <a:pt x="290009" y="2952094"/>
                  </a:cubicBezTo>
                  <a:cubicBezTo>
                    <a:pt x="292079" y="2949717"/>
                    <a:pt x="293842" y="2947341"/>
                    <a:pt x="295375" y="2944811"/>
                  </a:cubicBezTo>
                  <a:cubicBezTo>
                    <a:pt x="299437" y="2944275"/>
                    <a:pt x="303040" y="2941362"/>
                    <a:pt x="302964" y="2935996"/>
                  </a:cubicBezTo>
                  <a:cubicBezTo>
                    <a:pt x="302580" y="2918673"/>
                    <a:pt x="307103" y="2901732"/>
                    <a:pt x="307409" y="2884486"/>
                  </a:cubicBezTo>
                  <a:cubicBezTo>
                    <a:pt x="307793" y="2865092"/>
                    <a:pt x="304803" y="2845852"/>
                    <a:pt x="303807" y="2826536"/>
                  </a:cubicBezTo>
                  <a:cubicBezTo>
                    <a:pt x="301584" y="2784453"/>
                    <a:pt x="304420" y="2742371"/>
                    <a:pt x="302197" y="2700288"/>
                  </a:cubicBezTo>
                  <a:cubicBezTo>
                    <a:pt x="300204" y="2663035"/>
                    <a:pt x="292692" y="2627775"/>
                    <a:pt x="282957" y="2591824"/>
                  </a:cubicBezTo>
                  <a:cubicBezTo>
                    <a:pt x="277975" y="2573427"/>
                    <a:pt x="273145" y="2554878"/>
                    <a:pt x="269543" y="2536098"/>
                  </a:cubicBezTo>
                  <a:cubicBezTo>
                    <a:pt x="266860" y="2521993"/>
                    <a:pt x="267167" y="2508349"/>
                    <a:pt x="267013" y="2494552"/>
                  </a:cubicBezTo>
                  <a:cubicBezTo>
                    <a:pt x="274679" y="2465423"/>
                    <a:pt x="282957" y="2436602"/>
                    <a:pt x="292845" y="2407934"/>
                  </a:cubicBezTo>
                  <a:cubicBezTo>
                    <a:pt x="319214" y="2331664"/>
                    <a:pt x="343206" y="2253708"/>
                    <a:pt x="358920" y="2174449"/>
                  </a:cubicBezTo>
                  <a:cubicBezTo>
                    <a:pt x="374711" y="2094500"/>
                    <a:pt x="374327" y="2013477"/>
                    <a:pt x="382299" y="1932685"/>
                  </a:cubicBezTo>
                  <a:cubicBezTo>
                    <a:pt x="390501" y="1849593"/>
                    <a:pt x="415337" y="1770104"/>
                    <a:pt x="433044" y="1688852"/>
                  </a:cubicBezTo>
                  <a:cubicBezTo>
                    <a:pt x="442625" y="1644776"/>
                    <a:pt x="448528" y="1600011"/>
                    <a:pt x="454506" y="1555322"/>
                  </a:cubicBezTo>
                  <a:cubicBezTo>
                    <a:pt x="456499" y="1540375"/>
                    <a:pt x="458876" y="1525351"/>
                    <a:pt x="460639" y="1510250"/>
                  </a:cubicBezTo>
                  <a:cubicBezTo>
                    <a:pt x="465315" y="1524048"/>
                    <a:pt x="470987" y="1537615"/>
                    <a:pt x="476046" y="1551106"/>
                  </a:cubicBezTo>
                  <a:cubicBezTo>
                    <a:pt x="497815" y="1609363"/>
                    <a:pt x="518818" y="1666239"/>
                    <a:pt x="523264" y="1728788"/>
                  </a:cubicBezTo>
                  <a:cubicBezTo>
                    <a:pt x="527557" y="1788501"/>
                    <a:pt x="522268" y="1848213"/>
                    <a:pt x="522574" y="1908003"/>
                  </a:cubicBezTo>
                  <a:cubicBezTo>
                    <a:pt x="522651" y="1916205"/>
                    <a:pt x="522958" y="1924483"/>
                    <a:pt x="523494" y="1932608"/>
                  </a:cubicBezTo>
                  <a:cubicBezTo>
                    <a:pt x="521425" y="1948399"/>
                    <a:pt x="520121" y="1964343"/>
                    <a:pt x="517975" y="1979750"/>
                  </a:cubicBezTo>
                  <a:cubicBezTo>
                    <a:pt x="513989" y="2009491"/>
                    <a:pt x="511460" y="2039233"/>
                    <a:pt x="512380" y="2069357"/>
                  </a:cubicBezTo>
                  <a:cubicBezTo>
                    <a:pt x="513223" y="2096186"/>
                    <a:pt x="516749" y="2122785"/>
                    <a:pt x="522344" y="2149000"/>
                  </a:cubicBezTo>
                  <a:cubicBezTo>
                    <a:pt x="519891" y="2171766"/>
                    <a:pt x="518282" y="2194685"/>
                    <a:pt x="513989" y="2217221"/>
                  </a:cubicBezTo>
                  <a:cubicBezTo>
                    <a:pt x="507320" y="2252175"/>
                    <a:pt x="494826" y="2285366"/>
                    <a:pt x="486624" y="2319859"/>
                  </a:cubicBezTo>
                  <a:cubicBezTo>
                    <a:pt x="470374" y="2388157"/>
                    <a:pt x="467538" y="2458601"/>
                    <a:pt x="459719" y="2528126"/>
                  </a:cubicBezTo>
                  <a:cubicBezTo>
                    <a:pt x="451287" y="2603782"/>
                    <a:pt x="443085" y="2678902"/>
                    <a:pt x="439866" y="2755018"/>
                  </a:cubicBezTo>
                  <a:cubicBezTo>
                    <a:pt x="436570" y="2831901"/>
                    <a:pt x="432660" y="2908861"/>
                    <a:pt x="430437" y="2985821"/>
                  </a:cubicBezTo>
                  <a:cubicBezTo>
                    <a:pt x="429211" y="3028210"/>
                    <a:pt x="431587" y="3070292"/>
                    <a:pt x="432967" y="3112605"/>
                  </a:cubicBezTo>
                  <a:cubicBezTo>
                    <a:pt x="433427" y="3127706"/>
                    <a:pt x="430514" y="3147405"/>
                    <a:pt x="434040" y="3163962"/>
                  </a:cubicBezTo>
                  <a:cubicBezTo>
                    <a:pt x="434807" y="3221069"/>
                    <a:pt x="442165" y="3278252"/>
                    <a:pt x="448604" y="3334822"/>
                  </a:cubicBezTo>
                  <a:cubicBezTo>
                    <a:pt x="455733" y="3396834"/>
                    <a:pt x="464855" y="3458617"/>
                    <a:pt x="473516" y="3520399"/>
                  </a:cubicBezTo>
                  <a:cubicBezTo>
                    <a:pt x="482485" y="3584251"/>
                    <a:pt x="488004" y="3648639"/>
                    <a:pt x="497662" y="3712338"/>
                  </a:cubicBezTo>
                  <a:cubicBezTo>
                    <a:pt x="500728" y="3732804"/>
                    <a:pt x="504331" y="3753194"/>
                    <a:pt x="507320" y="3773584"/>
                  </a:cubicBezTo>
                  <a:cubicBezTo>
                    <a:pt x="507244" y="3778950"/>
                    <a:pt x="507244" y="3784315"/>
                    <a:pt x="507320" y="3789681"/>
                  </a:cubicBezTo>
                  <a:cubicBezTo>
                    <a:pt x="507857" y="3832223"/>
                    <a:pt x="506707" y="3874689"/>
                    <a:pt x="506401" y="3917232"/>
                  </a:cubicBezTo>
                  <a:cubicBezTo>
                    <a:pt x="505787" y="4000323"/>
                    <a:pt x="487314" y="4081422"/>
                    <a:pt x="483711" y="4164208"/>
                  </a:cubicBezTo>
                  <a:cubicBezTo>
                    <a:pt x="480262" y="4243850"/>
                    <a:pt x="496436" y="4322266"/>
                    <a:pt x="510693" y="4400222"/>
                  </a:cubicBezTo>
                  <a:cubicBezTo>
                    <a:pt x="525794" y="4482547"/>
                    <a:pt x="543117" y="4564337"/>
                    <a:pt x="565883" y="4644898"/>
                  </a:cubicBezTo>
                  <a:cubicBezTo>
                    <a:pt x="578531" y="4689511"/>
                    <a:pt x="590489" y="4734890"/>
                    <a:pt x="595931" y="4781034"/>
                  </a:cubicBezTo>
                  <a:cubicBezTo>
                    <a:pt x="599304" y="4809013"/>
                    <a:pt x="599917" y="4837834"/>
                    <a:pt x="606816" y="4865200"/>
                  </a:cubicBezTo>
                  <a:cubicBezTo>
                    <a:pt x="607966" y="4884669"/>
                    <a:pt x="610112" y="4904216"/>
                    <a:pt x="611722" y="4923916"/>
                  </a:cubicBezTo>
                  <a:cubicBezTo>
                    <a:pt x="613255" y="4943002"/>
                    <a:pt x="614711" y="4962625"/>
                    <a:pt x="613178" y="4981789"/>
                  </a:cubicBezTo>
                  <a:cubicBezTo>
                    <a:pt x="611492" y="5002945"/>
                    <a:pt x="605283" y="5023565"/>
                    <a:pt x="601757" y="5044414"/>
                  </a:cubicBezTo>
                  <a:cubicBezTo>
                    <a:pt x="595318" y="5082357"/>
                    <a:pt x="607659" y="5121757"/>
                    <a:pt x="592329" y="5157937"/>
                  </a:cubicBezTo>
                  <a:cubicBezTo>
                    <a:pt x="585736" y="5173498"/>
                    <a:pt x="577228" y="5187909"/>
                    <a:pt x="567723" y="5201860"/>
                  </a:cubicBezTo>
                  <a:cubicBezTo>
                    <a:pt x="563737" y="5207685"/>
                    <a:pt x="559828" y="5213511"/>
                    <a:pt x="557145" y="5219873"/>
                  </a:cubicBezTo>
                  <a:cubicBezTo>
                    <a:pt x="550706" y="5217420"/>
                    <a:pt x="543041" y="5218493"/>
                    <a:pt x="536755" y="5222709"/>
                  </a:cubicBezTo>
                  <a:cubicBezTo>
                    <a:pt x="525411" y="5230451"/>
                    <a:pt x="522651" y="5244938"/>
                    <a:pt x="523188" y="5257739"/>
                  </a:cubicBezTo>
                  <a:cubicBezTo>
                    <a:pt x="523647" y="5269774"/>
                    <a:pt x="527250" y="5284875"/>
                    <a:pt x="540205" y="5289091"/>
                  </a:cubicBezTo>
                  <a:cubicBezTo>
                    <a:pt x="546797" y="5291237"/>
                    <a:pt x="554692" y="5289704"/>
                    <a:pt x="560901" y="5285795"/>
                  </a:cubicBezTo>
                  <a:cubicBezTo>
                    <a:pt x="563354" y="5288784"/>
                    <a:pt x="566880" y="5291084"/>
                    <a:pt x="570559" y="5292157"/>
                  </a:cubicBezTo>
                  <a:cubicBezTo>
                    <a:pt x="577075" y="5294150"/>
                    <a:pt x="587423" y="5291927"/>
                    <a:pt x="593938" y="5286867"/>
                  </a:cubicBezTo>
                  <a:cubicBezTo>
                    <a:pt x="598154" y="5290164"/>
                    <a:pt x="603367" y="5291850"/>
                    <a:pt x="608809" y="5291850"/>
                  </a:cubicBezTo>
                  <a:cubicBezTo>
                    <a:pt x="618621" y="5291927"/>
                    <a:pt x="630578" y="5287404"/>
                    <a:pt x="636787" y="5279279"/>
                  </a:cubicBezTo>
                  <a:cubicBezTo>
                    <a:pt x="644376" y="5282959"/>
                    <a:pt x="653728" y="5284261"/>
                    <a:pt x="661623" y="5284338"/>
                  </a:cubicBezTo>
                  <a:cubicBezTo>
                    <a:pt x="677567" y="5284568"/>
                    <a:pt x="691824" y="5279049"/>
                    <a:pt x="704242" y="5269927"/>
                  </a:cubicBezTo>
                  <a:cubicBezTo>
                    <a:pt x="705698" y="5278819"/>
                    <a:pt x="722102" y="5283112"/>
                    <a:pt x="733140" y="5285028"/>
                  </a:cubicBezTo>
                  <a:cubicBezTo>
                    <a:pt x="749007" y="5321668"/>
                    <a:pt x="819221" y="5296756"/>
                    <a:pt x="822134" y="5258506"/>
                  </a:cubicBezTo>
                  <a:cubicBezTo>
                    <a:pt x="822288" y="5256666"/>
                    <a:pt x="822058" y="5255057"/>
                    <a:pt x="821598" y="5253677"/>
                  </a:cubicBezTo>
                  <a:cubicBezTo>
                    <a:pt x="826427" y="5241336"/>
                    <a:pt x="828037" y="5227001"/>
                    <a:pt x="829263" y="5215044"/>
                  </a:cubicBezTo>
                  <a:cubicBezTo>
                    <a:pt x="831409" y="5193964"/>
                    <a:pt x="834245" y="5167289"/>
                    <a:pt x="825584" y="5147436"/>
                  </a:cubicBezTo>
                  <a:cubicBezTo>
                    <a:pt x="824970" y="5146056"/>
                    <a:pt x="824051" y="5144983"/>
                    <a:pt x="822977" y="5144063"/>
                  </a:cubicBezTo>
                  <a:cubicBezTo>
                    <a:pt x="822977" y="5132258"/>
                    <a:pt x="823821" y="5120454"/>
                    <a:pt x="824587" y="5108649"/>
                  </a:cubicBezTo>
                  <a:cubicBezTo>
                    <a:pt x="825967" y="5087263"/>
                    <a:pt x="827040" y="5065647"/>
                    <a:pt x="824741" y="5044261"/>
                  </a:cubicBezTo>
                  <a:cubicBezTo>
                    <a:pt x="822441" y="5022951"/>
                    <a:pt x="815772" y="5002945"/>
                    <a:pt x="810483" y="4982248"/>
                  </a:cubicBezTo>
                  <a:cubicBezTo>
                    <a:pt x="808030" y="4972667"/>
                    <a:pt x="805960" y="4963162"/>
                    <a:pt x="804044" y="4953657"/>
                  </a:cubicBezTo>
                  <a:cubicBezTo>
                    <a:pt x="802051" y="4939323"/>
                    <a:pt x="799982" y="4925066"/>
                    <a:pt x="799445" y="4910578"/>
                  </a:cubicBezTo>
                  <a:cubicBezTo>
                    <a:pt x="798295" y="4878997"/>
                    <a:pt x="799522" y="4847416"/>
                    <a:pt x="798372" y="4815835"/>
                  </a:cubicBezTo>
                  <a:cubicBezTo>
                    <a:pt x="795842" y="4746464"/>
                    <a:pt x="803968" y="4678779"/>
                    <a:pt x="815312" y="4610405"/>
                  </a:cubicBezTo>
                  <a:cubicBezTo>
                    <a:pt x="826427" y="4543180"/>
                    <a:pt x="838768" y="4475802"/>
                    <a:pt x="840224" y="4407504"/>
                  </a:cubicBezTo>
                  <a:cubicBezTo>
                    <a:pt x="841681" y="4338440"/>
                    <a:pt x="834092" y="4271062"/>
                    <a:pt x="821368" y="4203377"/>
                  </a:cubicBezTo>
                  <a:cubicBezTo>
                    <a:pt x="813626" y="4162138"/>
                    <a:pt x="809103" y="4121052"/>
                    <a:pt x="808183" y="4079123"/>
                  </a:cubicBezTo>
                  <a:cubicBezTo>
                    <a:pt x="807494" y="4047389"/>
                    <a:pt x="809103" y="4015347"/>
                    <a:pt x="807187" y="3983613"/>
                  </a:cubicBezTo>
                  <a:cubicBezTo>
                    <a:pt x="811020" y="3969509"/>
                    <a:pt x="815849" y="3955558"/>
                    <a:pt x="819911" y="3942220"/>
                  </a:cubicBezTo>
                  <a:cubicBezTo>
                    <a:pt x="832329" y="3901211"/>
                    <a:pt x="843137" y="3859588"/>
                    <a:pt x="854175" y="3818119"/>
                  </a:cubicBezTo>
                  <a:cubicBezTo>
                    <a:pt x="876941" y="3732498"/>
                    <a:pt x="876175" y="3644500"/>
                    <a:pt x="884990" y="3556886"/>
                  </a:cubicBezTo>
                  <a:cubicBezTo>
                    <a:pt x="889359" y="3513500"/>
                    <a:pt x="892885" y="3469961"/>
                    <a:pt x="897791" y="3426576"/>
                  </a:cubicBezTo>
                  <a:cubicBezTo>
                    <a:pt x="902850" y="3381887"/>
                    <a:pt x="912278" y="3338655"/>
                    <a:pt x="920097" y="3294426"/>
                  </a:cubicBezTo>
                  <a:cubicBezTo>
                    <a:pt x="927609" y="3251730"/>
                    <a:pt x="928759" y="3208191"/>
                    <a:pt x="930138" y="3164959"/>
                  </a:cubicBezTo>
                  <a:cubicBezTo>
                    <a:pt x="931671" y="3119274"/>
                    <a:pt x="934584" y="3073665"/>
                    <a:pt x="937957" y="3028133"/>
                  </a:cubicBezTo>
                  <a:cubicBezTo>
                    <a:pt x="941713" y="2977236"/>
                    <a:pt x="944856" y="2926338"/>
                    <a:pt x="947845" y="2875441"/>
                  </a:cubicBezTo>
                  <a:cubicBezTo>
                    <a:pt x="949302" y="2850452"/>
                    <a:pt x="951831" y="2825309"/>
                    <a:pt x="951601" y="2800244"/>
                  </a:cubicBezTo>
                  <a:cubicBezTo>
                    <a:pt x="951525" y="2789436"/>
                    <a:pt x="951065" y="2778551"/>
                    <a:pt x="949608" y="2767896"/>
                  </a:cubicBezTo>
                  <a:cubicBezTo>
                    <a:pt x="949532" y="2767590"/>
                    <a:pt x="949455" y="2767207"/>
                    <a:pt x="949455" y="2766900"/>
                  </a:cubicBezTo>
                  <a:cubicBezTo>
                    <a:pt x="952444" y="2758008"/>
                    <a:pt x="954591" y="2748810"/>
                    <a:pt x="955664" y="2739458"/>
                  </a:cubicBezTo>
                  <a:cubicBezTo>
                    <a:pt x="955664" y="2739381"/>
                    <a:pt x="955664" y="2739305"/>
                    <a:pt x="955740" y="2739228"/>
                  </a:cubicBezTo>
                  <a:cubicBezTo>
                    <a:pt x="958577" y="2738998"/>
                    <a:pt x="961413" y="2738692"/>
                    <a:pt x="964249" y="2738308"/>
                  </a:cubicBezTo>
                  <a:cubicBezTo>
                    <a:pt x="967085" y="2738692"/>
                    <a:pt x="969921" y="2738998"/>
                    <a:pt x="972757" y="2739228"/>
                  </a:cubicBezTo>
                  <a:cubicBezTo>
                    <a:pt x="972757" y="2739305"/>
                    <a:pt x="972757" y="2739381"/>
                    <a:pt x="972834" y="2739458"/>
                  </a:cubicBezTo>
                  <a:cubicBezTo>
                    <a:pt x="973907" y="2748810"/>
                    <a:pt x="976054" y="2758008"/>
                    <a:pt x="979043" y="2766900"/>
                  </a:cubicBezTo>
                  <a:cubicBezTo>
                    <a:pt x="978966" y="2767207"/>
                    <a:pt x="978890" y="2767590"/>
                    <a:pt x="978890" y="2767896"/>
                  </a:cubicBezTo>
                  <a:cubicBezTo>
                    <a:pt x="977433" y="2778628"/>
                    <a:pt x="976973" y="2789512"/>
                    <a:pt x="976897" y="2800244"/>
                  </a:cubicBezTo>
                  <a:cubicBezTo>
                    <a:pt x="976667" y="2825309"/>
                    <a:pt x="979196" y="2850452"/>
                    <a:pt x="980653" y="2875441"/>
                  </a:cubicBezTo>
                  <a:cubicBezTo>
                    <a:pt x="983719" y="2926338"/>
                    <a:pt x="986785" y="2977236"/>
                    <a:pt x="990541" y="3028133"/>
                  </a:cubicBezTo>
                  <a:cubicBezTo>
                    <a:pt x="993914" y="3073742"/>
                    <a:pt x="996826" y="3119274"/>
                    <a:pt x="998360" y="3164959"/>
                  </a:cubicBezTo>
                  <a:cubicBezTo>
                    <a:pt x="999739" y="3208191"/>
                    <a:pt x="1000889" y="3251730"/>
                    <a:pt x="1008401" y="3294426"/>
                  </a:cubicBezTo>
                  <a:cubicBezTo>
                    <a:pt x="1016143" y="3338578"/>
                    <a:pt x="1025648" y="3381887"/>
                    <a:pt x="1030707" y="3426576"/>
                  </a:cubicBezTo>
                  <a:cubicBezTo>
                    <a:pt x="1035613" y="3469961"/>
                    <a:pt x="1039139" y="3513423"/>
                    <a:pt x="1043508" y="3556886"/>
                  </a:cubicBezTo>
                  <a:cubicBezTo>
                    <a:pt x="1052323" y="3644423"/>
                    <a:pt x="1051557" y="3732498"/>
                    <a:pt x="1074323" y="3818119"/>
                  </a:cubicBezTo>
                  <a:cubicBezTo>
                    <a:pt x="1085361" y="3859512"/>
                    <a:pt x="1096169" y="3901134"/>
                    <a:pt x="1108587" y="3942220"/>
                  </a:cubicBezTo>
                  <a:cubicBezTo>
                    <a:pt x="1112649" y="3955558"/>
                    <a:pt x="1117402" y="3969432"/>
                    <a:pt x="1121311" y="3983613"/>
                  </a:cubicBezTo>
                  <a:cubicBezTo>
                    <a:pt x="1119395" y="4015347"/>
                    <a:pt x="1121004" y="4047465"/>
                    <a:pt x="1120314" y="4079123"/>
                  </a:cubicBezTo>
                  <a:cubicBezTo>
                    <a:pt x="1119395" y="4121052"/>
                    <a:pt x="1114872" y="4162138"/>
                    <a:pt x="1107130" y="4203377"/>
                  </a:cubicBezTo>
                  <a:cubicBezTo>
                    <a:pt x="1094406" y="4271062"/>
                    <a:pt x="1086817" y="4338440"/>
                    <a:pt x="1088274" y="4407504"/>
                  </a:cubicBezTo>
                  <a:cubicBezTo>
                    <a:pt x="1089730" y="4475802"/>
                    <a:pt x="1101994" y="4543180"/>
                    <a:pt x="1113186" y="4610405"/>
                  </a:cubicBezTo>
                  <a:cubicBezTo>
                    <a:pt x="1124530" y="4678779"/>
                    <a:pt x="1132579" y="4746387"/>
                    <a:pt x="1130126" y="4815835"/>
                  </a:cubicBezTo>
                  <a:cubicBezTo>
                    <a:pt x="1128976" y="4847416"/>
                    <a:pt x="1130203" y="4878997"/>
                    <a:pt x="1129053" y="4910578"/>
                  </a:cubicBezTo>
                  <a:cubicBezTo>
                    <a:pt x="1128516" y="4924989"/>
                    <a:pt x="1126523" y="4939323"/>
                    <a:pt x="1124454" y="4953657"/>
                  </a:cubicBezTo>
                  <a:cubicBezTo>
                    <a:pt x="1122537" y="4963162"/>
                    <a:pt x="1120468" y="4972667"/>
                    <a:pt x="1118015" y="4982248"/>
                  </a:cubicBezTo>
                  <a:cubicBezTo>
                    <a:pt x="1112726" y="5002945"/>
                    <a:pt x="1106057" y="5022951"/>
                    <a:pt x="1103757" y="5044261"/>
                  </a:cubicBezTo>
                  <a:cubicBezTo>
                    <a:pt x="1101458" y="5065647"/>
                    <a:pt x="1102531" y="5087263"/>
                    <a:pt x="1103911" y="5108649"/>
                  </a:cubicBezTo>
                  <a:cubicBezTo>
                    <a:pt x="1104677" y="5120454"/>
                    <a:pt x="1105444" y="5132258"/>
                    <a:pt x="1105520" y="5144063"/>
                  </a:cubicBezTo>
                  <a:cubicBezTo>
                    <a:pt x="1104447" y="5144906"/>
                    <a:pt x="1103528" y="5146056"/>
                    <a:pt x="1102914" y="5147436"/>
                  </a:cubicBezTo>
                  <a:cubicBezTo>
                    <a:pt x="1094329" y="5167289"/>
                    <a:pt x="1097089" y="5193964"/>
                    <a:pt x="1099235" y="5215044"/>
                  </a:cubicBezTo>
                  <a:cubicBezTo>
                    <a:pt x="1100461" y="5227001"/>
                    <a:pt x="1102071" y="5241336"/>
                    <a:pt x="1106900" y="5253677"/>
                  </a:cubicBezTo>
                  <a:cubicBezTo>
                    <a:pt x="1106440" y="5255057"/>
                    <a:pt x="1106210" y="5256666"/>
                    <a:pt x="1106364" y="5258506"/>
                  </a:cubicBezTo>
                  <a:cubicBezTo>
                    <a:pt x="1109277" y="5296756"/>
                    <a:pt x="1179567" y="5321668"/>
                    <a:pt x="1195358" y="5285028"/>
                  </a:cubicBezTo>
                  <a:cubicBezTo>
                    <a:pt x="1206396" y="5283112"/>
                    <a:pt x="1222800" y="5278819"/>
                    <a:pt x="1224256" y="5269927"/>
                  </a:cubicBezTo>
                  <a:cubicBezTo>
                    <a:pt x="1236674" y="5279126"/>
                    <a:pt x="1250931" y="5284568"/>
                    <a:pt x="1266875" y="5284338"/>
                  </a:cubicBezTo>
                  <a:cubicBezTo>
                    <a:pt x="1274770" y="5284261"/>
                    <a:pt x="1284122" y="5282959"/>
                    <a:pt x="1291711" y="5279279"/>
                  </a:cubicBezTo>
                  <a:cubicBezTo>
                    <a:pt x="1297920" y="5287404"/>
                    <a:pt x="1309877" y="5291927"/>
                    <a:pt x="1319689" y="5291850"/>
                  </a:cubicBezTo>
                  <a:cubicBezTo>
                    <a:pt x="1325131" y="5291850"/>
                    <a:pt x="1330344" y="5290164"/>
                    <a:pt x="1334560" y="5286867"/>
                  </a:cubicBezTo>
                  <a:cubicBezTo>
                    <a:pt x="1341075" y="5291927"/>
                    <a:pt x="1351423" y="5294073"/>
                    <a:pt x="1357939" y="5292157"/>
                  </a:cubicBezTo>
                  <a:cubicBezTo>
                    <a:pt x="1361618" y="5291084"/>
                    <a:pt x="1365144" y="5288784"/>
                    <a:pt x="1367597" y="5285795"/>
                  </a:cubicBezTo>
                  <a:cubicBezTo>
                    <a:pt x="1373806" y="5289704"/>
                    <a:pt x="1381625" y="5291237"/>
                    <a:pt x="1388293" y="5289091"/>
                  </a:cubicBezTo>
                  <a:cubicBezTo>
                    <a:pt x="1401248" y="5284875"/>
                    <a:pt x="1404850" y="5269774"/>
                    <a:pt x="1405310" y="5257739"/>
                  </a:cubicBezTo>
                  <a:cubicBezTo>
                    <a:pt x="1405847" y="5244862"/>
                    <a:pt x="1403087" y="5230374"/>
                    <a:pt x="1391743" y="5222709"/>
                  </a:cubicBezTo>
                  <a:cubicBezTo>
                    <a:pt x="1385457" y="5218416"/>
                    <a:pt x="1377792" y="5217344"/>
                    <a:pt x="1371353" y="5219873"/>
                  </a:cubicBezTo>
                  <a:cubicBezTo>
                    <a:pt x="1368670" y="5213587"/>
                    <a:pt x="1364761" y="5207762"/>
                    <a:pt x="1360775" y="5201860"/>
                  </a:cubicBezTo>
                  <a:cubicBezTo>
                    <a:pt x="1351347" y="5187909"/>
                    <a:pt x="1342761" y="5173421"/>
                    <a:pt x="1336169" y="5157937"/>
                  </a:cubicBezTo>
                  <a:cubicBezTo>
                    <a:pt x="1320839" y="5121757"/>
                    <a:pt x="1333180" y="5082357"/>
                    <a:pt x="1326741" y="5044414"/>
                  </a:cubicBezTo>
                  <a:cubicBezTo>
                    <a:pt x="1323215" y="5023488"/>
                    <a:pt x="1317006" y="5002945"/>
                    <a:pt x="1315320" y="4981789"/>
                  </a:cubicBezTo>
                  <a:cubicBezTo>
                    <a:pt x="1313787" y="4962625"/>
                    <a:pt x="1315243" y="4943079"/>
                    <a:pt x="1316776" y="4923916"/>
                  </a:cubicBezTo>
                  <a:cubicBezTo>
                    <a:pt x="1318386" y="4904216"/>
                    <a:pt x="1320532" y="4884746"/>
                    <a:pt x="1321682" y="4865200"/>
                  </a:cubicBezTo>
                  <a:cubicBezTo>
                    <a:pt x="1328581" y="4837834"/>
                    <a:pt x="1329194" y="4809090"/>
                    <a:pt x="1332567" y="4781034"/>
                  </a:cubicBezTo>
                  <a:cubicBezTo>
                    <a:pt x="1338086" y="4734890"/>
                    <a:pt x="1350043" y="4689511"/>
                    <a:pt x="1362615" y="4644898"/>
                  </a:cubicBezTo>
                  <a:cubicBezTo>
                    <a:pt x="1385381" y="4564337"/>
                    <a:pt x="1402704" y="4482471"/>
                    <a:pt x="1417805" y="4400222"/>
                  </a:cubicBezTo>
                  <a:cubicBezTo>
                    <a:pt x="1432062" y="4322343"/>
                    <a:pt x="1448313" y="4243927"/>
                    <a:pt x="1444787" y="4164208"/>
                  </a:cubicBezTo>
                  <a:cubicBezTo>
                    <a:pt x="1441184" y="4081422"/>
                    <a:pt x="1422711" y="4000323"/>
                    <a:pt x="1422097" y="3917232"/>
                  </a:cubicBezTo>
                  <a:cubicBezTo>
                    <a:pt x="1421791" y="3874689"/>
                    <a:pt x="1420641" y="3832300"/>
                    <a:pt x="1421177" y="3789681"/>
                  </a:cubicBezTo>
                  <a:cubicBezTo>
                    <a:pt x="1421254" y="3784315"/>
                    <a:pt x="1421177" y="3778950"/>
                    <a:pt x="1421177" y="3773584"/>
                  </a:cubicBezTo>
                  <a:cubicBezTo>
                    <a:pt x="1424167" y="3753117"/>
                    <a:pt x="1427693" y="3732804"/>
                    <a:pt x="1430836" y="3712338"/>
                  </a:cubicBezTo>
                  <a:cubicBezTo>
                    <a:pt x="1440494" y="3648639"/>
                    <a:pt x="1446090" y="3584251"/>
                    <a:pt x="1454981" y="3520399"/>
                  </a:cubicBezTo>
                  <a:cubicBezTo>
                    <a:pt x="1463643" y="3458617"/>
                    <a:pt x="1472842" y="3396834"/>
                    <a:pt x="1479894" y="3334822"/>
                  </a:cubicBezTo>
                  <a:cubicBezTo>
                    <a:pt x="1486333" y="3278252"/>
                    <a:pt x="1493691" y="3220992"/>
                    <a:pt x="1494458" y="3163962"/>
                  </a:cubicBezTo>
                  <a:cubicBezTo>
                    <a:pt x="1497984" y="3147405"/>
                    <a:pt x="1495071" y="3127706"/>
                    <a:pt x="1495531" y="3112605"/>
                  </a:cubicBezTo>
                  <a:cubicBezTo>
                    <a:pt x="1496911" y="3070292"/>
                    <a:pt x="1499287" y="3028210"/>
                    <a:pt x="1498061" y="2985821"/>
                  </a:cubicBezTo>
                  <a:cubicBezTo>
                    <a:pt x="1495838" y="2908938"/>
                    <a:pt x="1491928" y="2831901"/>
                    <a:pt x="1488632" y="2755018"/>
                  </a:cubicBezTo>
                  <a:cubicBezTo>
                    <a:pt x="1485413" y="2678902"/>
                    <a:pt x="1477211" y="2603782"/>
                    <a:pt x="1468779" y="2528126"/>
                  </a:cubicBezTo>
                  <a:cubicBezTo>
                    <a:pt x="1461037" y="2458601"/>
                    <a:pt x="1458124" y="2388157"/>
                    <a:pt x="1441874" y="2319859"/>
                  </a:cubicBezTo>
                  <a:cubicBezTo>
                    <a:pt x="1433672" y="2285366"/>
                    <a:pt x="1421177" y="2252175"/>
                    <a:pt x="1414509" y="2217221"/>
                  </a:cubicBezTo>
                  <a:cubicBezTo>
                    <a:pt x="1410216" y="2194685"/>
                    <a:pt x="1408606" y="2171766"/>
                    <a:pt x="1406154" y="2149000"/>
                  </a:cubicBezTo>
                  <a:cubicBezTo>
                    <a:pt x="1411749" y="2122785"/>
                    <a:pt x="1415275" y="2096186"/>
                    <a:pt x="1416118" y="2069357"/>
                  </a:cubicBezTo>
                  <a:cubicBezTo>
                    <a:pt x="1417115" y="2039309"/>
                    <a:pt x="1414585" y="2009568"/>
                    <a:pt x="1410523" y="1979750"/>
                  </a:cubicBezTo>
                  <a:cubicBezTo>
                    <a:pt x="1408453" y="1964266"/>
                    <a:pt x="1407073" y="1948399"/>
                    <a:pt x="1405004" y="1932608"/>
                  </a:cubicBezTo>
                  <a:cubicBezTo>
                    <a:pt x="1405540" y="1924407"/>
                    <a:pt x="1405847" y="1916205"/>
                    <a:pt x="1405924" y="1908003"/>
                  </a:cubicBezTo>
                  <a:cubicBezTo>
                    <a:pt x="1406230" y="1848290"/>
                    <a:pt x="1400941" y="1788501"/>
                    <a:pt x="1405234" y="1728788"/>
                  </a:cubicBezTo>
                  <a:cubicBezTo>
                    <a:pt x="1409756" y="1666239"/>
                    <a:pt x="1430682" y="1609363"/>
                    <a:pt x="1452452" y="1551106"/>
                  </a:cubicBezTo>
                  <a:cubicBezTo>
                    <a:pt x="1457511" y="1537615"/>
                    <a:pt x="1463183" y="1524048"/>
                    <a:pt x="1467859" y="1510250"/>
                  </a:cubicBezTo>
                  <a:cubicBezTo>
                    <a:pt x="1469699" y="1525274"/>
                    <a:pt x="1471998" y="1540298"/>
                    <a:pt x="1473991" y="1555322"/>
                  </a:cubicBezTo>
                  <a:cubicBezTo>
                    <a:pt x="1479970" y="1600011"/>
                    <a:pt x="1485873" y="1644776"/>
                    <a:pt x="1495454" y="1688852"/>
                  </a:cubicBezTo>
                  <a:cubicBezTo>
                    <a:pt x="1513161" y="1770104"/>
                    <a:pt x="1537997" y="1849593"/>
                    <a:pt x="1546199" y="1932685"/>
                  </a:cubicBezTo>
                  <a:cubicBezTo>
                    <a:pt x="1554170" y="2013477"/>
                    <a:pt x="1553787" y="2094500"/>
                    <a:pt x="1569578" y="2174449"/>
                  </a:cubicBezTo>
                  <a:cubicBezTo>
                    <a:pt x="1585215" y="2253631"/>
                    <a:pt x="1609284" y="2331664"/>
                    <a:pt x="1635653" y="2407934"/>
                  </a:cubicBezTo>
                  <a:cubicBezTo>
                    <a:pt x="1645541" y="2436602"/>
                    <a:pt x="1653819" y="2465423"/>
                    <a:pt x="1661485" y="2494552"/>
                  </a:cubicBezTo>
                  <a:cubicBezTo>
                    <a:pt x="1661331" y="2508349"/>
                    <a:pt x="1661638" y="2521993"/>
                    <a:pt x="1658955" y="2536098"/>
                  </a:cubicBezTo>
                  <a:cubicBezTo>
                    <a:pt x="1655352" y="2554878"/>
                    <a:pt x="1650523" y="2573427"/>
                    <a:pt x="1645541" y="2591824"/>
                  </a:cubicBezTo>
                  <a:cubicBezTo>
                    <a:pt x="1635806" y="2627698"/>
                    <a:pt x="1628294" y="2663035"/>
                    <a:pt x="1626301" y="2700288"/>
                  </a:cubicBezTo>
                  <a:cubicBezTo>
                    <a:pt x="1624078" y="2742371"/>
                    <a:pt x="1626914" y="2784453"/>
                    <a:pt x="1624691" y="2826536"/>
                  </a:cubicBezTo>
                  <a:cubicBezTo>
                    <a:pt x="1623695" y="2845852"/>
                    <a:pt x="1620705" y="2865092"/>
                    <a:pt x="1621088" y="2884486"/>
                  </a:cubicBezTo>
                  <a:cubicBezTo>
                    <a:pt x="1621395" y="2901809"/>
                    <a:pt x="1625918" y="2918673"/>
                    <a:pt x="1625534" y="2935996"/>
                  </a:cubicBezTo>
                  <a:cubicBezTo>
                    <a:pt x="1625381" y="2941362"/>
                    <a:pt x="1629060" y="2944275"/>
                    <a:pt x="1633123" y="2944811"/>
                  </a:cubicBezTo>
                  <a:cubicBezTo>
                    <a:pt x="1634656" y="2947341"/>
                    <a:pt x="1636419" y="2949717"/>
                    <a:pt x="1638489" y="2952094"/>
                  </a:cubicBezTo>
                  <a:cubicBezTo>
                    <a:pt x="1642091" y="2956156"/>
                    <a:pt x="1649757" y="2956156"/>
                    <a:pt x="1653359" y="2952094"/>
                  </a:cubicBezTo>
                  <a:cubicBezTo>
                    <a:pt x="1676049" y="2926338"/>
                    <a:pt x="1661638" y="2889545"/>
                    <a:pt x="1671143" y="2859267"/>
                  </a:cubicBezTo>
                  <a:cubicBezTo>
                    <a:pt x="1672063" y="2856430"/>
                    <a:pt x="1678272" y="2833128"/>
                    <a:pt x="1678502" y="2817414"/>
                  </a:cubicBezTo>
                  <a:cubicBezTo>
                    <a:pt x="1679881" y="2818027"/>
                    <a:pt x="1681261" y="2818641"/>
                    <a:pt x="1682718" y="2819254"/>
                  </a:cubicBezTo>
                  <a:cubicBezTo>
                    <a:pt x="1679268" y="2830598"/>
                    <a:pt x="1679115" y="2845392"/>
                    <a:pt x="1679268" y="2855051"/>
                  </a:cubicBezTo>
                  <a:cubicBezTo>
                    <a:pt x="1679421" y="2866549"/>
                    <a:pt x="1679038" y="2881879"/>
                    <a:pt x="1683024" y="2894220"/>
                  </a:cubicBezTo>
                  <a:cubicBezTo>
                    <a:pt x="1678502" y="2905642"/>
                    <a:pt x="1679421" y="2920896"/>
                    <a:pt x="1683254" y="2935460"/>
                  </a:cubicBezTo>
                  <a:cubicBezTo>
                    <a:pt x="1683177" y="2938679"/>
                    <a:pt x="1683101" y="2941975"/>
                    <a:pt x="1683101" y="2945195"/>
                  </a:cubicBezTo>
                  <a:cubicBezTo>
                    <a:pt x="1670453" y="2964128"/>
                    <a:pt x="1678118" y="3009737"/>
                    <a:pt x="1704257" y="3012113"/>
                  </a:cubicBezTo>
                  <a:cubicBezTo>
                    <a:pt x="1720661" y="3013569"/>
                    <a:pt x="1727713" y="2999005"/>
                    <a:pt x="1729246" y="2984978"/>
                  </a:cubicBezTo>
                  <a:cubicBezTo>
                    <a:pt x="1729706" y="2980532"/>
                    <a:pt x="1729859" y="2976009"/>
                    <a:pt x="1729323" y="2971487"/>
                  </a:cubicBezTo>
                  <a:cubicBezTo>
                    <a:pt x="1737831" y="2950100"/>
                    <a:pt x="1735455" y="2918596"/>
                    <a:pt x="1738061" y="2899509"/>
                  </a:cubicBezTo>
                  <a:cubicBezTo>
                    <a:pt x="1738444" y="2896903"/>
                    <a:pt x="1738904" y="2894144"/>
                    <a:pt x="1739364" y="2891231"/>
                  </a:cubicBezTo>
                  <a:cubicBezTo>
                    <a:pt x="1741204" y="2884869"/>
                    <a:pt x="1742507" y="2878890"/>
                    <a:pt x="1743273" y="2874674"/>
                  </a:cubicBezTo>
                  <a:cubicBezTo>
                    <a:pt x="1745190" y="2864786"/>
                    <a:pt x="1748026" y="2848842"/>
                    <a:pt x="1746033" y="2835581"/>
                  </a:cubicBezTo>
                  <a:cubicBezTo>
                    <a:pt x="1747029" y="2836731"/>
                    <a:pt x="1747643" y="2838494"/>
                    <a:pt x="1748179" y="2841330"/>
                  </a:cubicBezTo>
                  <a:cubicBezTo>
                    <a:pt x="1748333" y="2842326"/>
                    <a:pt x="1748869" y="2843016"/>
                    <a:pt x="1749482" y="2843553"/>
                  </a:cubicBezTo>
                  <a:cubicBezTo>
                    <a:pt x="1748333" y="2853824"/>
                    <a:pt x="1748333" y="2864326"/>
                    <a:pt x="1748716" y="2874827"/>
                  </a:cubicBezTo>
                  <a:cubicBezTo>
                    <a:pt x="1749099" y="2885175"/>
                    <a:pt x="1749099" y="2898973"/>
                    <a:pt x="1753545" y="2909628"/>
                  </a:cubicBezTo>
                  <a:cubicBezTo>
                    <a:pt x="1753392" y="2915070"/>
                    <a:pt x="1753392" y="2920589"/>
                    <a:pt x="1753852" y="2926108"/>
                  </a:cubicBezTo>
                  <a:cubicBezTo>
                    <a:pt x="1751629" y="2934463"/>
                    <a:pt x="1750402" y="2943202"/>
                    <a:pt x="1750479" y="2951174"/>
                  </a:cubicBezTo>
                  <a:cubicBezTo>
                    <a:pt x="1750555" y="2960142"/>
                    <a:pt x="1750479" y="2973250"/>
                    <a:pt x="1753162" y="2983751"/>
                  </a:cubicBezTo>
                  <a:cubicBezTo>
                    <a:pt x="1749636" y="2997319"/>
                    <a:pt x="1751552" y="3015332"/>
                    <a:pt x="1755844" y="3024914"/>
                  </a:cubicBezTo>
                  <a:cubicBezTo>
                    <a:pt x="1764276" y="3043694"/>
                    <a:pt x="1788192" y="3043541"/>
                    <a:pt x="1799383" y="3026983"/>
                  </a:cubicBezTo>
                  <a:cubicBezTo>
                    <a:pt x="1806512" y="3016405"/>
                    <a:pt x="1808199" y="3002761"/>
                    <a:pt x="1809655" y="2990420"/>
                  </a:cubicBezTo>
                  <a:cubicBezTo>
                    <a:pt x="1811571" y="2973403"/>
                    <a:pt x="1813718" y="2956539"/>
                    <a:pt x="1816247" y="2939522"/>
                  </a:cubicBezTo>
                  <a:cubicBezTo>
                    <a:pt x="1819467" y="2918366"/>
                    <a:pt x="1818930" y="2897593"/>
                    <a:pt x="1817933" y="2876284"/>
                  </a:cubicBezTo>
                  <a:cubicBezTo>
                    <a:pt x="1817550" y="2867085"/>
                    <a:pt x="1818547" y="2857887"/>
                    <a:pt x="1819696" y="2848688"/>
                  </a:cubicBezTo>
                  <a:cubicBezTo>
                    <a:pt x="1821000" y="2853594"/>
                    <a:pt x="1822379" y="2858424"/>
                    <a:pt x="1823836" y="2863253"/>
                  </a:cubicBezTo>
                  <a:cubicBezTo>
                    <a:pt x="1825062" y="2877357"/>
                    <a:pt x="1825369" y="2891844"/>
                    <a:pt x="1827898" y="2905718"/>
                  </a:cubicBezTo>
                  <a:cubicBezTo>
                    <a:pt x="1828052" y="2906408"/>
                    <a:pt x="1828205" y="2907022"/>
                    <a:pt x="1828511" y="2907558"/>
                  </a:cubicBezTo>
                  <a:cubicBezTo>
                    <a:pt x="1826059" y="2923655"/>
                    <a:pt x="1826289" y="2940442"/>
                    <a:pt x="1829968" y="2955006"/>
                  </a:cubicBezTo>
                  <a:cubicBezTo>
                    <a:pt x="1825905" y="2971180"/>
                    <a:pt x="1828742" y="2991647"/>
                    <a:pt x="1834031" y="3002531"/>
                  </a:cubicBezTo>
                  <a:cubicBezTo>
                    <a:pt x="1845528" y="3025910"/>
                    <a:pt x="1868371" y="3017249"/>
                    <a:pt x="1875270" y="2996169"/>
                  </a:cubicBezTo>
                  <a:cubicBezTo>
                    <a:pt x="1884315" y="2968727"/>
                    <a:pt x="1883625" y="2935536"/>
                    <a:pt x="1882322" y="2907098"/>
                  </a:cubicBezTo>
                  <a:cubicBezTo>
                    <a:pt x="1881555" y="2889315"/>
                    <a:pt x="1879562" y="2871608"/>
                    <a:pt x="1879256" y="2853824"/>
                  </a:cubicBezTo>
                  <a:cubicBezTo>
                    <a:pt x="1879026" y="2841177"/>
                    <a:pt x="1880099" y="2826689"/>
                    <a:pt x="1879946" y="2812432"/>
                  </a:cubicBezTo>
                  <a:cubicBezTo>
                    <a:pt x="1880482" y="2808292"/>
                    <a:pt x="1880866" y="2804383"/>
                    <a:pt x="1881249" y="2801164"/>
                  </a:cubicBezTo>
                  <a:cubicBezTo>
                    <a:pt x="1881402" y="2800014"/>
                    <a:pt x="1881555" y="2798711"/>
                    <a:pt x="1881709" y="2797178"/>
                  </a:cubicBezTo>
                  <a:cubicBezTo>
                    <a:pt x="1882245" y="2797714"/>
                    <a:pt x="1882705" y="2798251"/>
                    <a:pt x="1883242" y="2798864"/>
                  </a:cubicBezTo>
                  <a:cubicBezTo>
                    <a:pt x="1890294" y="2809979"/>
                    <a:pt x="1901179" y="2819867"/>
                    <a:pt x="1914363" y="2812892"/>
                  </a:cubicBezTo>
                  <a:cubicBezTo>
                    <a:pt x="1920802" y="2812048"/>
                    <a:pt x="1926167" y="2805916"/>
                    <a:pt x="1923868" y="2799784"/>
                  </a:cubicBezTo>
                  <a:close/>
                </a:path>
              </a:pathLst>
            </a:custGeom>
            <a:solidFill>
              <a:schemeClr val="accent1">
                <a:alpha val="20000"/>
              </a:schemeClr>
            </a:solidFill>
            <a:ln w="7658"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0" name="Rectangle: Rounded Corners 302">
              <a:extLst>
                <a:ext uri="{FF2B5EF4-FFF2-40B4-BE49-F238E27FC236}">
                  <a16:creationId xmlns:a16="http://schemas.microsoft.com/office/drawing/2014/main" id="{5CE7EEC9-C564-4ED4-AD76-7091B2C37CCE}"/>
                </a:ext>
              </a:extLst>
            </p:cNvPr>
            <p:cNvSpPr/>
            <p:nvPr/>
          </p:nvSpPr>
          <p:spPr>
            <a:xfrm>
              <a:off x="4781229" y="1574213"/>
              <a:ext cx="1410105" cy="4015294"/>
            </a:xfrm>
            <a:prstGeom prst="roundRect">
              <a:avLst>
                <a:gd name="adj" fmla="val 0"/>
              </a:avLst>
            </a:prstGeom>
            <a:solidFill>
              <a:schemeClr val="tx2">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D3759">
                    <a:lumMod val="75000"/>
                  </a:srgbClr>
                </a:solidFill>
                <a:effectLst/>
                <a:uLnTx/>
                <a:uFillTx/>
                <a:latin typeface="Arial" panose="020B0604020202020204"/>
                <a:ea typeface="+mn-ea"/>
                <a:cs typeface="+mn-cs"/>
              </a:endParaRPr>
            </a:p>
          </p:txBody>
        </p:sp>
        <p:sp>
          <p:nvSpPr>
            <p:cNvPr id="161" name="Rectangle: Rounded Corners 46">
              <a:extLst>
                <a:ext uri="{FF2B5EF4-FFF2-40B4-BE49-F238E27FC236}">
                  <a16:creationId xmlns:a16="http://schemas.microsoft.com/office/drawing/2014/main" id="{45FE045C-E9D0-4AAC-B4FA-B8F77F68D7CD}"/>
                </a:ext>
              </a:extLst>
            </p:cNvPr>
            <p:cNvSpPr/>
            <p:nvPr/>
          </p:nvSpPr>
          <p:spPr>
            <a:xfrm>
              <a:off x="4917698" y="3156011"/>
              <a:ext cx="2514600" cy="17554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sp>
          <p:nvSpPr>
            <p:cNvPr id="162" name="Rectangle 161">
              <a:extLst>
                <a:ext uri="{FF2B5EF4-FFF2-40B4-BE49-F238E27FC236}">
                  <a16:creationId xmlns:a16="http://schemas.microsoft.com/office/drawing/2014/main" id="{3B740B74-2328-4256-BF4C-04831A90DC2D}"/>
                </a:ext>
              </a:extLst>
            </p:cNvPr>
            <p:cNvSpPr/>
            <p:nvPr/>
          </p:nvSpPr>
          <p:spPr>
            <a:xfrm>
              <a:off x="4364168" y="3201653"/>
              <a:ext cx="1801546" cy="859333"/>
            </a:xfrm>
            <a:prstGeom prst="rect">
              <a:avLst/>
            </a:prstGeom>
          </p:spPr>
          <p:txBody>
            <a:bodyPr wrap="square">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3F4444"/>
                  </a:solidFill>
                  <a:effectLst/>
                  <a:uLnTx/>
                  <a:uFillTx/>
                  <a:latin typeface="Arial" panose="020B0604020202020204"/>
                  <a:ea typeface="+mn-ea"/>
                  <a:cs typeface="+mn-cs"/>
                </a:rPr>
                <a:t>Effets</a:t>
              </a:r>
              <a:r>
                <a:rPr kumimoji="0" lang="en-US" sz="1400" b="0" i="0" u="none" strike="noStrike" kern="1200" cap="none" spc="0" normalizeH="0" baseline="0" noProof="0" dirty="0">
                  <a:ln>
                    <a:noFill/>
                  </a:ln>
                  <a:solidFill>
                    <a:srgbClr val="3F4444"/>
                  </a:solidFill>
                  <a:effectLst/>
                  <a:uLnTx/>
                  <a:uFillTx/>
                  <a:latin typeface="Arial" panose="020B0604020202020204"/>
                  <a:ea typeface="+mn-ea"/>
                  <a:cs typeface="+mn-cs"/>
                </a:rPr>
                <a:t> </a:t>
              </a:r>
              <a:r>
                <a:rPr kumimoji="0" lang="en-US" sz="1400" b="1" i="0" u="none" strike="noStrike" kern="1200" cap="none" spc="0" normalizeH="0" baseline="0" noProof="0" dirty="0" err="1">
                  <a:ln>
                    <a:noFill/>
                  </a:ln>
                  <a:solidFill>
                    <a:srgbClr val="3F4444"/>
                  </a:solidFill>
                  <a:effectLst/>
                  <a:uLnTx/>
                  <a:uFillTx/>
                  <a:latin typeface="Arial" panose="020B0604020202020204"/>
                  <a:ea typeface="+mn-ea"/>
                  <a:cs typeface="+mn-cs"/>
                </a:rPr>
                <a:t>glycémiques</a:t>
              </a:r>
              <a:r>
                <a:rPr kumimoji="0" lang="en-US" sz="1400" b="0" i="0" u="none" strike="noStrike" kern="1200" cap="none" spc="0" normalizeH="0" baseline="0" noProof="0" dirty="0">
                  <a:ln>
                    <a:noFill/>
                  </a:ln>
                  <a:solidFill>
                    <a:srgbClr val="3F4444"/>
                  </a:solidFill>
                  <a:effectLst/>
                  <a:uLnTx/>
                  <a:uFillTx/>
                  <a:latin typeface="Arial" panose="020B0604020202020204"/>
                  <a:ea typeface="+mn-ea"/>
                  <a:cs typeface="+mn-cs"/>
                </a:rPr>
                <a:t> des iSGLT2</a:t>
              </a:r>
            </a:p>
          </p:txBody>
        </p:sp>
        <p:sp>
          <p:nvSpPr>
            <p:cNvPr id="163" name="Rectangle 162">
              <a:extLst>
                <a:ext uri="{FF2B5EF4-FFF2-40B4-BE49-F238E27FC236}">
                  <a16:creationId xmlns:a16="http://schemas.microsoft.com/office/drawing/2014/main" id="{061893CA-F4A7-4EFC-9640-3A132A238B63}"/>
                </a:ext>
              </a:extLst>
            </p:cNvPr>
            <p:cNvSpPr/>
            <p:nvPr/>
          </p:nvSpPr>
          <p:spPr>
            <a:xfrm>
              <a:off x="6266820" y="3172024"/>
              <a:ext cx="1691186" cy="1109971"/>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7F134C"/>
                  </a:solidFill>
                  <a:effectLst/>
                  <a:uLnTx/>
                  <a:uFillTx/>
                  <a:latin typeface="Arial" panose="020B0604020202020204"/>
                  <a:ea typeface="+mn-ea"/>
                  <a:cs typeface="+mn-cs"/>
                </a:rPr>
                <a:t>Effets</a:t>
              </a:r>
              <a:r>
                <a:rPr kumimoji="0" lang="en-US" sz="1400" b="0" i="0" u="none" strike="noStrike" kern="1200" cap="none" spc="0" normalizeH="0" baseline="0" noProof="0" dirty="0">
                  <a:ln>
                    <a:noFill/>
                  </a:ln>
                  <a:solidFill>
                    <a:srgbClr val="7F134C"/>
                  </a:solidFill>
                  <a:effectLst/>
                  <a:uLnTx/>
                  <a:uFillTx/>
                  <a:latin typeface="Arial" panose="020B0604020202020204"/>
                  <a:ea typeface="+mn-ea"/>
                  <a:cs typeface="+mn-cs"/>
                </a:rPr>
                <a:t>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F134C"/>
                  </a:solidFill>
                  <a:effectLst/>
                  <a:uLnTx/>
                  <a:uFillTx/>
                  <a:latin typeface="Arial" panose="020B0604020202020204"/>
                  <a:ea typeface="+mn-ea"/>
                  <a:cs typeface="+mn-cs"/>
                </a:rPr>
                <a:t>extra </a:t>
              </a:r>
              <a:r>
                <a:rPr kumimoji="0" lang="en-US" sz="1400" b="1" i="0" u="none" strike="noStrike" kern="1200" cap="none" spc="0" normalizeH="0" baseline="0" noProof="0" dirty="0" err="1">
                  <a:ln>
                    <a:noFill/>
                  </a:ln>
                  <a:solidFill>
                    <a:srgbClr val="7F134C"/>
                  </a:solidFill>
                  <a:effectLst/>
                  <a:uLnTx/>
                  <a:uFillTx/>
                  <a:latin typeface="Arial" panose="020B0604020202020204"/>
                  <a:ea typeface="+mn-ea"/>
                  <a:cs typeface="+mn-cs"/>
                </a:rPr>
                <a:t>glycémiques</a:t>
              </a:r>
              <a:r>
                <a:rPr kumimoji="0" lang="en-US" sz="1400" b="1" i="0" u="none" strike="noStrike" kern="1200" cap="none" spc="0" normalizeH="0" baseline="0" noProof="0" dirty="0">
                  <a:ln>
                    <a:noFill/>
                  </a:ln>
                  <a:solidFill>
                    <a:srgbClr val="7F134C"/>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7F134C"/>
                  </a:solidFill>
                  <a:effectLst/>
                  <a:uLnTx/>
                  <a:uFillTx/>
                  <a:latin typeface="Arial" panose="020B0604020202020204"/>
                  <a:ea typeface="+mn-ea"/>
                  <a:cs typeface="+mn-cs"/>
                </a:rPr>
                <a:t>des iSGLT2</a:t>
              </a:r>
            </a:p>
          </p:txBody>
        </p:sp>
        <p:sp>
          <p:nvSpPr>
            <p:cNvPr id="164" name="Rectangle 163">
              <a:extLst>
                <a:ext uri="{FF2B5EF4-FFF2-40B4-BE49-F238E27FC236}">
                  <a16:creationId xmlns:a16="http://schemas.microsoft.com/office/drawing/2014/main" id="{90913C51-3984-4987-B580-12D61923B41E}"/>
                </a:ext>
              </a:extLst>
            </p:cNvPr>
            <p:cNvSpPr/>
            <p:nvPr/>
          </p:nvSpPr>
          <p:spPr>
            <a:xfrm>
              <a:off x="4780093" y="1574213"/>
              <a:ext cx="2872077" cy="400615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65" name="Straight Connector 316">
              <a:extLst>
                <a:ext uri="{FF2B5EF4-FFF2-40B4-BE49-F238E27FC236}">
                  <a16:creationId xmlns:a16="http://schemas.microsoft.com/office/drawing/2014/main" id="{1B417B2B-F866-4C8E-96F9-9F98E8C05588}"/>
                </a:ext>
              </a:extLst>
            </p:cNvPr>
            <p:cNvCxnSpPr>
              <a:cxnSpLocks/>
            </p:cNvCxnSpPr>
            <p:nvPr/>
          </p:nvCxnSpPr>
          <p:spPr>
            <a:xfrm>
              <a:off x="6179884" y="1574213"/>
              <a:ext cx="0" cy="400615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6" name="Straight Connector 347">
            <a:extLst>
              <a:ext uri="{FF2B5EF4-FFF2-40B4-BE49-F238E27FC236}">
                <a16:creationId xmlns:a16="http://schemas.microsoft.com/office/drawing/2014/main" id="{21CCFD53-E01E-4F79-9D94-3BE0E625B0E7}"/>
              </a:ext>
            </a:extLst>
          </p:cNvPr>
          <p:cNvCxnSpPr>
            <a:cxnSpLocks/>
          </p:cNvCxnSpPr>
          <p:nvPr/>
        </p:nvCxnSpPr>
        <p:spPr>
          <a:xfrm flipV="1">
            <a:off x="6157985" y="1507550"/>
            <a:ext cx="0" cy="232105"/>
          </a:xfrm>
          <a:prstGeom prst="line">
            <a:avLst/>
          </a:prstGeom>
          <a:ln>
            <a:solidFill>
              <a:schemeClr val="bg2"/>
            </a:solidFill>
            <a:headEnd type="triangle" w="med" len="sm"/>
          </a:ln>
        </p:spPr>
        <p:style>
          <a:lnRef idx="1">
            <a:schemeClr val="accent1"/>
          </a:lnRef>
          <a:fillRef idx="0">
            <a:schemeClr val="accent1"/>
          </a:fillRef>
          <a:effectRef idx="0">
            <a:schemeClr val="accent1"/>
          </a:effectRef>
          <a:fontRef idx="minor">
            <a:schemeClr val="tx1"/>
          </a:fontRef>
        </p:style>
      </p:cxnSp>
      <p:grpSp>
        <p:nvGrpSpPr>
          <p:cNvPr id="167" name="Group 12">
            <a:extLst>
              <a:ext uri="{FF2B5EF4-FFF2-40B4-BE49-F238E27FC236}">
                <a16:creationId xmlns:a16="http://schemas.microsoft.com/office/drawing/2014/main" id="{E3335C55-904E-4095-844F-5F524C392571}"/>
              </a:ext>
            </a:extLst>
          </p:cNvPr>
          <p:cNvGrpSpPr/>
          <p:nvPr/>
        </p:nvGrpSpPr>
        <p:grpSpPr>
          <a:xfrm>
            <a:off x="349172" y="1548214"/>
            <a:ext cx="4075179" cy="1304937"/>
            <a:chOff x="348436" y="3887505"/>
            <a:chExt cx="4075178" cy="1304937"/>
          </a:xfrm>
        </p:grpSpPr>
        <p:grpSp>
          <p:nvGrpSpPr>
            <p:cNvPr id="168" name="Group 9">
              <a:extLst>
                <a:ext uri="{FF2B5EF4-FFF2-40B4-BE49-F238E27FC236}">
                  <a16:creationId xmlns:a16="http://schemas.microsoft.com/office/drawing/2014/main" id="{65A475C5-E0BA-4FAF-ABEC-352012E7A72C}"/>
                </a:ext>
              </a:extLst>
            </p:cNvPr>
            <p:cNvGrpSpPr/>
            <p:nvPr/>
          </p:nvGrpSpPr>
          <p:grpSpPr>
            <a:xfrm>
              <a:off x="814851" y="3887505"/>
              <a:ext cx="3608763" cy="1280160"/>
              <a:chOff x="814851" y="3887505"/>
              <a:chExt cx="3608763" cy="1280160"/>
            </a:xfrm>
          </p:grpSpPr>
          <p:sp>
            <p:nvSpPr>
              <p:cNvPr id="170" name="Rectangle 169">
                <a:extLst>
                  <a:ext uri="{FF2B5EF4-FFF2-40B4-BE49-F238E27FC236}">
                    <a16:creationId xmlns:a16="http://schemas.microsoft.com/office/drawing/2014/main" id="{730C28FC-31F1-4B2C-A2C7-BC340D6F2FC6}"/>
                  </a:ext>
                </a:extLst>
              </p:cNvPr>
              <p:cNvSpPr/>
              <p:nvPr/>
            </p:nvSpPr>
            <p:spPr>
              <a:xfrm>
                <a:off x="814851" y="3897280"/>
                <a:ext cx="3200400" cy="1257301"/>
              </a:xfrm>
              <a:prstGeom prst="rect">
                <a:avLst/>
              </a:prstGeom>
              <a:solidFill>
                <a:srgbClr val="EBE7E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71" name="Straight Connector 88">
                <a:extLst>
                  <a:ext uri="{FF2B5EF4-FFF2-40B4-BE49-F238E27FC236}">
                    <a16:creationId xmlns:a16="http://schemas.microsoft.com/office/drawing/2014/main" id="{ED541BD1-66D3-4C65-A8AA-9916C087E273}"/>
                  </a:ext>
                </a:extLst>
              </p:cNvPr>
              <p:cNvCxnSpPr>
                <a:cxnSpLocks/>
              </p:cNvCxnSpPr>
              <p:nvPr/>
            </p:nvCxnSpPr>
            <p:spPr>
              <a:xfrm>
                <a:off x="4015052" y="3887505"/>
                <a:ext cx="0" cy="128016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2" name="Graphic 79">
                <a:extLst>
                  <a:ext uri="{FF2B5EF4-FFF2-40B4-BE49-F238E27FC236}">
                    <a16:creationId xmlns:a16="http://schemas.microsoft.com/office/drawing/2014/main" id="{A5CCDA4B-2D07-4DF9-8523-E99B262FC056}"/>
                  </a:ext>
                </a:extLst>
              </p:cNvPr>
              <p:cNvGrpSpPr>
                <a:grpSpLocks noChangeAspect="1"/>
              </p:cNvGrpSpPr>
              <p:nvPr/>
            </p:nvGrpSpPr>
            <p:grpSpPr>
              <a:xfrm>
                <a:off x="3600654" y="4028094"/>
                <a:ext cx="822960" cy="822960"/>
                <a:chOff x="4245827" y="5882402"/>
                <a:chExt cx="731520" cy="731520"/>
              </a:xfrm>
            </p:grpSpPr>
            <p:sp>
              <p:nvSpPr>
                <p:cNvPr id="173" name="Freeform: Shape 159">
                  <a:extLst>
                    <a:ext uri="{FF2B5EF4-FFF2-40B4-BE49-F238E27FC236}">
                      <a16:creationId xmlns:a16="http://schemas.microsoft.com/office/drawing/2014/main" id="{EAF9E926-327E-4152-B14D-009AED16C59E}"/>
                    </a:ext>
                  </a:extLst>
                </p:cNvPr>
                <p:cNvSpPr/>
                <p:nvPr/>
              </p:nvSpPr>
              <p:spPr>
                <a:xfrm>
                  <a:off x="4245109" y="5881684"/>
                  <a:ext cx="731520" cy="731520"/>
                </a:xfrm>
                <a:custGeom>
                  <a:avLst/>
                  <a:gdLst>
                    <a:gd name="connsiteX0" fmla="*/ 732238 w 731520"/>
                    <a:gd name="connsiteY0" fmla="*/ 366478 h 731520"/>
                    <a:gd name="connsiteX1" fmla="*/ 366478 w 731520"/>
                    <a:gd name="connsiteY1" fmla="*/ 732238 h 731520"/>
                    <a:gd name="connsiteX2" fmla="*/ 718 w 731520"/>
                    <a:gd name="connsiteY2" fmla="*/ 366478 h 731520"/>
                    <a:gd name="connsiteX3" fmla="*/ 366478 w 731520"/>
                    <a:gd name="connsiteY3" fmla="*/ 718 h 731520"/>
                    <a:gd name="connsiteX4" fmla="*/ 732238 w 731520"/>
                    <a:gd name="connsiteY4" fmla="*/ 366478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732238" y="366478"/>
                      </a:moveTo>
                      <a:cubicBezTo>
                        <a:pt x="732238" y="568482"/>
                        <a:pt x="568482" y="732238"/>
                        <a:pt x="366478" y="732238"/>
                      </a:cubicBezTo>
                      <a:cubicBezTo>
                        <a:pt x="164474" y="732238"/>
                        <a:pt x="718" y="568482"/>
                        <a:pt x="718" y="366478"/>
                      </a:cubicBezTo>
                      <a:cubicBezTo>
                        <a:pt x="718" y="164474"/>
                        <a:pt x="164474" y="718"/>
                        <a:pt x="366478" y="718"/>
                      </a:cubicBezTo>
                      <a:cubicBezTo>
                        <a:pt x="568482" y="718"/>
                        <a:pt x="732238" y="164474"/>
                        <a:pt x="732238" y="366478"/>
                      </a:cubicBezTo>
                      <a:close/>
                    </a:path>
                  </a:pathLst>
                </a:custGeom>
                <a:solidFill>
                  <a:schemeClr val="accent4"/>
                </a:solidFill>
                <a:ln w="300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4" name="Freeform: Shape 160">
                  <a:extLst>
                    <a:ext uri="{FF2B5EF4-FFF2-40B4-BE49-F238E27FC236}">
                      <a16:creationId xmlns:a16="http://schemas.microsoft.com/office/drawing/2014/main" id="{80079B06-6852-4760-A6C4-C4BB356626F5}"/>
                    </a:ext>
                  </a:extLst>
                </p:cNvPr>
                <p:cNvSpPr/>
                <p:nvPr/>
              </p:nvSpPr>
              <p:spPr>
                <a:xfrm>
                  <a:off x="4612042" y="6097942"/>
                  <a:ext cx="60707" cy="63742"/>
                </a:xfrm>
                <a:custGeom>
                  <a:avLst/>
                  <a:gdLst>
                    <a:gd name="connsiteX0" fmla="*/ 2277 w 60707"/>
                    <a:gd name="connsiteY0" fmla="*/ 43406 h 63742"/>
                    <a:gd name="connsiteX1" fmla="*/ 26013 w 60707"/>
                    <a:gd name="connsiteY1" fmla="*/ 63864 h 63742"/>
                    <a:gd name="connsiteX2" fmla="*/ 55608 w 60707"/>
                    <a:gd name="connsiteY2" fmla="*/ 53513 h 63742"/>
                    <a:gd name="connsiteX3" fmla="*/ 61436 w 60707"/>
                    <a:gd name="connsiteY3" fmla="*/ 22735 h 63742"/>
                    <a:gd name="connsiteX4" fmla="*/ 37699 w 60707"/>
                    <a:gd name="connsiteY4" fmla="*/ 2277 h 63742"/>
                    <a:gd name="connsiteX5" fmla="*/ 8104 w 60707"/>
                    <a:gd name="connsiteY5" fmla="*/ 12627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07" h="63742">
                      <a:moveTo>
                        <a:pt x="2277" y="43406"/>
                      </a:moveTo>
                      <a:lnTo>
                        <a:pt x="26013" y="63864"/>
                      </a:lnTo>
                      <a:lnTo>
                        <a:pt x="55608" y="53513"/>
                      </a:lnTo>
                      <a:lnTo>
                        <a:pt x="61436" y="22735"/>
                      </a:lnTo>
                      <a:lnTo>
                        <a:pt x="37699" y="2277"/>
                      </a:lnTo>
                      <a:lnTo>
                        <a:pt x="8104" y="12627"/>
                      </a:ln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5" name="Freeform: Shape 161">
                  <a:extLst>
                    <a:ext uri="{FF2B5EF4-FFF2-40B4-BE49-F238E27FC236}">
                      <a16:creationId xmlns:a16="http://schemas.microsoft.com/office/drawing/2014/main" id="{FEDACFEF-EA6B-4313-B9EC-8293143B8E7D}"/>
                    </a:ext>
                  </a:extLst>
                </p:cNvPr>
                <p:cNvSpPr/>
                <p:nvPr/>
              </p:nvSpPr>
              <p:spPr>
                <a:xfrm>
                  <a:off x="4517400" y="6103861"/>
                  <a:ext cx="54636" cy="54636"/>
                </a:xfrm>
                <a:custGeom>
                  <a:avLst/>
                  <a:gdLst>
                    <a:gd name="connsiteX0" fmla="*/ 8863 w 54636"/>
                    <a:gd name="connsiteY0" fmla="*/ 45986 h 54636"/>
                    <a:gd name="connsiteX1" fmla="*/ 34087 w 54636"/>
                    <a:gd name="connsiteY1" fmla="*/ 52967 h 54636"/>
                    <a:gd name="connsiteX2" fmla="*/ 52754 w 54636"/>
                    <a:gd name="connsiteY2" fmla="*/ 34573 h 54636"/>
                    <a:gd name="connsiteX3" fmla="*/ 46168 w 54636"/>
                    <a:gd name="connsiteY3" fmla="*/ 9227 h 54636"/>
                    <a:gd name="connsiteX4" fmla="*/ 20914 w 54636"/>
                    <a:gd name="connsiteY4" fmla="*/ 2277 h 54636"/>
                    <a:gd name="connsiteX5" fmla="*/ 2277 w 54636"/>
                    <a:gd name="connsiteY5" fmla="*/ 20640 h 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36" h="54636">
                      <a:moveTo>
                        <a:pt x="8863" y="45986"/>
                      </a:moveTo>
                      <a:lnTo>
                        <a:pt x="34087" y="52967"/>
                      </a:lnTo>
                      <a:lnTo>
                        <a:pt x="52754" y="34573"/>
                      </a:lnTo>
                      <a:lnTo>
                        <a:pt x="46168" y="9227"/>
                      </a:lnTo>
                      <a:lnTo>
                        <a:pt x="20914" y="2277"/>
                      </a:lnTo>
                      <a:lnTo>
                        <a:pt x="2277" y="20640"/>
                      </a:ln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6" name="Freeform: Shape 162">
                  <a:extLst>
                    <a:ext uri="{FF2B5EF4-FFF2-40B4-BE49-F238E27FC236}">
                      <a16:creationId xmlns:a16="http://schemas.microsoft.com/office/drawing/2014/main" id="{C6711452-1E65-4304-8ACD-A24699D27DD1}"/>
                    </a:ext>
                  </a:extLst>
                </p:cNvPr>
                <p:cNvSpPr/>
                <p:nvPr/>
              </p:nvSpPr>
              <p:spPr>
                <a:xfrm>
                  <a:off x="4585270" y="6012983"/>
                  <a:ext cx="42495" cy="42495"/>
                </a:xfrm>
                <a:custGeom>
                  <a:avLst/>
                  <a:gdLst>
                    <a:gd name="connsiteX0" fmla="*/ 26833 w 42494"/>
                    <a:gd name="connsiteY0" fmla="*/ 41372 h 42494"/>
                    <a:gd name="connsiteX1" fmla="*/ 41220 w 42494"/>
                    <a:gd name="connsiteY1" fmla="*/ 27197 h 42494"/>
                    <a:gd name="connsiteX2" fmla="*/ 36121 w 42494"/>
                    <a:gd name="connsiteY2" fmla="*/ 7649 h 42494"/>
                    <a:gd name="connsiteX3" fmla="*/ 16664 w 42494"/>
                    <a:gd name="connsiteY3" fmla="*/ 2277 h 42494"/>
                    <a:gd name="connsiteX4" fmla="*/ 2277 w 42494"/>
                    <a:gd name="connsiteY4" fmla="*/ 16452 h 42494"/>
                    <a:gd name="connsiteX5" fmla="*/ 7346 w 42494"/>
                    <a:gd name="connsiteY5" fmla="*/ 35999 h 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94" h="42494">
                      <a:moveTo>
                        <a:pt x="26833" y="41372"/>
                      </a:moveTo>
                      <a:lnTo>
                        <a:pt x="41220" y="27197"/>
                      </a:lnTo>
                      <a:lnTo>
                        <a:pt x="36121" y="7649"/>
                      </a:lnTo>
                      <a:lnTo>
                        <a:pt x="16664" y="2277"/>
                      </a:lnTo>
                      <a:lnTo>
                        <a:pt x="2277" y="16452"/>
                      </a:lnTo>
                      <a:lnTo>
                        <a:pt x="7346" y="35999"/>
                      </a:ln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7" name="Freeform: Shape 163">
                  <a:extLst>
                    <a:ext uri="{FF2B5EF4-FFF2-40B4-BE49-F238E27FC236}">
                      <a16:creationId xmlns:a16="http://schemas.microsoft.com/office/drawing/2014/main" id="{0A0CC2BD-0626-4896-9116-983526AA2ACA}"/>
                    </a:ext>
                  </a:extLst>
                </p:cNvPr>
                <p:cNvSpPr/>
                <p:nvPr/>
              </p:nvSpPr>
              <p:spPr>
                <a:xfrm>
                  <a:off x="4505046" y="6018720"/>
                  <a:ext cx="24283" cy="24283"/>
                </a:xfrm>
                <a:custGeom>
                  <a:avLst/>
                  <a:gdLst>
                    <a:gd name="connsiteX0" fmla="*/ 16482 w 24282"/>
                    <a:gd name="connsiteY0" fmla="*/ 24920 h 24282"/>
                    <a:gd name="connsiteX1" fmla="*/ 24829 w 24282"/>
                    <a:gd name="connsiteY1" fmla="*/ 16725 h 24282"/>
                    <a:gd name="connsiteX2" fmla="*/ 21885 w 24282"/>
                    <a:gd name="connsiteY2" fmla="*/ 5403 h 24282"/>
                    <a:gd name="connsiteX3" fmla="*/ 10624 w 24282"/>
                    <a:gd name="connsiteY3" fmla="*/ 2277 h 24282"/>
                    <a:gd name="connsiteX4" fmla="*/ 2277 w 24282"/>
                    <a:gd name="connsiteY4" fmla="*/ 10502 h 24282"/>
                    <a:gd name="connsiteX5" fmla="*/ 5221 w 24282"/>
                    <a:gd name="connsiteY5" fmla="*/ 21794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82" h="24282">
                      <a:moveTo>
                        <a:pt x="16482" y="24920"/>
                      </a:moveTo>
                      <a:lnTo>
                        <a:pt x="24829" y="16725"/>
                      </a:lnTo>
                      <a:lnTo>
                        <a:pt x="21885" y="5403"/>
                      </a:lnTo>
                      <a:lnTo>
                        <a:pt x="10624" y="2277"/>
                      </a:lnTo>
                      <a:lnTo>
                        <a:pt x="2277" y="10502"/>
                      </a:lnTo>
                      <a:lnTo>
                        <a:pt x="5221" y="21794"/>
                      </a:ln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8" name="Freeform: Shape 164">
                  <a:extLst>
                    <a:ext uri="{FF2B5EF4-FFF2-40B4-BE49-F238E27FC236}">
                      <a16:creationId xmlns:a16="http://schemas.microsoft.com/office/drawing/2014/main" id="{77ADA2E7-3F0E-45E8-93FB-679F2FD883CA}"/>
                    </a:ext>
                  </a:extLst>
                </p:cNvPr>
                <p:cNvSpPr/>
                <p:nvPr/>
              </p:nvSpPr>
              <p:spPr>
                <a:xfrm>
                  <a:off x="4412923" y="6044186"/>
                  <a:ext cx="39460" cy="39460"/>
                </a:xfrm>
                <a:custGeom>
                  <a:avLst/>
                  <a:gdLst>
                    <a:gd name="connsiteX0" fmla="*/ 4523 w 39459"/>
                    <a:gd name="connsiteY0" fmla="*/ 9743 h 39459"/>
                    <a:gd name="connsiteX1" fmla="*/ 2277 w 39459"/>
                    <a:gd name="connsiteY1" fmla="*/ 28623 h 39459"/>
                    <a:gd name="connsiteX2" fmla="*/ 17514 w 39459"/>
                    <a:gd name="connsiteY2" fmla="*/ 40006 h 39459"/>
                    <a:gd name="connsiteX3" fmla="*/ 34967 w 39459"/>
                    <a:gd name="connsiteY3" fmla="*/ 32509 h 39459"/>
                    <a:gd name="connsiteX4" fmla="*/ 37213 w 39459"/>
                    <a:gd name="connsiteY4" fmla="*/ 13659 h 39459"/>
                    <a:gd name="connsiteX5" fmla="*/ 22006 w 39459"/>
                    <a:gd name="connsiteY5" fmla="*/ 2277 h 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59" h="39459">
                      <a:moveTo>
                        <a:pt x="4523" y="9743"/>
                      </a:moveTo>
                      <a:lnTo>
                        <a:pt x="2277" y="28623"/>
                      </a:lnTo>
                      <a:lnTo>
                        <a:pt x="17514" y="40006"/>
                      </a:lnTo>
                      <a:lnTo>
                        <a:pt x="34967" y="32509"/>
                      </a:lnTo>
                      <a:lnTo>
                        <a:pt x="37213" y="13659"/>
                      </a:lnTo>
                      <a:lnTo>
                        <a:pt x="22006" y="2277"/>
                      </a:ln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9" name="Freeform: Shape 165">
                  <a:extLst>
                    <a:ext uri="{FF2B5EF4-FFF2-40B4-BE49-F238E27FC236}">
                      <a16:creationId xmlns:a16="http://schemas.microsoft.com/office/drawing/2014/main" id="{A1585B79-1D13-4D52-9F61-67382CD1EA8A}"/>
                    </a:ext>
                  </a:extLst>
                </p:cNvPr>
                <p:cNvSpPr/>
                <p:nvPr/>
              </p:nvSpPr>
              <p:spPr>
                <a:xfrm>
                  <a:off x="4455902" y="6155389"/>
                  <a:ext cx="449232" cy="327818"/>
                </a:xfrm>
                <a:custGeom>
                  <a:avLst/>
                  <a:gdLst>
                    <a:gd name="connsiteX0" fmla="*/ 441707 w 449232"/>
                    <a:gd name="connsiteY0" fmla="*/ 70827 h 327818"/>
                    <a:gd name="connsiteX1" fmla="*/ 168373 w 449232"/>
                    <a:gd name="connsiteY1" fmla="*/ 32036 h 327818"/>
                    <a:gd name="connsiteX2" fmla="*/ 9837 w 449232"/>
                    <a:gd name="connsiteY2" fmla="*/ 258048 h 327818"/>
                    <a:gd name="connsiteX3" fmla="*/ 283170 w 449232"/>
                    <a:gd name="connsiteY3" fmla="*/ 296840 h 327818"/>
                    <a:gd name="connsiteX4" fmla="*/ 441707 w 449232"/>
                    <a:gd name="connsiteY4" fmla="*/ 70827 h 327818"/>
                    <a:gd name="connsiteX5" fmla="*/ 244105 w 449232"/>
                    <a:gd name="connsiteY5" fmla="*/ 107889 h 327818"/>
                    <a:gd name="connsiteX6" fmla="*/ 273670 w 449232"/>
                    <a:gd name="connsiteY6" fmla="*/ 97539 h 327818"/>
                    <a:gd name="connsiteX7" fmla="*/ 297406 w 449232"/>
                    <a:gd name="connsiteY7" fmla="*/ 117997 h 327818"/>
                    <a:gd name="connsiteX8" fmla="*/ 291578 w 449232"/>
                    <a:gd name="connsiteY8" fmla="*/ 148775 h 327818"/>
                    <a:gd name="connsiteX9" fmla="*/ 262014 w 449232"/>
                    <a:gd name="connsiteY9" fmla="*/ 159126 h 327818"/>
                    <a:gd name="connsiteX10" fmla="*/ 238277 w 449232"/>
                    <a:gd name="connsiteY10" fmla="*/ 138668 h 327818"/>
                    <a:gd name="connsiteX11" fmla="*/ 244105 w 449232"/>
                    <a:gd name="connsiteY11" fmla="*/ 107889 h 327818"/>
                    <a:gd name="connsiteX12" fmla="*/ 191897 w 449232"/>
                    <a:gd name="connsiteY12" fmla="*/ 45664 h 327818"/>
                    <a:gd name="connsiteX13" fmla="*/ 219853 w 449232"/>
                    <a:gd name="connsiteY13" fmla="*/ 59839 h 327818"/>
                    <a:gd name="connsiteX14" fmla="*/ 221553 w 449232"/>
                    <a:gd name="connsiteY14" fmla="*/ 91134 h 327818"/>
                    <a:gd name="connsiteX15" fmla="*/ 195297 w 449232"/>
                    <a:gd name="connsiteY15" fmla="*/ 108253 h 327818"/>
                    <a:gd name="connsiteX16" fmla="*/ 167341 w 449232"/>
                    <a:gd name="connsiteY16" fmla="*/ 94078 h 327818"/>
                    <a:gd name="connsiteX17" fmla="*/ 165641 w 449232"/>
                    <a:gd name="connsiteY17" fmla="*/ 62784 h 327818"/>
                    <a:gd name="connsiteX18" fmla="*/ 191897 w 449232"/>
                    <a:gd name="connsiteY18" fmla="*/ 45664 h 327818"/>
                    <a:gd name="connsiteX19" fmla="*/ 120718 w 449232"/>
                    <a:gd name="connsiteY19" fmla="*/ 128317 h 327818"/>
                    <a:gd name="connsiteX20" fmla="*/ 152013 w 449232"/>
                    <a:gd name="connsiteY20" fmla="*/ 130169 h 327818"/>
                    <a:gd name="connsiteX21" fmla="*/ 166066 w 449232"/>
                    <a:gd name="connsiteY21" fmla="*/ 158185 h 327818"/>
                    <a:gd name="connsiteX22" fmla="*/ 148826 w 449232"/>
                    <a:gd name="connsiteY22" fmla="*/ 184350 h 327818"/>
                    <a:gd name="connsiteX23" fmla="*/ 117531 w 449232"/>
                    <a:gd name="connsiteY23" fmla="*/ 182498 h 327818"/>
                    <a:gd name="connsiteX24" fmla="*/ 103477 w 449232"/>
                    <a:gd name="connsiteY24" fmla="*/ 154482 h 327818"/>
                    <a:gd name="connsiteX25" fmla="*/ 120718 w 449232"/>
                    <a:gd name="connsiteY25" fmla="*/ 128317 h 327818"/>
                    <a:gd name="connsiteX26" fmla="*/ 369587 w 449232"/>
                    <a:gd name="connsiteY26" fmla="*/ 119393 h 327818"/>
                    <a:gd name="connsiteX27" fmla="*/ 355563 w 449232"/>
                    <a:gd name="connsiteY27" fmla="*/ 147379 h 327818"/>
                    <a:gd name="connsiteX28" fmla="*/ 335773 w 449232"/>
                    <a:gd name="connsiteY28" fmla="*/ 169780 h 327818"/>
                    <a:gd name="connsiteX29" fmla="*/ 288573 w 449232"/>
                    <a:gd name="connsiteY29" fmla="*/ 203351 h 327818"/>
                    <a:gd name="connsiteX30" fmla="*/ 236547 w 449232"/>
                    <a:gd name="connsiteY30" fmla="*/ 226359 h 327818"/>
                    <a:gd name="connsiteX31" fmla="*/ 182063 w 449232"/>
                    <a:gd name="connsiteY31" fmla="*/ 241354 h 327818"/>
                    <a:gd name="connsiteX32" fmla="*/ 125119 w 449232"/>
                    <a:gd name="connsiteY32" fmla="*/ 246028 h 327818"/>
                    <a:gd name="connsiteX33" fmla="*/ 96223 w 449232"/>
                    <a:gd name="connsiteY33" fmla="*/ 242628 h 327818"/>
                    <a:gd name="connsiteX34" fmla="*/ 81744 w 449232"/>
                    <a:gd name="connsiteY34" fmla="*/ 238379 h 327818"/>
                    <a:gd name="connsiteX35" fmla="*/ 74399 w 449232"/>
                    <a:gd name="connsiteY35" fmla="*/ 234949 h 327818"/>
                    <a:gd name="connsiteX36" fmla="*/ 70574 w 449232"/>
                    <a:gd name="connsiteY36" fmla="*/ 232430 h 327818"/>
                    <a:gd name="connsiteX37" fmla="*/ 66416 w 449232"/>
                    <a:gd name="connsiteY37" fmla="*/ 228150 h 327818"/>
                    <a:gd name="connsiteX38" fmla="*/ 67873 w 449232"/>
                    <a:gd name="connsiteY38" fmla="*/ 217860 h 327818"/>
                    <a:gd name="connsiteX39" fmla="*/ 78163 w 449232"/>
                    <a:gd name="connsiteY39" fmla="*/ 219317 h 327818"/>
                    <a:gd name="connsiteX40" fmla="*/ 81259 w 449232"/>
                    <a:gd name="connsiteY40" fmla="*/ 220319 h 327818"/>
                    <a:gd name="connsiteX41" fmla="*/ 86722 w 449232"/>
                    <a:gd name="connsiteY41" fmla="*/ 221624 h 327818"/>
                    <a:gd name="connsiteX42" fmla="*/ 98985 w 449232"/>
                    <a:gd name="connsiteY42" fmla="*/ 223020 h 327818"/>
                    <a:gd name="connsiteX43" fmla="*/ 124664 w 449232"/>
                    <a:gd name="connsiteY43" fmla="*/ 222595 h 327818"/>
                    <a:gd name="connsiteX44" fmla="*/ 176174 w 449232"/>
                    <a:gd name="connsiteY44" fmla="*/ 213975 h 327818"/>
                    <a:gd name="connsiteX45" fmla="*/ 226682 w 449232"/>
                    <a:gd name="connsiteY45" fmla="*/ 198403 h 327818"/>
                    <a:gd name="connsiteX46" fmla="*/ 274884 w 449232"/>
                    <a:gd name="connsiteY46" fmla="*/ 177763 h 327818"/>
                    <a:gd name="connsiteX47" fmla="*/ 317743 w 449232"/>
                    <a:gd name="connsiteY47" fmla="*/ 149595 h 327818"/>
                    <a:gd name="connsiteX48" fmla="*/ 335136 w 449232"/>
                    <a:gd name="connsiteY48" fmla="*/ 131959 h 327818"/>
                    <a:gd name="connsiteX49" fmla="*/ 346973 w 449232"/>
                    <a:gd name="connsiteY49" fmla="*/ 111987 h 327818"/>
                    <a:gd name="connsiteX50" fmla="*/ 348916 w 449232"/>
                    <a:gd name="connsiteY50" fmla="*/ 91832 h 327818"/>
                    <a:gd name="connsiteX51" fmla="*/ 347398 w 449232"/>
                    <a:gd name="connsiteY51" fmla="*/ 87188 h 327818"/>
                    <a:gd name="connsiteX52" fmla="*/ 346306 w 449232"/>
                    <a:gd name="connsiteY52" fmla="*/ 84972 h 327818"/>
                    <a:gd name="connsiteX53" fmla="*/ 345274 w 449232"/>
                    <a:gd name="connsiteY53" fmla="*/ 83181 h 327818"/>
                    <a:gd name="connsiteX54" fmla="*/ 338080 w 449232"/>
                    <a:gd name="connsiteY54" fmla="*/ 76868 h 327818"/>
                    <a:gd name="connsiteX55" fmla="*/ 314981 w 449232"/>
                    <a:gd name="connsiteY55" fmla="*/ 68946 h 327818"/>
                    <a:gd name="connsiteX56" fmla="*/ 288755 w 449232"/>
                    <a:gd name="connsiteY56" fmla="*/ 65849 h 327818"/>
                    <a:gd name="connsiteX57" fmla="*/ 288573 w 449232"/>
                    <a:gd name="connsiteY57" fmla="*/ 65849 h 327818"/>
                    <a:gd name="connsiteX58" fmla="*/ 284688 w 449232"/>
                    <a:gd name="connsiteY58" fmla="*/ 61539 h 327818"/>
                    <a:gd name="connsiteX59" fmla="*/ 287996 w 449232"/>
                    <a:gd name="connsiteY59" fmla="*/ 57715 h 327818"/>
                    <a:gd name="connsiteX60" fmla="*/ 316407 w 449232"/>
                    <a:gd name="connsiteY60" fmla="*/ 55074 h 327818"/>
                    <a:gd name="connsiteX61" fmla="*/ 331068 w 449232"/>
                    <a:gd name="connsiteY61" fmla="*/ 56288 h 327818"/>
                    <a:gd name="connsiteX62" fmla="*/ 346124 w 449232"/>
                    <a:gd name="connsiteY62" fmla="*/ 60355 h 327818"/>
                    <a:gd name="connsiteX63" fmla="*/ 360754 w 449232"/>
                    <a:gd name="connsiteY63" fmla="*/ 70190 h 327818"/>
                    <a:gd name="connsiteX64" fmla="*/ 363759 w 449232"/>
                    <a:gd name="connsiteY64" fmla="*/ 73924 h 327818"/>
                    <a:gd name="connsiteX65" fmla="*/ 366096 w 449232"/>
                    <a:gd name="connsiteY65" fmla="*/ 77596 h 327818"/>
                    <a:gd name="connsiteX66" fmla="*/ 369708 w 449232"/>
                    <a:gd name="connsiteY66" fmla="*/ 85640 h 327818"/>
                    <a:gd name="connsiteX67" fmla="*/ 369587 w 449232"/>
                    <a:gd name="connsiteY67" fmla="*/ 119393 h 32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9232" h="327818">
                      <a:moveTo>
                        <a:pt x="441707" y="70827"/>
                      </a:moveTo>
                      <a:cubicBezTo>
                        <a:pt x="410018" y="-2294"/>
                        <a:pt x="287632" y="-19656"/>
                        <a:pt x="168373" y="32036"/>
                      </a:cubicBezTo>
                      <a:cubicBezTo>
                        <a:pt x="49114" y="83728"/>
                        <a:pt x="-21883" y="184926"/>
                        <a:pt x="9837" y="258048"/>
                      </a:cubicBezTo>
                      <a:cubicBezTo>
                        <a:pt x="41526" y="331170"/>
                        <a:pt x="163911" y="348532"/>
                        <a:pt x="283170" y="296840"/>
                      </a:cubicBezTo>
                      <a:cubicBezTo>
                        <a:pt x="402399" y="245148"/>
                        <a:pt x="473396" y="143949"/>
                        <a:pt x="441707" y="70827"/>
                      </a:cubicBezTo>
                      <a:close/>
                      <a:moveTo>
                        <a:pt x="244105" y="107889"/>
                      </a:moveTo>
                      <a:lnTo>
                        <a:pt x="273670" y="97539"/>
                      </a:lnTo>
                      <a:lnTo>
                        <a:pt x="297406" y="117997"/>
                      </a:lnTo>
                      <a:lnTo>
                        <a:pt x="291578" y="148775"/>
                      </a:lnTo>
                      <a:lnTo>
                        <a:pt x="262014" y="159126"/>
                      </a:lnTo>
                      <a:lnTo>
                        <a:pt x="238277" y="138668"/>
                      </a:lnTo>
                      <a:lnTo>
                        <a:pt x="244105" y="107889"/>
                      </a:lnTo>
                      <a:close/>
                      <a:moveTo>
                        <a:pt x="191897" y="45664"/>
                      </a:moveTo>
                      <a:lnTo>
                        <a:pt x="219853" y="59839"/>
                      </a:lnTo>
                      <a:lnTo>
                        <a:pt x="221553" y="91134"/>
                      </a:lnTo>
                      <a:lnTo>
                        <a:pt x="195297" y="108253"/>
                      </a:lnTo>
                      <a:lnTo>
                        <a:pt x="167341" y="94078"/>
                      </a:lnTo>
                      <a:lnTo>
                        <a:pt x="165641" y="62784"/>
                      </a:lnTo>
                      <a:lnTo>
                        <a:pt x="191897" y="45664"/>
                      </a:lnTo>
                      <a:close/>
                      <a:moveTo>
                        <a:pt x="120718" y="128317"/>
                      </a:moveTo>
                      <a:lnTo>
                        <a:pt x="152013" y="130169"/>
                      </a:lnTo>
                      <a:lnTo>
                        <a:pt x="166066" y="158185"/>
                      </a:lnTo>
                      <a:lnTo>
                        <a:pt x="148826" y="184350"/>
                      </a:lnTo>
                      <a:lnTo>
                        <a:pt x="117531" y="182498"/>
                      </a:lnTo>
                      <a:lnTo>
                        <a:pt x="103477" y="154482"/>
                      </a:lnTo>
                      <a:lnTo>
                        <a:pt x="120718" y="128317"/>
                      </a:lnTo>
                      <a:close/>
                      <a:moveTo>
                        <a:pt x="369587" y="119393"/>
                      </a:moveTo>
                      <a:cubicBezTo>
                        <a:pt x="366491" y="129835"/>
                        <a:pt x="361452" y="139093"/>
                        <a:pt x="355563" y="147379"/>
                      </a:cubicBezTo>
                      <a:cubicBezTo>
                        <a:pt x="349644" y="155635"/>
                        <a:pt x="342967" y="163072"/>
                        <a:pt x="335773" y="169780"/>
                      </a:cubicBezTo>
                      <a:cubicBezTo>
                        <a:pt x="321385" y="183227"/>
                        <a:pt x="305298" y="194063"/>
                        <a:pt x="288573" y="203351"/>
                      </a:cubicBezTo>
                      <a:cubicBezTo>
                        <a:pt x="271818" y="212578"/>
                        <a:pt x="254304" y="220197"/>
                        <a:pt x="236547" y="226359"/>
                      </a:cubicBezTo>
                      <a:cubicBezTo>
                        <a:pt x="219094" y="232581"/>
                        <a:pt x="200639" y="237893"/>
                        <a:pt x="182063" y="241354"/>
                      </a:cubicBezTo>
                      <a:cubicBezTo>
                        <a:pt x="163395" y="244814"/>
                        <a:pt x="144333" y="246696"/>
                        <a:pt x="125119" y="246028"/>
                      </a:cubicBezTo>
                      <a:cubicBezTo>
                        <a:pt x="115497" y="245694"/>
                        <a:pt x="105875" y="244601"/>
                        <a:pt x="96223" y="242628"/>
                      </a:cubicBezTo>
                      <a:cubicBezTo>
                        <a:pt x="91397" y="241536"/>
                        <a:pt x="86601" y="240231"/>
                        <a:pt x="81744" y="238379"/>
                      </a:cubicBezTo>
                      <a:cubicBezTo>
                        <a:pt x="79316" y="237438"/>
                        <a:pt x="76888" y="236345"/>
                        <a:pt x="74399" y="234949"/>
                      </a:cubicBezTo>
                      <a:cubicBezTo>
                        <a:pt x="73154" y="234221"/>
                        <a:pt x="71879" y="233462"/>
                        <a:pt x="70574" y="232430"/>
                      </a:cubicBezTo>
                      <a:cubicBezTo>
                        <a:pt x="69269" y="231398"/>
                        <a:pt x="67873" y="230214"/>
                        <a:pt x="66416" y="228150"/>
                      </a:cubicBezTo>
                      <a:cubicBezTo>
                        <a:pt x="63987" y="224902"/>
                        <a:pt x="64625" y="220288"/>
                        <a:pt x="67873" y="217860"/>
                      </a:cubicBezTo>
                      <a:cubicBezTo>
                        <a:pt x="71121" y="215432"/>
                        <a:pt x="75734" y="216069"/>
                        <a:pt x="78163" y="219317"/>
                      </a:cubicBezTo>
                      <a:cubicBezTo>
                        <a:pt x="78102" y="218922"/>
                        <a:pt x="79680" y="219894"/>
                        <a:pt x="81259" y="220319"/>
                      </a:cubicBezTo>
                      <a:cubicBezTo>
                        <a:pt x="82898" y="220835"/>
                        <a:pt x="84810" y="221260"/>
                        <a:pt x="86722" y="221624"/>
                      </a:cubicBezTo>
                      <a:cubicBezTo>
                        <a:pt x="90607" y="222383"/>
                        <a:pt x="94796" y="222808"/>
                        <a:pt x="98985" y="223020"/>
                      </a:cubicBezTo>
                      <a:cubicBezTo>
                        <a:pt x="107423" y="223597"/>
                        <a:pt x="116044" y="223233"/>
                        <a:pt x="124664" y="222595"/>
                      </a:cubicBezTo>
                      <a:cubicBezTo>
                        <a:pt x="141935" y="221229"/>
                        <a:pt x="159176" y="218163"/>
                        <a:pt x="176174" y="213975"/>
                      </a:cubicBezTo>
                      <a:cubicBezTo>
                        <a:pt x="193263" y="209847"/>
                        <a:pt x="209806" y="204535"/>
                        <a:pt x="226682" y="198403"/>
                      </a:cubicBezTo>
                      <a:cubicBezTo>
                        <a:pt x="243316" y="192484"/>
                        <a:pt x="259495" y="185807"/>
                        <a:pt x="274884" y="177763"/>
                      </a:cubicBezTo>
                      <a:cubicBezTo>
                        <a:pt x="290273" y="169750"/>
                        <a:pt x="304903" y="160492"/>
                        <a:pt x="317743" y="149595"/>
                      </a:cubicBezTo>
                      <a:cubicBezTo>
                        <a:pt x="324117" y="144131"/>
                        <a:pt x="330066" y="138273"/>
                        <a:pt x="335136" y="131959"/>
                      </a:cubicBezTo>
                      <a:cubicBezTo>
                        <a:pt x="340174" y="125646"/>
                        <a:pt x="344424" y="118938"/>
                        <a:pt x="346973" y="111987"/>
                      </a:cubicBezTo>
                      <a:cubicBezTo>
                        <a:pt x="349523" y="105097"/>
                        <a:pt x="350464" y="98115"/>
                        <a:pt x="348916" y="91832"/>
                      </a:cubicBezTo>
                      <a:cubicBezTo>
                        <a:pt x="348552" y="90254"/>
                        <a:pt x="348066" y="88706"/>
                        <a:pt x="347398" y="87188"/>
                      </a:cubicBezTo>
                      <a:cubicBezTo>
                        <a:pt x="347064" y="86429"/>
                        <a:pt x="346700" y="85701"/>
                        <a:pt x="346306" y="84972"/>
                      </a:cubicBezTo>
                      <a:cubicBezTo>
                        <a:pt x="345881" y="84213"/>
                        <a:pt x="345638" y="83788"/>
                        <a:pt x="345274" y="83181"/>
                      </a:cubicBezTo>
                      <a:cubicBezTo>
                        <a:pt x="343726" y="80935"/>
                        <a:pt x="341267" y="78689"/>
                        <a:pt x="338080" y="76868"/>
                      </a:cubicBezTo>
                      <a:cubicBezTo>
                        <a:pt x="331736" y="73074"/>
                        <a:pt x="323419" y="70585"/>
                        <a:pt x="314981" y="68946"/>
                      </a:cubicBezTo>
                      <a:cubicBezTo>
                        <a:pt x="306512" y="67246"/>
                        <a:pt x="297497" y="66305"/>
                        <a:pt x="288755" y="65849"/>
                      </a:cubicBezTo>
                      <a:lnTo>
                        <a:pt x="288573" y="65849"/>
                      </a:lnTo>
                      <a:cubicBezTo>
                        <a:pt x="286297" y="65728"/>
                        <a:pt x="284567" y="63785"/>
                        <a:pt x="284688" y="61539"/>
                      </a:cubicBezTo>
                      <a:cubicBezTo>
                        <a:pt x="284779" y="59627"/>
                        <a:pt x="286175" y="58079"/>
                        <a:pt x="287996" y="57715"/>
                      </a:cubicBezTo>
                      <a:cubicBezTo>
                        <a:pt x="297436" y="55833"/>
                        <a:pt x="306725" y="55044"/>
                        <a:pt x="316407" y="55074"/>
                      </a:cubicBezTo>
                      <a:cubicBezTo>
                        <a:pt x="321234" y="55135"/>
                        <a:pt x="326090" y="55529"/>
                        <a:pt x="331068" y="56288"/>
                      </a:cubicBezTo>
                      <a:cubicBezTo>
                        <a:pt x="336016" y="57077"/>
                        <a:pt x="341085" y="58200"/>
                        <a:pt x="346124" y="60355"/>
                      </a:cubicBezTo>
                      <a:cubicBezTo>
                        <a:pt x="351162" y="62420"/>
                        <a:pt x="356322" y="65516"/>
                        <a:pt x="360754" y="70190"/>
                      </a:cubicBezTo>
                      <a:cubicBezTo>
                        <a:pt x="361786" y="71343"/>
                        <a:pt x="362970" y="72740"/>
                        <a:pt x="363759" y="73924"/>
                      </a:cubicBezTo>
                      <a:cubicBezTo>
                        <a:pt x="364578" y="75107"/>
                        <a:pt x="365337" y="76352"/>
                        <a:pt x="366096" y="77596"/>
                      </a:cubicBezTo>
                      <a:cubicBezTo>
                        <a:pt x="367553" y="80146"/>
                        <a:pt x="368737" y="82847"/>
                        <a:pt x="369708" y="85640"/>
                      </a:cubicBezTo>
                      <a:cubicBezTo>
                        <a:pt x="373442" y="96992"/>
                        <a:pt x="372652" y="109043"/>
                        <a:pt x="369587" y="119393"/>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169" name="Rectangle: Rounded Corners 368">
              <a:extLst>
                <a:ext uri="{FF2B5EF4-FFF2-40B4-BE49-F238E27FC236}">
                  <a16:creationId xmlns:a16="http://schemas.microsoft.com/office/drawing/2014/main" id="{CF3E7CEE-52B8-4238-823C-9B433AEF1749}"/>
                </a:ext>
              </a:extLst>
            </p:cNvPr>
            <p:cNvSpPr/>
            <p:nvPr/>
          </p:nvSpPr>
          <p:spPr>
            <a:xfrm>
              <a:off x="348436" y="3925965"/>
              <a:ext cx="3139187" cy="126647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3C1053">
                      <a:lumMod val="90000"/>
                      <a:lumOff val="10000"/>
                    </a:srgbClr>
                  </a:solidFill>
                  <a:effectLst/>
                  <a:uLnTx/>
                  <a:uFillTx/>
                  <a:latin typeface="Arial" panose="020B0604020202020204"/>
                  <a:ea typeface="+mn-ea"/>
                  <a:cs typeface="+mn-cs"/>
                </a:rPr>
                <a:t>↓ HbA1c</a:t>
              </a:r>
              <a:br>
                <a:rPr kumimoji="0" lang="en-US" sz="1400" b="0" i="1" u="none" strike="noStrike" kern="1200" cap="none" spc="0" normalizeH="0" baseline="0" noProof="0" dirty="0">
                  <a:ln>
                    <a:noFill/>
                  </a:ln>
                  <a:solidFill>
                    <a:srgbClr val="3C1053">
                      <a:lumMod val="90000"/>
                      <a:lumOff val="10000"/>
                    </a:srgbClr>
                  </a:solidFill>
                  <a:effectLst/>
                  <a:uLnTx/>
                  <a:uFillTx/>
                  <a:latin typeface="Arial" panose="020B0604020202020204"/>
                  <a:ea typeface="+mn-ea"/>
                  <a:cs typeface="+mn-cs"/>
                </a:rPr>
              </a:br>
              <a:endParaRPr kumimoji="0" lang="en-US" sz="1400" b="0" i="1" u="none" strike="noStrike" kern="1200" cap="none" spc="0" normalizeH="0" baseline="0" noProof="0" dirty="0">
                <a:ln>
                  <a:noFill/>
                </a:ln>
                <a:solidFill>
                  <a:srgbClr val="3C1053">
                    <a:lumMod val="90000"/>
                    <a:lumOff val="10000"/>
                  </a:srgbClr>
                </a:solidFill>
                <a:effectLst/>
                <a:uLnTx/>
                <a:uFillTx/>
                <a:latin typeface="Arial" panose="020B0604020202020204"/>
                <a:ea typeface="+mn-ea"/>
                <a:cs typeface="+mn-cs"/>
              </a:endParaRPr>
            </a:p>
          </p:txBody>
        </p:sp>
      </p:grpSp>
      <p:cxnSp>
        <p:nvCxnSpPr>
          <p:cNvPr id="180" name="Straight Connector 370">
            <a:extLst>
              <a:ext uri="{FF2B5EF4-FFF2-40B4-BE49-F238E27FC236}">
                <a16:creationId xmlns:a16="http://schemas.microsoft.com/office/drawing/2014/main" id="{1D59D027-1706-4A2B-8676-5907B2B6BABD}"/>
              </a:ext>
            </a:extLst>
          </p:cNvPr>
          <p:cNvCxnSpPr>
            <a:cxnSpLocks/>
          </p:cNvCxnSpPr>
          <p:nvPr/>
        </p:nvCxnSpPr>
        <p:spPr>
          <a:xfrm>
            <a:off x="4013443" y="4665088"/>
            <a:ext cx="0" cy="9124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1" name="Group 6">
            <a:extLst>
              <a:ext uri="{FF2B5EF4-FFF2-40B4-BE49-F238E27FC236}">
                <a16:creationId xmlns:a16="http://schemas.microsoft.com/office/drawing/2014/main" id="{BC002335-E4B3-4C0A-A296-F44B21B84A01}"/>
              </a:ext>
            </a:extLst>
          </p:cNvPr>
          <p:cNvGrpSpPr/>
          <p:nvPr/>
        </p:nvGrpSpPr>
        <p:grpSpPr>
          <a:xfrm>
            <a:off x="5586448" y="4659266"/>
            <a:ext cx="971181" cy="967473"/>
            <a:chOff x="5586448" y="5006276"/>
            <a:chExt cx="971181" cy="967473"/>
          </a:xfrm>
        </p:grpSpPr>
        <p:sp>
          <p:nvSpPr>
            <p:cNvPr id="182" name="Half Frame 11">
              <a:extLst>
                <a:ext uri="{FF2B5EF4-FFF2-40B4-BE49-F238E27FC236}">
                  <a16:creationId xmlns:a16="http://schemas.microsoft.com/office/drawing/2014/main" id="{EC09BD43-14D9-4DE7-9F17-BB04271149CD}"/>
                </a:ext>
              </a:extLst>
            </p:cNvPr>
            <p:cNvSpPr/>
            <p:nvPr/>
          </p:nvSpPr>
          <p:spPr>
            <a:xfrm rot="13500000">
              <a:off x="5752841" y="5006276"/>
              <a:ext cx="804788" cy="804788"/>
            </a:xfrm>
            <a:prstGeom prst="halfFrame">
              <a:avLst>
                <a:gd name="adj1" fmla="val 16969"/>
                <a:gd name="adj2" fmla="val 177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3" name="Freeform: Shape 136">
              <a:extLst>
                <a:ext uri="{FF2B5EF4-FFF2-40B4-BE49-F238E27FC236}">
                  <a16:creationId xmlns:a16="http://schemas.microsoft.com/office/drawing/2014/main" id="{4AD74C9D-6B70-499F-9601-1BCDC20BEA77}"/>
                </a:ext>
              </a:extLst>
            </p:cNvPr>
            <p:cNvSpPr/>
            <p:nvPr/>
          </p:nvSpPr>
          <p:spPr>
            <a:xfrm>
              <a:off x="5586448" y="5408670"/>
              <a:ext cx="565079" cy="565079"/>
            </a:xfrm>
            <a:custGeom>
              <a:avLst/>
              <a:gdLst>
                <a:gd name="connsiteX0" fmla="*/ 0 w 565079"/>
                <a:gd name="connsiteY0" fmla="*/ 0 h 565079"/>
                <a:gd name="connsiteX1" fmla="*/ 193131 w 565079"/>
                <a:gd name="connsiteY1" fmla="*/ 0 h 565079"/>
                <a:gd name="connsiteX2" fmla="*/ 564376 w 565079"/>
                <a:gd name="connsiteY2" fmla="*/ 371245 h 565079"/>
                <a:gd name="connsiteX3" fmla="*/ 565079 w 565079"/>
                <a:gd name="connsiteY3" fmla="*/ 370542 h 565079"/>
                <a:gd name="connsiteX4" fmla="*/ 565079 w 565079"/>
                <a:gd name="connsiteY4" fmla="*/ 565079 h 56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079" h="565079">
                  <a:moveTo>
                    <a:pt x="0" y="0"/>
                  </a:moveTo>
                  <a:lnTo>
                    <a:pt x="193131" y="0"/>
                  </a:lnTo>
                  <a:lnTo>
                    <a:pt x="564376" y="371245"/>
                  </a:lnTo>
                  <a:lnTo>
                    <a:pt x="565079" y="370542"/>
                  </a:lnTo>
                  <a:lnTo>
                    <a:pt x="565079" y="5650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84" name="Group 13">
            <a:extLst>
              <a:ext uri="{FF2B5EF4-FFF2-40B4-BE49-F238E27FC236}">
                <a16:creationId xmlns:a16="http://schemas.microsoft.com/office/drawing/2014/main" id="{1C2ED684-6D5A-4F17-BB9B-2DE4D7F8861E}"/>
              </a:ext>
            </a:extLst>
          </p:cNvPr>
          <p:cNvGrpSpPr/>
          <p:nvPr/>
        </p:nvGrpSpPr>
        <p:grpSpPr>
          <a:xfrm>
            <a:off x="335695" y="4302221"/>
            <a:ext cx="4029125" cy="1280160"/>
            <a:chOff x="335694" y="2940359"/>
            <a:chExt cx="4029125" cy="1280160"/>
          </a:xfrm>
        </p:grpSpPr>
        <p:grpSp>
          <p:nvGrpSpPr>
            <p:cNvPr id="185" name="Group 8">
              <a:extLst>
                <a:ext uri="{FF2B5EF4-FFF2-40B4-BE49-F238E27FC236}">
                  <a16:creationId xmlns:a16="http://schemas.microsoft.com/office/drawing/2014/main" id="{D734C4C7-CCDA-466B-82F5-75FDFCC9D3E1}"/>
                </a:ext>
              </a:extLst>
            </p:cNvPr>
            <p:cNvGrpSpPr/>
            <p:nvPr/>
          </p:nvGrpSpPr>
          <p:grpSpPr>
            <a:xfrm>
              <a:off x="335694" y="2940359"/>
              <a:ext cx="3990425" cy="1280160"/>
              <a:chOff x="335694" y="2940359"/>
              <a:chExt cx="3990425" cy="1280160"/>
            </a:xfrm>
          </p:grpSpPr>
          <p:sp>
            <p:nvSpPr>
              <p:cNvPr id="192" name="Rectangle 191">
                <a:extLst>
                  <a:ext uri="{FF2B5EF4-FFF2-40B4-BE49-F238E27FC236}">
                    <a16:creationId xmlns:a16="http://schemas.microsoft.com/office/drawing/2014/main" id="{AED2B5AC-2435-427F-9144-0369C01B601D}"/>
                  </a:ext>
                </a:extLst>
              </p:cNvPr>
              <p:cNvSpPr/>
              <p:nvPr/>
            </p:nvSpPr>
            <p:spPr>
              <a:xfrm>
                <a:off x="822826" y="2940359"/>
                <a:ext cx="3198676" cy="1256268"/>
              </a:xfrm>
              <a:prstGeom prst="rect">
                <a:avLst/>
              </a:prstGeom>
              <a:solidFill>
                <a:srgbClr val="EFFA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3" name="Rectangle: Rounded Corners 194">
                <a:extLst>
                  <a:ext uri="{FF2B5EF4-FFF2-40B4-BE49-F238E27FC236}">
                    <a16:creationId xmlns:a16="http://schemas.microsoft.com/office/drawing/2014/main" id="{C3E850AD-3F6B-4DD8-A5DB-31C7556E75F9}"/>
                  </a:ext>
                </a:extLst>
              </p:cNvPr>
              <p:cNvSpPr/>
              <p:nvPr/>
            </p:nvSpPr>
            <p:spPr>
              <a:xfrm>
                <a:off x="335694" y="3073357"/>
                <a:ext cx="3139187" cy="92144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65D2DF">
                        <a:lumMod val="50000"/>
                      </a:srgbClr>
                    </a:solidFill>
                    <a:effectLst/>
                    <a:uLnTx/>
                    <a:uFillTx/>
                    <a:latin typeface="Arial" panose="020B0604020202020204"/>
                    <a:ea typeface="+mn-ea"/>
                    <a:cs typeface="+mn-cs"/>
                  </a:rPr>
                  <a:t>↓ </a:t>
                </a:r>
                <a:r>
                  <a:rPr kumimoji="0" lang="en-US" sz="1400" b="1" i="1" u="none" strike="noStrike" kern="1200" cap="none" spc="0" normalizeH="0" baseline="0" noProof="0" dirty="0" err="1">
                    <a:ln>
                      <a:noFill/>
                    </a:ln>
                    <a:solidFill>
                      <a:srgbClr val="65D2DF">
                        <a:lumMod val="50000"/>
                      </a:srgbClr>
                    </a:solidFill>
                    <a:effectLst/>
                    <a:uLnTx/>
                    <a:uFillTx/>
                    <a:latin typeface="Arial" panose="020B0604020202020204"/>
                    <a:ea typeface="+mn-ea"/>
                    <a:cs typeface="+mn-cs"/>
                  </a:rPr>
                  <a:t>poids</a:t>
                </a:r>
                <a:endParaRPr kumimoji="0" lang="en-US" sz="1400" b="1" i="1" u="none" strike="noStrike" kern="1200" cap="none" spc="0" normalizeH="0" baseline="0" noProof="0" dirty="0">
                  <a:ln>
                    <a:noFill/>
                  </a:ln>
                  <a:solidFill>
                    <a:srgbClr val="65D2DF">
                      <a:lumMod val="50000"/>
                    </a:srgbClr>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65D2DF">
                        <a:lumMod val="50000"/>
                      </a:srgbClr>
                    </a:solidFill>
                    <a:effectLst/>
                    <a:uLnTx/>
                    <a:uFillTx/>
                    <a:latin typeface="Arial" panose="020B0604020202020204"/>
                    <a:ea typeface="+mn-ea"/>
                    <a:cs typeface="+mn-cs"/>
                  </a:rPr>
                  <a:t>↓ </a:t>
                </a:r>
                <a:r>
                  <a:rPr kumimoji="0" lang="en-US" sz="1400" b="0" i="1" u="none" strike="noStrike" kern="1200" cap="none" spc="0" normalizeH="0" baseline="0" noProof="0" dirty="0">
                    <a:ln>
                      <a:noFill/>
                    </a:ln>
                    <a:solidFill>
                      <a:srgbClr val="65D2DF">
                        <a:lumMod val="50000"/>
                      </a:srgbClr>
                    </a:solidFill>
                    <a:effectLst/>
                    <a:uLnTx/>
                    <a:uFillTx/>
                    <a:latin typeface="Arial" panose="020B0604020202020204"/>
                    <a:ea typeface="+mn-ea"/>
                    <a:cs typeface="+mn-cs"/>
                  </a:rPr>
                  <a:t>masse </a:t>
                </a:r>
                <a:r>
                  <a:rPr kumimoji="0" lang="en-US" sz="1400" b="0" i="1" u="none" strike="noStrike" kern="1200" cap="none" spc="0" normalizeH="0" baseline="0" noProof="0" dirty="0" err="1">
                    <a:ln>
                      <a:noFill/>
                    </a:ln>
                    <a:solidFill>
                      <a:srgbClr val="65D2DF">
                        <a:lumMod val="50000"/>
                      </a:srgbClr>
                    </a:solidFill>
                    <a:effectLst/>
                    <a:uLnTx/>
                    <a:uFillTx/>
                    <a:latin typeface="Arial" panose="020B0604020202020204"/>
                    <a:ea typeface="+mn-ea"/>
                    <a:cs typeface="+mn-cs"/>
                  </a:rPr>
                  <a:t>grasse</a:t>
                </a:r>
                <a:endParaRPr kumimoji="0" lang="en-US" sz="1400" b="0" i="1" u="none" strike="noStrike" kern="1200" cap="none" spc="0" normalizeH="0" baseline="0" noProof="0" dirty="0">
                  <a:ln>
                    <a:noFill/>
                  </a:ln>
                  <a:solidFill>
                    <a:srgbClr val="65D2DF">
                      <a:lumMod val="50000"/>
                    </a:srgbClr>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65D2DF">
                        <a:lumMod val="50000"/>
                      </a:srgbClr>
                    </a:solidFill>
                    <a:effectLst/>
                    <a:uLnTx/>
                    <a:uFillTx/>
                    <a:latin typeface="Arial" panose="020B0604020202020204"/>
                    <a:ea typeface="+mn-ea"/>
                    <a:cs typeface="+mn-cs"/>
                  </a:rPr>
                  <a:t>(</a:t>
                </a:r>
                <a:r>
                  <a:rPr kumimoji="0" lang="en-US" sz="1200" b="0" i="1" u="none" strike="noStrike" kern="1200" cap="none" spc="0" normalizeH="0" baseline="0" noProof="0" dirty="0" err="1">
                    <a:ln>
                      <a:noFill/>
                    </a:ln>
                    <a:solidFill>
                      <a:srgbClr val="65D2DF">
                        <a:lumMod val="50000"/>
                      </a:srgbClr>
                    </a:solidFill>
                    <a:effectLst/>
                    <a:uLnTx/>
                    <a:uFillTx/>
                    <a:latin typeface="Arial" panose="020B0604020202020204"/>
                    <a:ea typeface="+mn-ea"/>
                    <a:cs typeface="+mn-cs"/>
                  </a:rPr>
                  <a:t>perte</a:t>
                </a:r>
                <a:r>
                  <a:rPr kumimoji="0" lang="en-US" sz="1200" b="0" i="1" u="none" strike="noStrike" kern="1200" cap="none" spc="0" normalizeH="0" baseline="0" noProof="0" dirty="0">
                    <a:ln>
                      <a:noFill/>
                    </a:ln>
                    <a:solidFill>
                      <a:srgbClr val="65D2DF">
                        <a:lumMod val="50000"/>
                      </a:srgbClr>
                    </a:solidFill>
                    <a:effectLst/>
                    <a:uLnTx/>
                    <a:uFillTx/>
                    <a:latin typeface="Arial" panose="020B0604020202020204"/>
                    <a:ea typeface="+mn-ea"/>
                    <a:cs typeface="+mn-cs"/>
                  </a:rPr>
                  <a:t> de calories)</a:t>
                </a:r>
              </a:p>
            </p:txBody>
          </p:sp>
          <p:cxnSp>
            <p:nvCxnSpPr>
              <p:cNvPr id="194" name="Straight Connector 87">
                <a:extLst>
                  <a:ext uri="{FF2B5EF4-FFF2-40B4-BE49-F238E27FC236}">
                    <a16:creationId xmlns:a16="http://schemas.microsoft.com/office/drawing/2014/main" id="{470E2E87-1327-457D-8B8D-E7051C483B04}"/>
                  </a:ext>
                </a:extLst>
              </p:cNvPr>
              <p:cNvCxnSpPr>
                <a:cxnSpLocks/>
              </p:cNvCxnSpPr>
              <p:nvPr/>
            </p:nvCxnSpPr>
            <p:spPr>
              <a:xfrm>
                <a:off x="4015052" y="2940359"/>
                <a:ext cx="0" cy="128016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5" name="Freeform: Shape 77">
                <a:extLst>
                  <a:ext uri="{FF2B5EF4-FFF2-40B4-BE49-F238E27FC236}">
                    <a16:creationId xmlns:a16="http://schemas.microsoft.com/office/drawing/2014/main" id="{FEF52C23-B7BE-4703-AF9C-6774F870EA42}"/>
                  </a:ext>
                </a:extLst>
              </p:cNvPr>
              <p:cNvSpPr/>
              <p:nvPr/>
            </p:nvSpPr>
            <p:spPr>
              <a:xfrm>
                <a:off x="3684142" y="3206239"/>
                <a:ext cx="641977" cy="392699"/>
              </a:xfrm>
              <a:custGeom>
                <a:avLst/>
                <a:gdLst>
                  <a:gd name="connsiteX0" fmla="*/ 1774708 w 1790700"/>
                  <a:gd name="connsiteY0" fmla="*/ 31909 h 1095375"/>
                  <a:gd name="connsiteX1" fmla="*/ 1714414 w 1790700"/>
                  <a:gd name="connsiteY1" fmla="*/ 7144 h 1095375"/>
                  <a:gd name="connsiteX2" fmla="*/ 1649359 w 1790700"/>
                  <a:gd name="connsiteY2" fmla="*/ 24574 h 1095375"/>
                  <a:gd name="connsiteX3" fmla="*/ 1587256 w 1790700"/>
                  <a:gd name="connsiteY3" fmla="*/ 19907 h 1095375"/>
                  <a:gd name="connsiteX4" fmla="*/ 1524581 w 1790700"/>
                  <a:gd name="connsiteY4" fmla="*/ 41053 h 1095375"/>
                  <a:gd name="connsiteX5" fmla="*/ 1455144 w 1790700"/>
                  <a:gd name="connsiteY5" fmla="*/ 33147 h 1095375"/>
                  <a:gd name="connsiteX6" fmla="*/ 1412758 w 1790700"/>
                  <a:gd name="connsiteY6" fmla="*/ 53721 h 1095375"/>
                  <a:gd name="connsiteX7" fmla="*/ 1354179 w 1790700"/>
                  <a:gd name="connsiteY7" fmla="*/ 52006 h 1095375"/>
                  <a:gd name="connsiteX8" fmla="*/ 1300934 w 1790700"/>
                  <a:gd name="connsiteY8" fmla="*/ 77057 h 1095375"/>
                  <a:gd name="connsiteX9" fmla="*/ 1256643 w 1790700"/>
                  <a:gd name="connsiteY9" fmla="*/ 77057 h 1095375"/>
                  <a:gd name="connsiteX10" fmla="*/ 1177300 w 1790700"/>
                  <a:gd name="connsiteY10" fmla="*/ 93536 h 1095375"/>
                  <a:gd name="connsiteX11" fmla="*/ 1113768 w 1790700"/>
                  <a:gd name="connsiteY11" fmla="*/ 90011 h 1095375"/>
                  <a:gd name="connsiteX12" fmla="*/ 1037473 w 1790700"/>
                  <a:gd name="connsiteY12" fmla="*/ 112871 h 1095375"/>
                  <a:gd name="connsiteX13" fmla="*/ 1002421 w 1790700"/>
                  <a:gd name="connsiteY13" fmla="*/ 108871 h 1095375"/>
                  <a:gd name="connsiteX14" fmla="*/ 953272 w 1790700"/>
                  <a:gd name="connsiteY14" fmla="*/ 117824 h 1095375"/>
                  <a:gd name="connsiteX15" fmla="*/ 938889 w 1790700"/>
                  <a:gd name="connsiteY15" fmla="*/ 121539 h 1095375"/>
                  <a:gd name="connsiteX16" fmla="*/ 881644 w 1790700"/>
                  <a:gd name="connsiteY16" fmla="*/ 121539 h 1095375"/>
                  <a:gd name="connsiteX17" fmla="*/ 818588 w 1790700"/>
                  <a:gd name="connsiteY17" fmla="*/ 142970 h 1095375"/>
                  <a:gd name="connsiteX18" fmla="*/ 760867 w 1790700"/>
                  <a:gd name="connsiteY18" fmla="*/ 134302 h 1095375"/>
                  <a:gd name="connsiteX19" fmla="*/ 697621 w 1790700"/>
                  <a:gd name="connsiteY19" fmla="*/ 149161 h 1095375"/>
                  <a:gd name="connsiteX20" fmla="*/ 617420 w 1790700"/>
                  <a:gd name="connsiteY20" fmla="*/ 134493 h 1095375"/>
                  <a:gd name="connsiteX21" fmla="*/ 535791 w 1790700"/>
                  <a:gd name="connsiteY21" fmla="*/ 163354 h 1095375"/>
                  <a:gd name="connsiteX22" fmla="*/ 451495 w 1790700"/>
                  <a:gd name="connsiteY22" fmla="*/ 153638 h 1095375"/>
                  <a:gd name="connsiteX23" fmla="*/ 395678 w 1790700"/>
                  <a:gd name="connsiteY23" fmla="*/ 185166 h 1095375"/>
                  <a:gd name="connsiteX24" fmla="*/ 317383 w 1790700"/>
                  <a:gd name="connsiteY24" fmla="*/ 189547 h 1095375"/>
                  <a:gd name="connsiteX25" fmla="*/ 240040 w 1790700"/>
                  <a:gd name="connsiteY25" fmla="*/ 254889 h 1095375"/>
                  <a:gd name="connsiteX26" fmla="*/ 156505 w 1790700"/>
                  <a:gd name="connsiteY26" fmla="*/ 302419 h 1095375"/>
                  <a:gd name="connsiteX27" fmla="*/ 81544 w 1790700"/>
                  <a:gd name="connsiteY27" fmla="*/ 432721 h 1095375"/>
                  <a:gd name="connsiteX28" fmla="*/ 56588 w 1790700"/>
                  <a:gd name="connsiteY28" fmla="*/ 460057 h 1095375"/>
                  <a:gd name="connsiteX29" fmla="*/ 40586 w 1790700"/>
                  <a:gd name="connsiteY29" fmla="*/ 501586 h 1095375"/>
                  <a:gd name="connsiteX30" fmla="*/ 8106 w 1790700"/>
                  <a:gd name="connsiteY30" fmla="*/ 598265 h 1095375"/>
                  <a:gd name="connsiteX31" fmla="*/ 24965 w 1790700"/>
                  <a:gd name="connsiteY31" fmla="*/ 679990 h 1095375"/>
                  <a:gd name="connsiteX32" fmla="*/ 14678 w 1790700"/>
                  <a:gd name="connsiteY32" fmla="*/ 745903 h 1095375"/>
                  <a:gd name="connsiteX33" fmla="*/ 30775 w 1790700"/>
                  <a:gd name="connsiteY33" fmla="*/ 793718 h 1095375"/>
                  <a:gd name="connsiteX34" fmla="*/ 57636 w 1790700"/>
                  <a:gd name="connsiteY34" fmla="*/ 908971 h 1095375"/>
                  <a:gd name="connsiteX35" fmla="*/ 149362 w 1790700"/>
                  <a:gd name="connsiteY35" fmla="*/ 978599 h 1095375"/>
                  <a:gd name="connsiteX36" fmla="*/ 202987 w 1790700"/>
                  <a:gd name="connsiteY36" fmla="*/ 1038130 h 1095375"/>
                  <a:gd name="connsiteX37" fmla="*/ 259947 w 1790700"/>
                  <a:gd name="connsiteY37" fmla="*/ 1051084 h 1095375"/>
                  <a:gd name="connsiteX38" fmla="*/ 401584 w 1790700"/>
                  <a:gd name="connsiteY38" fmla="*/ 1096613 h 1095375"/>
                  <a:gd name="connsiteX39" fmla="*/ 530838 w 1790700"/>
                  <a:gd name="connsiteY39" fmla="*/ 1083850 h 1095375"/>
                  <a:gd name="connsiteX40" fmla="*/ 599799 w 1790700"/>
                  <a:gd name="connsiteY40" fmla="*/ 1066991 h 1095375"/>
                  <a:gd name="connsiteX41" fmla="*/ 628564 w 1790700"/>
                  <a:gd name="connsiteY41" fmla="*/ 1032605 h 1095375"/>
                  <a:gd name="connsiteX42" fmla="*/ 642471 w 1790700"/>
                  <a:gd name="connsiteY42" fmla="*/ 1019461 h 1095375"/>
                  <a:gd name="connsiteX43" fmla="*/ 725910 w 1790700"/>
                  <a:gd name="connsiteY43" fmla="*/ 954119 h 1095375"/>
                  <a:gd name="connsiteX44" fmla="*/ 766296 w 1790700"/>
                  <a:gd name="connsiteY44" fmla="*/ 817150 h 1095375"/>
                  <a:gd name="connsiteX45" fmla="*/ 729148 w 1790700"/>
                  <a:gd name="connsiteY45" fmla="*/ 781050 h 1095375"/>
                  <a:gd name="connsiteX46" fmla="*/ 711718 w 1790700"/>
                  <a:gd name="connsiteY46" fmla="*/ 723328 h 1095375"/>
                  <a:gd name="connsiteX47" fmla="*/ 704860 w 1790700"/>
                  <a:gd name="connsiteY47" fmla="*/ 716947 h 1095375"/>
                  <a:gd name="connsiteX48" fmla="*/ 727529 w 1790700"/>
                  <a:gd name="connsiteY48" fmla="*/ 711613 h 1095375"/>
                  <a:gd name="connsiteX49" fmla="*/ 778678 w 1790700"/>
                  <a:gd name="connsiteY49" fmla="*/ 693896 h 1095375"/>
                  <a:gd name="connsiteX50" fmla="*/ 851354 w 1790700"/>
                  <a:gd name="connsiteY50" fmla="*/ 685419 h 1095375"/>
                  <a:gd name="connsiteX51" fmla="*/ 926983 w 1790700"/>
                  <a:gd name="connsiteY51" fmla="*/ 633127 h 1095375"/>
                  <a:gd name="connsiteX52" fmla="*/ 984799 w 1790700"/>
                  <a:gd name="connsiteY52" fmla="*/ 615506 h 1095375"/>
                  <a:gd name="connsiteX53" fmla="*/ 1048522 w 1790700"/>
                  <a:gd name="connsiteY53" fmla="*/ 579882 h 1095375"/>
                  <a:gd name="connsiteX54" fmla="*/ 1113292 w 1790700"/>
                  <a:gd name="connsiteY54" fmla="*/ 570547 h 1095375"/>
                  <a:gd name="connsiteX55" fmla="*/ 1157297 w 1790700"/>
                  <a:gd name="connsiteY55" fmla="*/ 538924 h 1095375"/>
                  <a:gd name="connsiteX56" fmla="*/ 1208065 w 1790700"/>
                  <a:gd name="connsiteY56" fmla="*/ 516445 h 1095375"/>
                  <a:gd name="connsiteX57" fmla="*/ 1255214 w 1790700"/>
                  <a:gd name="connsiteY57" fmla="*/ 475869 h 1095375"/>
                  <a:gd name="connsiteX58" fmla="*/ 1348559 w 1790700"/>
                  <a:gd name="connsiteY58" fmla="*/ 456152 h 1095375"/>
                  <a:gd name="connsiteX59" fmla="*/ 1402661 w 1790700"/>
                  <a:gd name="connsiteY59" fmla="*/ 432340 h 1095375"/>
                  <a:gd name="connsiteX60" fmla="*/ 1452191 w 1790700"/>
                  <a:gd name="connsiteY60" fmla="*/ 425672 h 1095375"/>
                  <a:gd name="connsiteX61" fmla="*/ 1519723 w 1790700"/>
                  <a:gd name="connsiteY61" fmla="*/ 393954 h 1095375"/>
                  <a:gd name="connsiteX62" fmla="*/ 1598305 w 1790700"/>
                  <a:gd name="connsiteY62" fmla="*/ 372618 h 1095375"/>
                  <a:gd name="connsiteX63" fmla="*/ 1650025 w 1790700"/>
                  <a:gd name="connsiteY63" fmla="*/ 332232 h 1095375"/>
                  <a:gd name="connsiteX64" fmla="*/ 1662598 w 1790700"/>
                  <a:gd name="connsiteY64" fmla="*/ 321373 h 1095375"/>
                  <a:gd name="connsiteX65" fmla="*/ 1725559 w 1790700"/>
                  <a:gd name="connsiteY65" fmla="*/ 272701 h 1095375"/>
                  <a:gd name="connsiteX66" fmla="*/ 1754610 w 1790700"/>
                  <a:gd name="connsiteY66" fmla="*/ 163259 h 1095375"/>
                  <a:gd name="connsiteX67" fmla="*/ 1789757 w 1790700"/>
                  <a:gd name="connsiteY67" fmla="*/ 100203 h 1095375"/>
                  <a:gd name="connsiteX68" fmla="*/ 1774708 w 1790700"/>
                  <a:gd name="connsiteY68" fmla="*/ 31909 h 1095375"/>
                  <a:gd name="connsiteX69" fmla="*/ 1740513 w 1790700"/>
                  <a:gd name="connsiteY69" fmla="*/ 91630 h 1095375"/>
                  <a:gd name="connsiteX70" fmla="*/ 1714224 w 1790700"/>
                  <a:gd name="connsiteY70" fmla="*/ 131445 h 1095375"/>
                  <a:gd name="connsiteX71" fmla="*/ 1703080 w 1790700"/>
                  <a:gd name="connsiteY71" fmla="*/ 160115 h 1095375"/>
                  <a:gd name="connsiteX72" fmla="*/ 1690316 w 1790700"/>
                  <a:gd name="connsiteY72" fmla="*/ 236887 h 1095375"/>
                  <a:gd name="connsiteX73" fmla="*/ 1628785 w 1790700"/>
                  <a:gd name="connsiteY73" fmla="*/ 282226 h 1095375"/>
                  <a:gd name="connsiteX74" fmla="*/ 1624784 w 1790700"/>
                  <a:gd name="connsiteY74" fmla="*/ 284321 h 1095375"/>
                  <a:gd name="connsiteX75" fmla="*/ 1594209 w 1790700"/>
                  <a:gd name="connsiteY75" fmla="*/ 269367 h 1095375"/>
                  <a:gd name="connsiteX76" fmla="*/ 1558871 w 1790700"/>
                  <a:gd name="connsiteY76" fmla="*/ 269462 h 1095375"/>
                  <a:gd name="connsiteX77" fmla="*/ 1558871 w 1790700"/>
                  <a:gd name="connsiteY77" fmla="*/ 304895 h 1095375"/>
                  <a:gd name="connsiteX78" fmla="*/ 1584303 w 1790700"/>
                  <a:gd name="connsiteY78" fmla="*/ 322993 h 1095375"/>
                  <a:gd name="connsiteX79" fmla="*/ 1576016 w 1790700"/>
                  <a:gd name="connsiteY79" fmla="*/ 327565 h 1095375"/>
                  <a:gd name="connsiteX80" fmla="*/ 1510960 w 1790700"/>
                  <a:gd name="connsiteY80" fmla="*/ 343948 h 1095375"/>
                  <a:gd name="connsiteX81" fmla="*/ 1495339 w 1790700"/>
                  <a:gd name="connsiteY81" fmla="*/ 349472 h 1095375"/>
                  <a:gd name="connsiteX82" fmla="*/ 1442476 w 1790700"/>
                  <a:gd name="connsiteY82" fmla="*/ 376238 h 1095375"/>
                  <a:gd name="connsiteX83" fmla="*/ 1396565 w 1790700"/>
                  <a:gd name="connsiteY83" fmla="*/ 382143 h 1095375"/>
                  <a:gd name="connsiteX84" fmla="*/ 1385326 w 1790700"/>
                  <a:gd name="connsiteY84" fmla="*/ 384810 h 1095375"/>
                  <a:gd name="connsiteX85" fmla="*/ 1329985 w 1790700"/>
                  <a:gd name="connsiteY85" fmla="*/ 409384 h 1095375"/>
                  <a:gd name="connsiteX86" fmla="*/ 1282170 w 1790700"/>
                  <a:gd name="connsiteY86" fmla="*/ 421100 h 1095375"/>
                  <a:gd name="connsiteX87" fmla="*/ 1282265 w 1790700"/>
                  <a:gd name="connsiteY87" fmla="*/ 398145 h 1095375"/>
                  <a:gd name="connsiteX88" fmla="*/ 1345797 w 1790700"/>
                  <a:gd name="connsiteY88" fmla="*/ 353378 h 1095375"/>
                  <a:gd name="connsiteX89" fmla="*/ 1342558 w 1790700"/>
                  <a:gd name="connsiteY89" fmla="*/ 318040 h 1095375"/>
                  <a:gd name="connsiteX90" fmla="*/ 1307221 w 1790700"/>
                  <a:gd name="connsiteY90" fmla="*/ 321278 h 1095375"/>
                  <a:gd name="connsiteX91" fmla="*/ 1212352 w 1790700"/>
                  <a:gd name="connsiteY91" fmla="*/ 370237 h 1095375"/>
                  <a:gd name="connsiteX92" fmla="*/ 1194064 w 1790700"/>
                  <a:gd name="connsiteY92" fmla="*/ 400621 h 1095375"/>
                  <a:gd name="connsiteX93" fmla="*/ 1218352 w 1790700"/>
                  <a:gd name="connsiteY93" fmla="*/ 419576 h 1095375"/>
                  <a:gd name="connsiteX94" fmla="*/ 1224448 w 1790700"/>
                  <a:gd name="connsiteY94" fmla="*/ 418814 h 1095375"/>
                  <a:gd name="connsiteX95" fmla="*/ 1232069 w 1790700"/>
                  <a:gd name="connsiteY95" fmla="*/ 416719 h 1095375"/>
                  <a:gd name="connsiteX96" fmla="*/ 1226068 w 1790700"/>
                  <a:gd name="connsiteY96" fmla="*/ 433959 h 1095375"/>
                  <a:gd name="connsiteX97" fmla="*/ 1177871 w 1790700"/>
                  <a:gd name="connsiteY97" fmla="*/ 476155 h 1095375"/>
                  <a:gd name="connsiteX98" fmla="*/ 1142057 w 1790700"/>
                  <a:gd name="connsiteY98" fmla="*/ 490157 h 1095375"/>
                  <a:gd name="connsiteX99" fmla="*/ 1118435 w 1790700"/>
                  <a:gd name="connsiteY99" fmla="*/ 506635 h 1095375"/>
                  <a:gd name="connsiteX100" fmla="*/ 1094623 w 1790700"/>
                  <a:gd name="connsiteY100" fmla="*/ 523684 h 1095375"/>
                  <a:gd name="connsiteX101" fmla="*/ 1045283 w 1790700"/>
                  <a:gd name="connsiteY101" fmla="*/ 528733 h 1095375"/>
                  <a:gd name="connsiteX102" fmla="*/ 1022614 w 1790700"/>
                  <a:gd name="connsiteY102" fmla="*/ 535591 h 1095375"/>
                  <a:gd name="connsiteX103" fmla="*/ 970131 w 1790700"/>
                  <a:gd name="connsiteY103" fmla="*/ 567214 h 1095375"/>
                  <a:gd name="connsiteX104" fmla="*/ 969845 w 1790700"/>
                  <a:gd name="connsiteY104" fmla="*/ 543401 h 1095375"/>
                  <a:gd name="connsiteX105" fmla="*/ 941651 w 1790700"/>
                  <a:gd name="connsiteY105" fmla="*/ 522161 h 1095375"/>
                  <a:gd name="connsiteX106" fmla="*/ 920125 w 1790700"/>
                  <a:gd name="connsiteY106" fmla="*/ 550259 h 1095375"/>
                  <a:gd name="connsiteX107" fmla="*/ 910219 w 1790700"/>
                  <a:gd name="connsiteY107" fmla="*/ 580834 h 1095375"/>
                  <a:gd name="connsiteX108" fmla="*/ 898789 w 1790700"/>
                  <a:gd name="connsiteY108" fmla="*/ 590074 h 1095375"/>
                  <a:gd name="connsiteX109" fmla="*/ 893931 w 1790700"/>
                  <a:gd name="connsiteY109" fmla="*/ 594455 h 1095375"/>
                  <a:gd name="connsiteX110" fmla="*/ 835352 w 1790700"/>
                  <a:gd name="connsiteY110" fmla="*/ 637603 h 1095375"/>
                  <a:gd name="connsiteX111" fmla="*/ 778297 w 1790700"/>
                  <a:gd name="connsiteY111" fmla="*/ 643128 h 1095375"/>
                  <a:gd name="connsiteX112" fmla="*/ 759628 w 1790700"/>
                  <a:gd name="connsiteY112" fmla="*/ 646748 h 1095375"/>
                  <a:gd name="connsiteX113" fmla="*/ 717623 w 1790700"/>
                  <a:gd name="connsiteY113" fmla="*/ 662178 h 1095375"/>
                  <a:gd name="connsiteX114" fmla="*/ 672760 w 1790700"/>
                  <a:gd name="connsiteY114" fmla="*/ 673608 h 1095375"/>
                  <a:gd name="connsiteX115" fmla="*/ 687810 w 1790700"/>
                  <a:gd name="connsiteY115" fmla="*/ 634270 h 1095375"/>
                  <a:gd name="connsiteX116" fmla="*/ 782584 w 1790700"/>
                  <a:gd name="connsiteY116" fmla="*/ 562832 h 1095375"/>
                  <a:gd name="connsiteX117" fmla="*/ 770773 w 1790700"/>
                  <a:gd name="connsiteY117" fmla="*/ 529590 h 1095375"/>
                  <a:gd name="connsiteX118" fmla="*/ 737340 w 1790700"/>
                  <a:gd name="connsiteY118" fmla="*/ 541211 h 1095375"/>
                  <a:gd name="connsiteX119" fmla="*/ 691525 w 1790700"/>
                  <a:gd name="connsiteY119" fmla="*/ 581882 h 1095375"/>
                  <a:gd name="connsiteX120" fmla="*/ 684190 w 1790700"/>
                  <a:gd name="connsiteY120" fmla="*/ 554831 h 1095375"/>
                  <a:gd name="connsiteX121" fmla="*/ 700669 w 1790700"/>
                  <a:gd name="connsiteY121" fmla="*/ 539115 h 1095375"/>
                  <a:gd name="connsiteX122" fmla="*/ 696763 w 1790700"/>
                  <a:gd name="connsiteY122" fmla="*/ 503872 h 1095375"/>
                  <a:gd name="connsiteX123" fmla="*/ 661521 w 1790700"/>
                  <a:gd name="connsiteY123" fmla="*/ 507778 h 1095375"/>
                  <a:gd name="connsiteX124" fmla="*/ 571414 w 1790700"/>
                  <a:gd name="connsiteY124" fmla="*/ 541401 h 1095375"/>
                  <a:gd name="connsiteX125" fmla="*/ 548745 w 1790700"/>
                  <a:gd name="connsiteY125" fmla="*/ 568643 h 1095375"/>
                  <a:gd name="connsiteX126" fmla="*/ 573700 w 1790700"/>
                  <a:gd name="connsiteY126" fmla="*/ 591407 h 1095375"/>
                  <a:gd name="connsiteX127" fmla="*/ 575986 w 1790700"/>
                  <a:gd name="connsiteY127" fmla="*/ 591312 h 1095375"/>
                  <a:gd name="connsiteX128" fmla="*/ 639328 w 1790700"/>
                  <a:gd name="connsiteY128" fmla="*/ 577596 h 1095375"/>
                  <a:gd name="connsiteX129" fmla="*/ 607133 w 1790700"/>
                  <a:gd name="connsiteY129" fmla="*/ 684371 h 1095375"/>
                  <a:gd name="connsiteX130" fmla="*/ 558841 w 1790700"/>
                  <a:gd name="connsiteY130" fmla="*/ 713803 h 1095375"/>
                  <a:gd name="connsiteX131" fmla="*/ 528457 w 1790700"/>
                  <a:gd name="connsiteY131" fmla="*/ 726377 h 1095375"/>
                  <a:gd name="connsiteX132" fmla="*/ 487309 w 1790700"/>
                  <a:gd name="connsiteY132" fmla="*/ 750665 h 1095375"/>
                  <a:gd name="connsiteX133" fmla="*/ 423777 w 1790700"/>
                  <a:gd name="connsiteY133" fmla="*/ 735140 h 1095375"/>
                  <a:gd name="connsiteX134" fmla="*/ 389487 w 1790700"/>
                  <a:gd name="connsiteY134" fmla="*/ 743807 h 1095375"/>
                  <a:gd name="connsiteX135" fmla="*/ 398059 w 1790700"/>
                  <a:gd name="connsiteY135" fmla="*/ 778193 h 1095375"/>
                  <a:gd name="connsiteX136" fmla="*/ 487213 w 1790700"/>
                  <a:gd name="connsiteY136" fmla="*/ 800862 h 1095375"/>
                  <a:gd name="connsiteX137" fmla="*/ 563128 w 1790700"/>
                  <a:gd name="connsiteY137" fmla="*/ 764286 h 1095375"/>
                  <a:gd name="connsiteX138" fmla="*/ 618754 w 1790700"/>
                  <a:gd name="connsiteY138" fmla="*/ 743617 h 1095375"/>
                  <a:gd name="connsiteX139" fmla="*/ 610848 w 1790700"/>
                  <a:gd name="connsiteY139" fmla="*/ 766096 h 1095375"/>
                  <a:gd name="connsiteX140" fmla="*/ 573700 w 1790700"/>
                  <a:gd name="connsiteY140" fmla="*/ 784860 h 1095375"/>
                  <a:gd name="connsiteX141" fmla="*/ 548650 w 1790700"/>
                  <a:gd name="connsiteY141" fmla="*/ 809911 h 1095375"/>
                  <a:gd name="connsiteX142" fmla="*/ 573700 w 1790700"/>
                  <a:gd name="connsiteY142" fmla="*/ 834961 h 1095375"/>
                  <a:gd name="connsiteX143" fmla="*/ 649710 w 1790700"/>
                  <a:gd name="connsiteY143" fmla="*/ 797909 h 1095375"/>
                  <a:gd name="connsiteX144" fmla="*/ 651805 w 1790700"/>
                  <a:gd name="connsiteY144" fmla="*/ 795147 h 1095375"/>
                  <a:gd name="connsiteX145" fmla="*/ 668284 w 1790700"/>
                  <a:gd name="connsiteY145" fmla="*/ 751808 h 1095375"/>
                  <a:gd name="connsiteX146" fmla="*/ 676094 w 1790700"/>
                  <a:gd name="connsiteY146" fmla="*/ 758476 h 1095375"/>
                  <a:gd name="connsiteX147" fmla="*/ 676380 w 1790700"/>
                  <a:gd name="connsiteY147" fmla="*/ 790003 h 1095375"/>
                  <a:gd name="connsiteX148" fmla="*/ 679428 w 1790700"/>
                  <a:gd name="connsiteY148" fmla="*/ 813435 h 1095375"/>
                  <a:gd name="connsiteX149" fmla="*/ 699716 w 1790700"/>
                  <a:gd name="connsiteY149" fmla="*/ 822960 h 1095375"/>
                  <a:gd name="connsiteX150" fmla="*/ 723243 w 1790700"/>
                  <a:gd name="connsiteY150" fmla="*/ 842582 h 1095375"/>
                  <a:gd name="connsiteX151" fmla="*/ 687334 w 1790700"/>
                  <a:gd name="connsiteY151" fmla="*/ 921734 h 1095375"/>
                  <a:gd name="connsiteX152" fmla="*/ 599989 w 1790700"/>
                  <a:gd name="connsiteY152" fmla="*/ 985266 h 1095375"/>
                  <a:gd name="connsiteX153" fmla="*/ 598275 w 1790700"/>
                  <a:gd name="connsiteY153" fmla="*/ 986409 h 1095375"/>
                  <a:gd name="connsiteX154" fmla="*/ 561223 w 1790700"/>
                  <a:gd name="connsiteY154" fmla="*/ 958406 h 1095375"/>
                  <a:gd name="connsiteX155" fmla="*/ 529028 w 1790700"/>
                  <a:gd name="connsiteY155" fmla="*/ 943928 h 1095375"/>
                  <a:gd name="connsiteX156" fmla="*/ 514360 w 1790700"/>
                  <a:gd name="connsiteY156" fmla="*/ 976217 h 1095375"/>
                  <a:gd name="connsiteX157" fmla="*/ 562842 w 1790700"/>
                  <a:gd name="connsiteY157" fmla="*/ 1028795 h 1095375"/>
                  <a:gd name="connsiteX158" fmla="*/ 528647 w 1790700"/>
                  <a:gd name="connsiteY158" fmla="*/ 1033462 h 1095375"/>
                  <a:gd name="connsiteX159" fmla="*/ 524551 w 1790700"/>
                  <a:gd name="connsiteY159" fmla="*/ 1033844 h 1095375"/>
                  <a:gd name="connsiteX160" fmla="*/ 401584 w 1790700"/>
                  <a:gd name="connsiteY160" fmla="*/ 1046226 h 1095375"/>
                  <a:gd name="connsiteX161" fmla="*/ 279949 w 1790700"/>
                  <a:gd name="connsiteY161" fmla="*/ 1004697 h 1095375"/>
                  <a:gd name="connsiteX162" fmla="*/ 272234 w 1790700"/>
                  <a:gd name="connsiteY162" fmla="*/ 1002030 h 1095375"/>
                  <a:gd name="connsiteX163" fmla="*/ 219561 w 1790700"/>
                  <a:gd name="connsiteY163" fmla="*/ 990505 h 1095375"/>
                  <a:gd name="connsiteX164" fmla="*/ 199368 w 1790700"/>
                  <a:gd name="connsiteY164" fmla="*/ 964406 h 1095375"/>
                  <a:gd name="connsiteX165" fmla="*/ 205273 w 1790700"/>
                  <a:gd name="connsiteY165" fmla="*/ 958977 h 1095375"/>
                  <a:gd name="connsiteX166" fmla="*/ 228324 w 1790700"/>
                  <a:gd name="connsiteY166" fmla="*/ 976027 h 1095375"/>
                  <a:gd name="connsiteX167" fmla="*/ 239468 w 1790700"/>
                  <a:gd name="connsiteY167" fmla="*/ 978694 h 1095375"/>
                  <a:gd name="connsiteX168" fmla="*/ 261947 w 1790700"/>
                  <a:gd name="connsiteY168" fmla="*/ 964787 h 1095375"/>
                  <a:gd name="connsiteX169" fmla="*/ 250708 w 1790700"/>
                  <a:gd name="connsiteY169" fmla="*/ 931164 h 1095375"/>
                  <a:gd name="connsiteX170" fmla="*/ 226419 w 1790700"/>
                  <a:gd name="connsiteY170" fmla="*/ 896207 h 1095375"/>
                  <a:gd name="connsiteX171" fmla="*/ 201368 w 1790700"/>
                  <a:gd name="connsiteY171" fmla="*/ 871252 h 1095375"/>
                  <a:gd name="connsiteX172" fmla="*/ 176317 w 1790700"/>
                  <a:gd name="connsiteY172" fmla="*/ 896303 h 1095375"/>
                  <a:gd name="connsiteX173" fmla="*/ 178413 w 1790700"/>
                  <a:gd name="connsiteY173" fmla="*/ 911447 h 1095375"/>
                  <a:gd name="connsiteX174" fmla="*/ 162030 w 1790700"/>
                  <a:gd name="connsiteY174" fmla="*/ 929545 h 1095375"/>
                  <a:gd name="connsiteX175" fmla="*/ 97165 w 1790700"/>
                  <a:gd name="connsiteY175" fmla="*/ 877729 h 1095375"/>
                  <a:gd name="connsiteX176" fmla="*/ 80020 w 1790700"/>
                  <a:gd name="connsiteY176" fmla="*/ 803815 h 1095375"/>
                  <a:gd name="connsiteX177" fmla="*/ 79258 w 1790700"/>
                  <a:gd name="connsiteY177" fmla="*/ 777621 h 1095375"/>
                  <a:gd name="connsiteX178" fmla="*/ 63827 w 1790700"/>
                  <a:gd name="connsiteY178" fmla="*/ 735616 h 1095375"/>
                  <a:gd name="connsiteX179" fmla="*/ 72019 w 1790700"/>
                  <a:gd name="connsiteY179" fmla="*/ 698373 h 1095375"/>
                  <a:gd name="connsiteX180" fmla="*/ 76019 w 1790700"/>
                  <a:gd name="connsiteY180" fmla="*/ 676465 h 1095375"/>
                  <a:gd name="connsiteX181" fmla="*/ 57636 w 1790700"/>
                  <a:gd name="connsiteY181" fmla="*/ 590836 h 1095375"/>
                  <a:gd name="connsiteX182" fmla="*/ 82306 w 1790700"/>
                  <a:gd name="connsiteY182" fmla="*/ 529495 h 1095375"/>
                  <a:gd name="connsiteX183" fmla="*/ 89640 w 1790700"/>
                  <a:gd name="connsiteY183" fmla="*/ 511778 h 1095375"/>
                  <a:gd name="connsiteX184" fmla="*/ 98117 w 1790700"/>
                  <a:gd name="connsiteY184" fmla="*/ 487585 h 1095375"/>
                  <a:gd name="connsiteX185" fmla="*/ 113929 w 1790700"/>
                  <a:gd name="connsiteY185" fmla="*/ 470725 h 1095375"/>
                  <a:gd name="connsiteX186" fmla="*/ 126787 w 1790700"/>
                  <a:gd name="connsiteY186" fmla="*/ 455200 h 1095375"/>
                  <a:gd name="connsiteX187" fmla="*/ 188890 w 1790700"/>
                  <a:gd name="connsiteY187" fmla="*/ 340233 h 1095375"/>
                  <a:gd name="connsiteX188" fmla="*/ 259375 w 1790700"/>
                  <a:gd name="connsiteY188" fmla="*/ 301466 h 1095375"/>
                  <a:gd name="connsiteX189" fmla="*/ 276520 w 1790700"/>
                  <a:gd name="connsiteY189" fmla="*/ 290036 h 1095375"/>
                  <a:gd name="connsiteX190" fmla="*/ 333099 w 1790700"/>
                  <a:gd name="connsiteY190" fmla="*/ 236982 h 1095375"/>
                  <a:gd name="connsiteX191" fmla="*/ 400917 w 1790700"/>
                  <a:gd name="connsiteY191" fmla="*/ 237268 h 1095375"/>
                  <a:gd name="connsiteX192" fmla="*/ 431587 w 1790700"/>
                  <a:gd name="connsiteY192" fmla="*/ 221075 h 1095375"/>
                  <a:gd name="connsiteX193" fmla="*/ 459591 w 1790700"/>
                  <a:gd name="connsiteY193" fmla="*/ 202882 h 1095375"/>
                  <a:gd name="connsiteX194" fmla="*/ 528266 w 1790700"/>
                  <a:gd name="connsiteY194" fmla="*/ 213931 h 1095375"/>
                  <a:gd name="connsiteX195" fmla="*/ 552079 w 1790700"/>
                  <a:gd name="connsiteY195" fmla="*/ 211741 h 1095375"/>
                  <a:gd name="connsiteX196" fmla="*/ 624373 w 1790700"/>
                  <a:gd name="connsiteY196" fmla="*/ 183928 h 1095375"/>
                  <a:gd name="connsiteX197" fmla="*/ 681428 w 1790700"/>
                  <a:gd name="connsiteY197" fmla="*/ 197739 h 1095375"/>
                  <a:gd name="connsiteX198" fmla="*/ 711908 w 1790700"/>
                  <a:gd name="connsiteY198" fmla="*/ 198406 h 1095375"/>
                  <a:gd name="connsiteX199" fmla="*/ 760581 w 1790700"/>
                  <a:gd name="connsiteY199" fmla="*/ 184213 h 1095375"/>
                  <a:gd name="connsiteX200" fmla="*/ 777345 w 1790700"/>
                  <a:gd name="connsiteY200" fmla="*/ 185261 h 1095375"/>
                  <a:gd name="connsiteX201" fmla="*/ 770773 w 1790700"/>
                  <a:gd name="connsiteY201" fmla="*/ 218694 h 1095375"/>
                  <a:gd name="connsiteX202" fmla="*/ 795633 w 1790700"/>
                  <a:gd name="connsiteY202" fmla="*/ 240411 h 1095375"/>
                  <a:gd name="connsiteX203" fmla="*/ 798967 w 1790700"/>
                  <a:gd name="connsiteY203" fmla="*/ 240220 h 1095375"/>
                  <a:gd name="connsiteX204" fmla="*/ 820493 w 1790700"/>
                  <a:gd name="connsiteY204" fmla="*/ 212026 h 1095375"/>
                  <a:gd name="connsiteX205" fmla="*/ 837067 w 1790700"/>
                  <a:gd name="connsiteY205" fmla="*/ 193262 h 1095375"/>
                  <a:gd name="connsiteX206" fmla="*/ 837352 w 1790700"/>
                  <a:gd name="connsiteY206" fmla="*/ 193072 h 1095375"/>
                  <a:gd name="connsiteX207" fmla="*/ 840781 w 1790700"/>
                  <a:gd name="connsiteY207" fmla="*/ 190500 h 1095375"/>
                  <a:gd name="connsiteX208" fmla="*/ 841162 w 1790700"/>
                  <a:gd name="connsiteY208" fmla="*/ 190214 h 1095375"/>
                  <a:gd name="connsiteX209" fmla="*/ 844210 w 1790700"/>
                  <a:gd name="connsiteY209" fmla="*/ 186880 h 1095375"/>
                  <a:gd name="connsiteX210" fmla="*/ 881358 w 1790700"/>
                  <a:gd name="connsiteY210" fmla="*/ 171450 h 1095375"/>
                  <a:gd name="connsiteX211" fmla="*/ 938603 w 1790700"/>
                  <a:gd name="connsiteY211" fmla="*/ 171450 h 1095375"/>
                  <a:gd name="connsiteX212" fmla="*/ 967083 w 1790700"/>
                  <a:gd name="connsiteY212" fmla="*/ 165735 h 1095375"/>
                  <a:gd name="connsiteX213" fmla="*/ 1002135 w 1790700"/>
                  <a:gd name="connsiteY213" fmla="*/ 158782 h 1095375"/>
                  <a:gd name="connsiteX214" fmla="*/ 1029091 w 1790700"/>
                  <a:gd name="connsiteY214" fmla="*/ 162496 h 1095375"/>
                  <a:gd name="connsiteX215" fmla="*/ 1029091 w 1790700"/>
                  <a:gd name="connsiteY215" fmla="*/ 162496 h 1095375"/>
                  <a:gd name="connsiteX216" fmla="*/ 1055094 w 1790700"/>
                  <a:gd name="connsiteY216" fmla="*/ 160306 h 1095375"/>
                  <a:gd name="connsiteX217" fmla="*/ 1119673 w 1790700"/>
                  <a:gd name="connsiteY217" fmla="*/ 139541 h 1095375"/>
                  <a:gd name="connsiteX218" fmla="*/ 1156726 w 1790700"/>
                  <a:gd name="connsiteY218" fmla="*/ 139351 h 1095375"/>
                  <a:gd name="connsiteX219" fmla="*/ 1182634 w 1790700"/>
                  <a:gd name="connsiteY219" fmla="*/ 144494 h 1095375"/>
                  <a:gd name="connsiteX220" fmla="*/ 1256452 w 1790700"/>
                  <a:gd name="connsiteY220" fmla="*/ 126968 h 1095375"/>
                  <a:gd name="connsiteX221" fmla="*/ 1313698 w 1790700"/>
                  <a:gd name="connsiteY221" fmla="*/ 126968 h 1095375"/>
                  <a:gd name="connsiteX222" fmla="*/ 1336653 w 1790700"/>
                  <a:gd name="connsiteY222" fmla="*/ 112014 h 1095375"/>
                  <a:gd name="connsiteX223" fmla="*/ 1362275 w 1790700"/>
                  <a:gd name="connsiteY223" fmla="*/ 101251 h 1095375"/>
                  <a:gd name="connsiteX224" fmla="*/ 1402566 w 1790700"/>
                  <a:gd name="connsiteY224" fmla="*/ 102584 h 1095375"/>
                  <a:gd name="connsiteX225" fmla="*/ 1403709 w 1790700"/>
                  <a:gd name="connsiteY225" fmla="*/ 103061 h 1095375"/>
                  <a:gd name="connsiteX226" fmla="*/ 1436856 w 1790700"/>
                  <a:gd name="connsiteY226" fmla="*/ 125635 h 1095375"/>
                  <a:gd name="connsiteX227" fmla="*/ 1454573 w 1790700"/>
                  <a:gd name="connsiteY227" fmla="*/ 132969 h 1095375"/>
                  <a:gd name="connsiteX228" fmla="*/ 1472289 w 1790700"/>
                  <a:gd name="connsiteY228" fmla="*/ 125635 h 1095375"/>
                  <a:gd name="connsiteX229" fmla="*/ 1472289 w 1790700"/>
                  <a:gd name="connsiteY229" fmla="*/ 90202 h 1095375"/>
                  <a:gd name="connsiteX230" fmla="*/ 1464002 w 1790700"/>
                  <a:gd name="connsiteY230" fmla="*/ 82105 h 1095375"/>
                  <a:gd name="connsiteX231" fmla="*/ 1464669 w 1790700"/>
                  <a:gd name="connsiteY231" fmla="*/ 81915 h 1095375"/>
                  <a:gd name="connsiteX232" fmla="*/ 1518485 w 1790700"/>
                  <a:gd name="connsiteY232" fmla="*/ 92488 h 1095375"/>
                  <a:gd name="connsiteX233" fmla="*/ 1549727 w 1790700"/>
                  <a:gd name="connsiteY233" fmla="*/ 85153 h 1095375"/>
                  <a:gd name="connsiteX234" fmla="*/ 1586875 w 1790700"/>
                  <a:gd name="connsiteY234" fmla="*/ 69723 h 1095375"/>
                  <a:gd name="connsiteX235" fmla="*/ 1651835 w 1790700"/>
                  <a:gd name="connsiteY235" fmla="*/ 75628 h 1095375"/>
                  <a:gd name="connsiteX236" fmla="*/ 1677172 w 1790700"/>
                  <a:gd name="connsiteY236" fmla="*/ 65818 h 1095375"/>
                  <a:gd name="connsiteX237" fmla="*/ 1713938 w 1790700"/>
                  <a:gd name="connsiteY237" fmla="*/ 57055 h 1095375"/>
                  <a:gd name="connsiteX238" fmla="*/ 1736036 w 1790700"/>
                  <a:gd name="connsiteY238" fmla="*/ 64103 h 1095375"/>
                  <a:gd name="connsiteX239" fmla="*/ 1740513 w 1790700"/>
                  <a:gd name="connsiteY239" fmla="*/ 9163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790700" h="1095375">
                    <a:moveTo>
                      <a:pt x="1774708" y="31909"/>
                    </a:moveTo>
                    <a:cubicBezTo>
                      <a:pt x="1765183" y="20574"/>
                      <a:pt x="1746895" y="7144"/>
                      <a:pt x="1714414" y="7144"/>
                    </a:cubicBezTo>
                    <a:cubicBezTo>
                      <a:pt x="1681363" y="7144"/>
                      <a:pt x="1661074" y="16192"/>
                      <a:pt x="1649359" y="24574"/>
                    </a:cubicBezTo>
                    <a:cubicBezTo>
                      <a:pt x="1635833" y="22574"/>
                      <a:pt x="1612973" y="19907"/>
                      <a:pt x="1587256" y="19907"/>
                    </a:cubicBezTo>
                    <a:cubicBezTo>
                      <a:pt x="1560014" y="19907"/>
                      <a:pt x="1538583" y="30290"/>
                      <a:pt x="1524581" y="41053"/>
                    </a:cubicBezTo>
                    <a:cubicBezTo>
                      <a:pt x="1507722" y="34957"/>
                      <a:pt x="1480766" y="28003"/>
                      <a:pt x="1455144" y="33147"/>
                    </a:cubicBezTo>
                    <a:cubicBezTo>
                      <a:pt x="1434856" y="37243"/>
                      <a:pt x="1421425" y="45529"/>
                      <a:pt x="1412758" y="53721"/>
                    </a:cubicBezTo>
                    <a:cubicBezTo>
                      <a:pt x="1398851" y="50387"/>
                      <a:pt x="1378658" y="48006"/>
                      <a:pt x="1354179" y="52006"/>
                    </a:cubicBezTo>
                    <a:cubicBezTo>
                      <a:pt x="1326175" y="56674"/>
                      <a:pt x="1309983" y="67437"/>
                      <a:pt x="1300934" y="77057"/>
                    </a:cubicBezTo>
                    <a:lnTo>
                      <a:pt x="1256643" y="77057"/>
                    </a:lnTo>
                    <a:cubicBezTo>
                      <a:pt x="1230354" y="77057"/>
                      <a:pt x="1195588" y="87344"/>
                      <a:pt x="1177300" y="93536"/>
                    </a:cubicBezTo>
                    <a:cubicBezTo>
                      <a:pt x="1162822" y="87725"/>
                      <a:pt x="1141581" y="86487"/>
                      <a:pt x="1113768" y="90011"/>
                    </a:cubicBezTo>
                    <a:cubicBezTo>
                      <a:pt x="1076620" y="94678"/>
                      <a:pt x="1051189" y="105537"/>
                      <a:pt x="1037473" y="112871"/>
                    </a:cubicBezTo>
                    <a:cubicBezTo>
                      <a:pt x="1029186" y="110776"/>
                      <a:pt x="1017565" y="108871"/>
                      <a:pt x="1002421" y="108871"/>
                    </a:cubicBezTo>
                    <a:cubicBezTo>
                      <a:pt x="983942" y="108871"/>
                      <a:pt x="966892" y="113824"/>
                      <a:pt x="953272" y="117824"/>
                    </a:cubicBezTo>
                    <a:cubicBezTo>
                      <a:pt x="948128" y="119348"/>
                      <a:pt x="941080" y="121444"/>
                      <a:pt x="938889" y="121539"/>
                    </a:cubicBezTo>
                    <a:lnTo>
                      <a:pt x="881644" y="121539"/>
                    </a:lnTo>
                    <a:cubicBezTo>
                      <a:pt x="854116" y="121539"/>
                      <a:pt x="832590" y="132112"/>
                      <a:pt x="818588" y="142970"/>
                    </a:cubicBezTo>
                    <a:cubicBezTo>
                      <a:pt x="805444" y="138779"/>
                      <a:pt x="785441" y="134302"/>
                      <a:pt x="760867" y="134302"/>
                    </a:cubicBezTo>
                    <a:cubicBezTo>
                      <a:pt x="733339" y="134302"/>
                      <a:pt x="711337" y="142303"/>
                      <a:pt x="697621" y="149161"/>
                    </a:cubicBezTo>
                    <a:cubicBezTo>
                      <a:pt x="681047" y="140398"/>
                      <a:pt x="652377" y="129540"/>
                      <a:pt x="617420" y="134493"/>
                    </a:cubicBezTo>
                    <a:cubicBezTo>
                      <a:pt x="582654" y="139446"/>
                      <a:pt x="551793" y="154495"/>
                      <a:pt x="535791" y="163354"/>
                    </a:cubicBezTo>
                    <a:cubicBezTo>
                      <a:pt x="517884" y="157258"/>
                      <a:pt x="483784" y="148209"/>
                      <a:pt x="451495" y="153638"/>
                    </a:cubicBezTo>
                    <a:cubicBezTo>
                      <a:pt x="424444" y="158115"/>
                      <a:pt x="406441" y="171831"/>
                      <a:pt x="395678" y="185166"/>
                    </a:cubicBezTo>
                    <a:cubicBezTo>
                      <a:pt x="376533" y="182118"/>
                      <a:pt x="345862" y="180022"/>
                      <a:pt x="317383" y="189547"/>
                    </a:cubicBezTo>
                    <a:cubicBezTo>
                      <a:pt x="281188" y="201644"/>
                      <a:pt x="252136" y="237649"/>
                      <a:pt x="240040" y="254889"/>
                    </a:cubicBezTo>
                    <a:cubicBezTo>
                      <a:pt x="223657" y="259651"/>
                      <a:pt x="191843" y="272129"/>
                      <a:pt x="156505" y="302419"/>
                    </a:cubicBezTo>
                    <a:cubicBezTo>
                      <a:pt x="115262" y="337757"/>
                      <a:pt x="89640" y="407765"/>
                      <a:pt x="81544" y="432721"/>
                    </a:cubicBezTo>
                    <a:cubicBezTo>
                      <a:pt x="74781" y="437959"/>
                      <a:pt x="65542" y="446627"/>
                      <a:pt x="56588" y="460057"/>
                    </a:cubicBezTo>
                    <a:cubicBezTo>
                      <a:pt x="46111" y="475774"/>
                      <a:pt x="42110" y="491490"/>
                      <a:pt x="40586" y="501586"/>
                    </a:cubicBezTo>
                    <a:cubicBezTo>
                      <a:pt x="27918" y="516826"/>
                      <a:pt x="1819" y="554355"/>
                      <a:pt x="8106" y="598265"/>
                    </a:cubicBezTo>
                    <a:cubicBezTo>
                      <a:pt x="12773" y="631222"/>
                      <a:pt x="20774" y="663702"/>
                      <a:pt x="24965" y="679990"/>
                    </a:cubicBezTo>
                    <a:cubicBezTo>
                      <a:pt x="17917" y="693420"/>
                      <a:pt x="8963" y="717423"/>
                      <a:pt x="14678" y="745903"/>
                    </a:cubicBezTo>
                    <a:cubicBezTo>
                      <a:pt x="18964" y="767144"/>
                      <a:pt x="25632" y="783527"/>
                      <a:pt x="30775" y="793718"/>
                    </a:cubicBezTo>
                    <a:cubicBezTo>
                      <a:pt x="24108" y="815340"/>
                      <a:pt x="18869" y="858965"/>
                      <a:pt x="57636" y="908971"/>
                    </a:cubicBezTo>
                    <a:cubicBezTo>
                      <a:pt x="93545" y="955167"/>
                      <a:pt x="130026" y="972407"/>
                      <a:pt x="149362" y="978599"/>
                    </a:cubicBezTo>
                    <a:cubicBezTo>
                      <a:pt x="161649" y="1001078"/>
                      <a:pt x="181366" y="1030891"/>
                      <a:pt x="202987" y="1038130"/>
                    </a:cubicBezTo>
                    <a:cubicBezTo>
                      <a:pt x="220228" y="1043845"/>
                      <a:pt x="248993" y="1049179"/>
                      <a:pt x="259947" y="1051084"/>
                    </a:cubicBezTo>
                    <a:cubicBezTo>
                      <a:pt x="278616" y="1060799"/>
                      <a:pt x="350720" y="1096613"/>
                      <a:pt x="401584" y="1096613"/>
                    </a:cubicBezTo>
                    <a:cubicBezTo>
                      <a:pt x="449875" y="1096613"/>
                      <a:pt x="518170" y="1085945"/>
                      <a:pt x="530838" y="1083850"/>
                    </a:cubicBezTo>
                    <a:cubicBezTo>
                      <a:pt x="541982" y="1083659"/>
                      <a:pt x="577415" y="1081850"/>
                      <a:pt x="599799" y="1066991"/>
                    </a:cubicBezTo>
                    <a:cubicBezTo>
                      <a:pt x="614086" y="1057466"/>
                      <a:pt x="623135" y="1043749"/>
                      <a:pt x="628564" y="1032605"/>
                    </a:cubicBezTo>
                    <a:cubicBezTo>
                      <a:pt x="634946" y="1030224"/>
                      <a:pt x="639804" y="1025366"/>
                      <a:pt x="642471" y="1019461"/>
                    </a:cubicBezTo>
                    <a:cubicBezTo>
                      <a:pt x="665331" y="1006126"/>
                      <a:pt x="702574" y="982028"/>
                      <a:pt x="725910" y="954119"/>
                    </a:cubicBezTo>
                    <a:cubicBezTo>
                      <a:pt x="750865" y="924211"/>
                      <a:pt x="797157" y="868585"/>
                      <a:pt x="766296" y="817150"/>
                    </a:cubicBezTo>
                    <a:cubicBezTo>
                      <a:pt x="754771" y="797909"/>
                      <a:pt x="741055" y="787051"/>
                      <a:pt x="729148" y="781050"/>
                    </a:cubicBezTo>
                    <a:cubicBezTo>
                      <a:pt x="730672" y="763429"/>
                      <a:pt x="728577" y="740188"/>
                      <a:pt x="711718" y="723328"/>
                    </a:cubicBezTo>
                    <a:cubicBezTo>
                      <a:pt x="709527" y="721138"/>
                      <a:pt x="707241" y="719042"/>
                      <a:pt x="704860" y="716947"/>
                    </a:cubicBezTo>
                    <a:cubicBezTo>
                      <a:pt x="712765" y="714851"/>
                      <a:pt x="720576" y="712946"/>
                      <a:pt x="727529" y="711613"/>
                    </a:cubicBezTo>
                    <a:cubicBezTo>
                      <a:pt x="751246" y="706850"/>
                      <a:pt x="768772" y="699040"/>
                      <a:pt x="778678" y="693896"/>
                    </a:cubicBezTo>
                    <a:cubicBezTo>
                      <a:pt x="792871" y="695230"/>
                      <a:pt x="820493" y="695706"/>
                      <a:pt x="851354" y="685419"/>
                    </a:cubicBezTo>
                    <a:cubicBezTo>
                      <a:pt x="886025" y="673894"/>
                      <a:pt x="915172" y="645795"/>
                      <a:pt x="926983" y="633127"/>
                    </a:cubicBezTo>
                    <a:cubicBezTo>
                      <a:pt x="937460" y="630269"/>
                      <a:pt x="958034" y="624459"/>
                      <a:pt x="984799" y="615506"/>
                    </a:cubicBezTo>
                    <a:cubicBezTo>
                      <a:pt x="1013946" y="605790"/>
                      <a:pt x="1036520" y="589693"/>
                      <a:pt x="1048522" y="579882"/>
                    </a:cubicBezTo>
                    <a:cubicBezTo>
                      <a:pt x="1063190" y="581025"/>
                      <a:pt x="1087860" y="580739"/>
                      <a:pt x="1113292" y="570547"/>
                    </a:cubicBezTo>
                    <a:cubicBezTo>
                      <a:pt x="1136533" y="561308"/>
                      <a:pt x="1149868" y="548830"/>
                      <a:pt x="1157297" y="538924"/>
                    </a:cubicBezTo>
                    <a:cubicBezTo>
                      <a:pt x="1170061" y="536543"/>
                      <a:pt x="1189015" y="530733"/>
                      <a:pt x="1208065" y="516445"/>
                    </a:cubicBezTo>
                    <a:cubicBezTo>
                      <a:pt x="1227020" y="502253"/>
                      <a:pt x="1245689" y="484918"/>
                      <a:pt x="1255214" y="475869"/>
                    </a:cubicBezTo>
                    <a:cubicBezTo>
                      <a:pt x="1274931" y="473583"/>
                      <a:pt x="1320746" y="467201"/>
                      <a:pt x="1348559" y="456152"/>
                    </a:cubicBezTo>
                    <a:cubicBezTo>
                      <a:pt x="1372943" y="446342"/>
                      <a:pt x="1393612" y="436721"/>
                      <a:pt x="1402661" y="432340"/>
                    </a:cubicBezTo>
                    <a:cubicBezTo>
                      <a:pt x="1411329" y="431863"/>
                      <a:pt x="1428664" y="430435"/>
                      <a:pt x="1452191" y="425672"/>
                    </a:cubicBezTo>
                    <a:cubicBezTo>
                      <a:pt x="1480671" y="419957"/>
                      <a:pt x="1507436" y="402812"/>
                      <a:pt x="1519723" y="393954"/>
                    </a:cubicBezTo>
                    <a:cubicBezTo>
                      <a:pt x="1534773" y="392811"/>
                      <a:pt x="1566491" y="388525"/>
                      <a:pt x="1598305" y="372618"/>
                    </a:cubicBezTo>
                    <a:cubicBezTo>
                      <a:pt x="1624498" y="359569"/>
                      <a:pt x="1640691" y="343662"/>
                      <a:pt x="1650025" y="332232"/>
                    </a:cubicBezTo>
                    <a:cubicBezTo>
                      <a:pt x="1655455" y="330136"/>
                      <a:pt x="1659836" y="326231"/>
                      <a:pt x="1662598" y="321373"/>
                    </a:cubicBezTo>
                    <a:cubicBezTo>
                      <a:pt x="1677077" y="313277"/>
                      <a:pt x="1700222" y="298037"/>
                      <a:pt x="1725559" y="272701"/>
                    </a:cubicBezTo>
                    <a:cubicBezTo>
                      <a:pt x="1760325" y="237934"/>
                      <a:pt x="1758610" y="188976"/>
                      <a:pt x="1754610" y="163259"/>
                    </a:cubicBezTo>
                    <a:cubicBezTo>
                      <a:pt x="1767469" y="151447"/>
                      <a:pt x="1784709" y="130492"/>
                      <a:pt x="1789757" y="100203"/>
                    </a:cubicBezTo>
                    <a:cubicBezTo>
                      <a:pt x="1794520" y="72961"/>
                      <a:pt x="1789090" y="48863"/>
                      <a:pt x="1774708" y="31909"/>
                    </a:cubicBezTo>
                    <a:close/>
                    <a:moveTo>
                      <a:pt x="1740513" y="91630"/>
                    </a:moveTo>
                    <a:cubicBezTo>
                      <a:pt x="1736227" y="117348"/>
                      <a:pt x="1714224" y="131445"/>
                      <a:pt x="1714224" y="131445"/>
                    </a:cubicBezTo>
                    <a:cubicBezTo>
                      <a:pt x="1704413" y="137350"/>
                      <a:pt x="1699841" y="149161"/>
                      <a:pt x="1703080" y="160115"/>
                    </a:cubicBezTo>
                    <a:cubicBezTo>
                      <a:pt x="1703270" y="160592"/>
                      <a:pt x="1717081" y="210121"/>
                      <a:pt x="1690316" y="236887"/>
                    </a:cubicBezTo>
                    <a:cubicBezTo>
                      <a:pt x="1656883" y="270319"/>
                      <a:pt x="1628975" y="282130"/>
                      <a:pt x="1628785" y="282226"/>
                    </a:cubicBezTo>
                    <a:cubicBezTo>
                      <a:pt x="1627356" y="282797"/>
                      <a:pt x="1626118" y="283464"/>
                      <a:pt x="1624784" y="284321"/>
                    </a:cubicBezTo>
                    <a:cubicBezTo>
                      <a:pt x="1608020" y="282226"/>
                      <a:pt x="1594685" y="269843"/>
                      <a:pt x="1594209" y="269367"/>
                    </a:cubicBezTo>
                    <a:cubicBezTo>
                      <a:pt x="1584398" y="259747"/>
                      <a:pt x="1568682" y="259747"/>
                      <a:pt x="1558871" y="269462"/>
                    </a:cubicBezTo>
                    <a:cubicBezTo>
                      <a:pt x="1549060" y="279273"/>
                      <a:pt x="1549060" y="295084"/>
                      <a:pt x="1558871" y="304895"/>
                    </a:cubicBezTo>
                    <a:cubicBezTo>
                      <a:pt x="1559633" y="305657"/>
                      <a:pt x="1569063" y="314896"/>
                      <a:pt x="1584303" y="322993"/>
                    </a:cubicBezTo>
                    <a:cubicBezTo>
                      <a:pt x="1581731" y="324517"/>
                      <a:pt x="1579064" y="326136"/>
                      <a:pt x="1576016" y="327565"/>
                    </a:cubicBezTo>
                    <a:cubicBezTo>
                      <a:pt x="1544012" y="343567"/>
                      <a:pt x="1511151" y="343948"/>
                      <a:pt x="1510960" y="343948"/>
                    </a:cubicBezTo>
                    <a:cubicBezTo>
                      <a:pt x="1505245" y="343948"/>
                      <a:pt x="1499721" y="345853"/>
                      <a:pt x="1495339" y="349472"/>
                    </a:cubicBezTo>
                    <a:cubicBezTo>
                      <a:pt x="1495054" y="349663"/>
                      <a:pt x="1467622" y="371189"/>
                      <a:pt x="1442476" y="376238"/>
                    </a:cubicBezTo>
                    <a:cubicBezTo>
                      <a:pt x="1413996" y="381953"/>
                      <a:pt x="1396660" y="382143"/>
                      <a:pt x="1396565" y="382143"/>
                    </a:cubicBezTo>
                    <a:cubicBezTo>
                      <a:pt x="1392660" y="382143"/>
                      <a:pt x="1388850" y="383095"/>
                      <a:pt x="1385326" y="384810"/>
                    </a:cubicBezTo>
                    <a:cubicBezTo>
                      <a:pt x="1385040" y="384905"/>
                      <a:pt x="1360370" y="397288"/>
                      <a:pt x="1329985" y="409384"/>
                    </a:cubicBezTo>
                    <a:cubicBezTo>
                      <a:pt x="1318079" y="414147"/>
                      <a:pt x="1299601" y="418147"/>
                      <a:pt x="1282170" y="421100"/>
                    </a:cubicBezTo>
                    <a:cubicBezTo>
                      <a:pt x="1283027" y="411956"/>
                      <a:pt x="1282741" y="403765"/>
                      <a:pt x="1282265" y="398145"/>
                    </a:cubicBezTo>
                    <a:cubicBezTo>
                      <a:pt x="1305030" y="387572"/>
                      <a:pt x="1329604" y="372809"/>
                      <a:pt x="1345797" y="353378"/>
                    </a:cubicBezTo>
                    <a:cubicBezTo>
                      <a:pt x="1354655" y="342709"/>
                      <a:pt x="1353227" y="326898"/>
                      <a:pt x="1342558" y="318040"/>
                    </a:cubicBezTo>
                    <a:cubicBezTo>
                      <a:pt x="1331986" y="309182"/>
                      <a:pt x="1316174" y="310610"/>
                      <a:pt x="1307221" y="321278"/>
                    </a:cubicBezTo>
                    <a:cubicBezTo>
                      <a:pt x="1285599" y="347282"/>
                      <a:pt x="1231402" y="365379"/>
                      <a:pt x="1212352" y="370237"/>
                    </a:cubicBezTo>
                    <a:cubicBezTo>
                      <a:pt x="1198922" y="373570"/>
                      <a:pt x="1190730" y="387191"/>
                      <a:pt x="1194064" y="400621"/>
                    </a:cubicBezTo>
                    <a:cubicBezTo>
                      <a:pt x="1196921" y="412051"/>
                      <a:pt x="1207113" y="419576"/>
                      <a:pt x="1218352" y="419576"/>
                    </a:cubicBezTo>
                    <a:cubicBezTo>
                      <a:pt x="1220353" y="419576"/>
                      <a:pt x="1222448" y="419290"/>
                      <a:pt x="1224448" y="418814"/>
                    </a:cubicBezTo>
                    <a:cubicBezTo>
                      <a:pt x="1225687" y="418528"/>
                      <a:pt x="1228449" y="417767"/>
                      <a:pt x="1232069" y="416719"/>
                    </a:cubicBezTo>
                    <a:cubicBezTo>
                      <a:pt x="1231306" y="423672"/>
                      <a:pt x="1229592" y="430435"/>
                      <a:pt x="1226068" y="433959"/>
                    </a:cubicBezTo>
                    <a:cubicBezTo>
                      <a:pt x="1225782" y="434245"/>
                      <a:pt x="1201589" y="458343"/>
                      <a:pt x="1177871" y="476155"/>
                    </a:cubicBezTo>
                    <a:cubicBezTo>
                      <a:pt x="1159964" y="489585"/>
                      <a:pt x="1141867" y="490157"/>
                      <a:pt x="1142057" y="490157"/>
                    </a:cubicBezTo>
                    <a:cubicBezTo>
                      <a:pt x="1130437" y="490157"/>
                      <a:pt x="1121102" y="495490"/>
                      <a:pt x="1118435" y="506635"/>
                    </a:cubicBezTo>
                    <a:cubicBezTo>
                      <a:pt x="1117102" y="508825"/>
                      <a:pt x="1111387" y="517017"/>
                      <a:pt x="1094623" y="523684"/>
                    </a:cubicBezTo>
                    <a:cubicBezTo>
                      <a:pt x="1070524" y="533305"/>
                      <a:pt x="1045378" y="528733"/>
                      <a:pt x="1045283" y="528733"/>
                    </a:cubicBezTo>
                    <a:cubicBezTo>
                      <a:pt x="1037092" y="527113"/>
                      <a:pt x="1028614" y="529685"/>
                      <a:pt x="1022614" y="535591"/>
                    </a:cubicBezTo>
                    <a:cubicBezTo>
                      <a:pt x="1022423" y="535781"/>
                      <a:pt x="1000992" y="556546"/>
                      <a:pt x="970131" y="567214"/>
                    </a:cubicBezTo>
                    <a:cubicBezTo>
                      <a:pt x="971083" y="558355"/>
                      <a:pt x="970798" y="550069"/>
                      <a:pt x="969845" y="543401"/>
                    </a:cubicBezTo>
                    <a:cubicBezTo>
                      <a:pt x="967940" y="529780"/>
                      <a:pt x="955272" y="520255"/>
                      <a:pt x="941651" y="522161"/>
                    </a:cubicBezTo>
                    <a:cubicBezTo>
                      <a:pt x="928030" y="523970"/>
                      <a:pt x="918410" y="536638"/>
                      <a:pt x="920125" y="550259"/>
                    </a:cubicBezTo>
                    <a:cubicBezTo>
                      <a:pt x="920125" y="550545"/>
                      <a:pt x="922792" y="575786"/>
                      <a:pt x="910219" y="580834"/>
                    </a:cubicBezTo>
                    <a:cubicBezTo>
                      <a:pt x="905361" y="582740"/>
                      <a:pt x="901456" y="586073"/>
                      <a:pt x="898789" y="590074"/>
                    </a:cubicBezTo>
                    <a:cubicBezTo>
                      <a:pt x="896979" y="591312"/>
                      <a:pt x="895360" y="592741"/>
                      <a:pt x="893931" y="594455"/>
                    </a:cubicBezTo>
                    <a:cubicBezTo>
                      <a:pt x="893645" y="594741"/>
                      <a:pt x="865832" y="627412"/>
                      <a:pt x="835352" y="637603"/>
                    </a:cubicBezTo>
                    <a:cubicBezTo>
                      <a:pt x="804586" y="647890"/>
                      <a:pt x="778393" y="643223"/>
                      <a:pt x="778297" y="643128"/>
                    </a:cubicBezTo>
                    <a:cubicBezTo>
                      <a:pt x="771916" y="641890"/>
                      <a:pt x="765153" y="643223"/>
                      <a:pt x="759628" y="646748"/>
                    </a:cubicBezTo>
                    <a:cubicBezTo>
                      <a:pt x="759438" y="646843"/>
                      <a:pt x="743531" y="657035"/>
                      <a:pt x="717623" y="662178"/>
                    </a:cubicBezTo>
                    <a:cubicBezTo>
                      <a:pt x="703717" y="664940"/>
                      <a:pt x="687334" y="669322"/>
                      <a:pt x="672760" y="673608"/>
                    </a:cubicBezTo>
                    <a:cubicBezTo>
                      <a:pt x="679428" y="660273"/>
                      <a:pt x="684476" y="647128"/>
                      <a:pt x="687810" y="634270"/>
                    </a:cubicBezTo>
                    <a:cubicBezTo>
                      <a:pt x="753056" y="623221"/>
                      <a:pt x="781345" y="565309"/>
                      <a:pt x="782584" y="562832"/>
                    </a:cubicBezTo>
                    <a:cubicBezTo>
                      <a:pt x="788489" y="550355"/>
                      <a:pt x="783155" y="535591"/>
                      <a:pt x="770773" y="529590"/>
                    </a:cubicBezTo>
                    <a:cubicBezTo>
                      <a:pt x="758390" y="523589"/>
                      <a:pt x="743436" y="528828"/>
                      <a:pt x="737340" y="541211"/>
                    </a:cubicBezTo>
                    <a:cubicBezTo>
                      <a:pt x="736673" y="542639"/>
                      <a:pt x="722290" y="570928"/>
                      <a:pt x="691525" y="581882"/>
                    </a:cubicBezTo>
                    <a:cubicBezTo>
                      <a:pt x="690286" y="572453"/>
                      <a:pt x="687810" y="563404"/>
                      <a:pt x="684190" y="554831"/>
                    </a:cubicBezTo>
                    <a:cubicBezTo>
                      <a:pt x="690382" y="550164"/>
                      <a:pt x="696001" y="545020"/>
                      <a:pt x="700669" y="539115"/>
                    </a:cubicBezTo>
                    <a:cubicBezTo>
                      <a:pt x="709336" y="528352"/>
                      <a:pt x="707527" y="512540"/>
                      <a:pt x="696763" y="503872"/>
                    </a:cubicBezTo>
                    <a:cubicBezTo>
                      <a:pt x="686000" y="495205"/>
                      <a:pt x="670189" y="497015"/>
                      <a:pt x="661521" y="507778"/>
                    </a:cubicBezTo>
                    <a:cubicBezTo>
                      <a:pt x="645614" y="527685"/>
                      <a:pt x="597799" y="539020"/>
                      <a:pt x="571414" y="541401"/>
                    </a:cubicBezTo>
                    <a:cubicBezTo>
                      <a:pt x="557603" y="542639"/>
                      <a:pt x="547507" y="554831"/>
                      <a:pt x="548745" y="568643"/>
                    </a:cubicBezTo>
                    <a:cubicBezTo>
                      <a:pt x="549888" y="581692"/>
                      <a:pt x="560842" y="591407"/>
                      <a:pt x="573700" y="591407"/>
                    </a:cubicBezTo>
                    <a:cubicBezTo>
                      <a:pt x="574462" y="591407"/>
                      <a:pt x="575224" y="591407"/>
                      <a:pt x="575986" y="591312"/>
                    </a:cubicBezTo>
                    <a:cubicBezTo>
                      <a:pt x="581130" y="590836"/>
                      <a:pt x="609514" y="587883"/>
                      <a:pt x="639328" y="577596"/>
                    </a:cubicBezTo>
                    <a:cubicBezTo>
                      <a:pt x="648853" y="605599"/>
                      <a:pt x="637423" y="643890"/>
                      <a:pt x="607133" y="684371"/>
                    </a:cubicBezTo>
                    <a:cubicBezTo>
                      <a:pt x="581320" y="718757"/>
                      <a:pt x="559032" y="713803"/>
                      <a:pt x="558841" y="713803"/>
                    </a:cubicBezTo>
                    <a:cubicBezTo>
                      <a:pt x="546649" y="708755"/>
                      <a:pt x="534362" y="714565"/>
                      <a:pt x="528457" y="726377"/>
                    </a:cubicBezTo>
                    <a:cubicBezTo>
                      <a:pt x="528361" y="726662"/>
                      <a:pt x="515503" y="750665"/>
                      <a:pt x="487309" y="750665"/>
                    </a:cubicBezTo>
                    <a:cubicBezTo>
                      <a:pt x="451209" y="750665"/>
                      <a:pt x="424634" y="735520"/>
                      <a:pt x="423777" y="735140"/>
                    </a:cubicBezTo>
                    <a:cubicBezTo>
                      <a:pt x="411871" y="728091"/>
                      <a:pt x="396631" y="731996"/>
                      <a:pt x="389487" y="743807"/>
                    </a:cubicBezTo>
                    <a:cubicBezTo>
                      <a:pt x="382343" y="755714"/>
                      <a:pt x="386248" y="771049"/>
                      <a:pt x="398059" y="778193"/>
                    </a:cubicBezTo>
                    <a:cubicBezTo>
                      <a:pt x="399583" y="779145"/>
                      <a:pt x="436350" y="800862"/>
                      <a:pt x="487213" y="800862"/>
                    </a:cubicBezTo>
                    <a:cubicBezTo>
                      <a:pt x="523313" y="800862"/>
                      <a:pt x="548745" y="781812"/>
                      <a:pt x="563128" y="764286"/>
                    </a:cubicBezTo>
                    <a:cubicBezTo>
                      <a:pt x="578749" y="764000"/>
                      <a:pt x="598656" y="758857"/>
                      <a:pt x="618754" y="743617"/>
                    </a:cubicBezTo>
                    <a:cubicBezTo>
                      <a:pt x="616182" y="755142"/>
                      <a:pt x="612372" y="763143"/>
                      <a:pt x="610848" y="766096"/>
                    </a:cubicBezTo>
                    <a:cubicBezTo>
                      <a:pt x="605133" y="771715"/>
                      <a:pt x="589131" y="784860"/>
                      <a:pt x="573700" y="784860"/>
                    </a:cubicBezTo>
                    <a:cubicBezTo>
                      <a:pt x="559889" y="784860"/>
                      <a:pt x="548650" y="796099"/>
                      <a:pt x="548650" y="809911"/>
                    </a:cubicBezTo>
                    <a:cubicBezTo>
                      <a:pt x="548650" y="823722"/>
                      <a:pt x="559889" y="834961"/>
                      <a:pt x="573700" y="834961"/>
                    </a:cubicBezTo>
                    <a:cubicBezTo>
                      <a:pt x="615515" y="834961"/>
                      <a:pt x="646376" y="801719"/>
                      <a:pt x="649710" y="797909"/>
                    </a:cubicBezTo>
                    <a:lnTo>
                      <a:pt x="651805" y="795147"/>
                    </a:lnTo>
                    <a:cubicBezTo>
                      <a:pt x="653234" y="792956"/>
                      <a:pt x="663235" y="777335"/>
                      <a:pt x="668284" y="751808"/>
                    </a:cubicBezTo>
                    <a:cubicBezTo>
                      <a:pt x="671046" y="753904"/>
                      <a:pt x="673808" y="756190"/>
                      <a:pt x="676094" y="758476"/>
                    </a:cubicBezTo>
                    <a:cubicBezTo>
                      <a:pt x="680952" y="763333"/>
                      <a:pt x="679523" y="780193"/>
                      <a:pt x="676380" y="790003"/>
                    </a:cubicBezTo>
                    <a:cubicBezTo>
                      <a:pt x="673713" y="798004"/>
                      <a:pt x="674189" y="806863"/>
                      <a:pt x="679428" y="813435"/>
                    </a:cubicBezTo>
                    <a:cubicBezTo>
                      <a:pt x="684571" y="819912"/>
                      <a:pt x="691525" y="823436"/>
                      <a:pt x="699716" y="822960"/>
                    </a:cubicBezTo>
                    <a:cubicBezTo>
                      <a:pt x="702193" y="823341"/>
                      <a:pt x="713337" y="826008"/>
                      <a:pt x="723243" y="842582"/>
                    </a:cubicBezTo>
                    <a:cubicBezTo>
                      <a:pt x="732101" y="857250"/>
                      <a:pt x="721338" y="880967"/>
                      <a:pt x="687334" y="921734"/>
                    </a:cubicBezTo>
                    <a:cubicBezTo>
                      <a:pt x="659330" y="955262"/>
                      <a:pt x="600656" y="984980"/>
                      <a:pt x="599989" y="985266"/>
                    </a:cubicBezTo>
                    <a:cubicBezTo>
                      <a:pt x="599323" y="985552"/>
                      <a:pt x="598846" y="986028"/>
                      <a:pt x="598275" y="986409"/>
                    </a:cubicBezTo>
                    <a:cubicBezTo>
                      <a:pt x="573605" y="985361"/>
                      <a:pt x="563318" y="963549"/>
                      <a:pt x="561223" y="958406"/>
                    </a:cubicBezTo>
                    <a:cubicBezTo>
                      <a:pt x="556270" y="945547"/>
                      <a:pt x="541887" y="939070"/>
                      <a:pt x="529028" y="943928"/>
                    </a:cubicBezTo>
                    <a:cubicBezTo>
                      <a:pt x="516074" y="948785"/>
                      <a:pt x="509502" y="963263"/>
                      <a:pt x="514360" y="976217"/>
                    </a:cubicBezTo>
                    <a:cubicBezTo>
                      <a:pt x="520551" y="992791"/>
                      <a:pt x="536553" y="1016603"/>
                      <a:pt x="562842" y="1028795"/>
                    </a:cubicBezTo>
                    <a:cubicBezTo>
                      <a:pt x="552364" y="1031939"/>
                      <a:pt x="537791" y="1033367"/>
                      <a:pt x="528647" y="1033462"/>
                    </a:cubicBezTo>
                    <a:cubicBezTo>
                      <a:pt x="527314" y="1033462"/>
                      <a:pt x="525885" y="1033558"/>
                      <a:pt x="524551" y="1033844"/>
                    </a:cubicBezTo>
                    <a:cubicBezTo>
                      <a:pt x="523789" y="1033939"/>
                      <a:pt x="449780" y="1046226"/>
                      <a:pt x="401584" y="1046226"/>
                    </a:cubicBezTo>
                    <a:cubicBezTo>
                      <a:pt x="365198" y="1046226"/>
                      <a:pt x="301476" y="1016318"/>
                      <a:pt x="279949" y="1004697"/>
                    </a:cubicBezTo>
                    <a:cubicBezTo>
                      <a:pt x="277568" y="1003364"/>
                      <a:pt x="274901" y="1002506"/>
                      <a:pt x="272234" y="1002030"/>
                    </a:cubicBezTo>
                    <a:cubicBezTo>
                      <a:pt x="262328" y="1000411"/>
                      <a:pt x="233944" y="995172"/>
                      <a:pt x="219561" y="990505"/>
                    </a:cubicBezTo>
                    <a:cubicBezTo>
                      <a:pt x="215179" y="987647"/>
                      <a:pt x="207178" y="977074"/>
                      <a:pt x="199368" y="964406"/>
                    </a:cubicBezTo>
                    <a:cubicBezTo>
                      <a:pt x="201273" y="962787"/>
                      <a:pt x="203273" y="960977"/>
                      <a:pt x="205273" y="958977"/>
                    </a:cubicBezTo>
                    <a:cubicBezTo>
                      <a:pt x="211846" y="965740"/>
                      <a:pt x="219561" y="971645"/>
                      <a:pt x="228324" y="976027"/>
                    </a:cubicBezTo>
                    <a:cubicBezTo>
                      <a:pt x="231943" y="977836"/>
                      <a:pt x="235753" y="978694"/>
                      <a:pt x="239468" y="978694"/>
                    </a:cubicBezTo>
                    <a:cubicBezTo>
                      <a:pt x="248707" y="978694"/>
                      <a:pt x="257566" y="973645"/>
                      <a:pt x="261947" y="964787"/>
                    </a:cubicBezTo>
                    <a:cubicBezTo>
                      <a:pt x="268138" y="952405"/>
                      <a:pt x="263090" y="937355"/>
                      <a:pt x="250708" y="931164"/>
                    </a:cubicBezTo>
                    <a:cubicBezTo>
                      <a:pt x="234991" y="923353"/>
                      <a:pt x="226800" y="901827"/>
                      <a:pt x="226419" y="896207"/>
                    </a:cubicBezTo>
                    <a:cubicBezTo>
                      <a:pt x="226324" y="882396"/>
                      <a:pt x="215179" y="871252"/>
                      <a:pt x="201368" y="871252"/>
                    </a:cubicBezTo>
                    <a:cubicBezTo>
                      <a:pt x="187557" y="871252"/>
                      <a:pt x="176317" y="882491"/>
                      <a:pt x="176317" y="896303"/>
                    </a:cubicBezTo>
                    <a:cubicBezTo>
                      <a:pt x="176317" y="900779"/>
                      <a:pt x="177079" y="905923"/>
                      <a:pt x="178413" y="911447"/>
                    </a:cubicBezTo>
                    <a:cubicBezTo>
                      <a:pt x="171936" y="923735"/>
                      <a:pt x="163935" y="928497"/>
                      <a:pt x="162030" y="929545"/>
                    </a:cubicBezTo>
                    <a:cubicBezTo>
                      <a:pt x="149362" y="924973"/>
                      <a:pt x="123835" y="912019"/>
                      <a:pt x="97165" y="877729"/>
                    </a:cubicBezTo>
                    <a:cubicBezTo>
                      <a:pt x="64303" y="835533"/>
                      <a:pt x="79639" y="804672"/>
                      <a:pt x="80020" y="803815"/>
                    </a:cubicBezTo>
                    <a:cubicBezTo>
                      <a:pt x="84687" y="795719"/>
                      <a:pt x="84306" y="785527"/>
                      <a:pt x="79258" y="777621"/>
                    </a:cubicBezTo>
                    <a:cubicBezTo>
                      <a:pt x="79162" y="777431"/>
                      <a:pt x="68971" y="761524"/>
                      <a:pt x="63827" y="735616"/>
                    </a:cubicBezTo>
                    <a:cubicBezTo>
                      <a:pt x="59827" y="715708"/>
                      <a:pt x="72019" y="698373"/>
                      <a:pt x="72019" y="698373"/>
                    </a:cubicBezTo>
                    <a:cubicBezTo>
                      <a:pt x="76686" y="692086"/>
                      <a:pt x="78210" y="683990"/>
                      <a:pt x="76019" y="676465"/>
                    </a:cubicBezTo>
                    <a:cubicBezTo>
                      <a:pt x="75924" y="675989"/>
                      <a:pt x="63732" y="633032"/>
                      <a:pt x="57636" y="590836"/>
                    </a:cubicBezTo>
                    <a:cubicBezTo>
                      <a:pt x="53159" y="559594"/>
                      <a:pt x="82115" y="529685"/>
                      <a:pt x="82306" y="529495"/>
                    </a:cubicBezTo>
                    <a:cubicBezTo>
                      <a:pt x="86973" y="524828"/>
                      <a:pt x="89640" y="518446"/>
                      <a:pt x="89640" y="511778"/>
                    </a:cubicBezTo>
                    <a:cubicBezTo>
                      <a:pt x="89640" y="511683"/>
                      <a:pt x="90116" y="499586"/>
                      <a:pt x="98117" y="487585"/>
                    </a:cubicBezTo>
                    <a:cubicBezTo>
                      <a:pt x="106404" y="475202"/>
                      <a:pt x="113929" y="470725"/>
                      <a:pt x="113929" y="470725"/>
                    </a:cubicBezTo>
                    <a:cubicBezTo>
                      <a:pt x="120215" y="467582"/>
                      <a:pt x="124882" y="461963"/>
                      <a:pt x="126787" y="455200"/>
                    </a:cubicBezTo>
                    <a:cubicBezTo>
                      <a:pt x="133264" y="432435"/>
                      <a:pt x="157077" y="367474"/>
                      <a:pt x="188890" y="340233"/>
                    </a:cubicBezTo>
                    <a:cubicBezTo>
                      <a:pt x="226800" y="307753"/>
                      <a:pt x="259185" y="301466"/>
                      <a:pt x="259375" y="301466"/>
                    </a:cubicBezTo>
                    <a:cubicBezTo>
                      <a:pt x="266424" y="300323"/>
                      <a:pt x="272710" y="296132"/>
                      <a:pt x="276520" y="290036"/>
                    </a:cubicBezTo>
                    <a:cubicBezTo>
                      <a:pt x="283569" y="278797"/>
                      <a:pt x="309001" y="244983"/>
                      <a:pt x="333099" y="236982"/>
                    </a:cubicBezTo>
                    <a:cubicBezTo>
                      <a:pt x="363198" y="226981"/>
                      <a:pt x="400631" y="237172"/>
                      <a:pt x="400917" y="237268"/>
                    </a:cubicBezTo>
                    <a:cubicBezTo>
                      <a:pt x="413871" y="240982"/>
                      <a:pt x="427301" y="233839"/>
                      <a:pt x="431587" y="221075"/>
                    </a:cubicBezTo>
                    <a:cubicBezTo>
                      <a:pt x="431587" y="220980"/>
                      <a:pt x="437302" y="206597"/>
                      <a:pt x="459591" y="202882"/>
                    </a:cubicBezTo>
                    <a:cubicBezTo>
                      <a:pt x="484642" y="198692"/>
                      <a:pt x="517693" y="209455"/>
                      <a:pt x="528266" y="213931"/>
                    </a:cubicBezTo>
                    <a:cubicBezTo>
                      <a:pt x="536077" y="217265"/>
                      <a:pt x="545030" y="216408"/>
                      <a:pt x="552079" y="211741"/>
                    </a:cubicBezTo>
                    <a:cubicBezTo>
                      <a:pt x="552460" y="211550"/>
                      <a:pt x="586559" y="189357"/>
                      <a:pt x="624373" y="183928"/>
                    </a:cubicBezTo>
                    <a:cubicBezTo>
                      <a:pt x="656949" y="179261"/>
                      <a:pt x="680666" y="197167"/>
                      <a:pt x="681428" y="197739"/>
                    </a:cubicBezTo>
                    <a:cubicBezTo>
                      <a:pt x="690191" y="204788"/>
                      <a:pt x="702859" y="204978"/>
                      <a:pt x="711908" y="198406"/>
                    </a:cubicBezTo>
                    <a:cubicBezTo>
                      <a:pt x="712099" y="198311"/>
                      <a:pt x="731911" y="184213"/>
                      <a:pt x="760581" y="184213"/>
                    </a:cubicBezTo>
                    <a:cubicBezTo>
                      <a:pt x="766677" y="184213"/>
                      <a:pt x="772201" y="184690"/>
                      <a:pt x="777345" y="185261"/>
                    </a:cubicBezTo>
                    <a:cubicBezTo>
                      <a:pt x="769058" y="202025"/>
                      <a:pt x="770392" y="216217"/>
                      <a:pt x="770773" y="218694"/>
                    </a:cubicBezTo>
                    <a:cubicBezTo>
                      <a:pt x="772487" y="231267"/>
                      <a:pt x="783250" y="240411"/>
                      <a:pt x="795633" y="240411"/>
                    </a:cubicBezTo>
                    <a:cubicBezTo>
                      <a:pt x="796776" y="240411"/>
                      <a:pt x="797824" y="240316"/>
                      <a:pt x="798967" y="240220"/>
                    </a:cubicBezTo>
                    <a:cubicBezTo>
                      <a:pt x="812683" y="238411"/>
                      <a:pt x="822303" y="225742"/>
                      <a:pt x="820493" y="212026"/>
                    </a:cubicBezTo>
                    <a:cubicBezTo>
                      <a:pt x="820493" y="211931"/>
                      <a:pt x="821827" y="202406"/>
                      <a:pt x="837067" y="193262"/>
                    </a:cubicBezTo>
                    <a:cubicBezTo>
                      <a:pt x="837162" y="193167"/>
                      <a:pt x="837257" y="193072"/>
                      <a:pt x="837352" y="193072"/>
                    </a:cubicBezTo>
                    <a:cubicBezTo>
                      <a:pt x="838591" y="192310"/>
                      <a:pt x="839734" y="191452"/>
                      <a:pt x="840781" y="190500"/>
                    </a:cubicBezTo>
                    <a:cubicBezTo>
                      <a:pt x="840877" y="190405"/>
                      <a:pt x="841067" y="190309"/>
                      <a:pt x="841162" y="190214"/>
                    </a:cubicBezTo>
                    <a:cubicBezTo>
                      <a:pt x="842305" y="189167"/>
                      <a:pt x="843258" y="188119"/>
                      <a:pt x="844210" y="186880"/>
                    </a:cubicBezTo>
                    <a:cubicBezTo>
                      <a:pt x="844306" y="186690"/>
                      <a:pt x="856879" y="171450"/>
                      <a:pt x="881358" y="171450"/>
                    </a:cubicBezTo>
                    <a:lnTo>
                      <a:pt x="938603" y="171450"/>
                    </a:lnTo>
                    <a:cubicBezTo>
                      <a:pt x="947461" y="171450"/>
                      <a:pt x="956605" y="168783"/>
                      <a:pt x="967083" y="165735"/>
                    </a:cubicBezTo>
                    <a:cubicBezTo>
                      <a:pt x="978227" y="162496"/>
                      <a:pt x="990895" y="158782"/>
                      <a:pt x="1002135" y="158782"/>
                    </a:cubicBezTo>
                    <a:cubicBezTo>
                      <a:pt x="1019756" y="158782"/>
                      <a:pt x="1028995" y="162496"/>
                      <a:pt x="1029091" y="162496"/>
                    </a:cubicBezTo>
                    <a:cubicBezTo>
                      <a:pt x="1029091" y="162496"/>
                      <a:pt x="1029091" y="162496"/>
                      <a:pt x="1029091" y="162496"/>
                    </a:cubicBezTo>
                    <a:cubicBezTo>
                      <a:pt x="1037377" y="166592"/>
                      <a:pt x="1047569" y="165640"/>
                      <a:pt x="1055094" y="160306"/>
                    </a:cubicBezTo>
                    <a:cubicBezTo>
                      <a:pt x="1055285" y="160115"/>
                      <a:pt x="1077097" y="144875"/>
                      <a:pt x="1119673" y="139541"/>
                    </a:cubicBezTo>
                    <a:cubicBezTo>
                      <a:pt x="1143105" y="136588"/>
                      <a:pt x="1153487" y="138494"/>
                      <a:pt x="1156726" y="139351"/>
                    </a:cubicBezTo>
                    <a:cubicBezTo>
                      <a:pt x="1163489" y="145637"/>
                      <a:pt x="1173490" y="147923"/>
                      <a:pt x="1182634" y="144494"/>
                    </a:cubicBezTo>
                    <a:cubicBezTo>
                      <a:pt x="1195588" y="139636"/>
                      <a:pt x="1234259" y="126968"/>
                      <a:pt x="1256452" y="126968"/>
                    </a:cubicBezTo>
                    <a:lnTo>
                      <a:pt x="1313698" y="126968"/>
                    </a:lnTo>
                    <a:cubicBezTo>
                      <a:pt x="1323699" y="126968"/>
                      <a:pt x="1332652" y="121063"/>
                      <a:pt x="1336653" y="112014"/>
                    </a:cubicBezTo>
                    <a:cubicBezTo>
                      <a:pt x="1337701" y="110776"/>
                      <a:pt x="1343511" y="104394"/>
                      <a:pt x="1362275" y="101251"/>
                    </a:cubicBezTo>
                    <a:cubicBezTo>
                      <a:pt x="1380277" y="98203"/>
                      <a:pt x="1394374" y="100489"/>
                      <a:pt x="1402566" y="102584"/>
                    </a:cubicBezTo>
                    <a:cubicBezTo>
                      <a:pt x="1402947" y="102775"/>
                      <a:pt x="1403328" y="102965"/>
                      <a:pt x="1403709" y="103061"/>
                    </a:cubicBezTo>
                    <a:cubicBezTo>
                      <a:pt x="1419616" y="108299"/>
                      <a:pt x="1423235" y="112014"/>
                      <a:pt x="1436856" y="125635"/>
                    </a:cubicBezTo>
                    <a:cubicBezTo>
                      <a:pt x="1441714" y="130492"/>
                      <a:pt x="1448191" y="132969"/>
                      <a:pt x="1454573" y="132969"/>
                    </a:cubicBezTo>
                    <a:cubicBezTo>
                      <a:pt x="1460954" y="132969"/>
                      <a:pt x="1467431" y="130492"/>
                      <a:pt x="1472289" y="125635"/>
                    </a:cubicBezTo>
                    <a:cubicBezTo>
                      <a:pt x="1482100" y="115824"/>
                      <a:pt x="1482100" y="100013"/>
                      <a:pt x="1472289" y="90202"/>
                    </a:cubicBezTo>
                    <a:cubicBezTo>
                      <a:pt x="1469431" y="87344"/>
                      <a:pt x="1466764" y="84677"/>
                      <a:pt x="1464002" y="82105"/>
                    </a:cubicBezTo>
                    <a:cubicBezTo>
                      <a:pt x="1464193" y="82010"/>
                      <a:pt x="1464478" y="82010"/>
                      <a:pt x="1464669" y="81915"/>
                    </a:cubicBezTo>
                    <a:cubicBezTo>
                      <a:pt x="1483528" y="78105"/>
                      <a:pt x="1509913" y="88297"/>
                      <a:pt x="1518485" y="92488"/>
                    </a:cubicBezTo>
                    <a:cubicBezTo>
                      <a:pt x="1529344" y="97917"/>
                      <a:pt x="1542488" y="94774"/>
                      <a:pt x="1549727" y="85153"/>
                    </a:cubicBezTo>
                    <a:cubicBezTo>
                      <a:pt x="1549823" y="84963"/>
                      <a:pt x="1562395" y="69723"/>
                      <a:pt x="1586875" y="69723"/>
                    </a:cubicBezTo>
                    <a:cubicBezTo>
                      <a:pt x="1621831" y="69723"/>
                      <a:pt x="1651645" y="75533"/>
                      <a:pt x="1651835" y="75628"/>
                    </a:cubicBezTo>
                    <a:cubicBezTo>
                      <a:pt x="1662884" y="77819"/>
                      <a:pt x="1672219" y="75533"/>
                      <a:pt x="1677172" y="65818"/>
                    </a:cubicBezTo>
                    <a:cubicBezTo>
                      <a:pt x="1679648" y="63722"/>
                      <a:pt x="1689745" y="57055"/>
                      <a:pt x="1713938" y="57055"/>
                    </a:cubicBezTo>
                    <a:cubicBezTo>
                      <a:pt x="1724606" y="57055"/>
                      <a:pt x="1732036" y="59436"/>
                      <a:pt x="1736036" y="64103"/>
                    </a:cubicBezTo>
                    <a:cubicBezTo>
                      <a:pt x="1741085" y="69723"/>
                      <a:pt x="1742513" y="79724"/>
                      <a:pt x="1740513" y="91630"/>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6" name="Graphic 78">
              <a:extLst>
                <a:ext uri="{FF2B5EF4-FFF2-40B4-BE49-F238E27FC236}">
                  <a16:creationId xmlns:a16="http://schemas.microsoft.com/office/drawing/2014/main" id="{7D66D89F-7C5A-44E6-82DC-E37ED2B72BC9}"/>
                </a:ext>
              </a:extLst>
            </p:cNvPr>
            <p:cNvGrpSpPr>
              <a:grpSpLocks noChangeAspect="1"/>
            </p:cNvGrpSpPr>
            <p:nvPr/>
          </p:nvGrpSpPr>
          <p:grpSpPr>
            <a:xfrm>
              <a:off x="3633299" y="3189745"/>
              <a:ext cx="731520" cy="731520"/>
              <a:chOff x="5252719" y="1025499"/>
              <a:chExt cx="731520" cy="731520"/>
            </a:xfrm>
          </p:grpSpPr>
          <p:sp>
            <p:nvSpPr>
              <p:cNvPr id="187" name="Freeform: Shape 339">
                <a:extLst>
                  <a:ext uri="{FF2B5EF4-FFF2-40B4-BE49-F238E27FC236}">
                    <a16:creationId xmlns:a16="http://schemas.microsoft.com/office/drawing/2014/main" id="{F609262B-11B1-42A7-8BAF-86E33A34A293}"/>
                  </a:ext>
                </a:extLst>
              </p:cNvPr>
              <p:cNvSpPr/>
              <p:nvPr/>
            </p:nvSpPr>
            <p:spPr>
              <a:xfrm>
                <a:off x="5252719" y="1025499"/>
                <a:ext cx="731520" cy="731520"/>
              </a:xfrm>
              <a:custGeom>
                <a:avLst/>
                <a:gdLst>
                  <a:gd name="connsiteX0" fmla="*/ 732238 w 731520"/>
                  <a:gd name="connsiteY0" fmla="*/ 366478 h 731520"/>
                  <a:gd name="connsiteX1" fmla="*/ 366478 w 731520"/>
                  <a:gd name="connsiteY1" fmla="*/ 732238 h 731520"/>
                  <a:gd name="connsiteX2" fmla="*/ 718 w 731520"/>
                  <a:gd name="connsiteY2" fmla="*/ 366478 h 731520"/>
                  <a:gd name="connsiteX3" fmla="*/ 366478 w 731520"/>
                  <a:gd name="connsiteY3" fmla="*/ 718 h 731520"/>
                  <a:gd name="connsiteX4" fmla="*/ 732238 w 731520"/>
                  <a:gd name="connsiteY4" fmla="*/ 366478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731520">
                    <a:moveTo>
                      <a:pt x="732238" y="366478"/>
                    </a:moveTo>
                    <a:cubicBezTo>
                      <a:pt x="732238" y="568482"/>
                      <a:pt x="568482" y="732238"/>
                      <a:pt x="366478" y="732238"/>
                    </a:cubicBezTo>
                    <a:cubicBezTo>
                      <a:pt x="164474" y="732238"/>
                      <a:pt x="718" y="568482"/>
                      <a:pt x="718" y="366478"/>
                    </a:cubicBezTo>
                    <a:cubicBezTo>
                      <a:pt x="718" y="164474"/>
                      <a:pt x="164474" y="718"/>
                      <a:pt x="366478" y="718"/>
                    </a:cubicBezTo>
                    <a:cubicBezTo>
                      <a:pt x="568482" y="718"/>
                      <a:pt x="732238" y="164474"/>
                      <a:pt x="732238" y="366478"/>
                    </a:cubicBezTo>
                    <a:close/>
                  </a:path>
                </a:pathLst>
              </a:custGeom>
              <a:solidFill>
                <a:srgbClr val="65D2DF"/>
              </a:solidFill>
              <a:ln w="3004"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8" name="Freeform: Shape 340">
                <a:extLst>
                  <a:ext uri="{FF2B5EF4-FFF2-40B4-BE49-F238E27FC236}">
                    <a16:creationId xmlns:a16="http://schemas.microsoft.com/office/drawing/2014/main" id="{0EF2FAD1-C61C-4C55-9124-1B075B02F629}"/>
                  </a:ext>
                </a:extLst>
              </p:cNvPr>
              <p:cNvSpPr/>
              <p:nvPr/>
            </p:nvSpPr>
            <p:spPr>
              <a:xfrm>
                <a:off x="5596250" y="1115844"/>
                <a:ext cx="75884" cy="88025"/>
              </a:xfrm>
              <a:custGeom>
                <a:avLst/>
                <a:gdLst>
                  <a:gd name="connsiteX0" fmla="*/ 20762 w 75883"/>
                  <a:gd name="connsiteY0" fmla="*/ 87135 h 88025"/>
                  <a:gd name="connsiteX1" fmla="*/ 39247 w 75883"/>
                  <a:gd name="connsiteY1" fmla="*/ 68649 h 88025"/>
                  <a:gd name="connsiteX2" fmla="*/ 36758 w 75883"/>
                  <a:gd name="connsiteY2" fmla="*/ 59392 h 88025"/>
                  <a:gd name="connsiteX3" fmla="*/ 74761 w 75883"/>
                  <a:gd name="connsiteY3" fmla="*/ 12951 h 88025"/>
                  <a:gd name="connsiteX4" fmla="*/ 73850 w 75883"/>
                  <a:gd name="connsiteY4" fmla="*/ 3754 h 88025"/>
                  <a:gd name="connsiteX5" fmla="*/ 64653 w 75883"/>
                  <a:gd name="connsiteY5" fmla="*/ 4664 h 88025"/>
                  <a:gd name="connsiteX6" fmla="*/ 26650 w 75883"/>
                  <a:gd name="connsiteY6" fmla="*/ 51105 h 88025"/>
                  <a:gd name="connsiteX7" fmla="*/ 20762 w 75883"/>
                  <a:gd name="connsiteY7" fmla="*/ 50134 h 88025"/>
                  <a:gd name="connsiteX8" fmla="*/ 2277 w 75883"/>
                  <a:gd name="connsiteY8" fmla="*/ 68619 h 88025"/>
                  <a:gd name="connsiteX9" fmla="*/ 20762 w 75883"/>
                  <a:gd name="connsiteY9" fmla="*/ 87135 h 88025"/>
                  <a:gd name="connsiteX10" fmla="*/ 20762 w 75883"/>
                  <a:gd name="connsiteY10" fmla="*/ 61031 h 88025"/>
                  <a:gd name="connsiteX11" fmla="*/ 28381 w 75883"/>
                  <a:gd name="connsiteY11" fmla="*/ 68649 h 88025"/>
                  <a:gd name="connsiteX12" fmla="*/ 20762 w 75883"/>
                  <a:gd name="connsiteY12" fmla="*/ 76268 h 88025"/>
                  <a:gd name="connsiteX13" fmla="*/ 13143 w 75883"/>
                  <a:gd name="connsiteY13" fmla="*/ 68649 h 88025"/>
                  <a:gd name="connsiteX14" fmla="*/ 20762 w 75883"/>
                  <a:gd name="connsiteY14" fmla="*/ 61031 h 8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83" h="88025">
                    <a:moveTo>
                      <a:pt x="20762" y="87135"/>
                    </a:moveTo>
                    <a:cubicBezTo>
                      <a:pt x="30961" y="87135"/>
                      <a:pt x="39247" y="78848"/>
                      <a:pt x="39247" y="68649"/>
                    </a:cubicBezTo>
                    <a:cubicBezTo>
                      <a:pt x="39247" y="65280"/>
                      <a:pt x="38336" y="62123"/>
                      <a:pt x="36758" y="59392"/>
                    </a:cubicBezTo>
                    <a:lnTo>
                      <a:pt x="74761" y="12951"/>
                    </a:lnTo>
                    <a:cubicBezTo>
                      <a:pt x="77037" y="10158"/>
                      <a:pt x="76643" y="6060"/>
                      <a:pt x="73850" y="3754"/>
                    </a:cubicBezTo>
                    <a:cubicBezTo>
                      <a:pt x="71058" y="1477"/>
                      <a:pt x="66960" y="1872"/>
                      <a:pt x="64653" y="4664"/>
                    </a:cubicBezTo>
                    <a:lnTo>
                      <a:pt x="26650" y="51105"/>
                    </a:lnTo>
                    <a:cubicBezTo>
                      <a:pt x="24799" y="50468"/>
                      <a:pt x="22826" y="50134"/>
                      <a:pt x="20762" y="50134"/>
                    </a:cubicBezTo>
                    <a:cubicBezTo>
                      <a:pt x="10563" y="50134"/>
                      <a:pt x="2277" y="58420"/>
                      <a:pt x="2277" y="68619"/>
                    </a:cubicBezTo>
                    <a:cubicBezTo>
                      <a:pt x="2277" y="78818"/>
                      <a:pt x="10563" y="87135"/>
                      <a:pt x="20762" y="87135"/>
                    </a:cubicBezTo>
                    <a:close/>
                    <a:moveTo>
                      <a:pt x="20762" y="61031"/>
                    </a:moveTo>
                    <a:cubicBezTo>
                      <a:pt x="24951" y="61031"/>
                      <a:pt x="28381" y="64461"/>
                      <a:pt x="28381" y="68649"/>
                    </a:cubicBezTo>
                    <a:cubicBezTo>
                      <a:pt x="28381" y="72838"/>
                      <a:pt x="24951" y="76268"/>
                      <a:pt x="20762" y="76268"/>
                    </a:cubicBezTo>
                    <a:cubicBezTo>
                      <a:pt x="16573" y="76268"/>
                      <a:pt x="13143" y="72838"/>
                      <a:pt x="13143" y="68649"/>
                    </a:cubicBezTo>
                    <a:cubicBezTo>
                      <a:pt x="13143" y="64461"/>
                      <a:pt x="16573" y="61031"/>
                      <a:pt x="20762" y="61031"/>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9" name="Freeform: Shape 341">
                <a:extLst>
                  <a:ext uri="{FF2B5EF4-FFF2-40B4-BE49-F238E27FC236}">
                    <a16:creationId xmlns:a16="http://schemas.microsoft.com/office/drawing/2014/main" id="{70775672-091B-4A71-8C26-933E51DFA2D7}"/>
                  </a:ext>
                </a:extLst>
              </p:cNvPr>
              <p:cNvSpPr/>
              <p:nvPr/>
            </p:nvSpPr>
            <p:spPr>
              <a:xfrm>
                <a:off x="5378761" y="1107382"/>
                <a:ext cx="479586" cy="567611"/>
              </a:xfrm>
              <a:custGeom>
                <a:avLst/>
                <a:gdLst>
                  <a:gd name="connsiteX0" fmla="*/ 458132 w 479585"/>
                  <a:gd name="connsiteY0" fmla="*/ 139626 h 567610"/>
                  <a:gd name="connsiteX1" fmla="*/ 404254 w 479585"/>
                  <a:gd name="connsiteY1" fmla="*/ 116497 h 567610"/>
                  <a:gd name="connsiteX2" fmla="*/ 361152 w 479585"/>
                  <a:gd name="connsiteY2" fmla="*/ 116497 h 567610"/>
                  <a:gd name="connsiteX3" fmla="*/ 360849 w 479585"/>
                  <a:gd name="connsiteY3" fmla="*/ 116527 h 567610"/>
                  <a:gd name="connsiteX4" fmla="*/ 238251 w 479585"/>
                  <a:gd name="connsiteY4" fmla="*/ 2277 h 567610"/>
                  <a:gd name="connsiteX5" fmla="*/ 115683 w 479585"/>
                  <a:gd name="connsiteY5" fmla="*/ 116558 h 567610"/>
                  <a:gd name="connsiteX6" fmla="*/ 115380 w 479585"/>
                  <a:gd name="connsiteY6" fmla="*/ 116527 h 567610"/>
                  <a:gd name="connsiteX7" fmla="*/ 76618 w 479585"/>
                  <a:gd name="connsiteY7" fmla="*/ 116527 h 567610"/>
                  <a:gd name="connsiteX8" fmla="*/ 22741 w 479585"/>
                  <a:gd name="connsiteY8" fmla="*/ 139657 h 567610"/>
                  <a:gd name="connsiteX9" fmla="*/ 2374 w 479585"/>
                  <a:gd name="connsiteY9" fmla="*/ 194627 h 567610"/>
                  <a:gd name="connsiteX10" fmla="*/ 17611 w 479585"/>
                  <a:gd name="connsiteY10" fmla="*/ 496341 h 567610"/>
                  <a:gd name="connsiteX11" fmla="*/ 91856 w 479585"/>
                  <a:gd name="connsiteY11" fmla="*/ 566943 h 567610"/>
                  <a:gd name="connsiteX12" fmla="*/ 389047 w 479585"/>
                  <a:gd name="connsiteY12" fmla="*/ 566943 h 567610"/>
                  <a:gd name="connsiteX13" fmla="*/ 463292 w 479585"/>
                  <a:gd name="connsiteY13" fmla="*/ 496341 h 567610"/>
                  <a:gd name="connsiteX14" fmla="*/ 478529 w 479585"/>
                  <a:gd name="connsiteY14" fmla="*/ 194627 h 567610"/>
                  <a:gd name="connsiteX15" fmla="*/ 458132 w 479585"/>
                  <a:gd name="connsiteY15" fmla="*/ 139626 h 567610"/>
                  <a:gd name="connsiteX16" fmla="*/ 238251 w 479585"/>
                  <a:gd name="connsiteY16" fmla="*/ 21885 h 567610"/>
                  <a:gd name="connsiteX17" fmla="*/ 341605 w 479585"/>
                  <a:gd name="connsiteY17" fmla="*/ 125239 h 567610"/>
                  <a:gd name="connsiteX18" fmla="*/ 238251 w 479585"/>
                  <a:gd name="connsiteY18" fmla="*/ 228592 h 567610"/>
                  <a:gd name="connsiteX19" fmla="*/ 134897 w 479585"/>
                  <a:gd name="connsiteY19" fmla="*/ 125239 h 567610"/>
                  <a:gd name="connsiteX20" fmla="*/ 238251 w 479585"/>
                  <a:gd name="connsiteY20" fmla="*/ 21885 h 567610"/>
                  <a:gd name="connsiteX21" fmla="*/ 458951 w 479585"/>
                  <a:gd name="connsiteY21" fmla="*/ 193625 h 567610"/>
                  <a:gd name="connsiteX22" fmla="*/ 443714 w 479585"/>
                  <a:gd name="connsiteY22" fmla="*/ 495339 h 567610"/>
                  <a:gd name="connsiteX23" fmla="*/ 389017 w 479585"/>
                  <a:gd name="connsiteY23" fmla="*/ 547335 h 567610"/>
                  <a:gd name="connsiteX24" fmla="*/ 91856 w 479585"/>
                  <a:gd name="connsiteY24" fmla="*/ 547335 h 567610"/>
                  <a:gd name="connsiteX25" fmla="*/ 37159 w 479585"/>
                  <a:gd name="connsiteY25" fmla="*/ 495339 h 567610"/>
                  <a:gd name="connsiteX26" fmla="*/ 21921 w 479585"/>
                  <a:gd name="connsiteY26" fmla="*/ 193625 h 567610"/>
                  <a:gd name="connsiteX27" fmla="*/ 36916 w 479585"/>
                  <a:gd name="connsiteY27" fmla="*/ 153134 h 567610"/>
                  <a:gd name="connsiteX28" fmla="*/ 76588 w 479585"/>
                  <a:gd name="connsiteY28" fmla="*/ 136105 h 567610"/>
                  <a:gd name="connsiteX29" fmla="*/ 115349 w 479585"/>
                  <a:gd name="connsiteY29" fmla="*/ 136105 h 567610"/>
                  <a:gd name="connsiteX30" fmla="*/ 115835 w 479585"/>
                  <a:gd name="connsiteY30" fmla="*/ 136045 h 567610"/>
                  <a:gd name="connsiteX31" fmla="*/ 238251 w 479585"/>
                  <a:gd name="connsiteY31" fmla="*/ 248140 h 567610"/>
                  <a:gd name="connsiteX32" fmla="*/ 360667 w 479585"/>
                  <a:gd name="connsiteY32" fmla="*/ 136045 h 567610"/>
                  <a:gd name="connsiteX33" fmla="*/ 361152 w 479585"/>
                  <a:gd name="connsiteY33" fmla="*/ 136105 h 567610"/>
                  <a:gd name="connsiteX34" fmla="*/ 404254 w 479585"/>
                  <a:gd name="connsiteY34" fmla="*/ 136105 h 567610"/>
                  <a:gd name="connsiteX35" fmla="*/ 443926 w 479585"/>
                  <a:gd name="connsiteY35" fmla="*/ 153134 h 567610"/>
                  <a:gd name="connsiteX36" fmla="*/ 458951 w 479585"/>
                  <a:gd name="connsiteY36" fmla="*/ 193625 h 5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9585" h="567610">
                    <a:moveTo>
                      <a:pt x="458132" y="139626"/>
                    </a:moveTo>
                    <a:cubicBezTo>
                      <a:pt x="443957" y="124723"/>
                      <a:pt x="424834" y="116497"/>
                      <a:pt x="404254" y="116497"/>
                    </a:cubicBezTo>
                    <a:lnTo>
                      <a:pt x="361152" y="116497"/>
                    </a:lnTo>
                    <a:cubicBezTo>
                      <a:pt x="361031" y="116497"/>
                      <a:pt x="360940" y="116527"/>
                      <a:pt x="360849" y="116527"/>
                    </a:cubicBezTo>
                    <a:cubicBezTo>
                      <a:pt x="356387" y="52694"/>
                      <a:pt x="303238" y="2277"/>
                      <a:pt x="238251" y="2277"/>
                    </a:cubicBezTo>
                    <a:cubicBezTo>
                      <a:pt x="173264" y="2277"/>
                      <a:pt x="120115" y="52694"/>
                      <a:pt x="115683" y="116558"/>
                    </a:cubicBezTo>
                    <a:cubicBezTo>
                      <a:pt x="115592" y="116558"/>
                      <a:pt x="115471" y="116527"/>
                      <a:pt x="115380" y="116527"/>
                    </a:cubicBezTo>
                    <a:lnTo>
                      <a:pt x="76618" y="116527"/>
                    </a:lnTo>
                    <a:cubicBezTo>
                      <a:pt x="56039" y="116527"/>
                      <a:pt x="36916" y="124723"/>
                      <a:pt x="22741" y="139657"/>
                    </a:cubicBezTo>
                    <a:cubicBezTo>
                      <a:pt x="8566" y="154560"/>
                      <a:pt x="1342" y="174077"/>
                      <a:pt x="2374" y="194627"/>
                    </a:cubicBezTo>
                    <a:lnTo>
                      <a:pt x="17611" y="496341"/>
                    </a:lnTo>
                    <a:cubicBezTo>
                      <a:pt x="19614" y="535922"/>
                      <a:pt x="52214" y="566943"/>
                      <a:pt x="91856" y="566943"/>
                    </a:cubicBezTo>
                    <a:lnTo>
                      <a:pt x="389047" y="566943"/>
                    </a:lnTo>
                    <a:cubicBezTo>
                      <a:pt x="428689" y="566943"/>
                      <a:pt x="461289" y="535922"/>
                      <a:pt x="463292" y="496341"/>
                    </a:cubicBezTo>
                    <a:lnTo>
                      <a:pt x="478529" y="194627"/>
                    </a:lnTo>
                    <a:cubicBezTo>
                      <a:pt x="479531" y="174077"/>
                      <a:pt x="472307" y="154530"/>
                      <a:pt x="458132" y="139626"/>
                    </a:cubicBezTo>
                    <a:close/>
                    <a:moveTo>
                      <a:pt x="238251" y="21885"/>
                    </a:moveTo>
                    <a:cubicBezTo>
                      <a:pt x="295224" y="21885"/>
                      <a:pt x="341605" y="68235"/>
                      <a:pt x="341605" y="125239"/>
                    </a:cubicBezTo>
                    <a:cubicBezTo>
                      <a:pt x="341605" y="182212"/>
                      <a:pt x="295255" y="228592"/>
                      <a:pt x="238251" y="228592"/>
                    </a:cubicBezTo>
                    <a:cubicBezTo>
                      <a:pt x="181277" y="228592"/>
                      <a:pt x="134897" y="182243"/>
                      <a:pt x="134897" y="125239"/>
                    </a:cubicBezTo>
                    <a:cubicBezTo>
                      <a:pt x="134927" y="68235"/>
                      <a:pt x="181277" y="21885"/>
                      <a:pt x="238251" y="21885"/>
                    </a:cubicBezTo>
                    <a:close/>
                    <a:moveTo>
                      <a:pt x="458951" y="193625"/>
                    </a:moveTo>
                    <a:lnTo>
                      <a:pt x="443714" y="495339"/>
                    </a:lnTo>
                    <a:cubicBezTo>
                      <a:pt x="442227" y="524509"/>
                      <a:pt x="418217" y="547335"/>
                      <a:pt x="389017" y="547335"/>
                    </a:cubicBezTo>
                    <a:lnTo>
                      <a:pt x="91856" y="547335"/>
                    </a:lnTo>
                    <a:cubicBezTo>
                      <a:pt x="62656" y="547335"/>
                      <a:pt x="38646" y="524509"/>
                      <a:pt x="37159" y="495339"/>
                    </a:cubicBezTo>
                    <a:lnTo>
                      <a:pt x="21921" y="193625"/>
                    </a:lnTo>
                    <a:cubicBezTo>
                      <a:pt x="21162" y="178479"/>
                      <a:pt x="26474" y="164122"/>
                      <a:pt x="36916" y="153134"/>
                    </a:cubicBezTo>
                    <a:cubicBezTo>
                      <a:pt x="47358" y="142146"/>
                      <a:pt x="61442" y="136105"/>
                      <a:pt x="76588" y="136105"/>
                    </a:cubicBezTo>
                    <a:lnTo>
                      <a:pt x="115349" y="136105"/>
                    </a:lnTo>
                    <a:cubicBezTo>
                      <a:pt x="115501" y="136105"/>
                      <a:pt x="115653" y="136075"/>
                      <a:pt x="115835" y="136045"/>
                    </a:cubicBezTo>
                    <a:cubicBezTo>
                      <a:pt x="121329" y="198846"/>
                      <a:pt x="174023" y="248140"/>
                      <a:pt x="238251" y="248140"/>
                    </a:cubicBezTo>
                    <a:cubicBezTo>
                      <a:pt x="302479" y="248140"/>
                      <a:pt x="355203" y="198846"/>
                      <a:pt x="360667" y="136045"/>
                    </a:cubicBezTo>
                    <a:cubicBezTo>
                      <a:pt x="360818" y="136045"/>
                      <a:pt x="360970" y="136105"/>
                      <a:pt x="361152" y="136105"/>
                    </a:cubicBezTo>
                    <a:lnTo>
                      <a:pt x="404254" y="136105"/>
                    </a:lnTo>
                    <a:cubicBezTo>
                      <a:pt x="419401" y="136105"/>
                      <a:pt x="433515" y="142146"/>
                      <a:pt x="443926" y="153134"/>
                    </a:cubicBezTo>
                    <a:cubicBezTo>
                      <a:pt x="454398" y="164122"/>
                      <a:pt x="459710" y="178479"/>
                      <a:pt x="458951" y="193625"/>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0" name="Freeform: Shape 342">
                <a:extLst>
                  <a:ext uri="{FF2B5EF4-FFF2-40B4-BE49-F238E27FC236}">
                    <a16:creationId xmlns:a16="http://schemas.microsoft.com/office/drawing/2014/main" id="{360A9DB8-F0A8-4DE7-BF22-B43991824C1D}"/>
                  </a:ext>
                </a:extLst>
              </p:cNvPr>
              <p:cNvSpPr/>
              <p:nvPr/>
            </p:nvSpPr>
            <p:spPr>
              <a:xfrm>
                <a:off x="5643785" y="1322621"/>
                <a:ext cx="121414" cy="264076"/>
              </a:xfrm>
              <a:custGeom>
                <a:avLst/>
                <a:gdLst>
                  <a:gd name="connsiteX0" fmla="*/ 81225 w 121414"/>
                  <a:gd name="connsiteY0" fmla="*/ 23717 h 264075"/>
                  <a:gd name="connsiteX1" fmla="*/ 23007 w 121414"/>
                  <a:gd name="connsiteY1" fmla="*/ 2682 h 264075"/>
                  <a:gd name="connsiteX2" fmla="*/ 2397 w 121414"/>
                  <a:gd name="connsiteY2" fmla="*/ 37437 h 264075"/>
                  <a:gd name="connsiteX3" fmla="*/ 11290 w 121414"/>
                  <a:gd name="connsiteY3" fmla="*/ 90647 h 264075"/>
                  <a:gd name="connsiteX4" fmla="*/ 31900 w 121414"/>
                  <a:gd name="connsiteY4" fmla="*/ 148136 h 264075"/>
                  <a:gd name="connsiteX5" fmla="*/ 31506 w 121414"/>
                  <a:gd name="connsiteY5" fmla="*/ 211211 h 264075"/>
                  <a:gd name="connsiteX6" fmla="*/ 63043 w 121414"/>
                  <a:gd name="connsiteY6" fmla="*/ 261416 h 264075"/>
                  <a:gd name="connsiteX7" fmla="*/ 103474 w 121414"/>
                  <a:gd name="connsiteY7" fmla="*/ 196216 h 264075"/>
                  <a:gd name="connsiteX8" fmla="*/ 109120 w 121414"/>
                  <a:gd name="connsiteY8" fmla="*/ 127557 h 264075"/>
                  <a:gd name="connsiteX9" fmla="*/ 119227 w 121414"/>
                  <a:gd name="connsiteY9" fmla="*/ 69642 h 264075"/>
                  <a:gd name="connsiteX10" fmla="*/ 81225 w 121414"/>
                  <a:gd name="connsiteY10" fmla="*/ 23717 h 2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414" h="264075">
                    <a:moveTo>
                      <a:pt x="81225" y="23717"/>
                    </a:moveTo>
                    <a:cubicBezTo>
                      <a:pt x="61829" y="18557"/>
                      <a:pt x="48079" y="-748"/>
                      <a:pt x="23007" y="2682"/>
                    </a:cubicBezTo>
                    <a:cubicBezTo>
                      <a:pt x="6525" y="4928"/>
                      <a:pt x="1395" y="21532"/>
                      <a:pt x="2397" y="37437"/>
                    </a:cubicBezTo>
                    <a:cubicBezTo>
                      <a:pt x="3216" y="50307"/>
                      <a:pt x="8831" y="68853"/>
                      <a:pt x="11290" y="90647"/>
                    </a:cubicBezTo>
                    <a:cubicBezTo>
                      <a:pt x="13718" y="112107"/>
                      <a:pt x="29472" y="126251"/>
                      <a:pt x="31900" y="148136"/>
                    </a:cubicBezTo>
                    <a:cubicBezTo>
                      <a:pt x="34328" y="170021"/>
                      <a:pt x="33114" y="198766"/>
                      <a:pt x="31506" y="211211"/>
                    </a:cubicBezTo>
                    <a:cubicBezTo>
                      <a:pt x="29897" y="223656"/>
                      <a:pt x="29897" y="254100"/>
                      <a:pt x="63043" y="261416"/>
                    </a:cubicBezTo>
                    <a:cubicBezTo>
                      <a:pt x="96189" y="268731"/>
                      <a:pt x="101440" y="220651"/>
                      <a:pt x="103474" y="196216"/>
                    </a:cubicBezTo>
                    <a:cubicBezTo>
                      <a:pt x="105507" y="171751"/>
                      <a:pt x="100226" y="157606"/>
                      <a:pt x="109120" y="127557"/>
                    </a:cubicBezTo>
                    <a:cubicBezTo>
                      <a:pt x="113703" y="112137"/>
                      <a:pt x="117619" y="94077"/>
                      <a:pt x="119227" y="69642"/>
                    </a:cubicBezTo>
                    <a:cubicBezTo>
                      <a:pt x="120350" y="52583"/>
                      <a:pt x="99831" y="28665"/>
                      <a:pt x="81225" y="23717"/>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1" name="Freeform: Shape 343">
                <a:extLst>
                  <a:ext uri="{FF2B5EF4-FFF2-40B4-BE49-F238E27FC236}">
                    <a16:creationId xmlns:a16="http://schemas.microsoft.com/office/drawing/2014/main" id="{AFE79FA4-02F9-46B8-9163-CD48E16FBD42}"/>
                  </a:ext>
                </a:extLst>
              </p:cNvPr>
              <p:cNvSpPr/>
              <p:nvPr/>
            </p:nvSpPr>
            <p:spPr>
              <a:xfrm>
                <a:off x="5465837" y="1322651"/>
                <a:ext cx="121414" cy="264076"/>
              </a:xfrm>
              <a:custGeom>
                <a:avLst/>
                <a:gdLst>
                  <a:gd name="connsiteX0" fmla="*/ 98541 w 121414"/>
                  <a:gd name="connsiteY0" fmla="*/ 2682 h 264075"/>
                  <a:gd name="connsiteX1" fmla="*/ 40323 w 121414"/>
                  <a:gd name="connsiteY1" fmla="*/ 23717 h 264075"/>
                  <a:gd name="connsiteX2" fmla="*/ 2321 w 121414"/>
                  <a:gd name="connsiteY2" fmla="*/ 69612 h 264075"/>
                  <a:gd name="connsiteX3" fmla="*/ 12428 w 121414"/>
                  <a:gd name="connsiteY3" fmla="*/ 127526 h 264075"/>
                  <a:gd name="connsiteX4" fmla="*/ 18074 w 121414"/>
                  <a:gd name="connsiteY4" fmla="*/ 196186 h 264075"/>
                  <a:gd name="connsiteX5" fmla="*/ 58505 w 121414"/>
                  <a:gd name="connsiteY5" fmla="*/ 261385 h 264075"/>
                  <a:gd name="connsiteX6" fmla="*/ 90042 w 121414"/>
                  <a:gd name="connsiteY6" fmla="*/ 211180 h 264075"/>
                  <a:gd name="connsiteX7" fmla="*/ 89648 w 121414"/>
                  <a:gd name="connsiteY7" fmla="*/ 148106 h 264075"/>
                  <a:gd name="connsiteX8" fmla="*/ 110258 w 121414"/>
                  <a:gd name="connsiteY8" fmla="*/ 90616 h 264075"/>
                  <a:gd name="connsiteX9" fmla="*/ 119151 w 121414"/>
                  <a:gd name="connsiteY9" fmla="*/ 37407 h 264075"/>
                  <a:gd name="connsiteX10" fmla="*/ 98541 w 121414"/>
                  <a:gd name="connsiteY10" fmla="*/ 2682 h 2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414" h="264075">
                    <a:moveTo>
                      <a:pt x="98541" y="2682"/>
                    </a:moveTo>
                    <a:cubicBezTo>
                      <a:pt x="73469" y="-748"/>
                      <a:pt x="59719" y="18557"/>
                      <a:pt x="40323" y="23717"/>
                    </a:cubicBezTo>
                    <a:cubicBezTo>
                      <a:pt x="21717" y="28665"/>
                      <a:pt x="1198" y="52583"/>
                      <a:pt x="2321" y="69612"/>
                    </a:cubicBezTo>
                    <a:cubicBezTo>
                      <a:pt x="3929" y="94077"/>
                      <a:pt x="7845" y="112107"/>
                      <a:pt x="12428" y="127526"/>
                    </a:cubicBezTo>
                    <a:cubicBezTo>
                      <a:pt x="21322" y="157546"/>
                      <a:pt x="16071" y="171721"/>
                      <a:pt x="18074" y="196186"/>
                    </a:cubicBezTo>
                    <a:cubicBezTo>
                      <a:pt x="20108" y="220651"/>
                      <a:pt x="25359" y="268700"/>
                      <a:pt x="58505" y="261385"/>
                    </a:cubicBezTo>
                    <a:cubicBezTo>
                      <a:pt x="91651" y="254070"/>
                      <a:pt x="91651" y="223625"/>
                      <a:pt x="90042" y="211180"/>
                    </a:cubicBezTo>
                    <a:cubicBezTo>
                      <a:pt x="88434" y="198736"/>
                      <a:pt x="87219" y="169991"/>
                      <a:pt x="89648" y="148106"/>
                    </a:cubicBezTo>
                    <a:cubicBezTo>
                      <a:pt x="92076" y="126221"/>
                      <a:pt x="107830" y="112076"/>
                      <a:pt x="110258" y="90616"/>
                    </a:cubicBezTo>
                    <a:cubicBezTo>
                      <a:pt x="112716" y="68822"/>
                      <a:pt x="118332" y="50276"/>
                      <a:pt x="119151" y="37407"/>
                    </a:cubicBezTo>
                    <a:cubicBezTo>
                      <a:pt x="120153" y="21532"/>
                      <a:pt x="115023" y="4928"/>
                      <a:pt x="98541" y="2682"/>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196" name="Group 148">
            <a:extLst>
              <a:ext uri="{FF2B5EF4-FFF2-40B4-BE49-F238E27FC236}">
                <a16:creationId xmlns:a16="http://schemas.microsoft.com/office/drawing/2014/main" id="{07017DE0-6D49-48C5-8E48-0E5EE0950B81}"/>
              </a:ext>
            </a:extLst>
          </p:cNvPr>
          <p:cNvGrpSpPr/>
          <p:nvPr/>
        </p:nvGrpSpPr>
        <p:grpSpPr>
          <a:xfrm>
            <a:off x="7996993" y="4560861"/>
            <a:ext cx="822960" cy="822960"/>
            <a:chOff x="3230180" y="1550861"/>
            <a:chExt cx="822960" cy="822960"/>
          </a:xfrm>
        </p:grpSpPr>
        <p:sp>
          <p:nvSpPr>
            <p:cNvPr id="197" name="Freeform: Shape 149">
              <a:extLst>
                <a:ext uri="{FF2B5EF4-FFF2-40B4-BE49-F238E27FC236}">
                  <a16:creationId xmlns:a16="http://schemas.microsoft.com/office/drawing/2014/main" id="{B1F60CEC-430D-4658-98F0-C3FC3362A55F}"/>
                </a:ext>
              </a:extLst>
            </p:cNvPr>
            <p:cNvSpPr/>
            <p:nvPr/>
          </p:nvSpPr>
          <p:spPr>
            <a:xfrm>
              <a:off x="3230180" y="1550861"/>
              <a:ext cx="822960" cy="822960"/>
            </a:xfrm>
            <a:custGeom>
              <a:avLst/>
              <a:gdLst>
                <a:gd name="connsiteX0" fmla="*/ 823874 w 822960"/>
                <a:gd name="connsiteY0" fmla="*/ 412394 h 822960"/>
                <a:gd name="connsiteX1" fmla="*/ 412394 w 822960"/>
                <a:gd name="connsiteY1" fmla="*/ 823874 h 822960"/>
                <a:gd name="connsiteX2" fmla="*/ 914 w 822960"/>
                <a:gd name="connsiteY2" fmla="*/ 412394 h 822960"/>
                <a:gd name="connsiteX3" fmla="*/ 412394 w 822960"/>
                <a:gd name="connsiteY3" fmla="*/ 914 h 822960"/>
                <a:gd name="connsiteX4" fmla="*/ 823874 w 822960"/>
                <a:gd name="connsiteY4" fmla="*/ 412394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822960">
                  <a:moveTo>
                    <a:pt x="823874" y="412394"/>
                  </a:moveTo>
                  <a:cubicBezTo>
                    <a:pt x="823874" y="639648"/>
                    <a:pt x="639648" y="823874"/>
                    <a:pt x="412394" y="823874"/>
                  </a:cubicBezTo>
                  <a:cubicBezTo>
                    <a:pt x="185140" y="823874"/>
                    <a:pt x="914" y="639648"/>
                    <a:pt x="914" y="412394"/>
                  </a:cubicBezTo>
                  <a:cubicBezTo>
                    <a:pt x="914" y="185140"/>
                    <a:pt x="185140" y="914"/>
                    <a:pt x="412394" y="914"/>
                  </a:cubicBezTo>
                  <a:cubicBezTo>
                    <a:pt x="639648" y="914"/>
                    <a:pt x="823874" y="185140"/>
                    <a:pt x="823874" y="412394"/>
                  </a:cubicBezTo>
                  <a:close/>
                </a:path>
              </a:pathLst>
            </a:custGeom>
            <a:solidFill>
              <a:schemeClr val="accent6"/>
            </a:solidFill>
            <a:ln w="3399"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8" name="Freeform: Shape 150">
              <a:extLst>
                <a:ext uri="{FF2B5EF4-FFF2-40B4-BE49-F238E27FC236}">
                  <a16:creationId xmlns:a16="http://schemas.microsoft.com/office/drawing/2014/main" id="{75B3AA92-00BC-4ECB-BB06-B760EBA13D98}"/>
                </a:ext>
              </a:extLst>
            </p:cNvPr>
            <p:cNvSpPr/>
            <p:nvPr/>
          </p:nvSpPr>
          <p:spPr>
            <a:xfrm>
              <a:off x="3463260" y="1822293"/>
              <a:ext cx="23903" cy="20489"/>
            </a:xfrm>
            <a:custGeom>
              <a:avLst/>
              <a:gdLst>
                <a:gd name="connsiteX0" fmla="*/ 22063 w 23903"/>
                <a:gd name="connsiteY0" fmla="*/ 3756 h 20488"/>
                <a:gd name="connsiteX1" fmla="*/ 23463 w 23903"/>
                <a:gd name="connsiteY1" fmla="*/ 2561 h 20488"/>
                <a:gd name="connsiteX2" fmla="*/ 22849 w 23903"/>
                <a:gd name="connsiteY2" fmla="*/ 2664 h 20488"/>
                <a:gd name="connsiteX3" fmla="*/ 7995 w 23903"/>
                <a:gd name="connsiteY3" fmla="*/ 12805 h 20488"/>
                <a:gd name="connsiteX4" fmla="*/ 2565 w 23903"/>
                <a:gd name="connsiteY4" fmla="*/ 20318 h 20488"/>
                <a:gd name="connsiteX5" fmla="*/ 4819 w 23903"/>
                <a:gd name="connsiteY5" fmla="*/ 20728 h 20488"/>
                <a:gd name="connsiteX6" fmla="*/ 19536 w 23903"/>
                <a:gd name="connsiteY6" fmla="*/ 6454 h 20488"/>
                <a:gd name="connsiteX7" fmla="*/ 22063 w 23903"/>
                <a:gd name="connsiteY7" fmla="*/ 3756 h 2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 h="20488">
                  <a:moveTo>
                    <a:pt x="22063" y="3756"/>
                  </a:moveTo>
                  <a:cubicBezTo>
                    <a:pt x="22507" y="3346"/>
                    <a:pt x="22985" y="2971"/>
                    <a:pt x="23463" y="2561"/>
                  </a:cubicBezTo>
                  <a:cubicBezTo>
                    <a:pt x="23259" y="2595"/>
                    <a:pt x="23054" y="2629"/>
                    <a:pt x="22849" y="2664"/>
                  </a:cubicBezTo>
                  <a:cubicBezTo>
                    <a:pt x="17727" y="5805"/>
                    <a:pt x="12741" y="9152"/>
                    <a:pt x="7995" y="12805"/>
                  </a:cubicBezTo>
                  <a:cubicBezTo>
                    <a:pt x="5843" y="14479"/>
                    <a:pt x="2428" y="17313"/>
                    <a:pt x="2565" y="20318"/>
                  </a:cubicBezTo>
                  <a:cubicBezTo>
                    <a:pt x="3316" y="20489"/>
                    <a:pt x="4068" y="20625"/>
                    <a:pt x="4819" y="20728"/>
                  </a:cubicBezTo>
                  <a:cubicBezTo>
                    <a:pt x="7858" y="14376"/>
                    <a:pt x="13492" y="9835"/>
                    <a:pt x="19536" y="6454"/>
                  </a:cubicBezTo>
                  <a:cubicBezTo>
                    <a:pt x="20322" y="5498"/>
                    <a:pt x="21141" y="4576"/>
                    <a:pt x="22063" y="3756"/>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9" name="Freeform: Shape 151">
              <a:extLst>
                <a:ext uri="{FF2B5EF4-FFF2-40B4-BE49-F238E27FC236}">
                  <a16:creationId xmlns:a16="http://schemas.microsoft.com/office/drawing/2014/main" id="{4F68DB5D-2086-4E4B-BC48-60786996163A}"/>
                </a:ext>
              </a:extLst>
            </p:cNvPr>
            <p:cNvSpPr/>
            <p:nvPr/>
          </p:nvSpPr>
          <p:spPr>
            <a:xfrm>
              <a:off x="3462479" y="1794804"/>
              <a:ext cx="30733" cy="20489"/>
            </a:xfrm>
            <a:custGeom>
              <a:avLst/>
              <a:gdLst>
                <a:gd name="connsiteX0" fmla="*/ 12635 w 30732"/>
                <a:gd name="connsiteY0" fmla="*/ 3142 h 20488"/>
                <a:gd name="connsiteX1" fmla="*/ 2561 w 30732"/>
                <a:gd name="connsiteY1" fmla="*/ 7308 h 20488"/>
                <a:gd name="connsiteX2" fmla="*/ 23938 w 30732"/>
                <a:gd name="connsiteY2" fmla="*/ 18064 h 20488"/>
                <a:gd name="connsiteX3" fmla="*/ 29333 w 30732"/>
                <a:gd name="connsiteY3" fmla="*/ 18679 h 20488"/>
                <a:gd name="connsiteX4" fmla="*/ 30767 w 30732"/>
                <a:gd name="connsiteY4" fmla="*/ 17859 h 20488"/>
                <a:gd name="connsiteX5" fmla="*/ 22845 w 30732"/>
                <a:gd name="connsiteY5" fmla="*/ 13693 h 20488"/>
                <a:gd name="connsiteX6" fmla="*/ 14308 w 30732"/>
                <a:gd name="connsiteY6" fmla="*/ 2561 h 20488"/>
                <a:gd name="connsiteX7" fmla="*/ 12635 w 30732"/>
                <a:gd name="connsiteY7" fmla="*/ 3142 h 2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32" h="20488">
                  <a:moveTo>
                    <a:pt x="12635" y="3142"/>
                  </a:moveTo>
                  <a:cubicBezTo>
                    <a:pt x="9186" y="4337"/>
                    <a:pt x="5805" y="5634"/>
                    <a:pt x="2561" y="7308"/>
                  </a:cubicBezTo>
                  <a:cubicBezTo>
                    <a:pt x="7171" y="13420"/>
                    <a:pt x="17279" y="16801"/>
                    <a:pt x="23938" y="18064"/>
                  </a:cubicBezTo>
                  <a:cubicBezTo>
                    <a:pt x="25747" y="18406"/>
                    <a:pt x="27523" y="18611"/>
                    <a:pt x="29333" y="18679"/>
                  </a:cubicBezTo>
                  <a:cubicBezTo>
                    <a:pt x="29811" y="18406"/>
                    <a:pt x="30289" y="18132"/>
                    <a:pt x="30767" y="17859"/>
                  </a:cubicBezTo>
                  <a:cubicBezTo>
                    <a:pt x="27967" y="16903"/>
                    <a:pt x="25303" y="15537"/>
                    <a:pt x="22845" y="13693"/>
                  </a:cubicBezTo>
                  <a:cubicBezTo>
                    <a:pt x="18781" y="10620"/>
                    <a:pt x="15913" y="6761"/>
                    <a:pt x="14308" y="2561"/>
                  </a:cubicBezTo>
                  <a:cubicBezTo>
                    <a:pt x="13727" y="2766"/>
                    <a:pt x="13181" y="2971"/>
                    <a:pt x="12635" y="3142"/>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0" name="Freeform: Shape 152">
              <a:extLst>
                <a:ext uri="{FF2B5EF4-FFF2-40B4-BE49-F238E27FC236}">
                  <a16:creationId xmlns:a16="http://schemas.microsoft.com/office/drawing/2014/main" id="{2081680F-E1D6-41ED-B91A-0A65B9B9B2EB}"/>
                </a:ext>
              </a:extLst>
            </p:cNvPr>
            <p:cNvSpPr/>
            <p:nvPr/>
          </p:nvSpPr>
          <p:spPr>
            <a:xfrm>
              <a:off x="3474055" y="1838718"/>
              <a:ext cx="3415" cy="3415"/>
            </a:xfrm>
            <a:custGeom>
              <a:avLst/>
              <a:gdLst>
                <a:gd name="connsiteX0" fmla="*/ 2561 w 3414"/>
                <a:gd name="connsiteY0" fmla="*/ 3893 h 3414"/>
                <a:gd name="connsiteX1" fmla="*/ 3620 w 3414"/>
                <a:gd name="connsiteY1" fmla="*/ 3654 h 3414"/>
                <a:gd name="connsiteX2" fmla="*/ 3722 w 3414"/>
                <a:gd name="connsiteY2" fmla="*/ 2561 h 3414"/>
                <a:gd name="connsiteX3" fmla="*/ 2561 w 3414"/>
                <a:gd name="connsiteY3" fmla="*/ 3893 h 3414"/>
              </a:gdLst>
              <a:ahLst/>
              <a:cxnLst>
                <a:cxn ang="0">
                  <a:pos x="connsiteX0" y="connsiteY0"/>
                </a:cxn>
                <a:cxn ang="0">
                  <a:pos x="connsiteX1" y="connsiteY1"/>
                </a:cxn>
                <a:cxn ang="0">
                  <a:pos x="connsiteX2" y="connsiteY2"/>
                </a:cxn>
                <a:cxn ang="0">
                  <a:pos x="connsiteX3" y="connsiteY3"/>
                </a:cxn>
              </a:cxnLst>
              <a:rect l="l" t="t" r="r" b="b"/>
              <a:pathLst>
                <a:path w="3414" h="3414">
                  <a:moveTo>
                    <a:pt x="2561" y="3893"/>
                  </a:moveTo>
                  <a:cubicBezTo>
                    <a:pt x="2903" y="3825"/>
                    <a:pt x="3244" y="3756"/>
                    <a:pt x="3620" y="3654"/>
                  </a:cubicBezTo>
                  <a:cubicBezTo>
                    <a:pt x="3654" y="3278"/>
                    <a:pt x="3688" y="2937"/>
                    <a:pt x="3722" y="2561"/>
                  </a:cubicBezTo>
                  <a:cubicBezTo>
                    <a:pt x="3312" y="3005"/>
                    <a:pt x="2937" y="3449"/>
                    <a:pt x="2561" y="3893"/>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1" name="Freeform: Shape 153">
              <a:extLst>
                <a:ext uri="{FF2B5EF4-FFF2-40B4-BE49-F238E27FC236}">
                  <a16:creationId xmlns:a16="http://schemas.microsoft.com/office/drawing/2014/main" id="{E01D1838-60C5-4DDF-9685-1D92DF4DE4C7}"/>
                </a:ext>
              </a:extLst>
            </p:cNvPr>
            <p:cNvSpPr/>
            <p:nvPr/>
          </p:nvSpPr>
          <p:spPr>
            <a:xfrm>
              <a:off x="3542180" y="1780701"/>
              <a:ext cx="30733" cy="34148"/>
            </a:xfrm>
            <a:custGeom>
              <a:avLst/>
              <a:gdLst>
                <a:gd name="connsiteX0" fmla="*/ 28957 w 30732"/>
                <a:gd name="connsiteY0" fmla="*/ 34489 h 34147"/>
                <a:gd name="connsiteX1" fmla="*/ 29026 w 30732"/>
                <a:gd name="connsiteY1" fmla="*/ 33396 h 34147"/>
                <a:gd name="connsiteX2" fmla="*/ 21069 w 30732"/>
                <a:gd name="connsiteY2" fmla="*/ 2561 h 34147"/>
                <a:gd name="connsiteX3" fmla="*/ 14171 w 30732"/>
                <a:gd name="connsiteY3" fmla="*/ 7717 h 34147"/>
                <a:gd name="connsiteX4" fmla="*/ 2561 w 30732"/>
                <a:gd name="connsiteY4" fmla="*/ 22537 h 34147"/>
                <a:gd name="connsiteX5" fmla="*/ 28957 w 30732"/>
                <a:gd name="connsiteY5" fmla="*/ 34489 h 3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2" h="34147">
                  <a:moveTo>
                    <a:pt x="28957" y="34489"/>
                  </a:moveTo>
                  <a:cubicBezTo>
                    <a:pt x="28957" y="34114"/>
                    <a:pt x="29026" y="33772"/>
                    <a:pt x="29026" y="33396"/>
                  </a:cubicBezTo>
                  <a:cubicBezTo>
                    <a:pt x="29026" y="22264"/>
                    <a:pt x="26123" y="11747"/>
                    <a:pt x="21069" y="2561"/>
                  </a:cubicBezTo>
                  <a:cubicBezTo>
                    <a:pt x="18542" y="4747"/>
                    <a:pt x="16152" y="6488"/>
                    <a:pt x="14171" y="7717"/>
                  </a:cubicBezTo>
                  <a:cubicBezTo>
                    <a:pt x="9664" y="11986"/>
                    <a:pt x="5976" y="16903"/>
                    <a:pt x="2561" y="22537"/>
                  </a:cubicBezTo>
                  <a:cubicBezTo>
                    <a:pt x="10757" y="24142"/>
                    <a:pt x="20967" y="27523"/>
                    <a:pt x="28957" y="34489"/>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2" name="Freeform: Shape 154">
              <a:extLst>
                <a:ext uri="{FF2B5EF4-FFF2-40B4-BE49-F238E27FC236}">
                  <a16:creationId xmlns:a16="http://schemas.microsoft.com/office/drawing/2014/main" id="{E791FF40-2B69-4E64-8AB9-E7DB3DB41694}"/>
                </a:ext>
              </a:extLst>
            </p:cNvPr>
            <p:cNvSpPr/>
            <p:nvPr/>
          </p:nvSpPr>
          <p:spPr>
            <a:xfrm>
              <a:off x="3470640" y="1849031"/>
              <a:ext cx="10244" cy="10244"/>
            </a:xfrm>
            <a:custGeom>
              <a:avLst/>
              <a:gdLst>
                <a:gd name="connsiteX0" fmla="*/ 10620 w 10244"/>
                <a:gd name="connsiteY0" fmla="*/ 7615 h 10244"/>
                <a:gd name="connsiteX1" fmla="*/ 8093 w 10244"/>
                <a:gd name="connsiteY1" fmla="*/ 2561 h 10244"/>
                <a:gd name="connsiteX2" fmla="*/ 7478 w 10244"/>
                <a:gd name="connsiteY2" fmla="*/ 2766 h 10244"/>
                <a:gd name="connsiteX3" fmla="*/ 2561 w 10244"/>
                <a:gd name="connsiteY3" fmla="*/ 3893 h 10244"/>
                <a:gd name="connsiteX4" fmla="*/ 10620 w 10244"/>
                <a:gd name="connsiteY4" fmla="*/ 7615 h 10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4" h="10244">
                  <a:moveTo>
                    <a:pt x="10620" y="7615"/>
                  </a:moveTo>
                  <a:cubicBezTo>
                    <a:pt x="9527" y="6078"/>
                    <a:pt x="8674" y="4371"/>
                    <a:pt x="8093" y="2561"/>
                  </a:cubicBezTo>
                  <a:cubicBezTo>
                    <a:pt x="7888" y="2629"/>
                    <a:pt x="7683" y="2698"/>
                    <a:pt x="7478" y="2766"/>
                  </a:cubicBezTo>
                  <a:cubicBezTo>
                    <a:pt x="5942" y="3244"/>
                    <a:pt x="4268" y="3654"/>
                    <a:pt x="2561" y="3893"/>
                  </a:cubicBezTo>
                  <a:cubicBezTo>
                    <a:pt x="3244" y="7376"/>
                    <a:pt x="6761" y="8025"/>
                    <a:pt x="10620" y="7615"/>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3" name="Freeform: Shape 155">
              <a:extLst>
                <a:ext uri="{FF2B5EF4-FFF2-40B4-BE49-F238E27FC236}">
                  <a16:creationId xmlns:a16="http://schemas.microsoft.com/office/drawing/2014/main" id="{064E38DA-956A-45BC-AABE-38A23E74F43D}"/>
                </a:ext>
              </a:extLst>
            </p:cNvPr>
            <p:cNvSpPr/>
            <p:nvPr/>
          </p:nvSpPr>
          <p:spPr>
            <a:xfrm>
              <a:off x="3479621" y="1774356"/>
              <a:ext cx="37562" cy="13659"/>
            </a:xfrm>
            <a:custGeom>
              <a:avLst/>
              <a:gdLst>
                <a:gd name="connsiteX0" fmla="*/ 36299 w 37562"/>
                <a:gd name="connsiteY0" fmla="*/ 8121 h 13659"/>
                <a:gd name="connsiteX1" fmla="*/ 25372 w 37562"/>
                <a:gd name="connsiteY1" fmla="*/ 4809 h 13659"/>
                <a:gd name="connsiteX2" fmla="*/ 7854 w 37562"/>
                <a:gd name="connsiteY2" fmla="*/ 2589 h 13659"/>
                <a:gd name="connsiteX3" fmla="*/ 2561 w 37562"/>
                <a:gd name="connsiteY3" fmla="*/ 13892 h 13659"/>
                <a:gd name="connsiteX4" fmla="*/ 19396 w 37562"/>
                <a:gd name="connsiteY4" fmla="*/ 9624 h 13659"/>
                <a:gd name="connsiteX5" fmla="*/ 36299 w 37562"/>
                <a:gd name="connsiteY5" fmla="*/ 8121 h 1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62" h="13659">
                  <a:moveTo>
                    <a:pt x="36299" y="8121"/>
                  </a:moveTo>
                  <a:cubicBezTo>
                    <a:pt x="32748" y="7063"/>
                    <a:pt x="29162" y="5799"/>
                    <a:pt x="25372" y="4809"/>
                  </a:cubicBezTo>
                  <a:cubicBezTo>
                    <a:pt x="19737" y="3307"/>
                    <a:pt x="13727" y="2385"/>
                    <a:pt x="7854" y="2589"/>
                  </a:cubicBezTo>
                  <a:cubicBezTo>
                    <a:pt x="4883" y="5526"/>
                    <a:pt x="3073" y="9829"/>
                    <a:pt x="2561" y="13892"/>
                  </a:cubicBezTo>
                  <a:cubicBezTo>
                    <a:pt x="8093" y="12219"/>
                    <a:pt x="13727" y="10751"/>
                    <a:pt x="19396" y="9624"/>
                  </a:cubicBezTo>
                  <a:cubicBezTo>
                    <a:pt x="25133" y="8497"/>
                    <a:pt x="30665" y="8224"/>
                    <a:pt x="36299" y="8121"/>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4" name="Freeform: Shape 156">
              <a:extLst>
                <a:ext uri="{FF2B5EF4-FFF2-40B4-BE49-F238E27FC236}">
                  <a16:creationId xmlns:a16="http://schemas.microsoft.com/office/drawing/2014/main" id="{93EF5A96-B3F9-4EE7-B0F6-AEBD62530700}"/>
                </a:ext>
              </a:extLst>
            </p:cNvPr>
            <p:cNvSpPr/>
            <p:nvPr/>
          </p:nvSpPr>
          <p:spPr>
            <a:xfrm>
              <a:off x="3459925" y="1775886"/>
              <a:ext cx="20489" cy="20489"/>
            </a:xfrm>
            <a:custGeom>
              <a:avLst/>
              <a:gdLst>
                <a:gd name="connsiteX0" fmla="*/ 2588 w 20488"/>
                <a:gd name="connsiteY0" fmla="*/ 19532 h 20488"/>
                <a:gd name="connsiteX1" fmla="*/ 13618 w 20488"/>
                <a:gd name="connsiteY1" fmla="*/ 15093 h 20488"/>
                <a:gd name="connsiteX2" fmla="*/ 15394 w 20488"/>
                <a:gd name="connsiteY2" fmla="*/ 14513 h 20488"/>
                <a:gd name="connsiteX3" fmla="*/ 17955 w 20488"/>
                <a:gd name="connsiteY3" fmla="*/ 2561 h 20488"/>
                <a:gd name="connsiteX4" fmla="*/ 16896 w 20488"/>
                <a:gd name="connsiteY4" fmla="*/ 2868 h 20488"/>
                <a:gd name="connsiteX5" fmla="*/ 2588 w 20488"/>
                <a:gd name="connsiteY5" fmla="*/ 19532 h 2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88" h="20488">
                  <a:moveTo>
                    <a:pt x="2588" y="19532"/>
                  </a:moveTo>
                  <a:cubicBezTo>
                    <a:pt x="6174" y="17757"/>
                    <a:pt x="9930" y="16357"/>
                    <a:pt x="13618" y="15093"/>
                  </a:cubicBezTo>
                  <a:cubicBezTo>
                    <a:pt x="14199" y="14888"/>
                    <a:pt x="14779" y="14718"/>
                    <a:pt x="15394" y="14513"/>
                  </a:cubicBezTo>
                  <a:cubicBezTo>
                    <a:pt x="15189" y="10518"/>
                    <a:pt x="16009" y="6454"/>
                    <a:pt x="17955" y="2561"/>
                  </a:cubicBezTo>
                  <a:cubicBezTo>
                    <a:pt x="17614" y="2664"/>
                    <a:pt x="17238" y="2766"/>
                    <a:pt x="16896" y="2868"/>
                  </a:cubicBezTo>
                  <a:cubicBezTo>
                    <a:pt x="9760" y="5259"/>
                    <a:pt x="2042" y="11610"/>
                    <a:pt x="2588" y="19532"/>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5" name="Freeform: Shape 157">
              <a:extLst>
                <a:ext uri="{FF2B5EF4-FFF2-40B4-BE49-F238E27FC236}">
                  <a16:creationId xmlns:a16="http://schemas.microsoft.com/office/drawing/2014/main" id="{EC221FC5-AA6B-4918-A236-3379AFB88702}"/>
                </a:ext>
              </a:extLst>
            </p:cNvPr>
            <p:cNvSpPr/>
            <p:nvPr/>
          </p:nvSpPr>
          <p:spPr>
            <a:xfrm>
              <a:off x="3480782" y="1783638"/>
              <a:ext cx="61466" cy="23903"/>
            </a:xfrm>
            <a:custGeom>
              <a:avLst/>
              <a:gdLst>
                <a:gd name="connsiteX0" fmla="*/ 61910 w 61465"/>
                <a:gd name="connsiteY0" fmla="*/ 2561 h 23903"/>
                <a:gd name="connsiteX1" fmla="*/ 46612 w 61465"/>
                <a:gd name="connsiteY1" fmla="*/ 5737 h 23903"/>
                <a:gd name="connsiteX2" fmla="*/ 19464 w 61465"/>
                <a:gd name="connsiteY2" fmla="*/ 7239 h 23903"/>
                <a:gd name="connsiteX3" fmla="*/ 2561 w 61465"/>
                <a:gd name="connsiteY3" fmla="*/ 11610 h 23903"/>
                <a:gd name="connsiteX4" fmla="*/ 15435 w 61465"/>
                <a:gd name="connsiteY4" fmla="*/ 22606 h 23903"/>
                <a:gd name="connsiteX5" fmla="*/ 22333 w 61465"/>
                <a:gd name="connsiteY5" fmla="*/ 23733 h 23903"/>
                <a:gd name="connsiteX6" fmla="*/ 23289 w 61465"/>
                <a:gd name="connsiteY6" fmla="*/ 23220 h 23903"/>
                <a:gd name="connsiteX7" fmla="*/ 57368 w 61465"/>
                <a:gd name="connsiteY7" fmla="*/ 5532 h 23903"/>
                <a:gd name="connsiteX8" fmla="*/ 61910 w 61465"/>
                <a:gd name="connsiteY8" fmla="*/ 2561 h 2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65" h="23903">
                  <a:moveTo>
                    <a:pt x="61910" y="2561"/>
                  </a:moveTo>
                  <a:cubicBezTo>
                    <a:pt x="56993" y="4303"/>
                    <a:pt x="51905" y="5532"/>
                    <a:pt x="46612" y="5737"/>
                  </a:cubicBezTo>
                  <a:cubicBezTo>
                    <a:pt x="37392" y="6078"/>
                    <a:pt x="28616" y="5464"/>
                    <a:pt x="19464" y="7239"/>
                  </a:cubicBezTo>
                  <a:cubicBezTo>
                    <a:pt x="13762" y="8332"/>
                    <a:pt x="8127" y="9869"/>
                    <a:pt x="2561" y="11610"/>
                  </a:cubicBezTo>
                  <a:cubicBezTo>
                    <a:pt x="4917" y="16801"/>
                    <a:pt x="10278" y="21035"/>
                    <a:pt x="15435" y="22606"/>
                  </a:cubicBezTo>
                  <a:cubicBezTo>
                    <a:pt x="17689" y="23289"/>
                    <a:pt x="20011" y="23664"/>
                    <a:pt x="22333" y="23733"/>
                  </a:cubicBezTo>
                  <a:cubicBezTo>
                    <a:pt x="22640" y="23562"/>
                    <a:pt x="22981" y="23391"/>
                    <a:pt x="23289" y="23220"/>
                  </a:cubicBezTo>
                  <a:cubicBezTo>
                    <a:pt x="34626" y="17279"/>
                    <a:pt x="45997" y="11405"/>
                    <a:pt x="57368" y="5532"/>
                  </a:cubicBezTo>
                  <a:cubicBezTo>
                    <a:pt x="58837" y="4507"/>
                    <a:pt x="60373" y="3483"/>
                    <a:pt x="61910" y="2561"/>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6" name="Freeform: Shape 166">
              <a:extLst>
                <a:ext uri="{FF2B5EF4-FFF2-40B4-BE49-F238E27FC236}">
                  <a16:creationId xmlns:a16="http://schemas.microsoft.com/office/drawing/2014/main" id="{BF6D73C4-C682-49D0-8021-815E0D8671AA}"/>
                </a:ext>
              </a:extLst>
            </p:cNvPr>
            <p:cNvSpPr/>
            <p:nvPr/>
          </p:nvSpPr>
          <p:spPr>
            <a:xfrm>
              <a:off x="3482968" y="1818708"/>
              <a:ext cx="44392" cy="37562"/>
            </a:xfrm>
            <a:custGeom>
              <a:avLst/>
              <a:gdLst>
                <a:gd name="connsiteX0" fmla="*/ 6351 w 44392"/>
                <a:gd name="connsiteY0" fmla="*/ 36026 h 37562"/>
                <a:gd name="connsiteX1" fmla="*/ 25303 w 44392"/>
                <a:gd name="connsiteY1" fmla="*/ 24416 h 37562"/>
                <a:gd name="connsiteX2" fmla="*/ 42855 w 44392"/>
                <a:gd name="connsiteY2" fmla="*/ 2561 h 37562"/>
                <a:gd name="connsiteX3" fmla="*/ 35821 w 44392"/>
                <a:gd name="connsiteY3" fmla="*/ 6932 h 37562"/>
                <a:gd name="connsiteX4" fmla="*/ 18815 w 44392"/>
                <a:gd name="connsiteY4" fmla="*/ 19191 h 37562"/>
                <a:gd name="connsiteX5" fmla="*/ 2561 w 44392"/>
                <a:gd name="connsiteY5" fmla="*/ 30221 h 37562"/>
                <a:gd name="connsiteX6" fmla="*/ 6283 w 44392"/>
                <a:gd name="connsiteY6" fmla="*/ 36026 h 37562"/>
                <a:gd name="connsiteX7" fmla="*/ 6351 w 44392"/>
                <a:gd name="connsiteY7" fmla="*/ 36026 h 3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92" h="37562">
                  <a:moveTo>
                    <a:pt x="6351" y="36026"/>
                  </a:moveTo>
                  <a:cubicBezTo>
                    <a:pt x="13386" y="33601"/>
                    <a:pt x="19772" y="29401"/>
                    <a:pt x="25303" y="24416"/>
                  </a:cubicBezTo>
                  <a:cubicBezTo>
                    <a:pt x="32304" y="18064"/>
                    <a:pt x="37836" y="10483"/>
                    <a:pt x="42855" y="2561"/>
                  </a:cubicBezTo>
                  <a:cubicBezTo>
                    <a:pt x="40431" y="3859"/>
                    <a:pt x="38109" y="5327"/>
                    <a:pt x="35821" y="6932"/>
                  </a:cubicBezTo>
                  <a:cubicBezTo>
                    <a:pt x="30084" y="10961"/>
                    <a:pt x="24586" y="15264"/>
                    <a:pt x="18815" y="19191"/>
                  </a:cubicBezTo>
                  <a:cubicBezTo>
                    <a:pt x="13864" y="23562"/>
                    <a:pt x="8503" y="27421"/>
                    <a:pt x="2561" y="30221"/>
                  </a:cubicBezTo>
                  <a:cubicBezTo>
                    <a:pt x="3244" y="32474"/>
                    <a:pt x="4507" y="34489"/>
                    <a:pt x="6283" y="36026"/>
                  </a:cubicBezTo>
                  <a:cubicBezTo>
                    <a:pt x="6317" y="36026"/>
                    <a:pt x="6317" y="36026"/>
                    <a:pt x="6351" y="36026"/>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7" name="Freeform: Shape 167">
              <a:extLst>
                <a:ext uri="{FF2B5EF4-FFF2-40B4-BE49-F238E27FC236}">
                  <a16:creationId xmlns:a16="http://schemas.microsoft.com/office/drawing/2014/main" id="{9C9E0D1C-C3E5-48F9-B399-237D367CBB97}"/>
                </a:ext>
              </a:extLst>
            </p:cNvPr>
            <p:cNvSpPr/>
            <p:nvPr/>
          </p:nvSpPr>
          <p:spPr>
            <a:xfrm>
              <a:off x="3497036" y="1829293"/>
              <a:ext cx="30733" cy="30733"/>
            </a:xfrm>
            <a:custGeom>
              <a:avLst/>
              <a:gdLst>
                <a:gd name="connsiteX0" fmla="*/ 30187 w 30732"/>
                <a:gd name="connsiteY0" fmla="*/ 2561 h 30732"/>
                <a:gd name="connsiteX1" fmla="*/ 2561 w 30732"/>
                <a:gd name="connsiteY1" fmla="*/ 28650 h 30732"/>
                <a:gd name="connsiteX2" fmla="*/ 20591 w 30732"/>
                <a:gd name="connsiteY2" fmla="*/ 21206 h 30732"/>
                <a:gd name="connsiteX3" fmla="*/ 30187 w 30732"/>
                <a:gd name="connsiteY3" fmla="*/ 2561 h 30732"/>
              </a:gdLst>
              <a:ahLst/>
              <a:cxnLst>
                <a:cxn ang="0">
                  <a:pos x="connsiteX0" y="connsiteY0"/>
                </a:cxn>
                <a:cxn ang="0">
                  <a:pos x="connsiteX1" y="connsiteY1"/>
                </a:cxn>
                <a:cxn ang="0">
                  <a:pos x="connsiteX2" y="connsiteY2"/>
                </a:cxn>
                <a:cxn ang="0">
                  <a:pos x="connsiteX3" y="connsiteY3"/>
                </a:cxn>
              </a:cxnLst>
              <a:rect l="l" t="t" r="r" b="b"/>
              <a:pathLst>
                <a:path w="30732" h="30732">
                  <a:moveTo>
                    <a:pt x="30187" y="2561"/>
                  </a:moveTo>
                  <a:cubicBezTo>
                    <a:pt x="22845" y="12976"/>
                    <a:pt x="13796" y="22606"/>
                    <a:pt x="2561" y="28650"/>
                  </a:cubicBezTo>
                  <a:cubicBezTo>
                    <a:pt x="9083" y="28445"/>
                    <a:pt x="15879" y="25167"/>
                    <a:pt x="20591" y="21206"/>
                  </a:cubicBezTo>
                  <a:cubicBezTo>
                    <a:pt x="26328" y="16323"/>
                    <a:pt x="28787" y="9664"/>
                    <a:pt x="30187" y="2561"/>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8" name="Freeform: Shape 169">
              <a:extLst>
                <a:ext uri="{FF2B5EF4-FFF2-40B4-BE49-F238E27FC236}">
                  <a16:creationId xmlns:a16="http://schemas.microsoft.com/office/drawing/2014/main" id="{3D31C859-C372-4E18-8DFA-54F0EF5CD72E}"/>
                </a:ext>
              </a:extLst>
            </p:cNvPr>
            <p:cNvSpPr/>
            <p:nvPr/>
          </p:nvSpPr>
          <p:spPr>
            <a:xfrm>
              <a:off x="3482763" y="1824513"/>
              <a:ext cx="20489" cy="17074"/>
            </a:xfrm>
            <a:custGeom>
              <a:avLst/>
              <a:gdLst>
                <a:gd name="connsiteX0" fmla="*/ 20181 w 20488"/>
                <a:gd name="connsiteY0" fmla="*/ 2561 h 17073"/>
                <a:gd name="connsiteX1" fmla="*/ 5054 w 20488"/>
                <a:gd name="connsiteY1" fmla="*/ 9561 h 17073"/>
                <a:gd name="connsiteX2" fmla="*/ 2561 w 20488"/>
                <a:gd name="connsiteY2" fmla="*/ 15162 h 17073"/>
                <a:gd name="connsiteX3" fmla="*/ 13215 w 20488"/>
                <a:gd name="connsiteY3" fmla="*/ 9083 h 17073"/>
                <a:gd name="connsiteX4" fmla="*/ 20181 w 20488"/>
                <a:gd name="connsiteY4" fmla="*/ 2561 h 17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8" h="17073">
                  <a:moveTo>
                    <a:pt x="20181" y="2561"/>
                  </a:moveTo>
                  <a:cubicBezTo>
                    <a:pt x="15025" y="4644"/>
                    <a:pt x="9903" y="6932"/>
                    <a:pt x="5054" y="9561"/>
                  </a:cubicBezTo>
                  <a:cubicBezTo>
                    <a:pt x="3893" y="11200"/>
                    <a:pt x="3039" y="13044"/>
                    <a:pt x="2561" y="15162"/>
                  </a:cubicBezTo>
                  <a:cubicBezTo>
                    <a:pt x="6249" y="13488"/>
                    <a:pt x="9800" y="11337"/>
                    <a:pt x="13215" y="9083"/>
                  </a:cubicBezTo>
                  <a:cubicBezTo>
                    <a:pt x="15640" y="7034"/>
                    <a:pt x="17962" y="4849"/>
                    <a:pt x="20181" y="2561"/>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9" name="Freeform: Shape 170">
              <a:extLst>
                <a:ext uri="{FF2B5EF4-FFF2-40B4-BE49-F238E27FC236}">
                  <a16:creationId xmlns:a16="http://schemas.microsoft.com/office/drawing/2014/main" id="{72D0B70F-DBBD-47E0-9E6F-30705D7C8E27}"/>
                </a:ext>
              </a:extLst>
            </p:cNvPr>
            <p:cNvSpPr/>
            <p:nvPr/>
          </p:nvSpPr>
          <p:spPr>
            <a:xfrm>
              <a:off x="3451607" y="1803136"/>
              <a:ext cx="27318" cy="17074"/>
            </a:xfrm>
            <a:custGeom>
              <a:avLst/>
              <a:gdLst>
                <a:gd name="connsiteX0" fmla="*/ 2745 w 27318"/>
                <a:gd name="connsiteY0" fmla="*/ 8059 h 17073"/>
                <a:gd name="connsiteX1" fmla="*/ 23233 w 27318"/>
                <a:gd name="connsiteY1" fmla="*/ 14684 h 17073"/>
                <a:gd name="connsiteX2" fmla="*/ 25385 w 27318"/>
                <a:gd name="connsiteY2" fmla="*/ 14513 h 17073"/>
                <a:gd name="connsiteX3" fmla="*/ 7560 w 27318"/>
                <a:gd name="connsiteY3" fmla="*/ 2561 h 17073"/>
                <a:gd name="connsiteX4" fmla="*/ 2745 w 27318"/>
                <a:gd name="connsiteY4" fmla="*/ 8059 h 17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8" h="17073">
                  <a:moveTo>
                    <a:pt x="2745" y="8059"/>
                  </a:moveTo>
                  <a:cubicBezTo>
                    <a:pt x="525" y="15776"/>
                    <a:pt x="19067" y="14923"/>
                    <a:pt x="23233" y="14684"/>
                  </a:cubicBezTo>
                  <a:cubicBezTo>
                    <a:pt x="23951" y="14649"/>
                    <a:pt x="24668" y="14581"/>
                    <a:pt x="25385" y="14513"/>
                  </a:cubicBezTo>
                  <a:cubicBezTo>
                    <a:pt x="18350" y="12054"/>
                    <a:pt x="11521" y="8093"/>
                    <a:pt x="7560" y="2561"/>
                  </a:cubicBezTo>
                  <a:cubicBezTo>
                    <a:pt x="5408" y="4064"/>
                    <a:pt x="3359" y="5942"/>
                    <a:pt x="2745" y="8059"/>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0" name="Freeform: Shape 171">
              <a:extLst>
                <a:ext uri="{FF2B5EF4-FFF2-40B4-BE49-F238E27FC236}">
                  <a16:creationId xmlns:a16="http://schemas.microsoft.com/office/drawing/2014/main" id="{7741AC4F-19E4-4661-AEF3-233D05642DE1}"/>
                </a:ext>
              </a:extLst>
            </p:cNvPr>
            <p:cNvSpPr/>
            <p:nvPr/>
          </p:nvSpPr>
          <p:spPr>
            <a:xfrm>
              <a:off x="3454726" y="1825674"/>
              <a:ext cx="13659" cy="13659"/>
            </a:xfrm>
            <a:custGeom>
              <a:avLst/>
              <a:gdLst>
                <a:gd name="connsiteX0" fmla="*/ 4475 w 13659"/>
                <a:gd name="connsiteY0" fmla="*/ 13966 h 13659"/>
                <a:gd name="connsiteX1" fmla="*/ 7856 w 13659"/>
                <a:gd name="connsiteY1" fmla="*/ 7752 h 13659"/>
                <a:gd name="connsiteX2" fmla="*/ 13490 w 13659"/>
                <a:gd name="connsiteY2" fmla="*/ 2561 h 13659"/>
                <a:gd name="connsiteX3" fmla="*/ 3792 w 13659"/>
                <a:gd name="connsiteY3" fmla="*/ 7137 h 13659"/>
                <a:gd name="connsiteX4" fmla="*/ 4475 w 13659"/>
                <a:gd name="connsiteY4" fmla="*/ 13966 h 13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 h="13659">
                  <a:moveTo>
                    <a:pt x="4475" y="13966"/>
                  </a:moveTo>
                  <a:cubicBezTo>
                    <a:pt x="5090" y="11679"/>
                    <a:pt x="6319" y="9493"/>
                    <a:pt x="7856" y="7752"/>
                  </a:cubicBezTo>
                  <a:cubicBezTo>
                    <a:pt x="9529" y="5873"/>
                    <a:pt x="11441" y="4166"/>
                    <a:pt x="13490" y="2561"/>
                  </a:cubicBezTo>
                  <a:cubicBezTo>
                    <a:pt x="10007" y="3278"/>
                    <a:pt x="5943" y="4268"/>
                    <a:pt x="3792" y="7137"/>
                  </a:cubicBezTo>
                  <a:cubicBezTo>
                    <a:pt x="1709" y="9937"/>
                    <a:pt x="2494" y="12259"/>
                    <a:pt x="4475" y="13966"/>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1" name="Freeform: Shape 172">
              <a:extLst>
                <a:ext uri="{FF2B5EF4-FFF2-40B4-BE49-F238E27FC236}">
                  <a16:creationId xmlns:a16="http://schemas.microsoft.com/office/drawing/2014/main" id="{D1F3355E-9624-463D-82E1-92A54511EC93}"/>
                </a:ext>
              </a:extLst>
            </p:cNvPr>
            <p:cNvSpPr/>
            <p:nvPr/>
          </p:nvSpPr>
          <p:spPr>
            <a:xfrm>
              <a:off x="3286935" y="1626115"/>
              <a:ext cx="676125" cy="689784"/>
            </a:xfrm>
            <a:custGeom>
              <a:avLst/>
              <a:gdLst>
                <a:gd name="connsiteX0" fmla="*/ 673452 w 676124"/>
                <a:gd name="connsiteY0" fmla="*/ 220867 h 689783"/>
                <a:gd name="connsiteX1" fmla="*/ 661261 w 676124"/>
                <a:gd name="connsiteY1" fmla="*/ 211409 h 689783"/>
                <a:gd name="connsiteX2" fmla="*/ 659007 w 676124"/>
                <a:gd name="connsiteY2" fmla="*/ 211818 h 689783"/>
                <a:gd name="connsiteX3" fmla="*/ 658871 w 676124"/>
                <a:gd name="connsiteY3" fmla="*/ 211579 h 689783"/>
                <a:gd name="connsiteX4" fmla="*/ 606249 w 676124"/>
                <a:gd name="connsiteY4" fmla="*/ 258874 h 689783"/>
                <a:gd name="connsiteX5" fmla="*/ 604576 w 676124"/>
                <a:gd name="connsiteY5" fmla="*/ 143864 h 689783"/>
                <a:gd name="connsiteX6" fmla="*/ 604030 w 676124"/>
                <a:gd name="connsiteY6" fmla="*/ 44085 h 689783"/>
                <a:gd name="connsiteX7" fmla="*/ 544715 w 676124"/>
                <a:gd name="connsiteY7" fmla="*/ 2561 h 689783"/>
                <a:gd name="connsiteX8" fmla="*/ 547105 w 676124"/>
                <a:gd name="connsiteY8" fmla="*/ 135635 h 689783"/>
                <a:gd name="connsiteX9" fmla="*/ 453745 w 676124"/>
                <a:gd name="connsiteY9" fmla="*/ 167495 h 689783"/>
                <a:gd name="connsiteX10" fmla="*/ 422193 w 676124"/>
                <a:gd name="connsiteY10" fmla="*/ 179173 h 689783"/>
                <a:gd name="connsiteX11" fmla="*/ 422056 w 676124"/>
                <a:gd name="connsiteY11" fmla="*/ 172514 h 689783"/>
                <a:gd name="connsiteX12" fmla="*/ 430798 w 676124"/>
                <a:gd name="connsiteY12" fmla="*/ 157967 h 689783"/>
                <a:gd name="connsiteX13" fmla="*/ 450501 w 676124"/>
                <a:gd name="connsiteY13" fmla="*/ 125493 h 689783"/>
                <a:gd name="connsiteX14" fmla="*/ 457809 w 676124"/>
                <a:gd name="connsiteY14" fmla="*/ 78881 h 689783"/>
                <a:gd name="connsiteX15" fmla="*/ 416763 w 676124"/>
                <a:gd name="connsiteY15" fmla="*/ 35684 h 689783"/>
                <a:gd name="connsiteX16" fmla="*/ 326887 w 676124"/>
                <a:gd name="connsiteY16" fmla="*/ 64300 h 689783"/>
                <a:gd name="connsiteX17" fmla="*/ 325350 w 676124"/>
                <a:gd name="connsiteY17" fmla="*/ 104492 h 689783"/>
                <a:gd name="connsiteX18" fmla="*/ 327945 w 676124"/>
                <a:gd name="connsiteY18" fmla="*/ 120917 h 689783"/>
                <a:gd name="connsiteX19" fmla="*/ 312237 w 676124"/>
                <a:gd name="connsiteY19" fmla="*/ 134474 h 689783"/>
                <a:gd name="connsiteX20" fmla="*/ 287958 w 676124"/>
                <a:gd name="connsiteY20" fmla="*/ 173402 h 689783"/>
                <a:gd name="connsiteX21" fmla="*/ 389923 w 676124"/>
                <a:gd name="connsiteY21" fmla="*/ 252010 h 689783"/>
                <a:gd name="connsiteX22" fmla="*/ 414988 w 676124"/>
                <a:gd name="connsiteY22" fmla="*/ 265567 h 689783"/>
                <a:gd name="connsiteX23" fmla="*/ 459243 w 676124"/>
                <a:gd name="connsiteY23" fmla="*/ 335296 h 689783"/>
                <a:gd name="connsiteX24" fmla="*/ 459243 w 676124"/>
                <a:gd name="connsiteY24" fmla="*/ 535573 h 689783"/>
                <a:gd name="connsiteX25" fmla="*/ 461599 w 676124"/>
                <a:gd name="connsiteY25" fmla="*/ 544178 h 689783"/>
                <a:gd name="connsiteX26" fmla="*/ 466482 w 676124"/>
                <a:gd name="connsiteY26" fmla="*/ 562106 h 689783"/>
                <a:gd name="connsiteX27" fmla="*/ 466482 w 676124"/>
                <a:gd name="connsiteY27" fmla="*/ 622889 h 689783"/>
                <a:gd name="connsiteX28" fmla="*/ 415637 w 676124"/>
                <a:gd name="connsiteY28" fmla="*/ 673052 h 689783"/>
                <a:gd name="connsiteX29" fmla="*/ 373737 w 676124"/>
                <a:gd name="connsiteY29" fmla="*/ 659324 h 689783"/>
                <a:gd name="connsiteX30" fmla="*/ 355024 w 676124"/>
                <a:gd name="connsiteY30" fmla="*/ 622854 h 689783"/>
                <a:gd name="connsiteX31" fmla="*/ 355024 w 676124"/>
                <a:gd name="connsiteY31" fmla="*/ 451330 h 689783"/>
                <a:gd name="connsiteX32" fmla="*/ 357688 w 676124"/>
                <a:gd name="connsiteY32" fmla="*/ 444296 h 689783"/>
                <a:gd name="connsiteX33" fmla="*/ 357722 w 676124"/>
                <a:gd name="connsiteY33" fmla="*/ 444262 h 689783"/>
                <a:gd name="connsiteX34" fmla="*/ 362298 w 676124"/>
                <a:gd name="connsiteY34" fmla="*/ 432208 h 689783"/>
                <a:gd name="connsiteX35" fmla="*/ 362298 w 676124"/>
                <a:gd name="connsiteY35" fmla="*/ 427222 h 689783"/>
                <a:gd name="connsiteX36" fmla="*/ 336994 w 676124"/>
                <a:gd name="connsiteY36" fmla="*/ 311154 h 689783"/>
                <a:gd name="connsiteX37" fmla="*/ 295198 w 676124"/>
                <a:gd name="connsiteY37" fmla="*/ 294934 h 689783"/>
                <a:gd name="connsiteX38" fmla="*/ 191423 w 676124"/>
                <a:gd name="connsiteY38" fmla="*/ 369922 h 689783"/>
                <a:gd name="connsiteX39" fmla="*/ 173358 w 676124"/>
                <a:gd name="connsiteY39" fmla="*/ 399733 h 689783"/>
                <a:gd name="connsiteX40" fmla="*/ 137811 w 676124"/>
                <a:gd name="connsiteY40" fmla="*/ 384469 h 689783"/>
                <a:gd name="connsiteX41" fmla="*/ 129137 w 676124"/>
                <a:gd name="connsiteY41" fmla="*/ 369239 h 689783"/>
                <a:gd name="connsiteX42" fmla="*/ 151777 w 676124"/>
                <a:gd name="connsiteY42" fmla="*/ 339975 h 689783"/>
                <a:gd name="connsiteX43" fmla="*/ 181895 w 676124"/>
                <a:gd name="connsiteY43" fmla="*/ 273831 h 689783"/>
                <a:gd name="connsiteX44" fmla="*/ 104619 w 676124"/>
                <a:gd name="connsiteY44" fmla="*/ 252693 h 689783"/>
                <a:gd name="connsiteX45" fmla="*/ 55173 w 676124"/>
                <a:gd name="connsiteY45" fmla="*/ 263176 h 689783"/>
                <a:gd name="connsiteX46" fmla="*/ 31645 w 676124"/>
                <a:gd name="connsiteY46" fmla="*/ 242756 h 689783"/>
                <a:gd name="connsiteX47" fmla="*/ 52817 w 676124"/>
                <a:gd name="connsiteY47" fmla="*/ 214721 h 689783"/>
                <a:gd name="connsiteX48" fmla="*/ 97926 w 676124"/>
                <a:gd name="connsiteY48" fmla="*/ 224965 h 689783"/>
                <a:gd name="connsiteX49" fmla="*/ 134054 w 676124"/>
                <a:gd name="connsiteY49" fmla="*/ 235619 h 689783"/>
                <a:gd name="connsiteX50" fmla="*/ 154372 w 676124"/>
                <a:gd name="connsiteY50" fmla="*/ 231556 h 689783"/>
                <a:gd name="connsiteX51" fmla="*/ 167451 w 676124"/>
                <a:gd name="connsiteY51" fmla="*/ 234492 h 689783"/>
                <a:gd name="connsiteX52" fmla="*/ 215770 w 676124"/>
                <a:gd name="connsiteY52" fmla="*/ 253854 h 689783"/>
                <a:gd name="connsiteX53" fmla="*/ 278943 w 676124"/>
                <a:gd name="connsiteY53" fmla="*/ 213287 h 689783"/>
                <a:gd name="connsiteX54" fmla="*/ 278021 w 676124"/>
                <a:gd name="connsiteY54" fmla="*/ 210487 h 689783"/>
                <a:gd name="connsiteX55" fmla="*/ 252035 w 676124"/>
                <a:gd name="connsiteY55" fmla="*/ 194027 h 689783"/>
                <a:gd name="connsiteX56" fmla="*/ 248927 w 676124"/>
                <a:gd name="connsiteY56" fmla="*/ 193993 h 689783"/>
                <a:gd name="connsiteX57" fmla="*/ 248279 w 676124"/>
                <a:gd name="connsiteY57" fmla="*/ 199320 h 689783"/>
                <a:gd name="connsiteX58" fmla="*/ 231614 w 676124"/>
                <a:gd name="connsiteY58" fmla="*/ 232375 h 689783"/>
                <a:gd name="connsiteX59" fmla="*/ 201052 w 676124"/>
                <a:gd name="connsiteY59" fmla="*/ 236405 h 689783"/>
                <a:gd name="connsiteX60" fmla="*/ 183125 w 676124"/>
                <a:gd name="connsiteY60" fmla="*/ 235244 h 689783"/>
                <a:gd name="connsiteX61" fmla="*/ 179027 w 676124"/>
                <a:gd name="connsiteY61" fmla="*/ 226536 h 689783"/>
                <a:gd name="connsiteX62" fmla="*/ 174451 w 676124"/>
                <a:gd name="connsiteY62" fmla="*/ 223804 h 689783"/>
                <a:gd name="connsiteX63" fmla="*/ 173154 w 676124"/>
                <a:gd name="connsiteY63" fmla="*/ 222097 h 689783"/>
                <a:gd name="connsiteX64" fmla="*/ 163114 w 676124"/>
                <a:gd name="connsiteY64" fmla="*/ 209599 h 689783"/>
                <a:gd name="connsiteX65" fmla="*/ 171890 w 676124"/>
                <a:gd name="connsiteY65" fmla="*/ 197886 h 689783"/>
                <a:gd name="connsiteX66" fmla="*/ 163114 w 676124"/>
                <a:gd name="connsiteY66" fmla="*/ 193652 h 689783"/>
                <a:gd name="connsiteX67" fmla="*/ 164309 w 676124"/>
                <a:gd name="connsiteY67" fmla="*/ 177227 h 689783"/>
                <a:gd name="connsiteX68" fmla="*/ 169124 w 676124"/>
                <a:gd name="connsiteY68" fmla="*/ 173095 h 689783"/>
                <a:gd name="connsiteX69" fmla="*/ 169022 w 676124"/>
                <a:gd name="connsiteY69" fmla="*/ 164558 h 689783"/>
                <a:gd name="connsiteX70" fmla="*/ 197433 w 676124"/>
                <a:gd name="connsiteY70" fmla="*/ 144103 h 689783"/>
                <a:gd name="connsiteX71" fmla="*/ 206755 w 676124"/>
                <a:gd name="connsiteY71" fmla="*/ 140245 h 689783"/>
                <a:gd name="connsiteX72" fmla="*/ 224956 w 676124"/>
                <a:gd name="connsiteY72" fmla="*/ 144991 h 689783"/>
                <a:gd name="connsiteX73" fmla="*/ 246776 w 676124"/>
                <a:gd name="connsiteY73" fmla="*/ 150865 h 689783"/>
                <a:gd name="connsiteX74" fmla="*/ 247766 w 676124"/>
                <a:gd name="connsiteY74" fmla="*/ 150899 h 689783"/>
                <a:gd name="connsiteX75" fmla="*/ 259445 w 676124"/>
                <a:gd name="connsiteY75" fmla="*/ 147245 h 689783"/>
                <a:gd name="connsiteX76" fmla="*/ 265421 w 676124"/>
                <a:gd name="connsiteY76" fmla="*/ 142669 h 689783"/>
                <a:gd name="connsiteX77" fmla="*/ 215770 w 676124"/>
                <a:gd name="connsiteY77" fmla="*/ 122010 h 689783"/>
                <a:gd name="connsiteX78" fmla="*/ 147338 w 676124"/>
                <a:gd name="connsiteY78" fmla="*/ 187949 h 689783"/>
                <a:gd name="connsiteX79" fmla="*/ 147543 w 676124"/>
                <a:gd name="connsiteY79" fmla="*/ 192969 h 689783"/>
                <a:gd name="connsiteX80" fmla="*/ 137333 w 676124"/>
                <a:gd name="connsiteY80" fmla="*/ 206252 h 689783"/>
                <a:gd name="connsiteX81" fmla="*/ 132893 w 676124"/>
                <a:gd name="connsiteY81" fmla="*/ 206696 h 689783"/>
                <a:gd name="connsiteX82" fmla="*/ 111312 w 676124"/>
                <a:gd name="connsiteY82" fmla="*/ 199320 h 689783"/>
                <a:gd name="connsiteX83" fmla="*/ 49505 w 676124"/>
                <a:gd name="connsiteY83" fmla="*/ 185934 h 689783"/>
                <a:gd name="connsiteX84" fmla="*/ 2654 w 676124"/>
                <a:gd name="connsiteY84" fmla="*/ 244429 h 689783"/>
                <a:gd name="connsiteX85" fmla="*/ 55139 w 676124"/>
                <a:gd name="connsiteY85" fmla="*/ 292202 h 689783"/>
                <a:gd name="connsiteX86" fmla="*/ 113566 w 676124"/>
                <a:gd name="connsiteY86" fmla="*/ 280284 h 689783"/>
                <a:gd name="connsiteX87" fmla="*/ 154543 w 676124"/>
                <a:gd name="connsiteY87" fmla="*/ 283563 h 689783"/>
                <a:gd name="connsiteX88" fmla="*/ 132074 w 676124"/>
                <a:gd name="connsiteY88" fmla="*/ 318701 h 689783"/>
                <a:gd name="connsiteX89" fmla="*/ 100112 w 676124"/>
                <a:gd name="connsiteY89" fmla="*/ 368693 h 689783"/>
                <a:gd name="connsiteX90" fmla="*/ 117288 w 676124"/>
                <a:gd name="connsiteY90" fmla="*/ 404992 h 689783"/>
                <a:gd name="connsiteX91" fmla="*/ 184422 w 676124"/>
                <a:gd name="connsiteY91" fmla="*/ 426539 h 689783"/>
                <a:gd name="connsiteX92" fmla="*/ 220380 w 676124"/>
                <a:gd name="connsiteY92" fmla="*/ 369956 h 689783"/>
                <a:gd name="connsiteX93" fmla="*/ 295129 w 676124"/>
                <a:gd name="connsiteY93" fmla="*/ 323959 h 689783"/>
                <a:gd name="connsiteX94" fmla="*/ 316403 w 676124"/>
                <a:gd name="connsiteY94" fmla="*/ 331643 h 689783"/>
                <a:gd name="connsiteX95" fmla="*/ 333238 w 676124"/>
                <a:gd name="connsiteY95" fmla="*/ 427120 h 689783"/>
                <a:gd name="connsiteX96" fmla="*/ 333238 w 676124"/>
                <a:gd name="connsiteY96" fmla="*/ 432174 h 689783"/>
                <a:gd name="connsiteX97" fmla="*/ 337814 w 676124"/>
                <a:gd name="connsiteY97" fmla="*/ 444296 h 689783"/>
                <a:gd name="connsiteX98" fmla="*/ 337814 w 676124"/>
                <a:gd name="connsiteY98" fmla="*/ 444296 h 689783"/>
                <a:gd name="connsiteX99" fmla="*/ 340477 w 676124"/>
                <a:gd name="connsiteY99" fmla="*/ 451330 h 689783"/>
                <a:gd name="connsiteX100" fmla="*/ 340477 w 676124"/>
                <a:gd name="connsiteY100" fmla="*/ 622854 h 689783"/>
                <a:gd name="connsiteX101" fmla="*/ 364859 w 676124"/>
                <a:gd name="connsiteY101" fmla="*/ 670798 h 689783"/>
                <a:gd name="connsiteX102" fmla="*/ 415568 w 676124"/>
                <a:gd name="connsiteY102" fmla="*/ 687530 h 689783"/>
                <a:gd name="connsiteX103" fmla="*/ 480927 w 676124"/>
                <a:gd name="connsiteY103" fmla="*/ 622854 h 689783"/>
                <a:gd name="connsiteX104" fmla="*/ 480927 w 676124"/>
                <a:gd name="connsiteY104" fmla="*/ 562071 h 689783"/>
                <a:gd name="connsiteX105" fmla="*/ 485810 w 676124"/>
                <a:gd name="connsiteY105" fmla="*/ 544144 h 689783"/>
                <a:gd name="connsiteX106" fmla="*/ 488166 w 676124"/>
                <a:gd name="connsiteY106" fmla="*/ 535539 h 689783"/>
                <a:gd name="connsiteX107" fmla="*/ 488166 w 676124"/>
                <a:gd name="connsiteY107" fmla="*/ 335262 h 689783"/>
                <a:gd name="connsiteX108" fmla="*/ 429296 w 676124"/>
                <a:gd name="connsiteY108" fmla="*/ 240366 h 689783"/>
                <a:gd name="connsiteX109" fmla="*/ 403412 w 676124"/>
                <a:gd name="connsiteY109" fmla="*/ 226365 h 689783"/>
                <a:gd name="connsiteX110" fmla="*/ 316369 w 676124"/>
                <a:gd name="connsiteY110" fmla="*/ 167904 h 689783"/>
                <a:gd name="connsiteX111" fmla="*/ 316130 w 676124"/>
                <a:gd name="connsiteY111" fmla="*/ 165821 h 689783"/>
                <a:gd name="connsiteX112" fmla="*/ 325179 w 676124"/>
                <a:gd name="connsiteY112" fmla="*/ 160392 h 689783"/>
                <a:gd name="connsiteX113" fmla="*/ 355673 w 676124"/>
                <a:gd name="connsiteY113" fmla="*/ 129147 h 689783"/>
                <a:gd name="connsiteX114" fmla="*/ 351097 w 676124"/>
                <a:gd name="connsiteY114" fmla="*/ 91243 h 689783"/>
                <a:gd name="connsiteX115" fmla="*/ 350790 w 676124"/>
                <a:gd name="connsiteY115" fmla="*/ 80623 h 689783"/>
                <a:gd name="connsiteX116" fmla="*/ 403719 w 676124"/>
                <a:gd name="connsiteY116" fmla="*/ 61637 h 689783"/>
                <a:gd name="connsiteX117" fmla="*/ 429910 w 676124"/>
                <a:gd name="connsiteY117" fmla="*/ 87077 h 689783"/>
                <a:gd name="connsiteX118" fmla="*/ 425505 w 676124"/>
                <a:gd name="connsiteY118" fmla="*/ 110707 h 689783"/>
                <a:gd name="connsiteX119" fmla="*/ 406075 w 676124"/>
                <a:gd name="connsiteY119" fmla="*/ 142737 h 689783"/>
                <a:gd name="connsiteX120" fmla="*/ 396411 w 676124"/>
                <a:gd name="connsiteY120" fmla="*/ 158889 h 689783"/>
                <a:gd name="connsiteX121" fmla="*/ 402695 w 676124"/>
                <a:gd name="connsiteY121" fmla="*/ 200686 h 689783"/>
                <a:gd name="connsiteX122" fmla="*/ 469829 w 676124"/>
                <a:gd name="connsiteY122" fmla="*/ 191671 h 689783"/>
                <a:gd name="connsiteX123" fmla="*/ 542529 w 676124"/>
                <a:gd name="connsiteY123" fmla="*/ 167802 h 689783"/>
                <a:gd name="connsiteX124" fmla="*/ 547754 w 676124"/>
                <a:gd name="connsiteY124" fmla="*/ 174119 h 689783"/>
                <a:gd name="connsiteX125" fmla="*/ 552023 w 676124"/>
                <a:gd name="connsiteY125" fmla="*/ 474312 h 689783"/>
                <a:gd name="connsiteX126" fmla="*/ 526070 w 676124"/>
                <a:gd name="connsiteY126" fmla="*/ 460653 h 689783"/>
                <a:gd name="connsiteX127" fmla="*/ 523851 w 676124"/>
                <a:gd name="connsiteY127" fmla="*/ 459765 h 689783"/>
                <a:gd name="connsiteX128" fmla="*/ 522758 w 676124"/>
                <a:gd name="connsiteY128" fmla="*/ 459662 h 689783"/>
                <a:gd name="connsiteX129" fmla="*/ 521665 w 676124"/>
                <a:gd name="connsiteY129" fmla="*/ 459799 h 689783"/>
                <a:gd name="connsiteX130" fmla="*/ 520880 w 676124"/>
                <a:gd name="connsiteY130" fmla="*/ 459662 h 689783"/>
                <a:gd name="connsiteX131" fmla="*/ 520846 w 676124"/>
                <a:gd name="connsiteY131" fmla="*/ 459936 h 689783"/>
                <a:gd name="connsiteX132" fmla="*/ 511831 w 676124"/>
                <a:gd name="connsiteY132" fmla="*/ 472570 h 689783"/>
                <a:gd name="connsiteX133" fmla="*/ 517602 w 676124"/>
                <a:gd name="connsiteY133" fmla="*/ 488278 h 689783"/>
                <a:gd name="connsiteX134" fmla="*/ 517567 w 676124"/>
                <a:gd name="connsiteY134" fmla="*/ 488517 h 689783"/>
                <a:gd name="connsiteX135" fmla="*/ 551442 w 676124"/>
                <a:gd name="connsiteY135" fmla="*/ 548515 h 689783"/>
                <a:gd name="connsiteX136" fmla="*/ 551647 w 676124"/>
                <a:gd name="connsiteY136" fmla="*/ 548515 h 689783"/>
                <a:gd name="connsiteX137" fmla="*/ 550213 w 676124"/>
                <a:gd name="connsiteY137" fmla="*/ 668646 h 689783"/>
                <a:gd name="connsiteX138" fmla="*/ 620113 w 676124"/>
                <a:gd name="connsiteY138" fmla="*/ 615888 h 689783"/>
                <a:gd name="connsiteX139" fmla="*/ 608264 w 676124"/>
                <a:gd name="connsiteY139" fmla="*/ 332326 h 689783"/>
                <a:gd name="connsiteX140" fmla="*/ 609220 w 676124"/>
                <a:gd name="connsiteY140" fmla="*/ 332326 h 689783"/>
                <a:gd name="connsiteX141" fmla="*/ 669935 w 676124"/>
                <a:gd name="connsiteY141" fmla="*/ 238932 h 689783"/>
                <a:gd name="connsiteX142" fmla="*/ 671505 w 676124"/>
                <a:gd name="connsiteY142" fmla="*/ 238385 h 689783"/>
                <a:gd name="connsiteX143" fmla="*/ 673452 w 676124"/>
                <a:gd name="connsiteY143" fmla="*/ 220867 h 689783"/>
                <a:gd name="connsiteX144" fmla="*/ 149216 w 676124"/>
                <a:gd name="connsiteY144" fmla="*/ 214072 h 689783"/>
                <a:gd name="connsiteX145" fmla="*/ 156694 w 676124"/>
                <a:gd name="connsiteY145" fmla="*/ 217180 h 689783"/>
                <a:gd name="connsiteX146" fmla="*/ 153587 w 676124"/>
                <a:gd name="connsiteY146" fmla="*/ 224658 h 689783"/>
                <a:gd name="connsiteX147" fmla="*/ 146109 w 676124"/>
                <a:gd name="connsiteY147" fmla="*/ 221550 h 689783"/>
                <a:gd name="connsiteX148" fmla="*/ 149216 w 676124"/>
                <a:gd name="connsiteY148" fmla="*/ 214072 h 689783"/>
                <a:gd name="connsiteX149" fmla="*/ 127498 w 676124"/>
                <a:gd name="connsiteY149" fmla="*/ 215814 h 689783"/>
                <a:gd name="connsiteX150" fmla="*/ 134976 w 676124"/>
                <a:gd name="connsiteY150" fmla="*/ 218921 h 689783"/>
                <a:gd name="connsiteX151" fmla="*/ 131869 w 676124"/>
                <a:gd name="connsiteY151" fmla="*/ 226399 h 689783"/>
                <a:gd name="connsiteX152" fmla="*/ 124391 w 676124"/>
                <a:gd name="connsiteY152" fmla="*/ 223292 h 689783"/>
                <a:gd name="connsiteX153" fmla="*/ 127498 w 676124"/>
                <a:gd name="connsiteY153" fmla="*/ 215814 h 689783"/>
                <a:gd name="connsiteX154" fmla="*/ 84779 w 676124"/>
                <a:gd name="connsiteY154" fmla="*/ 202872 h 689783"/>
                <a:gd name="connsiteX155" fmla="*/ 92258 w 676124"/>
                <a:gd name="connsiteY155" fmla="*/ 205979 h 689783"/>
                <a:gd name="connsiteX156" fmla="*/ 89150 w 676124"/>
                <a:gd name="connsiteY156" fmla="*/ 213457 h 689783"/>
                <a:gd name="connsiteX157" fmla="*/ 81672 w 676124"/>
                <a:gd name="connsiteY157" fmla="*/ 210350 h 689783"/>
                <a:gd name="connsiteX158" fmla="*/ 84779 w 676124"/>
                <a:gd name="connsiteY158" fmla="*/ 202872 h 689783"/>
                <a:gd name="connsiteX159" fmla="*/ 38543 w 676124"/>
                <a:gd name="connsiteY159" fmla="*/ 199354 h 689783"/>
                <a:gd name="connsiteX160" fmla="*/ 46022 w 676124"/>
                <a:gd name="connsiteY160" fmla="*/ 202462 h 689783"/>
                <a:gd name="connsiteX161" fmla="*/ 42914 w 676124"/>
                <a:gd name="connsiteY161" fmla="*/ 209940 h 689783"/>
                <a:gd name="connsiteX162" fmla="*/ 35436 w 676124"/>
                <a:gd name="connsiteY162" fmla="*/ 206833 h 689783"/>
                <a:gd name="connsiteX163" fmla="*/ 38543 w 676124"/>
                <a:gd name="connsiteY163" fmla="*/ 199354 h 689783"/>
                <a:gd name="connsiteX164" fmla="*/ 15835 w 676124"/>
                <a:gd name="connsiteY164" fmla="*/ 235551 h 689783"/>
                <a:gd name="connsiteX165" fmla="*/ 18942 w 676124"/>
                <a:gd name="connsiteY165" fmla="*/ 228073 h 689783"/>
                <a:gd name="connsiteX166" fmla="*/ 26421 w 676124"/>
                <a:gd name="connsiteY166" fmla="*/ 231180 h 689783"/>
                <a:gd name="connsiteX167" fmla="*/ 23313 w 676124"/>
                <a:gd name="connsiteY167" fmla="*/ 238658 h 689783"/>
                <a:gd name="connsiteX168" fmla="*/ 15835 w 676124"/>
                <a:gd name="connsiteY168" fmla="*/ 235551 h 689783"/>
                <a:gd name="connsiteX169" fmla="*/ 29972 w 676124"/>
                <a:gd name="connsiteY169" fmla="*/ 273318 h 689783"/>
                <a:gd name="connsiteX170" fmla="*/ 22494 w 676124"/>
                <a:gd name="connsiteY170" fmla="*/ 270211 h 689783"/>
                <a:gd name="connsiteX171" fmla="*/ 25601 w 676124"/>
                <a:gd name="connsiteY171" fmla="*/ 262733 h 689783"/>
                <a:gd name="connsiteX172" fmla="*/ 33080 w 676124"/>
                <a:gd name="connsiteY172" fmla="*/ 265840 h 689783"/>
                <a:gd name="connsiteX173" fmla="*/ 29972 w 676124"/>
                <a:gd name="connsiteY173" fmla="*/ 273318 h 689783"/>
                <a:gd name="connsiteX174" fmla="*/ 75867 w 676124"/>
                <a:gd name="connsiteY174" fmla="*/ 280694 h 689783"/>
                <a:gd name="connsiteX175" fmla="*/ 68388 w 676124"/>
                <a:gd name="connsiteY175" fmla="*/ 277587 h 689783"/>
                <a:gd name="connsiteX176" fmla="*/ 71496 w 676124"/>
                <a:gd name="connsiteY176" fmla="*/ 270108 h 689783"/>
                <a:gd name="connsiteX177" fmla="*/ 78974 w 676124"/>
                <a:gd name="connsiteY177" fmla="*/ 273216 h 689783"/>
                <a:gd name="connsiteX178" fmla="*/ 75867 w 676124"/>
                <a:gd name="connsiteY178" fmla="*/ 280694 h 689783"/>
                <a:gd name="connsiteX179" fmla="*/ 131562 w 676124"/>
                <a:gd name="connsiteY179" fmla="*/ 270894 h 689783"/>
                <a:gd name="connsiteX180" fmla="*/ 124083 w 676124"/>
                <a:gd name="connsiteY180" fmla="*/ 267786 h 689783"/>
                <a:gd name="connsiteX181" fmla="*/ 127191 w 676124"/>
                <a:gd name="connsiteY181" fmla="*/ 260308 h 689783"/>
                <a:gd name="connsiteX182" fmla="*/ 134669 w 676124"/>
                <a:gd name="connsiteY182" fmla="*/ 263416 h 689783"/>
                <a:gd name="connsiteX183" fmla="*/ 131562 w 676124"/>
                <a:gd name="connsiteY183" fmla="*/ 270894 h 689783"/>
                <a:gd name="connsiteX184" fmla="*/ 167553 w 676124"/>
                <a:gd name="connsiteY184" fmla="*/ 313818 h 689783"/>
                <a:gd name="connsiteX185" fmla="*/ 164446 w 676124"/>
                <a:gd name="connsiteY185" fmla="*/ 321296 h 689783"/>
                <a:gd name="connsiteX186" fmla="*/ 156968 w 676124"/>
                <a:gd name="connsiteY186" fmla="*/ 318188 h 689783"/>
                <a:gd name="connsiteX187" fmla="*/ 160075 w 676124"/>
                <a:gd name="connsiteY187" fmla="*/ 310710 h 689783"/>
                <a:gd name="connsiteX188" fmla="*/ 167553 w 676124"/>
                <a:gd name="connsiteY188" fmla="*/ 313818 h 689783"/>
                <a:gd name="connsiteX189" fmla="*/ 155226 w 676124"/>
                <a:gd name="connsiteY189" fmla="*/ 273728 h 689783"/>
                <a:gd name="connsiteX190" fmla="*/ 158333 w 676124"/>
                <a:gd name="connsiteY190" fmla="*/ 266250 h 689783"/>
                <a:gd name="connsiteX191" fmla="*/ 165812 w 676124"/>
                <a:gd name="connsiteY191" fmla="*/ 269357 h 689783"/>
                <a:gd name="connsiteX192" fmla="*/ 162704 w 676124"/>
                <a:gd name="connsiteY192" fmla="*/ 276836 h 689783"/>
                <a:gd name="connsiteX193" fmla="*/ 155226 w 676124"/>
                <a:gd name="connsiteY193" fmla="*/ 273728 h 689783"/>
                <a:gd name="connsiteX194" fmla="*/ 135933 w 676124"/>
                <a:gd name="connsiteY194" fmla="*/ 331404 h 689783"/>
                <a:gd name="connsiteX195" fmla="*/ 143411 w 676124"/>
                <a:gd name="connsiteY195" fmla="*/ 334511 h 689783"/>
                <a:gd name="connsiteX196" fmla="*/ 140303 w 676124"/>
                <a:gd name="connsiteY196" fmla="*/ 341989 h 689783"/>
                <a:gd name="connsiteX197" fmla="*/ 132825 w 676124"/>
                <a:gd name="connsiteY197" fmla="*/ 338882 h 689783"/>
                <a:gd name="connsiteX198" fmla="*/ 135933 w 676124"/>
                <a:gd name="connsiteY198" fmla="*/ 331404 h 689783"/>
                <a:gd name="connsiteX199" fmla="*/ 121727 w 676124"/>
                <a:gd name="connsiteY199" fmla="*/ 388567 h 689783"/>
                <a:gd name="connsiteX200" fmla="*/ 114249 w 676124"/>
                <a:gd name="connsiteY200" fmla="*/ 385459 h 689783"/>
                <a:gd name="connsiteX201" fmla="*/ 117356 w 676124"/>
                <a:gd name="connsiteY201" fmla="*/ 377981 h 689783"/>
                <a:gd name="connsiteX202" fmla="*/ 124835 w 676124"/>
                <a:gd name="connsiteY202" fmla="*/ 381089 h 689783"/>
                <a:gd name="connsiteX203" fmla="*/ 121727 w 676124"/>
                <a:gd name="connsiteY203" fmla="*/ 388567 h 689783"/>
                <a:gd name="connsiteX204" fmla="*/ 170080 w 676124"/>
                <a:gd name="connsiteY204" fmla="*/ 418685 h 689783"/>
                <a:gd name="connsiteX205" fmla="*/ 162602 w 676124"/>
                <a:gd name="connsiteY205" fmla="*/ 415578 h 689783"/>
                <a:gd name="connsiteX206" fmla="*/ 165709 w 676124"/>
                <a:gd name="connsiteY206" fmla="*/ 408099 h 689783"/>
                <a:gd name="connsiteX207" fmla="*/ 173188 w 676124"/>
                <a:gd name="connsiteY207" fmla="*/ 411207 h 689783"/>
                <a:gd name="connsiteX208" fmla="*/ 170080 w 676124"/>
                <a:gd name="connsiteY208" fmla="*/ 418685 h 689783"/>
                <a:gd name="connsiteX209" fmla="*/ 202999 w 676124"/>
                <a:gd name="connsiteY209" fmla="*/ 394167 h 689783"/>
                <a:gd name="connsiteX210" fmla="*/ 195520 w 676124"/>
                <a:gd name="connsiteY210" fmla="*/ 391060 h 689783"/>
                <a:gd name="connsiteX211" fmla="*/ 198628 w 676124"/>
                <a:gd name="connsiteY211" fmla="*/ 383581 h 689783"/>
                <a:gd name="connsiteX212" fmla="*/ 206106 w 676124"/>
                <a:gd name="connsiteY212" fmla="*/ 386689 h 689783"/>
                <a:gd name="connsiteX213" fmla="*/ 202999 w 676124"/>
                <a:gd name="connsiteY213" fmla="*/ 394167 h 689783"/>
                <a:gd name="connsiteX214" fmla="*/ 222258 w 676124"/>
                <a:gd name="connsiteY214" fmla="*/ 349673 h 689783"/>
                <a:gd name="connsiteX215" fmla="*/ 214780 w 676124"/>
                <a:gd name="connsiteY215" fmla="*/ 346565 h 689783"/>
                <a:gd name="connsiteX216" fmla="*/ 217887 w 676124"/>
                <a:gd name="connsiteY216" fmla="*/ 339087 h 689783"/>
                <a:gd name="connsiteX217" fmla="*/ 225365 w 676124"/>
                <a:gd name="connsiteY217" fmla="*/ 342194 h 689783"/>
                <a:gd name="connsiteX218" fmla="*/ 222258 w 676124"/>
                <a:gd name="connsiteY218" fmla="*/ 349673 h 689783"/>
                <a:gd name="connsiteX219" fmla="*/ 256235 w 676124"/>
                <a:gd name="connsiteY219" fmla="*/ 323413 h 689783"/>
                <a:gd name="connsiteX220" fmla="*/ 248757 w 676124"/>
                <a:gd name="connsiteY220" fmla="*/ 320306 h 689783"/>
                <a:gd name="connsiteX221" fmla="*/ 251864 w 676124"/>
                <a:gd name="connsiteY221" fmla="*/ 312827 h 689783"/>
                <a:gd name="connsiteX222" fmla="*/ 259342 w 676124"/>
                <a:gd name="connsiteY222" fmla="*/ 315935 h 689783"/>
                <a:gd name="connsiteX223" fmla="*/ 256235 w 676124"/>
                <a:gd name="connsiteY223" fmla="*/ 323413 h 689783"/>
                <a:gd name="connsiteX224" fmla="*/ 309130 w 676124"/>
                <a:gd name="connsiteY224" fmla="*/ 319554 h 689783"/>
                <a:gd name="connsiteX225" fmla="*/ 301651 w 676124"/>
                <a:gd name="connsiteY225" fmla="*/ 316447 h 689783"/>
                <a:gd name="connsiteX226" fmla="*/ 304759 w 676124"/>
                <a:gd name="connsiteY226" fmla="*/ 308969 h 689783"/>
                <a:gd name="connsiteX227" fmla="*/ 312237 w 676124"/>
                <a:gd name="connsiteY227" fmla="*/ 312076 h 689783"/>
                <a:gd name="connsiteX228" fmla="*/ 309130 w 676124"/>
                <a:gd name="connsiteY228" fmla="*/ 319554 h 689783"/>
                <a:gd name="connsiteX229" fmla="*/ 330199 w 676124"/>
                <a:gd name="connsiteY229" fmla="*/ 335092 h 689783"/>
                <a:gd name="connsiteX230" fmla="*/ 322721 w 676124"/>
                <a:gd name="connsiteY230" fmla="*/ 331984 h 689783"/>
                <a:gd name="connsiteX231" fmla="*/ 325828 w 676124"/>
                <a:gd name="connsiteY231" fmla="*/ 324506 h 689783"/>
                <a:gd name="connsiteX232" fmla="*/ 333306 w 676124"/>
                <a:gd name="connsiteY232" fmla="*/ 327613 h 689783"/>
                <a:gd name="connsiteX233" fmla="*/ 330199 w 676124"/>
                <a:gd name="connsiteY233" fmla="*/ 335092 h 689783"/>
                <a:gd name="connsiteX234" fmla="*/ 345429 w 676124"/>
                <a:gd name="connsiteY234" fmla="*/ 436237 h 689783"/>
                <a:gd name="connsiteX235" fmla="*/ 352907 w 676124"/>
                <a:gd name="connsiteY235" fmla="*/ 439345 h 689783"/>
                <a:gd name="connsiteX236" fmla="*/ 349800 w 676124"/>
                <a:gd name="connsiteY236" fmla="*/ 446823 h 689783"/>
                <a:gd name="connsiteX237" fmla="*/ 342321 w 676124"/>
                <a:gd name="connsiteY237" fmla="*/ 443715 h 689783"/>
                <a:gd name="connsiteX238" fmla="*/ 345429 w 676124"/>
                <a:gd name="connsiteY238" fmla="*/ 436237 h 689783"/>
                <a:gd name="connsiteX239" fmla="*/ 349731 w 676124"/>
                <a:gd name="connsiteY239" fmla="*/ 619371 h 689783"/>
                <a:gd name="connsiteX240" fmla="*/ 342253 w 676124"/>
                <a:gd name="connsiteY240" fmla="*/ 616264 h 689783"/>
                <a:gd name="connsiteX241" fmla="*/ 345361 w 676124"/>
                <a:gd name="connsiteY241" fmla="*/ 608786 h 689783"/>
                <a:gd name="connsiteX242" fmla="*/ 352839 w 676124"/>
                <a:gd name="connsiteY242" fmla="*/ 611893 h 689783"/>
                <a:gd name="connsiteX243" fmla="*/ 349731 w 676124"/>
                <a:gd name="connsiteY243" fmla="*/ 619371 h 689783"/>
                <a:gd name="connsiteX244" fmla="*/ 350517 w 676124"/>
                <a:gd name="connsiteY244" fmla="*/ 529119 h 689783"/>
                <a:gd name="connsiteX245" fmla="*/ 343038 w 676124"/>
                <a:gd name="connsiteY245" fmla="*/ 526011 h 689783"/>
                <a:gd name="connsiteX246" fmla="*/ 346146 w 676124"/>
                <a:gd name="connsiteY246" fmla="*/ 518533 h 689783"/>
                <a:gd name="connsiteX247" fmla="*/ 353624 w 676124"/>
                <a:gd name="connsiteY247" fmla="*/ 521641 h 689783"/>
                <a:gd name="connsiteX248" fmla="*/ 350517 w 676124"/>
                <a:gd name="connsiteY248" fmla="*/ 529119 h 689783"/>
                <a:gd name="connsiteX249" fmla="*/ 352532 w 676124"/>
                <a:gd name="connsiteY249" fmla="*/ 407109 h 689783"/>
                <a:gd name="connsiteX250" fmla="*/ 345053 w 676124"/>
                <a:gd name="connsiteY250" fmla="*/ 404002 h 689783"/>
                <a:gd name="connsiteX251" fmla="*/ 348161 w 676124"/>
                <a:gd name="connsiteY251" fmla="*/ 396523 h 689783"/>
                <a:gd name="connsiteX252" fmla="*/ 355639 w 676124"/>
                <a:gd name="connsiteY252" fmla="*/ 399631 h 689783"/>
                <a:gd name="connsiteX253" fmla="*/ 352532 w 676124"/>
                <a:gd name="connsiteY253" fmla="*/ 407109 h 689783"/>
                <a:gd name="connsiteX254" fmla="*/ 388967 w 676124"/>
                <a:gd name="connsiteY254" fmla="*/ 680291 h 689783"/>
                <a:gd name="connsiteX255" fmla="*/ 381489 w 676124"/>
                <a:gd name="connsiteY255" fmla="*/ 677183 h 689783"/>
                <a:gd name="connsiteX256" fmla="*/ 384596 w 676124"/>
                <a:gd name="connsiteY256" fmla="*/ 669705 h 689783"/>
                <a:gd name="connsiteX257" fmla="*/ 392075 w 676124"/>
                <a:gd name="connsiteY257" fmla="*/ 672813 h 689783"/>
                <a:gd name="connsiteX258" fmla="*/ 388967 w 676124"/>
                <a:gd name="connsiteY258" fmla="*/ 680291 h 689783"/>
                <a:gd name="connsiteX259" fmla="*/ 453472 w 676124"/>
                <a:gd name="connsiteY259" fmla="*/ 675510 h 689783"/>
                <a:gd name="connsiteX260" fmla="*/ 445994 w 676124"/>
                <a:gd name="connsiteY260" fmla="*/ 672403 h 689783"/>
                <a:gd name="connsiteX261" fmla="*/ 449101 w 676124"/>
                <a:gd name="connsiteY261" fmla="*/ 664924 h 689783"/>
                <a:gd name="connsiteX262" fmla="*/ 456580 w 676124"/>
                <a:gd name="connsiteY262" fmla="*/ 668032 h 689783"/>
                <a:gd name="connsiteX263" fmla="*/ 453472 w 676124"/>
                <a:gd name="connsiteY263" fmla="*/ 675510 h 689783"/>
                <a:gd name="connsiteX264" fmla="*/ 466243 w 676124"/>
                <a:gd name="connsiteY264" fmla="*/ 474073 h 689783"/>
                <a:gd name="connsiteX265" fmla="*/ 469351 w 676124"/>
                <a:gd name="connsiteY265" fmla="*/ 466594 h 689783"/>
                <a:gd name="connsiteX266" fmla="*/ 476829 w 676124"/>
                <a:gd name="connsiteY266" fmla="*/ 469702 h 689783"/>
                <a:gd name="connsiteX267" fmla="*/ 473722 w 676124"/>
                <a:gd name="connsiteY267" fmla="*/ 477180 h 689783"/>
                <a:gd name="connsiteX268" fmla="*/ 466243 w 676124"/>
                <a:gd name="connsiteY268" fmla="*/ 474073 h 689783"/>
                <a:gd name="connsiteX269" fmla="*/ 470819 w 676124"/>
                <a:gd name="connsiteY269" fmla="*/ 562652 h 689783"/>
                <a:gd name="connsiteX270" fmla="*/ 478298 w 676124"/>
                <a:gd name="connsiteY270" fmla="*/ 565759 h 689783"/>
                <a:gd name="connsiteX271" fmla="*/ 475190 w 676124"/>
                <a:gd name="connsiteY271" fmla="*/ 573238 h 689783"/>
                <a:gd name="connsiteX272" fmla="*/ 467712 w 676124"/>
                <a:gd name="connsiteY272" fmla="*/ 570130 h 689783"/>
                <a:gd name="connsiteX273" fmla="*/ 470819 w 676124"/>
                <a:gd name="connsiteY273" fmla="*/ 562652 h 689783"/>
                <a:gd name="connsiteX274" fmla="*/ 475839 w 676124"/>
                <a:gd name="connsiteY274" fmla="*/ 622513 h 689783"/>
                <a:gd name="connsiteX275" fmla="*/ 468361 w 676124"/>
                <a:gd name="connsiteY275" fmla="*/ 619405 h 689783"/>
                <a:gd name="connsiteX276" fmla="*/ 471468 w 676124"/>
                <a:gd name="connsiteY276" fmla="*/ 611927 h 689783"/>
                <a:gd name="connsiteX277" fmla="*/ 478946 w 676124"/>
                <a:gd name="connsiteY277" fmla="*/ 615035 h 689783"/>
                <a:gd name="connsiteX278" fmla="*/ 475839 w 676124"/>
                <a:gd name="connsiteY278" fmla="*/ 622513 h 689783"/>
                <a:gd name="connsiteX279" fmla="*/ 477307 w 676124"/>
                <a:gd name="connsiteY279" fmla="*/ 517201 h 689783"/>
                <a:gd name="connsiteX280" fmla="*/ 469829 w 676124"/>
                <a:gd name="connsiteY280" fmla="*/ 514094 h 689783"/>
                <a:gd name="connsiteX281" fmla="*/ 472936 w 676124"/>
                <a:gd name="connsiteY281" fmla="*/ 506616 h 689783"/>
                <a:gd name="connsiteX282" fmla="*/ 480415 w 676124"/>
                <a:gd name="connsiteY282" fmla="*/ 509723 h 689783"/>
                <a:gd name="connsiteX283" fmla="*/ 477307 w 676124"/>
                <a:gd name="connsiteY283" fmla="*/ 517201 h 689783"/>
                <a:gd name="connsiteX284" fmla="*/ 480039 w 676124"/>
                <a:gd name="connsiteY284" fmla="*/ 431627 h 689783"/>
                <a:gd name="connsiteX285" fmla="*/ 476932 w 676124"/>
                <a:gd name="connsiteY285" fmla="*/ 439106 h 689783"/>
                <a:gd name="connsiteX286" fmla="*/ 469453 w 676124"/>
                <a:gd name="connsiteY286" fmla="*/ 435998 h 689783"/>
                <a:gd name="connsiteX287" fmla="*/ 472561 w 676124"/>
                <a:gd name="connsiteY287" fmla="*/ 428520 h 689783"/>
                <a:gd name="connsiteX288" fmla="*/ 480039 w 676124"/>
                <a:gd name="connsiteY288" fmla="*/ 431627 h 689783"/>
                <a:gd name="connsiteX289" fmla="*/ 472390 w 676124"/>
                <a:gd name="connsiteY289" fmla="*/ 407587 h 689783"/>
                <a:gd name="connsiteX290" fmla="*/ 464912 w 676124"/>
                <a:gd name="connsiteY290" fmla="*/ 404480 h 689783"/>
                <a:gd name="connsiteX291" fmla="*/ 468019 w 676124"/>
                <a:gd name="connsiteY291" fmla="*/ 397001 h 689783"/>
                <a:gd name="connsiteX292" fmla="*/ 475497 w 676124"/>
                <a:gd name="connsiteY292" fmla="*/ 400109 h 689783"/>
                <a:gd name="connsiteX293" fmla="*/ 472390 w 676124"/>
                <a:gd name="connsiteY293" fmla="*/ 407587 h 689783"/>
                <a:gd name="connsiteX294" fmla="*/ 467302 w 676124"/>
                <a:gd name="connsiteY294" fmla="*/ 348307 h 689783"/>
                <a:gd name="connsiteX295" fmla="*/ 474780 w 676124"/>
                <a:gd name="connsiteY295" fmla="*/ 351414 h 689783"/>
                <a:gd name="connsiteX296" fmla="*/ 471673 w 676124"/>
                <a:gd name="connsiteY296" fmla="*/ 358893 h 689783"/>
                <a:gd name="connsiteX297" fmla="*/ 464195 w 676124"/>
                <a:gd name="connsiteY297" fmla="*/ 355785 h 689783"/>
                <a:gd name="connsiteX298" fmla="*/ 467302 w 676124"/>
                <a:gd name="connsiteY298" fmla="*/ 348307 h 689783"/>
                <a:gd name="connsiteX299" fmla="*/ 456443 w 676124"/>
                <a:gd name="connsiteY299" fmla="*/ 281411 h 689783"/>
                <a:gd name="connsiteX300" fmla="*/ 463921 w 676124"/>
                <a:gd name="connsiteY300" fmla="*/ 284519 h 689783"/>
                <a:gd name="connsiteX301" fmla="*/ 460814 w 676124"/>
                <a:gd name="connsiteY301" fmla="*/ 291997 h 689783"/>
                <a:gd name="connsiteX302" fmla="*/ 453336 w 676124"/>
                <a:gd name="connsiteY302" fmla="*/ 288890 h 689783"/>
                <a:gd name="connsiteX303" fmla="*/ 456443 w 676124"/>
                <a:gd name="connsiteY303" fmla="*/ 281411 h 689783"/>
                <a:gd name="connsiteX304" fmla="*/ 415705 w 676124"/>
                <a:gd name="connsiteY304" fmla="*/ 242141 h 689783"/>
                <a:gd name="connsiteX305" fmla="*/ 424754 w 676124"/>
                <a:gd name="connsiteY305" fmla="*/ 245898 h 689783"/>
                <a:gd name="connsiteX306" fmla="*/ 420998 w 676124"/>
                <a:gd name="connsiteY306" fmla="*/ 254947 h 689783"/>
                <a:gd name="connsiteX307" fmla="*/ 411949 w 676124"/>
                <a:gd name="connsiteY307" fmla="*/ 251191 h 689783"/>
                <a:gd name="connsiteX308" fmla="*/ 415705 w 676124"/>
                <a:gd name="connsiteY308" fmla="*/ 242141 h 689783"/>
                <a:gd name="connsiteX309" fmla="*/ 352327 w 676124"/>
                <a:gd name="connsiteY309" fmla="*/ 213765 h 689783"/>
                <a:gd name="connsiteX310" fmla="*/ 361376 w 676124"/>
                <a:gd name="connsiteY310" fmla="*/ 217521 h 689783"/>
                <a:gd name="connsiteX311" fmla="*/ 357620 w 676124"/>
                <a:gd name="connsiteY311" fmla="*/ 226570 h 689783"/>
                <a:gd name="connsiteX312" fmla="*/ 348570 w 676124"/>
                <a:gd name="connsiteY312" fmla="*/ 222814 h 689783"/>
                <a:gd name="connsiteX313" fmla="*/ 352327 w 676124"/>
                <a:gd name="connsiteY313" fmla="*/ 213765 h 689783"/>
                <a:gd name="connsiteX314" fmla="*/ 325008 w 676124"/>
                <a:gd name="connsiteY314" fmla="*/ 191705 h 689783"/>
                <a:gd name="connsiteX315" fmla="*/ 334058 w 676124"/>
                <a:gd name="connsiteY315" fmla="*/ 195462 h 689783"/>
                <a:gd name="connsiteX316" fmla="*/ 330301 w 676124"/>
                <a:gd name="connsiteY316" fmla="*/ 204511 h 689783"/>
                <a:gd name="connsiteX317" fmla="*/ 321252 w 676124"/>
                <a:gd name="connsiteY317" fmla="*/ 200754 h 689783"/>
                <a:gd name="connsiteX318" fmla="*/ 325008 w 676124"/>
                <a:gd name="connsiteY318" fmla="*/ 191705 h 689783"/>
                <a:gd name="connsiteX319" fmla="*/ 316915 w 676124"/>
                <a:gd name="connsiteY319" fmla="*/ 177944 h 689783"/>
                <a:gd name="connsiteX320" fmla="*/ 313159 w 676124"/>
                <a:gd name="connsiteY320" fmla="*/ 186993 h 689783"/>
                <a:gd name="connsiteX321" fmla="*/ 304110 w 676124"/>
                <a:gd name="connsiteY321" fmla="*/ 183237 h 689783"/>
                <a:gd name="connsiteX322" fmla="*/ 307866 w 676124"/>
                <a:gd name="connsiteY322" fmla="*/ 174188 h 689783"/>
                <a:gd name="connsiteX323" fmla="*/ 316915 w 676124"/>
                <a:gd name="connsiteY323" fmla="*/ 177944 h 689783"/>
                <a:gd name="connsiteX324" fmla="*/ 319101 w 676124"/>
                <a:gd name="connsiteY324" fmla="*/ 158958 h 689783"/>
                <a:gd name="connsiteX325" fmla="*/ 310052 w 676124"/>
                <a:gd name="connsiteY325" fmla="*/ 155201 h 689783"/>
                <a:gd name="connsiteX326" fmla="*/ 313808 w 676124"/>
                <a:gd name="connsiteY326" fmla="*/ 146152 h 689783"/>
                <a:gd name="connsiteX327" fmla="*/ 322857 w 676124"/>
                <a:gd name="connsiteY327" fmla="*/ 149908 h 689783"/>
                <a:gd name="connsiteX328" fmla="*/ 319101 w 676124"/>
                <a:gd name="connsiteY328" fmla="*/ 158958 h 689783"/>
                <a:gd name="connsiteX329" fmla="*/ 343277 w 676124"/>
                <a:gd name="connsiteY329" fmla="*/ 113780 h 689783"/>
                <a:gd name="connsiteX330" fmla="*/ 334228 w 676124"/>
                <a:gd name="connsiteY330" fmla="*/ 110024 h 689783"/>
                <a:gd name="connsiteX331" fmla="*/ 337985 w 676124"/>
                <a:gd name="connsiteY331" fmla="*/ 100975 h 689783"/>
                <a:gd name="connsiteX332" fmla="*/ 347034 w 676124"/>
                <a:gd name="connsiteY332" fmla="*/ 104731 h 689783"/>
                <a:gd name="connsiteX333" fmla="*/ 343277 w 676124"/>
                <a:gd name="connsiteY333" fmla="*/ 113780 h 689783"/>
                <a:gd name="connsiteX334" fmla="*/ 356595 w 676124"/>
                <a:gd name="connsiteY334" fmla="*/ 68603 h 689783"/>
                <a:gd name="connsiteX335" fmla="*/ 347546 w 676124"/>
                <a:gd name="connsiteY335" fmla="*/ 64847 h 689783"/>
                <a:gd name="connsiteX336" fmla="*/ 351302 w 676124"/>
                <a:gd name="connsiteY336" fmla="*/ 55797 h 689783"/>
                <a:gd name="connsiteX337" fmla="*/ 360351 w 676124"/>
                <a:gd name="connsiteY337" fmla="*/ 59554 h 689783"/>
                <a:gd name="connsiteX338" fmla="*/ 356595 w 676124"/>
                <a:gd name="connsiteY338" fmla="*/ 68603 h 689783"/>
                <a:gd name="connsiteX339" fmla="*/ 403514 w 676124"/>
                <a:gd name="connsiteY339" fmla="*/ 54944 h 689783"/>
                <a:gd name="connsiteX340" fmla="*/ 394465 w 676124"/>
                <a:gd name="connsiteY340" fmla="*/ 51187 h 689783"/>
                <a:gd name="connsiteX341" fmla="*/ 398221 w 676124"/>
                <a:gd name="connsiteY341" fmla="*/ 42138 h 689783"/>
                <a:gd name="connsiteX342" fmla="*/ 407270 w 676124"/>
                <a:gd name="connsiteY342" fmla="*/ 45895 h 689783"/>
                <a:gd name="connsiteX343" fmla="*/ 403514 w 676124"/>
                <a:gd name="connsiteY343" fmla="*/ 54944 h 689783"/>
                <a:gd name="connsiteX344" fmla="*/ 424515 w 676124"/>
                <a:gd name="connsiteY344" fmla="*/ 65803 h 689783"/>
                <a:gd name="connsiteX345" fmla="*/ 415466 w 676124"/>
                <a:gd name="connsiteY345" fmla="*/ 62046 h 689783"/>
                <a:gd name="connsiteX346" fmla="*/ 419222 w 676124"/>
                <a:gd name="connsiteY346" fmla="*/ 52997 h 689783"/>
                <a:gd name="connsiteX347" fmla="*/ 428271 w 676124"/>
                <a:gd name="connsiteY347" fmla="*/ 56754 h 689783"/>
                <a:gd name="connsiteX348" fmla="*/ 424515 w 676124"/>
                <a:gd name="connsiteY348" fmla="*/ 65803 h 689783"/>
                <a:gd name="connsiteX349" fmla="*/ 441281 w 676124"/>
                <a:gd name="connsiteY349" fmla="*/ 79632 h 689783"/>
                <a:gd name="connsiteX350" fmla="*/ 450331 w 676124"/>
                <a:gd name="connsiteY350" fmla="*/ 83389 h 689783"/>
                <a:gd name="connsiteX351" fmla="*/ 446574 w 676124"/>
                <a:gd name="connsiteY351" fmla="*/ 92438 h 689783"/>
                <a:gd name="connsiteX352" fmla="*/ 437525 w 676124"/>
                <a:gd name="connsiteY352" fmla="*/ 88682 h 689783"/>
                <a:gd name="connsiteX353" fmla="*/ 441281 w 676124"/>
                <a:gd name="connsiteY353" fmla="*/ 79632 h 689783"/>
                <a:gd name="connsiteX354" fmla="*/ 425813 w 676124"/>
                <a:gd name="connsiteY354" fmla="*/ 128191 h 689783"/>
                <a:gd name="connsiteX355" fmla="*/ 434862 w 676124"/>
                <a:gd name="connsiteY355" fmla="*/ 131947 h 689783"/>
                <a:gd name="connsiteX356" fmla="*/ 431105 w 676124"/>
                <a:gd name="connsiteY356" fmla="*/ 140996 h 689783"/>
                <a:gd name="connsiteX357" fmla="*/ 422056 w 676124"/>
                <a:gd name="connsiteY357" fmla="*/ 137240 h 689783"/>
                <a:gd name="connsiteX358" fmla="*/ 425813 w 676124"/>
                <a:gd name="connsiteY358" fmla="*/ 128191 h 689783"/>
                <a:gd name="connsiteX359" fmla="*/ 410514 w 676124"/>
                <a:gd name="connsiteY359" fmla="*/ 182793 h 689783"/>
                <a:gd name="connsiteX360" fmla="*/ 401465 w 676124"/>
                <a:gd name="connsiteY360" fmla="*/ 179036 h 689783"/>
                <a:gd name="connsiteX361" fmla="*/ 405221 w 676124"/>
                <a:gd name="connsiteY361" fmla="*/ 169987 h 689783"/>
                <a:gd name="connsiteX362" fmla="*/ 414271 w 676124"/>
                <a:gd name="connsiteY362" fmla="*/ 173744 h 689783"/>
                <a:gd name="connsiteX363" fmla="*/ 410514 w 676124"/>
                <a:gd name="connsiteY363" fmla="*/ 182793 h 689783"/>
                <a:gd name="connsiteX364" fmla="*/ 440974 w 676124"/>
                <a:gd name="connsiteY364" fmla="*/ 197852 h 689783"/>
                <a:gd name="connsiteX365" fmla="*/ 431925 w 676124"/>
                <a:gd name="connsiteY365" fmla="*/ 194096 h 689783"/>
                <a:gd name="connsiteX366" fmla="*/ 435681 w 676124"/>
                <a:gd name="connsiteY366" fmla="*/ 185046 h 689783"/>
                <a:gd name="connsiteX367" fmla="*/ 444730 w 676124"/>
                <a:gd name="connsiteY367" fmla="*/ 188803 h 689783"/>
                <a:gd name="connsiteX368" fmla="*/ 440974 w 676124"/>
                <a:gd name="connsiteY368" fmla="*/ 197852 h 689783"/>
                <a:gd name="connsiteX369" fmla="*/ 488269 w 676124"/>
                <a:gd name="connsiteY369" fmla="*/ 176134 h 689783"/>
                <a:gd name="connsiteX370" fmla="*/ 479220 w 676124"/>
                <a:gd name="connsiteY370" fmla="*/ 172378 h 689783"/>
                <a:gd name="connsiteX371" fmla="*/ 482976 w 676124"/>
                <a:gd name="connsiteY371" fmla="*/ 163329 h 689783"/>
                <a:gd name="connsiteX372" fmla="*/ 492025 w 676124"/>
                <a:gd name="connsiteY372" fmla="*/ 167085 h 689783"/>
                <a:gd name="connsiteX373" fmla="*/ 488269 w 676124"/>
                <a:gd name="connsiteY373" fmla="*/ 176134 h 689783"/>
                <a:gd name="connsiteX374" fmla="*/ 521699 w 676124"/>
                <a:gd name="connsiteY374" fmla="*/ 154962 h 689783"/>
                <a:gd name="connsiteX375" fmla="*/ 514767 w 676124"/>
                <a:gd name="connsiteY375" fmla="*/ 148030 h 689783"/>
                <a:gd name="connsiteX376" fmla="*/ 521699 w 676124"/>
                <a:gd name="connsiteY376" fmla="*/ 141098 h 689783"/>
                <a:gd name="connsiteX377" fmla="*/ 528631 w 676124"/>
                <a:gd name="connsiteY377" fmla="*/ 148030 h 689783"/>
                <a:gd name="connsiteX378" fmla="*/ 521699 w 676124"/>
                <a:gd name="connsiteY378" fmla="*/ 154962 h 689783"/>
                <a:gd name="connsiteX379" fmla="*/ 526070 w 676124"/>
                <a:gd name="connsiteY379" fmla="*/ 475029 h 689783"/>
                <a:gd name="connsiteX380" fmla="*/ 519890 w 676124"/>
                <a:gd name="connsiteY380" fmla="*/ 483941 h 689783"/>
                <a:gd name="connsiteX381" fmla="*/ 519616 w 676124"/>
                <a:gd name="connsiteY381" fmla="*/ 483907 h 689783"/>
                <a:gd name="connsiteX382" fmla="*/ 516543 w 676124"/>
                <a:gd name="connsiteY382" fmla="*/ 473356 h 689783"/>
                <a:gd name="connsiteX383" fmla="*/ 522724 w 676124"/>
                <a:gd name="connsiteY383" fmla="*/ 464443 h 689783"/>
                <a:gd name="connsiteX384" fmla="*/ 522997 w 676124"/>
                <a:gd name="connsiteY384" fmla="*/ 464477 h 689783"/>
                <a:gd name="connsiteX385" fmla="*/ 526070 w 676124"/>
                <a:gd name="connsiteY385" fmla="*/ 475029 h 689783"/>
                <a:gd name="connsiteX386" fmla="*/ 582995 w 676124"/>
                <a:gd name="connsiteY386" fmla="*/ 109682 h 689783"/>
                <a:gd name="connsiteX387" fmla="*/ 592180 w 676124"/>
                <a:gd name="connsiteY387" fmla="*/ 118868 h 689783"/>
                <a:gd name="connsiteX388" fmla="*/ 582995 w 676124"/>
                <a:gd name="connsiteY388" fmla="*/ 128054 h 689783"/>
                <a:gd name="connsiteX389" fmla="*/ 573809 w 676124"/>
                <a:gd name="connsiteY389" fmla="*/ 118868 h 689783"/>
                <a:gd name="connsiteX390" fmla="*/ 582995 w 676124"/>
                <a:gd name="connsiteY390" fmla="*/ 109682 h 689783"/>
                <a:gd name="connsiteX391" fmla="*/ 585317 w 676124"/>
                <a:gd name="connsiteY391" fmla="*/ 307466 h 689783"/>
                <a:gd name="connsiteX392" fmla="*/ 576131 w 676124"/>
                <a:gd name="connsiteY392" fmla="*/ 316652 h 689783"/>
                <a:gd name="connsiteX393" fmla="*/ 566945 w 676124"/>
                <a:gd name="connsiteY393" fmla="*/ 307466 h 689783"/>
                <a:gd name="connsiteX394" fmla="*/ 576131 w 676124"/>
                <a:gd name="connsiteY394" fmla="*/ 298280 h 689783"/>
                <a:gd name="connsiteX395" fmla="*/ 585317 w 676124"/>
                <a:gd name="connsiteY395" fmla="*/ 307466 h 689783"/>
                <a:gd name="connsiteX396" fmla="*/ 573809 w 676124"/>
                <a:gd name="connsiteY396" fmla="*/ 216223 h 689783"/>
                <a:gd name="connsiteX397" fmla="*/ 564623 w 676124"/>
                <a:gd name="connsiteY397" fmla="*/ 207038 h 689783"/>
                <a:gd name="connsiteX398" fmla="*/ 573809 w 676124"/>
                <a:gd name="connsiteY398" fmla="*/ 197852 h 689783"/>
                <a:gd name="connsiteX399" fmla="*/ 582995 w 676124"/>
                <a:gd name="connsiteY399" fmla="*/ 207038 h 689783"/>
                <a:gd name="connsiteX400" fmla="*/ 573809 w 676124"/>
                <a:gd name="connsiteY400" fmla="*/ 216223 h 689783"/>
                <a:gd name="connsiteX401" fmla="*/ 582995 w 676124"/>
                <a:gd name="connsiteY401" fmla="*/ 405572 h 689783"/>
                <a:gd name="connsiteX402" fmla="*/ 592180 w 676124"/>
                <a:gd name="connsiteY402" fmla="*/ 414758 h 689783"/>
                <a:gd name="connsiteX403" fmla="*/ 582995 w 676124"/>
                <a:gd name="connsiteY403" fmla="*/ 423944 h 689783"/>
                <a:gd name="connsiteX404" fmla="*/ 573809 w 676124"/>
                <a:gd name="connsiteY404" fmla="*/ 414758 h 689783"/>
                <a:gd name="connsiteX405" fmla="*/ 582995 w 676124"/>
                <a:gd name="connsiteY405" fmla="*/ 405572 h 689783"/>
                <a:gd name="connsiteX406" fmla="*/ 565374 w 676124"/>
                <a:gd name="connsiteY406" fmla="*/ 75979 h 689783"/>
                <a:gd name="connsiteX407" fmla="*/ 574560 w 676124"/>
                <a:gd name="connsiteY407" fmla="*/ 85164 h 689783"/>
                <a:gd name="connsiteX408" fmla="*/ 565374 w 676124"/>
                <a:gd name="connsiteY408" fmla="*/ 94350 h 689783"/>
                <a:gd name="connsiteX409" fmla="*/ 556189 w 676124"/>
                <a:gd name="connsiteY409" fmla="*/ 85164 h 689783"/>
                <a:gd name="connsiteX410" fmla="*/ 565374 w 676124"/>
                <a:gd name="connsiteY410" fmla="*/ 75979 h 689783"/>
                <a:gd name="connsiteX411" fmla="*/ 567696 w 676124"/>
                <a:gd name="connsiteY411" fmla="*/ 253786 h 689783"/>
                <a:gd name="connsiteX412" fmla="*/ 576882 w 676124"/>
                <a:gd name="connsiteY412" fmla="*/ 262972 h 689783"/>
                <a:gd name="connsiteX413" fmla="*/ 567696 w 676124"/>
                <a:gd name="connsiteY413" fmla="*/ 272157 h 689783"/>
                <a:gd name="connsiteX414" fmla="*/ 558511 w 676124"/>
                <a:gd name="connsiteY414" fmla="*/ 262972 h 689783"/>
                <a:gd name="connsiteX415" fmla="*/ 567696 w 676124"/>
                <a:gd name="connsiteY415" fmla="*/ 253786 h 689783"/>
                <a:gd name="connsiteX416" fmla="*/ 568448 w 676124"/>
                <a:gd name="connsiteY416" fmla="*/ 482985 h 689783"/>
                <a:gd name="connsiteX417" fmla="*/ 559262 w 676124"/>
                <a:gd name="connsiteY417" fmla="*/ 473800 h 689783"/>
                <a:gd name="connsiteX418" fmla="*/ 568448 w 676124"/>
                <a:gd name="connsiteY418" fmla="*/ 464614 h 689783"/>
                <a:gd name="connsiteX419" fmla="*/ 577633 w 676124"/>
                <a:gd name="connsiteY419" fmla="*/ 473800 h 689783"/>
                <a:gd name="connsiteX420" fmla="*/ 568448 w 676124"/>
                <a:gd name="connsiteY420" fmla="*/ 482985 h 689783"/>
                <a:gd name="connsiteX421" fmla="*/ 587604 w 676124"/>
                <a:gd name="connsiteY421" fmla="*/ 544281 h 689783"/>
                <a:gd name="connsiteX422" fmla="*/ 578419 w 676124"/>
                <a:gd name="connsiteY422" fmla="*/ 535095 h 689783"/>
                <a:gd name="connsiteX423" fmla="*/ 587604 w 676124"/>
                <a:gd name="connsiteY423" fmla="*/ 525909 h 689783"/>
                <a:gd name="connsiteX424" fmla="*/ 596790 w 676124"/>
                <a:gd name="connsiteY424" fmla="*/ 535095 h 689783"/>
                <a:gd name="connsiteX425" fmla="*/ 587604 w 676124"/>
                <a:gd name="connsiteY425" fmla="*/ 544281 h 689783"/>
                <a:gd name="connsiteX426" fmla="*/ 673213 w 676124"/>
                <a:gd name="connsiteY426" fmla="*/ 236780 h 689783"/>
                <a:gd name="connsiteX427" fmla="*/ 670515 w 676124"/>
                <a:gd name="connsiteY427" fmla="*/ 232068 h 689783"/>
                <a:gd name="connsiteX428" fmla="*/ 669217 w 676124"/>
                <a:gd name="connsiteY428" fmla="*/ 234048 h 689783"/>
                <a:gd name="connsiteX429" fmla="*/ 668330 w 676124"/>
                <a:gd name="connsiteY429" fmla="*/ 234253 h 689783"/>
                <a:gd name="connsiteX430" fmla="*/ 660442 w 676124"/>
                <a:gd name="connsiteY430" fmla="*/ 227424 h 689783"/>
                <a:gd name="connsiteX431" fmla="*/ 658768 w 676124"/>
                <a:gd name="connsiteY431" fmla="*/ 219604 h 689783"/>
                <a:gd name="connsiteX432" fmla="*/ 660305 w 676124"/>
                <a:gd name="connsiteY432" fmla="*/ 216462 h 689783"/>
                <a:gd name="connsiteX433" fmla="*/ 661193 w 676124"/>
                <a:gd name="connsiteY433" fmla="*/ 216257 h 689783"/>
                <a:gd name="connsiteX434" fmla="*/ 669047 w 676124"/>
                <a:gd name="connsiteY434" fmla="*/ 223087 h 689783"/>
                <a:gd name="connsiteX435" fmla="*/ 670720 w 676124"/>
                <a:gd name="connsiteY435" fmla="*/ 230907 h 689783"/>
                <a:gd name="connsiteX436" fmla="*/ 670481 w 676124"/>
                <a:gd name="connsiteY436" fmla="*/ 232068 h 689783"/>
                <a:gd name="connsiteX437" fmla="*/ 673213 w 676124"/>
                <a:gd name="connsiteY437" fmla="*/ 236780 h 689783"/>
                <a:gd name="connsiteX438" fmla="*/ 673213 w 676124"/>
                <a:gd name="connsiteY438" fmla="*/ 236780 h 68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676124" h="689783">
                  <a:moveTo>
                    <a:pt x="673452" y="220867"/>
                  </a:moveTo>
                  <a:cubicBezTo>
                    <a:pt x="670515" y="215062"/>
                    <a:pt x="665564" y="211409"/>
                    <a:pt x="661261" y="211409"/>
                  </a:cubicBezTo>
                  <a:cubicBezTo>
                    <a:pt x="660476" y="211409"/>
                    <a:pt x="659724" y="211579"/>
                    <a:pt x="659007" y="211818"/>
                  </a:cubicBezTo>
                  <a:lnTo>
                    <a:pt x="658871" y="211579"/>
                  </a:lnTo>
                  <a:cubicBezTo>
                    <a:pt x="656924" y="212672"/>
                    <a:pt x="628411" y="229268"/>
                    <a:pt x="606249" y="258874"/>
                  </a:cubicBezTo>
                  <a:cubicBezTo>
                    <a:pt x="605361" y="219843"/>
                    <a:pt x="604781" y="181188"/>
                    <a:pt x="604576" y="143864"/>
                  </a:cubicBezTo>
                  <a:cubicBezTo>
                    <a:pt x="604337" y="102614"/>
                    <a:pt x="604166" y="69969"/>
                    <a:pt x="604030" y="44085"/>
                  </a:cubicBezTo>
                  <a:cubicBezTo>
                    <a:pt x="585453" y="28274"/>
                    <a:pt x="565613" y="14376"/>
                    <a:pt x="544715" y="2561"/>
                  </a:cubicBezTo>
                  <a:cubicBezTo>
                    <a:pt x="545261" y="33055"/>
                    <a:pt x="546149" y="81135"/>
                    <a:pt x="547105" y="135635"/>
                  </a:cubicBezTo>
                  <a:cubicBezTo>
                    <a:pt x="520163" y="123273"/>
                    <a:pt x="490113" y="143250"/>
                    <a:pt x="453745" y="167495"/>
                  </a:cubicBezTo>
                  <a:cubicBezTo>
                    <a:pt x="432676" y="181529"/>
                    <a:pt x="423354" y="180232"/>
                    <a:pt x="422193" y="179173"/>
                  </a:cubicBezTo>
                  <a:cubicBezTo>
                    <a:pt x="421168" y="178251"/>
                    <a:pt x="420929" y="174597"/>
                    <a:pt x="422056" y="172514"/>
                  </a:cubicBezTo>
                  <a:cubicBezTo>
                    <a:pt x="423559" y="169714"/>
                    <a:pt x="426598" y="164797"/>
                    <a:pt x="430798" y="157967"/>
                  </a:cubicBezTo>
                  <a:cubicBezTo>
                    <a:pt x="435613" y="150182"/>
                    <a:pt x="442169" y="139528"/>
                    <a:pt x="450501" y="125493"/>
                  </a:cubicBezTo>
                  <a:cubicBezTo>
                    <a:pt x="459687" y="109990"/>
                    <a:pt x="462214" y="93872"/>
                    <a:pt x="457809" y="78881"/>
                  </a:cubicBezTo>
                  <a:cubicBezTo>
                    <a:pt x="452687" y="61500"/>
                    <a:pt x="438516" y="46577"/>
                    <a:pt x="416763" y="35684"/>
                  </a:cubicBezTo>
                  <a:cubicBezTo>
                    <a:pt x="397163" y="25884"/>
                    <a:pt x="359429" y="16562"/>
                    <a:pt x="326887" y="64300"/>
                  </a:cubicBezTo>
                  <a:cubicBezTo>
                    <a:pt x="314252" y="82842"/>
                    <a:pt x="321218" y="96399"/>
                    <a:pt x="325350" y="104492"/>
                  </a:cubicBezTo>
                  <a:cubicBezTo>
                    <a:pt x="328389" y="110434"/>
                    <a:pt x="330062" y="113712"/>
                    <a:pt x="327945" y="120917"/>
                  </a:cubicBezTo>
                  <a:cubicBezTo>
                    <a:pt x="326067" y="127269"/>
                    <a:pt x="321013" y="130069"/>
                    <a:pt x="312237" y="134474"/>
                  </a:cubicBezTo>
                  <a:cubicBezTo>
                    <a:pt x="302130" y="139562"/>
                    <a:pt x="283280" y="149021"/>
                    <a:pt x="287958" y="173402"/>
                  </a:cubicBezTo>
                  <a:cubicBezTo>
                    <a:pt x="292875" y="198876"/>
                    <a:pt x="333306" y="222028"/>
                    <a:pt x="389923" y="252010"/>
                  </a:cubicBezTo>
                  <a:cubicBezTo>
                    <a:pt x="399348" y="256996"/>
                    <a:pt x="408226" y="261708"/>
                    <a:pt x="414988" y="265567"/>
                  </a:cubicBezTo>
                  <a:cubicBezTo>
                    <a:pt x="445174" y="282811"/>
                    <a:pt x="459243" y="317369"/>
                    <a:pt x="459243" y="335296"/>
                  </a:cubicBezTo>
                  <a:lnTo>
                    <a:pt x="459243" y="535573"/>
                  </a:lnTo>
                  <a:cubicBezTo>
                    <a:pt x="459243" y="538612"/>
                    <a:pt x="460063" y="541583"/>
                    <a:pt x="461599" y="544178"/>
                  </a:cubicBezTo>
                  <a:cubicBezTo>
                    <a:pt x="464809" y="549608"/>
                    <a:pt x="466482" y="555788"/>
                    <a:pt x="466482" y="562106"/>
                  </a:cubicBezTo>
                  <a:lnTo>
                    <a:pt x="466482" y="622889"/>
                  </a:lnTo>
                  <a:cubicBezTo>
                    <a:pt x="466482" y="659871"/>
                    <a:pt x="440223" y="673052"/>
                    <a:pt x="415637" y="673052"/>
                  </a:cubicBezTo>
                  <a:cubicBezTo>
                    <a:pt x="400373" y="673052"/>
                    <a:pt x="385108" y="668066"/>
                    <a:pt x="373737" y="659324"/>
                  </a:cubicBezTo>
                  <a:cubicBezTo>
                    <a:pt x="365200" y="652768"/>
                    <a:pt x="355024" y="641123"/>
                    <a:pt x="355024" y="622854"/>
                  </a:cubicBezTo>
                  <a:lnTo>
                    <a:pt x="355024" y="451330"/>
                  </a:lnTo>
                  <a:cubicBezTo>
                    <a:pt x="355024" y="448735"/>
                    <a:pt x="355980" y="446242"/>
                    <a:pt x="357688" y="444296"/>
                  </a:cubicBezTo>
                  <a:lnTo>
                    <a:pt x="357722" y="444262"/>
                  </a:lnTo>
                  <a:cubicBezTo>
                    <a:pt x="360659" y="440949"/>
                    <a:pt x="362298" y="436647"/>
                    <a:pt x="362298" y="432208"/>
                  </a:cubicBezTo>
                  <a:lnTo>
                    <a:pt x="362298" y="427222"/>
                  </a:lnTo>
                  <a:cubicBezTo>
                    <a:pt x="362469" y="378801"/>
                    <a:pt x="362673" y="336936"/>
                    <a:pt x="336994" y="311154"/>
                  </a:cubicBezTo>
                  <a:cubicBezTo>
                    <a:pt x="326272" y="300397"/>
                    <a:pt x="312203" y="294934"/>
                    <a:pt x="295198" y="294934"/>
                  </a:cubicBezTo>
                  <a:cubicBezTo>
                    <a:pt x="234039" y="294934"/>
                    <a:pt x="191423" y="334477"/>
                    <a:pt x="191423" y="369922"/>
                  </a:cubicBezTo>
                  <a:cubicBezTo>
                    <a:pt x="191423" y="379040"/>
                    <a:pt x="184388" y="395157"/>
                    <a:pt x="173358" y="399733"/>
                  </a:cubicBezTo>
                  <a:cubicBezTo>
                    <a:pt x="161509" y="404616"/>
                    <a:pt x="147509" y="394133"/>
                    <a:pt x="137811" y="384469"/>
                  </a:cubicBezTo>
                  <a:cubicBezTo>
                    <a:pt x="131971" y="378630"/>
                    <a:pt x="129035" y="373508"/>
                    <a:pt x="129137" y="369239"/>
                  </a:cubicBezTo>
                  <a:cubicBezTo>
                    <a:pt x="129308" y="360771"/>
                    <a:pt x="140747" y="350185"/>
                    <a:pt x="151777" y="339975"/>
                  </a:cubicBezTo>
                  <a:cubicBezTo>
                    <a:pt x="169739" y="323345"/>
                    <a:pt x="192106" y="302617"/>
                    <a:pt x="181895" y="273831"/>
                  </a:cubicBezTo>
                  <a:cubicBezTo>
                    <a:pt x="167144" y="232375"/>
                    <a:pt x="131015" y="244122"/>
                    <a:pt x="104619" y="252693"/>
                  </a:cubicBezTo>
                  <a:cubicBezTo>
                    <a:pt x="89458" y="257610"/>
                    <a:pt x="72281" y="263176"/>
                    <a:pt x="55173" y="263176"/>
                  </a:cubicBezTo>
                  <a:cubicBezTo>
                    <a:pt x="34992" y="263176"/>
                    <a:pt x="32021" y="248903"/>
                    <a:pt x="31645" y="242756"/>
                  </a:cubicBezTo>
                  <a:cubicBezTo>
                    <a:pt x="30962" y="230429"/>
                    <a:pt x="38133" y="216394"/>
                    <a:pt x="52817" y="214721"/>
                  </a:cubicBezTo>
                  <a:cubicBezTo>
                    <a:pt x="73750" y="212365"/>
                    <a:pt x="85496" y="218477"/>
                    <a:pt x="97926" y="224965"/>
                  </a:cubicBezTo>
                  <a:cubicBezTo>
                    <a:pt x="108478" y="230463"/>
                    <a:pt x="119405" y="236097"/>
                    <a:pt x="134054" y="235619"/>
                  </a:cubicBezTo>
                  <a:cubicBezTo>
                    <a:pt x="141738" y="235312"/>
                    <a:pt x="148499" y="233775"/>
                    <a:pt x="154372" y="231556"/>
                  </a:cubicBezTo>
                  <a:cubicBezTo>
                    <a:pt x="158948" y="229848"/>
                    <a:pt x="163968" y="231112"/>
                    <a:pt x="167451" y="234492"/>
                  </a:cubicBezTo>
                  <a:cubicBezTo>
                    <a:pt x="179812" y="246444"/>
                    <a:pt x="196886" y="253854"/>
                    <a:pt x="215770" y="253854"/>
                  </a:cubicBezTo>
                  <a:cubicBezTo>
                    <a:pt x="244215" y="253854"/>
                    <a:pt x="268596" y="237122"/>
                    <a:pt x="278943" y="213287"/>
                  </a:cubicBezTo>
                  <a:cubicBezTo>
                    <a:pt x="278636" y="212331"/>
                    <a:pt x="278363" y="211477"/>
                    <a:pt x="278021" y="210487"/>
                  </a:cubicBezTo>
                  <a:cubicBezTo>
                    <a:pt x="274265" y="199389"/>
                    <a:pt x="260981" y="195427"/>
                    <a:pt x="252035" y="194027"/>
                  </a:cubicBezTo>
                  <a:cubicBezTo>
                    <a:pt x="251010" y="193993"/>
                    <a:pt x="249952" y="193993"/>
                    <a:pt x="248927" y="193993"/>
                  </a:cubicBezTo>
                  <a:cubicBezTo>
                    <a:pt x="248722" y="195769"/>
                    <a:pt x="248518" y="197545"/>
                    <a:pt x="248279" y="199320"/>
                  </a:cubicBezTo>
                  <a:cubicBezTo>
                    <a:pt x="246674" y="212262"/>
                    <a:pt x="243191" y="224863"/>
                    <a:pt x="231614" y="232375"/>
                  </a:cubicBezTo>
                  <a:cubicBezTo>
                    <a:pt x="222975" y="238010"/>
                    <a:pt x="210443" y="241322"/>
                    <a:pt x="201052" y="236405"/>
                  </a:cubicBezTo>
                  <a:cubicBezTo>
                    <a:pt x="195179" y="238044"/>
                    <a:pt x="187905" y="239136"/>
                    <a:pt x="183125" y="235244"/>
                  </a:cubicBezTo>
                  <a:cubicBezTo>
                    <a:pt x="180393" y="233024"/>
                    <a:pt x="179198" y="229848"/>
                    <a:pt x="179027" y="226536"/>
                  </a:cubicBezTo>
                  <a:cubicBezTo>
                    <a:pt x="177354" y="226058"/>
                    <a:pt x="175783" y="225170"/>
                    <a:pt x="174451" y="223804"/>
                  </a:cubicBezTo>
                  <a:cubicBezTo>
                    <a:pt x="173939" y="223258"/>
                    <a:pt x="173529" y="222711"/>
                    <a:pt x="173154" y="222097"/>
                  </a:cubicBezTo>
                  <a:cubicBezTo>
                    <a:pt x="167724" y="219980"/>
                    <a:pt x="162773" y="215916"/>
                    <a:pt x="163114" y="209599"/>
                  </a:cubicBezTo>
                  <a:cubicBezTo>
                    <a:pt x="163421" y="203828"/>
                    <a:pt x="167212" y="200174"/>
                    <a:pt x="171890" y="197886"/>
                  </a:cubicBezTo>
                  <a:cubicBezTo>
                    <a:pt x="168578" y="197169"/>
                    <a:pt x="165470" y="195871"/>
                    <a:pt x="163114" y="193652"/>
                  </a:cubicBezTo>
                  <a:cubicBezTo>
                    <a:pt x="158026" y="188837"/>
                    <a:pt x="159973" y="181734"/>
                    <a:pt x="164309" y="177227"/>
                  </a:cubicBezTo>
                  <a:cubicBezTo>
                    <a:pt x="165778" y="175690"/>
                    <a:pt x="167417" y="174324"/>
                    <a:pt x="169124" y="173095"/>
                  </a:cubicBezTo>
                  <a:cubicBezTo>
                    <a:pt x="168475" y="170465"/>
                    <a:pt x="168373" y="167631"/>
                    <a:pt x="169022" y="164558"/>
                  </a:cubicBezTo>
                  <a:cubicBezTo>
                    <a:pt x="171924" y="151001"/>
                    <a:pt x="184559" y="145333"/>
                    <a:pt x="197433" y="144103"/>
                  </a:cubicBezTo>
                  <a:cubicBezTo>
                    <a:pt x="200096" y="142020"/>
                    <a:pt x="203272" y="140586"/>
                    <a:pt x="206755" y="140245"/>
                  </a:cubicBezTo>
                  <a:cubicBezTo>
                    <a:pt x="213209" y="139562"/>
                    <a:pt x="219219" y="142430"/>
                    <a:pt x="224956" y="144991"/>
                  </a:cubicBezTo>
                  <a:cubicBezTo>
                    <a:pt x="231853" y="148065"/>
                    <a:pt x="239195" y="150626"/>
                    <a:pt x="246776" y="150865"/>
                  </a:cubicBezTo>
                  <a:cubicBezTo>
                    <a:pt x="247118" y="150865"/>
                    <a:pt x="247425" y="150899"/>
                    <a:pt x="247766" y="150899"/>
                  </a:cubicBezTo>
                  <a:cubicBezTo>
                    <a:pt x="251762" y="150182"/>
                    <a:pt x="255723" y="148918"/>
                    <a:pt x="259445" y="147245"/>
                  </a:cubicBezTo>
                  <a:cubicBezTo>
                    <a:pt x="261596" y="145913"/>
                    <a:pt x="263543" y="144342"/>
                    <a:pt x="265421" y="142669"/>
                  </a:cubicBezTo>
                  <a:cubicBezTo>
                    <a:pt x="252957" y="129966"/>
                    <a:pt x="235337" y="122010"/>
                    <a:pt x="215770" y="122010"/>
                  </a:cubicBezTo>
                  <a:cubicBezTo>
                    <a:pt x="177968" y="122010"/>
                    <a:pt x="147338" y="151548"/>
                    <a:pt x="147338" y="187949"/>
                  </a:cubicBezTo>
                  <a:cubicBezTo>
                    <a:pt x="147338" y="189656"/>
                    <a:pt x="147406" y="191330"/>
                    <a:pt x="147543" y="192969"/>
                  </a:cubicBezTo>
                  <a:cubicBezTo>
                    <a:pt x="148089" y="199389"/>
                    <a:pt x="143684" y="205228"/>
                    <a:pt x="137333" y="206252"/>
                  </a:cubicBezTo>
                  <a:cubicBezTo>
                    <a:pt x="135933" y="206457"/>
                    <a:pt x="134430" y="206628"/>
                    <a:pt x="132893" y="206696"/>
                  </a:cubicBezTo>
                  <a:cubicBezTo>
                    <a:pt x="126235" y="207072"/>
                    <a:pt x="120669" y="204203"/>
                    <a:pt x="111312" y="199320"/>
                  </a:cubicBezTo>
                  <a:cubicBezTo>
                    <a:pt x="97790" y="192252"/>
                    <a:pt x="79247" y="182554"/>
                    <a:pt x="49505" y="185934"/>
                  </a:cubicBezTo>
                  <a:cubicBezTo>
                    <a:pt x="17133" y="189622"/>
                    <a:pt x="1186" y="218819"/>
                    <a:pt x="2654" y="244429"/>
                  </a:cubicBezTo>
                  <a:cubicBezTo>
                    <a:pt x="3986" y="268196"/>
                    <a:pt x="20752" y="292202"/>
                    <a:pt x="55139" y="292202"/>
                  </a:cubicBezTo>
                  <a:cubicBezTo>
                    <a:pt x="76857" y="292202"/>
                    <a:pt x="96355" y="285885"/>
                    <a:pt x="113566" y="280284"/>
                  </a:cubicBezTo>
                  <a:cubicBezTo>
                    <a:pt x="146621" y="269528"/>
                    <a:pt x="150070" y="270928"/>
                    <a:pt x="154543" y="283563"/>
                  </a:cubicBezTo>
                  <a:cubicBezTo>
                    <a:pt x="158129" y="293602"/>
                    <a:pt x="148431" y="303539"/>
                    <a:pt x="132074" y="318701"/>
                  </a:cubicBezTo>
                  <a:cubicBezTo>
                    <a:pt x="117288" y="332394"/>
                    <a:pt x="100521" y="347897"/>
                    <a:pt x="100112" y="368693"/>
                  </a:cubicBezTo>
                  <a:cubicBezTo>
                    <a:pt x="99873" y="381157"/>
                    <a:pt x="105644" y="393348"/>
                    <a:pt x="117288" y="404992"/>
                  </a:cubicBezTo>
                  <a:cubicBezTo>
                    <a:pt x="146143" y="433847"/>
                    <a:pt x="169739" y="432617"/>
                    <a:pt x="184422" y="426539"/>
                  </a:cubicBezTo>
                  <a:cubicBezTo>
                    <a:pt x="206926" y="417217"/>
                    <a:pt x="220380" y="390445"/>
                    <a:pt x="220380" y="369956"/>
                  </a:cubicBezTo>
                  <a:cubicBezTo>
                    <a:pt x="220380" y="353907"/>
                    <a:pt x="246059" y="323959"/>
                    <a:pt x="295129" y="323959"/>
                  </a:cubicBezTo>
                  <a:cubicBezTo>
                    <a:pt x="304417" y="323959"/>
                    <a:pt x="311179" y="326384"/>
                    <a:pt x="316403" y="331643"/>
                  </a:cubicBezTo>
                  <a:cubicBezTo>
                    <a:pt x="333545" y="348853"/>
                    <a:pt x="333375" y="386586"/>
                    <a:pt x="333238" y="427120"/>
                  </a:cubicBezTo>
                  <a:lnTo>
                    <a:pt x="333238" y="432174"/>
                  </a:lnTo>
                  <a:cubicBezTo>
                    <a:pt x="333238" y="436647"/>
                    <a:pt x="334843" y="440949"/>
                    <a:pt x="337814" y="444296"/>
                  </a:cubicBezTo>
                  <a:lnTo>
                    <a:pt x="337814" y="444296"/>
                  </a:lnTo>
                  <a:cubicBezTo>
                    <a:pt x="339521" y="446242"/>
                    <a:pt x="340477" y="448735"/>
                    <a:pt x="340477" y="451330"/>
                  </a:cubicBezTo>
                  <a:lnTo>
                    <a:pt x="340477" y="622854"/>
                  </a:lnTo>
                  <a:cubicBezTo>
                    <a:pt x="340477" y="641704"/>
                    <a:pt x="349117" y="658744"/>
                    <a:pt x="364859" y="670798"/>
                  </a:cubicBezTo>
                  <a:cubicBezTo>
                    <a:pt x="378689" y="681418"/>
                    <a:pt x="397197" y="687530"/>
                    <a:pt x="415568" y="687530"/>
                  </a:cubicBezTo>
                  <a:cubicBezTo>
                    <a:pt x="448111" y="687530"/>
                    <a:pt x="480927" y="667520"/>
                    <a:pt x="480927" y="622854"/>
                  </a:cubicBezTo>
                  <a:lnTo>
                    <a:pt x="480927" y="562071"/>
                  </a:lnTo>
                  <a:cubicBezTo>
                    <a:pt x="480927" y="555754"/>
                    <a:pt x="482634" y="549573"/>
                    <a:pt x="485810" y="544144"/>
                  </a:cubicBezTo>
                  <a:cubicBezTo>
                    <a:pt x="487347" y="541549"/>
                    <a:pt x="488166" y="538544"/>
                    <a:pt x="488166" y="535539"/>
                  </a:cubicBezTo>
                  <a:lnTo>
                    <a:pt x="488166" y="335262"/>
                  </a:lnTo>
                  <a:cubicBezTo>
                    <a:pt x="488166" y="305554"/>
                    <a:pt x="467541" y="262220"/>
                    <a:pt x="429296" y="240366"/>
                  </a:cubicBezTo>
                  <a:cubicBezTo>
                    <a:pt x="422125" y="236268"/>
                    <a:pt x="413041" y="231453"/>
                    <a:pt x="403412" y="226365"/>
                  </a:cubicBezTo>
                  <a:cubicBezTo>
                    <a:pt x="380362" y="214174"/>
                    <a:pt x="319101" y="181734"/>
                    <a:pt x="316369" y="167904"/>
                  </a:cubicBezTo>
                  <a:cubicBezTo>
                    <a:pt x="316096" y="166470"/>
                    <a:pt x="316164" y="165821"/>
                    <a:pt x="316130" y="165821"/>
                  </a:cubicBezTo>
                  <a:cubicBezTo>
                    <a:pt x="317052" y="164455"/>
                    <a:pt x="321935" y="161997"/>
                    <a:pt x="325179" y="160392"/>
                  </a:cubicBezTo>
                  <a:cubicBezTo>
                    <a:pt x="335116" y="155406"/>
                    <a:pt x="350141" y="147825"/>
                    <a:pt x="355673" y="129147"/>
                  </a:cubicBezTo>
                  <a:cubicBezTo>
                    <a:pt x="361103" y="110809"/>
                    <a:pt x="355093" y="99028"/>
                    <a:pt x="351097" y="91243"/>
                  </a:cubicBezTo>
                  <a:cubicBezTo>
                    <a:pt x="347853" y="84925"/>
                    <a:pt x="347853" y="84925"/>
                    <a:pt x="350790" y="80623"/>
                  </a:cubicBezTo>
                  <a:cubicBezTo>
                    <a:pt x="371279" y="50573"/>
                    <a:pt x="389855" y="54670"/>
                    <a:pt x="403719" y="61637"/>
                  </a:cubicBezTo>
                  <a:cubicBezTo>
                    <a:pt x="418061" y="68808"/>
                    <a:pt x="427144" y="77618"/>
                    <a:pt x="429910" y="87077"/>
                  </a:cubicBezTo>
                  <a:cubicBezTo>
                    <a:pt x="432027" y="94248"/>
                    <a:pt x="430525" y="102204"/>
                    <a:pt x="425505" y="110707"/>
                  </a:cubicBezTo>
                  <a:cubicBezTo>
                    <a:pt x="417310" y="124503"/>
                    <a:pt x="410822" y="135054"/>
                    <a:pt x="406075" y="142737"/>
                  </a:cubicBezTo>
                  <a:cubicBezTo>
                    <a:pt x="401431" y="150284"/>
                    <a:pt x="398358" y="155270"/>
                    <a:pt x="396411" y="158889"/>
                  </a:cubicBezTo>
                  <a:cubicBezTo>
                    <a:pt x="390128" y="170704"/>
                    <a:pt x="390162" y="189349"/>
                    <a:pt x="402695" y="200686"/>
                  </a:cubicBezTo>
                  <a:cubicBezTo>
                    <a:pt x="413041" y="210077"/>
                    <a:pt x="433120" y="216155"/>
                    <a:pt x="469829" y="191671"/>
                  </a:cubicBezTo>
                  <a:cubicBezTo>
                    <a:pt x="520914" y="157592"/>
                    <a:pt x="531227" y="155987"/>
                    <a:pt x="542529" y="167802"/>
                  </a:cubicBezTo>
                  <a:cubicBezTo>
                    <a:pt x="544476" y="169851"/>
                    <a:pt x="546217" y="171968"/>
                    <a:pt x="547754" y="174119"/>
                  </a:cubicBezTo>
                  <a:cubicBezTo>
                    <a:pt x="549735" y="290870"/>
                    <a:pt x="551852" y="423534"/>
                    <a:pt x="552023" y="474312"/>
                  </a:cubicBezTo>
                  <a:cubicBezTo>
                    <a:pt x="543247" y="466731"/>
                    <a:pt x="533890" y="462497"/>
                    <a:pt x="526070" y="460653"/>
                  </a:cubicBezTo>
                  <a:cubicBezTo>
                    <a:pt x="525387" y="460243"/>
                    <a:pt x="524636" y="459901"/>
                    <a:pt x="523851" y="459765"/>
                  </a:cubicBezTo>
                  <a:cubicBezTo>
                    <a:pt x="523475" y="459697"/>
                    <a:pt x="523099" y="459662"/>
                    <a:pt x="522758" y="459662"/>
                  </a:cubicBezTo>
                  <a:cubicBezTo>
                    <a:pt x="522382" y="459662"/>
                    <a:pt x="522041" y="459765"/>
                    <a:pt x="521665" y="459799"/>
                  </a:cubicBezTo>
                  <a:cubicBezTo>
                    <a:pt x="521392" y="459765"/>
                    <a:pt x="521119" y="459697"/>
                    <a:pt x="520880" y="459662"/>
                  </a:cubicBezTo>
                  <a:lnTo>
                    <a:pt x="520846" y="459936"/>
                  </a:lnTo>
                  <a:cubicBezTo>
                    <a:pt x="516680" y="461131"/>
                    <a:pt x="512958" y="466116"/>
                    <a:pt x="511831" y="472570"/>
                  </a:cubicBezTo>
                  <a:cubicBezTo>
                    <a:pt x="510567" y="479912"/>
                    <a:pt x="513128" y="486503"/>
                    <a:pt x="517602" y="488278"/>
                  </a:cubicBezTo>
                  <a:lnTo>
                    <a:pt x="517567" y="488517"/>
                  </a:lnTo>
                  <a:cubicBezTo>
                    <a:pt x="521016" y="488995"/>
                    <a:pt x="551442" y="494800"/>
                    <a:pt x="551442" y="548515"/>
                  </a:cubicBezTo>
                  <a:lnTo>
                    <a:pt x="551647" y="548515"/>
                  </a:lnTo>
                  <a:cubicBezTo>
                    <a:pt x="551305" y="585565"/>
                    <a:pt x="550759" y="628420"/>
                    <a:pt x="550213" y="668646"/>
                  </a:cubicBezTo>
                  <a:cubicBezTo>
                    <a:pt x="575175" y="653929"/>
                    <a:pt x="598634" y="636309"/>
                    <a:pt x="620113" y="615888"/>
                  </a:cubicBezTo>
                  <a:cubicBezTo>
                    <a:pt x="615879" y="533763"/>
                    <a:pt x="611337" y="433778"/>
                    <a:pt x="608264" y="332326"/>
                  </a:cubicBezTo>
                  <a:lnTo>
                    <a:pt x="609220" y="332326"/>
                  </a:lnTo>
                  <a:cubicBezTo>
                    <a:pt x="609220" y="282128"/>
                    <a:pt x="656719" y="247571"/>
                    <a:pt x="669935" y="238932"/>
                  </a:cubicBezTo>
                  <a:cubicBezTo>
                    <a:pt x="670481" y="238829"/>
                    <a:pt x="670993" y="238658"/>
                    <a:pt x="671505" y="238385"/>
                  </a:cubicBezTo>
                  <a:cubicBezTo>
                    <a:pt x="676184" y="235927"/>
                    <a:pt x="677106" y="228107"/>
                    <a:pt x="673452" y="220867"/>
                  </a:cubicBezTo>
                  <a:close/>
                  <a:moveTo>
                    <a:pt x="149216" y="214072"/>
                  </a:moveTo>
                  <a:cubicBezTo>
                    <a:pt x="152153" y="212877"/>
                    <a:pt x="155499" y="214243"/>
                    <a:pt x="156694" y="217180"/>
                  </a:cubicBezTo>
                  <a:cubicBezTo>
                    <a:pt x="157890" y="220116"/>
                    <a:pt x="156524" y="223463"/>
                    <a:pt x="153587" y="224658"/>
                  </a:cubicBezTo>
                  <a:cubicBezTo>
                    <a:pt x="150650" y="225853"/>
                    <a:pt x="147304" y="224487"/>
                    <a:pt x="146109" y="221550"/>
                  </a:cubicBezTo>
                  <a:cubicBezTo>
                    <a:pt x="144913" y="218614"/>
                    <a:pt x="146313" y="215267"/>
                    <a:pt x="149216" y="214072"/>
                  </a:cubicBezTo>
                  <a:close/>
                  <a:moveTo>
                    <a:pt x="127498" y="215814"/>
                  </a:moveTo>
                  <a:cubicBezTo>
                    <a:pt x="130435" y="214618"/>
                    <a:pt x="133781" y="215984"/>
                    <a:pt x="134976" y="218921"/>
                  </a:cubicBezTo>
                  <a:cubicBezTo>
                    <a:pt x="136172" y="221858"/>
                    <a:pt x="134806" y="225204"/>
                    <a:pt x="131869" y="226399"/>
                  </a:cubicBezTo>
                  <a:cubicBezTo>
                    <a:pt x="128932" y="227595"/>
                    <a:pt x="125586" y="226229"/>
                    <a:pt x="124391" y="223292"/>
                  </a:cubicBezTo>
                  <a:cubicBezTo>
                    <a:pt x="123195" y="220389"/>
                    <a:pt x="124596" y="217043"/>
                    <a:pt x="127498" y="215814"/>
                  </a:cubicBezTo>
                  <a:close/>
                  <a:moveTo>
                    <a:pt x="84779" y="202872"/>
                  </a:moveTo>
                  <a:cubicBezTo>
                    <a:pt x="87716" y="201676"/>
                    <a:pt x="91062" y="203042"/>
                    <a:pt x="92258" y="205979"/>
                  </a:cubicBezTo>
                  <a:cubicBezTo>
                    <a:pt x="93453" y="208916"/>
                    <a:pt x="92087" y="212262"/>
                    <a:pt x="89150" y="213457"/>
                  </a:cubicBezTo>
                  <a:cubicBezTo>
                    <a:pt x="86213" y="214653"/>
                    <a:pt x="82867" y="213287"/>
                    <a:pt x="81672" y="210350"/>
                  </a:cubicBezTo>
                  <a:cubicBezTo>
                    <a:pt x="80477" y="207413"/>
                    <a:pt x="81877" y="204067"/>
                    <a:pt x="84779" y="202872"/>
                  </a:cubicBezTo>
                  <a:close/>
                  <a:moveTo>
                    <a:pt x="38543" y="199354"/>
                  </a:moveTo>
                  <a:cubicBezTo>
                    <a:pt x="41480" y="198159"/>
                    <a:pt x="44826" y="199525"/>
                    <a:pt x="46022" y="202462"/>
                  </a:cubicBezTo>
                  <a:cubicBezTo>
                    <a:pt x="47217" y="205399"/>
                    <a:pt x="45851" y="208745"/>
                    <a:pt x="42914" y="209940"/>
                  </a:cubicBezTo>
                  <a:cubicBezTo>
                    <a:pt x="39977" y="211135"/>
                    <a:pt x="36631" y="209769"/>
                    <a:pt x="35436" y="206833"/>
                  </a:cubicBezTo>
                  <a:cubicBezTo>
                    <a:pt x="34241" y="203930"/>
                    <a:pt x="35641" y="200584"/>
                    <a:pt x="38543" y="199354"/>
                  </a:cubicBezTo>
                  <a:close/>
                  <a:moveTo>
                    <a:pt x="15835" y="235551"/>
                  </a:moveTo>
                  <a:cubicBezTo>
                    <a:pt x="14640" y="232614"/>
                    <a:pt x="16006" y="229268"/>
                    <a:pt x="18942" y="228073"/>
                  </a:cubicBezTo>
                  <a:cubicBezTo>
                    <a:pt x="21879" y="226877"/>
                    <a:pt x="25226" y="228243"/>
                    <a:pt x="26421" y="231180"/>
                  </a:cubicBezTo>
                  <a:cubicBezTo>
                    <a:pt x="27616" y="234117"/>
                    <a:pt x="26250" y="237463"/>
                    <a:pt x="23313" y="238658"/>
                  </a:cubicBezTo>
                  <a:cubicBezTo>
                    <a:pt x="20411" y="239854"/>
                    <a:pt x="17064" y="238488"/>
                    <a:pt x="15835" y="235551"/>
                  </a:cubicBezTo>
                  <a:close/>
                  <a:moveTo>
                    <a:pt x="29972" y="273318"/>
                  </a:moveTo>
                  <a:cubicBezTo>
                    <a:pt x="27035" y="274514"/>
                    <a:pt x="23689" y="273148"/>
                    <a:pt x="22494" y="270211"/>
                  </a:cubicBezTo>
                  <a:cubicBezTo>
                    <a:pt x="21299" y="267274"/>
                    <a:pt x="22665" y="263928"/>
                    <a:pt x="25601" y="262733"/>
                  </a:cubicBezTo>
                  <a:cubicBezTo>
                    <a:pt x="28538" y="261537"/>
                    <a:pt x="31884" y="262903"/>
                    <a:pt x="33080" y="265840"/>
                  </a:cubicBezTo>
                  <a:cubicBezTo>
                    <a:pt x="34275" y="268777"/>
                    <a:pt x="32909" y="272123"/>
                    <a:pt x="29972" y="273318"/>
                  </a:cubicBezTo>
                  <a:close/>
                  <a:moveTo>
                    <a:pt x="75867" y="280694"/>
                  </a:moveTo>
                  <a:cubicBezTo>
                    <a:pt x="72930" y="281889"/>
                    <a:pt x="69584" y="280524"/>
                    <a:pt x="68388" y="277587"/>
                  </a:cubicBezTo>
                  <a:cubicBezTo>
                    <a:pt x="67193" y="274650"/>
                    <a:pt x="68559" y="271304"/>
                    <a:pt x="71496" y="270108"/>
                  </a:cubicBezTo>
                  <a:cubicBezTo>
                    <a:pt x="74433" y="268913"/>
                    <a:pt x="77779" y="270279"/>
                    <a:pt x="78974" y="273216"/>
                  </a:cubicBezTo>
                  <a:cubicBezTo>
                    <a:pt x="80169" y="276118"/>
                    <a:pt x="78769" y="279465"/>
                    <a:pt x="75867" y="280694"/>
                  </a:cubicBezTo>
                  <a:close/>
                  <a:moveTo>
                    <a:pt x="131562" y="270894"/>
                  </a:moveTo>
                  <a:cubicBezTo>
                    <a:pt x="128625" y="272089"/>
                    <a:pt x="125278" y="270723"/>
                    <a:pt x="124083" y="267786"/>
                  </a:cubicBezTo>
                  <a:cubicBezTo>
                    <a:pt x="122888" y="264850"/>
                    <a:pt x="124254" y="261503"/>
                    <a:pt x="127191" y="260308"/>
                  </a:cubicBezTo>
                  <a:cubicBezTo>
                    <a:pt x="130127" y="259113"/>
                    <a:pt x="133474" y="260479"/>
                    <a:pt x="134669" y="263416"/>
                  </a:cubicBezTo>
                  <a:cubicBezTo>
                    <a:pt x="135864" y="266318"/>
                    <a:pt x="134464" y="269665"/>
                    <a:pt x="131562" y="270894"/>
                  </a:cubicBezTo>
                  <a:close/>
                  <a:moveTo>
                    <a:pt x="167553" y="313818"/>
                  </a:moveTo>
                  <a:cubicBezTo>
                    <a:pt x="168749" y="316754"/>
                    <a:pt x="167383" y="320101"/>
                    <a:pt x="164446" y="321296"/>
                  </a:cubicBezTo>
                  <a:cubicBezTo>
                    <a:pt x="161509" y="322491"/>
                    <a:pt x="158163" y="321125"/>
                    <a:pt x="156968" y="318188"/>
                  </a:cubicBezTo>
                  <a:cubicBezTo>
                    <a:pt x="155772" y="315252"/>
                    <a:pt x="157138" y="311905"/>
                    <a:pt x="160075" y="310710"/>
                  </a:cubicBezTo>
                  <a:cubicBezTo>
                    <a:pt x="163012" y="309515"/>
                    <a:pt x="166358" y="310915"/>
                    <a:pt x="167553" y="313818"/>
                  </a:cubicBezTo>
                  <a:close/>
                  <a:moveTo>
                    <a:pt x="155226" y="273728"/>
                  </a:moveTo>
                  <a:cubicBezTo>
                    <a:pt x="154031" y="270791"/>
                    <a:pt x="155397" y="267445"/>
                    <a:pt x="158333" y="266250"/>
                  </a:cubicBezTo>
                  <a:cubicBezTo>
                    <a:pt x="161270" y="265055"/>
                    <a:pt x="164617" y="266421"/>
                    <a:pt x="165812" y="269357"/>
                  </a:cubicBezTo>
                  <a:cubicBezTo>
                    <a:pt x="167007" y="272294"/>
                    <a:pt x="165641" y="275640"/>
                    <a:pt x="162704" y="276836"/>
                  </a:cubicBezTo>
                  <a:cubicBezTo>
                    <a:pt x="159802" y="278031"/>
                    <a:pt x="156455" y="276665"/>
                    <a:pt x="155226" y="273728"/>
                  </a:cubicBezTo>
                  <a:close/>
                  <a:moveTo>
                    <a:pt x="135933" y="331404"/>
                  </a:moveTo>
                  <a:cubicBezTo>
                    <a:pt x="138869" y="330208"/>
                    <a:pt x="142216" y="331574"/>
                    <a:pt x="143411" y="334511"/>
                  </a:cubicBezTo>
                  <a:cubicBezTo>
                    <a:pt x="144606" y="337448"/>
                    <a:pt x="143240" y="340794"/>
                    <a:pt x="140303" y="341989"/>
                  </a:cubicBezTo>
                  <a:cubicBezTo>
                    <a:pt x="137367" y="343185"/>
                    <a:pt x="134020" y="341819"/>
                    <a:pt x="132825" y="338882"/>
                  </a:cubicBezTo>
                  <a:cubicBezTo>
                    <a:pt x="131596" y="335945"/>
                    <a:pt x="132996" y="332599"/>
                    <a:pt x="135933" y="331404"/>
                  </a:cubicBezTo>
                  <a:close/>
                  <a:moveTo>
                    <a:pt x="121727" y="388567"/>
                  </a:moveTo>
                  <a:cubicBezTo>
                    <a:pt x="118790" y="389762"/>
                    <a:pt x="115444" y="388396"/>
                    <a:pt x="114249" y="385459"/>
                  </a:cubicBezTo>
                  <a:cubicBezTo>
                    <a:pt x="113054" y="382523"/>
                    <a:pt x="114419" y="379176"/>
                    <a:pt x="117356" y="377981"/>
                  </a:cubicBezTo>
                  <a:cubicBezTo>
                    <a:pt x="120293" y="376786"/>
                    <a:pt x="123639" y="378152"/>
                    <a:pt x="124835" y="381089"/>
                  </a:cubicBezTo>
                  <a:cubicBezTo>
                    <a:pt x="126064" y="383991"/>
                    <a:pt x="124664" y="387338"/>
                    <a:pt x="121727" y="388567"/>
                  </a:cubicBezTo>
                  <a:close/>
                  <a:moveTo>
                    <a:pt x="170080" y="418685"/>
                  </a:moveTo>
                  <a:cubicBezTo>
                    <a:pt x="167144" y="419880"/>
                    <a:pt x="163797" y="418514"/>
                    <a:pt x="162602" y="415578"/>
                  </a:cubicBezTo>
                  <a:cubicBezTo>
                    <a:pt x="161407" y="412641"/>
                    <a:pt x="162773" y="409295"/>
                    <a:pt x="165709" y="408099"/>
                  </a:cubicBezTo>
                  <a:cubicBezTo>
                    <a:pt x="168646" y="406904"/>
                    <a:pt x="171993" y="408270"/>
                    <a:pt x="173188" y="411207"/>
                  </a:cubicBezTo>
                  <a:cubicBezTo>
                    <a:pt x="174383" y="414109"/>
                    <a:pt x="172983" y="417456"/>
                    <a:pt x="170080" y="418685"/>
                  </a:cubicBezTo>
                  <a:close/>
                  <a:moveTo>
                    <a:pt x="202999" y="394167"/>
                  </a:moveTo>
                  <a:cubicBezTo>
                    <a:pt x="200062" y="395362"/>
                    <a:pt x="196715" y="393996"/>
                    <a:pt x="195520" y="391060"/>
                  </a:cubicBezTo>
                  <a:cubicBezTo>
                    <a:pt x="194325" y="388123"/>
                    <a:pt x="195691" y="384776"/>
                    <a:pt x="198628" y="383581"/>
                  </a:cubicBezTo>
                  <a:cubicBezTo>
                    <a:pt x="201564" y="382386"/>
                    <a:pt x="204911" y="383752"/>
                    <a:pt x="206106" y="386689"/>
                  </a:cubicBezTo>
                  <a:cubicBezTo>
                    <a:pt x="207301" y="389591"/>
                    <a:pt x="205901" y="392938"/>
                    <a:pt x="202999" y="394167"/>
                  </a:cubicBezTo>
                  <a:close/>
                  <a:moveTo>
                    <a:pt x="222258" y="349673"/>
                  </a:moveTo>
                  <a:cubicBezTo>
                    <a:pt x="219321" y="350868"/>
                    <a:pt x="215975" y="349502"/>
                    <a:pt x="214780" y="346565"/>
                  </a:cubicBezTo>
                  <a:cubicBezTo>
                    <a:pt x="213584" y="343629"/>
                    <a:pt x="214950" y="340282"/>
                    <a:pt x="217887" y="339087"/>
                  </a:cubicBezTo>
                  <a:cubicBezTo>
                    <a:pt x="220824" y="337892"/>
                    <a:pt x="224170" y="339258"/>
                    <a:pt x="225365" y="342194"/>
                  </a:cubicBezTo>
                  <a:cubicBezTo>
                    <a:pt x="226561" y="345131"/>
                    <a:pt x="225195" y="348477"/>
                    <a:pt x="222258" y="349673"/>
                  </a:cubicBezTo>
                  <a:close/>
                  <a:moveTo>
                    <a:pt x="256235" y="323413"/>
                  </a:moveTo>
                  <a:cubicBezTo>
                    <a:pt x="253298" y="324608"/>
                    <a:pt x="249952" y="323242"/>
                    <a:pt x="248757" y="320306"/>
                  </a:cubicBezTo>
                  <a:cubicBezTo>
                    <a:pt x="247561" y="317369"/>
                    <a:pt x="248927" y="314022"/>
                    <a:pt x="251864" y="312827"/>
                  </a:cubicBezTo>
                  <a:cubicBezTo>
                    <a:pt x="254801" y="311632"/>
                    <a:pt x="258147" y="312998"/>
                    <a:pt x="259342" y="315935"/>
                  </a:cubicBezTo>
                  <a:cubicBezTo>
                    <a:pt x="260538" y="318837"/>
                    <a:pt x="259138" y="322218"/>
                    <a:pt x="256235" y="323413"/>
                  </a:cubicBezTo>
                  <a:close/>
                  <a:moveTo>
                    <a:pt x="309130" y="319554"/>
                  </a:moveTo>
                  <a:cubicBezTo>
                    <a:pt x="306193" y="320750"/>
                    <a:pt x="302847" y="319384"/>
                    <a:pt x="301651" y="316447"/>
                  </a:cubicBezTo>
                  <a:cubicBezTo>
                    <a:pt x="300456" y="313510"/>
                    <a:pt x="301822" y="310164"/>
                    <a:pt x="304759" y="308969"/>
                  </a:cubicBezTo>
                  <a:cubicBezTo>
                    <a:pt x="307696" y="307773"/>
                    <a:pt x="311042" y="309139"/>
                    <a:pt x="312237" y="312076"/>
                  </a:cubicBezTo>
                  <a:cubicBezTo>
                    <a:pt x="313432" y="315013"/>
                    <a:pt x="312032" y="318359"/>
                    <a:pt x="309130" y="319554"/>
                  </a:cubicBezTo>
                  <a:close/>
                  <a:moveTo>
                    <a:pt x="330199" y="335092"/>
                  </a:moveTo>
                  <a:cubicBezTo>
                    <a:pt x="327262" y="336287"/>
                    <a:pt x="323916" y="334921"/>
                    <a:pt x="322721" y="331984"/>
                  </a:cubicBezTo>
                  <a:cubicBezTo>
                    <a:pt x="321525" y="329047"/>
                    <a:pt x="322891" y="325701"/>
                    <a:pt x="325828" y="324506"/>
                  </a:cubicBezTo>
                  <a:cubicBezTo>
                    <a:pt x="328765" y="323311"/>
                    <a:pt x="332111" y="324677"/>
                    <a:pt x="333306" y="327613"/>
                  </a:cubicBezTo>
                  <a:cubicBezTo>
                    <a:pt x="334502" y="330516"/>
                    <a:pt x="333136" y="333862"/>
                    <a:pt x="330199" y="335092"/>
                  </a:cubicBezTo>
                  <a:close/>
                  <a:moveTo>
                    <a:pt x="345429" y="436237"/>
                  </a:moveTo>
                  <a:cubicBezTo>
                    <a:pt x="348366" y="435042"/>
                    <a:pt x="351712" y="436408"/>
                    <a:pt x="352907" y="439345"/>
                  </a:cubicBezTo>
                  <a:cubicBezTo>
                    <a:pt x="354102" y="442281"/>
                    <a:pt x="352736" y="445628"/>
                    <a:pt x="349800" y="446823"/>
                  </a:cubicBezTo>
                  <a:cubicBezTo>
                    <a:pt x="346863" y="448018"/>
                    <a:pt x="343517" y="446652"/>
                    <a:pt x="342321" y="443715"/>
                  </a:cubicBezTo>
                  <a:cubicBezTo>
                    <a:pt x="341126" y="440779"/>
                    <a:pt x="342526" y="437432"/>
                    <a:pt x="345429" y="436237"/>
                  </a:cubicBezTo>
                  <a:close/>
                  <a:moveTo>
                    <a:pt x="349731" y="619371"/>
                  </a:moveTo>
                  <a:cubicBezTo>
                    <a:pt x="346795" y="620567"/>
                    <a:pt x="343448" y="619201"/>
                    <a:pt x="342253" y="616264"/>
                  </a:cubicBezTo>
                  <a:cubicBezTo>
                    <a:pt x="341058" y="613327"/>
                    <a:pt x="342424" y="609981"/>
                    <a:pt x="345361" y="608786"/>
                  </a:cubicBezTo>
                  <a:cubicBezTo>
                    <a:pt x="348297" y="607590"/>
                    <a:pt x="351644" y="608956"/>
                    <a:pt x="352839" y="611893"/>
                  </a:cubicBezTo>
                  <a:cubicBezTo>
                    <a:pt x="354034" y="614796"/>
                    <a:pt x="352668" y="618142"/>
                    <a:pt x="349731" y="619371"/>
                  </a:cubicBezTo>
                  <a:close/>
                  <a:moveTo>
                    <a:pt x="350517" y="529119"/>
                  </a:moveTo>
                  <a:cubicBezTo>
                    <a:pt x="347580" y="530314"/>
                    <a:pt x="344234" y="528948"/>
                    <a:pt x="343038" y="526011"/>
                  </a:cubicBezTo>
                  <a:cubicBezTo>
                    <a:pt x="341843" y="523075"/>
                    <a:pt x="343209" y="519728"/>
                    <a:pt x="346146" y="518533"/>
                  </a:cubicBezTo>
                  <a:cubicBezTo>
                    <a:pt x="349083" y="517338"/>
                    <a:pt x="352429" y="518704"/>
                    <a:pt x="353624" y="521641"/>
                  </a:cubicBezTo>
                  <a:cubicBezTo>
                    <a:pt x="354819" y="524543"/>
                    <a:pt x="353454" y="527890"/>
                    <a:pt x="350517" y="529119"/>
                  </a:cubicBezTo>
                  <a:close/>
                  <a:moveTo>
                    <a:pt x="352532" y="407109"/>
                  </a:moveTo>
                  <a:cubicBezTo>
                    <a:pt x="349595" y="408304"/>
                    <a:pt x="346248" y="406938"/>
                    <a:pt x="345053" y="404002"/>
                  </a:cubicBezTo>
                  <a:cubicBezTo>
                    <a:pt x="343858" y="401065"/>
                    <a:pt x="345224" y="397719"/>
                    <a:pt x="348161" y="396523"/>
                  </a:cubicBezTo>
                  <a:cubicBezTo>
                    <a:pt x="351097" y="395328"/>
                    <a:pt x="354444" y="396694"/>
                    <a:pt x="355639" y="399631"/>
                  </a:cubicBezTo>
                  <a:cubicBezTo>
                    <a:pt x="356868" y="402567"/>
                    <a:pt x="355468" y="405914"/>
                    <a:pt x="352532" y="407109"/>
                  </a:cubicBezTo>
                  <a:close/>
                  <a:moveTo>
                    <a:pt x="388967" y="680291"/>
                  </a:moveTo>
                  <a:cubicBezTo>
                    <a:pt x="386030" y="681486"/>
                    <a:pt x="382684" y="680120"/>
                    <a:pt x="381489" y="677183"/>
                  </a:cubicBezTo>
                  <a:cubicBezTo>
                    <a:pt x="380294" y="674247"/>
                    <a:pt x="381660" y="670900"/>
                    <a:pt x="384596" y="669705"/>
                  </a:cubicBezTo>
                  <a:cubicBezTo>
                    <a:pt x="387533" y="668510"/>
                    <a:pt x="390879" y="669876"/>
                    <a:pt x="392075" y="672813"/>
                  </a:cubicBezTo>
                  <a:cubicBezTo>
                    <a:pt x="393270" y="675749"/>
                    <a:pt x="391904" y="679096"/>
                    <a:pt x="388967" y="680291"/>
                  </a:cubicBezTo>
                  <a:close/>
                  <a:moveTo>
                    <a:pt x="453472" y="675510"/>
                  </a:moveTo>
                  <a:cubicBezTo>
                    <a:pt x="450535" y="676705"/>
                    <a:pt x="447189" y="675339"/>
                    <a:pt x="445994" y="672403"/>
                  </a:cubicBezTo>
                  <a:cubicBezTo>
                    <a:pt x="444799" y="669466"/>
                    <a:pt x="446165" y="666120"/>
                    <a:pt x="449101" y="664924"/>
                  </a:cubicBezTo>
                  <a:cubicBezTo>
                    <a:pt x="452038" y="663729"/>
                    <a:pt x="455384" y="665095"/>
                    <a:pt x="456580" y="668032"/>
                  </a:cubicBezTo>
                  <a:cubicBezTo>
                    <a:pt x="457809" y="670934"/>
                    <a:pt x="456409" y="674281"/>
                    <a:pt x="453472" y="675510"/>
                  </a:cubicBezTo>
                  <a:close/>
                  <a:moveTo>
                    <a:pt x="466243" y="474073"/>
                  </a:moveTo>
                  <a:cubicBezTo>
                    <a:pt x="465048" y="471136"/>
                    <a:pt x="466414" y="467790"/>
                    <a:pt x="469351" y="466594"/>
                  </a:cubicBezTo>
                  <a:cubicBezTo>
                    <a:pt x="472288" y="465399"/>
                    <a:pt x="475634" y="466765"/>
                    <a:pt x="476829" y="469702"/>
                  </a:cubicBezTo>
                  <a:cubicBezTo>
                    <a:pt x="478024" y="472639"/>
                    <a:pt x="476659" y="475985"/>
                    <a:pt x="473722" y="477180"/>
                  </a:cubicBezTo>
                  <a:cubicBezTo>
                    <a:pt x="470819" y="478375"/>
                    <a:pt x="467439" y="476975"/>
                    <a:pt x="466243" y="474073"/>
                  </a:cubicBezTo>
                  <a:close/>
                  <a:moveTo>
                    <a:pt x="470819" y="562652"/>
                  </a:moveTo>
                  <a:cubicBezTo>
                    <a:pt x="473756" y="561457"/>
                    <a:pt x="477102" y="562823"/>
                    <a:pt x="478298" y="565759"/>
                  </a:cubicBezTo>
                  <a:cubicBezTo>
                    <a:pt x="479493" y="568696"/>
                    <a:pt x="478127" y="572043"/>
                    <a:pt x="475190" y="573238"/>
                  </a:cubicBezTo>
                  <a:cubicBezTo>
                    <a:pt x="472253" y="574433"/>
                    <a:pt x="468907" y="573067"/>
                    <a:pt x="467712" y="570130"/>
                  </a:cubicBezTo>
                  <a:cubicBezTo>
                    <a:pt x="466517" y="567194"/>
                    <a:pt x="467883" y="563881"/>
                    <a:pt x="470819" y="562652"/>
                  </a:cubicBezTo>
                  <a:close/>
                  <a:moveTo>
                    <a:pt x="475839" y="622513"/>
                  </a:moveTo>
                  <a:cubicBezTo>
                    <a:pt x="472902" y="623708"/>
                    <a:pt x="469556" y="622342"/>
                    <a:pt x="468361" y="619405"/>
                  </a:cubicBezTo>
                  <a:cubicBezTo>
                    <a:pt x="467165" y="616469"/>
                    <a:pt x="468531" y="613122"/>
                    <a:pt x="471468" y="611927"/>
                  </a:cubicBezTo>
                  <a:cubicBezTo>
                    <a:pt x="474405" y="610732"/>
                    <a:pt x="477751" y="612098"/>
                    <a:pt x="478946" y="615035"/>
                  </a:cubicBezTo>
                  <a:cubicBezTo>
                    <a:pt x="480142" y="617937"/>
                    <a:pt x="478742" y="621284"/>
                    <a:pt x="475839" y="622513"/>
                  </a:cubicBezTo>
                  <a:close/>
                  <a:moveTo>
                    <a:pt x="477307" y="517201"/>
                  </a:moveTo>
                  <a:cubicBezTo>
                    <a:pt x="474371" y="518397"/>
                    <a:pt x="471024" y="517031"/>
                    <a:pt x="469829" y="514094"/>
                  </a:cubicBezTo>
                  <a:cubicBezTo>
                    <a:pt x="468634" y="511157"/>
                    <a:pt x="470000" y="507811"/>
                    <a:pt x="472936" y="506616"/>
                  </a:cubicBezTo>
                  <a:cubicBezTo>
                    <a:pt x="475873" y="505420"/>
                    <a:pt x="479220" y="506786"/>
                    <a:pt x="480415" y="509723"/>
                  </a:cubicBezTo>
                  <a:cubicBezTo>
                    <a:pt x="481610" y="512660"/>
                    <a:pt x="480210" y="516006"/>
                    <a:pt x="477307" y="517201"/>
                  </a:cubicBezTo>
                  <a:close/>
                  <a:moveTo>
                    <a:pt x="480039" y="431627"/>
                  </a:moveTo>
                  <a:cubicBezTo>
                    <a:pt x="481234" y="434564"/>
                    <a:pt x="479868" y="437910"/>
                    <a:pt x="476932" y="439106"/>
                  </a:cubicBezTo>
                  <a:cubicBezTo>
                    <a:pt x="473995" y="440301"/>
                    <a:pt x="470648" y="438935"/>
                    <a:pt x="469453" y="435998"/>
                  </a:cubicBezTo>
                  <a:cubicBezTo>
                    <a:pt x="468258" y="433061"/>
                    <a:pt x="469624" y="429715"/>
                    <a:pt x="472561" y="428520"/>
                  </a:cubicBezTo>
                  <a:cubicBezTo>
                    <a:pt x="475497" y="427290"/>
                    <a:pt x="478844" y="428690"/>
                    <a:pt x="480039" y="431627"/>
                  </a:cubicBezTo>
                  <a:close/>
                  <a:moveTo>
                    <a:pt x="472390" y="407587"/>
                  </a:moveTo>
                  <a:cubicBezTo>
                    <a:pt x="469453" y="408782"/>
                    <a:pt x="466107" y="407416"/>
                    <a:pt x="464912" y="404480"/>
                  </a:cubicBezTo>
                  <a:cubicBezTo>
                    <a:pt x="463716" y="401543"/>
                    <a:pt x="465082" y="398197"/>
                    <a:pt x="468019" y="397001"/>
                  </a:cubicBezTo>
                  <a:cubicBezTo>
                    <a:pt x="470956" y="395806"/>
                    <a:pt x="474302" y="397172"/>
                    <a:pt x="475497" y="400109"/>
                  </a:cubicBezTo>
                  <a:cubicBezTo>
                    <a:pt x="476693" y="403011"/>
                    <a:pt x="475327" y="406358"/>
                    <a:pt x="472390" y="407587"/>
                  </a:cubicBezTo>
                  <a:close/>
                  <a:moveTo>
                    <a:pt x="467302" y="348307"/>
                  </a:moveTo>
                  <a:cubicBezTo>
                    <a:pt x="470239" y="347112"/>
                    <a:pt x="473585" y="348477"/>
                    <a:pt x="474780" y="351414"/>
                  </a:cubicBezTo>
                  <a:cubicBezTo>
                    <a:pt x="475976" y="354351"/>
                    <a:pt x="474610" y="357697"/>
                    <a:pt x="471673" y="358893"/>
                  </a:cubicBezTo>
                  <a:cubicBezTo>
                    <a:pt x="468736" y="360088"/>
                    <a:pt x="465390" y="358722"/>
                    <a:pt x="464195" y="355785"/>
                  </a:cubicBezTo>
                  <a:cubicBezTo>
                    <a:pt x="462999" y="352883"/>
                    <a:pt x="464399" y="349536"/>
                    <a:pt x="467302" y="348307"/>
                  </a:cubicBezTo>
                  <a:close/>
                  <a:moveTo>
                    <a:pt x="456443" y="281411"/>
                  </a:moveTo>
                  <a:cubicBezTo>
                    <a:pt x="459380" y="280216"/>
                    <a:pt x="462726" y="281582"/>
                    <a:pt x="463921" y="284519"/>
                  </a:cubicBezTo>
                  <a:cubicBezTo>
                    <a:pt x="465117" y="287455"/>
                    <a:pt x="463751" y="290802"/>
                    <a:pt x="460814" y="291997"/>
                  </a:cubicBezTo>
                  <a:cubicBezTo>
                    <a:pt x="457877" y="293192"/>
                    <a:pt x="454531" y="291826"/>
                    <a:pt x="453336" y="288890"/>
                  </a:cubicBezTo>
                  <a:cubicBezTo>
                    <a:pt x="452140" y="285987"/>
                    <a:pt x="453540" y="282641"/>
                    <a:pt x="456443" y="281411"/>
                  </a:cubicBezTo>
                  <a:close/>
                  <a:moveTo>
                    <a:pt x="415705" y="242141"/>
                  </a:moveTo>
                  <a:cubicBezTo>
                    <a:pt x="419256" y="240673"/>
                    <a:pt x="423286" y="242346"/>
                    <a:pt x="424754" y="245898"/>
                  </a:cubicBezTo>
                  <a:cubicBezTo>
                    <a:pt x="426222" y="249449"/>
                    <a:pt x="424549" y="253479"/>
                    <a:pt x="420998" y="254947"/>
                  </a:cubicBezTo>
                  <a:cubicBezTo>
                    <a:pt x="417446" y="256415"/>
                    <a:pt x="413417" y="254742"/>
                    <a:pt x="411949" y="251191"/>
                  </a:cubicBezTo>
                  <a:cubicBezTo>
                    <a:pt x="410514" y="247639"/>
                    <a:pt x="412188" y="243610"/>
                    <a:pt x="415705" y="242141"/>
                  </a:cubicBezTo>
                  <a:close/>
                  <a:moveTo>
                    <a:pt x="352327" y="213765"/>
                  </a:moveTo>
                  <a:cubicBezTo>
                    <a:pt x="355878" y="212296"/>
                    <a:pt x="359907" y="213970"/>
                    <a:pt x="361376" y="217521"/>
                  </a:cubicBezTo>
                  <a:cubicBezTo>
                    <a:pt x="362844" y="221072"/>
                    <a:pt x="361171" y="225102"/>
                    <a:pt x="357620" y="226570"/>
                  </a:cubicBezTo>
                  <a:cubicBezTo>
                    <a:pt x="354068" y="228038"/>
                    <a:pt x="350039" y="226365"/>
                    <a:pt x="348570" y="222814"/>
                  </a:cubicBezTo>
                  <a:cubicBezTo>
                    <a:pt x="347102" y="219297"/>
                    <a:pt x="348775" y="215233"/>
                    <a:pt x="352327" y="213765"/>
                  </a:cubicBezTo>
                  <a:close/>
                  <a:moveTo>
                    <a:pt x="325008" y="191705"/>
                  </a:moveTo>
                  <a:cubicBezTo>
                    <a:pt x="328560" y="190237"/>
                    <a:pt x="332589" y="191910"/>
                    <a:pt x="334058" y="195462"/>
                  </a:cubicBezTo>
                  <a:cubicBezTo>
                    <a:pt x="335526" y="199013"/>
                    <a:pt x="333853" y="203042"/>
                    <a:pt x="330301" y="204511"/>
                  </a:cubicBezTo>
                  <a:cubicBezTo>
                    <a:pt x="326750" y="205979"/>
                    <a:pt x="322721" y="204306"/>
                    <a:pt x="321252" y="200754"/>
                  </a:cubicBezTo>
                  <a:cubicBezTo>
                    <a:pt x="319784" y="197203"/>
                    <a:pt x="321457" y="193174"/>
                    <a:pt x="325008" y="191705"/>
                  </a:cubicBezTo>
                  <a:close/>
                  <a:moveTo>
                    <a:pt x="316915" y="177944"/>
                  </a:moveTo>
                  <a:cubicBezTo>
                    <a:pt x="318384" y="181495"/>
                    <a:pt x="316711" y="185525"/>
                    <a:pt x="313159" y="186993"/>
                  </a:cubicBezTo>
                  <a:cubicBezTo>
                    <a:pt x="309608" y="188461"/>
                    <a:pt x="305578" y="186788"/>
                    <a:pt x="304110" y="183237"/>
                  </a:cubicBezTo>
                  <a:cubicBezTo>
                    <a:pt x="302642" y="179685"/>
                    <a:pt x="304315" y="175656"/>
                    <a:pt x="307866" y="174188"/>
                  </a:cubicBezTo>
                  <a:cubicBezTo>
                    <a:pt x="311384" y="172719"/>
                    <a:pt x="315447" y="174392"/>
                    <a:pt x="316915" y="177944"/>
                  </a:cubicBezTo>
                  <a:close/>
                  <a:moveTo>
                    <a:pt x="319101" y="158958"/>
                  </a:moveTo>
                  <a:cubicBezTo>
                    <a:pt x="315550" y="160426"/>
                    <a:pt x="311520" y="158753"/>
                    <a:pt x="310052" y="155201"/>
                  </a:cubicBezTo>
                  <a:cubicBezTo>
                    <a:pt x="308583" y="151650"/>
                    <a:pt x="310257" y="147621"/>
                    <a:pt x="313808" y="146152"/>
                  </a:cubicBezTo>
                  <a:cubicBezTo>
                    <a:pt x="317359" y="144684"/>
                    <a:pt x="321389" y="146357"/>
                    <a:pt x="322857" y="149908"/>
                  </a:cubicBezTo>
                  <a:cubicBezTo>
                    <a:pt x="324326" y="153460"/>
                    <a:pt x="322652" y="157523"/>
                    <a:pt x="319101" y="158958"/>
                  </a:cubicBezTo>
                  <a:close/>
                  <a:moveTo>
                    <a:pt x="343277" y="113780"/>
                  </a:moveTo>
                  <a:cubicBezTo>
                    <a:pt x="339726" y="115249"/>
                    <a:pt x="335697" y="113575"/>
                    <a:pt x="334228" y="110024"/>
                  </a:cubicBezTo>
                  <a:cubicBezTo>
                    <a:pt x="332760" y="106473"/>
                    <a:pt x="334433" y="102443"/>
                    <a:pt x="337985" y="100975"/>
                  </a:cubicBezTo>
                  <a:cubicBezTo>
                    <a:pt x="341536" y="99506"/>
                    <a:pt x="345565" y="101180"/>
                    <a:pt x="347034" y="104731"/>
                  </a:cubicBezTo>
                  <a:cubicBezTo>
                    <a:pt x="348502" y="108282"/>
                    <a:pt x="346795" y="112312"/>
                    <a:pt x="343277" y="113780"/>
                  </a:cubicBezTo>
                  <a:close/>
                  <a:moveTo>
                    <a:pt x="356595" y="68603"/>
                  </a:moveTo>
                  <a:cubicBezTo>
                    <a:pt x="353044" y="70071"/>
                    <a:pt x="349014" y="68398"/>
                    <a:pt x="347546" y="64847"/>
                  </a:cubicBezTo>
                  <a:cubicBezTo>
                    <a:pt x="346078" y="61295"/>
                    <a:pt x="347751" y="57266"/>
                    <a:pt x="351302" y="55797"/>
                  </a:cubicBezTo>
                  <a:cubicBezTo>
                    <a:pt x="354854" y="54329"/>
                    <a:pt x="358883" y="56002"/>
                    <a:pt x="360351" y="59554"/>
                  </a:cubicBezTo>
                  <a:cubicBezTo>
                    <a:pt x="361786" y="63105"/>
                    <a:pt x="360112" y="67134"/>
                    <a:pt x="356595" y="68603"/>
                  </a:cubicBezTo>
                  <a:close/>
                  <a:moveTo>
                    <a:pt x="403514" y="54944"/>
                  </a:moveTo>
                  <a:cubicBezTo>
                    <a:pt x="399963" y="56412"/>
                    <a:pt x="395933" y="54739"/>
                    <a:pt x="394465" y="51187"/>
                  </a:cubicBezTo>
                  <a:cubicBezTo>
                    <a:pt x="392997" y="47636"/>
                    <a:pt x="394670" y="43607"/>
                    <a:pt x="398221" y="42138"/>
                  </a:cubicBezTo>
                  <a:cubicBezTo>
                    <a:pt x="401773" y="40670"/>
                    <a:pt x="405802" y="42343"/>
                    <a:pt x="407270" y="45895"/>
                  </a:cubicBezTo>
                  <a:cubicBezTo>
                    <a:pt x="408739" y="49446"/>
                    <a:pt x="407031" y="53475"/>
                    <a:pt x="403514" y="54944"/>
                  </a:cubicBezTo>
                  <a:close/>
                  <a:moveTo>
                    <a:pt x="424515" y="65803"/>
                  </a:moveTo>
                  <a:cubicBezTo>
                    <a:pt x="420964" y="67271"/>
                    <a:pt x="416934" y="65598"/>
                    <a:pt x="415466" y="62046"/>
                  </a:cubicBezTo>
                  <a:cubicBezTo>
                    <a:pt x="413997" y="58495"/>
                    <a:pt x="415671" y="54466"/>
                    <a:pt x="419222" y="52997"/>
                  </a:cubicBezTo>
                  <a:cubicBezTo>
                    <a:pt x="422773" y="51529"/>
                    <a:pt x="426803" y="53202"/>
                    <a:pt x="428271" y="56754"/>
                  </a:cubicBezTo>
                  <a:cubicBezTo>
                    <a:pt x="429740" y="60305"/>
                    <a:pt x="428066" y="64334"/>
                    <a:pt x="424515" y="65803"/>
                  </a:cubicBezTo>
                  <a:close/>
                  <a:moveTo>
                    <a:pt x="441281" y="79632"/>
                  </a:moveTo>
                  <a:cubicBezTo>
                    <a:pt x="444833" y="78164"/>
                    <a:pt x="448862" y="79837"/>
                    <a:pt x="450331" y="83389"/>
                  </a:cubicBezTo>
                  <a:cubicBezTo>
                    <a:pt x="451799" y="86940"/>
                    <a:pt x="450126" y="90970"/>
                    <a:pt x="446574" y="92438"/>
                  </a:cubicBezTo>
                  <a:cubicBezTo>
                    <a:pt x="443023" y="93906"/>
                    <a:pt x="438994" y="92233"/>
                    <a:pt x="437525" y="88682"/>
                  </a:cubicBezTo>
                  <a:cubicBezTo>
                    <a:pt x="436057" y="85130"/>
                    <a:pt x="437764" y="81101"/>
                    <a:pt x="441281" y="79632"/>
                  </a:cubicBezTo>
                  <a:close/>
                  <a:moveTo>
                    <a:pt x="425813" y="128191"/>
                  </a:moveTo>
                  <a:cubicBezTo>
                    <a:pt x="429364" y="126722"/>
                    <a:pt x="433393" y="128395"/>
                    <a:pt x="434862" y="131947"/>
                  </a:cubicBezTo>
                  <a:cubicBezTo>
                    <a:pt x="436330" y="135498"/>
                    <a:pt x="434657" y="139528"/>
                    <a:pt x="431105" y="140996"/>
                  </a:cubicBezTo>
                  <a:cubicBezTo>
                    <a:pt x="427554" y="142464"/>
                    <a:pt x="423525" y="140791"/>
                    <a:pt x="422056" y="137240"/>
                  </a:cubicBezTo>
                  <a:cubicBezTo>
                    <a:pt x="420588" y="133722"/>
                    <a:pt x="422261" y="129659"/>
                    <a:pt x="425813" y="128191"/>
                  </a:cubicBezTo>
                  <a:close/>
                  <a:moveTo>
                    <a:pt x="410514" y="182793"/>
                  </a:moveTo>
                  <a:cubicBezTo>
                    <a:pt x="406963" y="184261"/>
                    <a:pt x="402934" y="182588"/>
                    <a:pt x="401465" y="179036"/>
                  </a:cubicBezTo>
                  <a:cubicBezTo>
                    <a:pt x="399997" y="175485"/>
                    <a:pt x="401670" y="171456"/>
                    <a:pt x="405221" y="169987"/>
                  </a:cubicBezTo>
                  <a:cubicBezTo>
                    <a:pt x="408773" y="168519"/>
                    <a:pt x="412802" y="170192"/>
                    <a:pt x="414271" y="173744"/>
                  </a:cubicBezTo>
                  <a:cubicBezTo>
                    <a:pt x="415739" y="177261"/>
                    <a:pt x="414066" y="181324"/>
                    <a:pt x="410514" y="182793"/>
                  </a:cubicBezTo>
                  <a:close/>
                  <a:moveTo>
                    <a:pt x="440974" y="197852"/>
                  </a:moveTo>
                  <a:cubicBezTo>
                    <a:pt x="437423" y="199320"/>
                    <a:pt x="433393" y="197647"/>
                    <a:pt x="431925" y="194096"/>
                  </a:cubicBezTo>
                  <a:cubicBezTo>
                    <a:pt x="430457" y="190544"/>
                    <a:pt x="432130" y="186515"/>
                    <a:pt x="435681" y="185046"/>
                  </a:cubicBezTo>
                  <a:cubicBezTo>
                    <a:pt x="439233" y="183578"/>
                    <a:pt x="443262" y="185251"/>
                    <a:pt x="444730" y="188803"/>
                  </a:cubicBezTo>
                  <a:cubicBezTo>
                    <a:pt x="446199" y="192320"/>
                    <a:pt x="444525" y="196384"/>
                    <a:pt x="440974" y="197852"/>
                  </a:cubicBezTo>
                  <a:close/>
                  <a:moveTo>
                    <a:pt x="488269" y="176134"/>
                  </a:moveTo>
                  <a:cubicBezTo>
                    <a:pt x="484717" y="177602"/>
                    <a:pt x="480688" y="175929"/>
                    <a:pt x="479220" y="172378"/>
                  </a:cubicBezTo>
                  <a:cubicBezTo>
                    <a:pt x="477751" y="168826"/>
                    <a:pt x="479424" y="164797"/>
                    <a:pt x="482976" y="163329"/>
                  </a:cubicBezTo>
                  <a:cubicBezTo>
                    <a:pt x="486527" y="161860"/>
                    <a:pt x="490557" y="163533"/>
                    <a:pt x="492025" y="167085"/>
                  </a:cubicBezTo>
                  <a:cubicBezTo>
                    <a:pt x="493493" y="170602"/>
                    <a:pt x="491820" y="174666"/>
                    <a:pt x="488269" y="176134"/>
                  </a:cubicBezTo>
                  <a:close/>
                  <a:moveTo>
                    <a:pt x="521699" y="154962"/>
                  </a:moveTo>
                  <a:cubicBezTo>
                    <a:pt x="517875" y="154962"/>
                    <a:pt x="514767" y="151855"/>
                    <a:pt x="514767" y="148030"/>
                  </a:cubicBezTo>
                  <a:cubicBezTo>
                    <a:pt x="514767" y="144206"/>
                    <a:pt x="517875" y="141098"/>
                    <a:pt x="521699" y="141098"/>
                  </a:cubicBezTo>
                  <a:cubicBezTo>
                    <a:pt x="525524" y="141098"/>
                    <a:pt x="528631" y="144206"/>
                    <a:pt x="528631" y="148030"/>
                  </a:cubicBezTo>
                  <a:cubicBezTo>
                    <a:pt x="528631" y="151855"/>
                    <a:pt x="525524" y="154962"/>
                    <a:pt x="521699" y="154962"/>
                  </a:cubicBezTo>
                  <a:close/>
                  <a:moveTo>
                    <a:pt x="526070" y="475029"/>
                  </a:moveTo>
                  <a:cubicBezTo>
                    <a:pt x="525080" y="480766"/>
                    <a:pt x="521802" y="483941"/>
                    <a:pt x="519890" y="483941"/>
                  </a:cubicBezTo>
                  <a:cubicBezTo>
                    <a:pt x="519787" y="483941"/>
                    <a:pt x="519685" y="483941"/>
                    <a:pt x="519616" y="483907"/>
                  </a:cubicBezTo>
                  <a:cubicBezTo>
                    <a:pt x="517704" y="483566"/>
                    <a:pt x="515519" y="479195"/>
                    <a:pt x="516543" y="473356"/>
                  </a:cubicBezTo>
                  <a:cubicBezTo>
                    <a:pt x="517533" y="467619"/>
                    <a:pt x="520811" y="464443"/>
                    <a:pt x="522724" y="464443"/>
                  </a:cubicBezTo>
                  <a:cubicBezTo>
                    <a:pt x="522826" y="464443"/>
                    <a:pt x="522894" y="464443"/>
                    <a:pt x="522997" y="464477"/>
                  </a:cubicBezTo>
                  <a:cubicBezTo>
                    <a:pt x="524909" y="464819"/>
                    <a:pt x="527095" y="469190"/>
                    <a:pt x="526070" y="475029"/>
                  </a:cubicBezTo>
                  <a:close/>
                  <a:moveTo>
                    <a:pt x="582995" y="109682"/>
                  </a:moveTo>
                  <a:cubicBezTo>
                    <a:pt x="588083" y="109682"/>
                    <a:pt x="592180" y="113814"/>
                    <a:pt x="592180" y="118868"/>
                  </a:cubicBezTo>
                  <a:cubicBezTo>
                    <a:pt x="592180" y="123922"/>
                    <a:pt x="588048" y="128054"/>
                    <a:pt x="582995" y="128054"/>
                  </a:cubicBezTo>
                  <a:cubicBezTo>
                    <a:pt x="577906" y="128054"/>
                    <a:pt x="573809" y="123922"/>
                    <a:pt x="573809" y="118868"/>
                  </a:cubicBezTo>
                  <a:cubicBezTo>
                    <a:pt x="573809" y="113814"/>
                    <a:pt x="577941" y="109682"/>
                    <a:pt x="582995" y="109682"/>
                  </a:cubicBezTo>
                  <a:close/>
                  <a:moveTo>
                    <a:pt x="585317" y="307466"/>
                  </a:moveTo>
                  <a:cubicBezTo>
                    <a:pt x="585317" y="312554"/>
                    <a:pt x="581185" y="316652"/>
                    <a:pt x="576131" y="316652"/>
                  </a:cubicBezTo>
                  <a:cubicBezTo>
                    <a:pt x="571043" y="316652"/>
                    <a:pt x="566945" y="312520"/>
                    <a:pt x="566945" y="307466"/>
                  </a:cubicBezTo>
                  <a:cubicBezTo>
                    <a:pt x="566945" y="302412"/>
                    <a:pt x="571077" y="298280"/>
                    <a:pt x="576131" y="298280"/>
                  </a:cubicBezTo>
                  <a:cubicBezTo>
                    <a:pt x="581185" y="298246"/>
                    <a:pt x="585317" y="302378"/>
                    <a:pt x="585317" y="307466"/>
                  </a:cubicBezTo>
                  <a:close/>
                  <a:moveTo>
                    <a:pt x="573809" y="216223"/>
                  </a:moveTo>
                  <a:cubicBezTo>
                    <a:pt x="568721" y="216223"/>
                    <a:pt x="564623" y="212091"/>
                    <a:pt x="564623" y="207038"/>
                  </a:cubicBezTo>
                  <a:cubicBezTo>
                    <a:pt x="564623" y="201950"/>
                    <a:pt x="568755" y="197852"/>
                    <a:pt x="573809" y="197852"/>
                  </a:cubicBezTo>
                  <a:cubicBezTo>
                    <a:pt x="578897" y="197852"/>
                    <a:pt x="582995" y="201984"/>
                    <a:pt x="582995" y="207038"/>
                  </a:cubicBezTo>
                  <a:cubicBezTo>
                    <a:pt x="582995" y="212126"/>
                    <a:pt x="578897" y="216223"/>
                    <a:pt x="573809" y="216223"/>
                  </a:cubicBezTo>
                  <a:close/>
                  <a:moveTo>
                    <a:pt x="582995" y="405572"/>
                  </a:moveTo>
                  <a:cubicBezTo>
                    <a:pt x="588083" y="405572"/>
                    <a:pt x="592180" y="409704"/>
                    <a:pt x="592180" y="414758"/>
                  </a:cubicBezTo>
                  <a:cubicBezTo>
                    <a:pt x="592180" y="419812"/>
                    <a:pt x="588048" y="423944"/>
                    <a:pt x="582995" y="423944"/>
                  </a:cubicBezTo>
                  <a:cubicBezTo>
                    <a:pt x="577906" y="423944"/>
                    <a:pt x="573809" y="419812"/>
                    <a:pt x="573809" y="414758"/>
                  </a:cubicBezTo>
                  <a:cubicBezTo>
                    <a:pt x="573809" y="409704"/>
                    <a:pt x="577941" y="405572"/>
                    <a:pt x="582995" y="405572"/>
                  </a:cubicBezTo>
                  <a:close/>
                  <a:moveTo>
                    <a:pt x="565374" y="75979"/>
                  </a:moveTo>
                  <a:cubicBezTo>
                    <a:pt x="570462" y="75979"/>
                    <a:pt x="574560" y="80111"/>
                    <a:pt x="574560" y="85164"/>
                  </a:cubicBezTo>
                  <a:cubicBezTo>
                    <a:pt x="574560" y="90218"/>
                    <a:pt x="570428" y="94350"/>
                    <a:pt x="565374" y="94350"/>
                  </a:cubicBezTo>
                  <a:cubicBezTo>
                    <a:pt x="560320" y="94350"/>
                    <a:pt x="556189" y="90218"/>
                    <a:pt x="556189" y="85164"/>
                  </a:cubicBezTo>
                  <a:cubicBezTo>
                    <a:pt x="556189" y="80111"/>
                    <a:pt x="560286" y="75979"/>
                    <a:pt x="565374" y="75979"/>
                  </a:cubicBezTo>
                  <a:close/>
                  <a:moveTo>
                    <a:pt x="567696" y="253786"/>
                  </a:moveTo>
                  <a:cubicBezTo>
                    <a:pt x="572784" y="253786"/>
                    <a:pt x="576882" y="257918"/>
                    <a:pt x="576882" y="262972"/>
                  </a:cubicBezTo>
                  <a:cubicBezTo>
                    <a:pt x="576882" y="268025"/>
                    <a:pt x="572750" y="272157"/>
                    <a:pt x="567696" y="272157"/>
                  </a:cubicBezTo>
                  <a:cubicBezTo>
                    <a:pt x="562608" y="272157"/>
                    <a:pt x="558511" y="268025"/>
                    <a:pt x="558511" y="262972"/>
                  </a:cubicBezTo>
                  <a:cubicBezTo>
                    <a:pt x="558511" y="257918"/>
                    <a:pt x="562608" y="253786"/>
                    <a:pt x="567696" y="253786"/>
                  </a:cubicBezTo>
                  <a:close/>
                  <a:moveTo>
                    <a:pt x="568448" y="482985"/>
                  </a:moveTo>
                  <a:cubicBezTo>
                    <a:pt x="563360" y="482985"/>
                    <a:pt x="559262" y="478853"/>
                    <a:pt x="559262" y="473800"/>
                  </a:cubicBezTo>
                  <a:cubicBezTo>
                    <a:pt x="559262" y="468746"/>
                    <a:pt x="563394" y="464614"/>
                    <a:pt x="568448" y="464614"/>
                  </a:cubicBezTo>
                  <a:cubicBezTo>
                    <a:pt x="573536" y="464614"/>
                    <a:pt x="577633" y="468746"/>
                    <a:pt x="577633" y="473800"/>
                  </a:cubicBezTo>
                  <a:cubicBezTo>
                    <a:pt x="577633" y="478853"/>
                    <a:pt x="573536" y="482985"/>
                    <a:pt x="568448" y="482985"/>
                  </a:cubicBezTo>
                  <a:close/>
                  <a:moveTo>
                    <a:pt x="587604" y="544281"/>
                  </a:moveTo>
                  <a:cubicBezTo>
                    <a:pt x="582516" y="544281"/>
                    <a:pt x="578419" y="540149"/>
                    <a:pt x="578419" y="535095"/>
                  </a:cubicBezTo>
                  <a:cubicBezTo>
                    <a:pt x="578419" y="530007"/>
                    <a:pt x="582551" y="525909"/>
                    <a:pt x="587604" y="525909"/>
                  </a:cubicBezTo>
                  <a:cubicBezTo>
                    <a:pt x="592658" y="525909"/>
                    <a:pt x="596790" y="530041"/>
                    <a:pt x="596790" y="535095"/>
                  </a:cubicBezTo>
                  <a:cubicBezTo>
                    <a:pt x="596790" y="540183"/>
                    <a:pt x="592692" y="544281"/>
                    <a:pt x="587604" y="544281"/>
                  </a:cubicBezTo>
                  <a:close/>
                  <a:moveTo>
                    <a:pt x="673213" y="236780"/>
                  </a:moveTo>
                  <a:lnTo>
                    <a:pt x="670515" y="232068"/>
                  </a:lnTo>
                  <a:cubicBezTo>
                    <a:pt x="670242" y="233024"/>
                    <a:pt x="669798" y="233741"/>
                    <a:pt x="669217" y="234048"/>
                  </a:cubicBezTo>
                  <a:cubicBezTo>
                    <a:pt x="668978" y="234185"/>
                    <a:pt x="668671" y="234253"/>
                    <a:pt x="668330" y="234253"/>
                  </a:cubicBezTo>
                  <a:cubicBezTo>
                    <a:pt x="666178" y="234253"/>
                    <a:pt x="662695" y="231863"/>
                    <a:pt x="660442" y="227424"/>
                  </a:cubicBezTo>
                  <a:cubicBezTo>
                    <a:pt x="659110" y="224794"/>
                    <a:pt x="658495" y="221926"/>
                    <a:pt x="658768" y="219604"/>
                  </a:cubicBezTo>
                  <a:cubicBezTo>
                    <a:pt x="658939" y="218033"/>
                    <a:pt x="659520" y="216838"/>
                    <a:pt x="660305" y="216462"/>
                  </a:cubicBezTo>
                  <a:cubicBezTo>
                    <a:pt x="660544" y="216326"/>
                    <a:pt x="660851" y="216257"/>
                    <a:pt x="661193" y="216257"/>
                  </a:cubicBezTo>
                  <a:cubicBezTo>
                    <a:pt x="663344" y="216257"/>
                    <a:pt x="666827" y="218648"/>
                    <a:pt x="669047" y="223087"/>
                  </a:cubicBezTo>
                  <a:cubicBezTo>
                    <a:pt x="670379" y="225716"/>
                    <a:pt x="670993" y="228585"/>
                    <a:pt x="670720" y="230907"/>
                  </a:cubicBezTo>
                  <a:cubicBezTo>
                    <a:pt x="670686" y="231317"/>
                    <a:pt x="670583" y="231726"/>
                    <a:pt x="670481" y="232068"/>
                  </a:cubicBezTo>
                  <a:lnTo>
                    <a:pt x="673213" y="236780"/>
                  </a:lnTo>
                  <a:cubicBezTo>
                    <a:pt x="673247" y="236746"/>
                    <a:pt x="673247" y="236780"/>
                    <a:pt x="673213" y="236780"/>
                  </a:cubicBezTo>
                  <a:close/>
                </a:path>
              </a:pathLst>
            </a:custGeom>
            <a:solidFill>
              <a:srgbClr val="FFFFFF"/>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212" name="&quot;Not Allowed&quot; Symbol 20">
            <a:extLst>
              <a:ext uri="{FF2B5EF4-FFF2-40B4-BE49-F238E27FC236}">
                <a16:creationId xmlns:a16="http://schemas.microsoft.com/office/drawing/2014/main" id="{48E04634-211F-43CF-A96E-4E3DFE9390C7}"/>
              </a:ext>
            </a:extLst>
          </p:cNvPr>
          <p:cNvSpPr/>
          <p:nvPr/>
        </p:nvSpPr>
        <p:spPr>
          <a:xfrm>
            <a:off x="3600020" y="3148034"/>
            <a:ext cx="824265" cy="826375"/>
          </a:xfrm>
          <a:prstGeom prst="noSmoking">
            <a:avLst>
              <a:gd name="adj" fmla="val 716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13" name="Graphic 21">
            <a:extLst>
              <a:ext uri="{FF2B5EF4-FFF2-40B4-BE49-F238E27FC236}">
                <a16:creationId xmlns:a16="http://schemas.microsoft.com/office/drawing/2014/main" id="{51ADBED7-FDEB-4360-A022-E5C73184E7C8}"/>
              </a:ext>
            </a:extLst>
          </p:cNvPr>
          <p:cNvGrpSpPr/>
          <p:nvPr/>
        </p:nvGrpSpPr>
        <p:grpSpPr>
          <a:xfrm>
            <a:off x="7964083" y="1734813"/>
            <a:ext cx="822960" cy="822960"/>
            <a:chOff x="4948237" y="2281237"/>
            <a:chExt cx="2295525" cy="2295525"/>
          </a:xfrm>
        </p:grpSpPr>
        <p:sp>
          <p:nvSpPr>
            <p:cNvPr id="214" name="Freeform: Shape 142">
              <a:extLst>
                <a:ext uri="{FF2B5EF4-FFF2-40B4-BE49-F238E27FC236}">
                  <a16:creationId xmlns:a16="http://schemas.microsoft.com/office/drawing/2014/main" id="{BDD6055B-5AAD-41EA-AAED-43DD9C6688F1}"/>
                </a:ext>
              </a:extLst>
            </p:cNvPr>
            <p:cNvSpPr/>
            <p:nvPr/>
          </p:nvSpPr>
          <p:spPr>
            <a:xfrm>
              <a:off x="4948237" y="2281237"/>
              <a:ext cx="2295525" cy="2295525"/>
            </a:xfrm>
            <a:custGeom>
              <a:avLst/>
              <a:gdLst>
                <a:gd name="connsiteX0" fmla="*/ 2295525 w 2295525"/>
                <a:gd name="connsiteY0" fmla="*/ 1147763 h 2295525"/>
                <a:gd name="connsiteX1" fmla="*/ 1147763 w 2295525"/>
                <a:gd name="connsiteY1" fmla="*/ 2295525 h 2295525"/>
                <a:gd name="connsiteX2" fmla="*/ 0 w 2295525"/>
                <a:gd name="connsiteY2" fmla="*/ 1147763 h 2295525"/>
                <a:gd name="connsiteX3" fmla="*/ 1147763 w 2295525"/>
                <a:gd name="connsiteY3" fmla="*/ 0 h 2295525"/>
                <a:gd name="connsiteX4" fmla="*/ 2295525 w 2295525"/>
                <a:gd name="connsiteY4" fmla="*/ 1147763 h 229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525" h="2295525">
                  <a:moveTo>
                    <a:pt x="2295525" y="1147763"/>
                  </a:moveTo>
                  <a:cubicBezTo>
                    <a:pt x="2295525" y="1781654"/>
                    <a:pt x="1781654" y="2295525"/>
                    <a:pt x="1147763" y="2295525"/>
                  </a:cubicBezTo>
                  <a:cubicBezTo>
                    <a:pt x="513871" y="2295525"/>
                    <a:pt x="0" y="1781654"/>
                    <a:pt x="0" y="1147763"/>
                  </a:cubicBezTo>
                  <a:cubicBezTo>
                    <a:pt x="0" y="513871"/>
                    <a:pt x="513871" y="0"/>
                    <a:pt x="1147763" y="0"/>
                  </a:cubicBezTo>
                  <a:cubicBezTo>
                    <a:pt x="1781654" y="0"/>
                    <a:pt x="2295525" y="513871"/>
                    <a:pt x="2295525" y="1147763"/>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5" name="Freeform: Shape 143">
              <a:extLst>
                <a:ext uri="{FF2B5EF4-FFF2-40B4-BE49-F238E27FC236}">
                  <a16:creationId xmlns:a16="http://schemas.microsoft.com/office/drawing/2014/main" id="{C55B8EEB-1D78-4973-8B91-2EFD92DEE0F9}"/>
                </a:ext>
              </a:extLst>
            </p:cNvPr>
            <p:cNvSpPr/>
            <p:nvPr/>
          </p:nvSpPr>
          <p:spPr>
            <a:xfrm>
              <a:off x="6207629" y="2401919"/>
              <a:ext cx="733425" cy="1628775"/>
            </a:xfrm>
            <a:custGeom>
              <a:avLst/>
              <a:gdLst>
                <a:gd name="connsiteX0" fmla="*/ 24864 w 733425"/>
                <a:gd name="connsiteY0" fmla="*/ 0 h 1628775"/>
                <a:gd name="connsiteX1" fmla="*/ 382147 w 733425"/>
                <a:gd name="connsiteY1" fmla="*/ 108299 h 1628775"/>
                <a:gd name="connsiteX2" fmla="*/ 381004 w 733425"/>
                <a:gd name="connsiteY2" fmla="*/ 166116 h 1628775"/>
                <a:gd name="connsiteX3" fmla="*/ 324330 w 733425"/>
                <a:gd name="connsiteY3" fmla="*/ 386906 h 1628775"/>
                <a:gd name="connsiteX4" fmla="*/ 275562 w 733425"/>
                <a:gd name="connsiteY4" fmla="*/ 1202626 h 1628775"/>
                <a:gd name="connsiteX5" fmla="*/ 274514 w 733425"/>
                <a:gd name="connsiteY5" fmla="*/ 1324070 h 1628775"/>
                <a:gd name="connsiteX6" fmla="*/ 489589 w 733425"/>
                <a:gd name="connsiteY6" fmla="*/ 1483233 h 1628775"/>
                <a:gd name="connsiteX7" fmla="*/ 659991 w 733425"/>
                <a:gd name="connsiteY7" fmla="*/ 1535906 h 1628775"/>
                <a:gd name="connsiteX8" fmla="*/ 716951 w 733425"/>
                <a:gd name="connsiteY8" fmla="*/ 1543622 h 1628775"/>
                <a:gd name="connsiteX9" fmla="*/ 692662 w 733425"/>
                <a:gd name="connsiteY9" fmla="*/ 1632204 h 1628775"/>
                <a:gd name="connsiteX10" fmla="*/ 604746 w 733425"/>
                <a:gd name="connsiteY10" fmla="*/ 1622393 h 1628775"/>
                <a:gd name="connsiteX11" fmla="*/ 517688 w 733425"/>
                <a:gd name="connsiteY11" fmla="*/ 1623727 h 1628775"/>
                <a:gd name="connsiteX12" fmla="*/ 322330 w 733425"/>
                <a:gd name="connsiteY12" fmla="*/ 1591818 h 1628775"/>
                <a:gd name="connsiteX13" fmla="*/ 135830 w 733425"/>
                <a:gd name="connsiteY13" fmla="*/ 1604772 h 1628775"/>
                <a:gd name="connsiteX14" fmla="*/ 97445 w 733425"/>
                <a:gd name="connsiteY14" fmla="*/ 1451324 h 1628775"/>
                <a:gd name="connsiteX15" fmla="*/ 97159 w 733425"/>
                <a:gd name="connsiteY15" fmla="*/ 1303782 h 1628775"/>
                <a:gd name="connsiteX16" fmla="*/ 104398 w 733425"/>
                <a:gd name="connsiteY16" fmla="*/ 1194340 h 1628775"/>
                <a:gd name="connsiteX17" fmla="*/ 1909 w 733425"/>
                <a:gd name="connsiteY17" fmla="*/ 574929 h 1628775"/>
                <a:gd name="connsiteX18" fmla="*/ 41438 w 733425"/>
                <a:gd name="connsiteY18" fmla="*/ 290227 h 1628775"/>
                <a:gd name="connsiteX19" fmla="*/ 24864 w 733425"/>
                <a:gd name="connsiteY19" fmla="*/ 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3425" h="1628775">
                  <a:moveTo>
                    <a:pt x="24864" y="0"/>
                  </a:moveTo>
                  <a:cubicBezTo>
                    <a:pt x="152404" y="14383"/>
                    <a:pt x="272990" y="51816"/>
                    <a:pt x="382147" y="108299"/>
                  </a:cubicBezTo>
                  <a:cubicBezTo>
                    <a:pt x="382623" y="125825"/>
                    <a:pt x="382433" y="145256"/>
                    <a:pt x="381004" y="166116"/>
                  </a:cubicBezTo>
                  <a:cubicBezTo>
                    <a:pt x="375098" y="251079"/>
                    <a:pt x="322425" y="338995"/>
                    <a:pt x="324330" y="386906"/>
                  </a:cubicBezTo>
                  <a:lnTo>
                    <a:pt x="275562" y="1202626"/>
                  </a:lnTo>
                  <a:cubicBezTo>
                    <a:pt x="276991" y="1204055"/>
                    <a:pt x="263370" y="1282065"/>
                    <a:pt x="274514" y="1324070"/>
                  </a:cubicBezTo>
                  <a:cubicBezTo>
                    <a:pt x="280229" y="1345597"/>
                    <a:pt x="396053" y="1459040"/>
                    <a:pt x="489589" y="1483233"/>
                  </a:cubicBezTo>
                  <a:cubicBezTo>
                    <a:pt x="583124" y="1507522"/>
                    <a:pt x="641989" y="1536573"/>
                    <a:pt x="659991" y="1535906"/>
                  </a:cubicBezTo>
                  <a:cubicBezTo>
                    <a:pt x="677993" y="1535240"/>
                    <a:pt x="699139" y="1539145"/>
                    <a:pt x="716951" y="1543622"/>
                  </a:cubicBezTo>
                  <a:cubicBezTo>
                    <a:pt x="756003" y="1553432"/>
                    <a:pt x="730095" y="1631537"/>
                    <a:pt x="692662" y="1632204"/>
                  </a:cubicBezTo>
                  <a:cubicBezTo>
                    <a:pt x="655229" y="1632871"/>
                    <a:pt x="615795" y="1622393"/>
                    <a:pt x="604746" y="1622393"/>
                  </a:cubicBezTo>
                  <a:cubicBezTo>
                    <a:pt x="593697" y="1622393"/>
                    <a:pt x="556454" y="1632680"/>
                    <a:pt x="517688" y="1623727"/>
                  </a:cubicBezTo>
                  <a:cubicBezTo>
                    <a:pt x="478921" y="1614678"/>
                    <a:pt x="367383" y="1587055"/>
                    <a:pt x="322330" y="1591818"/>
                  </a:cubicBezTo>
                  <a:cubicBezTo>
                    <a:pt x="277277" y="1596580"/>
                    <a:pt x="188504" y="1606201"/>
                    <a:pt x="135830" y="1604772"/>
                  </a:cubicBezTo>
                  <a:cubicBezTo>
                    <a:pt x="83157" y="1603343"/>
                    <a:pt x="83538" y="1511999"/>
                    <a:pt x="97445" y="1451324"/>
                  </a:cubicBezTo>
                  <a:cubicBezTo>
                    <a:pt x="109827" y="1397508"/>
                    <a:pt x="94206" y="1350931"/>
                    <a:pt x="97159" y="1303782"/>
                  </a:cubicBezTo>
                  <a:cubicBezTo>
                    <a:pt x="99731" y="1263205"/>
                    <a:pt x="117447" y="1240441"/>
                    <a:pt x="104398" y="1194340"/>
                  </a:cubicBezTo>
                  <a:cubicBezTo>
                    <a:pt x="92111" y="1150811"/>
                    <a:pt x="14291" y="705898"/>
                    <a:pt x="1909" y="574929"/>
                  </a:cubicBezTo>
                  <a:cubicBezTo>
                    <a:pt x="-10474" y="443960"/>
                    <a:pt x="41438" y="290227"/>
                    <a:pt x="41438" y="290227"/>
                  </a:cubicBezTo>
                  <a:cubicBezTo>
                    <a:pt x="48677" y="246507"/>
                    <a:pt x="30198" y="64960"/>
                    <a:pt x="24864"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6" name="Freeform: Shape 144">
              <a:extLst>
                <a:ext uri="{FF2B5EF4-FFF2-40B4-BE49-F238E27FC236}">
                  <a16:creationId xmlns:a16="http://schemas.microsoft.com/office/drawing/2014/main" id="{48BC9D0C-8E0A-427B-8082-124B06211550}"/>
                </a:ext>
              </a:extLst>
            </p:cNvPr>
            <p:cNvSpPr/>
            <p:nvPr/>
          </p:nvSpPr>
          <p:spPr>
            <a:xfrm>
              <a:off x="5267571" y="2467927"/>
              <a:ext cx="733425" cy="1562100"/>
            </a:xfrm>
            <a:custGeom>
              <a:avLst/>
              <a:gdLst>
                <a:gd name="connsiteX0" fmla="*/ 1944 w 733425"/>
                <a:gd name="connsiteY0" fmla="*/ 508921 h 1562100"/>
                <a:gd name="connsiteX1" fmla="*/ 9755 w 733425"/>
                <a:gd name="connsiteY1" fmla="*/ 356426 h 1562100"/>
                <a:gd name="connsiteX2" fmla="*/ 466955 w 733425"/>
                <a:gd name="connsiteY2" fmla="*/ 0 h 1562100"/>
                <a:gd name="connsiteX3" fmla="*/ 470288 w 733425"/>
                <a:gd name="connsiteY3" fmla="*/ 40291 h 1562100"/>
                <a:gd name="connsiteX4" fmla="*/ 404471 w 733425"/>
                <a:gd name="connsiteY4" fmla="*/ 316992 h 1562100"/>
                <a:gd name="connsiteX5" fmla="*/ 360465 w 733425"/>
                <a:gd name="connsiteY5" fmla="*/ 1134713 h 1562100"/>
                <a:gd name="connsiteX6" fmla="*/ 354560 w 733425"/>
                <a:gd name="connsiteY6" fmla="*/ 1272445 h 1562100"/>
                <a:gd name="connsiteX7" fmla="*/ 489624 w 733425"/>
                <a:gd name="connsiteY7" fmla="*/ 1417225 h 1562100"/>
                <a:gd name="connsiteX8" fmla="*/ 660026 w 733425"/>
                <a:gd name="connsiteY8" fmla="*/ 1469898 h 1562100"/>
                <a:gd name="connsiteX9" fmla="*/ 716986 w 733425"/>
                <a:gd name="connsiteY9" fmla="*/ 1477613 h 1562100"/>
                <a:gd name="connsiteX10" fmla="*/ 692697 w 733425"/>
                <a:gd name="connsiteY10" fmla="*/ 1566196 h 1562100"/>
                <a:gd name="connsiteX11" fmla="*/ 604877 w 733425"/>
                <a:gd name="connsiteY11" fmla="*/ 1556385 h 1562100"/>
                <a:gd name="connsiteX12" fmla="*/ 517818 w 733425"/>
                <a:gd name="connsiteY12" fmla="*/ 1557719 h 1562100"/>
                <a:gd name="connsiteX13" fmla="*/ 322460 w 733425"/>
                <a:gd name="connsiteY13" fmla="*/ 1525810 h 1562100"/>
                <a:gd name="connsiteX14" fmla="*/ 135961 w 733425"/>
                <a:gd name="connsiteY14" fmla="*/ 1538764 h 1562100"/>
                <a:gd name="connsiteX15" fmla="*/ 56713 w 733425"/>
                <a:gd name="connsiteY15" fmla="*/ 1377887 h 1562100"/>
                <a:gd name="connsiteX16" fmla="*/ 64523 w 733425"/>
                <a:gd name="connsiteY16" fmla="*/ 1125855 h 1562100"/>
                <a:gd name="connsiteX17" fmla="*/ 1944 w 733425"/>
                <a:gd name="connsiteY17" fmla="*/ 508921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1562100">
                  <a:moveTo>
                    <a:pt x="1944" y="508921"/>
                  </a:moveTo>
                  <a:cubicBezTo>
                    <a:pt x="-2914" y="458057"/>
                    <a:pt x="1944" y="403860"/>
                    <a:pt x="9755" y="356426"/>
                  </a:cubicBezTo>
                  <a:cubicBezTo>
                    <a:pt x="124245" y="197930"/>
                    <a:pt x="282551" y="73152"/>
                    <a:pt x="466955" y="0"/>
                  </a:cubicBezTo>
                  <a:cubicBezTo>
                    <a:pt x="468383" y="13621"/>
                    <a:pt x="469526" y="27146"/>
                    <a:pt x="470288" y="40291"/>
                  </a:cubicBezTo>
                  <a:cubicBezTo>
                    <a:pt x="477813" y="171450"/>
                    <a:pt x="410281" y="250222"/>
                    <a:pt x="404471" y="316992"/>
                  </a:cubicBezTo>
                  <a:lnTo>
                    <a:pt x="360465" y="1134713"/>
                  </a:lnTo>
                  <a:cubicBezTo>
                    <a:pt x="361894" y="1136142"/>
                    <a:pt x="351702" y="1222629"/>
                    <a:pt x="354560" y="1272445"/>
                  </a:cubicBezTo>
                  <a:cubicBezTo>
                    <a:pt x="355893" y="1294733"/>
                    <a:pt x="396089" y="1392936"/>
                    <a:pt x="489624" y="1417225"/>
                  </a:cubicBezTo>
                  <a:cubicBezTo>
                    <a:pt x="583160" y="1441514"/>
                    <a:pt x="642024" y="1470565"/>
                    <a:pt x="660026" y="1469898"/>
                  </a:cubicBezTo>
                  <a:cubicBezTo>
                    <a:pt x="678029" y="1469231"/>
                    <a:pt x="699174" y="1473137"/>
                    <a:pt x="716986" y="1477613"/>
                  </a:cubicBezTo>
                  <a:cubicBezTo>
                    <a:pt x="756038" y="1487424"/>
                    <a:pt x="730130" y="1565529"/>
                    <a:pt x="692697" y="1566196"/>
                  </a:cubicBezTo>
                  <a:cubicBezTo>
                    <a:pt x="655264" y="1566863"/>
                    <a:pt x="615926" y="1556385"/>
                    <a:pt x="604877" y="1556385"/>
                  </a:cubicBezTo>
                  <a:cubicBezTo>
                    <a:pt x="593828" y="1556385"/>
                    <a:pt x="556585" y="1566672"/>
                    <a:pt x="517818" y="1557719"/>
                  </a:cubicBezTo>
                  <a:cubicBezTo>
                    <a:pt x="479051" y="1548765"/>
                    <a:pt x="367514" y="1521047"/>
                    <a:pt x="322460" y="1525810"/>
                  </a:cubicBezTo>
                  <a:cubicBezTo>
                    <a:pt x="277407" y="1530572"/>
                    <a:pt x="188634" y="1540193"/>
                    <a:pt x="135961" y="1538764"/>
                  </a:cubicBezTo>
                  <a:cubicBezTo>
                    <a:pt x="83288" y="1537335"/>
                    <a:pt x="44235" y="1438847"/>
                    <a:pt x="56713" y="1377887"/>
                  </a:cubicBezTo>
                  <a:cubicBezTo>
                    <a:pt x="69191" y="1316927"/>
                    <a:pt x="76334" y="1169480"/>
                    <a:pt x="64523" y="1125855"/>
                  </a:cubicBezTo>
                  <a:cubicBezTo>
                    <a:pt x="52712" y="1082231"/>
                    <a:pt x="14422" y="639890"/>
                    <a:pt x="1944" y="50892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7" name="Freeform: Shape 145">
              <a:extLst>
                <a:ext uri="{FF2B5EF4-FFF2-40B4-BE49-F238E27FC236}">
                  <a16:creationId xmlns:a16="http://schemas.microsoft.com/office/drawing/2014/main" id="{CA6C17C2-EE78-4A0F-9E73-EF87BEDBB819}"/>
                </a:ext>
              </a:extLst>
            </p:cNvPr>
            <p:cNvSpPr/>
            <p:nvPr/>
          </p:nvSpPr>
          <p:spPr>
            <a:xfrm>
              <a:off x="5722429" y="3002756"/>
              <a:ext cx="447675" cy="533400"/>
            </a:xfrm>
            <a:custGeom>
              <a:avLst/>
              <a:gdLst>
                <a:gd name="connsiteX0" fmla="*/ 277178 w 447675"/>
                <a:gd name="connsiteY0" fmla="*/ 0 h 533400"/>
                <a:gd name="connsiteX1" fmla="*/ 449866 w 447675"/>
                <a:gd name="connsiteY1" fmla="*/ 269367 h 533400"/>
                <a:gd name="connsiteX2" fmla="*/ 277178 w 447675"/>
                <a:gd name="connsiteY2" fmla="*/ 538829 h 533400"/>
                <a:gd name="connsiteX3" fmla="*/ 277178 w 447675"/>
                <a:gd name="connsiteY3" fmla="*/ 443770 h 533400"/>
                <a:gd name="connsiteX4" fmla="*/ 0 w 447675"/>
                <a:gd name="connsiteY4" fmla="*/ 443770 h 533400"/>
                <a:gd name="connsiteX5" fmla="*/ 15335 w 447675"/>
                <a:gd name="connsiteY5" fmla="*/ 95060 h 533400"/>
                <a:gd name="connsiteX6" fmla="*/ 277178 w 447675"/>
                <a:gd name="connsiteY6" fmla="*/ 9506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675" h="533400">
                  <a:moveTo>
                    <a:pt x="277178" y="0"/>
                  </a:moveTo>
                  <a:lnTo>
                    <a:pt x="449866" y="269367"/>
                  </a:lnTo>
                  <a:lnTo>
                    <a:pt x="277178" y="538829"/>
                  </a:lnTo>
                  <a:lnTo>
                    <a:pt x="277178" y="443770"/>
                  </a:lnTo>
                  <a:lnTo>
                    <a:pt x="0" y="443770"/>
                  </a:lnTo>
                  <a:lnTo>
                    <a:pt x="15335" y="95060"/>
                  </a:lnTo>
                  <a:lnTo>
                    <a:pt x="277178" y="950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18" name="Rectangle: Rounded Corners 97">
            <a:extLst>
              <a:ext uri="{FF2B5EF4-FFF2-40B4-BE49-F238E27FC236}">
                <a16:creationId xmlns:a16="http://schemas.microsoft.com/office/drawing/2014/main" id="{4218E9F1-8B36-4103-809C-695D201BBB5E}"/>
              </a:ext>
            </a:extLst>
          </p:cNvPr>
          <p:cNvSpPr/>
          <p:nvPr/>
        </p:nvSpPr>
        <p:spPr>
          <a:xfrm>
            <a:off x="800217" y="932121"/>
            <a:ext cx="3226585" cy="533224"/>
          </a:xfrm>
          <a:prstGeom prst="roundRect">
            <a:avLst>
              <a:gd name="adj" fmla="val 0"/>
            </a:avLst>
          </a:prstGeom>
          <a:solidFill>
            <a:srgbClr val="928A8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en-US" sz="1400" b="1" i="0" u="none" strike="noStrike" kern="1200" cap="all" spc="0" normalizeH="0" baseline="0" noProof="0" dirty="0">
                <a:ln>
                  <a:noFill/>
                </a:ln>
                <a:solidFill>
                  <a:srgbClr val="FFFFFF"/>
                </a:solidFill>
                <a:effectLst/>
                <a:uLnTx/>
                <a:uFillTx/>
                <a:latin typeface="Arial" panose="020B0604020202020204"/>
                <a:ea typeface="+mn-ea"/>
                <a:cs typeface="+mn-cs"/>
              </a:rPr>
              <a:t>GLYCOSURIE</a:t>
            </a:r>
          </a:p>
        </p:txBody>
      </p:sp>
      <p:cxnSp>
        <p:nvCxnSpPr>
          <p:cNvPr id="219" name="Straight Connector 177">
            <a:extLst>
              <a:ext uri="{FF2B5EF4-FFF2-40B4-BE49-F238E27FC236}">
                <a16:creationId xmlns:a16="http://schemas.microsoft.com/office/drawing/2014/main" id="{CC3ADDE5-58B5-4EE1-8190-93AF1EC801E7}"/>
              </a:ext>
            </a:extLst>
          </p:cNvPr>
          <p:cNvCxnSpPr>
            <a:cxnSpLocks/>
          </p:cNvCxnSpPr>
          <p:nvPr/>
        </p:nvCxnSpPr>
        <p:spPr>
          <a:xfrm>
            <a:off x="818732" y="932122"/>
            <a:ext cx="0" cy="471889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0" name="Straight Connector 178">
            <a:extLst>
              <a:ext uri="{FF2B5EF4-FFF2-40B4-BE49-F238E27FC236}">
                <a16:creationId xmlns:a16="http://schemas.microsoft.com/office/drawing/2014/main" id="{8B2FA08F-8DE1-4D2B-A7E1-55AD56BBC8D0}"/>
              </a:ext>
            </a:extLst>
          </p:cNvPr>
          <p:cNvCxnSpPr>
            <a:cxnSpLocks/>
          </p:cNvCxnSpPr>
          <p:nvPr/>
        </p:nvCxnSpPr>
        <p:spPr>
          <a:xfrm>
            <a:off x="808410" y="5651019"/>
            <a:ext cx="31893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1" name="Rectangle: Rounded Corners 97">
            <a:extLst>
              <a:ext uri="{FF2B5EF4-FFF2-40B4-BE49-F238E27FC236}">
                <a16:creationId xmlns:a16="http://schemas.microsoft.com/office/drawing/2014/main" id="{EEB42C34-E482-4792-9A69-C7706E2F3761}"/>
              </a:ext>
            </a:extLst>
          </p:cNvPr>
          <p:cNvSpPr/>
          <p:nvPr/>
        </p:nvSpPr>
        <p:spPr>
          <a:xfrm>
            <a:off x="8372628" y="932121"/>
            <a:ext cx="3226585" cy="533224"/>
          </a:xfrm>
          <a:prstGeom prst="roundRect">
            <a:avLst>
              <a:gd name="adj" fmla="val 0"/>
            </a:avLst>
          </a:prstGeom>
          <a:solidFill>
            <a:srgbClr val="B272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FFFFFF"/>
                </a:solidFill>
                <a:effectLst/>
                <a:uLnTx/>
                <a:uFillTx/>
                <a:latin typeface="Arial" panose="020B0604020202020204"/>
                <a:ea typeface="+mn-ea"/>
                <a:cs typeface="+mn-cs"/>
              </a:rPr>
              <a:t>↑NATRIURESE</a:t>
            </a:r>
            <a:br>
              <a:rPr kumimoji="0" lang="en-US" sz="1400" b="1" i="0" u="none" strike="noStrike" kern="1200" cap="all" spc="0" normalizeH="0" baseline="0" noProof="0" dirty="0">
                <a:ln>
                  <a:noFill/>
                </a:ln>
                <a:solidFill>
                  <a:srgbClr val="FFFFFF"/>
                </a:solidFill>
                <a:effectLst/>
                <a:uLnTx/>
                <a:uFillTx/>
                <a:latin typeface="Arial" panose="020B0604020202020204"/>
                <a:ea typeface="+mn-ea"/>
                <a:cs typeface="+mn-cs"/>
              </a:rPr>
            </a:br>
            <a:r>
              <a:rPr kumimoji="0" lang="en-US" sz="1400" b="1" i="0" u="none" strike="noStrike" kern="1200" cap="all" spc="0" normalizeH="0" baseline="0" noProof="0" dirty="0">
                <a:ln>
                  <a:noFill/>
                </a:ln>
                <a:solidFill>
                  <a:srgbClr val="FFFFFF"/>
                </a:solidFill>
                <a:effectLst/>
                <a:uLnTx/>
                <a:uFillTx/>
                <a:latin typeface="Arial" panose="020B0604020202020204"/>
                <a:ea typeface="+mn-ea"/>
                <a:cs typeface="+mn-cs"/>
              </a:rPr>
              <a:t>↑DIURESE OSMOTIQUE</a:t>
            </a:r>
          </a:p>
        </p:txBody>
      </p:sp>
      <p:cxnSp>
        <p:nvCxnSpPr>
          <p:cNvPr id="222" name="Straight Connector 180">
            <a:extLst>
              <a:ext uri="{FF2B5EF4-FFF2-40B4-BE49-F238E27FC236}">
                <a16:creationId xmlns:a16="http://schemas.microsoft.com/office/drawing/2014/main" id="{1AED1451-BAB1-441A-AEFD-F202A0A4BE6D}"/>
              </a:ext>
            </a:extLst>
          </p:cNvPr>
          <p:cNvCxnSpPr>
            <a:cxnSpLocks/>
          </p:cNvCxnSpPr>
          <p:nvPr/>
        </p:nvCxnSpPr>
        <p:spPr>
          <a:xfrm>
            <a:off x="11599211" y="932122"/>
            <a:ext cx="0" cy="4718897"/>
          </a:xfrm>
          <a:prstGeom prst="line">
            <a:avLst/>
          </a:prstGeom>
          <a:ln w="38100">
            <a:solidFill>
              <a:srgbClr val="7F134C"/>
            </a:solidFill>
          </a:ln>
        </p:spPr>
        <p:style>
          <a:lnRef idx="1">
            <a:schemeClr val="accent1"/>
          </a:lnRef>
          <a:fillRef idx="0">
            <a:schemeClr val="accent1"/>
          </a:fillRef>
          <a:effectRef idx="0">
            <a:schemeClr val="accent1"/>
          </a:effectRef>
          <a:fontRef idx="minor">
            <a:schemeClr val="tx1"/>
          </a:fontRef>
        </p:style>
      </p:cxnSp>
      <p:cxnSp>
        <p:nvCxnSpPr>
          <p:cNvPr id="223" name="Straight Connector 181">
            <a:extLst>
              <a:ext uri="{FF2B5EF4-FFF2-40B4-BE49-F238E27FC236}">
                <a16:creationId xmlns:a16="http://schemas.microsoft.com/office/drawing/2014/main" id="{8CD65D9D-DBCF-4422-9848-10E80270F1B9}"/>
              </a:ext>
            </a:extLst>
          </p:cNvPr>
          <p:cNvCxnSpPr>
            <a:cxnSpLocks/>
          </p:cNvCxnSpPr>
          <p:nvPr/>
        </p:nvCxnSpPr>
        <p:spPr>
          <a:xfrm>
            <a:off x="8427265" y="5651019"/>
            <a:ext cx="31893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149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192A8-0228-47D1-8676-58AAF540173F}"/>
              </a:ext>
            </a:extLst>
          </p:cNvPr>
          <p:cNvSpPr>
            <a:spLocks noGrp="1"/>
          </p:cNvSpPr>
          <p:nvPr>
            <p:ph type="title"/>
          </p:nvPr>
        </p:nvSpPr>
        <p:spPr>
          <a:xfrm>
            <a:off x="1847528" y="0"/>
            <a:ext cx="8229600" cy="1143000"/>
          </a:xfrm>
        </p:spPr>
        <p:txBody>
          <a:bodyPr/>
          <a:lstStyle/>
          <a:p>
            <a:r>
              <a:rPr lang="fr-FR" dirty="0" err="1"/>
              <a:t>Glifozines</a:t>
            </a:r>
            <a:endParaRPr lang="fr-FR" dirty="0"/>
          </a:p>
        </p:txBody>
      </p:sp>
      <p:sp>
        <p:nvSpPr>
          <p:cNvPr id="3" name="Espace réservé du contenu 2">
            <a:extLst>
              <a:ext uri="{FF2B5EF4-FFF2-40B4-BE49-F238E27FC236}">
                <a16:creationId xmlns:a16="http://schemas.microsoft.com/office/drawing/2014/main" id="{4A0BFC8F-576F-4433-90F3-AEB6F239CBC5}"/>
              </a:ext>
            </a:extLst>
          </p:cNvPr>
          <p:cNvSpPr>
            <a:spLocks noGrp="1"/>
          </p:cNvSpPr>
          <p:nvPr>
            <p:ph idx="1"/>
          </p:nvPr>
        </p:nvSpPr>
        <p:spPr>
          <a:xfrm>
            <a:off x="2093127" y="980729"/>
            <a:ext cx="9034417" cy="4320479"/>
          </a:xfrm>
        </p:spPr>
        <p:txBody>
          <a:bodyPr/>
          <a:lstStyle/>
          <a:p>
            <a:pPr marL="0" indent="0">
              <a:buNone/>
            </a:pPr>
            <a:r>
              <a:rPr lang="fr-FR" sz="2000" dirty="0"/>
              <a:t>L’inhibition du SGPLT2 entraîne </a:t>
            </a:r>
          </a:p>
          <a:p>
            <a:r>
              <a:rPr lang="fr-FR" sz="2000" dirty="0"/>
              <a:t>augmentation de l’élimination du glucose avec perte de poids 2-4 kg </a:t>
            </a:r>
          </a:p>
          <a:p>
            <a:r>
              <a:rPr lang="fr-FR" sz="2000" dirty="0"/>
              <a:t>réduction de la glycémie</a:t>
            </a:r>
          </a:p>
          <a:p>
            <a:r>
              <a:rPr lang="fr-FR" sz="2000" dirty="0"/>
              <a:t>Augmentation de la clairance de l’acide urique: </a:t>
            </a:r>
            <a:r>
              <a:rPr lang="fr-FR" sz="2000" dirty="0" err="1"/>
              <a:t>Hypouricémiant</a:t>
            </a:r>
            <a:endParaRPr lang="fr-FR" sz="2000" dirty="0"/>
          </a:p>
          <a:p>
            <a:r>
              <a:rPr lang="fr-FR" sz="2000" dirty="0"/>
              <a:t>réduction de l’HbA1c 0,4 à 0,8 % </a:t>
            </a:r>
          </a:p>
          <a:p>
            <a:r>
              <a:rPr lang="fr-FR" sz="2000" dirty="0"/>
              <a:t>natriurèse et diurèse osmotique </a:t>
            </a:r>
          </a:p>
          <a:p>
            <a:r>
              <a:rPr lang="fr-FR" sz="2000" dirty="0"/>
              <a:t>Réduction de la pression de filtration glomérulaire</a:t>
            </a:r>
          </a:p>
          <a:p>
            <a:r>
              <a:rPr lang="fr-FR" sz="2000" dirty="0"/>
              <a:t>Baisse modeste de la PA (4 mmHg)</a:t>
            </a:r>
          </a:p>
          <a:p>
            <a:r>
              <a:rPr lang="fr-FR" sz="2000" dirty="0"/>
              <a:t>Baisse de la pré et post charge</a:t>
            </a:r>
          </a:p>
          <a:p>
            <a:endParaRPr lang="fr-FR" sz="1050" dirty="0"/>
          </a:p>
          <a:p>
            <a:pPr marL="0" indent="0">
              <a:buNone/>
            </a:pPr>
            <a:r>
              <a:rPr lang="fr-FR" sz="2400" b="1" dirty="0">
                <a:solidFill>
                  <a:schemeClr val="tx2">
                    <a:lumMod val="60000"/>
                    <a:lumOff val="40000"/>
                  </a:schemeClr>
                </a:solidFill>
              </a:rPr>
              <a:t>Effets cliniques: bénéfices inattendus</a:t>
            </a:r>
          </a:p>
          <a:p>
            <a:r>
              <a:rPr lang="fr-FR" sz="2000" dirty="0"/>
              <a:t>prévention de l’aggravation de </a:t>
            </a:r>
            <a:r>
              <a:rPr lang="fr-FR" sz="2000" b="1" dirty="0">
                <a:solidFill>
                  <a:schemeClr val="tx2">
                    <a:lumMod val="60000"/>
                    <a:lumOff val="40000"/>
                  </a:schemeClr>
                </a:solidFill>
              </a:rPr>
              <a:t>l’insuffisance cardiaque </a:t>
            </a:r>
            <a:r>
              <a:rPr lang="fr-FR" sz="2000" dirty="0"/>
              <a:t>chez les insuffisants cardiaques qu’ils soient diabétiques ou non à FEVG préservée ou altérée</a:t>
            </a:r>
          </a:p>
          <a:p>
            <a:r>
              <a:rPr lang="fr-FR" sz="2000" dirty="0"/>
              <a:t>prévention de l’aggravation de </a:t>
            </a:r>
            <a:r>
              <a:rPr lang="fr-FR" sz="2000" b="1" dirty="0">
                <a:solidFill>
                  <a:schemeClr val="tx2">
                    <a:lumMod val="60000"/>
                    <a:lumOff val="40000"/>
                  </a:schemeClr>
                </a:solidFill>
              </a:rPr>
              <a:t>l’Insuffisance rénale </a:t>
            </a:r>
            <a:r>
              <a:rPr lang="fr-FR" sz="2000" dirty="0"/>
              <a:t>et de l’incidence de dialyse</a:t>
            </a:r>
          </a:p>
          <a:p>
            <a:endParaRPr lang="fr-FR" sz="1600" dirty="0"/>
          </a:p>
        </p:txBody>
      </p:sp>
    </p:spTree>
    <p:extLst>
      <p:ext uri="{BB962C8B-B14F-4D97-AF65-F5344CB8AC3E}">
        <p14:creationId xmlns:p14="http://schemas.microsoft.com/office/powerpoint/2010/main" val="3293313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2E6CA4"/>
                </a:solidFill>
                <a:latin typeface="+mn-lt"/>
              </a:rPr>
              <a:t>Effets indésirables à connaitre des iSGLT2 chez le patient diabétique </a:t>
            </a:r>
          </a:p>
        </p:txBody>
      </p:sp>
      <p:sp>
        <p:nvSpPr>
          <p:cNvPr id="3" name="Espace réservé du contenu 2"/>
          <p:cNvSpPr>
            <a:spLocks noGrp="1"/>
          </p:cNvSpPr>
          <p:nvPr>
            <p:ph idx="1"/>
          </p:nvPr>
        </p:nvSpPr>
        <p:spPr/>
        <p:txBody>
          <a:bodyPr>
            <a:normAutofit lnSpcReduction="10000"/>
          </a:bodyPr>
          <a:lstStyle/>
          <a:p>
            <a:r>
              <a:rPr lang="fr-FR" dirty="0"/>
              <a:t>Infections génitales (fréquent)</a:t>
            </a:r>
          </a:p>
          <a:p>
            <a:r>
              <a:rPr lang="fr-FR" dirty="0"/>
              <a:t>Infections urinaires (fréquent)</a:t>
            </a:r>
          </a:p>
          <a:p>
            <a:r>
              <a:rPr lang="fr-FR" dirty="0"/>
              <a:t>Hypoglycémies (fréquent)</a:t>
            </a:r>
          </a:p>
          <a:p>
            <a:r>
              <a:rPr lang="fr-FR" dirty="0"/>
              <a:t>Hypotension (fréquent)</a:t>
            </a:r>
          </a:p>
          <a:p>
            <a:endParaRPr lang="fr-FR" dirty="0"/>
          </a:p>
          <a:p>
            <a:r>
              <a:rPr lang="fr-FR" dirty="0"/>
              <a:t>Acidocétose </a:t>
            </a:r>
            <a:r>
              <a:rPr lang="fr-FR" dirty="0" err="1"/>
              <a:t>euglycémique</a:t>
            </a:r>
            <a:r>
              <a:rPr lang="fr-FR" dirty="0"/>
              <a:t> (rare)</a:t>
            </a:r>
          </a:p>
          <a:p>
            <a:endParaRPr lang="fr-FR" dirty="0"/>
          </a:p>
          <a:p>
            <a:r>
              <a:rPr lang="fr-FR" dirty="0"/>
              <a:t>Amputation des membres inférieurs (exceptionnel)</a:t>
            </a:r>
          </a:p>
          <a:p>
            <a:r>
              <a:rPr lang="fr-FR" dirty="0"/>
              <a:t>Gangrène de Fournier (exceptionnel)</a:t>
            </a:r>
          </a:p>
          <a:p>
            <a:endParaRPr lang="fr-FR" dirty="0"/>
          </a:p>
          <a:p>
            <a:endParaRPr lang="fr-FR" dirty="0"/>
          </a:p>
        </p:txBody>
      </p:sp>
      <p:cxnSp>
        <p:nvCxnSpPr>
          <p:cNvPr id="5" name="Connecteur droit 4"/>
          <p:cNvCxnSpPr/>
          <p:nvPr/>
        </p:nvCxnSpPr>
        <p:spPr>
          <a:xfrm>
            <a:off x="1052052" y="3893574"/>
            <a:ext cx="9773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052052" y="4832554"/>
            <a:ext cx="97732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586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947072" y="627063"/>
            <a:ext cx="6108700" cy="612775"/>
          </a:xfrm>
          <a:prstGeom prst="rect">
            <a:avLst/>
          </a:prstGeom>
          <a:noFill/>
          <a:ln>
            <a:miter lim="800000"/>
          </a:ln>
        </p:spPr>
        <p:txBody>
          <a:bodyPr vert="horz" wrap="square" lIns="0" tIns="0" rIns="0" bIns="0" numCol="1" anchor="t"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lgn="ctr"/>
            <a:r>
              <a:rPr lang="en-US" altLang="en-US" sz="2400" b="0" dirty="0"/>
              <a:t>A </a:t>
            </a:r>
            <a:r>
              <a:rPr lang="en-US" altLang="en-US" sz="2400" b="0" dirty="0" err="1"/>
              <a:t>retenir</a:t>
            </a:r>
            <a:r>
              <a:rPr lang="en-US" altLang="en-US" sz="2400" b="0" dirty="0"/>
              <a:t>: </a:t>
            </a:r>
            <a:r>
              <a:rPr lang="en-US" altLang="en-US" sz="2400" b="0" dirty="0" err="1"/>
              <a:t>Traitement</a:t>
            </a:r>
            <a:r>
              <a:rPr lang="en-US" altLang="en-US" sz="2400" b="0" dirty="0"/>
              <a:t> dans </a:t>
            </a:r>
            <a:r>
              <a:rPr lang="en-US" altLang="en-US" sz="2400" b="0" dirty="0" err="1"/>
              <a:t>l’insuffisance</a:t>
            </a:r>
            <a:r>
              <a:rPr lang="en-US" altLang="en-US" sz="2400" b="0" dirty="0"/>
              <a:t> </a:t>
            </a:r>
            <a:r>
              <a:rPr lang="en-US" altLang="en-US" sz="2400" b="0" dirty="0" err="1"/>
              <a:t>cardiaque</a:t>
            </a:r>
            <a:r>
              <a:rPr lang="en-US" altLang="en-US" sz="2400" b="0" dirty="0"/>
              <a:t> à </a:t>
            </a:r>
            <a:r>
              <a:rPr lang="en-US" altLang="en-US" sz="2400" b="0" dirty="0" err="1"/>
              <a:t>fonction</a:t>
            </a:r>
            <a:r>
              <a:rPr lang="en-US" altLang="en-US" sz="2400" b="0" dirty="0"/>
              <a:t> </a:t>
            </a:r>
            <a:r>
              <a:rPr lang="en-US" altLang="en-US" sz="2400" b="0" dirty="0" err="1"/>
              <a:t>d’éjection</a:t>
            </a:r>
            <a:r>
              <a:rPr lang="en-US" altLang="en-US" sz="2400" b="0" dirty="0"/>
              <a:t> </a:t>
            </a:r>
            <a:r>
              <a:rPr lang="en-US" altLang="en-US" sz="2400" b="0" dirty="0" err="1"/>
              <a:t>réduite</a:t>
            </a:r>
            <a:endParaRPr lang="en-US" altLang="en-US" sz="2400" b="0" dirty="0"/>
          </a:p>
        </p:txBody>
      </p:sp>
      <p:pic>
        <p:nvPicPr>
          <p:cNvPr id="3" name="Image 2">
            <a:extLst>
              <a:ext uri="{FF2B5EF4-FFF2-40B4-BE49-F238E27FC236}">
                <a16:creationId xmlns:a16="http://schemas.microsoft.com/office/drawing/2014/main" id="{E7B8AF30-1DCC-4B6E-9F3E-9F5B700C8368}"/>
              </a:ext>
            </a:extLst>
          </p:cNvPr>
          <p:cNvPicPr>
            <a:picLocks noChangeAspect="1"/>
          </p:cNvPicPr>
          <p:nvPr/>
        </p:nvPicPr>
        <p:blipFill>
          <a:blip r:embed="rId3"/>
          <a:stretch>
            <a:fillRect/>
          </a:stretch>
        </p:blipFill>
        <p:spPr>
          <a:xfrm>
            <a:off x="4367809" y="1414167"/>
            <a:ext cx="4114941" cy="4464323"/>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44, Issue 37, 1 October 2023, Pages 3627–3639, </a:t>
            </a:r>
            <a:r>
              <a:rPr lang="en-US" altLang="en-US" sz="1000">
                <a:solidFill>
                  <a:srgbClr val="333333"/>
                </a:solidFill>
                <a:hlinkClick r:id="rId3"/>
              </a:rPr>
              <a:t>https://doi.org/10.1093/eurheartj/ehad195</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2783632" y="731838"/>
            <a:ext cx="6108700" cy="612775"/>
          </a:xfrm>
          <a:prstGeom prst="rect">
            <a:avLst/>
          </a:prstGeom>
          <a:noFill/>
          <a:ln>
            <a:miter lim="800000"/>
          </a:ln>
        </p:spPr>
        <p:txBody>
          <a:bodyPr vert="horz" wrap="square" lIns="0" tIns="0" rIns="0" bIns="0" numCol="1" anchor="t"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lgn="ctr"/>
            <a:r>
              <a:rPr lang="en-US" altLang="en-US" sz="2400" b="0" dirty="0"/>
              <a:t>A </a:t>
            </a:r>
            <a:r>
              <a:rPr lang="en-US" altLang="en-US" sz="2400" b="0" dirty="0" err="1"/>
              <a:t>retenir</a:t>
            </a:r>
            <a:r>
              <a:rPr lang="en-US" altLang="en-US" sz="2400" b="0" dirty="0"/>
              <a:t> </a:t>
            </a:r>
            <a:r>
              <a:rPr lang="en-US" altLang="en-US" sz="2400" b="0" dirty="0" err="1"/>
              <a:t>Traitement</a:t>
            </a:r>
            <a:r>
              <a:rPr lang="en-US" altLang="en-US" sz="2400" b="0" dirty="0"/>
              <a:t> dans </a:t>
            </a:r>
            <a:r>
              <a:rPr lang="en-US" altLang="en-US" sz="2400" b="0" dirty="0" err="1"/>
              <a:t>l’insuffisance</a:t>
            </a:r>
            <a:r>
              <a:rPr lang="en-US" altLang="en-US" sz="2400" b="0" dirty="0"/>
              <a:t> </a:t>
            </a:r>
            <a:r>
              <a:rPr lang="en-US" altLang="en-US" sz="2400" b="0" dirty="0" err="1"/>
              <a:t>cardiaque</a:t>
            </a:r>
            <a:r>
              <a:rPr lang="en-US" altLang="en-US" sz="2400" b="0" dirty="0"/>
              <a:t> à </a:t>
            </a:r>
            <a:r>
              <a:rPr lang="en-US" altLang="en-US" sz="2400" b="0" dirty="0" err="1"/>
              <a:t>fonction</a:t>
            </a:r>
            <a:r>
              <a:rPr lang="en-US" altLang="en-US" sz="2400" b="0" dirty="0"/>
              <a:t> </a:t>
            </a:r>
            <a:r>
              <a:rPr lang="en-US" altLang="en-US" sz="2400" b="0" dirty="0" err="1"/>
              <a:t>d’éjection</a:t>
            </a:r>
            <a:r>
              <a:rPr lang="en-US" altLang="en-US" sz="2400" b="0" dirty="0"/>
              <a:t> </a:t>
            </a:r>
            <a:r>
              <a:rPr lang="en-US" altLang="en-US" sz="2400" b="0" dirty="0" err="1"/>
              <a:t>préservée</a:t>
            </a:r>
            <a:endParaRPr lang="en-US" altLang="en-US" sz="2400" b="0" dirty="0"/>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1319578" y="1939048"/>
            <a:ext cx="9385936" cy="3842774"/>
          </a:xfrm>
          <a:prstGeom prst="rect">
            <a:avLst/>
          </a:prstGeom>
        </p:spPr>
      </p:pic>
      <p:pic>
        <p:nvPicPr>
          <p:cNvPr id="5126" name="New picture"/>
          <p:cNvPicPr/>
          <p:nvPr/>
        </p:nvPicPr>
        <p:blipFill>
          <a:blip r:embed="rId6"/>
          <a:stretch>
            <a:fillRect/>
          </a:stretch>
        </p:blipFill>
        <p:spPr>
          <a:xfrm>
            <a:off x="10487024" y="497619"/>
            <a:ext cx="1121558" cy="50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186989" y="1998664"/>
            <a:ext cx="77658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2400" dirty="0"/>
              <a:t>Vous avez diagnostiqué une hypertension artérielle</a:t>
            </a:r>
          </a:p>
          <a:p>
            <a:pPr eaLnBrk="1" hangingPunct="1"/>
            <a:endParaRPr lang="fr-FR" altLang="fr-FR" sz="2400" dirty="0"/>
          </a:p>
          <a:p>
            <a:pPr eaLnBrk="1" hangingPunct="1"/>
            <a:r>
              <a:rPr lang="fr-FR" altLang="fr-FR" sz="2400" dirty="0"/>
              <a:t>Par quel traitement débuter?</a:t>
            </a:r>
          </a:p>
        </p:txBody>
      </p:sp>
    </p:spTree>
    <p:extLst>
      <p:ext uri="{BB962C8B-B14F-4D97-AF65-F5344CB8AC3E}">
        <p14:creationId xmlns:p14="http://schemas.microsoft.com/office/powerpoint/2010/main" val="53749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325" y="0"/>
            <a:ext cx="52736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3"/>
          <p:cNvSpPr txBox="1">
            <a:spLocks noChangeArrowheads="1"/>
          </p:cNvSpPr>
          <p:nvPr/>
        </p:nvSpPr>
        <p:spPr bwMode="auto">
          <a:xfrm>
            <a:off x="1799420" y="0"/>
            <a:ext cx="701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fr-FR" altLang="fr-FR" sz="4400" b="1" dirty="0">
                <a:effectLst>
                  <a:outerShdw blurRad="38100" dist="38100" dir="2700000" algn="tl">
                    <a:srgbClr val="C0C0C0"/>
                  </a:outerShdw>
                </a:effectLst>
                <a:latin typeface="Times New Roman" pitchFamily="18" charset="0"/>
              </a:rPr>
              <a:t>Le régime</a:t>
            </a:r>
          </a:p>
        </p:txBody>
      </p:sp>
      <p:sp>
        <p:nvSpPr>
          <p:cNvPr id="7172" name="Text Box 4"/>
          <p:cNvSpPr txBox="1">
            <a:spLocks noChangeArrowheads="1"/>
          </p:cNvSpPr>
          <p:nvPr/>
        </p:nvSpPr>
        <p:spPr bwMode="auto">
          <a:xfrm>
            <a:off x="4111775" y="2484439"/>
            <a:ext cx="805810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2400" dirty="0"/>
              <a:t>La thérapeutique non médicamenteuse, c’est aussi de la thérapeutique</a:t>
            </a:r>
          </a:p>
          <a:p>
            <a:pPr eaLnBrk="1" hangingPunct="1"/>
            <a:endParaRPr lang="fr-FR" altLang="fr-FR" sz="2400" dirty="0"/>
          </a:p>
          <a:p>
            <a:pPr eaLnBrk="1" hangingPunct="1"/>
            <a:r>
              <a:rPr lang="fr-FR" altLang="fr-FR" sz="2400" dirty="0"/>
              <a:t>Régime hypocalorique équilibré</a:t>
            </a:r>
          </a:p>
          <a:p>
            <a:pPr eaLnBrk="1" hangingPunct="1"/>
            <a:endParaRPr lang="fr-FR" altLang="fr-FR" sz="2400" dirty="0"/>
          </a:p>
          <a:p>
            <a:pPr eaLnBrk="1" hangingPunct="1"/>
            <a:r>
              <a:rPr lang="fr-FR" altLang="fr-FR" sz="2400" dirty="0"/>
              <a:t>Régime sodé à 6 g sel par jour</a:t>
            </a:r>
          </a:p>
          <a:p>
            <a:pPr eaLnBrk="1" hangingPunct="1"/>
            <a:endParaRPr lang="fr-FR" altLang="fr-FR" sz="2400" dirty="0"/>
          </a:p>
          <a:p>
            <a:pPr eaLnBrk="1" hangingPunct="1"/>
            <a:r>
              <a:rPr lang="fr-FR" altLang="fr-FR" sz="2400" dirty="0"/>
              <a:t>Lutte contre la sédentarité</a:t>
            </a:r>
          </a:p>
          <a:p>
            <a:pPr eaLnBrk="1" hangingPunct="1"/>
            <a:endParaRPr lang="fr-FR" altLang="fr-FR" sz="2400" dirty="0"/>
          </a:p>
          <a:p>
            <a:pPr eaLnBrk="1" hangingPunct="1"/>
            <a:r>
              <a:rPr lang="fr-FR" altLang="fr-FR" sz="2400" dirty="0"/>
              <a:t>Arrêt du tabagisme (pour EDN)</a:t>
            </a:r>
          </a:p>
        </p:txBody>
      </p:sp>
      <p:sp>
        <p:nvSpPr>
          <p:cNvPr id="7173" name="AutoShape 5" descr="img11"/>
          <p:cNvSpPr>
            <a:spLocks noChangeAspect="1" noChangeArrowheads="1"/>
          </p:cNvSpPr>
          <p:nvPr/>
        </p:nvSpPr>
        <p:spPr bwMode="auto">
          <a:xfrm>
            <a:off x="207433" y="46039"/>
            <a:ext cx="7264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extLst>
      <p:ext uri="{BB962C8B-B14F-4D97-AF65-F5344CB8AC3E}">
        <p14:creationId xmlns:p14="http://schemas.microsoft.com/office/powerpoint/2010/main" val="206355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011976" y="0"/>
            <a:ext cx="796924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fr-FR" altLang="fr-FR" sz="4400" b="1" dirty="0">
                <a:effectLst>
                  <a:outerShdw blurRad="38100" dist="38100" dir="2700000" algn="tl">
                    <a:srgbClr val="C0C0C0"/>
                  </a:outerShdw>
                </a:effectLst>
                <a:latin typeface="Times New Roman" pitchFamily="18" charset="0"/>
              </a:rPr>
              <a:t>Vous avez diagnostiqué une HTA essentielle</a:t>
            </a:r>
          </a:p>
        </p:txBody>
      </p:sp>
      <p:sp>
        <p:nvSpPr>
          <p:cNvPr id="25603" name="Text Box 3"/>
          <p:cNvSpPr txBox="1">
            <a:spLocks noChangeArrowheads="1"/>
          </p:cNvSpPr>
          <p:nvPr/>
        </p:nvSpPr>
        <p:spPr bwMode="auto">
          <a:xfrm>
            <a:off x="4269762" y="1793508"/>
            <a:ext cx="792223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454025">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defRPr/>
            </a:pPr>
            <a:r>
              <a:rPr lang="fr-FR" sz="2400" dirty="0"/>
              <a:t>Globalement, 70 % des patients hypertendus vus en ville n’ont pas de complications. Néanmoins il est recommandé d’adapter le choix thérapeutique en fonction des comorbidités associées </a:t>
            </a:r>
          </a:p>
          <a:p>
            <a:pPr>
              <a:defRPr/>
            </a:pPr>
            <a:endParaRPr lang="fr-FR" altLang="fr-FR" sz="2400" dirty="0"/>
          </a:p>
          <a:p>
            <a:r>
              <a:rPr lang="fr-FR" sz="2400" b="1" cap="all" dirty="0"/>
              <a:t>LES OBJECTIFS DU TRAITEMENT</a:t>
            </a:r>
          </a:p>
          <a:p>
            <a:pPr marL="342900" indent="-342900">
              <a:buFont typeface="Arial" panose="020B0604020202020204" pitchFamily="34" charset="0"/>
              <a:buChar char="•"/>
            </a:pPr>
            <a:r>
              <a:rPr lang="fr-FR" sz="2400" dirty="0"/>
              <a:t>Réduire l’incidence IDM/AVC/I cardiaque/IRC/HTA maligne</a:t>
            </a:r>
          </a:p>
          <a:p>
            <a:pPr marL="342900" indent="-342900">
              <a:buFont typeface="Arial" panose="020B0604020202020204" pitchFamily="34" charset="0"/>
              <a:buChar char="•"/>
            </a:pPr>
            <a:r>
              <a:rPr lang="fr-FR" sz="2400" dirty="0"/>
              <a:t>Réduire mortalité</a:t>
            </a:r>
          </a:p>
          <a:p>
            <a:pPr marL="342900" indent="-342900">
              <a:buFont typeface="Arial" panose="020B0604020202020204" pitchFamily="34" charset="0"/>
              <a:buChar char="•"/>
            </a:pPr>
            <a:r>
              <a:rPr lang="fr-FR" sz="2400" dirty="0"/>
              <a:t>Traitement envisagé à vie: Tolérance/observance +++</a:t>
            </a:r>
          </a:p>
          <a:p>
            <a:endParaRPr lang="fr-FR" sz="2400" dirty="0"/>
          </a:p>
          <a:p>
            <a:r>
              <a:rPr lang="fr-FR" sz="2400" dirty="0"/>
              <a:t>Il comporte toujours de nouvelles habitudes de vie (alimentaires et d’activité physique) et souvent  un traitement médicamenteux.</a:t>
            </a:r>
          </a:p>
          <a:p>
            <a:pPr>
              <a:defRPr/>
            </a:pPr>
            <a:endParaRPr lang="fr-FR" altLang="fr-FR" sz="2400" dirty="0"/>
          </a:p>
        </p:txBody>
      </p:sp>
    </p:spTree>
    <p:extLst>
      <p:ext uri="{BB962C8B-B14F-4D97-AF65-F5344CB8AC3E}">
        <p14:creationId xmlns:p14="http://schemas.microsoft.com/office/powerpoint/2010/main" val="24811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054641" y="1893747"/>
            <a:ext cx="78981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4540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3200" dirty="0"/>
              <a:t>Vous avez diagnostiqué une HTA</a:t>
            </a:r>
          </a:p>
          <a:p>
            <a:pPr eaLnBrk="1" hangingPunct="1"/>
            <a:endParaRPr lang="fr-FR" altLang="fr-FR" sz="3200" dirty="0"/>
          </a:p>
          <a:p>
            <a:pPr eaLnBrk="1" hangingPunct="1"/>
            <a:r>
              <a:rPr lang="fr-FR" altLang="fr-FR" sz="3200" dirty="0"/>
              <a:t>Par quel médicament débuter?</a:t>
            </a:r>
          </a:p>
        </p:txBody>
      </p:sp>
    </p:spTree>
    <p:extLst>
      <p:ext uri="{BB962C8B-B14F-4D97-AF65-F5344CB8AC3E}">
        <p14:creationId xmlns:p14="http://schemas.microsoft.com/office/powerpoint/2010/main" val="3534352802"/>
      </p:ext>
    </p:extLst>
  </p:cSld>
  <p:clrMapOvr>
    <a:masterClrMapping/>
  </p:clrMapOvr>
</p:sld>
</file>

<file path=ppt/theme/theme1.xml><?xml version="1.0" encoding="utf-8"?>
<a:theme xmlns:a="http://schemas.openxmlformats.org/drawingml/2006/main" name="SECA gris 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A gris G" id="{0BB156EC-798C-4242-91AE-ACECA6E60431}" vid="{4F0FCE0C-C330-4DDF-A50D-DEC86DF7A97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SECA gris G</Template>
  <TotalTime>2105</TotalTime>
  <Words>3199</Words>
  <Application>Microsoft Office PowerPoint</Application>
  <PresentationFormat>Grand écran</PresentationFormat>
  <Paragraphs>458</Paragraphs>
  <Slides>55</Slides>
  <Notes>12</Notes>
  <HiddenSlides>0</HiddenSlides>
  <MMClips>0</MMClips>
  <ScaleCrop>false</ScaleCrop>
  <HeadingPairs>
    <vt:vector size="8" baseType="variant">
      <vt:variant>
        <vt:lpstr>Polices utilisées</vt:lpstr>
      </vt:variant>
      <vt:variant>
        <vt:i4>12</vt:i4>
      </vt:variant>
      <vt:variant>
        <vt:lpstr>Thème</vt:lpstr>
      </vt:variant>
      <vt:variant>
        <vt:i4>3</vt:i4>
      </vt:variant>
      <vt:variant>
        <vt:lpstr>Serveurs OLE incorporés</vt:lpstr>
      </vt:variant>
      <vt:variant>
        <vt:i4>1</vt:i4>
      </vt:variant>
      <vt:variant>
        <vt:lpstr>Titres des diapositives</vt:lpstr>
      </vt:variant>
      <vt:variant>
        <vt:i4>55</vt:i4>
      </vt:variant>
    </vt:vector>
  </HeadingPairs>
  <TitlesOfParts>
    <vt:vector size="71" baseType="lpstr">
      <vt:lpstr>ＭＳ Ｐゴシック</vt:lpstr>
      <vt:lpstr>ＭＳ Ｐゴシック</vt:lpstr>
      <vt:lpstr>Arial</vt:lpstr>
      <vt:lpstr>Calibri</vt:lpstr>
      <vt:lpstr>Calibri Light</vt:lpstr>
      <vt:lpstr>Calisto MT</vt:lpstr>
      <vt:lpstr>Comic Sans MS</vt:lpstr>
      <vt:lpstr>Georgia</vt:lpstr>
      <vt:lpstr>Times New Roman</vt:lpstr>
      <vt:lpstr>Verdana</vt:lpstr>
      <vt:lpstr>Wingdings</vt:lpstr>
      <vt:lpstr>Wingdings 2</vt:lpstr>
      <vt:lpstr>SECA gris G</vt:lpstr>
      <vt:lpstr>Thème Office</vt:lpstr>
      <vt:lpstr>1_Thème Office</vt:lpstr>
      <vt:lpstr>CorelDRAW</vt:lpstr>
      <vt:lpstr>Médicaments essentiels  Hypertension artérielle  Insuffisance cardiaque</vt:lpstr>
      <vt:lpstr>OBJECTIFS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Règles de prescription Diurétiques</vt:lpstr>
      <vt:lpstr>Diurétiques thiazidiques</vt:lpstr>
      <vt:lpstr>Diurétiques thiazidiques</vt:lpstr>
      <vt:lpstr>Présentation PowerPoint</vt:lpstr>
      <vt:lpstr>Bloqueur du SRAA</vt:lpstr>
      <vt:lpstr>Effets des I-SRAA sur les fonctions myocardique et rénale</vt:lpstr>
      <vt:lpstr>Utilisations thérapeutiques  des I-SRAA</vt:lpstr>
      <vt:lpstr>Effets secondaires</vt:lpstr>
      <vt:lpstr>Interactions médicamenteuses</vt:lpstr>
      <vt:lpstr>Contre-Indication</vt:lpstr>
      <vt:lpstr>Savoir prescrire un IEC</vt:lpstr>
      <vt:lpstr>Savoir prescrire un ARAII-Sartans</vt:lpstr>
      <vt:lpstr>Les Inhibiteurs calciques</vt:lpstr>
      <vt:lpstr>Inhibiteurs calciques</vt:lpstr>
      <vt:lpstr>Prescrivez une dihydropyridine: Hyper-simple</vt:lpstr>
      <vt:lpstr>Et si l’HTA résiste à une monothérapie</vt:lpstr>
      <vt:lpstr>Et si l’HTA résiste à une Trithérapie</vt:lpstr>
      <vt:lpstr>Des questions ?</vt:lpstr>
      <vt:lpstr>LE TRAITEMENT DE L'INSUFFISANCE CARDIAQUE </vt:lpstr>
      <vt:lpstr>LE TRAITEMENT DE L'INSUFFISANCE CARDIAQUE </vt:lpstr>
      <vt:lpstr>LE TRAITEMENT MÉDICAMENTEUX DE L'INSUFFISANCE CARDIAQUE</vt:lpstr>
      <vt:lpstr>Thérapeutique non médicamenteuse</vt:lpstr>
      <vt:lpstr>LE TRAITEMENT MÉDICAMENTEUX DE L'INSUFFISANCE CARDIAQUE</vt:lpstr>
      <vt:lpstr>Présentation PowerPoint</vt:lpstr>
      <vt:lpstr>Diurétiques de l’anse (DAH)</vt:lpstr>
      <vt:lpstr>Furosemide:insuffisance cardiaque</vt:lpstr>
      <vt:lpstr>Furosémide: insuffisance rénale chronique</vt:lpstr>
      <vt:lpstr>Effets secondaires des DAH</vt:lpstr>
      <vt:lpstr>Les β-bloqueurs</vt:lpstr>
      <vt:lpstr>Effets du blocage β1 adrénergique</vt:lpstr>
      <vt:lpstr>Les β-bloqueurs</vt:lpstr>
      <vt:lpstr>Les β-bloqueurs en pratique</vt:lpstr>
      <vt:lpstr>Contre-indications des β-bloqueurs</vt:lpstr>
      <vt:lpstr>Effets secondaires des β-bloqueurs</vt:lpstr>
      <vt:lpstr>Anti-aldostérones</vt:lpstr>
      <vt:lpstr>Présentation PowerPoint</vt:lpstr>
      <vt:lpstr>Anti-aldostérones</vt:lpstr>
      <vt:lpstr>Glifozines</vt:lpstr>
      <vt:lpstr>iSGLT2 - MÉCANISME D’ACTION </vt:lpstr>
      <vt:lpstr>Principaux effets physiologiques de l’inhibition des SGLT2</vt:lpstr>
      <vt:lpstr>Glifozines</vt:lpstr>
      <vt:lpstr>Effets indésirables à connaitre des iSGLT2 chez le patient diabétique </vt:lpstr>
      <vt:lpstr>A retenir: Traitement dans l’insuffisance cardiaque à fonction d’éjection réduite</vt:lpstr>
      <vt:lpstr>A retenir Traitement dans l’insuffisance cardiaque à fonction d’éjection préservée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dc:creator>
  <cp:lastModifiedBy>NGUYEN, Huu-Kim-An</cp:lastModifiedBy>
  <cp:revision>67</cp:revision>
  <dcterms:created xsi:type="dcterms:W3CDTF">2018-10-03T10:02:25Z</dcterms:created>
  <dcterms:modified xsi:type="dcterms:W3CDTF">2024-09-17T14:12:48Z</dcterms:modified>
</cp:coreProperties>
</file>