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97" r:id="rId5"/>
    <p:sldId id="296" r:id="rId6"/>
    <p:sldId id="298" r:id="rId7"/>
    <p:sldId id="271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4264">
          <p15:clr>
            <a:srgbClr val="A4A3A4"/>
          </p15:clr>
        </p15:guide>
        <p15:guide id="4" orient="horz" pos="210">
          <p15:clr>
            <a:srgbClr val="A4A3A4"/>
          </p15:clr>
        </p15:guide>
        <p15:guide id="5" pos="249">
          <p15:clr>
            <a:srgbClr val="A4A3A4"/>
          </p15:clr>
        </p15:guide>
        <p15:guide id="6" pos="2883">
          <p15:clr>
            <a:srgbClr val="A4A3A4"/>
          </p15:clr>
        </p15:guide>
        <p15:guide id="7" pos="68">
          <p15:clr>
            <a:srgbClr val="A4A3A4"/>
          </p15:clr>
        </p15:guide>
        <p15:guide id="8" pos="5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79B"/>
    <a:srgbClr val="078F9D"/>
    <a:srgbClr val="1FA192"/>
    <a:srgbClr val="0EA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5" autoAdjust="0"/>
    <p:restoredTop sz="94660"/>
  </p:normalViewPr>
  <p:slideViewPr>
    <p:cSldViewPr>
      <p:cViewPr varScale="1">
        <p:scale>
          <a:sx n="85" d="100"/>
          <a:sy n="85" d="100"/>
        </p:scale>
        <p:origin x="1723" y="67"/>
      </p:cViewPr>
      <p:guideLst>
        <p:guide orient="horz" pos="436"/>
        <p:guide orient="horz" pos="2160"/>
        <p:guide orient="horz" pos="4264"/>
        <p:guide orient="horz" pos="210"/>
        <p:guide pos="249"/>
        <p:guide pos="2883"/>
        <p:guide pos="68"/>
        <p:guide pos="57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5" d="100"/>
          <a:sy n="95" d="100"/>
        </p:scale>
        <p:origin x="-153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6A7BFFD-1637-458B-8AE6-59157655538F}" type="datetimeFigureOut">
              <a:rPr lang="fr-FR" smtClean="0"/>
              <a:pPr/>
              <a:t>09/02/2024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9D73E48-25EF-457A-AF08-B4337DD3B07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5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8AB623E-8A92-497A-B6C6-B23D0A9AF894}" type="datetimeFigureOut">
              <a:rPr lang="fr-FR" smtClean="0"/>
              <a:pPr/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F32BCAB-EECF-4539-8FEF-E7D3EEC5F4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6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2BCAB-EECF-4539-8FEF-E7D3EEC5F4B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26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100">
              <a:srgbClr val="FFFFFF"/>
            </a:gs>
            <a:gs pos="0">
              <a:schemeClr val="bg1"/>
            </a:gs>
            <a:gs pos="100000">
              <a:schemeClr val="bg1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pic>
        <p:nvPicPr>
          <p:cNvPr id="1027" name="Picture 3" descr="D:\Donnée 2\Monique\Appels à projets 2012-2013\Diaporama LYON EST\bas-de-page-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5779318"/>
            <a:ext cx="77597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85800" y="836712"/>
            <a:ext cx="7772400" cy="1440161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6"/>
                </a:solidFill>
              </a:rPr>
              <a:t>NOM DU PROJET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87624" y="306896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 des Etudiants</a:t>
            </a:r>
          </a:p>
        </p:txBody>
      </p:sp>
      <p:sp>
        <p:nvSpPr>
          <p:cNvPr id="17" name="Forme libre 16"/>
          <p:cNvSpPr/>
          <p:nvPr/>
        </p:nvSpPr>
        <p:spPr>
          <a:xfrm>
            <a:off x="1835696" y="2450776"/>
            <a:ext cx="5160267" cy="258144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185340 w 5986065"/>
              <a:gd name="connsiteY0" fmla="*/ 0 h 623529"/>
              <a:gd name="connsiteX1" fmla="*/ 103461 w 5986065"/>
              <a:gd name="connsiteY1" fmla="*/ 292655 h 623529"/>
              <a:gd name="connsiteX2" fmla="*/ 1842690 w 5986065"/>
              <a:gd name="connsiteY2" fmla="*/ 619125 h 623529"/>
              <a:gd name="connsiteX3" fmla="*/ 3890565 w 5986065"/>
              <a:gd name="connsiteY3" fmla="*/ 485775 h 623529"/>
              <a:gd name="connsiteX4" fmla="*/ 5643165 w 5986065"/>
              <a:gd name="connsiteY4" fmla="*/ 552450 h 623529"/>
              <a:gd name="connsiteX5" fmla="*/ 5986065 w 5986065"/>
              <a:gd name="connsiteY5" fmla="*/ 561975 h 623529"/>
              <a:gd name="connsiteX0" fmla="*/ 0 w 6372225"/>
              <a:gd name="connsiteY0" fmla="*/ 197013 h 353817"/>
              <a:gd name="connsiteX1" fmla="*/ 489621 w 6372225"/>
              <a:gd name="connsiteY1" fmla="*/ 22943 h 353817"/>
              <a:gd name="connsiteX2" fmla="*/ 2228850 w 6372225"/>
              <a:gd name="connsiteY2" fmla="*/ 349413 h 353817"/>
              <a:gd name="connsiteX3" fmla="*/ 4276725 w 6372225"/>
              <a:gd name="connsiteY3" fmla="*/ 216063 h 353817"/>
              <a:gd name="connsiteX4" fmla="*/ 6029325 w 6372225"/>
              <a:gd name="connsiteY4" fmla="*/ 282738 h 353817"/>
              <a:gd name="connsiteX5" fmla="*/ 6372225 w 6372225"/>
              <a:gd name="connsiteY5" fmla="*/ 292263 h 353817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61121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5743575"/>
              <a:gd name="connsiteY0" fmla="*/ 54828 h 275236"/>
              <a:gd name="connsiteX1" fmla="*/ 432471 w 5743575"/>
              <a:gd name="connsiteY1" fmla="*/ 42683 h 275236"/>
              <a:gd name="connsiteX2" fmla="*/ 1600200 w 5743575"/>
              <a:gd name="connsiteY2" fmla="*/ 273903 h 275236"/>
              <a:gd name="connsiteX3" fmla="*/ 3648075 w 5743575"/>
              <a:gd name="connsiteY3" fmla="*/ 140553 h 275236"/>
              <a:gd name="connsiteX4" fmla="*/ 5400675 w 5743575"/>
              <a:gd name="connsiteY4" fmla="*/ 207228 h 275236"/>
              <a:gd name="connsiteX5" fmla="*/ 5743575 w 5743575"/>
              <a:gd name="connsiteY5" fmla="*/ 216753 h 275236"/>
              <a:gd name="connsiteX0" fmla="*/ 704361 w 5362086"/>
              <a:gd name="connsiteY0" fmla="*/ 0 h 1430083"/>
              <a:gd name="connsiteX1" fmla="*/ 50982 w 5362086"/>
              <a:gd name="connsiteY1" fmla="*/ 1197530 h 1430083"/>
              <a:gd name="connsiteX2" fmla="*/ 1218711 w 5362086"/>
              <a:gd name="connsiteY2" fmla="*/ 1428750 h 1430083"/>
              <a:gd name="connsiteX3" fmla="*/ 3266586 w 5362086"/>
              <a:gd name="connsiteY3" fmla="*/ 1295400 h 1430083"/>
              <a:gd name="connsiteX4" fmla="*/ 5019186 w 5362086"/>
              <a:gd name="connsiteY4" fmla="*/ 1362075 h 1430083"/>
              <a:gd name="connsiteX5" fmla="*/ 5362086 w 5362086"/>
              <a:gd name="connsiteY5" fmla="*/ 1371600 h 1430083"/>
              <a:gd name="connsiteX0" fmla="*/ 877921 w 5535646"/>
              <a:gd name="connsiteY0" fmla="*/ 0 h 1430083"/>
              <a:gd name="connsiteX1" fmla="*/ 224542 w 5535646"/>
              <a:gd name="connsiteY1" fmla="*/ 1197530 h 1430083"/>
              <a:gd name="connsiteX2" fmla="*/ 1392271 w 5535646"/>
              <a:gd name="connsiteY2" fmla="*/ 1428750 h 1430083"/>
              <a:gd name="connsiteX3" fmla="*/ 3440146 w 5535646"/>
              <a:gd name="connsiteY3" fmla="*/ 1295400 h 1430083"/>
              <a:gd name="connsiteX4" fmla="*/ 5192746 w 5535646"/>
              <a:gd name="connsiteY4" fmla="*/ 1362075 h 1430083"/>
              <a:gd name="connsiteX5" fmla="*/ 5535646 w 5535646"/>
              <a:gd name="connsiteY5" fmla="*/ 1371600 h 1430083"/>
              <a:gd name="connsiteX0" fmla="*/ 877921 w 5535646"/>
              <a:gd name="connsiteY0" fmla="*/ 0 h 1477896"/>
              <a:gd name="connsiteX1" fmla="*/ 224542 w 5535646"/>
              <a:gd name="connsiteY1" fmla="*/ 1197530 h 1477896"/>
              <a:gd name="connsiteX2" fmla="*/ 1392271 w 5535646"/>
              <a:gd name="connsiteY2" fmla="*/ 1428750 h 1477896"/>
              <a:gd name="connsiteX3" fmla="*/ 3440146 w 5535646"/>
              <a:gd name="connsiteY3" fmla="*/ 1295400 h 1477896"/>
              <a:gd name="connsiteX4" fmla="*/ 5192746 w 5535646"/>
              <a:gd name="connsiteY4" fmla="*/ 1362075 h 1477896"/>
              <a:gd name="connsiteX5" fmla="*/ 5535646 w 5535646"/>
              <a:gd name="connsiteY5" fmla="*/ 1371600 h 1477896"/>
              <a:gd name="connsiteX0" fmla="*/ 0 w 5311104"/>
              <a:gd name="connsiteY0" fmla="*/ 0 h 280366"/>
              <a:gd name="connsiteX1" fmla="*/ 1167729 w 5311104"/>
              <a:gd name="connsiteY1" fmla="*/ 231220 h 280366"/>
              <a:gd name="connsiteX2" fmla="*/ 3215604 w 5311104"/>
              <a:gd name="connsiteY2" fmla="*/ 97870 h 280366"/>
              <a:gd name="connsiteX3" fmla="*/ 4968204 w 5311104"/>
              <a:gd name="connsiteY3" fmla="*/ 164545 h 280366"/>
              <a:gd name="connsiteX4" fmla="*/ 5311104 w 5311104"/>
              <a:gd name="connsiteY4" fmla="*/ 174070 h 280366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501604"/>
              <a:gd name="connsiteY0" fmla="*/ 0 h 157447"/>
              <a:gd name="connsiteX1" fmla="*/ 1358229 w 5501604"/>
              <a:gd name="connsiteY1" fmla="*/ 155020 h 157447"/>
              <a:gd name="connsiteX2" fmla="*/ 3406104 w 5501604"/>
              <a:gd name="connsiteY2" fmla="*/ 21670 h 157447"/>
              <a:gd name="connsiteX3" fmla="*/ 5158704 w 5501604"/>
              <a:gd name="connsiteY3" fmla="*/ 88345 h 157447"/>
              <a:gd name="connsiteX4" fmla="*/ 5501604 w 5501604"/>
              <a:gd name="connsiteY4" fmla="*/ 97870 h 157447"/>
              <a:gd name="connsiteX0" fmla="*/ 0 w 5501604"/>
              <a:gd name="connsiteY0" fmla="*/ 16098 h 171194"/>
              <a:gd name="connsiteX1" fmla="*/ 1358229 w 5501604"/>
              <a:gd name="connsiteY1" fmla="*/ 171118 h 171194"/>
              <a:gd name="connsiteX2" fmla="*/ 3406104 w 5501604"/>
              <a:gd name="connsiteY2" fmla="*/ 37768 h 171194"/>
              <a:gd name="connsiteX3" fmla="*/ 5158704 w 5501604"/>
              <a:gd name="connsiteY3" fmla="*/ 104443 h 171194"/>
              <a:gd name="connsiteX4" fmla="*/ 5501604 w 5501604"/>
              <a:gd name="connsiteY4" fmla="*/ 113968 h 171194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4"/>
              <a:gd name="connsiteX1" fmla="*/ 1853529 w 5501604"/>
              <a:gd name="connsiteY1" fmla="*/ 243900 h 243954"/>
              <a:gd name="connsiteX2" fmla="*/ 3406104 w 5501604"/>
              <a:gd name="connsiteY2" fmla="*/ 34350 h 243954"/>
              <a:gd name="connsiteX3" fmla="*/ 5158704 w 5501604"/>
              <a:gd name="connsiteY3" fmla="*/ 101025 h 243954"/>
              <a:gd name="connsiteX4" fmla="*/ 5501604 w 5501604"/>
              <a:gd name="connsiteY4" fmla="*/ 110550 h 243954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26734 h 258024"/>
              <a:gd name="connsiteX1" fmla="*/ 1853529 w 5501604"/>
              <a:gd name="connsiteY1" fmla="*/ 257954 h 258024"/>
              <a:gd name="connsiteX2" fmla="*/ 3406104 w 5501604"/>
              <a:gd name="connsiteY2" fmla="*/ 48404 h 258024"/>
              <a:gd name="connsiteX3" fmla="*/ 5092029 w 5501604"/>
              <a:gd name="connsiteY3" fmla="*/ 76979 h 258024"/>
              <a:gd name="connsiteX4" fmla="*/ 5501604 w 5501604"/>
              <a:gd name="connsiteY4" fmla="*/ 124604 h 258024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160267"/>
              <a:gd name="connsiteY0" fmla="*/ 12448 h 258144"/>
              <a:gd name="connsiteX1" fmla="*/ 1512192 w 5160267"/>
              <a:gd name="connsiteY1" fmla="*/ 257955 h 258144"/>
              <a:gd name="connsiteX2" fmla="*/ 3064767 w 5160267"/>
              <a:gd name="connsiteY2" fmla="*/ 48405 h 258144"/>
              <a:gd name="connsiteX3" fmla="*/ 4750692 w 5160267"/>
              <a:gd name="connsiteY3" fmla="*/ 76980 h 258144"/>
              <a:gd name="connsiteX4" fmla="*/ 5160267 w 5160267"/>
              <a:gd name="connsiteY4" fmla="*/ 124605 h 2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0267" h="258144">
                <a:moveTo>
                  <a:pt x="0" y="12448"/>
                </a:moveTo>
                <a:cubicBezTo>
                  <a:pt x="637533" y="46222"/>
                  <a:pt x="1001398" y="251962"/>
                  <a:pt x="1512192" y="257955"/>
                </a:cubicBezTo>
                <a:cubicBezTo>
                  <a:pt x="2022986" y="263948"/>
                  <a:pt x="2448817" y="126193"/>
                  <a:pt x="3064767" y="48405"/>
                </a:cubicBezTo>
                <a:cubicBezTo>
                  <a:pt x="3680717" y="-29383"/>
                  <a:pt x="4074417" y="-8745"/>
                  <a:pt x="4750692" y="76980"/>
                </a:cubicBezTo>
                <a:lnTo>
                  <a:pt x="5160267" y="124605"/>
                </a:lnTo>
              </a:path>
            </a:pathLst>
          </a:custGeom>
          <a:noFill/>
          <a:ln w="2540">
            <a:solidFill>
              <a:srgbClr val="078F9D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A79B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 rot="-10860000">
            <a:off x="1911230" y="2522829"/>
            <a:ext cx="5279326" cy="132584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4143 h 379566"/>
              <a:gd name="connsiteX1" fmla="*/ 828675 w 5195794"/>
              <a:gd name="connsiteY1" fmla="*/ 156543 h 379566"/>
              <a:gd name="connsiteX2" fmla="*/ 2970954 w 5195794"/>
              <a:gd name="connsiteY2" fmla="*/ 72473 h 379566"/>
              <a:gd name="connsiteX3" fmla="*/ 4392556 w 5195794"/>
              <a:gd name="connsiteY3" fmla="*/ 0 h 379566"/>
              <a:gd name="connsiteX4" fmla="*/ 5195794 w 5195794"/>
              <a:gd name="connsiteY4" fmla="*/ 379566 h 379566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56473 h 431896"/>
              <a:gd name="connsiteX1" fmla="*/ 828675 w 5195794"/>
              <a:gd name="connsiteY1" fmla="*/ 208873 h 431896"/>
              <a:gd name="connsiteX2" fmla="*/ 2970954 w 5195794"/>
              <a:gd name="connsiteY2" fmla="*/ 124803 h 431896"/>
              <a:gd name="connsiteX3" fmla="*/ 4392556 w 5195794"/>
              <a:gd name="connsiteY3" fmla="*/ 52330 h 431896"/>
              <a:gd name="connsiteX4" fmla="*/ 5195794 w 5195794"/>
              <a:gd name="connsiteY4" fmla="*/ 431896 h 43189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47289 h 422712"/>
              <a:gd name="connsiteX1" fmla="*/ 1077285 w 5195794"/>
              <a:gd name="connsiteY1" fmla="*/ 146870 h 422712"/>
              <a:gd name="connsiteX2" fmla="*/ 2941386 w 5195794"/>
              <a:gd name="connsiteY2" fmla="*/ 172262 h 422712"/>
              <a:gd name="connsiteX3" fmla="*/ 4392556 w 5195794"/>
              <a:gd name="connsiteY3" fmla="*/ 43146 h 422712"/>
              <a:gd name="connsiteX4" fmla="*/ 5195794 w 5195794"/>
              <a:gd name="connsiteY4" fmla="*/ 422712 h 422712"/>
              <a:gd name="connsiteX0" fmla="*/ 0 w 5195794"/>
              <a:gd name="connsiteY0" fmla="*/ 37848 h 413271"/>
              <a:gd name="connsiteX1" fmla="*/ 1077285 w 5195794"/>
              <a:gd name="connsiteY1" fmla="*/ 137429 h 413271"/>
              <a:gd name="connsiteX2" fmla="*/ 2941386 w 5195794"/>
              <a:gd name="connsiteY2" fmla="*/ 162821 h 413271"/>
              <a:gd name="connsiteX3" fmla="*/ 4392556 w 5195794"/>
              <a:gd name="connsiteY3" fmla="*/ 33705 h 413271"/>
              <a:gd name="connsiteX4" fmla="*/ 5195794 w 5195794"/>
              <a:gd name="connsiteY4" fmla="*/ 413271 h 413271"/>
              <a:gd name="connsiteX0" fmla="*/ 0 w 5195794"/>
              <a:gd name="connsiteY0" fmla="*/ 45900 h 421323"/>
              <a:gd name="connsiteX1" fmla="*/ 1011950 w 5195794"/>
              <a:gd name="connsiteY1" fmla="*/ 68129 h 421323"/>
              <a:gd name="connsiteX2" fmla="*/ 2941386 w 5195794"/>
              <a:gd name="connsiteY2" fmla="*/ 170873 h 421323"/>
              <a:gd name="connsiteX3" fmla="*/ 4392556 w 5195794"/>
              <a:gd name="connsiteY3" fmla="*/ 41757 h 421323"/>
              <a:gd name="connsiteX4" fmla="*/ 5195794 w 5195794"/>
              <a:gd name="connsiteY4" fmla="*/ 421323 h 421323"/>
              <a:gd name="connsiteX0" fmla="*/ 0 w 5673966"/>
              <a:gd name="connsiteY0" fmla="*/ 151871 h 421323"/>
              <a:gd name="connsiteX1" fmla="*/ 1490122 w 5673966"/>
              <a:gd name="connsiteY1" fmla="*/ 68129 h 421323"/>
              <a:gd name="connsiteX2" fmla="*/ 3419558 w 5673966"/>
              <a:gd name="connsiteY2" fmla="*/ 170873 h 421323"/>
              <a:gd name="connsiteX3" fmla="*/ 4870728 w 5673966"/>
              <a:gd name="connsiteY3" fmla="*/ 41757 h 421323"/>
              <a:gd name="connsiteX4" fmla="*/ 5673966 w 5673966"/>
              <a:gd name="connsiteY4" fmla="*/ 421323 h 421323"/>
              <a:gd name="connsiteX0" fmla="*/ 0 w 4870728"/>
              <a:gd name="connsiteY0" fmla="*/ 151871 h 185439"/>
              <a:gd name="connsiteX1" fmla="*/ 1490122 w 4870728"/>
              <a:gd name="connsiteY1" fmla="*/ 68129 h 185439"/>
              <a:gd name="connsiteX2" fmla="*/ 3419558 w 4870728"/>
              <a:gd name="connsiteY2" fmla="*/ 170873 h 185439"/>
              <a:gd name="connsiteX3" fmla="*/ 4870728 w 4870728"/>
              <a:gd name="connsiteY3" fmla="*/ 41757 h 185439"/>
              <a:gd name="connsiteX0" fmla="*/ 0 w 5279326"/>
              <a:gd name="connsiteY0" fmla="*/ 99016 h 132584"/>
              <a:gd name="connsiteX1" fmla="*/ 1490122 w 5279326"/>
              <a:gd name="connsiteY1" fmla="*/ 15274 h 132584"/>
              <a:gd name="connsiteX2" fmla="*/ 3419558 w 5279326"/>
              <a:gd name="connsiteY2" fmla="*/ 118018 h 132584"/>
              <a:gd name="connsiteX3" fmla="*/ 5279326 w 5279326"/>
              <a:gd name="connsiteY3" fmla="*/ 48429 h 13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326" h="132584">
                <a:moveTo>
                  <a:pt x="0" y="99016"/>
                </a:moveTo>
                <a:cubicBezTo>
                  <a:pt x="276225" y="209347"/>
                  <a:pt x="920196" y="12107"/>
                  <a:pt x="1490122" y="15274"/>
                </a:cubicBezTo>
                <a:cubicBezTo>
                  <a:pt x="2060048" y="18441"/>
                  <a:pt x="2788024" y="112492"/>
                  <a:pt x="3419558" y="118018"/>
                </a:cubicBezTo>
                <a:cubicBezTo>
                  <a:pt x="4051092" y="123544"/>
                  <a:pt x="4541625" y="-93969"/>
                  <a:pt x="5279326" y="48429"/>
                </a:cubicBezTo>
              </a:path>
            </a:pathLst>
          </a:custGeom>
          <a:noFill/>
          <a:ln w="12700"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192234" y="2436556"/>
            <a:ext cx="129012" cy="129012"/>
          </a:xfrm>
          <a:prstGeom prst="ellipse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998366" y="2547535"/>
            <a:ext cx="64506" cy="64506"/>
          </a:xfrm>
          <a:prstGeom prst="ellipse">
            <a:avLst/>
          </a:prstGeom>
          <a:solidFill>
            <a:srgbClr val="078F9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39753" y="4205993"/>
            <a:ext cx="485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6"/>
                </a:solidFill>
              </a:rPr>
              <a:t>UE12 – Initiation à la Recherche</a:t>
            </a:r>
            <a:endParaRPr lang="fr-FR" sz="2400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  <a:p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1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152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Objectif principal du projet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1115616" y="1268760"/>
            <a:ext cx="7776864" cy="4104456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r>
              <a:rPr lang="fr-FR" sz="2000" i="1" dirty="0"/>
              <a:t>Décrire l’état des connaissances sur le sujet du projet </a:t>
            </a:r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endParaRPr lang="fr-FR" sz="2000" i="1" dirty="0"/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endParaRPr lang="fr-FR" sz="2000" i="1" dirty="0"/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r>
              <a:rPr lang="fr-FR" sz="2000" i="1" dirty="0"/>
              <a:t>Justifier l’intérêt du projet</a:t>
            </a:r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endParaRPr lang="fr-FR" sz="2000" i="1" dirty="0"/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endParaRPr lang="fr-FR" sz="2000" i="1" dirty="0"/>
          </a:p>
          <a:p>
            <a:pPr marL="0" indent="0">
              <a:spcAft>
                <a:spcPts val="1200"/>
              </a:spcAft>
              <a:buClr>
                <a:srgbClr val="078F9D"/>
              </a:buClr>
              <a:buNone/>
            </a:pPr>
            <a:r>
              <a:rPr lang="fr-FR" sz="2000" i="1" dirty="0"/>
              <a:t>Objectif principal du projet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  <a:p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152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METHODE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89248" y="1124744"/>
            <a:ext cx="7499176" cy="410445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Clr>
                <a:srgbClr val="25A79B"/>
              </a:buClr>
            </a:pPr>
            <a:r>
              <a:rPr lang="fr-FR" sz="2800" dirty="0"/>
              <a:t>Population étudiée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Population source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Critères d’inclusion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Critères d’exclusion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Période d’inclusion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43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02840" y="11663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>
                <a:solidFill>
                  <a:schemeClr val="tx1">
                    <a:lumMod val="65000"/>
                    <a:lumOff val="35000"/>
                  </a:schemeClr>
                </a:solidFill>
              </a:rPr>
              <a:t>METHODE (2)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89248" y="836712"/>
            <a:ext cx="7499176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25A79B"/>
              </a:buClr>
            </a:pPr>
            <a:r>
              <a:rPr lang="fr-FR" sz="2800" dirty="0"/>
              <a:t>Intervention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Durée de l’intervention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Nature de l’intervention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Méthode de randomisation</a:t>
            </a:r>
          </a:p>
          <a:p>
            <a:pPr marL="457200" lvl="1" indent="0" algn="ctr">
              <a:lnSpc>
                <a:spcPct val="150000"/>
              </a:lnSpc>
              <a:buClr>
                <a:srgbClr val="25A79B"/>
              </a:buClr>
              <a:buNone/>
            </a:pPr>
            <a:r>
              <a:rPr lang="fr-FR" sz="3200" b="1" u="sng" dirty="0">
                <a:solidFill>
                  <a:srgbClr val="25A79B"/>
                </a:solidFill>
              </a:rPr>
              <a:t>OU</a:t>
            </a:r>
          </a:p>
          <a:p>
            <a:pPr marL="342900" lvl="1" indent="-342900">
              <a:lnSpc>
                <a:spcPct val="150000"/>
              </a:lnSpc>
              <a:buClr>
                <a:srgbClr val="25A79B"/>
              </a:buClr>
              <a:buFont typeface="Arial" pitchFamily="34" charset="0"/>
              <a:buChar char="•"/>
            </a:pPr>
            <a:r>
              <a:rPr lang="fr-FR" dirty="0"/>
              <a:t>Facteur étudié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Modalités de recueil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Définition précise de l’exposition</a:t>
            </a:r>
          </a:p>
          <a:p>
            <a:pPr marL="457200" lvl="1" indent="0">
              <a:lnSpc>
                <a:spcPct val="150000"/>
              </a:lnSpc>
              <a:buClr>
                <a:srgbClr val="25A79B"/>
              </a:buClr>
              <a:buNone/>
            </a:pPr>
            <a:endParaRPr lang="fr-FR" sz="24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0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 idx="4294967295"/>
          </p:nvPr>
        </p:nvSpPr>
        <p:spPr>
          <a:xfrm>
            <a:off x="30284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METHODE (3)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4294967295"/>
          </p:nvPr>
        </p:nvSpPr>
        <p:spPr>
          <a:xfrm>
            <a:off x="755576" y="1124744"/>
            <a:ext cx="8280920" cy="50354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Clr>
                <a:srgbClr val="25A79B"/>
              </a:buClr>
            </a:pPr>
            <a:r>
              <a:rPr lang="fr-FR" sz="2800" dirty="0"/>
              <a:t>Comparaison envisagée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Définition du groupe contrôle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Modalité de construction du groupe contrôle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Intervention dans le groupe contrôle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7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02840" y="11663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METHODE (4)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55576" y="1124744"/>
            <a:ext cx="8280920" cy="50354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25A79B"/>
              </a:buClr>
            </a:pPr>
            <a:r>
              <a:rPr lang="fr-FR" sz="2800" dirty="0"/>
              <a:t>Critères de jugements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Définition d’un critère de jugement principal (CJP)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Modalité de mesure du CJP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Définition d’un ou plusieurs critères de jugement secondaires (CJS)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r>
              <a:rPr lang="fr-FR" sz="2400" dirty="0"/>
              <a:t>Modalité de mesure</a:t>
            </a:r>
          </a:p>
          <a:p>
            <a:pPr lvl="1">
              <a:lnSpc>
                <a:spcPct val="150000"/>
              </a:lnSpc>
              <a:buClr>
                <a:srgbClr val="25A79B"/>
              </a:buClr>
            </a:pPr>
            <a:endParaRPr lang="fr-FR" sz="24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endParaRPr lang="fr-FR" sz="1400" b="1" dirty="0">
              <a:solidFill>
                <a:schemeClr val="accent6"/>
              </a:solidFill>
            </a:endParaRPr>
          </a:p>
          <a:p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2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 idx="4294967295"/>
          </p:nvPr>
        </p:nvSpPr>
        <p:spPr>
          <a:xfrm>
            <a:off x="30284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DISCUSSION/CONCLUSION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395536" y="836712"/>
            <a:ext cx="7992888" cy="0"/>
          </a:xfrm>
          <a:prstGeom prst="line">
            <a:avLst/>
          </a:prstGeom>
          <a:ln w="19050">
            <a:gradFill flip="none" rotWithShape="1">
              <a:gsLst>
                <a:gs pos="41000">
                  <a:schemeClr val="bg1">
                    <a:lumMod val="85000"/>
                  </a:schemeClr>
                </a:gs>
                <a:gs pos="0">
                  <a:schemeClr val="accent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99592" y="1194002"/>
            <a:ext cx="7674024" cy="757312"/>
          </a:xfrm>
          <a:prstGeom prst="rect">
            <a:avLst/>
          </a:prstGeom>
          <a:solidFill>
            <a:schemeClr val="bg1"/>
          </a:solidFill>
          <a:ln w="31750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r>
              <a:rPr lang="fr-FR" sz="2000" i="1" dirty="0"/>
              <a:t>Impact attendu du projet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endParaRPr lang="fr-FR" sz="2000" i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endParaRPr lang="fr-FR" sz="2000" i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endParaRPr lang="fr-FR" sz="2000" i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endParaRPr lang="fr-FR" sz="2000" i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>
                <a:srgbClr val="078F9D"/>
              </a:buClr>
              <a:buNone/>
              <a:defRPr/>
            </a:pPr>
            <a:r>
              <a:rPr lang="fr-FR" sz="2000" i="1" dirty="0"/>
              <a:t>Préciser les points forts et limites méthodologiques du projet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7380312" y="6304185"/>
            <a:ext cx="1692188" cy="50919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400" b="1" dirty="0">
                <a:solidFill>
                  <a:schemeClr val="accent6"/>
                </a:solidFill>
              </a:rPr>
              <a:t>UE12 IR</a:t>
            </a:r>
            <a:br>
              <a:rPr lang="fr-FR" sz="1400" b="1" dirty="0">
                <a:solidFill>
                  <a:schemeClr val="accent6"/>
                </a:solidFill>
              </a:rPr>
            </a:br>
            <a:r>
              <a:rPr lang="fr-FR" sz="1400" b="1" dirty="0">
                <a:solidFill>
                  <a:schemeClr val="accent6"/>
                </a:solidFill>
              </a:rPr>
              <a:t> </a:t>
            </a:r>
          </a:p>
          <a:p>
            <a:endParaRPr lang="fr-FR" sz="1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233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166</Words>
  <Application>Microsoft Office PowerPoint</Application>
  <PresentationFormat>Affichage à l'écran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NOM DU PROJET</vt:lpstr>
      <vt:lpstr>Objectif principal du projet</vt:lpstr>
      <vt:lpstr>METHODE (1)</vt:lpstr>
      <vt:lpstr>Présentation PowerPoint</vt:lpstr>
      <vt:lpstr>METHODE (3)</vt:lpstr>
      <vt:lpstr>Présentation PowerPoint</vt:lpstr>
      <vt:lpstr>DISCUSSION/CONCLUSION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BILLAUD MONIQUE</dc:creator>
  <cp:lastModifiedBy>Anaïs HAVET</cp:lastModifiedBy>
  <cp:revision>138</cp:revision>
  <cp:lastPrinted>2014-03-20T14:59:43Z</cp:lastPrinted>
  <dcterms:created xsi:type="dcterms:W3CDTF">2013-02-11T13:43:34Z</dcterms:created>
  <dcterms:modified xsi:type="dcterms:W3CDTF">2024-02-09T13:46:48Z</dcterms:modified>
</cp:coreProperties>
</file>