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</p:sldMasterIdLst>
  <p:notesMasterIdLst>
    <p:notesMasterId r:id="rId100"/>
  </p:notesMasterIdLst>
  <p:handoutMasterIdLst>
    <p:handoutMasterId r:id="rId101"/>
  </p:handoutMasterIdLst>
  <p:sldIdLst>
    <p:sldId id="319" r:id="rId4"/>
    <p:sldId id="427" r:id="rId5"/>
    <p:sldId id="428" r:id="rId6"/>
    <p:sldId id="338" r:id="rId7"/>
    <p:sldId id="317" r:id="rId8"/>
    <p:sldId id="430" r:id="rId9"/>
    <p:sldId id="340" r:id="rId10"/>
    <p:sldId id="544" r:id="rId11"/>
    <p:sldId id="341" r:id="rId12"/>
    <p:sldId id="488" r:id="rId13"/>
    <p:sldId id="288" r:id="rId14"/>
    <p:sldId id="302" r:id="rId15"/>
    <p:sldId id="303" r:id="rId16"/>
    <p:sldId id="304" r:id="rId17"/>
    <p:sldId id="305" r:id="rId18"/>
    <p:sldId id="306" r:id="rId19"/>
    <p:sldId id="307" r:id="rId20"/>
    <p:sldId id="309" r:id="rId21"/>
    <p:sldId id="310" r:id="rId22"/>
    <p:sldId id="315" r:id="rId23"/>
    <p:sldId id="311" r:id="rId24"/>
    <p:sldId id="312" r:id="rId25"/>
    <p:sldId id="314" r:id="rId26"/>
    <p:sldId id="501" r:id="rId27"/>
    <p:sldId id="318" r:id="rId28"/>
    <p:sldId id="502" r:id="rId29"/>
    <p:sldId id="503" r:id="rId30"/>
    <p:sldId id="486" r:id="rId31"/>
    <p:sldId id="292" r:id="rId32"/>
    <p:sldId id="293" r:id="rId33"/>
    <p:sldId id="294" r:id="rId34"/>
    <p:sldId id="295" r:id="rId35"/>
    <p:sldId id="297" r:id="rId36"/>
    <p:sldId id="320" r:id="rId37"/>
    <p:sldId id="296" r:id="rId38"/>
    <p:sldId id="300" r:id="rId39"/>
    <p:sldId id="299" r:id="rId40"/>
    <p:sldId id="313" r:id="rId41"/>
    <p:sldId id="506" r:id="rId42"/>
    <p:sldId id="393" r:id="rId43"/>
    <p:sldId id="326" r:id="rId44"/>
    <p:sldId id="322" r:id="rId45"/>
    <p:sldId id="321" r:id="rId46"/>
    <p:sldId id="324" r:id="rId47"/>
    <p:sldId id="330" r:id="rId48"/>
    <p:sldId id="543" r:id="rId49"/>
    <p:sldId id="270" r:id="rId50"/>
    <p:sldId id="347" r:id="rId51"/>
    <p:sldId id="394" r:id="rId52"/>
    <p:sldId id="348" r:id="rId53"/>
    <p:sldId id="376" r:id="rId54"/>
    <p:sldId id="349" r:id="rId55"/>
    <p:sldId id="510" r:id="rId56"/>
    <p:sldId id="350" r:id="rId57"/>
    <p:sldId id="351" r:id="rId58"/>
    <p:sldId id="352" r:id="rId59"/>
    <p:sldId id="353" r:id="rId60"/>
    <p:sldId id="354" r:id="rId61"/>
    <p:sldId id="355" r:id="rId62"/>
    <p:sldId id="381" r:id="rId63"/>
    <p:sldId id="382" r:id="rId64"/>
    <p:sldId id="383" r:id="rId65"/>
    <p:sldId id="384" r:id="rId66"/>
    <p:sldId id="487" r:id="rId67"/>
    <p:sldId id="375" r:id="rId68"/>
    <p:sldId id="517" r:id="rId69"/>
    <p:sldId id="385" r:id="rId70"/>
    <p:sldId id="484" r:id="rId71"/>
    <p:sldId id="504" r:id="rId72"/>
    <p:sldId id="357" r:id="rId73"/>
    <p:sldId id="547" r:id="rId74"/>
    <p:sldId id="358" r:id="rId75"/>
    <p:sldId id="548" r:id="rId76"/>
    <p:sldId id="515" r:id="rId77"/>
    <p:sldId id="359" r:id="rId78"/>
    <p:sldId id="386" r:id="rId79"/>
    <p:sldId id="476" r:id="rId80"/>
    <p:sldId id="477" r:id="rId81"/>
    <p:sldId id="360" r:id="rId82"/>
    <p:sldId id="361" r:id="rId83"/>
    <p:sldId id="545" r:id="rId84"/>
    <p:sldId id="546" r:id="rId85"/>
    <p:sldId id="364" r:id="rId86"/>
    <p:sldId id="365" r:id="rId87"/>
    <p:sldId id="518" r:id="rId88"/>
    <p:sldId id="366" r:id="rId89"/>
    <p:sldId id="367" r:id="rId90"/>
    <p:sldId id="519" r:id="rId91"/>
    <p:sldId id="388" r:id="rId92"/>
    <p:sldId id="520" r:id="rId93"/>
    <p:sldId id="507" r:id="rId94"/>
    <p:sldId id="508" r:id="rId95"/>
    <p:sldId id="549" r:id="rId96"/>
    <p:sldId id="440" r:id="rId97"/>
    <p:sldId id="442" r:id="rId98"/>
    <p:sldId id="513" r:id="rId99"/>
  </p:sldIdLst>
  <p:sldSz cx="9144000" cy="6858000" type="screen4x3"/>
  <p:notesSz cx="9926638" cy="6797675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Section par défaut" id="{CCD79F93-C929-4EA1-B220-5E596EF14ED0}">
          <p14:sldIdLst>
            <p14:sldId id="319"/>
            <p14:sldId id="427"/>
            <p14:sldId id="428"/>
            <p14:sldId id="338"/>
            <p14:sldId id="317"/>
            <p14:sldId id="430"/>
            <p14:sldId id="340"/>
            <p14:sldId id="544"/>
            <p14:sldId id="341"/>
            <p14:sldId id="488"/>
            <p14:sldId id="288"/>
            <p14:sldId id="302"/>
            <p14:sldId id="303"/>
            <p14:sldId id="304"/>
            <p14:sldId id="305"/>
            <p14:sldId id="306"/>
            <p14:sldId id="307"/>
            <p14:sldId id="309"/>
            <p14:sldId id="310"/>
            <p14:sldId id="315"/>
            <p14:sldId id="311"/>
            <p14:sldId id="312"/>
            <p14:sldId id="314"/>
            <p14:sldId id="501"/>
            <p14:sldId id="318"/>
            <p14:sldId id="502"/>
            <p14:sldId id="503"/>
            <p14:sldId id="486"/>
            <p14:sldId id="292"/>
            <p14:sldId id="293"/>
            <p14:sldId id="294"/>
            <p14:sldId id="295"/>
            <p14:sldId id="297"/>
            <p14:sldId id="320"/>
            <p14:sldId id="296"/>
            <p14:sldId id="300"/>
            <p14:sldId id="299"/>
            <p14:sldId id="313"/>
            <p14:sldId id="506"/>
            <p14:sldId id="393"/>
            <p14:sldId id="326"/>
            <p14:sldId id="322"/>
            <p14:sldId id="321"/>
            <p14:sldId id="324"/>
            <p14:sldId id="330"/>
            <p14:sldId id="543"/>
            <p14:sldId id="270"/>
          </p14:sldIdLst>
        </p14:section>
        <p14:section name="Neurotranmission" id="{32A29BCA-7E47-4922-B720-ACE8C1CB38FB}">
          <p14:sldIdLst>
            <p14:sldId id="347"/>
            <p14:sldId id="394"/>
            <p14:sldId id="348"/>
            <p14:sldId id="376"/>
            <p14:sldId id="349"/>
            <p14:sldId id="510"/>
            <p14:sldId id="350"/>
            <p14:sldId id="351"/>
            <p14:sldId id="352"/>
            <p14:sldId id="353"/>
            <p14:sldId id="354"/>
            <p14:sldId id="355"/>
            <p14:sldId id="381"/>
            <p14:sldId id="382"/>
            <p14:sldId id="383"/>
            <p14:sldId id="384"/>
            <p14:sldId id="487"/>
            <p14:sldId id="375"/>
            <p14:sldId id="517"/>
            <p14:sldId id="385"/>
            <p14:sldId id="484"/>
            <p14:sldId id="504"/>
            <p14:sldId id="357"/>
            <p14:sldId id="547"/>
            <p14:sldId id="358"/>
            <p14:sldId id="548"/>
            <p14:sldId id="515"/>
            <p14:sldId id="359"/>
            <p14:sldId id="386"/>
            <p14:sldId id="476"/>
            <p14:sldId id="477"/>
            <p14:sldId id="360"/>
            <p14:sldId id="361"/>
            <p14:sldId id="545"/>
            <p14:sldId id="546"/>
            <p14:sldId id="364"/>
            <p14:sldId id="365"/>
            <p14:sldId id="518"/>
            <p14:sldId id="366"/>
            <p14:sldId id="367"/>
            <p14:sldId id="519"/>
            <p14:sldId id="388"/>
            <p14:sldId id="520"/>
            <p14:sldId id="507"/>
            <p14:sldId id="508"/>
            <p14:sldId id="549"/>
            <p14:sldId id="440"/>
            <p14:sldId id="442"/>
            <p14:sldId id="513"/>
          </p14:sldIdLst>
        </p14:section>
        <p14:section name="Neurones et fonctions" id="{355D77B9-A368-4B21-B70C-C55F38130029}">
          <p14:sldIdLst/>
        </p14:section>
        <p14:section name="Questions" id="{26E37EE5-52B0-4C50-A239-A0A853DE26F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イヴ" initials="Y" lastIdx="1" clrIdx="0">
    <p:extLst>
      <p:ext uri="{19B8F6BF-5375-455C-9EA6-DF929625EA0E}">
        <p15:presenceInfo xmlns:p15="http://schemas.microsoft.com/office/powerpoint/2012/main" userId="0fc9f37bd512b10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CC66"/>
    <a:srgbClr val="0000FF"/>
    <a:srgbClr val="FCCEC8"/>
    <a:srgbClr val="FFD3C4"/>
    <a:srgbClr val="FF99FF"/>
    <a:srgbClr val="FF0000"/>
    <a:srgbClr val="333399"/>
    <a:srgbClr val="99CC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56" autoAdjust="0"/>
    <p:restoredTop sz="99151" autoAdjust="0"/>
  </p:normalViewPr>
  <p:slideViewPr>
    <p:cSldViewPr>
      <p:cViewPr>
        <p:scale>
          <a:sx n="79" d="100"/>
          <a:sy n="79" d="100"/>
        </p:scale>
        <p:origin x="1326" y="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commentAuthors" Target="commentAuthor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notesMaster" Target="notesMasters/notesMaster1.xml"/><Relationship Id="rId105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1338" y="0"/>
            <a:ext cx="43037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1338" y="6456363"/>
            <a:ext cx="43037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B3D3916-997B-4F9B-A261-6FBA5C717B2F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90506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925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158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3988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8975"/>
            <a:ext cx="7942262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noProof="0"/>
              <a:t>Cliquez pour modifier les styles du texte du masque</a:t>
            </a:r>
          </a:p>
          <a:p>
            <a:pPr lvl="1"/>
            <a:r>
              <a:rPr lang="fr-FR" altLang="en-US" noProof="0"/>
              <a:t>Deuxième niveau</a:t>
            </a:r>
          </a:p>
          <a:p>
            <a:pPr lvl="2"/>
            <a:r>
              <a:rPr lang="fr-FR" altLang="en-US" noProof="0"/>
              <a:t>Troisième niveau</a:t>
            </a:r>
          </a:p>
          <a:p>
            <a:pPr lvl="3"/>
            <a:r>
              <a:rPr lang="fr-FR" altLang="en-US" noProof="0"/>
              <a:t>Quatrième niveau</a:t>
            </a:r>
          </a:p>
          <a:p>
            <a:pPr lvl="4"/>
            <a:r>
              <a:rPr lang="fr-FR" altLang="en-US" noProof="0"/>
              <a:t>Cinquième niveau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925" y="6456363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A86020C-F09D-4FA9-B352-1D710CE94E28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9692700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6DB09E2-31C6-41EB-8CAB-70ABFABDFFB0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1</a:t>
            </a:fld>
            <a:endParaRPr lang="fr-FR" altLang="en-US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666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3406A2F-F2B0-4F0D-B591-E6F9D63811FB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12</a:t>
            </a:fld>
            <a:endParaRPr lang="fr-FR" altLang="en-US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1823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EC3B5A9-183A-4A31-9B90-C39B0BA2ACCD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13</a:t>
            </a:fld>
            <a:endParaRPr lang="fr-FR" altLang="en-US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115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B16E313-CD5C-40AA-89B8-567C68F6E4A7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14</a:t>
            </a:fld>
            <a:endParaRPr lang="fr-FR" altLang="en-US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3833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319CA73-A375-4B0E-9B46-4BCF93C286F7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15</a:t>
            </a:fld>
            <a:endParaRPr lang="fr-FR" altLang="en-US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558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61F7256-D789-4757-BA06-BCC96583AEE0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16</a:t>
            </a:fld>
            <a:endParaRPr lang="fr-FR" altLang="en-US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18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C2DD286-920C-4176-8EEA-6F03147B6BC7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17</a:t>
            </a:fld>
            <a:endParaRPr lang="fr-FR" altLang="en-US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992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62ED64C-8A7F-4608-8DC9-623874F77629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18</a:t>
            </a:fld>
            <a:endParaRPr lang="fr-FR" altLang="en-US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8349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F92365B-AE98-4C8F-87B9-13C8BD565D04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19</a:t>
            </a:fld>
            <a:endParaRPr lang="fr-FR" altLang="en-US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2283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35E89F7-0DD3-4B0A-A313-31A59E28D694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20</a:t>
            </a:fld>
            <a:endParaRPr lang="fr-FR" altLang="en-US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3996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D30CABB4-D561-402A-A7C6-81FF68C20D64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21</a:t>
            </a:fld>
            <a:endParaRPr lang="fr-FR" altLang="en-US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913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08FB98-56F8-4673-A0E0-5F7B759BE804}" type="slidenum">
              <a:rPr lang="fr-FR" altLang="en-US" smtClean="0">
                <a:solidFill>
                  <a:srgbClr val="000000"/>
                </a:solidFill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fr-FR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1193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F5622A3-7D32-45B0-8FAD-F421BA94C211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22</a:t>
            </a:fld>
            <a:endParaRPr lang="fr-FR" altLang="en-US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348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0AEAD7E7-86D9-4B96-8F2B-E8D918BD9713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23</a:t>
            </a:fld>
            <a:endParaRPr lang="fr-FR" altLang="en-US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0099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3406A2F-F2B0-4F0D-B591-E6F9D63811FB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24</a:t>
            </a:fld>
            <a:endParaRPr lang="fr-FR" altLang="en-US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6976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6502049-5C2D-4F97-B52D-43629E52B80E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25</a:t>
            </a:fld>
            <a:endParaRPr lang="fr-FR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7373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EC3B5A9-183A-4A31-9B90-C39B0BA2ACCD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26</a:t>
            </a:fld>
            <a:endParaRPr lang="fr-FR" altLang="en-US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5478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EC3B5A9-183A-4A31-9B90-C39B0BA2ACCD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27</a:t>
            </a:fld>
            <a:endParaRPr lang="fr-FR" altLang="en-US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58047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16CA1C2-E776-45B8-B861-48C81C43C4C0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29</a:t>
            </a:fld>
            <a:endParaRPr lang="fr-FR" altLang="en-US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7366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002F18D-E8EE-4BAC-B81E-07348187CB77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30</a:t>
            </a:fld>
            <a:endParaRPr lang="fr-FR" altLang="en-US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06725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7A0DD61-C28C-4D56-A61F-7161B7E38D2F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31</a:t>
            </a:fld>
            <a:endParaRPr lang="fr-FR" altLang="en-US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428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E5645F4-BFA9-46CD-81B1-CA98BFA57D38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32</a:t>
            </a:fld>
            <a:endParaRPr lang="fr-FR" altLang="en-US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356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9CCA46B-ADCF-4C85-ACB7-72B60854CF4D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4</a:t>
            </a:fld>
            <a:endParaRPr lang="fr-FR" alt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953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4E24E79-53C8-4CD8-8C96-37DFCEC89DB3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33</a:t>
            </a:fld>
            <a:endParaRPr lang="fr-FR" altLang="en-US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99943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917CEA0-AAF3-4C95-84F8-9322BFCB2B46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34</a:t>
            </a:fld>
            <a:endParaRPr lang="fr-FR" altLang="en-US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33911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E266FC1-8E1E-4F67-892C-F4C26574F350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35</a:t>
            </a:fld>
            <a:endParaRPr lang="fr-FR" altLang="en-US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9125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58A0082-3553-4C8C-A4E5-153E5CD53916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36</a:t>
            </a:fld>
            <a:endParaRPr lang="fr-FR" altLang="en-US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1712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D8CEC734-04A2-43A3-B7C0-671CB1FFFF80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37</a:t>
            </a:fld>
            <a:endParaRPr lang="fr-FR" altLang="en-US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59474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BA650B1-7FE5-4850-A3E6-EDE9CC907119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38</a:t>
            </a:fld>
            <a:endParaRPr lang="fr-FR" altLang="en-US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9805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BA650B1-7FE5-4850-A3E6-EDE9CC907119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39</a:t>
            </a:fld>
            <a:endParaRPr lang="fr-FR" altLang="en-US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15494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9C529B4-8B2F-488E-9B12-B6A58EA7C240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40</a:t>
            </a:fld>
            <a:endParaRPr lang="fr-FR" altLang="en-US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975" y="3228975"/>
            <a:ext cx="7278688" cy="305911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77551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5FCFE48-CE0F-40D5-BD98-A711175F6985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41</a:t>
            </a:fld>
            <a:endParaRPr lang="fr-FR" altLang="en-US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5440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51C4FB7-983E-4AD7-B254-9431D6EEDC64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42</a:t>
            </a:fld>
            <a:endParaRPr lang="fr-FR" altLang="en-US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9104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F4D9DC3-FAA1-4106-8CF5-A9B7E7A217CC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5</a:t>
            </a:fld>
            <a:endParaRPr lang="fr-FR" altLang="en-US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5917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4502E81-B0EC-495F-8093-49665DE416C3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43</a:t>
            </a:fld>
            <a:endParaRPr lang="fr-FR" altLang="en-US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3074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3894A3F-C263-46DA-8032-58250E6D2FFF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44</a:t>
            </a:fld>
            <a:endParaRPr lang="fr-FR" altLang="en-US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96604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A2E363F-9D76-4A25-A82E-4258DB2C4EB6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45</a:t>
            </a:fld>
            <a:endParaRPr lang="fr-FR" altLang="en-US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7805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9375C04-8627-41DA-BFB4-17BE65EBF355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47</a:t>
            </a:fld>
            <a:endParaRPr lang="fr-FR" altLang="en-US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93053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BC47BE2-056D-4BD3-A3BD-9B2FCA321730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48</a:t>
            </a:fld>
            <a:endParaRPr lang="fr-FR" altLang="en-US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92355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33981E9-19EA-45EC-9183-B454548418F9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49</a:t>
            </a:fld>
            <a:endParaRPr lang="fr-FR" altLang="en-US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80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25B0FC4-E53C-43AD-98B2-BA3E42B2CB7C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50</a:t>
            </a:fld>
            <a:endParaRPr lang="fr-FR" altLang="en-US"/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5874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D68E26B-55A1-4EC5-8ACC-E7DAAD242220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51</a:t>
            </a:fld>
            <a:endParaRPr lang="fr-FR" altLang="en-US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4413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DD178875-1CC6-4E52-9157-60972550CF5C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52</a:t>
            </a:fld>
            <a:endParaRPr lang="fr-FR" altLang="en-US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67403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25B0FC4-E53C-43AD-98B2-BA3E42B2CB7C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53</a:t>
            </a:fld>
            <a:endParaRPr lang="fr-FR" altLang="en-US"/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578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80B1CE0-4BA0-4851-9AC8-B67ADFA6BD4E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7</a:t>
            </a:fld>
            <a:endParaRPr lang="fr-FR" altLang="en-US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8109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9E85A93-95C0-43AF-8F23-62F8D88D03EA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54</a:t>
            </a:fld>
            <a:endParaRPr lang="fr-FR" altLang="en-US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1671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88B6012-8C87-4A55-894F-E1A1C1F01917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55</a:t>
            </a:fld>
            <a:endParaRPr lang="fr-FR" altLang="en-US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31272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06DA303-9440-408D-8597-505FE775ED04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56</a:t>
            </a:fld>
            <a:endParaRPr lang="fr-FR" altLang="en-US"/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0495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80FE410-09C6-4CA3-B031-74CE7D4682DE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57</a:t>
            </a:fld>
            <a:endParaRPr lang="fr-FR" altLang="en-US"/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7909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79CA183-24F6-4F44-8456-D3174704B866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58</a:t>
            </a:fld>
            <a:endParaRPr lang="fr-FR" altLang="en-US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23877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6806EC4-3D44-4240-8F07-49DA14CD2EC7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59</a:t>
            </a:fld>
            <a:endParaRPr lang="fr-FR" altLang="en-US"/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83137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7E42B3A-74BB-48F5-9E8A-7C8737CB502A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60</a:t>
            </a:fld>
            <a:endParaRPr lang="fr-FR" altLang="en-US"/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223943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9E7C7C1-6AC0-48B7-BB49-1884152E9235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61</a:t>
            </a:fld>
            <a:endParaRPr lang="fr-FR" altLang="en-US"/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90314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4D4F588-3616-4EB4-AFCC-82E399720A06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62</a:t>
            </a:fld>
            <a:endParaRPr lang="fr-FR" altLang="en-US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52860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6F24BCD-04F4-46C7-AD66-ED167FBB8AF3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63</a:t>
            </a:fld>
            <a:endParaRPr lang="fr-FR" altLang="en-US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0333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80B1CE0-4BA0-4851-9AC8-B67ADFA6BD4E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8</a:t>
            </a:fld>
            <a:endParaRPr lang="fr-FR" altLang="en-US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21438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6F24BCD-04F4-46C7-AD66-ED167FBB8AF3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64</a:t>
            </a:fld>
            <a:endParaRPr lang="fr-FR" altLang="en-US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7139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A2FB1DB-3974-4FC1-9C17-23CBD6CF53C3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65</a:t>
            </a:fld>
            <a:endParaRPr lang="fr-FR" altLang="en-US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15342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A2FB1DB-3974-4FC1-9C17-23CBD6CF53C3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66</a:t>
            </a:fld>
            <a:endParaRPr lang="fr-FR" altLang="en-US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65518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1FEAD9F-4626-43F3-B340-51A804986827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67</a:t>
            </a:fld>
            <a:endParaRPr lang="fr-FR" altLang="en-US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798524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DD2C8F57-462C-45F6-9B59-555BC8353ED1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70</a:t>
            </a:fld>
            <a:endParaRPr lang="fr-FR" altLang="en-US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919476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8F0DE2A-8EB0-45BC-86BD-5DCF0C9EFB7F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71</a:t>
            </a:fld>
            <a:endParaRPr lang="fr-FR" altLang="en-US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132100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8F0DE2A-8EB0-45BC-86BD-5DCF0C9EFB7F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72</a:t>
            </a:fld>
            <a:endParaRPr lang="fr-FR" altLang="en-US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2398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8F0DE2A-8EB0-45BC-86BD-5DCF0C9EFB7F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73</a:t>
            </a:fld>
            <a:endParaRPr lang="fr-FR" altLang="en-US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7849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49394A9-6B47-4401-BC18-4A441A0BABEA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75</a:t>
            </a:fld>
            <a:endParaRPr lang="fr-FR" altLang="en-US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57464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260A194-54C1-4C95-A764-0A6A0DBA8BEF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76</a:t>
            </a:fld>
            <a:endParaRPr lang="fr-FR" altLang="en-US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232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6653D41-9BAB-423D-AD4A-E16490EF1E1B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9</a:t>
            </a:fld>
            <a:endParaRPr lang="fr-FR" altLang="en-US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87256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F82FDFA-FA32-443D-8FED-CCC850B501AD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77</a:t>
            </a:fld>
            <a:endParaRPr lang="fr-FR" altLang="en-US"/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16617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E901865-E733-4F24-B0B3-040F6F237628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78</a:t>
            </a:fld>
            <a:endParaRPr lang="fr-FR" altLang="en-US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975313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8F9709E-DCE6-4D19-B99F-F45D2A45E5A8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79</a:t>
            </a:fld>
            <a:endParaRPr lang="fr-FR" altLang="en-US"/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57781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D7E6069A-8042-4F03-BE53-E4ED1776E8CB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80</a:t>
            </a:fld>
            <a:endParaRPr lang="fr-FR" altLang="en-US"/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533566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D7E6069A-8042-4F03-BE53-E4ED1776E8CB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81</a:t>
            </a:fld>
            <a:endParaRPr lang="fr-FR" altLang="en-US"/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63072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047ED9F-13F3-4E0E-9C45-0DA47C3BFFD7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83</a:t>
            </a:fld>
            <a:endParaRPr lang="fr-FR" altLang="en-US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91442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B9DDE9F-45EE-4BFE-803A-95166F47DBCA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84</a:t>
            </a:fld>
            <a:endParaRPr lang="fr-FR" altLang="en-US"/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024105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2D25A61-44FE-4327-A9A5-C21B94748155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86</a:t>
            </a:fld>
            <a:endParaRPr lang="fr-FR" altLang="en-US"/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12799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DF02EF42-708D-496F-BF70-0F40052CCA7C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87</a:t>
            </a:fld>
            <a:endParaRPr lang="fr-FR" altLang="en-US"/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23067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DF02EF42-708D-496F-BF70-0F40052CCA7C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88</a:t>
            </a:fld>
            <a:endParaRPr lang="fr-FR" altLang="en-US"/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337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03BBAAC-50BF-4EF3-AC4F-BB89FBBB0745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10</a:t>
            </a:fld>
            <a:endParaRPr lang="fr-FR" altLang="en-US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53641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07675D0-BD24-44E0-9648-074D1C87C4E1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89</a:t>
            </a:fld>
            <a:endParaRPr lang="fr-FR" altLang="en-US"/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44174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DF02EF42-708D-496F-BF70-0F40052CCA7C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90</a:t>
            </a:fld>
            <a:endParaRPr lang="fr-FR" altLang="en-US"/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74582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BA650B1-7FE5-4850-A3E6-EDE9CC907119}" type="slidenum">
              <a:rPr lang="fr-FR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defRPr/>
              </a:pPr>
              <a:t>91</a:t>
            </a:fld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922440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BA650B1-7FE5-4850-A3E6-EDE9CC907119}" type="slidenum">
              <a:rPr lang="fr-FR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defRPr/>
              </a:pPr>
              <a:t>92</a:t>
            </a:fld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263729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BA650B1-7FE5-4850-A3E6-EDE9CC907119}" type="slidenum">
              <a:rPr lang="fr-FR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defRPr/>
              </a:pPr>
              <a:t>93</a:t>
            </a:fld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329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69B35F8-3C58-42D2-8C5E-763C09DB7B90}" type="slidenum">
              <a:rPr lang="fr-FR" altLang="en-US" smtClean="0"/>
              <a:pPr eaLnBrk="1" hangingPunct="1">
                <a:spcBef>
                  <a:spcPct val="0"/>
                </a:spcBef>
                <a:defRPr/>
              </a:pPr>
              <a:t>11</a:t>
            </a:fld>
            <a:endParaRPr lang="fr-FR" altLang="en-US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2079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936F0-CCE0-4745-8371-8544B7F8EE46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44566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B7F55-6711-4BB1-B1EB-24A2058E9DBA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887611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3F6DA-6EEA-4C0A-8634-6E81327E992E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071738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E1047-8F5F-47B7-8A7E-FC2ACCE62E2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324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E8446-D8B7-4D3D-AADE-84D69CAF441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3556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3EAF8-B9A5-4FCB-AD95-1BE49430507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364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D81FA-F09F-4EEC-98D9-B8170E0C251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2027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D41F8-4569-4098-9321-78FEC313CF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960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200D0-B2F4-494E-9351-3E97BF35CAF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269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BCDBD-D4E8-4EA5-BF75-6776EBCEB87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121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759A4-F627-4FBB-A644-920DD8DEA9D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1261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C4F30-4196-4D85-AA02-BA2745A6E41C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32608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09B98-EDD0-4E24-87A4-793498BB10D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638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F458B-7F0A-40D4-80F6-F85273501E7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785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C2AAA-15B8-480A-8880-91C8D34F138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9344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4BCF48D-22B1-4F15-8CA9-019CDB99C238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9610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31D1778-B1DC-417E-BB21-BFBD88C51DFC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7661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752E2C5-9B8C-483D-9F1D-F895352FAA14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37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55526A6-1F7F-4482-ADA1-106B42048A7C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39417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991C4E3-B586-4BAD-8B97-24FF644A0504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67469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33C7A84-7729-4B6D-83EC-D8120E037B2E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38248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0939D43-71D2-4A1E-ADA2-907A9F408721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143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E0BB4-3289-4F29-9717-2F67B2E62BC4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6695803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AD6FBD3-48DD-4C77-BA26-591FAAECE6F9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557970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2CED855-1991-4D45-9462-5EA6584BCF4B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8632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6851142-2595-4BAC-BBAC-A5F7088840AF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84400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2359A0D-2F89-43DD-91C7-BE781D54D142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7748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65723-FAD7-4EFC-A0F6-6FE2CCA826E3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108223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C0C12-0F8D-42D2-8ADB-89F7B86C667F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17047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5AC2A-6E2B-43DC-9942-6E5B889B7BEB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8967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73A3C-2357-4E8E-8EFC-028903868B29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958857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D75FF-B559-4B4E-BCC5-0AA461F87BFB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74855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4A3BC-22D8-41DD-AC23-11D480FC6BD2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699177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B18A2767-D0FE-4CBC-8377-044BD828EAE5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 style du titre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994023E6-0E35-469E-BFD3-FB2800BD81E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en-US"/>
              <a:t>Cliquez pour modifier le style du titre du masque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en-US"/>
              <a:t>Cliquez pour modifier les styles du texte du masque</a:t>
            </a:r>
          </a:p>
          <a:p>
            <a:pPr lvl="1"/>
            <a:r>
              <a:rPr lang="fr-CA" altLang="en-US"/>
              <a:t>Deuxième niveau</a:t>
            </a:r>
          </a:p>
          <a:p>
            <a:pPr lvl="2"/>
            <a:r>
              <a:rPr lang="fr-CA" altLang="en-US"/>
              <a:t>Troisième niveau</a:t>
            </a:r>
          </a:p>
          <a:p>
            <a:pPr lvl="3"/>
            <a:r>
              <a:rPr lang="fr-CA" altLang="en-US"/>
              <a:t>Quatrième niveau</a:t>
            </a:r>
          </a:p>
          <a:p>
            <a:pPr lvl="4"/>
            <a:r>
              <a:rPr lang="fr-CA" altLang="en-US"/>
              <a:t>Cinquième niveau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337938F1-A013-49E3-BD48-51CFB2C5B783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2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3.bin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4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n-US">
                <a:solidFill>
                  <a:schemeClr val="tx1"/>
                </a:solidFill>
              </a:rPr>
              <a:t>La synapse</a:t>
            </a:r>
          </a:p>
        </p:txBody>
      </p:sp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8713788" cy="51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9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5061" name="Text Box 10"/>
          <p:cNvSpPr txBox="1">
            <a:spLocks noChangeArrowheads="1"/>
          </p:cNvSpPr>
          <p:nvPr/>
        </p:nvSpPr>
        <p:spPr bwMode="auto">
          <a:xfrm>
            <a:off x="0" y="0"/>
            <a:ext cx="1212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définitions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reeform 5"/>
          <p:cNvSpPr>
            <a:spLocks/>
          </p:cNvSpPr>
          <p:nvPr/>
        </p:nvSpPr>
        <p:spPr bwMode="auto">
          <a:xfrm>
            <a:off x="1352550" y="188913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51" name="Freeform 6"/>
          <p:cNvSpPr>
            <a:spLocks/>
          </p:cNvSpPr>
          <p:nvPr/>
        </p:nvSpPr>
        <p:spPr bwMode="auto">
          <a:xfrm>
            <a:off x="920750" y="3549650"/>
            <a:ext cx="7704138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52" name="Text Box 7"/>
          <p:cNvSpPr txBox="1">
            <a:spLocks noChangeArrowheads="1"/>
          </p:cNvSpPr>
          <p:nvPr/>
        </p:nvSpPr>
        <p:spPr bwMode="auto">
          <a:xfrm>
            <a:off x="1928813" y="2943225"/>
            <a:ext cx="34591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Neurone pré-synaptique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(bouton synaptique)</a:t>
            </a:r>
          </a:p>
        </p:txBody>
      </p:sp>
      <p:sp>
        <p:nvSpPr>
          <p:cNvPr id="53253" name="Text Box 8"/>
          <p:cNvSpPr txBox="1">
            <a:spLocks noChangeArrowheads="1"/>
          </p:cNvSpPr>
          <p:nvPr/>
        </p:nvSpPr>
        <p:spPr bwMode="auto">
          <a:xfrm>
            <a:off x="2936875" y="5876925"/>
            <a:ext cx="3594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/>
              <a:t>Neurone post-synaptique</a:t>
            </a:r>
          </a:p>
        </p:txBody>
      </p:sp>
      <p:sp>
        <p:nvSpPr>
          <p:cNvPr id="53254" name="Text Box 9"/>
          <p:cNvSpPr txBox="1">
            <a:spLocks noChangeArrowheads="1"/>
          </p:cNvSpPr>
          <p:nvPr/>
        </p:nvSpPr>
        <p:spPr bwMode="auto">
          <a:xfrm rot="-325760">
            <a:off x="3008313" y="4862513"/>
            <a:ext cx="1936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Fente synaptique</a:t>
            </a:r>
          </a:p>
        </p:txBody>
      </p:sp>
      <p:sp>
        <p:nvSpPr>
          <p:cNvPr id="53255" name="Rectangle 39"/>
          <p:cNvSpPr>
            <a:spLocks noChangeArrowheads="1"/>
          </p:cNvSpPr>
          <p:nvPr/>
        </p:nvSpPr>
        <p:spPr bwMode="auto">
          <a:xfrm>
            <a:off x="0" y="0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3256" name="Text Box 40"/>
          <p:cNvSpPr txBox="1">
            <a:spLocks noChangeArrowheads="1"/>
          </p:cNvSpPr>
          <p:nvPr/>
        </p:nvSpPr>
        <p:spPr bwMode="auto">
          <a:xfrm>
            <a:off x="1055688" y="0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Synapse chimique</a:t>
            </a:r>
          </a:p>
        </p:txBody>
      </p:sp>
    </p:spTree>
    <p:extLst>
      <p:ext uri="{BB962C8B-B14F-4D97-AF65-F5344CB8AC3E}">
        <p14:creationId xmlns:p14="http://schemas.microsoft.com/office/powerpoint/2010/main" val="279602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reeform 3"/>
          <p:cNvSpPr>
            <a:spLocks/>
          </p:cNvSpPr>
          <p:nvPr/>
        </p:nvSpPr>
        <p:spPr bwMode="auto">
          <a:xfrm>
            <a:off x="1352550" y="188913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4275" name="Freeform 4"/>
          <p:cNvSpPr>
            <a:spLocks/>
          </p:cNvSpPr>
          <p:nvPr/>
        </p:nvSpPr>
        <p:spPr bwMode="auto">
          <a:xfrm>
            <a:off x="920750" y="3549650"/>
            <a:ext cx="7704138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4276" name="Text Box 5"/>
          <p:cNvSpPr txBox="1">
            <a:spLocks noChangeArrowheads="1"/>
          </p:cNvSpPr>
          <p:nvPr/>
        </p:nvSpPr>
        <p:spPr bwMode="auto">
          <a:xfrm>
            <a:off x="2339975" y="3016250"/>
            <a:ext cx="2635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FFCC00"/>
                </a:solidFill>
              </a:rPr>
              <a:t>Neurone pré-synaptique</a:t>
            </a:r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2936875" y="5949950"/>
            <a:ext cx="273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FFCC00"/>
                </a:solidFill>
              </a:rPr>
              <a:t>Neurone post-synaptique</a:t>
            </a:r>
          </a:p>
        </p:txBody>
      </p:sp>
      <p:sp>
        <p:nvSpPr>
          <p:cNvPr id="54278" name="Text Box 7"/>
          <p:cNvSpPr txBox="1">
            <a:spLocks noChangeArrowheads="1"/>
          </p:cNvSpPr>
          <p:nvPr/>
        </p:nvSpPr>
        <p:spPr bwMode="auto">
          <a:xfrm rot="-325760">
            <a:off x="3008313" y="4862513"/>
            <a:ext cx="1936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FFCC00"/>
                </a:solidFill>
              </a:rPr>
              <a:t>Fente synaptique</a:t>
            </a:r>
          </a:p>
        </p:txBody>
      </p:sp>
      <p:grpSp>
        <p:nvGrpSpPr>
          <p:cNvPr id="54279" name="Group 8"/>
          <p:cNvGrpSpPr>
            <a:grpSpLocks/>
          </p:cNvGrpSpPr>
          <p:nvPr/>
        </p:nvGrpSpPr>
        <p:grpSpPr bwMode="auto">
          <a:xfrm>
            <a:off x="5292725" y="3357563"/>
            <a:ext cx="936625" cy="611187"/>
            <a:chOff x="1472" y="2233"/>
            <a:chExt cx="590" cy="385"/>
          </a:xfrm>
          <a:solidFill>
            <a:schemeClr val="bg1">
              <a:lumMod val="75000"/>
            </a:schemeClr>
          </a:solidFill>
        </p:grpSpPr>
        <p:sp>
          <p:nvSpPr>
            <p:cNvPr id="54303" name="Freeform 9"/>
            <p:cNvSpPr>
              <a:spLocks/>
            </p:cNvSpPr>
            <p:nvPr/>
          </p:nvSpPr>
          <p:spPr bwMode="auto">
            <a:xfrm>
              <a:off x="1472" y="2233"/>
              <a:ext cx="590" cy="385"/>
            </a:xfrm>
            <a:custGeom>
              <a:avLst/>
              <a:gdLst>
                <a:gd name="T0" fmla="*/ 453 w 590"/>
                <a:gd name="T1" fmla="*/ 15 h 385"/>
                <a:gd name="T2" fmla="*/ 227 w 590"/>
                <a:gd name="T3" fmla="*/ 60 h 385"/>
                <a:gd name="T4" fmla="*/ 45 w 590"/>
                <a:gd name="T5" fmla="*/ 196 h 385"/>
                <a:gd name="T6" fmla="*/ 0 w 590"/>
                <a:gd name="T7" fmla="*/ 287 h 385"/>
                <a:gd name="T8" fmla="*/ 45 w 590"/>
                <a:gd name="T9" fmla="*/ 378 h 385"/>
                <a:gd name="T10" fmla="*/ 181 w 590"/>
                <a:gd name="T11" fmla="*/ 332 h 385"/>
                <a:gd name="T12" fmla="*/ 408 w 590"/>
                <a:gd name="T13" fmla="*/ 196 h 385"/>
                <a:gd name="T14" fmla="*/ 544 w 590"/>
                <a:gd name="T15" fmla="*/ 151 h 385"/>
                <a:gd name="T16" fmla="*/ 590 w 590"/>
                <a:gd name="T17" fmla="*/ 105 h 385"/>
                <a:gd name="T18" fmla="*/ 544 w 590"/>
                <a:gd name="T19" fmla="*/ 15 h 385"/>
                <a:gd name="T20" fmla="*/ 408 w 590"/>
                <a:gd name="T21" fmla="*/ 15 h 38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90" h="385">
                  <a:moveTo>
                    <a:pt x="453" y="15"/>
                  </a:moveTo>
                  <a:cubicBezTo>
                    <a:pt x="374" y="22"/>
                    <a:pt x="295" y="30"/>
                    <a:pt x="227" y="60"/>
                  </a:cubicBezTo>
                  <a:cubicBezTo>
                    <a:pt x="159" y="90"/>
                    <a:pt x="83" y="158"/>
                    <a:pt x="45" y="196"/>
                  </a:cubicBezTo>
                  <a:cubicBezTo>
                    <a:pt x="7" y="234"/>
                    <a:pt x="0" y="257"/>
                    <a:pt x="0" y="287"/>
                  </a:cubicBezTo>
                  <a:cubicBezTo>
                    <a:pt x="0" y="317"/>
                    <a:pt x="15" y="371"/>
                    <a:pt x="45" y="378"/>
                  </a:cubicBezTo>
                  <a:cubicBezTo>
                    <a:pt x="75" y="385"/>
                    <a:pt x="121" y="362"/>
                    <a:pt x="181" y="332"/>
                  </a:cubicBezTo>
                  <a:cubicBezTo>
                    <a:pt x="241" y="302"/>
                    <a:pt x="348" y="226"/>
                    <a:pt x="408" y="196"/>
                  </a:cubicBezTo>
                  <a:cubicBezTo>
                    <a:pt x="468" y="166"/>
                    <a:pt x="514" y="166"/>
                    <a:pt x="544" y="151"/>
                  </a:cubicBezTo>
                  <a:cubicBezTo>
                    <a:pt x="574" y="136"/>
                    <a:pt x="590" y="128"/>
                    <a:pt x="590" y="105"/>
                  </a:cubicBezTo>
                  <a:cubicBezTo>
                    <a:pt x="590" y="82"/>
                    <a:pt x="574" y="30"/>
                    <a:pt x="544" y="15"/>
                  </a:cubicBezTo>
                  <a:cubicBezTo>
                    <a:pt x="514" y="0"/>
                    <a:pt x="461" y="7"/>
                    <a:pt x="408" y="15"/>
                  </a:cubicBezTo>
                </a:path>
              </a:pathLst>
            </a:custGeom>
            <a:grp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4304" name="Freeform 10"/>
            <p:cNvSpPr>
              <a:spLocks/>
            </p:cNvSpPr>
            <p:nvPr/>
          </p:nvSpPr>
          <p:spPr bwMode="auto">
            <a:xfrm>
              <a:off x="1487" y="2266"/>
              <a:ext cx="558" cy="324"/>
            </a:xfrm>
            <a:custGeom>
              <a:avLst/>
              <a:gdLst>
                <a:gd name="T0" fmla="*/ 545 w 558"/>
                <a:gd name="T1" fmla="*/ 88 h 324"/>
                <a:gd name="T2" fmla="*/ 537 w 558"/>
                <a:gd name="T3" fmla="*/ 26 h 324"/>
                <a:gd name="T4" fmla="*/ 473 w 558"/>
                <a:gd name="T5" fmla="*/ 0 h 324"/>
                <a:gd name="T6" fmla="*/ 393 w 558"/>
                <a:gd name="T7" fmla="*/ 14 h 324"/>
                <a:gd name="T8" fmla="*/ 411 w 558"/>
                <a:gd name="T9" fmla="*/ 76 h 324"/>
                <a:gd name="T10" fmla="*/ 395 w 558"/>
                <a:gd name="T11" fmla="*/ 86 h 324"/>
                <a:gd name="T12" fmla="*/ 373 w 558"/>
                <a:gd name="T13" fmla="*/ 18 h 324"/>
                <a:gd name="T14" fmla="*/ 293 w 558"/>
                <a:gd name="T15" fmla="*/ 28 h 324"/>
                <a:gd name="T16" fmla="*/ 205 w 558"/>
                <a:gd name="T17" fmla="*/ 60 h 324"/>
                <a:gd name="T18" fmla="*/ 193 w 558"/>
                <a:gd name="T19" fmla="*/ 126 h 324"/>
                <a:gd name="T20" fmla="*/ 237 w 558"/>
                <a:gd name="T21" fmla="*/ 184 h 324"/>
                <a:gd name="T22" fmla="*/ 187 w 558"/>
                <a:gd name="T23" fmla="*/ 154 h 324"/>
                <a:gd name="T24" fmla="*/ 159 w 558"/>
                <a:gd name="T25" fmla="*/ 114 h 324"/>
                <a:gd name="T26" fmla="*/ 103 w 558"/>
                <a:gd name="T27" fmla="*/ 128 h 324"/>
                <a:gd name="T28" fmla="*/ 31 w 558"/>
                <a:gd name="T29" fmla="*/ 194 h 324"/>
                <a:gd name="T30" fmla="*/ 79 w 558"/>
                <a:gd name="T31" fmla="*/ 276 h 324"/>
                <a:gd name="T32" fmla="*/ 63 w 558"/>
                <a:gd name="T33" fmla="*/ 278 h 324"/>
                <a:gd name="T34" fmla="*/ 29 w 558"/>
                <a:gd name="T35" fmla="*/ 236 h 324"/>
                <a:gd name="T36" fmla="*/ 3 w 558"/>
                <a:gd name="T37" fmla="*/ 278 h 324"/>
                <a:gd name="T38" fmla="*/ 47 w 558"/>
                <a:gd name="T39" fmla="*/ 322 h 324"/>
                <a:gd name="T40" fmla="*/ 119 w 558"/>
                <a:gd name="T41" fmla="*/ 302 h 324"/>
                <a:gd name="T42" fmla="*/ 117 w 558"/>
                <a:gd name="T43" fmla="*/ 208 h 324"/>
                <a:gd name="T44" fmla="*/ 127 w 558"/>
                <a:gd name="T45" fmla="*/ 184 h 324"/>
                <a:gd name="T46" fmla="*/ 183 w 558"/>
                <a:gd name="T47" fmla="*/ 252 h 324"/>
                <a:gd name="T48" fmla="*/ 243 w 558"/>
                <a:gd name="T49" fmla="*/ 230 h 324"/>
                <a:gd name="T50" fmla="*/ 309 w 558"/>
                <a:gd name="T51" fmla="*/ 176 h 324"/>
                <a:gd name="T52" fmla="*/ 257 w 558"/>
                <a:gd name="T53" fmla="*/ 68 h 324"/>
                <a:gd name="T54" fmla="*/ 317 w 558"/>
                <a:gd name="T55" fmla="*/ 130 h 324"/>
                <a:gd name="T56" fmla="*/ 381 w 558"/>
                <a:gd name="T57" fmla="*/ 146 h 324"/>
                <a:gd name="T58" fmla="*/ 495 w 558"/>
                <a:gd name="T59" fmla="*/ 110 h 324"/>
                <a:gd name="T60" fmla="*/ 491 w 558"/>
                <a:gd name="T61" fmla="*/ 52 h 324"/>
                <a:gd name="T62" fmla="*/ 501 w 558"/>
                <a:gd name="T63" fmla="*/ 22 h 324"/>
                <a:gd name="T64" fmla="*/ 531 w 558"/>
                <a:gd name="T65" fmla="*/ 75 h 3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58" h="324">
                  <a:moveTo>
                    <a:pt x="531" y="75"/>
                  </a:moveTo>
                  <a:cubicBezTo>
                    <a:pt x="536" y="82"/>
                    <a:pt x="541" y="90"/>
                    <a:pt x="545" y="88"/>
                  </a:cubicBezTo>
                  <a:cubicBezTo>
                    <a:pt x="549" y="86"/>
                    <a:pt x="558" y="72"/>
                    <a:pt x="557" y="62"/>
                  </a:cubicBezTo>
                  <a:cubicBezTo>
                    <a:pt x="556" y="52"/>
                    <a:pt x="544" y="36"/>
                    <a:pt x="537" y="26"/>
                  </a:cubicBezTo>
                  <a:cubicBezTo>
                    <a:pt x="530" y="16"/>
                    <a:pt x="524" y="8"/>
                    <a:pt x="513" y="4"/>
                  </a:cubicBezTo>
                  <a:cubicBezTo>
                    <a:pt x="502" y="0"/>
                    <a:pt x="487" y="0"/>
                    <a:pt x="473" y="0"/>
                  </a:cubicBezTo>
                  <a:cubicBezTo>
                    <a:pt x="459" y="0"/>
                    <a:pt x="440" y="4"/>
                    <a:pt x="427" y="6"/>
                  </a:cubicBezTo>
                  <a:cubicBezTo>
                    <a:pt x="414" y="8"/>
                    <a:pt x="397" y="7"/>
                    <a:pt x="393" y="14"/>
                  </a:cubicBezTo>
                  <a:cubicBezTo>
                    <a:pt x="389" y="21"/>
                    <a:pt x="400" y="38"/>
                    <a:pt x="403" y="48"/>
                  </a:cubicBezTo>
                  <a:cubicBezTo>
                    <a:pt x="406" y="58"/>
                    <a:pt x="410" y="68"/>
                    <a:pt x="411" y="76"/>
                  </a:cubicBezTo>
                  <a:cubicBezTo>
                    <a:pt x="412" y="84"/>
                    <a:pt x="411" y="94"/>
                    <a:pt x="409" y="96"/>
                  </a:cubicBezTo>
                  <a:cubicBezTo>
                    <a:pt x="407" y="98"/>
                    <a:pt x="399" y="93"/>
                    <a:pt x="395" y="86"/>
                  </a:cubicBezTo>
                  <a:cubicBezTo>
                    <a:pt x="391" y="79"/>
                    <a:pt x="389" y="65"/>
                    <a:pt x="385" y="54"/>
                  </a:cubicBezTo>
                  <a:cubicBezTo>
                    <a:pt x="381" y="43"/>
                    <a:pt x="381" y="24"/>
                    <a:pt x="373" y="18"/>
                  </a:cubicBezTo>
                  <a:cubicBezTo>
                    <a:pt x="365" y="12"/>
                    <a:pt x="348" y="18"/>
                    <a:pt x="335" y="20"/>
                  </a:cubicBezTo>
                  <a:cubicBezTo>
                    <a:pt x="322" y="22"/>
                    <a:pt x="309" y="25"/>
                    <a:pt x="293" y="28"/>
                  </a:cubicBezTo>
                  <a:cubicBezTo>
                    <a:pt x="277" y="31"/>
                    <a:pt x="254" y="33"/>
                    <a:pt x="239" y="38"/>
                  </a:cubicBezTo>
                  <a:cubicBezTo>
                    <a:pt x="224" y="43"/>
                    <a:pt x="216" y="54"/>
                    <a:pt x="205" y="60"/>
                  </a:cubicBezTo>
                  <a:cubicBezTo>
                    <a:pt x="194" y="66"/>
                    <a:pt x="173" y="63"/>
                    <a:pt x="171" y="74"/>
                  </a:cubicBezTo>
                  <a:cubicBezTo>
                    <a:pt x="169" y="85"/>
                    <a:pt x="185" y="112"/>
                    <a:pt x="193" y="126"/>
                  </a:cubicBezTo>
                  <a:cubicBezTo>
                    <a:pt x="201" y="140"/>
                    <a:pt x="214" y="148"/>
                    <a:pt x="221" y="158"/>
                  </a:cubicBezTo>
                  <a:cubicBezTo>
                    <a:pt x="228" y="168"/>
                    <a:pt x="237" y="179"/>
                    <a:pt x="237" y="184"/>
                  </a:cubicBezTo>
                  <a:cubicBezTo>
                    <a:pt x="237" y="189"/>
                    <a:pt x="229" y="193"/>
                    <a:pt x="221" y="188"/>
                  </a:cubicBezTo>
                  <a:cubicBezTo>
                    <a:pt x="213" y="183"/>
                    <a:pt x="196" y="163"/>
                    <a:pt x="187" y="154"/>
                  </a:cubicBezTo>
                  <a:cubicBezTo>
                    <a:pt x="178" y="145"/>
                    <a:pt x="174" y="143"/>
                    <a:pt x="169" y="136"/>
                  </a:cubicBezTo>
                  <a:cubicBezTo>
                    <a:pt x="164" y="129"/>
                    <a:pt x="163" y="120"/>
                    <a:pt x="159" y="114"/>
                  </a:cubicBezTo>
                  <a:cubicBezTo>
                    <a:pt x="155" y="108"/>
                    <a:pt x="156" y="98"/>
                    <a:pt x="147" y="100"/>
                  </a:cubicBezTo>
                  <a:cubicBezTo>
                    <a:pt x="138" y="102"/>
                    <a:pt x="116" y="117"/>
                    <a:pt x="103" y="128"/>
                  </a:cubicBezTo>
                  <a:cubicBezTo>
                    <a:pt x="90" y="139"/>
                    <a:pt x="79" y="157"/>
                    <a:pt x="67" y="168"/>
                  </a:cubicBezTo>
                  <a:cubicBezTo>
                    <a:pt x="55" y="179"/>
                    <a:pt x="34" y="183"/>
                    <a:pt x="31" y="194"/>
                  </a:cubicBezTo>
                  <a:cubicBezTo>
                    <a:pt x="28" y="205"/>
                    <a:pt x="41" y="222"/>
                    <a:pt x="49" y="236"/>
                  </a:cubicBezTo>
                  <a:cubicBezTo>
                    <a:pt x="57" y="250"/>
                    <a:pt x="74" y="266"/>
                    <a:pt x="79" y="276"/>
                  </a:cubicBezTo>
                  <a:cubicBezTo>
                    <a:pt x="84" y="286"/>
                    <a:pt x="84" y="296"/>
                    <a:pt x="81" y="296"/>
                  </a:cubicBezTo>
                  <a:cubicBezTo>
                    <a:pt x="78" y="296"/>
                    <a:pt x="69" y="284"/>
                    <a:pt x="63" y="278"/>
                  </a:cubicBezTo>
                  <a:cubicBezTo>
                    <a:pt x="57" y="272"/>
                    <a:pt x="51" y="267"/>
                    <a:pt x="45" y="260"/>
                  </a:cubicBezTo>
                  <a:cubicBezTo>
                    <a:pt x="39" y="253"/>
                    <a:pt x="35" y="241"/>
                    <a:pt x="29" y="236"/>
                  </a:cubicBezTo>
                  <a:cubicBezTo>
                    <a:pt x="23" y="231"/>
                    <a:pt x="13" y="221"/>
                    <a:pt x="9" y="228"/>
                  </a:cubicBezTo>
                  <a:cubicBezTo>
                    <a:pt x="5" y="235"/>
                    <a:pt x="0" y="264"/>
                    <a:pt x="3" y="278"/>
                  </a:cubicBezTo>
                  <a:cubicBezTo>
                    <a:pt x="6" y="292"/>
                    <a:pt x="18" y="303"/>
                    <a:pt x="25" y="310"/>
                  </a:cubicBezTo>
                  <a:cubicBezTo>
                    <a:pt x="32" y="317"/>
                    <a:pt x="38" y="320"/>
                    <a:pt x="47" y="322"/>
                  </a:cubicBezTo>
                  <a:cubicBezTo>
                    <a:pt x="56" y="324"/>
                    <a:pt x="69" y="323"/>
                    <a:pt x="81" y="320"/>
                  </a:cubicBezTo>
                  <a:cubicBezTo>
                    <a:pt x="93" y="317"/>
                    <a:pt x="107" y="310"/>
                    <a:pt x="119" y="302"/>
                  </a:cubicBezTo>
                  <a:cubicBezTo>
                    <a:pt x="131" y="294"/>
                    <a:pt x="153" y="290"/>
                    <a:pt x="153" y="274"/>
                  </a:cubicBezTo>
                  <a:cubicBezTo>
                    <a:pt x="153" y="258"/>
                    <a:pt x="125" y="224"/>
                    <a:pt x="117" y="208"/>
                  </a:cubicBezTo>
                  <a:cubicBezTo>
                    <a:pt x="109" y="192"/>
                    <a:pt x="103" y="184"/>
                    <a:pt x="105" y="180"/>
                  </a:cubicBezTo>
                  <a:cubicBezTo>
                    <a:pt x="107" y="176"/>
                    <a:pt x="117" y="175"/>
                    <a:pt x="127" y="184"/>
                  </a:cubicBezTo>
                  <a:cubicBezTo>
                    <a:pt x="137" y="193"/>
                    <a:pt x="154" y="225"/>
                    <a:pt x="163" y="236"/>
                  </a:cubicBezTo>
                  <a:cubicBezTo>
                    <a:pt x="172" y="247"/>
                    <a:pt x="175" y="249"/>
                    <a:pt x="183" y="252"/>
                  </a:cubicBezTo>
                  <a:cubicBezTo>
                    <a:pt x="191" y="255"/>
                    <a:pt x="199" y="258"/>
                    <a:pt x="209" y="254"/>
                  </a:cubicBezTo>
                  <a:cubicBezTo>
                    <a:pt x="219" y="250"/>
                    <a:pt x="233" y="237"/>
                    <a:pt x="243" y="230"/>
                  </a:cubicBezTo>
                  <a:cubicBezTo>
                    <a:pt x="253" y="223"/>
                    <a:pt x="258" y="219"/>
                    <a:pt x="269" y="210"/>
                  </a:cubicBezTo>
                  <a:cubicBezTo>
                    <a:pt x="280" y="201"/>
                    <a:pt x="309" y="193"/>
                    <a:pt x="309" y="176"/>
                  </a:cubicBezTo>
                  <a:cubicBezTo>
                    <a:pt x="309" y="159"/>
                    <a:pt x="276" y="126"/>
                    <a:pt x="267" y="108"/>
                  </a:cubicBezTo>
                  <a:cubicBezTo>
                    <a:pt x="258" y="90"/>
                    <a:pt x="255" y="73"/>
                    <a:pt x="257" y="68"/>
                  </a:cubicBezTo>
                  <a:cubicBezTo>
                    <a:pt x="259" y="63"/>
                    <a:pt x="269" y="68"/>
                    <a:pt x="279" y="78"/>
                  </a:cubicBezTo>
                  <a:cubicBezTo>
                    <a:pt x="289" y="88"/>
                    <a:pt x="309" y="116"/>
                    <a:pt x="317" y="130"/>
                  </a:cubicBezTo>
                  <a:cubicBezTo>
                    <a:pt x="325" y="144"/>
                    <a:pt x="318" y="159"/>
                    <a:pt x="329" y="162"/>
                  </a:cubicBezTo>
                  <a:cubicBezTo>
                    <a:pt x="340" y="165"/>
                    <a:pt x="363" y="152"/>
                    <a:pt x="381" y="146"/>
                  </a:cubicBezTo>
                  <a:cubicBezTo>
                    <a:pt x="399" y="140"/>
                    <a:pt x="418" y="130"/>
                    <a:pt x="437" y="124"/>
                  </a:cubicBezTo>
                  <a:cubicBezTo>
                    <a:pt x="456" y="118"/>
                    <a:pt x="482" y="115"/>
                    <a:pt x="495" y="110"/>
                  </a:cubicBezTo>
                  <a:cubicBezTo>
                    <a:pt x="508" y="105"/>
                    <a:pt x="516" y="106"/>
                    <a:pt x="515" y="96"/>
                  </a:cubicBezTo>
                  <a:cubicBezTo>
                    <a:pt x="514" y="86"/>
                    <a:pt x="496" y="64"/>
                    <a:pt x="491" y="52"/>
                  </a:cubicBezTo>
                  <a:cubicBezTo>
                    <a:pt x="486" y="40"/>
                    <a:pt x="483" y="31"/>
                    <a:pt x="485" y="26"/>
                  </a:cubicBezTo>
                  <a:cubicBezTo>
                    <a:pt x="487" y="21"/>
                    <a:pt x="496" y="18"/>
                    <a:pt x="501" y="22"/>
                  </a:cubicBezTo>
                  <a:cubicBezTo>
                    <a:pt x="506" y="26"/>
                    <a:pt x="510" y="39"/>
                    <a:pt x="515" y="48"/>
                  </a:cubicBezTo>
                  <a:cubicBezTo>
                    <a:pt x="520" y="57"/>
                    <a:pt x="526" y="68"/>
                    <a:pt x="531" y="75"/>
                  </a:cubicBezTo>
                  <a:close/>
                </a:path>
              </a:pathLst>
            </a:custGeom>
            <a:grp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4280" name="Oval 11"/>
          <p:cNvSpPr>
            <a:spLocks noChangeArrowheads="1"/>
          </p:cNvSpPr>
          <p:nvPr/>
        </p:nvSpPr>
        <p:spPr bwMode="auto">
          <a:xfrm rot="-8050359">
            <a:off x="4665663" y="3573463"/>
            <a:ext cx="431800" cy="431800"/>
          </a:xfrm>
          <a:prstGeom prst="ellipse">
            <a:avLst/>
          </a:prstGeom>
          <a:solidFill>
            <a:srgbClr val="66FFFF"/>
          </a:solidFill>
          <a:ln w="38100">
            <a:solidFill>
              <a:srgbClr val="66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4281" name="Oval 12"/>
          <p:cNvSpPr>
            <a:spLocks noChangeArrowheads="1"/>
          </p:cNvSpPr>
          <p:nvPr/>
        </p:nvSpPr>
        <p:spPr bwMode="auto">
          <a:xfrm rot="-8050359">
            <a:off x="4737100" y="2276475"/>
            <a:ext cx="431800" cy="431800"/>
          </a:xfrm>
          <a:prstGeom prst="ellipse">
            <a:avLst/>
          </a:prstGeom>
          <a:solidFill>
            <a:srgbClr val="66FFFF"/>
          </a:solidFill>
          <a:ln w="38100">
            <a:solidFill>
              <a:srgbClr val="66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4282" name="Oval 13"/>
          <p:cNvSpPr>
            <a:spLocks noChangeArrowheads="1"/>
          </p:cNvSpPr>
          <p:nvPr/>
        </p:nvSpPr>
        <p:spPr bwMode="auto">
          <a:xfrm rot="-8050359">
            <a:off x="3368675" y="1700213"/>
            <a:ext cx="431800" cy="431800"/>
          </a:xfrm>
          <a:prstGeom prst="ellipse">
            <a:avLst/>
          </a:prstGeom>
          <a:solidFill>
            <a:srgbClr val="66FFFF"/>
          </a:solidFill>
          <a:ln w="38100">
            <a:solidFill>
              <a:srgbClr val="66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4283" name="Oval 14"/>
          <p:cNvSpPr>
            <a:spLocks noChangeArrowheads="1"/>
          </p:cNvSpPr>
          <p:nvPr/>
        </p:nvSpPr>
        <p:spPr bwMode="auto">
          <a:xfrm rot="-8050359">
            <a:off x="2073275" y="2565400"/>
            <a:ext cx="431800" cy="431800"/>
          </a:xfrm>
          <a:prstGeom prst="ellipse">
            <a:avLst/>
          </a:prstGeom>
          <a:solidFill>
            <a:srgbClr val="66FFFF"/>
          </a:solidFill>
          <a:ln w="38100">
            <a:solidFill>
              <a:srgbClr val="66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4284" name="Oval 15"/>
          <p:cNvSpPr>
            <a:spLocks noChangeArrowheads="1"/>
          </p:cNvSpPr>
          <p:nvPr/>
        </p:nvSpPr>
        <p:spPr bwMode="auto">
          <a:xfrm rot="-8050359">
            <a:off x="3297238" y="3573463"/>
            <a:ext cx="431800" cy="431800"/>
          </a:xfrm>
          <a:prstGeom prst="ellipse">
            <a:avLst/>
          </a:prstGeom>
          <a:solidFill>
            <a:srgbClr val="66FFFF"/>
          </a:solidFill>
          <a:ln w="38100">
            <a:solidFill>
              <a:srgbClr val="66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4285" name="Text Box 28"/>
          <p:cNvSpPr txBox="1">
            <a:spLocks noChangeArrowheads="1"/>
          </p:cNvSpPr>
          <p:nvPr/>
        </p:nvSpPr>
        <p:spPr bwMode="auto">
          <a:xfrm>
            <a:off x="4232275" y="1916113"/>
            <a:ext cx="244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solidFill>
                  <a:schemeClr val="accent2">
                    <a:lumMod val="75000"/>
                  </a:schemeClr>
                </a:solidFill>
              </a:rPr>
              <a:t>Vésicules synaptiques</a:t>
            </a:r>
          </a:p>
        </p:txBody>
      </p:sp>
      <p:grpSp>
        <p:nvGrpSpPr>
          <p:cNvPr id="54286" name="Group 39"/>
          <p:cNvGrpSpPr>
            <a:grpSpLocks/>
          </p:cNvGrpSpPr>
          <p:nvPr/>
        </p:nvGrpSpPr>
        <p:grpSpPr bwMode="auto">
          <a:xfrm>
            <a:off x="5961063" y="2708275"/>
            <a:ext cx="431800" cy="431800"/>
            <a:chOff x="3288" y="1389"/>
            <a:chExt cx="272" cy="272"/>
          </a:xfrm>
        </p:grpSpPr>
        <p:sp>
          <p:nvSpPr>
            <p:cNvPr id="54293" name="Oval 29"/>
            <p:cNvSpPr>
              <a:spLocks noChangeArrowheads="1"/>
            </p:cNvSpPr>
            <p:nvPr/>
          </p:nvSpPr>
          <p:spPr bwMode="auto">
            <a:xfrm rot="-8050359">
              <a:off x="3288" y="1389"/>
              <a:ext cx="272" cy="272"/>
            </a:xfrm>
            <a:prstGeom prst="ellipse">
              <a:avLst/>
            </a:prstGeom>
            <a:solidFill>
              <a:srgbClr val="66FFFF"/>
            </a:solidFill>
            <a:ln w="28575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4294" name="Oval 30"/>
            <p:cNvSpPr>
              <a:spLocks noChangeArrowheads="1"/>
            </p:cNvSpPr>
            <p:nvPr/>
          </p:nvSpPr>
          <p:spPr bwMode="auto">
            <a:xfrm>
              <a:off x="3482" y="148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4295" name="Oval 31"/>
            <p:cNvSpPr>
              <a:spLocks noChangeArrowheads="1"/>
            </p:cNvSpPr>
            <p:nvPr/>
          </p:nvSpPr>
          <p:spPr bwMode="auto">
            <a:xfrm>
              <a:off x="3435" y="157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4296" name="Oval 32"/>
            <p:cNvSpPr>
              <a:spLocks noChangeArrowheads="1"/>
            </p:cNvSpPr>
            <p:nvPr/>
          </p:nvSpPr>
          <p:spPr bwMode="auto">
            <a:xfrm>
              <a:off x="3400" y="151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4297" name="Oval 33"/>
            <p:cNvSpPr>
              <a:spLocks noChangeArrowheads="1"/>
            </p:cNvSpPr>
            <p:nvPr/>
          </p:nvSpPr>
          <p:spPr bwMode="auto">
            <a:xfrm>
              <a:off x="3390" y="143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4298" name="Oval 34"/>
            <p:cNvSpPr>
              <a:spLocks noChangeArrowheads="1"/>
            </p:cNvSpPr>
            <p:nvPr/>
          </p:nvSpPr>
          <p:spPr bwMode="auto">
            <a:xfrm>
              <a:off x="3344" y="157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4299" name="Oval 35"/>
            <p:cNvSpPr>
              <a:spLocks noChangeArrowheads="1"/>
            </p:cNvSpPr>
            <p:nvPr/>
          </p:nvSpPr>
          <p:spPr bwMode="auto">
            <a:xfrm>
              <a:off x="3344" y="148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4300" name="Oval 36"/>
            <p:cNvSpPr>
              <a:spLocks noChangeArrowheads="1"/>
            </p:cNvSpPr>
            <p:nvPr/>
          </p:nvSpPr>
          <p:spPr bwMode="auto">
            <a:xfrm>
              <a:off x="3492" y="153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4301" name="Oval 37"/>
            <p:cNvSpPr>
              <a:spLocks noChangeArrowheads="1"/>
            </p:cNvSpPr>
            <p:nvPr/>
          </p:nvSpPr>
          <p:spPr bwMode="auto">
            <a:xfrm>
              <a:off x="3452" y="142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4302" name="Oval 38"/>
            <p:cNvSpPr>
              <a:spLocks noChangeArrowheads="1"/>
            </p:cNvSpPr>
            <p:nvPr/>
          </p:nvSpPr>
          <p:spPr bwMode="auto">
            <a:xfrm>
              <a:off x="3328" y="142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54287" name="Text Box 40"/>
          <p:cNvSpPr txBox="1">
            <a:spLocks noChangeArrowheads="1"/>
          </p:cNvSpPr>
          <p:nvPr/>
        </p:nvSpPr>
        <p:spPr bwMode="auto">
          <a:xfrm>
            <a:off x="6515100" y="2781300"/>
            <a:ext cx="235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3366FF"/>
                </a:solidFill>
              </a:rPr>
              <a:t>Neurotransmetteur(s)</a:t>
            </a:r>
          </a:p>
        </p:txBody>
      </p:sp>
      <p:grpSp>
        <p:nvGrpSpPr>
          <p:cNvPr id="54288" name="Group 42"/>
          <p:cNvGrpSpPr>
            <a:grpSpLocks/>
          </p:cNvGrpSpPr>
          <p:nvPr/>
        </p:nvGrpSpPr>
        <p:grpSpPr bwMode="auto">
          <a:xfrm rot="-7105272">
            <a:off x="2017712" y="4038601"/>
            <a:ext cx="481013" cy="557212"/>
            <a:chOff x="1472" y="2233"/>
            <a:chExt cx="590" cy="385"/>
          </a:xfrm>
          <a:solidFill>
            <a:schemeClr val="bg1">
              <a:lumMod val="75000"/>
            </a:schemeClr>
          </a:solidFill>
        </p:grpSpPr>
        <p:sp>
          <p:nvSpPr>
            <p:cNvPr id="54291" name="Freeform 43"/>
            <p:cNvSpPr>
              <a:spLocks/>
            </p:cNvSpPr>
            <p:nvPr/>
          </p:nvSpPr>
          <p:spPr bwMode="auto">
            <a:xfrm>
              <a:off x="1472" y="2233"/>
              <a:ext cx="590" cy="385"/>
            </a:xfrm>
            <a:custGeom>
              <a:avLst/>
              <a:gdLst>
                <a:gd name="T0" fmla="*/ 453 w 590"/>
                <a:gd name="T1" fmla="*/ 15 h 385"/>
                <a:gd name="T2" fmla="*/ 227 w 590"/>
                <a:gd name="T3" fmla="*/ 60 h 385"/>
                <a:gd name="T4" fmla="*/ 45 w 590"/>
                <a:gd name="T5" fmla="*/ 196 h 385"/>
                <a:gd name="T6" fmla="*/ 0 w 590"/>
                <a:gd name="T7" fmla="*/ 287 h 385"/>
                <a:gd name="T8" fmla="*/ 45 w 590"/>
                <a:gd name="T9" fmla="*/ 378 h 385"/>
                <a:gd name="T10" fmla="*/ 181 w 590"/>
                <a:gd name="T11" fmla="*/ 332 h 385"/>
                <a:gd name="T12" fmla="*/ 408 w 590"/>
                <a:gd name="T13" fmla="*/ 196 h 385"/>
                <a:gd name="T14" fmla="*/ 544 w 590"/>
                <a:gd name="T15" fmla="*/ 151 h 385"/>
                <a:gd name="T16" fmla="*/ 590 w 590"/>
                <a:gd name="T17" fmla="*/ 105 h 385"/>
                <a:gd name="T18" fmla="*/ 544 w 590"/>
                <a:gd name="T19" fmla="*/ 15 h 385"/>
                <a:gd name="T20" fmla="*/ 408 w 590"/>
                <a:gd name="T21" fmla="*/ 15 h 38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90" h="385">
                  <a:moveTo>
                    <a:pt x="453" y="15"/>
                  </a:moveTo>
                  <a:cubicBezTo>
                    <a:pt x="374" y="22"/>
                    <a:pt x="295" y="30"/>
                    <a:pt x="227" y="60"/>
                  </a:cubicBezTo>
                  <a:cubicBezTo>
                    <a:pt x="159" y="90"/>
                    <a:pt x="83" y="158"/>
                    <a:pt x="45" y="196"/>
                  </a:cubicBezTo>
                  <a:cubicBezTo>
                    <a:pt x="7" y="234"/>
                    <a:pt x="0" y="257"/>
                    <a:pt x="0" y="287"/>
                  </a:cubicBezTo>
                  <a:cubicBezTo>
                    <a:pt x="0" y="317"/>
                    <a:pt x="15" y="371"/>
                    <a:pt x="45" y="378"/>
                  </a:cubicBezTo>
                  <a:cubicBezTo>
                    <a:pt x="75" y="385"/>
                    <a:pt x="121" y="362"/>
                    <a:pt x="181" y="332"/>
                  </a:cubicBezTo>
                  <a:cubicBezTo>
                    <a:pt x="241" y="302"/>
                    <a:pt x="348" y="226"/>
                    <a:pt x="408" y="196"/>
                  </a:cubicBezTo>
                  <a:cubicBezTo>
                    <a:pt x="468" y="166"/>
                    <a:pt x="514" y="166"/>
                    <a:pt x="544" y="151"/>
                  </a:cubicBezTo>
                  <a:cubicBezTo>
                    <a:pt x="574" y="136"/>
                    <a:pt x="590" y="128"/>
                    <a:pt x="590" y="105"/>
                  </a:cubicBezTo>
                  <a:cubicBezTo>
                    <a:pt x="590" y="82"/>
                    <a:pt x="574" y="30"/>
                    <a:pt x="544" y="15"/>
                  </a:cubicBezTo>
                  <a:cubicBezTo>
                    <a:pt x="514" y="0"/>
                    <a:pt x="461" y="7"/>
                    <a:pt x="408" y="15"/>
                  </a:cubicBezTo>
                </a:path>
              </a:pathLst>
            </a:custGeom>
            <a:grp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4292" name="Freeform 44"/>
            <p:cNvSpPr>
              <a:spLocks/>
            </p:cNvSpPr>
            <p:nvPr/>
          </p:nvSpPr>
          <p:spPr bwMode="auto">
            <a:xfrm>
              <a:off x="1487" y="2266"/>
              <a:ext cx="558" cy="324"/>
            </a:xfrm>
            <a:custGeom>
              <a:avLst/>
              <a:gdLst>
                <a:gd name="T0" fmla="*/ 545 w 558"/>
                <a:gd name="T1" fmla="*/ 88 h 324"/>
                <a:gd name="T2" fmla="*/ 537 w 558"/>
                <a:gd name="T3" fmla="*/ 26 h 324"/>
                <a:gd name="T4" fmla="*/ 473 w 558"/>
                <a:gd name="T5" fmla="*/ 0 h 324"/>
                <a:gd name="T6" fmla="*/ 393 w 558"/>
                <a:gd name="T7" fmla="*/ 14 h 324"/>
                <a:gd name="T8" fmla="*/ 411 w 558"/>
                <a:gd name="T9" fmla="*/ 76 h 324"/>
                <a:gd name="T10" fmla="*/ 395 w 558"/>
                <a:gd name="T11" fmla="*/ 86 h 324"/>
                <a:gd name="T12" fmla="*/ 373 w 558"/>
                <a:gd name="T13" fmla="*/ 18 h 324"/>
                <a:gd name="T14" fmla="*/ 293 w 558"/>
                <a:gd name="T15" fmla="*/ 28 h 324"/>
                <a:gd name="T16" fmla="*/ 205 w 558"/>
                <a:gd name="T17" fmla="*/ 60 h 324"/>
                <a:gd name="T18" fmla="*/ 193 w 558"/>
                <a:gd name="T19" fmla="*/ 126 h 324"/>
                <a:gd name="T20" fmla="*/ 237 w 558"/>
                <a:gd name="T21" fmla="*/ 184 h 324"/>
                <a:gd name="T22" fmla="*/ 187 w 558"/>
                <a:gd name="T23" fmla="*/ 154 h 324"/>
                <a:gd name="T24" fmla="*/ 159 w 558"/>
                <a:gd name="T25" fmla="*/ 114 h 324"/>
                <a:gd name="T26" fmla="*/ 103 w 558"/>
                <a:gd name="T27" fmla="*/ 128 h 324"/>
                <a:gd name="T28" fmla="*/ 31 w 558"/>
                <a:gd name="T29" fmla="*/ 194 h 324"/>
                <a:gd name="T30" fmla="*/ 79 w 558"/>
                <a:gd name="T31" fmla="*/ 276 h 324"/>
                <a:gd name="T32" fmla="*/ 63 w 558"/>
                <a:gd name="T33" fmla="*/ 278 h 324"/>
                <a:gd name="T34" fmla="*/ 29 w 558"/>
                <a:gd name="T35" fmla="*/ 236 h 324"/>
                <a:gd name="T36" fmla="*/ 3 w 558"/>
                <a:gd name="T37" fmla="*/ 278 h 324"/>
                <a:gd name="T38" fmla="*/ 47 w 558"/>
                <a:gd name="T39" fmla="*/ 322 h 324"/>
                <a:gd name="T40" fmla="*/ 119 w 558"/>
                <a:gd name="T41" fmla="*/ 302 h 324"/>
                <a:gd name="T42" fmla="*/ 117 w 558"/>
                <a:gd name="T43" fmla="*/ 208 h 324"/>
                <a:gd name="T44" fmla="*/ 127 w 558"/>
                <a:gd name="T45" fmla="*/ 184 h 324"/>
                <a:gd name="T46" fmla="*/ 183 w 558"/>
                <a:gd name="T47" fmla="*/ 252 h 324"/>
                <a:gd name="T48" fmla="*/ 243 w 558"/>
                <a:gd name="T49" fmla="*/ 230 h 324"/>
                <a:gd name="T50" fmla="*/ 309 w 558"/>
                <a:gd name="T51" fmla="*/ 176 h 324"/>
                <a:gd name="T52" fmla="*/ 257 w 558"/>
                <a:gd name="T53" fmla="*/ 68 h 324"/>
                <a:gd name="T54" fmla="*/ 317 w 558"/>
                <a:gd name="T55" fmla="*/ 130 h 324"/>
                <a:gd name="T56" fmla="*/ 381 w 558"/>
                <a:gd name="T57" fmla="*/ 146 h 324"/>
                <a:gd name="T58" fmla="*/ 495 w 558"/>
                <a:gd name="T59" fmla="*/ 110 h 324"/>
                <a:gd name="T60" fmla="*/ 491 w 558"/>
                <a:gd name="T61" fmla="*/ 52 h 324"/>
                <a:gd name="T62" fmla="*/ 501 w 558"/>
                <a:gd name="T63" fmla="*/ 22 h 324"/>
                <a:gd name="T64" fmla="*/ 531 w 558"/>
                <a:gd name="T65" fmla="*/ 75 h 3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58" h="324">
                  <a:moveTo>
                    <a:pt x="531" y="75"/>
                  </a:moveTo>
                  <a:cubicBezTo>
                    <a:pt x="536" y="82"/>
                    <a:pt x="541" y="90"/>
                    <a:pt x="545" y="88"/>
                  </a:cubicBezTo>
                  <a:cubicBezTo>
                    <a:pt x="549" y="86"/>
                    <a:pt x="558" y="72"/>
                    <a:pt x="557" y="62"/>
                  </a:cubicBezTo>
                  <a:cubicBezTo>
                    <a:pt x="556" y="52"/>
                    <a:pt x="544" y="36"/>
                    <a:pt x="537" y="26"/>
                  </a:cubicBezTo>
                  <a:cubicBezTo>
                    <a:pt x="530" y="16"/>
                    <a:pt x="524" y="8"/>
                    <a:pt x="513" y="4"/>
                  </a:cubicBezTo>
                  <a:cubicBezTo>
                    <a:pt x="502" y="0"/>
                    <a:pt x="487" y="0"/>
                    <a:pt x="473" y="0"/>
                  </a:cubicBezTo>
                  <a:cubicBezTo>
                    <a:pt x="459" y="0"/>
                    <a:pt x="440" y="4"/>
                    <a:pt x="427" y="6"/>
                  </a:cubicBezTo>
                  <a:cubicBezTo>
                    <a:pt x="414" y="8"/>
                    <a:pt x="397" y="7"/>
                    <a:pt x="393" y="14"/>
                  </a:cubicBezTo>
                  <a:cubicBezTo>
                    <a:pt x="389" y="21"/>
                    <a:pt x="400" y="38"/>
                    <a:pt x="403" y="48"/>
                  </a:cubicBezTo>
                  <a:cubicBezTo>
                    <a:pt x="406" y="58"/>
                    <a:pt x="410" y="68"/>
                    <a:pt x="411" y="76"/>
                  </a:cubicBezTo>
                  <a:cubicBezTo>
                    <a:pt x="412" y="84"/>
                    <a:pt x="411" y="94"/>
                    <a:pt x="409" y="96"/>
                  </a:cubicBezTo>
                  <a:cubicBezTo>
                    <a:pt x="407" y="98"/>
                    <a:pt x="399" y="93"/>
                    <a:pt x="395" y="86"/>
                  </a:cubicBezTo>
                  <a:cubicBezTo>
                    <a:pt x="391" y="79"/>
                    <a:pt x="389" y="65"/>
                    <a:pt x="385" y="54"/>
                  </a:cubicBezTo>
                  <a:cubicBezTo>
                    <a:pt x="381" y="43"/>
                    <a:pt x="381" y="24"/>
                    <a:pt x="373" y="18"/>
                  </a:cubicBezTo>
                  <a:cubicBezTo>
                    <a:pt x="365" y="12"/>
                    <a:pt x="348" y="18"/>
                    <a:pt x="335" y="20"/>
                  </a:cubicBezTo>
                  <a:cubicBezTo>
                    <a:pt x="322" y="22"/>
                    <a:pt x="309" y="25"/>
                    <a:pt x="293" y="28"/>
                  </a:cubicBezTo>
                  <a:cubicBezTo>
                    <a:pt x="277" y="31"/>
                    <a:pt x="254" y="33"/>
                    <a:pt x="239" y="38"/>
                  </a:cubicBezTo>
                  <a:cubicBezTo>
                    <a:pt x="224" y="43"/>
                    <a:pt x="216" y="54"/>
                    <a:pt x="205" y="60"/>
                  </a:cubicBezTo>
                  <a:cubicBezTo>
                    <a:pt x="194" y="66"/>
                    <a:pt x="173" y="63"/>
                    <a:pt x="171" y="74"/>
                  </a:cubicBezTo>
                  <a:cubicBezTo>
                    <a:pt x="169" y="85"/>
                    <a:pt x="185" y="112"/>
                    <a:pt x="193" y="126"/>
                  </a:cubicBezTo>
                  <a:cubicBezTo>
                    <a:pt x="201" y="140"/>
                    <a:pt x="214" y="148"/>
                    <a:pt x="221" y="158"/>
                  </a:cubicBezTo>
                  <a:cubicBezTo>
                    <a:pt x="228" y="168"/>
                    <a:pt x="237" y="179"/>
                    <a:pt x="237" y="184"/>
                  </a:cubicBezTo>
                  <a:cubicBezTo>
                    <a:pt x="237" y="189"/>
                    <a:pt x="229" y="193"/>
                    <a:pt x="221" y="188"/>
                  </a:cubicBezTo>
                  <a:cubicBezTo>
                    <a:pt x="213" y="183"/>
                    <a:pt x="196" y="163"/>
                    <a:pt x="187" y="154"/>
                  </a:cubicBezTo>
                  <a:cubicBezTo>
                    <a:pt x="178" y="145"/>
                    <a:pt x="174" y="143"/>
                    <a:pt x="169" y="136"/>
                  </a:cubicBezTo>
                  <a:cubicBezTo>
                    <a:pt x="164" y="129"/>
                    <a:pt x="163" y="120"/>
                    <a:pt x="159" y="114"/>
                  </a:cubicBezTo>
                  <a:cubicBezTo>
                    <a:pt x="155" y="108"/>
                    <a:pt x="156" y="98"/>
                    <a:pt x="147" y="100"/>
                  </a:cubicBezTo>
                  <a:cubicBezTo>
                    <a:pt x="138" y="102"/>
                    <a:pt x="116" y="117"/>
                    <a:pt x="103" y="128"/>
                  </a:cubicBezTo>
                  <a:cubicBezTo>
                    <a:pt x="90" y="139"/>
                    <a:pt x="79" y="157"/>
                    <a:pt x="67" y="168"/>
                  </a:cubicBezTo>
                  <a:cubicBezTo>
                    <a:pt x="55" y="179"/>
                    <a:pt x="34" y="183"/>
                    <a:pt x="31" y="194"/>
                  </a:cubicBezTo>
                  <a:cubicBezTo>
                    <a:pt x="28" y="205"/>
                    <a:pt x="41" y="222"/>
                    <a:pt x="49" y="236"/>
                  </a:cubicBezTo>
                  <a:cubicBezTo>
                    <a:pt x="57" y="250"/>
                    <a:pt x="74" y="266"/>
                    <a:pt x="79" y="276"/>
                  </a:cubicBezTo>
                  <a:cubicBezTo>
                    <a:pt x="84" y="286"/>
                    <a:pt x="84" y="296"/>
                    <a:pt x="81" y="296"/>
                  </a:cubicBezTo>
                  <a:cubicBezTo>
                    <a:pt x="78" y="296"/>
                    <a:pt x="69" y="284"/>
                    <a:pt x="63" y="278"/>
                  </a:cubicBezTo>
                  <a:cubicBezTo>
                    <a:pt x="57" y="272"/>
                    <a:pt x="51" y="267"/>
                    <a:pt x="45" y="260"/>
                  </a:cubicBezTo>
                  <a:cubicBezTo>
                    <a:pt x="39" y="253"/>
                    <a:pt x="35" y="241"/>
                    <a:pt x="29" y="236"/>
                  </a:cubicBezTo>
                  <a:cubicBezTo>
                    <a:pt x="23" y="231"/>
                    <a:pt x="13" y="221"/>
                    <a:pt x="9" y="228"/>
                  </a:cubicBezTo>
                  <a:cubicBezTo>
                    <a:pt x="5" y="235"/>
                    <a:pt x="0" y="264"/>
                    <a:pt x="3" y="278"/>
                  </a:cubicBezTo>
                  <a:cubicBezTo>
                    <a:pt x="6" y="292"/>
                    <a:pt x="18" y="303"/>
                    <a:pt x="25" y="310"/>
                  </a:cubicBezTo>
                  <a:cubicBezTo>
                    <a:pt x="32" y="317"/>
                    <a:pt x="38" y="320"/>
                    <a:pt x="47" y="322"/>
                  </a:cubicBezTo>
                  <a:cubicBezTo>
                    <a:pt x="56" y="324"/>
                    <a:pt x="69" y="323"/>
                    <a:pt x="81" y="320"/>
                  </a:cubicBezTo>
                  <a:cubicBezTo>
                    <a:pt x="93" y="317"/>
                    <a:pt x="107" y="310"/>
                    <a:pt x="119" y="302"/>
                  </a:cubicBezTo>
                  <a:cubicBezTo>
                    <a:pt x="131" y="294"/>
                    <a:pt x="153" y="290"/>
                    <a:pt x="153" y="274"/>
                  </a:cubicBezTo>
                  <a:cubicBezTo>
                    <a:pt x="153" y="258"/>
                    <a:pt x="125" y="224"/>
                    <a:pt x="117" y="208"/>
                  </a:cubicBezTo>
                  <a:cubicBezTo>
                    <a:pt x="109" y="192"/>
                    <a:pt x="103" y="184"/>
                    <a:pt x="105" y="180"/>
                  </a:cubicBezTo>
                  <a:cubicBezTo>
                    <a:pt x="107" y="176"/>
                    <a:pt x="117" y="175"/>
                    <a:pt x="127" y="184"/>
                  </a:cubicBezTo>
                  <a:cubicBezTo>
                    <a:pt x="137" y="193"/>
                    <a:pt x="154" y="225"/>
                    <a:pt x="163" y="236"/>
                  </a:cubicBezTo>
                  <a:cubicBezTo>
                    <a:pt x="172" y="247"/>
                    <a:pt x="175" y="249"/>
                    <a:pt x="183" y="252"/>
                  </a:cubicBezTo>
                  <a:cubicBezTo>
                    <a:pt x="191" y="255"/>
                    <a:pt x="199" y="258"/>
                    <a:pt x="209" y="254"/>
                  </a:cubicBezTo>
                  <a:cubicBezTo>
                    <a:pt x="219" y="250"/>
                    <a:pt x="233" y="237"/>
                    <a:pt x="243" y="230"/>
                  </a:cubicBezTo>
                  <a:cubicBezTo>
                    <a:pt x="253" y="223"/>
                    <a:pt x="258" y="219"/>
                    <a:pt x="269" y="210"/>
                  </a:cubicBezTo>
                  <a:cubicBezTo>
                    <a:pt x="280" y="201"/>
                    <a:pt x="309" y="193"/>
                    <a:pt x="309" y="176"/>
                  </a:cubicBezTo>
                  <a:cubicBezTo>
                    <a:pt x="309" y="159"/>
                    <a:pt x="276" y="126"/>
                    <a:pt x="267" y="108"/>
                  </a:cubicBezTo>
                  <a:cubicBezTo>
                    <a:pt x="258" y="90"/>
                    <a:pt x="255" y="73"/>
                    <a:pt x="257" y="68"/>
                  </a:cubicBezTo>
                  <a:cubicBezTo>
                    <a:pt x="259" y="63"/>
                    <a:pt x="269" y="68"/>
                    <a:pt x="279" y="78"/>
                  </a:cubicBezTo>
                  <a:cubicBezTo>
                    <a:pt x="289" y="88"/>
                    <a:pt x="309" y="116"/>
                    <a:pt x="317" y="130"/>
                  </a:cubicBezTo>
                  <a:cubicBezTo>
                    <a:pt x="325" y="144"/>
                    <a:pt x="318" y="159"/>
                    <a:pt x="329" y="162"/>
                  </a:cubicBezTo>
                  <a:cubicBezTo>
                    <a:pt x="340" y="165"/>
                    <a:pt x="363" y="152"/>
                    <a:pt x="381" y="146"/>
                  </a:cubicBezTo>
                  <a:cubicBezTo>
                    <a:pt x="399" y="140"/>
                    <a:pt x="418" y="130"/>
                    <a:pt x="437" y="124"/>
                  </a:cubicBezTo>
                  <a:cubicBezTo>
                    <a:pt x="456" y="118"/>
                    <a:pt x="482" y="115"/>
                    <a:pt x="495" y="110"/>
                  </a:cubicBezTo>
                  <a:cubicBezTo>
                    <a:pt x="508" y="105"/>
                    <a:pt x="516" y="106"/>
                    <a:pt x="515" y="96"/>
                  </a:cubicBezTo>
                  <a:cubicBezTo>
                    <a:pt x="514" y="86"/>
                    <a:pt x="496" y="64"/>
                    <a:pt x="491" y="52"/>
                  </a:cubicBezTo>
                  <a:cubicBezTo>
                    <a:pt x="486" y="40"/>
                    <a:pt x="483" y="31"/>
                    <a:pt x="485" y="26"/>
                  </a:cubicBezTo>
                  <a:cubicBezTo>
                    <a:pt x="487" y="21"/>
                    <a:pt x="496" y="18"/>
                    <a:pt x="501" y="22"/>
                  </a:cubicBezTo>
                  <a:cubicBezTo>
                    <a:pt x="506" y="26"/>
                    <a:pt x="510" y="39"/>
                    <a:pt x="515" y="48"/>
                  </a:cubicBezTo>
                  <a:cubicBezTo>
                    <a:pt x="520" y="57"/>
                    <a:pt x="526" y="68"/>
                    <a:pt x="531" y="75"/>
                  </a:cubicBezTo>
                  <a:close/>
                </a:path>
              </a:pathLst>
            </a:custGeom>
            <a:grp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4289" name="Rectangle 46"/>
          <p:cNvSpPr>
            <a:spLocks noChangeArrowheads="1"/>
          </p:cNvSpPr>
          <p:nvPr/>
        </p:nvSpPr>
        <p:spPr bwMode="auto">
          <a:xfrm>
            <a:off x="0" y="0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4290" name="Text Box 47"/>
          <p:cNvSpPr txBox="1">
            <a:spLocks noChangeArrowheads="1"/>
          </p:cNvSpPr>
          <p:nvPr/>
        </p:nvSpPr>
        <p:spPr bwMode="auto">
          <a:xfrm>
            <a:off x="1055688" y="0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Synapse chimique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reeform 2"/>
          <p:cNvSpPr>
            <a:spLocks/>
          </p:cNvSpPr>
          <p:nvPr/>
        </p:nvSpPr>
        <p:spPr bwMode="auto">
          <a:xfrm>
            <a:off x="1352550" y="188913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299" name="Freeform 3"/>
          <p:cNvSpPr>
            <a:spLocks/>
          </p:cNvSpPr>
          <p:nvPr/>
        </p:nvSpPr>
        <p:spPr bwMode="auto">
          <a:xfrm>
            <a:off x="920750" y="3549650"/>
            <a:ext cx="7704138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936875" y="5949950"/>
            <a:ext cx="273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FFCC00"/>
                </a:solidFill>
              </a:rPr>
              <a:t>Neurone post-synaptique</a:t>
            </a:r>
          </a:p>
        </p:txBody>
      </p:sp>
      <p:sp>
        <p:nvSpPr>
          <p:cNvPr id="55301" name="Freeform 5"/>
          <p:cNvSpPr>
            <a:spLocks/>
          </p:cNvSpPr>
          <p:nvPr/>
        </p:nvSpPr>
        <p:spPr bwMode="auto">
          <a:xfrm>
            <a:off x="2709863" y="11588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02" name="Freeform 6"/>
          <p:cNvSpPr>
            <a:spLocks/>
          </p:cNvSpPr>
          <p:nvPr/>
        </p:nvSpPr>
        <p:spPr bwMode="auto">
          <a:xfrm>
            <a:off x="2925763" y="188913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03" name="Freeform 7"/>
          <p:cNvSpPr>
            <a:spLocks/>
          </p:cNvSpPr>
          <p:nvPr/>
        </p:nvSpPr>
        <p:spPr bwMode="auto">
          <a:xfrm>
            <a:off x="3141663" y="11588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04" name="Freeform 8"/>
          <p:cNvSpPr>
            <a:spLocks/>
          </p:cNvSpPr>
          <p:nvPr/>
        </p:nvSpPr>
        <p:spPr bwMode="auto">
          <a:xfrm>
            <a:off x="3357563" y="11588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05" name="Freeform 9"/>
          <p:cNvSpPr>
            <a:spLocks/>
          </p:cNvSpPr>
          <p:nvPr/>
        </p:nvSpPr>
        <p:spPr bwMode="auto">
          <a:xfrm>
            <a:off x="3573463" y="11588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06" name="Oval 10"/>
          <p:cNvSpPr>
            <a:spLocks noChangeArrowheads="1"/>
          </p:cNvSpPr>
          <p:nvPr/>
        </p:nvSpPr>
        <p:spPr bwMode="auto">
          <a:xfrm rot="-8050359">
            <a:off x="3213100" y="692150"/>
            <a:ext cx="431800" cy="4318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 rot="-8050359">
            <a:off x="2997200" y="1125538"/>
            <a:ext cx="287337" cy="2873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 rot="-8050359">
            <a:off x="3538538" y="1196975"/>
            <a:ext cx="215900" cy="2159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5309" name="Oval 25"/>
          <p:cNvSpPr>
            <a:spLocks noChangeArrowheads="1"/>
          </p:cNvSpPr>
          <p:nvPr/>
        </p:nvSpPr>
        <p:spPr bwMode="auto">
          <a:xfrm>
            <a:off x="3171825" y="123190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5310" name="Oval 26"/>
          <p:cNvSpPr>
            <a:spLocks noChangeArrowheads="1"/>
          </p:cNvSpPr>
          <p:nvPr/>
        </p:nvSpPr>
        <p:spPr bwMode="auto">
          <a:xfrm>
            <a:off x="3035300" y="127158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5311" name="Oval 27"/>
          <p:cNvSpPr>
            <a:spLocks noChangeArrowheads="1"/>
          </p:cNvSpPr>
          <p:nvPr/>
        </p:nvSpPr>
        <p:spPr bwMode="auto">
          <a:xfrm>
            <a:off x="3133725" y="115252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5312" name="Oval 28"/>
          <p:cNvSpPr>
            <a:spLocks noChangeArrowheads="1"/>
          </p:cNvSpPr>
          <p:nvPr/>
        </p:nvSpPr>
        <p:spPr bwMode="auto">
          <a:xfrm>
            <a:off x="3124200" y="130651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5313" name="Oval 29"/>
          <p:cNvSpPr>
            <a:spLocks noChangeArrowheads="1"/>
          </p:cNvSpPr>
          <p:nvPr/>
        </p:nvSpPr>
        <p:spPr bwMode="auto">
          <a:xfrm>
            <a:off x="3051175" y="118427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pSp>
        <p:nvGrpSpPr>
          <p:cNvPr id="53282" name="Group 34"/>
          <p:cNvGrpSpPr>
            <a:grpSpLocks/>
          </p:cNvGrpSpPr>
          <p:nvPr/>
        </p:nvGrpSpPr>
        <p:grpSpPr bwMode="auto">
          <a:xfrm>
            <a:off x="2336800" y="1628775"/>
            <a:ext cx="3325813" cy="1152525"/>
            <a:chOff x="1472" y="1026"/>
            <a:chExt cx="2095" cy="726"/>
          </a:xfrm>
        </p:grpSpPr>
        <p:sp>
          <p:nvSpPr>
            <p:cNvPr id="55318" name="Freeform 13"/>
            <p:cNvSpPr>
              <a:spLocks/>
            </p:cNvSpPr>
            <p:nvPr/>
          </p:nvSpPr>
          <p:spPr bwMode="auto">
            <a:xfrm>
              <a:off x="1472" y="1382"/>
              <a:ext cx="749" cy="370"/>
            </a:xfrm>
            <a:custGeom>
              <a:avLst/>
              <a:gdLst>
                <a:gd name="T0" fmla="*/ 8 w 749"/>
                <a:gd name="T1" fmla="*/ 324 h 370"/>
                <a:gd name="T2" fmla="*/ 99 w 749"/>
                <a:gd name="T3" fmla="*/ 188 h 370"/>
                <a:gd name="T4" fmla="*/ 280 w 749"/>
                <a:gd name="T5" fmla="*/ 52 h 370"/>
                <a:gd name="T6" fmla="*/ 462 w 749"/>
                <a:gd name="T7" fmla="*/ 7 h 370"/>
                <a:gd name="T8" fmla="*/ 598 w 749"/>
                <a:gd name="T9" fmla="*/ 7 h 370"/>
                <a:gd name="T10" fmla="*/ 734 w 749"/>
                <a:gd name="T11" fmla="*/ 52 h 370"/>
                <a:gd name="T12" fmla="*/ 688 w 749"/>
                <a:gd name="T13" fmla="*/ 143 h 370"/>
                <a:gd name="T14" fmla="*/ 462 w 749"/>
                <a:gd name="T15" fmla="*/ 188 h 370"/>
                <a:gd name="T16" fmla="*/ 189 w 749"/>
                <a:gd name="T17" fmla="*/ 324 h 370"/>
                <a:gd name="T18" fmla="*/ 53 w 749"/>
                <a:gd name="T19" fmla="*/ 370 h 370"/>
                <a:gd name="T20" fmla="*/ 8 w 749"/>
                <a:gd name="T21" fmla="*/ 324 h 3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49" h="370">
                  <a:moveTo>
                    <a:pt x="8" y="324"/>
                  </a:moveTo>
                  <a:cubicBezTo>
                    <a:pt x="16" y="294"/>
                    <a:pt x="54" y="233"/>
                    <a:pt x="99" y="188"/>
                  </a:cubicBezTo>
                  <a:cubicBezTo>
                    <a:pt x="144" y="143"/>
                    <a:pt x="220" y="82"/>
                    <a:pt x="280" y="52"/>
                  </a:cubicBezTo>
                  <a:cubicBezTo>
                    <a:pt x="340" y="22"/>
                    <a:pt x="409" y="14"/>
                    <a:pt x="462" y="7"/>
                  </a:cubicBezTo>
                  <a:cubicBezTo>
                    <a:pt x="515" y="0"/>
                    <a:pt x="553" y="0"/>
                    <a:pt x="598" y="7"/>
                  </a:cubicBezTo>
                  <a:cubicBezTo>
                    <a:pt x="643" y="14"/>
                    <a:pt x="719" y="29"/>
                    <a:pt x="734" y="52"/>
                  </a:cubicBezTo>
                  <a:cubicBezTo>
                    <a:pt x="749" y="75"/>
                    <a:pt x="733" y="120"/>
                    <a:pt x="688" y="143"/>
                  </a:cubicBezTo>
                  <a:cubicBezTo>
                    <a:pt x="643" y="166"/>
                    <a:pt x="545" y="158"/>
                    <a:pt x="462" y="188"/>
                  </a:cubicBezTo>
                  <a:cubicBezTo>
                    <a:pt x="379" y="218"/>
                    <a:pt x="257" y="294"/>
                    <a:pt x="189" y="324"/>
                  </a:cubicBezTo>
                  <a:cubicBezTo>
                    <a:pt x="121" y="354"/>
                    <a:pt x="83" y="370"/>
                    <a:pt x="53" y="370"/>
                  </a:cubicBezTo>
                  <a:cubicBezTo>
                    <a:pt x="23" y="370"/>
                    <a:pt x="0" y="354"/>
                    <a:pt x="8" y="324"/>
                  </a:cubicBezTo>
                  <a:close/>
                </a:path>
              </a:pathLst>
            </a:custGeom>
            <a:solidFill>
              <a:schemeClr val="accent1"/>
            </a:solidFill>
            <a:ln w="57150" cmpd="sng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55319" name="Group 14"/>
            <p:cNvGrpSpPr>
              <a:grpSpLocks/>
            </p:cNvGrpSpPr>
            <p:nvPr/>
          </p:nvGrpSpPr>
          <p:grpSpPr bwMode="auto">
            <a:xfrm>
              <a:off x="3022" y="1389"/>
              <a:ext cx="272" cy="272"/>
              <a:chOff x="3022" y="1389"/>
              <a:chExt cx="272" cy="272"/>
            </a:xfrm>
          </p:grpSpPr>
          <p:sp>
            <p:nvSpPr>
              <p:cNvPr id="55323" name="Oval 15"/>
              <p:cNvSpPr>
                <a:spLocks noChangeArrowheads="1"/>
              </p:cNvSpPr>
              <p:nvPr/>
            </p:nvSpPr>
            <p:spPr bwMode="auto">
              <a:xfrm rot="-8050359">
                <a:off x="3022" y="1389"/>
                <a:ext cx="272" cy="272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  <p:sp>
            <p:nvSpPr>
              <p:cNvPr id="55324" name="Oval 16"/>
              <p:cNvSpPr>
                <a:spLocks noChangeArrowheads="1"/>
              </p:cNvSpPr>
              <p:nvPr/>
            </p:nvSpPr>
            <p:spPr bwMode="auto">
              <a:xfrm>
                <a:off x="3216" y="1481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  <p:sp>
            <p:nvSpPr>
              <p:cNvPr id="55325" name="Oval 17"/>
              <p:cNvSpPr>
                <a:spLocks noChangeArrowheads="1"/>
              </p:cNvSpPr>
              <p:nvPr/>
            </p:nvSpPr>
            <p:spPr bwMode="auto">
              <a:xfrm>
                <a:off x="3169" y="1571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  <p:sp>
            <p:nvSpPr>
              <p:cNvPr id="55326" name="Oval 18"/>
              <p:cNvSpPr>
                <a:spLocks noChangeArrowheads="1"/>
              </p:cNvSpPr>
              <p:nvPr/>
            </p:nvSpPr>
            <p:spPr bwMode="auto">
              <a:xfrm>
                <a:off x="3134" y="1518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  <p:sp>
            <p:nvSpPr>
              <p:cNvPr id="55327" name="Oval 19"/>
              <p:cNvSpPr>
                <a:spLocks noChangeArrowheads="1"/>
              </p:cNvSpPr>
              <p:nvPr/>
            </p:nvSpPr>
            <p:spPr bwMode="auto">
              <a:xfrm>
                <a:off x="3124" y="1435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  <p:sp>
            <p:nvSpPr>
              <p:cNvPr id="55328" name="Oval 20"/>
              <p:cNvSpPr>
                <a:spLocks noChangeArrowheads="1"/>
              </p:cNvSpPr>
              <p:nvPr/>
            </p:nvSpPr>
            <p:spPr bwMode="auto">
              <a:xfrm>
                <a:off x="3078" y="1571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  <p:sp>
            <p:nvSpPr>
              <p:cNvPr id="55329" name="Oval 21"/>
              <p:cNvSpPr>
                <a:spLocks noChangeArrowheads="1"/>
              </p:cNvSpPr>
              <p:nvPr/>
            </p:nvSpPr>
            <p:spPr bwMode="auto">
              <a:xfrm>
                <a:off x="3078" y="1480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  <p:sp>
            <p:nvSpPr>
              <p:cNvPr id="55330" name="Oval 22"/>
              <p:cNvSpPr>
                <a:spLocks noChangeArrowheads="1"/>
              </p:cNvSpPr>
              <p:nvPr/>
            </p:nvSpPr>
            <p:spPr bwMode="auto">
              <a:xfrm>
                <a:off x="3226" y="1536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  <p:sp>
            <p:nvSpPr>
              <p:cNvPr id="55331" name="Oval 23"/>
              <p:cNvSpPr>
                <a:spLocks noChangeArrowheads="1"/>
              </p:cNvSpPr>
              <p:nvPr/>
            </p:nvSpPr>
            <p:spPr bwMode="auto">
              <a:xfrm>
                <a:off x="3186" y="14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  <p:sp>
            <p:nvSpPr>
              <p:cNvPr id="55332" name="Oval 24"/>
              <p:cNvSpPr>
                <a:spLocks noChangeArrowheads="1"/>
              </p:cNvSpPr>
              <p:nvPr/>
            </p:nvSpPr>
            <p:spPr bwMode="auto">
              <a:xfrm>
                <a:off x="3062" y="1420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</p:grpSp>
        <p:sp>
          <p:nvSpPr>
            <p:cNvPr id="55320" name="Freeform 30"/>
            <p:cNvSpPr>
              <a:spLocks/>
            </p:cNvSpPr>
            <p:nvPr/>
          </p:nvSpPr>
          <p:spPr bwMode="auto">
            <a:xfrm>
              <a:off x="2251" y="1026"/>
              <a:ext cx="635" cy="454"/>
            </a:xfrm>
            <a:custGeom>
              <a:avLst/>
              <a:gdLst>
                <a:gd name="T0" fmla="*/ 0 w 635"/>
                <a:gd name="T1" fmla="*/ 0 h 454"/>
                <a:gd name="T2" fmla="*/ 91 w 635"/>
                <a:gd name="T3" fmla="*/ 227 h 454"/>
                <a:gd name="T4" fmla="*/ 318 w 635"/>
                <a:gd name="T5" fmla="*/ 363 h 454"/>
                <a:gd name="T6" fmla="*/ 635 w 635"/>
                <a:gd name="T7" fmla="*/ 454 h 4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35" h="454">
                  <a:moveTo>
                    <a:pt x="0" y="0"/>
                  </a:moveTo>
                  <a:cubicBezTo>
                    <a:pt x="19" y="83"/>
                    <a:pt x="38" y="167"/>
                    <a:pt x="91" y="227"/>
                  </a:cubicBezTo>
                  <a:cubicBezTo>
                    <a:pt x="144" y="287"/>
                    <a:pt x="227" y="325"/>
                    <a:pt x="318" y="363"/>
                  </a:cubicBezTo>
                  <a:cubicBezTo>
                    <a:pt x="409" y="401"/>
                    <a:pt x="522" y="427"/>
                    <a:pt x="635" y="454"/>
                  </a:cubicBezTo>
                </a:path>
              </a:pathLst>
            </a:custGeom>
            <a:noFill/>
            <a:ln w="38100" cmpd="sng">
              <a:solidFill>
                <a:schemeClr val="bg2">
                  <a:lumMod val="75000"/>
                </a:schemeClr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321" name="Freeform 31"/>
            <p:cNvSpPr>
              <a:spLocks/>
            </p:cNvSpPr>
            <p:nvPr/>
          </p:nvSpPr>
          <p:spPr bwMode="auto">
            <a:xfrm>
              <a:off x="2251" y="1419"/>
              <a:ext cx="408" cy="106"/>
            </a:xfrm>
            <a:custGeom>
              <a:avLst/>
              <a:gdLst>
                <a:gd name="T0" fmla="*/ 0 w 408"/>
                <a:gd name="T1" fmla="*/ 106 h 106"/>
                <a:gd name="T2" fmla="*/ 182 w 408"/>
                <a:gd name="T3" fmla="*/ 15 h 106"/>
                <a:gd name="T4" fmla="*/ 408 w 408"/>
                <a:gd name="T5" fmla="*/ 15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8" h="106">
                  <a:moveTo>
                    <a:pt x="0" y="106"/>
                  </a:moveTo>
                  <a:cubicBezTo>
                    <a:pt x="57" y="68"/>
                    <a:pt x="114" y="30"/>
                    <a:pt x="182" y="15"/>
                  </a:cubicBezTo>
                  <a:cubicBezTo>
                    <a:pt x="250" y="0"/>
                    <a:pt x="329" y="7"/>
                    <a:pt x="408" y="15"/>
                  </a:cubicBezTo>
                </a:path>
              </a:pathLst>
            </a:custGeom>
            <a:noFill/>
            <a:ln w="38100" cap="flat" cmpd="sng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322" name="Freeform 32"/>
            <p:cNvSpPr>
              <a:spLocks/>
            </p:cNvSpPr>
            <p:nvPr/>
          </p:nvSpPr>
          <p:spPr bwMode="auto">
            <a:xfrm>
              <a:off x="3385" y="1616"/>
              <a:ext cx="182" cy="136"/>
            </a:xfrm>
            <a:custGeom>
              <a:avLst/>
              <a:gdLst>
                <a:gd name="T0" fmla="*/ 0 w 182"/>
                <a:gd name="T1" fmla="*/ 0 h 136"/>
                <a:gd name="T2" fmla="*/ 136 w 182"/>
                <a:gd name="T3" fmla="*/ 45 h 136"/>
                <a:gd name="T4" fmla="*/ 182 w 182"/>
                <a:gd name="T5" fmla="*/ 136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136">
                  <a:moveTo>
                    <a:pt x="0" y="0"/>
                  </a:moveTo>
                  <a:cubicBezTo>
                    <a:pt x="53" y="11"/>
                    <a:pt x="106" y="22"/>
                    <a:pt x="136" y="45"/>
                  </a:cubicBezTo>
                  <a:cubicBezTo>
                    <a:pt x="166" y="68"/>
                    <a:pt x="174" y="102"/>
                    <a:pt x="182" y="136"/>
                  </a:cubicBezTo>
                </a:path>
              </a:pathLst>
            </a:custGeom>
            <a:noFill/>
            <a:ln w="38100" cmpd="sng">
              <a:solidFill>
                <a:schemeClr val="bg2">
                  <a:lumMod val="75000"/>
                </a:schemeClr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5315" name="Text Box 33"/>
          <p:cNvSpPr txBox="1">
            <a:spLocks noChangeArrowheads="1"/>
          </p:cNvSpPr>
          <p:nvPr/>
        </p:nvSpPr>
        <p:spPr bwMode="auto">
          <a:xfrm>
            <a:off x="5130800" y="369888"/>
            <a:ext cx="405110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0. Le neurotransmetteur est </a:t>
            </a:r>
            <a:br>
              <a:rPr lang="fr-FR" altLang="en-US" sz="2400" dirty="0"/>
            </a:br>
            <a:r>
              <a:rPr lang="fr-FR" altLang="en-US" sz="2400" dirty="0"/>
              <a:t>synthétisé et stocké dans</a:t>
            </a:r>
            <a:br>
              <a:rPr lang="fr-FR" altLang="en-US" sz="2400" dirty="0"/>
            </a:br>
            <a:r>
              <a:rPr lang="fr-FR" altLang="en-US" sz="2400" dirty="0"/>
              <a:t>des vésicules</a:t>
            </a:r>
          </a:p>
        </p:txBody>
      </p:sp>
      <p:sp>
        <p:nvSpPr>
          <p:cNvPr id="55316" name="Rectangle 35"/>
          <p:cNvSpPr>
            <a:spLocks noChangeArrowheads="1"/>
          </p:cNvSpPr>
          <p:nvPr/>
        </p:nvSpPr>
        <p:spPr bwMode="auto">
          <a:xfrm>
            <a:off x="0" y="0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5317" name="Text Box 36"/>
          <p:cNvSpPr txBox="1">
            <a:spLocks noChangeArrowheads="1"/>
          </p:cNvSpPr>
          <p:nvPr/>
        </p:nvSpPr>
        <p:spPr bwMode="auto">
          <a:xfrm>
            <a:off x="1055688" y="0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Synapse chimique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3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reeform 2"/>
          <p:cNvSpPr>
            <a:spLocks/>
          </p:cNvSpPr>
          <p:nvPr/>
        </p:nvSpPr>
        <p:spPr bwMode="auto">
          <a:xfrm>
            <a:off x="1341438" y="764803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3" name="Freeform 3"/>
          <p:cNvSpPr>
            <a:spLocks/>
          </p:cNvSpPr>
          <p:nvPr/>
        </p:nvSpPr>
        <p:spPr bwMode="auto">
          <a:xfrm>
            <a:off x="909638" y="4125540"/>
            <a:ext cx="7704137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4" name="Freeform 4"/>
          <p:cNvSpPr>
            <a:spLocks/>
          </p:cNvSpPr>
          <p:nvPr/>
        </p:nvSpPr>
        <p:spPr bwMode="auto">
          <a:xfrm>
            <a:off x="27098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5" name="Freeform 5"/>
          <p:cNvSpPr>
            <a:spLocks/>
          </p:cNvSpPr>
          <p:nvPr/>
        </p:nvSpPr>
        <p:spPr bwMode="auto">
          <a:xfrm>
            <a:off x="2925763" y="764803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6" name="Freeform 6"/>
          <p:cNvSpPr>
            <a:spLocks/>
          </p:cNvSpPr>
          <p:nvPr/>
        </p:nvSpPr>
        <p:spPr bwMode="auto">
          <a:xfrm>
            <a:off x="31416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7" name="Freeform 7"/>
          <p:cNvSpPr>
            <a:spLocks/>
          </p:cNvSpPr>
          <p:nvPr/>
        </p:nvSpPr>
        <p:spPr bwMode="auto">
          <a:xfrm>
            <a:off x="33575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8" name="Freeform 8"/>
          <p:cNvSpPr>
            <a:spLocks/>
          </p:cNvSpPr>
          <p:nvPr/>
        </p:nvSpPr>
        <p:spPr bwMode="auto">
          <a:xfrm>
            <a:off x="35734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9" name="Oval 9"/>
          <p:cNvSpPr>
            <a:spLocks noChangeArrowheads="1"/>
          </p:cNvSpPr>
          <p:nvPr/>
        </p:nvSpPr>
        <p:spPr bwMode="auto">
          <a:xfrm rot="-8050359">
            <a:off x="4797425" y="2780928"/>
            <a:ext cx="431800" cy="431800"/>
          </a:xfrm>
          <a:prstGeom prst="ellipse">
            <a:avLst/>
          </a:prstGeom>
          <a:solidFill>
            <a:srgbClr val="66FFFF"/>
          </a:solidFill>
          <a:ln w="28575" algn="ctr">
            <a:solidFill>
              <a:schemeClr val="bg2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30" name="Oval 10"/>
          <p:cNvSpPr>
            <a:spLocks noChangeArrowheads="1"/>
          </p:cNvSpPr>
          <p:nvPr/>
        </p:nvSpPr>
        <p:spPr bwMode="auto">
          <a:xfrm rot="-8050359">
            <a:off x="3213100" y="1268040"/>
            <a:ext cx="431800" cy="4318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4283" name="AutoShape 11"/>
          <p:cNvSpPr>
            <a:spLocks noChangeArrowheads="1"/>
          </p:cNvSpPr>
          <p:nvPr/>
        </p:nvSpPr>
        <p:spPr bwMode="auto">
          <a:xfrm rot="4540637">
            <a:off x="2386012" y="152028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6332" name="Oval 12"/>
          <p:cNvSpPr>
            <a:spLocks noChangeArrowheads="1"/>
          </p:cNvSpPr>
          <p:nvPr/>
        </p:nvSpPr>
        <p:spPr bwMode="auto">
          <a:xfrm rot="-8050359">
            <a:off x="2997200" y="1701428"/>
            <a:ext cx="287337" cy="2873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33" name="Oval 13"/>
          <p:cNvSpPr>
            <a:spLocks noChangeArrowheads="1"/>
          </p:cNvSpPr>
          <p:nvPr/>
        </p:nvSpPr>
        <p:spPr bwMode="auto">
          <a:xfrm rot="-8050359">
            <a:off x="3538538" y="1772865"/>
            <a:ext cx="215900" cy="2159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34" name="Freeform 14"/>
          <p:cNvSpPr>
            <a:spLocks/>
          </p:cNvSpPr>
          <p:nvPr/>
        </p:nvSpPr>
        <p:spPr bwMode="auto">
          <a:xfrm>
            <a:off x="2336800" y="2769815"/>
            <a:ext cx="1189038" cy="587375"/>
          </a:xfrm>
          <a:custGeom>
            <a:avLst/>
            <a:gdLst>
              <a:gd name="T0" fmla="*/ 2147483647 w 749"/>
              <a:gd name="T1" fmla="*/ 2147483647 h 370"/>
              <a:gd name="T2" fmla="*/ 2147483647 w 749"/>
              <a:gd name="T3" fmla="*/ 2147483647 h 370"/>
              <a:gd name="T4" fmla="*/ 2147483647 w 749"/>
              <a:gd name="T5" fmla="*/ 2147483647 h 370"/>
              <a:gd name="T6" fmla="*/ 2147483647 w 749"/>
              <a:gd name="T7" fmla="*/ 2147483647 h 370"/>
              <a:gd name="T8" fmla="*/ 2147483647 w 749"/>
              <a:gd name="T9" fmla="*/ 2147483647 h 370"/>
              <a:gd name="T10" fmla="*/ 2147483647 w 749"/>
              <a:gd name="T11" fmla="*/ 2147483647 h 370"/>
              <a:gd name="T12" fmla="*/ 2147483647 w 749"/>
              <a:gd name="T13" fmla="*/ 2147483647 h 370"/>
              <a:gd name="T14" fmla="*/ 2147483647 w 749"/>
              <a:gd name="T15" fmla="*/ 2147483647 h 370"/>
              <a:gd name="T16" fmla="*/ 2147483647 w 749"/>
              <a:gd name="T17" fmla="*/ 2147483647 h 370"/>
              <a:gd name="T18" fmla="*/ 2147483647 w 749"/>
              <a:gd name="T19" fmla="*/ 2147483647 h 370"/>
              <a:gd name="T20" fmla="*/ 2147483647 w 749"/>
              <a:gd name="T21" fmla="*/ 2147483647 h 3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49" h="370">
                <a:moveTo>
                  <a:pt x="8" y="324"/>
                </a:moveTo>
                <a:cubicBezTo>
                  <a:pt x="16" y="294"/>
                  <a:pt x="54" y="233"/>
                  <a:pt x="99" y="188"/>
                </a:cubicBezTo>
                <a:cubicBezTo>
                  <a:pt x="144" y="143"/>
                  <a:pt x="220" y="82"/>
                  <a:pt x="280" y="52"/>
                </a:cubicBezTo>
                <a:cubicBezTo>
                  <a:pt x="340" y="22"/>
                  <a:pt x="409" y="14"/>
                  <a:pt x="462" y="7"/>
                </a:cubicBezTo>
                <a:cubicBezTo>
                  <a:pt x="515" y="0"/>
                  <a:pt x="553" y="0"/>
                  <a:pt x="598" y="7"/>
                </a:cubicBezTo>
                <a:cubicBezTo>
                  <a:pt x="643" y="14"/>
                  <a:pt x="719" y="29"/>
                  <a:pt x="734" y="52"/>
                </a:cubicBezTo>
                <a:cubicBezTo>
                  <a:pt x="749" y="75"/>
                  <a:pt x="733" y="120"/>
                  <a:pt x="688" y="143"/>
                </a:cubicBezTo>
                <a:cubicBezTo>
                  <a:pt x="643" y="166"/>
                  <a:pt x="545" y="158"/>
                  <a:pt x="462" y="188"/>
                </a:cubicBezTo>
                <a:cubicBezTo>
                  <a:pt x="379" y="218"/>
                  <a:pt x="257" y="294"/>
                  <a:pt x="189" y="324"/>
                </a:cubicBezTo>
                <a:cubicBezTo>
                  <a:pt x="121" y="354"/>
                  <a:pt x="83" y="370"/>
                  <a:pt x="53" y="370"/>
                </a:cubicBezTo>
                <a:cubicBezTo>
                  <a:pt x="23" y="370"/>
                  <a:pt x="0" y="354"/>
                  <a:pt x="8" y="324"/>
                </a:cubicBezTo>
                <a:close/>
              </a:path>
            </a:pathLst>
          </a:custGeom>
          <a:solidFill>
            <a:schemeClr val="accent1"/>
          </a:solidFill>
          <a:ln w="5715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6335" name="Group 15"/>
          <p:cNvGrpSpPr>
            <a:grpSpLocks/>
          </p:cNvGrpSpPr>
          <p:nvPr/>
        </p:nvGrpSpPr>
        <p:grpSpPr bwMode="auto">
          <a:xfrm>
            <a:off x="5589588" y="3428628"/>
            <a:ext cx="431800" cy="431800"/>
            <a:chOff x="3521" y="1797"/>
            <a:chExt cx="272" cy="272"/>
          </a:xfrm>
        </p:grpSpPr>
        <p:sp>
          <p:nvSpPr>
            <p:cNvPr id="56358" name="Oval 16"/>
            <p:cNvSpPr>
              <a:spLocks noChangeArrowheads="1"/>
            </p:cNvSpPr>
            <p:nvPr/>
          </p:nvSpPr>
          <p:spPr bwMode="auto">
            <a:xfrm rot="-8050359">
              <a:off x="3521" y="1797"/>
              <a:ext cx="272" cy="272"/>
            </a:xfrm>
            <a:prstGeom prst="ellipse">
              <a:avLst/>
            </a:prstGeom>
            <a:solidFill>
              <a:srgbClr val="66FFFF"/>
            </a:solidFill>
            <a:ln w="28575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6359" name="Oval 17"/>
            <p:cNvSpPr>
              <a:spLocks noChangeArrowheads="1"/>
            </p:cNvSpPr>
            <p:nvPr/>
          </p:nvSpPr>
          <p:spPr bwMode="auto">
            <a:xfrm>
              <a:off x="3704" y="188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6360" name="Oval 18"/>
            <p:cNvSpPr>
              <a:spLocks noChangeArrowheads="1"/>
            </p:cNvSpPr>
            <p:nvPr/>
          </p:nvSpPr>
          <p:spPr bwMode="auto">
            <a:xfrm>
              <a:off x="3657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6361" name="Oval 19"/>
            <p:cNvSpPr>
              <a:spLocks noChangeArrowheads="1"/>
            </p:cNvSpPr>
            <p:nvPr/>
          </p:nvSpPr>
          <p:spPr bwMode="auto">
            <a:xfrm>
              <a:off x="3622" y="192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6362" name="Oval 20"/>
            <p:cNvSpPr>
              <a:spLocks noChangeArrowheads="1"/>
            </p:cNvSpPr>
            <p:nvPr/>
          </p:nvSpPr>
          <p:spPr bwMode="auto">
            <a:xfrm>
              <a:off x="3612" y="184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6363" name="Oval 21"/>
            <p:cNvSpPr>
              <a:spLocks noChangeArrowheads="1"/>
            </p:cNvSpPr>
            <p:nvPr/>
          </p:nvSpPr>
          <p:spPr bwMode="auto">
            <a:xfrm>
              <a:off x="3566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6364" name="Oval 22"/>
            <p:cNvSpPr>
              <a:spLocks noChangeArrowheads="1"/>
            </p:cNvSpPr>
            <p:nvPr/>
          </p:nvSpPr>
          <p:spPr bwMode="auto">
            <a:xfrm>
              <a:off x="3566" y="188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6365" name="Oval 23"/>
            <p:cNvSpPr>
              <a:spLocks noChangeArrowheads="1"/>
            </p:cNvSpPr>
            <p:nvPr/>
          </p:nvSpPr>
          <p:spPr bwMode="auto">
            <a:xfrm>
              <a:off x="3714" y="194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6366" name="Oval 24"/>
            <p:cNvSpPr>
              <a:spLocks noChangeArrowheads="1"/>
            </p:cNvSpPr>
            <p:nvPr/>
          </p:nvSpPr>
          <p:spPr bwMode="auto">
            <a:xfrm>
              <a:off x="3674" y="183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56336" name="Oval 25"/>
          <p:cNvSpPr>
            <a:spLocks noChangeArrowheads="1"/>
          </p:cNvSpPr>
          <p:nvPr/>
        </p:nvSpPr>
        <p:spPr bwMode="auto">
          <a:xfrm>
            <a:off x="5105400" y="29269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37" name="Oval 26"/>
          <p:cNvSpPr>
            <a:spLocks noChangeArrowheads="1"/>
          </p:cNvSpPr>
          <p:nvPr/>
        </p:nvSpPr>
        <p:spPr bwMode="auto">
          <a:xfrm>
            <a:off x="5030788" y="30698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38" name="Oval 27"/>
          <p:cNvSpPr>
            <a:spLocks noChangeArrowheads="1"/>
          </p:cNvSpPr>
          <p:nvPr/>
        </p:nvSpPr>
        <p:spPr bwMode="auto">
          <a:xfrm>
            <a:off x="4975225" y="29857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39" name="Oval 28"/>
          <p:cNvSpPr>
            <a:spLocks noChangeArrowheads="1"/>
          </p:cNvSpPr>
          <p:nvPr/>
        </p:nvSpPr>
        <p:spPr bwMode="auto">
          <a:xfrm>
            <a:off x="4959350" y="28539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0" name="Oval 29"/>
          <p:cNvSpPr>
            <a:spLocks noChangeArrowheads="1"/>
          </p:cNvSpPr>
          <p:nvPr/>
        </p:nvSpPr>
        <p:spPr bwMode="auto">
          <a:xfrm>
            <a:off x="4886325" y="30698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1" name="Oval 30"/>
          <p:cNvSpPr>
            <a:spLocks noChangeArrowheads="1"/>
          </p:cNvSpPr>
          <p:nvPr/>
        </p:nvSpPr>
        <p:spPr bwMode="auto">
          <a:xfrm>
            <a:off x="4886325" y="29253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2" name="Oval 31"/>
          <p:cNvSpPr>
            <a:spLocks noChangeArrowheads="1"/>
          </p:cNvSpPr>
          <p:nvPr/>
        </p:nvSpPr>
        <p:spPr bwMode="auto">
          <a:xfrm>
            <a:off x="5121275" y="30142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3" name="Oval 32"/>
          <p:cNvSpPr>
            <a:spLocks noChangeArrowheads="1"/>
          </p:cNvSpPr>
          <p:nvPr/>
        </p:nvSpPr>
        <p:spPr bwMode="auto">
          <a:xfrm>
            <a:off x="5057775" y="28349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4" name="Oval 33"/>
          <p:cNvSpPr>
            <a:spLocks noChangeArrowheads="1"/>
          </p:cNvSpPr>
          <p:nvPr/>
        </p:nvSpPr>
        <p:spPr bwMode="auto">
          <a:xfrm>
            <a:off x="4860925" y="28301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5" name="Oval 34"/>
          <p:cNvSpPr>
            <a:spLocks noChangeArrowheads="1"/>
          </p:cNvSpPr>
          <p:nvPr/>
        </p:nvSpPr>
        <p:spPr bwMode="auto">
          <a:xfrm>
            <a:off x="3171825" y="18077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6" name="Oval 35"/>
          <p:cNvSpPr>
            <a:spLocks noChangeArrowheads="1"/>
          </p:cNvSpPr>
          <p:nvPr/>
        </p:nvSpPr>
        <p:spPr bwMode="auto">
          <a:xfrm>
            <a:off x="3035300" y="18474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7" name="Oval 36"/>
          <p:cNvSpPr>
            <a:spLocks noChangeArrowheads="1"/>
          </p:cNvSpPr>
          <p:nvPr/>
        </p:nvSpPr>
        <p:spPr bwMode="auto">
          <a:xfrm>
            <a:off x="3133725" y="17284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8" name="Oval 37"/>
          <p:cNvSpPr>
            <a:spLocks noChangeArrowheads="1"/>
          </p:cNvSpPr>
          <p:nvPr/>
        </p:nvSpPr>
        <p:spPr bwMode="auto">
          <a:xfrm>
            <a:off x="3124200" y="18824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9" name="Oval 38"/>
          <p:cNvSpPr>
            <a:spLocks noChangeArrowheads="1"/>
          </p:cNvSpPr>
          <p:nvPr/>
        </p:nvSpPr>
        <p:spPr bwMode="auto">
          <a:xfrm>
            <a:off x="3051175" y="17601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50" name="Freeform 39"/>
          <p:cNvSpPr>
            <a:spLocks/>
          </p:cNvSpPr>
          <p:nvPr/>
        </p:nvSpPr>
        <p:spPr bwMode="auto">
          <a:xfrm>
            <a:off x="3573463" y="2204665"/>
            <a:ext cx="1008062" cy="720725"/>
          </a:xfrm>
          <a:custGeom>
            <a:avLst/>
            <a:gdLst>
              <a:gd name="T0" fmla="*/ 0 w 635"/>
              <a:gd name="T1" fmla="*/ 0 h 454"/>
              <a:gd name="T2" fmla="*/ 2147483647 w 635"/>
              <a:gd name="T3" fmla="*/ 2147483647 h 454"/>
              <a:gd name="T4" fmla="*/ 2147483647 w 635"/>
              <a:gd name="T5" fmla="*/ 2147483647 h 454"/>
              <a:gd name="T6" fmla="*/ 2147483647 w 635"/>
              <a:gd name="T7" fmla="*/ 2147483647 h 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5" h="454">
                <a:moveTo>
                  <a:pt x="0" y="0"/>
                </a:moveTo>
                <a:cubicBezTo>
                  <a:pt x="19" y="83"/>
                  <a:pt x="38" y="167"/>
                  <a:pt x="91" y="227"/>
                </a:cubicBezTo>
                <a:cubicBezTo>
                  <a:pt x="144" y="287"/>
                  <a:pt x="227" y="325"/>
                  <a:pt x="318" y="363"/>
                </a:cubicBezTo>
                <a:cubicBezTo>
                  <a:pt x="409" y="401"/>
                  <a:pt x="522" y="427"/>
                  <a:pt x="635" y="454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51" name="Freeform 40"/>
          <p:cNvSpPr>
            <a:spLocks/>
          </p:cNvSpPr>
          <p:nvPr/>
        </p:nvSpPr>
        <p:spPr bwMode="auto">
          <a:xfrm>
            <a:off x="3573463" y="2828553"/>
            <a:ext cx="647700" cy="168275"/>
          </a:xfrm>
          <a:custGeom>
            <a:avLst/>
            <a:gdLst>
              <a:gd name="T0" fmla="*/ 0 w 408"/>
              <a:gd name="T1" fmla="*/ 2147483647 h 106"/>
              <a:gd name="T2" fmla="*/ 2147483647 w 408"/>
              <a:gd name="T3" fmla="*/ 2147483647 h 106"/>
              <a:gd name="T4" fmla="*/ 2147483647 w 408"/>
              <a:gd name="T5" fmla="*/ 2147483647 h 1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8" h="106">
                <a:moveTo>
                  <a:pt x="0" y="106"/>
                </a:moveTo>
                <a:cubicBezTo>
                  <a:pt x="57" y="68"/>
                  <a:pt x="114" y="30"/>
                  <a:pt x="182" y="15"/>
                </a:cubicBezTo>
                <a:cubicBezTo>
                  <a:pt x="250" y="0"/>
                  <a:pt x="329" y="7"/>
                  <a:pt x="408" y="15"/>
                </a:cubicBezTo>
              </a:path>
            </a:pathLst>
          </a:custGeom>
          <a:noFill/>
          <a:ln w="3810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52" name="Freeform 41"/>
          <p:cNvSpPr>
            <a:spLocks/>
          </p:cNvSpPr>
          <p:nvPr/>
        </p:nvSpPr>
        <p:spPr bwMode="auto">
          <a:xfrm>
            <a:off x="5373688" y="3141290"/>
            <a:ext cx="288925" cy="215900"/>
          </a:xfrm>
          <a:custGeom>
            <a:avLst/>
            <a:gdLst>
              <a:gd name="T0" fmla="*/ 0 w 182"/>
              <a:gd name="T1" fmla="*/ 0 h 136"/>
              <a:gd name="T2" fmla="*/ 2147483647 w 182"/>
              <a:gd name="T3" fmla="*/ 2147483647 h 136"/>
              <a:gd name="T4" fmla="*/ 2147483647 w 182"/>
              <a:gd name="T5" fmla="*/ 2147483647 h 1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" h="136">
                <a:moveTo>
                  <a:pt x="0" y="0"/>
                </a:moveTo>
                <a:cubicBezTo>
                  <a:pt x="53" y="11"/>
                  <a:pt x="106" y="22"/>
                  <a:pt x="136" y="45"/>
                </a:cubicBezTo>
                <a:cubicBezTo>
                  <a:pt x="166" y="68"/>
                  <a:pt x="174" y="102"/>
                  <a:pt x="182" y="136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53" name="Text Box 43"/>
          <p:cNvSpPr txBox="1">
            <a:spLocks noChangeArrowheads="1"/>
          </p:cNvSpPr>
          <p:nvPr/>
        </p:nvSpPr>
        <p:spPr bwMode="auto">
          <a:xfrm>
            <a:off x="4535859" y="620688"/>
            <a:ext cx="45293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1. Un potentiel d’action parvient à la terminaison </a:t>
            </a:r>
            <a:r>
              <a:rPr lang="fr-FR" altLang="en-US" sz="2400" dirty="0" err="1"/>
              <a:t>pré-synaptique</a:t>
            </a:r>
            <a:endParaRPr lang="fr-FR" altLang="en-US" sz="2400" dirty="0"/>
          </a:p>
        </p:txBody>
      </p:sp>
      <p:sp>
        <p:nvSpPr>
          <p:cNvPr id="54316" name="AutoShape 44"/>
          <p:cNvSpPr>
            <a:spLocks noChangeArrowheads="1"/>
          </p:cNvSpPr>
          <p:nvPr/>
        </p:nvSpPr>
        <p:spPr bwMode="auto">
          <a:xfrm rot="4540637">
            <a:off x="2376488" y="80590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4317" name="AutoShape 45"/>
          <p:cNvSpPr>
            <a:spLocks noChangeArrowheads="1"/>
          </p:cNvSpPr>
          <p:nvPr/>
        </p:nvSpPr>
        <p:spPr bwMode="auto">
          <a:xfrm rot="4540637">
            <a:off x="2366962" y="9153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4318" name="AutoShape 46"/>
          <p:cNvSpPr>
            <a:spLocks noChangeArrowheads="1"/>
          </p:cNvSpPr>
          <p:nvPr/>
        </p:nvSpPr>
        <p:spPr bwMode="auto">
          <a:xfrm rot="4540637">
            <a:off x="2357438" y="-62285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47" name="Rectangle 144"/>
          <p:cNvSpPr>
            <a:spLocks noChangeArrowheads="1"/>
          </p:cNvSpPr>
          <p:nvPr/>
        </p:nvSpPr>
        <p:spPr bwMode="auto">
          <a:xfrm>
            <a:off x="0" y="-27384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8" name="Text Box 145"/>
          <p:cNvSpPr txBox="1">
            <a:spLocks noChangeArrowheads="1"/>
          </p:cNvSpPr>
          <p:nvPr/>
        </p:nvSpPr>
        <p:spPr bwMode="auto">
          <a:xfrm>
            <a:off x="1055688" y="-27384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Synapse chimique</a:t>
            </a:r>
          </a:p>
        </p:txBody>
      </p:sp>
      <p:sp>
        <p:nvSpPr>
          <p:cNvPr id="54319" name="AutoShape 47"/>
          <p:cNvSpPr>
            <a:spLocks noChangeArrowheads="1"/>
          </p:cNvSpPr>
          <p:nvPr/>
        </p:nvSpPr>
        <p:spPr bwMode="auto">
          <a:xfrm rot="3441577">
            <a:off x="3563938" y="-387723"/>
            <a:ext cx="914400" cy="914400"/>
          </a:xfrm>
          <a:prstGeom prst="lightningBolt">
            <a:avLst/>
          </a:prstGeom>
          <a:solidFill>
            <a:srgbClr val="FF66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5.18519E-6 C 0.00746 0.05532 0.0151 0.11087 0.01805 0.13333 " pathEditMode="relative" ptsTypes="aA">
                                      <p:cBhvr>
                                        <p:cTn id="6" dur="500" fill="hold"/>
                                        <p:tgtEl>
                                          <p:spTgt spid="54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06 0.13333 C 0.02014 0.14306 0.0224 0.15278 0.03473 0.16296 C 0.04705 0.17315 0.06928 0.1794 0.09167 0.19445 C 0.11407 0.20949 0.14671 0.23588 0.16945 0.2537 C 0.19219 0.27153 0.21112 0.28426 0.22778 0.30185 C 0.24445 0.31945 0.25851 0.3382 0.26945 0.35926 C 0.28039 0.38033 0.2882 0.40347 0.29306 0.42778 C 0.29792 0.45208 0.29775 0.49259 0.29862 0.50556 " pathEditMode="relative" rAng="0" ptsTypes="aaaaaaaA">
                                      <p:cBhvr>
                                        <p:cTn id="9" dur="3000" fill="hold"/>
                                        <p:tgtEl>
                                          <p:spTgt spid="54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8" y="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19" grpId="0" animBg="1"/>
      <p:bldP spid="543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reeform 2"/>
          <p:cNvSpPr>
            <a:spLocks/>
          </p:cNvSpPr>
          <p:nvPr/>
        </p:nvSpPr>
        <p:spPr bwMode="auto">
          <a:xfrm>
            <a:off x="1341438" y="764803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347" name="Freeform 3"/>
          <p:cNvSpPr>
            <a:spLocks/>
          </p:cNvSpPr>
          <p:nvPr/>
        </p:nvSpPr>
        <p:spPr bwMode="auto">
          <a:xfrm>
            <a:off x="909638" y="4125540"/>
            <a:ext cx="7704137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348" name="Oval 4"/>
          <p:cNvSpPr>
            <a:spLocks noChangeArrowheads="1"/>
          </p:cNvSpPr>
          <p:nvPr/>
        </p:nvSpPr>
        <p:spPr bwMode="auto">
          <a:xfrm rot="-8050359">
            <a:off x="5589588" y="3428628"/>
            <a:ext cx="431800" cy="431800"/>
          </a:xfrm>
          <a:prstGeom prst="ellipse">
            <a:avLst/>
          </a:prstGeom>
          <a:solidFill>
            <a:srgbClr val="66FFFF"/>
          </a:solidFill>
          <a:ln w="28575" algn="ctr">
            <a:solidFill>
              <a:schemeClr val="bg2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5301" name="AutoShape 5"/>
          <p:cNvSpPr>
            <a:spLocks noChangeArrowheads="1"/>
          </p:cNvSpPr>
          <p:nvPr/>
        </p:nvSpPr>
        <p:spPr bwMode="auto">
          <a:xfrm rot="4540637">
            <a:off x="2386012" y="152028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7350" name="AutoShape 6"/>
          <p:cNvSpPr>
            <a:spLocks noChangeArrowheads="1"/>
          </p:cNvSpPr>
          <p:nvPr/>
        </p:nvSpPr>
        <p:spPr bwMode="auto">
          <a:xfrm rot="5959416">
            <a:off x="6385718" y="3959647"/>
            <a:ext cx="252413" cy="323850"/>
          </a:xfrm>
          <a:prstGeom prst="can">
            <a:avLst>
              <a:gd name="adj" fmla="val 60141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7351" name="Oval 7"/>
          <p:cNvSpPr>
            <a:spLocks noChangeArrowheads="1"/>
          </p:cNvSpPr>
          <p:nvPr/>
        </p:nvSpPr>
        <p:spPr bwMode="auto">
          <a:xfrm>
            <a:off x="5880100" y="35746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7352" name="Oval 8"/>
          <p:cNvSpPr>
            <a:spLocks noChangeArrowheads="1"/>
          </p:cNvSpPr>
          <p:nvPr/>
        </p:nvSpPr>
        <p:spPr bwMode="auto">
          <a:xfrm>
            <a:off x="5805488" y="37175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7353" name="Oval 9"/>
          <p:cNvSpPr>
            <a:spLocks noChangeArrowheads="1"/>
          </p:cNvSpPr>
          <p:nvPr/>
        </p:nvSpPr>
        <p:spPr bwMode="auto">
          <a:xfrm>
            <a:off x="5749925" y="36334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7354" name="Oval 10"/>
          <p:cNvSpPr>
            <a:spLocks noChangeArrowheads="1"/>
          </p:cNvSpPr>
          <p:nvPr/>
        </p:nvSpPr>
        <p:spPr bwMode="auto">
          <a:xfrm>
            <a:off x="5734050" y="35016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7355" name="Oval 11"/>
          <p:cNvSpPr>
            <a:spLocks noChangeArrowheads="1"/>
          </p:cNvSpPr>
          <p:nvPr/>
        </p:nvSpPr>
        <p:spPr bwMode="auto">
          <a:xfrm>
            <a:off x="5661025" y="37175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7356" name="Oval 12"/>
          <p:cNvSpPr>
            <a:spLocks noChangeArrowheads="1"/>
          </p:cNvSpPr>
          <p:nvPr/>
        </p:nvSpPr>
        <p:spPr bwMode="auto">
          <a:xfrm>
            <a:off x="5661025" y="35730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7357" name="Oval 13"/>
          <p:cNvSpPr>
            <a:spLocks noChangeArrowheads="1"/>
          </p:cNvSpPr>
          <p:nvPr/>
        </p:nvSpPr>
        <p:spPr bwMode="auto">
          <a:xfrm>
            <a:off x="5895975" y="36619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7358" name="Oval 14"/>
          <p:cNvSpPr>
            <a:spLocks noChangeArrowheads="1"/>
          </p:cNvSpPr>
          <p:nvPr/>
        </p:nvSpPr>
        <p:spPr bwMode="auto">
          <a:xfrm>
            <a:off x="5832475" y="34826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7359" name="Text Box 15"/>
          <p:cNvSpPr txBox="1">
            <a:spLocks noChangeArrowheads="1"/>
          </p:cNvSpPr>
          <p:nvPr/>
        </p:nvSpPr>
        <p:spPr bwMode="auto">
          <a:xfrm>
            <a:off x="6650038" y="3954090"/>
            <a:ext cx="555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/>
              <a:t>Ca++</a:t>
            </a:r>
          </a:p>
        </p:txBody>
      </p:sp>
      <p:sp>
        <p:nvSpPr>
          <p:cNvPr id="55312" name="Freeform 16"/>
          <p:cNvSpPr>
            <a:spLocks/>
          </p:cNvSpPr>
          <p:nvPr/>
        </p:nvSpPr>
        <p:spPr bwMode="auto">
          <a:xfrm>
            <a:off x="6084888" y="4149353"/>
            <a:ext cx="227012" cy="155575"/>
          </a:xfrm>
          <a:custGeom>
            <a:avLst/>
            <a:gdLst>
              <a:gd name="T0" fmla="*/ 2147483647 w 143"/>
              <a:gd name="T1" fmla="*/ 0 h 98"/>
              <a:gd name="T2" fmla="*/ 2147483647 w 143"/>
              <a:gd name="T3" fmla="*/ 2147483647 h 98"/>
              <a:gd name="T4" fmla="*/ 0 w 143"/>
              <a:gd name="T5" fmla="*/ 2147483647 h 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3" h="98">
                <a:moveTo>
                  <a:pt x="143" y="0"/>
                </a:moveTo>
                <a:cubicBezTo>
                  <a:pt x="119" y="5"/>
                  <a:pt x="96" y="10"/>
                  <a:pt x="72" y="26"/>
                </a:cubicBezTo>
                <a:cubicBezTo>
                  <a:pt x="48" y="42"/>
                  <a:pt x="24" y="70"/>
                  <a:pt x="0" y="98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361" name="Text Box 17"/>
          <p:cNvSpPr txBox="1">
            <a:spLocks noChangeArrowheads="1"/>
          </p:cNvSpPr>
          <p:nvPr/>
        </p:nvSpPr>
        <p:spPr bwMode="auto">
          <a:xfrm>
            <a:off x="4355976" y="476672"/>
            <a:ext cx="476137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2. La dépolarisation membranaire entraîne l’ouverture des canaux</a:t>
            </a:r>
            <a:br>
              <a:rPr lang="fr-FR" altLang="en-US" sz="2400" dirty="0"/>
            </a:br>
            <a:r>
              <a:rPr lang="fr-FR" altLang="en-US" sz="2400" dirty="0"/>
              <a:t>calciques</a:t>
            </a:r>
          </a:p>
        </p:txBody>
      </p:sp>
      <p:sp>
        <p:nvSpPr>
          <p:cNvPr id="57362" name="Text Box 18"/>
          <p:cNvSpPr txBox="1">
            <a:spLocks noChangeArrowheads="1"/>
          </p:cNvSpPr>
          <p:nvPr/>
        </p:nvSpPr>
        <p:spPr bwMode="auto">
          <a:xfrm>
            <a:off x="1377795" y="4192863"/>
            <a:ext cx="501451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Fort gradient de concentration </a:t>
            </a:r>
            <a:r>
              <a:rPr lang="fr-FR" altLang="en-US" sz="1600" dirty="0"/>
              <a:t>(10</a:t>
            </a:r>
            <a:r>
              <a:rPr lang="fr-FR" altLang="en-US" sz="1600" baseline="30000" dirty="0"/>
              <a:t>-3 </a:t>
            </a:r>
            <a:r>
              <a:rPr lang="fr-FR" altLang="en-US" sz="1600" dirty="0"/>
              <a:t>contre 10</a:t>
            </a:r>
            <a:r>
              <a:rPr lang="fr-FR" altLang="en-US" sz="1600" baseline="30000" dirty="0"/>
              <a:t>-7</a:t>
            </a:r>
            <a:r>
              <a:rPr lang="fr-FR" altLang="en-US" sz="1600" dirty="0"/>
              <a:t>)</a:t>
            </a:r>
            <a:br>
              <a:rPr lang="fr-FR" altLang="en-US" sz="1800" dirty="0"/>
            </a:br>
            <a:r>
              <a:rPr lang="fr-FR" altLang="en-US" sz="1800" dirty="0"/>
              <a:t>	=&gt; </a:t>
            </a:r>
            <a:br>
              <a:rPr lang="fr-FR" altLang="en-US" sz="1800" dirty="0"/>
            </a:br>
            <a:r>
              <a:rPr lang="fr-FR" altLang="en-US" sz="1800" dirty="0"/>
              <a:t>entrée très rapide de Ca++</a:t>
            </a:r>
          </a:p>
        </p:txBody>
      </p:sp>
      <p:sp>
        <p:nvSpPr>
          <p:cNvPr id="55315" name="Freeform 19"/>
          <p:cNvSpPr>
            <a:spLocks/>
          </p:cNvSpPr>
          <p:nvPr/>
        </p:nvSpPr>
        <p:spPr bwMode="auto">
          <a:xfrm flipV="1">
            <a:off x="6084888" y="3933453"/>
            <a:ext cx="227012" cy="155575"/>
          </a:xfrm>
          <a:custGeom>
            <a:avLst/>
            <a:gdLst>
              <a:gd name="T0" fmla="*/ 2147483647 w 143"/>
              <a:gd name="T1" fmla="*/ 0 h 98"/>
              <a:gd name="T2" fmla="*/ 2147483647 w 143"/>
              <a:gd name="T3" fmla="*/ 2147483647 h 98"/>
              <a:gd name="T4" fmla="*/ 0 w 143"/>
              <a:gd name="T5" fmla="*/ 2147483647 h 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3" h="98">
                <a:moveTo>
                  <a:pt x="143" y="0"/>
                </a:moveTo>
                <a:cubicBezTo>
                  <a:pt x="119" y="5"/>
                  <a:pt x="96" y="10"/>
                  <a:pt x="72" y="26"/>
                </a:cubicBezTo>
                <a:cubicBezTo>
                  <a:pt x="48" y="42"/>
                  <a:pt x="24" y="70"/>
                  <a:pt x="0" y="98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16" name="AutoShape 20"/>
          <p:cNvSpPr>
            <a:spLocks noChangeArrowheads="1"/>
          </p:cNvSpPr>
          <p:nvPr/>
        </p:nvSpPr>
        <p:spPr bwMode="auto">
          <a:xfrm rot="4540637">
            <a:off x="2376488" y="80590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5317" name="AutoShape 21"/>
          <p:cNvSpPr>
            <a:spLocks noChangeArrowheads="1"/>
          </p:cNvSpPr>
          <p:nvPr/>
        </p:nvSpPr>
        <p:spPr bwMode="auto">
          <a:xfrm rot="4540637">
            <a:off x="2366962" y="9153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5318" name="AutoShape 22"/>
          <p:cNvSpPr>
            <a:spLocks noChangeArrowheads="1"/>
          </p:cNvSpPr>
          <p:nvPr/>
        </p:nvSpPr>
        <p:spPr bwMode="auto">
          <a:xfrm rot="4540637">
            <a:off x="2357438" y="-62285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23" name="Rectangle 144"/>
          <p:cNvSpPr>
            <a:spLocks noChangeArrowheads="1"/>
          </p:cNvSpPr>
          <p:nvPr/>
        </p:nvSpPr>
        <p:spPr bwMode="auto">
          <a:xfrm>
            <a:off x="0" y="-27384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4" name="Text Box 145"/>
          <p:cNvSpPr txBox="1">
            <a:spLocks noChangeArrowheads="1"/>
          </p:cNvSpPr>
          <p:nvPr/>
        </p:nvSpPr>
        <p:spPr bwMode="auto">
          <a:xfrm>
            <a:off x="1055688" y="-27384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Synapse chimique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12" grpId="0" animBg="1"/>
      <p:bldP spid="553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reeform 3"/>
          <p:cNvSpPr>
            <a:spLocks/>
          </p:cNvSpPr>
          <p:nvPr/>
        </p:nvSpPr>
        <p:spPr bwMode="auto">
          <a:xfrm>
            <a:off x="1341438" y="764803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71" name="Freeform 4"/>
          <p:cNvSpPr>
            <a:spLocks/>
          </p:cNvSpPr>
          <p:nvPr/>
        </p:nvSpPr>
        <p:spPr bwMode="auto">
          <a:xfrm>
            <a:off x="909638" y="4125540"/>
            <a:ext cx="7704137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5" name="AutoShape 5"/>
          <p:cNvSpPr>
            <a:spLocks noChangeArrowheads="1"/>
          </p:cNvSpPr>
          <p:nvPr/>
        </p:nvSpPr>
        <p:spPr bwMode="auto">
          <a:xfrm rot="4540637">
            <a:off x="2386012" y="152028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8373" name="AutoShape 6"/>
          <p:cNvSpPr>
            <a:spLocks noChangeArrowheads="1"/>
          </p:cNvSpPr>
          <p:nvPr/>
        </p:nvSpPr>
        <p:spPr bwMode="auto">
          <a:xfrm rot="5959416">
            <a:off x="6385718" y="3959647"/>
            <a:ext cx="252413" cy="323850"/>
          </a:xfrm>
          <a:prstGeom prst="can">
            <a:avLst>
              <a:gd name="adj" fmla="val 60141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pSp>
        <p:nvGrpSpPr>
          <p:cNvPr id="58374" name="Group 7"/>
          <p:cNvGrpSpPr>
            <a:grpSpLocks/>
          </p:cNvGrpSpPr>
          <p:nvPr/>
        </p:nvGrpSpPr>
        <p:grpSpPr bwMode="auto">
          <a:xfrm>
            <a:off x="5589588" y="3428628"/>
            <a:ext cx="431800" cy="431800"/>
            <a:chOff x="3521" y="1797"/>
            <a:chExt cx="272" cy="272"/>
          </a:xfrm>
        </p:grpSpPr>
        <p:sp>
          <p:nvSpPr>
            <p:cNvPr id="58394" name="Oval 8"/>
            <p:cNvSpPr>
              <a:spLocks noChangeArrowheads="1"/>
            </p:cNvSpPr>
            <p:nvPr/>
          </p:nvSpPr>
          <p:spPr bwMode="auto">
            <a:xfrm rot="-8050359">
              <a:off x="3521" y="1797"/>
              <a:ext cx="272" cy="272"/>
            </a:xfrm>
            <a:prstGeom prst="ellipse">
              <a:avLst/>
            </a:prstGeom>
            <a:solidFill>
              <a:srgbClr val="66FFFF"/>
            </a:solidFill>
            <a:ln w="28575" algn="ctr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8395" name="Oval 9"/>
            <p:cNvSpPr>
              <a:spLocks noChangeArrowheads="1"/>
            </p:cNvSpPr>
            <p:nvPr/>
          </p:nvSpPr>
          <p:spPr bwMode="auto">
            <a:xfrm>
              <a:off x="3704" y="188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8396" name="Oval 10"/>
            <p:cNvSpPr>
              <a:spLocks noChangeArrowheads="1"/>
            </p:cNvSpPr>
            <p:nvPr/>
          </p:nvSpPr>
          <p:spPr bwMode="auto">
            <a:xfrm>
              <a:off x="3657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8397" name="Oval 11"/>
            <p:cNvSpPr>
              <a:spLocks noChangeArrowheads="1"/>
            </p:cNvSpPr>
            <p:nvPr/>
          </p:nvSpPr>
          <p:spPr bwMode="auto">
            <a:xfrm>
              <a:off x="3622" y="192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8398" name="Oval 12"/>
            <p:cNvSpPr>
              <a:spLocks noChangeArrowheads="1"/>
            </p:cNvSpPr>
            <p:nvPr/>
          </p:nvSpPr>
          <p:spPr bwMode="auto">
            <a:xfrm>
              <a:off x="3612" y="184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8399" name="Oval 13"/>
            <p:cNvSpPr>
              <a:spLocks noChangeArrowheads="1"/>
            </p:cNvSpPr>
            <p:nvPr/>
          </p:nvSpPr>
          <p:spPr bwMode="auto">
            <a:xfrm>
              <a:off x="3566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8400" name="Oval 14"/>
            <p:cNvSpPr>
              <a:spLocks noChangeArrowheads="1"/>
            </p:cNvSpPr>
            <p:nvPr/>
          </p:nvSpPr>
          <p:spPr bwMode="auto">
            <a:xfrm>
              <a:off x="3566" y="188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8401" name="Oval 15"/>
            <p:cNvSpPr>
              <a:spLocks noChangeArrowheads="1"/>
            </p:cNvSpPr>
            <p:nvPr/>
          </p:nvSpPr>
          <p:spPr bwMode="auto">
            <a:xfrm>
              <a:off x="3714" y="194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8402" name="Oval 16"/>
            <p:cNvSpPr>
              <a:spLocks noChangeArrowheads="1"/>
            </p:cNvSpPr>
            <p:nvPr/>
          </p:nvSpPr>
          <p:spPr bwMode="auto">
            <a:xfrm>
              <a:off x="3674" y="183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grpSp>
        <p:nvGrpSpPr>
          <p:cNvPr id="56337" name="Group 17"/>
          <p:cNvGrpSpPr>
            <a:grpSpLocks/>
          </p:cNvGrpSpPr>
          <p:nvPr/>
        </p:nvGrpSpPr>
        <p:grpSpPr bwMode="auto">
          <a:xfrm>
            <a:off x="5580063" y="3428628"/>
            <a:ext cx="431800" cy="431800"/>
            <a:chOff x="3385" y="2478"/>
            <a:chExt cx="272" cy="272"/>
          </a:xfrm>
        </p:grpSpPr>
        <p:sp>
          <p:nvSpPr>
            <p:cNvPr id="58385" name="Oval 18"/>
            <p:cNvSpPr>
              <a:spLocks noChangeArrowheads="1"/>
            </p:cNvSpPr>
            <p:nvPr/>
          </p:nvSpPr>
          <p:spPr bwMode="auto">
            <a:xfrm rot="-8050359">
              <a:off x="3385" y="2478"/>
              <a:ext cx="272" cy="272"/>
            </a:xfrm>
            <a:prstGeom prst="ellipse">
              <a:avLst/>
            </a:prstGeom>
            <a:solidFill>
              <a:srgbClr val="66FFFF"/>
            </a:solidFill>
            <a:ln w="38100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8386" name="Oval 19"/>
            <p:cNvSpPr>
              <a:spLocks noChangeArrowheads="1"/>
            </p:cNvSpPr>
            <p:nvPr/>
          </p:nvSpPr>
          <p:spPr bwMode="auto">
            <a:xfrm>
              <a:off x="3568" y="256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8387" name="Oval 20"/>
            <p:cNvSpPr>
              <a:spLocks noChangeArrowheads="1"/>
            </p:cNvSpPr>
            <p:nvPr/>
          </p:nvSpPr>
          <p:spPr bwMode="auto">
            <a:xfrm>
              <a:off x="3521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8388" name="Oval 21"/>
            <p:cNvSpPr>
              <a:spLocks noChangeArrowheads="1"/>
            </p:cNvSpPr>
            <p:nvPr/>
          </p:nvSpPr>
          <p:spPr bwMode="auto">
            <a:xfrm>
              <a:off x="3486" y="260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8389" name="Oval 22"/>
            <p:cNvSpPr>
              <a:spLocks noChangeArrowheads="1"/>
            </p:cNvSpPr>
            <p:nvPr/>
          </p:nvSpPr>
          <p:spPr bwMode="auto">
            <a:xfrm>
              <a:off x="3484" y="250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8390" name="Oval 23"/>
            <p:cNvSpPr>
              <a:spLocks noChangeArrowheads="1"/>
            </p:cNvSpPr>
            <p:nvPr/>
          </p:nvSpPr>
          <p:spPr bwMode="auto">
            <a:xfrm>
              <a:off x="3430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8391" name="Oval 24"/>
            <p:cNvSpPr>
              <a:spLocks noChangeArrowheads="1"/>
            </p:cNvSpPr>
            <p:nvPr/>
          </p:nvSpPr>
          <p:spPr bwMode="auto">
            <a:xfrm>
              <a:off x="3430" y="256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8392" name="Oval 25"/>
            <p:cNvSpPr>
              <a:spLocks noChangeArrowheads="1"/>
            </p:cNvSpPr>
            <p:nvPr/>
          </p:nvSpPr>
          <p:spPr bwMode="auto">
            <a:xfrm>
              <a:off x="3578" y="262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8393" name="Oval 26"/>
            <p:cNvSpPr>
              <a:spLocks noChangeArrowheads="1"/>
            </p:cNvSpPr>
            <p:nvPr/>
          </p:nvSpPr>
          <p:spPr bwMode="auto">
            <a:xfrm>
              <a:off x="3508" y="25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58376" name="Text Box 27"/>
          <p:cNvSpPr txBox="1">
            <a:spLocks noChangeArrowheads="1"/>
          </p:cNvSpPr>
          <p:nvPr/>
        </p:nvSpPr>
        <p:spPr bwMode="auto">
          <a:xfrm>
            <a:off x="6650038" y="3954090"/>
            <a:ext cx="555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 dirty="0"/>
              <a:t>Ca++</a:t>
            </a:r>
          </a:p>
        </p:txBody>
      </p:sp>
      <p:grpSp>
        <p:nvGrpSpPr>
          <p:cNvPr id="56348" name="Group 28"/>
          <p:cNvGrpSpPr>
            <a:grpSpLocks/>
          </p:cNvGrpSpPr>
          <p:nvPr/>
        </p:nvGrpSpPr>
        <p:grpSpPr bwMode="auto">
          <a:xfrm>
            <a:off x="5805488" y="3933453"/>
            <a:ext cx="504825" cy="647700"/>
            <a:chOff x="3657" y="2115"/>
            <a:chExt cx="318" cy="408"/>
          </a:xfrm>
        </p:grpSpPr>
        <p:sp>
          <p:nvSpPr>
            <p:cNvPr id="58383" name="Freeform 29"/>
            <p:cNvSpPr>
              <a:spLocks/>
            </p:cNvSpPr>
            <p:nvPr/>
          </p:nvSpPr>
          <p:spPr bwMode="auto">
            <a:xfrm>
              <a:off x="3657" y="2115"/>
              <a:ext cx="227" cy="408"/>
            </a:xfrm>
            <a:custGeom>
              <a:avLst/>
              <a:gdLst>
                <a:gd name="T0" fmla="*/ 182 w 227"/>
                <a:gd name="T1" fmla="*/ 0 h 408"/>
                <a:gd name="T2" fmla="*/ 227 w 227"/>
                <a:gd name="T3" fmla="*/ 136 h 408"/>
                <a:gd name="T4" fmla="*/ 182 w 227"/>
                <a:gd name="T5" fmla="*/ 272 h 408"/>
                <a:gd name="T6" fmla="*/ 0 w 227"/>
                <a:gd name="T7" fmla="*/ 408 h 40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7" h="408">
                  <a:moveTo>
                    <a:pt x="182" y="0"/>
                  </a:moveTo>
                  <a:cubicBezTo>
                    <a:pt x="204" y="45"/>
                    <a:pt x="227" y="91"/>
                    <a:pt x="227" y="136"/>
                  </a:cubicBezTo>
                  <a:cubicBezTo>
                    <a:pt x="227" y="181"/>
                    <a:pt x="220" y="227"/>
                    <a:pt x="182" y="272"/>
                  </a:cubicBezTo>
                  <a:cubicBezTo>
                    <a:pt x="144" y="317"/>
                    <a:pt x="72" y="362"/>
                    <a:pt x="0" y="408"/>
                  </a:cubicBezTo>
                </a:path>
              </a:pathLst>
            </a:custGeom>
            <a:noFill/>
            <a:ln w="38100" cmpd="sng">
              <a:solidFill>
                <a:srgbClr val="3366FF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8384" name="Freeform 30"/>
            <p:cNvSpPr>
              <a:spLocks/>
            </p:cNvSpPr>
            <p:nvPr/>
          </p:nvSpPr>
          <p:spPr bwMode="auto">
            <a:xfrm>
              <a:off x="3832" y="2296"/>
              <a:ext cx="143" cy="98"/>
            </a:xfrm>
            <a:custGeom>
              <a:avLst/>
              <a:gdLst>
                <a:gd name="T0" fmla="*/ 143 w 143"/>
                <a:gd name="T1" fmla="*/ 0 h 98"/>
                <a:gd name="T2" fmla="*/ 72 w 143"/>
                <a:gd name="T3" fmla="*/ 26 h 98"/>
                <a:gd name="T4" fmla="*/ 0 w 143"/>
                <a:gd name="T5" fmla="*/ 98 h 9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3" h="98">
                  <a:moveTo>
                    <a:pt x="143" y="0"/>
                  </a:moveTo>
                  <a:cubicBezTo>
                    <a:pt x="119" y="5"/>
                    <a:pt x="96" y="10"/>
                    <a:pt x="72" y="26"/>
                  </a:cubicBezTo>
                  <a:cubicBezTo>
                    <a:pt x="48" y="42"/>
                    <a:pt x="24" y="70"/>
                    <a:pt x="0" y="98"/>
                  </a:cubicBezTo>
                </a:path>
              </a:pathLst>
            </a:custGeom>
            <a:noFill/>
            <a:ln w="28575" cmpd="sng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8378" name="Text Box 31"/>
          <p:cNvSpPr txBox="1">
            <a:spLocks noChangeArrowheads="1"/>
          </p:cNvSpPr>
          <p:nvPr/>
        </p:nvSpPr>
        <p:spPr bwMode="auto">
          <a:xfrm>
            <a:off x="4739300" y="443125"/>
            <a:ext cx="42251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3. L’entrée de calcium fait fusionner les vésicules avec la membrane </a:t>
            </a:r>
            <a:r>
              <a:rPr lang="fr-FR" altLang="en-US" sz="2400" dirty="0" err="1"/>
              <a:t>pré-synaptique</a:t>
            </a:r>
            <a:endParaRPr lang="fr-FR" altLang="en-US" sz="2400" dirty="0"/>
          </a:p>
        </p:txBody>
      </p:sp>
      <p:sp>
        <p:nvSpPr>
          <p:cNvPr id="58379" name="Text Box 32"/>
          <p:cNvSpPr txBox="1">
            <a:spLocks noChangeArrowheads="1"/>
          </p:cNvSpPr>
          <p:nvPr/>
        </p:nvSpPr>
        <p:spPr bwMode="auto">
          <a:xfrm>
            <a:off x="2392363" y="625755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6353" name="AutoShape 33"/>
          <p:cNvSpPr>
            <a:spLocks noChangeArrowheads="1"/>
          </p:cNvSpPr>
          <p:nvPr/>
        </p:nvSpPr>
        <p:spPr bwMode="auto">
          <a:xfrm rot="4540637">
            <a:off x="2376488" y="80590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6354" name="AutoShape 34"/>
          <p:cNvSpPr>
            <a:spLocks noChangeArrowheads="1"/>
          </p:cNvSpPr>
          <p:nvPr/>
        </p:nvSpPr>
        <p:spPr bwMode="auto">
          <a:xfrm rot="4540637">
            <a:off x="2366962" y="9153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6355" name="AutoShape 35"/>
          <p:cNvSpPr>
            <a:spLocks noChangeArrowheads="1"/>
          </p:cNvSpPr>
          <p:nvPr/>
        </p:nvSpPr>
        <p:spPr bwMode="auto">
          <a:xfrm rot="4540637">
            <a:off x="2357438" y="-62285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35" name="Rectangle 144"/>
          <p:cNvSpPr>
            <a:spLocks noChangeArrowheads="1"/>
          </p:cNvSpPr>
          <p:nvPr/>
        </p:nvSpPr>
        <p:spPr bwMode="auto">
          <a:xfrm>
            <a:off x="0" y="-27384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36" name="Text Box 145"/>
          <p:cNvSpPr txBox="1">
            <a:spLocks noChangeArrowheads="1"/>
          </p:cNvSpPr>
          <p:nvPr/>
        </p:nvSpPr>
        <p:spPr bwMode="auto">
          <a:xfrm>
            <a:off x="1055688" y="-27384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Synapse chimique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6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C 0.01042 0.01088 0.02084 0.02176 0.02639 0.03727 C 0.03195 0.05278 0.03629 0.07778 0.03334 0.09329 C 0.03039 0.1088 0.01754 0.11991 0.00834 0.13056 C -0.00086 0.14121 -0.01163 0.14931 -0.02222 0.15764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reeform 2"/>
          <p:cNvSpPr>
            <a:spLocks/>
          </p:cNvSpPr>
          <p:nvPr/>
        </p:nvSpPr>
        <p:spPr bwMode="auto">
          <a:xfrm>
            <a:off x="1341438" y="764803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9395" name="Freeform 3"/>
          <p:cNvSpPr>
            <a:spLocks/>
          </p:cNvSpPr>
          <p:nvPr/>
        </p:nvSpPr>
        <p:spPr bwMode="auto">
          <a:xfrm>
            <a:off x="909638" y="4125540"/>
            <a:ext cx="7704137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348" name="AutoShape 4"/>
          <p:cNvSpPr>
            <a:spLocks noChangeArrowheads="1"/>
          </p:cNvSpPr>
          <p:nvPr/>
        </p:nvSpPr>
        <p:spPr bwMode="auto">
          <a:xfrm rot="4540637">
            <a:off x="2386012" y="152028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7349" name="Freeform 5"/>
          <p:cNvSpPr>
            <a:spLocks/>
          </p:cNvSpPr>
          <p:nvPr/>
        </p:nvSpPr>
        <p:spPr bwMode="auto">
          <a:xfrm rot="351833">
            <a:off x="3875088" y="4809753"/>
            <a:ext cx="612775" cy="588962"/>
          </a:xfrm>
          <a:custGeom>
            <a:avLst/>
            <a:gdLst>
              <a:gd name="T0" fmla="*/ 2147483647 w 386"/>
              <a:gd name="T1" fmla="*/ 2147483647 h 371"/>
              <a:gd name="T2" fmla="*/ 2147483647 w 386"/>
              <a:gd name="T3" fmla="*/ 2147483647 h 371"/>
              <a:gd name="T4" fmla="*/ 2147483647 w 386"/>
              <a:gd name="T5" fmla="*/ 2147483647 h 371"/>
              <a:gd name="T6" fmla="*/ 2147483647 w 386"/>
              <a:gd name="T7" fmla="*/ 2147483647 h 371"/>
              <a:gd name="T8" fmla="*/ 2147483647 w 386"/>
              <a:gd name="T9" fmla="*/ 2147483647 h 371"/>
              <a:gd name="T10" fmla="*/ 2147483647 w 386"/>
              <a:gd name="T11" fmla="*/ 2147483647 h 371"/>
              <a:gd name="T12" fmla="*/ 2147483647 w 386"/>
              <a:gd name="T13" fmla="*/ 2147483647 h 371"/>
              <a:gd name="T14" fmla="*/ 2147483647 w 386"/>
              <a:gd name="T15" fmla="*/ 2147483647 h 371"/>
              <a:gd name="T16" fmla="*/ 2147483647 w 386"/>
              <a:gd name="T17" fmla="*/ 2147483647 h 3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6" h="371">
                <a:moveTo>
                  <a:pt x="23" y="371"/>
                </a:moveTo>
                <a:cubicBezTo>
                  <a:pt x="91" y="359"/>
                  <a:pt x="159" y="348"/>
                  <a:pt x="159" y="325"/>
                </a:cubicBezTo>
                <a:cubicBezTo>
                  <a:pt x="159" y="302"/>
                  <a:pt x="46" y="272"/>
                  <a:pt x="23" y="235"/>
                </a:cubicBezTo>
                <a:cubicBezTo>
                  <a:pt x="0" y="198"/>
                  <a:pt x="0" y="137"/>
                  <a:pt x="23" y="99"/>
                </a:cubicBezTo>
                <a:cubicBezTo>
                  <a:pt x="46" y="61"/>
                  <a:pt x="114" y="16"/>
                  <a:pt x="159" y="8"/>
                </a:cubicBezTo>
                <a:cubicBezTo>
                  <a:pt x="204" y="0"/>
                  <a:pt x="265" y="23"/>
                  <a:pt x="295" y="53"/>
                </a:cubicBezTo>
                <a:cubicBezTo>
                  <a:pt x="325" y="83"/>
                  <a:pt x="340" y="151"/>
                  <a:pt x="340" y="189"/>
                </a:cubicBezTo>
                <a:cubicBezTo>
                  <a:pt x="340" y="227"/>
                  <a:pt x="287" y="265"/>
                  <a:pt x="295" y="280"/>
                </a:cubicBezTo>
                <a:cubicBezTo>
                  <a:pt x="303" y="295"/>
                  <a:pt x="344" y="287"/>
                  <a:pt x="386" y="28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350" name="AutoShape 6"/>
          <p:cNvSpPr>
            <a:spLocks noChangeArrowheads="1"/>
          </p:cNvSpPr>
          <p:nvPr/>
        </p:nvSpPr>
        <p:spPr bwMode="auto">
          <a:xfrm rot="4631744">
            <a:off x="3886994" y="5183609"/>
            <a:ext cx="649287" cy="161925"/>
          </a:xfrm>
          <a:prstGeom prst="homePlate">
            <a:avLst>
              <a:gd name="adj" fmla="val 10024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pSp>
        <p:nvGrpSpPr>
          <p:cNvPr id="57351" name="Group 7"/>
          <p:cNvGrpSpPr>
            <a:grpSpLocks/>
          </p:cNvGrpSpPr>
          <p:nvPr/>
        </p:nvGrpSpPr>
        <p:grpSpPr bwMode="auto">
          <a:xfrm>
            <a:off x="3933825" y="4868490"/>
            <a:ext cx="431800" cy="504825"/>
            <a:chOff x="2478" y="2704"/>
            <a:chExt cx="272" cy="318"/>
          </a:xfrm>
        </p:grpSpPr>
        <p:sp>
          <p:nvSpPr>
            <p:cNvPr id="59415" name="Oval 8"/>
            <p:cNvSpPr>
              <a:spLocks noChangeArrowheads="1"/>
            </p:cNvSpPr>
            <p:nvPr/>
          </p:nvSpPr>
          <p:spPr bwMode="auto">
            <a:xfrm>
              <a:off x="2569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59416" name="Oval 9"/>
            <p:cNvSpPr>
              <a:spLocks noChangeArrowheads="1"/>
            </p:cNvSpPr>
            <p:nvPr/>
          </p:nvSpPr>
          <p:spPr bwMode="auto">
            <a:xfrm>
              <a:off x="2614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59417" name="Oval 10"/>
            <p:cNvSpPr>
              <a:spLocks noChangeArrowheads="1"/>
            </p:cNvSpPr>
            <p:nvPr/>
          </p:nvSpPr>
          <p:spPr bwMode="auto">
            <a:xfrm>
              <a:off x="265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59418" name="Oval 11"/>
            <p:cNvSpPr>
              <a:spLocks noChangeArrowheads="1"/>
            </p:cNvSpPr>
            <p:nvPr/>
          </p:nvSpPr>
          <p:spPr bwMode="auto">
            <a:xfrm>
              <a:off x="2523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59419" name="Oval 12"/>
            <p:cNvSpPr>
              <a:spLocks noChangeArrowheads="1"/>
            </p:cNvSpPr>
            <p:nvPr/>
          </p:nvSpPr>
          <p:spPr bwMode="auto">
            <a:xfrm>
              <a:off x="2614" y="2977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59420" name="Oval 13"/>
            <p:cNvSpPr>
              <a:spLocks noChangeArrowheads="1"/>
            </p:cNvSpPr>
            <p:nvPr/>
          </p:nvSpPr>
          <p:spPr bwMode="auto">
            <a:xfrm>
              <a:off x="2659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59421" name="Oval 14"/>
            <p:cNvSpPr>
              <a:spLocks noChangeArrowheads="1"/>
            </p:cNvSpPr>
            <p:nvPr/>
          </p:nvSpPr>
          <p:spPr bwMode="auto">
            <a:xfrm>
              <a:off x="2614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59422" name="Oval 15"/>
            <p:cNvSpPr>
              <a:spLocks noChangeArrowheads="1"/>
            </p:cNvSpPr>
            <p:nvPr/>
          </p:nvSpPr>
          <p:spPr bwMode="auto">
            <a:xfrm>
              <a:off x="2705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59423" name="Oval 16"/>
            <p:cNvSpPr>
              <a:spLocks noChangeArrowheads="1"/>
            </p:cNvSpPr>
            <p:nvPr/>
          </p:nvSpPr>
          <p:spPr bwMode="auto">
            <a:xfrm>
              <a:off x="256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59424" name="Oval 17"/>
            <p:cNvSpPr>
              <a:spLocks noChangeArrowheads="1"/>
            </p:cNvSpPr>
            <p:nvPr/>
          </p:nvSpPr>
          <p:spPr bwMode="auto">
            <a:xfrm>
              <a:off x="2523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59425" name="Oval 18"/>
            <p:cNvSpPr>
              <a:spLocks noChangeArrowheads="1"/>
            </p:cNvSpPr>
            <p:nvPr/>
          </p:nvSpPr>
          <p:spPr bwMode="auto">
            <a:xfrm>
              <a:off x="2705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59426" name="Oval 19"/>
            <p:cNvSpPr>
              <a:spLocks noChangeArrowheads="1"/>
            </p:cNvSpPr>
            <p:nvPr/>
          </p:nvSpPr>
          <p:spPr bwMode="auto">
            <a:xfrm>
              <a:off x="2478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grpSp>
        <p:nvGrpSpPr>
          <p:cNvPr id="59400" name="Group 20"/>
          <p:cNvGrpSpPr>
            <a:grpSpLocks/>
          </p:cNvGrpSpPr>
          <p:nvPr/>
        </p:nvGrpSpPr>
        <p:grpSpPr bwMode="auto">
          <a:xfrm>
            <a:off x="5373688" y="4509715"/>
            <a:ext cx="431800" cy="431800"/>
            <a:chOff x="3385" y="2478"/>
            <a:chExt cx="272" cy="272"/>
          </a:xfrm>
        </p:grpSpPr>
        <p:sp>
          <p:nvSpPr>
            <p:cNvPr id="59406" name="Oval 21"/>
            <p:cNvSpPr>
              <a:spLocks noChangeArrowheads="1"/>
            </p:cNvSpPr>
            <p:nvPr/>
          </p:nvSpPr>
          <p:spPr bwMode="auto">
            <a:xfrm rot="-8050359">
              <a:off x="3385" y="2478"/>
              <a:ext cx="272" cy="272"/>
            </a:xfrm>
            <a:prstGeom prst="ellipse">
              <a:avLst/>
            </a:prstGeom>
            <a:solidFill>
              <a:srgbClr val="66FFFF"/>
            </a:solidFill>
            <a:ln w="38100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9407" name="Oval 22"/>
            <p:cNvSpPr>
              <a:spLocks noChangeArrowheads="1"/>
            </p:cNvSpPr>
            <p:nvPr/>
          </p:nvSpPr>
          <p:spPr bwMode="auto">
            <a:xfrm>
              <a:off x="3568" y="256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9408" name="Oval 23"/>
            <p:cNvSpPr>
              <a:spLocks noChangeArrowheads="1"/>
            </p:cNvSpPr>
            <p:nvPr/>
          </p:nvSpPr>
          <p:spPr bwMode="auto">
            <a:xfrm>
              <a:off x="3521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9409" name="Oval 24"/>
            <p:cNvSpPr>
              <a:spLocks noChangeArrowheads="1"/>
            </p:cNvSpPr>
            <p:nvPr/>
          </p:nvSpPr>
          <p:spPr bwMode="auto">
            <a:xfrm>
              <a:off x="3486" y="260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9410" name="Oval 25"/>
            <p:cNvSpPr>
              <a:spLocks noChangeArrowheads="1"/>
            </p:cNvSpPr>
            <p:nvPr/>
          </p:nvSpPr>
          <p:spPr bwMode="auto">
            <a:xfrm>
              <a:off x="3484" y="250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9411" name="Oval 26"/>
            <p:cNvSpPr>
              <a:spLocks noChangeArrowheads="1"/>
            </p:cNvSpPr>
            <p:nvPr/>
          </p:nvSpPr>
          <p:spPr bwMode="auto">
            <a:xfrm>
              <a:off x="3430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9412" name="Oval 27"/>
            <p:cNvSpPr>
              <a:spLocks noChangeArrowheads="1"/>
            </p:cNvSpPr>
            <p:nvPr/>
          </p:nvSpPr>
          <p:spPr bwMode="auto">
            <a:xfrm>
              <a:off x="3430" y="256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9413" name="Oval 28"/>
            <p:cNvSpPr>
              <a:spLocks noChangeArrowheads="1"/>
            </p:cNvSpPr>
            <p:nvPr/>
          </p:nvSpPr>
          <p:spPr bwMode="auto">
            <a:xfrm>
              <a:off x="3578" y="262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9414" name="Oval 29"/>
            <p:cNvSpPr>
              <a:spLocks noChangeArrowheads="1"/>
            </p:cNvSpPr>
            <p:nvPr/>
          </p:nvSpPr>
          <p:spPr bwMode="auto">
            <a:xfrm>
              <a:off x="3508" y="25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57374" name="Freeform 30"/>
          <p:cNvSpPr>
            <a:spLocks/>
          </p:cNvSpPr>
          <p:nvPr/>
        </p:nvSpPr>
        <p:spPr bwMode="auto">
          <a:xfrm>
            <a:off x="4473575" y="4797053"/>
            <a:ext cx="828675" cy="207962"/>
          </a:xfrm>
          <a:custGeom>
            <a:avLst/>
            <a:gdLst>
              <a:gd name="T0" fmla="*/ 2147483647 w 522"/>
              <a:gd name="T1" fmla="*/ 0 h 131"/>
              <a:gd name="T2" fmla="*/ 2147483647 w 522"/>
              <a:gd name="T3" fmla="*/ 2147483647 h 131"/>
              <a:gd name="T4" fmla="*/ 0 w 522"/>
              <a:gd name="T5" fmla="*/ 2147483647 h 1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2" h="131">
                <a:moveTo>
                  <a:pt x="522" y="0"/>
                </a:moveTo>
                <a:cubicBezTo>
                  <a:pt x="452" y="34"/>
                  <a:pt x="382" y="69"/>
                  <a:pt x="295" y="91"/>
                </a:cubicBezTo>
                <a:cubicBezTo>
                  <a:pt x="208" y="113"/>
                  <a:pt x="104" y="122"/>
                  <a:pt x="0" y="131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9402" name="Text Box 31"/>
          <p:cNvSpPr txBox="1">
            <a:spLocks noChangeArrowheads="1"/>
          </p:cNvSpPr>
          <p:nvPr/>
        </p:nvSpPr>
        <p:spPr bwMode="auto">
          <a:xfrm>
            <a:off x="4516346" y="405302"/>
            <a:ext cx="460139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4. Le transmetteur est libéré dans la fente synaptique par exocytose</a:t>
            </a:r>
          </a:p>
        </p:txBody>
      </p:sp>
      <p:sp>
        <p:nvSpPr>
          <p:cNvPr id="57376" name="AutoShape 32"/>
          <p:cNvSpPr>
            <a:spLocks noChangeArrowheads="1"/>
          </p:cNvSpPr>
          <p:nvPr/>
        </p:nvSpPr>
        <p:spPr bwMode="auto">
          <a:xfrm rot="4540637">
            <a:off x="2376488" y="80590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7377" name="AutoShape 33"/>
          <p:cNvSpPr>
            <a:spLocks noChangeArrowheads="1"/>
          </p:cNvSpPr>
          <p:nvPr/>
        </p:nvSpPr>
        <p:spPr bwMode="auto">
          <a:xfrm rot="4540637">
            <a:off x="2366962" y="9153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7378" name="AutoShape 34"/>
          <p:cNvSpPr>
            <a:spLocks noChangeArrowheads="1"/>
          </p:cNvSpPr>
          <p:nvPr/>
        </p:nvSpPr>
        <p:spPr bwMode="auto">
          <a:xfrm rot="4540637">
            <a:off x="2357438" y="-62285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35" name="Rectangle 144"/>
          <p:cNvSpPr>
            <a:spLocks noChangeArrowheads="1"/>
          </p:cNvSpPr>
          <p:nvPr/>
        </p:nvSpPr>
        <p:spPr bwMode="auto">
          <a:xfrm>
            <a:off x="0" y="-27384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36" name="Text Box 145"/>
          <p:cNvSpPr txBox="1">
            <a:spLocks noChangeArrowheads="1"/>
          </p:cNvSpPr>
          <p:nvPr/>
        </p:nvSpPr>
        <p:spPr bwMode="auto">
          <a:xfrm>
            <a:off x="1055688" y="-27384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Synapse chimique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7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 animBg="1"/>
      <p:bldP spid="57350" grpId="0" animBg="1"/>
      <p:bldP spid="5737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Freeform 3"/>
          <p:cNvSpPr>
            <a:spLocks/>
          </p:cNvSpPr>
          <p:nvPr/>
        </p:nvSpPr>
        <p:spPr bwMode="auto">
          <a:xfrm>
            <a:off x="1341438" y="692795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0420" name="Freeform 4"/>
          <p:cNvSpPr>
            <a:spLocks/>
          </p:cNvSpPr>
          <p:nvPr/>
        </p:nvSpPr>
        <p:spPr bwMode="auto">
          <a:xfrm>
            <a:off x="909638" y="4053532"/>
            <a:ext cx="7704137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73" name="AutoShape 5"/>
          <p:cNvSpPr>
            <a:spLocks noChangeArrowheads="1"/>
          </p:cNvSpPr>
          <p:nvPr/>
        </p:nvSpPr>
        <p:spPr bwMode="auto">
          <a:xfrm rot="4540637">
            <a:off x="2386012" y="80020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60422" name="AutoShape 7"/>
          <p:cNvSpPr>
            <a:spLocks noChangeArrowheads="1"/>
          </p:cNvSpPr>
          <p:nvPr/>
        </p:nvSpPr>
        <p:spPr bwMode="auto">
          <a:xfrm rot="4631744">
            <a:off x="3886994" y="5111601"/>
            <a:ext cx="649287" cy="161925"/>
          </a:xfrm>
          <a:prstGeom prst="homePlate">
            <a:avLst>
              <a:gd name="adj" fmla="val 10024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grpSp>
        <p:nvGrpSpPr>
          <p:cNvPr id="60423" name="Group 61"/>
          <p:cNvGrpSpPr>
            <a:grpSpLocks/>
          </p:cNvGrpSpPr>
          <p:nvPr/>
        </p:nvGrpSpPr>
        <p:grpSpPr bwMode="auto">
          <a:xfrm>
            <a:off x="3875088" y="4737745"/>
            <a:ext cx="612775" cy="588962"/>
            <a:chOff x="2441" y="2667"/>
            <a:chExt cx="386" cy="371"/>
          </a:xfrm>
        </p:grpSpPr>
        <p:sp>
          <p:nvSpPr>
            <p:cNvPr id="60465" name="Freeform 6"/>
            <p:cNvSpPr>
              <a:spLocks/>
            </p:cNvSpPr>
            <p:nvPr/>
          </p:nvSpPr>
          <p:spPr bwMode="auto">
            <a:xfrm rot="351833">
              <a:off x="2441" y="2667"/>
              <a:ext cx="386" cy="371"/>
            </a:xfrm>
            <a:custGeom>
              <a:avLst/>
              <a:gdLst>
                <a:gd name="T0" fmla="*/ 23 w 386"/>
                <a:gd name="T1" fmla="*/ 371 h 371"/>
                <a:gd name="T2" fmla="*/ 159 w 386"/>
                <a:gd name="T3" fmla="*/ 325 h 371"/>
                <a:gd name="T4" fmla="*/ 23 w 386"/>
                <a:gd name="T5" fmla="*/ 235 h 371"/>
                <a:gd name="T6" fmla="*/ 23 w 386"/>
                <a:gd name="T7" fmla="*/ 99 h 371"/>
                <a:gd name="T8" fmla="*/ 159 w 386"/>
                <a:gd name="T9" fmla="*/ 8 h 371"/>
                <a:gd name="T10" fmla="*/ 295 w 386"/>
                <a:gd name="T11" fmla="*/ 53 h 371"/>
                <a:gd name="T12" fmla="*/ 340 w 386"/>
                <a:gd name="T13" fmla="*/ 189 h 371"/>
                <a:gd name="T14" fmla="*/ 295 w 386"/>
                <a:gd name="T15" fmla="*/ 280 h 371"/>
                <a:gd name="T16" fmla="*/ 386 w 386"/>
                <a:gd name="T17" fmla="*/ 280 h 3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6" h="371">
                  <a:moveTo>
                    <a:pt x="23" y="371"/>
                  </a:moveTo>
                  <a:cubicBezTo>
                    <a:pt x="91" y="359"/>
                    <a:pt x="159" y="348"/>
                    <a:pt x="159" y="325"/>
                  </a:cubicBezTo>
                  <a:cubicBezTo>
                    <a:pt x="159" y="302"/>
                    <a:pt x="46" y="272"/>
                    <a:pt x="23" y="235"/>
                  </a:cubicBezTo>
                  <a:cubicBezTo>
                    <a:pt x="0" y="198"/>
                    <a:pt x="0" y="137"/>
                    <a:pt x="23" y="99"/>
                  </a:cubicBezTo>
                  <a:cubicBezTo>
                    <a:pt x="46" y="61"/>
                    <a:pt x="114" y="16"/>
                    <a:pt x="159" y="8"/>
                  </a:cubicBezTo>
                  <a:cubicBezTo>
                    <a:pt x="204" y="0"/>
                    <a:pt x="265" y="23"/>
                    <a:pt x="295" y="53"/>
                  </a:cubicBezTo>
                  <a:cubicBezTo>
                    <a:pt x="325" y="83"/>
                    <a:pt x="340" y="151"/>
                    <a:pt x="340" y="189"/>
                  </a:cubicBezTo>
                  <a:cubicBezTo>
                    <a:pt x="340" y="227"/>
                    <a:pt x="287" y="265"/>
                    <a:pt x="295" y="280"/>
                  </a:cubicBezTo>
                  <a:cubicBezTo>
                    <a:pt x="303" y="295"/>
                    <a:pt x="344" y="287"/>
                    <a:pt x="386" y="280"/>
                  </a:cubicBezTo>
                </a:path>
              </a:pathLst>
            </a:custGeom>
            <a:noFill/>
            <a:ln w="38100" cmpd="sng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GB" sz="700">
                <a:solidFill>
                  <a:schemeClr val="bg1"/>
                </a:solidFill>
              </a:endParaRPr>
            </a:p>
          </p:txBody>
        </p:sp>
        <p:grpSp>
          <p:nvGrpSpPr>
            <p:cNvPr id="60466" name="Group 8"/>
            <p:cNvGrpSpPr>
              <a:grpSpLocks/>
            </p:cNvGrpSpPr>
            <p:nvPr/>
          </p:nvGrpSpPr>
          <p:grpSpPr bwMode="auto">
            <a:xfrm>
              <a:off x="2478" y="2704"/>
              <a:ext cx="272" cy="318"/>
              <a:chOff x="2478" y="2704"/>
              <a:chExt cx="272" cy="318"/>
            </a:xfrm>
          </p:grpSpPr>
          <p:sp>
            <p:nvSpPr>
              <p:cNvPr id="60467" name="Oval 9"/>
              <p:cNvSpPr>
                <a:spLocks noChangeArrowheads="1"/>
              </p:cNvSpPr>
              <p:nvPr/>
            </p:nvSpPr>
            <p:spPr bwMode="auto">
              <a:xfrm>
                <a:off x="2569" y="2795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7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  <p:sp>
            <p:nvSpPr>
              <p:cNvPr id="60468" name="Oval 10"/>
              <p:cNvSpPr>
                <a:spLocks noChangeArrowheads="1"/>
              </p:cNvSpPr>
              <p:nvPr/>
            </p:nvSpPr>
            <p:spPr bwMode="auto">
              <a:xfrm>
                <a:off x="2614" y="2750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7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  <p:sp>
            <p:nvSpPr>
              <p:cNvPr id="60469" name="Oval 11"/>
              <p:cNvSpPr>
                <a:spLocks noChangeArrowheads="1"/>
              </p:cNvSpPr>
              <p:nvPr/>
            </p:nvSpPr>
            <p:spPr bwMode="auto">
              <a:xfrm>
                <a:off x="2659" y="2704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7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  <p:sp>
            <p:nvSpPr>
              <p:cNvPr id="60470" name="Oval 12"/>
              <p:cNvSpPr>
                <a:spLocks noChangeArrowheads="1"/>
              </p:cNvSpPr>
              <p:nvPr/>
            </p:nvSpPr>
            <p:spPr bwMode="auto">
              <a:xfrm>
                <a:off x="2523" y="2886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7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  <p:sp>
            <p:nvSpPr>
              <p:cNvPr id="60471" name="Oval 13"/>
              <p:cNvSpPr>
                <a:spLocks noChangeArrowheads="1"/>
              </p:cNvSpPr>
              <p:nvPr/>
            </p:nvSpPr>
            <p:spPr bwMode="auto">
              <a:xfrm>
                <a:off x="2614" y="2977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7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  <p:sp>
            <p:nvSpPr>
              <p:cNvPr id="60472" name="Oval 14"/>
              <p:cNvSpPr>
                <a:spLocks noChangeArrowheads="1"/>
              </p:cNvSpPr>
              <p:nvPr/>
            </p:nvSpPr>
            <p:spPr bwMode="auto">
              <a:xfrm>
                <a:off x="2659" y="2886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7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  <p:sp>
            <p:nvSpPr>
              <p:cNvPr id="60473" name="Oval 15"/>
              <p:cNvSpPr>
                <a:spLocks noChangeArrowheads="1"/>
              </p:cNvSpPr>
              <p:nvPr/>
            </p:nvSpPr>
            <p:spPr bwMode="auto">
              <a:xfrm>
                <a:off x="2614" y="2841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7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  <p:sp>
            <p:nvSpPr>
              <p:cNvPr id="60474" name="Oval 16"/>
              <p:cNvSpPr>
                <a:spLocks noChangeArrowheads="1"/>
              </p:cNvSpPr>
              <p:nvPr/>
            </p:nvSpPr>
            <p:spPr bwMode="auto">
              <a:xfrm>
                <a:off x="2705" y="2841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7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  <p:sp>
            <p:nvSpPr>
              <p:cNvPr id="60475" name="Oval 17"/>
              <p:cNvSpPr>
                <a:spLocks noChangeArrowheads="1"/>
              </p:cNvSpPr>
              <p:nvPr/>
            </p:nvSpPr>
            <p:spPr bwMode="auto">
              <a:xfrm>
                <a:off x="2569" y="2704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7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  <p:sp>
            <p:nvSpPr>
              <p:cNvPr id="60476" name="Oval 18"/>
              <p:cNvSpPr>
                <a:spLocks noChangeArrowheads="1"/>
              </p:cNvSpPr>
              <p:nvPr/>
            </p:nvSpPr>
            <p:spPr bwMode="auto">
              <a:xfrm>
                <a:off x="2523" y="2795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7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  <p:sp>
            <p:nvSpPr>
              <p:cNvPr id="60477" name="Oval 19"/>
              <p:cNvSpPr>
                <a:spLocks noChangeArrowheads="1"/>
              </p:cNvSpPr>
              <p:nvPr/>
            </p:nvSpPr>
            <p:spPr bwMode="auto">
              <a:xfrm>
                <a:off x="2705" y="2750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7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  <p:sp>
            <p:nvSpPr>
              <p:cNvPr id="60478" name="Oval 20"/>
              <p:cNvSpPr>
                <a:spLocks noChangeArrowheads="1"/>
              </p:cNvSpPr>
              <p:nvPr/>
            </p:nvSpPr>
            <p:spPr bwMode="auto">
              <a:xfrm>
                <a:off x="2478" y="2750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7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</p:grpSp>
      <p:grpSp>
        <p:nvGrpSpPr>
          <p:cNvPr id="58430" name="Group 62"/>
          <p:cNvGrpSpPr>
            <a:grpSpLocks/>
          </p:cNvGrpSpPr>
          <p:nvPr/>
        </p:nvGrpSpPr>
        <p:grpSpPr bwMode="auto">
          <a:xfrm>
            <a:off x="1630363" y="4725045"/>
            <a:ext cx="4824412" cy="1008062"/>
            <a:chOff x="1027" y="2659"/>
            <a:chExt cx="3039" cy="635"/>
          </a:xfrm>
        </p:grpSpPr>
        <p:sp>
          <p:nvSpPr>
            <p:cNvPr id="60429" name="Oval 21"/>
            <p:cNvSpPr>
              <a:spLocks noChangeArrowheads="1"/>
            </p:cNvSpPr>
            <p:nvPr/>
          </p:nvSpPr>
          <p:spPr bwMode="auto">
            <a:xfrm>
              <a:off x="2614" y="3067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30" name="Oval 22"/>
            <p:cNvSpPr>
              <a:spLocks noChangeArrowheads="1"/>
            </p:cNvSpPr>
            <p:nvPr/>
          </p:nvSpPr>
          <p:spPr bwMode="auto">
            <a:xfrm>
              <a:off x="2705" y="3067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31" name="Oval 23"/>
            <p:cNvSpPr>
              <a:spLocks noChangeArrowheads="1"/>
            </p:cNvSpPr>
            <p:nvPr/>
          </p:nvSpPr>
          <p:spPr bwMode="auto">
            <a:xfrm>
              <a:off x="3186" y="313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32" name="Oval 24"/>
            <p:cNvSpPr>
              <a:spLocks noChangeArrowheads="1"/>
            </p:cNvSpPr>
            <p:nvPr/>
          </p:nvSpPr>
          <p:spPr bwMode="auto">
            <a:xfrm>
              <a:off x="2841" y="311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33" name="Oval 25"/>
            <p:cNvSpPr>
              <a:spLocks noChangeArrowheads="1"/>
            </p:cNvSpPr>
            <p:nvPr/>
          </p:nvSpPr>
          <p:spPr bwMode="auto">
            <a:xfrm>
              <a:off x="3582" y="3002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34" name="Oval 26"/>
            <p:cNvSpPr>
              <a:spLocks noChangeArrowheads="1"/>
            </p:cNvSpPr>
            <p:nvPr/>
          </p:nvSpPr>
          <p:spPr bwMode="auto">
            <a:xfrm>
              <a:off x="2977" y="3022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35" name="Oval 27"/>
            <p:cNvSpPr>
              <a:spLocks noChangeArrowheads="1"/>
            </p:cNvSpPr>
            <p:nvPr/>
          </p:nvSpPr>
          <p:spPr bwMode="auto">
            <a:xfrm>
              <a:off x="3022" y="306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36" name="Oval 28"/>
            <p:cNvSpPr>
              <a:spLocks noChangeArrowheads="1"/>
            </p:cNvSpPr>
            <p:nvPr/>
          </p:nvSpPr>
          <p:spPr bwMode="auto">
            <a:xfrm>
              <a:off x="3037" y="318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37" name="Oval 29"/>
            <p:cNvSpPr>
              <a:spLocks noChangeArrowheads="1"/>
            </p:cNvSpPr>
            <p:nvPr/>
          </p:nvSpPr>
          <p:spPr bwMode="auto">
            <a:xfrm>
              <a:off x="3159" y="297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38" name="Oval 30"/>
            <p:cNvSpPr>
              <a:spLocks noChangeArrowheads="1"/>
            </p:cNvSpPr>
            <p:nvPr/>
          </p:nvSpPr>
          <p:spPr bwMode="auto">
            <a:xfrm>
              <a:off x="3250" y="297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39" name="Oval 31"/>
            <p:cNvSpPr>
              <a:spLocks noChangeArrowheads="1"/>
            </p:cNvSpPr>
            <p:nvPr/>
          </p:nvSpPr>
          <p:spPr bwMode="auto">
            <a:xfrm>
              <a:off x="3295" y="3022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40" name="Oval 32"/>
            <p:cNvSpPr>
              <a:spLocks noChangeArrowheads="1"/>
            </p:cNvSpPr>
            <p:nvPr/>
          </p:nvSpPr>
          <p:spPr bwMode="auto">
            <a:xfrm>
              <a:off x="3432" y="284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41" name="Oval 33"/>
            <p:cNvSpPr>
              <a:spLocks noChangeArrowheads="1"/>
            </p:cNvSpPr>
            <p:nvPr/>
          </p:nvSpPr>
          <p:spPr bwMode="auto">
            <a:xfrm>
              <a:off x="3439" y="305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42" name="Oval 34"/>
            <p:cNvSpPr>
              <a:spLocks noChangeArrowheads="1"/>
            </p:cNvSpPr>
            <p:nvPr/>
          </p:nvSpPr>
          <p:spPr bwMode="auto">
            <a:xfrm>
              <a:off x="3568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43" name="Oval 35"/>
            <p:cNvSpPr>
              <a:spLocks noChangeArrowheads="1"/>
            </p:cNvSpPr>
            <p:nvPr/>
          </p:nvSpPr>
          <p:spPr bwMode="auto">
            <a:xfrm>
              <a:off x="3838" y="287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44" name="Oval 36"/>
            <p:cNvSpPr>
              <a:spLocks noChangeArrowheads="1"/>
            </p:cNvSpPr>
            <p:nvPr/>
          </p:nvSpPr>
          <p:spPr bwMode="auto">
            <a:xfrm>
              <a:off x="3974" y="281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45" name="Oval 37"/>
            <p:cNvSpPr>
              <a:spLocks noChangeArrowheads="1"/>
            </p:cNvSpPr>
            <p:nvPr/>
          </p:nvSpPr>
          <p:spPr bwMode="auto">
            <a:xfrm>
              <a:off x="2433" y="311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46" name="Oval 38"/>
            <p:cNvSpPr>
              <a:spLocks noChangeArrowheads="1"/>
            </p:cNvSpPr>
            <p:nvPr/>
          </p:nvSpPr>
          <p:spPr bwMode="auto">
            <a:xfrm>
              <a:off x="1616" y="315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47" name="Oval 39"/>
            <p:cNvSpPr>
              <a:spLocks noChangeArrowheads="1"/>
            </p:cNvSpPr>
            <p:nvPr/>
          </p:nvSpPr>
          <p:spPr bwMode="auto">
            <a:xfrm>
              <a:off x="1027" y="311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48" name="Oval 40"/>
            <p:cNvSpPr>
              <a:spLocks noChangeArrowheads="1"/>
            </p:cNvSpPr>
            <p:nvPr/>
          </p:nvSpPr>
          <p:spPr bwMode="auto">
            <a:xfrm>
              <a:off x="1934" y="315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49" name="Oval 41"/>
            <p:cNvSpPr>
              <a:spLocks noChangeArrowheads="1"/>
            </p:cNvSpPr>
            <p:nvPr/>
          </p:nvSpPr>
          <p:spPr bwMode="auto">
            <a:xfrm>
              <a:off x="2795" y="3022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50" name="Oval 42"/>
            <p:cNvSpPr>
              <a:spLocks noChangeArrowheads="1"/>
            </p:cNvSpPr>
            <p:nvPr/>
          </p:nvSpPr>
          <p:spPr bwMode="auto">
            <a:xfrm>
              <a:off x="2931" y="315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51" name="Oval 43"/>
            <p:cNvSpPr>
              <a:spLocks noChangeArrowheads="1"/>
            </p:cNvSpPr>
            <p:nvPr/>
          </p:nvSpPr>
          <p:spPr bwMode="auto">
            <a:xfrm>
              <a:off x="2206" y="311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52" name="Oval 44"/>
            <p:cNvSpPr>
              <a:spLocks noChangeArrowheads="1"/>
            </p:cNvSpPr>
            <p:nvPr/>
          </p:nvSpPr>
          <p:spPr bwMode="auto">
            <a:xfrm>
              <a:off x="1481" y="311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53" name="Oval 45"/>
            <p:cNvSpPr>
              <a:spLocks noChangeArrowheads="1"/>
            </p:cNvSpPr>
            <p:nvPr/>
          </p:nvSpPr>
          <p:spPr bwMode="auto">
            <a:xfrm>
              <a:off x="1299" y="324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54" name="Oval 46"/>
            <p:cNvSpPr>
              <a:spLocks noChangeArrowheads="1"/>
            </p:cNvSpPr>
            <p:nvPr/>
          </p:nvSpPr>
          <p:spPr bwMode="auto">
            <a:xfrm>
              <a:off x="4021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55" name="Oval 47"/>
            <p:cNvSpPr>
              <a:spLocks noChangeArrowheads="1"/>
            </p:cNvSpPr>
            <p:nvPr/>
          </p:nvSpPr>
          <p:spPr bwMode="auto">
            <a:xfrm>
              <a:off x="2569" y="324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0456" name="Oval 48"/>
            <p:cNvSpPr>
              <a:spLocks noChangeArrowheads="1"/>
            </p:cNvSpPr>
            <p:nvPr/>
          </p:nvSpPr>
          <p:spPr bwMode="auto">
            <a:xfrm>
              <a:off x="2387" y="3203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700">
                <a:solidFill>
                  <a:schemeClr val="bg1"/>
                </a:solidFill>
              </a:endParaRPr>
            </a:p>
          </p:txBody>
        </p:sp>
        <p:sp>
          <p:nvSpPr>
            <p:cNvPr id="60457" name="Oval 49"/>
            <p:cNvSpPr>
              <a:spLocks noChangeArrowheads="1"/>
            </p:cNvSpPr>
            <p:nvPr/>
          </p:nvSpPr>
          <p:spPr bwMode="auto">
            <a:xfrm>
              <a:off x="2160" y="3158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700">
                <a:solidFill>
                  <a:schemeClr val="bg1"/>
                </a:solidFill>
              </a:endParaRPr>
            </a:p>
          </p:txBody>
        </p:sp>
        <p:sp>
          <p:nvSpPr>
            <p:cNvPr id="60458" name="Oval 50"/>
            <p:cNvSpPr>
              <a:spLocks noChangeArrowheads="1"/>
            </p:cNvSpPr>
            <p:nvPr/>
          </p:nvSpPr>
          <p:spPr bwMode="auto">
            <a:xfrm>
              <a:off x="1752" y="3203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700">
                <a:solidFill>
                  <a:schemeClr val="bg1"/>
                </a:solidFill>
              </a:endParaRPr>
            </a:p>
          </p:txBody>
        </p:sp>
        <p:sp>
          <p:nvSpPr>
            <p:cNvPr id="60459" name="Oval 51"/>
            <p:cNvSpPr>
              <a:spLocks noChangeArrowheads="1"/>
            </p:cNvSpPr>
            <p:nvPr/>
          </p:nvSpPr>
          <p:spPr bwMode="auto">
            <a:xfrm>
              <a:off x="1299" y="3158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700">
                <a:solidFill>
                  <a:schemeClr val="bg1"/>
                </a:solidFill>
              </a:endParaRPr>
            </a:p>
          </p:txBody>
        </p:sp>
        <p:sp>
          <p:nvSpPr>
            <p:cNvPr id="60460" name="Oval 52"/>
            <p:cNvSpPr>
              <a:spLocks noChangeArrowheads="1"/>
            </p:cNvSpPr>
            <p:nvPr/>
          </p:nvSpPr>
          <p:spPr bwMode="auto">
            <a:xfrm>
              <a:off x="2750" y="3113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700">
                <a:solidFill>
                  <a:schemeClr val="bg1"/>
                </a:solidFill>
              </a:endParaRPr>
            </a:p>
          </p:txBody>
        </p:sp>
        <p:sp>
          <p:nvSpPr>
            <p:cNvPr id="60461" name="Oval 53"/>
            <p:cNvSpPr>
              <a:spLocks noChangeArrowheads="1"/>
            </p:cNvSpPr>
            <p:nvPr/>
          </p:nvSpPr>
          <p:spPr bwMode="auto">
            <a:xfrm>
              <a:off x="3430" y="2931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700">
                <a:solidFill>
                  <a:schemeClr val="bg1"/>
                </a:solidFill>
              </a:endParaRPr>
            </a:p>
          </p:txBody>
        </p:sp>
        <p:sp>
          <p:nvSpPr>
            <p:cNvPr id="60462" name="Oval 54"/>
            <p:cNvSpPr>
              <a:spLocks noChangeArrowheads="1"/>
            </p:cNvSpPr>
            <p:nvPr/>
          </p:nvSpPr>
          <p:spPr bwMode="auto">
            <a:xfrm>
              <a:off x="3113" y="3067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700">
                <a:solidFill>
                  <a:schemeClr val="bg1"/>
                </a:solidFill>
              </a:endParaRPr>
            </a:p>
          </p:txBody>
        </p:sp>
        <p:sp>
          <p:nvSpPr>
            <p:cNvPr id="60463" name="Oval 55"/>
            <p:cNvSpPr>
              <a:spLocks noChangeArrowheads="1"/>
            </p:cNvSpPr>
            <p:nvPr/>
          </p:nvSpPr>
          <p:spPr bwMode="auto">
            <a:xfrm>
              <a:off x="2887" y="3203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700">
                <a:solidFill>
                  <a:schemeClr val="bg1"/>
                </a:solidFill>
              </a:endParaRPr>
            </a:p>
          </p:txBody>
        </p:sp>
        <p:sp>
          <p:nvSpPr>
            <p:cNvPr id="60464" name="Oval 56"/>
            <p:cNvSpPr>
              <a:spLocks noChangeArrowheads="1"/>
            </p:cNvSpPr>
            <p:nvPr/>
          </p:nvSpPr>
          <p:spPr bwMode="auto">
            <a:xfrm>
              <a:off x="3340" y="2886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700">
                <a:solidFill>
                  <a:schemeClr val="bg1"/>
                </a:solidFill>
              </a:endParaRPr>
            </a:p>
          </p:txBody>
        </p:sp>
      </p:grpSp>
      <p:sp>
        <p:nvSpPr>
          <p:cNvPr id="60425" name="Text Box 57"/>
          <p:cNvSpPr txBox="1">
            <a:spLocks noChangeArrowheads="1"/>
          </p:cNvSpPr>
          <p:nvPr/>
        </p:nvSpPr>
        <p:spPr bwMode="auto">
          <a:xfrm>
            <a:off x="4292602" y="665807"/>
            <a:ext cx="46866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5. Le neurotransmetteur diffuse dans la fente synaptique</a:t>
            </a:r>
          </a:p>
        </p:txBody>
      </p:sp>
      <p:sp>
        <p:nvSpPr>
          <p:cNvPr id="58426" name="AutoShape 58"/>
          <p:cNvSpPr>
            <a:spLocks noChangeArrowheads="1"/>
          </p:cNvSpPr>
          <p:nvPr/>
        </p:nvSpPr>
        <p:spPr bwMode="auto">
          <a:xfrm rot="4540637">
            <a:off x="2376488" y="8582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8427" name="AutoShape 59"/>
          <p:cNvSpPr>
            <a:spLocks noChangeArrowheads="1"/>
          </p:cNvSpPr>
          <p:nvPr/>
        </p:nvSpPr>
        <p:spPr bwMode="auto">
          <a:xfrm rot="4540637">
            <a:off x="2366962" y="-62855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8428" name="AutoShape 60"/>
          <p:cNvSpPr>
            <a:spLocks noChangeArrowheads="1"/>
          </p:cNvSpPr>
          <p:nvPr/>
        </p:nvSpPr>
        <p:spPr bwMode="auto">
          <a:xfrm rot="4540637">
            <a:off x="2357438" y="-134293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63" name="Rectangle 144"/>
          <p:cNvSpPr>
            <a:spLocks noChangeArrowheads="1"/>
          </p:cNvSpPr>
          <p:nvPr/>
        </p:nvSpPr>
        <p:spPr bwMode="auto">
          <a:xfrm>
            <a:off x="0" y="-27384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" name="Text Box 145"/>
          <p:cNvSpPr txBox="1">
            <a:spLocks noChangeArrowheads="1"/>
          </p:cNvSpPr>
          <p:nvPr/>
        </p:nvSpPr>
        <p:spPr bwMode="auto">
          <a:xfrm>
            <a:off x="1055688" y="-27384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Synapse chimique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8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8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8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Freeform 3"/>
          <p:cNvSpPr>
            <a:spLocks/>
          </p:cNvSpPr>
          <p:nvPr/>
        </p:nvSpPr>
        <p:spPr bwMode="auto">
          <a:xfrm>
            <a:off x="1341438" y="692795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44" name="Freeform 4"/>
          <p:cNvSpPr>
            <a:spLocks/>
          </p:cNvSpPr>
          <p:nvPr/>
        </p:nvSpPr>
        <p:spPr bwMode="auto">
          <a:xfrm>
            <a:off x="909638" y="4053532"/>
            <a:ext cx="7704137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45" name="AutoShape 5"/>
          <p:cNvSpPr>
            <a:spLocks noChangeArrowheads="1"/>
          </p:cNvSpPr>
          <p:nvPr/>
        </p:nvSpPr>
        <p:spPr bwMode="auto">
          <a:xfrm rot="-602214">
            <a:off x="4221163" y="5661670"/>
            <a:ext cx="288925" cy="3603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500">
              <a:solidFill>
                <a:schemeClr val="bg1"/>
              </a:solidFill>
            </a:endParaRPr>
          </a:p>
        </p:txBody>
      </p:sp>
      <p:sp>
        <p:nvSpPr>
          <p:cNvPr id="61446" name="AutoShape 6"/>
          <p:cNvSpPr>
            <a:spLocks noChangeArrowheads="1"/>
          </p:cNvSpPr>
          <p:nvPr/>
        </p:nvSpPr>
        <p:spPr bwMode="auto">
          <a:xfrm rot="-871198">
            <a:off x="4868863" y="5517207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500">
              <a:solidFill>
                <a:schemeClr val="bg1"/>
              </a:solidFill>
            </a:endParaRPr>
          </a:p>
        </p:txBody>
      </p:sp>
      <p:sp>
        <p:nvSpPr>
          <p:cNvPr id="61447" name="AutoShape 7"/>
          <p:cNvSpPr>
            <a:spLocks noChangeArrowheads="1"/>
          </p:cNvSpPr>
          <p:nvPr/>
        </p:nvSpPr>
        <p:spPr bwMode="auto">
          <a:xfrm rot="-1022290">
            <a:off x="5516563" y="5301307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500">
              <a:solidFill>
                <a:schemeClr val="bg1"/>
              </a:solidFill>
            </a:endParaRPr>
          </a:p>
        </p:txBody>
      </p:sp>
      <p:sp>
        <p:nvSpPr>
          <p:cNvPr id="61448" name="AutoShape 8"/>
          <p:cNvSpPr>
            <a:spLocks noChangeArrowheads="1"/>
          </p:cNvSpPr>
          <p:nvPr/>
        </p:nvSpPr>
        <p:spPr bwMode="auto">
          <a:xfrm rot="-1688439">
            <a:off x="6164263" y="5012382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500">
              <a:solidFill>
                <a:schemeClr val="bg1"/>
              </a:solidFill>
            </a:endParaRPr>
          </a:p>
        </p:txBody>
      </p:sp>
      <p:sp>
        <p:nvSpPr>
          <p:cNvPr id="61449" name="AutoShape 9"/>
          <p:cNvSpPr>
            <a:spLocks noChangeArrowheads="1"/>
          </p:cNvSpPr>
          <p:nvPr/>
        </p:nvSpPr>
        <p:spPr bwMode="auto">
          <a:xfrm>
            <a:off x="3429000" y="5733107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500">
              <a:solidFill>
                <a:schemeClr val="bg1"/>
              </a:solidFill>
            </a:endParaRPr>
          </a:p>
        </p:txBody>
      </p:sp>
      <p:sp>
        <p:nvSpPr>
          <p:cNvPr id="61450" name="AutoShape 10"/>
          <p:cNvSpPr>
            <a:spLocks noChangeArrowheads="1"/>
          </p:cNvSpPr>
          <p:nvPr/>
        </p:nvSpPr>
        <p:spPr bwMode="auto">
          <a:xfrm rot="180767">
            <a:off x="2636838" y="5733107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500">
              <a:solidFill>
                <a:schemeClr val="bg1"/>
              </a:solidFill>
            </a:endParaRPr>
          </a:p>
        </p:txBody>
      </p:sp>
      <p:sp>
        <p:nvSpPr>
          <p:cNvPr id="61451" name="Freeform 11"/>
          <p:cNvSpPr>
            <a:spLocks/>
          </p:cNvSpPr>
          <p:nvPr/>
        </p:nvSpPr>
        <p:spPr bwMode="auto">
          <a:xfrm rot="351833">
            <a:off x="3875088" y="4737745"/>
            <a:ext cx="612775" cy="588962"/>
          </a:xfrm>
          <a:custGeom>
            <a:avLst/>
            <a:gdLst>
              <a:gd name="T0" fmla="*/ 2147483647 w 386"/>
              <a:gd name="T1" fmla="*/ 2147483647 h 371"/>
              <a:gd name="T2" fmla="*/ 2147483647 w 386"/>
              <a:gd name="T3" fmla="*/ 2147483647 h 371"/>
              <a:gd name="T4" fmla="*/ 2147483647 w 386"/>
              <a:gd name="T5" fmla="*/ 2147483647 h 371"/>
              <a:gd name="T6" fmla="*/ 2147483647 w 386"/>
              <a:gd name="T7" fmla="*/ 2147483647 h 371"/>
              <a:gd name="T8" fmla="*/ 2147483647 w 386"/>
              <a:gd name="T9" fmla="*/ 2147483647 h 371"/>
              <a:gd name="T10" fmla="*/ 2147483647 w 386"/>
              <a:gd name="T11" fmla="*/ 2147483647 h 371"/>
              <a:gd name="T12" fmla="*/ 2147483647 w 386"/>
              <a:gd name="T13" fmla="*/ 2147483647 h 371"/>
              <a:gd name="T14" fmla="*/ 2147483647 w 386"/>
              <a:gd name="T15" fmla="*/ 2147483647 h 371"/>
              <a:gd name="T16" fmla="*/ 2147483647 w 386"/>
              <a:gd name="T17" fmla="*/ 2147483647 h 3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6" h="371">
                <a:moveTo>
                  <a:pt x="23" y="371"/>
                </a:moveTo>
                <a:cubicBezTo>
                  <a:pt x="91" y="359"/>
                  <a:pt x="159" y="348"/>
                  <a:pt x="159" y="325"/>
                </a:cubicBezTo>
                <a:cubicBezTo>
                  <a:pt x="159" y="302"/>
                  <a:pt x="46" y="272"/>
                  <a:pt x="23" y="235"/>
                </a:cubicBezTo>
                <a:cubicBezTo>
                  <a:pt x="0" y="198"/>
                  <a:pt x="0" y="137"/>
                  <a:pt x="23" y="99"/>
                </a:cubicBezTo>
                <a:cubicBezTo>
                  <a:pt x="46" y="61"/>
                  <a:pt x="114" y="16"/>
                  <a:pt x="159" y="8"/>
                </a:cubicBezTo>
                <a:cubicBezTo>
                  <a:pt x="204" y="0"/>
                  <a:pt x="265" y="23"/>
                  <a:pt x="295" y="53"/>
                </a:cubicBezTo>
                <a:cubicBezTo>
                  <a:pt x="325" y="83"/>
                  <a:pt x="340" y="151"/>
                  <a:pt x="340" y="189"/>
                </a:cubicBezTo>
                <a:cubicBezTo>
                  <a:pt x="340" y="227"/>
                  <a:pt x="287" y="265"/>
                  <a:pt x="295" y="280"/>
                </a:cubicBezTo>
                <a:cubicBezTo>
                  <a:pt x="303" y="295"/>
                  <a:pt x="344" y="287"/>
                  <a:pt x="386" y="280"/>
                </a:cubicBezTo>
              </a:path>
            </a:pathLst>
          </a:custGeom>
          <a:noFill/>
          <a:ln w="38100" cmpd="sng">
            <a:solidFill>
              <a:schemeClr val="bg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500">
              <a:solidFill>
                <a:schemeClr val="bg1"/>
              </a:solidFill>
            </a:endParaRPr>
          </a:p>
        </p:txBody>
      </p:sp>
      <p:sp>
        <p:nvSpPr>
          <p:cNvPr id="61452" name="AutoShape 12"/>
          <p:cNvSpPr>
            <a:spLocks noChangeArrowheads="1"/>
          </p:cNvSpPr>
          <p:nvPr/>
        </p:nvSpPr>
        <p:spPr bwMode="auto">
          <a:xfrm rot="4631744">
            <a:off x="3886994" y="5111601"/>
            <a:ext cx="649287" cy="161925"/>
          </a:xfrm>
          <a:prstGeom prst="homePlate">
            <a:avLst>
              <a:gd name="adj" fmla="val 100245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500">
              <a:solidFill>
                <a:schemeClr val="bg1"/>
              </a:solidFill>
            </a:endParaRPr>
          </a:p>
        </p:txBody>
      </p:sp>
      <p:grpSp>
        <p:nvGrpSpPr>
          <p:cNvPr id="61453" name="Group 13"/>
          <p:cNvGrpSpPr>
            <a:grpSpLocks/>
          </p:cNvGrpSpPr>
          <p:nvPr/>
        </p:nvGrpSpPr>
        <p:grpSpPr bwMode="auto">
          <a:xfrm>
            <a:off x="3933825" y="4796482"/>
            <a:ext cx="431800" cy="504825"/>
            <a:chOff x="2478" y="2704"/>
            <a:chExt cx="272" cy="318"/>
          </a:xfrm>
        </p:grpSpPr>
        <p:sp>
          <p:nvSpPr>
            <p:cNvPr id="61502" name="Oval 14"/>
            <p:cNvSpPr>
              <a:spLocks noChangeArrowheads="1"/>
            </p:cNvSpPr>
            <p:nvPr/>
          </p:nvSpPr>
          <p:spPr bwMode="auto">
            <a:xfrm>
              <a:off x="2569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5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1503" name="Oval 15"/>
            <p:cNvSpPr>
              <a:spLocks noChangeArrowheads="1"/>
            </p:cNvSpPr>
            <p:nvPr/>
          </p:nvSpPr>
          <p:spPr bwMode="auto">
            <a:xfrm>
              <a:off x="2614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5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1504" name="Oval 16"/>
            <p:cNvSpPr>
              <a:spLocks noChangeArrowheads="1"/>
            </p:cNvSpPr>
            <p:nvPr/>
          </p:nvSpPr>
          <p:spPr bwMode="auto">
            <a:xfrm>
              <a:off x="265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5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1505" name="Oval 17"/>
            <p:cNvSpPr>
              <a:spLocks noChangeArrowheads="1"/>
            </p:cNvSpPr>
            <p:nvPr/>
          </p:nvSpPr>
          <p:spPr bwMode="auto">
            <a:xfrm>
              <a:off x="2523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5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1506" name="Oval 18"/>
            <p:cNvSpPr>
              <a:spLocks noChangeArrowheads="1"/>
            </p:cNvSpPr>
            <p:nvPr/>
          </p:nvSpPr>
          <p:spPr bwMode="auto">
            <a:xfrm>
              <a:off x="2614" y="2977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5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1507" name="Oval 19"/>
            <p:cNvSpPr>
              <a:spLocks noChangeArrowheads="1"/>
            </p:cNvSpPr>
            <p:nvPr/>
          </p:nvSpPr>
          <p:spPr bwMode="auto">
            <a:xfrm>
              <a:off x="2659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5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1508" name="Oval 20"/>
            <p:cNvSpPr>
              <a:spLocks noChangeArrowheads="1"/>
            </p:cNvSpPr>
            <p:nvPr/>
          </p:nvSpPr>
          <p:spPr bwMode="auto">
            <a:xfrm>
              <a:off x="2614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5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1509" name="Oval 21"/>
            <p:cNvSpPr>
              <a:spLocks noChangeArrowheads="1"/>
            </p:cNvSpPr>
            <p:nvPr/>
          </p:nvSpPr>
          <p:spPr bwMode="auto">
            <a:xfrm>
              <a:off x="2705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5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1510" name="Oval 22"/>
            <p:cNvSpPr>
              <a:spLocks noChangeArrowheads="1"/>
            </p:cNvSpPr>
            <p:nvPr/>
          </p:nvSpPr>
          <p:spPr bwMode="auto">
            <a:xfrm>
              <a:off x="256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5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1511" name="Oval 23"/>
            <p:cNvSpPr>
              <a:spLocks noChangeArrowheads="1"/>
            </p:cNvSpPr>
            <p:nvPr/>
          </p:nvSpPr>
          <p:spPr bwMode="auto">
            <a:xfrm>
              <a:off x="2523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5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1512" name="Oval 24"/>
            <p:cNvSpPr>
              <a:spLocks noChangeArrowheads="1"/>
            </p:cNvSpPr>
            <p:nvPr/>
          </p:nvSpPr>
          <p:spPr bwMode="auto">
            <a:xfrm>
              <a:off x="2705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5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1513" name="Oval 25"/>
            <p:cNvSpPr>
              <a:spLocks noChangeArrowheads="1"/>
            </p:cNvSpPr>
            <p:nvPr/>
          </p:nvSpPr>
          <p:spPr bwMode="auto">
            <a:xfrm>
              <a:off x="2478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500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61454" name="Oval 26"/>
          <p:cNvSpPr>
            <a:spLocks noChangeArrowheads="1"/>
          </p:cNvSpPr>
          <p:nvPr/>
        </p:nvSpPr>
        <p:spPr bwMode="auto">
          <a:xfrm>
            <a:off x="4149725" y="5372745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1455" name="Oval 27"/>
          <p:cNvSpPr>
            <a:spLocks noChangeArrowheads="1"/>
          </p:cNvSpPr>
          <p:nvPr/>
        </p:nvSpPr>
        <p:spPr bwMode="auto">
          <a:xfrm>
            <a:off x="4294188" y="5372745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1456" name="Oval 28"/>
          <p:cNvSpPr>
            <a:spLocks noChangeArrowheads="1"/>
          </p:cNvSpPr>
          <p:nvPr/>
        </p:nvSpPr>
        <p:spPr bwMode="auto">
          <a:xfrm>
            <a:off x="4510088" y="5445770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1457" name="Oval 29"/>
          <p:cNvSpPr>
            <a:spLocks noChangeArrowheads="1"/>
          </p:cNvSpPr>
          <p:nvPr/>
        </p:nvSpPr>
        <p:spPr bwMode="auto">
          <a:xfrm>
            <a:off x="4725988" y="5301307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1458" name="Oval 30"/>
          <p:cNvSpPr>
            <a:spLocks noChangeArrowheads="1"/>
          </p:cNvSpPr>
          <p:nvPr/>
        </p:nvSpPr>
        <p:spPr bwMode="auto">
          <a:xfrm>
            <a:off x="4797425" y="5374332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1459" name="Oval 31"/>
          <p:cNvSpPr>
            <a:spLocks noChangeArrowheads="1"/>
          </p:cNvSpPr>
          <p:nvPr/>
        </p:nvSpPr>
        <p:spPr bwMode="auto">
          <a:xfrm>
            <a:off x="5014913" y="5228282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1460" name="Oval 32"/>
          <p:cNvSpPr>
            <a:spLocks noChangeArrowheads="1"/>
          </p:cNvSpPr>
          <p:nvPr/>
        </p:nvSpPr>
        <p:spPr bwMode="auto">
          <a:xfrm>
            <a:off x="5159375" y="5228282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1461" name="Oval 33"/>
          <p:cNvSpPr>
            <a:spLocks noChangeArrowheads="1"/>
          </p:cNvSpPr>
          <p:nvPr/>
        </p:nvSpPr>
        <p:spPr bwMode="auto">
          <a:xfrm>
            <a:off x="5230813" y="5301307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1462" name="Oval 34"/>
          <p:cNvSpPr>
            <a:spLocks noChangeArrowheads="1"/>
          </p:cNvSpPr>
          <p:nvPr/>
        </p:nvSpPr>
        <p:spPr bwMode="auto">
          <a:xfrm>
            <a:off x="5448300" y="5012382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1463" name="Oval 35"/>
          <p:cNvSpPr>
            <a:spLocks noChangeArrowheads="1"/>
          </p:cNvSpPr>
          <p:nvPr/>
        </p:nvSpPr>
        <p:spPr bwMode="auto">
          <a:xfrm>
            <a:off x="5664200" y="508540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0452" name="Oval 36"/>
          <p:cNvSpPr>
            <a:spLocks noChangeArrowheads="1"/>
          </p:cNvSpPr>
          <p:nvPr/>
        </p:nvSpPr>
        <p:spPr bwMode="auto">
          <a:xfrm>
            <a:off x="5057775" y="5477520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0453" name="Oval 37"/>
          <p:cNvSpPr>
            <a:spLocks noChangeArrowheads="1"/>
          </p:cNvSpPr>
          <p:nvPr/>
        </p:nvSpPr>
        <p:spPr bwMode="auto">
          <a:xfrm>
            <a:off x="5686425" y="526955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0454" name="Oval 38"/>
          <p:cNvSpPr>
            <a:spLocks noChangeArrowheads="1"/>
          </p:cNvSpPr>
          <p:nvPr/>
        </p:nvSpPr>
        <p:spPr bwMode="auto">
          <a:xfrm>
            <a:off x="4821238" y="5552132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0455" name="Oval 39"/>
          <p:cNvSpPr>
            <a:spLocks noChangeArrowheads="1"/>
          </p:cNvSpPr>
          <p:nvPr/>
        </p:nvSpPr>
        <p:spPr bwMode="auto">
          <a:xfrm>
            <a:off x="3429000" y="573310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0456" name="Oval 40"/>
          <p:cNvSpPr>
            <a:spLocks noChangeArrowheads="1"/>
          </p:cNvSpPr>
          <p:nvPr/>
        </p:nvSpPr>
        <p:spPr bwMode="auto">
          <a:xfrm>
            <a:off x="3646488" y="5733107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0457" name="Oval 41"/>
          <p:cNvSpPr>
            <a:spLocks noChangeArrowheads="1"/>
          </p:cNvSpPr>
          <p:nvPr/>
        </p:nvSpPr>
        <p:spPr bwMode="auto">
          <a:xfrm>
            <a:off x="2636838" y="5733107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0458" name="Oval 42"/>
          <p:cNvSpPr>
            <a:spLocks noChangeArrowheads="1"/>
          </p:cNvSpPr>
          <p:nvPr/>
        </p:nvSpPr>
        <p:spPr bwMode="auto">
          <a:xfrm>
            <a:off x="2854325" y="573310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0459" name="Oval 43"/>
          <p:cNvSpPr>
            <a:spLocks noChangeArrowheads="1"/>
          </p:cNvSpPr>
          <p:nvPr/>
        </p:nvSpPr>
        <p:spPr bwMode="auto">
          <a:xfrm>
            <a:off x="4194175" y="5687070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0460" name="Oval 44"/>
          <p:cNvSpPr>
            <a:spLocks noChangeArrowheads="1"/>
          </p:cNvSpPr>
          <p:nvPr/>
        </p:nvSpPr>
        <p:spPr bwMode="auto">
          <a:xfrm>
            <a:off x="4424363" y="5636270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0461" name="Oval 45"/>
          <p:cNvSpPr>
            <a:spLocks noChangeArrowheads="1"/>
          </p:cNvSpPr>
          <p:nvPr/>
        </p:nvSpPr>
        <p:spPr bwMode="auto">
          <a:xfrm>
            <a:off x="5459413" y="5355282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0462" name="Oval 46"/>
          <p:cNvSpPr>
            <a:spLocks noChangeArrowheads="1"/>
          </p:cNvSpPr>
          <p:nvPr/>
        </p:nvSpPr>
        <p:spPr bwMode="auto">
          <a:xfrm>
            <a:off x="6092825" y="507270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0463" name="Oval 47"/>
          <p:cNvSpPr>
            <a:spLocks noChangeArrowheads="1"/>
          </p:cNvSpPr>
          <p:nvPr/>
        </p:nvSpPr>
        <p:spPr bwMode="auto">
          <a:xfrm>
            <a:off x="6308725" y="497745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1476" name="Oval 48"/>
          <p:cNvSpPr>
            <a:spLocks noChangeArrowheads="1"/>
          </p:cNvSpPr>
          <p:nvPr/>
        </p:nvSpPr>
        <p:spPr bwMode="auto">
          <a:xfrm>
            <a:off x="3862388" y="5445770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1477" name="Oval 49"/>
          <p:cNvSpPr>
            <a:spLocks noChangeArrowheads="1"/>
          </p:cNvSpPr>
          <p:nvPr/>
        </p:nvSpPr>
        <p:spPr bwMode="auto">
          <a:xfrm>
            <a:off x="2565400" y="551720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1478" name="Oval 50"/>
          <p:cNvSpPr>
            <a:spLocks noChangeArrowheads="1"/>
          </p:cNvSpPr>
          <p:nvPr/>
        </p:nvSpPr>
        <p:spPr bwMode="auto">
          <a:xfrm>
            <a:off x="1630363" y="5445770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1479" name="Oval 51"/>
          <p:cNvSpPr>
            <a:spLocks noChangeArrowheads="1"/>
          </p:cNvSpPr>
          <p:nvPr/>
        </p:nvSpPr>
        <p:spPr bwMode="auto">
          <a:xfrm>
            <a:off x="3070225" y="551720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1480" name="Oval 52"/>
          <p:cNvSpPr>
            <a:spLocks noChangeArrowheads="1"/>
          </p:cNvSpPr>
          <p:nvPr/>
        </p:nvSpPr>
        <p:spPr bwMode="auto">
          <a:xfrm>
            <a:off x="4437063" y="5301307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1481" name="Oval 53"/>
          <p:cNvSpPr>
            <a:spLocks noChangeArrowheads="1"/>
          </p:cNvSpPr>
          <p:nvPr/>
        </p:nvSpPr>
        <p:spPr bwMode="auto">
          <a:xfrm>
            <a:off x="4652963" y="5517207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1482" name="Oval 54"/>
          <p:cNvSpPr>
            <a:spLocks noChangeArrowheads="1"/>
          </p:cNvSpPr>
          <p:nvPr/>
        </p:nvSpPr>
        <p:spPr bwMode="auto">
          <a:xfrm>
            <a:off x="3502025" y="5445770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1483" name="Oval 55"/>
          <p:cNvSpPr>
            <a:spLocks noChangeArrowheads="1"/>
          </p:cNvSpPr>
          <p:nvPr/>
        </p:nvSpPr>
        <p:spPr bwMode="auto">
          <a:xfrm>
            <a:off x="2351088" y="5445770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1484" name="Oval 56"/>
          <p:cNvSpPr>
            <a:spLocks noChangeArrowheads="1"/>
          </p:cNvSpPr>
          <p:nvPr/>
        </p:nvSpPr>
        <p:spPr bwMode="auto">
          <a:xfrm>
            <a:off x="2062163" y="5661670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1485" name="Oval 57"/>
          <p:cNvSpPr>
            <a:spLocks noChangeArrowheads="1"/>
          </p:cNvSpPr>
          <p:nvPr/>
        </p:nvSpPr>
        <p:spPr bwMode="auto">
          <a:xfrm>
            <a:off x="3286125" y="573310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1486" name="Oval 58"/>
          <p:cNvSpPr>
            <a:spLocks noChangeArrowheads="1"/>
          </p:cNvSpPr>
          <p:nvPr/>
        </p:nvSpPr>
        <p:spPr bwMode="auto">
          <a:xfrm>
            <a:off x="6383338" y="4725045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1487" name="Oval 59"/>
          <p:cNvSpPr>
            <a:spLocks noChangeArrowheads="1"/>
          </p:cNvSpPr>
          <p:nvPr/>
        </p:nvSpPr>
        <p:spPr bwMode="auto">
          <a:xfrm>
            <a:off x="4078288" y="5661670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1488" name="Oval 60"/>
          <p:cNvSpPr>
            <a:spLocks noChangeArrowheads="1"/>
          </p:cNvSpPr>
          <p:nvPr/>
        </p:nvSpPr>
        <p:spPr bwMode="auto">
          <a:xfrm>
            <a:off x="3789363" y="5588645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500">
              <a:solidFill>
                <a:schemeClr val="bg1"/>
              </a:solidFill>
            </a:endParaRPr>
          </a:p>
        </p:txBody>
      </p:sp>
      <p:sp>
        <p:nvSpPr>
          <p:cNvPr id="61489" name="Oval 61"/>
          <p:cNvSpPr>
            <a:spLocks noChangeArrowheads="1"/>
          </p:cNvSpPr>
          <p:nvPr/>
        </p:nvSpPr>
        <p:spPr bwMode="auto">
          <a:xfrm>
            <a:off x="3429000" y="5517207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500">
              <a:solidFill>
                <a:schemeClr val="bg1"/>
              </a:solidFill>
            </a:endParaRPr>
          </a:p>
        </p:txBody>
      </p:sp>
      <p:sp>
        <p:nvSpPr>
          <p:cNvPr id="61490" name="Oval 62"/>
          <p:cNvSpPr>
            <a:spLocks noChangeArrowheads="1"/>
          </p:cNvSpPr>
          <p:nvPr/>
        </p:nvSpPr>
        <p:spPr bwMode="auto">
          <a:xfrm>
            <a:off x="2781300" y="5588645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500">
              <a:solidFill>
                <a:schemeClr val="bg1"/>
              </a:solidFill>
            </a:endParaRPr>
          </a:p>
        </p:txBody>
      </p:sp>
      <p:sp>
        <p:nvSpPr>
          <p:cNvPr id="61491" name="Oval 63"/>
          <p:cNvSpPr>
            <a:spLocks noChangeArrowheads="1"/>
          </p:cNvSpPr>
          <p:nvPr/>
        </p:nvSpPr>
        <p:spPr bwMode="auto">
          <a:xfrm>
            <a:off x="2062163" y="5517207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500">
              <a:solidFill>
                <a:schemeClr val="bg1"/>
              </a:solidFill>
            </a:endParaRPr>
          </a:p>
        </p:txBody>
      </p:sp>
      <p:sp>
        <p:nvSpPr>
          <p:cNvPr id="61492" name="Oval 64"/>
          <p:cNvSpPr>
            <a:spLocks noChangeArrowheads="1"/>
          </p:cNvSpPr>
          <p:nvPr/>
        </p:nvSpPr>
        <p:spPr bwMode="auto">
          <a:xfrm>
            <a:off x="4365625" y="5445770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500">
              <a:solidFill>
                <a:schemeClr val="bg1"/>
              </a:solidFill>
            </a:endParaRPr>
          </a:p>
        </p:txBody>
      </p:sp>
      <p:sp>
        <p:nvSpPr>
          <p:cNvPr id="61493" name="Oval 65"/>
          <p:cNvSpPr>
            <a:spLocks noChangeArrowheads="1"/>
          </p:cNvSpPr>
          <p:nvPr/>
        </p:nvSpPr>
        <p:spPr bwMode="auto">
          <a:xfrm>
            <a:off x="6094413" y="4869507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500">
              <a:solidFill>
                <a:schemeClr val="bg1"/>
              </a:solidFill>
            </a:endParaRPr>
          </a:p>
        </p:txBody>
      </p:sp>
      <p:sp>
        <p:nvSpPr>
          <p:cNvPr id="61494" name="Oval 66"/>
          <p:cNvSpPr>
            <a:spLocks noChangeArrowheads="1"/>
          </p:cNvSpPr>
          <p:nvPr/>
        </p:nvSpPr>
        <p:spPr bwMode="auto">
          <a:xfrm>
            <a:off x="5445125" y="5156845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500">
              <a:solidFill>
                <a:schemeClr val="bg1"/>
              </a:solidFill>
            </a:endParaRPr>
          </a:p>
        </p:txBody>
      </p:sp>
      <p:sp>
        <p:nvSpPr>
          <p:cNvPr id="61495" name="Oval 67"/>
          <p:cNvSpPr>
            <a:spLocks noChangeArrowheads="1"/>
          </p:cNvSpPr>
          <p:nvPr/>
        </p:nvSpPr>
        <p:spPr bwMode="auto">
          <a:xfrm>
            <a:off x="4941888" y="5372745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500">
              <a:solidFill>
                <a:schemeClr val="bg1"/>
              </a:solidFill>
            </a:endParaRPr>
          </a:p>
        </p:txBody>
      </p:sp>
      <p:sp>
        <p:nvSpPr>
          <p:cNvPr id="61496" name="Oval 68"/>
          <p:cNvSpPr>
            <a:spLocks noChangeArrowheads="1"/>
          </p:cNvSpPr>
          <p:nvPr/>
        </p:nvSpPr>
        <p:spPr bwMode="auto">
          <a:xfrm>
            <a:off x="4583113" y="5588645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500">
              <a:solidFill>
                <a:schemeClr val="bg1"/>
              </a:solidFill>
            </a:endParaRPr>
          </a:p>
        </p:txBody>
      </p:sp>
      <p:sp>
        <p:nvSpPr>
          <p:cNvPr id="61497" name="Oval 69"/>
          <p:cNvSpPr>
            <a:spLocks noChangeArrowheads="1"/>
          </p:cNvSpPr>
          <p:nvPr/>
        </p:nvSpPr>
        <p:spPr bwMode="auto">
          <a:xfrm>
            <a:off x="5302250" y="5085407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500">
              <a:solidFill>
                <a:schemeClr val="bg1"/>
              </a:solidFill>
            </a:endParaRPr>
          </a:p>
        </p:txBody>
      </p:sp>
      <p:sp>
        <p:nvSpPr>
          <p:cNvPr id="60487" name="AutoShape 71"/>
          <p:cNvSpPr>
            <a:spLocks noChangeArrowheads="1"/>
          </p:cNvSpPr>
          <p:nvPr/>
        </p:nvSpPr>
        <p:spPr bwMode="auto">
          <a:xfrm rot="4540637">
            <a:off x="2376488" y="8582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60488" name="AutoShape 72"/>
          <p:cNvSpPr>
            <a:spLocks noChangeArrowheads="1"/>
          </p:cNvSpPr>
          <p:nvPr/>
        </p:nvSpPr>
        <p:spPr bwMode="auto">
          <a:xfrm rot="4540637">
            <a:off x="2366962" y="-62855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60489" name="AutoShape 73"/>
          <p:cNvSpPr>
            <a:spLocks noChangeArrowheads="1"/>
          </p:cNvSpPr>
          <p:nvPr/>
        </p:nvSpPr>
        <p:spPr bwMode="auto">
          <a:xfrm rot="4540637">
            <a:off x="2357438" y="-134293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61501" name="Text Box 74"/>
          <p:cNvSpPr txBox="1">
            <a:spLocks noChangeArrowheads="1"/>
          </p:cNvSpPr>
          <p:nvPr/>
        </p:nvSpPr>
        <p:spPr bwMode="auto">
          <a:xfrm>
            <a:off x="4516346" y="391916"/>
            <a:ext cx="458955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6. Le neurotransmetteur se lie à des récepteurs spécifiques de la</a:t>
            </a:r>
            <a:br>
              <a:rPr lang="fr-FR" altLang="en-US" sz="2400" dirty="0"/>
            </a:br>
            <a:r>
              <a:rPr lang="fr-FR" altLang="en-US" sz="2400" dirty="0"/>
              <a:t>membrane post-synaptique</a:t>
            </a:r>
          </a:p>
        </p:txBody>
      </p:sp>
      <p:sp>
        <p:nvSpPr>
          <p:cNvPr id="74" name="Rectangle 144"/>
          <p:cNvSpPr>
            <a:spLocks noChangeArrowheads="1"/>
          </p:cNvSpPr>
          <p:nvPr/>
        </p:nvSpPr>
        <p:spPr bwMode="auto">
          <a:xfrm>
            <a:off x="0" y="-27384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5" name="Text Box 145"/>
          <p:cNvSpPr txBox="1">
            <a:spLocks noChangeArrowheads="1"/>
          </p:cNvSpPr>
          <p:nvPr/>
        </p:nvSpPr>
        <p:spPr bwMode="auto">
          <a:xfrm>
            <a:off x="1055688" y="-27384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Synapse chimique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0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0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0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0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0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0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0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0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0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0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0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0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7" presetClass="emph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44" dur="500" fill="hold"/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7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47" dur="500" fill="hold"/>
                                        <p:tgtEl>
                                          <p:spTgt spid="604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04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7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50" dur="500" fill="hold"/>
                                        <p:tgtEl>
                                          <p:spTgt spid="604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6045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7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53" dur="500" fill="hold"/>
                                        <p:tgtEl>
                                          <p:spTgt spid="604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604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7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56" dur="500" fill="hold"/>
                                        <p:tgtEl>
                                          <p:spTgt spid="604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04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7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59" dur="500" fill="hold"/>
                                        <p:tgtEl>
                                          <p:spTgt spid="604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604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7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2" dur="500" fill="hold"/>
                                        <p:tgtEl>
                                          <p:spTgt spid="604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604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7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5" dur="500" fill="hold"/>
                                        <p:tgtEl>
                                          <p:spTgt spid="604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604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7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8" dur="500" fill="hold"/>
                                        <p:tgtEl>
                                          <p:spTgt spid="604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04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7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71" dur="500" fill="hold"/>
                                        <p:tgtEl>
                                          <p:spTgt spid="60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604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7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74" dur="500" fill="hold"/>
                                        <p:tgtEl>
                                          <p:spTgt spid="604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604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7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77" dur="500" fill="hold"/>
                                        <p:tgtEl>
                                          <p:spTgt spid="604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604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1000" fill="hold"/>
                                        <p:tgtEl>
                                          <p:spTgt spid="6045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fill="hold"/>
                                        <p:tgtEl>
                                          <p:spTgt spid="6045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1000" fill="hold"/>
                                        <p:tgtEl>
                                          <p:spTgt spid="6045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6045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1000" fill="hold"/>
                                        <p:tgtEl>
                                          <p:spTgt spid="6045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1000" fill="hold"/>
                                        <p:tgtEl>
                                          <p:spTgt spid="6045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1000" fill="hold"/>
                                        <p:tgtEl>
                                          <p:spTgt spid="6045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1000" fill="hold"/>
                                        <p:tgtEl>
                                          <p:spTgt spid="6045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1000" fill="hold"/>
                                        <p:tgtEl>
                                          <p:spTgt spid="6046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000" fill="hold"/>
                                        <p:tgtEl>
                                          <p:spTgt spid="6046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1000" fill="hold"/>
                                        <p:tgtEl>
                                          <p:spTgt spid="6046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1000" fill="hold"/>
                                        <p:tgtEl>
                                          <p:spTgt spid="6046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52" grpId="0" animBg="1"/>
      <p:bldP spid="60452" grpId="1" animBg="1"/>
      <p:bldP spid="60453" grpId="0" animBg="1"/>
      <p:bldP spid="60453" grpId="1" animBg="1"/>
      <p:bldP spid="60454" grpId="0" animBg="1"/>
      <p:bldP spid="60454" grpId="1" animBg="1"/>
      <p:bldP spid="60455" grpId="0" animBg="1"/>
      <p:bldP spid="60455" grpId="1" animBg="1"/>
      <p:bldP spid="60456" grpId="0" animBg="1"/>
      <p:bldP spid="60456" grpId="1" animBg="1"/>
      <p:bldP spid="60457" grpId="0" animBg="1"/>
      <p:bldP spid="60457" grpId="1" animBg="1"/>
      <p:bldP spid="60458" grpId="0" animBg="1"/>
      <p:bldP spid="60458" grpId="1" animBg="1"/>
      <p:bldP spid="60459" grpId="0" animBg="1"/>
      <p:bldP spid="60459" grpId="1" animBg="1"/>
      <p:bldP spid="60460" grpId="0" animBg="1"/>
      <p:bldP spid="60460" grpId="1" animBg="1"/>
      <p:bldP spid="60461" grpId="0" animBg="1"/>
      <p:bldP spid="60461" grpId="1" animBg="1"/>
      <p:bldP spid="60462" grpId="0" animBg="1"/>
      <p:bldP spid="60462" grpId="1" animBg="1"/>
      <p:bldP spid="60463" grpId="0" animBg="1"/>
      <p:bldP spid="6046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Freeform 3"/>
          <p:cNvSpPr>
            <a:spLocks/>
          </p:cNvSpPr>
          <p:nvPr/>
        </p:nvSpPr>
        <p:spPr bwMode="auto">
          <a:xfrm>
            <a:off x="1341438" y="764803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468" name="Freeform 4"/>
          <p:cNvSpPr>
            <a:spLocks/>
          </p:cNvSpPr>
          <p:nvPr/>
        </p:nvSpPr>
        <p:spPr bwMode="auto">
          <a:xfrm>
            <a:off x="909638" y="4125540"/>
            <a:ext cx="7704137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469" name="AutoShape 5"/>
          <p:cNvSpPr>
            <a:spLocks noChangeArrowheads="1"/>
          </p:cNvSpPr>
          <p:nvPr/>
        </p:nvSpPr>
        <p:spPr bwMode="auto">
          <a:xfrm rot="-602214">
            <a:off x="4221163" y="5733678"/>
            <a:ext cx="288925" cy="3603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600">
              <a:solidFill>
                <a:schemeClr val="bg1"/>
              </a:solidFill>
            </a:endParaRPr>
          </a:p>
        </p:txBody>
      </p:sp>
      <p:sp>
        <p:nvSpPr>
          <p:cNvPr id="62470" name="AutoShape 6"/>
          <p:cNvSpPr>
            <a:spLocks noChangeArrowheads="1"/>
          </p:cNvSpPr>
          <p:nvPr/>
        </p:nvSpPr>
        <p:spPr bwMode="auto">
          <a:xfrm rot="-871198">
            <a:off x="4868863" y="55892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600">
              <a:solidFill>
                <a:schemeClr val="bg1"/>
              </a:solidFill>
            </a:endParaRPr>
          </a:p>
        </p:txBody>
      </p:sp>
      <p:sp>
        <p:nvSpPr>
          <p:cNvPr id="62471" name="AutoShape 7"/>
          <p:cNvSpPr>
            <a:spLocks noChangeArrowheads="1"/>
          </p:cNvSpPr>
          <p:nvPr/>
        </p:nvSpPr>
        <p:spPr bwMode="auto">
          <a:xfrm rot="-1022290">
            <a:off x="5516563" y="53733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600">
              <a:solidFill>
                <a:schemeClr val="bg1"/>
              </a:solidFill>
            </a:endParaRPr>
          </a:p>
        </p:txBody>
      </p:sp>
      <p:sp>
        <p:nvSpPr>
          <p:cNvPr id="62472" name="AutoShape 8"/>
          <p:cNvSpPr>
            <a:spLocks noChangeArrowheads="1"/>
          </p:cNvSpPr>
          <p:nvPr/>
        </p:nvSpPr>
        <p:spPr bwMode="auto">
          <a:xfrm rot="-1688439">
            <a:off x="6164263" y="5084390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600">
              <a:solidFill>
                <a:schemeClr val="bg1"/>
              </a:solidFill>
            </a:endParaRPr>
          </a:p>
        </p:txBody>
      </p:sp>
      <p:sp>
        <p:nvSpPr>
          <p:cNvPr id="62473" name="AutoShape 9"/>
          <p:cNvSpPr>
            <a:spLocks noChangeArrowheads="1"/>
          </p:cNvSpPr>
          <p:nvPr/>
        </p:nvSpPr>
        <p:spPr bwMode="auto">
          <a:xfrm>
            <a:off x="3429000" y="58051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600">
              <a:solidFill>
                <a:schemeClr val="bg1"/>
              </a:solidFill>
            </a:endParaRPr>
          </a:p>
        </p:txBody>
      </p:sp>
      <p:sp>
        <p:nvSpPr>
          <p:cNvPr id="62474" name="AutoShape 10"/>
          <p:cNvSpPr>
            <a:spLocks noChangeArrowheads="1"/>
          </p:cNvSpPr>
          <p:nvPr/>
        </p:nvSpPr>
        <p:spPr bwMode="auto">
          <a:xfrm rot="180767">
            <a:off x="2636838" y="58051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600">
              <a:solidFill>
                <a:schemeClr val="bg1"/>
              </a:solidFill>
            </a:endParaRPr>
          </a:p>
        </p:txBody>
      </p:sp>
      <p:sp>
        <p:nvSpPr>
          <p:cNvPr id="62475" name="AutoShape 11"/>
          <p:cNvSpPr>
            <a:spLocks noChangeArrowheads="1"/>
          </p:cNvSpPr>
          <p:nvPr/>
        </p:nvSpPr>
        <p:spPr bwMode="auto">
          <a:xfrm rot="4631744">
            <a:off x="4060032" y="591385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600">
              <a:solidFill>
                <a:schemeClr val="bg1"/>
              </a:solidFill>
            </a:endParaRPr>
          </a:p>
        </p:txBody>
      </p:sp>
      <p:sp>
        <p:nvSpPr>
          <p:cNvPr id="62476" name="Oval 12"/>
          <p:cNvSpPr>
            <a:spLocks noChangeArrowheads="1"/>
          </p:cNvSpPr>
          <p:nvPr/>
        </p:nvSpPr>
        <p:spPr bwMode="auto">
          <a:xfrm>
            <a:off x="4149725" y="54447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77" name="Oval 13"/>
          <p:cNvSpPr>
            <a:spLocks noChangeArrowheads="1"/>
          </p:cNvSpPr>
          <p:nvPr/>
        </p:nvSpPr>
        <p:spPr bwMode="auto">
          <a:xfrm>
            <a:off x="4294188" y="54447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78" name="Oval 14"/>
          <p:cNvSpPr>
            <a:spLocks noChangeArrowheads="1"/>
          </p:cNvSpPr>
          <p:nvPr/>
        </p:nvSpPr>
        <p:spPr bwMode="auto">
          <a:xfrm>
            <a:off x="5057775" y="554952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79" name="Oval 15"/>
          <p:cNvSpPr>
            <a:spLocks noChangeArrowheads="1"/>
          </p:cNvSpPr>
          <p:nvPr/>
        </p:nvSpPr>
        <p:spPr bwMode="auto">
          <a:xfrm>
            <a:off x="4510088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80" name="Oval 16"/>
          <p:cNvSpPr>
            <a:spLocks noChangeArrowheads="1"/>
          </p:cNvSpPr>
          <p:nvPr/>
        </p:nvSpPr>
        <p:spPr bwMode="auto">
          <a:xfrm>
            <a:off x="5686425" y="53415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81" name="Oval 17"/>
          <p:cNvSpPr>
            <a:spLocks noChangeArrowheads="1"/>
          </p:cNvSpPr>
          <p:nvPr/>
        </p:nvSpPr>
        <p:spPr bwMode="auto">
          <a:xfrm>
            <a:off x="4725988" y="53733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82" name="Oval 18"/>
          <p:cNvSpPr>
            <a:spLocks noChangeArrowheads="1"/>
          </p:cNvSpPr>
          <p:nvPr/>
        </p:nvSpPr>
        <p:spPr bwMode="auto">
          <a:xfrm>
            <a:off x="4797425" y="54463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83" name="Oval 19"/>
          <p:cNvSpPr>
            <a:spLocks noChangeArrowheads="1"/>
          </p:cNvSpPr>
          <p:nvPr/>
        </p:nvSpPr>
        <p:spPr bwMode="auto">
          <a:xfrm>
            <a:off x="4821238" y="562414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84" name="Oval 20"/>
          <p:cNvSpPr>
            <a:spLocks noChangeArrowheads="1"/>
          </p:cNvSpPr>
          <p:nvPr/>
        </p:nvSpPr>
        <p:spPr bwMode="auto">
          <a:xfrm>
            <a:off x="3429000" y="58051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85" name="Oval 21"/>
          <p:cNvSpPr>
            <a:spLocks noChangeArrowheads="1"/>
          </p:cNvSpPr>
          <p:nvPr/>
        </p:nvSpPr>
        <p:spPr bwMode="auto">
          <a:xfrm>
            <a:off x="3646488" y="58051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86" name="Oval 22"/>
          <p:cNvSpPr>
            <a:spLocks noChangeArrowheads="1"/>
          </p:cNvSpPr>
          <p:nvPr/>
        </p:nvSpPr>
        <p:spPr bwMode="auto">
          <a:xfrm>
            <a:off x="2636838" y="58051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87" name="Oval 23"/>
          <p:cNvSpPr>
            <a:spLocks noChangeArrowheads="1"/>
          </p:cNvSpPr>
          <p:nvPr/>
        </p:nvSpPr>
        <p:spPr bwMode="auto">
          <a:xfrm>
            <a:off x="2854325" y="58051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88" name="Oval 24"/>
          <p:cNvSpPr>
            <a:spLocks noChangeArrowheads="1"/>
          </p:cNvSpPr>
          <p:nvPr/>
        </p:nvSpPr>
        <p:spPr bwMode="auto">
          <a:xfrm>
            <a:off x="4194175" y="57590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89" name="Oval 25"/>
          <p:cNvSpPr>
            <a:spLocks noChangeArrowheads="1"/>
          </p:cNvSpPr>
          <p:nvPr/>
        </p:nvSpPr>
        <p:spPr bwMode="auto">
          <a:xfrm>
            <a:off x="4424363" y="57082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90" name="Oval 26"/>
          <p:cNvSpPr>
            <a:spLocks noChangeArrowheads="1"/>
          </p:cNvSpPr>
          <p:nvPr/>
        </p:nvSpPr>
        <p:spPr bwMode="auto">
          <a:xfrm>
            <a:off x="5014913" y="530029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91" name="Oval 27"/>
          <p:cNvSpPr>
            <a:spLocks noChangeArrowheads="1"/>
          </p:cNvSpPr>
          <p:nvPr/>
        </p:nvSpPr>
        <p:spPr bwMode="auto">
          <a:xfrm>
            <a:off x="5159375" y="53002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92" name="Oval 28"/>
          <p:cNvSpPr>
            <a:spLocks noChangeArrowheads="1"/>
          </p:cNvSpPr>
          <p:nvPr/>
        </p:nvSpPr>
        <p:spPr bwMode="auto">
          <a:xfrm>
            <a:off x="5230813" y="53733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93" name="Oval 29"/>
          <p:cNvSpPr>
            <a:spLocks noChangeArrowheads="1"/>
          </p:cNvSpPr>
          <p:nvPr/>
        </p:nvSpPr>
        <p:spPr bwMode="auto">
          <a:xfrm>
            <a:off x="5448300" y="50843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94" name="Oval 30"/>
          <p:cNvSpPr>
            <a:spLocks noChangeArrowheads="1"/>
          </p:cNvSpPr>
          <p:nvPr/>
        </p:nvSpPr>
        <p:spPr bwMode="auto">
          <a:xfrm>
            <a:off x="5459413" y="542729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95" name="Oval 31"/>
          <p:cNvSpPr>
            <a:spLocks noChangeArrowheads="1"/>
          </p:cNvSpPr>
          <p:nvPr/>
        </p:nvSpPr>
        <p:spPr bwMode="auto">
          <a:xfrm>
            <a:off x="5664200" y="51574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96" name="Oval 32"/>
          <p:cNvSpPr>
            <a:spLocks noChangeArrowheads="1"/>
          </p:cNvSpPr>
          <p:nvPr/>
        </p:nvSpPr>
        <p:spPr bwMode="auto">
          <a:xfrm>
            <a:off x="6092825" y="51447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97" name="Oval 33"/>
          <p:cNvSpPr>
            <a:spLocks noChangeArrowheads="1"/>
          </p:cNvSpPr>
          <p:nvPr/>
        </p:nvSpPr>
        <p:spPr bwMode="auto">
          <a:xfrm>
            <a:off x="6308725" y="50494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98" name="Oval 34"/>
          <p:cNvSpPr>
            <a:spLocks noChangeArrowheads="1"/>
          </p:cNvSpPr>
          <p:nvPr/>
        </p:nvSpPr>
        <p:spPr bwMode="auto">
          <a:xfrm>
            <a:off x="3862388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99" name="Oval 35"/>
          <p:cNvSpPr>
            <a:spLocks noChangeArrowheads="1"/>
          </p:cNvSpPr>
          <p:nvPr/>
        </p:nvSpPr>
        <p:spPr bwMode="auto">
          <a:xfrm>
            <a:off x="2565400" y="55892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500" name="Oval 36"/>
          <p:cNvSpPr>
            <a:spLocks noChangeArrowheads="1"/>
          </p:cNvSpPr>
          <p:nvPr/>
        </p:nvSpPr>
        <p:spPr bwMode="auto">
          <a:xfrm>
            <a:off x="1630363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501" name="Oval 37"/>
          <p:cNvSpPr>
            <a:spLocks noChangeArrowheads="1"/>
          </p:cNvSpPr>
          <p:nvPr/>
        </p:nvSpPr>
        <p:spPr bwMode="auto">
          <a:xfrm>
            <a:off x="3070225" y="55892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502" name="Oval 38"/>
          <p:cNvSpPr>
            <a:spLocks noChangeArrowheads="1"/>
          </p:cNvSpPr>
          <p:nvPr/>
        </p:nvSpPr>
        <p:spPr bwMode="auto">
          <a:xfrm>
            <a:off x="4437063" y="53733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503" name="Oval 39"/>
          <p:cNvSpPr>
            <a:spLocks noChangeArrowheads="1"/>
          </p:cNvSpPr>
          <p:nvPr/>
        </p:nvSpPr>
        <p:spPr bwMode="auto">
          <a:xfrm>
            <a:off x="4652963" y="55892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504" name="Oval 40"/>
          <p:cNvSpPr>
            <a:spLocks noChangeArrowheads="1"/>
          </p:cNvSpPr>
          <p:nvPr/>
        </p:nvSpPr>
        <p:spPr bwMode="auto">
          <a:xfrm>
            <a:off x="3502025" y="55177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NN</a:t>
            </a:r>
          </a:p>
        </p:txBody>
      </p:sp>
      <p:sp>
        <p:nvSpPr>
          <p:cNvPr id="62505" name="Oval 41"/>
          <p:cNvSpPr>
            <a:spLocks noChangeArrowheads="1"/>
          </p:cNvSpPr>
          <p:nvPr/>
        </p:nvSpPr>
        <p:spPr bwMode="auto">
          <a:xfrm>
            <a:off x="2351088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506" name="Oval 42"/>
          <p:cNvSpPr>
            <a:spLocks noChangeArrowheads="1"/>
          </p:cNvSpPr>
          <p:nvPr/>
        </p:nvSpPr>
        <p:spPr bwMode="auto">
          <a:xfrm>
            <a:off x="2062163" y="57336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507" name="Oval 43"/>
          <p:cNvSpPr>
            <a:spLocks noChangeArrowheads="1"/>
          </p:cNvSpPr>
          <p:nvPr/>
        </p:nvSpPr>
        <p:spPr bwMode="auto">
          <a:xfrm>
            <a:off x="3286125" y="58051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508" name="Oval 44"/>
          <p:cNvSpPr>
            <a:spLocks noChangeArrowheads="1"/>
          </p:cNvSpPr>
          <p:nvPr/>
        </p:nvSpPr>
        <p:spPr bwMode="auto">
          <a:xfrm>
            <a:off x="6383338" y="47970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509" name="Oval 45"/>
          <p:cNvSpPr>
            <a:spLocks noChangeArrowheads="1"/>
          </p:cNvSpPr>
          <p:nvPr/>
        </p:nvSpPr>
        <p:spPr bwMode="auto">
          <a:xfrm>
            <a:off x="4078288" y="57336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510" name="Oval 46"/>
          <p:cNvSpPr>
            <a:spLocks noChangeArrowheads="1"/>
          </p:cNvSpPr>
          <p:nvPr/>
        </p:nvSpPr>
        <p:spPr bwMode="auto">
          <a:xfrm>
            <a:off x="3789363" y="566065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600">
              <a:solidFill>
                <a:schemeClr val="bg1"/>
              </a:solidFill>
            </a:endParaRPr>
          </a:p>
        </p:txBody>
      </p:sp>
      <p:sp>
        <p:nvSpPr>
          <p:cNvPr id="62511" name="Oval 47"/>
          <p:cNvSpPr>
            <a:spLocks noChangeArrowheads="1"/>
          </p:cNvSpPr>
          <p:nvPr/>
        </p:nvSpPr>
        <p:spPr bwMode="auto">
          <a:xfrm>
            <a:off x="3429000" y="5589215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600">
              <a:solidFill>
                <a:schemeClr val="bg1"/>
              </a:solidFill>
            </a:endParaRPr>
          </a:p>
        </p:txBody>
      </p:sp>
      <p:sp>
        <p:nvSpPr>
          <p:cNvPr id="62512" name="Oval 48"/>
          <p:cNvSpPr>
            <a:spLocks noChangeArrowheads="1"/>
          </p:cNvSpPr>
          <p:nvPr/>
        </p:nvSpPr>
        <p:spPr bwMode="auto">
          <a:xfrm>
            <a:off x="2781300" y="5660653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600">
              <a:solidFill>
                <a:schemeClr val="bg1"/>
              </a:solidFill>
            </a:endParaRPr>
          </a:p>
        </p:txBody>
      </p:sp>
      <p:sp>
        <p:nvSpPr>
          <p:cNvPr id="62513" name="Oval 49"/>
          <p:cNvSpPr>
            <a:spLocks noChangeArrowheads="1"/>
          </p:cNvSpPr>
          <p:nvPr/>
        </p:nvSpPr>
        <p:spPr bwMode="auto">
          <a:xfrm>
            <a:off x="2062163" y="5589215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600">
              <a:solidFill>
                <a:schemeClr val="bg1"/>
              </a:solidFill>
            </a:endParaRPr>
          </a:p>
        </p:txBody>
      </p:sp>
      <p:sp>
        <p:nvSpPr>
          <p:cNvPr id="62514" name="Oval 50"/>
          <p:cNvSpPr>
            <a:spLocks noChangeArrowheads="1"/>
          </p:cNvSpPr>
          <p:nvPr/>
        </p:nvSpPr>
        <p:spPr bwMode="auto">
          <a:xfrm>
            <a:off x="4365625" y="5517778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600">
              <a:solidFill>
                <a:schemeClr val="bg1"/>
              </a:solidFill>
            </a:endParaRPr>
          </a:p>
        </p:txBody>
      </p:sp>
      <p:sp>
        <p:nvSpPr>
          <p:cNvPr id="62515" name="Oval 51"/>
          <p:cNvSpPr>
            <a:spLocks noChangeArrowheads="1"/>
          </p:cNvSpPr>
          <p:nvPr/>
        </p:nvSpPr>
        <p:spPr bwMode="auto">
          <a:xfrm>
            <a:off x="6094413" y="4941515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600">
              <a:solidFill>
                <a:schemeClr val="bg1"/>
              </a:solidFill>
            </a:endParaRPr>
          </a:p>
        </p:txBody>
      </p:sp>
      <p:sp>
        <p:nvSpPr>
          <p:cNvPr id="62516" name="Oval 52"/>
          <p:cNvSpPr>
            <a:spLocks noChangeArrowheads="1"/>
          </p:cNvSpPr>
          <p:nvPr/>
        </p:nvSpPr>
        <p:spPr bwMode="auto">
          <a:xfrm>
            <a:off x="5445125" y="5228853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600">
              <a:solidFill>
                <a:schemeClr val="bg1"/>
              </a:solidFill>
            </a:endParaRPr>
          </a:p>
        </p:txBody>
      </p:sp>
      <p:sp>
        <p:nvSpPr>
          <p:cNvPr id="62517" name="Oval 53"/>
          <p:cNvSpPr>
            <a:spLocks noChangeArrowheads="1"/>
          </p:cNvSpPr>
          <p:nvPr/>
        </p:nvSpPr>
        <p:spPr bwMode="auto">
          <a:xfrm>
            <a:off x="4941888" y="544475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600">
              <a:solidFill>
                <a:schemeClr val="bg1"/>
              </a:solidFill>
            </a:endParaRPr>
          </a:p>
        </p:txBody>
      </p:sp>
      <p:sp>
        <p:nvSpPr>
          <p:cNvPr id="62518" name="Oval 54"/>
          <p:cNvSpPr>
            <a:spLocks noChangeArrowheads="1"/>
          </p:cNvSpPr>
          <p:nvPr/>
        </p:nvSpPr>
        <p:spPr bwMode="auto">
          <a:xfrm>
            <a:off x="4583113" y="566065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600">
              <a:solidFill>
                <a:schemeClr val="bg1"/>
              </a:solidFill>
            </a:endParaRPr>
          </a:p>
        </p:txBody>
      </p:sp>
      <p:sp>
        <p:nvSpPr>
          <p:cNvPr id="62519" name="Oval 55"/>
          <p:cNvSpPr>
            <a:spLocks noChangeArrowheads="1"/>
          </p:cNvSpPr>
          <p:nvPr/>
        </p:nvSpPr>
        <p:spPr bwMode="auto">
          <a:xfrm>
            <a:off x="5302250" y="5157415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600">
              <a:solidFill>
                <a:schemeClr val="bg1"/>
              </a:solidFill>
            </a:endParaRPr>
          </a:p>
        </p:txBody>
      </p:sp>
      <p:sp>
        <p:nvSpPr>
          <p:cNvPr id="61496" name="Line 56"/>
          <p:cNvSpPr>
            <a:spLocks noChangeShapeType="1"/>
          </p:cNvSpPr>
          <p:nvPr/>
        </p:nvSpPr>
        <p:spPr bwMode="auto">
          <a:xfrm>
            <a:off x="4294188" y="5660653"/>
            <a:ext cx="115887" cy="509587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600">
              <a:solidFill>
                <a:schemeClr val="bg1"/>
              </a:solidFill>
            </a:endParaRPr>
          </a:p>
        </p:txBody>
      </p:sp>
      <p:sp>
        <p:nvSpPr>
          <p:cNvPr id="62521" name="AutoShape 58"/>
          <p:cNvSpPr>
            <a:spLocks noChangeArrowheads="1"/>
          </p:cNvSpPr>
          <p:nvPr/>
        </p:nvSpPr>
        <p:spPr bwMode="auto">
          <a:xfrm rot="4631744">
            <a:off x="4707732" y="577415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600">
              <a:solidFill>
                <a:schemeClr val="bg1"/>
              </a:solidFill>
            </a:endParaRPr>
          </a:p>
        </p:txBody>
      </p:sp>
      <p:sp>
        <p:nvSpPr>
          <p:cNvPr id="62522" name="AutoShape 59"/>
          <p:cNvSpPr>
            <a:spLocks noChangeArrowheads="1"/>
          </p:cNvSpPr>
          <p:nvPr/>
        </p:nvSpPr>
        <p:spPr bwMode="auto">
          <a:xfrm rot="4143938">
            <a:off x="5355432" y="5556671"/>
            <a:ext cx="649288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600">
              <a:solidFill>
                <a:schemeClr val="bg1"/>
              </a:solidFill>
            </a:endParaRPr>
          </a:p>
        </p:txBody>
      </p:sp>
      <p:sp>
        <p:nvSpPr>
          <p:cNvPr id="62523" name="AutoShape 60"/>
          <p:cNvSpPr>
            <a:spLocks noChangeArrowheads="1"/>
          </p:cNvSpPr>
          <p:nvPr/>
        </p:nvSpPr>
        <p:spPr bwMode="auto">
          <a:xfrm rot="3656746">
            <a:off x="6044407" y="5269334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600">
              <a:solidFill>
                <a:schemeClr val="bg1"/>
              </a:solidFill>
            </a:endParaRPr>
          </a:p>
        </p:txBody>
      </p:sp>
      <p:sp>
        <p:nvSpPr>
          <p:cNvPr id="62524" name="AutoShape 61"/>
          <p:cNvSpPr>
            <a:spLocks noChangeArrowheads="1"/>
          </p:cNvSpPr>
          <p:nvPr/>
        </p:nvSpPr>
        <p:spPr bwMode="auto">
          <a:xfrm rot="5637006">
            <a:off x="2443957" y="599005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600">
              <a:solidFill>
                <a:schemeClr val="bg1"/>
              </a:solidFill>
            </a:endParaRPr>
          </a:p>
        </p:txBody>
      </p:sp>
      <p:sp>
        <p:nvSpPr>
          <p:cNvPr id="62525" name="AutoShape 62"/>
          <p:cNvSpPr>
            <a:spLocks noChangeArrowheads="1"/>
          </p:cNvSpPr>
          <p:nvPr/>
        </p:nvSpPr>
        <p:spPr bwMode="auto">
          <a:xfrm rot="5637006">
            <a:off x="3236119" y="599005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600">
              <a:solidFill>
                <a:schemeClr val="bg1"/>
              </a:solidFill>
            </a:endParaRPr>
          </a:p>
        </p:txBody>
      </p:sp>
      <p:sp>
        <p:nvSpPr>
          <p:cNvPr id="61503" name="Line 63"/>
          <p:cNvSpPr>
            <a:spLocks noChangeShapeType="1"/>
          </p:cNvSpPr>
          <p:nvPr/>
        </p:nvSpPr>
        <p:spPr bwMode="auto">
          <a:xfrm>
            <a:off x="3563938" y="5805115"/>
            <a:ext cx="0" cy="5048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600">
              <a:solidFill>
                <a:schemeClr val="bg1"/>
              </a:solidFill>
            </a:endParaRPr>
          </a:p>
        </p:txBody>
      </p:sp>
      <p:sp>
        <p:nvSpPr>
          <p:cNvPr id="61504" name="Line 64"/>
          <p:cNvSpPr>
            <a:spLocks noChangeShapeType="1"/>
          </p:cNvSpPr>
          <p:nvPr/>
        </p:nvSpPr>
        <p:spPr bwMode="auto">
          <a:xfrm>
            <a:off x="2771775" y="5805115"/>
            <a:ext cx="0" cy="5048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600">
              <a:solidFill>
                <a:schemeClr val="bg1"/>
              </a:solidFill>
            </a:endParaRPr>
          </a:p>
        </p:txBody>
      </p:sp>
      <p:sp>
        <p:nvSpPr>
          <p:cNvPr id="61505" name="Line 65"/>
          <p:cNvSpPr>
            <a:spLocks noChangeShapeType="1"/>
          </p:cNvSpPr>
          <p:nvPr/>
        </p:nvSpPr>
        <p:spPr bwMode="auto">
          <a:xfrm>
            <a:off x="5580063" y="5373315"/>
            <a:ext cx="173037" cy="5127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600">
              <a:solidFill>
                <a:schemeClr val="bg1"/>
              </a:solidFill>
            </a:endParaRPr>
          </a:p>
        </p:txBody>
      </p:sp>
      <p:sp>
        <p:nvSpPr>
          <p:cNvPr id="61506" name="Line 66"/>
          <p:cNvSpPr>
            <a:spLocks noChangeShapeType="1"/>
          </p:cNvSpPr>
          <p:nvPr/>
        </p:nvSpPr>
        <p:spPr bwMode="auto">
          <a:xfrm>
            <a:off x="6227763" y="5084390"/>
            <a:ext cx="211137" cy="4746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600">
              <a:solidFill>
                <a:schemeClr val="bg1"/>
              </a:solidFill>
            </a:endParaRPr>
          </a:p>
        </p:txBody>
      </p:sp>
      <p:sp>
        <p:nvSpPr>
          <p:cNvPr id="61507" name="Line 67"/>
          <p:cNvSpPr>
            <a:spLocks noChangeShapeType="1"/>
          </p:cNvSpPr>
          <p:nvPr/>
        </p:nvSpPr>
        <p:spPr bwMode="auto">
          <a:xfrm>
            <a:off x="4970463" y="5570165"/>
            <a:ext cx="117475" cy="477838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600">
              <a:solidFill>
                <a:schemeClr val="bg1"/>
              </a:solidFill>
            </a:endParaRPr>
          </a:p>
        </p:txBody>
      </p:sp>
      <p:sp>
        <p:nvSpPr>
          <p:cNvPr id="61516" name="AutoShape 76"/>
          <p:cNvSpPr>
            <a:spLocks noChangeArrowheads="1"/>
          </p:cNvSpPr>
          <p:nvPr/>
        </p:nvSpPr>
        <p:spPr bwMode="auto">
          <a:xfrm rot="4540637">
            <a:off x="2376488" y="80590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61517" name="AutoShape 77"/>
          <p:cNvSpPr>
            <a:spLocks noChangeArrowheads="1"/>
          </p:cNvSpPr>
          <p:nvPr/>
        </p:nvSpPr>
        <p:spPr bwMode="auto">
          <a:xfrm rot="4540637">
            <a:off x="2366962" y="9153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61518" name="AutoShape 78"/>
          <p:cNvSpPr>
            <a:spLocks noChangeArrowheads="1"/>
          </p:cNvSpPr>
          <p:nvPr/>
        </p:nvSpPr>
        <p:spPr bwMode="auto">
          <a:xfrm rot="4540637">
            <a:off x="2357438" y="-62285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62534" name="Text Box 79"/>
          <p:cNvSpPr txBox="1">
            <a:spLocks noChangeArrowheads="1"/>
          </p:cNvSpPr>
          <p:nvPr/>
        </p:nvSpPr>
        <p:spPr bwMode="auto">
          <a:xfrm>
            <a:off x="3933825" y="379016"/>
            <a:ext cx="51720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7. La liaison du neurotransmetteur entraîne l’ouverture ou la fermeture de canaux post-synaptiques</a:t>
            </a:r>
          </a:p>
        </p:txBody>
      </p:sp>
      <p:sp>
        <p:nvSpPr>
          <p:cNvPr id="71" name="Rectangle 144"/>
          <p:cNvSpPr>
            <a:spLocks noChangeArrowheads="1"/>
          </p:cNvSpPr>
          <p:nvPr/>
        </p:nvSpPr>
        <p:spPr bwMode="auto">
          <a:xfrm>
            <a:off x="0" y="-27384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2" name="Text Box 145"/>
          <p:cNvSpPr txBox="1">
            <a:spLocks noChangeArrowheads="1"/>
          </p:cNvSpPr>
          <p:nvPr/>
        </p:nvSpPr>
        <p:spPr bwMode="auto">
          <a:xfrm>
            <a:off x="1055688" y="-27384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Synapse chimique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61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61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6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6" grpId="0" animBg="1"/>
      <p:bldP spid="61503" grpId="0" animBg="1"/>
      <p:bldP spid="61504" grpId="0" animBg="1"/>
      <p:bldP spid="61505" grpId="0" animBg="1"/>
      <p:bldP spid="61506" grpId="0" animBg="1"/>
      <p:bldP spid="6150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3" y="-315913"/>
            <a:ext cx="8712200" cy="1143001"/>
          </a:xfrm>
        </p:spPr>
        <p:txBody>
          <a:bodyPr/>
          <a:lstStyle/>
          <a:p>
            <a:pPr eaLnBrk="1" hangingPunct="1"/>
            <a:r>
              <a:rPr lang="fr-FR" altLang="en-US" sz="3200" dirty="0">
                <a:solidFill>
                  <a:schemeClr val="tx1"/>
                </a:solidFill>
                <a:cs typeface="Arial" pitchFamily="34" charset="0"/>
              </a:rPr>
              <a:t>La synapse : communication inter-neuronale</a:t>
            </a:r>
          </a:p>
        </p:txBody>
      </p:sp>
      <p:sp>
        <p:nvSpPr>
          <p:cNvPr id="66566" name="Freeform 6"/>
          <p:cNvSpPr>
            <a:spLocks/>
          </p:cNvSpPr>
          <p:nvPr/>
        </p:nvSpPr>
        <p:spPr bwMode="auto">
          <a:xfrm>
            <a:off x="5508625" y="2627313"/>
            <a:ext cx="1517650" cy="1028700"/>
          </a:xfrm>
          <a:custGeom>
            <a:avLst/>
            <a:gdLst>
              <a:gd name="T0" fmla="*/ 2147483647 w 404"/>
              <a:gd name="T1" fmla="*/ 0 h 443"/>
              <a:gd name="T2" fmla="*/ 2147483647 w 404"/>
              <a:gd name="T3" fmla="*/ 2147483647 h 443"/>
              <a:gd name="T4" fmla="*/ 2147483647 w 404"/>
              <a:gd name="T5" fmla="*/ 2147483647 h 443"/>
              <a:gd name="T6" fmla="*/ 2147483647 w 404"/>
              <a:gd name="T7" fmla="*/ 2147483647 h 443"/>
              <a:gd name="T8" fmla="*/ 2147483647 w 404"/>
              <a:gd name="T9" fmla="*/ 2147483647 h 443"/>
              <a:gd name="T10" fmla="*/ 2147483647 w 404"/>
              <a:gd name="T11" fmla="*/ 2147483647 h 443"/>
              <a:gd name="T12" fmla="*/ 2147483647 w 404"/>
              <a:gd name="T13" fmla="*/ 2147483647 h 443"/>
              <a:gd name="T14" fmla="*/ 2147483647 w 404"/>
              <a:gd name="T15" fmla="*/ 2147483647 h 443"/>
              <a:gd name="T16" fmla="*/ 2147483647 w 404"/>
              <a:gd name="T17" fmla="*/ 2147483647 h 443"/>
              <a:gd name="T18" fmla="*/ 2147483647 w 404"/>
              <a:gd name="T19" fmla="*/ 2147483647 h 443"/>
              <a:gd name="T20" fmla="*/ 2147483647 w 404"/>
              <a:gd name="T21" fmla="*/ 2147483647 h 443"/>
              <a:gd name="T22" fmla="*/ 2147483647 w 404"/>
              <a:gd name="T23" fmla="*/ 2147483647 h 443"/>
              <a:gd name="T24" fmla="*/ 2147483647 w 404"/>
              <a:gd name="T25" fmla="*/ 2147483647 h 443"/>
              <a:gd name="T26" fmla="*/ 2147483647 w 404"/>
              <a:gd name="T27" fmla="*/ 2147483647 h 443"/>
              <a:gd name="T28" fmla="*/ 2147483647 w 404"/>
              <a:gd name="T29" fmla="*/ 2147483647 h 443"/>
              <a:gd name="T30" fmla="*/ 2147483647 w 404"/>
              <a:gd name="T31" fmla="*/ 2147483647 h 443"/>
              <a:gd name="T32" fmla="*/ 2147483647 w 404"/>
              <a:gd name="T33" fmla="*/ 2147483647 h 443"/>
              <a:gd name="T34" fmla="*/ 2147483647 w 404"/>
              <a:gd name="T35" fmla="*/ 2147483647 h 443"/>
              <a:gd name="T36" fmla="*/ 2147483647 w 404"/>
              <a:gd name="T37" fmla="*/ 2147483647 h 443"/>
              <a:gd name="T38" fmla="*/ 2147483647 w 404"/>
              <a:gd name="T39" fmla="*/ 2147483647 h 443"/>
              <a:gd name="T40" fmla="*/ 2147483647 w 404"/>
              <a:gd name="T41" fmla="*/ 2147483647 h 443"/>
              <a:gd name="T42" fmla="*/ 2147483647 w 404"/>
              <a:gd name="T43" fmla="*/ 2147483647 h 443"/>
              <a:gd name="T44" fmla="*/ 2147483647 w 404"/>
              <a:gd name="T45" fmla="*/ 2147483647 h 443"/>
              <a:gd name="T46" fmla="*/ 2147483647 w 404"/>
              <a:gd name="T47" fmla="*/ 2147483647 h 443"/>
              <a:gd name="T48" fmla="*/ 2147483647 w 404"/>
              <a:gd name="T49" fmla="*/ 2147483647 h 443"/>
              <a:gd name="T50" fmla="*/ 2147483647 w 404"/>
              <a:gd name="T51" fmla="*/ 2147483647 h 443"/>
              <a:gd name="T52" fmla="*/ 2147483647 w 404"/>
              <a:gd name="T53" fmla="*/ 2147483647 h 443"/>
              <a:gd name="T54" fmla="*/ 2147483647 w 404"/>
              <a:gd name="T55" fmla="*/ 2147483647 h 443"/>
              <a:gd name="T56" fmla="*/ 2147483647 w 404"/>
              <a:gd name="T57" fmla="*/ 2147483647 h 443"/>
              <a:gd name="T58" fmla="*/ 2147483647 w 404"/>
              <a:gd name="T59" fmla="*/ 2147483647 h 443"/>
              <a:gd name="T60" fmla="*/ 2147483647 w 404"/>
              <a:gd name="T61" fmla="*/ 2147483647 h 443"/>
              <a:gd name="T62" fmla="*/ 2147483647 w 404"/>
              <a:gd name="T63" fmla="*/ 2147483647 h 443"/>
              <a:gd name="T64" fmla="*/ 2147483647 w 404"/>
              <a:gd name="T65" fmla="*/ 2147483647 h 443"/>
              <a:gd name="T66" fmla="*/ 2147483647 w 404"/>
              <a:gd name="T67" fmla="*/ 0 h 44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04" h="443">
                <a:moveTo>
                  <a:pt x="240" y="0"/>
                </a:moveTo>
                <a:cubicBezTo>
                  <a:pt x="247" y="0"/>
                  <a:pt x="250" y="13"/>
                  <a:pt x="259" y="19"/>
                </a:cubicBezTo>
                <a:cubicBezTo>
                  <a:pt x="268" y="25"/>
                  <a:pt x="280" y="31"/>
                  <a:pt x="292" y="34"/>
                </a:cubicBezTo>
                <a:cubicBezTo>
                  <a:pt x="304" y="37"/>
                  <a:pt x="326" y="32"/>
                  <a:pt x="331" y="40"/>
                </a:cubicBezTo>
                <a:cubicBezTo>
                  <a:pt x="336" y="48"/>
                  <a:pt x="322" y="67"/>
                  <a:pt x="322" y="82"/>
                </a:cubicBezTo>
                <a:cubicBezTo>
                  <a:pt x="322" y="97"/>
                  <a:pt x="324" y="114"/>
                  <a:pt x="334" y="130"/>
                </a:cubicBezTo>
                <a:cubicBezTo>
                  <a:pt x="344" y="146"/>
                  <a:pt x="371" y="168"/>
                  <a:pt x="382" y="178"/>
                </a:cubicBezTo>
                <a:cubicBezTo>
                  <a:pt x="393" y="188"/>
                  <a:pt x="404" y="169"/>
                  <a:pt x="403" y="190"/>
                </a:cubicBezTo>
                <a:cubicBezTo>
                  <a:pt x="402" y="211"/>
                  <a:pt x="386" y="284"/>
                  <a:pt x="379" y="304"/>
                </a:cubicBezTo>
                <a:cubicBezTo>
                  <a:pt x="372" y="324"/>
                  <a:pt x="368" y="300"/>
                  <a:pt x="358" y="307"/>
                </a:cubicBezTo>
                <a:cubicBezTo>
                  <a:pt x="348" y="314"/>
                  <a:pt x="323" y="331"/>
                  <a:pt x="316" y="343"/>
                </a:cubicBezTo>
                <a:cubicBezTo>
                  <a:pt x="309" y="355"/>
                  <a:pt x="314" y="370"/>
                  <a:pt x="313" y="382"/>
                </a:cubicBezTo>
                <a:cubicBezTo>
                  <a:pt x="312" y="394"/>
                  <a:pt x="318" y="412"/>
                  <a:pt x="310" y="415"/>
                </a:cubicBezTo>
                <a:cubicBezTo>
                  <a:pt x="302" y="418"/>
                  <a:pt x="278" y="407"/>
                  <a:pt x="265" y="403"/>
                </a:cubicBezTo>
                <a:cubicBezTo>
                  <a:pt x="252" y="399"/>
                  <a:pt x="244" y="394"/>
                  <a:pt x="229" y="391"/>
                </a:cubicBezTo>
                <a:cubicBezTo>
                  <a:pt x="214" y="388"/>
                  <a:pt x="189" y="384"/>
                  <a:pt x="175" y="385"/>
                </a:cubicBezTo>
                <a:cubicBezTo>
                  <a:pt x="161" y="386"/>
                  <a:pt x="152" y="388"/>
                  <a:pt x="142" y="397"/>
                </a:cubicBezTo>
                <a:cubicBezTo>
                  <a:pt x="132" y="406"/>
                  <a:pt x="120" y="435"/>
                  <a:pt x="115" y="439"/>
                </a:cubicBezTo>
                <a:cubicBezTo>
                  <a:pt x="110" y="443"/>
                  <a:pt x="110" y="432"/>
                  <a:pt x="109" y="421"/>
                </a:cubicBezTo>
                <a:cubicBezTo>
                  <a:pt x="108" y="410"/>
                  <a:pt x="111" y="386"/>
                  <a:pt x="106" y="373"/>
                </a:cubicBezTo>
                <a:cubicBezTo>
                  <a:pt x="101" y="360"/>
                  <a:pt x="89" y="351"/>
                  <a:pt x="79" y="343"/>
                </a:cubicBezTo>
                <a:cubicBezTo>
                  <a:pt x="69" y="335"/>
                  <a:pt x="57" y="326"/>
                  <a:pt x="46" y="322"/>
                </a:cubicBezTo>
                <a:cubicBezTo>
                  <a:pt x="35" y="318"/>
                  <a:pt x="15" y="322"/>
                  <a:pt x="13" y="319"/>
                </a:cubicBezTo>
                <a:cubicBezTo>
                  <a:pt x="11" y="316"/>
                  <a:pt x="24" y="313"/>
                  <a:pt x="34" y="304"/>
                </a:cubicBezTo>
                <a:cubicBezTo>
                  <a:pt x="44" y="295"/>
                  <a:pt x="67" y="281"/>
                  <a:pt x="73" y="265"/>
                </a:cubicBezTo>
                <a:cubicBezTo>
                  <a:pt x="79" y="249"/>
                  <a:pt x="79" y="225"/>
                  <a:pt x="73" y="205"/>
                </a:cubicBezTo>
                <a:cubicBezTo>
                  <a:pt x="67" y="185"/>
                  <a:pt x="49" y="160"/>
                  <a:pt x="37" y="142"/>
                </a:cubicBezTo>
                <a:cubicBezTo>
                  <a:pt x="25" y="124"/>
                  <a:pt x="0" y="103"/>
                  <a:pt x="1" y="97"/>
                </a:cubicBezTo>
                <a:cubicBezTo>
                  <a:pt x="2" y="91"/>
                  <a:pt x="32" y="102"/>
                  <a:pt x="46" y="103"/>
                </a:cubicBezTo>
                <a:cubicBezTo>
                  <a:pt x="60" y="104"/>
                  <a:pt x="74" y="103"/>
                  <a:pt x="88" y="103"/>
                </a:cubicBezTo>
                <a:cubicBezTo>
                  <a:pt x="102" y="103"/>
                  <a:pt x="113" y="111"/>
                  <a:pt x="130" y="103"/>
                </a:cubicBezTo>
                <a:cubicBezTo>
                  <a:pt x="147" y="95"/>
                  <a:pt x="176" y="68"/>
                  <a:pt x="190" y="55"/>
                </a:cubicBezTo>
                <a:cubicBezTo>
                  <a:pt x="204" y="42"/>
                  <a:pt x="206" y="33"/>
                  <a:pt x="214" y="22"/>
                </a:cubicBezTo>
                <a:cubicBezTo>
                  <a:pt x="222" y="11"/>
                  <a:pt x="233" y="0"/>
                  <a:pt x="240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6084" name="Freeform 7"/>
          <p:cNvSpPr>
            <a:spLocks/>
          </p:cNvSpPr>
          <p:nvPr/>
        </p:nvSpPr>
        <p:spPr bwMode="auto">
          <a:xfrm>
            <a:off x="5003800" y="1357313"/>
            <a:ext cx="576263" cy="1511300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46085" name="Freeform 8"/>
          <p:cNvSpPr>
            <a:spLocks/>
          </p:cNvSpPr>
          <p:nvPr/>
        </p:nvSpPr>
        <p:spPr bwMode="auto">
          <a:xfrm>
            <a:off x="4932363" y="1979613"/>
            <a:ext cx="576262" cy="863600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6086" name="Freeform 9"/>
          <p:cNvSpPr>
            <a:spLocks/>
          </p:cNvSpPr>
          <p:nvPr/>
        </p:nvSpPr>
        <p:spPr bwMode="auto">
          <a:xfrm>
            <a:off x="4284663" y="1908175"/>
            <a:ext cx="1295400" cy="957263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6087" name="Freeform 10"/>
          <p:cNvSpPr>
            <a:spLocks/>
          </p:cNvSpPr>
          <p:nvPr/>
        </p:nvSpPr>
        <p:spPr bwMode="auto">
          <a:xfrm>
            <a:off x="4284663" y="2266950"/>
            <a:ext cx="719137" cy="598488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6088" name="Freeform 11"/>
          <p:cNvSpPr>
            <a:spLocks/>
          </p:cNvSpPr>
          <p:nvPr/>
        </p:nvSpPr>
        <p:spPr bwMode="auto">
          <a:xfrm rot="17588967" flipV="1">
            <a:off x="4214019" y="1400969"/>
            <a:ext cx="766763" cy="771525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6089" name="Freeform 12"/>
          <p:cNvSpPr>
            <a:spLocks/>
          </p:cNvSpPr>
          <p:nvPr/>
        </p:nvSpPr>
        <p:spPr bwMode="auto">
          <a:xfrm rot="17588967" flipV="1">
            <a:off x="4645820" y="1256506"/>
            <a:ext cx="766762" cy="771525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6090" name="Freeform 13"/>
          <p:cNvSpPr>
            <a:spLocks/>
          </p:cNvSpPr>
          <p:nvPr/>
        </p:nvSpPr>
        <p:spPr bwMode="auto">
          <a:xfrm>
            <a:off x="4932363" y="2339975"/>
            <a:ext cx="576262" cy="503238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6091" name="Freeform 14"/>
          <p:cNvSpPr>
            <a:spLocks/>
          </p:cNvSpPr>
          <p:nvPr/>
        </p:nvSpPr>
        <p:spPr bwMode="auto">
          <a:xfrm>
            <a:off x="6659563" y="3563938"/>
            <a:ext cx="1441450" cy="2376487"/>
          </a:xfrm>
          <a:custGeom>
            <a:avLst/>
            <a:gdLst>
              <a:gd name="T0" fmla="*/ 0 w 908"/>
              <a:gd name="T1" fmla="*/ 0 h 1497"/>
              <a:gd name="T2" fmla="*/ 2147483647 w 908"/>
              <a:gd name="T3" fmla="*/ 2147483647 h 1497"/>
              <a:gd name="T4" fmla="*/ 2147483647 w 908"/>
              <a:gd name="T5" fmla="*/ 2147483647 h 14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8" h="1497">
                <a:moveTo>
                  <a:pt x="0" y="0"/>
                </a:moveTo>
                <a:cubicBezTo>
                  <a:pt x="242" y="238"/>
                  <a:pt x="484" y="477"/>
                  <a:pt x="635" y="726"/>
                </a:cubicBezTo>
                <a:cubicBezTo>
                  <a:pt x="786" y="975"/>
                  <a:pt x="847" y="1236"/>
                  <a:pt x="908" y="1497"/>
                </a:cubicBezTo>
              </a:path>
            </a:pathLst>
          </a:custGeom>
          <a:noFill/>
          <a:ln w="57150" cap="flat" cmpd="sng">
            <a:solidFill>
              <a:srgbClr val="00CC99"/>
            </a:solidFill>
            <a:prstDash val="solid"/>
            <a:round/>
            <a:headEnd type="none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46092" name="Freeform 15"/>
          <p:cNvSpPr>
            <a:spLocks/>
          </p:cNvSpPr>
          <p:nvPr/>
        </p:nvSpPr>
        <p:spPr bwMode="auto">
          <a:xfrm>
            <a:off x="6877050" y="3779838"/>
            <a:ext cx="1441450" cy="2376487"/>
          </a:xfrm>
          <a:custGeom>
            <a:avLst/>
            <a:gdLst>
              <a:gd name="T0" fmla="*/ 0 w 908"/>
              <a:gd name="T1" fmla="*/ 0 h 1497"/>
              <a:gd name="T2" fmla="*/ 2147483647 w 908"/>
              <a:gd name="T3" fmla="*/ 2147483647 h 1497"/>
              <a:gd name="T4" fmla="*/ 2147483647 w 908"/>
              <a:gd name="T5" fmla="*/ 2147483647 h 14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8" h="1497">
                <a:moveTo>
                  <a:pt x="0" y="0"/>
                </a:moveTo>
                <a:cubicBezTo>
                  <a:pt x="242" y="238"/>
                  <a:pt x="484" y="477"/>
                  <a:pt x="635" y="726"/>
                </a:cubicBezTo>
                <a:cubicBezTo>
                  <a:pt x="786" y="975"/>
                  <a:pt x="847" y="1236"/>
                  <a:pt x="908" y="1497"/>
                </a:cubicBezTo>
              </a:path>
            </a:pathLst>
          </a:custGeom>
          <a:noFill/>
          <a:ln w="57150" cap="flat" cmpd="sng">
            <a:solidFill>
              <a:srgbClr val="00CC99"/>
            </a:solidFill>
            <a:prstDash val="solid"/>
            <a:round/>
            <a:headEnd type="none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46093" name="Freeform 16"/>
          <p:cNvSpPr>
            <a:spLocks/>
          </p:cNvSpPr>
          <p:nvPr/>
        </p:nvSpPr>
        <p:spPr bwMode="auto">
          <a:xfrm>
            <a:off x="7092950" y="3995738"/>
            <a:ext cx="1441450" cy="2376487"/>
          </a:xfrm>
          <a:custGeom>
            <a:avLst/>
            <a:gdLst>
              <a:gd name="T0" fmla="*/ 0 w 908"/>
              <a:gd name="T1" fmla="*/ 0 h 1497"/>
              <a:gd name="T2" fmla="*/ 2147483647 w 908"/>
              <a:gd name="T3" fmla="*/ 2147483647 h 1497"/>
              <a:gd name="T4" fmla="*/ 2147483647 w 908"/>
              <a:gd name="T5" fmla="*/ 2147483647 h 14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8" h="1497">
                <a:moveTo>
                  <a:pt x="0" y="0"/>
                </a:moveTo>
                <a:cubicBezTo>
                  <a:pt x="242" y="238"/>
                  <a:pt x="484" y="477"/>
                  <a:pt x="635" y="726"/>
                </a:cubicBezTo>
                <a:cubicBezTo>
                  <a:pt x="786" y="975"/>
                  <a:pt x="847" y="1236"/>
                  <a:pt x="908" y="1497"/>
                </a:cubicBezTo>
              </a:path>
            </a:pathLst>
          </a:custGeom>
          <a:noFill/>
          <a:ln w="57150" cap="flat" cmpd="sng">
            <a:solidFill>
              <a:srgbClr val="00CC99"/>
            </a:solidFill>
            <a:prstDash val="solid"/>
            <a:round/>
            <a:headEnd type="none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46094" name="Text Box 17"/>
          <p:cNvSpPr txBox="1">
            <a:spLocks noChangeArrowheads="1"/>
          </p:cNvSpPr>
          <p:nvPr/>
        </p:nvSpPr>
        <p:spPr bwMode="auto">
          <a:xfrm>
            <a:off x="6856413" y="2214563"/>
            <a:ext cx="17748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3333CC"/>
                </a:solidFill>
              </a:rPr>
              <a:t>INTEGRATION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3333CC"/>
                </a:solidFill>
              </a:rPr>
              <a:t>Corps cellulaire</a:t>
            </a:r>
          </a:p>
        </p:txBody>
      </p:sp>
      <p:sp>
        <p:nvSpPr>
          <p:cNvPr id="46095" name="Text Box 18"/>
          <p:cNvSpPr txBox="1">
            <a:spLocks noChangeArrowheads="1"/>
          </p:cNvSpPr>
          <p:nvPr/>
        </p:nvSpPr>
        <p:spPr bwMode="auto">
          <a:xfrm>
            <a:off x="7380288" y="3851275"/>
            <a:ext cx="13128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CC99"/>
                </a:solidFill>
              </a:rPr>
              <a:t>EMISSION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CC99"/>
                </a:solidFill>
              </a:rPr>
              <a:t>axone</a:t>
            </a:r>
          </a:p>
        </p:txBody>
      </p:sp>
      <p:sp>
        <p:nvSpPr>
          <p:cNvPr id="46096" name="Text Box 19"/>
          <p:cNvSpPr txBox="1">
            <a:spLocks noChangeArrowheads="1"/>
          </p:cNvSpPr>
          <p:nvPr/>
        </p:nvSpPr>
        <p:spPr bwMode="auto">
          <a:xfrm>
            <a:off x="5364163" y="1474788"/>
            <a:ext cx="153193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9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99CCFF"/>
                </a:solidFill>
              </a:rPr>
              <a:t>RECEPTION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99CCFF"/>
                </a:solidFill>
              </a:rPr>
              <a:t>dendrite</a:t>
            </a:r>
          </a:p>
        </p:txBody>
      </p:sp>
      <p:sp>
        <p:nvSpPr>
          <p:cNvPr id="46097" name="Freeform 20"/>
          <p:cNvSpPr>
            <a:spLocks/>
          </p:cNvSpPr>
          <p:nvPr/>
        </p:nvSpPr>
        <p:spPr bwMode="auto">
          <a:xfrm rot="14307050" flipH="1">
            <a:off x="2592388" y="863600"/>
            <a:ext cx="1441450" cy="1225550"/>
          </a:xfrm>
          <a:custGeom>
            <a:avLst/>
            <a:gdLst>
              <a:gd name="T0" fmla="*/ 0 w 908"/>
              <a:gd name="T1" fmla="*/ 0 h 1497"/>
              <a:gd name="T2" fmla="*/ 2147483647 w 908"/>
              <a:gd name="T3" fmla="*/ 2147483647 h 1497"/>
              <a:gd name="T4" fmla="*/ 2147483647 w 908"/>
              <a:gd name="T5" fmla="*/ 2147483647 h 14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8" h="1497">
                <a:moveTo>
                  <a:pt x="0" y="0"/>
                </a:moveTo>
                <a:cubicBezTo>
                  <a:pt x="242" y="238"/>
                  <a:pt x="484" y="477"/>
                  <a:pt x="635" y="726"/>
                </a:cubicBezTo>
                <a:cubicBezTo>
                  <a:pt x="786" y="975"/>
                  <a:pt x="847" y="1236"/>
                  <a:pt x="908" y="1497"/>
                </a:cubicBezTo>
              </a:path>
            </a:pathLst>
          </a:custGeom>
          <a:noFill/>
          <a:ln w="57150" cap="flat" cmpd="sng">
            <a:solidFill>
              <a:srgbClr val="00CC99"/>
            </a:solidFill>
            <a:prstDash val="solid"/>
            <a:round/>
            <a:headEnd type="none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6098" name="Freeform 21"/>
          <p:cNvSpPr>
            <a:spLocks/>
          </p:cNvSpPr>
          <p:nvPr/>
        </p:nvSpPr>
        <p:spPr bwMode="auto">
          <a:xfrm rot="20674670" flipV="1">
            <a:off x="7451725" y="6083300"/>
            <a:ext cx="766763" cy="771525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6099" name="Text Box 22"/>
          <p:cNvSpPr txBox="1">
            <a:spLocks noChangeArrowheads="1"/>
          </p:cNvSpPr>
          <p:nvPr/>
        </p:nvSpPr>
        <p:spPr bwMode="auto">
          <a:xfrm rot="2176204">
            <a:off x="3248025" y="2914650"/>
            <a:ext cx="297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3333CC"/>
                </a:solidFill>
              </a:rPr>
              <a:t>Potentiels post-synaptiques</a:t>
            </a:r>
          </a:p>
        </p:txBody>
      </p:sp>
      <p:sp>
        <p:nvSpPr>
          <p:cNvPr id="46100" name="Text Box 23"/>
          <p:cNvSpPr txBox="1">
            <a:spLocks noChangeArrowheads="1"/>
          </p:cNvSpPr>
          <p:nvPr/>
        </p:nvSpPr>
        <p:spPr bwMode="auto">
          <a:xfrm rot="2846396">
            <a:off x="6260415" y="4131922"/>
            <a:ext cx="16385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400" dirty="0">
                <a:solidFill>
                  <a:srgbClr val="00CC99"/>
                </a:solidFill>
              </a:rPr>
              <a:t>Potentiels d’action</a:t>
            </a:r>
          </a:p>
        </p:txBody>
      </p:sp>
      <p:sp>
        <p:nvSpPr>
          <p:cNvPr id="46101" name="Text Box 24"/>
          <p:cNvSpPr txBox="1">
            <a:spLocks noChangeArrowheads="1"/>
          </p:cNvSpPr>
          <p:nvPr/>
        </p:nvSpPr>
        <p:spPr bwMode="auto">
          <a:xfrm rot="1793889">
            <a:off x="1505490" y="909494"/>
            <a:ext cx="2038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solidFill>
                  <a:srgbClr val="00CC99"/>
                </a:solidFill>
              </a:rPr>
              <a:t>Potentiels d’action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solidFill>
                  <a:srgbClr val="00CC99"/>
                </a:solidFill>
              </a:rPr>
              <a:t>pré-synaptique</a:t>
            </a:r>
          </a:p>
        </p:txBody>
      </p:sp>
      <p:sp>
        <p:nvSpPr>
          <p:cNvPr id="46102" name="Freeform 25"/>
          <p:cNvSpPr>
            <a:spLocks/>
          </p:cNvSpPr>
          <p:nvPr/>
        </p:nvSpPr>
        <p:spPr bwMode="auto">
          <a:xfrm rot="-925330" flipH="1" flipV="1">
            <a:off x="8243888" y="6083300"/>
            <a:ext cx="1177925" cy="771525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6103" name="AutoShape 26"/>
          <p:cNvSpPr>
            <a:spLocks noChangeArrowheads="1"/>
          </p:cNvSpPr>
          <p:nvPr/>
        </p:nvSpPr>
        <p:spPr bwMode="auto">
          <a:xfrm rot="16575364" flipH="1">
            <a:off x="4045745" y="865981"/>
            <a:ext cx="354012" cy="1431925"/>
          </a:xfrm>
          <a:prstGeom prst="curvedRightArrow">
            <a:avLst>
              <a:gd name="adj1" fmla="val 160708"/>
              <a:gd name="adj2" fmla="val 166588"/>
              <a:gd name="adj3" fmla="val 33333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6104" name="AutoShape 26"/>
          <p:cNvSpPr>
            <a:spLocks noChangeArrowheads="1"/>
          </p:cNvSpPr>
          <p:nvPr/>
        </p:nvSpPr>
        <p:spPr bwMode="auto">
          <a:xfrm rot="19468116" flipH="1">
            <a:off x="8169275" y="5397500"/>
            <a:ext cx="631825" cy="1755775"/>
          </a:xfrm>
          <a:prstGeom prst="curvedRightArrow">
            <a:avLst>
              <a:gd name="adj1" fmla="val 27725"/>
              <a:gd name="adj2" fmla="val 147783"/>
              <a:gd name="adj3" fmla="val 33333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6105" name="Text Box 17"/>
          <p:cNvSpPr txBox="1">
            <a:spLocks noChangeArrowheads="1"/>
          </p:cNvSpPr>
          <p:nvPr/>
        </p:nvSpPr>
        <p:spPr bwMode="auto">
          <a:xfrm>
            <a:off x="7004793" y="4968081"/>
            <a:ext cx="21685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b="1" dirty="0">
                <a:solidFill>
                  <a:srgbClr val="FF0000"/>
                </a:solidFill>
              </a:rPr>
              <a:t>COMMUNICATION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b="1" dirty="0">
                <a:solidFill>
                  <a:srgbClr val="FF0000"/>
                </a:solidFill>
              </a:rPr>
              <a:t>la Synapse </a:t>
            </a:r>
          </a:p>
        </p:txBody>
      </p:sp>
      <p:sp>
        <p:nvSpPr>
          <p:cNvPr id="46106" name="Text Box 17"/>
          <p:cNvSpPr txBox="1">
            <a:spLocks noChangeArrowheads="1"/>
          </p:cNvSpPr>
          <p:nvPr/>
        </p:nvSpPr>
        <p:spPr bwMode="auto">
          <a:xfrm>
            <a:off x="3143250" y="673100"/>
            <a:ext cx="21685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b="1">
                <a:solidFill>
                  <a:srgbClr val="FF0000"/>
                </a:solidFill>
              </a:rPr>
              <a:t>COMMUNICATION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b="1">
                <a:solidFill>
                  <a:srgbClr val="FF0000"/>
                </a:solidFill>
              </a:rPr>
              <a:t>la Synapse </a:t>
            </a:r>
          </a:p>
        </p:txBody>
      </p:sp>
      <p:sp>
        <p:nvSpPr>
          <p:cNvPr id="27" name="Text Box 26">
            <a:extLst>
              <a:ext uri="{FF2B5EF4-FFF2-40B4-BE49-F238E27FC236}">
                <a16:creationId xmlns:a16="http://schemas.microsoft.com/office/drawing/2014/main" id="{34DB4A60-7FE8-470B-9103-C33F86A5C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589588"/>
            <a:ext cx="65357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000"/>
              <a:t>Transformation d’énergie électrique en énergie chimique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000"/>
              <a:t>+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000"/>
              <a:t>Transformation d’énergie chimique en énergie électrique</a:t>
            </a:r>
          </a:p>
        </p:txBody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id="{F7D2D221-B58C-4F19-82D5-7FEBE7F45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3" y="5010659"/>
            <a:ext cx="403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i="1" dirty="0">
                <a:solidFill>
                  <a:schemeClr val="tx2"/>
                </a:solidFill>
              </a:rPr>
              <a:t>Animation: Synapse.mov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A5B4203-E1DF-46D0-9CEE-A17AD7C8D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5058">
            <a:off x="255325" y="2149463"/>
            <a:ext cx="3705346" cy="2082887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Freeform 3"/>
          <p:cNvSpPr>
            <a:spLocks/>
          </p:cNvSpPr>
          <p:nvPr/>
        </p:nvSpPr>
        <p:spPr bwMode="auto">
          <a:xfrm>
            <a:off x="1341438" y="692795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3492" name="Freeform 4"/>
          <p:cNvSpPr>
            <a:spLocks/>
          </p:cNvSpPr>
          <p:nvPr/>
        </p:nvSpPr>
        <p:spPr bwMode="auto">
          <a:xfrm>
            <a:off x="909638" y="4053532"/>
            <a:ext cx="7704137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3493" name="AutoShape 5"/>
          <p:cNvSpPr>
            <a:spLocks noChangeArrowheads="1"/>
          </p:cNvSpPr>
          <p:nvPr/>
        </p:nvSpPr>
        <p:spPr bwMode="auto">
          <a:xfrm rot="-602214">
            <a:off x="4221163" y="5661670"/>
            <a:ext cx="288925" cy="3603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63494" name="AutoShape 6"/>
          <p:cNvSpPr>
            <a:spLocks noChangeArrowheads="1"/>
          </p:cNvSpPr>
          <p:nvPr/>
        </p:nvSpPr>
        <p:spPr bwMode="auto">
          <a:xfrm rot="-871198">
            <a:off x="4868863" y="5517207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63495" name="AutoShape 7"/>
          <p:cNvSpPr>
            <a:spLocks noChangeArrowheads="1"/>
          </p:cNvSpPr>
          <p:nvPr/>
        </p:nvSpPr>
        <p:spPr bwMode="auto">
          <a:xfrm rot="-1022290">
            <a:off x="5516563" y="5301307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63496" name="AutoShape 8"/>
          <p:cNvSpPr>
            <a:spLocks noChangeArrowheads="1"/>
          </p:cNvSpPr>
          <p:nvPr/>
        </p:nvSpPr>
        <p:spPr bwMode="auto">
          <a:xfrm rot="-1688439">
            <a:off x="6164263" y="5012382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63497" name="AutoShape 9"/>
          <p:cNvSpPr>
            <a:spLocks noChangeArrowheads="1"/>
          </p:cNvSpPr>
          <p:nvPr/>
        </p:nvSpPr>
        <p:spPr bwMode="auto">
          <a:xfrm>
            <a:off x="3429000" y="5733107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63498" name="AutoShape 10"/>
          <p:cNvSpPr>
            <a:spLocks noChangeArrowheads="1"/>
          </p:cNvSpPr>
          <p:nvPr/>
        </p:nvSpPr>
        <p:spPr bwMode="auto">
          <a:xfrm rot="180767">
            <a:off x="2636838" y="5733107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63499" name="AutoShape 11"/>
          <p:cNvSpPr>
            <a:spLocks noChangeArrowheads="1"/>
          </p:cNvSpPr>
          <p:nvPr/>
        </p:nvSpPr>
        <p:spPr bwMode="auto">
          <a:xfrm rot="4631744">
            <a:off x="4060032" y="5841851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3500" name="Oval 12"/>
          <p:cNvSpPr>
            <a:spLocks noChangeArrowheads="1"/>
          </p:cNvSpPr>
          <p:nvPr/>
        </p:nvSpPr>
        <p:spPr bwMode="auto">
          <a:xfrm>
            <a:off x="4149725" y="5372745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01" name="Oval 13"/>
          <p:cNvSpPr>
            <a:spLocks noChangeArrowheads="1"/>
          </p:cNvSpPr>
          <p:nvPr/>
        </p:nvSpPr>
        <p:spPr bwMode="auto">
          <a:xfrm>
            <a:off x="4294188" y="5372745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02" name="Oval 14"/>
          <p:cNvSpPr>
            <a:spLocks noChangeArrowheads="1"/>
          </p:cNvSpPr>
          <p:nvPr/>
        </p:nvSpPr>
        <p:spPr bwMode="auto">
          <a:xfrm>
            <a:off x="5057775" y="5477520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03" name="Oval 15"/>
          <p:cNvSpPr>
            <a:spLocks noChangeArrowheads="1"/>
          </p:cNvSpPr>
          <p:nvPr/>
        </p:nvSpPr>
        <p:spPr bwMode="auto">
          <a:xfrm>
            <a:off x="4510088" y="5445770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04" name="Oval 16"/>
          <p:cNvSpPr>
            <a:spLocks noChangeArrowheads="1"/>
          </p:cNvSpPr>
          <p:nvPr/>
        </p:nvSpPr>
        <p:spPr bwMode="auto">
          <a:xfrm>
            <a:off x="5686425" y="526955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05" name="Oval 17"/>
          <p:cNvSpPr>
            <a:spLocks noChangeArrowheads="1"/>
          </p:cNvSpPr>
          <p:nvPr/>
        </p:nvSpPr>
        <p:spPr bwMode="auto">
          <a:xfrm>
            <a:off x="4725988" y="5301307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06" name="Oval 18"/>
          <p:cNvSpPr>
            <a:spLocks noChangeArrowheads="1"/>
          </p:cNvSpPr>
          <p:nvPr/>
        </p:nvSpPr>
        <p:spPr bwMode="auto">
          <a:xfrm>
            <a:off x="4797425" y="5374332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07" name="Oval 19"/>
          <p:cNvSpPr>
            <a:spLocks noChangeArrowheads="1"/>
          </p:cNvSpPr>
          <p:nvPr/>
        </p:nvSpPr>
        <p:spPr bwMode="auto">
          <a:xfrm>
            <a:off x="4821238" y="5552132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08" name="Oval 20"/>
          <p:cNvSpPr>
            <a:spLocks noChangeArrowheads="1"/>
          </p:cNvSpPr>
          <p:nvPr/>
        </p:nvSpPr>
        <p:spPr bwMode="auto">
          <a:xfrm>
            <a:off x="3429000" y="573310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09" name="Oval 21"/>
          <p:cNvSpPr>
            <a:spLocks noChangeArrowheads="1"/>
          </p:cNvSpPr>
          <p:nvPr/>
        </p:nvSpPr>
        <p:spPr bwMode="auto">
          <a:xfrm>
            <a:off x="3646488" y="5733107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10" name="Oval 22"/>
          <p:cNvSpPr>
            <a:spLocks noChangeArrowheads="1"/>
          </p:cNvSpPr>
          <p:nvPr/>
        </p:nvSpPr>
        <p:spPr bwMode="auto">
          <a:xfrm>
            <a:off x="2636838" y="5733107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11" name="Oval 23"/>
          <p:cNvSpPr>
            <a:spLocks noChangeArrowheads="1"/>
          </p:cNvSpPr>
          <p:nvPr/>
        </p:nvSpPr>
        <p:spPr bwMode="auto">
          <a:xfrm>
            <a:off x="2854325" y="573310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12" name="Oval 24"/>
          <p:cNvSpPr>
            <a:spLocks noChangeArrowheads="1"/>
          </p:cNvSpPr>
          <p:nvPr/>
        </p:nvSpPr>
        <p:spPr bwMode="auto">
          <a:xfrm>
            <a:off x="4194175" y="5687070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13" name="Oval 25"/>
          <p:cNvSpPr>
            <a:spLocks noChangeArrowheads="1"/>
          </p:cNvSpPr>
          <p:nvPr/>
        </p:nvSpPr>
        <p:spPr bwMode="auto">
          <a:xfrm>
            <a:off x="4424363" y="5636270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14" name="Oval 26"/>
          <p:cNvSpPr>
            <a:spLocks noChangeArrowheads="1"/>
          </p:cNvSpPr>
          <p:nvPr/>
        </p:nvSpPr>
        <p:spPr bwMode="auto">
          <a:xfrm>
            <a:off x="5014913" y="5228282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15" name="Oval 27"/>
          <p:cNvSpPr>
            <a:spLocks noChangeArrowheads="1"/>
          </p:cNvSpPr>
          <p:nvPr/>
        </p:nvSpPr>
        <p:spPr bwMode="auto">
          <a:xfrm>
            <a:off x="5159375" y="5228282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16" name="Oval 28"/>
          <p:cNvSpPr>
            <a:spLocks noChangeArrowheads="1"/>
          </p:cNvSpPr>
          <p:nvPr/>
        </p:nvSpPr>
        <p:spPr bwMode="auto">
          <a:xfrm>
            <a:off x="5230813" y="5301307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17" name="Oval 29"/>
          <p:cNvSpPr>
            <a:spLocks noChangeArrowheads="1"/>
          </p:cNvSpPr>
          <p:nvPr/>
        </p:nvSpPr>
        <p:spPr bwMode="auto">
          <a:xfrm>
            <a:off x="5448300" y="5012382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18" name="Oval 30"/>
          <p:cNvSpPr>
            <a:spLocks noChangeArrowheads="1"/>
          </p:cNvSpPr>
          <p:nvPr/>
        </p:nvSpPr>
        <p:spPr bwMode="auto">
          <a:xfrm>
            <a:off x="5459413" y="5355282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19" name="Oval 31"/>
          <p:cNvSpPr>
            <a:spLocks noChangeArrowheads="1"/>
          </p:cNvSpPr>
          <p:nvPr/>
        </p:nvSpPr>
        <p:spPr bwMode="auto">
          <a:xfrm>
            <a:off x="5664200" y="508540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20" name="Oval 32"/>
          <p:cNvSpPr>
            <a:spLocks noChangeArrowheads="1"/>
          </p:cNvSpPr>
          <p:nvPr/>
        </p:nvSpPr>
        <p:spPr bwMode="auto">
          <a:xfrm>
            <a:off x="6092825" y="507270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21" name="Oval 33"/>
          <p:cNvSpPr>
            <a:spLocks noChangeArrowheads="1"/>
          </p:cNvSpPr>
          <p:nvPr/>
        </p:nvSpPr>
        <p:spPr bwMode="auto">
          <a:xfrm>
            <a:off x="6308725" y="497745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22" name="Oval 34"/>
          <p:cNvSpPr>
            <a:spLocks noChangeArrowheads="1"/>
          </p:cNvSpPr>
          <p:nvPr/>
        </p:nvSpPr>
        <p:spPr bwMode="auto">
          <a:xfrm>
            <a:off x="3862388" y="5445770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23" name="Oval 35"/>
          <p:cNvSpPr>
            <a:spLocks noChangeArrowheads="1"/>
          </p:cNvSpPr>
          <p:nvPr/>
        </p:nvSpPr>
        <p:spPr bwMode="auto">
          <a:xfrm>
            <a:off x="2565400" y="551720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24" name="Oval 36"/>
          <p:cNvSpPr>
            <a:spLocks noChangeArrowheads="1"/>
          </p:cNvSpPr>
          <p:nvPr/>
        </p:nvSpPr>
        <p:spPr bwMode="auto">
          <a:xfrm>
            <a:off x="1630363" y="5445770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25" name="Oval 37"/>
          <p:cNvSpPr>
            <a:spLocks noChangeArrowheads="1"/>
          </p:cNvSpPr>
          <p:nvPr/>
        </p:nvSpPr>
        <p:spPr bwMode="auto">
          <a:xfrm>
            <a:off x="3070225" y="551720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26" name="Oval 38"/>
          <p:cNvSpPr>
            <a:spLocks noChangeArrowheads="1"/>
          </p:cNvSpPr>
          <p:nvPr/>
        </p:nvSpPr>
        <p:spPr bwMode="auto">
          <a:xfrm>
            <a:off x="4437063" y="5301307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27" name="Oval 39"/>
          <p:cNvSpPr>
            <a:spLocks noChangeArrowheads="1"/>
          </p:cNvSpPr>
          <p:nvPr/>
        </p:nvSpPr>
        <p:spPr bwMode="auto">
          <a:xfrm>
            <a:off x="4652963" y="5517207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28" name="Oval 40"/>
          <p:cNvSpPr>
            <a:spLocks noChangeArrowheads="1"/>
          </p:cNvSpPr>
          <p:nvPr/>
        </p:nvSpPr>
        <p:spPr bwMode="auto">
          <a:xfrm>
            <a:off x="3502025" y="5445770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29" name="Oval 41"/>
          <p:cNvSpPr>
            <a:spLocks noChangeArrowheads="1"/>
          </p:cNvSpPr>
          <p:nvPr/>
        </p:nvSpPr>
        <p:spPr bwMode="auto">
          <a:xfrm>
            <a:off x="2351088" y="5445770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30" name="Oval 42"/>
          <p:cNvSpPr>
            <a:spLocks noChangeArrowheads="1"/>
          </p:cNvSpPr>
          <p:nvPr/>
        </p:nvSpPr>
        <p:spPr bwMode="auto">
          <a:xfrm>
            <a:off x="2062163" y="5661670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31" name="Oval 43"/>
          <p:cNvSpPr>
            <a:spLocks noChangeArrowheads="1"/>
          </p:cNvSpPr>
          <p:nvPr/>
        </p:nvSpPr>
        <p:spPr bwMode="auto">
          <a:xfrm>
            <a:off x="3286125" y="573310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32" name="Oval 44"/>
          <p:cNvSpPr>
            <a:spLocks noChangeArrowheads="1"/>
          </p:cNvSpPr>
          <p:nvPr/>
        </p:nvSpPr>
        <p:spPr bwMode="auto">
          <a:xfrm>
            <a:off x="6383338" y="4725045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33" name="Oval 45"/>
          <p:cNvSpPr>
            <a:spLocks noChangeArrowheads="1"/>
          </p:cNvSpPr>
          <p:nvPr/>
        </p:nvSpPr>
        <p:spPr bwMode="auto">
          <a:xfrm>
            <a:off x="4078288" y="5661670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34" name="Oval 46"/>
          <p:cNvSpPr>
            <a:spLocks noChangeArrowheads="1"/>
          </p:cNvSpPr>
          <p:nvPr/>
        </p:nvSpPr>
        <p:spPr bwMode="auto">
          <a:xfrm>
            <a:off x="3789363" y="5588645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63535" name="Oval 47"/>
          <p:cNvSpPr>
            <a:spLocks noChangeArrowheads="1"/>
          </p:cNvSpPr>
          <p:nvPr/>
        </p:nvSpPr>
        <p:spPr bwMode="auto">
          <a:xfrm>
            <a:off x="3429000" y="5517207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63536" name="Oval 48"/>
          <p:cNvSpPr>
            <a:spLocks noChangeArrowheads="1"/>
          </p:cNvSpPr>
          <p:nvPr/>
        </p:nvSpPr>
        <p:spPr bwMode="auto">
          <a:xfrm>
            <a:off x="2781300" y="5588645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63537" name="Oval 49"/>
          <p:cNvSpPr>
            <a:spLocks noChangeArrowheads="1"/>
          </p:cNvSpPr>
          <p:nvPr/>
        </p:nvSpPr>
        <p:spPr bwMode="auto">
          <a:xfrm>
            <a:off x="2062163" y="5517207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63538" name="Oval 50"/>
          <p:cNvSpPr>
            <a:spLocks noChangeArrowheads="1"/>
          </p:cNvSpPr>
          <p:nvPr/>
        </p:nvSpPr>
        <p:spPr bwMode="auto">
          <a:xfrm>
            <a:off x="4365625" y="5445770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63539" name="Oval 51"/>
          <p:cNvSpPr>
            <a:spLocks noChangeArrowheads="1"/>
          </p:cNvSpPr>
          <p:nvPr/>
        </p:nvSpPr>
        <p:spPr bwMode="auto">
          <a:xfrm>
            <a:off x="6094413" y="4869507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63540" name="Oval 52"/>
          <p:cNvSpPr>
            <a:spLocks noChangeArrowheads="1"/>
          </p:cNvSpPr>
          <p:nvPr/>
        </p:nvSpPr>
        <p:spPr bwMode="auto">
          <a:xfrm>
            <a:off x="5445125" y="5156845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63541" name="Oval 53"/>
          <p:cNvSpPr>
            <a:spLocks noChangeArrowheads="1"/>
          </p:cNvSpPr>
          <p:nvPr/>
        </p:nvSpPr>
        <p:spPr bwMode="auto">
          <a:xfrm>
            <a:off x="4941888" y="5372745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63542" name="Oval 54"/>
          <p:cNvSpPr>
            <a:spLocks noChangeArrowheads="1"/>
          </p:cNvSpPr>
          <p:nvPr/>
        </p:nvSpPr>
        <p:spPr bwMode="auto">
          <a:xfrm>
            <a:off x="4583113" y="5588645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63543" name="Oval 55"/>
          <p:cNvSpPr>
            <a:spLocks noChangeArrowheads="1"/>
          </p:cNvSpPr>
          <p:nvPr/>
        </p:nvSpPr>
        <p:spPr bwMode="auto">
          <a:xfrm>
            <a:off x="5302250" y="5085407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67640" name="Line 56"/>
          <p:cNvSpPr>
            <a:spLocks noChangeShapeType="1"/>
          </p:cNvSpPr>
          <p:nvPr/>
        </p:nvSpPr>
        <p:spPr bwMode="auto">
          <a:xfrm>
            <a:off x="4294188" y="5588645"/>
            <a:ext cx="115887" cy="509587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63545" name="Text Box 57"/>
          <p:cNvSpPr txBox="1">
            <a:spLocks noChangeArrowheads="1"/>
          </p:cNvSpPr>
          <p:nvPr/>
        </p:nvSpPr>
        <p:spPr bwMode="auto">
          <a:xfrm>
            <a:off x="4523189" y="497302"/>
            <a:ext cx="465216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8. Les ions peuvent diffuser à travers la membrane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du neurone post-synaptique</a:t>
            </a:r>
          </a:p>
        </p:txBody>
      </p:sp>
      <p:sp>
        <p:nvSpPr>
          <p:cNvPr id="63546" name="AutoShape 58"/>
          <p:cNvSpPr>
            <a:spLocks noChangeArrowheads="1"/>
          </p:cNvSpPr>
          <p:nvPr/>
        </p:nvSpPr>
        <p:spPr bwMode="auto">
          <a:xfrm rot="4631744">
            <a:off x="4707732" y="5702151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63547" name="AutoShape 59"/>
          <p:cNvSpPr>
            <a:spLocks noChangeArrowheads="1"/>
          </p:cNvSpPr>
          <p:nvPr/>
        </p:nvSpPr>
        <p:spPr bwMode="auto">
          <a:xfrm rot="4143938">
            <a:off x="5355432" y="5484663"/>
            <a:ext cx="649288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63548" name="AutoShape 60"/>
          <p:cNvSpPr>
            <a:spLocks noChangeArrowheads="1"/>
          </p:cNvSpPr>
          <p:nvPr/>
        </p:nvSpPr>
        <p:spPr bwMode="auto">
          <a:xfrm rot="3656746">
            <a:off x="6044407" y="5197326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63549" name="AutoShape 61"/>
          <p:cNvSpPr>
            <a:spLocks noChangeArrowheads="1"/>
          </p:cNvSpPr>
          <p:nvPr/>
        </p:nvSpPr>
        <p:spPr bwMode="auto">
          <a:xfrm rot="5637006">
            <a:off x="2443957" y="5918051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3550" name="AutoShape 62"/>
          <p:cNvSpPr>
            <a:spLocks noChangeArrowheads="1"/>
          </p:cNvSpPr>
          <p:nvPr/>
        </p:nvSpPr>
        <p:spPr bwMode="auto">
          <a:xfrm rot="5637006">
            <a:off x="3236119" y="5918051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67647" name="Line 63"/>
          <p:cNvSpPr>
            <a:spLocks noChangeShapeType="1"/>
          </p:cNvSpPr>
          <p:nvPr/>
        </p:nvSpPr>
        <p:spPr bwMode="auto">
          <a:xfrm>
            <a:off x="3563938" y="5733107"/>
            <a:ext cx="0" cy="5048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648" name="Line 64"/>
          <p:cNvSpPr>
            <a:spLocks noChangeShapeType="1"/>
          </p:cNvSpPr>
          <p:nvPr/>
        </p:nvSpPr>
        <p:spPr bwMode="auto">
          <a:xfrm>
            <a:off x="2771775" y="5733107"/>
            <a:ext cx="0" cy="5048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649" name="Line 65"/>
          <p:cNvSpPr>
            <a:spLocks noChangeShapeType="1"/>
          </p:cNvSpPr>
          <p:nvPr/>
        </p:nvSpPr>
        <p:spPr bwMode="auto">
          <a:xfrm>
            <a:off x="5580063" y="5301307"/>
            <a:ext cx="173037" cy="5127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67650" name="Line 66"/>
          <p:cNvSpPr>
            <a:spLocks noChangeShapeType="1"/>
          </p:cNvSpPr>
          <p:nvPr/>
        </p:nvSpPr>
        <p:spPr bwMode="auto">
          <a:xfrm>
            <a:off x="6227763" y="5012382"/>
            <a:ext cx="211137" cy="4746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67651" name="Line 67"/>
          <p:cNvSpPr>
            <a:spLocks noChangeShapeType="1"/>
          </p:cNvSpPr>
          <p:nvPr/>
        </p:nvSpPr>
        <p:spPr bwMode="auto">
          <a:xfrm>
            <a:off x="4970463" y="5498157"/>
            <a:ext cx="117475" cy="477838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grpSp>
        <p:nvGrpSpPr>
          <p:cNvPr id="67652" name="Group 68"/>
          <p:cNvGrpSpPr>
            <a:grpSpLocks/>
          </p:cNvGrpSpPr>
          <p:nvPr/>
        </p:nvGrpSpPr>
        <p:grpSpPr bwMode="auto">
          <a:xfrm>
            <a:off x="2709863" y="5445770"/>
            <a:ext cx="3816350" cy="863600"/>
            <a:chOff x="1707" y="3113"/>
            <a:chExt cx="2404" cy="544"/>
          </a:xfrm>
        </p:grpSpPr>
        <p:sp>
          <p:nvSpPr>
            <p:cNvPr id="63560" name="Oval 69"/>
            <p:cNvSpPr>
              <a:spLocks noChangeArrowheads="1"/>
            </p:cNvSpPr>
            <p:nvPr/>
          </p:nvSpPr>
          <p:spPr bwMode="auto">
            <a:xfrm>
              <a:off x="3612" y="3339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63561" name="Oval 70"/>
            <p:cNvSpPr>
              <a:spLocks noChangeArrowheads="1"/>
            </p:cNvSpPr>
            <p:nvPr/>
          </p:nvSpPr>
          <p:spPr bwMode="auto">
            <a:xfrm>
              <a:off x="2764" y="3552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63562" name="Oval 71"/>
            <p:cNvSpPr>
              <a:spLocks noChangeArrowheads="1"/>
            </p:cNvSpPr>
            <p:nvPr/>
          </p:nvSpPr>
          <p:spPr bwMode="auto">
            <a:xfrm>
              <a:off x="2232" y="3589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63563" name="Oval 72"/>
            <p:cNvSpPr>
              <a:spLocks noChangeArrowheads="1"/>
            </p:cNvSpPr>
            <p:nvPr/>
          </p:nvSpPr>
          <p:spPr bwMode="auto">
            <a:xfrm>
              <a:off x="1707" y="3612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63564" name="Oval 73"/>
            <p:cNvSpPr>
              <a:spLocks noChangeArrowheads="1"/>
            </p:cNvSpPr>
            <p:nvPr/>
          </p:nvSpPr>
          <p:spPr bwMode="auto">
            <a:xfrm>
              <a:off x="3204" y="3475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63565" name="Oval 74"/>
            <p:cNvSpPr>
              <a:spLocks noChangeArrowheads="1"/>
            </p:cNvSpPr>
            <p:nvPr/>
          </p:nvSpPr>
          <p:spPr bwMode="auto">
            <a:xfrm>
              <a:off x="4066" y="3113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67660" name="AutoShape 76"/>
          <p:cNvSpPr>
            <a:spLocks noChangeArrowheads="1"/>
          </p:cNvSpPr>
          <p:nvPr/>
        </p:nvSpPr>
        <p:spPr bwMode="auto">
          <a:xfrm rot="4540637">
            <a:off x="2376488" y="8582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67661" name="AutoShape 77"/>
          <p:cNvSpPr>
            <a:spLocks noChangeArrowheads="1"/>
          </p:cNvSpPr>
          <p:nvPr/>
        </p:nvSpPr>
        <p:spPr bwMode="auto">
          <a:xfrm rot="4540637">
            <a:off x="2366962" y="-62855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67662" name="AutoShape 78"/>
          <p:cNvSpPr>
            <a:spLocks noChangeArrowheads="1"/>
          </p:cNvSpPr>
          <p:nvPr/>
        </p:nvSpPr>
        <p:spPr bwMode="auto">
          <a:xfrm rot="4540637">
            <a:off x="2357438" y="-134293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78" name="Rectangle 144"/>
          <p:cNvSpPr>
            <a:spLocks noChangeArrowheads="1"/>
          </p:cNvSpPr>
          <p:nvPr/>
        </p:nvSpPr>
        <p:spPr bwMode="auto">
          <a:xfrm>
            <a:off x="0" y="-27384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9" name="Text Box 145"/>
          <p:cNvSpPr txBox="1">
            <a:spLocks noChangeArrowheads="1"/>
          </p:cNvSpPr>
          <p:nvPr/>
        </p:nvSpPr>
        <p:spPr bwMode="auto">
          <a:xfrm>
            <a:off x="1055688" y="-27384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Synapse chimique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7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67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67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6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1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500"/>
                                        <p:tgtEl>
                                          <p:spTgt spid="6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40" grpId="0" animBg="1"/>
      <p:bldP spid="67647" grpId="0" animBg="1"/>
      <p:bldP spid="67648" grpId="0" animBg="1"/>
      <p:bldP spid="67649" grpId="0" animBg="1"/>
      <p:bldP spid="67650" grpId="0" animBg="1"/>
      <p:bldP spid="676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Freeform 3"/>
          <p:cNvSpPr>
            <a:spLocks/>
          </p:cNvSpPr>
          <p:nvPr/>
        </p:nvSpPr>
        <p:spPr bwMode="auto">
          <a:xfrm>
            <a:off x="1341438" y="692795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516" name="Freeform 4"/>
          <p:cNvSpPr>
            <a:spLocks/>
          </p:cNvSpPr>
          <p:nvPr/>
        </p:nvSpPr>
        <p:spPr bwMode="auto">
          <a:xfrm>
            <a:off x="909638" y="4053532"/>
            <a:ext cx="7704137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solidFill>
            <a:schemeClr val="bg1"/>
          </a:solidFill>
          <a:ln w="38100" cmpd="sng">
            <a:solidFill>
              <a:schemeClr val="bg2">
                <a:lumMod val="50000"/>
              </a:schemeClr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endParaRPr lang="en-GB"/>
          </a:p>
        </p:txBody>
      </p:sp>
      <p:sp>
        <p:nvSpPr>
          <p:cNvPr id="64517" name="AutoShape 5"/>
          <p:cNvSpPr>
            <a:spLocks noChangeArrowheads="1"/>
          </p:cNvSpPr>
          <p:nvPr/>
        </p:nvSpPr>
        <p:spPr bwMode="auto">
          <a:xfrm rot="-602214">
            <a:off x="4221163" y="5661670"/>
            <a:ext cx="288925" cy="3603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64518" name="AutoShape 6"/>
          <p:cNvSpPr>
            <a:spLocks noChangeArrowheads="1"/>
          </p:cNvSpPr>
          <p:nvPr/>
        </p:nvSpPr>
        <p:spPr bwMode="auto">
          <a:xfrm rot="-871198">
            <a:off x="4868863" y="5517207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64519" name="AutoShape 7"/>
          <p:cNvSpPr>
            <a:spLocks noChangeArrowheads="1"/>
          </p:cNvSpPr>
          <p:nvPr/>
        </p:nvSpPr>
        <p:spPr bwMode="auto">
          <a:xfrm rot="-1022290">
            <a:off x="5516563" y="5301307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64520" name="AutoShape 8"/>
          <p:cNvSpPr>
            <a:spLocks noChangeArrowheads="1"/>
          </p:cNvSpPr>
          <p:nvPr/>
        </p:nvSpPr>
        <p:spPr bwMode="auto">
          <a:xfrm rot="-1688439">
            <a:off x="6164263" y="5012382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64521" name="AutoShape 9"/>
          <p:cNvSpPr>
            <a:spLocks noChangeArrowheads="1"/>
          </p:cNvSpPr>
          <p:nvPr/>
        </p:nvSpPr>
        <p:spPr bwMode="auto">
          <a:xfrm>
            <a:off x="3429000" y="5733107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64522" name="AutoShape 10"/>
          <p:cNvSpPr>
            <a:spLocks noChangeArrowheads="1"/>
          </p:cNvSpPr>
          <p:nvPr/>
        </p:nvSpPr>
        <p:spPr bwMode="auto">
          <a:xfrm rot="180767">
            <a:off x="2636838" y="5733107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64523" name="AutoShape 11"/>
          <p:cNvSpPr>
            <a:spLocks noChangeArrowheads="1"/>
          </p:cNvSpPr>
          <p:nvPr/>
        </p:nvSpPr>
        <p:spPr bwMode="auto">
          <a:xfrm rot="4631744">
            <a:off x="4060032" y="5841851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64524" name="Oval 12"/>
          <p:cNvSpPr>
            <a:spLocks noChangeArrowheads="1"/>
          </p:cNvSpPr>
          <p:nvPr/>
        </p:nvSpPr>
        <p:spPr bwMode="auto">
          <a:xfrm>
            <a:off x="4149725" y="5372745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25" name="Oval 13"/>
          <p:cNvSpPr>
            <a:spLocks noChangeArrowheads="1"/>
          </p:cNvSpPr>
          <p:nvPr/>
        </p:nvSpPr>
        <p:spPr bwMode="auto">
          <a:xfrm>
            <a:off x="4294188" y="5372745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26" name="Oval 14"/>
          <p:cNvSpPr>
            <a:spLocks noChangeArrowheads="1"/>
          </p:cNvSpPr>
          <p:nvPr/>
        </p:nvSpPr>
        <p:spPr bwMode="auto">
          <a:xfrm>
            <a:off x="5057775" y="5477520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27" name="Oval 15"/>
          <p:cNvSpPr>
            <a:spLocks noChangeArrowheads="1"/>
          </p:cNvSpPr>
          <p:nvPr/>
        </p:nvSpPr>
        <p:spPr bwMode="auto">
          <a:xfrm>
            <a:off x="4510088" y="5445770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28" name="Oval 16"/>
          <p:cNvSpPr>
            <a:spLocks noChangeArrowheads="1"/>
          </p:cNvSpPr>
          <p:nvPr/>
        </p:nvSpPr>
        <p:spPr bwMode="auto">
          <a:xfrm>
            <a:off x="5686425" y="526955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29" name="Oval 17"/>
          <p:cNvSpPr>
            <a:spLocks noChangeArrowheads="1"/>
          </p:cNvSpPr>
          <p:nvPr/>
        </p:nvSpPr>
        <p:spPr bwMode="auto">
          <a:xfrm>
            <a:off x="4725988" y="5301307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30" name="Oval 18"/>
          <p:cNvSpPr>
            <a:spLocks noChangeArrowheads="1"/>
          </p:cNvSpPr>
          <p:nvPr/>
        </p:nvSpPr>
        <p:spPr bwMode="auto">
          <a:xfrm>
            <a:off x="4797425" y="5374332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31" name="Oval 19"/>
          <p:cNvSpPr>
            <a:spLocks noChangeArrowheads="1"/>
          </p:cNvSpPr>
          <p:nvPr/>
        </p:nvSpPr>
        <p:spPr bwMode="auto">
          <a:xfrm>
            <a:off x="4821238" y="5552132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32" name="Oval 20"/>
          <p:cNvSpPr>
            <a:spLocks noChangeArrowheads="1"/>
          </p:cNvSpPr>
          <p:nvPr/>
        </p:nvSpPr>
        <p:spPr bwMode="auto">
          <a:xfrm>
            <a:off x="3429000" y="573310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33" name="Oval 21"/>
          <p:cNvSpPr>
            <a:spLocks noChangeArrowheads="1"/>
          </p:cNvSpPr>
          <p:nvPr/>
        </p:nvSpPr>
        <p:spPr bwMode="auto">
          <a:xfrm>
            <a:off x="3646488" y="5733107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34" name="Oval 22"/>
          <p:cNvSpPr>
            <a:spLocks noChangeArrowheads="1"/>
          </p:cNvSpPr>
          <p:nvPr/>
        </p:nvSpPr>
        <p:spPr bwMode="auto">
          <a:xfrm>
            <a:off x="2636838" y="5733107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35" name="Oval 23"/>
          <p:cNvSpPr>
            <a:spLocks noChangeArrowheads="1"/>
          </p:cNvSpPr>
          <p:nvPr/>
        </p:nvSpPr>
        <p:spPr bwMode="auto">
          <a:xfrm>
            <a:off x="2854325" y="573310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36" name="Oval 24"/>
          <p:cNvSpPr>
            <a:spLocks noChangeArrowheads="1"/>
          </p:cNvSpPr>
          <p:nvPr/>
        </p:nvSpPr>
        <p:spPr bwMode="auto">
          <a:xfrm>
            <a:off x="4194175" y="5687070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37" name="Oval 25"/>
          <p:cNvSpPr>
            <a:spLocks noChangeArrowheads="1"/>
          </p:cNvSpPr>
          <p:nvPr/>
        </p:nvSpPr>
        <p:spPr bwMode="auto">
          <a:xfrm>
            <a:off x="4424363" y="5636270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38" name="Oval 26"/>
          <p:cNvSpPr>
            <a:spLocks noChangeArrowheads="1"/>
          </p:cNvSpPr>
          <p:nvPr/>
        </p:nvSpPr>
        <p:spPr bwMode="auto">
          <a:xfrm>
            <a:off x="5014913" y="5228282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39" name="Oval 27"/>
          <p:cNvSpPr>
            <a:spLocks noChangeArrowheads="1"/>
          </p:cNvSpPr>
          <p:nvPr/>
        </p:nvSpPr>
        <p:spPr bwMode="auto">
          <a:xfrm>
            <a:off x="5159375" y="5228282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40" name="Oval 28"/>
          <p:cNvSpPr>
            <a:spLocks noChangeArrowheads="1"/>
          </p:cNvSpPr>
          <p:nvPr/>
        </p:nvSpPr>
        <p:spPr bwMode="auto">
          <a:xfrm>
            <a:off x="5230813" y="5301307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41" name="Oval 29"/>
          <p:cNvSpPr>
            <a:spLocks noChangeArrowheads="1"/>
          </p:cNvSpPr>
          <p:nvPr/>
        </p:nvSpPr>
        <p:spPr bwMode="auto">
          <a:xfrm>
            <a:off x="5448300" y="5012382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42" name="Oval 30"/>
          <p:cNvSpPr>
            <a:spLocks noChangeArrowheads="1"/>
          </p:cNvSpPr>
          <p:nvPr/>
        </p:nvSpPr>
        <p:spPr bwMode="auto">
          <a:xfrm>
            <a:off x="5459413" y="5355282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43" name="Oval 31"/>
          <p:cNvSpPr>
            <a:spLocks noChangeArrowheads="1"/>
          </p:cNvSpPr>
          <p:nvPr/>
        </p:nvSpPr>
        <p:spPr bwMode="auto">
          <a:xfrm>
            <a:off x="5664200" y="508540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44" name="Oval 32"/>
          <p:cNvSpPr>
            <a:spLocks noChangeArrowheads="1"/>
          </p:cNvSpPr>
          <p:nvPr/>
        </p:nvSpPr>
        <p:spPr bwMode="auto">
          <a:xfrm>
            <a:off x="6092825" y="507270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45" name="Oval 33"/>
          <p:cNvSpPr>
            <a:spLocks noChangeArrowheads="1"/>
          </p:cNvSpPr>
          <p:nvPr/>
        </p:nvSpPr>
        <p:spPr bwMode="auto">
          <a:xfrm>
            <a:off x="6308725" y="497745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46" name="Oval 34"/>
          <p:cNvSpPr>
            <a:spLocks noChangeArrowheads="1"/>
          </p:cNvSpPr>
          <p:nvPr/>
        </p:nvSpPr>
        <p:spPr bwMode="auto">
          <a:xfrm>
            <a:off x="3862388" y="5445770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47" name="Oval 35"/>
          <p:cNvSpPr>
            <a:spLocks noChangeArrowheads="1"/>
          </p:cNvSpPr>
          <p:nvPr/>
        </p:nvSpPr>
        <p:spPr bwMode="auto">
          <a:xfrm>
            <a:off x="2565400" y="551720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48" name="Oval 36"/>
          <p:cNvSpPr>
            <a:spLocks noChangeArrowheads="1"/>
          </p:cNvSpPr>
          <p:nvPr/>
        </p:nvSpPr>
        <p:spPr bwMode="auto">
          <a:xfrm>
            <a:off x="1630363" y="5445770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49" name="Oval 37"/>
          <p:cNvSpPr>
            <a:spLocks noChangeArrowheads="1"/>
          </p:cNvSpPr>
          <p:nvPr/>
        </p:nvSpPr>
        <p:spPr bwMode="auto">
          <a:xfrm>
            <a:off x="3070225" y="551720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50" name="Oval 38"/>
          <p:cNvSpPr>
            <a:spLocks noChangeArrowheads="1"/>
          </p:cNvSpPr>
          <p:nvPr/>
        </p:nvSpPr>
        <p:spPr bwMode="auto">
          <a:xfrm>
            <a:off x="4437063" y="5301307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51" name="Oval 39"/>
          <p:cNvSpPr>
            <a:spLocks noChangeArrowheads="1"/>
          </p:cNvSpPr>
          <p:nvPr/>
        </p:nvSpPr>
        <p:spPr bwMode="auto">
          <a:xfrm>
            <a:off x="4652963" y="5517207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52" name="Oval 40"/>
          <p:cNvSpPr>
            <a:spLocks noChangeArrowheads="1"/>
          </p:cNvSpPr>
          <p:nvPr/>
        </p:nvSpPr>
        <p:spPr bwMode="auto">
          <a:xfrm>
            <a:off x="3502025" y="5445770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53" name="Oval 41"/>
          <p:cNvSpPr>
            <a:spLocks noChangeArrowheads="1"/>
          </p:cNvSpPr>
          <p:nvPr/>
        </p:nvSpPr>
        <p:spPr bwMode="auto">
          <a:xfrm>
            <a:off x="2351088" y="5445770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54" name="Oval 42"/>
          <p:cNvSpPr>
            <a:spLocks noChangeArrowheads="1"/>
          </p:cNvSpPr>
          <p:nvPr/>
        </p:nvSpPr>
        <p:spPr bwMode="auto">
          <a:xfrm>
            <a:off x="2062163" y="5661670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55" name="Oval 43"/>
          <p:cNvSpPr>
            <a:spLocks noChangeArrowheads="1"/>
          </p:cNvSpPr>
          <p:nvPr/>
        </p:nvSpPr>
        <p:spPr bwMode="auto">
          <a:xfrm>
            <a:off x="3286125" y="573310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56" name="Oval 44"/>
          <p:cNvSpPr>
            <a:spLocks noChangeArrowheads="1"/>
          </p:cNvSpPr>
          <p:nvPr/>
        </p:nvSpPr>
        <p:spPr bwMode="auto">
          <a:xfrm>
            <a:off x="6383338" y="4725045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57" name="Oval 45"/>
          <p:cNvSpPr>
            <a:spLocks noChangeArrowheads="1"/>
          </p:cNvSpPr>
          <p:nvPr/>
        </p:nvSpPr>
        <p:spPr bwMode="auto">
          <a:xfrm>
            <a:off x="4078288" y="5661670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58" name="Oval 46"/>
          <p:cNvSpPr>
            <a:spLocks noChangeArrowheads="1"/>
          </p:cNvSpPr>
          <p:nvPr/>
        </p:nvSpPr>
        <p:spPr bwMode="auto">
          <a:xfrm>
            <a:off x="3789363" y="5588645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59" name="Oval 47"/>
          <p:cNvSpPr>
            <a:spLocks noChangeArrowheads="1"/>
          </p:cNvSpPr>
          <p:nvPr/>
        </p:nvSpPr>
        <p:spPr bwMode="auto">
          <a:xfrm>
            <a:off x="3429000" y="5517207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60" name="Oval 48"/>
          <p:cNvSpPr>
            <a:spLocks noChangeArrowheads="1"/>
          </p:cNvSpPr>
          <p:nvPr/>
        </p:nvSpPr>
        <p:spPr bwMode="auto">
          <a:xfrm>
            <a:off x="2781300" y="5588645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61" name="Oval 49"/>
          <p:cNvSpPr>
            <a:spLocks noChangeArrowheads="1"/>
          </p:cNvSpPr>
          <p:nvPr/>
        </p:nvSpPr>
        <p:spPr bwMode="auto">
          <a:xfrm>
            <a:off x="2062163" y="5517207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62" name="Oval 50"/>
          <p:cNvSpPr>
            <a:spLocks noChangeArrowheads="1"/>
          </p:cNvSpPr>
          <p:nvPr/>
        </p:nvSpPr>
        <p:spPr bwMode="auto">
          <a:xfrm>
            <a:off x="4365625" y="5445770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63" name="Oval 51"/>
          <p:cNvSpPr>
            <a:spLocks noChangeArrowheads="1"/>
          </p:cNvSpPr>
          <p:nvPr/>
        </p:nvSpPr>
        <p:spPr bwMode="auto">
          <a:xfrm>
            <a:off x="6094413" y="4869507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64" name="Oval 52"/>
          <p:cNvSpPr>
            <a:spLocks noChangeArrowheads="1"/>
          </p:cNvSpPr>
          <p:nvPr/>
        </p:nvSpPr>
        <p:spPr bwMode="auto">
          <a:xfrm>
            <a:off x="5445125" y="5156845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65" name="Oval 53"/>
          <p:cNvSpPr>
            <a:spLocks noChangeArrowheads="1"/>
          </p:cNvSpPr>
          <p:nvPr/>
        </p:nvSpPr>
        <p:spPr bwMode="auto">
          <a:xfrm>
            <a:off x="4941888" y="5372745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66" name="Oval 54"/>
          <p:cNvSpPr>
            <a:spLocks noChangeArrowheads="1"/>
          </p:cNvSpPr>
          <p:nvPr/>
        </p:nvSpPr>
        <p:spPr bwMode="auto">
          <a:xfrm>
            <a:off x="4583113" y="5588645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67" name="Oval 55"/>
          <p:cNvSpPr>
            <a:spLocks noChangeArrowheads="1"/>
          </p:cNvSpPr>
          <p:nvPr/>
        </p:nvSpPr>
        <p:spPr bwMode="auto">
          <a:xfrm>
            <a:off x="5302250" y="5085407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68" name="Line 56"/>
          <p:cNvSpPr>
            <a:spLocks noChangeShapeType="1"/>
          </p:cNvSpPr>
          <p:nvPr/>
        </p:nvSpPr>
        <p:spPr bwMode="auto">
          <a:xfrm>
            <a:off x="4294188" y="5588645"/>
            <a:ext cx="115887" cy="509587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569" name="AutoShape 57"/>
          <p:cNvSpPr>
            <a:spLocks noChangeArrowheads="1"/>
          </p:cNvSpPr>
          <p:nvPr/>
        </p:nvSpPr>
        <p:spPr bwMode="auto">
          <a:xfrm rot="4631744">
            <a:off x="4707732" y="5702151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64570" name="AutoShape 58"/>
          <p:cNvSpPr>
            <a:spLocks noChangeArrowheads="1"/>
          </p:cNvSpPr>
          <p:nvPr/>
        </p:nvSpPr>
        <p:spPr bwMode="auto">
          <a:xfrm rot="4143938">
            <a:off x="5355432" y="5484663"/>
            <a:ext cx="649288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64571" name="AutoShape 59"/>
          <p:cNvSpPr>
            <a:spLocks noChangeArrowheads="1"/>
          </p:cNvSpPr>
          <p:nvPr/>
        </p:nvSpPr>
        <p:spPr bwMode="auto">
          <a:xfrm rot="3656746">
            <a:off x="6044407" y="5197326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64572" name="AutoShape 60"/>
          <p:cNvSpPr>
            <a:spLocks noChangeArrowheads="1"/>
          </p:cNvSpPr>
          <p:nvPr/>
        </p:nvSpPr>
        <p:spPr bwMode="auto">
          <a:xfrm rot="5637006">
            <a:off x="2443957" y="5918051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64573" name="AutoShape 61"/>
          <p:cNvSpPr>
            <a:spLocks noChangeArrowheads="1"/>
          </p:cNvSpPr>
          <p:nvPr/>
        </p:nvSpPr>
        <p:spPr bwMode="auto">
          <a:xfrm rot="5637006">
            <a:off x="3236119" y="5918051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64574" name="Line 62"/>
          <p:cNvSpPr>
            <a:spLocks noChangeShapeType="1"/>
          </p:cNvSpPr>
          <p:nvPr/>
        </p:nvSpPr>
        <p:spPr bwMode="auto">
          <a:xfrm>
            <a:off x="3563938" y="5733107"/>
            <a:ext cx="0" cy="5048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575" name="Line 63"/>
          <p:cNvSpPr>
            <a:spLocks noChangeShapeType="1"/>
          </p:cNvSpPr>
          <p:nvPr/>
        </p:nvSpPr>
        <p:spPr bwMode="auto">
          <a:xfrm>
            <a:off x="2771775" y="5733107"/>
            <a:ext cx="0" cy="5048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576" name="Line 64"/>
          <p:cNvSpPr>
            <a:spLocks noChangeShapeType="1"/>
          </p:cNvSpPr>
          <p:nvPr/>
        </p:nvSpPr>
        <p:spPr bwMode="auto">
          <a:xfrm>
            <a:off x="5580063" y="5301307"/>
            <a:ext cx="173037" cy="5127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577" name="Line 65"/>
          <p:cNvSpPr>
            <a:spLocks noChangeShapeType="1"/>
          </p:cNvSpPr>
          <p:nvPr/>
        </p:nvSpPr>
        <p:spPr bwMode="auto">
          <a:xfrm>
            <a:off x="6227763" y="5012382"/>
            <a:ext cx="211137" cy="4746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578" name="Line 66"/>
          <p:cNvSpPr>
            <a:spLocks noChangeShapeType="1"/>
          </p:cNvSpPr>
          <p:nvPr/>
        </p:nvSpPr>
        <p:spPr bwMode="auto">
          <a:xfrm>
            <a:off x="4970463" y="5498157"/>
            <a:ext cx="117475" cy="477838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64579" name="Group 67"/>
          <p:cNvGrpSpPr>
            <a:grpSpLocks/>
          </p:cNvGrpSpPr>
          <p:nvPr/>
        </p:nvGrpSpPr>
        <p:grpSpPr bwMode="auto">
          <a:xfrm>
            <a:off x="2709863" y="5445770"/>
            <a:ext cx="3816350" cy="863600"/>
            <a:chOff x="1707" y="3113"/>
            <a:chExt cx="2404" cy="544"/>
          </a:xfrm>
        </p:grpSpPr>
        <p:sp>
          <p:nvSpPr>
            <p:cNvPr id="64586" name="Oval 68"/>
            <p:cNvSpPr>
              <a:spLocks noChangeArrowheads="1"/>
            </p:cNvSpPr>
            <p:nvPr/>
          </p:nvSpPr>
          <p:spPr bwMode="auto">
            <a:xfrm>
              <a:off x="3612" y="3339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64587" name="Oval 69"/>
            <p:cNvSpPr>
              <a:spLocks noChangeArrowheads="1"/>
            </p:cNvSpPr>
            <p:nvPr/>
          </p:nvSpPr>
          <p:spPr bwMode="auto">
            <a:xfrm>
              <a:off x="2764" y="3552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64588" name="Oval 70"/>
            <p:cNvSpPr>
              <a:spLocks noChangeArrowheads="1"/>
            </p:cNvSpPr>
            <p:nvPr/>
          </p:nvSpPr>
          <p:spPr bwMode="auto">
            <a:xfrm>
              <a:off x="2232" y="3589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64589" name="Oval 71"/>
            <p:cNvSpPr>
              <a:spLocks noChangeArrowheads="1"/>
            </p:cNvSpPr>
            <p:nvPr/>
          </p:nvSpPr>
          <p:spPr bwMode="auto">
            <a:xfrm>
              <a:off x="1707" y="3612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64590" name="Oval 72"/>
            <p:cNvSpPr>
              <a:spLocks noChangeArrowheads="1"/>
            </p:cNvSpPr>
            <p:nvPr/>
          </p:nvSpPr>
          <p:spPr bwMode="auto">
            <a:xfrm>
              <a:off x="3204" y="3475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64591" name="Oval 73"/>
            <p:cNvSpPr>
              <a:spLocks noChangeArrowheads="1"/>
            </p:cNvSpPr>
            <p:nvPr/>
          </p:nvSpPr>
          <p:spPr bwMode="auto">
            <a:xfrm>
              <a:off x="4066" y="3113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64580" name="Text Box 74"/>
          <p:cNvSpPr txBox="1">
            <a:spLocks noChangeArrowheads="1"/>
          </p:cNvSpPr>
          <p:nvPr/>
        </p:nvSpPr>
        <p:spPr bwMode="auto">
          <a:xfrm>
            <a:off x="1596231" y="3352071"/>
            <a:ext cx="697979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/>
              <a:t>La modification de la perméabilité membranaire entraîne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/>
              <a:t>une modification du potentiel de membrane post-synaptique</a:t>
            </a:r>
          </a:p>
        </p:txBody>
      </p:sp>
      <p:sp>
        <p:nvSpPr>
          <p:cNvPr id="62539" name="AutoShape 75"/>
          <p:cNvSpPr>
            <a:spLocks noChangeArrowheads="1"/>
          </p:cNvSpPr>
          <p:nvPr/>
        </p:nvSpPr>
        <p:spPr bwMode="auto">
          <a:xfrm rot="4540637">
            <a:off x="2376488" y="8582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62540" name="AutoShape 76"/>
          <p:cNvSpPr>
            <a:spLocks noChangeArrowheads="1"/>
          </p:cNvSpPr>
          <p:nvPr/>
        </p:nvSpPr>
        <p:spPr bwMode="auto">
          <a:xfrm rot="4540637">
            <a:off x="2366962" y="-62855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62541" name="AutoShape 77"/>
          <p:cNvSpPr>
            <a:spLocks noChangeArrowheads="1"/>
          </p:cNvSpPr>
          <p:nvPr/>
        </p:nvSpPr>
        <p:spPr bwMode="auto">
          <a:xfrm rot="4540637">
            <a:off x="2357438" y="-134293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64584" name="Text Box 78"/>
          <p:cNvSpPr txBox="1">
            <a:spLocks noChangeArrowheads="1"/>
          </p:cNvSpPr>
          <p:nvPr/>
        </p:nvSpPr>
        <p:spPr bwMode="auto">
          <a:xfrm>
            <a:off x="4694962" y="453024"/>
            <a:ext cx="442753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9. Le courant post-synaptique</a:t>
            </a:r>
            <a:br>
              <a:rPr lang="fr-FR" altLang="en-US" sz="2400" dirty="0"/>
            </a:br>
            <a:r>
              <a:rPr lang="fr-FR" altLang="en-US" sz="2400" dirty="0"/>
              <a:t>(</a:t>
            </a:r>
            <a:r>
              <a:rPr lang="fr-FR" altLang="en-US" sz="2400" dirty="0">
                <a:solidFill>
                  <a:srgbClr val="FF0000"/>
                </a:solidFill>
              </a:rPr>
              <a:t>PPSE</a:t>
            </a:r>
            <a:r>
              <a:rPr lang="fr-FR" altLang="en-US" sz="2400" dirty="0"/>
              <a:t> et </a:t>
            </a:r>
            <a:r>
              <a:rPr lang="fr-FR" altLang="en-US" sz="2400" dirty="0">
                <a:solidFill>
                  <a:srgbClr val="0000FF"/>
                </a:solidFill>
              </a:rPr>
              <a:t>PPSI</a:t>
            </a:r>
            <a:r>
              <a:rPr lang="fr-FR" altLang="en-US" sz="2400" dirty="0"/>
              <a:t>) modifie l’excitabilité du neurone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en-US" sz="2400" dirty="0"/>
          </a:p>
        </p:txBody>
      </p:sp>
      <p:sp>
        <p:nvSpPr>
          <p:cNvPr id="62543" name="AutoShape 79"/>
          <p:cNvSpPr>
            <a:spLocks noChangeArrowheads="1"/>
          </p:cNvSpPr>
          <p:nvPr/>
        </p:nvSpPr>
        <p:spPr bwMode="auto">
          <a:xfrm>
            <a:off x="6516688" y="4725045"/>
            <a:ext cx="360362" cy="360362"/>
          </a:xfrm>
          <a:prstGeom prst="plus">
            <a:avLst>
              <a:gd name="adj" fmla="val 33826"/>
            </a:avLst>
          </a:prstGeom>
          <a:solidFill>
            <a:srgbClr val="FF0000"/>
          </a:solidFill>
          <a:ln>
            <a:headEnd/>
            <a:tailEnd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" name="Rectangle 144"/>
          <p:cNvSpPr>
            <a:spLocks noChangeArrowheads="1"/>
          </p:cNvSpPr>
          <p:nvPr/>
        </p:nvSpPr>
        <p:spPr bwMode="auto">
          <a:xfrm>
            <a:off x="0" y="-27384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1" name="Text Box 145"/>
          <p:cNvSpPr txBox="1">
            <a:spLocks noChangeArrowheads="1"/>
          </p:cNvSpPr>
          <p:nvPr/>
        </p:nvSpPr>
        <p:spPr bwMode="auto">
          <a:xfrm>
            <a:off x="1055688" y="-27384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Synapse chimique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FF850E67-3259-4C51-B20A-CEE012589347}"/>
              </a:ext>
            </a:extLst>
          </p:cNvPr>
          <p:cNvSpPr txBox="1"/>
          <p:nvPr/>
        </p:nvSpPr>
        <p:spPr>
          <a:xfrm>
            <a:off x="3117777" y="6356404"/>
            <a:ext cx="422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Ex: canaux à Na+ ouverts =&gt; </a:t>
            </a:r>
            <a:r>
              <a:rPr lang="fr-FR" b="1" dirty="0">
                <a:solidFill>
                  <a:srgbClr val="FF0000"/>
                </a:solidFill>
              </a:rPr>
              <a:t>PPSE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0.00712 -0.01667 0.01423 -0.03333 0.02083 -0.04861 C 0.02743 -0.06389 0.03385 -0.08171 0.03958 -0.09167 C 0.04531 -0.10162 0.05052 -0.10787 0.05521 -0.10833 C 0.05989 -0.1088 0.06493 -0.10208 0.06771 -0.09444 C 0.07048 -0.0868 0.07222 -0.07662 0.07187 -0.0625 C 0.07153 -0.04838 0.06771 -0.02731 0.06562 -0.00972 C 0.06354 0.00787 0.06146 0.025 0.05937 0.04306 C 0.05729 0.06111 0.05347 0.07894 0.05312 0.09861 C 0.05278 0.11829 0.05538 0.14491 0.05729 0.16111 C 0.0592 0.17732 0.05955 0.18426 0.06458 0.19583 C 0.06962 0.20741 0.07778 0.22083 0.0875 0.23056 C 0.09722 0.24028 0.11007 0.24722 0.12292 0.25417 " pathEditMode="relative" ptsTypes="aaaaaaaaaaaaA">
                                      <p:cBhvr>
                                        <p:cTn id="6" dur="2000" fill="hold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Freeform 3"/>
          <p:cNvSpPr>
            <a:spLocks/>
          </p:cNvSpPr>
          <p:nvPr/>
        </p:nvSpPr>
        <p:spPr bwMode="auto">
          <a:xfrm>
            <a:off x="1341438" y="764803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540" name="Freeform 4"/>
          <p:cNvSpPr>
            <a:spLocks/>
          </p:cNvSpPr>
          <p:nvPr/>
        </p:nvSpPr>
        <p:spPr bwMode="auto">
          <a:xfrm>
            <a:off x="909638" y="4125540"/>
            <a:ext cx="7704137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3493" name="AutoShape 5"/>
          <p:cNvSpPr>
            <a:spLocks noChangeArrowheads="1"/>
          </p:cNvSpPr>
          <p:nvPr/>
        </p:nvSpPr>
        <p:spPr bwMode="auto">
          <a:xfrm rot="4540637">
            <a:off x="2386012" y="152028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65542" name="Freeform 7"/>
          <p:cNvSpPr>
            <a:spLocks/>
          </p:cNvSpPr>
          <p:nvPr/>
        </p:nvSpPr>
        <p:spPr bwMode="auto">
          <a:xfrm rot="481966">
            <a:off x="2525713" y="4925640"/>
            <a:ext cx="828675" cy="588963"/>
          </a:xfrm>
          <a:custGeom>
            <a:avLst/>
            <a:gdLst>
              <a:gd name="T0" fmla="*/ 2147483647 w 386"/>
              <a:gd name="T1" fmla="*/ 2147483647 h 371"/>
              <a:gd name="T2" fmla="*/ 2147483647 w 386"/>
              <a:gd name="T3" fmla="*/ 2147483647 h 371"/>
              <a:gd name="T4" fmla="*/ 2147483647 w 386"/>
              <a:gd name="T5" fmla="*/ 2147483647 h 371"/>
              <a:gd name="T6" fmla="*/ 2147483647 w 386"/>
              <a:gd name="T7" fmla="*/ 2147483647 h 371"/>
              <a:gd name="T8" fmla="*/ 2147483647 w 386"/>
              <a:gd name="T9" fmla="*/ 2147483647 h 371"/>
              <a:gd name="T10" fmla="*/ 2147483647 w 386"/>
              <a:gd name="T11" fmla="*/ 2147483647 h 371"/>
              <a:gd name="T12" fmla="*/ 2147483647 w 386"/>
              <a:gd name="T13" fmla="*/ 2147483647 h 371"/>
              <a:gd name="T14" fmla="*/ 2147483647 w 386"/>
              <a:gd name="T15" fmla="*/ 2147483647 h 371"/>
              <a:gd name="T16" fmla="*/ 2147483647 w 386"/>
              <a:gd name="T17" fmla="*/ 2147483647 h 3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6" h="371">
                <a:moveTo>
                  <a:pt x="23" y="371"/>
                </a:moveTo>
                <a:cubicBezTo>
                  <a:pt x="91" y="359"/>
                  <a:pt x="159" y="348"/>
                  <a:pt x="159" y="325"/>
                </a:cubicBezTo>
                <a:cubicBezTo>
                  <a:pt x="159" y="302"/>
                  <a:pt x="46" y="272"/>
                  <a:pt x="23" y="235"/>
                </a:cubicBezTo>
                <a:cubicBezTo>
                  <a:pt x="0" y="198"/>
                  <a:pt x="0" y="137"/>
                  <a:pt x="23" y="99"/>
                </a:cubicBezTo>
                <a:cubicBezTo>
                  <a:pt x="46" y="61"/>
                  <a:pt x="114" y="16"/>
                  <a:pt x="159" y="8"/>
                </a:cubicBezTo>
                <a:cubicBezTo>
                  <a:pt x="204" y="0"/>
                  <a:pt x="265" y="23"/>
                  <a:pt x="295" y="53"/>
                </a:cubicBezTo>
                <a:cubicBezTo>
                  <a:pt x="325" y="83"/>
                  <a:pt x="340" y="151"/>
                  <a:pt x="340" y="189"/>
                </a:cubicBezTo>
                <a:cubicBezTo>
                  <a:pt x="340" y="227"/>
                  <a:pt x="287" y="265"/>
                  <a:pt x="295" y="280"/>
                </a:cubicBezTo>
                <a:cubicBezTo>
                  <a:pt x="303" y="295"/>
                  <a:pt x="344" y="287"/>
                  <a:pt x="386" y="280"/>
                </a:cubicBezTo>
              </a:path>
            </a:pathLst>
          </a:custGeom>
          <a:noFill/>
          <a:ln w="38100" cmpd="sng">
            <a:solidFill>
              <a:schemeClr val="bg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543" name="AutoShape 8"/>
          <p:cNvSpPr>
            <a:spLocks noChangeArrowheads="1"/>
          </p:cNvSpPr>
          <p:nvPr/>
        </p:nvSpPr>
        <p:spPr bwMode="auto">
          <a:xfrm rot="5082437">
            <a:off x="2691606" y="5228059"/>
            <a:ext cx="569913" cy="263525"/>
          </a:xfrm>
          <a:prstGeom prst="homePlate">
            <a:avLst>
              <a:gd name="adj" fmla="val 54066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pSp>
        <p:nvGrpSpPr>
          <p:cNvPr id="63504" name="Group 16"/>
          <p:cNvGrpSpPr>
            <a:grpSpLocks/>
          </p:cNvGrpSpPr>
          <p:nvPr/>
        </p:nvGrpSpPr>
        <p:grpSpPr bwMode="auto">
          <a:xfrm>
            <a:off x="2133600" y="2769815"/>
            <a:ext cx="1392238" cy="2387600"/>
            <a:chOff x="1344" y="1382"/>
            <a:chExt cx="877" cy="1504"/>
          </a:xfrm>
        </p:grpSpPr>
        <p:sp>
          <p:nvSpPr>
            <p:cNvPr id="65549" name="Freeform 6"/>
            <p:cNvSpPr>
              <a:spLocks/>
            </p:cNvSpPr>
            <p:nvPr/>
          </p:nvSpPr>
          <p:spPr bwMode="auto">
            <a:xfrm>
              <a:off x="1472" y="1382"/>
              <a:ext cx="749" cy="370"/>
            </a:xfrm>
            <a:custGeom>
              <a:avLst/>
              <a:gdLst>
                <a:gd name="T0" fmla="*/ 8 w 749"/>
                <a:gd name="T1" fmla="*/ 324 h 370"/>
                <a:gd name="T2" fmla="*/ 99 w 749"/>
                <a:gd name="T3" fmla="*/ 188 h 370"/>
                <a:gd name="T4" fmla="*/ 280 w 749"/>
                <a:gd name="T5" fmla="*/ 52 h 370"/>
                <a:gd name="T6" fmla="*/ 462 w 749"/>
                <a:gd name="T7" fmla="*/ 7 h 370"/>
                <a:gd name="T8" fmla="*/ 598 w 749"/>
                <a:gd name="T9" fmla="*/ 7 h 370"/>
                <a:gd name="T10" fmla="*/ 734 w 749"/>
                <a:gd name="T11" fmla="*/ 52 h 370"/>
                <a:gd name="T12" fmla="*/ 688 w 749"/>
                <a:gd name="T13" fmla="*/ 143 h 370"/>
                <a:gd name="T14" fmla="*/ 462 w 749"/>
                <a:gd name="T15" fmla="*/ 188 h 370"/>
                <a:gd name="T16" fmla="*/ 189 w 749"/>
                <a:gd name="T17" fmla="*/ 324 h 370"/>
                <a:gd name="T18" fmla="*/ 53 w 749"/>
                <a:gd name="T19" fmla="*/ 370 h 370"/>
                <a:gd name="T20" fmla="*/ 8 w 749"/>
                <a:gd name="T21" fmla="*/ 324 h 3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49" h="370">
                  <a:moveTo>
                    <a:pt x="8" y="324"/>
                  </a:moveTo>
                  <a:cubicBezTo>
                    <a:pt x="16" y="294"/>
                    <a:pt x="54" y="233"/>
                    <a:pt x="99" y="188"/>
                  </a:cubicBezTo>
                  <a:cubicBezTo>
                    <a:pt x="144" y="143"/>
                    <a:pt x="220" y="82"/>
                    <a:pt x="280" y="52"/>
                  </a:cubicBezTo>
                  <a:cubicBezTo>
                    <a:pt x="340" y="22"/>
                    <a:pt x="409" y="14"/>
                    <a:pt x="462" y="7"/>
                  </a:cubicBezTo>
                  <a:cubicBezTo>
                    <a:pt x="515" y="0"/>
                    <a:pt x="553" y="0"/>
                    <a:pt x="598" y="7"/>
                  </a:cubicBezTo>
                  <a:cubicBezTo>
                    <a:pt x="643" y="14"/>
                    <a:pt x="719" y="29"/>
                    <a:pt x="734" y="52"/>
                  </a:cubicBezTo>
                  <a:cubicBezTo>
                    <a:pt x="749" y="75"/>
                    <a:pt x="733" y="120"/>
                    <a:pt x="688" y="143"/>
                  </a:cubicBezTo>
                  <a:cubicBezTo>
                    <a:pt x="643" y="166"/>
                    <a:pt x="545" y="158"/>
                    <a:pt x="462" y="188"/>
                  </a:cubicBezTo>
                  <a:cubicBezTo>
                    <a:pt x="379" y="218"/>
                    <a:pt x="257" y="294"/>
                    <a:pt x="189" y="324"/>
                  </a:cubicBezTo>
                  <a:cubicBezTo>
                    <a:pt x="121" y="354"/>
                    <a:pt x="83" y="370"/>
                    <a:pt x="53" y="370"/>
                  </a:cubicBezTo>
                  <a:cubicBezTo>
                    <a:pt x="23" y="370"/>
                    <a:pt x="0" y="354"/>
                    <a:pt x="8" y="324"/>
                  </a:cubicBezTo>
                  <a:close/>
                </a:path>
              </a:pathLst>
            </a:custGeom>
            <a:solidFill>
              <a:schemeClr val="accent1"/>
            </a:solidFill>
            <a:ln w="57150" cmpd="sng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5550" name="Oval 9"/>
            <p:cNvSpPr>
              <a:spLocks noChangeArrowheads="1"/>
            </p:cNvSpPr>
            <p:nvPr/>
          </p:nvSpPr>
          <p:spPr bwMode="auto">
            <a:xfrm rot="-8050359">
              <a:off x="1344" y="2251"/>
              <a:ext cx="272" cy="272"/>
            </a:xfrm>
            <a:prstGeom prst="ellipse">
              <a:avLst/>
            </a:prstGeom>
            <a:solidFill>
              <a:srgbClr val="66FFFF"/>
            </a:solidFill>
            <a:ln w="38100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65551" name="Freeform 10"/>
            <p:cNvSpPr>
              <a:spLocks/>
            </p:cNvSpPr>
            <p:nvPr/>
          </p:nvSpPr>
          <p:spPr bwMode="auto">
            <a:xfrm>
              <a:off x="1344" y="2568"/>
              <a:ext cx="181" cy="318"/>
            </a:xfrm>
            <a:custGeom>
              <a:avLst/>
              <a:gdLst>
                <a:gd name="T0" fmla="*/ 181 w 181"/>
                <a:gd name="T1" fmla="*/ 318 h 318"/>
                <a:gd name="T2" fmla="*/ 45 w 181"/>
                <a:gd name="T3" fmla="*/ 272 h 318"/>
                <a:gd name="T4" fmla="*/ 0 w 181"/>
                <a:gd name="T5" fmla="*/ 136 h 318"/>
                <a:gd name="T6" fmla="*/ 45 w 181"/>
                <a:gd name="T7" fmla="*/ 0 h 3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1" h="318">
                  <a:moveTo>
                    <a:pt x="181" y="318"/>
                  </a:moveTo>
                  <a:cubicBezTo>
                    <a:pt x="128" y="310"/>
                    <a:pt x="75" y="302"/>
                    <a:pt x="45" y="272"/>
                  </a:cubicBezTo>
                  <a:cubicBezTo>
                    <a:pt x="15" y="242"/>
                    <a:pt x="0" y="181"/>
                    <a:pt x="0" y="136"/>
                  </a:cubicBezTo>
                  <a:cubicBezTo>
                    <a:pt x="0" y="91"/>
                    <a:pt x="22" y="45"/>
                    <a:pt x="45" y="0"/>
                  </a:cubicBezTo>
                </a:path>
              </a:pathLst>
            </a:custGeom>
            <a:noFill/>
            <a:ln w="28575" cmpd="sng">
              <a:solidFill>
                <a:schemeClr val="accent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5552" name="Freeform 11"/>
            <p:cNvSpPr>
              <a:spLocks/>
            </p:cNvSpPr>
            <p:nvPr/>
          </p:nvSpPr>
          <p:spPr bwMode="auto">
            <a:xfrm>
              <a:off x="1382" y="1797"/>
              <a:ext cx="98" cy="408"/>
            </a:xfrm>
            <a:custGeom>
              <a:avLst/>
              <a:gdLst>
                <a:gd name="T0" fmla="*/ 53 w 98"/>
                <a:gd name="T1" fmla="*/ 408 h 408"/>
                <a:gd name="T2" fmla="*/ 7 w 98"/>
                <a:gd name="T3" fmla="*/ 227 h 408"/>
                <a:gd name="T4" fmla="*/ 98 w 98"/>
                <a:gd name="T5" fmla="*/ 0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" h="408">
                  <a:moveTo>
                    <a:pt x="53" y="408"/>
                  </a:moveTo>
                  <a:cubicBezTo>
                    <a:pt x="26" y="351"/>
                    <a:pt x="0" y="295"/>
                    <a:pt x="7" y="227"/>
                  </a:cubicBezTo>
                  <a:cubicBezTo>
                    <a:pt x="14" y="159"/>
                    <a:pt x="56" y="79"/>
                    <a:pt x="98" y="0"/>
                  </a:cubicBezTo>
                </a:path>
              </a:pathLst>
            </a:custGeom>
            <a:noFill/>
            <a:ln w="28575" cmpd="sng">
              <a:solidFill>
                <a:schemeClr val="accent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5545" name="Text Box 12"/>
          <p:cNvSpPr txBox="1">
            <a:spLocks noChangeArrowheads="1"/>
          </p:cNvSpPr>
          <p:nvPr/>
        </p:nvSpPr>
        <p:spPr bwMode="auto">
          <a:xfrm>
            <a:off x="4499992" y="446819"/>
            <a:ext cx="456208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10. Reconstitution des vésicules</a:t>
            </a:r>
            <a:br>
              <a:rPr lang="fr-FR" altLang="en-US" sz="2400" dirty="0"/>
            </a:br>
            <a:r>
              <a:rPr lang="fr-FR" altLang="en-US" sz="2400" dirty="0"/>
              <a:t>à partir de la membrane</a:t>
            </a:r>
            <a:br>
              <a:rPr lang="fr-FR" altLang="en-US" sz="2400" dirty="0"/>
            </a:br>
            <a:r>
              <a:rPr lang="fr-FR" altLang="en-US" sz="2400" dirty="0"/>
              <a:t>plasmique</a:t>
            </a:r>
          </a:p>
        </p:txBody>
      </p:sp>
      <p:sp>
        <p:nvSpPr>
          <p:cNvPr id="63501" name="AutoShape 13"/>
          <p:cNvSpPr>
            <a:spLocks noChangeArrowheads="1"/>
          </p:cNvSpPr>
          <p:nvPr/>
        </p:nvSpPr>
        <p:spPr bwMode="auto">
          <a:xfrm rot="4540637">
            <a:off x="2376488" y="80590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63502" name="AutoShape 14"/>
          <p:cNvSpPr>
            <a:spLocks noChangeArrowheads="1"/>
          </p:cNvSpPr>
          <p:nvPr/>
        </p:nvSpPr>
        <p:spPr bwMode="auto">
          <a:xfrm rot="4540637">
            <a:off x="2366962" y="9153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63503" name="AutoShape 15"/>
          <p:cNvSpPr>
            <a:spLocks noChangeArrowheads="1"/>
          </p:cNvSpPr>
          <p:nvPr/>
        </p:nvSpPr>
        <p:spPr bwMode="auto">
          <a:xfrm rot="4540637">
            <a:off x="2357438" y="-62285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16" name="Rectangle 144"/>
          <p:cNvSpPr>
            <a:spLocks noChangeArrowheads="1"/>
          </p:cNvSpPr>
          <p:nvPr/>
        </p:nvSpPr>
        <p:spPr bwMode="auto">
          <a:xfrm>
            <a:off x="0" y="-27384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7" name="Text Box 145"/>
          <p:cNvSpPr txBox="1">
            <a:spLocks noChangeArrowheads="1"/>
          </p:cNvSpPr>
          <p:nvPr/>
        </p:nvSpPr>
        <p:spPr bwMode="auto">
          <a:xfrm>
            <a:off x="1055688" y="-27384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Synapse chimique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63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en-US">
                <a:solidFill>
                  <a:srgbClr val="000000"/>
                </a:solidFill>
              </a:rPr>
              <a:t>Au ralenti…</a:t>
            </a:r>
          </a:p>
        </p:txBody>
      </p:sp>
      <p:sp>
        <p:nvSpPr>
          <p:cNvPr id="66563" name="Rectangle 4"/>
          <p:cNvSpPr>
            <a:spLocks noChangeArrowheads="1"/>
          </p:cNvSpPr>
          <p:nvPr/>
        </p:nvSpPr>
        <p:spPr bwMode="auto">
          <a:xfrm>
            <a:off x="0" y="0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6564" name="Text Box 5"/>
          <p:cNvSpPr txBox="1">
            <a:spLocks noChangeArrowheads="1"/>
          </p:cNvSpPr>
          <p:nvPr/>
        </p:nvSpPr>
        <p:spPr bwMode="auto">
          <a:xfrm>
            <a:off x="1055688" y="0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Synapse chimique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reeform 2"/>
          <p:cNvSpPr>
            <a:spLocks/>
          </p:cNvSpPr>
          <p:nvPr/>
        </p:nvSpPr>
        <p:spPr bwMode="auto">
          <a:xfrm>
            <a:off x="1352550" y="692795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299" name="Freeform 3"/>
          <p:cNvSpPr>
            <a:spLocks/>
          </p:cNvSpPr>
          <p:nvPr/>
        </p:nvSpPr>
        <p:spPr bwMode="auto">
          <a:xfrm>
            <a:off x="920750" y="4053532"/>
            <a:ext cx="7704138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943464" y="6231029"/>
            <a:ext cx="273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Neurone post-synaptique</a:t>
            </a:r>
          </a:p>
        </p:txBody>
      </p:sp>
      <p:sp>
        <p:nvSpPr>
          <p:cNvPr id="55301" name="Freeform 5"/>
          <p:cNvSpPr>
            <a:spLocks/>
          </p:cNvSpPr>
          <p:nvPr/>
        </p:nvSpPr>
        <p:spPr bwMode="auto">
          <a:xfrm>
            <a:off x="2709863" y="619770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02" name="Freeform 6"/>
          <p:cNvSpPr>
            <a:spLocks/>
          </p:cNvSpPr>
          <p:nvPr/>
        </p:nvSpPr>
        <p:spPr bwMode="auto">
          <a:xfrm>
            <a:off x="2925763" y="692795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03" name="Freeform 7"/>
          <p:cNvSpPr>
            <a:spLocks/>
          </p:cNvSpPr>
          <p:nvPr/>
        </p:nvSpPr>
        <p:spPr bwMode="auto">
          <a:xfrm>
            <a:off x="3141663" y="619770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04" name="Freeform 8"/>
          <p:cNvSpPr>
            <a:spLocks/>
          </p:cNvSpPr>
          <p:nvPr/>
        </p:nvSpPr>
        <p:spPr bwMode="auto">
          <a:xfrm>
            <a:off x="3357563" y="619770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05" name="Freeform 9"/>
          <p:cNvSpPr>
            <a:spLocks/>
          </p:cNvSpPr>
          <p:nvPr/>
        </p:nvSpPr>
        <p:spPr bwMode="auto">
          <a:xfrm>
            <a:off x="3573463" y="619770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06" name="Oval 10"/>
          <p:cNvSpPr>
            <a:spLocks noChangeArrowheads="1"/>
          </p:cNvSpPr>
          <p:nvPr/>
        </p:nvSpPr>
        <p:spPr bwMode="auto">
          <a:xfrm rot="-8050359">
            <a:off x="3213100" y="1196032"/>
            <a:ext cx="431800" cy="4318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 rot="-8050359">
            <a:off x="2997200" y="1629420"/>
            <a:ext cx="287337" cy="2873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 rot="-8050359">
            <a:off x="3538538" y="1700857"/>
            <a:ext cx="215900" cy="2159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5309" name="Oval 25"/>
          <p:cNvSpPr>
            <a:spLocks noChangeArrowheads="1"/>
          </p:cNvSpPr>
          <p:nvPr/>
        </p:nvSpPr>
        <p:spPr bwMode="auto">
          <a:xfrm>
            <a:off x="3171825" y="1735782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5310" name="Oval 26"/>
          <p:cNvSpPr>
            <a:spLocks noChangeArrowheads="1"/>
          </p:cNvSpPr>
          <p:nvPr/>
        </p:nvSpPr>
        <p:spPr bwMode="auto">
          <a:xfrm>
            <a:off x="3035300" y="1775470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5311" name="Oval 27"/>
          <p:cNvSpPr>
            <a:spLocks noChangeArrowheads="1"/>
          </p:cNvSpPr>
          <p:nvPr/>
        </p:nvSpPr>
        <p:spPr bwMode="auto">
          <a:xfrm>
            <a:off x="3133725" y="165640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5312" name="Oval 28"/>
          <p:cNvSpPr>
            <a:spLocks noChangeArrowheads="1"/>
          </p:cNvSpPr>
          <p:nvPr/>
        </p:nvSpPr>
        <p:spPr bwMode="auto">
          <a:xfrm>
            <a:off x="3124200" y="1810395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5313" name="Oval 29"/>
          <p:cNvSpPr>
            <a:spLocks noChangeArrowheads="1"/>
          </p:cNvSpPr>
          <p:nvPr/>
        </p:nvSpPr>
        <p:spPr bwMode="auto">
          <a:xfrm>
            <a:off x="3051175" y="1688157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pSp>
        <p:nvGrpSpPr>
          <p:cNvPr id="53282" name="Group 34"/>
          <p:cNvGrpSpPr>
            <a:grpSpLocks/>
          </p:cNvGrpSpPr>
          <p:nvPr/>
        </p:nvGrpSpPr>
        <p:grpSpPr bwMode="auto">
          <a:xfrm>
            <a:off x="2336800" y="2132657"/>
            <a:ext cx="3325813" cy="1152525"/>
            <a:chOff x="1472" y="1026"/>
            <a:chExt cx="2095" cy="726"/>
          </a:xfrm>
        </p:grpSpPr>
        <p:sp>
          <p:nvSpPr>
            <p:cNvPr id="55318" name="Freeform 13"/>
            <p:cNvSpPr>
              <a:spLocks/>
            </p:cNvSpPr>
            <p:nvPr/>
          </p:nvSpPr>
          <p:spPr bwMode="auto">
            <a:xfrm>
              <a:off x="1472" y="1382"/>
              <a:ext cx="749" cy="370"/>
            </a:xfrm>
            <a:custGeom>
              <a:avLst/>
              <a:gdLst>
                <a:gd name="T0" fmla="*/ 8 w 749"/>
                <a:gd name="T1" fmla="*/ 324 h 370"/>
                <a:gd name="T2" fmla="*/ 99 w 749"/>
                <a:gd name="T3" fmla="*/ 188 h 370"/>
                <a:gd name="T4" fmla="*/ 280 w 749"/>
                <a:gd name="T5" fmla="*/ 52 h 370"/>
                <a:gd name="T6" fmla="*/ 462 w 749"/>
                <a:gd name="T7" fmla="*/ 7 h 370"/>
                <a:gd name="T8" fmla="*/ 598 w 749"/>
                <a:gd name="T9" fmla="*/ 7 h 370"/>
                <a:gd name="T10" fmla="*/ 734 w 749"/>
                <a:gd name="T11" fmla="*/ 52 h 370"/>
                <a:gd name="T12" fmla="*/ 688 w 749"/>
                <a:gd name="T13" fmla="*/ 143 h 370"/>
                <a:gd name="T14" fmla="*/ 462 w 749"/>
                <a:gd name="T15" fmla="*/ 188 h 370"/>
                <a:gd name="T16" fmla="*/ 189 w 749"/>
                <a:gd name="T17" fmla="*/ 324 h 370"/>
                <a:gd name="T18" fmla="*/ 53 w 749"/>
                <a:gd name="T19" fmla="*/ 370 h 370"/>
                <a:gd name="T20" fmla="*/ 8 w 749"/>
                <a:gd name="T21" fmla="*/ 324 h 3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49" h="370">
                  <a:moveTo>
                    <a:pt x="8" y="324"/>
                  </a:moveTo>
                  <a:cubicBezTo>
                    <a:pt x="16" y="294"/>
                    <a:pt x="54" y="233"/>
                    <a:pt x="99" y="188"/>
                  </a:cubicBezTo>
                  <a:cubicBezTo>
                    <a:pt x="144" y="143"/>
                    <a:pt x="220" y="82"/>
                    <a:pt x="280" y="52"/>
                  </a:cubicBezTo>
                  <a:cubicBezTo>
                    <a:pt x="340" y="22"/>
                    <a:pt x="409" y="14"/>
                    <a:pt x="462" y="7"/>
                  </a:cubicBezTo>
                  <a:cubicBezTo>
                    <a:pt x="515" y="0"/>
                    <a:pt x="553" y="0"/>
                    <a:pt x="598" y="7"/>
                  </a:cubicBezTo>
                  <a:cubicBezTo>
                    <a:pt x="643" y="14"/>
                    <a:pt x="719" y="29"/>
                    <a:pt x="734" y="52"/>
                  </a:cubicBezTo>
                  <a:cubicBezTo>
                    <a:pt x="749" y="75"/>
                    <a:pt x="733" y="120"/>
                    <a:pt x="688" y="143"/>
                  </a:cubicBezTo>
                  <a:cubicBezTo>
                    <a:pt x="643" y="166"/>
                    <a:pt x="545" y="158"/>
                    <a:pt x="462" y="188"/>
                  </a:cubicBezTo>
                  <a:cubicBezTo>
                    <a:pt x="379" y="218"/>
                    <a:pt x="257" y="294"/>
                    <a:pt x="189" y="324"/>
                  </a:cubicBezTo>
                  <a:cubicBezTo>
                    <a:pt x="121" y="354"/>
                    <a:pt x="83" y="370"/>
                    <a:pt x="53" y="370"/>
                  </a:cubicBezTo>
                  <a:cubicBezTo>
                    <a:pt x="23" y="370"/>
                    <a:pt x="0" y="354"/>
                    <a:pt x="8" y="324"/>
                  </a:cubicBezTo>
                  <a:close/>
                </a:path>
              </a:pathLst>
            </a:custGeom>
            <a:solidFill>
              <a:schemeClr val="accent1"/>
            </a:solidFill>
            <a:ln w="57150" cmpd="sng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55319" name="Group 14"/>
            <p:cNvGrpSpPr>
              <a:grpSpLocks/>
            </p:cNvGrpSpPr>
            <p:nvPr/>
          </p:nvGrpSpPr>
          <p:grpSpPr bwMode="auto">
            <a:xfrm>
              <a:off x="3022" y="1389"/>
              <a:ext cx="272" cy="272"/>
              <a:chOff x="3022" y="1389"/>
              <a:chExt cx="272" cy="272"/>
            </a:xfrm>
          </p:grpSpPr>
          <p:sp>
            <p:nvSpPr>
              <p:cNvPr id="55323" name="Oval 15"/>
              <p:cNvSpPr>
                <a:spLocks noChangeArrowheads="1"/>
              </p:cNvSpPr>
              <p:nvPr/>
            </p:nvSpPr>
            <p:spPr bwMode="auto">
              <a:xfrm rot="-8050359">
                <a:off x="3022" y="1389"/>
                <a:ext cx="272" cy="272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  <p:sp>
            <p:nvSpPr>
              <p:cNvPr id="55324" name="Oval 16"/>
              <p:cNvSpPr>
                <a:spLocks noChangeArrowheads="1"/>
              </p:cNvSpPr>
              <p:nvPr/>
            </p:nvSpPr>
            <p:spPr bwMode="auto">
              <a:xfrm>
                <a:off x="3216" y="1481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  <p:sp>
            <p:nvSpPr>
              <p:cNvPr id="55325" name="Oval 17"/>
              <p:cNvSpPr>
                <a:spLocks noChangeArrowheads="1"/>
              </p:cNvSpPr>
              <p:nvPr/>
            </p:nvSpPr>
            <p:spPr bwMode="auto">
              <a:xfrm>
                <a:off x="3169" y="1571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  <p:sp>
            <p:nvSpPr>
              <p:cNvPr id="55326" name="Oval 18"/>
              <p:cNvSpPr>
                <a:spLocks noChangeArrowheads="1"/>
              </p:cNvSpPr>
              <p:nvPr/>
            </p:nvSpPr>
            <p:spPr bwMode="auto">
              <a:xfrm>
                <a:off x="3134" y="1518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  <p:sp>
            <p:nvSpPr>
              <p:cNvPr id="55327" name="Oval 19"/>
              <p:cNvSpPr>
                <a:spLocks noChangeArrowheads="1"/>
              </p:cNvSpPr>
              <p:nvPr/>
            </p:nvSpPr>
            <p:spPr bwMode="auto">
              <a:xfrm>
                <a:off x="3124" y="1435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  <p:sp>
            <p:nvSpPr>
              <p:cNvPr id="55328" name="Oval 20"/>
              <p:cNvSpPr>
                <a:spLocks noChangeArrowheads="1"/>
              </p:cNvSpPr>
              <p:nvPr/>
            </p:nvSpPr>
            <p:spPr bwMode="auto">
              <a:xfrm>
                <a:off x="3078" y="1571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  <p:sp>
            <p:nvSpPr>
              <p:cNvPr id="55329" name="Oval 21"/>
              <p:cNvSpPr>
                <a:spLocks noChangeArrowheads="1"/>
              </p:cNvSpPr>
              <p:nvPr/>
            </p:nvSpPr>
            <p:spPr bwMode="auto">
              <a:xfrm>
                <a:off x="3078" y="1480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  <p:sp>
            <p:nvSpPr>
              <p:cNvPr id="55330" name="Oval 22"/>
              <p:cNvSpPr>
                <a:spLocks noChangeArrowheads="1"/>
              </p:cNvSpPr>
              <p:nvPr/>
            </p:nvSpPr>
            <p:spPr bwMode="auto">
              <a:xfrm>
                <a:off x="3226" y="1536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  <p:sp>
            <p:nvSpPr>
              <p:cNvPr id="55331" name="Oval 23"/>
              <p:cNvSpPr>
                <a:spLocks noChangeArrowheads="1"/>
              </p:cNvSpPr>
              <p:nvPr/>
            </p:nvSpPr>
            <p:spPr bwMode="auto">
              <a:xfrm>
                <a:off x="3186" y="14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  <p:sp>
            <p:nvSpPr>
              <p:cNvPr id="55332" name="Oval 24"/>
              <p:cNvSpPr>
                <a:spLocks noChangeArrowheads="1"/>
              </p:cNvSpPr>
              <p:nvPr/>
            </p:nvSpPr>
            <p:spPr bwMode="auto">
              <a:xfrm>
                <a:off x="3062" y="1420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</p:grpSp>
        <p:sp>
          <p:nvSpPr>
            <p:cNvPr id="55320" name="Freeform 30"/>
            <p:cNvSpPr>
              <a:spLocks/>
            </p:cNvSpPr>
            <p:nvPr/>
          </p:nvSpPr>
          <p:spPr bwMode="auto">
            <a:xfrm>
              <a:off x="2251" y="1026"/>
              <a:ext cx="635" cy="454"/>
            </a:xfrm>
            <a:custGeom>
              <a:avLst/>
              <a:gdLst>
                <a:gd name="T0" fmla="*/ 0 w 635"/>
                <a:gd name="T1" fmla="*/ 0 h 454"/>
                <a:gd name="T2" fmla="*/ 91 w 635"/>
                <a:gd name="T3" fmla="*/ 227 h 454"/>
                <a:gd name="T4" fmla="*/ 318 w 635"/>
                <a:gd name="T5" fmla="*/ 363 h 454"/>
                <a:gd name="T6" fmla="*/ 635 w 635"/>
                <a:gd name="T7" fmla="*/ 454 h 4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35" h="454">
                  <a:moveTo>
                    <a:pt x="0" y="0"/>
                  </a:moveTo>
                  <a:cubicBezTo>
                    <a:pt x="19" y="83"/>
                    <a:pt x="38" y="167"/>
                    <a:pt x="91" y="227"/>
                  </a:cubicBezTo>
                  <a:cubicBezTo>
                    <a:pt x="144" y="287"/>
                    <a:pt x="227" y="325"/>
                    <a:pt x="318" y="363"/>
                  </a:cubicBezTo>
                  <a:cubicBezTo>
                    <a:pt x="409" y="401"/>
                    <a:pt x="522" y="427"/>
                    <a:pt x="635" y="454"/>
                  </a:cubicBezTo>
                </a:path>
              </a:pathLst>
            </a:custGeom>
            <a:noFill/>
            <a:ln w="38100" cmpd="sng">
              <a:solidFill>
                <a:schemeClr val="bg2">
                  <a:lumMod val="75000"/>
                </a:schemeClr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321" name="Freeform 31"/>
            <p:cNvSpPr>
              <a:spLocks/>
            </p:cNvSpPr>
            <p:nvPr/>
          </p:nvSpPr>
          <p:spPr bwMode="auto">
            <a:xfrm>
              <a:off x="2251" y="1419"/>
              <a:ext cx="408" cy="106"/>
            </a:xfrm>
            <a:custGeom>
              <a:avLst/>
              <a:gdLst>
                <a:gd name="T0" fmla="*/ 0 w 408"/>
                <a:gd name="T1" fmla="*/ 106 h 106"/>
                <a:gd name="T2" fmla="*/ 182 w 408"/>
                <a:gd name="T3" fmla="*/ 15 h 106"/>
                <a:gd name="T4" fmla="*/ 408 w 408"/>
                <a:gd name="T5" fmla="*/ 15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8" h="106">
                  <a:moveTo>
                    <a:pt x="0" y="106"/>
                  </a:moveTo>
                  <a:cubicBezTo>
                    <a:pt x="57" y="68"/>
                    <a:pt x="114" y="30"/>
                    <a:pt x="182" y="15"/>
                  </a:cubicBezTo>
                  <a:cubicBezTo>
                    <a:pt x="250" y="0"/>
                    <a:pt x="329" y="7"/>
                    <a:pt x="408" y="15"/>
                  </a:cubicBezTo>
                </a:path>
              </a:pathLst>
            </a:custGeom>
            <a:noFill/>
            <a:ln w="38100" cap="flat" cmpd="sng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322" name="Freeform 32"/>
            <p:cNvSpPr>
              <a:spLocks/>
            </p:cNvSpPr>
            <p:nvPr/>
          </p:nvSpPr>
          <p:spPr bwMode="auto">
            <a:xfrm>
              <a:off x="3385" y="1616"/>
              <a:ext cx="182" cy="136"/>
            </a:xfrm>
            <a:custGeom>
              <a:avLst/>
              <a:gdLst>
                <a:gd name="T0" fmla="*/ 0 w 182"/>
                <a:gd name="T1" fmla="*/ 0 h 136"/>
                <a:gd name="T2" fmla="*/ 136 w 182"/>
                <a:gd name="T3" fmla="*/ 45 h 136"/>
                <a:gd name="T4" fmla="*/ 182 w 182"/>
                <a:gd name="T5" fmla="*/ 136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136">
                  <a:moveTo>
                    <a:pt x="0" y="0"/>
                  </a:moveTo>
                  <a:cubicBezTo>
                    <a:pt x="53" y="11"/>
                    <a:pt x="106" y="22"/>
                    <a:pt x="136" y="45"/>
                  </a:cubicBezTo>
                  <a:cubicBezTo>
                    <a:pt x="166" y="68"/>
                    <a:pt x="174" y="102"/>
                    <a:pt x="182" y="136"/>
                  </a:cubicBezTo>
                </a:path>
              </a:pathLst>
            </a:custGeom>
            <a:noFill/>
            <a:ln w="38100" cmpd="sng">
              <a:solidFill>
                <a:schemeClr val="bg2">
                  <a:lumMod val="75000"/>
                </a:schemeClr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5315" name="Text Box 33"/>
          <p:cNvSpPr txBox="1">
            <a:spLocks noChangeArrowheads="1"/>
          </p:cNvSpPr>
          <p:nvPr/>
        </p:nvSpPr>
        <p:spPr bwMode="auto">
          <a:xfrm>
            <a:off x="5130800" y="342504"/>
            <a:ext cx="405110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0. Le neurotransmetteur est </a:t>
            </a:r>
            <a:br>
              <a:rPr lang="fr-FR" altLang="en-US" sz="2400" dirty="0"/>
            </a:br>
            <a:r>
              <a:rPr lang="fr-FR" altLang="en-US" sz="2400" dirty="0"/>
              <a:t>synthétisé et stocké dans</a:t>
            </a:r>
            <a:br>
              <a:rPr lang="fr-FR" altLang="en-US" sz="2400" dirty="0"/>
            </a:br>
            <a:r>
              <a:rPr lang="fr-FR" altLang="en-US" sz="2400" dirty="0"/>
              <a:t>des vésicules</a:t>
            </a:r>
          </a:p>
        </p:txBody>
      </p:sp>
      <p:sp>
        <p:nvSpPr>
          <p:cNvPr id="55316" name="Rectangle 35"/>
          <p:cNvSpPr>
            <a:spLocks noChangeArrowheads="1"/>
          </p:cNvSpPr>
          <p:nvPr/>
        </p:nvSpPr>
        <p:spPr bwMode="auto">
          <a:xfrm>
            <a:off x="0" y="-27384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5317" name="Text Box 36"/>
          <p:cNvSpPr txBox="1">
            <a:spLocks noChangeArrowheads="1"/>
          </p:cNvSpPr>
          <p:nvPr/>
        </p:nvSpPr>
        <p:spPr bwMode="auto">
          <a:xfrm>
            <a:off x="1055688" y="-27384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Synapse chimique</a:t>
            </a: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2060575" y="4590900"/>
            <a:ext cx="25699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Bouton </a:t>
            </a:r>
            <a:r>
              <a:rPr lang="fr-FR" altLang="en-US" sz="1800" dirty="0" err="1"/>
              <a:t>pré-synaptique</a:t>
            </a:r>
            <a:endParaRPr lang="fr-F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8938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3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n-US">
                <a:solidFill>
                  <a:srgbClr val="000000"/>
                </a:solidFill>
              </a:rPr>
              <a:t>Définitions</a:t>
            </a:r>
          </a:p>
        </p:txBody>
      </p:sp>
      <p:sp>
        <p:nvSpPr>
          <p:cNvPr id="68611" name="Rectangle 5"/>
          <p:cNvSpPr>
            <a:spLocks noChangeArrowheads="1"/>
          </p:cNvSpPr>
          <p:nvPr/>
        </p:nvSpPr>
        <p:spPr bwMode="auto">
          <a:xfrm>
            <a:off x="250825" y="1768475"/>
            <a:ext cx="864235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b="1" u="sng" dirty="0">
                <a:solidFill>
                  <a:srgbClr val="000000"/>
                </a:solidFill>
              </a:rPr>
              <a:t>Neurotransmetteur </a:t>
            </a:r>
            <a:r>
              <a:rPr lang="fr-FR" altLang="en-US" sz="2400" dirty="0">
                <a:solidFill>
                  <a:srgbClr val="000000"/>
                </a:solidFill>
              </a:rPr>
              <a:t>: agent chimique sécrété par le neurone pré-synaptique et utilisé comme messager entre neurones.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b="1" u="sng" dirty="0">
                <a:solidFill>
                  <a:srgbClr val="000000"/>
                </a:solidFill>
              </a:rPr>
              <a:t>Neurofibrilles </a:t>
            </a:r>
            <a:r>
              <a:rPr lang="fr-FR" altLang="en-US" sz="2400" u="sng" dirty="0">
                <a:solidFill>
                  <a:srgbClr val="000000"/>
                </a:solidFill>
              </a:rPr>
              <a:t>: </a:t>
            </a:r>
            <a:r>
              <a:rPr lang="fr-FR" altLang="en-US" sz="2400" dirty="0">
                <a:solidFill>
                  <a:srgbClr val="000000"/>
                </a:solidFill>
              </a:rPr>
              <a:t>organites allongés du neurone, présents dans le </a:t>
            </a:r>
            <a:r>
              <a:rPr lang="fr-FR" altLang="en-US" sz="2400" dirty="0" err="1">
                <a:solidFill>
                  <a:srgbClr val="000000"/>
                </a:solidFill>
              </a:rPr>
              <a:t>perikaryon</a:t>
            </a:r>
            <a:r>
              <a:rPr lang="fr-FR" altLang="en-US" sz="2400" dirty="0">
                <a:solidFill>
                  <a:srgbClr val="000000"/>
                </a:solidFill>
              </a:rPr>
              <a:t> (soma), les dendrites et l’axone. Comprennent les </a:t>
            </a:r>
            <a:r>
              <a:rPr lang="fr-FR" altLang="en-US" sz="2400" i="1" dirty="0">
                <a:solidFill>
                  <a:srgbClr val="000000"/>
                </a:solidFill>
              </a:rPr>
              <a:t>Neurofilaments</a:t>
            </a:r>
            <a:r>
              <a:rPr lang="fr-FR" altLang="en-US" sz="2400" dirty="0">
                <a:solidFill>
                  <a:srgbClr val="000000"/>
                </a:solidFill>
              </a:rPr>
              <a:t> (petit diamètre) et les </a:t>
            </a:r>
            <a:r>
              <a:rPr lang="fr-FR" altLang="en-US" sz="2400" i="1" dirty="0">
                <a:solidFill>
                  <a:srgbClr val="000000"/>
                </a:solidFill>
              </a:rPr>
              <a:t>Neurotubules</a:t>
            </a:r>
            <a:r>
              <a:rPr lang="fr-FR" altLang="en-US" sz="2400" dirty="0">
                <a:solidFill>
                  <a:srgbClr val="000000"/>
                </a:solidFill>
              </a:rPr>
              <a:t> (gros diamètre)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b="1" u="sng" dirty="0">
                <a:solidFill>
                  <a:srgbClr val="000000"/>
                </a:solidFill>
              </a:rPr>
              <a:t>Vésicule</a:t>
            </a:r>
            <a:r>
              <a:rPr lang="fr-FR" altLang="en-US" sz="2400" b="1" dirty="0">
                <a:solidFill>
                  <a:srgbClr val="000000"/>
                </a:solidFill>
              </a:rPr>
              <a:t> </a:t>
            </a:r>
            <a:r>
              <a:rPr lang="fr-FR" altLang="en-US" sz="2400" b="1" u="sng" dirty="0">
                <a:solidFill>
                  <a:srgbClr val="000000"/>
                </a:solidFill>
              </a:rPr>
              <a:t>synaptique</a:t>
            </a:r>
            <a:r>
              <a:rPr lang="fr-FR" altLang="en-US" sz="2400" dirty="0">
                <a:solidFill>
                  <a:srgbClr val="000000"/>
                </a:solidFill>
              </a:rPr>
              <a:t> (ou </a:t>
            </a:r>
            <a:r>
              <a:rPr lang="fr-FR" altLang="en-US" sz="2400" dirty="0" err="1">
                <a:solidFill>
                  <a:srgbClr val="000000"/>
                </a:solidFill>
              </a:rPr>
              <a:t>synaptosome</a:t>
            </a:r>
            <a:r>
              <a:rPr lang="fr-FR" altLang="en-US" sz="2400" dirty="0">
                <a:solidFill>
                  <a:srgbClr val="000000"/>
                </a:solidFill>
              </a:rPr>
              <a:t>) : vésicule contenue dans l’élément pré-synaptique de la synapse et qui participe à la synthèse des neurotransmetteurs.</a:t>
            </a:r>
          </a:p>
        </p:txBody>
      </p:sp>
      <p:sp>
        <p:nvSpPr>
          <p:cNvPr id="68612" name="Rectangle 6"/>
          <p:cNvSpPr>
            <a:spLocks noChangeArrowheads="1"/>
          </p:cNvSpPr>
          <p:nvPr/>
        </p:nvSpPr>
        <p:spPr bwMode="auto">
          <a:xfrm>
            <a:off x="0" y="0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8613" name="Text Box 7"/>
          <p:cNvSpPr txBox="1">
            <a:spLocks noChangeArrowheads="1"/>
          </p:cNvSpPr>
          <p:nvPr/>
        </p:nvSpPr>
        <p:spPr bwMode="auto">
          <a:xfrm>
            <a:off x="1055688" y="0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Synapse chimique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reeform 2"/>
          <p:cNvSpPr>
            <a:spLocks/>
          </p:cNvSpPr>
          <p:nvPr/>
        </p:nvSpPr>
        <p:spPr bwMode="auto">
          <a:xfrm>
            <a:off x="1366792" y="735346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3" name="Freeform 3"/>
          <p:cNvSpPr>
            <a:spLocks/>
          </p:cNvSpPr>
          <p:nvPr/>
        </p:nvSpPr>
        <p:spPr bwMode="auto">
          <a:xfrm>
            <a:off x="934992" y="4096083"/>
            <a:ext cx="7704137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4" name="Freeform 4"/>
          <p:cNvSpPr>
            <a:spLocks/>
          </p:cNvSpPr>
          <p:nvPr/>
        </p:nvSpPr>
        <p:spPr bwMode="auto">
          <a:xfrm>
            <a:off x="2735217" y="662321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5" name="Freeform 5"/>
          <p:cNvSpPr>
            <a:spLocks/>
          </p:cNvSpPr>
          <p:nvPr/>
        </p:nvSpPr>
        <p:spPr bwMode="auto">
          <a:xfrm>
            <a:off x="2951117" y="735346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6" name="Freeform 6"/>
          <p:cNvSpPr>
            <a:spLocks/>
          </p:cNvSpPr>
          <p:nvPr/>
        </p:nvSpPr>
        <p:spPr bwMode="auto">
          <a:xfrm>
            <a:off x="3167017" y="662321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7" name="Freeform 7"/>
          <p:cNvSpPr>
            <a:spLocks/>
          </p:cNvSpPr>
          <p:nvPr/>
        </p:nvSpPr>
        <p:spPr bwMode="auto">
          <a:xfrm>
            <a:off x="3382917" y="662321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8" name="Freeform 8"/>
          <p:cNvSpPr>
            <a:spLocks/>
          </p:cNvSpPr>
          <p:nvPr/>
        </p:nvSpPr>
        <p:spPr bwMode="auto">
          <a:xfrm>
            <a:off x="3598817" y="662321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9" name="Oval 9"/>
          <p:cNvSpPr>
            <a:spLocks noChangeArrowheads="1"/>
          </p:cNvSpPr>
          <p:nvPr/>
        </p:nvSpPr>
        <p:spPr bwMode="auto">
          <a:xfrm rot="-8050359">
            <a:off x="4822779" y="2751471"/>
            <a:ext cx="431800" cy="431800"/>
          </a:xfrm>
          <a:prstGeom prst="ellipse">
            <a:avLst/>
          </a:prstGeom>
          <a:solidFill>
            <a:srgbClr val="66FFFF"/>
          </a:solidFill>
          <a:ln w="28575" algn="ctr">
            <a:solidFill>
              <a:schemeClr val="bg2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30" name="Oval 10"/>
          <p:cNvSpPr>
            <a:spLocks noChangeArrowheads="1"/>
          </p:cNvSpPr>
          <p:nvPr/>
        </p:nvSpPr>
        <p:spPr bwMode="auto">
          <a:xfrm rot="-8050359">
            <a:off x="3238454" y="1238583"/>
            <a:ext cx="431800" cy="4318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4283" name="AutoShape 11"/>
          <p:cNvSpPr>
            <a:spLocks noChangeArrowheads="1"/>
          </p:cNvSpPr>
          <p:nvPr/>
        </p:nvSpPr>
        <p:spPr bwMode="auto">
          <a:xfrm rot="4540637">
            <a:off x="2411366" y="122571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6332" name="Oval 12"/>
          <p:cNvSpPr>
            <a:spLocks noChangeArrowheads="1"/>
          </p:cNvSpPr>
          <p:nvPr/>
        </p:nvSpPr>
        <p:spPr bwMode="auto">
          <a:xfrm rot="-8050359">
            <a:off x="3022554" y="1671971"/>
            <a:ext cx="287337" cy="2873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33" name="Oval 13"/>
          <p:cNvSpPr>
            <a:spLocks noChangeArrowheads="1"/>
          </p:cNvSpPr>
          <p:nvPr/>
        </p:nvSpPr>
        <p:spPr bwMode="auto">
          <a:xfrm rot="-8050359">
            <a:off x="3563892" y="1743408"/>
            <a:ext cx="215900" cy="2159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34" name="Freeform 14"/>
          <p:cNvSpPr>
            <a:spLocks/>
          </p:cNvSpPr>
          <p:nvPr/>
        </p:nvSpPr>
        <p:spPr bwMode="auto">
          <a:xfrm>
            <a:off x="2362154" y="2740358"/>
            <a:ext cx="1189038" cy="587375"/>
          </a:xfrm>
          <a:custGeom>
            <a:avLst/>
            <a:gdLst>
              <a:gd name="T0" fmla="*/ 2147483647 w 749"/>
              <a:gd name="T1" fmla="*/ 2147483647 h 370"/>
              <a:gd name="T2" fmla="*/ 2147483647 w 749"/>
              <a:gd name="T3" fmla="*/ 2147483647 h 370"/>
              <a:gd name="T4" fmla="*/ 2147483647 w 749"/>
              <a:gd name="T5" fmla="*/ 2147483647 h 370"/>
              <a:gd name="T6" fmla="*/ 2147483647 w 749"/>
              <a:gd name="T7" fmla="*/ 2147483647 h 370"/>
              <a:gd name="T8" fmla="*/ 2147483647 w 749"/>
              <a:gd name="T9" fmla="*/ 2147483647 h 370"/>
              <a:gd name="T10" fmla="*/ 2147483647 w 749"/>
              <a:gd name="T11" fmla="*/ 2147483647 h 370"/>
              <a:gd name="T12" fmla="*/ 2147483647 w 749"/>
              <a:gd name="T13" fmla="*/ 2147483647 h 370"/>
              <a:gd name="T14" fmla="*/ 2147483647 w 749"/>
              <a:gd name="T15" fmla="*/ 2147483647 h 370"/>
              <a:gd name="T16" fmla="*/ 2147483647 w 749"/>
              <a:gd name="T17" fmla="*/ 2147483647 h 370"/>
              <a:gd name="T18" fmla="*/ 2147483647 w 749"/>
              <a:gd name="T19" fmla="*/ 2147483647 h 370"/>
              <a:gd name="T20" fmla="*/ 2147483647 w 749"/>
              <a:gd name="T21" fmla="*/ 2147483647 h 3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49" h="370">
                <a:moveTo>
                  <a:pt x="8" y="324"/>
                </a:moveTo>
                <a:cubicBezTo>
                  <a:pt x="16" y="294"/>
                  <a:pt x="54" y="233"/>
                  <a:pt x="99" y="188"/>
                </a:cubicBezTo>
                <a:cubicBezTo>
                  <a:pt x="144" y="143"/>
                  <a:pt x="220" y="82"/>
                  <a:pt x="280" y="52"/>
                </a:cubicBezTo>
                <a:cubicBezTo>
                  <a:pt x="340" y="22"/>
                  <a:pt x="409" y="14"/>
                  <a:pt x="462" y="7"/>
                </a:cubicBezTo>
                <a:cubicBezTo>
                  <a:pt x="515" y="0"/>
                  <a:pt x="553" y="0"/>
                  <a:pt x="598" y="7"/>
                </a:cubicBezTo>
                <a:cubicBezTo>
                  <a:pt x="643" y="14"/>
                  <a:pt x="719" y="29"/>
                  <a:pt x="734" y="52"/>
                </a:cubicBezTo>
                <a:cubicBezTo>
                  <a:pt x="749" y="75"/>
                  <a:pt x="733" y="120"/>
                  <a:pt x="688" y="143"/>
                </a:cubicBezTo>
                <a:cubicBezTo>
                  <a:pt x="643" y="166"/>
                  <a:pt x="545" y="158"/>
                  <a:pt x="462" y="188"/>
                </a:cubicBezTo>
                <a:cubicBezTo>
                  <a:pt x="379" y="218"/>
                  <a:pt x="257" y="294"/>
                  <a:pt x="189" y="324"/>
                </a:cubicBezTo>
                <a:cubicBezTo>
                  <a:pt x="121" y="354"/>
                  <a:pt x="83" y="370"/>
                  <a:pt x="53" y="370"/>
                </a:cubicBezTo>
                <a:cubicBezTo>
                  <a:pt x="23" y="370"/>
                  <a:pt x="0" y="354"/>
                  <a:pt x="8" y="324"/>
                </a:cubicBezTo>
                <a:close/>
              </a:path>
            </a:pathLst>
          </a:custGeom>
          <a:solidFill>
            <a:schemeClr val="accent1"/>
          </a:solidFill>
          <a:ln w="5715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6335" name="Group 15"/>
          <p:cNvGrpSpPr>
            <a:grpSpLocks/>
          </p:cNvGrpSpPr>
          <p:nvPr/>
        </p:nvGrpSpPr>
        <p:grpSpPr bwMode="auto">
          <a:xfrm>
            <a:off x="5614942" y="3399171"/>
            <a:ext cx="431800" cy="431800"/>
            <a:chOff x="3521" y="1797"/>
            <a:chExt cx="272" cy="272"/>
          </a:xfrm>
        </p:grpSpPr>
        <p:sp>
          <p:nvSpPr>
            <p:cNvPr id="56358" name="Oval 16"/>
            <p:cNvSpPr>
              <a:spLocks noChangeArrowheads="1"/>
            </p:cNvSpPr>
            <p:nvPr/>
          </p:nvSpPr>
          <p:spPr bwMode="auto">
            <a:xfrm rot="-8050359">
              <a:off x="3521" y="1797"/>
              <a:ext cx="272" cy="272"/>
            </a:xfrm>
            <a:prstGeom prst="ellipse">
              <a:avLst/>
            </a:prstGeom>
            <a:solidFill>
              <a:srgbClr val="66FFFF"/>
            </a:solidFill>
            <a:ln w="28575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6359" name="Oval 17"/>
            <p:cNvSpPr>
              <a:spLocks noChangeArrowheads="1"/>
            </p:cNvSpPr>
            <p:nvPr/>
          </p:nvSpPr>
          <p:spPr bwMode="auto">
            <a:xfrm>
              <a:off x="3704" y="188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6360" name="Oval 18"/>
            <p:cNvSpPr>
              <a:spLocks noChangeArrowheads="1"/>
            </p:cNvSpPr>
            <p:nvPr/>
          </p:nvSpPr>
          <p:spPr bwMode="auto">
            <a:xfrm>
              <a:off x="3657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6361" name="Oval 19"/>
            <p:cNvSpPr>
              <a:spLocks noChangeArrowheads="1"/>
            </p:cNvSpPr>
            <p:nvPr/>
          </p:nvSpPr>
          <p:spPr bwMode="auto">
            <a:xfrm>
              <a:off x="3622" y="192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6362" name="Oval 20"/>
            <p:cNvSpPr>
              <a:spLocks noChangeArrowheads="1"/>
            </p:cNvSpPr>
            <p:nvPr/>
          </p:nvSpPr>
          <p:spPr bwMode="auto">
            <a:xfrm>
              <a:off x="3612" y="184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6363" name="Oval 21"/>
            <p:cNvSpPr>
              <a:spLocks noChangeArrowheads="1"/>
            </p:cNvSpPr>
            <p:nvPr/>
          </p:nvSpPr>
          <p:spPr bwMode="auto">
            <a:xfrm>
              <a:off x="3566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6364" name="Oval 22"/>
            <p:cNvSpPr>
              <a:spLocks noChangeArrowheads="1"/>
            </p:cNvSpPr>
            <p:nvPr/>
          </p:nvSpPr>
          <p:spPr bwMode="auto">
            <a:xfrm>
              <a:off x="3566" y="188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6365" name="Oval 23"/>
            <p:cNvSpPr>
              <a:spLocks noChangeArrowheads="1"/>
            </p:cNvSpPr>
            <p:nvPr/>
          </p:nvSpPr>
          <p:spPr bwMode="auto">
            <a:xfrm>
              <a:off x="3714" y="194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6366" name="Oval 24"/>
            <p:cNvSpPr>
              <a:spLocks noChangeArrowheads="1"/>
            </p:cNvSpPr>
            <p:nvPr/>
          </p:nvSpPr>
          <p:spPr bwMode="auto">
            <a:xfrm>
              <a:off x="3674" y="183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56336" name="Oval 25"/>
          <p:cNvSpPr>
            <a:spLocks noChangeArrowheads="1"/>
          </p:cNvSpPr>
          <p:nvPr/>
        </p:nvSpPr>
        <p:spPr bwMode="auto">
          <a:xfrm>
            <a:off x="5130754" y="2897521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37" name="Oval 26"/>
          <p:cNvSpPr>
            <a:spLocks noChangeArrowheads="1"/>
          </p:cNvSpPr>
          <p:nvPr/>
        </p:nvSpPr>
        <p:spPr bwMode="auto">
          <a:xfrm>
            <a:off x="5056142" y="3040396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38" name="Oval 27"/>
          <p:cNvSpPr>
            <a:spLocks noChangeArrowheads="1"/>
          </p:cNvSpPr>
          <p:nvPr/>
        </p:nvSpPr>
        <p:spPr bwMode="auto">
          <a:xfrm>
            <a:off x="5000579" y="2956258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39" name="Oval 28"/>
          <p:cNvSpPr>
            <a:spLocks noChangeArrowheads="1"/>
          </p:cNvSpPr>
          <p:nvPr/>
        </p:nvSpPr>
        <p:spPr bwMode="auto">
          <a:xfrm>
            <a:off x="4984704" y="2824496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0" name="Oval 29"/>
          <p:cNvSpPr>
            <a:spLocks noChangeArrowheads="1"/>
          </p:cNvSpPr>
          <p:nvPr/>
        </p:nvSpPr>
        <p:spPr bwMode="auto">
          <a:xfrm>
            <a:off x="4911679" y="3040396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1" name="Oval 30"/>
          <p:cNvSpPr>
            <a:spLocks noChangeArrowheads="1"/>
          </p:cNvSpPr>
          <p:nvPr/>
        </p:nvSpPr>
        <p:spPr bwMode="auto">
          <a:xfrm>
            <a:off x="4911679" y="2895933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2" name="Oval 31"/>
          <p:cNvSpPr>
            <a:spLocks noChangeArrowheads="1"/>
          </p:cNvSpPr>
          <p:nvPr/>
        </p:nvSpPr>
        <p:spPr bwMode="auto">
          <a:xfrm>
            <a:off x="5146629" y="2984833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3" name="Oval 32"/>
          <p:cNvSpPr>
            <a:spLocks noChangeArrowheads="1"/>
          </p:cNvSpPr>
          <p:nvPr/>
        </p:nvSpPr>
        <p:spPr bwMode="auto">
          <a:xfrm>
            <a:off x="5083129" y="2805446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4" name="Oval 33"/>
          <p:cNvSpPr>
            <a:spLocks noChangeArrowheads="1"/>
          </p:cNvSpPr>
          <p:nvPr/>
        </p:nvSpPr>
        <p:spPr bwMode="auto">
          <a:xfrm>
            <a:off x="4886279" y="2800683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5" name="Oval 34"/>
          <p:cNvSpPr>
            <a:spLocks noChangeArrowheads="1"/>
          </p:cNvSpPr>
          <p:nvPr/>
        </p:nvSpPr>
        <p:spPr bwMode="auto">
          <a:xfrm>
            <a:off x="3197179" y="1778333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6" name="Oval 35"/>
          <p:cNvSpPr>
            <a:spLocks noChangeArrowheads="1"/>
          </p:cNvSpPr>
          <p:nvPr/>
        </p:nvSpPr>
        <p:spPr bwMode="auto">
          <a:xfrm>
            <a:off x="3060654" y="1818021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7" name="Oval 36"/>
          <p:cNvSpPr>
            <a:spLocks noChangeArrowheads="1"/>
          </p:cNvSpPr>
          <p:nvPr/>
        </p:nvSpPr>
        <p:spPr bwMode="auto">
          <a:xfrm>
            <a:off x="3159079" y="1698958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8" name="Oval 37"/>
          <p:cNvSpPr>
            <a:spLocks noChangeArrowheads="1"/>
          </p:cNvSpPr>
          <p:nvPr/>
        </p:nvSpPr>
        <p:spPr bwMode="auto">
          <a:xfrm>
            <a:off x="3149554" y="1852946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9" name="Oval 38"/>
          <p:cNvSpPr>
            <a:spLocks noChangeArrowheads="1"/>
          </p:cNvSpPr>
          <p:nvPr/>
        </p:nvSpPr>
        <p:spPr bwMode="auto">
          <a:xfrm>
            <a:off x="3076529" y="1730708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50" name="Freeform 39"/>
          <p:cNvSpPr>
            <a:spLocks/>
          </p:cNvSpPr>
          <p:nvPr/>
        </p:nvSpPr>
        <p:spPr bwMode="auto">
          <a:xfrm>
            <a:off x="3598817" y="2175208"/>
            <a:ext cx="1008062" cy="720725"/>
          </a:xfrm>
          <a:custGeom>
            <a:avLst/>
            <a:gdLst>
              <a:gd name="T0" fmla="*/ 0 w 635"/>
              <a:gd name="T1" fmla="*/ 0 h 454"/>
              <a:gd name="T2" fmla="*/ 2147483647 w 635"/>
              <a:gd name="T3" fmla="*/ 2147483647 h 454"/>
              <a:gd name="T4" fmla="*/ 2147483647 w 635"/>
              <a:gd name="T5" fmla="*/ 2147483647 h 454"/>
              <a:gd name="T6" fmla="*/ 2147483647 w 635"/>
              <a:gd name="T7" fmla="*/ 2147483647 h 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5" h="454">
                <a:moveTo>
                  <a:pt x="0" y="0"/>
                </a:moveTo>
                <a:cubicBezTo>
                  <a:pt x="19" y="83"/>
                  <a:pt x="38" y="167"/>
                  <a:pt x="91" y="227"/>
                </a:cubicBezTo>
                <a:cubicBezTo>
                  <a:pt x="144" y="287"/>
                  <a:pt x="227" y="325"/>
                  <a:pt x="318" y="363"/>
                </a:cubicBezTo>
                <a:cubicBezTo>
                  <a:pt x="409" y="401"/>
                  <a:pt x="522" y="427"/>
                  <a:pt x="635" y="454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51" name="Freeform 40"/>
          <p:cNvSpPr>
            <a:spLocks/>
          </p:cNvSpPr>
          <p:nvPr/>
        </p:nvSpPr>
        <p:spPr bwMode="auto">
          <a:xfrm>
            <a:off x="3598817" y="2799096"/>
            <a:ext cx="647700" cy="168275"/>
          </a:xfrm>
          <a:custGeom>
            <a:avLst/>
            <a:gdLst>
              <a:gd name="T0" fmla="*/ 0 w 408"/>
              <a:gd name="T1" fmla="*/ 2147483647 h 106"/>
              <a:gd name="T2" fmla="*/ 2147483647 w 408"/>
              <a:gd name="T3" fmla="*/ 2147483647 h 106"/>
              <a:gd name="T4" fmla="*/ 2147483647 w 408"/>
              <a:gd name="T5" fmla="*/ 2147483647 h 1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8" h="106">
                <a:moveTo>
                  <a:pt x="0" y="106"/>
                </a:moveTo>
                <a:cubicBezTo>
                  <a:pt x="57" y="68"/>
                  <a:pt x="114" y="30"/>
                  <a:pt x="182" y="15"/>
                </a:cubicBezTo>
                <a:cubicBezTo>
                  <a:pt x="250" y="0"/>
                  <a:pt x="329" y="7"/>
                  <a:pt x="408" y="15"/>
                </a:cubicBezTo>
              </a:path>
            </a:pathLst>
          </a:custGeom>
          <a:noFill/>
          <a:ln w="3810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52" name="Freeform 41"/>
          <p:cNvSpPr>
            <a:spLocks/>
          </p:cNvSpPr>
          <p:nvPr/>
        </p:nvSpPr>
        <p:spPr bwMode="auto">
          <a:xfrm>
            <a:off x="5399042" y="3111833"/>
            <a:ext cx="288925" cy="215900"/>
          </a:xfrm>
          <a:custGeom>
            <a:avLst/>
            <a:gdLst>
              <a:gd name="T0" fmla="*/ 0 w 182"/>
              <a:gd name="T1" fmla="*/ 0 h 136"/>
              <a:gd name="T2" fmla="*/ 2147483647 w 182"/>
              <a:gd name="T3" fmla="*/ 2147483647 h 136"/>
              <a:gd name="T4" fmla="*/ 2147483647 w 182"/>
              <a:gd name="T5" fmla="*/ 2147483647 h 1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" h="136">
                <a:moveTo>
                  <a:pt x="0" y="0"/>
                </a:moveTo>
                <a:cubicBezTo>
                  <a:pt x="53" y="11"/>
                  <a:pt x="106" y="22"/>
                  <a:pt x="136" y="45"/>
                </a:cubicBezTo>
                <a:cubicBezTo>
                  <a:pt x="166" y="68"/>
                  <a:pt x="174" y="102"/>
                  <a:pt x="182" y="136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53" name="Text Box 43"/>
          <p:cNvSpPr txBox="1">
            <a:spLocks noChangeArrowheads="1"/>
          </p:cNvSpPr>
          <p:nvPr/>
        </p:nvSpPr>
        <p:spPr bwMode="auto">
          <a:xfrm>
            <a:off x="4598944" y="847502"/>
            <a:ext cx="450214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1. Un potentiel d’action parvient à la terminaison </a:t>
            </a:r>
            <a:r>
              <a:rPr lang="fr-FR" altLang="en-US" sz="2400" dirty="0" err="1"/>
              <a:t>pré-synaptique</a:t>
            </a:r>
            <a:endParaRPr lang="fr-FR" altLang="en-US" sz="2400" dirty="0"/>
          </a:p>
        </p:txBody>
      </p:sp>
      <p:sp>
        <p:nvSpPr>
          <p:cNvPr id="54316" name="AutoShape 44"/>
          <p:cNvSpPr>
            <a:spLocks noChangeArrowheads="1"/>
          </p:cNvSpPr>
          <p:nvPr/>
        </p:nvSpPr>
        <p:spPr bwMode="auto">
          <a:xfrm rot="4540637">
            <a:off x="2401842" y="51133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4317" name="AutoShape 45"/>
          <p:cNvSpPr>
            <a:spLocks noChangeArrowheads="1"/>
          </p:cNvSpPr>
          <p:nvPr/>
        </p:nvSpPr>
        <p:spPr bwMode="auto">
          <a:xfrm rot="4540637">
            <a:off x="2392316" y="-20304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4318" name="AutoShape 46"/>
          <p:cNvSpPr>
            <a:spLocks noChangeArrowheads="1"/>
          </p:cNvSpPr>
          <p:nvPr/>
        </p:nvSpPr>
        <p:spPr bwMode="auto">
          <a:xfrm rot="4540637">
            <a:off x="2382792" y="-91742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4319" name="AutoShape 47"/>
          <p:cNvSpPr>
            <a:spLocks noChangeArrowheads="1"/>
          </p:cNvSpPr>
          <p:nvPr/>
        </p:nvSpPr>
        <p:spPr bwMode="auto">
          <a:xfrm rot="3441577">
            <a:off x="3589292" y="-417180"/>
            <a:ext cx="914400" cy="914400"/>
          </a:xfrm>
          <a:prstGeom prst="lightningBolt">
            <a:avLst/>
          </a:prstGeom>
          <a:solidFill>
            <a:srgbClr val="FF66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7" name="Rectangle 144"/>
          <p:cNvSpPr>
            <a:spLocks noChangeArrowheads="1"/>
          </p:cNvSpPr>
          <p:nvPr/>
        </p:nvSpPr>
        <p:spPr bwMode="auto">
          <a:xfrm>
            <a:off x="9149" y="-27384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8" name="Text Box 145"/>
          <p:cNvSpPr txBox="1">
            <a:spLocks noChangeArrowheads="1"/>
          </p:cNvSpPr>
          <p:nvPr/>
        </p:nvSpPr>
        <p:spPr bwMode="auto">
          <a:xfrm>
            <a:off x="1064837" y="-27384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Synapse chimique</a:t>
            </a:r>
          </a:p>
        </p:txBody>
      </p:sp>
    </p:spTree>
    <p:extLst>
      <p:ext uri="{BB962C8B-B14F-4D97-AF65-F5344CB8AC3E}">
        <p14:creationId xmlns:p14="http://schemas.microsoft.com/office/powerpoint/2010/main" val="85189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5.18519E-6 C 0.00746 0.05532 0.0151 0.11087 0.01805 0.13333 " pathEditMode="relative" ptsTypes="aA">
                                      <p:cBhvr>
                                        <p:cTn id="6" dur="500" fill="hold"/>
                                        <p:tgtEl>
                                          <p:spTgt spid="54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06 0.13333 C 0.02014 0.14306 0.0224 0.15278 0.03473 0.16296 C 0.04705 0.17315 0.06928 0.1794 0.09167 0.19445 C 0.11407 0.20949 0.14671 0.23588 0.16945 0.2537 C 0.19219 0.27153 0.21112 0.28426 0.22778 0.30185 C 0.24445 0.31945 0.25851 0.3382 0.26945 0.35926 C 0.28039 0.38033 0.2882 0.40347 0.29306 0.42778 C 0.29792 0.45208 0.29775 0.49259 0.29862 0.50556 " pathEditMode="relative" rAng="0" ptsTypes="aaaaaaaA">
                                      <p:cBhvr>
                                        <p:cTn id="9" dur="3000" fill="hold"/>
                                        <p:tgtEl>
                                          <p:spTgt spid="54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8" y="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19" grpId="0" animBg="1"/>
      <p:bldP spid="5431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reeform 2"/>
          <p:cNvSpPr>
            <a:spLocks/>
          </p:cNvSpPr>
          <p:nvPr/>
        </p:nvSpPr>
        <p:spPr bwMode="auto">
          <a:xfrm>
            <a:off x="1341438" y="723471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3" name="Freeform 3"/>
          <p:cNvSpPr>
            <a:spLocks/>
          </p:cNvSpPr>
          <p:nvPr/>
        </p:nvSpPr>
        <p:spPr bwMode="auto">
          <a:xfrm>
            <a:off x="909638" y="4084208"/>
            <a:ext cx="7704137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4" name="Freeform 4"/>
          <p:cNvSpPr>
            <a:spLocks/>
          </p:cNvSpPr>
          <p:nvPr/>
        </p:nvSpPr>
        <p:spPr bwMode="auto">
          <a:xfrm>
            <a:off x="2709863" y="650446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5" name="Freeform 5"/>
          <p:cNvSpPr>
            <a:spLocks/>
          </p:cNvSpPr>
          <p:nvPr/>
        </p:nvSpPr>
        <p:spPr bwMode="auto">
          <a:xfrm>
            <a:off x="2925763" y="723471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6" name="Freeform 6"/>
          <p:cNvSpPr>
            <a:spLocks/>
          </p:cNvSpPr>
          <p:nvPr/>
        </p:nvSpPr>
        <p:spPr bwMode="auto">
          <a:xfrm>
            <a:off x="3141663" y="650446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7" name="Freeform 7"/>
          <p:cNvSpPr>
            <a:spLocks/>
          </p:cNvSpPr>
          <p:nvPr/>
        </p:nvSpPr>
        <p:spPr bwMode="auto">
          <a:xfrm>
            <a:off x="3357563" y="650446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8" name="Freeform 8"/>
          <p:cNvSpPr>
            <a:spLocks/>
          </p:cNvSpPr>
          <p:nvPr/>
        </p:nvSpPr>
        <p:spPr bwMode="auto">
          <a:xfrm>
            <a:off x="3573463" y="650446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9" name="Oval 9"/>
          <p:cNvSpPr>
            <a:spLocks noChangeArrowheads="1"/>
          </p:cNvSpPr>
          <p:nvPr/>
        </p:nvSpPr>
        <p:spPr bwMode="auto">
          <a:xfrm rot="-8050359">
            <a:off x="4797425" y="2739596"/>
            <a:ext cx="431800" cy="431800"/>
          </a:xfrm>
          <a:prstGeom prst="ellipse">
            <a:avLst/>
          </a:prstGeom>
          <a:solidFill>
            <a:srgbClr val="66FFFF"/>
          </a:solidFill>
          <a:ln w="28575" algn="ctr">
            <a:solidFill>
              <a:schemeClr val="bg2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30" name="Oval 10"/>
          <p:cNvSpPr>
            <a:spLocks noChangeArrowheads="1"/>
          </p:cNvSpPr>
          <p:nvPr/>
        </p:nvSpPr>
        <p:spPr bwMode="auto">
          <a:xfrm rot="-8050359">
            <a:off x="3213100" y="1226708"/>
            <a:ext cx="431800" cy="4318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4283" name="AutoShape 11"/>
          <p:cNvSpPr>
            <a:spLocks noChangeArrowheads="1"/>
          </p:cNvSpPr>
          <p:nvPr/>
        </p:nvSpPr>
        <p:spPr bwMode="auto">
          <a:xfrm rot="4540637">
            <a:off x="2386012" y="110696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6332" name="Oval 12"/>
          <p:cNvSpPr>
            <a:spLocks noChangeArrowheads="1"/>
          </p:cNvSpPr>
          <p:nvPr/>
        </p:nvSpPr>
        <p:spPr bwMode="auto">
          <a:xfrm rot="-8050359">
            <a:off x="2997200" y="1660096"/>
            <a:ext cx="287337" cy="2873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33" name="Oval 13"/>
          <p:cNvSpPr>
            <a:spLocks noChangeArrowheads="1"/>
          </p:cNvSpPr>
          <p:nvPr/>
        </p:nvSpPr>
        <p:spPr bwMode="auto">
          <a:xfrm rot="-8050359">
            <a:off x="3538538" y="1731533"/>
            <a:ext cx="215900" cy="2159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34" name="Freeform 14"/>
          <p:cNvSpPr>
            <a:spLocks/>
          </p:cNvSpPr>
          <p:nvPr/>
        </p:nvSpPr>
        <p:spPr bwMode="auto">
          <a:xfrm>
            <a:off x="2336800" y="2728483"/>
            <a:ext cx="1189038" cy="587375"/>
          </a:xfrm>
          <a:custGeom>
            <a:avLst/>
            <a:gdLst>
              <a:gd name="T0" fmla="*/ 2147483647 w 749"/>
              <a:gd name="T1" fmla="*/ 2147483647 h 370"/>
              <a:gd name="T2" fmla="*/ 2147483647 w 749"/>
              <a:gd name="T3" fmla="*/ 2147483647 h 370"/>
              <a:gd name="T4" fmla="*/ 2147483647 w 749"/>
              <a:gd name="T5" fmla="*/ 2147483647 h 370"/>
              <a:gd name="T6" fmla="*/ 2147483647 w 749"/>
              <a:gd name="T7" fmla="*/ 2147483647 h 370"/>
              <a:gd name="T8" fmla="*/ 2147483647 w 749"/>
              <a:gd name="T9" fmla="*/ 2147483647 h 370"/>
              <a:gd name="T10" fmla="*/ 2147483647 w 749"/>
              <a:gd name="T11" fmla="*/ 2147483647 h 370"/>
              <a:gd name="T12" fmla="*/ 2147483647 w 749"/>
              <a:gd name="T13" fmla="*/ 2147483647 h 370"/>
              <a:gd name="T14" fmla="*/ 2147483647 w 749"/>
              <a:gd name="T15" fmla="*/ 2147483647 h 370"/>
              <a:gd name="T16" fmla="*/ 2147483647 w 749"/>
              <a:gd name="T17" fmla="*/ 2147483647 h 370"/>
              <a:gd name="T18" fmla="*/ 2147483647 w 749"/>
              <a:gd name="T19" fmla="*/ 2147483647 h 370"/>
              <a:gd name="T20" fmla="*/ 2147483647 w 749"/>
              <a:gd name="T21" fmla="*/ 2147483647 h 3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49" h="370">
                <a:moveTo>
                  <a:pt x="8" y="324"/>
                </a:moveTo>
                <a:cubicBezTo>
                  <a:pt x="16" y="294"/>
                  <a:pt x="54" y="233"/>
                  <a:pt x="99" y="188"/>
                </a:cubicBezTo>
                <a:cubicBezTo>
                  <a:pt x="144" y="143"/>
                  <a:pt x="220" y="82"/>
                  <a:pt x="280" y="52"/>
                </a:cubicBezTo>
                <a:cubicBezTo>
                  <a:pt x="340" y="22"/>
                  <a:pt x="409" y="14"/>
                  <a:pt x="462" y="7"/>
                </a:cubicBezTo>
                <a:cubicBezTo>
                  <a:pt x="515" y="0"/>
                  <a:pt x="553" y="0"/>
                  <a:pt x="598" y="7"/>
                </a:cubicBezTo>
                <a:cubicBezTo>
                  <a:pt x="643" y="14"/>
                  <a:pt x="719" y="29"/>
                  <a:pt x="734" y="52"/>
                </a:cubicBezTo>
                <a:cubicBezTo>
                  <a:pt x="749" y="75"/>
                  <a:pt x="733" y="120"/>
                  <a:pt x="688" y="143"/>
                </a:cubicBezTo>
                <a:cubicBezTo>
                  <a:pt x="643" y="166"/>
                  <a:pt x="545" y="158"/>
                  <a:pt x="462" y="188"/>
                </a:cubicBezTo>
                <a:cubicBezTo>
                  <a:pt x="379" y="218"/>
                  <a:pt x="257" y="294"/>
                  <a:pt x="189" y="324"/>
                </a:cubicBezTo>
                <a:cubicBezTo>
                  <a:pt x="121" y="354"/>
                  <a:pt x="83" y="370"/>
                  <a:pt x="53" y="370"/>
                </a:cubicBezTo>
                <a:cubicBezTo>
                  <a:pt x="23" y="370"/>
                  <a:pt x="0" y="354"/>
                  <a:pt x="8" y="324"/>
                </a:cubicBezTo>
                <a:close/>
              </a:path>
            </a:pathLst>
          </a:custGeom>
          <a:solidFill>
            <a:schemeClr val="accent1"/>
          </a:solidFill>
          <a:ln w="5715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6335" name="Group 15"/>
          <p:cNvGrpSpPr>
            <a:grpSpLocks/>
          </p:cNvGrpSpPr>
          <p:nvPr/>
        </p:nvGrpSpPr>
        <p:grpSpPr bwMode="auto">
          <a:xfrm>
            <a:off x="5589588" y="3387296"/>
            <a:ext cx="431800" cy="431800"/>
            <a:chOff x="3521" y="1797"/>
            <a:chExt cx="272" cy="272"/>
          </a:xfrm>
        </p:grpSpPr>
        <p:sp>
          <p:nvSpPr>
            <p:cNvPr id="56358" name="Oval 16"/>
            <p:cNvSpPr>
              <a:spLocks noChangeArrowheads="1"/>
            </p:cNvSpPr>
            <p:nvPr/>
          </p:nvSpPr>
          <p:spPr bwMode="auto">
            <a:xfrm rot="-8050359">
              <a:off x="3521" y="1797"/>
              <a:ext cx="272" cy="272"/>
            </a:xfrm>
            <a:prstGeom prst="ellipse">
              <a:avLst/>
            </a:prstGeom>
            <a:solidFill>
              <a:srgbClr val="66FFFF"/>
            </a:solidFill>
            <a:ln w="28575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6359" name="Oval 17"/>
            <p:cNvSpPr>
              <a:spLocks noChangeArrowheads="1"/>
            </p:cNvSpPr>
            <p:nvPr/>
          </p:nvSpPr>
          <p:spPr bwMode="auto">
            <a:xfrm>
              <a:off x="3704" y="188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6360" name="Oval 18"/>
            <p:cNvSpPr>
              <a:spLocks noChangeArrowheads="1"/>
            </p:cNvSpPr>
            <p:nvPr/>
          </p:nvSpPr>
          <p:spPr bwMode="auto">
            <a:xfrm>
              <a:off x="3657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6361" name="Oval 19"/>
            <p:cNvSpPr>
              <a:spLocks noChangeArrowheads="1"/>
            </p:cNvSpPr>
            <p:nvPr/>
          </p:nvSpPr>
          <p:spPr bwMode="auto">
            <a:xfrm>
              <a:off x="3622" y="192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6362" name="Oval 20"/>
            <p:cNvSpPr>
              <a:spLocks noChangeArrowheads="1"/>
            </p:cNvSpPr>
            <p:nvPr/>
          </p:nvSpPr>
          <p:spPr bwMode="auto">
            <a:xfrm>
              <a:off x="3612" y="184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6363" name="Oval 21"/>
            <p:cNvSpPr>
              <a:spLocks noChangeArrowheads="1"/>
            </p:cNvSpPr>
            <p:nvPr/>
          </p:nvSpPr>
          <p:spPr bwMode="auto">
            <a:xfrm>
              <a:off x="3566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6364" name="Oval 22"/>
            <p:cNvSpPr>
              <a:spLocks noChangeArrowheads="1"/>
            </p:cNvSpPr>
            <p:nvPr/>
          </p:nvSpPr>
          <p:spPr bwMode="auto">
            <a:xfrm>
              <a:off x="3566" y="188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6365" name="Oval 23"/>
            <p:cNvSpPr>
              <a:spLocks noChangeArrowheads="1"/>
            </p:cNvSpPr>
            <p:nvPr/>
          </p:nvSpPr>
          <p:spPr bwMode="auto">
            <a:xfrm>
              <a:off x="3714" y="194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6366" name="Oval 24"/>
            <p:cNvSpPr>
              <a:spLocks noChangeArrowheads="1"/>
            </p:cNvSpPr>
            <p:nvPr/>
          </p:nvSpPr>
          <p:spPr bwMode="auto">
            <a:xfrm>
              <a:off x="3674" y="183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56336" name="Oval 25"/>
          <p:cNvSpPr>
            <a:spLocks noChangeArrowheads="1"/>
          </p:cNvSpPr>
          <p:nvPr/>
        </p:nvSpPr>
        <p:spPr bwMode="auto">
          <a:xfrm>
            <a:off x="5105400" y="2885646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37" name="Oval 26"/>
          <p:cNvSpPr>
            <a:spLocks noChangeArrowheads="1"/>
          </p:cNvSpPr>
          <p:nvPr/>
        </p:nvSpPr>
        <p:spPr bwMode="auto">
          <a:xfrm>
            <a:off x="5030788" y="3028521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38" name="Oval 27"/>
          <p:cNvSpPr>
            <a:spLocks noChangeArrowheads="1"/>
          </p:cNvSpPr>
          <p:nvPr/>
        </p:nvSpPr>
        <p:spPr bwMode="auto">
          <a:xfrm>
            <a:off x="4975225" y="2944383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39" name="Oval 28"/>
          <p:cNvSpPr>
            <a:spLocks noChangeArrowheads="1"/>
          </p:cNvSpPr>
          <p:nvPr/>
        </p:nvSpPr>
        <p:spPr bwMode="auto">
          <a:xfrm>
            <a:off x="4959350" y="2812621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0" name="Oval 29"/>
          <p:cNvSpPr>
            <a:spLocks noChangeArrowheads="1"/>
          </p:cNvSpPr>
          <p:nvPr/>
        </p:nvSpPr>
        <p:spPr bwMode="auto">
          <a:xfrm>
            <a:off x="4886325" y="3028521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1" name="Oval 30"/>
          <p:cNvSpPr>
            <a:spLocks noChangeArrowheads="1"/>
          </p:cNvSpPr>
          <p:nvPr/>
        </p:nvSpPr>
        <p:spPr bwMode="auto">
          <a:xfrm>
            <a:off x="4886325" y="2884058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2" name="Oval 31"/>
          <p:cNvSpPr>
            <a:spLocks noChangeArrowheads="1"/>
          </p:cNvSpPr>
          <p:nvPr/>
        </p:nvSpPr>
        <p:spPr bwMode="auto">
          <a:xfrm>
            <a:off x="5121275" y="2972958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3" name="Oval 32"/>
          <p:cNvSpPr>
            <a:spLocks noChangeArrowheads="1"/>
          </p:cNvSpPr>
          <p:nvPr/>
        </p:nvSpPr>
        <p:spPr bwMode="auto">
          <a:xfrm>
            <a:off x="5057775" y="2793571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4" name="Oval 33"/>
          <p:cNvSpPr>
            <a:spLocks noChangeArrowheads="1"/>
          </p:cNvSpPr>
          <p:nvPr/>
        </p:nvSpPr>
        <p:spPr bwMode="auto">
          <a:xfrm>
            <a:off x="4860925" y="2788808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5" name="Oval 34"/>
          <p:cNvSpPr>
            <a:spLocks noChangeArrowheads="1"/>
          </p:cNvSpPr>
          <p:nvPr/>
        </p:nvSpPr>
        <p:spPr bwMode="auto">
          <a:xfrm>
            <a:off x="3171825" y="1766458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6" name="Oval 35"/>
          <p:cNvSpPr>
            <a:spLocks noChangeArrowheads="1"/>
          </p:cNvSpPr>
          <p:nvPr/>
        </p:nvSpPr>
        <p:spPr bwMode="auto">
          <a:xfrm>
            <a:off x="3035300" y="1806146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7" name="Oval 36"/>
          <p:cNvSpPr>
            <a:spLocks noChangeArrowheads="1"/>
          </p:cNvSpPr>
          <p:nvPr/>
        </p:nvSpPr>
        <p:spPr bwMode="auto">
          <a:xfrm>
            <a:off x="3133725" y="1687083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8" name="Oval 37"/>
          <p:cNvSpPr>
            <a:spLocks noChangeArrowheads="1"/>
          </p:cNvSpPr>
          <p:nvPr/>
        </p:nvSpPr>
        <p:spPr bwMode="auto">
          <a:xfrm>
            <a:off x="3124200" y="1841071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49" name="Oval 38"/>
          <p:cNvSpPr>
            <a:spLocks noChangeArrowheads="1"/>
          </p:cNvSpPr>
          <p:nvPr/>
        </p:nvSpPr>
        <p:spPr bwMode="auto">
          <a:xfrm>
            <a:off x="3051175" y="1718833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350" name="Freeform 39"/>
          <p:cNvSpPr>
            <a:spLocks/>
          </p:cNvSpPr>
          <p:nvPr/>
        </p:nvSpPr>
        <p:spPr bwMode="auto">
          <a:xfrm>
            <a:off x="3573463" y="2163333"/>
            <a:ext cx="1008062" cy="720725"/>
          </a:xfrm>
          <a:custGeom>
            <a:avLst/>
            <a:gdLst>
              <a:gd name="T0" fmla="*/ 0 w 635"/>
              <a:gd name="T1" fmla="*/ 0 h 454"/>
              <a:gd name="T2" fmla="*/ 2147483647 w 635"/>
              <a:gd name="T3" fmla="*/ 2147483647 h 454"/>
              <a:gd name="T4" fmla="*/ 2147483647 w 635"/>
              <a:gd name="T5" fmla="*/ 2147483647 h 454"/>
              <a:gd name="T6" fmla="*/ 2147483647 w 635"/>
              <a:gd name="T7" fmla="*/ 2147483647 h 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5" h="454">
                <a:moveTo>
                  <a:pt x="0" y="0"/>
                </a:moveTo>
                <a:cubicBezTo>
                  <a:pt x="19" y="83"/>
                  <a:pt x="38" y="167"/>
                  <a:pt x="91" y="227"/>
                </a:cubicBezTo>
                <a:cubicBezTo>
                  <a:pt x="144" y="287"/>
                  <a:pt x="227" y="325"/>
                  <a:pt x="318" y="363"/>
                </a:cubicBezTo>
                <a:cubicBezTo>
                  <a:pt x="409" y="401"/>
                  <a:pt x="522" y="427"/>
                  <a:pt x="635" y="454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51" name="Freeform 40"/>
          <p:cNvSpPr>
            <a:spLocks/>
          </p:cNvSpPr>
          <p:nvPr/>
        </p:nvSpPr>
        <p:spPr bwMode="auto">
          <a:xfrm>
            <a:off x="3573463" y="2787221"/>
            <a:ext cx="647700" cy="168275"/>
          </a:xfrm>
          <a:custGeom>
            <a:avLst/>
            <a:gdLst>
              <a:gd name="T0" fmla="*/ 0 w 408"/>
              <a:gd name="T1" fmla="*/ 2147483647 h 106"/>
              <a:gd name="T2" fmla="*/ 2147483647 w 408"/>
              <a:gd name="T3" fmla="*/ 2147483647 h 106"/>
              <a:gd name="T4" fmla="*/ 2147483647 w 408"/>
              <a:gd name="T5" fmla="*/ 2147483647 h 1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8" h="106">
                <a:moveTo>
                  <a:pt x="0" y="106"/>
                </a:moveTo>
                <a:cubicBezTo>
                  <a:pt x="57" y="68"/>
                  <a:pt x="114" y="30"/>
                  <a:pt x="182" y="15"/>
                </a:cubicBezTo>
                <a:cubicBezTo>
                  <a:pt x="250" y="0"/>
                  <a:pt x="329" y="7"/>
                  <a:pt x="408" y="15"/>
                </a:cubicBezTo>
              </a:path>
            </a:pathLst>
          </a:custGeom>
          <a:noFill/>
          <a:ln w="3810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52" name="Freeform 41"/>
          <p:cNvSpPr>
            <a:spLocks/>
          </p:cNvSpPr>
          <p:nvPr/>
        </p:nvSpPr>
        <p:spPr bwMode="auto">
          <a:xfrm>
            <a:off x="5373688" y="3099958"/>
            <a:ext cx="288925" cy="215900"/>
          </a:xfrm>
          <a:custGeom>
            <a:avLst/>
            <a:gdLst>
              <a:gd name="T0" fmla="*/ 0 w 182"/>
              <a:gd name="T1" fmla="*/ 0 h 136"/>
              <a:gd name="T2" fmla="*/ 2147483647 w 182"/>
              <a:gd name="T3" fmla="*/ 2147483647 h 136"/>
              <a:gd name="T4" fmla="*/ 2147483647 w 182"/>
              <a:gd name="T5" fmla="*/ 2147483647 h 1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" h="136">
                <a:moveTo>
                  <a:pt x="0" y="0"/>
                </a:moveTo>
                <a:cubicBezTo>
                  <a:pt x="53" y="11"/>
                  <a:pt x="106" y="22"/>
                  <a:pt x="136" y="45"/>
                </a:cubicBezTo>
                <a:cubicBezTo>
                  <a:pt x="166" y="68"/>
                  <a:pt x="174" y="102"/>
                  <a:pt x="182" y="136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4316" name="AutoShape 44"/>
          <p:cNvSpPr>
            <a:spLocks noChangeArrowheads="1"/>
          </p:cNvSpPr>
          <p:nvPr/>
        </p:nvSpPr>
        <p:spPr bwMode="auto">
          <a:xfrm rot="4540637">
            <a:off x="2376488" y="39258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4317" name="AutoShape 45"/>
          <p:cNvSpPr>
            <a:spLocks noChangeArrowheads="1"/>
          </p:cNvSpPr>
          <p:nvPr/>
        </p:nvSpPr>
        <p:spPr bwMode="auto">
          <a:xfrm rot="4540637">
            <a:off x="2366962" y="-32179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4318" name="AutoShape 46"/>
          <p:cNvSpPr>
            <a:spLocks noChangeArrowheads="1"/>
          </p:cNvSpPr>
          <p:nvPr/>
        </p:nvSpPr>
        <p:spPr bwMode="auto">
          <a:xfrm rot="4540637">
            <a:off x="2357438" y="-103617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4319" name="AutoShape 47"/>
          <p:cNvSpPr>
            <a:spLocks noChangeArrowheads="1"/>
          </p:cNvSpPr>
          <p:nvPr/>
        </p:nvSpPr>
        <p:spPr bwMode="auto">
          <a:xfrm rot="3441577">
            <a:off x="3563938" y="-429055"/>
            <a:ext cx="914400" cy="914400"/>
          </a:xfrm>
          <a:prstGeom prst="lightningBolt">
            <a:avLst/>
          </a:prstGeom>
          <a:solidFill>
            <a:srgbClr val="FF66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7" name="Oval 4"/>
          <p:cNvSpPr>
            <a:spLocks noChangeArrowheads="1"/>
          </p:cNvSpPr>
          <p:nvPr/>
        </p:nvSpPr>
        <p:spPr bwMode="auto">
          <a:xfrm rot="-8050359">
            <a:off x="5589588" y="3387296"/>
            <a:ext cx="431800" cy="431800"/>
          </a:xfrm>
          <a:prstGeom prst="ellipse">
            <a:avLst/>
          </a:prstGeom>
          <a:solidFill>
            <a:srgbClr val="66FFFF"/>
          </a:solidFill>
          <a:ln w="28575" algn="ctr">
            <a:solidFill>
              <a:schemeClr val="bg2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8" name="AutoShape 6"/>
          <p:cNvSpPr>
            <a:spLocks noChangeArrowheads="1"/>
          </p:cNvSpPr>
          <p:nvPr/>
        </p:nvSpPr>
        <p:spPr bwMode="auto">
          <a:xfrm rot="5959416">
            <a:off x="6385718" y="3918315"/>
            <a:ext cx="252413" cy="323850"/>
          </a:xfrm>
          <a:prstGeom prst="can">
            <a:avLst>
              <a:gd name="adj" fmla="val 60141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9" name="Oval 7"/>
          <p:cNvSpPr>
            <a:spLocks noChangeArrowheads="1"/>
          </p:cNvSpPr>
          <p:nvPr/>
        </p:nvSpPr>
        <p:spPr bwMode="auto">
          <a:xfrm>
            <a:off x="5880100" y="3533346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0" name="Oval 8"/>
          <p:cNvSpPr>
            <a:spLocks noChangeArrowheads="1"/>
          </p:cNvSpPr>
          <p:nvPr/>
        </p:nvSpPr>
        <p:spPr bwMode="auto">
          <a:xfrm>
            <a:off x="5805488" y="3676221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" name="Oval 9"/>
          <p:cNvSpPr>
            <a:spLocks noChangeArrowheads="1"/>
          </p:cNvSpPr>
          <p:nvPr/>
        </p:nvSpPr>
        <p:spPr bwMode="auto">
          <a:xfrm>
            <a:off x="5749925" y="3592083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2" name="Oval 10"/>
          <p:cNvSpPr>
            <a:spLocks noChangeArrowheads="1"/>
          </p:cNvSpPr>
          <p:nvPr/>
        </p:nvSpPr>
        <p:spPr bwMode="auto">
          <a:xfrm>
            <a:off x="5734050" y="3460321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5661025" y="3676221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4" name="Oval 12"/>
          <p:cNvSpPr>
            <a:spLocks noChangeArrowheads="1"/>
          </p:cNvSpPr>
          <p:nvPr/>
        </p:nvSpPr>
        <p:spPr bwMode="auto">
          <a:xfrm>
            <a:off x="5661025" y="3531758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5" name="Oval 13"/>
          <p:cNvSpPr>
            <a:spLocks noChangeArrowheads="1"/>
          </p:cNvSpPr>
          <p:nvPr/>
        </p:nvSpPr>
        <p:spPr bwMode="auto">
          <a:xfrm>
            <a:off x="5895975" y="3620658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6" name="Oval 14"/>
          <p:cNvSpPr>
            <a:spLocks noChangeArrowheads="1"/>
          </p:cNvSpPr>
          <p:nvPr/>
        </p:nvSpPr>
        <p:spPr bwMode="auto">
          <a:xfrm>
            <a:off x="5832475" y="3441271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6650038" y="3912758"/>
            <a:ext cx="555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/>
              <a:t>Ca++</a:t>
            </a:r>
          </a:p>
        </p:txBody>
      </p:sp>
      <p:sp>
        <p:nvSpPr>
          <p:cNvPr id="58" name="Freeform 16"/>
          <p:cNvSpPr>
            <a:spLocks/>
          </p:cNvSpPr>
          <p:nvPr/>
        </p:nvSpPr>
        <p:spPr bwMode="auto">
          <a:xfrm>
            <a:off x="6084888" y="4108021"/>
            <a:ext cx="227012" cy="155575"/>
          </a:xfrm>
          <a:custGeom>
            <a:avLst/>
            <a:gdLst>
              <a:gd name="T0" fmla="*/ 2147483647 w 143"/>
              <a:gd name="T1" fmla="*/ 0 h 98"/>
              <a:gd name="T2" fmla="*/ 2147483647 w 143"/>
              <a:gd name="T3" fmla="*/ 2147483647 h 98"/>
              <a:gd name="T4" fmla="*/ 0 w 143"/>
              <a:gd name="T5" fmla="*/ 2147483647 h 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3" h="98">
                <a:moveTo>
                  <a:pt x="143" y="0"/>
                </a:moveTo>
                <a:cubicBezTo>
                  <a:pt x="119" y="5"/>
                  <a:pt x="96" y="10"/>
                  <a:pt x="72" y="26"/>
                </a:cubicBezTo>
                <a:cubicBezTo>
                  <a:pt x="48" y="42"/>
                  <a:pt x="24" y="70"/>
                  <a:pt x="0" y="98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9" name="Freeform 19"/>
          <p:cNvSpPr>
            <a:spLocks/>
          </p:cNvSpPr>
          <p:nvPr/>
        </p:nvSpPr>
        <p:spPr bwMode="auto">
          <a:xfrm flipV="1">
            <a:off x="6084888" y="3892121"/>
            <a:ext cx="227012" cy="155575"/>
          </a:xfrm>
          <a:custGeom>
            <a:avLst/>
            <a:gdLst>
              <a:gd name="T0" fmla="*/ 2147483647 w 143"/>
              <a:gd name="T1" fmla="*/ 0 h 98"/>
              <a:gd name="T2" fmla="*/ 2147483647 w 143"/>
              <a:gd name="T3" fmla="*/ 2147483647 h 98"/>
              <a:gd name="T4" fmla="*/ 0 w 143"/>
              <a:gd name="T5" fmla="*/ 2147483647 h 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3" h="98">
                <a:moveTo>
                  <a:pt x="143" y="0"/>
                </a:moveTo>
                <a:cubicBezTo>
                  <a:pt x="119" y="5"/>
                  <a:pt x="96" y="10"/>
                  <a:pt x="72" y="26"/>
                </a:cubicBezTo>
                <a:cubicBezTo>
                  <a:pt x="48" y="42"/>
                  <a:pt x="24" y="70"/>
                  <a:pt x="0" y="98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0" name="Text Box 135"/>
          <p:cNvSpPr txBox="1">
            <a:spLocks noChangeArrowheads="1"/>
          </p:cNvSpPr>
          <p:nvPr/>
        </p:nvSpPr>
        <p:spPr bwMode="auto">
          <a:xfrm>
            <a:off x="4248916" y="510256"/>
            <a:ext cx="486429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2. La dépolarisation  membranaire entraîne l’ouverture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des canaux calciques</a:t>
            </a:r>
          </a:p>
        </p:txBody>
      </p:sp>
      <p:sp>
        <p:nvSpPr>
          <p:cNvPr id="61" name="Text Box 136"/>
          <p:cNvSpPr txBox="1">
            <a:spLocks noChangeArrowheads="1"/>
          </p:cNvSpPr>
          <p:nvPr/>
        </p:nvSpPr>
        <p:spPr bwMode="auto">
          <a:xfrm>
            <a:off x="1374796" y="4161165"/>
            <a:ext cx="482696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Fort gradient de concentration </a:t>
            </a:r>
            <a:r>
              <a:rPr lang="fr-FR" altLang="en-US" sz="1600" dirty="0"/>
              <a:t>(10</a:t>
            </a:r>
            <a:r>
              <a:rPr lang="fr-FR" altLang="en-US" sz="1600" baseline="30000" dirty="0"/>
              <a:t>-3 </a:t>
            </a:r>
            <a:r>
              <a:rPr lang="fr-FR" altLang="en-US" sz="1600" dirty="0"/>
              <a:t>contre 10</a:t>
            </a:r>
            <a:r>
              <a:rPr lang="fr-FR" altLang="en-US" sz="1600" baseline="30000" dirty="0"/>
              <a:t>-7</a:t>
            </a:r>
            <a:r>
              <a:rPr lang="fr-FR" altLang="en-US" sz="1600" dirty="0"/>
              <a:t>)</a:t>
            </a:r>
            <a:br>
              <a:rPr lang="fr-FR" altLang="en-US" sz="1600" dirty="0"/>
            </a:br>
            <a:r>
              <a:rPr lang="fr-FR" altLang="en-US" sz="1800" dirty="0"/>
              <a:t>	=&gt; </a:t>
            </a:r>
            <a:br>
              <a:rPr lang="fr-FR" altLang="en-US" sz="1800" dirty="0"/>
            </a:br>
            <a:r>
              <a:rPr lang="fr-FR" altLang="en-US" sz="1800" dirty="0"/>
              <a:t>entrée très rapide de Ca++</a:t>
            </a:r>
          </a:p>
        </p:txBody>
      </p:sp>
      <p:sp>
        <p:nvSpPr>
          <p:cNvPr id="62" name="Rectangle 144"/>
          <p:cNvSpPr>
            <a:spLocks noChangeArrowheads="1"/>
          </p:cNvSpPr>
          <p:nvPr/>
        </p:nvSpPr>
        <p:spPr bwMode="auto">
          <a:xfrm>
            <a:off x="0" y="-27384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3" name="Text Box 145"/>
          <p:cNvSpPr txBox="1">
            <a:spLocks noChangeArrowheads="1"/>
          </p:cNvSpPr>
          <p:nvPr/>
        </p:nvSpPr>
        <p:spPr bwMode="auto">
          <a:xfrm>
            <a:off x="1055688" y="-27384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Synapse chimique</a:t>
            </a:r>
          </a:p>
        </p:txBody>
      </p:sp>
    </p:spTree>
    <p:extLst>
      <p:ext uri="{BB962C8B-B14F-4D97-AF65-F5344CB8AC3E}">
        <p14:creationId xmlns:p14="http://schemas.microsoft.com/office/powerpoint/2010/main" val="213350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5.18519E-6 C 0.00746 0.05532 0.0151 0.11087 0.01805 0.13333 " pathEditMode="relative" ptsTypes="aA">
                                      <p:cBhvr>
                                        <p:cTn id="6" dur="500" fill="hold"/>
                                        <p:tgtEl>
                                          <p:spTgt spid="54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06 0.13333 C 0.02014 0.14306 0.0224 0.15278 0.03473 0.16296 C 0.04705 0.17315 0.06928 0.1794 0.09167 0.19445 C 0.11407 0.20949 0.14671 0.23588 0.16945 0.2537 C 0.19219 0.27153 0.21112 0.28426 0.22778 0.30185 C 0.24445 0.31945 0.25851 0.3382 0.26945 0.35926 C 0.28039 0.38033 0.2882 0.40347 0.29306 0.42778 C 0.29792 0.45208 0.29775 0.49259 0.29862 0.50556 " pathEditMode="relative" rAng="0" ptsTypes="aaaaaaaA">
                                      <p:cBhvr>
                                        <p:cTn id="9" dur="3000" fill="hold"/>
                                        <p:tgtEl>
                                          <p:spTgt spid="54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8" y="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19" grpId="0" animBg="1"/>
      <p:bldP spid="54319" grpId="1" animBg="1"/>
      <p:bldP spid="58" grpId="0" animBg="1"/>
      <p:bldP spid="5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/>
          <a:lstStyle/>
          <a:p>
            <a:r>
              <a:rPr lang="en-GB" sz="2400" dirty="0"/>
              <a:t>Modifications </a:t>
            </a:r>
            <a:r>
              <a:rPr lang="en-GB" sz="2400" b="1" dirty="0">
                <a:solidFill>
                  <a:srgbClr val="FF0000"/>
                </a:solidFill>
              </a:rPr>
              <a:t>locales</a:t>
            </a:r>
            <a:r>
              <a:rPr lang="en-GB" sz="2400" dirty="0"/>
              <a:t> du potential de membrane par le Ca++</a:t>
            </a:r>
          </a:p>
        </p:txBody>
      </p:sp>
      <p:pic>
        <p:nvPicPr>
          <p:cNvPr id="446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700808"/>
            <a:ext cx="9186816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44"/>
          <p:cNvSpPr>
            <a:spLocks noChangeArrowheads="1"/>
          </p:cNvSpPr>
          <p:nvPr/>
        </p:nvSpPr>
        <p:spPr bwMode="auto">
          <a:xfrm>
            <a:off x="0" y="0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" name="Text Box 145"/>
          <p:cNvSpPr txBox="1">
            <a:spLocks noChangeArrowheads="1"/>
          </p:cNvSpPr>
          <p:nvPr/>
        </p:nvSpPr>
        <p:spPr bwMode="auto">
          <a:xfrm>
            <a:off x="1055688" y="0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Synapse chimique</a:t>
            </a:r>
          </a:p>
        </p:txBody>
      </p:sp>
    </p:spTree>
    <p:extLst>
      <p:ext uri="{BB962C8B-B14F-4D97-AF65-F5344CB8AC3E}">
        <p14:creationId xmlns:p14="http://schemas.microsoft.com/office/powerpoint/2010/main" val="837501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Freeform 3"/>
          <p:cNvSpPr>
            <a:spLocks/>
          </p:cNvSpPr>
          <p:nvPr/>
        </p:nvSpPr>
        <p:spPr bwMode="auto">
          <a:xfrm>
            <a:off x="1317466" y="764803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684" name="Freeform 4"/>
          <p:cNvSpPr>
            <a:spLocks/>
          </p:cNvSpPr>
          <p:nvPr/>
        </p:nvSpPr>
        <p:spPr bwMode="auto">
          <a:xfrm>
            <a:off x="885666" y="4125540"/>
            <a:ext cx="7704137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685" name="Freeform 5"/>
          <p:cNvSpPr>
            <a:spLocks/>
          </p:cNvSpPr>
          <p:nvPr/>
        </p:nvSpPr>
        <p:spPr bwMode="auto">
          <a:xfrm>
            <a:off x="2685891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686" name="Freeform 6"/>
          <p:cNvSpPr>
            <a:spLocks/>
          </p:cNvSpPr>
          <p:nvPr/>
        </p:nvSpPr>
        <p:spPr bwMode="auto">
          <a:xfrm>
            <a:off x="2901791" y="764803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687" name="Freeform 7"/>
          <p:cNvSpPr>
            <a:spLocks/>
          </p:cNvSpPr>
          <p:nvPr/>
        </p:nvSpPr>
        <p:spPr bwMode="auto">
          <a:xfrm>
            <a:off x="3117691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688" name="Freeform 8"/>
          <p:cNvSpPr>
            <a:spLocks/>
          </p:cNvSpPr>
          <p:nvPr/>
        </p:nvSpPr>
        <p:spPr bwMode="auto">
          <a:xfrm>
            <a:off x="3333591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689" name="Freeform 9"/>
          <p:cNvSpPr>
            <a:spLocks/>
          </p:cNvSpPr>
          <p:nvPr/>
        </p:nvSpPr>
        <p:spPr bwMode="auto">
          <a:xfrm>
            <a:off x="3549491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690" name="Oval 10"/>
          <p:cNvSpPr>
            <a:spLocks noChangeArrowheads="1"/>
          </p:cNvSpPr>
          <p:nvPr/>
        </p:nvSpPr>
        <p:spPr bwMode="auto">
          <a:xfrm rot="-8050359">
            <a:off x="4773453" y="2780928"/>
            <a:ext cx="431800" cy="431800"/>
          </a:xfrm>
          <a:prstGeom prst="ellipse">
            <a:avLst/>
          </a:pr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71691" name="Oval 12"/>
          <p:cNvSpPr>
            <a:spLocks noChangeArrowheads="1"/>
          </p:cNvSpPr>
          <p:nvPr/>
        </p:nvSpPr>
        <p:spPr bwMode="auto">
          <a:xfrm rot="-8050359">
            <a:off x="3189128" y="1268040"/>
            <a:ext cx="431800" cy="4318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3021" name="AutoShape 13"/>
          <p:cNvSpPr>
            <a:spLocks noChangeArrowheads="1"/>
          </p:cNvSpPr>
          <p:nvPr/>
        </p:nvSpPr>
        <p:spPr bwMode="auto">
          <a:xfrm rot="4540637">
            <a:off x="2362040" y="152028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71693" name="Oval 14"/>
          <p:cNvSpPr>
            <a:spLocks noChangeArrowheads="1"/>
          </p:cNvSpPr>
          <p:nvPr/>
        </p:nvSpPr>
        <p:spPr bwMode="auto">
          <a:xfrm rot="-8050359">
            <a:off x="2973228" y="1701428"/>
            <a:ext cx="287337" cy="2873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694" name="Oval 15"/>
          <p:cNvSpPr>
            <a:spLocks noChangeArrowheads="1"/>
          </p:cNvSpPr>
          <p:nvPr/>
        </p:nvSpPr>
        <p:spPr bwMode="auto">
          <a:xfrm rot="-8050359">
            <a:off x="3514566" y="1772865"/>
            <a:ext cx="215900" cy="2159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695" name="Freeform 16"/>
          <p:cNvSpPr>
            <a:spLocks/>
          </p:cNvSpPr>
          <p:nvPr/>
        </p:nvSpPr>
        <p:spPr bwMode="auto">
          <a:xfrm>
            <a:off x="2312828" y="2769815"/>
            <a:ext cx="1189038" cy="587375"/>
          </a:xfrm>
          <a:custGeom>
            <a:avLst/>
            <a:gdLst>
              <a:gd name="T0" fmla="*/ 2147483647 w 749"/>
              <a:gd name="T1" fmla="*/ 2147483647 h 370"/>
              <a:gd name="T2" fmla="*/ 2147483647 w 749"/>
              <a:gd name="T3" fmla="*/ 2147483647 h 370"/>
              <a:gd name="T4" fmla="*/ 2147483647 w 749"/>
              <a:gd name="T5" fmla="*/ 2147483647 h 370"/>
              <a:gd name="T6" fmla="*/ 2147483647 w 749"/>
              <a:gd name="T7" fmla="*/ 2147483647 h 370"/>
              <a:gd name="T8" fmla="*/ 2147483647 w 749"/>
              <a:gd name="T9" fmla="*/ 2147483647 h 370"/>
              <a:gd name="T10" fmla="*/ 2147483647 w 749"/>
              <a:gd name="T11" fmla="*/ 2147483647 h 370"/>
              <a:gd name="T12" fmla="*/ 2147483647 w 749"/>
              <a:gd name="T13" fmla="*/ 2147483647 h 370"/>
              <a:gd name="T14" fmla="*/ 2147483647 w 749"/>
              <a:gd name="T15" fmla="*/ 2147483647 h 370"/>
              <a:gd name="T16" fmla="*/ 2147483647 w 749"/>
              <a:gd name="T17" fmla="*/ 2147483647 h 370"/>
              <a:gd name="T18" fmla="*/ 2147483647 w 749"/>
              <a:gd name="T19" fmla="*/ 2147483647 h 370"/>
              <a:gd name="T20" fmla="*/ 2147483647 w 749"/>
              <a:gd name="T21" fmla="*/ 2147483647 h 3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49" h="370">
                <a:moveTo>
                  <a:pt x="8" y="324"/>
                </a:moveTo>
                <a:cubicBezTo>
                  <a:pt x="16" y="294"/>
                  <a:pt x="54" y="233"/>
                  <a:pt x="99" y="188"/>
                </a:cubicBezTo>
                <a:cubicBezTo>
                  <a:pt x="144" y="143"/>
                  <a:pt x="220" y="82"/>
                  <a:pt x="280" y="52"/>
                </a:cubicBezTo>
                <a:cubicBezTo>
                  <a:pt x="340" y="22"/>
                  <a:pt x="409" y="14"/>
                  <a:pt x="462" y="7"/>
                </a:cubicBezTo>
                <a:cubicBezTo>
                  <a:pt x="515" y="0"/>
                  <a:pt x="553" y="0"/>
                  <a:pt x="598" y="7"/>
                </a:cubicBezTo>
                <a:cubicBezTo>
                  <a:pt x="643" y="14"/>
                  <a:pt x="719" y="29"/>
                  <a:pt x="734" y="52"/>
                </a:cubicBezTo>
                <a:cubicBezTo>
                  <a:pt x="749" y="75"/>
                  <a:pt x="733" y="120"/>
                  <a:pt x="688" y="143"/>
                </a:cubicBezTo>
                <a:cubicBezTo>
                  <a:pt x="643" y="166"/>
                  <a:pt x="545" y="158"/>
                  <a:pt x="462" y="188"/>
                </a:cubicBezTo>
                <a:cubicBezTo>
                  <a:pt x="379" y="218"/>
                  <a:pt x="257" y="294"/>
                  <a:pt x="189" y="324"/>
                </a:cubicBezTo>
                <a:cubicBezTo>
                  <a:pt x="121" y="354"/>
                  <a:pt x="83" y="370"/>
                  <a:pt x="53" y="370"/>
                </a:cubicBezTo>
                <a:cubicBezTo>
                  <a:pt x="23" y="370"/>
                  <a:pt x="0" y="354"/>
                  <a:pt x="8" y="324"/>
                </a:cubicBezTo>
                <a:close/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696" name="AutoShape 17"/>
          <p:cNvSpPr>
            <a:spLocks noChangeArrowheads="1"/>
          </p:cNvSpPr>
          <p:nvPr/>
        </p:nvSpPr>
        <p:spPr bwMode="auto">
          <a:xfrm rot="5959416">
            <a:off x="6361746" y="3959647"/>
            <a:ext cx="252413" cy="323850"/>
          </a:xfrm>
          <a:prstGeom prst="can">
            <a:avLst>
              <a:gd name="adj" fmla="val 60141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pSp>
        <p:nvGrpSpPr>
          <p:cNvPr id="71697" name="Group 135"/>
          <p:cNvGrpSpPr>
            <a:grpSpLocks/>
          </p:cNvGrpSpPr>
          <p:nvPr/>
        </p:nvGrpSpPr>
        <p:grpSpPr bwMode="auto">
          <a:xfrm>
            <a:off x="5565616" y="3428628"/>
            <a:ext cx="431800" cy="431800"/>
            <a:chOff x="3521" y="1797"/>
            <a:chExt cx="272" cy="272"/>
          </a:xfrm>
        </p:grpSpPr>
        <p:sp>
          <p:nvSpPr>
            <p:cNvPr id="71736" name="Oval 11"/>
            <p:cNvSpPr>
              <a:spLocks noChangeArrowheads="1"/>
            </p:cNvSpPr>
            <p:nvPr/>
          </p:nvSpPr>
          <p:spPr bwMode="auto">
            <a:xfrm rot="-8050359">
              <a:off x="3521" y="1797"/>
              <a:ext cx="272" cy="272"/>
            </a:xfrm>
            <a:prstGeom prst="ellipse">
              <a:avLst/>
            </a:prstGeom>
            <a:solidFill>
              <a:srgbClr val="66FFFF"/>
            </a:solidFill>
            <a:ln w="28575" algn="ctr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1737" name="Oval 83"/>
            <p:cNvSpPr>
              <a:spLocks noChangeArrowheads="1"/>
            </p:cNvSpPr>
            <p:nvPr/>
          </p:nvSpPr>
          <p:spPr bwMode="auto">
            <a:xfrm>
              <a:off x="3704" y="188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1738" name="Oval 84"/>
            <p:cNvSpPr>
              <a:spLocks noChangeArrowheads="1"/>
            </p:cNvSpPr>
            <p:nvPr/>
          </p:nvSpPr>
          <p:spPr bwMode="auto">
            <a:xfrm>
              <a:off x="3657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1739" name="Oval 85"/>
            <p:cNvSpPr>
              <a:spLocks noChangeArrowheads="1"/>
            </p:cNvSpPr>
            <p:nvPr/>
          </p:nvSpPr>
          <p:spPr bwMode="auto">
            <a:xfrm>
              <a:off x="3622" y="192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1740" name="Oval 86"/>
            <p:cNvSpPr>
              <a:spLocks noChangeArrowheads="1"/>
            </p:cNvSpPr>
            <p:nvPr/>
          </p:nvSpPr>
          <p:spPr bwMode="auto">
            <a:xfrm>
              <a:off x="3612" y="184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1741" name="Oval 87"/>
            <p:cNvSpPr>
              <a:spLocks noChangeArrowheads="1"/>
            </p:cNvSpPr>
            <p:nvPr/>
          </p:nvSpPr>
          <p:spPr bwMode="auto">
            <a:xfrm>
              <a:off x="3566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1742" name="Oval 88"/>
            <p:cNvSpPr>
              <a:spLocks noChangeArrowheads="1"/>
            </p:cNvSpPr>
            <p:nvPr/>
          </p:nvSpPr>
          <p:spPr bwMode="auto">
            <a:xfrm>
              <a:off x="3566" y="188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1743" name="Oval 89"/>
            <p:cNvSpPr>
              <a:spLocks noChangeArrowheads="1"/>
            </p:cNvSpPr>
            <p:nvPr/>
          </p:nvSpPr>
          <p:spPr bwMode="auto">
            <a:xfrm>
              <a:off x="3714" y="194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1744" name="Oval 90"/>
            <p:cNvSpPr>
              <a:spLocks noChangeArrowheads="1"/>
            </p:cNvSpPr>
            <p:nvPr/>
          </p:nvSpPr>
          <p:spPr bwMode="auto">
            <a:xfrm>
              <a:off x="3674" y="183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71698" name="Oval 91"/>
          <p:cNvSpPr>
            <a:spLocks noChangeArrowheads="1"/>
          </p:cNvSpPr>
          <p:nvPr/>
        </p:nvSpPr>
        <p:spPr bwMode="auto">
          <a:xfrm>
            <a:off x="5081428" y="29269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699" name="Oval 92"/>
          <p:cNvSpPr>
            <a:spLocks noChangeArrowheads="1"/>
          </p:cNvSpPr>
          <p:nvPr/>
        </p:nvSpPr>
        <p:spPr bwMode="auto">
          <a:xfrm>
            <a:off x="5006816" y="30698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00" name="Oval 93"/>
          <p:cNvSpPr>
            <a:spLocks noChangeArrowheads="1"/>
          </p:cNvSpPr>
          <p:nvPr/>
        </p:nvSpPr>
        <p:spPr bwMode="auto">
          <a:xfrm>
            <a:off x="4951253" y="29857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01" name="Oval 94"/>
          <p:cNvSpPr>
            <a:spLocks noChangeArrowheads="1"/>
          </p:cNvSpPr>
          <p:nvPr/>
        </p:nvSpPr>
        <p:spPr bwMode="auto">
          <a:xfrm>
            <a:off x="4935378" y="28539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02" name="Oval 95"/>
          <p:cNvSpPr>
            <a:spLocks noChangeArrowheads="1"/>
          </p:cNvSpPr>
          <p:nvPr/>
        </p:nvSpPr>
        <p:spPr bwMode="auto">
          <a:xfrm>
            <a:off x="4862353" y="30698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03" name="Oval 96"/>
          <p:cNvSpPr>
            <a:spLocks noChangeArrowheads="1"/>
          </p:cNvSpPr>
          <p:nvPr/>
        </p:nvSpPr>
        <p:spPr bwMode="auto">
          <a:xfrm>
            <a:off x="4862353" y="29253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04" name="Oval 97"/>
          <p:cNvSpPr>
            <a:spLocks noChangeArrowheads="1"/>
          </p:cNvSpPr>
          <p:nvPr/>
        </p:nvSpPr>
        <p:spPr bwMode="auto">
          <a:xfrm>
            <a:off x="5097303" y="30142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05" name="Oval 98"/>
          <p:cNvSpPr>
            <a:spLocks noChangeArrowheads="1"/>
          </p:cNvSpPr>
          <p:nvPr/>
        </p:nvSpPr>
        <p:spPr bwMode="auto">
          <a:xfrm>
            <a:off x="5033803" y="28349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06" name="Oval 99"/>
          <p:cNvSpPr>
            <a:spLocks noChangeArrowheads="1"/>
          </p:cNvSpPr>
          <p:nvPr/>
        </p:nvSpPr>
        <p:spPr bwMode="auto">
          <a:xfrm>
            <a:off x="4836953" y="28301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pSp>
        <p:nvGrpSpPr>
          <p:cNvPr id="43144" name="Group 136"/>
          <p:cNvGrpSpPr>
            <a:grpSpLocks/>
          </p:cNvGrpSpPr>
          <p:nvPr/>
        </p:nvGrpSpPr>
        <p:grpSpPr bwMode="auto">
          <a:xfrm>
            <a:off x="5556091" y="3428628"/>
            <a:ext cx="431800" cy="431800"/>
            <a:chOff x="3385" y="2478"/>
            <a:chExt cx="272" cy="272"/>
          </a:xfrm>
        </p:grpSpPr>
        <p:sp>
          <p:nvSpPr>
            <p:cNvPr id="71727" name="Oval 25"/>
            <p:cNvSpPr>
              <a:spLocks noChangeArrowheads="1"/>
            </p:cNvSpPr>
            <p:nvPr/>
          </p:nvSpPr>
          <p:spPr bwMode="auto">
            <a:xfrm rot="-8050359">
              <a:off x="3385" y="2478"/>
              <a:ext cx="272" cy="272"/>
            </a:xfrm>
            <a:prstGeom prst="ellipse">
              <a:avLst/>
            </a:prstGeom>
            <a:solidFill>
              <a:srgbClr val="66FFFF"/>
            </a:solidFill>
            <a:ln w="38100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1728" name="Oval 75"/>
            <p:cNvSpPr>
              <a:spLocks noChangeArrowheads="1"/>
            </p:cNvSpPr>
            <p:nvPr/>
          </p:nvSpPr>
          <p:spPr bwMode="auto">
            <a:xfrm>
              <a:off x="3568" y="256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1729" name="Oval 77"/>
            <p:cNvSpPr>
              <a:spLocks noChangeArrowheads="1"/>
            </p:cNvSpPr>
            <p:nvPr/>
          </p:nvSpPr>
          <p:spPr bwMode="auto">
            <a:xfrm>
              <a:off x="3521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1730" name="Oval 78"/>
            <p:cNvSpPr>
              <a:spLocks noChangeArrowheads="1"/>
            </p:cNvSpPr>
            <p:nvPr/>
          </p:nvSpPr>
          <p:spPr bwMode="auto">
            <a:xfrm>
              <a:off x="3486" y="260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1731" name="Oval 79"/>
            <p:cNvSpPr>
              <a:spLocks noChangeArrowheads="1"/>
            </p:cNvSpPr>
            <p:nvPr/>
          </p:nvSpPr>
          <p:spPr bwMode="auto">
            <a:xfrm>
              <a:off x="3484" y="250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1732" name="Oval 80"/>
            <p:cNvSpPr>
              <a:spLocks noChangeArrowheads="1"/>
            </p:cNvSpPr>
            <p:nvPr/>
          </p:nvSpPr>
          <p:spPr bwMode="auto">
            <a:xfrm>
              <a:off x="3430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1733" name="Oval 81"/>
            <p:cNvSpPr>
              <a:spLocks noChangeArrowheads="1"/>
            </p:cNvSpPr>
            <p:nvPr/>
          </p:nvSpPr>
          <p:spPr bwMode="auto">
            <a:xfrm>
              <a:off x="3430" y="256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1734" name="Oval 82"/>
            <p:cNvSpPr>
              <a:spLocks noChangeArrowheads="1"/>
            </p:cNvSpPr>
            <p:nvPr/>
          </p:nvSpPr>
          <p:spPr bwMode="auto">
            <a:xfrm>
              <a:off x="3578" y="262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1735" name="Oval 100"/>
            <p:cNvSpPr>
              <a:spLocks noChangeArrowheads="1"/>
            </p:cNvSpPr>
            <p:nvPr/>
          </p:nvSpPr>
          <p:spPr bwMode="auto">
            <a:xfrm>
              <a:off x="3508" y="25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71708" name="Oval 101"/>
          <p:cNvSpPr>
            <a:spLocks noChangeArrowheads="1"/>
          </p:cNvSpPr>
          <p:nvPr/>
        </p:nvSpPr>
        <p:spPr bwMode="auto">
          <a:xfrm>
            <a:off x="3147853" y="18077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09" name="Oval 102"/>
          <p:cNvSpPr>
            <a:spLocks noChangeArrowheads="1"/>
          </p:cNvSpPr>
          <p:nvPr/>
        </p:nvSpPr>
        <p:spPr bwMode="auto">
          <a:xfrm>
            <a:off x="3011328" y="18474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10" name="Oval 103"/>
          <p:cNvSpPr>
            <a:spLocks noChangeArrowheads="1"/>
          </p:cNvSpPr>
          <p:nvPr/>
        </p:nvSpPr>
        <p:spPr bwMode="auto">
          <a:xfrm>
            <a:off x="3109753" y="17284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11" name="Oval 104"/>
          <p:cNvSpPr>
            <a:spLocks noChangeArrowheads="1"/>
          </p:cNvSpPr>
          <p:nvPr/>
        </p:nvSpPr>
        <p:spPr bwMode="auto">
          <a:xfrm>
            <a:off x="3100228" y="18824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12" name="Oval 105"/>
          <p:cNvSpPr>
            <a:spLocks noChangeArrowheads="1"/>
          </p:cNvSpPr>
          <p:nvPr/>
        </p:nvSpPr>
        <p:spPr bwMode="auto">
          <a:xfrm>
            <a:off x="3027203" y="17601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13" name="Text Box 124"/>
          <p:cNvSpPr txBox="1">
            <a:spLocks noChangeArrowheads="1"/>
          </p:cNvSpPr>
          <p:nvPr/>
        </p:nvSpPr>
        <p:spPr bwMode="auto">
          <a:xfrm>
            <a:off x="6626066" y="3954090"/>
            <a:ext cx="555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chemeClr val="bg1"/>
                </a:solidFill>
              </a:rPr>
              <a:t>Ca++</a:t>
            </a:r>
          </a:p>
        </p:txBody>
      </p:sp>
      <p:sp>
        <p:nvSpPr>
          <p:cNvPr id="71714" name="Freeform 125"/>
          <p:cNvSpPr>
            <a:spLocks/>
          </p:cNvSpPr>
          <p:nvPr/>
        </p:nvSpPr>
        <p:spPr bwMode="auto">
          <a:xfrm>
            <a:off x="3549491" y="2204665"/>
            <a:ext cx="1008062" cy="720725"/>
          </a:xfrm>
          <a:custGeom>
            <a:avLst/>
            <a:gdLst>
              <a:gd name="T0" fmla="*/ 0 w 635"/>
              <a:gd name="T1" fmla="*/ 0 h 454"/>
              <a:gd name="T2" fmla="*/ 2147483647 w 635"/>
              <a:gd name="T3" fmla="*/ 2147483647 h 454"/>
              <a:gd name="T4" fmla="*/ 2147483647 w 635"/>
              <a:gd name="T5" fmla="*/ 2147483647 h 454"/>
              <a:gd name="T6" fmla="*/ 2147483647 w 635"/>
              <a:gd name="T7" fmla="*/ 2147483647 h 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5" h="454">
                <a:moveTo>
                  <a:pt x="0" y="0"/>
                </a:moveTo>
                <a:cubicBezTo>
                  <a:pt x="19" y="83"/>
                  <a:pt x="38" y="167"/>
                  <a:pt x="91" y="227"/>
                </a:cubicBezTo>
                <a:cubicBezTo>
                  <a:pt x="144" y="287"/>
                  <a:pt x="227" y="325"/>
                  <a:pt x="318" y="363"/>
                </a:cubicBezTo>
                <a:cubicBezTo>
                  <a:pt x="409" y="401"/>
                  <a:pt x="522" y="427"/>
                  <a:pt x="635" y="454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15" name="Freeform 126"/>
          <p:cNvSpPr>
            <a:spLocks/>
          </p:cNvSpPr>
          <p:nvPr/>
        </p:nvSpPr>
        <p:spPr bwMode="auto">
          <a:xfrm>
            <a:off x="3549491" y="2828553"/>
            <a:ext cx="647700" cy="168275"/>
          </a:xfrm>
          <a:custGeom>
            <a:avLst/>
            <a:gdLst>
              <a:gd name="T0" fmla="*/ 0 w 408"/>
              <a:gd name="T1" fmla="*/ 2147483647 h 106"/>
              <a:gd name="T2" fmla="*/ 2147483647 w 408"/>
              <a:gd name="T3" fmla="*/ 2147483647 h 106"/>
              <a:gd name="T4" fmla="*/ 2147483647 w 408"/>
              <a:gd name="T5" fmla="*/ 2147483647 h 1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8" h="106">
                <a:moveTo>
                  <a:pt x="0" y="106"/>
                </a:moveTo>
                <a:cubicBezTo>
                  <a:pt x="57" y="68"/>
                  <a:pt x="114" y="30"/>
                  <a:pt x="182" y="15"/>
                </a:cubicBezTo>
                <a:cubicBezTo>
                  <a:pt x="250" y="0"/>
                  <a:pt x="329" y="7"/>
                  <a:pt x="408" y="15"/>
                </a:cubicBezTo>
              </a:path>
            </a:pathLst>
          </a:custGeom>
          <a:noFill/>
          <a:ln w="3810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16" name="Freeform 127"/>
          <p:cNvSpPr>
            <a:spLocks/>
          </p:cNvSpPr>
          <p:nvPr/>
        </p:nvSpPr>
        <p:spPr bwMode="auto">
          <a:xfrm>
            <a:off x="5349716" y="3141290"/>
            <a:ext cx="288925" cy="215900"/>
          </a:xfrm>
          <a:custGeom>
            <a:avLst/>
            <a:gdLst>
              <a:gd name="T0" fmla="*/ 0 w 182"/>
              <a:gd name="T1" fmla="*/ 0 h 136"/>
              <a:gd name="T2" fmla="*/ 2147483647 w 182"/>
              <a:gd name="T3" fmla="*/ 2147483647 h 136"/>
              <a:gd name="T4" fmla="*/ 2147483647 w 182"/>
              <a:gd name="T5" fmla="*/ 2147483647 h 1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" h="136">
                <a:moveTo>
                  <a:pt x="0" y="0"/>
                </a:moveTo>
                <a:cubicBezTo>
                  <a:pt x="53" y="11"/>
                  <a:pt x="106" y="22"/>
                  <a:pt x="136" y="45"/>
                </a:cubicBezTo>
                <a:cubicBezTo>
                  <a:pt x="166" y="68"/>
                  <a:pt x="174" y="102"/>
                  <a:pt x="182" y="136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43147" name="Group 139"/>
          <p:cNvGrpSpPr>
            <a:grpSpLocks/>
          </p:cNvGrpSpPr>
          <p:nvPr/>
        </p:nvGrpSpPr>
        <p:grpSpPr bwMode="auto">
          <a:xfrm>
            <a:off x="5781516" y="3933453"/>
            <a:ext cx="504825" cy="647700"/>
            <a:chOff x="3657" y="2115"/>
            <a:chExt cx="318" cy="408"/>
          </a:xfrm>
        </p:grpSpPr>
        <p:sp>
          <p:nvSpPr>
            <p:cNvPr id="71725" name="Freeform 128"/>
            <p:cNvSpPr>
              <a:spLocks/>
            </p:cNvSpPr>
            <p:nvPr/>
          </p:nvSpPr>
          <p:spPr bwMode="auto">
            <a:xfrm>
              <a:off x="3657" y="2115"/>
              <a:ext cx="227" cy="408"/>
            </a:xfrm>
            <a:custGeom>
              <a:avLst/>
              <a:gdLst>
                <a:gd name="T0" fmla="*/ 182 w 227"/>
                <a:gd name="T1" fmla="*/ 0 h 408"/>
                <a:gd name="T2" fmla="*/ 227 w 227"/>
                <a:gd name="T3" fmla="*/ 136 h 408"/>
                <a:gd name="T4" fmla="*/ 182 w 227"/>
                <a:gd name="T5" fmla="*/ 272 h 408"/>
                <a:gd name="T6" fmla="*/ 0 w 227"/>
                <a:gd name="T7" fmla="*/ 408 h 40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7" h="408">
                  <a:moveTo>
                    <a:pt x="182" y="0"/>
                  </a:moveTo>
                  <a:cubicBezTo>
                    <a:pt x="204" y="45"/>
                    <a:pt x="227" y="91"/>
                    <a:pt x="227" y="136"/>
                  </a:cubicBezTo>
                  <a:cubicBezTo>
                    <a:pt x="227" y="181"/>
                    <a:pt x="220" y="227"/>
                    <a:pt x="182" y="272"/>
                  </a:cubicBezTo>
                  <a:cubicBezTo>
                    <a:pt x="144" y="317"/>
                    <a:pt x="72" y="362"/>
                    <a:pt x="0" y="408"/>
                  </a:cubicBezTo>
                </a:path>
              </a:pathLst>
            </a:custGeom>
            <a:noFill/>
            <a:ln w="38100" cmpd="sng">
              <a:solidFill>
                <a:srgbClr val="3366FF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726" name="Freeform 133"/>
            <p:cNvSpPr>
              <a:spLocks/>
            </p:cNvSpPr>
            <p:nvPr/>
          </p:nvSpPr>
          <p:spPr bwMode="auto">
            <a:xfrm>
              <a:off x="3832" y="2296"/>
              <a:ext cx="143" cy="98"/>
            </a:xfrm>
            <a:custGeom>
              <a:avLst/>
              <a:gdLst>
                <a:gd name="T0" fmla="*/ 143 w 143"/>
                <a:gd name="T1" fmla="*/ 0 h 98"/>
                <a:gd name="T2" fmla="*/ 72 w 143"/>
                <a:gd name="T3" fmla="*/ 26 h 98"/>
                <a:gd name="T4" fmla="*/ 0 w 143"/>
                <a:gd name="T5" fmla="*/ 98 h 9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3" h="98">
                  <a:moveTo>
                    <a:pt x="143" y="0"/>
                  </a:moveTo>
                  <a:cubicBezTo>
                    <a:pt x="119" y="5"/>
                    <a:pt x="96" y="10"/>
                    <a:pt x="72" y="26"/>
                  </a:cubicBezTo>
                  <a:cubicBezTo>
                    <a:pt x="48" y="42"/>
                    <a:pt x="24" y="70"/>
                    <a:pt x="0" y="98"/>
                  </a:cubicBezTo>
                </a:path>
              </a:pathLst>
            </a:custGeom>
            <a:noFill/>
            <a:ln w="28575" cmpd="sng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1718" name="Text Box 138"/>
          <p:cNvSpPr txBox="1">
            <a:spLocks noChangeArrowheads="1"/>
          </p:cNvSpPr>
          <p:nvPr/>
        </p:nvSpPr>
        <p:spPr bwMode="auto">
          <a:xfrm>
            <a:off x="5304901" y="1012453"/>
            <a:ext cx="378020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3. L’entrée de calcium</a:t>
            </a:r>
            <a:br>
              <a:rPr lang="fr-FR" altLang="en-US" sz="2400" dirty="0"/>
            </a:br>
            <a:r>
              <a:rPr lang="fr-FR" altLang="en-US" sz="2400" dirty="0"/>
              <a:t>fait fusionner les vésicules</a:t>
            </a:r>
            <a:br>
              <a:rPr lang="fr-FR" altLang="en-US" sz="2400" dirty="0"/>
            </a:br>
            <a:r>
              <a:rPr lang="fr-FR" altLang="en-US" sz="2400" dirty="0"/>
              <a:t>avec la membrane </a:t>
            </a:r>
            <a:br>
              <a:rPr lang="fr-FR" altLang="en-US" sz="2400" dirty="0"/>
            </a:br>
            <a:r>
              <a:rPr lang="fr-FR" altLang="en-US" sz="2400" dirty="0"/>
              <a:t>pré-synaptique</a:t>
            </a:r>
          </a:p>
        </p:txBody>
      </p:sp>
      <p:sp>
        <p:nvSpPr>
          <p:cNvPr id="71719" name="Text Box 140"/>
          <p:cNvSpPr txBox="1">
            <a:spLocks noChangeArrowheads="1"/>
          </p:cNvSpPr>
          <p:nvPr/>
        </p:nvSpPr>
        <p:spPr bwMode="auto">
          <a:xfrm>
            <a:off x="2368391" y="625755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149" name="AutoShape 141"/>
          <p:cNvSpPr>
            <a:spLocks noChangeArrowheads="1"/>
          </p:cNvSpPr>
          <p:nvPr/>
        </p:nvSpPr>
        <p:spPr bwMode="auto">
          <a:xfrm rot="4540637">
            <a:off x="2352516" y="80590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43150" name="AutoShape 142"/>
          <p:cNvSpPr>
            <a:spLocks noChangeArrowheads="1"/>
          </p:cNvSpPr>
          <p:nvPr/>
        </p:nvSpPr>
        <p:spPr bwMode="auto">
          <a:xfrm rot="4540637">
            <a:off x="2342990" y="9153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43151" name="AutoShape 143"/>
          <p:cNvSpPr>
            <a:spLocks noChangeArrowheads="1"/>
          </p:cNvSpPr>
          <p:nvPr/>
        </p:nvSpPr>
        <p:spPr bwMode="auto">
          <a:xfrm rot="4540637">
            <a:off x="2333466" y="-62285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71723" name="Rectangle 144"/>
          <p:cNvSpPr>
            <a:spLocks noChangeArrowheads="1"/>
          </p:cNvSpPr>
          <p:nvPr/>
        </p:nvSpPr>
        <p:spPr bwMode="auto">
          <a:xfrm>
            <a:off x="-20797" y="-5569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24" name="Text Box 145"/>
          <p:cNvSpPr txBox="1">
            <a:spLocks noChangeArrowheads="1"/>
          </p:cNvSpPr>
          <p:nvPr/>
        </p:nvSpPr>
        <p:spPr bwMode="auto">
          <a:xfrm>
            <a:off x="1031716" y="-27384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Synapse chimique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3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C 0.01042 0.01088 0.02084 0.02176 0.02639 0.03727 C 0.03195 0.05278 0.03629 0.07778 0.03334 0.09329 C 0.03039 0.1088 0.01754 0.11991 0.00834 0.13056 C -0.00086 0.14121 -0.01163 0.14931 -0.02222 0.15764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43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76250"/>
            <a:ext cx="6305550" cy="567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llipse 3"/>
          <p:cNvSpPr/>
          <p:nvPr/>
        </p:nvSpPr>
        <p:spPr>
          <a:xfrm>
            <a:off x="4500563" y="981075"/>
            <a:ext cx="431800" cy="431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4284663" y="1916113"/>
            <a:ext cx="431800" cy="4333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3059113" y="5805488"/>
            <a:ext cx="1152525" cy="431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2987675" y="1509713"/>
            <a:ext cx="431800" cy="431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3460750" y="885825"/>
            <a:ext cx="431800" cy="431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Freeform 3"/>
          <p:cNvSpPr>
            <a:spLocks/>
          </p:cNvSpPr>
          <p:nvPr/>
        </p:nvSpPr>
        <p:spPr bwMode="auto">
          <a:xfrm>
            <a:off x="1341438" y="764803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08" name="Freeform 4"/>
          <p:cNvSpPr>
            <a:spLocks/>
          </p:cNvSpPr>
          <p:nvPr/>
        </p:nvSpPr>
        <p:spPr bwMode="auto">
          <a:xfrm>
            <a:off x="909638" y="4125540"/>
            <a:ext cx="7704137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09" name="Freeform 5"/>
          <p:cNvSpPr>
            <a:spLocks/>
          </p:cNvSpPr>
          <p:nvPr/>
        </p:nvSpPr>
        <p:spPr bwMode="auto">
          <a:xfrm>
            <a:off x="27098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10" name="Freeform 6"/>
          <p:cNvSpPr>
            <a:spLocks/>
          </p:cNvSpPr>
          <p:nvPr/>
        </p:nvSpPr>
        <p:spPr bwMode="auto">
          <a:xfrm>
            <a:off x="2925763" y="764803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11" name="Freeform 7"/>
          <p:cNvSpPr>
            <a:spLocks/>
          </p:cNvSpPr>
          <p:nvPr/>
        </p:nvSpPr>
        <p:spPr bwMode="auto">
          <a:xfrm>
            <a:off x="31416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12" name="Freeform 8"/>
          <p:cNvSpPr>
            <a:spLocks/>
          </p:cNvSpPr>
          <p:nvPr/>
        </p:nvSpPr>
        <p:spPr bwMode="auto">
          <a:xfrm>
            <a:off x="33575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13" name="Freeform 9"/>
          <p:cNvSpPr>
            <a:spLocks/>
          </p:cNvSpPr>
          <p:nvPr/>
        </p:nvSpPr>
        <p:spPr bwMode="auto">
          <a:xfrm>
            <a:off x="35734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14" name="Oval 10"/>
          <p:cNvSpPr>
            <a:spLocks noChangeArrowheads="1"/>
          </p:cNvSpPr>
          <p:nvPr/>
        </p:nvSpPr>
        <p:spPr bwMode="auto">
          <a:xfrm rot="-8050359">
            <a:off x="4797425" y="2780928"/>
            <a:ext cx="431800" cy="431800"/>
          </a:xfrm>
          <a:prstGeom prst="ellipse">
            <a:avLst/>
          </a:prstGeom>
          <a:solidFill>
            <a:srgbClr val="66FFFF"/>
          </a:solidFill>
          <a:ln w="28575" algn="ctr">
            <a:solidFill>
              <a:schemeClr val="bg2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2715" name="Oval 11"/>
          <p:cNvSpPr>
            <a:spLocks noChangeArrowheads="1"/>
          </p:cNvSpPr>
          <p:nvPr/>
        </p:nvSpPr>
        <p:spPr bwMode="auto">
          <a:xfrm rot="-8050359">
            <a:off x="3213100" y="1268040"/>
            <a:ext cx="431800" cy="4318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4044" name="AutoShape 12"/>
          <p:cNvSpPr>
            <a:spLocks noChangeArrowheads="1"/>
          </p:cNvSpPr>
          <p:nvPr/>
        </p:nvSpPr>
        <p:spPr bwMode="auto">
          <a:xfrm rot="4540637">
            <a:off x="2386012" y="152028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72717" name="Oval 13"/>
          <p:cNvSpPr>
            <a:spLocks noChangeArrowheads="1"/>
          </p:cNvSpPr>
          <p:nvPr/>
        </p:nvSpPr>
        <p:spPr bwMode="auto">
          <a:xfrm rot="-8050359">
            <a:off x="2997200" y="1701428"/>
            <a:ext cx="287337" cy="2873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2718" name="Oval 14"/>
          <p:cNvSpPr>
            <a:spLocks noChangeArrowheads="1"/>
          </p:cNvSpPr>
          <p:nvPr/>
        </p:nvSpPr>
        <p:spPr bwMode="auto">
          <a:xfrm rot="-8050359">
            <a:off x="3538538" y="1772865"/>
            <a:ext cx="215900" cy="2159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2719" name="Freeform 15"/>
          <p:cNvSpPr>
            <a:spLocks/>
          </p:cNvSpPr>
          <p:nvPr/>
        </p:nvSpPr>
        <p:spPr bwMode="auto">
          <a:xfrm>
            <a:off x="2336800" y="2769815"/>
            <a:ext cx="1189038" cy="587375"/>
          </a:xfrm>
          <a:custGeom>
            <a:avLst/>
            <a:gdLst>
              <a:gd name="T0" fmla="*/ 2147483647 w 749"/>
              <a:gd name="T1" fmla="*/ 2147483647 h 370"/>
              <a:gd name="T2" fmla="*/ 2147483647 w 749"/>
              <a:gd name="T3" fmla="*/ 2147483647 h 370"/>
              <a:gd name="T4" fmla="*/ 2147483647 w 749"/>
              <a:gd name="T5" fmla="*/ 2147483647 h 370"/>
              <a:gd name="T6" fmla="*/ 2147483647 w 749"/>
              <a:gd name="T7" fmla="*/ 2147483647 h 370"/>
              <a:gd name="T8" fmla="*/ 2147483647 w 749"/>
              <a:gd name="T9" fmla="*/ 2147483647 h 370"/>
              <a:gd name="T10" fmla="*/ 2147483647 w 749"/>
              <a:gd name="T11" fmla="*/ 2147483647 h 370"/>
              <a:gd name="T12" fmla="*/ 2147483647 w 749"/>
              <a:gd name="T13" fmla="*/ 2147483647 h 370"/>
              <a:gd name="T14" fmla="*/ 2147483647 w 749"/>
              <a:gd name="T15" fmla="*/ 2147483647 h 370"/>
              <a:gd name="T16" fmla="*/ 2147483647 w 749"/>
              <a:gd name="T17" fmla="*/ 2147483647 h 370"/>
              <a:gd name="T18" fmla="*/ 2147483647 w 749"/>
              <a:gd name="T19" fmla="*/ 2147483647 h 370"/>
              <a:gd name="T20" fmla="*/ 2147483647 w 749"/>
              <a:gd name="T21" fmla="*/ 2147483647 h 3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49" h="370">
                <a:moveTo>
                  <a:pt x="8" y="324"/>
                </a:moveTo>
                <a:cubicBezTo>
                  <a:pt x="16" y="294"/>
                  <a:pt x="54" y="233"/>
                  <a:pt x="99" y="188"/>
                </a:cubicBezTo>
                <a:cubicBezTo>
                  <a:pt x="144" y="143"/>
                  <a:pt x="220" y="82"/>
                  <a:pt x="280" y="52"/>
                </a:cubicBezTo>
                <a:cubicBezTo>
                  <a:pt x="340" y="22"/>
                  <a:pt x="409" y="14"/>
                  <a:pt x="462" y="7"/>
                </a:cubicBezTo>
                <a:cubicBezTo>
                  <a:pt x="515" y="0"/>
                  <a:pt x="553" y="0"/>
                  <a:pt x="598" y="7"/>
                </a:cubicBezTo>
                <a:cubicBezTo>
                  <a:pt x="643" y="14"/>
                  <a:pt x="719" y="29"/>
                  <a:pt x="734" y="52"/>
                </a:cubicBezTo>
                <a:cubicBezTo>
                  <a:pt x="749" y="75"/>
                  <a:pt x="733" y="120"/>
                  <a:pt x="688" y="143"/>
                </a:cubicBezTo>
                <a:cubicBezTo>
                  <a:pt x="643" y="166"/>
                  <a:pt x="545" y="158"/>
                  <a:pt x="462" y="188"/>
                </a:cubicBezTo>
                <a:cubicBezTo>
                  <a:pt x="379" y="218"/>
                  <a:pt x="257" y="294"/>
                  <a:pt x="189" y="324"/>
                </a:cubicBezTo>
                <a:cubicBezTo>
                  <a:pt x="121" y="354"/>
                  <a:pt x="83" y="370"/>
                  <a:pt x="53" y="370"/>
                </a:cubicBezTo>
                <a:cubicBezTo>
                  <a:pt x="23" y="370"/>
                  <a:pt x="0" y="354"/>
                  <a:pt x="8" y="324"/>
                </a:cubicBezTo>
                <a:close/>
              </a:path>
            </a:pathLst>
          </a:custGeom>
          <a:solidFill>
            <a:schemeClr val="accent1"/>
          </a:solidFill>
          <a:ln w="5715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20" name="AutoShape 16"/>
          <p:cNvSpPr>
            <a:spLocks noChangeArrowheads="1"/>
          </p:cNvSpPr>
          <p:nvPr/>
        </p:nvSpPr>
        <p:spPr bwMode="auto">
          <a:xfrm rot="5959416">
            <a:off x="6385718" y="3959647"/>
            <a:ext cx="252413" cy="323850"/>
          </a:xfrm>
          <a:prstGeom prst="can">
            <a:avLst>
              <a:gd name="adj" fmla="val 60141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4056" name="Freeform 24"/>
          <p:cNvSpPr>
            <a:spLocks/>
          </p:cNvSpPr>
          <p:nvPr/>
        </p:nvSpPr>
        <p:spPr bwMode="auto">
          <a:xfrm rot="351833">
            <a:off x="3875088" y="4809753"/>
            <a:ext cx="612775" cy="588962"/>
          </a:xfrm>
          <a:custGeom>
            <a:avLst/>
            <a:gdLst>
              <a:gd name="T0" fmla="*/ 2147483647 w 386"/>
              <a:gd name="T1" fmla="*/ 2147483647 h 371"/>
              <a:gd name="T2" fmla="*/ 2147483647 w 386"/>
              <a:gd name="T3" fmla="*/ 2147483647 h 371"/>
              <a:gd name="T4" fmla="*/ 2147483647 w 386"/>
              <a:gd name="T5" fmla="*/ 2147483647 h 371"/>
              <a:gd name="T6" fmla="*/ 2147483647 w 386"/>
              <a:gd name="T7" fmla="*/ 2147483647 h 371"/>
              <a:gd name="T8" fmla="*/ 2147483647 w 386"/>
              <a:gd name="T9" fmla="*/ 2147483647 h 371"/>
              <a:gd name="T10" fmla="*/ 2147483647 w 386"/>
              <a:gd name="T11" fmla="*/ 2147483647 h 371"/>
              <a:gd name="T12" fmla="*/ 2147483647 w 386"/>
              <a:gd name="T13" fmla="*/ 2147483647 h 371"/>
              <a:gd name="T14" fmla="*/ 2147483647 w 386"/>
              <a:gd name="T15" fmla="*/ 2147483647 h 371"/>
              <a:gd name="T16" fmla="*/ 2147483647 w 386"/>
              <a:gd name="T17" fmla="*/ 2147483647 h 3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6" h="371">
                <a:moveTo>
                  <a:pt x="23" y="371"/>
                </a:moveTo>
                <a:cubicBezTo>
                  <a:pt x="91" y="359"/>
                  <a:pt x="159" y="348"/>
                  <a:pt x="159" y="325"/>
                </a:cubicBezTo>
                <a:cubicBezTo>
                  <a:pt x="159" y="302"/>
                  <a:pt x="46" y="272"/>
                  <a:pt x="23" y="235"/>
                </a:cubicBezTo>
                <a:cubicBezTo>
                  <a:pt x="0" y="198"/>
                  <a:pt x="0" y="137"/>
                  <a:pt x="23" y="99"/>
                </a:cubicBezTo>
                <a:cubicBezTo>
                  <a:pt x="46" y="61"/>
                  <a:pt x="114" y="16"/>
                  <a:pt x="159" y="8"/>
                </a:cubicBezTo>
                <a:cubicBezTo>
                  <a:pt x="204" y="0"/>
                  <a:pt x="265" y="23"/>
                  <a:pt x="295" y="53"/>
                </a:cubicBezTo>
                <a:cubicBezTo>
                  <a:pt x="325" y="83"/>
                  <a:pt x="340" y="151"/>
                  <a:pt x="340" y="189"/>
                </a:cubicBezTo>
                <a:cubicBezTo>
                  <a:pt x="340" y="227"/>
                  <a:pt x="287" y="265"/>
                  <a:pt x="295" y="280"/>
                </a:cubicBezTo>
                <a:cubicBezTo>
                  <a:pt x="303" y="295"/>
                  <a:pt x="344" y="287"/>
                  <a:pt x="386" y="28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4057" name="AutoShape 25"/>
          <p:cNvSpPr>
            <a:spLocks noChangeArrowheads="1"/>
          </p:cNvSpPr>
          <p:nvPr/>
        </p:nvSpPr>
        <p:spPr bwMode="auto">
          <a:xfrm rot="4631744">
            <a:off x="3886994" y="5183609"/>
            <a:ext cx="649287" cy="161925"/>
          </a:xfrm>
          <a:prstGeom prst="homePlate">
            <a:avLst>
              <a:gd name="adj" fmla="val 10024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pSp>
        <p:nvGrpSpPr>
          <p:cNvPr id="44061" name="Group 29"/>
          <p:cNvGrpSpPr>
            <a:grpSpLocks/>
          </p:cNvGrpSpPr>
          <p:nvPr/>
        </p:nvGrpSpPr>
        <p:grpSpPr bwMode="auto">
          <a:xfrm>
            <a:off x="3933825" y="4868490"/>
            <a:ext cx="431800" cy="504825"/>
            <a:chOff x="2478" y="2704"/>
            <a:chExt cx="272" cy="318"/>
          </a:xfrm>
        </p:grpSpPr>
        <p:sp>
          <p:nvSpPr>
            <p:cNvPr id="72771" name="Oval 30"/>
            <p:cNvSpPr>
              <a:spLocks noChangeArrowheads="1"/>
            </p:cNvSpPr>
            <p:nvPr/>
          </p:nvSpPr>
          <p:spPr bwMode="auto">
            <a:xfrm>
              <a:off x="2569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2772" name="Oval 31"/>
            <p:cNvSpPr>
              <a:spLocks noChangeArrowheads="1"/>
            </p:cNvSpPr>
            <p:nvPr/>
          </p:nvSpPr>
          <p:spPr bwMode="auto">
            <a:xfrm>
              <a:off x="2614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2773" name="Oval 32"/>
            <p:cNvSpPr>
              <a:spLocks noChangeArrowheads="1"/>
            </p:cNvSpPr>
            <p:nvPr/>
          </p:nvSpPr>
          <p:spPr bwMode="auto">
            <a:xfrm>
              <a:off x="265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2774" name="Oval 33"/>
            <p:cNvSpPr>
              <a:spLocks noChangeArrowheads="1"/>
            </p:cNvSpPr>
            <p:nvPr/>
          </p:nvSpPr>
          <p:spPr bwMode="auto">
            <a:xfrm>
              <a:off x="2523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2775" name="Oval 34"/>
            <p:cNvSpPr>
              <a:spLocks noChangeArrowheads="1"/>
            </p:cNvSpPr>
            <p:nvPr/>
          </p:nvSpPr>
          <p:spPr bwMode="auto">
            <a:xfrm>
              <a:off x="2614" y="2977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2776" name="Oval 35"/>
            <p:cNvSpPr>
              <a:spLocks noChangeArrowheads="1"/>
            </p:cNvSpPr>
            <p:nvPr/>
          </p:nvSpPr>
          <p:spPr bwMode="auto">
            <a:xfrm>
              <a:off x="2659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2777" name="Oval 36"/>
            <p:cNvSpPr>
              <a:spLocks noChangeArrowheads="1"/>
            </p:cNvSpPr>
            <p:nvPr/>
          </p:nvSpPr>
          <p:spPr bwMode="auto">
            <a:xfrm>
              <a:off x="2614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2778" name="Oval 37"/>
            <p:cNvSpPr>
              <a:spLocks noChangeArrowheads="1"/>
            </p:cNvSpPr>
            <p:nvPr/>
          </p:nvSpPr>
          <p:spPr bwMode="auto">
            <a:xfrm>
              <a:off x="2705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2779" name="Oval 38"/>
            <p:cNvSpPr>
              <a:spLocks noChangeArrowheads="1"/>
            </p:cNvSpPr>
            <p:nvPr/>
          </p:nvSpPr>
          <p:spPr bwMode="auto">
            <a:xfrm>
              <a:off x="256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2780" name="Oval 39"/>
            <p:cNvSpPr>
              <a:spLocks noChangeArrowheads="1"/>
            </p:cNvSpPr>
            <p:nvPr/>
          </p:nvSpPr>
          <p:spPr bwMode="auto">
            <a:xfrm>
              <a:off x="2523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2781" name="Oval 40"/>
            <p:cNvSpPr>
              <a:spLocks noChangeArrowheads="1"/>
            </p:cNvSpPr>
            <p:nvPr/>
          </p:nvSpPr>
          <p:spPr bwMode="auto">
            <a:xfrm>
              <a:off x="2705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2782" name="Oval 41"/>
            <p:cNvSpPr>
              <a:spLocks noChangeArrowheads="1"/>
            </p:cNvSpPr>
            <p:nvPr/>
          </p:nvSpPr>
          <p:spPr bwMode="auto">
            <a:xfrm>
              <a:off x="2478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grpSp>
        <p:nvGrpSpPr>
          <p:cNvPr id="72724" name="Group 75"/>
          <p:cNvGrpSpPr>
            <a:grpSpLocks/>
          </p:cNvGrpSpPr>
          <p:nvPr/>
        </p:nvGrpSpPr>
        <p:grpSpPr bwMode="auto">
          <a:xfrm>
            <a:off x="5589588" y="3428628"/>
            <a:ext cx="431800" cy="431800"/>
            <a:chOff x="3521" y="1797"/>
            <a:chExt cx="272" cy="272"/>
          </a:xfrm>
        </p:grpSpPr>
        <p:sp>
          <p:nvSpPr>
            <p:cNvPr id="72762" name="Oval 76"/>
            <p:cNvSpPr>
              <a:spLocks noChangeArrowheads="1"/>
            </p:cNvSpPr>
            <p:nvPr/>
          </p:nvSpPr>
          <p:spPr bwMode="auto">
            <a:xfrm rot="-8050359">
              <a:off x="3521" y="1797"/>
              <a:ext cx="272" cy="272"/>
            </a:xfrm>
            <a:prstGeom prst="ellipse">
              <a:avLst/>
            </a:prstGeom>
            <a:solidFill>
              <a:srgbClr val="66FFFF"/>
            </a:solidFill>
            <a:ln w="28575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2763" name="Oval 77"/>
            <p:cNvSpPr>
              <a:spLocks noChangeArrowheads="1"/>
            </p:cNvSpPr>
            <p:nvPr/>
          </p:nvSpPr>
          <p:spPr bwMode="auto">
            <a:xfrm>
              <a:off x="3704" y="188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2764" name="Oval 78"/>
            <p:cNvSpPr>
              <a:spLocks noChangeArrowheads="1"/>
            </p:cNvSpPr>
            <p:nvPr/>
          </p:nvSpPr>
          <p:spPr bwMode="auto">
            <a:xfrm>
              <a:off x="3657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2765" name="Oval 79"/>
            <p:cNvSpPr>
              <a:spLocks noChangeArrowheads="1"/>
            </p:cNvSpPr>
            <p:nvPr/>
          </p:nvSpPr>
          <p:spPr bwMode="auto">
            <a:xfrm>
              <a:off x="3622" y="192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2766" name="Oval 80"/>
            <p:cNvSpPr>
              <a:spLocks noChangeArrowheads="1"/>
            </p:cNvSpPr>
            <p:nvPr/>
          </p:nvSpPr>
          <p:spPr bwMode="auto">
            <a:xfrm>
              <a:off x="3612" y="184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2767" name="Oval 81"/>
            <p:cNvSpPr>
              <a:spLocks noChangeArrowheads="1"/>
            </p:cNvSpPr>
            <p:nvPr/>
          </p:nvSpPr>
          <p:spPr bwMode="auto">
            <a:xfrm>
              <a:off x="3566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2768" name="Oval 82"/>
            <p:cNvSpPr>
              <a:spLocks noChangeArrowheads="1"/>
            </p:cNvSpPr>
            <p:nvPr/>
          </p:nvSpPr>
          <p:spPr bwMode="auto">
            <a:xfrm>
              <a:off x="3566" y="188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2769" name="Oval 83"/>
            <p:cNvSpPr>
              <a:spLocks noChangeArrowheads="1"/>
            </p:cNvSpPr>
            <p:nvPr/>
          </p:nvSpPr>
          <p:spPr bwMode="auto">
            <a:xfrm>
              <a:off x="3714" y="194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2770" name="Oval 84"/>
            <p:cNvSpPr>
              <a:spLocks noChangeArrowheads="1"/>
            </p:cNvSpPr>
            <p:nvPr/>
          </p:nvSpPr>
          <p:spPr bwMode="auto">
            <a:xfrm>
              <a:off x="3674" y="183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72725" name="Oval 85"/>
          <p:cNvSpPr>
            <a:spLocks noChangeArrowheads="1"/>
          </p:cNvSpPr>
          <p:nvPr/>
        </p:nvSpPr>
        <p:spPr bwMode="auto">
          <a:xfrm>
            <a:off x="5105400" y="29269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2726" name="Oval 86"/>
          <p:cNvSpPr>
            <a:spLocks noChangeArrowheads="1"/>
          </p:cNvSpPr>
          <p:nvPr/>
        </p:nvSpPr>
        <p:spPr bwMode="auto">
          <a:xfrm>
            <a:off x="5030788" y="30698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2727" name="Oval 87"/>
          <p:cNvSpPr>
            <a:spLocks noChangeArrowheads="1"/>
          </p:cNvSpPr>
          <p:nvPr/>
        </p:nvSpPr>
        <p:spPr bwMode="auto">
          <a:xfrm>
            <a:off x="4975225" y="29857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2728" name="Oval 88"/>
          <p:cNvSpPr>
            <a:spLocks noChangeArrowheads="1"/>
          </p:cNvSpPr>
          <p:nvPr/>
        </p:nvSpPr>
        <p:spPr bwMode="auto">
          <a:xfrm>
            <a:off x="4959350" y="28539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2729" name="Oval 89"/>
          <p:cNvSpPr>
            <a:spLocks noChangeArrowheads="1"/>
          </p:cNvSpPr>
          <p:nvPr/>
        </p:nvSpPr>
        <p:spPr bwMode="auto">
          <a:xfrm>
            <a:off x="4886325" y="30698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2730" name="Oval 90"/>
          <p:cNvSpPr>
            <a:spLocks noChangeArrowheads="1"/>
          </p:cNvSpPr>
          <p:nvPr/>
        </p:nvSpPr>
        <p:spPr bwMode="auto">
          <a:xfrm>
            <a:off x="4886325" y="29253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2731" name="Oval 91"/>
          <p:cNvSpPr>
            <a:spLocks noChangeArrowheads="1"/>
          </p:cNvSpPr>
          <p:nvPr/>
        </p:nvSpPr>
        <p:spPr bwMode="auto">
          <a:xfrm>
            <a:off x="5121275" y="30142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2732" name="Oval 92"/>
          <p:cNvSpPr>
            <a:spLocks noChangeArrowheads="1"/>
          </p:cNvSpPr>
          <p:nvPr/>
        </p:nvSpPr>
        <p:spPr bwMode="auto">
          <a:xfrm>
            <a:off x="5057775" y="28349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2733" name="Oval 93"/>
          <p:cNvSpPr>
            <a:spLocks noChangeArrowheads="1"/>
          </p:cNvSpPr>
          <p:nvPr/>
        </p:nvSpPr>
        <p:spPr bwMode="auto">
          <a:xfrm>
            <a:off x="4860925" y="28301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pSp>
        <p:nvGrpSpPr>
          <p:cNvPr id="72734" name="Group 94"/>
          <p:cNvGrpSpPr>
            <a:grpSpLocks/>
          </p:cNvGrpSpPr>
          <p:nvPr/>
        </p:nvGrpSpPr>
        <p:grpSpPr bwMode="auto">
          <a:xfrm>
            <a:off x="5373688" y="4509715"/>
            <a:ext cx="431800" cy="431800"/>
            <a:chOff x="3385" y="2478"/>
            <a:chExt cx="272" cy="272"/>
          </a:xfrm>
        </p:grpSpPr>
        <p:sp>
          <p:nvSpPr>
            <p:cNvPr id="72753" name="Oval 95"/>
            <p:cNvSpPr>
              <a:spLocks noChangeArrowheads="1"/>
            </p:cNvSpPr>
            <p:nvPr/>
          </p:nvSpPr>
          <p:spPr bwMode="auto">
            <a:xfrm rot="-8050359">
              <a:off x="3385" y="2478"/>
              <a:ext cx="272" cy="272"/>
            </a:xfrm>
            <a:prstGeom prst="ellipse">
              <a:avLst/>
            </a:prstGeom>
            <a:solidFill>
              <a:srgbClr val="66FFFF"/>
            </a:solidFill>
            <a:ln w="38100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2754" name="Oval 96"/>
            <p:cNvSpPr>
              <a:spLocks noChangeArrowheads="1"/>
            </p:cNvSpPr>
            <p:nvPr/>
          </p:nvSpPr>
          <p:spPr bwMode="auto">
            <a:xfrm>
              <a:off x="3568" y="256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2755" name="Oval 97"/>
            <p:cNvSpPr>
              <a:spLocks noChangeArrowheads="1"/>
            </p:cNvSpPr>
            <p:nvPr/>
          </p:nvSpPr>
          <p:spPr bwMode="auto">
            <a:xfrm>
              <a:off x="3521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2756" name="Oval 98"/>
            <p:cNvSpPr>
              <a:spLocks noChangeArrowheads="1"/>
            </p:cNvSpPr>
            <p:nvPr/>
          </p:nvSpPr>
          <p:spPr bwMode="auto">
            <a:xfrm>
              <a:off x="3486" y="260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2757" name="Oval 99"/>
            <p:cNvSpPr>
              <a:spLocks noChangeArrowheads="1"/>
            </p:cNvSpPr>
            <p:nvPr/>
          </p:nvSpPr>
          <p:spPr bwMode="auto">
            <a:xfrm>
              <a:off x="3484" y="250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2758" name="Oval 100"/>
            <p:cNvSpPr>
              <a:spLocks noChangeArrowheads="1"/>
            </p:cNvSpPr>
            <p:nvPr/>
          </p:nvSpPr>
          <p:spPr bwMode="auto">
            <a:xfrm>
              <a:off x="3430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2759" name="Oval 101"/>
            <p:cNvSpPr>
              <a:spLocks noChangeArrowheads="1"/>
            </p:cNvSpPr>
            <p:nvPr/>
          </p:nvSpPr>
          <p:spPr bwMode="auto">
            <a:xfrm>
              <a:off x="3430" y="256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2760" name="Oval 102"/>
            <p:cNvSpPr>
              <a:spLocks noChangeArrowheads="1"/>
            </p:cNvSpPr>
            <p:nvPr/>
          </p:nvSpPr>
          <p:spPr bwMode="auto">
            <a:xfrm>
              <a:off x="3578" y="262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2761" name="Oval 103"/>
            <p:cNvSpPr>
              <a:spLocks noChangeArrowheads="1"/>
            </p:cNvSpPr>
            <p:nvPr/>
          </p:nvSpPr>
          <p:spPr bwMode="auto">
            <a:xfrm>
              <a:off x="3508" y="25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72735" name="Oval 104"/>
          <p:cNvSpPr>
            <a:spLocks noChangeArrowheads="1"/>
          </p:cNvSpPr>
          <p:nvPr/>
        </p:nvSpPr>
        <p:spPr bwMode="auto">
          <a:xfrm>
            <a:off x="3171825" y="18077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2736" name="Oval 105"/>
          <p:cNvSpPr>
            <a:spLocks noChangeArrowheads="1"/>
          </p:cNvSpPr>
          <p:nvPr/>
        </p:nvSpPr>
        <p:spPr bwMode="auto">
          <a:xfrm>
            <a:off x="3035300" y="18474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2737" name="Oval 106"/>
          <p:cNvSpPr>
            <a:spLocks noChangeArrowheads="1"/>
          </p:cNvSpPr>
          <p:nvPr/>
        </p:nvSpPr>
        <p:spPr bwMode="auto">
          <a:xfrm>
            <a:off x="3133725" y="17284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2738" name="Oval 107"/>
          <p:cNvSpPr>
            <a:spLocks noChangeArrowheads="1"/>
          </p:cNvSpPr>
          <p:nvPr/>
        </p:nvSpPr>
        <p:spPr bwMode="auto">
          <a:xfrm>
            <a:off x="3124200" y="18824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2739" name="Oval 108"/>
          <p:cNvSpPr>
            <a:spLocks noChangeArrowheads="1"/>
          </p:cNvSpPr>
          <p:nvPr/>
        </p:nvSpPr>
        <p:spPr bwMode="auto">
          <a:xfrm>
            <a:off x="3051175" y="17601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2740" name="Text Box 127"/>
          <p:cNvSpPr txBox="1">
            <a:spLocks noChangeArrowheads="1"/>
          </p:cNvSpPr>
          <p:nvPr/>
        </p:nvSpPr>
        <p:spPr bwMode="auto">
          <a:xfrm>
            <a:off x="6650038" y="3954090"/>
            <a:ext cx="555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chemeClr val="bg1"/>
                </a:solidFill>
              </a:rPr>
              <a:t>Ca++</a:t>
            </a:r>
          </a:p>
        </p:txBody>
      </p:sp>
      <p:sp>
        <p:nvSpPr>
          <p:cNvPr id="72741" name="Freeform 128"/>
          <p:cNvSpPr>
            <a:spLocks/>
          </p:cNvSpPr>
          <p:nvPr/>
        </p:nvSpPr>
        <p:spPr bwMode="auto">
          <a:xfrm>
            <a:off x="3573463" y="2204665"/>
            <a:ext cx="1008062" cy="720725"/>
          </a:xfrm>
          <a:custGeom>
            <a:avLst/>
            <a:gdLst>
              <a:gd name="T0" fmla="*/ 0 w 635"/>
              <a:gd name="T1" fmla="*/ 0 h 454"/>
              <a:gd name="T2" fmla="*/ 2147483647 w 635"/>
              <a:gd name="T3" fmla="*/ 2147483647 h 454"/>
              <a:gd name="T4" fmla="*/ 2147483647 w 635"/>
              <a:gd name="T5" fmla="*/ 2147483647 h 454"/>
              <a:gd name="T6" fmla="*/ 2147483647 w 635"/>
              <a:gd name="T7" fmla="*/ 2147483647 h 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5" h="454">
                <a:moveTo>
                  <a:pt x="0" y="0"/>
                </a:moveTo>
                <a:cubicBezTo>
                  <a:pt x="19" y="83"/>
                  <a:pt x="38" y="167"/>
                  <a:pt x="91" y="227"/>
                </a:cubicBezTo>
                <a:cubicBezTo>
                  <a:pt x="144" y="287"/>
                  <a:pt x="227" y="325"/>
                  <a:pt x="318" y="363"/>
                </a:cubicBezTo>
                <a:cubicBezTo>
                  <a:pt x="409" y="401"/>
                  <a:pt x="522" y="427"/>
                  <a:pt x="635" y="454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42" name="Freeform 129"/>
          <p:cNvSpPr>
            <a:spLocks/>
          </p:cNvSpPr>
          <p:nvPr/>
        </p:nvSpPr>
        <p:spPr bwMode="auto">
          <a:xfrm>
            <a:off x="3573463" y="2828553"/>
            <a:ext cx="647700" cy="168275"/>
          </a:xfrm>
          <a:custGeom>
            <a:avLst/>
            <a:gdLst>
              <a:gd name="T0" fmla="*/ 0 w 408"/>
              <a:gd name="T1" fmla="*/ 2147483647 h 106"/>
              <a:gd name="T2" fmla="*/ 2147483647 w 408"/>
              <a:gd name="T3" fmla="*/ 2147483647 h 106"/>
              <a:gd name="T4" fmla="*/ 2147483647 w 408"/>
              <a:gd name="T5" fmla="*/ 2147483647 h 1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8" h="106">
                <a:moveTo>
                  <a:pt x="0" y="106"/>
                </a:moveTo>
                <a:cubicBezTo>
                  <a:pt x="57" y="68"/>
                  <a:pt x="114" y="30"/>
                  <a:pt x="182" y="15"/>
                </a:cubicBezTo>
                <a:cubicBezTo>
                  <a:pt x="250" y="0"/>
                  <a:pt x="329" y="7"/>
                  <a:pt x="408" y="15"/>
                </a:cubicBezTo>
              </a:path>
            </a:pathLst>
          </a:custGeom>
          <a:noFill/>
          <a:ln w="3810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43" name="Freeform 130"/>
          <p:cNvSpPr>
            <a:spLocks/>
          </p:cNvSpPr>
          <p:nvPr/>
        </p:nvSpPr>
        <p:spPr bwMode="auto">
          <a:xfrm>
            <a:off x="5373688" y="3141290"/>
            <a:ext cx="288925" cy="215900"/>
          </a:xfrm>
          <a:custGeom>
            <a:avLst/>
            <a:gdLst>
              <a:gd name="T0" fmla="*/ 0 w 182"/>
              <a:gd name="T1" fmla="*/ 0 h 136"/>
              <a:gd name="T2" fmla="*/ 2147483647 w 182"/>
              <a:gd name="T3" fmla="*/ 2147483647 h 136"/>
              <a:gd name="T4" fmla="*/ 2147483647 w 182"/>
              <a:gd name="T5" fmla="*/ 2147483647 h 1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" h="136">
                <a:moveTo>
                  <a:pt x="0" y="0"/>
                </a:moveTo>
                <a:cubicBezTo>
                  <a:pt x="53" y="11"/>
                  <a:pt x="106" y="22"/>
                  <a:pt x="136" y="45"/>
                </a:cubicBezTo>
                <a:cubicBezTo>
                  <a:pt x="166" y="68"/>
                  <a:pt x="174" y="102"/>
                  <a:pt x="182" y="136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44" name="Freeform 131"/>
          <p:cNvSpPr>
            <a:spLocks/>
          </p:cNvSpPr>
          <p:nvPr/>
        </p:nvSpPr>
        <p:spPr bwMode="auto">
          <a:xfrm>
            <a:off x="5805488" y="3933453"/>
            <a:ext cx="360362" cy="647700"/>
          </a:xfrm>
          <a:custGeom>
            <a:avLst/>
            <a:gdLst>
              <a:gd name="T0" fmla="*/ 2147483647 w 227"/>
              <a:gd name="T1" fmla="*/ 0 h 408"/>
              <a:gd name="T2" fmla="*/ 2147483647 w 227"/>
              <a:gd name="T3" fmla="*/ 2147483647 h 408"/>
              <a:gd name="T4" fmla="*/ 2147483647 w 227"/>
              <a:gd name="T5" fmla="*/ 2147483647 h 408"/>
              <a:gd name="T6" fmla="*/ 0 w 227"/>
              <a:gd name="T7" fmla="*/ 2147483647 h 4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" h="408">
                <a:moveTo>
                  <a:pt x="182" y="0"/>
                </a:moveTo>
                <a:cubicBezTo>
                  <a:pt x="204" y="45"/>
                  <a:pt x="227" y="91"/>
                  <a:pt x="227" y="136"/>
                </a:cubicBezTo>
                <a:cubicBezTo>
                  <a:pt x="227" y="181"/>
                  <a:pt x="220" y="227"/>
                  <a:pt x="182" y="272"/>
                </a:cubicBezTo>
                <a:cubicBezTo>
                  <a:pt x="144" y="317"/>
                  <a:pt x="72" y="362"/>
                  <a:pt x="0" y="408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4164" name="Freeform 132"/>
          <p:cNvSpPr>
            <a:spLocks/>
          </p:cNvSpPr>
          <p:nvPr/>
        </p:nvSpPr>
        <p:spPr bwMode="auto">
          <a:xfrm>
            <a:off x="4473575" y="4797053"/>
            <a:ext cx="828675" cy="207962"/>
          </a:xfrm>
          <a:custGeom>
            <a:avLst/>
            <a:gdLst>
              <a:gd name="T0" fmla="*/ 2147483647 w 522"/>
              <a:gd name="T1" fmla="*/ 0 h 131"/>
              <a:gd name="T2" fmla="*/ 2147483647 w 522"/>
              <a:gd name="T3" fmla="*/ 2147483647 h 131"/>
              <a:gd name="T4" fmla="*/ 0 w 522"/>
              <a:gd name="T5" fmla="*/ 2147483647 h 1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2" h="131">
                <a:moveTo>
                  <a:pt x="522" y="0"/>
                </a:moveTo>
                <a:cubicBezTo>
                  <a:pt x="452" y="34"/>
                  <a:pt x="382" y="69"/>
                  <a:pt x="295" y="91"/>
                </a:cubicBezTo>
                <a:cubicBezTo>
                  <a:pt x="208" y="113"/>
                  <a:pt x="104" y="122"/>
                  <a:pt x="0" y="131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46" name="Freeform 136"/>
          <p:cNvSpPr>
            <a:spLocks/>
          </p:cNvSpPr>
          <p:nvPr/>
        </p:nvSpPr>
        <p:spPr bwMode="auto">
          <a:xfrm>
            <a:off x="6083300" y="4220790"/>
            <a:ext cx="227013" cy="155575"/>
          </a:xfrm>
          <a:custGeom>
            <a:avLst/>
            <a:gdLst>
              <a:gd name="T0" fmla="*/ 2147483647 w 143"/>
              <a:gd name="T1" fmla="*/ 0 h 98"/>
              <a:gd name="T2" fmla="*/ 2147483647 w 143"/>
              <a:gd name="T3" fmla="*/ 2147483647 h 98"/>
              <a:gd name="T4" fmla="*/ 0 w 143"/>
              <a:gd name="T5" fmla="*/ 2147483647 h 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3" h="98">
                <a:moveTo>
                  <a:pt x="143" y="0"/>
                </a:moveTo>
                <a:cubicBezTo>
                  <a:pt x="119" y="5"/>
                  <a:pt x="96" y="10"/>
                  <a:pt x="72" y="26"/>
                </a:cubicBezTo>
                <a:cubicBezTo>
                  <a:pt x="48" y="42"/>
                  <a:pt x="24" y="70"/>
                  <a:pt x="0" y="98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47" name="Text Box 138"/>
          <p:cNvSpPr txBox="1">
            <a:spLocks noChangeArrowheads="1"/>
          </p:cNvSpPr>
          <p:nvPr/>
        </p:nvSpPr>
        <p:spPr bwMode="auto">
          <a:xfrm>
            <a:off x="4581525" y="622139"/>
            <a:ext cx="453168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4. Le transmetteur est libéré dans la fente synaptique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par exocytose</a:t>
            </a:r>
          </a:p>
        </p:txBody>
      </p:sp>
      <p:sp>
        <p:nvSpPr>
          <p:cNvPr id="44171" name="AutoShape 139"/>
          <p:cNvSpPr>
            <a:spLocks noChangeArrowheads="1"/>
          </p:cNvSpPr>
          <p:nvPr/>
        </p:nvSpPr>
        <p:spPr bwMode="auto">
          <a:xfrm rot="4540637">
            <a:off x="2376488" y="80590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44172" name="AutoShape 140"/>
          <p:cNvSpPr>
            <a:spLocks noChangeArrowheads="1"/>
          </p:cNvSpPr>
          <p:nvPr/>
        </p:nvSpPr>
        <p:spPr bwMode="auto">
          <a:xfrm rot="4540637">
            <a:off x="2366962" y="9153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44173" name="AutoShape 141"/>
          <p:cNvSpPr>
            <a:spLocks noChangeArrowheads="1"/>
          </p:cNvSpPr>
          <p:nvPr/>
        </p:nvSpPr>
        <p:spPr bwMode="auto">
          <a:xfrm rot="4540637">
            <a:off x="2357438" y="-62285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72751" name="Rectangle 142"/>
          <p:cNvSpPr>
            <a:spLocks noChangeArrowheads="1"/>
          </p:cNvSpPr>
          <p:nvPr/>
        </p:nvSpPr>
        <p:spPr bwMode="auto">
          <a:xfrm>
            <a:off x="0" y="-27384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2752" name="Text Box 143"/>
          <p:cNvSpPr txBox="1">
            <a:spLocks noChangeArrowheads="1"/>
          </p:cNvSpPr>
          <p:nvPr/>
        </p:nvSpPr>
        <p:spPr bwMode="auto">
          <a:xfrm>
            <a:off x="1055688" y="10158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Synapse chimique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4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4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56" grpId="0" animBg="1"/>
      <p:bldP spid="44057" grpId="0" animBg="1"/>
      <p:bldP spid="4416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Freeform 3"/>
          <p:cNvSpPr>
            <a:spLocks/>
          </p:cNvSpPr>
          <p:nvPr/>
        </p:nvSpPr>
        <p:spPr bwMode="auto">
          <a:xfrm>
            <a:off x="1341438" y="764803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732" name="Freeform 4"/>
          <p:cNvSpPr>
            <a:spLocks/>
          </p:cNvSpPr>
          <p:nvPr/>
        </p:nvSpPr>
        <p:spPr bwMode="auto">
          <a:xfrm>
            <a:off x="909638" y="4125540"/>
            <a:ext cx="7704137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733" name="Freeform 5"/>
          <p:cNvSpPr>
            <a:spLocks/>
          </p:cNvSpPr>
          <p:nvPr/>
        </p:nvSpPr>
        <p:spPr bwMode="auto">
          <a:xfrm>
            <a:off x="27098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734" name="Freeform 6"/>
          <p:cNvSpPr>
            <a:spLocks/>
          </p:cNvSpPr>
          <p:nvPr/>
        </p:nvSpPr>
        <p:spPr bwMode="auto">
          <a:xfrm>
            <a:off x="2925763" y="764803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735" name="Freeform 7"/>
          <p:cNvSpPr>
            <a:spLocks/>
          </p:cNvSpPr>
          <p:nvPr/>
        </p:nvSpPr>
        <p:spPr bwMode="auto">
          <a:xfrm>
            <a:off x="31416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736" name="Freeform 8"/>
          <p:cNvSpPr>
            <a:spLocks/>
          </p:cNvSpPr>
          <p:nvPr/>
        </p:nvSpPr>
        <p:spPr bwMode="auto">
          <a:xfrm>
            <a:off x="33575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737" name="Freeform 9"/>
          <p:cNvSpPr>
            <a:spLocks/>
          </p:cNvSpPr>
          <p:nvPr/>
        </p:nvSpPr>
        <p:spPr bwMode="auto">
          <a:xfrm>
            <a:off x="35734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738" name="Oval 10"/>
          <p:cNvSpPr>
            <a:spLocks noChangeArrowheads="1"/>
          </p:cNvSpPr>
          <p:nvPr/>
        </p:nvSpPr>
        <p:spPr bwMode="auto">
          <a:xfrm rot="-8050359">
            <a:off x="4797425" y="2780928"/>
            <a:ext cx="431800" cy="431800"/>
          </a:xfrm>
          <a:prstGeom prst="ellipse">
            <a:avLst/>
          </a:prstGeom>
          <a:solidFill>
            <a:srgbClr val="66FFFF"/>
          </a:solidFill>
          <a:ln w="28575" algn="ctr">
            <a:solidFill>
              <a:schemeClr val="bg2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3739" name="Oval 11"/>
          <p:cNvSpPr>
            <a:spLocks noChangeArrowheads="1"/>
          </p:cNvSpPr>
          <p:nvPr/>
        </p:nvSpPr>
        <p:spPr bwMode="auto">
          <a:xfrm rot="-8050359">
            <a:off x="3213100" y="1268040"/>
            <a:ext cx="431800" cy="4318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5068" name="AutoShape 12"/>
          <p:cNvSpPr>
            <a:spLocks noChangeArrowheads="1"/>
          </p:cNvSpPr>
          <p:nvPr/>
        </p:nvSpPr>
        <p:spPr bwMode="auto">
          <a:xfrm rot="4540637">
            <a:off x="2386012" y="152028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73741" name="Oval 13"/>
          <p:cNvSpPr>
            <a:spLocks noChangeArrowheads="1"/>
          </p:cNvSpPr>
          <p:nvPr/>
        </p:nvSpPr>
        <p:spPr bwMode="auto">
          <a:xfrm rot="-8050359">
            <a:off x="2997200" y="1701428"/>
            <a:ext cx="287337" cy="2873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3742" name="Oval 14"/>
          <p:cNvSpPr>
            <a:spLocks noChangeArrowheads="1"/>
          </p:cNvSpPr>
          <p:nvPr/>
        </p:nvSpPr>
        <p:spPr bwMode="auto">
          <a:xfrm rot="-8050359">
            <a:off x="3538538" y="1772865"/>
            <a:ext cx="215900" cy="2159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3743" name="Freeform 15"/>
          <p:cNvSpPr>
            <a:spLocks/>
          </p:cNvSpPr>
          <p:nvPr/>
        </p:nvSpPr>
        <p:spPr bwMode="auto">
          <a:xfrm>
            <a:off x="2336800" y="2769815"/>
            <a:ext cx="1189038" cy="587375"/>
          </a:xfrm>
          <a:custGeom>
            <a:avLst/>
            <a:gdLst>
              <a:gd name="T0" fmla="*/ 2147483647 w 749"/>
              <a:gd name="T1" fmla="*/ 2147483647 h 370"/>
              <a:gd name="T2" fmla="*/ 2147483647 w 749"/>
              <a:gd name="T3" fmla="*/ 2147483647 h 370"/>
              <a:gd name="T4" fmla="*/ 2147483647 w 749"/>
              <a:gd name="T5" fmla="*/ 2147483647 h 370"/>
              <a:gd name="T6" fmla="*/ 2147483647 w 749"/>
              <a:gd name="T7" fmla="*/ 2147483647 h 370"/>
              <a:gd name="T8" fmla="*/ 2147483647 w 749"/>
              <a:gd name="T9" fmla="*/ 2147483647 h 370"/>
              <a:gd name="T10" fmla="*/ 2147483647 w 749"/>
              <a:gd name="T11" fmla="*/ 2147483647 h 370"/>
              <a:gd name="T12" fmla="*/ 2147483647 w 749"/>
              <a:gd name="T13" fmla="*/ 2147483647 h 370"/>
              <a:gd name="T14" fmla="*/ 2147483647 w 749"/>
              <a:gd name="T15" fmla="*/ 2147483647 h 370"/>
              <a:gd name="T16" fmla="*/ 2147483647 w 749"/>
              <a:gd name="T17" fmla="*/ 2147483647 h 370"/>
              <a:gd name="T18" fmla="*/ 2147483647 w 749"/>
              <a:gd name="T19" fmla="*/ 2147483647 h 370"/>
              <a:gd name="T20" fmla="*/ 2147483647 w 749"/>
              <a:gd name="T21" fmla="*/ 2147483647 h 3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49" h="370">
                <a:moveTo>
                  <a:pt x="8" y="324"/>
                </a:moveTo>
                <a:cubicBezTo>
                  <a:pt x="16" y="294"/>
                  <a:pt x="54" y="233"/>
                  <a:pt x="99" y="188"/>
                </a:cubicBezTo>
                <a:cubicBezTo>
                  <a:pt x="144" y="143"/>
                  <a:pt x="220" y="82"/>
                  <a:pt x="280" y="52"/>
                </a:cubicBezTo>
                <a:cubicBezTo>
                  <a:pt x="340" y="22"/>
                  <a:pt x="409" y="14"/>
                  <a:pt x="462" y="7"/>
                </a:cubicBezTo>
                <a:cubicBezTo>
                  <a:pt x="515" y="0"/>
                  <a:pt x="553" y="0"/>
                  <a:pt x="598" y="7"/>
                </a:cubicBezTo>
                <a:cubicBezTo>
                  <a:pt x="643" y="14"/>
                  <a:pt x="719" y="29"/>
                  <a:pt x="734" y="52"/>
                </a:cubicBezTo>
                <a:cubicBezTo>
                  <a:pt x="749" y="75"/>
                  <a:pt x="733" y="120"/>
                  <a:pt x="688" y="143"/>
                </a:cubicBezTo>
                <a:cubicBezTo>
                  <a:pt x="643" y="166"/>
                  <a:pt x="545" y="158"/>
                  <a:pt x="462" y="188"/>
                </a:cubicBezTo>
                <a:cubicBezTo>
                  <a:pt x="379" y="218"/>
                  <a:pt x="257" y="294"/>
                  <a:pt x="189" y="324"/>
                </a:cubicBezTo>
                <a:cubicBezTo>
                  <a:pt x="121" y="354"/>
                  <a:pt x="83" y="370"/>
                  <a:pt x="53" y="370"/>
                </a:cubicBezTo>
                <a:cubicBezTo>
                  <a:pt x="23" y="370"/>
                  <a:pt x="0" y="354"/>
                  <a:pt x="8" y="324"/>
                </a:cubicBezTo>
                <a:close/>
              </a:path>
            </a:pathLst>
          </a:custGeom>
          <a:solidFill>
            <a:schemeClr val="accent1"/>
          </a:solidFill>
          <a:ln w="5715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744" name="AutoShape 16"/>
          <p:cNvSpPr>
            <a:spLocks noChangeArrowheads="1"/>
          </p:cNvSpPr>
          <p:nvPr/>
        </p:nvSpPr>
        <p:spPr bwMode="auto">
          <a:xfrm rot="5959416">
            <a:off x="6385718" y="3959647"/>
            <a:ext cx="252413" cy="323850"/>
          </a:xfrm>
          <a:prstGeom prst="can">
            <a:avLst>
              <a:gd name="adj" fmla="val 60141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3745" name="Freeform 24"/>
          <p:cNvSpPr>
            <a:spLocks/>
          </p:cNvSpPr>
          <p:nvPr/>
        </p:nvSpPr>
        <p:spPr bwMode="auto">
          <a:xfrm rot="351833">
            <a:off x="3875088" y="4809753"/>
            <a:ext cx="612775" cy="588962"/>
          </a:xfrm>
          <a:custGeom>
            <a:avLst/>
            <a:gdLst>
              <a:gd name="T0" fmla="*/ 2147483647 w 386"/>
              <a:gd name="T1" fmla="*/ 2147483647 h 371"/>
              <a:gd name="T2" fmla="*/ 2147483647 w 386"/>
              <a:gd name="T3" fmla="*/ 2147483647 h 371"/>
              <a:gd name="T4" fmla="*/ 2147483647 w 386"/>
              <a:gd name="T5" fmla="*/ 2147483647 h 371"/>
              <a:gd name="T6" fmla="*/ 2147483647 w 386"/>
              <a:gd name="T7" fmla="*/ 2147483647 h 371"/>
              <a:gd name="T8" fmla="*/ 2147483647 w 386"/>
              <a:gd name="T9" fmla="*/ 2147483647 h 371"/>
              <a:gd name="T10" fmla="*/ 2147483647 w 386"/>
              <a:gd name="T11" fmla="*/ 2147483647 h 371"/>
              <a:gd name="T12" fmla="*/ 2147483647 w 386"/>
              <a:gd name="T13" fmla="*/ 2147483647 h 371"/>
              <a:gd name="T14" fmla="*/ 2147483647 w 386"/>
              <a:gd name="T15" fmla="*/ 2147483647 h 371"/>
              <a:gd name="T16" fmla="*/ 2147483647 w 386"/>
              <a:gd name="T17" fmla="*/ 2147483647 h 3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6" h="371">
                <a:moveTo>
                  <a:pt x="23" y="371"/>
                </a:moveTo>
                <a:cubicBezTo>
                  <a:pt x="91" y="359"/>
                  <a:pt x="159" y="348"/>
                  <a:pt x="159" y="325"/>
                </a:cubicBezTo>
                <a:cubicBezTo>
                  <a:pt x="159" y="302"/>
                  <a:pt x="46" y="272"/>
                  <a:pt x="23" y="235"/>
                </a:cubicBezTo>
                <a:cubicBezTo>
                  <a:pt x="0" y="198"/>
                  <a:pt x="0" y="137"/>
                  <a:pt x="23" y="99"/>
                </a:cubicBezTo>
                <a:cubicBezTo>
                  <a:pt x="46" y="61"/>
                  <a:pt x="114" y="16"/>
                  <a:pt x="159" y="8"/>
                </a:cubicBezTo>
                <a:cubicBezTo>
                  <a:pt x="204" y="0"/>
                  <a:pt x="265" y="23"/>
                  <a:pt x="295" y="53"/>
                </a:cubicBezTo>
                <a:cubicBezTo>
                  <a:pt x="325" y="83"/>
                  <a:pt x="340" y="151"/>
                  <a:pt x="340" y="189"/>
                </a:cubicBezTo>
                <a:cubicBezTo>
                  <a:pt x="340" y="227"/>
                  <a:pt x="287" y="265"/>
                  <a:pt x="295" y="280"/>
                </a:cubicBezTo>
                <a:cubicBezTo>
                  <a:pt x="303" y="295"/>
                  <a:pt x="344" y="287"/>
                  <a:pt x="386" y="28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73746" name="AutoShape 25"/>
          <p:cNvSpPr>
            <a:spLocks noChangeArrowheads="1"/>
          </p:cNvSpPr>
          <p:nvPr/>
        </p:nvSpPr>
        <p:spPr bwMode="auto">
          <a:xfrm rot="4631744">
            <a:off x="3886994" y="5183609"/>
            <a:ext cx="649287" cy="161925"/>
          </a:xfrm>
          <a:prstGeom prst="homePlate">
            <a:avLst>
              <a:gd name="adj" fmla="val 10024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en-GB" altLang="en-US" sz="800">
              <a:solidFill>
                <a:schemeClr val="bg1"/>
              </a:solidFill>
            </a:endParaRPr>
          </a:p>
        </p:txBody>
      </p:sp>
      <p:grpSp>
        <p:nvGrpSpPr>
          <p:cNvPr id="73747" name="Group 29"/>
          <p:cNvGrpSpPr>
            <a:grpSpLocks/>
          </p:cNvGrpSpPr>
          <p:nvPr/>
        </p:nvGrpSpPr>
        <p:grpSpPr bwMode="auto">
          <a:xfrm>
            <a:off x="3933825" y="4868490"/>
            <a:ext cx="431800" cy="504825"/>
            <a:chOff x="2478" y="2704"/>
            <a:chExt cx="272" cy="318"/>
          </a:xfrm>
        </p:grpSpPr>
        <p:sp>
          <p:nvSpPr>
            <p:cNvPr id="73832" name="Oval 30"/>
            <p:cNvSpPr>
              <a:spLocks noChangeArrowheads="1"/>
            </p:cNvSpPr>
            <p:nvPr/>
          </p:nvSpPr>
          <p:spPr bwMode="auto">
            <a:xfrm>
              <a:off x="2569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3833" name="Oval 31"/>
            <p:cNvSpPr>
              <a:spLocks noChangeArrowheads="1"/>
            </p:cNvSpPr>
            <p:nvPr/>
          </p:nvSpPr>
          <p:spPr bwMode="auto">
            <a:xfrm>
              <a:off x="2614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3834" name="Oval 32"/>
            <p:cNvSpPr>
              <a:spLocks noChangeArrowheads="1"/>
            </p:cNvSpPr>
            <p:nvPr/>
          </p:nvSpPr>
          <p:spPr bwMode="auto">
            <a:xfrm>
              <a:off x="265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3835" name="Oval 33"/>
            <p:cNvSpPr>
              <a:spLocks noChangeArrowheads="1"/>
            </p:cNvSpPr>
            <p:nvPr/>
          </p:nvSpPr>
          <p:spPr bwMode="auto">
            <a:xfrm>
              <a:off x="2523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3836" name="Oval 34"/>
            <p:cNvSpPr>
              <a:spLocks noChangeArrowheads="1"/>
            </p:cNvSpPr>
            <p:nvPr/>
          </p:nvSpPr>
          <p:spPr bwMode="auto">
            <a:xfrm>
              <a:off x="2614" y="2977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3837" name="Oval 35"/>
            <p:cNvSpPr>
              <a:spLocks noChangeArrowheads="1"/>
            </p:cNvSpPr>
            <p:nvPr/>
          </p:nvSpPr>
          <p:spPr bwMode="auto">
            <a:xfrm>
              <a:off x="2659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3838" name="Oval 36"/>
            <p:cNvSpPr>
              <a:spLocks noChangeArrowheads="1"/>
            </p:cNvSpPr>
            <p:nvPr/>
          </p:nvSpPr>
          <p:spPr bwMode="auto">
            <a:xfrm>
              <a:off x="2614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3839" name="Oval 37"/>
            <p:cNvSpPr>
              <a:spLocks noChangeArrowheads="1"/>
            </p:cNvSpPr>
            <p:nvPr/>
          </p:nvSpPr>
          <p:spPr bwMode="auto">
            <a:xfrm>
              <a:off x="2705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3840" name="Oval 38"/>
            <p:cNvSpPr>
              <a:spLocks noChangeArrowheads="1"/>
            </p:cNvSpPr>
            <p:nvPr/>
          </p:nvSpPr>
          <p:spPr bwMode="auto">
            <a:xfrm>
              <a:off x="256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3841" name="Oval 39"/>
            <p:cNvSpPr>
              <a:spLocks noChangeArrowheads="1"/>
            </p:cNvSpPr>
            <p:nvPr/>
          </p:nvSpPr>
          <p:spPr bwMode="auto">
            <a:xfrm>
              <a:off x="2523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3842" name="Oval 40"/>
            <p:cNvSpPr>
              <a:spLocks noChangeArrowheads="1"/>
            </p:cNvSpPr>
            <p:nvPr/>
          </p:nvSpPr>
          <p:spPr bwMode="auto">
            <a:xfrm>
              <a:off x="2705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3843" name="Oval 41"/>
            <p:cNvSpPr>
              <a:spLocks noChangeArrowheads="1"/>
            </p:cNvSpPr>
            <p:nvPr/>
          </p:nvSpPr>
          <p:spPr bwMode="auto">
            <a:xfrm>
              <a:off x="2478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73748" name="Oval 42"/>
          <p:cNvSpPr>
            <a:spLocks noChangeArrowheads="1"/>
          </p:cNvSpPr>
          <p:nvPr/>
        </p:nvSpPr>
        <p:spPr bwMode="auto">
          <a:xfrm>
            <a:off x="4149725" y="54447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49" name="Oval 43"/>
          <p:cNvSpPr>
            <a:spLocks noChangeArrowheads="1"/>
          </p:cNvSpPr>
          <p:nvPr/>
        </p:nvSpPr>
        <p:spPr bwMode="auto">
          <a:xfrm>
            <a:off x="4294188" y="54447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50" name="Oval 44"/>
          <p:cNvSpPr>
            <a:spLocks noChangeArrowheads="1"/>
          </p:cNvSpPr>
          <p:nvPr/>
        </p:nvSpPr>
        <p:spPr bwMode="auto">
          <a:xfrm>
            <a:off x="5057775" y="554952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51" name="Oval 45"/>
          <p:cNvSpPr>
            <a:spLocks noChangeArrowheads="1"/>
          </p:cNvSpPr>
          <p:nvPr/>
        </p:nvSpPr>
        <p:spPr bwMode="auto">
          <a:xfrm>
            <a:off x="4510088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52" name="Oval 46"/>
          <p:cNvSpPr>
            <a:spLocks noChangeArrowheads="1"/>
          </p:cNvSpPr>
          <p:nvPr/>
        </p:nvSpPr>
        <p:spPr bwMode="auto">
          <a:xfrm>
            <a:off x="5686425" y="53415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53" name="Oval 47"/>
          <p:cNvSpPr>
            <a:spLocks noChangeArrowheads="1"/>
          </p:cNvSpPr>
          <p:nvPr/>
        </p:nvSpPr>
        <p:spPr bwMode="auto">
          <a:xfrm>
            <a:off x="4725988" y="53733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54" name="Oval 48"/>
          <p:cNvSpPr>
            <a:spLocks noChangeArrowheads="1"/>
          </p:cNvSpPr>
          <p:nvPr/>
        </p:nvSpPr>
        <p:spPr bwMode="auto">
          <a:xfrm>
            <a:off x="4797425" y="54463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55" name="Oval 49"/>
          <p:cNvSpPr>
            <a:spLocks noChangeArrowheads="1"/>
          </p:cNvSpPr>
          <p:nvPr/>
        </p:nvSpPr>
        <p:spPr bwMode="auto">
          <a:xfrm>
            <a:off x="4821238" y="562414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56" name="Oval 56"/>
          <p:cNvSpPr>
            <a:spLocks noChangeArrowheads="1"/>
          </p:cNvSpPr>
          <p:nvPr/>
        </p:nvSpPr>
        <p:spPr bwMode="auto">
          <a:xfrm>
            <a:off x="5014913" y="530029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57" name="Oval 57"/>
          <p:cNvSpPr>
            <a:spLocks noChangeArrowheads="1"/>
          </p:cNvSpPr>
          <p:nvPr/>
        </p:nvSpPr>
        <p:spPr bwMode="auto">
          <a:xfrm>
            <a:off x="5159375" y="53002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58" name="Oval 58"/>
          <p:cNvSpPr>
            <a:spLocks noChangeArrowheads="1"/>
          </p:cNvSpPr>
          <p:nvPr/>
        </p:nvSpPr>
        <p:spPr bwMode="auto">
          <a:xfrm>
            <a:off x="5230813" y="53733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59" name="Oval 59"/>
          <p:cNvSpPr>
            <a:spLocks noChangeArrowheads="1"/>
          </p:cNvSpPr>
          <p:nvPr/>
        </p:nvSpPr>
        <p:spPr bwMode="auto">
          <a:xfrm>
            <a:off x="5448300" y="50843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60" name="Oval 60"/>
          <p:cNvSpPr>
            <a:spLocks noChangeArrowheads="1"/>
          </p:cNvSpPr>
          <p:nvPr/>
        </p:nvSpPr>
        <p:spPr bwMode="auto">
          <a:xfrm>
            <a:off x="5459413" y="542729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61" name="Oval 61"/>
          <p:cNvSpPr>
            <a:spLocks noChangeArrowheads="1"/>
          </p:cNvSpPr>
          <p:nvPr/>
        </p:nvSpPr>
        <p:spPr bwMode="auto">
          <a:xfrm>
            <a:off x="5664200" y="51574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62" name="Oval 62"/>
          <p:cNvSpPr>
            <a:spLocks noChangeArrowheads="1"/>
          </p:cNvSpPr>
          <p:nvPr/>
        </p:nvSpPr>
        <p:spPr bwMode="auto">
          <a:xfrm>
            <a:off x="6092825" y="51447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63" name="Oval 63"/>
          <p:cNvSpPr>
            <a:spLocks noChangeArrowheads="1"/>
          </p:cNvSpPr>
          <p:nvPr/>
        </p:nvSpPr>
        <p:spPr bwMode="auto">
          <a:xfrm>
            <a:off x="6308725" y="50494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64" name="Oval 64"/>
          <p:cNvSpPr>
            <a:spLocks noChangeArrowheads="1"/>
          </p:cNvSpPr>
          <p:nvPr/>
        </p:nvSpPr>
        <p:spPr bwMode="auto">
          <a:xfrm>
            <a:off x="3862388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65" name="Oval 65"/>
          <p:cNvSpPr>
            <a:spLocks noChangeArrowheads="1"/>
          </p:cNvSpPr>
          <p:nvPr/>
        </p:nvSpPr>
        <p:spPr bwMode="auto">
          <a:xfrm>
            <a:off x="2565400" y="55892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66" name="Oval 66"/>
          <p:cNvSpPr>
            <a:spLocks noChangeArrowheads="1"/>
          </p:cNvSpPr>
          <p:nvPr/>
        </p:nvSpPr>
        <p:spPr bwMode="auto">
          <a:xfrm>
            <a:off x="1630363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67" name="Oval 67"/>
          <p:cNvSpPr>
            <a:spLocks noChangeArrowheads="1"/>
          </p:cNvSpPr>
          <p:nvPr/>
        </p:nvSpPr>
        <p:spPr bwMode="auto">
          <a:xfrm>
            <a:off x="3070225" y="55892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68" name="Oval 68"/>
          <p:cNvSpPr>
            <a:spLocks noChangeArrowheads="1"/>
          </p:cNvSpPr>
          <p:nvPr/>
        </p:nvSpPr>
        <p:spPr bwMode="auto">
          <a:xfrm>
            <a:off x="4437063" y="53733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69" name="Oval 69"/>
          <p:cNvSpPr>
            <a:spLocks noChangeArrowheads="1"/>
          </p:cNvSpPr>
          <p:nvPr/>
        </p:nvSpPr>
        <p:spPr bwMode="auto">
          <a:xfrm>
            <a:off x="4652963" y="55892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70" name="Oval 70"/>
          <p:cNvSpPr>
            <a:spLocks noChangeArrowheads="1"/>
          </p:cNvSpPr>
          <p:nvPr/>
        </p:nvSpPr>
        <p:spPr bwMode="auto">
          <a:xfrm>
            <a:off x="3502025" y="55177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71" name="Oval 71"/>
          <p:cNvSpPr>
            <a:spLocks noChangeArrowheads="1"/>
          </p:cNvSpPr>
          <p:nvPr/>
        </p:nvSpPr>
        <p:spPr bwMode="auto">
          <a:xfrm>
            <a:off x="2351088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72" name="Oval 72"/>
          <p:cNvSpPr>
            <a:spLocks noChangeArrowheads="1"/>
          </p:cNvSpPr>
          <p:nvPr/>
        </p:nvSpPr>
        <p:spPr bwMode="auto">
          <a:xfrm>
            <a:off x="2062163" y="57336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73" name="Oval 74"/>
          <p:cNvSpPr>
            <a:spLocks noChangeArrowheads="1"/>
          </p:cNvSpPr>
          <p:nvPr/>
        </p:nvSpPr>
        <p:spPr bwMode="auto">
          <a:xfrm>
            <a:off x="6383338" y="47970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grpSp>
        <p:nvGrpSpPr>
          <p:cNvPr id="73774" name="Group 75"/>
          <p:cNvGrpSpPr>
            <a:grpSpLocks/>
          </p:cNvGrpSpPr>
          <p:nvPr/>
        </p:nvGrpSpPr>
        <p:grpSpPr bwMode="auto">
          <a:xfrm>
            <a:off x="5589588" y="3428628"/>
            <a:ext cx="431800" cy="431800"/>
            <a:chOff x="3521" y="1797"/>
            <a:chExt cx="272" cy="272"/>
          </a:xfrm>
        </p:grpSpPr>
        <p:sp>
          <p:nvSpPr>
            <p:cNvPr id="73823" name="Oval 76"/>
            <p:cNvSpPr>
              <a:spLocks noChangeArrowheads="1"/>
            </p:cNvSpPr>
            <p:nvPr/>
          </p:nvSpPr>
          <p:spPr bwMode="auto">
            <a:xfrm rot="-8050359">
              <a:off x="3521" y="1797"/>
              <a:ext cx="272" cy="272"/>
            </a:xfrm>
            <a:prstGeom prst="ellipse">
              <a:avLst/>
            </a:prstGeom>
            <a:solidFill>
              <a:srgbClr val="66FFFF"/>
            </a:solidFill>
            <a:ln w="28575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3824" name="Oval 77"/>
            <p:cNvSpPr>
              <a:spLocks noChangeArrowheads="1"/>
            </p:cNvSpPr>
            <p:nvPr/>
          </p:nvSpPr>
          <p:spPr bwMode="auto">
            <a:xfrm>
              <a:off x="3704" y="188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3825" name="Oval 78"/>
            <p:cNvSpPr>
              <a:spLocks noChangeArrowheads="1"/>
            </p:cNvSpPr>
            <p:nvPr/>
          </p:nvSpPr>
          <p:spPr bwMode="auto">
            <a:xfrm>
              <a:off x="3657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3826" name="Oval 79"/>
            <p:cNvSpPr>
              <a:spLocks noChangeArrowheads="1"/>
            </p:cNvSpPr>
            <p:nvPr/>
          </p:nvSpPr>
          <p:spPr bwMode="auto">
            <a:xfrm>
              <a:off x="3622" y="192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3827" name="Oval 80"/>
            <p:cNvSpPr>
              <a:spLocks noChangeArrowheads="1"/>
            </p:cNvSpPr>
            <p:nvPr/>
          </p:nvSpPr>
          <p:spPr bwMode="auto">
            <a:xfrm>
              <a:off x="3612" y="184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3828" name="Oval 81"/>
            <p:cNvSpPr>
              <a:spLocks noChangeArrowheads="1"/>
            </p:cNvSpPr>
            <p:nvPr/>
          </p:nvSpPr>
          <p:spPr bwMode="auto">
            <a:xfrm>
              <a:off x="3566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3829" name="Oval 82"/>
            <p:cNvSpPr>
              <a:spLocks noChangeArrowheads="1"/>
            </p:cNvSpPr>
            <p:nvPr/>
          </p:nvSpPr>
          <p:spPr bwMode="auto">
            <a:xfrm>
              <a:off x="3566" y="188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3830" name="Oval 83"/>
            <p:cNvSpPr>
              <a:spLocks noChangeArrowheads="1"/>
            </p:cNvSpPr>
            <p:nvPr/>
          </p:nvSpPr>
          <p:spPr bwMode="auto">
            <a:xfrm>
              <a:off x="3714" y="194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3831" name="Oval 84"/>
            <p:cNvSpPr>
              <a:spLocks noChangeArrowheads="1"/>
            </p:cNvSpPr>
            <p:nvPr/>
          </p:nvSpPr>
          <p:spPr bwMode="auto">
            <a:xfrm>
              <a:off x="3674" y="183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73775" name="Oval 85"/>
          <p:cNvSpPr>
            <a:spLocks noChangeArrowheads="1"/>
          </p:cNvSpPr>
          <p:nvPr/>
        </p:nvSpPr>
        <p:spPr bwMode="auto">
          <a:xfrm>
            <a:off x="5105400" y="29269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3776" name="Oval 86"/>
          <p:cNvSpPr>
            <a:spLocks noChangeArrowheads="1"/>
          </p:cNvSpPr>
          <p:nvPr/>
        </p:nvSpPr>
        <p:spPr bwMode="auto">
          <a:xfrm>
            <a:off x="5030788" y="30698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3777" name="Oval 87"/>
          <p:cNvSpPr>
            <a:spLocks noChangeArrowheads="1"/>
          </p:cNvSpPr>
          <p:nvPr/>
        </p:nvSpPr>
        <p:spPr bwMode="auto">
          <a:xfrm>
            <a:off x="4975225" y="29857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3778" name="Oval 88"/>
          <p:cNvSpPr>
            <a:spLocks noChangeArrowheads="1"/>
          </p:cNvSpPr>
          <p:nvPr/>
        </p:nvSpPr>
        <p:spPr bwMode="auto">
          <a:xfrm>
            <a:off x="4959350" y="28539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3779" name="Oval 89"/>
          <p:cNvSpPr>
            <a:spLocks noChangeArrowheads="1"/>
          </p:cNvSpPr>
          <p:nvPr/>
        </p:nvSpPr>
        <p:spPr bwMode="auto">
          <a:xfrm>
            <a:off x="4886325" y="30698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3780" name="Oval 90"/>
          <p:cNvSpPr>
            <a:spLocks noChangeArrowheads="1"/>
          </p:cNvSpPr>
          <p:nvPr/>
        </p:nvSpPr>
        <p:spPr bwMode="auto">
          <a:xfrm>
            <a:off x="4886325" y="29253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3781" name="Oval 91"/>
          <p:cNvSpPr>
            <a:spLocks noChangeArrowheads="1"/>
          </p:cNvSpPr>
          <p:nvPr/>
        </p:nvSpPr>
        <p:spPr bwMode="auto">
          <a:xfrm>
            <a:off x="5121275" y="30142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3782" name="Oval 92"/>
          <p:cNvSpPr>
            <a:spLocks noChangeArrowheads="1"/>
          </p:cNvSpPr>
          <p:nvPr/>
        </p:nvSpPr>
        <p:spPr bwMode="auto">
          <a:xfrm>
            <a:off x="5057775" y="28349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3783" name="Oval 93"/>
          <p:cNvSpPr>
            <a:spLocks noChangeArrowheads="1"/>
          </p:cNvSpPr>
          <p:nvPr/>
        </p:nvSpPr>
        <p:spPr bwMode="auto">
          <a:xfrm>
            <a:off x="4860925" y="28301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pSp>
        <p:nvGrpSpPr>
          <p:cNvPr id="73784" name="Group 94"/>
          <p:cNvGrpSpPr>
            <a:grpSpLocks/>
          </p:cNvGrpSpPr>
          <p:nvPr/>
        </p:nvGrpSpPr>
        <p:grpSpPr bwMode="auto">
          <a:xfrm>
            <a:off x="5373688" y="4509715"/>
            <a:ext cx="431800" cy="431800"/>
            <a:chOff x="3385" y="2478"/>
            <a:chExt cx="272" cy="272"/>
          </a:xfrm>
        </p:grpSpPr>
        <p:sp>
          <p:nvSpPr>
            <p:cNvPr id="73814" name="Oval 95"/>
            <p:cNvSpPr>
              <a:spLocks noChangeArrowheads="1"/>
            </p:cNvSpPr>
            <p:nvPr/>
          </p:nvSpPr>
          <p:spPr bwMode="auto">
            <a:xfrm rot="-8050359">
              <a:off x="3385" y="2478"/>
              <a:ext cx="272" cy="272"/>
            </a:xfrm>
            <a:prstGeom prst="ellipse">
              <a:avLst/>
            </a:prstGeom>
            <a:solidFill>
              <a:srgbClr val="66FFFF"/>
            </a:solidFill>
            <a:ln w="38100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3815" name="Oval 96"/>
            <p:cNvSpPr>
              <a:spLocks noChangeArrowheads="1"/>
            </p:cNvSpPr>
            <p:nvPr/>
          </p:nvSpPr>
          <p:spPr bwMode="auto">
            <a:xfrm>
              <a:off x="3568" y="256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3816" name="Oval 97"/>
            <p:cNvSpPr>
              <a:spLocks noChangeArrowheads="1"/>
            </p:cNvSpPr>
            <p:nvPr/>
          </p:nvSpPr>
          <p:spPr bwMode="auto">
            <a:xfrm>
              <a:off x="3521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3817" name="Oval 98"/>
            <p:cNvSpPr>
              <a:spLocks noChangeArrowheads="1"/>
            </p:cNvSpPr>
            <p:nvPr/>
          </p:nvSpPr>
          <p:spPr bwMode="auto">
            <a:xfrm>
              <a:off x="3486" y="260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3818" name="Oval 99"/>
            <p:cNvSpPr>
              <a:spLocks noChangeArrowheads="1"/>
            </p:cNvSpPr>
            <p:nvPr/>
          </p:nvSpPr>
          <p:spPr bwMode="auto">
            <a:xfrm>
              <a:off x="3484" y="250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3819" name="Oval 100"/>
            <p:cNvSpPr>
              <a:spLocks noChangeArrowheads="1"/>
            </p:cNvSpPr>
            <p:nvPr/>
          </p:nvSpPr>
          <p:spPr bwMode="auto">
            <a:xfrm>
              <a:off x="3430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3820" name="Oval 101"/>
            <p:cNvSpPr>
              <a:spLocks noChangeArrowheads="1"/>
            </p:cNvSpPr>
            <p:nvPr/>
          </p:nvSpPr>
          <p:spPr bwMode="auto">
            <a:xfrm>
              <a:off x="3430" y="256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3821" name="Oval 102"/>
            <p:cNvSpPr>
              <a:spLocks noChangeArrowheads="1"/>
            </p:cNvSpPr>
            <p:nvPr/>
          </p:nvSpPr>
          <p:spPr bwMode="auto">
            <a:xfrm>
              <a:off x="3578" y="262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3822" name="Oval 103"/>
            <p:cNvSpPr>
              <a:spLocks noChangeArrowheads="1"/>
            </p:cNvSpPr>
            <p:nvPr/>
          </p:nvSpPr>
          <p:spPr bwMode="auto">
            <a:xfrm>
              <a:off x="3508" y="25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73785" name="Oval 104"/>
          <p:cNvSpPr>
            <a:spLocks noChangeArrowheads="1"/>
          </p:cNvSpPr>
          <p:nvPr/>
        </p:nvSpPr>
        <p:spPr bwMode="auto">
          <a:xfrm>
            <a:off x="3171825" y="18077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3786" name="Oval 105"/>
          <p:cNvSpPr>
            <a:spLocks noChangeArrowheads="1"/>
          </p:cNvSpPr>
          <p:nvPr/>
        </p:nvSpPr>
        <p:spPr bwMode="auto">
          <a:xfrm>
            <a:off x="3035300" y="18474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3787" name="Oval 106"/>
          <p:cNvSpPr>
            <a:spLocks noChangeArrowheads="1"/>
          </p:cNvSpPr>
          <p:nvPr/>
        </p:nvSpPr>
        <p:spPr bwMode="auto">
          <a:xfrm>
            <a:off x="3133725" y="17284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3788" name="Oval 107"/>
          <p:cNvSpPr>
            <a:spLocks noChangeArrowheads="1"/>
          </p:cNvSpPr>
          <p:nvPr/>
        </p:nvSpPr>
        <p:spPr bwMode="auto">
          <a:xfrm>
            <a:off x="3124200" y="18824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3789" name="Oval 108"/>
          <p:cNvSpPr>
            <a:spLocks noChangeArrowheads="1"/>
          </p:cNvSpPr>
          <p:nvPr/>
        </p:nvSpPr>
        <p:spPr bwMode="auto">
          <a:xfrm>
            <a:off x="3051175" y="17601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3790" name="Oval 109"/>
          <p:cNvSpPr>
            <a:spLocks noChangeArrowheads="1"/>
          </p:cNvSpPr>
          <p:nvPr/>
        </p:nvSpPr>
        <p:spPr bwMode="auto">
          <a:xfrm>
            <a:off x="4078288" y="57336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3791" name="Oval 110"/>
          <p:cNvSpPr>
            <a:spLocks noChangeArrowheads="1"/>
          </p:cNvSpPr>
          <p:nvPr/>
        </p:nvSpPr>
        <p:spPr bwMode="auto">
          <a:xfrm>
            <a:off x="3789363" y="566065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>
              <a:solidFill>
                <a:schemeClr val="bg1"/>
              </a:solidFill>
            </a:endParaRPr>
          </a:p>
        </p:txBody>
      </p:sp>
      <p:sp>
        <p:nvSpPr>
          <p:cNvPr id="73792" name="Oval 111"/>
          <p:cNvSpPr>
            <a:spLocks noChangeArrowheads="1"/>
          </p:cNvSpPr>
          <p:nvPr/>
        </p:nvSpPr>
        <p:spPr bwMode="auto">
          <a:xfrm>
            <a:off x="3429000" y="5589215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>
              <a:solidFill>
                <a:schemeClr val="bg1"/>
              </a:solidFill>
            </a:endParaRPr>
          </a:p>
        </p:txBody>
      </p:sp>
      <p:sp>
        <p:nvSpPr>
          <p:cNvPr id="73793" name="Oval 112"/>
          <p:cNvSpPr>
            <a:spLocks noChangeArrowheads="1"/>
          </p:cNvSpPr>
          <p:nvPr/>
        </p:nvSpPr>
        <p:spPr bwMode="auto">
          <a:xfrm>
            <a:off x="2781300" y="5660653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>
              <a:solidFill>
                <a:schemeClr val="bg1"/>
              </a:solidFill>
            </a:endParaRPr>
          </a:p>
        </p:txBody>
      </p:sp>
      <p:sp>
        <p:nvSpPr>
          <p:cNvPr id="73794" name="Oval 113"/>
          <p:cNvSpPr>
            <a:spLocks noChangeArrowheads="1"/>
          </p:cNvSpPr>
          <p:nvPr/>
        </p:nvSpPr>
        <p:spPr bwMode="auto">
          <a:xfrm>
            <a:off x="2062163" y="5589215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>
              <a:solidFill>
                <a:schemeClr val="bg1"/>
              </a:solidFill>
            </a:endParaRPr>
          </a:p>
        </p:txBody>
      </p:sp>
      <p:sp>
        <p:nvSpPr>
          <p:cNvPr id="73795" name="Oval 114"/>
          <p:cNvSpPr>
            <a:spLocks noChangeArrowheads="1"/>
          </p:cNvSpPr>
          <p:nvPr/>
        </p:nvSpPr>
        <p:spPr bwMode="auto">
          <a:xfrm>
            <a:off x="4365625" y="5517778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>
              <a:solidFill>
                <a:schemeClr val="bg1"/>
              </a:solidFill>
            </a:endParaRPr>
          </a:p>
        </p:txBody>
      </p:sp>
      <p:sp>
        <p:nvSpPr>
          <p:cNvPr id="73796" name="Oval 115"/>
          <p:cNvSpPr>
            <a:spLocks noChangeArrowheads="1"/>
          </p:cNvSpPr>
          <p:nvPr/>
        </p:nvSpPr>
        <p:spPr bwMode="auto">
          <a:xfrm>
            <a:off x="6094413" y="4941515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>
              <a:solidFill>
                <a:schemeClr val="bg1"/>
              </a:solidFill>
            </a:endParaRPr>
          </a:p>
        </p:txBody>
      </p:sp>
      <p:sp>
        <p:nvSpPr>
          <p:cNvPr id="73797" name="Oval 116"/>
          <p:cNvSpPr>
            <a:spLocks noChangeArrowheads="1"/>
          </p:cNvSpPr>
          <p:nvPr/>
        </p:nvSpPr>
        <p:spPr bwMode="auto">
          <a:xfrm>
            <a:off x="5445125" y="5228853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>
              <a:solidFill>
                <a:schemeClr val="bg1"/>
              </a:solidFill>
            </a:endParaRPr>
          </a:p>
        </p:txBody>
      </p:sp>
      <p:sp>
        <p:nvSpPr>
          <p:cNvPr id="73798" name="Oval 117"/>
          <p:cNvSpPr>
            <a:spLocks noChangeArrowheads="1"/>
          </p:cNvSpPr>
          <p:nvPr/>
        </p:nvSpPr>
        <p:spPr bwMode="auto">
          <a:xfrm>
            <a:off x="4941888" y="544475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>
              <a:solidFill>
                <a:schemeClr val="bg1"/>
              </a:solidFill>
            </a:endParaRPr>
          </a:p>
        </p:txBody>
      </p:sp>
      <p:sp>
        <p:nvSpPr>
          <p:cNvPr id="73799" name="Oval 118"/>
          <p:cNvSpPr>
            <a:spLocks noChangeArrowheads="1"/>
          </p:cNvSpPr>
          <p:nvPr/>
        </p:nvSpPr>
        <p:spPr bwMode="auto">
          <a:xfrm>
            <a:off x="4583113" y="566065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>
              <a:solidFill>
                <a:schemeClr val="bg1"/>
              </a:solidFill>
            </a:endParaRPr>
          </a:p>
        </p:txBody>
      </p:sp>
      <p:sp>
        <p:nvSpPr>
          <p:cNvPr id="73800" name="Oval 119"/>
          <p:cNvSpPr>
            <a:spLocks noChangeArrowheads="1"/>
          </p:cNvSpPr>
          <p:nvPr/>
        </p:nvSpPr>
        <p:spPr bwMode="auto">
          <a:xfrm>
            <a:off x="5302250" y="5157415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>
              <a:solidFill>
                <a:schemeClr val="bg1"/>
              </a:solidFill>
            </a:endParaRPr>
          </a:p>
        </p:txBody>
      </p:sp>
      <p:sp>
        <p:nvSpPr>
          <p:cNvPr id="73801" name="Text Box 127"/>
          <p:cNvSpPr txBox="1">
            <a:spLocks noChangeArrowheads="1"/>
          </p:cNvSpPr>
          <p:nvPr/>
        </p:nvSpPr>
        <p:spPr bwMode="auto">
          <a:xfrm>
            <a:off x="6650038" y="3954090"/>
            <a:ext cx="555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chemeClr val="bg1"/>
                </a:solidFill>
              </a:rPr>
              <a:t>Ca++</a:t>
            </a:r>
          </a:p>
        </p:txBody>
      </p:sp>
      <p:sp>
        <p:nvSpPr>
          <p:cNvPr id="73802" name="Freeform 128"/>
          <p:cNvSpPr>
            <a:spLocks/>
          </p:cNvSpPr>
          <p:nvPr/>
        </p:nvSpPr>
        <p:spPr bwMode="auto">
          <a:xfrm>
            <a:off x="3573463" y="2204665"/>
            <a:ext cx="1008062" cy="720725"/>
          </a:xfrm>
          <a:custGeom>
            <a:avLst/>
            <a:gdLst>
              <a:gd name="T0" fmla="*/ 0 w 635"/>
              <a:gd name="T1" fmla="*/ 0 h 454"/>
              <a:gd name="T2" fmla="*/ 2147483647 w 635"/>
              <a:gd name="T3" fmla="*/ 2147483647 h 454"/>
              <a:gd name="T4" fmla="*/ 2147483647 w 635"/>
              <a:gd name="T5" fmla="*/ 2147483647 h 454"/>
              <a:gd name="T6" fmla="*/ 2147483647 w 635"/>
              <a:gd name="T7" fmla="*/ 2147483647 h 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5" h="454">
                <a:moveTo>
                  <a:pt x="0" y="0"/>
                </a:moveTo>
                <a:cubicBezTo>
                  <a:pt x="19" y="83"/>
                  <a:pt x="38" y="167"/>
                  <a:pt x="91" y="227"/>
                </a:cubicBezTo>
                <a:cubicBezTo>
                  <a:pt x="144" y="287"/>
                  <a:pt x="227" y="325"/>
                  <a:pt x="318" y="363"/>
                </a:cubicBezTo>
                <a:cubicBezTo>
                  <a:pt x="409" y="401"/>
                  <a:pt x="522" y="427"/>
                  <a:pt x="635" y="454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803" name="Freeform 129"/>
          <p:cNvSpPr>
            <a:spLocks/>
          </p:cNvSpPr>
          <p:nvPr/>
        </p:nvSpPr>
        <p:spPr bwMode="auto">
          <a:xfrm>
            <a:off x="3573463" y="2828553"/>
            <a:ext cx="647700" cy="168275"/>
          </a:xfrm>
          <a:custGeom>
            <a:avLst/>
            <a:gdLst>
              <a:gd name="T0" fmla="*/ 0 w 408"/>
              <a:gd name="T1" fmla="*/ 2147483647 h 106"/>
              <a:gd name="T2" fmla="*/ 2147483647 w 408"/>
              <a:gd name="T3" fmla="*/ 2147483647 h 106"/>
              <a:gd name="T4" fmla="*/ 2147483647 w 408"/>
              <a:gd name="T5" fmla="*/ 2147483647 h 1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8" h="106">
                <a:moveTo>
                  <a:pt x="0" y="106"/>
                </a:moveTo>
                <a:cubicBezTo>
                  <a:pt x="57" y="68"/>
                  <a:pt x="114" y="30"/>
                  <a:pt x="182" y="15"/>
                </a:cubicBezTo>
                <a:cubicBezTo>
                  <a:pt x="250" y="0"/>
                  <a:pt x="329" y="7"/>
                  <a:pt x="408" y="15"/>
                </a:cubicBezTo>
              </a:path>
            </a:pathLst>
          </a:custGeom>
          <a:noFill/>
          <a:ln w="3810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804" name="Freeform 130"/>
          <p:cNvSpPr>
            <a:spLocks/>
          </p:cNvSpPr>
          <p:nvPr/>
        </p:nvSpPr>
        <p:spPr bwMode="auto">
          <a:xfrm>
            <a:off x="5373688" y="3141290"/>
            <a:ext cx="288925" cy="215900"/>
          </a:xfrm>
          <a:custGeom>
            <a:avLst/>
            <a:gdLst>
              <a:gd name="T0" fmla="*/ 0 w 182"/>
              <a:gd name="T1" fmla="*/ 0 h 136"/>
              <a:gd name="T2" fmla="*/ 2147483647 w 182"/>
              <a:gd name="T3" fmla="*/ 2147483647 h 136"/>
              <a:gd name="T4" fmla="*/ 2147483647 w 182"/>
              <a:gd name="T5" fmla="*/ 2147483647 h 1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" h="136">
                <a:moveTo>
                  <a:pt x="0" y="0"/>
                </a:moveTo>
                <a:cubicBezTo>
                  <a:pt x="53" y="11"/>
                  <a:pt x="106" y="22"/>
                  <a:pt x="136" y="45"/>
                </a:cubicBezTo>
                <a:cubicBezTo>
                  <a:pt x="166" y="68"/>
                  <a:pt x="174" y="102"/>
                  <a:pt x="182" y="136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805" name="Freeform 131"/>
          <p:cNvSpPr>
            <a:spLocks/>
          </p:cNvSpPr>
          <p:nvPr/>
        </p:nvSpPr>
        <p:spPr bwMode="auto">
          <a:xfrm>
            <a:off x="5805488" y="3933453"/>
            <a:ext cx="360362" cy="647700"/>
          </a:xfrm>
          <a:custGeom>
            <a:avLst/>
            <a:gdLst>
              <a:gd name="T0" fmla="*/ 2147483647 w 227"/>
              <a:gd name="T1" fmla="*/ 0 h 408"/>
              <a:gd name="T2" fmla="*/ 2147483647 w 227"/>
              <a:gd name="T3" fmla="*/ 2147483647 h 408"/>
              <a:gd name="T4" fmla="*/ 2147483647 w 227"/>
              <a:gd name="T5" fmla="*/ 2147483647 h 408"/>
              <a:gd name="T6" fmla="*/ 0 w 227"/>
              <a:gd name="T7" fmla="*/ 2147483647 h 4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" h="408">
                <a:moveTo>
                  <a:pt x="182" y="0"/>
                </a:moveTo>
                <a:cubicBezTo>
                  <a:pt x="204" y="45"/>
                  <a:pt x="227" y="91"/>
                  <a:pt x="227" y="136"/>
                </a:cubicBezTo>
                <a:cubicBezTo>
                  <a:pt x="227" y="181"/>
                  <a:pt x="220" y="227"/>
                  <a:pt x="182" y="272"/>
                </a:cubicBezTo>
                <a:cubicBezTo>
                  <a:pt x="144" y="317"/>
                  <a:pt x="72" y="362"/>
                  <a:pt x="0" y="408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806" name="Freeform 132"/>
          <p:cNvSpPr>
            <a:spLocks/>
          </p:cNvSpPr>
          <p:nvPr/>
        </p:nvSpPr>
        <p:spPr bwMode="auto">
          <a:xfrm>
            <a:off x="4473575" y="4797053"/>
            <a:ext cx="828675" cy="207962"/>
          </a:xfrm>
          <a:custGeom>
            <a:avLst/>
            <a:gdLst>
              <a:gd name="T0" fmla="*/ 2147483647 w 522"/>
              <a:gd name="T1" fmla="*/ 0 h 131"/>
              <a:gd name="T2" fmla="*/ 2147483647 w 522"/>
              <a:gd name="T3" fmla="*/ 2147483647 h 131"/>
              <a:gd name="T4" fmla="*/ 0 w 522"/>
              <a:gd name="T5" fmla="*/ 2147483647 h 1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2" h="131">
                <a:moveTo>
                  <a:pt x="522" y="0"/>
                </a:moveTo>
                <a:cubicBezTo>
                  <a:pt x="452" y="34"/>
                  <a:pt x="382" y="69"/>
                  <a:pt x="295" y="91"/>
                </a:cubicBezTo>
                <a:cubicBezTo>
                  <a:pt x="208" y="113"/>
                  <a:pt x="104" y="122"/>
                  <a:pt x="0" y="131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73807" name="Freeform 136"/>
          <p:cNvSpPr>
            <a:spLocks/>
          </p:cNvSpPr>
          <p:nvPr/>
        </p:nvSpPr>
        <p:spPr bwMode="auto">
          <a:xfrm>
            <a:off x="6083300" y="4220790"/>
            <a:ext cx="227013" cy="155575"/>
          </a:xfrm>
          <a:custGeom>
            <a:avLst/>
            <a:gdLst>
              <a:gd name="T0" fmla="*/ 2147483647 w 143"/>
              <a:gd name="T1" fmla="*/ 0 h 98"/>
              <a:gd name="T2" fmla="*/ 2147483647 w 143"/>
              <a:gd name="T3" fmla="*/ 2147483647 h 98"/>
              <a:gd name="T4" fmla="*/ 0 w 143"/>
              <a:gd name="T5" fmla="*/ 2147483647 h 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3" h="98">
                <a:moveTo>
                  <a:pt x="143" y="0"/>
                </a:moveTo>
                <a:cubicBezTo>
                  <a:pt x="119" y="5"/>
                  <a:pt x="96" y="10"/>
                  <a:pt x="72" y="26"/>
                </a:cubicBezTo>
                <a:cubicBezTo>
                  <a:pt x="48" y="42"/>
                  <a:pt x="24" y="70"/>
                  <a:pt x="0" y="98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808" name="Text Box 138"/>
          <p:cNvSpPr txBox="1">
            <a:spLocks noChangeArrowheads="1"/>
          </p:cNvSpPr>
          <p:nvPr/>
        </p:nvSpPr>
        <p:spPr bwMode="auto">
          <a:xfrm>
            <a:off x="4672290" y="578976"/>
            <a:ext cx="49402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5. Le neurotransmetteur</a:t>
            </a:r>
            <a:br>
              <a:rPr lang="fr-FR" altLang="en-US" sz="2400" dirty="0"/>
            </a:br>
            <a:r>
              <a:rPr lang="fr-FR" altLang="en-US" sz="2400" dirty="0"/>
              <a:t>diffuse dans la fente synaptique</a:t>
            </a:r>
          </a:p>
        </p:txBody>
      </p:sp>
      <p:sp>
        <p:nvSpPr>
          <p:cNvPr id="45195" name="AutoShape 139"/>
          <p:cNvSpPr>
            <a:spLocks noChangeArrowheads="1"/>
          </p:cNvSpPr>
          <p:nvPr/>
        </p:nvSpPr>
        <p:spPr bwMode="auto">
          <a:xfrm rot="4540637">
            <a:off x="2376488" y="80590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45196" name="AutoShape 140"/>
          <p:cNvSpPr>
            <a:spLocks noChangeArrowheads="1"/>
          </p:cNvSpPr>
          <p:nvPr/>
        </p:nvSpPr>
        <p:spPr bwMode="auto">
          <a:xfrm rot="4540637">
            <a:off x="2366962" y="9153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45197" name="AutoShape 141"/>
          <p:cNvSpPr>
            <a:spLocks noChangeArrowheads="1"/>
          </p:cNvSpPr>
          <p:nvPr/>
        </p:nvSpPr>
        <p:spPr bwMode="auto">
          <a:xfrm rot="4540637">
            <a:off x="2357438" y="-62285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73812" name="Rectangle 142"/>
          <p:cNvSpPr>
            <a:spLocks noChangeArrowheads="1"/>
          </p:cNvSpPr>
          <p:nvPr/>
        </p:nvSpPr>
        <p:spPr bwMode="auto">
          <a:xfrm>
            <a:off x="0" y="-27384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3813" name="Text Box 143"/>
          <p:cNvSpPr txBox="1">
            <a:spLocks noChangeArrowheads="1"/>
          </p:cNvSpPr>
          <p:nvPr/>
        </p:nvSpPr>
        <p:spPr bwMode="auto">
          <a:xfrm>
            <a:off x="1055688" y="-27384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Synapse chimique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Freeform 3"/>
          <p:cNvSpPr>
            <a:spLocks/>
          </p:cNvSpPr>
          <p:nvPr/>
        </p:nvSpPr>
        <p:spPr bwMode="auto">
          <a:xfrm>
            <a:off x="1341438" y="764803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4756" name="Freeform 4"/>
          <p:cNvSpPr>
            <a:spLocks/>
          </p:cNvSpPr>
          <p:nvPr/>
        </p:nvSpPr>
        <p:spPr bwMode="auto">
          <a:xfrm>
            <a:off x="909638" y="4125540"/>
            <a:ext cx="7704137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4757" name="Freeform 5"/>
          <p:cNvSpPr>
            <a:spLocks/>
          </p:cNvSpPr>
          <p:nvPr/>
        </p:nvSpPr>
        <p:spPr bwMode="auto">
          <a:xfrm>
            <a:off x="27098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4758" name="Freeform 6"/>
          <p:cNvSpPr>
            <a:spLocks/>
          </p:cNvSpPr>
          <p:nvPr/>
        </p:nvSpPr>
        <p:spPr bwMode="auto">
          <a:xfrm>
            <a:off x="2925763" y="764803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4759" name="Freeform 7"/>
          <p:cNvSpPr>
            <a:spLocks/>
          </p:cNvSpPr>
          <p:nvPr/>
        </p:nvSpPr>
        <p:spPr bwMode="auto">
          <a:xfrm>
            <a:off x="31416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4760" name="Freeform 8"/>
          <p:cNvSpPr>
            <a:spLocks/>
          </p:cNvSpPr>
          <p:nvPr/>
        </p:nvSpPr>
        <p:spPr bwMode="auto">
          <a:xfrm>
            <a:off x="33575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4761" name="Freeform 9"/>
          <p:cNvSpPr>
            <a:spLocks/>
          </p:cNvSpPr>
          <p:nvPr/>
        </p:nvSpPr>
        <p:spPr bwMode="auto">
          <a:xfrm>
            <a:off x="35734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4762" name="Oval 10"/>
          <p:cNvSpPr>
            <a:spLocks noChangeArrowheads="1"/>
          </p:cNvSpPr>
          <p:nvPr/>
        </p:nvSpPr>
        <p:spPr bwMode="auto">
          <a:xfrm rot="-8050359">
            <a:off x="4797425" y="2780928"/>
            <a:ext cx="431800" cy="431800"/>
          </a:xfrm>
          <a:prstGeom prst="ellipse">
            <a:avLst/>
          </a:prstGeom>
          <a:solidFill>
            <a:srgbClr val="66FFFF"/>
          </a:solidFill>
          <a:ln w="28575" algn="ctr">
            <a:solidFill>
              <a:schemeClr val="bg2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4763" name="Oval 11"/>
          <p:cNvSpPr>
            <a:spLocks noChangeArrowheads="1"/>
          </p:cNvSpPr>
          <p:nvPr/>
        </p:nvSpPr>
        <p:spPr bwMode="auto">
          <a:xfrm rot="-8050359">
            <a:off x="3213100" y="1268040"/>
            <a:ext cx="431800" cy="4318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6092" name="AutoShape 12"/>
          <p:cNvSpPr>
            <a:spLocks noChangeArrowheads="1"/>
          </p:cNvSpPr>
          <p:nvPr/>
        </p:nvSpPr>
        <p:spPr bwMode="auto">
          <a:xfrm rot="4540637">
            <a:off x="2386012" y="152028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74765" name="Oval 13"/>
          <p:cNvSpPr>
            <a:spLocks noChangeArrowheads="1"/>
          </p:cNvSpPr>
          <p:nvPr/>
        </p:nvSpPr>
        <p:spPr bwMode="auto">
          <a:xfrm rot="-8050359">
            <a:off x="2997200" y="1701428"/>
            <a:ext cx="287337" cy="2873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4766" name="Oval 14"/>
          <p:cNvSpPr>
            <a:spLocks noChangeArrowheads="1"/>
          </p:cNvSpPr>
          <p:nvPr/>
        </p:nvSpPr>
        <p:spPr bwMode="auto">
          <a:xfrm rot="-8050359">
            <a:off x="3538538" y="1772865"/>
            <a:ext cx="215900" cy="2159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4767" name="Freeform 15"/>
          <p:cNvSpPr>
            <a:spLocks/>
          </p:cNvSpPr>
          <p:nvPr/>
        </p:nvSpPr>
        <p:spPr bwMode="auto">
          <a:xfrm>
            <a:off x="2336800" y="2769815"/>
            <a:ext cx="1189038" cy="587375"/>
          </a:xfrm>
          <a:custGeom>
            <a:avLst/>
            <a:gdLst>
              <a:gd name="T0" fmla="*/ 2147483647 w 749"/>
              <a:gd name="T1" fmla="*/ 2147483647 h 370"/>
              <a:gd name="T2" fmla="*/ 2147483647 w 749"/>
              <a:gd name="T3" fmla="*/ 2147483647 h 370"/>
              <a:gd name="T4" fmla="*/ 2147483647 w 749"/>
              <a:gd name="T5" fmla="*/ 2147483647 h 370"/>
              <a:gd name="T6" fmla="*/ 2147483647 w 749"/>
              <a:gd name="T7" fmla="*/ 2147483647 h 370"/>
              <a:gd name="T8" fmla="*/ 2147483647 w 749"/>
              <a:gd name="T9" fmla="*/ 2147483647 h 370"/>
              <a:gd name="T10" fmla="*/ 2147483647 w 749"/>
              <a:gd name="T11" fmla="*/ 2147483647 h 370"/>
              <a:gd name="T12" fmla="*/ 2147483647 w 749"/>
              <a:gd name="T13" fmla="*/ 2147483647 h 370"/>
              <a:gd name="T14" fmla="*/ 2147483647 w 749"/>
              <a:gd name="T15" fmla="*/ 2147483647 h 370"/>
              <a:gd name="T16" fmla="*/ 2147483647 w 749"/>
              <a:gd name="T17" fmla="*/ 2147483647 h 370"/>
              <a:gd name="T18" fmla="*/ 2147483647 w 749"/>
              <a:gd name="T19" fmla="*/ 2147483647 h 370"/>
              <a:gd name="T20" fmla="*/ 2147483647 w 749"/>
              <a:gd name="T21" fmla="*/ 2147483647 h 3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49" h="370">
                <a:moveTo>
                  <a:pt x="8" y="324"/>
                </a:moveTo>
                <a:cubicBezTo>
                  <a:pt x="16" y="294"/>
                  <a:pt x="54" y="233"/>
                  <a:pt x="99" y="188"/>
                </a:cubicBezTo>
                <a:cubicBezTo>
                  <a:pt x="144" y="143"/>
                  <a:pt x="220" y="82"/>
                  <a:pt x="280" y="52"/>
                </a:cubicBezTo>
                <a:cubicBezTo>
                  <a:pt x="340" y="22"/>
                  <a:pt x="409" y="14"/>
                  <a:pt x="462" y="7"/>
                </a:cubicBezTo>
                <a:cubicBezTo>
                  <a:pt x="515" y="0"/>
                  <a:pt x="553" y="0"/>
                  <a:pt x="598" y="7"/>
                </a:cubicBezTo>
                <a:cubicBezTo>
                  <a:pt x="643" y="14"/>
                  <a:pt x="719" y="29"/>
                  <a:pt x="734" y="52"/>
                </a:cubicBezTo>
                <a:cubicBezTo>
                  <a:pt x="749" y="75"/>
                  <a:pt x="733" y="120"/>
                  <a:pt x="688" y="143"/>
                </a:cubicBezTo>
                <a:cubicBezTo>
                  <a:pt x="643" y="166"/>
                  <a:pt x="545" y="158"/>
                  <a:pt x="462" y="188"/>
                </a:cubicBezTo>
                <a:cubicBezTo>
                  <a:pt x="379" y="218"/>
                  <a:pt x="257" y="294"/>
                  <a:pt x="189" y="324"/>
                </a:cubicBezTo>
                <a:cubicBezTo>
                  <a:pt x="121" y="354"/>
                  <a:pt x="83" y="370"/>
                  <a:pt x="53" y="370"/>
                </a:cubicBezTo>
                <a:cubicBezTo>
                  <a:pt x="23" y="370"/>
                  <a:pt x="0" y="354"/>
                  <a:pt x="8" y="324"/>
                </a:cubicBezTo>
                <a:close/>
              </a:path>
            </a:pathLst>
          </a:custGeom>
          <a:solidFill>
            <a:schemeClr val="accent1"/>
          </a:solidFill>
          <a:ln w="5715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4768" name="AutoShape 16"/>
          <p:cNvSpPr>
            <a:spLocks noChangeArrowheads="1"/>
          </p:cNvSpPr>
          <p:nvPr/>
        </p:nvSpPr>
        <p:spPr bwMode="auto">
          <a:xfrm rot="5959416">
            <a:off x="6385718" y="3959647"/>
            <a:ext cx="252413" cy="323850"/>
          </a:xfrm>
          <a:prstGeom prst="can">
            <a:avLst>
              <a:gd name="adj" fmla="val 60141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4769" name="AutoShape 17"/>
          <p:cNvSpPr>
            <a:spLocks noChangeArrowheads="1"/>
          </p:cNvSpPr>
          <p:nvPr/>
        </p:nvSpPr>
        <p:spPr bwMode="auto">
          <a:xfrm rot="-602214">
            <a:off x="4221163" y="5733678"/>
            <a:ext cx="288925" cy="3603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4770" name="AutoShape 18"/>
          <p:cNvSpPr>
            <a:spLocks noChangeArrowheads="1"/>
          </p:cNvSpPr>
          <p:nvPr/>
        </p:nvSpPr>
        <p:spPr bwMode="auto">
          <a:xfrm rot="-871198">
            <a:off x="4868863" y="55892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4771" name="AutoShape 19"/>
          <p:cNvSpPr>
            <a:spLocks noChangeArrowheads="1"/>
          </p:cNvSpPr>
          <p:nvPr/>
        </p:nvSpPr>
        <p:spPr bwMode="auto">
          <a:xfrm rot="-1022290">
            <a:off x="5516563" y="53733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4772" name="AutoShape 20"/>
          <p:cNvSpPr>
            <a:spLocks noChangeArrowheads="1"/>
          </p:cNvSpPr>
          <p:nvPr/>
        </p:nvSpPr>
        <p:spPr bwMode="auto">
          <a:xfrm rot="-1688439">
            <a:off x="6164263" y="5084390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4773" name="AutoShape 21"/>
          <p:cNvSpPr>
            <a:spLocks noChangeArrowheads="1"/>
          </p:cNvSpPr>
          <p:nvPr/>
        </p:nvSpPr>
        <p:spPr bwMode="auto">
          <a:xfrm>
            <a:off x="3429000" y="58051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4774" name="AutoShape 22"/>
          <p:cNvSpPr>
            <a:spLocks noChangeArrowheads="1"/>
          </p:cNvSpPr>
          <p:nvPr/>
        </p:nvSpPr>
        <p:spPr bwMode="auto">
          <a:xfrm rot="180767">
            <a:off x="2636838" y="58051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4775" name="Freeform 24"/>
          <p:cNvSpPr>
            <a:spLocks/>
          </p:cNvSpPr>
          <p:nvPr/>
        </p:nvSpPr>
        <p:spPr bwMode="auto">
          <a:xfrm rot="351833">
            <a:off x="3875088" y="4809753"/>
            <a:ext cx="612775" cy="588962"/>
          </a:xfrm>
          <a:custGeom>
            <a:avLst/>
            <a:gdLst>
              <a:gd name="T0" fmla="*/ 2147483647 w 386"/>
              <a:gd name="T1" fmla="*/ 2147483647 h 371"/>
              <a:gd name="T2" fmla="*/ 2147483647 w 386"/>
              <a:gd name="T3" fmla="*/ 2147483647 h 371"/>
              <a:gd name="T4" fmla="*/ 2147483647 w 386"/>
              <a:gd name="T5" fmla="*/ 2147483647 h 371"/>
              <a:gd name="T6" fmla="*/ 2147483647 w 386"/>
              <a:gd name="T7" fmla="*/ 2147483647 h 371"/>
              <a:gd name="T8" fmla="*/ 2147483647 w 386"/>
              <a:gd name="T9" fmla="*/ 2147483647 h 371"/>
              <a:gd name="T10" fmla="*/ 2147483647 w 386"/>
              <a:gd name="T11" fmla="*/ 2147483647 h 371"/>
              <a:gd name="T12" fmla="*/ 2147483647 w 386"/>
              <a:gd name="T13" fmla="*/ 2147483647 h 371"/>
              <a:gd name="T14" fmla="*/ 2147483647 w 386"/>
              <a:gd name="T15" fmla="*/ 2147483647 h 371"/>
              <a:gd name="T16" fmla="*/ 2147483647 w 386"/>
              <a:gd name="T17" fmla="*/ 2147483647 h 3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6" h="371">
                <a:moveTo>
                  <a:pt x="23" y="371"/>
                </a:moveTo>
                <a:cubicBezTo>
                  <a:pt x="91" y="359"/>
                  <a:pt x="159" y="348"/>
                  <a:pt x="159" y="325"/>
                </a:cubicBezTo>
                <a:cubicBezTo>
                  <a:pt x="159" y="302"/>
                  <a:pt x="46" y="272"/>
                  <a:pt x="23" y="235"/>
                </a:cubicBezTo>
                <a:cubicBezTo>
                  <a:pt x="0" y="198"/>
                  <a:pt x="0" y="137"/>
                  <a:pt x="23" y="99"/>
                </a:cubicBezTo>
                <a:cubicBezTo>
                  <a:pt x="46" y="61"/>
                  <a:pt x="114" y="16"/>
                  <a:pt x="159" y="8"/>
                </a:cubicBezTo>
                <a:cubicBezTo>
                  <a:pt x="204" y="0"/>
                  <a:pt x="265" y="23"/>
                  <a:pt x="295" y="53"/>
                </a:cubicBezTo>
                <a:cubicBezTo>
                  <a:pt x="325" y="83"/>
                  <a:pt x="340" y="151"/>
                  <a:pt x="340" y="189"/>
                </a:cubicBezTo>
                <a:cubicBezTo>
                  <a:pt x="340" y="227"/>
                  <a:pt x="287" y="265"/>
                  <a:pt x="295" y="280"/>
                </a:cubicBezTo>
                <a:cubicBezTo>
                  <a:pt x="303" y="295"/>
                  <a:pt x="344" y="287"/>
                  <a:pt x="386" y="28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4776" name="AutoShape 25"/>
          <p:cNvSpPr>
            <a:spLocks noChangeArrowheads="1"/>
          </p:cNvSpPr>
          <p:nvPr/>
        </p:nvSpPr>
        <p:spPr bwMode="auto">
          <a:xfrm rot="4631744">
            <a:off x="3886994" y="5183609"/>
            <a:ext cx="649287" cy="161925"/>
          </a:xfrm>
          <a:prstGeom prst="homePlate">
            <a:avLst>
              <a:gd name="adj" fmla="val 10024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grpSp>
        <p:nvGrpSpPr>
          <p:cNvPr id="74777" name="Group 29"/>
          <p:cNvGrpSpPr>
            <a:grpSpLocks/>
          </p:cNvGrpSpPr>
          <p:nvPr/>
        </p:nvGrpSpPr>
        <p:grpSpPr bwMode="auto">
          <a:xfrm>
            <a:off x="3933825" y="4868490"/>
            <a:ext cx="431800" cy="504825"/>
            <a:chOff x="2478" y="2704"/>
            <a:chExt cx="272" cy="318"/>
          </a:xfrm>
        </p:grpSpPr>
        <p:sp>
          <p:nvSpPr>
            <p:cNvPr id="74867" name="Oval 30"/>
            <p:cNvSpPr>
              <a:spLocks noChangeArrowheads="1"/>
            </p:cNvSpPr>
            <p:nvPr/>
          </p:nvSpPr>
          <p:spPr bwMode="auto">
            <a:xfrm>
              <a:off x="2569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4868" name="Oval 31"/>
            <p:cNvSpPr>
              <a:spLocks noChangeArrowheads="1"/>
            </p:cNvSpPr>
            <p:nvPr/>
          </p:nvSpPr>
          <p:spPr bwMode="auto">
            <a:xfrm>
              <a:off x="2614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4869" name="Oval 32"/>
            <p:cNvSpPr>
              <a:spLocks noChangeArrowheads="1"/>
            </p:cNvSpPr>
            <p:nvPr/>
          </p:nvSpPr>
          <p:spPr bwMode="auto">
            <a:xfrm>
              <a:off x="265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4870" name="Oval 33"/>
            <p:cNvSpPr>
              <a:spLocks noChangeArrowheads="1"/>
            </p:cNvSpPr>
            <p:nvPr/>
          </p:nvSpPr>
          <p:spPr bwMode="auto">
            <a:xfrm>
              <a:off x="2523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4871" name="Oval 34"/>
            <p:cNvSpPr>
              <a:spLocks noChangeArrowheads="1"/>
            </p:cNvSpPr>
            <p:nvPr/>
          </p:nvSpPr>
          <p:spPr bwMode="auto">
            <a:xfrm>
              <a:off x="2614" y="2977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4872" name="Oval 35"/>
            <p:cNvSpPr>
              <a:spLocks noChangeArrowheads="1"/>
            </p:cNvSpPr>
            <p:nvPr/>
          </p:nvSpPr>
          <p:spPr bwMode="auto">
            <a:xfrm>
              <a:off x="2659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4873" name="Oval 36"/>
            <p:cNvSpPr>
              <a:spLocks noChangeArrowheads="1"/>
            </p:cNvSpPr>
            <p:nvPr/>
          </p:nvSpPr>
          <p:spPr bwMode="auto">
            <a:xfrm>
              <a:off x="2614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4874" name="Oval 37"/>
            <p:cNvSpPr>
              <a:spLocks noChangeArrowheads="1"/>
            </p:cNvSpPr>
            <p:nvPr/>
          </p:nvSpPr>
          <p:spPr bwMode="auto">
            <a:xfrm>
              <a:off x="2705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4875" name="Oval 38"/>
            <p:cNvSpPr>
              <a:spLocks noChangeArrowheads="1"/>
            </p:cNvSpPr>
            <p:nvPr/>
          </p:nvSpPr>
          <p:spPr bwMode="auto">
            <a:xfrm>
              <a:off x="256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4876" name="Oval 39"/>
            <p:cNvSpPr>
              <a:spLocks noChangeArrowheads="1"/>
            </p:cNvSpPr>
            <p:nvPr/>
          </p:nvSpPr>
          <p:spPr bwMode="auto">
            <a:xfrm>
              <a:off x="2523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4877" name="Oval 40"/>
            <p:cNvSpPr>
              <a:spLocks noChangeArrowheads="1"/>
            </p:cNvSpPr>
            <p:nvPr/>
          </p:nvSpPr>
          <p:spPr bwMode="auto">
            <a:xfrm>
              <a:off x="2705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4878" name="Oval 41"/>
            <p:cNvSpPr>
              <a:spLocks noChangeArrowheads="1"/>
            </p:cNvSpPr>
            <p:nvPr/>
          </p:nvSpPr>
          <p:spPr bwMode="auto">
            <a:xfrm>
              <a:off x="2478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74778" name="Oval 42"/>
          <p:cNvSpPr>
            <a:spLocks noChangeArrowheads="1"/>
          </p:cNvSpPr>
          <p:nvPr/>
        </p:nvSpPr>
        <p:spPr bwMode="auto">
          <a:xfrm>
            <a:off x="4149725" y="54447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4779" name="Oval 43"/>
          <p:cNvSpPr>
            <a:spLocks noChangeArrowheads="1"/>
          </p:cNvSpPr>
          <p:nvPr/>
        </p:nvSpPr>
        <p:spPr bwMode="auto">
          <a:xfrm>
            <a:off x="4294188" y="54447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4780" name="Oval 45"/>
          <p:cNvSpPr>
            <a:spLocks noChangeArrowheads="1"/>
          </p:cNvSpPr>
          <p:nvPr/>
        </p:nvSpPr>
        <p:spPr bwMode="auto">
          <a:xfrm>
            <a:off x="4510088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4781" name="Oval 47"/>
          <p:cNvSpPr>
            <a:spLocks noChangeArrowheads="1"/>
          </p:cNvSpPr>
          <p:nvPr/>
        </p:nvSpPr>
        <p:spPr bwMode="auto">
          <a:xfrm>
            <a:off x="4725988" y="53733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4782" name="Oval 48"/>
          <p:cNvSpPr>
            <a:spLocks noChangeArrowheads="1"/>
          </p:cNvSpPr>
          <p:nvPr/>
        </p:nvSpPr>
        <p:spPr bwMode="auto">
          <a:xfrm>
            <a:off x="4797425" y="54463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4783" name="Oval 56"/>
          <p:cNvSpPr>
            <a:spLocks noChangeArrowheads="1"/>
          </p:cNvSpPr>
          <p:nvPr/>
        </p:nvSpPr>
        <p:spPr bwMode="auto">
          <a:xfrm>
            <a:off x="5014913" y="530029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4784" name="Oval 57"/>
          <p:cNvSpPr>
            <a:spLocks noChangeArrowheads="1"/>
          </p:cNvSpPr>
          <p:nvPr/>
        </p:nvSpPr>
        <p:spPr bwMode="auto">
          <a:xfrm>
            <a:off x="5159375" y="53002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4785" name="Oval 58"/>
          <p:cNvSpPr>
            <a:spLocks noChangeArrowheads="1"/>
          </p:cNvSpPr>
          <p:nvPr/>
        </p:nvSpPr>
        <p:spPr bwMode="auto">
          <a:xfrm>
            <a:off x="5230813" y="53733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4786" name="Oval 59"/>
          <p:cNvSpPr>
            <a:spLocks noChangeArrowheads="1"/>
          </p:cNvSpPr>
          <p:nvPr/>
        </p:nvSpPr>
        <p:spPr bwMode="auto">
          <a:xfrm>
            <a:off x="5448300" y="50843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4787" name="Oval 61"/>
          <p:cNvSpPr>
            <a:spLocks noChangeArrowheads="1"/>
          </p:cNvSpPr>
          <p:nvPr/>
        </p:nvSpPr>
        <p:spPr bwMode="auto">
          <a:xfrm>
            <a:off x="5664200" y="51574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6124" name="Oval 44"/>
          <p:cNvSpPr>
            <a:spLocks noChangeArrowheads="1"/>
          </p:cNvSpPr>
          <p:nvPr/>
        </p:nvSpPr>
        <p:spPr bwMode="auto">
          <a:xfrm>
            <a:off x="5057775" y="554952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6126" name="Oval 46"/>
          <p:cNvSpPr>
            <a:spLocks noChangeArrowheads="1"/>
          </p:cNvSpPr>
          <p:nvPr/>
        </p:nvSpPr>
        <p:spPr bwMode="auto">
          <a:xfrm>
            <a:off x="5686425" y="53415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6129" name="Oval 49"/>
          <p:cNvSpPr>
            <a:spLocks noChangeArrowheads="1"/>
          </p:cNvSpPr>
          <p:nvPr/>
        </p:nvSpPr>
        <p:spPr bwMode="auto">
          <a:xfrm>
            <a:off x="4821238" y="562414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6130" name="Oval 50"/>
          <p:cNvSpPr>
            <a:spLocks noChangeArrowheads="1"/>
          </p:cNvSpPr>
          <p:nvPr/>
        </p:nvSpPr>
        <p:spPr bwMode="auto">
          <a:xfrm>
            <a:off x="3429000" y="58051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6131" name="Oval 51"/>
          <p:cNvSpPr>
            <a:spLocks noChangeArrowheads="1"/>
          </p:cNvSpPr>
          <p:nvPr/>
        </p:nvSpPr>
        <p:spPr bwMode="auto">
          <a:xfrm>
            <a:off x="3646488" y="58051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6132" name="Oval 52"/>
          <p:cNvSpPr>
            <a:spLocks noChangeArrowheads="1"/>
          </p:cNvSpPr>
          <p:nvPr/>
        </p:nvSpPr>
        <p:spPr bwMode="auto">
          <a:xfrm>
            <a:off x="2636838" y="58051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6133" name="Oval 53"/>
          <p:cNvSpPr>
            <a:spLocks noChangeArrowheads="1"/>
          </p:cNvSpPr>
          <p:nvPr/>
        </p:nvSpPr>
        <p:spPr bwMode="auto">
          <a:xfrm>
            <a:off x="2854325" y="58051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6134" name="Oval 54"/>
          <p:cNvSpPr>
            <a:spLocks noChangeArrowheads="1"/>
          </p:cNvSpPr>
          <p:nvPr/>
        </p:nvSpPr>
        <p:spPr bwMode="auto">
          <a:xfrm>
            <a:off x="4194175" y="57590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6135" name="Oval 55"/>
          <p:cNvSpPr>
            <a:spLocks noChangeArrowheads="1"/>
          </p:cNvSpPr>
          <p:nvPr/>
        </p:nvSpPr>
        <p:spPr bwMode="auto">
          <a:xfrm>
            <a:off x="4424363" y="57082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6140" name="Oval 60"/>
          <p:cNvSpPr>
            <a:spLocks noChangeArrowheads="1"/>
          </p:cNvSpPr>
          <p:nvPr/>
        </p:nvSpPr>
        <p:spPr bwMode="auto">
          <a:xfrm>
            <a:off x="5459413" y="542729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6142" name="Oval 62"/>
          <p:cNvSpPr>
            <a:spLocks noChangeArrowheads="1"/>
          </p:cNvSpPr>
          <p:nvPr/>
        </p:nvSpPr>
        <p:spPr bwMode="auto">
          <a:xfrm>
            <a:off x="6092825" y="51447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6143" name="Oval 63"/>
          <p:cNvSpPr>
            <a:spLocks noChangeArrowheads="1"/>
          </p:cNvSpPr>
          <p:nvPr/>
        </p:nvSpPr>
        <p:spPr bwMode="auto">
          <a:xfrm>
            <a:off x="6308725" y="50494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4800" name="Oval 64"/>
          <p:cNvSpPr>
            <a:spLocks noChangeArrowheads="1"/>
          </p:cNvSpPr>
          <p:nvPr/>
        </p:nvSpPr>
        <p:spPr bwMode="auto">
          <a:xfrm>
            <a:off x="3862388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4801" name="Oval 65"/>
          <p:cNvSpPr>
            <a:spLocks noChangeArrowheads="1"/>
          </p:cNvSpPr>
          <p:nvPr/>
        </p:nvSpPr>
        <p:spPr bwMode="auto">
          <a:xfrm>
            <a:off x="2565400" y="55892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4802" name="Oval 66"/>
          <p:cNvSpPr>
            <a:spLocks noChangeArrowheads="1"/>
          </p:cNvSpPr>
          <p:nvPr/>
        </p:nvSpPr>
        <p:spPr bwMode="auto">
          <a:xfrm>
            <a:off x="1630363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4803" name="Oval 67"/>
          <p:cNvSpPr>
            <a:spLocks noChangeArrowheads="1"/>
          </p:cNvSpPr>
          <p:nvPr/>
        </p:nvSpPr>
        <p:spPr bwMode="auto">
          <a:xfrm>
            <a:off x="3070225" y="55892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4804" name="Oval 68"/>
          <p:cNvSpPr>
            <a:spLocks noChangeArrowheads="1"/>
          </p:cNvSpPr>
          <p:nvPr/>
        </p:nvSpPr>
        <p:spPr bwMode="auto">
          <a:xfrm>
            <a:off x="4437063" y="53733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4805" name="Oval 69"/>
          <p:cNvSpPr>
            <a:spLocks noChangeArrowheads="1"/>
          </p:cNvSpPr>
          <p:nvPr/>
        </p:nvSpPr>
        <p:spPr bwMode="auto">
          <a:xfrm>
            <a:off x="4652963" y="55892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4806" name="Oval 70"/>
          <p:cNvSpPr>
            <a:spLocks noChangeArrowheads="1"/>
          </p:cNvSpPr>
          <p:nvPr/>
        </p:nvSpPr>
        <p:spPr bwMode="auto">
          <a:xfrm>
            <a:off x="3502025" y="55177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4807" name="Oval 71"/>
          <p:cNvSpPr>
            <a:spLocks noChangeArrowheads="1"/>
          </p:cNvSpPr>
          <p:nvPr/>
        </p:nvSpPr>
        <p:spPr bwMode="auto">
          <a:xfrm>
            <a:off x="2351088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4808" name="Oval 72"/>
          <p:cNvSpPr>
            <a:spLocks noChangeArrowheads="1"/>
          </p:cNvSpPr>
          <p:nvPr/>
        </p:nvSpPr>
        <p:spPr bwMode="auto">
          <a:xfrm>
            <a:off x="2062163" y="57336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4809" name="Oval 73"/>
          <p:cNvSpPr>
            <a:spLocks noChangeArrowheads="1"/>
          </p:cNvSpPr>
          <p:nvPr/>
        </p:nvSpPr>
        <p:spPr bwMode="auto">
          <a:xfrm>
            <a:off x="3286125" y="58051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4810" name="Oval 74"/>
          <p:cNvSpPr>
            <a:spLocks noChangeArrowheads="1"/>
          </p:cNvSpPr>
          <p:nvPr/>
        </p:nvSpPr>
        <p:spPr bwMode="auto">
          <a:xfrm>
            <a:off x="6383338" y="47970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grpSp>
        <p:nvGrpSpPr>
          <p:cNvPr id="74811" name="Group 75"/>
          <p:cNvGrpSpPr>
            <a:grpSpLocks/>
          </p:cNvGrpSpPr>
          <p:nvPr/>
        </p:nvGrpSpPr>
        <p:grpSpPr bwMode="auto">
          <a:xfrm>
            <a:off x="5589588" y="3428628"/>
            <a:ext cx="431800" cy="431800"/>
            <a:chOff x="3521" y="1797"/>
            <a:chExt cx="272" cy="272"/>
          </a:xfrm>
        </p:grpSpPr>
        <p:sp>
          <p:nvSpPr>
            <p:cNvPr id="74858" name="Oval 76"/>
            <p:cNvSpPr>
              <a:spLocks noChangeArrowheads="1"/>
            </p:cNvSpPr>
            <p:nvPr/>
          </p:nvSpPr>
          <p:spPr bwMode="auto">
            <a:xfrm rot="-8050359">
              <a:off x="3521" y="1797"/>
              <a:ext cx="272" cy="272"/>
            </a:xfrm>
            <a:prstGeom prst="ellipse">
              <a:avLst/>
            </a:prstGeom>
            <a:solidFill>
              <a:srgbClr val="66FFFF"/>
            </a:solidFill>
            <a:ln w="28575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4859" name="Oval 77"/>
            <p:cNvSpPr>
              <a:spLocks noChangeArrowheads="1"/>
            </p:cNvSpPr>
            <p:nvPr/>
          </p:nvSpPr>
          <p:spPr bwMode="auto">
            <a:xfrm>
              <a:off x="3704" y="188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4860" name="Oval 78"/>
            <p:cNvSpPr>
              <a:spLocks noChangeArrowheads="1"/>
            </p:cNvSpPr>
            <p:nvPr/>
          </p:nvSpPr>
          <p:spPr bwMode="auto">
            <a:xfrm>
              <a:off x="3657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4861" name="Oval 79"/>
            <p:cNvSpPr>
              <a:spLocks noChangeArrowheads="1"/>
            </p:cNvSpPr>
            <p:nvPr/>
          </p:nvSpPr>
          <p:spPr bwMode="auto">
            <a:xfrm>
              <a:off x="3622" y="192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4862" name="Oval 80"/>
            <p:cNvSpPr>
              <a:spLocks noChangeArrowheads="1"/>
            </p:cNvSpPr>
            <p:nvPr/>
          </p:nvSpPr>
          <p:spPr bwMode="auto">
            <a:xfrm>
              <a:off x="3612" y="184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4863" name="Oval 81"/>
            <p:cNvSpPr>
              <a:spLocks noChangeArrowheads="1"/>
            </p:cNvSpPr>
            <p:nvPr/>
          </p:nvSpPr>
          <p:spPr bwMode="auto">
            <a:xfrm>
              <a:off x="3566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4864" name="Oval 82"/>
            <p:cNvSpPr>
              <a:spLocks noChangeArrowheads="1"/>
            </p:cNvSpPr>
            <p:nvPr/>
          </p:nvSpPr>
          <p:spPr bwMode="auto">
            <a:xfrm>
              <a:off x="3566" y="188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4865" name="Oval 83"/>
            <p:cNvSpPr>
              <a:spLocks noChangeArrowheads="1"/>
            </p:cNvSpPr>
            <p:nvPr/>
          </p:nvSpPr>
          <p:spPr bwMode="auto">
            <a:xfrm>
              <a:off x="3714" y="194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4866" name="Oval 84"/>
            <p:cNvSpPr>
              <a:spLocks noChangeArrowheads="1"/>
            </p:cNvSpPr>
            <p:nvPr/>
          </p:nvSpPr>
          <p:spPr bwMode="auto">
            <a:xfrm>
              <a:off x="3674" y="183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74812" name="Oval 85"/>
          <p:cNvSpPr>
            <a:spLocks noChangeArrowheads="1"/>
          </p:cNvSpPr>
          <p:nvPr/>
        </p:nvSpPr>
        <p:spPr bwMode="auto">
          <a:xfrm>
            <a:off x="5105400" y="29269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4813" name="Oval 86"/>
          <p:cNvSpPr>
            <a:spLocks noChangeArrowheads="1"/>
          </p:cNvSpPr>
          <p:nvPr/>
        </p:nvSpPr>
        <p:spPr bwMode="auto">
          <a:xfrm>
            <a:off x="5030788" y="30698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4814" name="Oval 87"/>
          <p:cNvSpPr>
            <a:spLocks noChangeArrowheads="1"/>
          </p:cNvSpPr>
          <p:nvPr/>
        </p:nvSpPr>
        <p:spPr bwMode="auto">
          <a:xfrm>
            <a:off x="4975225" y="29857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4815" name="Oval 88"/>
          <p:cNvSpPr>
            <a:spLocks noChangeArrowheads="1"/>
          </p:cNvSpPr>
          <p:nvPr/>
        </p:nvSpPr>
        <p:spPr bwMode="auto">
          <a:xfrm>
            <a:off x="4959350" y="28539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4816" name="Oval 89"/>
          <p:cNvSpPr>
            <a:spLocks noChangeArrowheads="1"/>
          </p:cNvSpPr>
          <p:nvPr/>
        </p:nvSpPr>
        <p:spPr bwMode="auto">
          <a:xfrm>
            <a:off x="4886325" y="30698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4817" name="Oval 90"/>
          <p:cNvSpPr>
            <a:spLocks noChangeArrowheads="1"/>
          </p:cNvSpPr>
          <p:nvPr/>
        </p:nvSpPr>
        <p:spPr bwMode="auto">
          <a:xfrm>
            <a:off x="4886325" y="29253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4818" name="Oval 91"/>
          <p:cNvSpPr>
            <a:spLocks noChangeArrowheads="1"/>
          </p:cNvSpPr>
          <p:nvPr/>
        </p:nvSpPr>
        <p:spPr bwMode="auto">
          <a:xfrm>
            <a:off x="5121275" y="30142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4819" name="Oval 92"/>
          <p:cNvSpPr>
            <a:spLocks noChangeArrowheads="1"/>
          </p:cNvSpPr>
          <p:nvPr/>
        </p:nvSpPr>
        <p:spPr bwMode="auto">
          <a:xfrm>
            <a:off x="5057775" y="28349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4820" name="Oval 93"/>
          <p:cNvSpPr>
            <a:spLocks noChangeArrowheads="1"/>
          </p:cNvSpPr>
          <p:nvPr/>
        </p:nvSpPr>
        <p:spPr bwMode="auto">
          <a:xfrm>
            <a:off x="4860925" y="28301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pSp>
        <p:nvGrpSpPr>
          <p:cNvPr id="74821" name="Group 94"/>
          <p:cNvGrpSpPr>
            <a:grpSpLocks/>
          </p:cNvGrpSpPr>
          <p:nvPr/>
        </p:nvGrpSpPr>
        <p:grpSpPr bwMode="auto">
          <a:xfrm>
            <a:off x="5373688" y="4509715"/>
            <a:ext cx="431800" cy="431800"/>
            <a:chOff x="3385" y="2478"/>
            <a:chExt cx="272" cy="272"/>
          </a:xfrm>
        </p:grpSpPr>
        <p:sp>
          <p:nvSpPr>
            <p:cNvPr id="74849" name="Oval 95"/>
            <p:cNvSpPr>
              <a:spLocks noChangeArrowheads="1"/>
            </p:cNvSpPr>
            <p:nvPr/>
          </p:nvSpPr>
          <p:spPr bwMode="auto">
            <a:xfrm rot="-8050359">
              <a:off x="3385" y="2478"/>
              <a:ext cx="272" cy="272"/>
            </a:xfrm>
            <a:prstGeom prst="ellipse">
              <a:avLst/>
            </a:prstGeom>
            <a:solidFill>
              <a:srgbClr val="66FFFF"/>
            </a:solidFill>
            <a:ln w="38100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700">
                <a:solidFill>
                  <a:schemeClr val="bg1"/>
                </a:solidFill>
              </a:endParaRPr>
            </a:p>
          </p:txBody>
        </p:sp>
        <p:sp>
          <p:nvSpPr>
            <p:cNvPr id="74850" name="Oval 96"/>
            <p:cNvSpPr>
              <a:spLocks noChangeArrowheads="1"/>
            </p:cNvSpPr>
            <p:nvPr/>
          </p:nvSpPr>
          <p:spPr bwMode="auto">
            <a:xfrm>
              <a:off x="3568" y="256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4851" name="Oval 97"/>
            <p:cNvSpPr>
              <a:spLocks noChangeArrowheads="1"/>
            </p:cNvSpPr>
            <p:nvPr/>
          </p:nvSpPr>
          <p:spPr bwMode="auto">
            <a:xfrm>
              <a:off x="3521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4852" name="Oval 98"/>
            <p:cNvSpPr>
              <a:spLocks noChangeArrowheads="1"/>
            </p:cNvSpPr>
            <p:nvPr/>
          </p:nvSpPr>
          <p:spPr bwMode="auto">
            <a:xfrm>
              <a:off x="3486" y="260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4853" name="Oval 99"/>
            <p:cNvSpPr>
              <a:spLocks noChangeArrowheads="1"/>
            </p:cNvSpPr>
            <p:nvPr/>
          </p:nvSpPr>
          <p:spPr bwMode="auto">
            <a:xfrm>
              <a:off x="3484" y="250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4854" name="Oval 100"/>
            <p:cNvSpPr>
              <a:spLocks noChangeArrowheads="1"/>
            </p:cNvSpPr>
            <p:nvPr/>
          </p:nvSpPr>
          <p:spPr bwMode="auto">
            <a:xfrm>
              <a:off x="3430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4855" name="Oval 101"/>
            <p:cNvSpPr>
              <a:spLocks noChangeArrowheads="1"/>
            </p:cNvSpPr>
            <p:nvPr/>
          </p:nvSpPr>
          <p:spPr bwMode="auto">
            <a:xfrm>
              <a:off x="3430" y="256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4856" name="Oval 102"/>
            <p:cNvSpPr>
              <a:spLocks noChangeArrowheads="1"/>
            </p:cNvSpPr>
            <p:nvPr/>
          </p:nvSpPr>
          <p:spPr bwMode="auto">
            <a:xfrm>
              <a:off x="3578" y="262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4857" name="Oval 103"/>
            <p:cNvSpPr>
              <a:spLocks noChangeArrowheads="1"/>
            </p:cNvSpPr>
            <p:nvPr/>
          </p:nvSpPr>
          <p:spPr bwMode="auto">
            <a:xfrm>
              <a:off x="3508" y="25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74822" name="Oval 104"/>
          <p:cNvSpPr>
            <a:spLocks noChangeArrowheads="1"/>
          </p:cNvSpPr>
          <p:nvPr/>
        </p:nvSpPr>
        <p:spPr bwMode="auto">
          <a:xfrm>
            <a:off x="3171825" y="18077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4823" name="Oval 105"/>
          <p:cNvSpPr>
            <a:spLocks noChangeArrowheads="1"/>
          </p:cNvSpPr>
          <p:nvPr/>
        </p:nvSpPr>
        <p:spPr bwMode="auto">
          <a:xfrm>
            <a:off x="3035300" y="18474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4824" name="Oval 106"/>
          <p:cNvSpPr>
            <a:spLocks noChangeArrowheads="1"/>
          </p:cNvSpPr>
          <p:nvPr/>
        </p:nvSpPr>
        <p:spPr bwMode="auto">
          <a:xfrm>
            <a:off x="3133725" y="17284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4825" name="Oval 107"/>
          <p:cNvSpPr>
            <a:spLocks noChangeArrowheads="1"/>
          </p:cNvSpPr>
          <p:nvPr/>
        </p:nvSpPr>
        <p:spPr bwMode="auto">
          <a:xfrm>
            <a:off x="3124200" y="18824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4826" name="Oval 108"/>
          <p:cNvSpPr>
            <a:spLocks noChangeArrowheads="1"/>
          </p:cNvSpPr>
          <p:nvPr/>
        </p:nvSpPr>
        <p:spPr bwMode="auto">
          <a:xfrm>
            <a:off x="3051175" y="17601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4827" name="Oval 109"/>
          <p:cNvSpPr>
            <a:spLocks noChangeArrowheads="1"/>
          </p:cNvSpPr>
          <p:nvPr/>
        </p:nvSpPr>
        <p:spPr bwMode="auto">
          <a:xfrm>
            <a:off x="4078288" y="57336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4828" name="Oval 110"/>
          <p:cNvSpPr>
            <a:spLocks noChangeArrowheads="1"/>
          </p:cNvSpPr>
          <p:nvPr/>
        </p:nvSpPr>
        <p:spPr bwMode="auto">
          <a:xfrm>
            <a:off x="3789363" y="566065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4829" name="Oval 111"/>
          <p:cNvSpPr>
            <a:spLocks noChangeArrowheads="1"/>
          </p:cNvSpPr>
          <p:nvPr/>
        </p:nvSpPr>
        <p:spPr bwMode="auto">
          <a:xfrm>
            <a:off x="3429000" y="5589215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4830" name="Oval 112"/>
          <p:cNvSpPr>
            <a:spLocks noChangeArrowheads="1"/>
          </p:cNvSpPr>
          <p:nvPr/>
        </p:nvSpPr>
        <p:spPr bwMode="auto">
          <a:xfrm>
            <a:off x="2781300" y="5660653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4831" name="Oval 113"/>
          <p:cNvSpPr>
            <a:spLocks noChangeArrowheads="1"/>
          </p:cNvSpPr>
          <p:nvPr/>
        </p:nvSpPr>
        <p:spPr bwMode="auto">
          <a:xfrm>
            <a:off x="2062163" y="5589215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4832" name="Oval 114"/>
          <p:cNvSpPr>
            <a:spLocks noChangeArrowheads="1"/>
          </p:cNvSpPr>
          <p:nvPr/>
        </p:nvSpPr>
        <p:spPr bwMode="auto">
          <a:xfrm>
            <a:off x="4365625" y="5517778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4833" name="Oval 115"/>
          <p:cNvSpPr>
            <a:spLocks noChangeArrowheads="1"/>
          </p:cNvSpPr>
          <p:nvPr/>
        </p:nvSpPr>
        <p:spPr bwMode="auto">
          <a:xfrm>
            <a:off x="6094413" y="4941515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4834" name="Oval 116"/>
          <p:cNvSpPr>
            <a:spLocks noChangeArrowheads="1"/>
          </p:cNvSpPr>
          <p:nvPr/>
        </p:nvSpPr>
        <p:spPr bwMode="auto">
          <a:xfrm>
            <a:off x="5445125" y="5228853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4835" name="Oval 117"/>
          <p:cNvSpPr>
            <a:spLocks noChangeArrowheads="1"/>
          </p:cNvSpPr>
          <p:nvPr/>
        </p:nvSpPr>
        <p:spPr bwMode="auto">
          <a:xfrm>
            <a:off x="4941888" y="544475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4836" name="Oval 118"/>
          <p:cNvSpPr>
            <a:spLocks noChangeArrowheads="1"/>
          </p:cNvSpPr>
          <p:nvPr/>
        </p:nvSpPr>
        <p:spPr bwMode="auto">
          <a:xfrm>
            <a:off x="4583113" y="566065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4837" name="Oval 119"/>
          <p:cNvSpPr>
            <a:spLocks noChangeArrowheads="1"/>
          </p:cNvSpPr>
          <p:nvPr/>
        </p:nvSpPr>
        <p:spPr bwMode="auto">
          <a:xfrm>
            <a:off x="5302250" y="5157415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4838" name="Text Box 127"/>
          <p:cNvSpPr txBox="1">
            <a:spLocks noChangeArrowheads="1"/>
          </p:cNvSpPr>
          <p:nvPr/>
        </p:nvSpPr>
        <p:spPr bwMode="auto">
          <a:xfrm>
            <a:off x="6650038" y="3954090"/>
            <a:ext cx="555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chemeClr val="bg1"/>
                </a:solidFill>
              </a:rPr>
              <a:t>Ca++</a:t>
            </a:r>
          </a:p>
        </p:txBody>
      </p:sp>
      <p:sp>
        <p:nvSpPr>
          <p:cNvPr id="74839" name="Freeform 128"/>
          <p:cNvSpPr>
            <a:spLocks/>
          </p:cNvSpPr>
          <p:nvPr/>
        </p:nvSpPr>
        <p:spPr bwMode="auto">
          <a:xfrm>
            <a:off x="3573463" y="2204665"/>
            <a:ext cx="1008062" cy="720725"/>
          </a:xfrm>
          <a:custGeom>
            <a:avLst/>
            <a:gdLst>
              <a:gd name="T0" fmla="*/ 0 w 635"/>
              <a:gd name="T1" fmla="*/ 0 h 454"/>
              <a:gd name="T2" fmla="*/ 2147483647 w 635"/>
              <a:gd name="T3" fmla="*/ 2147483647 h 454"/>
              <a:gd name="T4" fmla="*/ 2147483647 w 635"/>
              <a:gd name="T5" fmla="*/ 2147483647 h 454"/>
              <a:gd name="T6" fmla="*/ 2147483647 w 635"/>
              <a:gd name="T7" fmla="*/ 2147483647 h 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5" h="454">
                <a:moveTo>
                  <a:pt x="0" y="0"/>
                </a:moveTo>
                <a:cubicBezTo>
                  <a:pt x="19" y="83"/>
                  <a:pt x="38" y="167"/>
                  <a:pt x="91" y="227"/>
                </a:cubicBezTo>
                <a:cubicBezTo>
                  <a:pt x="144" y="287"/>
                  <a:pt x="227" y="325"/>
                  <a:pt x="318" y="363"/>
                </a:cubicBezTo>
                <a:cubicBezTo>
                  <a:pt x="409" y="401"/>
                  <a:pt x="522" y="427"/>
                  <a:pt x="635" y="454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4840" name="Freeform 129"/>
          <p:cNvSpPr>
            <a:spLocks/>
          </p:cNvSpPr>
          <p:nvPr/>
        </p:nvSpPr>
        <p:spPr bwMode="auto">
          <a:xfrm>
            <a:off x="3573463" y="2828553"/>
            <a:ext cx="647700" cy="168275"/>
          </a:xfrm>
          <a:custGeom>
            <a:avLst/>
            <a:gdLst>
              <a:gd name="T0" fmla="*/ 0 w 408"/>
              <a:gd name="T1" fmla="*/ 2147483647 h 106"/>
              <a:gd name="T2" fmla="*/ 2147483647 w 408"/>
              <a:gd name="T3" fmla="*/ 2147483647 h 106"/>
              <a:gd name="T4" fmla="*/ 2147483647 w 408"/>
              <a:gd name="T5" fmla="*/ 2147483647 h 1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8" h="106">
                <a:moveTo>
                  <a:pt x="0" y="106"/>
                </a:moveTo>
                <a:cubicBezTo>
                  <a:pt x="57" y="68"/>
                  <a:pt x="114" y="30"/>
                  <a:pt x="182" y="15"/>
                </a:cubicBezTo>
                <a:cubicBezTo>
                  <a:pt x="250" y="0"/>
                  <a:pt x="329" y="7"/>
                  <a:pt x="408" y="15"/>
                </a:cubicBezTo>
              </a:path>
            </a:pathLst>
          </a:custGeom>
          <a:noFill/>
          <a:ln w="3810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4841" name="Freeform 130"/>
          <p:cNvSpPr>
            <a:spLocks/>
          </p:cNvSpPr>
          <p:nvPr/>
        </p:nvSpPr>
        <p:spPr bwMode="auto">
          <a:xfrm>
            <a:off x="5373688" y="3141290"/>
            <a:ext cx="288925" cy="215900"/>
          </a:xfrm>
          <a:custGeom>
            <a:avLst/>
            <a:gdLst>
              <a:gd name="T0" fmla="*/ 0 w 182"/>
              <a:gd name="T1" fmla="*/ 0 h 136"/>
              <a:gd name="T2" fmla="*/ 2147483647 w 182"/>
              <a:gd name="T3" fmla="*/ 2147483647 h 136"/>
              <a:gd name="T4" fmla="*/ 2147483647 w 182"/>
              <a:gd name="T5" fmla="*/ 2147483647 h 1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" h="136">
                <a:moveTo>
                  <a:pt x="0" y="0"/>
                </a:moveTo>
                <a:cubicBezTo>
                  <a:pt x="53" y="11"/>
                  <a:pt x="106" y="22"/>
                  <a:pt x="136" y="45"/>
                </a:cubicBezTo>
                <a:cubicBezTo>
                  <a:pt x="166" y="68"/>
                  <a:pt x="174" y="102"/>
                  <a:pt x="182" y="136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4842" name="Freeform 131"/>
          <p:cNvSpPr>
            <a:spLocks/>
          </p:cNvSpPr>
          <p:nvPr/>
        </p:nvSpPr>
        <p:spPr bwMode="auto">
          <a:xfrm>
            <a:off x="5805488" y="3933453"/>
            <a:ext cx="360362" cy="647700"/>
          </a:xfrm>
          <a:custGeom>
            <a:avLst/>
            <a:gdLst>
              <a:gd name="T0" fmla="*/ 2147483647 w 227"/>
              <a:gd name="T1" fmla="*/ 0 h 408"/>
              <a:gd name="T2" fmla="*/ 2147483647 w 227"/>
              <a:gd name="T3" fmla="*/ 2147483647 h 408"/>
              <a:gd name="T4" fmla="*/ 2147483647 w 227"/>
              <a:gd name="T5" fmla="*/ 2147483647 h 408"/>
              <a:gd name="T6" fmla="*/ 0 w 227"/>
              <a:gd name="T7" fmla="*/ 2147483647 h 4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" h="408">
                <a:moveTo>
                  <a:pt x="182" y="0"/>
                </a:moveTo>
                <a:cubicBezTo>
                  <a:pt x="204" y="45"/>
                  <a:pt x="227" y="91"/>
                  <a:pt x="227" y="136"/>
                </a:cubicBezTo>
                <a:cubicBezTo>
                  <a:pt x="227" y="181"/>
                  <a:pt x="220" y="227"/>
                  <a:pt x="182" y="272"/>
                </a:cubicBezTo>
                <a:cubicBezTo>
                  <a:pt x="144" y="317"/>
                  <a:pt x="72" y="362"/>
                  <a:pt x="0" y="408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4843" name="Freeform 132"/>
          <p:cNvSpPr>
            <a:spLocks/>
          </p:cNvSpPr>
          <p:nvPr/>
        </p:nvSpPr>
        <p:spPr bwMode="auto">
          <a:xfrm>
            <a:off x="4473575" y="4797053"/>
            <a:ext cx="828675" cy="207962"/>
          </a:xfrm>
          <a:custGeom>
            <a:avLst/>
            <a:gdLst>
              <a:gd name="T0" fmla="*/ 2147483647 w 522"/>
              <a:gd name="T1" fmla="*/ 0 h 131"/>
              <a:gd name="T2" fmla="*/ 2147483647 w 522"/>
              <a:gd name="T3" fmla="*/ 2147483647 h 131"/>
              <a:gd name="T4" fmla="*/ 0 w 522"/>
              <a:gd name="T5" fmla="*/ 2147483647 h 1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2" h="131">
                <a:moveTo>
                  <a:pt x="522" y="0"/>
                </a:moveTo>
                <a:cubicBezTo>
                  <a:pt x="452" y="34"/>
                  <a:pt x="382" y="69"/>
                  <a:pt x="295" y="91"/>
                </a:cubicBezTo>
                <a:cubicBezTo>
                  <a:pt x="208" y="113"/>
                  <a:pt x="104" y="122"/>
                  <a:pt x="0" y="131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4844" name="Freeform 136"/>
          <p:cNvSpPr>
            <a:spLocks/>
          </p:cNvSpPr>
          <p:nvPr/>
        </p:nvSpPr>
        <p:spPr bwMode="auto">
          <a:xfrm>
            <a:off x="6083300" y="4220790"/>
            <a:ext cx="227013" cy="155575"/>
          </a:xfrm>
          <a:custGeom>
            <a:avLst/>
            <a:gdLst>
              <a:gd name="T0" fmla="*/ 2147483647 w 143"/>
              <a:gd name="T1" fmla="*/ 0 h 98"/>
              <a:gd name="T2" fmla="*/ 2147483647 w 143"/>
              <a:gd name="T3" fmla="*/ 2147483647 h 98"/>
              <a:gd name="T4" fmla="*/ 0 w 143"/>
              <a:gd name="T5" fmla="*/ 2147483647 h 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3" h="98">
                <a:moveTo>
                  <a:pt x="143" y="0"/>
                </a:moveTo>
                <a:cubicBezTo>
                  <a:pt x="119" y="5"/>
                  <a:pt x="96" y="10"/>
                  <a:pt x="72" y="26"/>
                </a:cubicBezTo>
                <a:cubicBezTo>
                  <a:pt x="48" y="42"/>
                  <a:pt x="24" y="70"/>
                  <a:pt x="0" y="98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4845" name="Text Box 138"/>
          <p:cNvSpPr txBox="1">
            <a:spLocks noChangeArrowheads="1"/>
          </p:cNvSpPr>
          <p:nvPr/>
        </p:nvSpPr>
        <p:spPr bwMode="auto">
          <a:xfrm>
            <a:off x="4424364" y="404664"/>
            <a:ext cx="472451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6. Le neurotransmetteur se lie à des récepteurs spécifiques de la membrane post-synaptique</a:t>
            </a:r>
          </a:p>
        </p:txBody>
      </p:sp>
      <p:sp>
        <p:nvSpPr>
          <p:cNvPr id="46220" name="AutoShape 140"/>
          <p:cNvSpPr>
            <a:spLocks noChangeArrowheads="1"/>
          </p:cNvSpPr>
          <p:nvPr/>
        </p:nvSpPr>
        <p:spPr bwMode="auto">
          <a:xfrm rot="4540637">
            <a:off x="2376488" y="80590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46221" name="AutoShape 141"/>
          <p:cNvSpPr>
            <a:spLocks noChangeArrowheads="1"/>
          </p:cNvSpPr>
          <p:nvPr/>
        </p:nvSpPr>
        <p:spPr bwMode="auto">
          <a:xfrm rot="4540637">
            <a:off x="2366962" y="9153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46222" name="AutoShape 142"/>
          <p:cNvSpPr>
            <a:spLocks noChangeArrowheads="1"/>
          </p:cNvSpPr>
          <p:nvPr/>
        </p:nvSpPr>
        <p:spPr bwMode="auto">
          <a:xfrm rot="4540637">
            <a:off x="2357438" y="-62285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127" name="Rectangle 144"/>
          <p:cNvSpPr>
            <a:spLocks noChangeArrowheads="1"/>
          </p:cNvSpPr>
          <p:nvPr/>
        </p:nvSpPr>
        <p:spPr bwMode="auto">
          <a:xfrm>
            <a:off x="0" y="-27384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28" name="Text Box 145"/>
          <p:cNvSpPr txBox="1">
            <a:spLocks noChangeArrowheads="1"/>
          </p:cNvSpPr>
          <p:nvPr/>
        </p:nvSpPr>
        <p:spPr bwMode="auto">
          <a:xfrm>
            <a:off x="1055688" y="-27384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Synapse chimique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6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6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6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6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6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46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61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461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461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46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461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461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461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46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461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46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461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46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4613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461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461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461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461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461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4614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9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0" dur="1000" fill="hold"/>
                                        <p:tgtEl>
                                          <p:spTgt spid="4612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2" dur="1000" fill="hold"/>
                                        <p:tgtEl>
                                          <p:spTgt spid="4612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4" dur="1000" fill="hold"/>
                                        <p:tgtEl>
                                          <p:spTgt spid="4612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4613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8" dur="1000" fill="hold"/>
                                        <p:tgtEl>
                                          <p:spTgt spid="4613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0" dur="1000" fill="hold"/>
                                        <p:tgtEl>
                                          <p:spTgt spid="4613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2" dur="1000" fill="hold"/>
                                        <p:tgtEl>
                                          <p:spTgt spid="4613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4" dur="1000" fill="hold"/>
                                        <p:tgtEl>
                                          <p:spTgt spid="4613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6" dur="1000" fill="hold"/>
                                        <p:tgtEl>
                                          <p:spTgt spid="4613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8" dur="1000" fill="hold"/>
                                        <p:tgtEl>
                                          <p:spTgt spid="4614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0" dur="1000" fill="hold"/>
                                        <p:tgtEl>
                                          <p:spTgt spid="4614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2" dur="1000" fill="hold"/>
                                        <p:tgtEl>
                                          <p:spTgt spid="4614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4" grpId="0" animBg="1"/>
      <p:bldP spid="46124" grpId="1" animBg="1"/>
      <p:bldP spid="46126" grpId="0" animBg="1"/>
      <p:bldP spid="46126" grpId="1" animBg="1"/>
      <p:bldP spid="46129" grpId="0" animBg="1"/>
      <p:bldP spid="46129" grpId="1" animBg="1"/>
      <p:bldP spid="46130" grpId="0" animBg="1"/>
      <p:bldP spid="46130" grpId="1" animBg="1"/>
      <p:bldP spid="46131" grpId="0" animBg="1"/>
      <p:bldP spid="46131" grpId="1" animBg="1"/>
      <p:bldP spid="46132" grpId="0" animBg="1"/>
      <p:bldP spid="46132" grpId="1" animBg="1"/>
      <p:bldP spid="46133" grpId="0" animBg="1"/>
      <p:bldP spid="46133" grpId="1" animBg="1"/>
      <p:bldP spid="46134" grpId="0" animBg="1"/>
      <p:bldP spid="46134" grpId="1" animBg="1"/>
      <p:bldP spid="46135" grpId="0" animBg="1"/>
      <p:bldP spid="46135" grpId="1" animBg="1"/>
      <p:bldP spid="46140" grpId="0" animBg="1"/>
      <p:bldP spid="46140" grpId="1" animBg="1"/>
      <p:bldP spid="46142" grpId="0" animBg="1"/>
      <p:bldP spid="46142" grpId="1" animBg="1"/>
      <p:bldP spid="46143" grpId="0" animBg="1"/>
      <p:bldP spid="4614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Freeform 3"/>
          <p:cNvSpPr>
            <a:spLocks/>
          </p:cNvSpPr>
          <p:nvPr/>
        </p:nvSpPr>
        <p:spPr bwMode="auto">
          <a:xfrm>
            <a:off x="1341438" y="764803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5780" name="Freeform 4"/>
          <p:cNvSpPr>
            <a:spLocks/>
          </p:cNvSpPr>
          <p:nvPr/>
        </p:nvSpPr>
        <p:spPr bwMode="auto">
          <a:xfrm>
            <a:off x="909638" y="4125540"/>
            <a:ext cx="7704137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5781" name="Freeform 5"/>
          <p:cNvSpPr>
            <a:spLocks/>
          </p:cNvSpPr>
          <p:nvPr/>
        </p:nvSpPr>
        <p:spPr bwMode="auto">
          <a:xfrm>
            <a:off x="27098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5782" name="Freeform 6"/>
          <p:cNvSpPr>
            <a:spLocks/>
          </p:cNvSpPr>
          <p:nvPr/>
        </p:nvSpPr>
        <p:spPr bwMode="auto">
          <a:xfrm>
            <a:off x="2925763" y="764803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5783" name="Freeform 7"/>
          <p:cNvSpPr>
            <a:spLocks/>
          </p:cNvSpPr>
          <p:nvPr/>
        </p:nvSpPr>
        <p:spPr bwMode="auto">
          <a:xfrm>
            <a:off x="31416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5784" name="Freeform 8"/>
          <p:cNvSpPr>
            <a:spLocks/>
          </p:cNvSpPr>
          <p:nvPr/>
        </p:nvSpPr>
        <p:spPr bwMode="auto">
          <a:xfrm>
            <a:off x="33575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5785" name="Freeform 9"/>
          <p:cNvSpPr>
            <a:spLocks/>
          </p:cNvSpPr>
          <p:nvPr/>
        </p:nvSpPr>
        <p:spPr bwMode="auto">
          <a:xfrm>
            <a:off x="35734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5786" name="Oval 10"/>
          <p:cNvSpPr>
            <a:spLocks noChangeArrowheads="1"/>
          </p:cNvSpPr>
          <p:nvPr/>
        </p:nvSpPr>
        <p:spPr bwMode="auto">
          <a:xfrm rot="-8050359">
            <a:off x="4797425" y="2780928"/>
            <a:ext cx="431800" cy="431800"/>
          </a:xfrm>
          <a:prstGeom prst="ellipse">
            <a:avLst/>
          </a:prstGeom>
          <a:solidFill>
            <a:srgbClr val="66FFFF"/>
          </a:solidFill>
          <a:ln w="28575" algn="ctr">
            <a:solidFill>
              <a:schemeClr val="bg2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5787" name="Oval 11"/>
          <p:cNvSpPr>
            <a:spLocks noChangeArrowheads="1"/>
          </p:cNvSpPr>
          <p:nvPr/>
        </p:nvSpPr>
        <p:spPr bwMode="auto">
          <a:xfrm rot="-8050359">
            <a:off x="3213100" y="1268040"/>
            <a:ext cx="431800" cy="4318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8140" name="AutoShape 12"/>
          <p:cNvSpPr>
            <a:spLocks noChangeArrowheads="1"/>
          </p:cNvSpPr>
          <p:nvPr/>
        </p:nvSpPr>
        <p:spPr bwMode="auto">
          <a:xfrm rot="4540637">
            <a:off x="2386012" y="152028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75789" name="Oval 13"/>
          <p:cNvSpPr>
            <a:spLocks noChangeArrowheads="1"/>
          </p:cNvSpPr>
          <p:nvPr/>
        </p:nvSpPr>
        <p:spPr bwMode="auto">
          <a:xfrm rot="-8050359">
            <a:off x="2997200" y="1701428"/>
            <a:ext cx="287337" cy="2873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5790" name="Oval 14"/>
          <p:cNvSpPr>
            <a:spLocks noChangeArrowheads="1"/>
          </p:cNvSpPr>
          <p:nvPr/>
        </p:nvSpPr>
        <p:spPr bwMode="auto">
          <a:xfrm rot="-8050359">
            <a:off x="3538538" y="1772865"/>
            <a:ext cx="215900" cy="2159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5791" name="Freeform 15"/>
          <p:cNvSpPr>
            <a:spLocks/>
          </p:cNvSpPr>
          <p:nvPr/>
        </p:nvSpPr>
        <p:spPr bwMode="auto">
          <a:xfrm>
            <a:off x="2336800" y="2769815"/>
            <a:ext cx="1189038" cy="587375"/>
          </a:xfrm>
          <a:custGeom>
            <a:avLst/>
            <a:gdLst>
              <a:gd name="T0" fmla="*/ 2147483647 w 749"/>
              <a:gd name="T1" fmla="*/ 2147483647 h 370"/>
              <a:gd name="T2" fmla="*/ 2147483647 w 749"/>
              <a:gd name="T3" fmla="*/ 2147483647 h 370"/>
              <a:gd name="T4" fmla="*/ 2147483647 w 749"/>
              <a:gd name="T5" fmla="*/ 2147483647 h 370"/>
              <a:gd name="T6" fmla="*/ 2147483647 w 749"/>
              <a:gd name="T7" fmla="*/ 2147483647 h 370"/>
              <a:gd name="T8" fmla="*/ 2147483647 w 749"/>
              <a:gd name="T9" fmla="*/ 2147483647 h 370"/>
              <a:gd name="T10" fmla="*/ 2147483647 w 749"/>
              <a:gd name="T11" fmla="*/ 2147483647 h 370"/>
              <a:gd name="T12" fmla="*/ 2147483647 w 749"/>
              <a:gd name="T13" fmla="*/ 2147483647 h 370"/>
              <a:gd name="T14" fmla="*/ 2147483647 w 749"/>
              <a:gd name="T15" fmla="*/ 2147483647 h 370"/>
              <a:gd name="T16" fmla="*/ 2147483647 w 749"/>
              <a:gd name="T17" fmla="*/ 2147483647 h 370"/>
              <a:gd name="T18" fmla="*/ 2147483647 w 749"/>
              <a:gd name="T19" fmla="*/ 2147483647 h 370"/>
              <a:gd name="T20" fmla="*/ 2147483647 w 749"/>
              <a:gd name="T21" fmla="*/ 2147483647 h 3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49" h="370">
                <a:moveTo>
                  <a:pt x="8" y="324"/>
                </a:moveTo>
                <a:cubicBezTo>
                  <a:pt x="16" y="294"/>
                  <a:pt x="54" y="233"/>
                  <a:pt x="99" y="188"/>
                </a:cubicBezTo>
                <a:cubicBezTo>
                  <a:pt x="144" y="143"/>
                  <a:pt x="220" y="82"/>
                  <a:pt x="280" y="52"/>
                </a:cubicBezTo>
                <a:cubicBezTo>
                  <a:pt x="340" y="22"/>
                  <a:pt x="409" y="14"/>
                  <a:pt x="462" y="7"/>
                </a:cubicBezTo>
                <a:cubicBezTo>
                  <a:pt x="515" y="0"/>
                  <a:pt x="553" y="0"/>
                  <a:pt x="598" y="7"/>
                </a:cubicBezTo>
                <a:cubicBezTo>
                  <a:pt x="643" y="14"/>
                  <a:pt x="719" y="29"/>
                  <a:pt x="734" y="52"/>
                </a:cubicBezTo>
                <a:cubicBezTo>
                  <a:pt x="749" y="75"/>
                  <a:pt x="733" y="120"/>
                  <a:pt x="688" y="143"/>
                </a:cubicBezTo>
                <a:cubicBezTo>
                  <a:pt x="643" y="166"/>
                  <a:pt x="545" y="158"/>
                  <a:pt x="462" y="188"/>
                </a:cubicBezTo>
                <a:cubicBezTo>
                  <a:pt x="379" y="218"/>
                  <a:pt x="257" y="294"/>
                  <a:pt x="189" y="324"/>
                </a:cubicBezTo>
                <a:cubicBezTo>
                  <a:pt x="121" y="354"/>
                  <a:pt x="83" y="370"/>
                  <a:pt x="53" y="370"/>
                </a:cubicBezTo>
                <a:cubicBezTo>
                  <a:pt x="23" y="370"/>
                  <a:pt x="0" y="354"/>
                  <a:pt x="8" y="324"/>
                </a:cubicBezTo>
                <a:close/>
              </a:path>
            </a:pathLst>
          </a:custGeom>
          <a:solidFill>
            <a:schemeClr val="accent1"/>
          </a:solidFill>
          <a:ln w="5715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5792" name="AutoShape 16"/>
          <p:cNvSpPr>
            <a:spLocks noChangeArrowheads="1"/>
          </p:cNvSpPr>
          <p:nvPr/>
        </p:nvSpPr>
        <p:spPr bwMode="auto">
          <a:xfrm rot="5959416">
            <a:off x="6385718" y="3959647"/>
            <a:ext cx="252413" cy="323850"/>
          </a:xfrm>
          <a:prstGeom prst="can">
            <a:avLst>
              <a:gd name="adj" fmla="val 60141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5793" name="AutoShape 17"/>
          <p:cNvSpPr>
            <a:spLocks noChangeArrowheads="1"/>
          </p:cNvSpPr>
          <p:nvPr/>
        </p:nvSpPr>
        <p:spPr bwMode="auto">
          <a:xfrm rot="-602214">
            <a:off x="4221163" y="5733678"/>
            <a:ext cx="288925" cy="3603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5794" name="AutoShape 18"/>
          <p:cNvSpPr>
            <a:spLocks noChangeArrowheads="1"/>
          </p:cNvSpPr>
          <p:nvPr/>
        </p:nvSpPr>
        <p:spPr bwMode="auto">
          <a:xfrm rot="-871198">
            <a:off x="4868863" y="55892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5795" name="AutoShape 19"/>
          <p:cNvSpPr>
            <a:spLocks noChangeArrowheads="1"/>
          </p:cNvSpPr>
          <p:nvPr/>
        </p:nvSpPr>
        <p:spPr bwMode="auto">
          <a:xfrm rot="-1022290">
            <a:off x="5516563" y="53733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5796" name="AutoShape 20"/>
          <p:cNvSpPr>
            <a:spLocks noChangeArrowheads="1"/>
          </p:cNvSpPr>
          <p:nvPr/>
        </p:nvSpPr>
        <p:spPr bwMode="auto">
          <a:xfrm rot="-1688439">
            <a:off x="6164263" y="5084390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5797" name="AutoShape 21"/>
          <p:cNvSpPr>
            <a:spLocks noChangeArrowheads="1"/>
          </p:cNvSpPr>
          <p:nvPr/>
        </p:nvSpPr>
        <p:spPr bwMode="auto">
          <a:xfrm>
            <a:off x="3429000" y="58051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5798" name="AutoShape 22"/>
          <p:cNvSpPr>
            <a:spLocks noChangeArrowheads="1"/>
          </p:cNvSpPr>
          <p:nvPr/>
        </p:nvSpPr>
        <p:spPr bwMode="auto">
          <a:xfrm rot="180767">
            <a:off x="2636838" y="58051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5799" name="Freeform 23"/>
          <p:cNvSpPr>
            <a:spLocks/>
          </p:cNvSpPr>
          <p:nvPr/>
        </p:nvSpPr>
        <p:spPr bwMode="auto">
          <a:xfrm rot="351833">
            <a:off x="3875088" y="4809753"/>
            <a:ext cx="612775" cy="588962"/>
          </a:xfrm>
          <a:custGeom>
            <a:avLst/>
            <a:gdLst>
              <a:gd name="T0" fmla="*/ 2147483647 w 386"/>
              <a:gd name="T1" fmla="*/ 2147483647 h 371"/>
              <a:gd name="T2" fmla="*/ 2147483647 w 386"/>
              <a:gd name="T3" fmla="*/ 2147483647 h 371"/>
              <a:gd name="T4" fmla="*/ 2147483647 w 386"/>
              <a:gd name="T5" fmla="*/ 2147483647 h 371"/>
              <a:gd name="T6" fmla="*/ 2147483647 w 386"/>
              <a:gd name="T7" fmla="*/ 2147483647 h 371"/>
              <a:gd name="T8" fmla="*/ 2147483647 w 386"/>
              <a:gd name="T9" fmla="*/ 2147483647 h 371"/>
              <a:gd name="T10" fmla="*/ 2147483647 w 386"/>
              <a:gd name="T11" fmla="*/ 2147483647 h 371"/>
              <a:gd name="T12" fmla="*/ 2147483647 w 386"/>
              <a:gd name="T13" fmla="*/ 2147483647 h 371"/>
              <a:gd name="T14" fmla="*/ 2147483647 w 386"/>
              <a:gd name="T15" fmla="*/ 2147483647 h 371"/>
              <a:gd name="T16" fmla="*/ 2147483647 w 386"/>
              <a:gd name="T17" fmla="*/ 2147483647 h 3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6" h="371">
                <a:moveTo>
                  <a:pt x="23" y="371"/>
                </a:moveTo>
                <a:cubicBezTo>
                  <a:pt x="91" y="359"/>
                  <a:pt x="159" y="348"/>
                  <a:pt x="159" y="325"/>
                </a:cubicBezTo>
                <a:cubicBezTo>
                  <a:pt x="159" y="302"/>
                  <a:pt x="46" y="272"/>
                  <a:pt x="23" y="235"/>
                </a:cubicBezTo>
                <a:cubicBezTo>
                  <a:pt x="0" y="198"/>
                  <a:pt x="0" y="137"/>
                  <a:pt x="23" y="99"/>
                </a:cubicBezTo>
                <a:cubicBezTo>
                  <a:pt x="46" y="61"/>
                  <a:pt x="114" y="16"/>
                  <a:pt x="159" y="8"/>
                </a:cubicBezTo>
                <a:cubicBezTo>
                  <a:pt x="204" y="0"/>
                  <a:pt x="265" y="23"/>
                  <a:pt x="295" y="53"/>
                </a:cubicBezTo>
                <a:cubicBezTo>
                  <a:pt x="325" y="83"/>
                  <a:pt x="340" y="151"/>
                  <a:pt x="340" y="189"/>
                </a:cubicBezTo>
                <a:cubicBezTo>
                  <a:pt x="340" y="227"/>
                  <a:pt x="287" y="265"/>
                  <a:pt x="295" y="280"/>
                </a:cubicBezTo>
                <a:cubicBezTo>
                  <a:pt x="303" y="295"/>
                  <a:pt x="344" y="287"/>
                  <a:pt x="386" y="28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5800" name="AutoShape 24"/>
          <p:cNvSpPr>
            <a:spLocks noChangeArrowheads="1"/>
          </p:cNvSpPr>
          <p:nvPr/>
        </p:nvSpPr>
        <p:spPr bwMode="auto">
          <a:xfrm rot="4631744">
            <a:off x="3886994" y="5183609"/>
            <a:ext cx="649287" cy="161925"/>
          </a:xfrm>
          <a:prstGeom prst="homePlate">
            <a:avLst>
              <a:gd name="adj" fmla="val 100245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grpSp>
        <p:nvGrpSpPr>
          <p:cNvPr id="75801" name="Group 25"/>
          <p:cNvGrpSpPr>
            <a:grpSpLocks/>
          </p:cNvGrpSpPr>
          <p:nvPr/>
        </p:nvGrpSpPr>
        <p:grpSpPr bwMode="auto">
          <a:xfrm>
            <a:off x="3933825" y="4868490"/>
            <a:ext cx="431800" cy="504825"/>
            <a:chOff x="2478" y="2704"/>
            <a:chExt cx="272" cy="318"/>
          </a:xfrm>
        </p:grpSpPr>
        <p:sp>
          <p:nvSpPr>
            <p:cNvPr id="75897" name="Oval 26"/>
            <p:cNvSpPr>
              <a:spLocks noChangeArrowheads="1"/>
            </p:cNvSpPr>
            <p:nvPr/>
          </p:nvSpPr>
          <p:spPr bwMode="auto">
            <a:xfrm>
              <a:off x="2569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5898" name="Oval 27"/>
            <p:cNvSpPr>
              <a:spLocks noChangeArrowheads="1"/>
            </p:cNvSpPr>
            <p:nvPr/>
          </p:nvSpPr>
          <p:spPr bwMode="auto">
            <a:xfrm>
              <a:off x="2614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5899" name="Oval 28"/>
            <p:cNvSpPr>
              <a:spLocks noChangeArrowheads="1"/>
            </p:cNvSpPr>
            <p:nvPr/>
          </p:nvSpPr>
          <p:spPr bwMode="auto">
            <a:xfrm>
              <a:off x="265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5900" name="Oval 29"/>
            <p:cNvSpPr>
              <a:spLocks noChangeArrowheads="1"/>
            </p:cNvSpPr>
            <p:nvPr/>
          </p:nvSpPr>
          <p:spPr bwMode="auto">
            <a:xfrm>
              <a:off x="2523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5901" name="Oval 30"/>
            <p:cNvSpPr>
              <a:spLocks noChangeArrowheads="1"/>
            </p:cNvSpPr>
            <p:nvPr/>
          </p:nvSpPr>
          <p:spPr bwMode="auto">
            <a:xfrm>
              <a:off x="2614" y="2977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5902" name="Oval 31"/>
            <p:cNvSpPr>
              <a:spLocks noChangeArrowheads="1"/>
            </p:cNvSpPr>
            <p:nvPr/>
          </p:nvSpPr>
          <p:spPr bwMode="auto">
            <a:xfrm>
              <a:off x="2659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5903" name="Oval 32"/>
            <p:cNvSpPr>
              <a:spLocks noChangeArrowheads="1"/>
            </p:cNvSpPr>
            <p:nvPr/>
          </p:nvSpPr>
          <p:spPr bwMode="auto">
            <a:xfrm>
              <a:off x="2614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5904" name="Oval 33"/>
            <p:cNvSpPr>
              <a:spLocks noChangeArrowheads="1"/>
            </p:cNvSpPr>
            <p:nvPr/>
          </p:nvSpPr>
          <p:spPr bwMode="auto">
            <a:xfrm>
              <a:off x="2705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5905" name="Oval 34"/>
            <p:cNvSpPr>
              <a:spLocks noChangeArrowheads="1"/>
            </p:cNvSpPr>
            <p:nvPr/>
          </p:nvSpPr>
          <p:spPr bwMode="auto">
            <a:xfrm>
              <a:off x="256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5906" name="Oval 35"/>
            <p:cNvSpPr>
              <a:spLocks noChangeArrowheads="1"/>
            </p:cNvSpPr>
            <p:nvPr/>
          </p:nvSpPr>
          <p:spPr bwMode="auto">
            <a:xfrm>
              <a:off x="2523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5907" name="Oval 36"/>
            <p:cNvSpPr>
              <a:spLocks noChangeArrowheads="1"/>
            </p:cNvSpPr>
            <p:nvPr/>
          </p:nvSpPr>
          <p:spPr bwMode="auto">
            <a:xfrm>
              <a:off x="2705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5908" name="Oval 37"/>
            <p:cNvSpPr>
              <a:spLocks noChangeArrowheads="1"/>
            </p:cNvSpPr>
            <p:nvPr/>
          </p:nvSpPr>
          <p:spPr bwMode="auto">
            <a:xfrm>
              <a:off x="2478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75802" name="Oval 38"/>
          <p:cNvSpPr>
            <a:spLocks noChangeArrowheads="1"/>
          </p:cNvSpPr>
          <p:nvPr/>
        </p:nvSpPr>
        <p:spPr bwMode="auto">
          <a:xfrm>
            <a:off x="4149725" y="54447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03" name="Oval 39"/>
          <p:cNvSpPr>
            <a:spLocks noChangeArrowheads="1"/>
          </p:cNvSpPr>
          <p:nvPr/>
        </p:nvSpPr>
        <p:spPr bwMode="auto">
          <a:xfrm>
            <a:off x="4294188" y="54447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04" name="Oval 40"/>
          <p:cNvSpPr>
            <a:spLocks noChangeArrowheads="1"/>
          </p:cNvSpPr>
          <p:nvPr/>
        </p:nvSpPr>
        <p:spPr bwMode="auto">
          <a:xfrm>
            <a:off x="4510088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05" name="Oval 41"/>
          <p:cNvSpPr>
            <a:spLocks noChangeArrowheads="1"/>
          </p:cNvSpPr>
          <p:nvPr/>
        </p:nvSpPr>
        <p:spPr bwMode="auto">
          <a:xfrm>
            <a:off x="4725988" y="53733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06" name="Oval 42"/>
          <p:cNvSpPr>
            <a:spLocks noChangeArrowheads="1"/>
          </p:cNvSpPr>
          <p:nvPr/>
        </p:nvSpPr>
        <p:spPr bwMode="auto">
          <a:xfrm>
            <a:off x="4797425" y="54463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07" name="Oval 43"/>
          <p:cNvSpPr>
            <a:spLocks noChangeArrowheads="1"/>
          </p:cNvSpPr>
          <p:nvPr/>
        </p:nvSpPr>
        <p:spPr bwMode="auto">
          <a:xfrm>
            <a:off x="5014913" y="530029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08" name="Oval 44"/>
          <p:cNvSpPr>
            <a:spLocks noChangeArrowheads="1"/>
          </p:cNvSpPr>
          <p:nvPr/>
        </p:nvSpPr>
        <p:spPr bwMode="auto">
          <a:xfrm>
            <a:off x="5159375" y="53002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09" name="Oval 45"/>
          <p:cNvSpPr>
            <a:spLocks noChangeArrowheads="1"/>
          </p:cNvSpPr>
          <p:nvPr/>
        </p:nvSpPr>
        <p:spPr bwMode="auto">
          <a:xfrm>
            <a:off x="5230813" y="53733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10" name="Oval 46"/>
          <p:cNvSpPr>
            <a:spLocks noChangeArrowheads="1"/>
          </p:cNvSpPr>
          <p:nvPr/>
        </p:nvSpPr>
        <p:spPr bwMode="auto">
          <a:xfrm>
            <a:off x="5448300" y="50843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11" name="Oval 47"/>
          <p:cNvSpPr>
            <a:spLocks noChangeArrowheads="1"/>
          </p:cNvSpPr>
          <p:nvPr/>
        </p:nvSpPr>
        <p:spPr bwMode="auto">
          <a:xfrm>
            <a:off x="5664200" y="51574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12" name="Oval 49"/>
          <p:cNvSpPr>
            <a:spLocks noChangeArrowheads="1"/>
          </p:cNvSpPr>
          <p:nvPr/>
        </p:nvSpPr>
        <p:spPr bwMode="auto">
          <a:xfrm>
            <a:off x="5057775" y="554952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13" name="Oval 50"/>
          <p:cNvSpPr>
            <a:spLocks noChangeArrowheads="1"/>
          </p:cNvSpPr>
          <p:nvPr/>
        </p:nvSpPr>
        <p:spPr bwMode="auto">
          <a:xfrm>
            <a:off x="5686425" y="53415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14" name="Oval 51"/>
          <p:cNvSpPr>
            <a:spLocks noChangeArrowheads="1"/>
          </p:cNvSpPr>
          <p:nvPr/>
        </p:nvSpPr>
        <p:spPr bwMode="auto">
          <a:xfrm>
            <a:off x="4821238" y="562414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15" name="Oval 52"/>
          <p:cNvSpPr>
            <a:spLocks noChangeArrowheads="1"/>
          </p:cNvSpPr>
          <p:nvPr/>
        </p:nvSpPr>
        <p:spPr bwMode="auto">
          <a:xfrm>
            <a:off x="3429000" y="58051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16" name="Oval 53"/>
          <p:cNvSpPr>
            <a:spLocks noChangeArrowheads="1"/>
          </p:cNvSpPr>
          <p:nvPr/>
        </p:nvSpPr>
        <p:spPr bwMode="auto">
          <a:xfrm>
            <a:off x="3646488" y="58051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17" name="Oval 54"/>
          <p:cNvSpPr>
            <a:spLocks noChangeArrowheads="1"/>
          </p:cNvSpPr>
          <p:nvPr/>
        </p:nvSpPr>
        <p:spPr bwMode="auto">
          <a:xfrm>
            <a:off x="2636838" y="58051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18" name="Oval 55"/>
          <p:cNvSpPr>
            <a:spLocks noChangeArrowheads="1"/>
          </p:cNvSpPr>
          <p:nvPr/>
        </p:nvSpPr>
        <p:spPr bwMode="auto">
          <a:xfrm>
            <a:off x="2854325" y="58051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19" name="Oval 56"/>
          <p:cNvSpPr>
            <a:spLocks noChangeArrowheads="1"/>
          </p:cNvSpPr>
          <p:nvPr/>
        </p:nvSpPr>
        <p:spPr bwMode="auto">
          <a:xfrm>
            <a:off x="4194175" y="57590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20" name="Oval 57"/>
          <p:cNvSpPr>
            <a:spLocks noChangeArrowheads="1"/>
          </p:cNvSpPr>
          <p:nvPr/>
        </p:nvSpPr>
        <p:spPr bwMode="auto">
          <a:xfrm>
            <a:off x="4424363" y="57082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21" name="Oval 58"/>
          <p:cNvSpPr>
            <a:spLocks noChangeArrowheads="1"/>
          </p:cNvSpPr>
          <p:nvPr/>
        </p:nvSpPr>
        <p:spPr bwMode="auto">
          <a:xfrm>
            <a:off x="5459413" y="542729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22" name="Oval 59"/>
          <p:cNvSpPr>
            <a:spLocks noChangeArrowheads="1"/>
          </p:cNvSpPr>
          <p:nvPr/>
        </p:nvSpPr>
        <p:spPr bwMode="auto">
          <a:xfrm>
            <a:off x="6092825" y="51447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23" name="Oval 60"/>
          <p:cNvSpPr>
            <a:spLocks noChangeArrowheads="1"/>
          </p:cNvSpPr>
          <p:nvPr/>
        </p:nvSpPr>
        <p:spPr bwMode="auto">
          <a:xfrm>
            <a:off x="6308725" y="50494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24" name="Oval 61"/>
          <p:cNvSpPr>
            <a:spLocks noChangeArrowheads="1"/>
          </p:cNvSpPr>
          <p:nvPr/>
        </p:nvSpPr>
        <p:spPr bwMode="auto">
          <a:xfrm>
            <a:off x="3862388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25" name="Oval 62"/>
          <p:cNvSpPr>
            <a:spLocks noChangeArrowheads="1"/>
          </p:cNvSpPr>
          <p:nvPr/>
        </p:nvSpPr>
        <p:spPr bwMode="auto">
          <a:xfrm>
            <a:off x="2565400" y="55892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NN</a:t>
            </a:r>
          </a:p>
        </p:txBody>
      </p:sp>
      <p:sp>
        <p:nvSpPr>
          <p:cNvPr id="75826" name="Oval 63"/>
          <p:cNvSpPr>
            <a:spLocks noChangeArrowheads="1"/>
          </p:cNvSpPr>
          <p:nvPr/>
        </p:nvSpPr>
        <p:spPr bwMode="auto">
          <a:xfrm>
            <a:off x="1630363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27" name="Oval 64"/>
          <p:cNvSpPr>
            <a:spLocks noChangeArrowheads="1"/>
          </p:cNvSpPr>
          <p:nvPr/>
        </p:nvSpPr>
        <p:spPr bwMode="auto">
          <a:xfrm>
            <a:off x="3070225" y="55892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28" name="Oval 65"/>
          <p:cNvSpPr>
            <a:spLocks noChangeArrowheads="1"/>
          </p:cNvSpPr>
          <p:nvPr/>
        </p:nvSpPr>
        <p:spPr bwMode="auto">
          <a:xfrm>
            <a:off x="4437063" y="53733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29" name="Oval 66"/>
          <p:cNvSpPr>
            <a:spLocks noChangeArrowheads="1"/>
          </p:cNvSpPr>
          <p:nvPr/>
        </p:nvSpPr>
        <p:spPr bwMode="auto">
          <a:xfrm>
            <a:off x="4652963" y="55892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30" name="Oval 67"/>
          <p:cNvSpPr>
            <a:spLocks noChangeArrowheads="1"/>
          </p:cNvSpPr>
          <p:nvPr/>
        </p:nvSpPr>
        <p:spPr bwMode="auto">
          <a:xfrm>
            <a:off x="3502025" y="55177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31" name="Oval 68"/>
          <p:cNvSpPr>
            <a:spLocks noChangeArrowheads="1"/>
          </p:cNvSpPr>
          <p:nvPr/>
        </p:nvSpPr>
        <p:spPr bwMode="auto">
          <a:xfrm>
            <a:off x="2351088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32" name="Oval 69"/>
          <p:cNvSpPr>
            <a:spLocks noChangeArrowheads="1"/>
          </p:cNvSpPr>
          <p:nvPr/>
        </p:nvSpPr>
        <p:spPr bwMode="auto">
          <a:xfrm>
            <a:off x="2062163" y="57336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33" name="Oval 70"/>
          <p:cNvSpPr>
            <a:spLocks noChangeArrowheads="1"/>
          </p:cNvSpPr>
          <p:nvPr/>
        </p:nvSpPr>
        <p:spPr bwMode="auto">
          <a:xfrm>
            <a:off x="3286125" y="58051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34" name="Oval 71"/>
          <p:cNvSpPr>
            <a:spLocks noChangeArrowheads="1"/>
          </p:cNvSpPr>
          <p:nvPr/>
        </p:nvSpPr>
        <p:spPr bwMode="auto">
          <a:xfrm>
            <a:off x="6383338" y="47970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grpSp>
        <p:nvGrpSpPr>
          <p:cNvPr id="75835" name="Group 72"/>
          <p:cNvGrpSpPr>
            <a:grpSpLocks/>
          </p:cNvGrpSpPr>
          <p:nvPr/>
        </p:nvGrpSpPr>
        <p:grpSpPr bwMode="auto">
          <a:xfrm>
            <a:off x="5589588" y="3428628"/>
            <a:ext cx="431800" cy="431800"/>
            <a:chOff x="3521" y="1797"/>
            <a:chExt cx="272" cy="272"/>
          </a:xfrm>
        </p:grpSpPr>
        <p:sp>
          <p:nvSpPr>
            <p:cNvPr id="75888" name="Oval 73"/>
            <p:cNvSpPr>
              <a:spLocks noChangeArrowheads="1"/>
            </p:cNvSpPr>
            <p:nvPr/>
          </p:nvSpPr>
          <p:spPr bwMode="auto">
            <a:xfrm rot="-8050359">
              <a:off x="3521" y="1797"/>
              <a:ext cx="272" cy="272"/>
            </a:xfrm>
            <a:prstGeom prst="ellipse">
              <a:avLst/>
            </a:prstGeom>
            <a:solidFill>
              <a:srgbClr val="66FFFF"/>
            </a:solidFill>
            <a:ln w="28575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5889" name="Oval 74"/>
            <p:cNvSpPr>
              <a:spLocks noChangeArrowheads="1"/>
            </p:cNvSpPr>
            <p:nvPr/>
          </p:nvSpPr>
          <p:spPr bwMode="auto">
            <a:xfrm>
              <a:off x="3704" y="188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5890" name="Oval 75"/>
            <p:cNvSpPr>
              <a:spLocks noChangeArrowheads="1"/>
            </p:cNvSpPr>
            <p:nvPr/>
          </p:nvSpPr>
          <p:spPr bwMode="auto">
            <a:xfrm>
              <a:off x="3657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5891" name="Oval 76"/>
            <p:cNvSpPr>
              <a:spLocks noChangeArrowheads="1"/>
            </p:cNvSpPr>
            <p:nvPr/>
          </p:nvSpPr>
          <p:spPr bwMode="auto">
            <a:xfrm>
              <a:off x="3622" y="192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5892" name="Oval 77"/>
            <p:cNvSpPr>
              <a:spLocks noChangeArrowheads="1"/>
            </p:cNvSpPr>
            <p:nvPr/>
          </p:nvSpPr>
          <p:spPr bwMode="auto">
            <a:xfrm>
              <a:off x="3612" y="184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5893" name="Oval 78"/>
            <p:cNvSpPr>
              <a:spLocks noChangeArrowheads="1"/>
            </p:cNvSpPr>
            <p:nvPr/>
          </p:nvSpPr>
          <p:spPr bwMode="auto">
            <a:xfrm>
              <a:off x="3566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5894" name="Oval 79"/>
            <p:cNvSpPr>
              <a:spLocks noChangeArrowheads="1"/>
            </p:cNvSpPr>
            <p:nvPr/>
          </p:nvSpPr>
          <p:spPr bwMode="auto">
            <a:xfrm>
              <a:off x="3566" y="188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5895" name="Oval 80"/>
            <p:cNvSpPr>
              <a:spLocks noChangeArrowheads="1"/>
            </p:cNvSpPr>
            <p:nvPr/>
          </p:nvSpPr>
          <p:spPr bwMode="auto">
            <a:xfrm>
              <a:off x="3714" y="194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5896" name="Oval 81"/>
            <p:cNvSpPr>
              <a:spLocks noChangeArrowheads="1"/>
            </p:cNvSpPr>
            <p:nvPr/>
          </p:nvSpPr>
          <p:spPr bwMode="auto">
            <a:xfrm>
              <a:off x="3674" y="183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75836" name="Oval 82"/>
          <p:cNvSpPr>
            <a:spLocks noChangeArrowheads="1"/>
          </p:cNvSpPr>
          <p:nvPr/>
        </p:nvSpPr>
        <p:spPr bwMode="auto">
          <a:xfrm>
            <a:off x="5105400" y="29269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5837" name="Oval 83"/>
          <p:cNvSpPr>
            <a:spLocks noChangeArrowheads="1"/>
          </p:cNvSpPr>
          <p:nvPr/>
        </p:nvSpPr>
        <p:spPr bwMode="auto">
          <a:xfrm>
            <a:off x="5030788" y="30698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5838" name="Oval 84"/>
          <p:cNvSpPr>
            <a:spLocks noChangeArrowheads="1"/>
          </p:cNvSpPr>
          <p:nvPr/>
        </p:nvSpPr>
        <p:spPr bwMode="auto">
          <a:xfrm>
            <a:off x="4975225" y="29857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5839" name="Oval 85"/>
          <p:cNvSpPr>
            <a:spLocks noChangeArrowheads="1"/>
          </p:cNvSpPr>
          <p:nvPr/>
        </p:nvSpPr>
        <p:spPr bwMode="auto">
          <a:xfrm>
            <a:off x="4959350" y="28539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5840" name="Oval 86"/>
          <p:cNvSpPr>
            <a:spLocks noChangeArrowheads="1"/>
          </p:cNvSpPr>
          <p:nvPr/>
        </p:nvSpPr>
        <p:spPr bwMode="auto">
          <a:xfrm>
            <a:off x="4886325" y="30698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5841" name="Oval 87"/>
          <p:cNvSpPr>
            <a:spLocks noChangeArrowheads="1"/>
          </p:cNvSpPr>
          <p:nvPr/>
        </p:nvSpPr>
        <p:spPr bwMode="auto">
          <a:xfrm>
            <a:off x="4886325" y="29253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5842" name="Oval 88"/>
          <p:cNvSpPr>
            <a:spLocks noChangeArrowheads="1"/>
          </p:cNvSpPr>
          <p:nvPr/>
        </p:nvSpPr>
        <p:spPr bwMode="auto">
          <a:xfrm>
            <a:off x="5121275" y="30142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5843" name="Oval 89"/>
          <p:cNvSpPr>
            <a:spLocks noChangeArrowheads="1"/>
          </p:cNvSpPr>
          <p:nvPr/>
        </p:nvSpPr>
        <p:spPr bwMode="auto">
          <a:xfrm>
            <a:off x="5057775" y="28349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5844" name="Oval 90"/>
          <p:cNvSpPr>
            <a:spLocks noChangeArrowheads="1"/>
          </p:cNvSpPr>
          <p:nvPr/>
        </p:nvSpPr>
        <p:spPr bwMode="auto">
          <a:xfrm>
            <a:off x="4860925" y="28301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pSp>
        <p:nvGrpSpPr>
          <p:cNvPr id="75845" name="Group 91"/>
          <p:cNvGrpSpPr>
            <a:grpSpLocks/>
          </p:cNvGrpSpPr>
          <p:nvPr/>
        </p:nvGrpSpPr>
        <p:grpSpPr bwMode="auto">
          <a:xfrm>
            <a:off x="5373688" y="4509715"/>
            <a:ext cx="431800" cy="431800"/>
            <a:chOff x="3385" y="2478"/>
            <a:chExt cx="272" cy="272"/>
          </a:xfrm>
        </p:grpSpPr>
        <p:sp>
          <p:nvSpPr>
            <p:cNvPr id="75879" name="Oval 92"/>
            <p:cNvSpPr>
              <a:spLocks noChangeArrowheads="1"/>
            </p:cNvSpPr>
            <p:nvPr/>
          </p:nvSpPr>
          <p:spPr bwMode="auto">
            <a:xfrm rot="-8050359">
              <a:off x="3385" y="2478"/>
              <a:ext cx="272" cy="272"/>
            </a:xfrm>
            <a:prstGeom prst="ellipse">
              <a:avLst/>
            </a:prstGeom>
            <a:solidFill>
              <a:srgbClr val="66FFFF"/>
            </a:solidFill>
            <a:ln w="38100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5880" name="Oval 93"/>
            <p:cNvSpPr>
              <a:spLocks noChangeArrowheads="1"/>
            </p:cNvSpPr>
            <p:nvPr/>
          </p:nvSpPr>
          <p:spPr bwMode="auto">
            <a:xfrm>
              <a:off x="3568" y="256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5881" name="Oval 94"/>
            <p:cNvSpPr>
              <a:spLocks noChangeArrowheads="1"/>
            </p:cNvSpPr>
            <p:nvPr/>
          </p:nvSpPr>
          <p:spPr bwMode="auto">
            <a:xfrm>
              <a:off x="3521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5882" name="Oval 95"/>
            <p:cNvSpPr>
              <a:spLocks noChangeArrowheads="1"/>
            </p:cNvSpPr>
            <p:nvPr/>
          </p:nvSpPr>
          <p:spPr bwMode="auto">
            <a:xfrm>
              <a:off x="3486" y="260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5883" name="Oval 96"/>
            <p:cNvSpPr>
              <a:spLocks noChangeArrowheads="1"/>
            </p:cNvSpPr>
            <p:nvPr/>
          </p:nvSpPr>
          <p:spPr bwMode="auto">
            <a:xfrm>
              <a:off x="3484" y="250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5884" name="Oval 97"/>
            <p:cNvSpPr>
              <a:spLocks noChangeArrowheads="1"/>
            </p:cNvSpPr>
            <p:nvPr/>
          </p:nvSpPr>
          <p:spPr bwMode="auto">
            <a:xfrm>
              <a:off x="3430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5885" name="Oval 98"/>
            <p:cNvSpPr>
              <a:spLocks noChangeArrowheads="1"/>
            </p:cNvSpPr>
            <p:nvPr/>
          </p:nvSpPr>
          <p:spPr bwMode="auto">
            <a:xfrm>
              <a:off x="3430" y="256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5886" name="Oval 99"/>
            <p:cNvSpPr>
              <a:spLocks noChangeArrowheads="1"/>
            </p:cNvSpPr>
            <p:nvPr/>
          </p:nvSpPr>
          <p:spPr bwMode="auto">
            <a:xfrm>
              <a:off x="3578" y="262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5887" name="Oval 100"/>
            <p:cNvSpPr>
              <a:spLocks noChangeArrowheads="1"/>
            </p:cNvSpPr>
            <p:nvPr/>
          </p:nvSpPr>
          <p:spPr bwMode="auto">
            <a:xfrm>
              <a:off x="3508" y="25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75846" name="Oval 101"/>
          <p:cNvSpPr>
            <a:spLocks noChangeArrowheads="1"/>
          </p:cNvSpPr>
          <p:nvPr/>
        </p:nvSpPr>
        <p:spPr bwMode="auto">
          <a:xfrm>
            <a:off x="3171825" y="18077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5847" name="Oval 102"/>
          <p:cNvSpPr>
            <a:spLocks noChangeArrowheads="1"/>
          </p:cNvSpPr>
          <p:nvPr/>
        </p:nvSpPr>
        <p:spPr bwMode="auto">
          <a:xfrm>
            <a:off x="3035300" y="18474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5848" name="Oval 103"/>
          <p:cNvSpPr>
            <a:spLocks noChangeArrowheads="1"/>
          </p:cNvSpPr>
          <p:nvPr/>
        </p:nvSpPr>
        <p:spPr bwMode="auto">
          <a:xfrm>
            <a:off x="3133725" y="17284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5849" name="Oval 104"/>
          <p:cNvSpPr>
            <a:spLocks noChangeArrowheads="1"/>
          </p:cNvSpPr>
          <p:nvPr/>
        </p:nvSpPr>
        <p:spPr bwMode="auto">
          <a:xfrm>
            <a:off x="3124200" y="18824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5850" name="Oval 105"/>
          <p:cNvSpPr>
            <a:spLocks noChangeArrowheads="1"/>
          </p:cNvSpPr>
          <p:nvPr/>
        </p:nvSpPr>
        <p:spPr bwMode="auto">
          <a:xfrm>
            <a:off x="3051175" y="17601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5851" name="Oval 106"/>
          <p:cNvSpPr>
            <a:spLocks noChangeArrowheads="1"/>
          </p:cNvSpPr>
          <p:nvPr/>
        </p:nvSpPr>
        <p:spPr bwMode="auto">
          <a:xfrm>
            <a:off x="4078288" y="57336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5852" name="Oval 107"/>
          <p:cNvSpPr>
            <a:spLocks noChangeArrowheads="1"/>
          </p:cNvSpPr>
          <p:nvPr/>
        </p:nvSpPr>
        <p:spPr bwMode="auto">
          <a:xfrm>
            <a:off x="3789363" y="566065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5853" name="Oval 108"/>
          <p:cNvSpPr>
            <a:spLocks noChangeArrowheads="1"/>
          </p:cNvSpPr>
          <p:nvPr/>
        </p:nvSpPr>
        <p:spPr bwMode="auto">
          <a:xfrm>
            <a:off x="3429000" y="5589215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5854" name="Oval 109"/>
          <p:cNvSpPr>
            <a:spLocks noChangeArrowheads="1"/>
          </p:cNvSpPr>
          <p:nvPr/>
        </p:nvSpPr>
        <p:spPr bwMode="auto">
          <a:xfrm>
            <a:off x="2781300" y="5660653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5855" name="Oval 110"/>
          <p:cNvSpPr>
            <a:spLocks noChangeArrowheads="1"/>
          </p:cNvSpPr>
          <p:nvPr/>
        </p:nvSpPr>
        <p:spPr bwMode="auto">
          <a:xfrm>
            <a:off x="2062163" y="5589215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5856" name="Oval 111"/>
          <p:cNvSpPr>
            <a:spLocks noChangeArrowheads="1"/>
          </p:cNvSpPr>
          <p:nvPr/>
        </p:nvSpPr>
        <p:spPr bwMode="auto">
          <a:xfrm>
            <a:off x="4365625" y="5517778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5857" name="Oval 112"/>
          <p:cNvSpPr>
            <a:spLocks noChangeArrowheads="1"/>
          </p:cNvSpPr>
          <p:nvPr/>
        </p:nvSpPr>
        <p:spPr bwMode="auto">
          <a:xfrm>
            <a:off x="6094413" y="4941515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5858" name="Oval 113"/>
          <p:cNvSpPr>
            <a:spLocks noChangeArrowheads="1"/>
          </p:cNvSpPr>
          <p:nvPr/>
        </p:nvSpPr>
        <p:spPr bwMode="auto">
          <a:xfrm>
            <a:off x="5445125" y="5228853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5859" name="Oval 114"/>
          <p:cNvSpPr>
            <a:spLocks noChangeArrowheads="1"/>
          </p:cNvSpPr>
          <p:nvPr/>
        </p:nvSpPr>
        <p:spPr bwMode="auto">
          <a:xfrm>
            <a:off x="4941888" y="544475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5860" name="Oval 115"/>
          <p:cNvSpPr>
            <a:spLocks noChangeArrowheads="1"/>
          </p:cNvSpPr>
          <p:nvPr/>
        </p:nvSpPr>
        <p:spPr bwMode="auto">
          <a:xfrm>
            <a:off x="4583113" y="566065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5861" name="Oval 116"/>
          <p:cNvSpPr>
            <a:spLocks noChangeArrowheads="1"/>
          </p:cNvSpPr>
          <p:nvPr/>
        </p:nvSpPr>
        <p:spPr bwMode="auto">
          <a:xfrm>
            <a:off x="5302250" y="5157415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5862" name="Text Box 117"/>
          <p:cNvSpPr txBox="1">
            <a:spLocks noChangeArrowheads="1"/>
          </p:cNvSpPr>
          <p:nvPr/>
        </p:nvSpPr>
        <p:spPr bwMode="auto">
          <a:xfrm>
            <a:off x="6650038" y="3954090"/>
            <a:ext cx="555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chemeClr val="bg1"/>
                </a:solidFill>
              </a:rPr>
              <a:t>Ca++</a:t>
            </a:r>
          </a:p>
        </p:txBody>
      </p:sp>
      <p:sp>
        <p:nvSpPr>
          <p:cNvPr id="75863" name="Freeform 118"/>
          <p:cNvSpPr>
            <a:spLocks/>
          </p:cNvSpPr>
          <p:nvPr/>
        </p:nvSpPr>
        <p:spPr bwMode="auto">
          <a:xfrm>
            <a:off x="3573463" y="2204665"/>
            <a:ext cx="1008062" cy="720725"/>
          </a:xfrm>
          <a:custGeom>
            <a:avLst/>
            <a:gdLst>
              <a:gd name="T0" fmla="*/ 0 w 635"/>
              <a:gd name="T1" fmla="*/ 0 h 454"/>
              <a:gd name="T2" fmla="*/ 2147483647 w 635"/>
              <a:gd name="T3" fmla="*/ 2147483647 h 454"/>
              <a:gd name="T4" fmla="*/ 2147483647 w 635"/>
              <a:gd name="T5" fmla="*/ 2147483647 h 454"/>
              <a:gd name="T6" fmla="*/ 2147483647 w 635"/>
              <a:gd name="T7" fmla="*/ 2147483647 h 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5" h="454">
                <a:moveTo>
                  <a:pt x="0" y="0"/>
                </a:moveTo>
                <a:cubicBezTo>
                  <a:pt x="19" y="83"/>
                  <a:pt x="38" y="167"/>
                  <a:pt x="91" y="227"/>
                </a:cubicBezTo>
                <a:cubicBezTo>
                  <a:pt x="144" y="287"/>
                  <a:pt x="227" y="325"/>
                  <a:pt x="318" y="363"/>
                </a:cubicBezTo>
                <a:cubicBezTo>
                  <a:pt x="409" y="401"/>
                  <a:pt x="522" y="427"/>
                  <a:pt x="635" y="454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5864" name="Freeform 119"/>
          <p:cNvSpPr>
            <a:spLocks/>
          </p:cNvSpPr>
          <p:nvPr/>
        </p:nvSpPr>
        <p:spPr bwMode="auto">
          <a:xfrm>
            <a:off x="3573463" y="2828553"/>
            <a:ext cx="647700" cy="168275"/>
          </a:xfrm>
          <a:custGeom>
            <a:avLst/>
            <a:gdLst>
              <a:gd name="T0" fmla="*/ 0 w 408"/>
              <a:gd name="T1" fmla="*/ 2147483647 h 106"/>
              <a:gd name="T2" fmla="*/ 2147483647 w 408"/>
              <a:gd name="T3" fmla="*/ 2147483647 h 106"/>
              <a:gd name="T4" fmla="*/ 2147483647 w 408"/>
              <a:gd name="T5" fmla="*/ 2147483647 h 1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8" h="106">
                <a:moveTo>
                  <a:pt x="0" y="106"/>
                </a:moveTo>
                <a:cubicBezTo>
                  <a:pt x="57" y="68"/>
                  <a:pt x="114" y="30"/>
                  <a:pt x="182" y="15"/>
                </a:cubicBezTo>
                <a:cubicBezTo>
                  <a:pt x="250" y="0"/>
                  <a:pt x="329" y="7"/>
                  <a:pt x="408" y="15"/>
                </a:cubicBezTo>
              </a:path>
            </a:pathLst>
          </a:custGeom>
          <a:noFill/>
          <a:ln w="3810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5865" name="Freeform 120"/>
          <p:cNvSpPr>
            <a:spLocks/>
          </p:cNvSpPr>
          <p:nvPr/>
        </p:nvSpPr>
        <p:spPr bwMode="auto">
          <a:xfrm>
            <a:off x="5373688" y="3141290"/>
            <a:ext cx="288925" cy="215900"/>
          </a:xfrm>
          <a:custGeom>
            <a:avLst/>
            <a:gdLst>
              <a:gd name="T0" fmla="*/ 0 w 182"/>
              <a:gd name="T1" fmla="*/ 0 h 136"/>
              <a:gd name="T2" fmla="*/ 2147483647 w 182"/>
              <a:gd name="T3" fmla="*/ 2147483647 h 136"/>
              <a:gd name="T4" fmla="*/ 2147483647 w 182"/>
              <a:gd name="T5" fmla="*/ 2147483647 h 1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" h="136">
                <a:moveTo>
                  <a:pt x="0" y="0"/>
                </a:moveTo>
                <a:cubicBezTo>
                  <a:pt x="53" y="11"/>
                  <a:pt x="106" y="22"/>
                  <a:pt x="136" y="45"/>
                </a:cubicBezTo>
                <a:cubicBezTo>
                  <a:pt x="166" y="68"/>
                  <a:pt x="174" y="102"/>
                  <a:pt x="182" y="136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5866" name="Freeform 121"/>
          <p:cNvSpPr>
            <a:spLocks/>
          </p:cNvSpPr>
          <p:nvPr/>
        </p:nvSpPr>
        <p:spPr bwMode="auto">
          <a:xfrm>
            <a:off x="5805488" y="3933453"/>
            <a:ext cx="360362" cy="647700"/>
          </a:xfrm>
          <a:custGeom>
            <a:avLst/>
            <a:gdLst>
              <a:gd name="T0" fmla="*/ 2147483647 w 227"/>
              <a:gd name="T1" fmla="*/ 0 h 408"/>
              <a:gd name="T2" fmla="*/ 2147483647 w 227"/>
              <a:gd name="T3" fmla="*/ 2147483647 h 408"/>
              <a:gd name="T4" fmla="*/ 2147483647 w 227"/>
              <a:gd name="T5" fmla="*/ 2147483647 h 408"/>
              <a:gd name="T6" fmla="*/ 0 w 227"/>
              <a:gd name="T7" fmla="*/ 2147483647 h 4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" h="408">
                <a:moveTo>
                  <a:pt x="182" y="0"/>
                </a:moveTo>
                <a:cubicBezTo>
                  <a:pt x="204" y="45"/>
                  <a:pt x="227" y="91"/>
                  <a:pt x="227" y="136"/>
                </a:cubicBezTo>
                <a:cubicBezTo>
                  <a:pt x="227" y="181"/>
                  <a:pt x="220" y="227"/>
                  <a:pt x="182" y="272"/>
                </a:cubicBezTo>
                <a:cubicBezTo>
                  <a:pt x="144" y="317"/>
                  <a:pt x="72" y="362"/>
                  <a:pt x="0" y="408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5867" name="Freeform 122"/>
          <p:cNvSpPr>
            <a:spLocks/>
          </p:cNvSpPr>
          <p:nvPr/>
        </p:nvSpPr>
        <p:spPr bwMode="auto">
          <a:xfrm>
            <a:off x="4473575" y="4797053"/>
            <a:ext cx="828675" cy="207962"/>
          </a:xfrm>
          <a:custGeom>
            <a:avLst/>
            <a:gdLst>
              <a:gd name="T0" fmla="*/ 2147483647 w 522"/>
              <a:gd name="T1" fmla="*/ 0 h 131"/>
              <a:gd name="T2" fmla="*/ 2147483647 w 522"/>
              <a:gd name="T3" fmla="*/ 2147483647 h 131"/>
              <a:gd name="T4" fmla="*/ 0 w 522"/>
              <a:gd name="T5" fmla="*/ 2147483647 h 1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2" h="131">
                <a:moveTo>
                  <a:pt x="522" y="0"/>
                </a:moveTo>
                <a:cubicBezTo>
                  <a:pt x="452" y="34"/>
                  <a:pt x="382" y="69"/>
                  <a:pt x="295" y="91"/>
                </a:cubicBezTo>
                <a:cubicBezTo>
                  <a:pt x="208" y="113"/>
                  <a:pt x="104" y="122"/>
                  <a:pt x="0" y="131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5868" name="Freeform 123"/>
          <p:cNvSpPr>
            <a:spLocks/>
          </p:cNvSpPr>
          <p:nvPr/>
        </p:nvSpPr>
        <p:spPr bwMode="auto">
          <a:xfrm>
            <a:off x="6083300" y="4220790"/>
            <a:ext cx="227013" cy="155575"/>
          </a:xfrm>
          <a:custGeom>
            <a:avLst/>
            <a:gdLst>
              <a:gd name="T0" fmla="*/ 2147483647 w 143"/>
              <a:gd name="T1" fmla="*/ 0 h 98"/>
              <a:gd name="T2" fmla="*/ 2147483647 w 143"/>
              <a:gd name="T3" fmla="*/ 2147483647 h 98"/>
              <a:gd name="T4" fmla="*/ 0 w 143"/>
              <a:gd name="T5" fmla="*/ 2147483647 h 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3" h="98">
                <a:moveTo>
                  <a:pt x="143" y="0"/>
                </a:moveTo>
                <a:cubicBezTo>
                  <a:pt x="119" y="5"/>
                  <a:pt x="96" y="10"/>
                  <a:pt x="72" y="26"/>
                </a:cubicBezTo>
                <a:cubicBezTo>
                  <a:pt x="48" y="42"/>
                  <a:pt x="24" y="70"/>
                  <a:pt x="0" y="98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5869" name="Text Box 124"/>
          <p:cNvSpPr txBox="1">
            <a:spLocks noChangeArrowheads="1"/>
          </p:cNvSpPr>
          <p:nvPr/>
        </p:nvSpPr>
        <p:spPr bwMode="auto">
          <a:xfrm>
            <a:off x="4221163" y="523149"/>
            <a:ext cx="488042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7. La liaison du neurotransmetteur entraîne l’ouverture ou la fermeture de canaux post-synaptiques</a:t>
            </a:r>
          </a:p>
        </p:txBody>
      </p:sp>
      <p:sp>
        <p:nvSpPr>
          <p:cNvPr id="48253" name="AutoShape 125"/>
          <p:cNvSpPr>
            <a:spLocks noChangeArrowheads="1"/>
          </p:cNvSpPr>
          <p:nvPr/>
        </p:nvSpPr>
        <p:spPr bwMode="auto">
          <a:xfrm rot="4540637">
            <a:off x="2376488" y="80590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48254" name="AutoShape 126"/>
          <p:cNvSpPr>
            <a:spLocks noChangeArrowheads="1"/>
          </p:cNvSpPr>
          <p:nvPr/>
        </p:nvSpPr>
        <p:spPr bwMode="auto">
          <a:xfrm rot="4540637">
            <a:off x="2366962" y="9153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48255" name="AutoShape 127"/>
          <p:cNvSpPr>
            <a:spLocks noChangeArrowheads="1"/>
          </p:cNvSpPr>
          <p:nvPr/>
        </p:nvSpPr>
        <p:spPr bwMode="auto">
          <a:xfrm rot="4540637">
            <a:off x="2357438" y="-62285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75873" name="AutoShape 128"/>
          <p:cNvSpPr>
            <a:spLocks noChangeArrowheads="1"/>
          </p:cNvSpPr>
          <p:nvPr/>
        </p:nvSpPr>
        <p:spPr bwMode="auto">
          <a:xfrm rot="4631744">
            <a:off x="4060032" y="591385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5874" name="AutoShape 129"/>
          <p:cNvSpPr>
            <a:spLocks noChangeArrowheads="1"/>
          </p:cNvSpPr>
          <p:nvPr/>
        </p:nvSpPr>
        <p:spPr bwMode="auto">
          <a:xfrm rot="4631744">
            <a:off x="4707732" y="577415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5875" name="AutoShape 130"/>
          <p:cNvSpPr>
            <a:spLocks noChangeArrowheads="1"/>
          </p:cNvSpPr>
          <p:nvPr/>
        </p:nvSpPr>
        <p:spPr bwMode="auto">
          <a:xfrm rot="4143938">
            <a:off x="5355432" y="5556671"/>
            <a:ext cx="649288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5876" name="AutoShape 131"/>
          <p:cNvSpPr>
            <a:spLocks noChangeArrowheads="1"/>
          </p:cNvSpPr>
          <p:nvPr/>
        </p:nvSpPr>
        <p:spPr bwMode="auto">
          <a:xfrm rot="3656746">
            <a:off x="6044407" y="5269334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5877" name="AutoShape 132"/>
          <p:cNvSpPr>
            <a:spLocks noChangeArrowheads="1"/>
          </p:cNvSpPr>
          <p:nvPr/>
        </p:nvSpPr>
        <p:spPr bwMode="auto">
          <a:xfrm rot="5637006">
            <a:off x="2443957" y="599005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5878" name="AutoShape 133"/>
          <p:cNvSpPr>
            <a:spLocks noChangeArrowheads="1"/>
          </p:cNvSpPr>
          <p:nvPr/>
        </p:nvSpPr>
        <p:spPr bwMode="auto">
          <a:xfrm rot="5637006">
            <a:off x="3236119" y="599005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133" name="Rectangle 144"/>
          <p:cNvSpPr>
            <a:spLocks noChangeArrowheads="1"/>
          </p:cNvSpPr>
          <p:nvPr/>
        </p:nvSpPr>
        <p:spPr bwMode="auto">
          <a:xfrm>
            <a:off x="0" y="-27384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34" name="Text Box 145"/>
          <p:cNvSpPr txBox="1">
            <a:spLocks noChangeArrowheads="1"/>
          </p:cNvSpPr>
          <p:nvPr/>
        </p:nvSpPr>
        <p:spPr bwMode="auto">
          <a:xfrm>
            <a:off x="1055688" y="-27384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Synapse chimique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Synapsecou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631" y="406400"/>
            <a:ext cx="5105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106856" y="3390900"/>
            <a:ext cx="9027287" cy="3384248"/>
            <a:chOff x="-25" y="2160"/>
            <a:chExt cx="5497" cy="2039"/>
          </a:xfrm>
        </p:grpSpPr>
        <p:pic>
          <p:nvPicPr>
            <p:cNvPr id="76805" name="Picture 4" descr="Synapsecoul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2160"/>
              <a:ext cx="3120" cy="2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06" name="Text Box 5"/>
            <p:cNvSpPr txBox="1">
              <a:spLocks noChangeArrowheads="1"/>
            </p:cNvSpPr>
            <p:nvPr/>
          </p:nvSpPr>
          <p:spPr bwMode="auto">
            <a:xfrm>
              <a:off x="-25" y="2443"/>
              <a:ext cx="2336" cy="1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fr-CA" altLang="en-US" sz="2800" dirty="0">
                  <a:solidFill>
                    <a:srgbClr val="000000"/>
                  </a:solidFill>
                </a:rPr>
                <a:t>Certains canaux ioniques s’ouvrent lorsque le neurotransmetteur se fixe sur son site récepteur.</a:t>
              </a:r>
            </a:p>
          </p:txBody>
        </p:sp>
      </p:grpSp>
      <p:sp>
        <p:nvSpPr>
          <p:cNvPr id="76804" name="Text Box 6"/>
          <p:cNvSpPr txBox="1">
            <a:spLocks noChangeArrowheads="1"/>
          </p:cNvSpPr>
          <p:nvPr/>
        </p:nvSpPr>
        <p:spPr bwMode="auto">
          <a:xfrm>
            <a:off x="-36513" y="350838"/>
            <a:ext cx="43556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>
                <a:solidFill>
                  <a:srgbClr val="000000"/>
                </a:solidFill>
              </a:rPr>
              <a:t>Récepteurs post-synaptique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>
                <a:solidFill>
                  <a:srgbClr val="000000"/>
                </a:solidFill>
              </a:rPr>
              <a:t>Les récepteurs </a:t>
            </a:r>
            <a:r>
              <a:rPr lang="fr-FR" altLang="en-US" sz="2400" b="1" dirty="0">
                <a:solidFill>
                  <a:srgbClr val="000000"/>
                </a:solidFill>
              </a:rPr>
              <a:t>ionotropiques</a:t>
            </a:r>
          </a:p>
        </p:txBody>
      </p:sp>
      <p:sp>
        <p:nvSpPr>
          <p:cNvPr id="7" name="Rectangle 144"/>
          <p:cNvSpPr>
            <a:spLocks noChangeArrowheads="1"/>
          </p:cNvSpPr>
          <p:nvPr/>
        </p:nvSpPr>
        <p:spPr bwMode="auto">
          <a:xfrm>
            <a:off x="0" y="0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" name="Text Box 145"/>
          <p:cNvSpPr txBox="1">
            <a:spLocks noChangeArrowheads="1"/>
          </p:cNvSpPr>
          <p:nvPr/>
        </p:nvSpPr>
        <p:spPr bwMode="auto">
          <a:xfrm>
            <a:off x="1055688" y="0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Synapse chimique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Freeform 3"/>
          <p:cNvSpPr>
            <a:spLocks/>
          </p:cNvSpPr>
          <p:nvPr/>
        </p:nvSpPr>
        <p:spPr bwMode="auto">
          <a:xfrm>
            <a:off x="1341438" y="730337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828" name="Freeform 4"/>
          <p:cNvSpPr>
            <a:spLocks/>
          </p:cNvSpPr>
          <p:nvPr/>
        </p:nvSpPr>
        <p:spPr bwMode="auto">
          <a:xfrm>
            <a:off x="909638" y="4091074"/>
            <a:ext cx="7704137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829" name="Freeform 5"/>
          <p:cNvSpPr>
            <a:spLocks/>
          </p:cNvSpPr>
          <p:nvPr/>
        </p:nvSpPr>
        <p:spPr bwMode="auto">
          <a:xfrm>
            <a:off x="2709863" y="657312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830" name="Freeform 6"/>
          <p:cNvSpPr>
            <a:spLocks/>
          </p:cNvSpPr>
          <p:nvPr/>
        </p:nvSpPr>
        <p:spPr bwMode="auto">
          <a:xfrm>
            <a:off x="2925763" y="730337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831" name="Freeform 7"/>
          <p:cNvSpPr>
            <a:spLocks/>
          </p:cNvSpPr>
          <p:nvPr/>
        </p:nvSpPr>
        <p:spPr bwMode="auto">
          <a:xfrm>
            <a:off x="3141663" y="657312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832" name="Freeform 8"/>
          <p:cNvSpPr>
            <a:spLocks/>
          </p:cNvSpPr>
          <p:nvPr/>
        </p:nvSpPr>
        <p:spPr bwMode="auto">
          <a:xfrm>
            <a:off x="3357563" y="657312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833" name="Freeform 9"/>
          <p:cNvSpPr>
            <a:spLocks/>
          </p:cNvSpPr>
          <p:nvPr/>
        </p:nvSpPr>
        <p:spPr bwMode="auto">
          <a:xfrm>
            <a:off x="3573463" y="657312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834" name="Oval 10"/>
          <p:cNvSpPr>
            <a:spLocks noChangeArrowheads="1"/>
          </p:cNvSpPr>
          <p:nvPr/>
        </p:nvSpPr>
        <p:spPr bwMode="auto">
          <a:xfrm rot="-8050359">
            <a:off x="4797425" y="2746462"/>
            <a:ext cx="431800" cy="431800"/>
          </a:xfrm>
          <a:prstGeom prst="ellipse">
            <a:avLst/>
          </a:prstGeom>
          <a:solidFill>
            <a:srgbClr val="66FFFF"/>
          </a:solidFill>
          <a:ln w="28575" algn="ctr">
            <a:solidFill>
              <a:schemeClr val="bg2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7835" name="Oval 11"/>
          <p:cNvSpPr>
            <a:spLocks noChangeArrowheads="1"/>
          </p:cNvSpPr>
          <p:nvPr/>
        </p:nvSpPr>
        <p:spPr bwMode="auto">
          <a:xfrm rot="-8050359">
            <a:off x="3213100" y="1233574"/>
            <a:ext cx="431800" cy="4318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7116" name="AutoShape 12"/>
          <p:cNvSpPr>
            <a:spLocks noChangeArrowheads="1"/>
          </p:cNvSpPr>
          <p:nvPr/>
        </p:nvSpPr>
        <p:spPr bwMode="auto">
          <a:xfrm rot="4540637">
            <a:off x="2386012" y="117562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77837" name="Oval 13"/>
          <p:cNvSpPr>
            <a:spLocks noChangeArrowheads="1"/>
          </p:cNvSpPr>
          <p:nvPr/>
        </p:nvSpPr>
        <p:spPr bwMode="auto">
          <a:xfrm rot="-8050359">
            <a:off x="2997200" y="1666962"/>
            <a:ext cx="287337" cy="2873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7838" name="Oval 14"/>
          <p:cNvSpPr>
            <a:spLocks noChangeArrowheads="1"/>
          </p:cNvSpPr>
          <p:nvPr/>
        </p:nvSpPr>
        <p:spPr bwMode="auto">
          <a:xfrm rot="-8050359">
            <a:off x="3538538" y="1738399"/>
            <a:ext cx="215900" cy="2159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7839" name="Freeform 15"/>
          <p:cNvSpPr>
            <a:spLocks/>
          </p:cNvSpPr>
          <p:nvPr/>
        </p:nvSpPr>
        <p:spPr bwMode="auto">
          <a:xfrm>
            <a:off x="2336800" y="2735349"/>
            <a:ext cx="1189038" cy="587375"/>
          </a:xfrm>
          <a:custGeom>
            <a:avLst/>
            <a:gdLst>
              <a:gd name="T0" fmla="*/ 2147483647 w 749"/>
              <a:gd name="T1" fmla="*/ 2147483647 h 370"/>
              <a:gd name="T2" fmla="*/ 2147483647 w 749"/>
              <a:gd name="T3" fmla="*/ 2147483647 h 370"/>
              <a:gd name="T4" fmla="*/ 2147483647 w 749"/>
              <a:gd name="T5" fmla="*/ 2147483647 h 370"/>
              <a:gd name="T6" fmla="*/ 2147483647 w 749"/>
              <a:gd name="T7" fmla="*/ 2147483647 h 370"/>
              <a:gd name="T8" fmla="*/ 2147483647 w 749"/>
              <a:gd name="T9" fmla="*/ 2147483647 h 370"/>
              <a:gd name="T10" fmla="*/ 2147483647 w 749"/>
              <a:gd name="T11" fmla="*/ 2147483647 h 370"/>
              <a:gd name="T12" fmla="*/ 2147483647 w 749"/>
              <a:gd name="T13" fmla="*/ 2147483647 h 370"/>
              <a:gd name="T14" fmla="*/ 2147483647 w 749"/>
              <a:gd name="T15" fmla="*/ 2147483647 h 370"/>
              <a:gd name="T16" fmla="*/ 2147483647 w 749"/>
              <a:gd name="T17" fmla="*/ 2147483647 h 370"/>
              <a:gd name="T18" fmla="*/ 2147483647 w 749"/>
              <a:gd name="T19" fmla="*/ 2147483647 h 370"/>
              <a:gd name="T20" fmla="*/ 2147483647 w 749"/>
              <a:gd name="T21" fmla="*/ 2147483647 h 3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49" h="370">
                <a:moveTo>
                  <a:pt x="8" y="324"/>
                </a:moveTo>
                <a:cubicBezTo>
                  <a:pt x="16" y="294"/>
                  <a:pt x="54" y="233"/>
                  <a:pt x="99" y="188"/>
                </a:cubicBezTo>
                <a:cubicBezTo>
                  <a:pt x="144" y="143"/>
                  <a:pt x="220" y="82"/>
                  <a:pt x="280" y="52"/>
                </a:cubicBezTo>
                <a:cubicBezTo>
                  <a:pt x="340" y="22"/>
                  <a:pt x="409" y="14"/>
                  <a:pt x="462" y="7"/>
                </a:cubicBezTo>
                <a:cubicBezTo>
                  <a:pt x="515" y="0"/>
                  <a:pt x="553" y="0"/>
                  <a:pt x="598" y="7"/>
                </a:cubicBezTo>
                <a:cubicBezTo>
                  <a:pt x="643" y="14"/>
                  <a:pt x="719" y="29"/>
                  <a:pt x="734" y="52"/>
                </a:cubicBezTo>
                <a:cubicBezTo>
                  <a:pt x="749" y="75"/>
                  <a:pt x="733" y="120"/>
                  <a:pt x="688" y="143"/>
                </a:cubicBezTo>
                <a:cubicBezTo>
                  <a:pt x="643" y="166"/>
                  <a:pt x="545" y="158"/>
                  <a:pt x="462" y="188"/>
                </a:cubicBezTo>
                <a:cubicBezTo>
                  <a:pt x="379" y="218"/>
                  <a:pt x="257" y="294"/>
                  <a:pt x="189" y="324"/>
                </a:cubicBezTo>
                <a:cubicBezTo>
                  <a:pt x="121" y="354"/>
                  <a:pt x="83" y="370"/>
                  <a:pt x="53" y="370"/>
                </a:cubicBezTo>
                <a:cubicBezTo>
                  <a:pt x="23" y="370"/>
                  <a:pt x="0" y="354"/>
                  <a:pt x="8" y="324"/>
                </a:cubicBezTo>
                <a:close/>
              </a:path>
            </a:pathLst>
          </a:custGeom>
          <a:solidFill>
            <a:schemeClr val="accent1"/>
          </a:solidFill>
          <a:ln w="5715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840" name="AutoShape 16"/>
          <p:cNvSpPr>
            <a:spLocks noChangeArrowheads="1"/>
          </p:cNvSpPr>
          <p:nvPr/>
        </p:nvSpPr>
        <p:spPr bwMode="auto">
          <a:xfrm rot="5959416">
            <a:off x="6385718" y="3925181"/>
            <a:ext cx="252413" cy="323850"/>
          </a:xfrm>
          <a:prstGeom prst="can">
            <a:avLst>
              <a:gd name="adj" fmla="val 60141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7841" name="AutoShape 17"/>
          <p:cNvSpPr>
            <a:spLocks noChangeArrowheads="1"/>
          </p:cNvSpPr>
          <p:nvPr/>
        </p:nvSpPr>
        <p:spPr bwMode="auto">
          <a:xfrm rot="-602214">
            <a:off x="4221163" y="5699212"/>
            <a:ext cx="288925" cy="3603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7842" name="AutoShape 18"/>
          <p:cNvSpPr>
            <a:spLocks noChangeArrowheads="1"/>
          </p:cNvSpPr>
          <p:nvPr/>
        </p:nvSpPr>
        <p:spPr bwMode="auto">
          <a:xfrm rot="-871198">
            <a:off x="4868863" y="5554749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7843" name="AutoShape 19"/>
          <p:cNvSpPr>
            <a:spLocks noChangeArrowheads="1"/>
          </p:cNvSpPr>
          <p:nvPr/>
        </p:nvSpPr>
        <p:spPr bwMode="auto">
          <a:xfrm rot="-1022290">
            <a:off x="5516563" y="5338849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7844" name="AutoShape 20"/>
          <p:cNvSpPr>
            <a:spLocks noChangeArrowheads="1"/>
          </p:cNvSpPr>
          <p:nvPr/>
        </p:nvSpPr>
        <p:spPr bwMode="auto">
          <a:xfrm rot="-1688439">
            <a:off x="6164263" y="5049924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7845" name="AutoShape 21"/>
          <p:cNvSpPr>
            <a:spLocks noChangeArrowheads="1"/>
          </p:cNvSpPr>
          <p:nvPr/>
        </p:nvSpPr>
        <p:spPr bwMode="auto">
          <a:xfrm>
            <a:off x="3429000" y="5770649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7846" name="AutoShape 22"/>
          <p:cNvSpPr>
            <a:spLocks noChangeArrowheads="1"/>
          </p:cNvSpPr>
          <p:nvPr/>
        </p:nvSpPr>
        <p:spPr bwMode="auto">
          <a:xfrm rot="180767">
            <a:off x="2636838" y="5770649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7847" name="AutoShape 23"/>
          <p:cNvSpPr>
            <a:spLocks noChangeArrowheads="1"/>
          </p:cNvSpPr>
          <p:nvPr/>
        </p:nvSpPr>
        <p:spPr bwMode="auto">
          <a:xfrm rot="4631744">
            <a:off x="4060032" y="5879393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7848" name="Freeform 24"/>
          <p:cNvSpPr>
            <a:spLocks/>
          </p:cNvSpPr>
          <p:nvPr/>
        </p:nvSpPr>
        <p:spPr bwMode="auto">
          <a:xfrm rot="351833">
            <a:off x="3875088" y="4775287"/>
            <a:ext cx="612775" cy="588962"/>
          </a:xfrm>
          <a:custGeom>
            <a:avLst/>
            <a:gdLst>
              <a:gd name="T0" fmla="*/ 2147483647 w 386"/>
              <a:gd name="T1" fmla="*/ 2147483647 h 371"/>
              <a:gd name="T2" fmla="*/ 2147483647 w 386"/>
              <a:gd name="T3" fmla="*/ 2147483647 h 371"/>
              <a:gd name="T4" fmla="*/ 2147483647 w 386"/>
              <a:gd name="T5" fmla="*/ 2147483647 h 371"/>
              <a:gd name="T6" fmla="*/ 2147483647 w 386"/>
              <a:gd name="T7" fmla="*/ 2147483647 h 371"/>
              <a:gd name="T8" fmla="*/ 2147483647 w 386"/>
              <a:gd name="T9" fmla="*/ 2147483647 h 371"/>
              <a:gd name="T10" fmla="*/ 2147483647 w 386"/>
              <a:gd name="T11" fmla="*/ 2147483647 h 371"/>
              <a:gd name="T12" fmla="*/ 2147483647 w 386"/>
              <a:gd name="T13" fmla="*/ 2147483647 h 371"/>
              <a:gd name="T14" fmla="*/ 2147483647 w 386"/>
              <a:gd name="T15" fmla="*/ 2147483647 h 371"/>
              <a:gd name="T16" fmla="*/ 2147483647 w 386"/>
              <a:gd name="T17" fmla="*/ 2147483647 h 3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6" h="371">
                <a:moveTo>
                  <a:pt x="23" y="371"/>
                </a:moveTo>
                <a:cubicBezTo>
                  <a:pt x="91" y="359"/>
                  <a:pt x="159" y="348"/>
                  <a:pt x="159" y="325"/>
                </a:cubicBezTo>
                <a:cubicBezTo>
                  <a:pt x="159" y="302"/>
                  <a:pt x="46" y="272"/>
                  <a:pt x="23" y="235"/>
                </a:cubicBezTo>
                <a:cubicBezTo>
                  <a:pt x="0" y="198"/>
                  <a:pt x="0" y="137"/>
                  <a:pt x="23" y="99"/>
                </a:cubicBezTo>
                <a:cubicBezTo>
                  <a:pt x="46" y="61"/>
                  <a:pt x="114" y="16"/>
                  <a:pt x="159" y="8"/>
                </a:cubicBezTo>
                <a:cubicBezTo>
                  <a:pt x="204" y="0"/>
                  <a:pt x="265" y="23"/>
                  <a:pt x="295" y="53"/>
                </a:cubicBezTo>
                <a:cubicBezTo>
                  <a:pt x="325" y="83"/>
                  <a:pt x="340" y="151"/>
                  <a:pt x="340" y="189"/>
                </a:cubicBezTo>
                <a:cubicBezTo>
                  <a:pt x="340" y="227"/>
                  <a:pt x="287" y="265"/>
                  <a:pt x="295" y="280"/>
                </a:cubicBezTo>
                <a:cubicBezTo>
                  <a:pt x="303" y="295"/>
                  <a:pt x="344" y="287"/>
                  <a:pt x="386" y="28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7849" name="AutoShape 25"/>
          <p:cNvSpPr>
            <a:spLocks noChangeArrowheads="1"/>
          </p:cNvSpPr>
          <p:nvPr/>
        </p:nvSpPr>
        <p:spPr bwMode="auto">
          <a:xfrm rot="4631744">
            <a:off x="3886994" y="5149143"/>
            <a:ext cx="649287" cy="161925"/>
          </a:xfrm>
          <a:prstGeom prst="homePlate">
            <a:avLst>
              <a:gd name="adj" fmla="val 10024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grpSp>
        <p:nvGrpSpPr>
          <p:cNvPr id="77850" name="Group 29"/>
          <p:cNvGrpSpPr>
            <a:grpSpLocks/>
          </p:cNvGrpSpPr>
          <p:nvPr/>
        </p:nvGrpSpPr>
        <p:grpSpPr bwMode="auto">
          <a:xfrm>
            <a:off x="3933825" y="4834024"/>
            <a:ext cx="431800" cy="504825"/>
            <a:chOff x="2478" y="2704"/>
            <a:chExt cx="272" cy="318"/>
          </a:xfrm>
        </p:grpSpPr>
        <p:sp>
          <p:nvSpPr>
            <p:cNvPr id="77961" name="Oval 30"/>
            <p:cNvSpPr>
              <a:spLocks noChangeArrowheads="1"/>
            </p:cNvSpPr>
            <p:nvPr/>
          </p:nvSpPr>
          <p:spPr bwMode="auto">
            <a:xfrm>
              <a:off x="2569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7962" name="Oval 31"/>
            <p:cNvSpPr>
              <a:spLocks noChangeArrowheads="1"/>
            </p:cNvSpPr>
            <p:nvPr/>
          </p:nvSpPr>
          <p:spPr bwMode="auto">
            <a:xfrm>
              <a:off x="2614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7963" name="Oval 32"/>
            <p:cNvSpPr>
              <a:spLocks noChangeArrowheads="1"/>
            </p:cNvSpPr>
            <p:nvPr/>
          </p:nvSpPr>
          <p:spPr bwMode="auto">
            <a:xfrm>
              <a:off x="265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7964" name="Oval 33"/>
            <p:cNvSpPr>
              <a:spLocks noChangeArrowheads="1"/>
            </p:cNvSpPr>
            <p:nvPr/>
          </p:nvSpPr>
          <p:spPr bwMode="auto">
            <a:xfrm>
              <a:off x="2523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7965" name="Oval 34"/>
            <p:cNvSpPr>
              <a:spLocks noChangeArrowheads="1"/>
            </p:cNvSpPr>
            <p:nvPr/>
          </p:nvSpPr>
          <p:spPr bwMode="auto">
            <a:xfrm>
              <a:off x="2614" y="2977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7966" name="Oval 35"/>
            <p:cNvSpPr>
              <a:spLocks noChangeArrowheads="1"/>
            </p:cNvSpPr>
            <p:nvPr/>
          </p:nvSpPr>
          <p:spPr bwMode="auto">
            <a:xfrm>
              <a:off x="2659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7967" name="Oval 36"/>
            <p:cNvSpPr>
              <a:spLocks noChangeArrowheads="1"/>
            </p:cNvSpPr>
            <p:nvPr/>
          </p:nvSpPr>
          <p:spPr bwMode="auto">
            <a:xfrm>
              <a:off x="2614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7968" name="Oval 37"/>
            <p:cNvSpPr>
              <a:spLocks noChangeArrowheads="1"/>
            </p:cNvSpPr>
            <p:nvPr/>
          </p:nvSpPr>
          <p:spPr bwMode="auto">
            <a:xfrm>
              <a:off x="2705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7969" name="Oval 38"/>
            <p:cNvSpPr>
              <a:spLocks noChangeArrowheads="1"/>
            </p:cNvSpPr>
            <p:nvPr/>
          </p:nvSpPr>
          <p:spPr bwMode="auto">
            <a:xfrm>
              <a:off x="256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7970" name="Oval 39"/>
            <p:cNvSpPr>
              <a:spLocks noChangeArrowheads="1"/>
            </p:cNvSpPr>
            <p:nvPr/>
          </p:nvSpPr>
          <p:spPr bwMode="auto">
            <a:xfrm>
              <a:off x="2523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7971" name="Oval 40"/>
            <p:cNvSpPr>
              <a:spLocks noChangeArrowheads="1"/>
            </p:cNvSpPr>
            <p:nvPr/>
          </p:nvSpPr>
          <p:spPr bwMode="auto">
            <a:xfrm>
              <a:off x="2705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7972" name="Oval 41"/>
            <p:cNvSpPr>
              <a:spLocks noChangeArrowheads="1"/>
            </p:cNvSpPr>
            <p:nvPr/>
          </p:nvSpPr>
          <p:spPr bwMode="auto">
            <a:xfrm>
              <a:off x="2478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77851" name="Oval 42"/>
          <p:cNvSpPr>
            <a:spLocks noChangeArrowheads="1"/>
          </p:cNvSpPr>
          <p:nvPr/>
        </p:nvSpPr>
        <p:spPr bwMode="auto">
          <a:xfrm>
            <a:off x="4149725" y="5410287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NN</a:t>
            </a:r>
          </a:p>
        </p:txBody>
      </p:sp>
      <p:sp>
        <p:nvSpPr>
          <p:cNvPr id="77852" name="Oval 43"/>
          <p:cNvSpPr>
            <a:spLocks noChangeArrowheads="1"/>
          </p:cNvSpPr>
          <p:nvPr/>
        </p:nvSpPr>
        <p:spPr bwMode="auto">
          <a:xfrm>
            <a:off x="4294188" y="5410287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53" name="Oval 44"/>
          <p:cNvSpPr>
            <a:spLocks noChangeArrowheads="1"/>
          </p:cNvSpPr>
          <p:nvPr/>
        </p:nvSpPr>
        <p:spPr bwMode="auto">
          <a:xfrm>
            <a:off x="5057775" y="5515062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54" name="Oval 45"/>
          <p:cNvSpPr>
            <a:spLocks noChangeArrowheads="1"/>
          </p:cNvSpPr>
          <p:nvPr/>
        </p:nvSpPr>
        <p:spPr bwMode="auto">
          <a:xfrm>
            <a:off x="4510088" y="5483312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NN</a:t>
            </a:r>
          </a:p>
        </p:txBody>
      </p:sp>
      <p:sp>
        <p:nvSpPr>
          <p:cNvPr id="77855" name="Oval 46"/>
          <p:cNvSpPr>
            <a:spLocks noChangeArrowheads="1"/>
          </p:cNvSpPr>
          <p:nvPr/>
        </p:nvSpPr>
        <p:spPr bwMode="auto">
          <a:xfrm>
            <a:off x="5686425" y="5307099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56" name="Oval 47"/>
          <p:cNvSpPr>
            <a:spLocks noChangeArrowheads="1"/>
          </p:cNvSpPr>
          <p:nvPr/>
        </p:nvSpPr>
        <p:spPr bwMode="auto">
          <a:xfrm>
            <a:off x="4725988" y="5338849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57" name="Oval 48"/>
          <p:cNvSpPr>
            <a:spLocks noChangeArrowheads="1"/>
          </p:cNvSpPr>
          <p:nvPr/>
        </p:nvSpPr>
        <p:spPr bwMode="auto">
          <a:xfrm>
            <a:off x="4797425" y="5411874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58" name="Oval 49"/>
          <p:cNvSpPr>
            <a:spLocks noChangeArrowheads="1"/>
          </p:cNvSpPr>
          <p:nvPr/>
        </p:nvSpPr>
        <p:spPr bwMode="auto">
          <a:xfrm>
            <a:off x="4821238" y="5589674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59" name="Oval 50"/>
          <p:cNvSpPr>
            <a:spLocks noChangeArrowheads="1"/>
          </p:cNvSpPr>
          <p:nvPr/>
        </p:nvSpPr>
        <p:spPr bwMode="auto">
          <a:xfrm>
            <a:off x="3429000" y="5770649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60" name="Oval 51"/>
          <p:cNvSpPr>
            <a:spLocks noChangeArrowheads="1"/>
          </p:cNvSpPr>
          <p:nvPr/>
        </p:nvSpPr>
        <p:spPr bwMode="auto">
          <a:xfrm>
            <a:off x="3646488" y="5770649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61" name="Oval 52"/>
          <p:cNvSpPr>
            <a:spLocks noChangeArrowheads="1"/>
          </p:cNvSpPr>
          <p:nvPr/>
        </p:nvSpPr>
        <p:spPr bwMode="auto">
          <a:xfrm>
            <a:off x="2636838" y="5770649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62" name="Oval 53"/>
          <p:cNvSpPr>
            <a:spLocks noChangeArrowheads="1"/>
          </p:cNvSpPr>
          <p:nvPr/>
        </p:nvSpPr>
        <p:spPr bwMode="auto">
          <a:xfrm>
            <a:off x="2854325" y="5770649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63" name="Oval 54"/>
          <p:cNvSpPr>
            <a:spLocks noChangeArrowheads="1"/>
          </p:cNvSpPr>
          <p:nvPr/>
        </p:nvSpPr>
        <p:spPr bwMode="auto">
          <a:xfrm>
            <a:off x="4194175" y="5724612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64" name="Oval 55"/>
          <p:cNvSpPr>
            <a:spLocks noChangeArrowheads="1"/>
          </p:cNvSpPr>
          <p:nvPr/>
        </p:nvSpPr>
        <p:spPr bwMode="auto">
          <a:xfrm>
            <a:off x="4424363" y="5673812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65" name="Oval 56"/>
          <p:cNvSpPr>
            <a:spLocks noChangeArrowheads="1"/>
          </p:cNvSpPr>
          <p:nvPr/>
        </p:nvSpPr>
        <p:spPr bwMode="auto">
          <a:xfrm>
            <a:off x="5014913" y="5265824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66" name="Oval 57"/>
          <p:cNvSpPr>
            <a:spLocks noChangeArrowheads="1"/>
          </p:cNvSpPr>
          <p:nvPr/>
        </p:nvSpPr>
        <p:spPr bwMode="auto">
          <a:xfrm>
            <a:off x="5159375" y="5265824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67" name="Oval 58"/>
          <p:cNvSpPr>
            <a:spLocks noChangeArrowheads="1"/>
          </p:cNvSpPr>
          <p:nvPr/>
        </p:nvSpPr>
        <p:spPr bwMode="auto">
          <a:xfrm>
            <a:off x="5230813" y="5338849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68" name="Oval 59"/>
          <p:cNvSpPr>
            <a:spLocks noChangeArrowheads="1"/>
          </p:cNvSpPr>
          <p:nvPr/>
        </p:nvSpPr>
        <p:spPr bwMode="auto">
          <a:xfrm>
            <a:off x="5448300" y="5049924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69" name="Oval 60"/>
          <p:cNvSpPr>
            <a:spLocks noChangeArrowheads="1"/>
          </p:cNvSpPr>
          <p:nvPr/>
        </p:nvSpPr>
        <p:spPr bwMode="auto">
          <a:xfrm>
            <a:off x="5459413" y="5392824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70" name="Oval 61"/>
          <p:cNvSpPr>
            <a:spLocks noChangeArrowheads="1"/>
          </p:cNvSpPr>
          <p:nvPr/>
        </p:nvSpPr>
        <p:spPr bwMode="auto">
          <a:xfrm>
            <a:off x="5664200" y="5122949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71" name="Oval 62"/>
          <p:cNvSpPr>
            <a:spLocks noChangeArrowheads="1"/>
          </p:cNvSpPr>
          <p:nvPr/>
        </p:nvSpPr>
        <p:spPr bwMode="auto">
          <a:xfrm>
            <a:off x="6092825" y="5110249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72" name="Oval 63"/>
          <p:cNvSpPr>
            <a:spLocks noChangeArrowheads="1"/>
          </p:cNvSpPr>
          <p:nvPr/>
        </p:nvSpPr>
        <p:spPr bwMode="auto">
          <a:xfrm>
            <a:off x="6308725" y="5014999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73" name="Oval 64"/>
          <p:cNvSpPr>
            <a:spLocks noChangeArrowheads="1"/>
          </p:cNvSpPr>
          <p:nvPr/>
        </p:nvSpPr>
        <p:spPr bwMode="auto">
          <a:xfrm>
            <a:off x="3862388" y="5483312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74" name="Oval 65"/>
          <p:cNvSpPr>
            <a:spLocks noChangeArrowheads="1"/>
          </p:cNvSpPr>
          <p:nvPr/>
        </p:nvSpPr>
        <p:spPr bwMode="auto">
          <a:xfrm>
            <a:off x="2565400" y="5554749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75" name="Oval 66"/>
          <p:cNvSpPr>
            <a:spLocks noChangeArrowheads="1"/>
          </p:cNvSpPr>
          <p:nvPr/>
        </p:nvSpPr>
        <p:spPr bwMode="auto">
          <a:xfrm>
            <a:off x="1630363" y="5483312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76" name="Oval 67"/>
          <p:cNvSpPr>
            <a:spLocks noChangeArrowheads="1"/>
          </p:cNvSpPr>
          <p:nvPr/>
        </p:nvSpPr>
        <p:spPr bwMode="auto">
          <a:xfrm>
            <a:off x="3070225" y="5554749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77" name="Oval 68"/>
          <p:cNvSpPr>
            <a:spLocks noChangeArrowheads="1"/>
          </p:cNvSpPr>
          <p:nvPr/>
        </p:nvSpPr>
        <p:spPr bwMode="auto">
          <a:xfrm>
            <a:off x="4437063" y="5338849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78" name="Oval 69"/>
          <p:cNvSpPr>
            <a:spLocks noChangeArrowheads="1"/>
          </p:cNvSpPr>
          <p:nvPr/>
        </p:nvSpPr>
        <p:spPr bwMode="auto">
          <a:xfrm>
            <a:off x="4652963" y="5554749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79" name="Oval 70"/>
          <p:cNvSpPr>
            <a:spLocks noChangeArrowheads="1"/>
          </p:cNvSpPr>
          <p:nvPr/>
        </p:nvSpPr>
        <p:spPr bwMode="auto">
          <a:xfrm>
            <a:off x="3502025" y="5483312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80" name="Oval 71"/>
          <p:cNvSpPr>
            <a:spLocks noChangeArrowheads="1"/>
          </p:cNvSpPr>
          <p:nvPr/>
        </p:nvSpPr>
        <p:spPr bwMode="auto">
          <a:xfrm>
            <a:off x="2351088" y="5483312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81" name="Oval 72"/>
          <p:cNvSpPr>
            <a:spLocks noChangeArrowheads="1"/>
          </p:cNvSpPr>
          <p:nvPr/>
        </p:nvSpPr>
        <p:spPr bwMode="auto">
          <a:xfrm>
            <a:off x="2062163" y="5699212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82" name="Oval 73"/>
          <p:cNvSpPr>
            <a:spLocks noChangeArrowheads="1"/>
          </p:cNvSpPr>
          <p:nvPr/>
        </p:nvSpPr>
        <p:spPr bwMode="auto">
          <a:xfrm>
            <a:off x="3286125" y="5770649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883" name="Oval 74"/>
          <p:cNvSpPr>
            <a:spLocks noChangeArrowheads="1"/>
          </p:cNvSpPr>
          <p:nvPr/>
        </p:nvSpPr>
        <p:spPr bwMode="auto">
          <a:xfrm>
            <a:off x="6383338" y="4762587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grpSp>
        <p:nvGrpSpPr>
          <p:cNvPr id="77884" name="Group 75"/>
          <p:cNvGrpSpPr>
            <a:grpSpLocks/>
          </p:cNvGrpSpPr>
          <p:nvPr/>
        </p:nvGrpSpPr>
        <p:grpSpPr bwMode="auto">
          <a:xfrm>
            <a:off x="5589588" y="3394162"/>
            <a:ext cx="431800" cy="431800"/>
            <a:chOff x="3521" y="1797"/>
            <a:chExt cx="272" cy="272"/>
          </a:xfrm>
        </p:grpSpPr>
        <p:sp>
          <p:nvSpPr>
            <p:cNvPr id="77952" name="Oval 76"/>
            <p:cNvSpPr>
              <a:spLocks noChangeArrowheads="1"/>
            </p:cNvSpPr>
            <p:nvPr/>
          </p:nvSpPr>
          <p:spPr bwMode="auto">
            <a:xfrm rot="-8050359">
              <a:off x="3521" y="1797"/>
              <a:ext cx="272" cy="272"/>
            </a:xfrm>
            <a:prstGeom prst="ellipse">
              <a:avLst/>
            </a:prstGeom>
            <a:solidFill>
              <a:srgbClr val="66FFFF"/>
            </a:solidFill>
            <a:ln w="28575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7953" name="Oval 77"/>
            <p:cNvSpPr>
              <a:spLocks noChangeArrowheads="1"/>
            </p:cNvSpPr>
            <p:nvPr/>
          </p:nvSpPr>
          <p:spPr bwMode="auto">
            <a:xfrm>
              <a:off x="3704" y="188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7954" name="Oval 78"/>
            <p:cNvSpPr>
              <a:spLocks noChangeArrowheads="1"/>
            </p:cNvSpPr>
            <p:nvPr/>
          </p:nvSpPr>
          <p:spPr bwMode="auto">
            <a:xfrm>
              <a:off x="3657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7955" name="Oval 79"/>
            <p:cNvSpPr>
              <a:spLocks noChangeArrowheads="1"/>
            </p:cNvSpPr>
            <p:nvPr/>
          </p:nvSpPr>
          <p:spPr bwMode="auto">
            <a:xfrm>
              <a:off x="3622" y="192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7956" name="Oval 80"/>
            <p:cNvSpPr>
              <a:spLocks noChangeArrowheads="1"/>
            </p:cNvSpPr>
            <p:nvPr/>
          </p:nvSpPr>
          <p:spPr bwMode="auto">
            <a:xfrm>
              <a:off x="3612" y="184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7957" name="Oval 81"/>
            <p:cNvSpPr>
              <a:spLocks noChangeArrowheads="1"/>
            </p:cNvSpPr>
            <p:nvPr/>
          </p:nvSpPr>
          <p:spPr bwMode="auto">
            <a:xfrm>
              <a:off x="3566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7958" name="Oval 82"/>
            <p:cNvSpPr>
              <a:spLocks noChangeArrowheads="1"/>
            </p:cNvSpPr>
            <p:nvPr/>
          </p:nvSpPr>
          <p:spPr bwMode="auto">
            <a:xfrm>
              <a:off x="3566" y="188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7959" name="Oval 83"/>
            <p:cNvSpPr>
              <a:spLocks noChangeArrowheads="1"/>
            </p:cNvSpPr>
            <p:nvPr/>
          </p:nvSpPr>
          <p:spPr bwMode="auto">
            <a:xfrm>
              <a:off x="3714" y="194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7960" name="Oval 84"/>
            <p:cNvSpPr>
              <a:spLocks noChangeArrowheads="1"/>
            </p:cNvSpPr>
            <p:nvPr/>
          </p:nvSpPr>
          <p:spPr bwMode="auto">
            <a:xfrm>
              <a:off x="3674" y="183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77885" name="Oval 85"/>
          <p:cNvSpPr>
            <a:spLocks noChangeArrowheads="1"/>
          </p:cNvSpPr>
          <p:nvPr/>
        </p:nvSpPr>
        <p:spPr bwMode="auto">
          <a:xfrm>
            <a:off x="5105400" y="2892512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7886" name="Oval 86"/>
          <p:cNvSpPr>
            <a:spLocks noChangeArrowheads="1"/>
          </p:cNvSpPr>
          <p:nvPr/>
        </p:nvSpPr>
        <p:spPr bwMode="auto">
          <a:xfrm>
            <a:off x="5030788" y="3035387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7887" name="Oval 87"/>
          <p:cNvSpPr>
            <a:spLocks noChangeArrowheads="1"/>
          </p:cNvSpPr>
          <p:nvPr/>
        </p:nvSpPr>
        <p:spPr bwMode="auto">
          <a:xfrm>
            <a:off x="4975225" y="2951249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7888" name="Oval 88"/>
          <p:cNvSpPr>
            <a:spLocks noChangeArrowheads="1"/>
          </p:cNvSpPr>
          <p:nvPr/>
        </p:nvSpPr>
        <p:spPr bwMode="auto">
          <a:xfrm>
            <a:off x="4959350" y="2819487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7889" name="Oval 89"/>
          <p:cNvSpPr>
            <a:spLocks noChangeArrowheads="1"/>
          </p:cNvSpPr>
          <p:nvPr/>
        </p:nvSpPr>
        <p:spPr bwMode="auto">
          <a:xfrm>
            <a:off x="4886325" y="3035387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7890" name="Oval 90"/>
          <p:cNvSpPr>
            <a:spLocks noChangeArrowheads="1"/>
          </p:cNvSpPr>
          <p:nvPr/>
        </p:nvSpPr>
        <p:spPr bwMode="auto">
          <a:xfrm>
            <a:off x="4886325" y="2890924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7891" name="Oval 91"/>
          <p:cNvSpPr>
            <a:spLocks noChangeArrowheads="1"/>
          </p:cNvSpPr>
          <p:nvPr/>
        </p:nvSpPr>
        <p:spPr bwMode="auto">
          <a:xfrm>
            <a:off x="5121275" y="2979824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7892" name="Oval 92"/>
          <p:cNvSpPr>
            <a:spLocks noChangeArrowheads="1"/>
          </p:cNvSpPr>
          <p:nvPr/>
        </p:nvSpPr>
        <p:spPr bwMode="auto">
          <a:xfrm>
            <a:off x="5057775" y="2800437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7893" name="Oval 93"/>
          <p:cNvSpPr>
            <a:spLocks noChangeArrowheads="1"/>
          </p:cNvSpPr>
          <p:nvPr/>
        </p:nvSpPr>
        <p:spPr bwMode="auto">
          <a:xfrm>
            <a:off x="4860925" y="2795674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pSp>
        <p:nvGrpSpPr>
          <p:cNvPr id="77894" name="Group 94"/>
          <p:cNvGrpSpPr>
            <a:grpSpLocks/>
          </p:cNvGrpSpPr>
          <p:nvPr/>
        </p:nvGrpSpPr>
        <p:grpSpPr bwMode="auto">
          <a:xfrm>
            <a:off x="5373688" y="4475249"/>
            <a:ext cx="431800" cy="431800"/>
            <a:chOff x="3385" y="2478"/>
            <a:chExt cx="272" cy="272"/>
          </a:xfrm>
        </p:grpSpPr>
        <p:sp>
          <p:nvSpPr>
            <p:cNvPr id="77943" name="Oval 95"/>
            <p:cNvSpPr>
              <a:spLocks noChangeArrowheads="1"/>
            </p:cNvSpPr>
            <p:nvPr/>
          </p:nvSpPr>
          <p:spPr bwMode="auto">
            <a:xfrm rot="-8050359">
              <a:off x="3385" y="2478"/>
              <a:ext cx="272" cy="272"/>
            </a:xfrm>
            <a:prstGeom prst="ellipse">
              <a:avLst/>
            </a:prstGeom>
            <a:solidFill>
              <a:srgbClr val="66FFFF"/>
            </a:solidFill>
            <a:ln w="38100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700">
                <a:solidFill>
                  <a:schemeClr val="bg1"/>
                </a:solidFill>
              </a:endParaRPr>
            </a:p>
          </p:txBody>
        </p:sp>
        <p:sp>
          <p:nvSpPr>
            <p:cNvPr id="77944" name="Oval 96"/>
            <p:cNvSpPr>
              <a:spLocks noChangeArrowheads="1"/>
            </p:cNvSpPr>
            <p:nvPr/>
          </p:nvSpPr>
          <p:spPr bwMode="auto">
            <a:xfrm>
              <a:off x="3568" y="256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7945" name="Oval 97"/>
            <p:cNvSpPr>
              <a:spLocks noChangeArrowheads="1"/>
            </p:cNvSpPr>
            <p:nvPr/>
          </p:nvSpPr>
          <p:spPr bwMode="auto">
            <a:xfrm>
              <a:off x="3521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7946" name="Oval 98"/>
            <p:cNvSpPr>
              <a:spLocks noChangeArrowheads="1"/>
            </p:cNvSpPr>
            <p:nvPr/>
          </p:nvSpPr>
          <p:spPr bwMode="auto">
            <a:xfrm>
              <a:off x="3486" y="260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7947" name="Oval 99"/>
            <p:cNvSpPr>
              <a:spLocks noChangeArrowheads="1"/>
            </p:cNvSpPr>
            <p:nvPr/>
          </p:nvSpPr>
          <p:spPr bwMode="auto">
            <a:xfrm>
              <a:off x="3484" y="250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7948" name="Oval 100"/>
            <p:cNvSpPr>
              <a:spLocks noChangeArrowheads="1"/>
            </p:cNvSpPr>
            <p:nvPr/>
          </p:nvSpPr>
          <p:spPr bwMode="auto">
            <a:xfrm>
              <a:off x="3430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7949" name="Oval 101"/>
            <p:cNvSpPr>
              <a:spLocks noChangeArrowheads="1"/>
            </p:cNvSpPr>
            <p:nvPr/>
          </p:nvSpPr>
          <p:spPr bwMode="auto">
            <a:xfrm>
              <a:off x="3430" y="256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7950" name="Oval 102"/>
            <p:cNvSpPr>
              <a:spLocks noChangeArrowheads="1"/>
            </p:cNvSpPr>
            <p:nvPr/>
          </p:nvSpPr>
          <p:spPr bwMode="auto">
            <a:xfrm>
              <a:off x="3578" y="262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7951" name="Oval 103"/>
            <p:cNvSpPr>
              <a:spLocks noChangeArrowheads="1"/>
            </p:cNvSpPr>
            <p:nvPr/>
          </p:nvSpPr>
          <p:spPr bwMode="auto">
            <a:xfrm>
              <a:off x="3508" y="25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700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77895" name="Oval 104"/>
          <p:cNvSpPr>
            <a:spLocks noChangeArrowheads="1"/>
          </p:cNvSpPr>
          <p:nvPr/>
        </p:nvSpPr>
        <p:spPr bwMode="auto">
          <a:xfrm>
            <a:off x="3171825" y="1773324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7896" name="Oval 105"/>
          <p:cNvSpPr>
            <a:spLocks noChangeArrowheads="1"/>
          </p:cNvSpPr>
          <p:nvPr/>
        </p:nvSpPr>
        <p:spPr bwMode="auto">
          <a:xfrm>
            <a:off x="3035300" y="1813012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7897" name="Oval 106"/>
          <p:cNvSpPr>
            <a:spLocks noChangeArrowheads="1"/>
          </p:cNvSpPr>
          <p:nvPr/>
        </p:nvSpPr>
        <p:spPr bwMode="auto">
          <a:xfrm>
            <a:off x="3133725" y="1693949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7898" name="Oval 107"/>
          <p:cNvSpPr>
            <a:spLocks noChangeArrowheads="1"/>
          </p:cNvSpPr>
          <p:nvPr/>
        </p:nvSpPr>
        <p:spPr bwMode="auto">
          <a:xfrm>
            <a:off x="3124200" y="1847937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7899" name="Oval 108"/>
          <p:cNvSpPr>
            <a:spLocks noChangeArrowheads="1"/>
          </p:cNvSpPr>
          <p:nvPr/>
        </p:nvSpPr>
        <p:spPr bwMode="auto">
          <a:xfrm>
            <a:off x="3051175" y="1725699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7900" name="Oval 109"/>
          <p:cNvSpPr>
            <a:spLocks noChangeArrowheads="1"/>
          </p:cNvSpPr>
          <p:nvPr/>
        </p:nvSpPr>
        <p:spPr bwMode="auto">
          <a:xfrm>
            <a:off x="4078288" y="5699212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7901" name="Oval 110"/>
          <p:cNvSpPr>
            <a:spLocks noChangeArrowheads="1"/>
          </p:cNvSpPr>
          <p:nvPr/>
        </p:nvSpPr>
        <p:spPr bwMode="auto">
          <a:xfrm>
            <a:off x="3789363" y="5626187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7902" name="Oval 111"/>
          <p:cNvSpPr>
            <a:spLocks noChangeArrowheads="1"/>
          </p:cNvSpPr>
          <p:nvPr/>
        </p:nvSpPr>
        <p:spPr bwMode="auto">
          <a:xfrm>
            <a:off x="3429000" y="5554749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7903" name="Oval 112"/>
          <p:cNvSpPr>
            <a:spLocks noChangeArrowheads="1"/>
          </p:cNvSpPr>
          <p:nvPr/>
        </p:nvSpPr>
        <p:spPr bwMode="auto">
          <a:xfrm>
            <a:off x="2781300" y="5626187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7904" name="Oval 113"/>
          <p:cNvSpPr>
            <a:spLocks noChangeArrowheads="1"/>
          </p:cNvSpPr>
          <p:nvPr/>
        </p:nvSpPr>
        <p:spPr bwMode="auto">
          <a:xfrm>
            <a:off x="2062163" y="5554749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7905" name="Oval 114"/>
          <p:cNvSpPr>
            <a:spLocks noChangeArrowheads="1"/>
          </p:cNvSpPr>
          <p:nvPr/>
        </p:nvSpPr>
        <p:spPr bwMode="auto">
          <a:xfrm>
            <a:off x="4365625" y="5483312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7906" name="Oval 115"/>
          <p:cNvSpPr>
            <a:spLocks noChangeArrowheads="1"/>
          </p:cNvSpPr>
          <p:nvPr/>
        </p:nvSpPr>
        <p:spPr bwMode="auto">
          <a:xfrm>
            <a:off x="6094413" y="4907049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7907" name="Oval 116"/>
          <p:cNvSpPr>
            <a:spLocks noChangeArrowheads="1"/>
          </p:cNvSpPr>
          <p:nvPr/>
        </p:nvSpPr>
        <p:spPr bwMode="auto">
          <a:xfrm>
            <a:off x="5445125" y="5194387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7908" name="Oval 117"/>
          <p:cNvSpPr>
            <a:spLocks noChangeArrowheads="1"/>
          </p:cNvSpPr>
          <p:nvPr/>
        </p:nvSpPr>
        <p:spPr bwMode="auto">
          <a:xfrm>
            <a:off x="4941888" y="5410287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7909" name="Oval 118"/>
          <p:cNvSpPr>
            <a:spLocks noChangeArrowheads="1"/>
          </p:cNvSpPr>
          <p:nvPr/>
        </p:nvSpPr>
        <p:spPr bwMode="auto">
          <a:xfrm>
            <a:off x="4583113" y="5626187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7910" name="Oval 119"/>
          <p:cNvSpPr>
            <a:spLocks noChangeArrowheads="1"/>
          </p:cNvSpPr>
          <p:nvPr/>
        </p:nvSpPr>
        <p:spPr bwMode="auto">
          <a:xfrm>
            <a:off x="5302250" y="5122949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47230" name="Line 126"/>
          <p:cNvSpPr>
            <a:spLocks noChangeShapeType="1"/>
          </p:cNvSpPr>
          <p:nvPr/>
        </p:nvSpPr>
        <p:spPr bwMode="auto">
          <a:xfrm>
            <a:off x="4294188" y="5626187"/>
            <a:ext cx="115887" cy="509587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7912" name="Text Box 127"/>
          <p:cNvSpPr txBox="1">
            <a:spLocks noChangeArrowheads="1"/>
          </p:cNvSpPr>
          <p:nvPr/>
        </p:nvSpPr>
        <p:spPr bwMode="auto">
          <a:xfrm>
            <a:off x="6650038" y="3919624"/>
            <a:ext cx="555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chemeClr val="bg1"/>
                </a:solidFill>
              </a:rPr>
              <a:t>Ca++</a:t>
            </a:r>
          </a:p>
        </p:txBody>
      </p:sp>
      <p:sp>
        <p:nvSpPr>
          <p:cNvPr id="77913" name="Freeform 128"/>
          <p:cNvSpPr>
            <a:spLocks/>
          </p:cNvSpPr>
          <p:nvPr/>
        </p:nvSpPr>
        <p:spPr bwMode="auto">
          <a:xfrm>
            <a:off x="3573463" y="2170199"/>
            <a:ext cx="1008062" cy="720725"/>
          </a:xfrm>
          <a:custGeom>
            <a:avLst/>
            <a:gdLst>
              <a:gd name="T0" fmla="*/ 0 w 635"/>
              <a:gd name="T1" fmla="*/ 0 h 454"/>
              <a:gd name="T2" fmla="*/ 2147483647 w 635"/>
              <a:gd name="T3" fmla="*/ 2147483647 h 454"/>
              <a:gd name="T4" fmla="*/ 2147483647 w 635"/>
              <a:gd name="T5" fmla="*/ 2147483647 h 454"/>
              <a:gd name="T6" fmla="*/ 2147483647 w 635"/>
              <a:gd name="T7" fmla="*/ 2147483647 h 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5" h="454">
                <a:moveTo>
                  <a:pt x="0" y="0"/>
                </a:moveTo>
                <a:cubicBezTo>
                  <a:pt x="19" y="83"/>
                  <a:pt x="38" y="167"/>
                  <a:pt x="91" y="227"/>
                </a:cubicBezTo>
                <a:cubicBezTo>
                  <a:pt x="144" y="287"/>
                  <a:pt x="227" y="325"/>
                  <a:pt x="318" y="363"/>
                </a:cubicBezTo>
                <a:cubicBezTo>
                  <a:pt x="409" y="401"/>
                  <a:pt x="522" y="427"/>
                  <a:pt x="635" y="454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914" name="Freeform 129"/>
          <p:cNvSpPr>
            <a:spLocks/>
          </p:cNvSpPr>
          <p:nvPr/>
        </p:nvSpPr>
        <p:spPr bwMode="auto">
          <a:xfrm>
            <a:off x="3573463" y="2794087"/>
            <a:ext cx="647700" cy="168275"/>
          </a:xfrm>
          <a:custGeom>
            <a:avLst/>
            <a:gdLst>
              <a:gd name="T0" fmla="*/ 0 w 408"/>
              <a:gd name="T1" fmla="*/ 2147483647 h 106"/>
              <a:gd name="T2" fmla="*/ 2147483647 w 408"/>
              <a:gd name="T3" fmla="*/ 2147483647 h 106"/>
              <a:gd name="T4" fmla="*/ 2147483647 w 408"/>
              <a:gd name="T5" fmla="*/ 2147483647 h 1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8" h="106">
                <a:moveTo>
                  <a:pt x="0" y="106"/>
                </a:moveTo>
                <a:cubicBezTo>
                  <a:pt x="57" y="68"/>
                  <a:pt x="114" y="30"/>
                  <a:pt x="182" y="15"/>
                </a:cubicBezTo>
                <a:cubicBezTo>
                  <a:pt x="250" y="0"/>
                  <a:pt x="329" y="7"/>
                  <a:pt x="408" y="15"/>
                </a:cubicBezTo>
              </a:path>
            </a:pathLst>
          </a:custGeom>
          <a:noFill/>
          <a:ln w="3810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915" name="Freeform 130"/>
          <p:cNvSpPr>
            <a:spLocks/>
          </p:cNvSpPr>
          <p:nvPr/>
        </p:nvSpPr>
        <p:spPr bwMode="auto">
          <a:xfrm>
            <a:off x="5373688" y="3106824"/>
            <a:ext cx="288925" cy="215900"/>
          </a:xfrm>
          <a:custGeom>
            <a:avLst/>
            <a:gdLst>
              <a:gd name="T0" fmla="*/ 0 w 182"/>
              <a:gd name="T1" fmla="*/ 0 h 136"/>
              <a:gd name="T2" fmla="*/ 2147483647 w 182"/>
              <a:gd name="T3" fmla="*/ 2147483647 h 136"/>
              <a:gd name="T4" fmla="*/ 2147483647 w 182"/>
              <a:gd name="T5" fmla="*/ 2147483647 h 1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" h="136">
                <a:moveTo>
                  <a:pt x="0" y="0"/>
                </a:moveTo>
                <a:cubicBezTo>
                  <a:pt x="53" y="11"/>
                  <a:pt x="106" y="22"/>
                  <a:pt x="136" y="45"/>
                </a:cubicBezTo>
                <a:cubicBezTo>
                  <a:pt x="166" y="68"/>
                  <a:pt x="174" y="102"/>
                  <a:pt x="182" y="136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916" name="Freeform 131"/>
          <p:cNvSpPr>
            <a:spLocks/>
          </p:cNvSpPr>
          <p:nvPr/>
        </p:nvSpPr>
        <p:spPr bwMode="auto">
          <a:xfrm>
            <a:off x="5805488" y="3898987"/>
            <a:ext cx="360362" cy="647700"/>
          </a:xfrm>
          <a:custGeom>
            <a:avLst/>
            <a:gdLst>
              <a:gd name="T0" fmla="*/ 2147483647 w 227"/>
              <a:gd name="T1" fmla="*/ 0 h 408"/>
              <a:gd name="T2" fmla="*/ 2147483647 w 227"/>
              <a:gd name="T3" fmla="*/ 2147483647 h 408"/>
              <a:gd name="T4" fmla="*/ 2147483647 w 227"/>
              <a:gd name="T5" fmla="*/ 2147483647 h 408"/>
              <a:gd name="T6" fmla="*/ 0 w 227"/>
              <a:gd name="T7" fmla="*/ 2147483647 h 4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" h="408">
                <a:moveTo>
                  <a:pt x="182" y="0"/>
                </a:moveTo>
                <a:cubicBezTo>
                  <a:pt x="204" y="45"/>
                  <a:pt x="227" y="91"/>
                  <a:pt x="227" y="136"/>
                </a:cubicBezTo>
                <a:cubicBezTo>
                  <a:pt x="227" y="181"/>
                  <a:pt x="220" y="227"/>
                  <a:pt x="182" y="272"/>
                </a:cubicBezTo>
                <a:cubicBezTo>
                  <a:pt x="144" y="317"/>
                  <a:pt x="72" y="362"/>
                  <a:pt x="0" y="408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917" name="Freeform 132"/>
          <p:cNvSpPr>
            <a:spLocks/>
          </p:cNvSpPr>
          <p:nvPr/>
        </p:nvSpPr>
        <p:spPr bwMode="auto">
          <a:xfrm>
            <a:off x="4473575" y="4762587"/>
            <a:ext cx="828675" cy="207962"/>
          </a:xfrm>
          <a:custGeom>
            <a:avLst/>
            <a:gdLst>
              <a:gd name="T0" fmla="*/ 2147483647 w 522"/>
              <a:gd name="T1" fmla="*/ 0 h 131"/>
              <a:gd name="T2" fmla="*/ 2147483647 w 522"/>
              <a:gd name="T3" fmla="*/ 2147483647 h 131"/>
              <a:gd name="T4" fmla="*/ 0 w 522"/>
              <a:gd name="T5" fmla="*/ 2147483647 h 1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2" h="131">
                <a:moveTo>
                  <a:pt x="522" y="0"/>
                </a:moveTo>
                <a:cubicBezTo>
                  <a:pt x="452" y="34"/>
                  <a:pt x="382" y="69"/>
                  <a:pt x="295" y="91"/>
                </a:cubicBezTo>
                <a:cubicBezTo>
                  <a:pt x="208" y="113"/>
                  <a:pt x="104" y="122"/>
                  <a:pt x="0" y="131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77918" name="Freeform 136"/>
          <p:cNvSpPr>
            <a:spLocks/>
          </p:cNvSpPr>
          <p:nvPr/>
        </p:nvSpPr>
        <p:spPr bwMode="auto">
          <a:xfrm>
            <a:off x="6083300" y="4186324"/>
            <a:ext cx="227013" cy="155575"/>
          </a:xfrm>
          <a:custGeom>
            <a:avLst/>
            <a:gdLst>
              <a:gd name="T0" fmla="*/ 2147483647 w 143"/>
              <a:gd name="T1" fmla="*/ 0 h 98"/>
              <a:gd name="T2" fmla="*/ 2147483647 w 143"/>
              <a:gd name="T3" fmla="*/ 2147483647 h 98"/>
              <a:gd name="T4" fmla="*/ 0 w 143"/>
              <a:gd name="T5" fmla="*/ 2147483647 h 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3" h="98">
                <a:moveTo>
                  <a:pt x="143" y="0"/>
                </a:moveTo>
                <a:cubicBezTo>
                  <a:pt x="119" y="5"/>
                  <a:pt x="96" y="10"/>
                  <a:pt x="72" y="26"/>
                </a:cubicBezTo>
                <a:cubicBezTo>
                  <a:pt x="48" y="42"/>
                  <a:pt x="24" y="70"/>
                  <a:pt x="0" y="98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919" name="AutoShape 140"/>
          <p:cNvSpPr>
            <a:spLocks noChangeArrowheads="1"/>
          </p:cNvSpPr>
          <p:nvPr/>
        </p:nvSpPr>
        <p:spPr bwMode="auto">
          <a:xfrm rot="4631744">
            <a:off x="4707732" y="5739693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7920" name="AutoShape 141"/>
          <p:cNvSpPr>
            <a:spLocks noChangeArrowheads="1"/>
          </p:cNvSpPr>
          <p:nvPr/>
        </p:nvSpPr>
        <p:spPr bwMode="auto">
          <a:xfrm rot="4143938">
            <a:off x="5355432" y="5522205"/>
            <a:ext cx="649288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7921" name="AutoShape 142"/>
          <p:cNvSpPr>
            <a:spLocks noChangeArrowheads="1"/>
          </p:cNvSpPr>
          <p:nvPr/>
        </p:nvSpPr>
        <p:spPr bwMode="auto">
          <a:xfrm rot="3656746">
            <a:off x="6044407" y="5234868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700">
              <a:solidFill>
                <a:schemeClr val="bg1"/>
              </a:solidFill>
            </a:endParaRPr>
          </a:p>
        </p:txBody>
      </p:sp>
      <p:sp>
        <p:nvSpPr>
          <p:cNvPr id="77922" name="AutoShape 143"/>
          <p:cNvSpPr>
            <a:spLocks noChangeArrowheads="1"/>
          </p:cNvSpPr>
          <p:nvPr/>
        </p:nvSpPr>
        <p:spPr bwMode="auto">
          <a:xfrm rot="5637006">
            <a:off x="2443957" y="5955593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7923" name="AutoShape 144"/>
          <p:cNvSpPr>
            <a:spLocks noChangeArrowheads="1"/>
          </p:cNvSpPr>
          <p:nvPr/>
        </p:nvSpPr>
        <p:spPr bwMode="auto">
          <a:xfrm rot="5637006">
            <a:off x="3236119" y="5955593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7250" name="Line 146"/>
          <p:cNvSpPr>
            <a:spLocks noChangeShapeType="1"/>
          </p:cNvSpPr>
          <p:nvPr/>
        </p:nvSpPr>
        <p:spPr bwMode="auto">
          <a:xfrm>
            <a:off x="3563938" y="5770649"/>
            <a:ext cx="0" cy="5048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251" name="Line 147"/>
          <p:cNvSpPr>
            <a:spLocks noChangeShapeType="1"/>
          </p:cNvSpPr>
          <p:nvPr/>
        </p:nvSpPr>
        <p:spPr bwMode="auto">
          <a:xfrm>
            <a:off x="2771775" y="5770649"/>
            <a:ext cx="0" cy="5048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252" name="Line 148"/>
          <p:cNvSpPr>
            <a:spLocks noChangeShapeType="1"/>
          </p:cNvSpPr>
          <p:nvPr/>
        </p:nvSpPr>
        <p:spPr bwMode="auto">
          <a:xfrm>
            <a:off x="5580063" y="5338849"/>
            <a:ext cx="173037" cy="5127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47253" name="Line 149"/>
          <p:cNvSpPr>
            <a:spLocks noChangeShapeType="1"/>
          </p:cNvSpPr>
          <p:nvPr/>
        </p:nvSpPr>
        <p:spPr bwMode="auto">
          <a:xfrm>
            <a:off x="6227763" y="5049924"/>
            <a:ext cx="211137" cy="4746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47254" name="Line 150"/>
          <p:cNvSpPr>
            <a:spLocks noChangeShapeType="1"/>
          </p:cNvSpPr>
          <p:nvPr/>
        </p:nvSpPr>
        <p:spPr bwMode="auto">
          <a:xfrm>
            <a:off x="4970463" y="5535699"/>
            <a:ext cx="117475" cy="477838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700">
              <a:solidFill>
                <a:schemeClr val="bg1"/>
              </a:solidFill>
            </a:endParaRPr>
          </a:p>
        </p:txBody>
      </p:sp>
      <p:grpSp>
        <p:nvGrpSpPr>
          <p:cNvPr id="47262" name="Group 158"/>
          <p:cNvGrpSpPr>
            <a:grpSpLocks/>
          </p:cNvGrpSpPr>
          <p:nvPr/>
        </p:nvGrpSpPr>
        <p:grpSpPr bwMode="auto">
          <a:xfrm>
            <a:off x="2709863" y="5483312"/>
            <a:ext cx="3816350" cy="863600"/>
            <a:chOff x="1707" y="3113"/>
            <a:chExt cx="2404" cy="544"/>
          </a:xfrm>
        </p:grpSpPr>
        <p:sp>
          <p:nvSpPr>
            <p:cNvPr id="77937" name="Oval 152"/>
            <p:cNvSpPr>
              <a:spLocks noChangeArrowheads="1"/>
            </p:cNvSpPr>
            <p:nvPr/>
          </p:nvSpPr>
          <p:spPr bwMode="auto">
            <a:xfrm>
              <a:off x="3612" y="3339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7938" name="Oval 153"/>
            <p:cNvSpPr>
              <a:spLocks noChangeArrowheads="1"/>
            </p:cNvSpPr>
            <p:nvPr/>
          </p:nvSpPr>
          <p:spPr bwMode="auto">
            <a:xfrm>
              <a:off x="2764" y="3552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7939" name="Oval 154"/>
            <p:cNvSpPr>
              <a:spLocks noChangeArrowheads="1"/>
            </p:cNvSpPr>
            <p:nvPr/>
          </p:nvSpPr>
          <p:spPr bwMode="auto">
            <a:xfrm>
              <a:off x="2232" y="3589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7940" name="Oval 155"/>
            <p:cNvSpPr>
              <a:spLocks noChangeArrowheads="1"/>
            </p:cNvSpPr>
            <p:nvPr/>
          </p:nvSpPr>
          <p:spPr bwMode="auto">
            <a:xfrm>
              <a:off x="1707" y="3612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7941" name="Oval 156"/>
            <p:cNvSpPr>
              <a:spLocks noChangeArrowheads="1"/>
            </p:cNvSpPr>
            <p:nvPr/>
          </p:nvSpPr>
          <p:spPr bwMode="auto">
            <a:xfrm>
              <a:off x="3204" y="3475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7942" name="Oval 157"/>
            <p:cNvSpPr>
              <a:spLocks noChangeArrowheads="1"/>
            </p:cNvSpPr>
            <p:nvPr/>
          </p:nvSpPr>
          <p:spPr bwMode="auto">
            <a:xfrm>
              <a:off x="4066" y="3113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47263" name="Text Box 159"/>
          <p:cNvSpPr txBox="1">
            <a:spLocks noChangeArrowheads="1"/>
          </p:cNvSpPr>
          <p:nvPr/>
        </p:nvSpPr>
        <p:spPr bwMode="auto">
          <a:xfrm>
            <a:off x="2261394" y="6262774"/>
            <a:ext cx="5467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solidFill>
                  <a:srgbClr val="FF0000"/>
                </a:solidFill>
              </a:rPr>
              <a:t>La modification de la perméabilité membranaire</a:t>
            </a:r>
            <a:br>
              <a:rPr lang="fr-FR" altLang="en-US" sz="1800" dirty="0">
                <a:solidFill>
                  <a:srgbClr val="FF0000"/>
                </a:solidFill>
              </a:rPr>
            </a:br>
            <a:r>
              <a:rPr lang="fr-FR" altLang="en-US" sz="1800" dirty="0">
                <a:solidFill>
                  <a:srgbClr val="FF0000"/>
                </a:solidFill>
              </a:rPr>
              <a:t>entraîne une modification du potentiel de membrane</a:t>
            </a:r>
          </a:p>
        </p:txBody>
      </p:sp>
      <p:sp>
        <p:nvSpPr>
          <p:cNvPr id="47264" name="AutoShape 160"/>
          <p:cNvSpPr>
            <a:spLocks noChangeArrowheads="1"/>
          </p:cNvSpPr>
          <p:nvPr/>
        </p:nvSpPr>
        <p:spPr bwMode="auto">
          <a:xfrm rot="4540637">
            <a:off x="2376488" y="46124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47265" name="AutoShape 161"/>
          <p:cNvSpPr>
            <a:spLocks noChangeArrowheads="1"/>
          </p:cNvSpPr>
          <p:nvPr/>
        </p:nvSpPr>
        <p:spPr bwMode="auto">
          <a:xfrm rot="4540637">
            <a:off x="2366962" y="-25313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47266" name="AutoShape 162"/>
          <p:cNvSpPr>
            <a:spLocks noChangeArrowheads="1"/>
          </p:cNvSpPr>
          <p:nvPr/>
        </p:nvSpPr>
        <p:spPr bwMode="auto">
          <a:xfrm rot="4540637">
            <a:off x="2357438" y="-96751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77934" name="Text Box 163"/>
          <p:cNvSpPr txBox="1">
            <a:spLocks noChangeArrowheads="1"/>
          </p:cNvSpPr>
          <p:nvPr/>
        </p:nvSpPr>
        <p:spPr bwMode="auto">
          <a:xfrm>
            <a:off x="5161359" y="554731"/>
            <a:ext cx="394454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8. Les ions peuvent diffuser</a:t>
            </a:r>
            <a:br>
              <a:rPr lang="fr-FR" altLang="en-US" sz="2400" dirty="0"/>
            </a:br>
            <a:r>
              <a:rPr lang="fr-FR" altLang="en-US" sz="2400" dirty="0"/>
              <a:t>à travers la membrane du</a:t>
            </a:r>
            <a:br>
              <a:rPr lang="fr-FR" altLang="en-US" sz="2400" dirty="0"/>
            </a:br>
            <a:r>
              <a:rPr lang="fr-FR" altLang="en-US" sz="2400" dirty="0"/>
              <a:t>neurone post-synaptique</a:t>
            </a:r>
          </a:p>
        </p:txBody>
      </p:sp>
      <p:sp>
        <p:nvSpPr>
          <p:cNvPr id="77935" name="Rectangle 164"/>
          <p:cNvSpPr>
            <a:spLocks noChangeArrowheads="1"/>
          </p:cNvSpPr>
          <p:nvPr/>
        </p:nvSpPr>
        <p:spPr bwMode="auto">
          <a:xfrm>
            <a:off x="0" y="-27384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7936" name="Text Box 165"/>
          <p:cNvSpPr txBox="1">
            <a:spLocks noChangeArrowheads="1"/>
          </p:cNvSpPr>
          <p:nvPr/>
        </p:nvSpPr>
        <p:spPr bwMode="auto">
          <a:xfrm>
            <a:off x="1055688" y="-27384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Synapse chimique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7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7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7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7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7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7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47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7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30" grpId="0" animBg="1"/>
      <p:bldP spid="47250" grpId="0" animBg="1"/>
      <p:bldP spid="47251" grpId="0" animBg="1"/>
      <p:bldP spid="47252" grpId="0" animBg="1"/>
      <p:bldP spid="47253" grpId="0" animBg="1"/>
      <p:bldP spid="47254" grpId="0" animBg="1"/>
      <p:bldP spid="4726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Freeform 3"/>
          <p:cNvSpPr>
            <a:spLocks/>
          </p:cNvSpPr>
          <p:nvPr/>
        </p:nvSpPr>
        <p:spPr bwMode="auto">
          <a:xfrm>
            <a:off x="1341438" y="764803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852" name="Freeform 4"/>
          <p:cNvSpPr>
            <a:spLocks/>
          </p:cNvSpPr>
          <p:nvPr/>
        </p:nvSpPr>
        <p:spPr bwMode="auto">
          <a:xfrm>
            <a:off x="909638" y="4125540"/>
            <a:ext cx="7704137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853" name="Freeform 5"/>
          <p:cNvSpPr>
            <a:spLocks/>
          </p:cNvSpPr>
          <p:nvPr/>
        </p:nvSpPr>
        <p:spPr bwMode="auto">
          <a:xfrm>
            <a:off x="27098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854" name="Freeform 6"/>
          <p:cNvSpPr>
            <a:spLocks/>
          </p:cNvSpPr>
          <p:nvPr/>
        </p:nvSpPr>
        <p:spPr bwMode="auto">
          <a:xfrm>
            <a:off x="2925763" y="764803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855" name="Freeform 7"/>
          <p:cNvSpPr>
            <a:spLocks/>
          </p:cNvSpPr>
          <p:nvPr/>
        </p:nvSpPr>
        <p:spPr bwMode="auto">
          <a:xfrm>
            <a:off x="31416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856" name="Freeform 8"/>
          <p:cNvSpPr>
            <a:spLocks/>
          </p:cNvSpPr>
          <p:nvPr/>
        </p:nvSpPr>
        <p:spPr bwMode="auto">
          <a:xfrm>
            <a:off x="33575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857" name="Freeform 9"/>
          <p:cNvSpPr>
            <a:spLocks/>
          </p:cNvSpPr>
          <p:nvPr/>
        </p:nvSpPr>
        <p:spPr bwMode="auto">
          <a:xfrm>
            <a:off x="35734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858" name="Oval 10"/>
          <p:cNvSpPr>
            <a:spLocks noChangeArrowheads="1"/>
          </p:cNvSpPr>
          <p:nvPr/>
        </p:nvSpPr>
        <p:spPr bwMode="auto">
          <a:xfrm rot="-8050359">
            <a:off x="4797425" y="2780928"/>
            <a:ext cx="431800" cy="431800"/>
          </a:xfrm>
          <a:prstGeom prst="ellipse">
            <a:avLst/>
          </a:prstGeom>
          <a:solidFill>
            <a:srgbClr val="66FFFF"/>
          </a:solidFill>
          <a:ln w="28575" algn="ctr">
            <a:solidFill>
              <a:schemeClr val="bg2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59" name="Oval 11"/>
          <p:cNvSpPr>
            <a:spLocks noChangeArrowheads="1"/>
          </p:cNvSpPr>
          <p:nvPr/>
        </p:nvSpPr>
        <p:spPr bwMode="auto">
          <a:xfrm rot="-8050359">
            <a:off x="3213100" y="1268040"/>
            <a:ext cx="431800" cy="4318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12" name="AutoShape 12"/>
          <p:cNvSpPr>
            <a:spLocks noChangeArrowheads="1"/>
          </p:cNvSpPr>
          <p:nvPr/>
        </p:nvSpPr>
        <p:spPr bwMode="auto">
          <a:xfrm rot="4540637">
            <a:off x="2386012" y="152028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78861" name="Oval 13"/>
          <p:cNvSpPr>
            <a:spLocks noChangeArrowheads="1"/>
          </p:cNvSpPr>
          <p:nvPr/>
        </p:nvSpPr>
        <p:spPr bwMode="auto">
          <a:xfrm rot="-8050359">
            <a:off x="2997200" y="1701428"/>
            <a:ext cx="287337" cy="2873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62" name="Oval 14"/>
          <p:cNvSpPr>
            <a:spLocks noChangeArrowheads="1"/>
          </p:cNvSpPr>
          <p:nvPr/>
        </p:nvSpPr>
        <p:spPr bwMode="auto">
          <a:xfrm rot="-8050359">
            <a:off x="3538538" y="1772865"/>
            <a:ext cx="215900" cy="2159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63" name="Freeform 15"/>
          <p:cNvSpPr>
            <a:spLocks/>
          </p:cNvSpPr>
          <p:nvPr/>
        </p:nvSpPr>
        <p:spPr bwMode="auto">
          <a:xfrm>
            <a:off x="2336800" y="2769815"/>
            <a:ext cx="1189038" cy="587375"/>
          </a:xfrm>
          <a:custGeom>
            <a:avLst/>
            <a:gdLst>
              <a:gd name="T0" fmla="*/ 2147483647 w 749"/>
              <a:gd name="T1" fmla="*/ 2147483647 h 370"/>
              <a:gd name="T2" fmla="*/ 2147483647 w 749"/>
              <a:gd name="T3" fmla="*/ 2147483647 h 370"/>
              <a:gd name="T4" fmla="*/ 2147483647 w 749"/>
              <a:gd name="T5" fmla="*/ 2147483647 h 370"/>
              <a:gd name="T6" fmla="*/ 2147483647 w 749"/>
              <a:gd name="T7" fmla="*/ 2147483647 h 370"/>
              <a:gd name="T8" fmla="*/ 2147483647 w 749"/>
              <a:gd name="T9" fmla="*/ 2147483647 h 370"/>
              <a:gd name="T10" fmla="*/ 2147483647 w 749"/>
              <a:gd name="T11" fmla="*/ 2147483647 h 370"/>
              <a:gd name="T12" fmla="*/ 2147483647 w 749"/>
              <a:gd name="T13" fmla="*/ 2147483647 h 370"/>
              <a:gd name="T14" fmla="*/ 2147483647 w 749"/>
              <a:gd name="T15" fmla="*/ 2147483647 h 370"/>
              <a:gd name="T16" fmla="*/ 2147483647 w 749"/>
              <a:gd name="T17" fmla="*/ 2147483647 h 370"/>
              <a:gd name="T18" fmla="*/ 2147483647 w 749"/>
              <a:gd name="T19" fmla="*/ 2147483647 h 370"/>
              <a:gd name="T20" fmla="*/ 2147483647 w 749"/>
              <a:gd name="T21" fmla="*/ 2147483647 h 3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49" h="370">
                <a:moveTo>
                  <a:pt x="8" y="324"/>
                </a:moveTo>
                <a:cubicBezTo>
                  <a:pt x="16" y="294"/>
                  <a:pt x="54" y="233"/>
                  <a:pt x="99" y="188"/>
                </a:cubicBezTo>
                <a:cubicBezTo>
                  <a:pt x="144" y="143"/>
                  <a:pt x="220" y="82"/>
                  <a:pt x="280" y="52"/>
                </a:cubicBezTo>
                <a:cubicBezTo>
                  <a:pt x="340" y="22"/>
                  <a:pt x="409" y="14"/>
                  <a:pt x="462" y="7"/>
                </a:cubicBezTo>
                <a:cubicBezTo>
                  <a:pt x="515" y="0"/>
                  <a:pt x="553" y="0"/>
                  <a:pt x="598" y="7"/>
                </a:cubicBezTo>
                <a:cubicBezTo>
                  <a:pt x="643" y="14"/>
                  <a:pt x="719" y="29"/>
                  <a:pt x="734" y="52"/>
                </a:cubicBezTo>
                <a:cubicBezTo>
                  <a:pt x="749" y="75"/>
                  <a:pt x="733" y="120"/>
                  <a:pt x="688" y="143"/>
                </a:cubicBezTo>
                <a:cubicBezTo>
                  <a:pt x="643" y="166"/>
                  <a:pt x="545" y="158"/>
                  <a:pt x="462" y="188"/>
                </a:cubicBezTo>
                <a:cubicBezTo>
                  <a:pt x="379" y="218"/>
                  <a:pt x="257" y="294"/>
                  <a:pt x="189" y="324"/>
                </a:cubicBezTo>
                <a:cubicBezTo>
                  <a:pt x="121" y="354"/>
                  <a:pt x="83" y="370"/>
                  <a:pt x="53" y="370"/>
                </a:cubicBezTo>
                <a:cubicBezTo>
                  <a:pt x="23" y="370"/>
                  <a:pt x="0" y="354"/>
                  <a:pt x="8" y="324"/>
                </a:cubicBezTo>
                <a:close/>
              </a:path>
            </a:pathLst>
          </a:custGeom>
          <a:solidFill>
            <a:schemeClr val="accent1"/>
          </a:solidFill>
          <a:ln w="5715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864" name="AutoShape 16"/>
          <p:cNvSpPr>
            <a:spLocks noChangeArrowheads="1"/>
          </p:cNvSpPr>
          <p:nvPr/>
        </p:nvSpPr>
        <p:spPr bwMode="auto">
          <a:xfrm rot="5959416">
            <a:off x="6385718" y="3959647"/>
            <a:ext cx="252413" cy="323850"/>
          </a:xfrm>
          <a:prstGeom prst="can">
            <a:avLst>
              <a:gd name="adj" fmla="val 60141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65" name="AutoShape 17"/>
          <p:cNvSpPr>
            <a:spLocks noChangeArrowheads="1"/>
          </p:cNvSpPr>
          <p:nvPr/>
        </p:nvSpPr>
        <p:spPr bwMode="auto">
          <a:xfrm rot="-602214">
            <a:off x="4221163" y="5733678"/>
            <a:ext cx="288925" cy="3603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78866" name="AutoShape 18"/>
          <p:cNvSpPr>
            <a:spLocks noChangeArrowheads="1"/>
          </p:cNvSpPr>
          <p:nvPr/>
        </p:nvSpPr>
        <p:spPr bwMode="auto">
          <a:xfrm rot="-871198">
            <a:off x="4868863" y="55892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78867" name="AutoShape 19"/>
          <p:cNvSpPr>
            <a:spLocks noChangeArrowheads="1"/>
          </p:cNvSpPr>
          <p:nvPr/>
        </p:nvSpPr>
        <p:spPr bwMode="auto">
          <a:xfrm rot="-1022290">
            <a:off x="5516563" y="53733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78868" name="AutoShape 20"/>
          <p:cNvSpPr>
            <a:spLocks noChangeArrowheads="1"/>
          </p:cNvSpPr>
          <p:nvPr/>
        </p:nvSpPr>
        <p:spPr bwMode="auto">
          <a:xfrm rot="-1688439">
            <a:off x="6164263" y="5084390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78869" name="AutoShape 21"/>
          <p:cNvSpPr>
            <a:spLocks noChangeArrowheads="1"/>
          </p:cNvSpPr>
          <p:nvPr/>
        </p:nvSpPr>
        <p:spPr bwMode="auto">
          <a:xfrm>
            <a:off x="3429000" y="58051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78870" name="AutoShape 22"/>
          <p:cNvSpPr>
            <a:spLocks noChangeArrowheads="1"/>
          </p:cNvSpPr>
          <p:nvPr/>
        </p:nvSpPr>
        <p:spPr bwMode="auto">
          <a:xfrm rot="180767">
            <a:off x="2636838" y="58051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78871" name="AutoShape 23"/>
          <p:cNvSpPr>
            <a:spLocks noChangeArrowheads="1"/>
          </p:cNvSpPr>
          <p:nvPr/>
        </p:nvSpPr>
        <p:spPr bwMode="auto">
          <a:xfrm rot="4631744">
            <a:off x="4060032" y="591385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72" name="Freeform 24"/>
          <p:cNvSpPr>
            <a:spLocks/>
          </p:cNvSpPr>
          <p:nvPr/>
        </p:nvSpPr>
        <p:spPr bwMode="auto">
          <a:xfrm rot="351833">
            <a:off x="3875088" y="4809753"/>
            <a:ext cx="612775" cy="588962"/>
          </a:xfrm>
          <a:custGeom>
            <a:avLst/>
            <a:gdLst>
              <a:gd name="T0" fmla="*/ 2147483647 w 386"/>
              <a:gd name="T1" fmla="*/ 2147483647 h 371"/>
              <a:gd name="T2" fmla="*/ 2147483647 w 386"/>
              <a:gd name="T3" fmla="*/ 2147483647 h 371"/>
              <a:gd name="T4" fmla="*/ 2147483647 w 386"/>
              <a:gd name="T5" fmla="*/ 2147483647 h 371"/>
              <a:gd name="T6" fmla="*/ 2147483647 w 386"/>
              <a:gd name="T7" fmla="*/ 2147483647 h 371"/>
              <a:gd name="T8" fmla="*/ 2147483647 w 386"/>
              <a:gd name="T9" fmla="*/ 2147483647 h 371"/>
              <a:gd name="T10" fmla="*/ 2147483647 w 386"/>
              <a:gd name="T11" fmla="*/ 2147483647 h 371"/>
              <a:gd name="T12" fmla="*/ 2147483647 w 386"/>
              <a:gd name="T13" fmla="*/ 2147483647 h 371"/>
              <a:gd name="T14" fmla="*/ 2147483647 w 386"/>
              <a:gd name="T15" fmla="*/ 2147483647 h 371"/>
              <a:gd name="T16" fmla="*/ 2147483647 w 386"/>
              <a:gd name="T17" fmla="*/ 2147483647 h 3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6" h="371">
                <a:moveTo>
                  <a:pt x="23" y="371"/>
                </a:moveTo>
                <a:cubicBezTo>
                  <a:pt x="91" y="359"/>
                  <a:pt x="159" y="348"/>
                  <a:pt x="159" y="325"/>
                </a:cubicBezTo>
                <a:cubicBezTo>
                  <a:pt x="159" y="302"/>
                  <a:pt x="46" y="272"/>
                  <a:pt x="23" y="235"/>
                </a:cubicBezTo>
                <a:cubicBezTo>
                  <a:pt x="0" y="198"/>
                  <a:pt x="0" y="137"/>
                  <a:pt x="23" y="99"/>
                </a:cubicBezTo>
                <a:cubicBezTo>
                  <a:pt x="46" y="61"/>
                  <a:pt x="114" y="16"/>
                  <a:pt x="159" y="8"/>
                </a:cubicBezTo>
                <a:cubicBezTo>
                  <a:pt x="204" y="0"/>
                  <a:pt x="265" y="23"/>
                  <a:pt x="295" y="53"/>
                </a:cubicBezTo>
                <a:cubicBezTo>
                  <a:pt x="325" y="83"/>
                  <a:pt x="340" y="151"/>
                  <a:pt x="340" y="189"/>
                </a:cubicBezTo>
                <a:cubicBezTo>
                  <a:pt x="340" y="227"/>
                  <a:pt x="287" y="265"/>
                  <a:pt x="295" y="280"/>
                </a:cubicBezTo>
                <a:cubicBezTo>
                  <a:pt x="303" y="295"/>
                  <a:pt x="344" y="287"/>
                  <a:pt x="386" y="28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873" name="AutoShape 25"/>
          <p:cNvSpPr>
            <a:spLocks noChangeArrowheads="1"/>
          </p:cNvSpPr>
          <p:nvPr/>
        </p:nvSpPr>
        <p:spPr bwMode="auto">
          <a:xfrm rot="4631744">
            <a:off x="3886994" y="5183609"/>
            <a:ext cx="649287" cy="161925"/>
          </a:xfrm>
          <a:prstGeom prst="homePlate">
            <a:avLst>
              <a:gd name="adj" fmla="val 10024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pSp>
        <p:nvGrpSpPr>
          <p:cNvPr id="78874" name="Group 26"/>
          <p:cNvGrpSpPr>
            <a:grpSpLocks/>
          </p:cNvGrpSpPr>
          <p:nvPr/>
        </p:nvGrpSpPr>
        <p:grpSpPr bwMode="auto">
          <a:xfrm>
            <a:off x="3933825" y="4868490"/>
            <a:ext cx="431800" cy="504825"/>
            <a:chOff x="2478" y="2704"/>
            <a:chExt cx="272" cy="318"/>
          </a:xfrm>
        </p:grpSpPr>
        <p:sp>
          <p:nvSpPr>
            <p:cNvPr id="78985" name="Oval 27"/>
            <p:cNvSpPr>
              <a:spLocks noChangeArrowheads="1"/>
            </p:cNvSpPr>
            <p:nvPr/>
          </p:nvSpPr>
          <p:spPr bwMode="auto">
            <a:xfrm>
              <a:off x="2569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86" name="Oval 28"/>
            <p:cNvSpPr>
              <a:spLocks noChangeArrowheads="1"/>
            </p:cNvSpPr>
            <p:nvPr/>
          </p:nvSpPr>
          <p:spPr bwMode="auto">
            <a:xfrm>
              <a:off x="2614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87" name="Oval 29"/>
            <p:cNvSpPr>
              <a:spLocks noChangeArrowheads="1"/>
            </p:cNvSpPr>
            <p:nvPr/>
          </p:nvSpPr>
          <p:spPr bwMode="auto">
            <a:xfrm>
              <a:off x="265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88" name="Oval 30"/>
            <p:cNvSpPr>
              <a:spLocks noChangeArrowheads="1"/>
            </p:cNvSpPr>
            <p:nvPr/>
          </p:nvSpPr>
          <p:spPr bwMode="auto">
            <a:xfrm>
              <a:off x="2523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89" name="Oval 31"/>
            <p:cNvSpPr>
              <a:spLocks noChangeArrowheads="1"/>
            </p:cNvSpPr>
            <p:nvPr/>
          </p:nvSpPr>
          <p:spPr bwMode="auto">
            <a:xfrm>
              <a:off x="2614" y="2977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90" name="Oval 32"/>
            <p:cNvSpPr>
              <a:spLocks noChangeArrowheads="1"/>
            </p:cNvSpPr>
            <p:nvPr/>
          </p:nvSpPr>
          <p:spPr bwMode="auto">
            <a:xfrm>
              <a:off x="2659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91" name="Oval 33"/>
            <p:cNvSpPr>
              <a:spLocks noChangeArrowheads="1"/>
            </p:cNvSpPr>
            <p:nvPr/>
          </p:nvSpPr>
          <p:spPr bwMode="auto">
            <a:xfrm>
              <a:off x="2614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92" name="Oval 34"/>
            <p:cNvSpPr>
              <a:spLocks noChangeArrowheads="1"/>
            </p:cNvSpPr>
            <p:nvPr/>
          </p:nvSpPr>
          <p:spPr bwMode="auto">
            <a:xfrm>
              <a:off x="2705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93" name="Oval 35"/>
            <p:cNvSpPr>
              <a:spLocks noChangeArrowheads="1"/>
            </p:cNvSpPr>
            <p:nvPr/>
          </p:nvSpPr>
          <p:spPr bwMode="auto">
            <a:xfrm>
              <a:off x="256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94" name="Oval 36"/>
            <p:cNvSpPr>
              <a:spLocks noChangeArrowheads="1"/>
            </p:cNvSpPr>
            <p:nvPr/>
          </p:nvSpPr>
          <p:spPr bwMode="auto">
            <a:xfrm>
              <a:off x="2523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95" name="Oval 37"/>
            <p:cNvSpPr>
              <a:spLocks noChangeArrowheads="1"/>
            </p:cNvSpPr>
            <p:nvPr/>
          </p:nvSpPr>
          <p:spPr bwMode="auto">
            <a:xfrm>
              <a:off x="2705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96" name="Oval 38"/>
            <p:cNvSpPr>
              <a:spLocks noChangeArrowheads="1"/>
            </p:cNvSpPr>
            <p:nvPr/>
          </p:nvSpPr>
          <p:spPr bwMode="auto">
            <a:xfrm>
              <a:off x="2478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78875" name="Oval 39"/>
          <p:cNvSpPr>
            <a:spLocks noChangeArrowheads="1"/>
          </p:cNvSpPr>
          <p:nvPr/>
        </p:nvSpPr>
        <p:spPr bwMode="auto">
          <a:xfrm>
            <a:off x="4149725" y="54447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76" name="Oval 40"/>
          <p:cNvSpPr>
            <a:spLocks noChangeArrowheads="1"/>
          </p:cNvSpPr>
          <p:nvPr/>
        </p:nvSpPr>
        <p:spPr bwMode="auto">
          <a:xfrm>
            <a:off x="4294188" y="54447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77" name="Oval 41"/>
          <p:cNvSpPr>
            <a:spLocks noChangeArrowheads="1"/>
          </p:cNvSpPr>
          <p:nvPr/>
        </p:nvSpPr>
        <p:spPr bwMode="auto">
          <a:xfrm>
            <a:off x="5057775" y="554952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78" name="Oval 42"/>
          <p:cNvSpPr>
            <a:spLocks noChangeArrowheads="1"/>
          </p:cNvSpPr>
          <p:nvPr/>
        </p:nvSpPr>
        <p:spPr bwMode="auto">
          <a:xfrm>
            <a:off x="4510088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79" name="Oval 43"/>
          <p:cNvSpPr>
            <a:spLocks noChangeArrowheads="1"/>
          </p:cNvSpPr>
          <p:nvPr/>
        </p:nvSpPr>
        <p:spPr bwMode="auto">
          <a:xfrm>
            <a:off x="5686425" y="53415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80" name="Oval 44"/>
          <p:cNvSpPr>
            <a:spLocks noChangeArrowheads="1"/>
          </p:cNvSpPr>
          <p:nvPr/>
        </p:nvSpPr>
        <p:spPr bwMode="auto">
          <a:xfrm>
            <a:off x="4725988" y="53733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81" name="Oval 45"/>
          <p:cNvSpPr>
            <a:spLocks noChangeArrowheads="1"/>
          </p:cNvSpPr>
          <p:nvPr/>
        </p:nvSpPr>
        <p:spPr bwMode="auto">
          <a:xfrm>
            <a:off x="4797425" y="54463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82" name="Oval 46"/>
          <p:cNvSpPr>
            <a:spLocks noChangeArrowheads="1"/>
          </p:cNvSpPr>
          <p:nvPr/>
        </p:nvSpPr>
        <p:spPr bwMode="auto">
          <a:xfrm>
            <a:off x="4821238" y="562414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83" name="Oval 47"/>
          <p:cNvSpPr>
            <a:spLocks noChangeArrowheads="1"/>
          </p:cNvSpPr>
          <p:nvPr/>
        </p:nvSpPr>
        <p:spPr bwMode="auto">
          <a:xfrm>
            <a:off x="3429000" y="58051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84" name="Oval 48"/>
          <p:cNvSpPr>
            <a:spLocks noChangeArrowheads="1"/>
          </p:cNvSpPr>
          <p:nvPr/>
        </p:nvSpPr>
        <p:spPr bwMode="auto">
          <a:xfrm>
            <a:off x="3646488" y="58051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85" name="Oval 49"/>
          <p:cNvSpPr>
            <a:spLocks noChangeArrowheads="1"/>
          </p:cNvSpPr>
          <p:nvPr/>
        </p:nvSpPr>
        <p:spPr bwMode="auto">
          <a:xfrm>
            <a:off x="2636838" y="58051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86" name="Oval 50"/>
          <p:cNvSpPr>
            <a:spLocks noChangeArrowheads="1"/>
          </p:cNvSpPr>
          <p:nvPr/>
        </p:nvSpPr>
        <p:spPr bwMode="auto">
          <a:xfrm>
            <a:off x="2854325" y="58051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87" name="Oval 51"/>
          <p:cNvSpPr>
            <a:spLocks noChangeArrowheads="1"/>
          </p:cNvSpPr>
          <p:nvPr/>
        </p:nvSpPr>
        <p:spPr bwMode="auto">
          <a:xfrm>
            <a:off x="4194175" y="57590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88" name="Oval 52"/>
          <p:cNvSpPr>
            <a:spLocks noChangeArrowheads="1"/>
          </p:cNvSpPr>
          <p:nvPr/>
        </p:nvSpPr>
        <p:spPr bwMode="auto">
          <a:xfrm>
            <a:off x="4424363" y="57082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89" name="Oval 53"/>
          <p:cNvSpPr>
            <a:spLocks noChangeArrowheads="1"/>
          </p:cNvSpPr>
          <p:nvPr/>
        </p:nvSpPr>
        <p:spPr bwMode="auto">
          <a:xfrm>
            <a:off x="5014913" y="530029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90" name="Oval 54"/>
          <p:cNvSpPr>
            <a:spLocks noChangeArrowheads="1"/>
          </p:cNvSpPr>
          <p:nvPr/>
        </p:nvSpPr>
        <p:spPr bwMode="auto">
          <a:xfrm>
            <a:off x="5159375" y="53002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91" name="Oval 55"/>
          <p:cNvSpPr>
            <a:spLocks noChangeArrowheads="1"/>
          </p:cNvSpPr>
          <p:nvPr/>
        </p:nvSpPr>
        <p:spPr bwMode="auto">
          <a:xfrm>
            <a:off x="5230813" y="53733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92" name="Oval 56"/>
          <p:cNvSpPr>
            <a:spLocks noChangeArrowheads="1"/>
          </p:cNvSpPr>
          <p:nvPr/>
        </p:nvSpPr>
        <p:spPr bwMode="auto">
          <a:xfrm>
            <a:off x="5448300" y="50843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93" name="Oval 57"/>
          <p:cNvSpPr>
            <a:spLocks noChangeArrowheads="1"/>
          </p:cNvSpPr>
          <p:nvPr/>
        </p:nvSpPr>
        <p:spPr bwMode="auto">
          <a:xfrm>
            <a:off x="5459413" y="542729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94" name="Oval 58"/>
          <p:cNvSpPr>
            <a:spLocks noChangeArrowheads="1"/>
          </p:cNvSpPr>
          <p:nvPr/>
        </p:nvSpPr>
        <p:spPr bwMode="auto">
          <a:xfrm>
            <a:off x="5664200" y="51574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95" name="Oval 59"/>
          <p:cNvSpPr>
            <a:spLocks noChangeArrowheads="1"/>
          </p:cNvSpPr>
          <p:nvPr/>
        </p:nvSpPr>
        <p:spPr bwMode="auto">
          <a:xfrm>
            <a:off x="6092825" y="51447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96" name="Oval 60"/>
          <p:cNvSpPr>
            <a:spLocks noChangeArrowheads="1"/>
          </p:cNvSpPr>
          <p:nvPr/>
        </p:nvSpPr>
        <p:spPr bwMode="auto">
          <a:xfrm>
            <a:off x="6308725" y="50494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97" name="Oval 61"/>
          <p:cNvSpPr>
            <a:spLocks noChangeArrowheads="1"/>
          </p:cNvSpPr>
          <p:nvPr/>
        </p:nvSpPr>
        <p:spPr bwMode="auto">
          <a:xfrm>
            <a:off x="3862388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98" name="Oval 62"/>
          <p:cNvSpPr>
            <a:spLocks noChangeArrowheads="1"/>
          </p:cNvSpPr>
          <p:nvPr/>
        </p:nvSpPr>
        <p:spPr bwMode="auto">
          <a:xfrm>
            <a:off x="2565400" y="55892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899" name="Oval 63"/>
          <p:cNvSpPr>
            <a:spLocks noChangeArrowheads="1"/>
          </p:cNvSpPr>
          <p:nvPr/>
        </p:nvSpPr>
        <p:spPr bwMode="auto">
          <a:xfrm>
            <a:off x="1630363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00" name="Oval 64"/>
          <p:cNvSpPr>
            <a:spLocks noChangeArrowheads="1"/>
          </p:cNvSpPr>
          <p:nvPr/>
        </p:nvSpPr>
        <p:spPr bwMode="auto">
          <a:xfrm>
            <a:off x="3070225" y="55892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01" name="Oval 65"/>
          <p:cNvSpPr>
            <a:spLocks noChangeArrowheads="1"/>
          </p:cNvSpPr>
          <p:nvPr/>
        </p:nvSpPr>
        <p:spPr bwMode="auto">
          <a:xfrm>
            <a:off x="4437063" y="53733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02" name="Oval 66"/>
          <p:cNvSpPr>
            <a:spLocks noChangeArrowheads="1"/>
          </p:cNvSpPr>
          <p:nvPr/>
        </p:nvSpPr>
        <p:spPr bwMode="auto">
          <a:xfrm>
            <a:off x="4652963" y="55892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03" name="Oval 67"/>
          <p:cNvSpPr>
            <a:spLocks noChangeArrowheads="1"/>
          </p:cNvSpPr>
          <p:nvPr/>
        </p:nvSpPr>
        <p:spPr bwMode="auto">
          <a:xfrm>
            <a:off x="3502025" y="55177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04" name="Oval 68"/>
          <p:cNvSpPr>
            <a:spLocks noChangeArrowheads="1"/>
          </p:cNvSpPr>
          <p:nvPr/>
        </p:nvSpPr>
        <p:spPr bwMode="auto">
          <a:xfrm>
            <a:off x="2351088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05" name="Oval 69"/>
          <p:cNvSpPr>
            <a:spLocks noChangeArrowheads="1"/>
          </p:cNvSpPr>
          <p:nvPr/>
        </p:nvSpPr>
        <p:spPr bwMode="auto">
          <a:xfrm>
            <a:off x="2062163" y="57336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06" name="Oval 70"/>
          <p:cNvSpPr>
            <a:spLocks noChangeArrowheads="1"/>
          </p:cNvSpPr>
          <p:nvPr/>
        </p:nvSpPr>
        <p:spPr bwMode="auto">
          <a:xfrm>
            <a:off x="3286125" y="58051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07" name="Oval 71"/>
          <p:cNvSpPr>
            <a:spLocks noChangeArrowheads="1"/>
          </p:cNvSpPr>
          <p:nvPr/>
        </p:nvSpPr>
        <p:spPr bwMode="auto">
          <a:xfrm>
            <a:off x="6383338" y="47970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pSp>
        <p:nvGrpSpPr>
          <p:cNvPr id="78908" name="Group 72"/>
          <p:cNvGrpSpPr>
            <a:grpSpLocks/>
          </p:cNvGrpSpPr>
          <p:nvPr/>
        </p:nvGrpSpPr>
        <p:grpSpPr bwMode="auto">
          <a:xfrm>
            <a:off x="5589588" y="3428628"/>
            <a:ext cx="431800" cy="431800"/>
            <a:chOff x="3521" y="1797"/>
            <a:chExt cx="272" cy="272"/>
          </a:xfrm>
        </p:grpSpPr>
        <p:sp>
          <p:nvSpPr>
            <p:cNvPr id="78976" name="Oval 73"/>
            <p:cNvSpPr>
              <a:spLocks noChangeArrowheads="1"/>
            </p:cNvSpPr>
            <p:nvPr/>
          </p:nvSpPr>
          <p:spPr bwMode="auto">
            <a:xfrm rot="-8050359">
              <a:off x="3521" y="1797"/>
              <a:ext cx="272" cy="272"/>
            </a:xfrm>
            <a:prstGeom prst="ellipse">
              <a:avLst/>
            </a:prstGeom>
            <a:solidFill>
              <a:srgbClr val="66FFFF"/>
            </a:solidFill>
            <a:ln w="28575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77" name="Oval 74"/>
            <p:cNvSpPr>
              <a:spLocks noChangeArrowheads="1"/>
            </p:cNvSpPr>
            <p:nvPr/>
          </p:nvSpPr>
          <p:spPr bwMode="auto">
            <a:xfrm>
              <a:off x="3704" y="188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78" name="Oval 75"/>
            <p:cNvSpPr>
              <a:spLocks noChangeArrowheads="1"/>
            </p:cNvSpPr>
            <p:nvPr/>
          </p:nvSpPr>
          <p:spPr bwMode="auto">
            <a:xfrm>
              <a:off x="3657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79" name="Oval 76"/>
            <p:cNvSpPr>
              <a:spLocks noChangeArrowheads="1"/>
            </p:cNvSpPr>
            <p:nvPr/>
          </p:nvSpPr>
          <p:spPr bwMode="auto">
            <a:xfrm>
              <a:off x="3622" y="192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80" name="Oval 77"/>
            <p:cNvSpPr>
              <a:spLocks noChangeArrowheads="1"/>
            </p:cNvSpPr>
            <p:nvPr/>
          </p:nvSpPr>
          <p:spPr bwMode="auto">
            <a:xfrm>
              <a:off x="3612" y="184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81" name="Oval 78"/>
            <p:cNvSpPr>
              <a:spLocks noChangeArrowheads="1"/>
            </p:cNvSpPr>
            <p:nvPr/>
          </p:nvSpPr>
          <p:spPr bwMode="auto">
            <a:xfrm>
              <a:off x="3566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82" name="Oval 79"/>
            <p:cNvSpPr>
              <a:spLocks noChangeArrowheads="1"/>
            </p:cNvSpPr>
            <p:nvPr/>
          </p:nvSpPr>
          <p:spPr bwMode="auto">
            <a:xfrm>
              <a:off x="3566" y="188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83" name="Oval 80"/>
            <p:cNvSpPr>
              <a:spLocks noChangeArrowheads="1"/>
            </p:cNvSpPr>
            <p:nvPr/>
          </p:nvSpPr>
          <p:spPr bwMode="auto">
            <a:xfrm>
              <a:off x="3714" y="194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84" name="Oval 81"/>
            <p:cNvSpPr>
              <a:spLocks noChangeArrowheads="1"/>
            </p:cNvSpPr>
            <p:nvPr/>
          </p:nvSpPr>
          <p:spPr bwMode="auto">
            <a:xfrm>
              <a:off x="3674" y="183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78909" name="Oval 82"/>
          <p:cNvSpPr>
            <a:spLocks noChangeArrowheads="1"/>
          </p:cNvSpPr>
          <p:nvPr/>
        </p:nvSpPr>
        <p:spPr bwMode="auto">
          <a:xfrm>
            <a:off x="5105400" y="29269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10" name="Oval 83"/>
          <p:cNvSpPr>
            <a:spLocks noChangeArrowheads="1"/>
          </p:cNvSpPr>
          <p:nvPr/>
        </p:nvSpPr>
        <p:spPr bwMode="auto">
          <a:xfrm>
            <a:off x="5030788" y="30698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11" name="Oval 84"/>
          <p:cNvSpPr>
            <a:spLocks noChangeArrowheads="1"/>
          </p:cNvSpPr>
          <p:nvPr/>
        </p:nvSpPr>
        <p:spPr bwMode="auto">
          <a:xfrm>
            <a:off x="4975225" y="29857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12" name="Oval 85"/>
          <p:cNvSpPr>
            <a:spLocks noChangeArrowheads="1"/>
          </p:cNvSpPr>
          <p:nvPr/>
        </p:nvSpPr>
        <p:spPr bwMode="auto">
          <a:xfrm>
            <a:off x="4959350" y="28539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13" name="Oval 86"/>
          <p:cNvSpPr>
            <a:spLocks noChangeArrowheads="1"/>
          </p:cNvSpPr>
          <p:nvPr/>
        </p:nvSpPr>
        <p:spPr bwMode="auto">
          <a:xfrm>
            <a:off x="4886325" y="30698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14" name="Oval 87"/>
          <p:cNvSpPr>
            <a:spLocks noChangeArrowheads="1"/>
          </p:cNvSpPr>
          <p:nvPr/>
        </p:nvSpPr>
        <p:spPr bwMode="auto">
          <a:xfrm>
            <a:off x="4886325" y="29253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15" name="Oval 88"/>
          <p:cNvSpPr>
            <a:spLocks noChangeArrowheads="1"/>
          </p:cNvSpPr>
          <p:nvPr/>
        </p:nvSpPr>
        <p:spPr bwMode="auto">
          <a:xfrm>
            <a:off x="5121275" y="30142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16" name="Oval 89"/>
          <p:cNvSpPr>
            <a:spLocks noChangeArrowheads="1"/>
          </p:cNvSpPr>
          <p:nvPr/>
        </p:nvSpPr>
        <p:spPr bwMode="auto">
          <a:xfrm>
            <a:off x="5057775" y="28349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17" name="Oval 90"/>
          <p:cNvSpPr>
            <a:spLocks noChangeArrowheads="1"/>
          </p:cNvSpPr>
          <p:nvPr/>
        </p:nvSpPr>
        <p:spPr bwMode="auto">
          <a:xfrm>
            <a:off x="4860925" y="28301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pSp>
        <p:nvGrpSpPr>
          <p:cNvPr id="78918" name="Group 91"/>
          <p:cNvGrpSpPr>
            <a:grpSpLocks/>
          </p:cNvGrpSpPr>
          <p:nvPr/>
        </p:nvGrpSpPr>
        <p:grpSpPr bwMode="auto">
          <a:xfrm>
            <a:off x="5373688" y="4509715"/>
            <a:ext cx="431800" cy="431800"/>
            <a:chOff x="3385" y="2478"/>
            <a:chExt cx="272" cy="272"/>
          </a:xfrm>
        </p:grpSpPr>
        <p:sp>
          <p:nvSpPr>
            <p:cNvPr id="78967" name="Oval 92"/>
            <p:cNvSpPr>
              <a:spLocks noChangeArrowheads="1"/>
            </p:cNvSpPr>
            <p:nvPr/>
          </p:nvSpPr>
          <p:spPr bwMode="auto">
            <a:xfrm rot="-8050359">
              <a:off x="3385" y="2478"/>
              <a:ext cx="272" cy="272"/>
            </a:xfrm>
            <a:prstGeom prst="ellipse">
              <a:avLst/>
            </a:prstGeom>
            <a:solidFill>
              <a:srgbClr val="66FFFF"/>
            </a:solidFill>
            <a:ln w="38100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68" name="Oval 93"/>
            <p:cNvSpPr>
              <a:spLocks noChangeArrowheads="1"/>
            </p:cNvSpPr>
            <p:nvPr/>
          </p:nvSpPr>
          <p:spPr bwMode="auto">
            <a:xfrm>
              <a:off x="3568" y="256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69" name="Oval 94"/>
            <p:cNvSpPr>
              <a:spLocks noChangeArrowheads="1"/>
            </p:cNvSpPr>
            <p:nvPr/>
          </p:nvSpPr>
          <p:spPr bwMode="auto">
            <a:xfrm>
              <a:off x="3521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70" name="Oval 95"/>
            <p:cNvSpPr>
              <a:spLocks noChangeArrowheads="1"/>
            </p:cNvSpPr>
            <p:nvPr/>
          </p:nvSpPr>
          <p:spPr bwMode="auto">
            <a:xfrm>
              <a:off x="3486" y="260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71" name="Oval 96"/>
            <p:cNvSpPr>
              <a:spLocks noChangeArrowheads="1"/>
            </p:cNvSpPr>
            <p:nvPr/>
          </p:nvSpPr>
          <p:spPr bwMode="auto">
            <a:xfrm>
              <a:off x="3484" y="250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72" name="Oval 97"/>
            <p:cNvSpPr>
              <a:spLocks noChangeArrowheads="1"/>
            </p:cNvSpPr>
            <p:nvPr/>
          </p:nvSpPr>
          <p:spPr bwMode="auto">
            <a:xfrm>
              <a:off x="3430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73" name="Oval 98"/>
            <p:cNvSpPr>
              <a:spLocks noChangeArrowheads="1"/>
            </p:cNvSpPr>
            <p:nvPr/>
          </p:nvSpPr>
          <p:spPr bwMode="auto">
            <a:xfrm>
              <a:off x="3430" y="256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74" name="Oval 99"/>
            <p:cNvSpPr>
              <a:spLocks noChangeArrowheads="1"/>
            </p:cNvSpPr>
            <p:nvPr/>
          </p:nvSpPr>
          <p:spPr bwMode="auto">
            <a:xfrm>
              <a:off x="3578" y="262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75" name="Oval 100"/>
            <p:cNvSpPr>
              <a:spLocks noChangeArrowheads="1"/>
            </p:cNvSpPr>
            <p:nvPr/>
          </p:nvSpPr>
          <p:spPr bwMode="auto">
            <a:xfrm>
              <a:off x="3508" y="25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78919" name="Oval 101"/>
          <p:cNvSpPr>
            <a:spLocks noChangeArrowheads="1"/>
          </p:cNvSpPr>
          <p:nvPr/>
        </p:nvSpPr>
        <p:spPr bwMode="auto">
          <a:xfrm>
            <a:off x="3171825" y="18077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20" name="Oval 102"/>
          <p:cNvSpPr>
            <a:spLocks noChangeArrowheads="1"/>
          </p:cNvSpPr>
          <p:nvPr/>
        </p:nvSpPr>
        <p:spPr bwMode="auto">
          <a:xfrm>
            <a:off x="3035300" y="18474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21" name="Oval 103"/>
          <p:cNvSpPr>
            <a:spLocks noChangeArrowheads="1"/>
          </p:cNvSpPr>
          <p:nvPr/>
        </p:nvSpPr>
        <p:spPr bwMode="auto">
          <a:xfrm>
            <a:off x="3133725" y="17284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22" name="Oval 104"/>
          <p:cNvSpPr>
            <a:spLocks noChangeArrowheads="1"/>
          </p:cNvSpPr>
          <p:nvPr/>
        </p:nvSpPr>
        <p:spPr bwMode="auto">
          <a:xfrm>
            <a:off x="3124200" y="18824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23" name="Oval 105"/>
          <p:cNvSpPr>
            <a:spLocks noChangeArrowheads="1"/>
          </p:cNvSpPr>
          <p:nvPr/>
        </p:nvSpPr>
        <p:spPr bwMode="auto">
          <a:xfrm>
            <a:off x="3051175" y="17601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24" name="Oval 106"/>
          <p:cNvSpPr>
            <a:spLocks noChangeArrowheads="1"/>
          </p:cNvSpPr>
          <p:nvPr/>
        </p:nvSpPr>
        <p:spPr bwMode="auto">
          <a:xfrm>
            <a:off x="4078288" y="57336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25" name="Oval 107"/>
          <p:cNvSpPr>
            <a:spLocks noChangeArrowheads="1"/>
          </p:cNvSpPr>
          <p:nvPr/>
        </p:nvSpPr>
        <p:spPr bwMode="auto">
          <a:xfrm>
            <a:off x="3789363" y="566065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26" name="Oval 108"/>
          <p:cNvSpPr>
            <a:spLocks noChangeArrowheads="1"/>
          </p:cNvSpPr>
          <p:nvPr/>
        </p:nvSpPr>
        <p:spPr bwMode="auto">
          <a:xfrm>
            <a:off x="3429000" y="5589215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27" name="Oval 109"/>
          <p:cNvSpPr>
            <a:spLocks noChangeArrowheads="1"/>
          </p:cNvSpPr>
          <p:nvPr/>
        </p:nvSpPr>
        <p:spPr bwMode="auto">
          <a:xfrm>
            <a:off x="2781300" y="5660653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28" name="Oval 110"/>
          <p:cNvSpPr>
            <a:spLocks noChangeArrowheads="1"/>
          </p:cNvSpPr>
          <p:nvPr/>
        </p:nvSpPr>
        <p:spPr bwMode="auto">
          <a:xfrm>
            <a:off x="2062163" y="5589215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29" name="Oval 111"/>
          <p:cNvSpPr>
            <a:spLocks noChangeArrowheads="1"/>
          </p:cNvSpPr>
          <p:nvPr/>
        </p:nvSpPr>
        <p:spPr bwMode="auto">
          <a:xfrm>
            <a:off x="4365625" y="5517778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30" name="Oval 112"/>
          <p:cNvSpPr>
            <a:spLocks noChangeArrowheads="1"/>
          </p:cNvSpPr>
          <p:nvPr/>
        </p:nvSpPr>
        <p:spPr bwMode="auto">
          <a:xfrm>
            <a:off x="6094413" y="4941515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31" name="Oval 113"/>
          <p:cNvSpPr>
            <a:spLocks noChangeArrowheads="1"/>
          </p:cNvSpPr>
          <p:nvPr/>
        </p:nvSpPr>
        <p:spPr bwMode="auto">
          <a:xfrm>
            <a:off x="5445125" y="5228853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32" name="Oval 114"/>
          <p:cNvSpPr>
            <a:spLocks noChangeArrowheads="1"/>
          </p:cNvSpPr>
          <p:nvPr/>
        </p:nvSpPr>
        <p:spPr bwMode="auto">
          <a:xfrm>
            <a:off x="4941888" y="544475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33" name="Oval 115"/>
          <p:cNvSpPr>
            <a:spLocks noChangeArrowheads="1"/>
          </p:cNvSpPr>
          <p:nvPr/>
        </p:nvSpPr>
        <p:spPr bwMode="auto">
          <a:xfrm>
            <a:off x="4583113" y="566065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34" name="Oval 116"/>
          <p:cNvSpPr>
            <a:spLocks noChangeArrowheads="1"/>
          </p:cNvSpPr>
          <p:nvPr/>
        </p:nvSpPr>
        <p:spPr bwMode="auto">
          <a:xfrm>
            <a:off x="5302250" y="5157415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35" name="Line 117"/>
          <p:cNvSpPr>
            <a:spLocks noChangeShapeType="1"/>
          </p:cNvSpPr>
          <p:nvPr/>
        </p:nvSpPr>
        <p:spPr bwMode="auto">
          <a:xfrm>
            <a:off x="4294188" y="5660653"/>
            <a:ext cx="115887" cy="509587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936" name="Text Box 118"/>
          <p:cNvSpPr txBox="1">
            <a:spLocks noChangeArrowheads="1"/>
          </p:cNvSpPr>
          <p:nvPr/>
        </p:nvSpPr>
        <p:spPr bwMode="auto">
          <a:xfrm>
            <a:off x="6650038" y="3954090"/>
            <a:ext cx="555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chemeClr val="bg1"/>
                </a:solidFill>
              </a:rPr>
              <a:t>Ca++</a:t>
            </a:r>
          </a:p>
        </p:txBody>
      </p:sp>
      <p:sp>
        <p:nvSpPr>
          <p:cNvPr id="78937" name="Freeform 119"/>
          <p:cNvSpPr>
            <a:spLocks/>
          </p:cNvSpPr>
          <p:nvPr/>
        </p:nvSpPr>
        <p:spPr bwMode="auto">
          <a:xfrm>
            <a:off x="3573463" y="2204665"/>
            <a:ext cx="1008062" cy="720725"/>
          </a:xfrm>
          <a:custGeom>
            <a:avLst/>
            <a:gdLst>
              <a:gd name="T0" fmla="*/ 0 w 635"/>
              <a:gd name="T1" fmla="*/ 0 h 454"/>
              <a:gd name="T2" fmla="*/ 2147483647 w 635"/>
              <a:gd name="T3" fmla="*/ 2147483647 h 454"/>
              <a:gd name="T4" fmla="*/ 2147483647 w 635"/>
              <a:gd name="T5" fmla="*/ 2147483647 h 454"/>
              <a:gd name="T6" fmla="*/ 2147483647 w 635"/>
              <a:gd name="T7" fmla="*/ 2147483647 h 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5" h="454">
                <a:moveTo>
                  <a:pt x="0" y="0"/>
                </a:moveTo>
                <a:cubicBezTo>
                  <a:pt x="19" y="83"/>
                  <a:pt x="38" y="167"/>
                  <a:pt x="91" y="227"/>
                </a:cubicBezTo>
                <a:cubicBezTo>
                  <a:pt x="144" y="287"/>
                  <a:pt x="227" y="325"/>
                  <a:pt x="318" y="363"/>
                </a:cubicBezTo>
                <a:cubicBezTo>
                  <a:pt x="409" y="401"/>
                  <a:pt x="522" y="427"/>
                  <a:pt x="635" y="454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938" name="Freeform 120"/>
          <p:cNvSpPr>
            <a:spLocks/>
          </p:cNvSpPr>
          <p:nvPr/>
        </p:nvSpPr>
        <p:spPr bwMode="auto">
          <a:xfrm>
            <a:off x="3573463" y="2828553"/>
            <a:ext cx="647700" cy="168275"/>
          </a:xfrm>
          <a:custGeom>
            <a:avLst/>
            <a:gdLst>
              <a:gd name="T0" fmla="*/ 0 w 408"/>
              <a:gd name="T1" fmla="*/ 2147483647 h 106"/>
              <a:gd name="T2" fmla="*/ 2147483647 w 408"/>
              <a:gd name="T3" fmla="*/ 2147483647 h 106"/>
              <a:gd name="T4" fmla="*/ 2147483647 w 408"/>
              <a:gd name="T5" fmla="*/ 2147483647 h 1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8" h="106">
                <a:moveTo>
                  <a:pt x="0" y="106"/>
                </a:moveTo>
                <a:cubicBezTo>
                  <a:pt x="57" y="68"/>
                  <a:pt x="114" y="30"/>
                  <a:pt x="182" y="15"/>
                </a:cubicBezTo>
                <a:cubicBezTo>
                  <a:pt x="250" y="0"/>
                  <a:pt x="329" y="7"/>
                  <a:pt x="408" y="15"/>
                </a:cubicBezTo>
              </a:path>
            </a:pathLst>
          </a:custGeom>
          <a:noFill/>
          <a:ln w="3810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939" name="Freeform 121"/>
          <p:cNvSpPr>
            <a:spLocks/>
          </p:cNvSpPr>
          <p:nvPr/>
        </p:nvSpPr>
        <p:spPr bwMode="auto">
          <a:xfrm>
            <a:off x="5373688" y="3141290"/>
            <a:ext cx="288925" cy="215900"/>
          </a:xfrm>
          <a:custGeom>
            <a:avLst/>
            <a:gdLst>
              <a:gd name="T0" fmla="*/ 0 w 182"/>
              <a:gd name="T1" fmla="*/ 0 h 136"/>
              <a:gd name="T2" fmla="*/ 2147483647 w 182"/>
              <a:gd name="T3" fmla="*/ 2147483647 h 136"/>
              <a:gd name="T4" fmla="*/ 2147483647 w 182"/>
              <a:gd name="T5" fmla="*/ 2147483647 h 1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" h="136">
                <a:moveTo>
                  <a:pt x="0" y="0"/>
                </a:moveTo>
                <a:cubicBezTo>
                  <a:pt x="53" y="11"/>
                  <a:pt x="106" y="22"/>
                  <a:pt x="136" y="45"/>
                </a:cubicBezTo>
                <a:cubicBezTo>
                  <a:pt x="166" y="68"/>
                  <a:pt x="174" y="102"/>
                  <a:pt x="182" y="136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940" name="Freeform 122"/>
          <p:cNvSpPr>
            <a:spLocks/>
          </p:cNvSpPr>
          <p:nvPr/>
        </p:nvSpPr>
        <p:spPr bwMode="auto">
          <a:xfrm>
            <a:off x="5805488" y="3933453"/>
            <a:ext cx="360362" cy="647700"/>
          </a:xfrm>
          <a:custGeom>
            <a:avLst/>
            <a:gdLst>
              <a:gd name="T0" fmla="*/ 2147483647 w 227"/>
              <a:gd name="T1" fmla="*/ 0 h 408"/>
              <a:gd name="T2" fmla="*/ 2147483647 w 227"/>
              <a:gd name="T3" fmla="*/ 2147483647 h 408"/>
              <a:gd name="T4" fmla="*/ 2147483647 w 227"/>
              <a:gd name="T5" fmla="*/ 2147483647 h 408"/>
              <a:gd name="T6" fmla="*/ 0 w 227"/>
              <a:gd name="T7" fmla="*/ 2147483647 h 4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" h="408">
                <a:moveTo>
                  <a:pt x="182" y="0"/>
                </a:moveTo>
                <a:cubicBezTo>
                  <a:pt x="204" y="45"/>
                  <a:pt x="227" y="91"/>
                  <a:pt x="227" y="136"/>
                </a:cubicBezTo>
                <a:cubicBezTo>
                  <a:pt x="227" y="181"/>
                  <a:pt x="220" y="227"/>
                  <a:pt x="182" y="272"/>
                </a:cubicBezTo>
                <a:cubicBezTo>
                  <a:pt x="144" y="317"/>
                  <a:pt x="72" y="362"/>
                  <a:pt x="0" y="408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941" name="Freeform 123"/>
          <p:cNvSpPr>
            <a:spLocks/>
          </p:cNvSpPr>
          <p:nvPr/>
        </p:nvSpPr>
        <p:spPr bwMode="auto">
          <a:xfrm>
            <a:off x="4473575" y="4797053"/>
            <a:ext cx="828675" cy="207962"/>
          </a:xfrm>
          <a:custGeom>
            <a:avLst/>
            <a:gdLst>
              <a:gd name="T0" fmla="*/ 2147483647 w 522"/>
              <a:gd name="T1" fmla="*/ 0 h 131"/>
              <a:gd name="T2" fmla="*/ 2147483647 w 522"/>
              <a:gd name="T3" fmla="*/ 2147483647 h 131"/>
              <a:gd name="T4" fmla="*/ 0 w 522"/>
              <a:gd name="T5" fmla="*/ 2147483647 h 1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2" h="131">
                <a:moveTo>
                  <a:pt x="522" y="0"/>
                </a:moveTo>
                <a:cubicBezTo>
                  <a:pt x="452" y="34"/>
                  <a:pt x="382" y="69"/>
                  <a:pt x="295" y="91"/>
                </a:cubicBezTo>
                <a:cubicBezTo>
                  <a:pt x="208" y="113"/>
                  <a:pt x="104" y="122"/>
                  <a:pt x="0" y="131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942" name="Freeform 124"/>
          <p:cNvSpPr>
            <a:spLocks/>
          </p:cNvSpPr>
          <p:nvPr/>
        </p:nvSpPr>
        <p:spPr bwMode="auto">
          <a:xfrm>
            <a:off x="6083300" y="4220790"/>
            <a:ext cx="227013" cy="155575"/>
          </a:xfrm>
          <a:custGeom>
            <a:avLst/>
            <a:gdLst>
              <a:gd name="T0" fmla="*/ 2147483647 w 143"/>
              <a:gd name="T1" fmla="*/ 0 h 98"/>
              <a:gd name="T2" fmla="*/ 2147483647 w 143"/>
              <a:gd name="T3" fmla="*/ 2147483647 h 98"/>
              <a:gd name="T4" fmla="*/ 0 w 143"/>
              <a:gd name="T5" fmla="*/ 2147483647 h 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3" h="98">
                <a:moveTo>
                  <a:pt x="143" y="0"/>
                </a:moveTo>
                <a:cubicBezTo>
                  <a:pt x="119" y="5"/>
                  <a:pt x="96" y="10"/>
                  <a:pt x="72" y="26"/>
                </a:cubicBezTo>
                <a:cubicBezTo>
                  <a:pt x="48" y="42"/>
                  <a:pt x="24" y="70"/>
                  <a:pt x="0" y="98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943" name="Text Box 125"/>
          <p:cNvSpPr txBox="1">
            <a:spLocks noChangeArrowheads="1"/>
          </p:cNvSpPr>
          <p:nvPr/>
        </p:nvSpPr>
        <p:spPr bwMode="auto">
          <a:xfrm>
            <a:off x="4581525" y="542463"/>
            <a:ext cx="44275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9. Le courant post-synaptique</a:t>
            </a:r>
            <a:br>
              <a:rPr lang="fr-FR" altLang="en-US" sz="2400" dirty="0"/>
            </a:br>
            <a:r>
              <a:rPr lang="fr-FR" altLang="en-US" sz="2400" dirty="0"/>
              <a:t>(</a:t>
            </a:r>
            <a:r>
              <a:rPr lang="fr-FR" altLang="en-US" sz="2400" dirty="0">
                <a:solidFill>
                  <a:srgbClr val="FF0000"/>
                </a:solidFill>
              </a:rPr>
              <a:t>PPSE</a:t>
            </a:r>
            <a:r>
              <a:rPr lang="fr-FR" altLang="en-US" sz="2400" dirty="0"/>
              <a:t> et </a:t>
            </a:r>
            <a:r>
              <a:rPr lang="fr-FR" altLang="en-US" sz="2400" dirty="0">
                <a:solidFill>
                  <a:srgbClr val="0000FF"/>
                </a:solidFill>
              </a:rPr>
              <a:t>PPSI</a:t>
            </a:r>
            <a:r>
              <a:rPr lang="fr-FR" altLang="en-US" sz="2400" dirty="0"/>
              <a:t>) modifie l’excitabilité du neurone</a:t>
            </a:r>
          </a:p>
        </p:txBody>
      </p:sp>
      <p:sp>
        <p:nvSpPr>
          <p:cNvPr id="78944" name="AutoShape 126"/>
          <p:cNvSpPr>
            <a:spLocks noChangeArrowheads="1"/>
          </p:cNvSpPr>
          <p:nvPr/>
        </p:nvSpPr>
        <p:spPr bwMode="auto">
          <a:xfrm rot="4631744">
            <a:off x="4707732" y="577415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45" name="AutoShape 127"/>
          <p:cNvSpPr>
            <a:spLocks noChangeArrowheads="1"/>
          </p:cNvSpPr>
          <p:nvPr/>
        </p:nvSpPr>
        <p:spPr bwMode="auto">
          <a:xfrm rot="4143938">
            <a:off x="5355432" y="5556671"/>
            <a:ext cx="649288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78946" name="AutoShape 128"/>
          <p:cNvSpPr>
            <a:spLocks noChangeArrowheads="1"/>
          </p:cNvSpPr>
          <p:nvPr/>
        </p:nvSpPr>
        <p:spPr bwMode="auto">
          <a:xfrm rot="3656746">
            <a:off x="6044407" y="5269334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78947" name="AutoShape 129"/>
          <p:cNvSpPr>
            <a:spLocks noChangeArrowheads="1"/>
          </p:cNvSpPr>
          <p:nvPr/>
        </p:nvSpPr>
        <p:spPr bwMode="auto">
          <a:xfrm rot="5637006">
            <a:off x="2443957" y="599005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48" name="AutoShape 130"/>
          <p:cNvSpPr>
            <a:spLocks noChangeArrowheads="1"/>
          </p:cNvSpPr>
          <p:nvPr/>
        </p:nvSpPr>
        <p:spPr bwMode="auto">
          <a:xfrm rot="5637006">
            <a:off x="3236119" y="599005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78949" name="Line 131"/>
          <p:cNvSpPr>
            <a:spLocks noChangeShapeType="1"/>
          </p:cNvSpPr>
          <p:nvPr/>
        </p:nvSpPr>
        <p:spPr bwMode="auto">
          <a:xfrm>
            <a:off x="3563938" y="5805115"/>
            <a:ext cx="0" cy="5048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950" name="Line 132"/>
          <p:cNvSpPr>
            <a:spLocks noChangeShapeType="1"/>
          </p:cNvSpPr>
          <p:nvPr/>
        </p:nvSpPr>
        <p:spPr bwMode="auto">
          <a:xfrm>
            <a:off x="2771775" y="5805115"/>
            <a:ext cx="0" cy="5048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951" name="Line 133"/>
          <p:cNvSpPr>
            <a:spLocks noChangeShapeType="1"/>
          </p:cNvSpPr>
          <p:nvPr/>
        </p:nvSpPr>
        <p:spPr bwMode="auto">
          <a:xfrm>
            <a:off x="5580063" y="5373315"/>
            <a:ext cx="173037" cy="5127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952" name="Line 134"/>
          <p:cNvSpPr>
            <a:spLocks noChangeShapeType="1"/>
          </p:cNvSpPr>
          <p:nvPr/>
        </p:nvSpPr>
        <p:spPr bwMode="auto">
          <a:xfrm>
            <a:off x="6227763" y="5084390"/>
            <a:ext cx="211137" cy="4746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953" name="Line 135"/>
          <p:cNvSpPr>
            <a:spLocks noChangeShapeType="1"/>
          </p:cNvSpPr>
          <p:nvPr/>
        </p:nvSpPr>
        <p:spPr bwMode="auto">
          <a:xfrm>
            <a:off x="4970463" y="5570165"/>
            <a:ext cx="117475" cy="477838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78954" name="Group 136"/>
          <p:cNvGrpSpPr>
            <a:grpSpLocks/>
          </p:cNvGrpSpPr>
          <p:nvPr/>
        </p:nvGrpSpPr>
        <p:grpSpPr bwMode="auto">
          <a:xfrm>
            <a:off x="2709863" y="5517778"/>
            <a:ext cx="3816350" cy="863600"/>
            <a:chOff x="1707" y="3113"/>
            <a:chExt cx="2404" cy="544"/>
          </a:xfrm>
        </p:grpSpPr>
        <p:sp>
          <p:nvSpPr>
            <p:cNvPr id="78961" name="Oval 137"/>
            <p:cNvSpPr>
              <a:spLocks noChangeArrowheads="1"/>
            </p:cNvSpPr>
            <p:nvPr/>
          </p:nvSpPr>
          <p:spPr bwMode="auto">
            <a:xfrm>
              <a:off x="3612" y="3339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62" name="Oval 138"/>
            <p:cNvSpPr>
              <a:spLocks noChangeArrowheads="1"/>
            </p:cNvSpPr>
            <p:nvPr/>
          </p:nvSpPr>
          <p:spPr bwMode="auto">
            <a:xfrm>
              <a:off x="2764" y="3552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63" name="Oval 139"/>
            <p:cNvSpPr>
              <a:spLocks noChangeArrowheads="1"/>
            </p:cNvSpPr>
            <p:nvPr/>
          </p:nvSpPr>
          <p:spPr bwMode="auto">
            <a:xfrm>
              <a:off x="2232" y="3589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64" name="Oval 140"/>
            <p:cNvSpPr>
              <a:spLocks noChangeArrowheads="1"/>
            </p:cNvSpPr>
            <p:nvPr/>
          </p:nvSpPr>
          <p:spPr bwMode="auto">
            <a:xfrm>
              <a:off x="1707" y="3612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65" name="Oval 141"/>
            <p:cNvSpPr>
              <a:spLocks noChangeArrowheads="1"/>
            </p:cNvSpPr>
            <p:nvPr/>
          </p:nvSpPr>
          <p:spPr bwMode="auto">
            <a:xfrm>
              <a:off x="3204" y="3475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8966" name="Oval 142"/>
            <p:cNvSpPr>
              <a:spLocks noChangeArrowheads="1"/>
            </p:cNvSpPr>
            <p:nvPr/>
          </p:nvSpPr>
          <p:spPr bwMode="auto">
            <a:xfrm>
              <a:off x="4066" y="3113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51344" name="AutoShape 144"/>
          <p:cNvSpPr>
            <a:spLocks noChangeArrowheads="1"/>
          </p:cNvSpPr>
          <p:nvPr/>
        </p:nvSpPr>
        <p:spPr bwMode="auto">
          <a:xfrm rot="4540637">
            <a:off x="2376488" y="80590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1345" name="AutoShape 145"/>
          <p:cNvSpPr>
            <a:spLocks noChangeArrowheads="1"/>
          </p:cNvSpPr>
          <p:nvPr/>
        </p:nvSpPr>
        <p:spPr bwMode="auto">
          <a:xfrm rot="4540637">
            <a:off x="2366962" y="9153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1346" name="AutoShape 146"/>
          <p:cNvSpPr>
            <a:spLocks noChangeArrowheads="1"/>
          </p:cNvSpPr>
          <p:nvPr/>
        </p:nvSpPr>
        <p:spPr bwMode="auto">
          <a:xfrm rot="4540637">
            <a:off x="2357438" y="-62285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78959" name="Rectangle 147"/>
          <p:cNvSpPr>
            <a:spLocks noChangeArrowheads="1"/>
          </p:cNvSpPr>
          <p:nvPr/>
        </p:nvSpPr>
        <p:spPr bwMode="auto">
          <a:xfrm>
            <a:off x="0" y="-27384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8960" name="Text Box 148"/>
          <p:cNvSpPr txBox="1">
            <a:spLocks noChangeArrowheads="1"/>
          </p:cNvSpPr>
          <p:nvPr/>
        </p:nvSpPr>
        <p:spPr bwMode="auto">
          <a:xfrm>
            <a:off x="1055688" y="-27384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Synapse chimique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6413575" y="4914771"/>
            <a:ext cx="462681" cy="98231"/>
          </a:xfrm>
          <a:prstGeom prst="rect">
            <a:avLst/>
          </a:prstGeom>
          <a:solidFill>
            <a:srgbClr val="0000FF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FR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CA74111-1194-4111-AEDB-D19B9DEA4038}"/>
              </a:ext>
            </a:extLst>
          </p:cNvPr>
          <p:cNvSpPr txBox="1"/>
          <p:nvPr/>
        </p:nvSpPr>
        <p:spPr>
          <a:xfrm>
            <a:off x="3372845" y="6429645"/>
            <a:ext cx="3639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Ex: canaux à Cl- ouverts =&gt; </a:t>
            </a:r>
            <a:r>
              <a:rPr lang="fr-FR" b="1" dirty="0">
                <a:solidFill>
                  <a:srgbClr val="0000FF"/>
                </a:solidFill>
              </a:rPr>
              <a:t>PPSI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C 0.00712 -0.01666 0.01424 -0.03333 0.02084 -0.04861 C 0.02743 -0.06388 0.03386 -0.08171 0.03959 -0.09166 C 0.04532 -0.10162 0.05052 -0.10787 0.05521 -0.10833 C 0.0599 -0.10879 0.06493 -0.10208 0.06771 -0.09444 C 0.07049 -0.0868 0.07222 -0.07662 0.07188 -0.0625 C 0.07153 -0.04837 0.06771 -0.02731 0.06563 -0.00972 C 0.06354 0.00788 0.06146 0.025 0.05938 0.04306 C 0.05729 0.06112 0.05347 0.07894 0.05313 0.09862 C 0.05278 0.11829 0.05538 0.14491 0.05729 0.16112 C 0.0592 0.17732 0.05955 0.18426 0.06459 0.19584 C 0.06962 0.20741 0.07778 0.22084 0.0875 0.23056 C 0.09722 0.24028 0.11007 0.24723 0.12292 0.25417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Freeform 3"/>
          <p:cNvSpPr>
            <a:spLocks/>
          </p:cNvSpPr>
          <p:nvPr/>
        </p:nvSpPr>
        <p:spPr bwMode="auto">
          <a:xfrm>
            <a:off x="1341438" y="764803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876" name="Freeform 4"/>
          <p:cNvSpPr>
            <a:spLocks/>
          </p:cNvSpPr>
          <p:nvPr/>
        </p:nvSpPr>
        <p:spPr bwMode="auto">
          <a:xfrm>
            <a:off x="909638" y="4125540"/>
            <a:ext cx="7704137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877" name="Freeform 5"/>
          <p:cNvSpPr>
            <a:spLocks/>
          </p:cNvSpPr>
          <p:nvPr/>
        </p:nvSpPr>
        <p:spPr bwMode="auto">
          <a:xfrm>
            <a:off x="27098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878" name="Freeform 6"/>
          <p:cNvSpPr>
            <a:spLocks/>
          </p:cNvSpPr>
          <p:nvPr/>
        </p:nvSpPr>
        <p:spPr bwMode="auto">
          <a:xfrm>
            <a:off x="2925763" y="764803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879" name="Freeform 7"/>
          <p:cNvSpPr>
            <a:spLocks/>
          </p:cNvSpPr>
          <p:nvPr/>
        </p:nvSpPr>
        <p:spPr bwMode="auto">
          <a:xfrm>
            <a:off x="31416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880" name="Freeform 8"/>
          <p:cNvSpPr>
            <a:spLocks/>
          </p:cNvSpPr>
          <p:nvPr/>
        </p:nvSpPr>
        <p:spPr bwMode="auto">
          <a:xfrm>
            <a:off x="33575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881" name="Freeform 9"/>
          <p:cNvSpPr>
            <a:spLocks/>
          </p:cNvSpPr>
          <p:nvPr/>
        </p:nvSpPr>
        <p:spPr bwMode="auto">
          <a:xfrm>
            <a:off x="35734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882" name="Oval 10"/>
          <p:cNvSpPr>
            <a:spLocks noChangeArrowheads="1"/>
          </p:cNvSpPr>
          <p:nvPr/>
        </p:nvSpPr>
        <p:spPr bwMode="auto">
          <a:xfrm rot="-8050359">
            <a:off x="4797425" y="2780928"/>
            <a:ext cx="431800" cy="431800"/>
          </a:xfrm>
          <a:prstGeom prst="ellipse">
            <a:avLst/>
          </a:prstGeom>
          <a:solidFill>
            <a:srgbClr val="66FFFF"/>
          </a:solidFill>
          <a:ln w="28575" algn="ctr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9883" name="Oval 11"/>
          <p:cNvSpPr>
            <a:spLocks noChangeArrowheads="1"/>
          </p:cNvSpPr>
          <p:nvPr/>
        </p:nvSpPr>
        <p:spPr bwMode="auto">
          <a:xfrm rot="-8050359">
            <a:off x="3213100" y="1268040"/>
            <a:ext cx="431800" cy="4318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0188" name="AutoShape 12"/>
          <p:cNvSpPr>
            <a:spLocks noChangeArrowheads="1"/>
          </p:cNvSpPr>
          <p:nvPr/>
        </p:nvSpPr>
        <p:spPr bwMode="auto">
          <a:xfrm rot="4540637">
            <a:off x="2386012" y="152028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79885" name="Oval 13"/>
          <p:cNvSpPr>
            <a:spLocks noChangeArrowheads="1"/>
          </p:cNvSpPr>
          <p:nvPr/>
        </p:nvSpPr>
        <p:spPr bwMode="auto">
          <a:xfrm rot="-8050359">
            <a:off x="2997200" y="1701428"/>
            <a:ext cx="287337" cy="2873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9886" name="Oval 14"/>
          <p:cNvSpPr>
            <a:spLocks noChangeArrowheads="1"/>
          </p:cNvSpPr>
          <p:nvPr/>
        </p:nvSpPr>
        <p:spPr bwMode="auto">
          <a:xfrm rot="-8050359">
            <a:off x="3538538" y="1772865"/>
            <a:ext cx="215900" cy="2159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9887" name="Freeform 15"/>
          <p:cNvSpPr>
            <a:spLocks/>
          </p:cNvSpPr>
          <p:nvPr/>
        </p:nvSpPr>
        <p:spPr bwMode="auto">
          <a:xfrm>
            <a:off x="2336800" y="2769815"/>
            <a:ext cx="1189038" cy="587375"/>
          </a:xfrm>
          <a:custGeom>
            <a:avLst/>
            <a:gdLst>
              <a:gd name="T0" fmla="*/ 2147483647 w 749"/>
              <a:gd name="T1" fmla="*/ 2147483647 h 370"/>
              <a:gd name="T2" fmla="*/ 2147483647 w 749"/>
              <a:gd name="T3" fmla="*/ 2147483647 h 370"/>
              <a:gd name="T4" fmla="*/ 2147483647 w 749"/>
              <a:gd name="T5" fmla="*/ 2147483647 h 370"/>
              <a:gd name="T6" fmla="*/ 2147483647 w 749"/>
              <a:gd name="T7" fmla="*/ 2147483647 h 370"/>
              <a:gd name="T8" fmla="*/ 2147483647 w 749"/>
              <a:gd name="T9" fmla="*/ 2147483647 h 370"/>
              <a:gd name="T10" fmla="*/ 2147483647 w 749"/>
              <a:gd name="T11" fmla="*/ 2147483647 h 370"/>
              <a:gd name="T12" fmla="*/ 2147483647 w 749"/>
              <a:gd name="T13" fmla="*/ 2147483647 h 370"/>
              <a:gd name="T14" fmla="*/ 2147483647 w 749"/>
              <a:gd name="T15" fmla="*/ 2147483647 h 370"/>
              <a:gd name="T16" fmla="*/ 2147483647 w 749"/>
              <a:gd name="T17" fmla="*/ 2147483647 h 370"/>
              <a:gd name="T18" fmla="*/ 2147483647 w 749"/>
              <a:gd name="T19" fmla="*/ 2147483647 h 370"/>
              <a:gd name="T20" fmla="*/ 2147483647 w 749"/>
              <a:gd name="T21" fmla="*/ 2147483647 h 3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49" h="370">
                <a:moveTo>
                  <a:pt x="8" y="324"/>
                </a:moveTo>
                <a:cubicBezTo>
                  <a:pt x="16" y="294"/>
                  <a:pt x="54" y="233"/>
                  <a:pt x="99" y="188"/>
                </a:cubicBezTo>
                <a:cubicBezTo>
                  <a:pt x="144" y="143"/>
                  <a:pt x="220" y="82"/>
                  <a:pt x="280" y="52"/>
                </a:cubicBezTo>
                <a:cubicBezTo>
                  <a:pt x="340" y="22"/>
                  <a:pt x="409" y="14"/>
                  <a:pt x="462" y="7"/>
                </a:cubicBezTo>
                <a:cubicBezTo>
                  <a:pt x="515" y="0"/>
                  <a:pt x="553" y="0"/>
                  <a:pt x="598" y="7"/>
                </a:cubicBezTo>
                <a:cubicBezTo>
                  <a:pt x="643" y="14"/>
                  <a:pt x="719" y="29"/>
                  <a:pt x="734" y="52"/>
                </a:cubicBezTo>
                <a:cubicBezTo>
                  <a:pt x="749" y="75"/>
                  <a:pt x="733" y="120"/>
                  <a:pt x="688" y="143"/>
                </a:cubicBezTo>
                <a:cubicBezTo>
                  <a:pt x="643" y="166"/>
                  <a:pt x="545" y="158"/>
                  <a:pt x="462" y="188"/>
                </a:cubicBezTo>
                <a:cubicBezTo>
                  <a:pt x="379" y="218"/>
                  <a:pt x="257" y="294"/>
                  <a:pt x="189" y="324"/>
                </a:cubicBezTo>
                <a:cubicBezTo>
                  <a:pt x="121" y="354"/>
                  <a:pt x="83" y="370"/>
                  <a:pt x="53" y="370"/>
                </a:cubicBezTo>
                <a:cubicBezTo>
                  <a:pt x="23" y="370"/>
                  <a:pt x="0" y="354"/>
                  <a:pt x="8" y="324"/>
                </a:cubicBezTo>
                <a:close/>
              </a:path>
            </a:pathLst>
          </a:custGeom>
          <a:solidFill>
            <a:schemeClr val="accent1"/>
          </a:solidFill>
          <a:ln w="5715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888" name="AutoShape 16"/>
          <p:cNvSpPr>
            <a:spLocks noChangeArrowheads="1"/>
          </p:cNvSpPr>
          <p:nvPr/>
        </p:nvSpPr>
        <p:spPr bwMode="auto">
          <a:xfrm rot="5959416">
            <a:off x="6385718" y="3959647"/>
            <a:ext cx="252413" cy="323850"/>
          </a:xfrm>
          <a:prstGeom prst="can">
            <a:avLst>
              <a:gd name="adj" fmla="val 60141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9889" name="AutoShape 17"/>
          <p:cNvSpPr>
            <a:spLocks noChangeArrowheads="1"/>
          </p:cNvSpPr>
          <p:nvPr/>
        </p:nvSpPr>
        <p:spPr bwMode="auto">
          <a:xfrm rot="-602214">
            <a:off x="4221163" y="5733678"/>
            <a:ext cx="288925" cy="3603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79890" name="AutoShape 18"/>
          <p:cNvSpPr>
            <a:spLocks noChangeArrowheads="1"/>
          </p:cNvSpPr>
          <p:nvPr/>
        </p:nvSpPr>
        <p:spPr bwMode="auto">
          <a:xfrm rot="-871198">
            <a:off x="4868863" y="55892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79891" name="AutoShape 19"/>
          <p:cNvSpPr>
            <a:spLocks noChangeArrowheads="1"/>
          </p:cNvSpPr>
          <p:nvPr/>
        </p:nvSpPr>
        <p:spPr bwMode="auto">
          <a:xfrm rot="-1022290">
            <a:off x="5516563" y="53733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79892" name="AutoShape 20"/>
          <p:cNvSpPr>
            <a:spLocks noChangeArrowheads="1"/>
          </p:cNvSpPr>
          <p:nvPr/>
        </p:nvSpPr>
        <p:spPr bwMode="auto">
          <a:xfrm rot="-1688439">
            <a:off x="6164263" y="5084390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79893" name="AutoShape 21"/>
          <p:cNvSpPr>
            <a:spLocks noChangeArrowheads="1"/>
          </p:cNvSpPr>
          <p:nvPr/>
        </p:nvSpPr>
        <p:spPr bwMode="auto">
          <a:xfrm>
            <a:off x="3429000" y="58051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79894" name="AutoShape 22"/>
          <p:cNvSpPr>
            <a:spLocks noChangeArrowheads="1"/>
          </p:cNvSpPr>
          <p:nvPr/>
        </p:nvSpPr>
        <p:spPr bwMode="auto">
          <a:xfrm rot="180767">
            <a:off x="2636838" y="58051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79895" name="Freeform 24"/>
          <p:cNvSpPr>
            <a:spLocks/>
          </p:cNvSpPr>
          <p:nvPr/>
        </p:nvSpPr>
        <p:spPr bwMode="auto">
          <a:xfrm rot="351833">
            <a:off x="3875088" y="4809753"/>
            <a:ext cx="612775" cy="588962"/>
          </a:xfrm>
          <a:custGeom>
            <a:avLst/>
            <a:gdLst>
              <a:gd name="T0" fmla="*/ 2147483647 w 386"/>
              <a:gd name="T1" fmla="*/ 2147483647 h 371"/>
              <a:gd name="T2" fmla="*/ 2147483647 w 386"/>
              <a:gd name="T3" fmla="*/ 2147483647 h 371"/>
              <a:gd name="T4" fmla="*/ 2147483647 w 386"/>
              <a:gd name="T5" fmla="*/ 2147483647 h 371"/>
              <a:gd name="T6" fmla="*/ 2147483647 w 386"/>
              <a:gd name="T7" fmla="*/ 2147483647 h 371"/>
              <a:gd name="T8" fmla="*/ 2147483647 w 386"/>
              <a:gd name="T9" fmla="*/ 2147483647 h 371"/>
              <a:gd name="T10" fmla="*/ 2147483647 w 386"/>
              <a:gd name="T11" fmla="*/ 2147483647 h 371"/>
              <a:gd name="T12" fmla="*/ 2147483647 w 386"/>
              <a:gd name="T13" fmla="*/ 2147483647 h 371"/>
              <a:gd name="T14" fmla="*/ 2147483647 w 386"/>
              <a:gd name="T15" fmla="*/ 2147483647 h 371"/>
              <a:gd name="T16" fmla="*/ 2147483647 w 386"/>
              <a:gd name="T17" fmla="*/ 2147483647 h 3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6" h="371">
                <a:moveTo>
                  <a:pt x="23" y="371"/>
                </a:moveTo>
                <a:cubicBezTo>
                  <a:pt x="91" y="359"/>
                  <a:pt x="159" y="348"/>
                  <a:pt x="159" y="325"/>
                </a:cubicBezTo>
                <a:cubicBezTo>
                  <a:pt x="159" y="302"/>
                  <a:pt x="46" y="272"/>
                  <a:pt x="23" y="235"/>
                </a:cubicBezTo>
                <a:cubicBezTo>
                  <a:pt x="0" y="198"/>
                  <a:pt x="0" y="137"/>
                  <a:pt x="23" y="99"/>
                </a:cubicBezTo>
                <a:cubicBezTo>
                  <a:pt x="46" y="61"/>
                  <a:pt x="114" y="16"/>
                  <a:pt x="159" y="8"/>
                </a:cubicBezTo>
                <a:cubicBezTo>
                  <a:pt x="204" y="0"/>
                  <a:pt x="265" y="23"/>
                  <a:pt x="295" y="53"/>
                </a:cubicBezTo>
                <a:cubicBezTo>
                  <a:pt x="325" y="83"/>
                  <a:pt x="340" y="151"/>
                  <a:pt x="340" y="189"/>
                </a:cubicBezTo>
                <a:cubicBezTo>
                  <a:pt x="340" y="227"/>
                  <a:pt x="287" y="265"/>
                  <a:pt x="295" y="280"/>
                </a:cubicBezTo>
                <a:cubicBezTo>
                  <a:pt x="303" y="295"/>
                  <a:pt x="344" y="287"/>
                  <a:pt x="386" y="28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79896" name="AutoShape 25"/>
          <p:cNvSpPr>
            <a:spLocks noChangeArrowheads="1"/>
          </p:cNvSpPr>
          <p:nvPr/>
        </p:nvSpPr>
        <p:spPr bwMode="auto">
          <a:xfrm rot="4631744">
            <a:off x="3886994" y="5183609"/>
            <a:ext cx="649287" cy="161925"/>
          </a:xfrm>
          <a:prstGeom prst="homePlate">
            <a:avLst>
              <a:gd name="adj" fmla="val 10024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en-GB" altLang="en-US" sz="800">
              <a:solidFill>
                <a:schemeClr val="bg1"/>
              </a:solidFill>
            </a:endParaRPr>
          </a:p>
        </p:txBody>
      </p:sp>
      <p:sp>
        <p:nvSpPr>
          <p:cNvPr id="79897" name="AutoShape 27"/>
          <p:cNvSpPr>
            <a:spLocks noChangeArrowheads="1"/>
          </p:cNvSpPr>
          <p:nvPr/>
        </p:nvSpPr>
        <p:spPr bwMode="auto">
          <a:xfrm rot="5082437">
            <a:off x="2691606" y="5228059"/>
            <a:ext cx="569913" cy="263525"/>
          </a:xfrm>
          <a:prstGeom prst="homePlate">
            <a:avLst>
              <a:gd name="adj" fmla="val 54066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>
              <a:solidFill>
                <a:schemeClr val="bg1"/>
              </a:solidFill>
            </a:endParaRPr>
          </a:p>
        </p:txBody>
      </p:sp>
      <p:grpSp>
        <p:nvGrpSpPr>
          <p:cNvPr id="79898" name="Group 29"/>
          <p:cNvGrpSpPr>
            <a:grpSpLocks/>
          </p:cNvGrpSpPr>
          <p:nvPr/>
        </p:nvGrpSpPr>
        <p:grpSpPr bwMode="auto">
          <a:xfrm>
            <a:off x="3933825" y="4868490"/>
            <a:ext cx="431800" cy="504825"/>
            <a:chOff x="2478" y="2704"/>
            <a:chExt cx="272" cy="318"/>
          </a:xfrm>
        </p:grpSpPr>
        <p:sp>
          <p:nvSpPr>
            <p:cNvPr id="79999" name="Oval 30"/>
            <p:cNvSpPr>
              <a:spLocks noChangeArrowheads="1"/>
            </p:cNvSpPr>
            <p:nvPr/>
          </p:nvSpPr>
          <p:spPr bwMode="auto">
            <a:xfrm>
              <a:off x="2569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80000" name="Oval 31"/>
            <p:cNvSpPr>
              <a:spLocks noChangeArrowheads="1"/>
            </p:cNvSpPr>
            <p:nvPr/>
          </p:nvSpPr>
          <p:spPr bwMode="auto">
            <a:xfrm>
              <a:off x="2614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80001" name="Oval 32"/>
            <p:cNvSpPr>
              <a:spLocks noChangeArrowheads="1"/>
            </p:cNvSpPr>
            <p:nvPr/>
          </p:nvSpPr>
          <p:spPr bwMode="auto">
            <a:xfrm>
              <a:off x="265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80002" name="Oval 33"/>
            <p:cNvSpPr>
              <a:spLocks noChangeArrowheads="1"/>
            </p:cNvSpPr>
            <p:nvPr/>
          </p:nvSpPr>
          <p:spPr bwMode="auto">
            <a:xfrm>
              <a:off x="2523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80003" name="Oval 34"/>
            <p:cNvSpPr>
              <a:spLocks noChangeArrowheads="1"/>
            </p:cNvSpPr>
            <p:nvPr/>
          </p:nvSpPr>
          <p:spPr bwMode="auto">
            <a:xfrm>
              <a:off x="2614" y="2977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80004" name="Oval 35"/>
            <p:cNvSpPr>
              <a:spLocks noChangeArrowheads="1"/>
            </p:cNvSpPr>
            <p:nvPr/>
          </p:nvSpPr>
          <p:spPr bwMode="auto">
            <a:xfrm>
              <a:off x="2659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80005" name="Oval 36"/>
            <p:cNvSpPr>
              <a:spLocks noChangeArrowheads="1"/>
            </p:cNvSpPr>
            <p:nvPr/>
          </p:nvSpPr>
          <p:spPr bwMode="auto">
            <a:xfrm>
              <a:off x="2614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80006" name="Oval 37"/>
            <p:cNvSpPr>
              <a:spLocks noChangeArrowheads="1"/>
            </p:cNvSpPr>
            <p:nvPr/>
          </p:nvSpPr>
          <p:spPr bwMode="auto">
            <a:xfrm>
              <a:off x="2705" y="2842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80007" name="Oval 38"/>
            <p:cNvSpPr>
              <a:spLocks noChangeArrowheads="1"/>
            </p:cNvSpPr>
            <p:nvPr/>
          </p:nvSpPr>
          <p:spPr bwMode="auto">
            <a:xfrm>
              <a:off x="256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80008" name="Oval 39"/>
            <p:cNvSpPr>
              <a:spLocks noChangeArrowheads="1"/>
            </p:cNvSpPr>
            <p:nvPr/>
          </p:nvSpPr>
          <p:spPr bwMode="auto">
            <a:xfrm>
              <a:off x="2523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80009" name="Oval 40"/>
            <p:cNvSpPr>
              <a:spLocks noChangeArrowheads="1"/>
            </p:cNvSpPr>
            <p:nvPr/>
          </p:nvSpPr>
          <p:spPr bwMode="auto">
            <a:xfrm>
              <a:off x="2705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80010" name="Oval 41"/>
            <p:cNvSpPr>
              <a:spLocks noChangeArrowheads="1"/>
            </p:cNvSpPr>
            <p:nvPr/>
          </p:nvSpPr>
          <p:spPr bwMode="auto">
            <a:xfrm>
              <a:off x="2478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79899" name="Oval 42"/>
          <p:cNvSpPr>
            <a:spLocks noChangeArrowheads="1"/>
          </p:cNvSpPr>
          <p:nvPr/>
        </p:nvSpPr>
        <p:spPr bwMode="auto">
          <a:xfrm>
            <a:off x="4149725" y="54447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00" name="Oval 43"/>
          <p:cNvSpPr>
            <a:spLocks noChangeArrowheads="1"/>
          </p:cNvSpPr>
          <p:nvPr/>
        </p:nvSpPr>
        <p:spPr bwMode="auto">
          <a:xfrm>
            <a:off x="4294188" y="54447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01" name="Oval 44"/>
          <p:cNvSpPr>
            <a:spLocks noChangeArrowheads="1"/>
          </p:cNvSpPr>
          <p:nvPr/>
        </p:nvSpPr>
        <p:spPr bwMode="auto">
          <a:xfrm>
            <a:off x="5057775" y="554952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02" name="Oval 45"/>
          <p:cNvSpPr>
            <a:spLocks noChangeArrowheads="1"/>
          </p:cNvSpPr>
          <p:nvPr/>
        </p:nvSpPr>
        <p:spPr bwMode="auto">
          <a:xfrm>
            <a:off x="4510088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03" name="Oval 46"/>
          <p:cNvSpPr>
            <a:spLocks noChangeArrowheads="1"/>
          </p:cNvSpPr>
          <p:nvPr/>
        </p:nvSpPr>
        <p:spPr bwMode="auto">
          <a:xfrm>
            <a:off x="5686425" y="53415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04" name="Oval 47"/>
          <p:cNvSpPr>
            <a:spLocks noChangeArrowheads="1"/>
          </p:cNvSpPr>
          <p:nvPr/>
        </p:nvSpPr>
        <p:spPr bwMode="auto">
          <a:xfrm>
            <a:off x="4725988" y="53733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05" name="Oval 48"/>
          <p:cNvSpPr>
            <a:spLocks noChangeArrowheads="1"/>
          </p:cNvSpPr>
          <p:nvPr/>
        </p:nvSpPr>
        <p:spPr bwMode="auto">
          <a:xfrm>
            <a:off x="4797425" y="54463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06" name="Oval 49"/>
          <p:cNvSpPr>
            <a:spLocks noChangeArrowheads="1"/>
          </p:cNvSpPr>
          <p:nvPr/>
        </p:nvSpPr>
        <p:spPr bwMode="auto">
          <a:xfrm>
            <a:off x="4821238" y="562414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07" name="Oval 50"/>
          <p:cNvSpPr>
            <a:spLocks noChangeArrowheads="1"/>
          </p:cNvSpPr>
          <p:nvPr/>
        </p:nvSpPr>
        <p:spPr bwMode="auto">
          <a:xfrm>
            <a:off x="3429000" y="58051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08" name="Oval 51"/>
          <p:cNvSpPr>
            <a:spLocks noChangeArrowheads="1"/>
          </p:cNvSpPr>
          <p:nvPr/>
        </p:nvSpPr>
        <p:spPr bwMode="auto">
          <a:xfrm>
            <a:off x="3646488" y="58051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09" name="Oval 52"/>
          <p:cNvSpPr>
            <a:spLocks noChangeArrowheads="1"/>
          </p:cNvSpPr>
          <p:nvPr/>
        </p:nvSpPr>
        <p:spPr bwMode="auto">
          <a:xfrm>
            <a:off x="2636838" y="58051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10" name="Oval 53"/>
          <p:cNvSpPr>
            <a:spLocks noChangeArrowheads="1"/>
          </p:cNvSpPr>
          <p:nvPr/>
        </p:nvSpPr>
        <p:spPr bwMode="auto">
          <a:xfrm>
            <a:off x="2854325" y="58051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11" name="Oval 54"/>
          <p:cNvSpPr>
            <a:spLocks noChangeArrowheads="1"/>
          </p:cNvSpPr>
          <p:nvPr/>
        </p:nvSpPr>
        <p:spPr bwMode="auto">
          <a:xfrm>
            <a:off x="4194175" y="57590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12" name="Oval 55"/>
          <p:cNvSpPr>
            <a:spLocks noChangeArrowheads="1"/>
          </p:cNvSpPr>
          <p:nvPr/>
        </p:nvSpPr>
        <p:spPr bwMode="auto">
          <a:xfrm>
            <a:off x="4424363" y="57082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13" name="Oval 56"/>
          <p:cNvSpPr>
            <a:spLocks noChangeArrowheads="1"/>
          </p:cNvSpPr>
          <p:nvPr/>
        </p:nvSpPr>
        <p:spPr bwMode="auto">
          <a:xfrm>
            <a:off x="5014913" y="530029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14" name="Oval 57"/>
          <p:cNvSpPr>
            <a:spLocks noChangeArrowheads="1"/>
          </p:cNvSpPr>
          <p:nvPr/>
        </p:nvSpPr>
        <p:spPr bwMode="auto">
          <a:xfrm>
            <a:off x="5159375" y="53002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15" name="Oval 58"/>
          <p:cNvSpPr>
            <a:spLocks noChangeArrowheads="1"/>
          </p:cNvSpPr>
          <p:nvPr/>
        </p:nvSpPr>
        <p:spPr bwMode="auto">
          <a:xfrm>
            <a:off x="5230813" y="53733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16" name="Oval 59"/>
          <p:cNvSpPr>
            <a:spLocks noChangeArrowheads="1"/>
          </p:cNvSpPr>
          <p:nvPr/>
        </p:nvSpPr>
        <p:spPr bwMode="auto">
          <a:xfrm>
            <a:off x="5448300" y="50843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17" name="Oval 60"/>
          <p:cNvSpPr>
            <a:spLocks noChangeArrowheads="1"/>
          </p:cNvSpPr>
          <p:nvPr/>
        </p:nvSpPr>
        <p:spPr bwMode="auto">
          <a:xfrm>
            <a:off x="5459413" y="542729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18" name="Oval 61"/>
          <p:cNvSpPr>
            <a:spLocks noChangeArrowheads="1"/>
          </p:cNvSpPr>
          <p:nvPr/>
        </p:nvSpPr>
        <p:spPr bwMode="auto">
          <a:xfrm>
            <a:off x="5664200" y="51574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19" name="Oval 62"/>
          <p:cNvSpPr>
            <a:spLocks noChangeArrowheads="1"/>
          </p:cNvSpPr>
          <p:nvPr/>
        </p:nvSpPr>
        <p:spPr bwMode="auto">
          <a:xfrm>
            <a:off x="6092825" y="51447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20" name="Oval 63"/>
          <p:cNvSpPr>
            <a:spLocks noChangeArrowheads="1"/>
          </p:cNvSpPr>
          <p:nvPr/>
        </p:nvSpPr>
        <p:spPr bwMode="auto">
          <a:xfrm>
            <a:off x="6308725" y="50494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21" name="Oval 64"/>
          <p:cNvSpPr>
            <a:spLocks noChangeArrowheads="1"/>
          </p:cNvSpPr>
          <p:nvPr/>
        </p:nvSpPr>
        <p:spPr bwMode="auto">
          <a:xfrm>
            <a:off x="3862388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22" name="Oval 65"/>
          <p:cNvSpPr>
            <a:spLocks noChangeArrowheads="1"/>
          </p:cNvSpPr>
          <p:nvPr/>
        </p:nvSpPr>
        <p:spPr bwMode="auto">
          <a:xfrm>
            <a:off x="2565400" y="55892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23" name="Oval 66"/>
          <p:cNvSpPr>
            <a:spLocks noChangeArrowheads="1"/>
          </p:cNvSpPr>
          <p:nvPr/>
        </p:nvSpPr>
        <p:spPr bwMode="auto">
          <a:xfrm>
            <a:off x="1630363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24" name="Oval 67"/>
          <p:cNvSpPr>
            <a:spLocks noChangeArrowheads="1"/>
          </p:cNvSpPr>
          <p:nvPr/>
        </p:nvSpPr>
        <p:spPr bwMode="auto">
          <a:xfrm>
            <a:off x="3070225" y="55892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25" name="Oval 68"/>
          <p:cNvSpPr>
            <a:spLocks noChangeArrowheads="1"/>
          </p:cNvSpPr>
          <p:nvPr/>
        </p:nvSpPr>
        <p:spPr bwMode="auto">
          <a:xfrm>
            <a:off x="4437063" y="53733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26" name="Oval 69"/>
          <p:cNvSpPr>
            <a:spLocks noChangeArrowheads="1"/>
          </p:cNvSpPr>
          <p:nvPr/>
        </p:nvSpPr>
        <p:spPr bwMode="auto">
          <a:xfrm>
            <a:off x="4652963" y="55892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27" name="Oval 70"/>
          <p:cNvSpPr>
            <a:spLocks noChangeArrowheads="1"/>
          </p:cNvSpPr>
          <p:nvPr/>
        </p:nvSpPr>
        <p:spPr bwMode="auto">
          <a:xfrm>
            <a:off x="3502025" y="55177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28" name="Oval 71"/>
          <p:cNvSpPr>
            <a:spLocks noChangeArrowheads="1"/>
          </p:cNvSpPr>
          <p:nvPr/>
        </p:nvSpPr>
        <p:spPr bwMode="auto">
          <a:xfrm>
            <a:off x="2351088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29" name="Oval 72"/>
          <p:cNvSpPr>
            <a:spLocks noChangeArrowheads="1"/>
          </p:cNvSpPr>
          <p:nvPr/>
        </p:nvSpPr>
        <p:spPr bwMode="auto">
          <a:xfrm>
            <a:off x="2062163" y="57336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30" name="Oval 73"/>
          <p:cNvSpPr>
            <a:spLocks noChangeArrowheads="1"/>
          </p:cNvSpPr>
          <p:nvPr/>
        </p:nvSpPr>
        <p:spPr bwMode="auto">
          <a:xfrm>
            <a:off x="3286125" y="58051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31" name="Oval 74"/>
          <p:cNvSpPr>
            <a:spLocks noChangeArrowheads="1"/>
          </p:cNvSpPr>
          <p:nvPr/>
        </p:nvSpPr>
        <p:spPr bwMode="auto">
          <a:xfrm>
            <a:off x="6383338" y="47970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grpSp>
        <p:nvGrpSpPr>
          <p:cNvPr id="79932" name="Group 75"/>
          <p:cNvGrpSpPr>
            <a:grpSpLocks/>
          </p:cNvGrpSpPr>
          <p:nvPr/>
        </p:nvGrpSpPr>
        <p:grpSpPr bwMode="auto">
          <a:xfrm>
            <a:off x="5589588" y="3428628"/>
            <a:ext cx="431800" cy="431800"/>
            <a:chOff x="3521" y="1797"/>
            <a:chExt cx="272" cy="272"/>
          </a:xfrm>
        </p:grpSpPr>
        <p:sp>
          <p:nvSpPr>
            <p:cNvPr id="79990" name="Oval 76"/>
            <p:cNvSpPr>
              <a:spLocks noChangeArrowheads="1"/>
            </p:cNvSpPr>
            <p:nvPr/>
          </p:nvSpPr>
          <p:spPr bwMode="auto">
            <a:xfrm rot="-8050359">
              <a:off x="3521" y="1797"/>
              <a:ext cx="272" cy="272"/>
            </a:xfrm>
            <a:prstGeom prst="ellipse">
              <a:avLst/>
            </a:prstGeom>
            <a:solidFill>
              <a:srgbClr val="66FFFF"/>
            </a:solidFill>
            <a:ln w="28575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9991" name="Oval 77"/>
            <p:cNvSpPr>
              <a:spLocks noChangeArrowheads="1"/>
            </p:cNvSpPr>
            <p:nvPr/>
          </p:nvSpPr>
          <p:spPr bwMode="auto">
            <a:xfrm>
              <a:off x="3704" y="188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9992" name="Oval 78"/>
            <p:cNvSpPr>
              <a:spLocks noChangeArrowheads="1"/>
            </p:cNvSpPr>
            <p:nvPr/>
          </p:nvSpPr>
          <p:spPr bwMode="auto">
            <a:xfrm>
              <a:off x="3657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9993" name="Oval 79"/>
            <p:cNvSpPr>
              <a:spLocks noChangeArrowheads="1"/>
            </p:cNvSpPr>
            <p:nvPr/>
          </p:nvSpPr>
          <p:spPr bwMode="auto">
            <a:xfrm>
              <a:off x="3622" y="192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9994" name="Oval 80"/>
            <p:cNvSpPr>
              <a:spLocks noChangeArrowheads="1"/>
            </p:cNvSpPr>
            <p:nvPr/>
          </p:nvSpPr>
          <p:spPr bwMode="auto">
            <a:xfrm>
              <a:off x="3612" y="184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9995" name="Oval 81"/>
            <p:cNvSpPr>
              <a:spLocks noChangeArrowheads="1"/>
            </p:cNvSpPr>
            <p:nvPr/>
          </p:nvSpPr>
          <p:spPr bwMode="auto">
            <a:xfrm>
              <a:off x="3566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9996" name="Oval 82"/>
            <p:cNvSpPr>
              <a:spLocks noChangeArrowheads="1"/>
            </p:cNvSpPr>
            <p:nvPr/>
          </p:nvSpPr>
          <p:spPr bwMode="auto">
            <a:xfrm>
              <a:off x="3566" y="188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9997" name="Oval 83"/>
            <p:cNvSpPr>
              <a:spLocks noChangeArrowheads="1"/>
            </p:cNvSpPr>
            <p:nvPr/>
          </p:nvSpPr>
          <p:spPr bwMode="auto">
            <a:xfrm>
              <a:off x="3714" y="194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9998" name="Oval 84"/>
            <p:cNvSpPr>
              <a:spLocks noChangeArrowheads="1"/>
            </p:cNvSpPr>
            <p:nvPr/>
          </p:nvSpPr>
          <p:spPr bwMode="auto">
            <a:xfrm>
              <a:off x="3674" y="183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79933" name="Oval 85"/>
          <p:cNvSpPr>
            <a:spLocks noChangeArrowheads="1"/>
          </p:cNvSpPr>
          <p:nvPr/>
        </p:nvSpPr>
        <p:spPr bwMode="auto">
          <a:xfrm>
            <a:off x="5105400" y="29269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9934" name="Oval 86"/>
          <p:cNvSpPr>
            <a:spLocks noChangeArrowheads="1"/>
          </p:cNvSpPr>
          <p:nvPr/>
        </p:nvSpPr>
        <p:spPr bwMode="auto">
          <a:xfrm>
            <a:off x="5030788" y="30698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9935" name="Oval 87"/>
          <p:cNvSpPr>
            <a:spLocks noChangeArrowheads="1"/>
          </p:cNvSpPr>
          <p:nvPr/>
        </p:nvSpPr>
        <p:spPr bwMode="auto">
          <a:xfrm>
            <a:off x="4975225" y="29857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9936" name="Oval 88"/>
          <p:cNvSpPr>
            <a:spLocks noChangeArrowheads="1"/>
          </p:cNvSpPr>
          <p:nvPr/>
        </p:nvSpPr>
        <p:spPr bwMode="auto">
          <a:xfrm>
            <a:off x="4959350" y="28539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9937" name="Oval 89"/>
          <p:cNvSpPr>
            <a:spLocks noChangeArrowheads="1"/>
          </p:cNvSpPr>
          <p:nvPr/>
        </p:nvSpPr>
        <p:spPr bwMode="auto">
          <a:xfrm>
            <a:off x="4886325" y="30698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9938" name="Oval 90"/>
          <p:cNvSpPr>
            <a:spLocks noChangeArrowheads="1"/>
          </p:cNvSpPr>
          <p:nvPr/>
        </p:nvSpPr>
        <p:spPr bwMode="auto">
          <a:xfrm>
            <a:off x="4886325" y="29253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9939" name="Oval 91"/>
          <p:cNvSpPr>
            <a:spLocks noChangeArrowheads="1"/>
          </p:cNvSpPr>
          <p:nvPr/>
        </p:nvSpPr>
        <p:spPr bwMode="auto">
          <a:xfrm>
            <a:off x="5121275" y="30142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9940" name="Oval 92"/>
          <p:cNvSpPr>
            <a:spLocks noChangeArrowheads="1"/>
          </p:cNvSpPr>
          <p:nvPr/>
        </p:nvSpPr>
        <p:spPr bwMode="auto">
          <a:xfrm>
            <a:off x="5057775" y="28349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9941" name="Oval 93"/>
          <p:cNvSpPr>
            <a:spLocks noChangeArrowheads="1"/>
          </p:cNvSpPr>
          <p:nvPr/>
        </p:nvSpPr>
        <p:spPr bwMode="auto">
          <a:xfrm>
            <a:off x="4860925" y="28301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pSp>
        <p:nvGrpSpPr>
          <p:cNvPr id="79942" name="Group 94"/>
          <p:cNvGrpSpPr>
            <a:grpSpLocks/>
          </p:cNvGrpSpPr>
          <p:nvPr/>
        </p:nvGrpSpPr>
        <p:grpSpPr bwMode="auto">
          <a:xfrm>
            <a:off x="5373688" y="4509715"/>
            <a:ext cx="431800" cy="431800"/>
            <a:chOff x="3385" y="2478"/>
            <a:chExt cx="272" cy="272"/>
          </a:xfrm>
        </p:grpSpPr>
        <p:sp>
          <p:nvSpPr>
            <p:cNvPr id="79981" name="Oval 95"/>
            <p:cNvSpPr>
              <a:spLocks noChangeArrowheads="1"/>
            </p:cNvSpPr>
            <p:nvPr/>
          </p:nvSpPr>
          <p:spPr bwMode="auto">
            <a:xfrm rot="-8050359">
              <a:off x="3385" y="2478"/>
              <a:ext cx="272" cy="272"/>
            </a:xfrm>
            <a:prstGeom prst="ellipse">
              <a:avLst/>
            </a:prstGeom>
            <a:solidFill>
              <a:srgbClr val="66FFFF"/>
            </a:solidFill>
            <a:ln w="38100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800">
                <a:solidFill>
                  <a:schemeClr val="bg1"/>
                </a:solidFill>
              </a:endParaRPr>
            </a:p>
          </p:txBody>
        </p:sp>
        <p:sp>
          <p:nvSpPr>
            <p:cNvPr id="79982" name="Oval 96"/>
            <p:cNvSpPr>
              <a:spLocks noChangeArrowheads="1"/>
            </p:cNvSpPr>
            <p:nvPr/>
          </p:nvSpPr>
          <p:spPr bwMode="auto">
            <a:xfrm>
              <a:off x="3568" y="256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9983" name="Oval 97"/>
            <p:cNvSpPr>
              <a:spLocks noChangeArrowheads="1"/>
            </p:cNvSpPr>
            <p:nvPr/>
          </p:nvSpPr>
          <p:spPr bwMode="auto">
            <a:xfrm>
              <a:off x="3521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9984" name="Oval 98"/>
            <p:cNvSpPr>
              <a:spLocks noChangeArrowheads="1"/>
            </p:cNvSpPr>
            <p:nvPr/>
          </p:nvSpPr>
          <p:spPr bwMode="auto">
            <a:xfrm>
              <a:off x="3486" y="260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9985" name="Oval 99"/>
            <p:cNvSpPr>
              <a:spLocks noChangeArrowheads="1"/>
            </p:cNvSpPr>
            <p:nvPr/>
          </p:nvSpPr>
          <p:spPr bwMode="auto">
            <a:xfrm>
              <a:off x="3484" y="250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9986" name="Oval 100"/>
            <p:cNvSpPr>
              <a:spLocks noChangeArrowheads="1"/>
            </p:cNvSpPr>
            <p:nvPr/>
          </p:nvSpPr>
          <p:spPr bwMode="auto">
            <a:xfrm>
              <a:off x="3430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9987" name="Oval 101"/>
            <p:cNvSpPr>
              <a:spLocks noChangeArrowheads="1"/>
            </p:cNvSpPr>
            <p:nvPr/>
          </p:nvSpPr>
          <p:spPr bwMode="auto">
            <a:xfrm>
              <a:off x="3430" y="256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9988" name="Oval 102"/>
            <p:cNvSpPr>
              <a:spLocks noChangeArrowheads="1"/>
            </p:cNvSpPr>
            <p:nvPr/>
          </p:nvSpPr>
          <p:spPr bwMode="auto">
            <a:xfrm>
              <a:off x="3578" y="262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9989" name="Oval 103"/>
            <p:cNvSpPr>
              <a:spLocks noChangeArrowheads="1"/>
            </p:cNvSpPr>
            <p:nvPr/>
          </p:nvSpPr>
          <p:spPr bwMode="auto">
            <a:xfrm>
              <a:off x="3508" y="25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800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79943" name="Oval 104"/>
          <p:cNvSpPr>
            <a:spLocks noChangeArrowheads="1"/>
          </p:cNvSpPr>
          <p:nvPr/>
        </p:nvSpPr>
        <p:spPr bwMode="auto">
          <a:xfrm>
            <a:off x="3171825" y="18077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9944" name="Oval 105"/>
          <p:cNvSpPr>
            <a:spLocks noChangeArrowheads="1"/>
          </p:cNvSpPr>
          <p:nvPr/>
        </p:nvSpPr>
        <p:spPr bwMode="auto">
          <a:xfrm>
            <a:off x="3035300" y="18474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9945" name="Oval 106"/>
          <p:cNvSpPr>
            <a:spLocks noChangeArrowheads="1"/>
          </p:cNvSpPr>
          <p:nvPr/>
        </p:nvSpPr>
        <p:spPr bwMode="auto">
          <a:xfrm>
            <a:off x="3133725" y="17284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9946" name="Oval 107"/>
          <p:cNvSpPr>
            <a:spLocks noChangeArrowheads="1"/>
          </p:cNvSpPr>
          <p:nvPr/>
        </p:nvSpPr>
        <p:spPr bwMode="auto">
          <a:xfrm>
            <a:off x="3124200" y="18824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9947" name="Oval 108"/>
          <p:cNvSpPr>
            <a:spLocks noChangeArrowheads="1"/>
          </p:cNvSpPr>
          <p:nvPr/>
        </p:nvSpPr>
        <p:spPr bwMode="auto">
          <a:xfrm>
            <a:off x="3051175" y="17601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9948" name="Oval 109"/>
          <p:cNvSpPr>
            <a:spLocks noChangeArrowheads="1"/>
          </p:cNvSpPr>
          <p:nvPr/>
        </p:nvSpPr>
        <p:spPr bwMode="auto">
          <a:xfrm>
            <a:off x="4078288" y="57336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79949" name="Oval 110"/>
          <p:cNvSpPr>
            <a:spLocks noChangeArrowheads="1"/>
          </p:cNvSpPr>
          <p:nvPr/>
        </p:nvSpPr>
        <p:spPr bwMode="auto">
          <a:xfrm>
            <a:off x="3789363" y="566065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>
              <a:solidFill>
                <a:schemeClr val="bg1"/>
              </a:solidFill>
            </a:endParaRPr>
          </a:p>
        </p:txBody>
      </p:sp>
      <p:sp>
        <p:nvSpPr>
          <p:cNvPr id="79950" name="Oval 111"/>
          <p:cNvSpPr>
            <a:spLocks noChangeArrowheads="1"/>
          </p:cNvSpPr>
          <p:nvPr/>
        </p:nvSpPr>
        <p:spPr bwMode="auto">
          <a:xfrm>
            <a:off x="3429000" y="5589215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>
              <a:solidFill>
                <a:schemeClr val="bg1"/>
              </a:solidFill>
            </a:endParaRPr>
          </a:p>
        </p:txBody>
      </p:sp>
      <p:sp>
        <p:nvSpPr>
          <p:cNvPr id="79951" name="Oval 112"/>
          <p:cNvSpPr>
            <a:spLocks noChangeArrowheads="1"/>
          </p:cNvSpPr>
          <p:nvPr/>
        </p:nvSpPr>
        <p:spPr bwMode="auto">
          <a:xfrm>
            <a:off x="2781300" y="5660653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>
              <a:solidFill>
                <a:schemeClr val="bg1"/>
              </a:solidFill>
            </a:endParaRPr>
          </a:p>
        </p:txBody>
      </p:sp>
      <p:sp>
        <p:nvSpPr>
          <p:cNvPr id="79952" name="Oval 113"/>
          <p:cNvSpPr>
            <a:spLocks noChangeArrowheads="1"/>
          </p:cNvSpPr>
          <p:nvPr/>
        </p:nvSpPr>
        <p:spPr bwMode="auto">
          <a:xfrm>
            <a:off x="2062163" y="5589215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>
              <a:solidFill>
                <a:schemeClr val="bg1"/>
              </a:solidFill>
            </a:endParaRPr>
          </a:p>
        </p:txBody>
      </p:sp>
      <p:sp>
        <p:nvSpPr>
          <p:cNvPr id="79953" name="Oval 114"/>
          <p:cNvSpPr>
            <a:spLocks noChangeArrowheads="1"/>
          </p:cNvSpPr>
          <p:nvPr/>
        </p:nvSpPr>
        <p:spPr bwMode="auto">
          <a:xfrm>
            <a:off x="4365625" y="5517778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>
              <a:solidFill>
                <a:schemeClr val="bg1"/>
              </a:solidFill>
            </a:endParaRPr>
          </a:p>
        </p:txBody>
      </p:sp>
      <p:sp>
        <p:nvSpPr>
          <p:cNvPr id="79954" name="Oval 115"/>
          <p:cNvSpPr>
            <a:spLocks noChangeArrowheads="1"/>
          </p:cNvSpPr>
          <p:nvPr/>
        </p:nvSpPr>
        <p:spPr bwMode="auto">
          <a:xfrm>
            <a:off x="6094413" y="4941515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>
              <a:solidFill>
                <a:schemeClr val="bg1"/>
              </a:solidFill>
            </a:endParaRPr>
          </a:p>
        </p:txBody>
      </p:sp>
      <p:sp>
        <p:nvSpPr>
          <p:cNvPr id="79955" name="Oval 116"/>
          <p:cNvSpPr>
            <a:spLocks noChangeArrowheads="1"/>
          </p:cNvSpPr>
          <p:nvPr/>
        </p:nvSpPr>
        <p:spPr bwMode="auto">
          <a:xfrm>
            <a:off x="5445125" y="5228853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>
              <a:solidFill>
                <a:schemeClr val="bg1"/>
              </a:solidFill>
            </a:endParaRPr>
          </a:p>
        </p:txBody>
      </p:sp>
      <p:sp>
        <p:nvSpPr>
          <p:cNvPr id="79956" name="Oval 117"/>
          <p:cNvSpPr>
            <a:spLocks noChangeArrowheads="1"/>
          </p:cNvSpPr>
          <p:nvPr/>
        </p:nvSpPr>
        <p:spPr bwMode="auto">
          <a:xfrm>
            <a:off x="4941888" y="544475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>
              <a:solidFill>
                <a:schemeClr val="bg1"/>
              </a:solidFill>
            </a:endParaRPr>
          </a:p>
        </p:txBody>
      </p:sp>
      <p:sp>
        <p:nvSpPr>
          <p:cNvPr id="79957" name="Oval 118"/>
          <p:cNvSpPr>
            <a:spLocks noChangeArrowheads="1"/>
          </p:cNvSpPr>
          <p:nvPr/>
        </p:nvSpPr>
        <p:spPr bwMode="auto">
          <a:xfrm>
            <a:off x="4583113" y="566065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>
              <a:solidFill>
                <a:schemeClr val="bg1"/>
              </a:solidFill>
            </a:endParaRPr>
          </a:p>
        </p:txBody>
      </p:sp>
      <p:sp>
        <p:nvSpPr>
          <p:cNvPr id="79958" name="Oval 119"/>
          <p:cNvSpPr>
            <a:spLocks noChangeArrowheads="1"/>
          </p:cNvSpPr>
          <p:nvPr/>
        </p:nvSpPr>
        <p:spPr bwMode="auto">
          <a:xfrm>
            <a:off x="5302250" y="5157415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>
              <a:solidFill>
                <a:schemeClr val="bg1"/>
              </a:solidFill>
            </a:endParaRPr>
          </a:p>
        </p:txBody>
      </p:sp>
      <p:sp>
        <p:nvSpPr>
          <p:cNvPr id="79959" name="Oval 120"/>
          <p:cNvSpPr>
            <a:spLocks noChangeArrowheads="1"/>
          </p:cNvSpPr>
          <p:nvPr/>
        </p:nvSpPr>
        <p:spPr bwMode="auto">
          <a:xfrm>
            <a:off x="6300788" y="6021015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>
              <a:solidFill>
                <a:schemeClr val="bg1"/>
              </a:solidFill>
            </a:endParaRPr>
          </a:p>
        </p:txBody>
      </p:sp>
      <p:sp>
        <p:nvSpPr>
          <p:cNvPr id="79960" name="Oval 121"/>
          <p:cNvSpPr>
            <a:spLocks noChangeArrowheads="1"/>
          </p:cNvSpPr>
          <p:nvPr/>
        </p:nvSpPr>
        <p:spPr bwMode="auto">
          <a:xfrm>
            <a:off x="4387850" y="6597278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9961" name="Oval 123"/>
          <p:cNvSpPr>
            <a:spLocks noChangeArrowheads="1"/>
          </p:cNvSpPr>
          <p:nvPr/>
        </p:nvSpPr>
        <p:spPr bwMode="auto">
          <a:xfrm>
            <a:off x="2627313" y="645440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9962" name="Text Box 127"/>
          <p:cNvSpPr txBox="1">
            <a:spLocks noChangeArrowheads="1"/>
          </p:cNvSpPr>
          <p:nvPr/>
        </p:nvSpPr>
        <p:spPr bwMode="auto">
          <a:xfrm>
            <a:off x="6650038" y="3954090"/>
            <a:ext cx="555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chemeClr val="bg1"/>
                </a:solidFill>
              </a:rPr>
              <a:t>Ca++</a:t>
            </a:r>
          </a:p>
        </p:txBody>
      </p:sp>
      <p:sp>
        <p:nvSpPr>
          <p:cNvPr id="79963" name="Freeform 128"/>
          <p:cNvSpPr>
            <a:spLocks/>
          </p:cNvSpPr>
          <p:nvPr/>
        </p:nvSpPr>
        <p:spPr bwMode="auto">
          <a:xfrm>
            <a:off x="3573463" y="2204665"/>
            <a:ext cx="1008062" cy="720725"/>
          </a:xfrm>
          <a:custGeom>
            <a:avLst/>
            <a:gdLst>
              <a:gd name="T0" fmla="*/ 0 w 635"/>
              <a:gd name="T1" fmla="*/ 0 h 454"/>
              <a:gd name="T2" fmla="*/ 2147483647 w 635"/>
              <a:gd name="T3" fmla="*/ 2147483647 h 454"/>
              <a:gd name="T4" fmla="*/ 2147483647 w 635"/>
              <a:gd name="T5" fmla="*/ 2147483647 h 454"/>
              <a:gd name="T6" fmla="*/ 2147483647 w 635"/>
              <a:gd name="T7" fmla="*/ 2147483647 h 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5" h="454">
                <a:moveTo>
                  <a:pt x="0" y="0"/>
                </a:moveTo>
                <a:cubicBezTo>
                  <a:pt x="19" y="83"/>
                  <a:pt x="38" y="167"/>
                  <a:pt x="91" y="227"/>
                </a:cubicBezTo>
                <a:cubicBezTo>
                  <a:pt x="144" y="287"/>
                  <a:pt x="227" y="325"/>
                  <a:pt x="318" y="363"/>
                </a:cubicBezTo>
                <a:cubicBezTo>
                  <a:pt x="409" y="401"/>
                  <a:pt x="522" y="427"/>
                  <a:pt x="635" y="454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964" name="Freeform 129"/>
          <p:cNvSpPr>
            <a:spLocks/>
          </p:cNvSpPr>
          <p:nvPr/>
        </p:nvSpPr>
        <p:spPr bwMode="auto">
          <a:xfrm>
            <a:off x="3573463" y="2828553"/>
            <a:ext cx="647700" cy="168275"/>
          </a:xfrm>
          <a:custGeom>
            <a:avLst/>
            <a:gdLst>
              <a:gd name="T0" fmla="*/ 0 w 408"/>
              <a:gd name="T1" fmla="*/ 2147483647 h 106"/>
              <a:gd name="T2" fmla="*/ 2147483647 w 408"/>
              <a:gd name="T3" fmla="*/ 2147483647 h 106"/>
              <a:gd name="T4" fmla="*/ 2147483647 w 408"/>
              <a:gd name="T5" fmla="*/ 2147483647 h 1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8" h="106">
                <a:moveTo>
                  <a:pt x="0" y="106"/>
                </a:moveTo>
                <a:cubicBezTo>
                  <a:pt x="57" y="68"/>
                  <a:pt x="114" y="30"/>
                  <a:pt x="182" y="15"/>
                </a:cubicBezTo>
                <a:cubicBezTo>
                  <a:pt x="250" y="0"/>
                  <a:pt x="329" y="7"/>
                  <a:pt x="408" y="15"/>
                </a:cubicBezTo>
              </a:path>
            </a:pathLst>
          </a:custGeom>
          <a:noFill/>
          <a:ln w="3810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965" name="Freeform 130"/>
          <p:cNvSpPr>
            <a:spLocks/>
          </p:cNvSpPr>
          <p:nvPr/>
        </p:nvSpPr>
        <p:spPr bwMode="auto">
          <a:xfrm>
            <a:off x="5373688" y="3141290"/>
            <a:ext cx="288925" cy="215900"/>
          </a:xfrm>
          <a:custGeom>
            <a:avLst/>
            <a:gdLst>
              <a:gd name="T0" fmla="*/ 0 w 182"/>
              <a:gd name="T1" fmla="*/ 0 h 136"/>
              <a:gd name="T2" fmla="*/ 2147483647 w 182"/>
              <a:gd name="T3" fmla="*/ 2147483647 h 136"/>
              <a:gd name="T4" fmla="*/ 2147483647 w 182"/>
              <a:gd name="T5" fmla="*/ 2147483647 h 1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" h="136">
                <a:moveTo>
                  <a:pt x="0" y="0"/>
                </a:moveTo>
                <a:cubicBezTo>
                  <a:pt x="53" y="11"/>
                  <a:pt x="106" y="22"/>
                  <a:pt x="136" y="45"/>
                </a:cubicBezTo>
                <a:cubicBezTo>
                  <a:pt x="166" y="68"/>
                  <a:pt x="174" y="102"/>
                  <a:pt x="182" y="136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966" name="Freeform 131"/>
          <p:cNvSpPr>
            <a:spLocks/>
          </p:cNvSpPr>
          <p:nvPr/>
        </p:nvSpPr>
        <p:spPr bwMode="auto">
          <a:xfrm>
            <a:off x="5805488" y="3933453"/>
            <a:ext cx="360362" cy="647700"/>
          </a:xfrm>
          <a:custGeom>
            <a:avLst/>
            <a:gdLst>
              <a:gd name="T0" fmla="*/ 2147483647 w 227"/>
              <a:gd name="T1" fmla="*/ 0 h 408"/>
              <a:gd name="T2" fmla="*/ 2147483647 w 227"/>
              <a:gd name="T3" fmla="*/ 2147483647 h 408"/>
              <a:gd name="T4" fmla="*/ 2147483647 w 227"/>
              <a:gd name="T5" fmla="*/ 2147483647 h 408"/>
              <a:gd name="T6" fmla="*/ 0 w 227"/>
              <a:gd name="T7" fmla="*/ 2147483647 h 4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" h="408">
                <a:moveTo>
                  <a:pt x="182" y="0"/>
                </a:moveTo>
                <a:cubicBezTo>
                  <a:pt x="204" y="45"/>
                  <a:pt x="227" y="91"/>
                  <a:pt x="227" y="136"/>
                </a:cubicBezTo>
                <a:cubicBezTo>
                  <a:pt x="227" y="181"/>
                  <a:pt x="220" y="227"/>
                  <a:pt x="182" y="272"/>
                </a:cubicBezTo>
                <a:cubicBezTo>
                  <a:pt x="144" y="317"/>
                  <a:pt x="72" y="362"/>
                  <a:pt x="0" y="408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967" name="Freeform 132"/>
          <p:cNvSpPr>
            <a:spLocks/>
          </p:cNvSpPr>
          <p:nvPr/>
        </p:nvSpPr>
        <p:spPr bwMode="auto">
          <a:xfrm>
            <a:off x="4473575" y="4797053"/>
            <a:ext cx="828675" cy="207962"/>
          </a:xfrm>
          <a:custGeom>
            <a:avLst/>
            <a:gdLst>
              <a:gd name="T0" fmla="*/ 2147483647 w 522"/>
              <a:gd name="T1" fmla="*/ 0 h 131"/>
              <a:gd name="T2" fmla="*/ 2147483647 w 522"/>
              <a:gd name="T3" fmla="*/ 2147483647 h 131"/>
              <a:gd name="T4" fmla="*/ 0 w 522"/>
              <a:gd name="T5" fmla="*/ 2147483647 h 1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2" h="131">
                <a:moveTo>
                  <a:pt x="522" y="0"/>
                </a:moveTo>
                <a:cubicBezTo>
                  <a:pt x="452" y="34"/>
                  <a:pt x="382" y="69"/>
                  <a:pt x="295" y="91"/>
                </a:cubicBezTo>
                <a:cubicBezTo>
                  <a:pt x="208" y="113"/>
                  <a:pt x="104" y="122"/>
                  <a:pt x="0" y="131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79968" name="Freeform 133"/>
          <p:cNvSpPr>
            <a:spLocks/>
          </p:cNvSpPr>
          <p:nvPr/>
        </p:nvSpPr>
        <p:spPr bwMode="auto">
          <a:xfrm>
            <a:off x="3286125" y="5084390"/>
            <a:ext cx="503238" cy="85725"/>
          </a:xfrm>
          <a:custGeom>
            <a:avLst/>
            <a:gdLst>
              <a:gd name="T0" fmla="*/ 2147483647 w 317"/>
              <a:gd name="T1" fmla="*/ 0 h 54"/>
              <a:gd name="T2" fmla="*/ 2147483647 w 317"/>
              <a:gd name="T3" fmla="*/ 2147483647 h 54"/>
              <a:gd name="T4" fmla="*/ 0 w 317"/>
              <a:gd name="T5" fmla="*/ 2147483647 h 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7" h="54">
                <a:moveTo>
                  <a:pt x="317" y="0"/>
                </a:moveTo>
                <a:cubicBezTo>
                  <a:pt x="253" y="19"/>
                  <a:pt x="189" y="38"/>
                  <a:pt x="136" y="46"/>
                </a:cubicBezTo>
                <a:cubicBezTo>
                  <a:pt x="83" y="54"/>
                  <a:pt x="41" y="50"/>
                  <a:pt x="0" y="46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800">
              <a:solidFill>
                <a:schemeClr val="bg1"/>
              </a:solidFill>
            </a:endParaRPr>
          </a:p>
        </p:txBody>
      </p:sp>
      <p:grpSp>
        <p:nvGrpSpPr>
          <p:cNvPr id="50319" name="Group 143"/>
          <p:cNvGrpSpPr>
            <a:grpSpLocks/>
          </p:cNvGrpSpPr>
          <p:nvPr/>
        </p:nvGrpSpPr>
        <p:grpSpPr bwMode="auto">
          <a:xfrm>
            <a:off x="2133600" y="3428628"/>
            <a:ext cx="1220788" cy="2085975"/>
            <a:chOff x="1344" y="1797"/>
            <a:chExt cx="769" cy="1314"/>
          </a:xfrm>
        </p:grpSpPr>
        <p:sp>
          <p:nvSpPr>
            <p:cNvPr id="79977" name="Freeform 26"/>
            <p:cNvSpPr>
              <a:spLocks/>
            </p:cNvSpPr>
            <p:nvPr/>
          </p:nvSpPr>
          <p:spPr bwMode="auto">
            <a:xfrm rot="481966">
              <a:off x="1591" y="2740"/>
              <a:ext cx="522" cy="371"/>
            </a:xfrm>
            <a:custGeom>
              <a:avLst/>
              <a:gdLst>
                <a:gd name="T0" fmla="*/ 104 w 386"/>
                <a:gd name="T1" fmla="*/ 371 h 371"/>
                <a:gd name="T2" fmla="*/ 721 w 386"/>
                <a:gd name="T3" fmla="*/ 325 h 371"/>
                <a:gd name="T4" fmla="*/ 104 w 386"/>
                <a:gd name="T5" fmla="*/ 235 h 371"/>
                <a:gd name="T6" fmla="*/ 104 w 386"/>
                <a:gd name="T7" fmla="*/ 99 h 371"/>
                <a:gd name="T8" fmla="*/ 721 w 386"/>
                <a:gd name="T9" fmla="*/ 8 h 371"/>
                <a:gd name="T10" fmla="*/ 1335 w 386"/>
                <a:gd name="T11" fmla="*/ 53 h 371"/>
                <a:gd name="T12" fmla="*/ 1538 w 386"/>
                <a:gd name="T13" fmla="*/ 189 h 371"/>
                <a:gd name="T14" fmla="*/ 1335 w 386"/>
                <a:gd name="T15" fmla="*/ 280 h 371"/>
                <a:gd name="T16" fmla="*/ 1746 w 386"/>
                <a:gd name="T17" fmla="*/ 280 h 3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6" h="371">
                  <a:moveTo>
                    <a:pt x="23" y="371"/>
                  </a:moveTo>
                  <a:cubicBezTo>
                    <a:pt x="91" y="359"/>
                    <a:pt x="159" y="348"/>
                    <a:pt x="159" y="325"/>
                  </a:cubicBezTo>
                  <a:cubicBezTo>
                    <a:pt x="159" y="302"/>
                    <a:pt x="46" y="272"/>
                    <a:pt x="23" y="235"/>
                  </a:cubicBezTo>
                  <a:cubicBezTo>
                    <a:pt x="0" y="198"/>
                    <a:pt x="0" y="137"/>
                    <a:pt x="23" y="99"/>
                  </a:cubicBezTo>
                  <a:cubicBezTo>
                    <a:pt x="46" y="61"/>
                    <a:pt x="114" y="16"/>
                    <a:pt x="159" y="8"/>
                  </a:cubicBezTo>
                  <a:cubicBezTo>
                    <a:pt x="204" y="0"/>
                    <a:pt x="265" y="23"/>
                    <a:pt x="295" y="53"/>
                  </a:cubicBezTo>
                  <a:cubicBezTo>
                    <a:pt x="325" y="83"/>
                    <a:pt x="340" y="151"/>
                    <a:pt x="340" y="189"/>
                  </a:cubicBezTo>
                  <a:cubicBezTo>
                    <a:pt x="340" y="227"/>
                    <a:pt x="287" y="265"/>
                    <a:pt x="295" y="280"/>
                  </a:cubicBezTo>
                  <a:cubicBezTo>
                    <a:pt x="303" y="295"/>
                    <a:pt x="344" y="287"/>
                    <a:pt x="386" y="280"/>
                  </a:cubicBezTo>
                </a:path>
              </a:pathLst>
            </a:custGeom>
            <a:noFill/>
            <a:ln w="38100" cmpd="sng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9978" name="Oval 28"/>
            <p:cNvSpPr>
              <a:spLocks noChangeArrowheads="1"/>
            </p:cNvSpPr>
            <p:nvPr/>
          </p:nvSpPr>
          <p:spPr bwMode="auto">
            <a:xfrm rot="-8050359">
              <a:off x="1344" y="2251"/>
              <a:ext cx="272" cy="272"/>
            </a:xfrm>
            <a:prstGeom prst="ellipse">
              <a:avLst/>
            </a:prstGeom>
            <a:solidFill>
              <a:srgbClr val="66FFFF"/>
            </a:solidFill>
            <a:ln w="38100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79979" name="Freeform 134"/>
            <p:cNvSpPr>
              <a:spLocks/>
            </p:cNvSpPr>
            <p:nvPr/>
          </p:nvSpPr>
          <p:spPr bwMode="auto">
            <a:xfrm>
              <a:off x="1344" y="2568"/>
              <a:ext cx="181" cy="318"/>
            </a:xfrm>
            <a:custGeom>
              <a:avLst/>
              <a:gdLst>
                <a:gd name="T0" fmla="*/ 181 w 181"/>
                <a:gd name="T1" fmla="*/ 318 h 318"/>
                <a:gd name="T2" fmla="*/ 45 w 181"/>
                <a:gd name="T3" fmla="*/ 272 h 318"/>
                <a:gd name="T4" fmla="*/ 0 w 181"/>
                <a:gd name="T5" fmla="*/ 136 h 318"/>
                <a:gd name="T6" fmla="*/ 45 w 181"/>
                <a:gd name="T7" fmla="*/ 0 h 3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1" h="318">
                  <a:moveTo>
                    <a:pt x="181" y="318"/>
                  </a:moveTo>
                  <a:cubicBezTo>
                    <a:pt x="128" y="310"/>
                    <a:pt x="75" y="302"/>
                    <a:pt x="45" y="272"/>
                  </a:cubicBezTo>
                  <a:cubicBezTo>
                    <a:pt x="15" y="242"/>
                    <a:pt x="0" y="181"/>
                    <a:pt x="0" y="136"/>
                  </a:cubicBezTo>
                  <a:cubicBezTo>
                    <a:pt x="0" y="91"/>
                    <a:pt x="22" y="45"/>
                    <a:pt x="45" y="0"/>
                  </a:cubicBezTo>
                </a:path>
              </a:pathLst>
            </a:custGeom>
            <a:noFill/>
            <a:ln w="28575" cmpd="sng">
              <a:solidFill>
                <a:schemeClr val="bg2">
                  <a:lumMod val="75000"/>
                </a:schemeClr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9980" name="Freeform 135"/>
            <p:cNvSpPr>
              <a:spLocks/>
            </p:cNvSpPr>
            <p:nvPr/>
          </p:nvSpPr>
          <p:spPr bwMode="auto">
            <a:xfrm>
              <a:off x="1382" y="1797"/>
              <a:ext cx="98" cy="408"/>
            </a:xfrm>
            <a:custGeom>
              <a:avLst/>
              <a:gdLst>
                <a:gd name="T0" fmla="*/ 53 w 98"/>
                <a:gd name="T1" fmla="*/ 408 h 408"/>
                <a:gd name="T2" fmla="*/ 7 w 98"/>
                <a:gd name="T3" fmla="*/ 227 h 408"/>
                <a:gd name="T4" fmla="*/ 98 w 98"/>
                <a:gd name="T5" fmla="*/ 0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" h="408">
                  <a:moveTo>
                    <a:pt x="53" y="408"/>
                  </a:moveTo>
                  <a:cubicBezTo>
                    <a:pt x="26" y="351"/>
                    <a:pt x="0" y="295"/>
                    <a:pt x="7" y="227"/>
                  </a:cubicBezTo>
                  <a:cubicBezTo>
                    <a:pt x="14" y="159"/>
                    <a:pt x="56" y="79"/>
                    <a:pt x="98" y="0"/>
                  </a:cubicBezTo>
                </a:path>
              </a:pathLst>
            </a:custGeom>
            <a:noFill/>
            <a:ln w="28575" cmpd="sng">
              <a:solidFill>
                <a:schemeClr val="bg2">
                  <a:lumMod val="75000"/>
                </a:schemeClr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9970" name="Freeform 136"/>
          <p:cNvSpPr>
            <a:spLocks/>
          </p:cNvSpPr>
          <p:nvPr/>
        </p:nvSpPr>
        <p:spPr bwMode="auto">
          <a:xfrm>
            <a:off x="6083300" y="4220790"/>
            <a:ext cx="227013" cy="155575"/>
          </a:xfrm>
          <a:custGeom>
            <a:avLst/>
            <a:gdLst>
              <a:gd name="T0" fmla="*/ 2147483647 w 143"/>
              <a:gd name="T1" fmla="*/ 0 h 98"/>
              <a:gd name="T2" fmla="*/ 2147483647 w 143"/>
              <a:gd name="T3" fmla="*/ 2147483647 h 98"/>
              <a:gd name="T4" fmla="*/ 0 w 143"/>
              <a:gd name="T5" fmla="*/ 2147483647 h 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3" h="98">
                <a:moveTo>
                  <a:pt x="143" y="0"/>
                </a:moveTo>
                <a:cubicBezTo>
                  <a:pt x="119" y="5"/>
                  <a:pt x="96" y="10"/>
                  <a:pt x="72" y="26"/>
                </a:cubicBezTo>
                <a:cubicBezTo>
                  <a:pt x="48" y="42"/>
                  <a:pt x="24" y="70"/>
                  <a:pt x="0" y="98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971" name="Text Box 138"/>
          <p:cNvSpPr txBox="1">
            <a:spLocks noChangeArrowheads="1"/>
          </p:cNvSpPr>
          <p:nvPr/>
        </p:nvSpPr>
        <p:spPr bwMode="auto">
          <a:xfrm>
            <a:off x="4600366" y="1017215"/>
            <a:ext cx="458490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en-US" sz="2400"/>
              <a:t>10. </a:t>
            </a:r>
            <a:r>
              <a:rPr lang="fr-FR" altLang="en-US" sz="2400" dirty="0"/>
              <a:t>Reconstitution des vésicules</a:t>
            </a:r>
            <a:br>
              <a:rPr lang="fr-FR" altLang="en-US" sz="2400" dirty="0"/>
            </a:br>
            <a:r>
              <a:rPr lang="fr-FR" altLang="en-US" sz="2400" dirty="0"/>
              <a:t>à partir de la membrane</a:t>
            </a:r>
            <a:br>
              <a:rPr lang="fr-FR" altLang="en-US" sz="2400" dirty="0"/>
            </a:br>
            <a:r>
              <a:rPr lang="fr-FR" altLang="en-US" sz="2400" dirty="0"/>
              <a:t>plasmique</a:t>
            </a:r>
          </a:p>
        </p:txBody>
      </p:sp>
      <p:sp>
        <p:nvSpPr>
          <p:cNvPr id="50316" name="AutoShape 140"/>
          <p:cNvSpPr>
            <a:spLocks noChangeArrowheads="1"/>
          </p:cNvSpPr>
          <p:nvPr/>
        </p:nvSpPr>
        <p:spPr bwMode="auto">
          <a:xfrm rot="4540637">
            <a:off x="2376488" y="80590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0317" name="AutoShape 141"/>
          <p:cNvSpPr>
            <a:spLocks noChangeArrowheads="1"/>
          </p:cNvSpPr>
          <p:nvPr/>
        </p:nvSpPr>
        <p:spPr bwMode="auto">
          <a:xfrm rot="4540637">
            <a:off x="2366962" y="9153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50318" name="AutoShape 142"/>
          <p:cNvSpPr>
            <a:spLocks noChangeArrowheads="1"/>
          </p:cNvSpPr>
          <p:nvPr/>
        </p:nvSpPr>
        <p:spPr bwMode="auto">
          <a:xfrm rot="4540637">
            <a:off x="2357438" y="-62285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79975" name="Rectangle 144"/>
          <p:cNvSpPr>
            <a:spLocks noChangeArrowheads="1"/>
          </p:cNvSpPr>
          <p:nvPr/>
        </p:nvSpPr>
        <p:spPr bwMode="auto">
          <a:xfrm>
            <a:off x="0" y="-27384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9976" name="Text Box 145"/>
          <p:cNvSpPr txBox="1">
            <a:spLocks noChangeArrowheads="1"/>
          </p:cNvSpPr>
          <p:nvPr/>
        </p:nvSpPr>
        <p:spPr bwMode="auto">
          <a:xfrm>
            <a:off x="1055688" y="-27384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Synapse chimique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0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Freeform 3"/>
          <p:cNvSpPr>
            <a:spLocks/>
          </p:cNvSpPr>
          <p:nvPr/>
        </p:nvSpPr>
        <p:spPr bwMode="auto">
          <a:xfrm>
            <a:off x="1341438" y="764803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00" name="Freeform 4"/>
          <p:cNvSpPr>
            <a:spLocks/>
          </p:cNvSpPr>
          <p:nvPr/>
        </p:nvSpPr>
        <p:spPr bwMode="auto">
          <a:xfrm>
            <a:off x="909638" y="4125540"/>
            <a:ext cx="7704137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01" name="Freeform 5"/>
          <p:cNvSpPr>
            <a:spLocks/>
          </p:cNvSpPr>
          <p:nvPr/>
        </p:nvSpPr>
        <p:spPr bwMode="auto">
          <a:xfrm>
            <a:off x="27098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02" name="Freeform 6"/>
          <p:cNvSpPr>
            <a:spLocks/>
          </p:cNvSpPr>
          <p:nvPr/>
        </p:nvSpPr>
        <p:spPr bwMode="auto">
          <a:xfrm>
            <a:off x="2925763" y="764803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03" name="Freeform 7"/>
          <p:cNvSpPr>
            <a:spLocks/>
          </p:cNvSpPr>
          <p:nvPr/>
        </p:nvSpPr>
        <p:spPr bwMode="auto">
          <a:xfrm>
            <a:off x="31416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04" name="Freeform 8"/>
          <p:cNvSpPr>
            <a:spLocks/>
          </p:cNvSpPr>
          <p:nvPr/>
        </p:nvSpPr>
        <p:spPr bwMode="auto">
          <a:xfrm>
            <a:off x="33575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05" name="Freeform 9"/>
          <p:cNvSpPr>
            <a:spLocks/>
          </p:cNvSpPr>
          <p:nvPr/>
        </p:nvSpPr>
        <p:spPr bwMode="auto">
          <a:xfrm>
            <a:off x="35734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06" name="Oval 10"/>
          <p:cNvSpPr>
            <a:spLocks noChangeArrowheads="1"/>
          </p:cNvSpPr>
          <p:nvPr/>
        </p:nvSpPr>
        <p:spPr bwMode="auto">
          <a:xfrm rot="-8050359">
            <a:off x="4797425" y="2780928"/>
            <a:ext cx="431800" cy="431800"/>
          </a:xfrm>
          <a:prstGeom prst="ellipse">
            <a:avLst/>
          </a:prstGeom>
          <a:solidFill>
            <a:srgbClr val="66FFFF"/>
          </a:solidFill>
          <a:ln w="28575" algn="ctr">
            <a:solidFill>
              <a:schemeClr val="bg2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07" name="Oval 11"/>
          <p:cNvSpPr>
            <a:spLocks noChangeArrowheads="1"/>
          </p:cNvSpPr>
          <p:nvPr/>
        </p:nvSpPr>
        <p:spPr bwMode="auto">
          <a:xfrm rot="-8050359">
            <a:off x="3213100" y="1268040"/>
            <a:ext cx="431800" cy="4318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24" name="AutoShape 12"/>
          <p:cNvSpPr>
            <a:spLocks noChangeArrowheads="1"/>
          </p:cNvSpPr>
          <p:nvPr/>
        </p:nvSpPr>
        <p:spPr bwMode="auto">
          <a:xfrm rot="4540637">
            <a:off x="2386012" y="152028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80909" name="Oval 13"/>
          <p:cNvSpPr>
            <a:spLocks noChangeArrowheads="1"/>
          </p:cNvSpPr>
          <p:nvPr/>
        </p:nvSpPr>
        <p:spPr bwMode="auto">
          <a:xfrm rot="-8050359">
            <a:off x="2997200" y="1701428"/>
            <a:ext cx="287337" cy="2873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10" name="Oval 14"/>
          <p:cNvSpPr>
            <a:spLocks noChangeArrowheads="1"/>
          </p:cNvSpPr>
          <p:nvPr/>
        </p:nvSpPr>
        <p:spPr bwMode="auto">
          <a:xfrm rot="-8050359">
            <a:off x="3538538" y="1772865"/>
            <a:ext cx="215900" cy="2159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11" name="Freeform 15"/>
          <p:cNvSpPr>
            <a:spLocks/>
          </p:cNvSpPr>
          <p:nvPr/>
        </p:nvSpPr>
        <p:spPr bwMode="auto">
          <a:xfrm>
            <a:off x="2336800" y="2769815"/>
            <a:ext cx="1189038" cy="587375"/>
          </a:xfrm>
          <a:custGeom>
            <a:avLst/>
            <a:gdLst>
              <a:gd name="T0" fmla="*/ 2147483647 w 749"/>
              <a:gd name="T1" fmla="*/ 2147483647 h 370"/>
              <a:gd name="T2" fmla="*/ 2147483647 w 749"/>
              <a:gd name="T3" fmla="*/ 2147483647 h 370"/>
              <a:gd name="T4" fmla="*/ 2147483647 w 749"/>
              <a:gd name="T5" fmla="*/ 2147483647 h 370"/>
              <a:gd name="T6" fmla="*/ 2147483647 w 749"/>
              <a:gd name="T7" fmla="*/ 2147483647 h 370"/>
              <a:gd name="T8" fmla="*/ 2147483647 w 749"/>
              <a:gd name="T9" fmla="*/ 2147483647 h 370"/>
              <a:gd name="T10" fmla="*/ 2147483647 w 749"/>
              <a:gd name="T11" fmla="*/ 2147483647 h 370"/>
              <a:gd name="T12" fmla="*/ 2147483647 w 749"/>
              <a:gd name="T13" fmla="*/ 2147483647 h 370"/>
              <a:gd name="T14" fmla="*/ 2147483647 w 749"/>
              <a:gd name="T15" fmla="*/ 2147483647 h 370"/>
              <a:gd name="T16" fmla="*/ 2147483647 w 749"/>
              <a:gd name="T17" fmla="*/ 2147483647 h 370"/>
              <a:gd name="T18" fmla="*/ 2147483647 w 749"/>
              <a:gd name="T19" fmla="*/ 2147483647 h 370"/>
              <a:gd name="T20" fmla="*/ 2147483647 w 749"/>
              <a:gd name="T21" fmla="*/ 2147483647 h 3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49" h="370">
                <a:moveTo>
                  <a:pt x="8" y="324"/>
                </a:moveTo>
                <a:cubicBezTo>
                  <a:pt x="16" y="294"/>
                  <a:pt x="54" y="233"/>
                  <a:pt x="99" y="188"/>
                </a:cubicBezTo>
                <a:cubicBezTo>
                  <a:pt x="144" y="143"/>
                  <a:pt x="220" y="82"/>
                  <a:pt x="280" y="52"/>
                </a:cubicBezTo>
                <a:cubicBezTo>
                  <a:pt x="340" y="22"/>
                  <a:pt x="409" y="14"/>
                  <a:pt x="462" y="7"/>
                </a:cubicBezTo>
                <a:cubicBezTo>
                  <a:pt x="515" y="0"/>
                  <a:pt x="553" y="0"/>
                  <a:pt x="598" y="7"/>
                </a:cubicBezTo>
                <a:cubicBezTo>
                  <a:pt x="643" y="14"/>
                  <a:pt x="719" y="29"/>
                  <a:pt x="734" y="52"/>
                </a:cubicBezTo>
                <a:cubicBezTo>
                  <a:pt x="749" y="75"/>
                  <a:pt x="733" y="120"/>
                  <a:pt x="688" y="143"/>
                </a:cubicBezTo>
                <a:cubicBezTo>
                  <a:pt x="643" y="166"/>
                  <a:pt x="545" y="158"/>
                  <a:pt x="462" y="188"/>
                </a:cubicBezTo>
                <a:cubicBezTo>
                  <a:pt x="379" y="218"/>
                  <a:pt x="257" y="294"/>
                  <a:pt x="189" y="324"/>
                </a:cubicBezTo>
                <a:cubicBezTo>
                  <a:pt x="121" y="354"/>
                  <a:pt x="83" y="370"/>
                  <a:pt x="53" y="370"/>
                </a:cubicBezTo>
                <a:cubicBezTo>
                  <a:pt x="23" y="370"/>
                  <a:pt x="0" y="354"/>
                  <a:pt x="8" y="324"/>
                </a:cubicBezTo>
                <a:close/>
              </a:path>
            </a:pathLst>
          </a:custGeom>
          <a:solidFill>
            <a:schemeClr val="accent1"/>
          </a:solidFill>
          <a:ln w="5715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12" name="AutoShape 16"/>
          <p:cNvSpPr>
            <a:spLocks noChangeArrowheads="1"/>
          </p:cNvSpPr>
          <p:nvPr/>
        </p:nvSpPr>
        <p:spPr bwMode="auto">
          <a:xfrm rot="5959416">
            <a:off x="6385718" y="3959647"/>
            <a:ext cx="252413" cy="323850"/>
          </a:xfrm>
          <a:prstGeom prst="can">
            <a:avLst>
              <a:gd name="adj" fmla="val 60141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13" name="AutoShape 17"/>
          <p:cNvSpPr>
            <a:spLocks noChangeArrowheads="1"/>
          </p:cNvSpPr>
          <p:nvPr/>
        </p:nvSpPr>
        <p:spPr bwMode="auto">
          <a:xfrm rot="-602214">
            <a:off x="4221163" y="5733678"/>
            <a:ext cx="288925" cy="3603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80914" name="AutoShape 18"/>
          <p:cNvSpPr>
            <a:spLocks noChangeArrowheads="1"/>
          </p:cNvSpPr>
          <p:nvPr/>
        </p:nvSpPr>
        <p:spPr bwMode="auto">
          <a:xfrm rot="-871198">
            <a:off x="4868863" y="55892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80915" name="AutoShape 19"/>
          <p:cNvSpPr>
            <a:spLocks noChangeArrowheads="1"/>
          </p:cNvSpPr>
          <p:nvPr/>
        </p:nvSpPr>
        <p:spPr bwMode="auto">
          <a:xfrm rot="-1022290">
            <a:off x="5516563" y="53733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80916" name="AutoShape 20"/>
          <p:cNvSpPr>
            <a:spLocks noChangeArrowheads="1"/>
          </p:cNvSpPr>
          <p:nvPr/>
        </p:nvSpPr>
        <p:spPr bwMode="auto">
          <a:xfrm rot="-1688439">
            <a:off x="6164263" y="5084390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80917" name="AutoShape 21"/>
          <p:cNvSpPr>
            <a:spLocks noChangeArrowheads="1"/>
          </p:cNvSpPr>
          <p:nvPr/>
        </p:nvSpPr>
        <p:spPr bwMode="auto">
          <a:xfrm>
            <a:off x="3429000" y="58051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80918" name="AutoShape 22"/>
          <p:cNvSpPr>
            <a:spLocks noChangeArrowheads="1"/>
          </p:cNvSpPr>
          <p:nvPr/>
        </p:nvSpPr>
        <p:spPr bwMode="auto">
          <a:xfrm rot="180767">
            <a:off x="2636838" y="58051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80919" name="AutoShape 23"/>
          <p:cNvSpPr>
            <a:spLocks noChangeArrowheads="1"/>
          </p:cNvSpPr>
          <p:nvPr/>
        </p:nvSpPr>
        <p:spPr bwMode="auto">
          <a:xfrm rot="4631744">
            <a:off x="4060032" y="591385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20" name="Freeform 24"/>
          <p:cNvSpPr>
            <a:spLocks/>
          </p:cNvSpPr>
          <p:nvPr/>
        </p:nvSpPr>
        <p:spPr bwMode="auto">
          <a:xfrm rot="351833">
            <a:off x="3875088" y="4809753"/>
            <a:ext cx="612775" cy="588962"/>
          </a:xfrm>
          <a:custGeom>
            <a:avLst/>
            <a:gdLst>
              <a:gd name="T0" fmla="*/ 2147483647 w 386"/>
              <a:gd name="T1" fmla="*/ 2147483647 h 371"/>
              <a:gd name="T2" fmla="*/ 2147483647 w 386"/>
              <a:gd name="T3" fmla="*/ 2147483647 h 371"/>
              <a:gd name="T4" fmla="*/ 2147483647 w 386"/>
              <a:gd name="T5" fmla="*/ 2147483647 h 371"/>
              <a:gd name="T6" fmla="*/ 2147483647 w 386"/>
              <a:gd name="T7" fmla="*/ 2147483647 h 371"/>
              <a:gd name="T8" fmla="*/ 2147483647 w 386"/>
              <a:gd name="T9" fmla="*/ 2147483647 h 371"/>
              <a:gd name="T10" fmla="*/ 2147483647 w 386"/>
              <a:gd name="T11" fmla="*/ 2147483647 h 371"/>
              <a:gd name="T12" fmla="*/ 2147483647 w 386"/>
              <a:gd name="T13" fmla="*/ 2147483647 h 371"/>
              <a:gd name="T14" fmla="*/ 2147483647 w 386"/>
              <a:gd name="T15" fmla="*/ 2147483647 h 371"/>
              <a:gd name="T16" fmla="*/ 2147483647 w 386"/>
              <a:gd name="T17" fmla="*/ 2147483647 h 3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6" h="371">
                <a:moveTo>
                  <a:pt x="23" y="371"/>
                </a:moveTo>
                <a:cubicBezTo>
                  <a:pt x="91" y="359"/>
                  <a:pt x="159" y="348"/>
                  <a:pt x="159" y="325"/>
                </a:cubicBezTo>
                <a:cubicBezTo>
                  <a:pt x="159" y="302"/>
                  <a:pt x="46" y="272"/>
                  <a:pt x="23" y="235"/>
                </a:cubicBezTo>
                <a:cubicBezTo>
                  <a:pt x="0" y="198"/>
                  <a:pt x="0" y="137"/>
                  <a:pt x="23" y="99"/>
                </a:cubicBezTo>
                <a:cubicBezTo>
                  <a:pt x="46" y="61"/>
                  <a:pt x="114" y="16"/>
                  <a:pt x="159" y="8"/>
                </a:cubicBezTo>
                <a:cubicBezTo>
                  <a:pt x="204" y="0"/>
                  <a:pt x="265" y="23"/>
                  <a:pt x="295" y="53"/>
                </a:cubicBezTo>
                <a:cubicBezTo>
                  <a:pt x="325" y="83"/>
                  <a:pt x="340" y="151"/>
                  <a:pt x="340" y="189"/>
                </a:cubicBezTo>
                <a:cubicBezTo>
                  <a:pt x="340" y="227"/>
                  <a:pt x="287" y="265"/>
                  <a:pt x="295" y="280"/>
                </a:cubicBezTo>
                <a:cubicBezTo>
                  <a:pt x="303" y="295"/>
                  <a:pt x="344" y="287"/>
                  <a:pt x="386" y="28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21" name="AutoShape 25"/>
          <p:cNvSpPr>
            <a:spLocks noChangeArrowheads="1"/>
          </p:cNvSpPr>
          <p:nvPr/>
        </p:nvSpPr>
        <p:spPr bwMode="auto">
          <a:xfrm rot="4631744">
            <a:off x="3886994" y="5183609"/>
            <a:ext cx="649287" cy="161925"/>
          </a:xfrm>
          <a:prstGeom prst="homePlate">
            <a:avLst>
              <a:gd name="adj" fmla="val 10024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pSp>
        <p:nvGrpSpPr>
          <p:cNvPr id="80922" name="Group 26"/>
          <p:cNvGrpSpPr>
            <a:grpSpLocks/>
          </p:cNvGrpSpPr>
          <p:nvPr/>
        </p:nvGrpSpPr>
        <p:grpSpPr bwMode="auto">
          <a:xfrm>
            <a:off x="3933825" y="4868490"/>
            <a:ext cx="431800" cy="504825"/>
            <a:chOff x="2478" y="2704"/>
            <a:chExt cx="272" cy="318"/>
          </a:xfrm>
        </p:grpSpPr>
        <p:sp>
          <p:nvSpPr>
            <p:cNvPr id="81050" name="Oval 27"/>
            <p:cNvSpPr>
              <a:spLocks noChangeArrowheads="1"/>
            </p:cNvSpPr>
            <p:nvPr/>
          </p:nvSpPr>
          <p:spPr bwMode="auto">
            <a:xfrm>
              <a:off x="2569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51" name="Oval 28"/>
            <p:cNvSpPr>
              <a:spLocks noChangeArrowheads="1"/>
            </p:cNvSpPr>
            <p:nvPr/>
          </p:nvSpPr>
          <p:spPr bwMode="auto">
            <a:xfrm>
              <a:off x="2614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52" name="Oval 29"/>
            <p:cNvSpPr>
              <a:spLocks noChangeArrowheads="1"/>
            </p:cNvSpPr>
            <p:nvPr/>
          </p:nvSpPr>
          <p:spPr bwMode="auto">
            <a:xfrm>
              <a:off x="265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53" name="Oval 30"/>
            <p:cNvSpPr>
              <a:spLocks noChangeArrowheads="1"/>
            </p:cNvSpPr>
            <p:nvPr/>
          </p:nvSpPr>
          <p:spPr bwMode="auto">
            <a:xfrm>
              <a:off x="2523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54" name="Oval 31"/>
            <p:cNvSpPr>
              <a:spLocks noChangeArrowheads="1"/>
            </p:cNvSpPr>
            <p:nvPr/>
          </p:nvSpPr>
          <p:spPr bwMode="auto">
            <a:xfrm>
              <a:off x="2614" y="2977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55" name="Oval 32"/>
            <p:cNvSpPr>
              <a:spLocks noChangeArrowheads="1"/>
            </p:cNvSpPr>
            <p:nvPr/>
          </p:nvSpPr>
          <p:spPr bwMode="auto">
            <a:xfrm>
              <a:off x="2659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56" name="Oval 33"/>
            <p:cNvSpPr>
              <a:spLocks noChangeArrowheads="1"/>
            </p:cNvSpPr>
            <p:nvPr/>
          </p:nvSpPr>
          <p:spPr bwMode="auto">
            <a:xfrm>
              <a:off x="2614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57" name="Oval 34"/>
            <p:cNvSpPr>
              <a:spLocks noChangeArrowheads="1"/>
            </p:cNvSpPr>
            <p:nvPr/>
          </p:nvSpPr>
          <p:spPr bwMode="auto">
            <a:xfrm>
              <a:off x="2705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58" name="Oval 35"/>
            <p:cNvSpPr>
              <a:spLocks noChangeArrowheads="1"/>
            </p:cNvSpPr>
            <p:nvPr/>
          </p:nvSpPr>
          <p:spPr bwMode="auto">
            <a:xfrm>
              <a:off x="256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59" name="Oval 36"/>
            <p:cNvSpPr>
              <a:spLocks noChangeArrowheads="1"/>
            </p:cNvSpPr>
            <p:nvPr/>
          </p:nvSpPr>
          <p:spPr bwMode="auto">
            <a:xfrm>
              <a:off x="2523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60" name="Oval 37"/>
            <p:cNvSpPr>
              <a:spLocks noChangeArrowheads="1"/>
            </p:cNvSpPr>
            <p:nvPr/>
          </p:nvSpPr>
          <p:spPr bwMode="auto">
            <a:xfrm>
              <a:off x="2705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61" name="Oval 38"/>
            <p:cNvSpPr>
              <a:spLocks noChangeArrowheads="1"/>
            </p:cNvSpPr>
            <p:nvPr/>
          </p:nvSpPr>
          <p:spPr bwMode="auto">
            <a:xfrm>
              <a:off x="2478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80923" name="Oval 39"/>
          <p:cNvSpPr>
            <a:spLocks noChangeArrowheads="1"/>
          </p:cNvSpPr>
          <p:nvPr/>
        </p:nvSpPr>
        <p:spPr bwMode="auto">
          <a:xfrm>
            <a:off x="4149725" y="54447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24" name="Oval 40"/>
          <p:cNvSpPr>
            <a:spLocks noChangeArrowheads="1"/>
          </p:cNvSpPr>
          <p:nvPr/>
        </p:nvSpPr>
        <p:spPr bwMode="auto">
          <a:xfrm>
            <a:off x="4294188" y="54447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25" name="Oval 41"/>
          <p:cNvSpPr>
            <a:spLocks noChangeArrowheads="1"/>
          </p:cNvSpPr>
          <p:nvPr/>
        </p:nvSpPr>
        <p:spPr bwMode="auto">
          <a:xfrm>
            <a:off x="5057775" y="554952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26" name="Oval 42"/>
          <p:cNvSpPr>
            <a:spLocks noChangeArrowheads="1"/>
          </p:cNvSpPr>
          <p:nvPr/>
        </p:nvSpPr>
        <p:spPr bwMode="auto">
          <a:xfrm>
            <a:off x="4510088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27" name="Oval 43"/>
          <p:cNvSpPr>
            <a:spLocks noChangeArrowheads="1"/>
          </p:cNvSpPr>
          <p:nvPr/>
        </p:nvSpPr>
        <p:spPr bwMode="auto">
          <a:xfrm>
            <a:off x="5686425" y="53415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28" name="Oval 44"/>
          <p:cNvSpPr>
            <a:spLocks noChangeArrowheads="1"/>
          </p:cNvSpPr>
          <p:nvPr/>
        </p:nvSpPr>
        <p:spPr bwMode="auto">
          <a:xfrm>
            <a:off x="4725988" y="53733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29" name="Oval 45"/>
          <p:cNvSpPr>
            <a:spLocks noChangeArrowheads="1"/>
          </p:cNvSpPr>
          <p:nvPr/>
        </p:nvSpPr>
        <p:spPr bwMode="auto">
          <a:xfrm>
            <a:off x="4797425" y="54463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30" name="Oval 46"/>
          <p:cNvSpPr>
            <a:spLocks noChangeArrowheads="1"/>
          </p:cNvSpPr>
          <p:nvPr/>
        </p:nvSpPr>
        <p:spPr bwMode="auto">
          <a:xfrm>
            <a:off x="4821238" y="562414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31" name="Oval 47"/>
          <p:cNvSpPr>
            <a:spLocks noChangeArrowheads="1"/>
          </p:cNvSpPr>
          <p:nvPr/>
        </p:nvSpPr>
        <p:spPr bwMode="auto">
          <a:xfrm>
            <a:off x="3429000" y="58051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32" name="Oval 48"/>
          <p:cNvSpPr>
            <a:spLocks noChangeArrowheads="1"/>
          </p:cNvSpPr>
          <p:nvPr/>
        </p:nvSpPr>
        <p:spPr bwMode="auto">
          <a:xfrm>
            <a:off x="3646488" y="58051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33" name="Oval 49"/>
          <p:cNvSpPr>
            <a:spLocks noChangeArrowheads="1"/>
          </p:cNvSpPr>
          <p:nvPr/>
        </p:nvSpPr>
        <p:spPr bwMode="auto">
          <a:xfrm>
            <a:off x="2636838" y="58051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34" name="Oval 50"/>
          <p:cNvSpPr>
            <a:spLocks noChangeArrowheads="1"/>
          </p:cNvSpPr>
          <p:nvPr/>
        </p:nvSpPr>
        <p:spPr bwMode="auto">
          <a:xfrm>
            <a:off x="2854325" y="58051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35" name="Oval 51"/>
          <p:cNvSpPr>
            <a:spLocks noChangeArrowheads="1"/>
          </p:cNvSpPr>
          <p:nvPr/>
        </p:nvSpPr>
        <p:spPr bwMode="auto">
          <a:xfrm>
            <a:off x="4194175" y="57590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36" name="Oval 52"/>
          <p:cNvSpPr>
            <a:spLocks noChangeArrowheads="1"/>
          </p:cNvSpPr>
          <p:nvPr/>
        </p:nvSpPr>
        <p:spPr bwMode="auto">
          <a:xfrm>
            <a:off x="4424363" y="57082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37" name="Oval 53"/>
          <p:cNvSpPr>
            <a:spLocks noChangeArrowheads="1"/>
          </p:cNvSpPr>
          <p:nvPr/>
        </p:nvSpPr>
        <p:spPr bwMode="auto">
          <a:xfrm>
            <a:off x="5014913" y="530029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38" name="Oval 54"/>
          <p:cNvSpPr>
            <a:spLocks noChangeArrowheads="1"/>
          </p:cNvSpPr>
          <p:nvPr/>
        </p:nvSpPr>
        <p:spPr bwMode="auto">
          <a:xfrm>
            <a:off x="5159375" y="53002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39" name="Oval 55"/>
          <p:cNvSpPr>
            <a:spLocks noChangeArrowheads="1"/>
          </p:cNvSpPr>
          <p:nvPr/>
        </p:nvSpPr>
        <p:spPr bwMode="auto">
          <a:xfrm>
            <a:off x="5230813" y="53733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40" name="Oval 56"/>
          <p:cNvSpPr>
            <a:spLocks noChangeArrowheads="1"/>
          </p:cNvSpPr>
          <p:nvPr/>
        </p:nvSpPr>
        <p:spPr bwMode="auto">
          <a:xfrm>
            <a:off x="5448300" y="50843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41" name="Oval 57"/>
          <p:cNvSpPr>
            <a:spLocks noChangeArrowheads="1"/>
          </p:cNvSpPr>
          <p:nvPr/>
        </p:nvSpPr>
        <p:spPr bwMode="auto">
          <a:xfrm>
            <a:off x="5459413" y="542729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42" name="Oval 58"/>
          <p:cNvSpPr>
            <a:spLocks noChangeArrowheads="1"/>
          </p:cNvSpPr>
          <p:nvPr/>
        </p:nvSpPr>
        <p:spPr bwMode="auto">
          <a:xfrm>
            <a:off x="5664200" y="51574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43" name="Oval 59"/>
          <p:cNvSpPr>
            <a:spLocks noChangeArrowheads="1"/>
          </p:cNvSpPr>
          <p:nvPr/>
        </p:nvSpPr>
        <p:spPr bwMode="auto">
          <a:xfrm>
            <a:off x="6092825" y="51447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44" name="Oval 60"/>
          <p:cNvSpPr>
            <a:spLocks noChangeArrowheads="1"/>
          </p:cNvSpPr>
          <p:nvPr/>
        </p:nvSpPr>
        <p:spPr bwMode="auto">
          <a:xfrm>
            <a:off x="6308725" y="50494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45" name="Oval 61"/>
          <p:cNvSpPr>
            <a:spLocks noChangeArrowheads="1"/>
          </p:cNvSpPr>
          <p:nvPr/>
        </p:nvSpPr>
        <p:spPr bwMode="auto">
          <a:xfrm>
            <a:off x="3862388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46" name="Oval 62"/>
          <p:cNvSpPr>
            <a:spLocks noChangeArrowheads="1"/>
          </p:cNvSpPr>
          <p:nvPr/>
        </p:nvSpPr>
        <p:spPr bwMode="auto">
          <a:xfrm>
            <a:off x="2565400" y="55892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47" name="Oval 63"/>
          <p:cNvSpPr>
            <a:spLocks noChangeArrowheads="1"/>
          </p:cNvSpPr>
          <p:nvPr/>
        </p:nvSpPr>
        <p:spPr bwMode="auto">
          <a:xfrm>
            <a:off x="1630363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48" name="Oval 64"/>
          <p:cNvSpPr>
            <a:spLocks noChangeArrowheads="1"/>
          </p:cNvSpPr>
          <p:nvPr/>
        </p:nvSpPr>
        <p:spPr bwMode="auto">
          <a:xfrm>
            <a:off x="3070225" y="55892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49" name="Oval 65"/>
          <p:cNvSpPr>
            <a:spLocks noChangeArrowheads="1"/>
          </p:cNvSpPr>
          <p:nvPr/>
        </p:nvSpPr>
        <p:spPr bwMode="auto">
          <a:xfrm>
            <a:off x="4437063" y="53733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50" name="Oval 66"/>
          <p:cNvSpPr>
            <a:spLocks noChangeArrowheads="1"/>
          </p:cNvSpPr>
          <p:nvPr/>
        </p:nvSpPr>
        <p:spPr bwMode="auto">
          <a:xfrm>
            <a:off x="4652963" y="55892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51" name="Oval 67"/>
          <p:cNvSpPr>
            <a:spLocks noChangeArrowheads="1"/>
          </p:cNvSpPr>
          <p:nvPr/>
        </p:nvSpPr>
        <p:spPr bwMode="auto">
          <a:xfrm>
            <a:off x="3502025" y="55177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52" name="Oval 68"/>
          <p:cNvSpPr>
            <a:spLocks noChangeArrowheads="1"/>
          </p:cNvSpPr>
          <p:nvPr/>
        </p:nvSpPr>
        <p:spPr bwMode="auto">
          <a:xfrm>
            <a:off x="2351088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53" name="Oval 69"/>
          <p:cNvSpPr>
            <a:spLocks noChangeArrowheads="1"/>
          </p:cNvSpPr>
          <p:nvPr/>
        </p:nvSpPr>
        <p:spPr bwMode="auto">
          <a:xfrm>
            <a:off x="2062163" y="57336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54" name="Oval 70"/>
          <p:cNvSpPr>
            <a:spLocks noChangeArrowheads="1"/>
          </p:cNvSpPr>
          <p:nvPr/>
        </p:nvSpPr>
        <p:spPr bwMode="auto">
          <a:xfrm>
            <a:off x="3286125" y="58051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55" name="Oval 71"/>
          <p:cNvSpPr>
            <a:spLocks noChangeArrowheads="1"/>
          </p:cNvSpPr>
          <p:nvPr/>
        </p:nvSpPr>
        <p:spPr bwMode="auto">
          <a:xfrm>
            <a:off x="6383338" y="47970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pSp>
        <p:nvGrpSpPr>
          <p:cNvPr id="80956" name="Group 72"/>
          <p:cNvGrpSpPr>
            <a:grpSpLocks/>
          </p:cNvGrpSpPr>
          <p:nvPr/>
        </p:nvGrpSpPr>
        <p:grpSpPr bwMode="auto">
          <a:xfrm>
            <a:off x="5589588" y="3428628"/>
            <a:ext cx="431800" cy="431800"/>
            <a:chOff x="3521" y="1797"/>
            <a:chExt cx="272" cy="272"/>
          </a:xfrm>
        </p:grpSpPr>
        <p:sp>
          <p:nvSpPr>
            <p:cNvPr id="81041" name="Oval 73"/>
            <p:cNvSpPr>
              <a:spLocks noChangeArrowheads="1"/>
            </p:cNvSpPr>
            <p:nvPr/>
          </p:nvSpPr>
          <p:spPr bwMode="auto">
            <a:xfrm rot="-8050359">
              <a:off x="3521" y="1797"/>
              <a:ext cx="272" cy="272"/>
            </a:xfrm>
            <a:prstGeom prst="ellipse">
              <a:avLst/>
            </a:prstGeom>
            <a:solidFill>
              <a:srgbClr val="66FFFF"/>
            </a:solidFill>
            <a:ln w="28575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42" name="Oval 74"/>
            <p:cNvSpPr>
              <a:spLocks noChangeArrowheads="1"/>
            </p:cNvSpPr>
            <p:nvPr/>
          </p:nvSpPr>
          <p:spPr bwMode="auto">
            <a:xfrm>
              <a:off x="3704" y="188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43" name="Oval 75"/>
            <p:cNvSpPr>
              <a:spLocks noChangeArrowheads="1"/>
            </p:cNvSpPr>
            <p:nvPr/>
          </p:nvSpPr>
          <p:spPr bwMode="auto">
            <a:xfrm>
              <a:off x="3657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44" name="Oval 76"/>
            <p:cNvSpPr>
              <a:spLocks noChangeArrowheads="1"/>
            </p:cNvSpPr>
            <p:nvPr/>
          </p:nvSpPr>
          <p:spPr bwMode="auto">
            <a:xfrm>
              <a:off x="3622" y="192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45" name="Oval 77"/>
            <p:cNvSpPr>
              <a:spLocks noChangeArrowheads="1"/>
            </p:cNvSpPr>
            <p:nvPr/>
          </p:nvSpPr>
          <p:spPr bwMode="auto">
            <a:xfrm>
              <a:off x="3612" y="184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46" name="Oval 78"/>
            <p:cNvSpPr>
              <a:spLocks noChangeArrowheads="1"/>
            </p:cNvSpPr>
            <p:nvPr/>
          </p:nvSpPr>
          <p:spPr bwMode="auto">
            <a:xfrm>
              <a:off x="3566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47" name="Oval 79"/>
            <p:cNvSpPr>
              <a:spLocks noChangeArrowheads="1"/>
            </p:cNvSpPr>
            <p:nvPr/>
          </p:nvSpPr>
          <p:spPr bwMode="auto">
            <a:xfrm>
              <a:off x="3566" y="188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48" name="Oval 80"/>
            <p:cNvSpPr>
              <a:spLocks noChangeArrowheads="1"/>
            </p:cNvSpPr>
            <p:nvPr/>
          </p:nvSpPr>
          <p:spPr bwMode="auto">
            <a:xfrm>
              <a:off x="3714" y="194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49" name="Oval 81"/>
            <p:cNvSpPr>
              <a:spLocks noChangeArrowheads="1"/>
            </p:cNvSpPr>
            <p:nvPr/>
          </p:nvSpPr>
          <p:spPr bwMode="auto">
            <a:xfrm>
              <a:off x="3674" y="183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80957" name="Oval 82"/>
          <p:cNvSpPr>
            <a:spLocks noChangeArrowheads="1"/>
          </p:cNvSpPr>
          <p:nvPr/>
        </p:nvSpPr>
        <p:spPr bwMode="auto">
          <a:xfrm>
            <a:off x="5105400" y="29269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58" name="Oval 83"/>
          <p:cNvSpPr>
            <a:spLocks noChangeArrowheads="1"/>
          </p:cNvSpPr>
          <p:nvPr/>
        </p:nvSpPr>
        <p:spPr bwMode="auto">
          <a:xfrm>
            <a:off x="5030788" y="30698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59" name="Oval 84"/>
          <p:cNvSpPr>
            <a:spLocks noChangeArrowheads="1"/>
          </p:cNvSpPr>
          <p:nvPr/>
        </p:nvSpPr>
        <p:spPr bwMode="auto">
          <a:xfrm>
            <a:off x="4975225" y="29857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60" name="Oval 85"/>
          <p:cNvSpPr>
            <a:spLocks noChangeArrowheads="1"/>
          </p:cNvSpPr>
          <p:nvPr/>
        </p:nvSpPr>
        <p:spPr bwMode="auto">
          <a:xfrm>
            <a:off x="4959350" y="28539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61" name="Oval 86"/>
          <p:cNvSpPr>
            <a:spLocks noChangeArrowheads="1"/>
          </p:cNvSpPr>
          <p:nvPr/>
        </p:nvSpPr>
        <p:spPr bwMode="auto">
          <a:xfrm>
            <a:off x="4886325" y="30698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62" name="Oval 87"/>
          <p:cNvSpPr>
            <a:spLocks noChangeArrowheads="1"/>
          </p:cNvSpPr>
          <p:nvPr/>
        </p:nvSpPr>
        <p:spPr bwMode="auto">
          <a:xfrm>
            <a:off x="4886325" y="29253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63" name="Oval 88"/>
          <p:cNvSpPr>
            <a:spLocks noChangeArrowheads="1"/>
          </p:cNvSpPr>
          <p:nvPr/>
        </p:nvSpPr>
        <p:spPr bwMode="auto">
          <a:xfrm>
            <a:off x="5121275" y="30142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64" name="Oval 89"/>
          <p:cNvSpPr>
            <a:spLocks noChangeArrowheads="1"/>
          </p:cNvSpPr>
          <p:nvPr/>
        </p:nvSpPr>
        <p:spPr bwMode="auto">
          <a:xfrm>
            <a:off x="5057775" y="28349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65" name="Oval 90"/>
          <p:cNvSpPr>
            <a:spLocks noChangeArrowheads="1"/>
          </p:cNvSpPr>
          <p:nvPr/>
        </p:nvSpPr>
        <p:spPr bwMode="auto">
          <a:xfrm>
            <a:off x="4860925" y="28301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pSp>
        <p:nvGrpSpPr>
          <p:cNvPr id="80966" name="Group 91"/>
          <p:cNvGrpSpPr>
            <a:grpSpLocks/>
          </p:cNvGrpSpPr>
          <p:nvPr/>
        </p:nvGrpSpPr>
        <p:grpSpPr bwMode="auto">
          <a:xfrm>
            <a:off x="5373688" y="4509715"/>
            <a:ext cx="431800" cy="431800"/>
            <a:chOff x="3385" y="2478"/>
            <a:chExt cx="272" cy="272"/>
          </a:xfrm>
        </p:grpSpPr>
        <p:sp>
          <p:nvSpPr>
            <p:cNvPr id="81032" name="Oval 92"/>
            <p:cNvSpPr>
              <a:spLocks noChangeArrowheads="1"/>
            </p:cNvSpPr>
            <p:nvPr/>
          </p:nvSpPr>
          <p:spPr bwMode="auto">
            <a:xfrm rot="-8050359">
              <a:off x="3385" y="2478"/>
              <a:ext cx="272" cy="272"/>
            </a:xfrm>
            <a:prstGeom prst="ellipse">
              <a:avLst/>
            </a:prstGeom>
            <a:solidFill>
              <a:srgbClr val="66FFFF"/>
            </a:solidFill>
            <a:ln w="38100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33" name="Oval 93"/>
            <p:cNvSpPr>
              <a:spLocks noChangeArrowheads="1"/>
            </p:cNvSpPr>
            <p:nvPr/>
          </p:nvSpPr>
          <p:spPr bwMode="auto">
            <a:xfrm>
              <a:off x="3568" y="256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34" name="Oval 94"/>
            <p:cNvSpPr>
              <a:spLocks noChangeArrowheads="1"/>
            </p:cNvSpPr>
            <p:nvPr/>
          </p:nvSpPr>
          <p:spPr bwMode="auto">
            <a:xfrm>
              <a:off x="3521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35" name="Oval 95"/>
            <p:cNvSpPr>
              <a:spLocks noChangeArrowheads="1"/>
            </p:cNvSpPr>
            <p:nvPr/>
          </p:nvSpPr>
          <p:spPr bwMode="auto">
            <a:xfrm>
              <a:off x="3486" y="260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36" name="Oval 96"/>
            <p:cNvSpPr>
              <a:spLocks noChangeArrowheads="1"/>
            </p:cNvSpPr>
            <p:nvPr/>
          </p:nvSpPr>
          <p:spPr bwMode="auto">
            <a:xfrm>
              <a:off x="3484" y="250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37" name="Oval 97"/>
            <p:cNvSpPr>
              <a:spLocks noChangeArrowheads="1"/>
            </p:cNvSpPr>
            <p:nvPr/>
          </p:nvSpPr>
          <p:spPr bwMode="auto">
            <a:xfrm>
              <a:off x="3430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38" name="Oval 98"/>
            <p:cNvSpPr>
              <a:spLocks noChangeArrowheads="1"/>
            </p:cNvSpPr>
            <p:nvPr/>
          </p:nvSpPr>
          <p:spPr bwMode="auto">
            <a:xfrm>
              <a:off x="3430" y="256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39" name="Oval 99"/>
            <p:cNvSpPr>
              <a:spLocks noChangeArrowheads="1"/>
            </p:cNvSpPr>
            <p:nvPr/>
          </p:nvSpPr>
          <p:spPr bwMode="auto">
            <a:xfrm>
              <a:off x="3578" y="262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40" name="Oval 100"/>
            <p:cNvSpPr>
              <a:spLocks noChangeArrowheads="1"/>
            </p:cNvSpPr>
            <p:nvPr/>
          </p:nvSpPr>
          <p:spPr bwMode="auto">
            <a:xfrm>
              <a:off x="3508" y="25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80967" name="Oval 101"/>
          <p:cNvSpPr>
            <a:spLocks noChangeArrowheads="1"/>
          </p:cNvSpPr>
          <p:nvPr/>
        </p:nvSpPr>
        <p:spPr bwMode="auto">
          <a:xfrm>
            <a:off x="3171825" y="18077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68" name="Oval 102"/>
          <p:cNvSpPr>
            <a:spLocks noChangeArrowheads="1"/>
          </p:cNvSpPr>
          <p:nvPr/>
        </p:nvSpPr>
        <p:spPr bwMode="auto">
          <a:xfrm>
            <a:off x="3035300" y="18474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69" name="Oval 103"/>
          <p:cNvSpPr>
            <a:spLocks noChangeArrowheads="1"/>
          </p:cNvSpPr>
          <p:nvPr/>
        </p:nvSpPr>
        <p:spPr bwMode="auto">
          <a:xfrm>
            <a:off x="3133725" y="17284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70" name="Oval 104"/>
          <p:cNvSpPr>
            <a:spLocks noChangeArrowheads="1"/>
          </p:cNvSpPr>
          <p:nvPr/>
        </p:nvSpPr>
        <p:spPr bwMode="auto">
          <a:xfrm>
            <a:off x="3124200" y="18824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71" name="Oval 105"/>
          <p:cNvSpPr>
            <a:spLocks noChangeArrowheads="1"/>
          </p:cNvSpPr>
          <p:nvPr/>
        </p:nvSpPr>
        <p:spPr bwMode="auto">
          <a:xfrm>
            <a:off x="3051175" y="17601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72" name="Oval 106"/>
          <p:cNvSpPr>
            <a:spLocks noChangeArrowheads="1"/>
          </p:cNvSpPr>
          <p:nvPr/>
        </p:nvSpPr>
        <p:spPr bwMode="auto">
          <a:xfrm>
            <a:off x="4078288" y="57336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73" name="Oval 107"/>
          <p:cNvSpPr>
            <a:spLocks noChangeArrowheads="1"/>
          </p:cNvSpPr>
          <p:nvPr/>
        </p:nvSpPr>
        <p:spPr bwMode="auto">
          <a:xfrm>
            <a:off x="3789363" y="566065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74" name="Oval 108"/>
          <p:cNvSpPr>
            <a:spLocks noChangeArrowheads="1"/>
          </p:cNvSpPr>
          <p:nvPr/>
        </p:nvSpPr>
        <p:spPr bwMode="auto">
          <a:xfrm>
            <a:off x="3429000" y="5589215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75" name="Oval 109"/>
          <p:cNvSpPr>
            <a:spLocks noChangeArrowheads="1"/>
          </p:cNvSpPr>
          <p:nvPr/>
        </p:nvSpPr>
        <p:spPr bwMode="auto">
          <a:xfrm>
            <a:off x="2781300" y="5660653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76" name="Oval 110"/>
          <p:cNvSpPr>
            <a:spLocks noChangeArrowheads="1"/>
          </p:cNvSpPr>
          <p:nvPr/>
        </p:nvSpPr>
        <p:spPr bwMode="auto">
          <a:xfrm>
            <a:off x="2062163" y="5589215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77" name="Oval 111"/>
          <p:cNvSpPr>
            <a:spLocks noChangeArrowheads="1"/>
          </p:cNvSpPr>
          <p:nvPr/>
        </p:nvSpPr>
        <p:spPr bwMode="auto">
          <a:xfrm>
            <a:off x="4365625" y="5517778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78" name="Oval 112"/>
          <p:cNvSpPr>
            <a:spLocks noChangeArrowheads="1"/>
          </p:cNvSpPr>
          <p:nvPr/>
        </p:nvSpPr>
        <p:spPr bwMode="auto">
          <a:xfrm>
            <a:off x="6094413" y="4941515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79" name="Oval 113"/>
          <p:cNvSpPr>
            <a:spLocks noChangeArrowheads="1"/>
          </p:cNvSpPr>
          <p:nvPr/>
        </p:nvSpPr>
        <p:spPr bwMode="auto">
          <a:xfrm>
            <a:off x="5445125" y="5228853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80" name="Oval 114"/>
          <p:cNvSpPr>
            <a:spLocks noChangeArrowheads="1"/>
          </p:cNvSpPr>
          <p:nvPr/>
        </p:nvSpPr>
        <p:spPr bwMode="auto">
          <a:xfrm>
            <a:off x="4941888" y="544475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81" name="Oval 115"/>
          <p:cNvSpPr>
            <a:spLocks noChangeArrowheads="1"/>
          </p:cNvSpPr>
          <p:nvPr/>
        </p:nvSpPr>
        <p:spPr bwMode="auto">
          <a:xfrm>
            <a:off x="4583113" y="566065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82" name="Oval 116"/>
          <p:cNvSpPr>
            <a:spLocks noChangeArrowheads="1"/>
          </p:cNvSpPr>
          <p:nvPr/>
        </p:nvSpPr>
        <p:spPr bwMode="auto">
          <a:xfrm>
            <a:off x="5302250" y="5157415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83" name="Line 117"/>
          <p:cNvSpPr>
            <a:spLocks noChangeShapeType="1"/>
          </p:cNvSpPr>
          <p:nvPr/>
        </p:nvSpPr>
        <p:spPr bwMode="auto">
          <a:xfrm>
            <a:off x="4294188" y="5660653"/>
            <a:ext cx="115887" cy="509587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84" name="Text Box 118"/>
          <p:cNvSpPr txBox="1">
            <a:spLocks noChangeArrowheads="1"/>
          </p:cNvSpPr>
          <p:nvPr/>
        </p:nvSpPr>
        <p:spPr bwMode="auto">
          <a:xfrm>
            <a:off x="6650038" y="3954090"/>
            <a:ext cx="555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chemeClr val="bg1"/>
                </a:solidFill>
              </a:rPr>
              <a:t>Ca++</a:t>
            </a:r>
          </a:p>
        </p:txBody>
      </p:sp>
      <p:sp>
        <p:nvSpPr>
          <p:cNvPr id="80985" name="Freeform 119"/>
          <p:cNvSpPr>
            <a:spLocks/>
          </p:cNvSpPr>
          <p:nvPr/>
        </p:nvSpPr>
        <p:spPr bwMode="auto">
          <a:xfrm>
            <a:off x="3573463" y="2204665"/>
            <a:ext cx="1008062" cy="720725"/>
          </a:xfrm>
          <a:custGeom>
            <a:avLst/>
            <a:gdLst>
              <a:gd name="T0" fmla="*/ 0 w 635"/>
              <a:gd name="T1" fmla="*/ 0 h 454"/>
              <a:gd name="T2" fmla="*/ 2147483647 w 635"/>
              <a:gd name="T3" fmla="*/ 2147483647 h 454"/>
              <a:gd name="T4" fmla="*/ 2147483647 w 635"/>
              <a:gd name="T5" fmla="*/ 2147483647 h 454"/>
              <a:gd name="T6" fmla="*/ 2147483647 w 635"/>
              <a:gd name="T7" fmla="*/ 2147483647 h 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5" h="454">
                <a:moveTo>
                  <a:pt x="0" y="0"/>
                </a:moveTo>
                <a:cubicBezTo>
                  <a:pt x="19" y="83"/>
                  <a:pt x="38" y="167"/>
                  <a:pt x="91" y="227"/>
                </a:cubicBezTo>
                <a:cubicBezTo>
                  <a:pt x="144" y="287"/>
                  <a:pt x="227" y="325"/>
                  <a:pt x="318" y="363"/>
                </a:cubicBezTo>
                <a:cubicBezTo>
                  <a:pt x="409" y="401"/>
                  <a:pt x="522" y="427"/>
                  <a:pt x="635" y="454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86" name="Freeform 120"/>
          <p:cNvSpPr>
            <a:spLocks/>
          </p:cNvSpPr>
          <p:nvPr/>
        </p:nvSpPr>
        <p:spPr bwMode="auto">
          <a:xfrm>
            <a:off x="3573463" y="2828553"/>
            <a:ext cx="647700" cy="168275"/>
          </a:xfrm>
          <a:custGeom>
            <a:avLst/>
            <a:gdLst>
              <a:gd name="T0" fmla="*/ 0 w 408"/>
              <a:gd name="T1" fmla="*/ 2147483647 h 106"/>
              <a:gd name="T2" fmla="*/ 2147483647 w 408"/>
              <a:gd name="T3" fmla="*/ 2147483647 h 106"/>
              <a:gd name="T4" fmla="*/ 2147483647 w 408"/>
              <a:gd name="T5" fmla="*/ 2147483647 h 1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8" h="106">
                <a:moveTo>
                  <a:pt x="0" y="106"/>
                </a:moveTo>
                <a:cubicBezTo>
                  <a:pt x="57" y="68"/>
                  <a:pt x="114" y="30"/>
                  <a:pt x="182" y="15"/>
                </a:cubicBezTo>
                <a:cubicBezTo>
                  <a:pt x="250" y="0"/>
                  <a:pt x="329" y="7"/>
                  <a:pt x="408" y="15"/>
                </a:cubicBezTo>
              </a:path>
            </a:pathLst>
          </a:custGeom>
          <a:noFill/>
          <a:ln w="3810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87" name="Freeform 121"/>
          <p:cNvSpPr>
            <a:spLocks/>
          </p:cNvSpPr>
          <p:nvPr/>
        </p:nvSpPr>
        <p:spPr bwMode="auto">
          <a:xfrm>
            <a:off x="5373688" y="3141290"/>
            <a:ext cx="288925" cy="215900"/>
          </a:xfrm>
          <a:custGeom>
            <a:avLst/>
            <a:gdLst>
              <a:gd name="T0" fmla="*/ 0 w 182"/>
              <a:gd name="T1" fmla="*/ 0 h 136"/>
              <a:gd name="T2" fmla="*/ 2147483647 w 182"/>
              <a:gd name="T3" fmla="*/ 2147483647 h 136"/>
              <a:gd name="T4" fmla="*/ 2147483647 w 182"/>
              <a:gd name="T5" fmla="*/ 2147483647 h 1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" h="136">
                <a:moveTo>
                  <a:pt x="0" y="0"/>
                </a:moveTo>
                <a:cubicBezTo>
                  <a:pt x="53" y="11"/>
                  <a:pt x="106" y="22"/>
                  <a:pt x="136" y="45"/>
                </a:cubicBezTo>
                <a:cubicBezTo>
                  <a:pt x="166" y="68"/>
                  <a:pt x="174" y="102"/>
                  <a:pt x="182" y="136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88" name="Freeform 122"/>
          <p:cNvSpPr>
            <a:spLocks/>
          </p:cNvSpPr>
          <p:nvPr/>
        </p:nvSpPr>
        <p:spPr bwMode="auto">
          <a:xfrm>
            <a:off x="5805488" y="3933453"/>
            <a:ext cx="360362" cy="647700"/>
          </a:xfrm>
          <a:custGeom>
            <a:avLst/>
            <a:gdLst>
              <a:gd name="T0" fmla="*/ 2147483647 w 227"/>
              <a:gd name="T1" fmla="*/ 0 h 408"/>
              <a:gd name="T2" fmla="*/ 2147483647 w 227"/>
              <a:gd name="T3" fmla="*/ 2147483647 h 408"/>
              <a:gd name="T4" fmla="*/ 2147483647 w 227"/>
              <a:gd name="T5" fmla="*/ 2147483647 h 408"/>
              <a:gd name="T6" fmla="*/ 0 w 227"/>
              <a:gd name="T7" fmla="*/ 2147483647 h 4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" h="408">
                <a:moveTo>
                  <a:pt x="182" y="0"/>
                </a:moveTo>
                <a:cubicBezTo>
                  <a:pt x="204" y="45"/>
                  <a:pt x="227" y="91"/>
                  <a:pt x="227" y="136"/>
                </a:cubicBezTo>
                <a:cubicBezTo>
                  <a:pt x="227" y="181"/>
                  <a:pt x="220" y="227"/>
                  <a:pt x="182" y="272"/>
                </a:cubicBezTo>
                <a:cubicBezTo>
                  <a:pt x="144" y="317"/>
                  <a:pt x="72" y="362"/>
                  <a:pt x="0" y="408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89" name="Freeform 123"/>
          <p:cNvSpPr>
            <a:spLocks/>
          </p:cNvSpPr>
          <p:nvPr/>
        </p:nvSpPr>
        <p:spPr bwMode="auto">
          <a:xfrm>
            <a:off x="4473575" y="4797053"/>
            <a:ext cx="828675" cy="207962"/>
          </a:xfrm>
          <a:custGeom>
            <a:avLst/>
            <a:gdLst>
              <a:gd name="T0" fmla="*/ 2147483647 w 522"/>
              <a:gd name="T1" fmla="*/ 0 h 131"/>
              <a:gd name="T2" fmla="*/ 2147483647 w 522"/>
              <a:gd name="T3" fmla="*/ 2147483647 h 131"/>
              <a:gd name="T4" fmla="*/ 0 w 522"/>
              <a:gd name="T5" fmla="*/ 2147483647 h 1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2" h="131">
                <a:moveTo>
                  <a:pt x="522" y="0"/>
                </a:moveTo>
                <a:cubicBezTo>
                  <a:pt x="452" y="34"/>
                  <a:pt x="382" y="69"/>
                  <a:pt x="295" y="91"/>
                </a:cubicBezTo>
                <a:cubicBezTo>
                  <a:pt x="208" y="113"/>
                  <a:pt x="104" y="122"/>
                  <a:pt x="0" y="131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90" name="Freeform 124"/>
          <p:cNvSpPr>
            <a:spLocks/>
          </p:cNvSpPr>
          <p:nvPr/>
        </p:nvSpPr>
        <p:spPr bwMode="auto">
          <a:xfrm>
            <a:off x="6083300" y="4220790"/>
            <a:ext cx="227013" cy="155575"/>
          </a:xfrm>
          <a:custGeom>
            <a:avLst/>
            <a:gdLst>
              <a:gd name="T0" fmla="*/ 2147483647 w 143"/>
              <a:gd name="T1" fmla="*/ 0 h 98"/>
              <a:gd name="T2" fmla="*/ 2147483647 w 143"/>
              <a:gd name="T3" fmla="*/ 2147483647 h 98"/>
              <a:gd name="T4" fmla="*/ 0 w 143"/>
              <a:gd name="T5" fmla="*/ 2147483647 h 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3" h="98">
                <a:moveTo>
                  <a:pt x="143" y="0"/>
                </a:moveTo>
                <a:cubicBezTo>
                  <a:pt x="119" y="5"/>
                  <a:pt x="96" y="10"/>
                  <a:pt x="72" y="26"/>
                </a:cubicBezTo>
                <a:cubicBezTo>
                  <a:pt x="48" y="42"/>
                  <a:pt x="24" y="70"/>
                  <a:pt x="0" y="98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91" name="Text Box 125"/>
          <p:cNvSpPr txBox="1">
            <a:spLocks noChangeArrowheads="1"/>
          </p:cNvSpPr>
          <p:nvPr/>
        </p:nvSpPr>
        <p:spPr bwMode="auto">
          <a:xfrm>
            <a:off x="6877050" y="1360115"/>
            <a:ext cx="18081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/>
              <a:t>synthèse</a:t>
            </a:r>
          </a:p>
        </p:txBody>
      </p:sp>
      <p:sp>
        <p:nvSpPr>
          <p:cNvPr id="80992" name="AutoShape 126"/>
          <p:cNvSpPr>
            <a:spLocks noChangeArrowheads="1"/>
          </p:cNvSpPr>
          <p:nvPr/>
        </p:nvSpPr>
        <p:spPr bwMode="auto">
          <a:xfrm rot="4631744">
            <a:off x="4707732" y="577415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93" name="AutoShape 127"/>
          <p:cNvSpPr>
            <a:spLocks noChangeArrowheads="1"/>
          </p:cNvSpPr>
          <p:nvPr/>
        </p:nvSpPr>
        <p:spPr bwMode="auto">
          <a:xfrm rot="4143938">
            <a:off x="5355432" y="5556671"/>
            <a:ext cx="649288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94" name="AutoShape 128"/>
          <p:cNvSpPr>
            <a:spLocks noChangeArrowheads="1"/>
          </p:cNvSpPr>
          <p:nvPr/>
        </p:nvSpPr>
        <p:spPr bwMode="auto">
          <a:xfrm rot="3656746">
            <a:off x="6044407" y="5269334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95" name="AutoShape 129"/>
          <p:cNvSpPr>
            <a:spLocks noChangeArrowheads="1"/>
          </p:cNvSpPr>
          <p:nvPr/>
        </p:nvSpPr>
        <p:spPr bwMode="auto">
          <a:xfrm rot="5637006">
            <a:off x="2443957" y="599005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96" name="AutoShape 130"/>
          <p:cNvSpPr>
            <a:spLocks noChangeArrowheads="1"/>
          </p:cNvSpPr>
          <p:nvPr/>
        </p:nvSpPr>
        <p:spPr bwMode="auto">
          <a:xfrm rot="5400000">
            <a:off x="3241799" y="599005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97" name="Line 131"/>
          <p:cNvSpPr>
            <a:spLocks noChangeShapeType="1"/>
          </p:cNvSpPr>
          <p:nvPr/>
        </p:nvSpPr>
        <p:spPr bwMode="auto">
          <a:xfrm>
            <a:off x="3563938" y="5805115"/>
            <a:ext cx="0" cy="5048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98" name="Line 132"/>
          <p:cNvSpPr>
            <a:spLocks noChangeShapeType="1"/>
          </p:cNvSpPr>
          <p:nvPr/>
        </p:nvSpPr>
        <p:spPr bwMode="auto">
          <a:xfrm>
            <a:off x="2771775" y="5805115"/>
            <a:ext cx="0" cy="5048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99" name="Line 133"/>
          <p:cNvSpPr>
            <a:spLocks noChangeShapeType="1"/>
          </p:cNvSpPr>
          <p:nvPr/>
        </p:nvSpPr>
        <p:spPr bwMode="auto">
          <a:xfrm>
            <a:off x="5580063" y="5373315"/>
            <a:ext cx="173037" cy="5127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000" name="Line 134"/>
          <p:cNvSpPr>
            <a:spLocks noChangeShapeType="1"/>
          </p:cNvSpPr>
          <p:nvPr/>
        </p:nvSpPr>
        <p:spPr bwMode="auto">
          <a:xfrm>
            <a:off x="6227763" y="5084390"/>
            <a:ext cx="211137" cy="4746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001" name="Line 135"/>
          <p:cNvSpPr>
            <a:spLocks noChangeShapeType="1"/>
          </p:cNvSpPr>
          <p:nvPr/>
        </p:nvSpPr>
        <p:spPr bwMode="auto">
          <a:xfrm>
            <a:off x="4970463" y="5570165"/>
            <a:ext cx="117475" cy="477838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81002" name="Group 136"/>
          <p:cNvGrpSpPr>
            <a:grpSpLocks/>
          </p:cNvGrpSpPr>
          <p:nvPr/>
        </p:nvGrpSpPr>
        <p:grpSpPr bwMode="auto">
          <a:xfrm>
            <a:off x="2709863" y="5517778"/>
            <a:ext cx="3816350" cy="863600"/>
            <a:chOff x="1707" y="3113"/>
            <a:chExt cx="2404" cy="544"/>
          </a:xfrm>
        </p:grpSpPr>
        <p:sp>
          <p:nvSpPr>
            <p:cNvPr id="81026" name="Oval 137"/>
            <p:cNvSpPr>
              <a:spLocks noChangeArrowheads="1"/>
            </p:cNvSpPr>
            <p:nvPr/>
          </p:nvSpPr>
          <p:spPr bwMode="auto">
            <a:xfrm>
              <a:off x="3612" y="3339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27" name="Oval 138"/>
            <p:cNvSpPr>
              <a:spLocks noChangeArrowheads="1"/>
            </p:cNvSpPr>
            <p:nvPr/>
          </p:nvSpPr>
          <p:spPr bwMode="auto">
            <a:xfrm>
              <a:off x="2764" y="3552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28" name="Oval 139"/>
            <p:cNvSpPr>
              <a:spLocks noChangeArrowheads="1"/>
            </p:cNvSpPr>
            <p:nvPr/>
          </p:nvSpPr>
          <p:spPr bwMode="auto">
            <a:xfrm>
              <a:off x="2232" y="3589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29" name="Oval 140"/>
            <p:cNvSpPr>
              <a:spLocks noChangeArrowheads="1"/>
            </p:cNvSpPr>
            <p:nvPr/>
          </p:nvSpPr>
          <p:spPr bwMode="auto">
            <a:xfrm>
              <a:off x="1707" y="3612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30" name="Oval 141"/>
            <p:cNvSpPr>
              <a:spLocks noChangeArrowheads="1"/>
            </p:cNvSpPr>
            <p:nvPr/>
          </p:nvSpPr>
          <p:spPr bwMode="auto">
            <a:xfrm>
              <a:off x="3204" y="3475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31" name="Oval 142"/>
            <p:cNvSpPr>
              <a:spLocks noChangeArrowheads="1"/>
            </p:cNvSpPr>
            <p:nvPr/>
          </p:nvSpPr>
          <p:spPr bwMode="auto">
            <a:xfrm>
              <a:off x="4066" y="3113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81003" name="AutoShape 143"/>
          <p:cNvSpPr>
            <a:spLocks noChangeArrowheads="1"/>
          </p:cNvSpPr>
          <p:nvPr/>
        </p:nvSpPr>
        <p:spPr bwMode="auto">
          <a:xfrm>
            <a:off x="6948488" y="5157415"/>
            <a:ext cx="360362" cy="360363"/>
          </a:xfrm>
          <a:prstGeom prst="plus">
            <a:avLst>
              <a:gd name="adj" fmla="val 25000"/>
            </a:avLst>
          </a:prstGeom>
          <a:solidFill>
            <a:srgbClr val="FF6600">
              <a:alpha val="7607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1004" name="Freeform 144"/>
          <p:cNvSpPr>
            <a:spLocks/>
          </p:cNvSpPr>
          <p:nvPr/>
        </p:nvSpPr>
        <p:spPr bwMode="auto">
          <a:xfrm rot="481966">
            <a:off x="2525713" y="4925640"/>
            <a:ext cx="828675" cy="588963"/>
          </a:xfrm>
          <a:custGeom>
            <a:avLst/>
            <a:gdLst>
              <a:gd name="T0" fmla="*/ 2147483647 w 386"/>
              <a:gd name="T1" fmla="*/ 2147483647 h 371"/>
              <a:gd name="T2" fmla="*/ 2147483647 w 386"/>
              <a:gd name="T3" fmla="*/ 2147483647 h 371"/>
              <a:gd name="T4" fmla="*/ 2147483647 w 386"/>
              <a:gd name="T5" fmla="*/ 2147483647 h 371"/>
              <a:gd name="T6" fmla="*/ 2147483647 w 386"/>
              <a:gd name="T7" fmla="*/ 2147483647 h 371"/>
              <a:gd name="T8" fmla="*/ 2147483647 w 386"/>
              <a:gd name="T9" fmla="*/ 2147483647 h 371"/>
              <a:gd name="T10" fmla="*/ 2147483647 w 386"/>
              <a:gd name="T11" fmla="*/ 2147483647 h 371"/>
              <a:gd name="T12" fmla="*/ 2147483647 w 386"/>
              <a:gd name="T13" fmla="*/ 2147483647 h 371"/>
              <a:gd name="T14" fmla="*/ 2147483647 w 386"/>
              <a:gd name="T15" fmla="*/ 2147483647 h 371"/>
              <a:gd name="T16" fmla="*/ 2147483647 w 386"/>
              <a:gd name="T17" fmla="*/ 2147483647 h 3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6" h="371">
                <a:moveTo>
                  <a:pt x="23" y="371"/>
                </a:moveTo>
                <a:cubicBezTo>
                  <a:pt x="91" y="359"/>
                  <a:pt x="159" y="348"/>
                  <a:pt x="159" y="325"/>
                </a:cubicBezTo>
                <a:cubicBezTo>
                  <a:pt x="159" y="302"/>
                  <a:pt x="46" y="272"/>
                  <a:pt x="23" y="235"/>
                </a:cubicBezTo>
                <a:cubicBezTo>
                  <a:pt x="0" y="198"/>
                  <a:pt x="0" y="137"/>
                  <a:pt x="23" y="99"/>
                </a:cubicBezTo>
                <a:cubicBezTo>
                  <a:pt x="46" y="61"/>
                  <a:pt x="114" y="16"/>
                  <a:pt x="159" y="8"/>
                </a:cubicBezTo>
                <a:cubicBezTo>
                  <a:pt x="204" y="0"/>
                  <a:pt x="265" y="23"/>
                  <a:pt x="295" y="53"/>
                </a:cubicBezTo>
                <a:cubicBezTo>
                  <a:pt x="325" y="83"/>
                  <a:pt x="340" y="151"/>
                  <a:pt x="340" y="189"/>
                </a:cubicBezTo>
                <a:cubicBezTo>
                  <a:pt x="340" y="227"/>
                  <a:pt x="287" y="265"/>
                  <a:pt x="295" y="280"/>
                </a:cubicBezTo>
                <a:cubicBezTo>
                  <a:pt x="303" y="295"/>
                  <a:pt x="344" y="287"/>
                  <a:pt x="386" y="28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005" name="Oval 145"/>
          <p:cNvSpPr>
            <a:spLocks noChangeArrowheads="1"/>
          </p:cNvSpPr>
          <p:nvPr/>
        </p:nvSpPr>
        <p:spPr bwMode="auto">
          <a:xfrm rot="-8050359">
            <a:off x="2133600" y="4149353"/>
            <a:ext cx="431800" cy="431800"/>
          </a:xfrm>
          <a:prstGeom prst="ellipse">
            <a:avLst/>
          </a:prstGeom>
          <a:solidFill>
            <a:srgbClr val="66FFFF"/>
          </a:solidFill>
          <a:ln w="38100">
            <a:solidFill>
              <a:schemeClr val="bg2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1006" name="Freeform 146"/>
          <p:cNvSpPr>
            <a:spLocks/>
          </p:cNvSpPr>
          <p:nvPr/>
        </p:nvSpPr>
        <p:spPr bwMode="auto">
          <a:xfrm>
            <a:off x="3286125" y="5084390"/>
            <a:ext cx="503238" cy="85725"/>
          </a:xfrm>
          <a:custGeom>
            <a:avLst/>
            <a:gdLst>
              <a:gd name="T0" fmla="*/ 2147483647 w 317"/>
              <a:gd name="T1" fmla="*/ 0 h 54"/>
              <a:gd name="T2" fmla="*/ 2147483647 w 317"/>
              <a:gd name="T3" fmla="*/ 2147483647 h 54"/>
              <a:gd name="T4" fmla="*/ 0 w 317"/>
              <a:gd name="T5" fmla="*/ 2147483647 h 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7" h="54">
                <a:moveTo>
                  <a:pt x="317" y="0"/>
                </a:moveTo>
                <a:cubicBezTo>
                  <a:pt x="253" y="19"/>
                  <a:pt x="189" y="38"/>
                  <a:pt x="136" y="46"/>
                </a:cubicBezTo>
                <a:cubicBezTo>
                  <a:pt x="83" y="54"/>
                  <a:pt x="41" y="50"/>
                  <a:pt x="0" y="46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007" name="Freeform 147"/>
          <p:cNvSpPr>
            <a:spLocks/>
          </p:cNvSpPr>
          <p:nvPr/>
        </p:nvSpPr>
        <p:spPr bwMode="auto">
          <a:xfrm>
            <a:off x="2133600" y="4652590"/>
            <a:ext cx="287338" cy="504825"/>
          </a:xfrm>
          <a:custGeom>
            <a:avLst/>
            <a:gdLst>
              <a:gd name="T0" fmla="*/ 2147483647 w 181"/>
              <a:gd name="T1" fmla="*/ 2147483647 h 318"/>
              <a:gd name="T2" fmla="*/ 2147483647 w 181"/>
              <a:gd name="T3" fmla="*/ 2147483647 h 318"/>
              <a:gd name="T4" fmla="*/ 0 w 181"/>
              <a:gd name="T5" fmla="*/ 2147483647 h 318"/>
              <a:gd name="T6" fmla="*/ 2147483647 w 181"/>
              <a:gd name="T7" fmla="*/ 0 h 3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1" h="318">
                <a:moveTo>
                  <a:pt x="181" y="318"/>
                </a:moveTo>
                <a:cubicBezTo>
                  <a:pt x="128" y="310"/>
                  <a:pt x="75" y="302"/>
                  <a:pt x="45" y="272"/>
                </a:cubicBezTo>
                <a:cubicBezTo>
                  <a:pt x="15" y="242"/>
                  <a:pt x="0" y="181"/>
                  <a:pt x="0" y="136"/>
                </a:cubicBezTo>
                <a:cubicBezTo>
                  <a:pt x="0" y="91"/>
                  <a:pt x="22" y="45"/>
                  <a:pt x="45" y="0"/>
                </a:cubicBezTo>
              </a:path>
            </a:pathLst>
          </a:custGeom>
          <a:noFill/>
          <a:ln w="28575" cmpd="sng">
            <a:solidFill>
              <a:schemeClr val="bg2">
                <a:lumMod val="75000"/>
              </a:schemeClr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008" name="Freeform 148"/>
          <p:cNvSpPr>
            <a:spLocks/>
          </p:cNvSpPr>
          <p:nvPr/>
        </p:nvSpPr>
        <p:spPr bwMode="auto">
          <a:xfrm>
            <a:off x="2193925" y="3428628"/>
            <a:ext cx="155575" cy="647700"/>
          </a:xfrm>
          <a:custGeom>
            <a:avLst/>
            <a:gdLst>
              <a:gd name="T0" fmla="*/ 2147483647 w 98"/>
              <a:gd name="T1" fmla="*/ 2147483647 h 408"/>
              <a:gd name="T2" fmla="*/ 2147483647 w 98"/>
              <a:gd name="T3" fmla="*/ 2147483647 h 408"/>
              <a:gd name="T4" fmla="*/ 2147483647 w 98"/>
              <a:gd name="T5" fmla="*/ 0 h 4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8" h="408">
                <a:moveTo>
                  <a:pt x="53" y="408"/>
                </a:moveTo>
                <a:cubicBezTo>
                  <a:pt x="26" y="351"/>
                  <a:pt x="0" y="295"/>
                  <a:pt x="7" y="227"/>
                </a:cubicBezTo>
                <a:cubicBezTo>
                  <a:pt x="14" y="159"/>
                  <a:pt x="56" y="79"/>
                  <a:pt x="98" y="0"/>
                </a:cubicBezTo>
              </a:path>
            </a:pathLst>
          </a:custGeom>
          <a:noFill/>
          <a:ln w="28575" cmpd="sng">
            <a:solidFill>
              <a:schemeClr val="bg2">
                <a:lumMod val="75000"/>
              </a:schemeClr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009" name="AutoShape 149"/>
          <p:cNvSpPr>
            <a:spLocks noChangeArrowheads="1"/>
          </p:cNvSpPr>
          <p:nvPr/>
        </p:nvSpPr>
        <p:spPr bwMode="auto">
          <a:xfrm rot="5082437">
            <a:off x="2691606" y="5228059"/>
            <a:ext cx="569913" cy="263525"/>
          </a:xfrm>
          <a:prstGeom prst="homePlate">
            <a:avLst>
              <a:gd name="adj" fmla="val 54066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662" name="AutoShape 150"/>
          <p:cNvSpPr>
            <a:spLocks noChangeArrowheads="1"/>
          </p:cNvSpPr>
          <p:nvPr/>
        </p:nvSpPr>
        <p:spPr bwMode="auto">
          <a:xfrm rot="4540637">
            <a:off x="2376488" y="80590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64663" name="AutoShape 151"/>
          <p:cNvSpPr>
            <a:spLocks noChangeArrowheads="1"/>
          </p:cNvSpPr>
          <p:nvPr/>
        </p:nvSpPr>
        <p:spPr bwMode="auto">
          <a:xfrm rot="4540637">
            <a:off x="2366962" y="9153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64664" name="AutoShape 152"/>
          <p:cNvSpPr>
            <a:spLocks noChangeArrowheads="1"/>
          </p:cNvSpPr>
          <p:nvPr/>
        </p:nvSpPr>
        <p:spPr bwMode="auto">
          <a:xfrm rot="4540637">
            <a:off x="2357438" y="-62285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81013" name="Oval 153"/>
          <p:cNvSpPr>
            <a:spLocks noChangeArrowheads="1"/>
          </p:cNvSpPr>
          <p:nvPr/>
        </p:nvSpPr>
        <p:spPr bwMode="auto">
          <a:xfrm>
            <a:off x="3924300" y="1701428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0</a:t>
            </a:r>
          </a:p>
        </p:txBody>
      </p:sp>
      <p:sp>
        <p:nvSpPr>
          <p:cNvPr id="81014" name="Oval 154"/>
          <p:cNvSpPr>
            <a:spLocks noChangeArrowheads="1"/>
          </p:cNvSpPr>
          <p:nvPr/>
        </p:nvSpPr>
        <p:spPr bwMode="auto">
          <a:xfrm>
            <a:off x="4067175" y="2420565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1</a:t>
            </a:r>
          </a:p>
        </p:txBody>
      </p:sp>
      <p:sp>
        <p:nvSpPr>
          <p:cNvPr id="81015" name="Oval 155"/>
          <p:cNvSpPr>
            <a:spLocks noChangeArrowheads="1"/>
          </p:cNvSpPr>
          <p:nvPr/>
        </p:nvSpPr>
        <p:spPr bwMode="auto">
          <a:xfrm>
            <a:off x="6084888" y="3573090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2</a:t>
            </a:r>
          </a:p>
        </p:txBody>
      </p:sp>
      <p:sp>
        <p:nvSpPr>
          <p:cNvPr id="81016" name="Oval 156"/>
          <p:cNvSpPr>
            <a:spLocks noChangeArrowheads="1"/>
          </p:cNvSpPr>
          <p:nvPr/>
        </p:nvSpPr>
        <p:spPr bwMode="auto">
          <a:xfrm>
            <a:off x="5580063" y="4220790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3</a:t>
            </a:r>
          </a:p>
        </p:txBody>
      </p:sp>
      <p:sp>
        <p:nvSpPr>
          <p:cNvPr id="81017" name="Oval 157"/>
          <p:cNvSpPr>
            <a:spLocks noChangeArrowheads="1"/>
          </p:cNvSpPr>
          <p:nvPr/>
        </p:nvSpPr>
        <p:spPr bwMode="auto">
          <a:xfrm>
            <a:off x="4284663" y="4652590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 dirty="0"/>
              <a:t>4</a:t>
            </a:r>
          </a:p>
        </p:txBody>
      </p:sp>
      <p:sp>
        <p:nvSpPr>
          <p:cNvPr id="81018" name="Oval 158"/>
          <p:cNvSpPr>
            <a:spLocks noChangeArrowheads="1"/>
          </p:cNvSpPr>
          <p:nvPr/>
        </p:nvSpPr>
        <p:spPr bwMode="auto">
          <a:xfrm>
            <a:off x="4284663" y="5228853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 dirty="0"/>
              <a:t>5</a:t>
            </a:r>
          </a:p>
        </p:txBody>
      </p:sp>
      <p:sp>
        <p:nvSpPr>
          <p:cNvPr id="81019" name="Oval 159"/>
          <p:cNvSpPr>
            <a:spLocks noChangeArrowheads="1"/>
          </p:cNvSpPr>
          <p:nvPr/>
        </p:nvSpPr>
        <p:spPr bwMode="auto">
          <a:xfrm>
            <a:off x="4427538" y="5589215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 dirty="0"/>
              <a:t>6</a:t>
            </a:r>
          </a:p>
        </p:txBody>
      </p:sp>
      <p:sp>
        <p:nvSpPr>
          <p:cNvPr id="81020" name="Oval 160"/>
          <p:cNvSpPr>
            <a:spLocks noChangeArrowheads="1"/>
          </p:cNvSpPr>
          <p:nvPr/>
        </p:nvSpPr>
        <p:spPr bwMode="auto">
          <a:xfrm>
            <a:off x="3379722" y="5829307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 dirty="0"/>
              <a:t>7</a:t>
            </a:r>
          </a:p>
        </p:txBody>
      </p:sp>
      <p:sp>
        <p:nvSpPr>
          <p:cNvPr id="81021" name="Oval 161"/>
          <p:cNvSpPr>
            <a:spLocks noChangeArrowheads="1"/>
          </p:cNvSpPr>
          <p:nvPr/>
        </p:nvSpPr>
        <p:spPr bwMode="auto">
          <a:xfrm>
            <a:off x="3348038" y="6381378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 dirty="0"/>
              <a:t>8</a:t>
            </a:r>
          </a:p>
        </p:txBody>
      </p:sp>
      <p:sp>
        <p:nvSpPr>
          <p:cNvPr id="81022" name="Oval 162"/>
          <p:cNvSpPr>
            <a:spLocks noChangeArrowheads="1"/>
          </p:cNvSpPr>
          <p:nvPr/>
        </p:nvSpPr>
        <p:spPr bwMode="auto">
          <a:xfrm>
            <a:off x="6877050" y="4725615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 dirty="0"/>
              <a:t>9</a:t>
            </a:r>
          </a:p>
        </p:txBody>
      </p:sp>
      <p:sp>
        <p:nvSpPr>
          <p:cNvPr id="81023" name="Oval 163"/>
          <p:cNvSpPr>
            <a:spLocks noChangeArrowheads="1"/>
          </p:cNvSpPr>
          <p:nvPr/>
        </p:nvSpPr>
        <p:spPr bwMode="auto">
          <a:xfrm>
            <a:off x="1619250" y="4365253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 dirty="0"/>
              <a:t>10</a:t>
            </a:r>
          </a:p>
        </p:txBody>
      </p:sp>
      <p:sp>
        <p:nvSpPr>
          <p:cNvPr id="81024" name="Rectangle 164"/>
          <p:cNvSpPr>
            <a:spLocks noChangeArrowheads="1"/>
          </p:cNvSpPr>
          <p:nvPr/>
        </p:nvSpPr>
        <p:spPr bwMode="auto">
          <a:xfrm>
            <a:off x="0" y="-27384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1025" name="Text Box 165"/>
          <p:cNvSpPr txBox="1">
            <a:spLocks noChangeArrowheads="1"/>
          </p:cNvSpPr>
          <p:nvPr/>
        </p:nvSpPr>
        <p:spPr bwMode="auto">
          <a:xfrm>
            <a:off x="1055688" y="-27384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Synapse chimique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Freeform 3"/>
          <p:cNvSpPr>
            <a:spLocks/>
          </p:cNvSpPr>
          <p:nvPr/>
        </p:nvSpPr>
        <p:spPr bwMode="auto">
          <a:xfrm>
            <a:off x="1341438" y="764803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00" name="Freeform 4"/>
          <p:cNvSpPr>
            <a:spLocks/>
          </p:cNvSpPr>
          <p:nvPr/>
        </p:nvSpPr>
        <p:spPr bwMode="auto">
          <a:xfrm>
            <a:off x="909638" y="4125540"/>
            <a:ext cx="7704137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01" name="Freeform 5"/>
          <p:cNvSpPr>
            <a:spLocks/>
          </p:cNvSpPr>
          <p:nvPr/>
        </p:nvSpPr>
        <p:spPr bwMode="auto">
          <a:xfrm>
            <a:off x="27098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02" name="Freeform 6"/>
          <p:cNvSpPr>
            <a:spLocks/>
          </p:cNvSpPr>
          <p:nvPr/>
        </p:nvSpPr>
        <p:spPr bwMode="auto">
          <a:xfrm>
            <a:off x="2925763" y="764803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03" name="Freeform 7"/>
          <p:cNvSpPr>
            <a:spLocks/>
          </p:cNvSpPr>
          <p:nvPr/>
        </p:nvSpPr>
        <p:spPr bwMode="auto">
          <a:xfrm>
            <a:off x="31416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04" name="Freeform 8"/>
          <p:cNvSpPr>
            <a:spLocks/>
          </p:cNvSpPr>
          <p:nvPr/>
        </p:nvSpPr>
        <p:spPr bwMode="auto">
          <a:xfrm>
            <a:off x="33575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05" name="Freeform 9"/>
          <p:cNvSpPr>
            <a:spLocks/>
          </p:cNvSpPr>
          <p:nvPr/>
        </p:nvSpPr>
        <p:spPr bwMode="auto">
          <a:xfrm>
            <a:off x="3573463" y="69177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06" name="Oval 10"/>
          <p:cNvSpPr>
            <a:spLocks noChangeArrowheads="1"/>
          </p:cNvSpPr>
          <p:nvPr/>
        </p:nvSpPr>
        <p:spPr bwMode="auto">
          <a:xfrm rot="-8050359">
            <a:off x="4797425" y="2780928"/>
            <a:ext cx="431800" cy="431800"/>
          </a:xfrm>
          <a:prstGeom prst="ellipse">
            <a:avLst/>
          </a:prstGeom>
          <a:solidFill>
            <a:srgbClr val="66FFFF"/>
          </a:solidFill>
          <a:ln w="28575" algn="ctr">
            <a:solidFill>
              <a:schemeClr val="bg2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07" name="Oval 11"/>
          <p:cNvSpPr>
            <a:spLocks noChangeArrowheads="1"/>
          </p:cNvSpPr>
          <p:nvPr/>
        </p:nvSpPr>
        <p:spPr bwMode="auto">
          <a:xfrm rot="-8050359">
            <a:off x="3213100" y="1268040"/>
            <a:ext cx="431800" cy="4318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524" name="AutoShape 12"/>
          <p:cNvSpPr>
            <a:spLocks noChangeArrowheads="1"/>
          </p:cNvSpPr>
          <p:nvPr/>
        </p:nvSpPr>
        <p:spPr bwMode="auto">
          <a:xfrm rot="4540637">
            <a:off x="2386012" y="152028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80909" name="Oval 13"/>
          <p:cNvSpPr>
            <a:spLocks noChangeArrowheads="1"/>
          </p:cNvSpPr>
          <p:nvPr/>
        </p:nvSpPr>
        <p:spPr bwMode="auto">
          <a:xfrm rot="-8050359">
            <a:off x="2997200" y="1701428"/>
            <a:ext cx="287337" cy="2873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10" name="Oval 14"/>
          <p:cNvSpPr>
            <a:spLocks noChangeArrowheads="1"/>
          </p:cNvSpPr>
          <p:nvPr/>
        </p:nvSpPr>
        <p:spPr bwMode="auto">
          <a:xfrm rot="-8050359">
            <a:off x="3538538" y="1772865"/>
            <a:ext cx="215900" cy="2159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11" name="Freeform 15"/>
          <p:cNvSpPr>
            <a:spLocks/>
          </p:cNvSpPr>
          <p:nvPr/>
        </p:nvSpPr>
        <p:spPr bwMode="auto">
          <a:xfrm>
            <a:off x="2336800" y="2769815"/>
            <a:ext cx="1189038" cy="587375"/>
          </a:xfrm>
          <a:custGeom>
            <a:avLst/>
            <a:gdLst>
              <a:gd name="T0" fmla="*/ 2147483647 w 749"/>
              <a:gd name="T1" fmla="*/ 2147483647 h 370"/>
              <a:gd name="T2" fmla="*/ 2147483647 w 749"/>
              <a:gd name="T3" fmla="*/ 2147483647 h 370"/>
              <a:gd name="T4" fmla="*/ 2147483647 w 749"/>
              <a:gd name="T5" fmla="*/ 2147483647 h 370"/>
              <a:gd name="T6" fmla="*/ 2147483647 w 749"/>
              <a:gd name="T7" fmla="*/ 2147483647 h 370"/>
              <a:gd name="T8" fmla="*/ 2147483647 w 749"/>
              <a:gd name="T9" fmla="*/ 2147483647 h 370"/>
              <a:gd name="T10" fmla="*/ 2147483647 w 749"/>
              <a:gd name="T11" fmla="*/ 2147483647 h 370"/>
              <a:gd name="T12" fmla="*/ 2147483647 w 749"/>
              <a:gd name="T13" fmla="*/ 2147483647 h 370"/>
              <a:gd name="T14" fmla="*/ 2147483647 w 749"/>
              <a:gd name="T15" fmla="*/ 2147483647 h 370"/>
              <a:gd name="T16" fmla="*/ 2147483647 w 749"/>
              <a:gd name="T17" fmla="*/ 2147483647 h 370"/>
              <a:gd name="T18" fmla="*/ 2147483647 w 749"/>
              <a:gd name="T19" fmla="*/ 2147483647 h 370"/>
              <a:gd name="T20" fmla="*/ 2147483647 w 749"/>
              <a:gd name="T21" fmla="*/ 2147483647 h 3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49" h="370">
                <a:moveTo>
                  <a:pt x="8" y="324"/>
                </a:moveTo>
                <a:cubicBezTo>
                  <a:pt x="16" y="294"/>
                  <a:pt x="54" y="233"/>
                  <a:pt x="99" y="188"/>
                </a:cubicBezTo>
                <a:cubicBezTo>
                  <a:pt x="144" y="143"/>
                  <a:pt x="220" y="82"/>
                  <a:pt x="280" y="52"/>
                </a:cubicBezTo>
                <a:cubicBezTo>
                  <a:pt x="340" y="22"/>
                  <a:pt x="409" y="14"/>
                  <a:pt x="462" y="7"/>
                </a:cubicBezTo>
                <a:cubicBezTo>
                  <a:pt x="515" y="0"/>
                  <a:pt x="553" y="0"/>
                  <a:pt x="598" y="7"/>
                </a:cubicBezTo>
                <a:cubicBezTo>
                  <a:pt x="643" y="14"/>
                  <a:pt x="719" y="29"/>
                  <a:pt x="734" y="52"/>
                </a:cubicBezTo>
                <a:cubicBezTo>
                  <a:pt x="749" y="75"/>
                  <a:pt x="733" y="120"/>
                  <a:pt x="688" y="143"/>
                </a:cubicBezTo>
                <a:cubicBezTo>
                  <a:pt x="643" y="166"/>
                  <a:pt x="545" y="158"/>
                  <a:pt x="462" y="188"/>
                </a:cubicBezTo>
                <a:cubicBezTo>
                  <a:pt x="379" y="218"/>
                  <a:pt x="257" y="294"/>
                  <a:pt x="189" y="324"/>
                </a:cubicBezTo>
                <a:cubicBezTo>
                  <a:pt x="121" y="354"/>
                  <a:pt x="83" y="370"/>
                  <a:pt x="53" y="370"/>
                </a:cubicBezTo>
                <a:cubicBezTo>
                  <a:pt x="23" y="370"/>
                  <a:pt x="0" y="354"/>
                  <a:pt x="8" y="324"/>
                </a:cubicBezTo>
                <a:close/>
              </a:path>
            </a:pathLst>
          </a:custGeom>
          <a:solidFill>
            <a:schemeClr val="accent1"/>
          </a:solidFill>
          <a:ln w="5715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12" name="AutoShape 16"/>
          <p:cNvSpPr>
            <a:spLocks noChangeArrowheads="1"/>
          </p:cNvSpPr>
          <p:nvPr/>
        </p:nvSpPr>
        <p:spPr bwMode="auto">
          <a:xfrm rot="5959416">
            <a:off x="6385718" y="3959647"/>
            <a:ext cx="252413" cy="323850"/>
          </a:xfrm>
          <a:prstGeom prst="can">
            <a:avLst>
              <a:gd name="adj" fmla="val 60141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13" name="AutoShape 17"/>
          <p:cNvSpPr>
            <a:spLocks noChangeArrowheads="1"/>
          </p:cNvSpPr>
          <p:nvPr/>
        </p:nvSpPr>
        <p:spPr bwMode="auto">
          <a:xfrm rot="-602214">
            <a:off x="4221163" y="5733678"/>
            <a:ext cx="288925" cy="3603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80914" name="AutoShape 18"/>
          <p:cNvSpPr>
            <a:spLocks noChangeArrowheads="1"/>
          </p:cNvSpPr>
          <p:nvPr/>
        </p:nvSpPr>
        <p:spPr bwMode="auto">
          <a:xfrm rot="-871198">
            <a:off x="4868863" y="55892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80915" name="AutoShape 19"/>
          <p:cNvSpPr>
            <a:spLocks noChangeArrowheads="1"/>
          </p:cNvSpPr>
          <p:nvPr/>
        </p:nvSpPr>
        <p:spPr bwMode="auto">
          <a:xfrm rot="-1022290">
            <a:off x="5516563" y="53733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80916" name="AutoShape 20"/>
          <p:cNvSpPr>
            <a:spLocks noChangeArrowheads="1"/>
          </p:cNvSpPr>
          <p:nvPr/>
        </p:nvSpPr>
        <p:spPr bwMode="auto">
          <a:xfrm rot="-1688439">
            <a:off x="6164263" y="5084390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80917" name="AutoShape 21"/>
          <p:cNvSpPr>
            <a:spLocks noChangeArrowheads="1"/>
          </p:cNvSpPr>
          <p:nvPr/>
        </p:nvSpPr>
        <p:spPr bwMode="auto">
          <a:xfrm>
            <a:off x="3429000" y="58051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80918" name="AutoShape 22"/>
          <p:cNvSpPr>
            <a:spLocks noChangeArrowheads="1"/>
          </p:cNvSpPr>
          <p:nvPr/>
        </p:nvSpPr>
        <p:spPr bwMode="auto">
          <a:xfrm rot="180767">
            <a:off x="2636838" y="58051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80919" name="AutoShape 23"/>
          <p:cNvSpPr>
            <a:spLocks noChangeArrowheads="1"/>
          </p:cNvSpPr>
          <p:nvPr/>
        </p:nvSpPr>
        <p:spPr bwMode="auto">
          <a:xfrm rot="4631744">
            <a:off x="4060032" y="591385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20" name="Freeform 24"/>
          <p:cNvSpPr>
            <a:spLocks/>
          </p:cNvSpPr>
          <p:nvPr/>
        </p:nvSpPr>
        <p:spPr bwMode="auto">
          <a:xfrm rot="351833">
            <a:off x="3875088" y="4809753"/>
            <a:ext cx="612775" cy="588962"/>
          </a:xfrm>
          <a:custGeom>
            <a:avLst/>
            <a:gdLst>
              <a:gd name="T0" fmla="*/ 2147483647 w 386"/>
              <a:gd name="T1" fmla="*/ 2147483647 h 371"/>
              <a:gd name="T2" fmla="*/ 2147483647 w 386"/>
              <a:gd name="T3" fmla="*/ 2147483647 h 371"/>
              <a:gd name="T4" fmla="*/ 2147483647 w 386"/>
              <a:gd name="T5" fmla="*/ 2147483647 h 371"/>
              <a:gd name="T6" fmla="*/ 2147483647 w 386"/>
              <a:gd name="T7" fmla="*/ 2147483647 h 371"/>
              <a:gd name="T8" fmla="*/ 2147483647 w 386"/>
              <a:gd name="T9" fmla="*/ 2147483647 h 371"/>
              <a:gd name="T10" fmla="*/ 2147483647 w 386"/>
              <a:gd name="T11" fmla="*/ 2147483647 h 371"/>
              <a:gd name="T12" fmla="*/ 2147483647 w 386"/>
              <a:gd name="T13" fmla="*/ 2147483647 h 371"/>
              <a:gd name="T14" fmla="*/ 2147483647 w 386"/>
              <a:gd name="T15" fmla="*/ 2147483647 h 371"/>
              <a:gd name="T16" fmla="*/ 2147483647 w 386"/>
              <a:gd name="T17" fmla="*/ 2147483647 h 3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6" h="371">
                <a:moveTo>
                  <a:pt x="23" y="371"/>
                </a:moveTo>
                <a:cubicBezTo>
                  <a:pt x="91" y="359"/>
                  <a:pt x="159" y="348"/>
                  <a:pt x="159" y="325"/>
                </a:cubicBezTo>
                <a:cubicBezTo>
                  <a:pt x="159" y="302"/>
                  <a:pt x="46" y="272"/>
                  <a:pt x="23" y="235"/>
                </a:cubicBezTo>
                <a:cubicBezTo>
                  <a:pt x="0" y="198"/>
                  <a:pt x="0" y="137"/>
                  <a:pt x="23" y="99"/>
                </a:cubicBezTo>
                <a:cubicBezTo>
                  <a:pt x="46" y="61"/>
                  <a:pt x="114" y="16"/>
                  <a:pt x="159" y="8"/>
                </a:cubicBezTo>
                <a:cubicBezTo>
                  <a:pt x="204" y="0"/>
                  <a:pt x="265" y="23"/>
                  <a:pt x="295" y="53"/>
                </a:cubicBezTo>
                <a:cubicBezTo>
                  <a:pt x="325" y="83"/>
                  <a:pt x="340" y="151"/>
                  <a:pt x="340" y="189"/>
                </a:cubicBezTo>
                <a:cubicBezTo>
                  <a:pt x="340" y="227"/>
                  <a:pt x="287" y="265"/>
                  <a:pt x="295" y="280"/>
                </a:cubicBezTo>
                <a:cubicBezTo>
                  <a:pt x="303" y="295"/>
                  <a:pt x="344" y="287"/>
                  <a:pt x="386" y="28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21" name="AutoShape 25"/>
          <p:cNvSpPr>
            <a:spLocks noChangeArrowheads="1"/>
          </p:cNvSpPr>
          <p:nvPr/>
        </p:nvSpPr>
        <p:spPr bwMode="auto">
          <a:xfrm rot="4631744">
            <a:off x="3886994" y="5183609"/>
            <a:ext cx="649287" cy="161925"/>
          </a:xfrm>
          <a:prstGeom prst="homePlate">
            <a:avLst>
              <a:gd name="adj" fmla="val 10024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pSp>
        <p:nvGrpSpPr>
          <p:cNvPr id="80922" name="Group 26"/>
          <p:cNvGrpSpPr>
            <a:grpSpLocks/>
          </p:cNvGrpSpPr>
          <p:nvPr/>
        </p:nvGrpSpPr>
        <p:grpSpPr bwMode="auto">
          <a:xfrm>
            <a:off x="3933825" y="4868490"/>
            <a:ext cx="431800" cy="504825"/>
            <a:chOff x="2478" y="2704"/>
            <a:chExt cx="272" cy="318"/>
          </a:xfrm>
        </p:grpSpPr>
        <p:sp>
          <p:nvSpPr>
            <p:cNvPr id="81050" name="Oval 27"/>
            <p:cNvSpPr>
              <a:spLocks noChangeArrowheads="1"/>
            </p:cNvSpPr>
            <p:nvPr/>
          </p:nvSpPr>
          <p:spPr bwMode="auto">
            <a:xfrm>
              <a:off x="2569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51" name="Oval 28"/>
            <p:cNvSpPr>
              <a:spLocks noChangeArrowheads="1"/>
            </p:cNvSpPr>
            <p:nvPr/>
          </p:nvSpPr>
          <p:spPr bwMode="auto">
            <a:xfrm>
              <a:off x="2614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52" name="Oval 29"/>
            <p:cNvSpPr>
              <a:spLocks noChangeArrowheads="1"/>
            </p:cNvSpPr>
            <p:nvPr/>
          </p:nvSpPr>
          <p:spPr bwMode="auto">
            <a:xfrm>
              <a:off x="265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53" name="Oval 30"/>
            <p:cNvSpPr>
              <a:spLocks noChangeArrowheads="1"/>
            </p:cNvSpPr>
            <p:nvPr/>
          </p:nvSpPr>
          <p:spPr bwMode="auto">
            <a:xfrm>
              <a:off x="2523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54" name="Oval 31"/>
            <p:cNvSpPr>
              <a:spLocks noChangeArrowheads="1"/>
            </p:cNvSpPr>
            <p:nvPr/>
          </p:nvSpPr>
          <p:spPr bwMode="auto">
            <a:xfrm>
              <a:off x="2614" y="2977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55" name="Oval 32"/>
            <p:cNvSpPr>
              <a:spLocks noChangeArrowheads="1"/>
            </p:cNvSpPr>
            <p:nvPr/>
          </p:nvSpPr>
          <p:spPr bwMode="auto">
            <a:xfrm>
              <a:off x="2659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56" name="Oval 33"/>
            <p:cNvSpPr>
              <a:spLocks noChangeArrowheads="1"/>
            </p:cNvSpPr>
            <p:nvPr/>
          </p:nvSpPr>
          <p:spPr bwMode="auto">
            <a:xfrm>
              <a:off x="2614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57" name="Oval 34"/>
            <p:cNvSpPr>
              <a:spLocks noChangeArrowheads="1"/>
            </p:cNvSpPr>
            <p:nvPr/>
          </p:nvSpPr>
          <p:spPr bwMode="auto">
            <a:xfrm>
              <a:off x="2705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58" name="Oval 35"/>
            <p:cNvSpPr>
              <a:spLocks noChangeArrowheads="1"/>
            </p:cNvSpPr>
            <p:nvPr/>
          </p:nvSpPr>
          <p:spPr bwMode="auto">
            <a:xfrm>
              <a:off x="256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59" name="Oval 36"/>
            <p:cNvSpPr>
              <a:spLocks noChangeArrowheads="1"/>
            </p:cNvSpPr>
            <p:nvPr/>
          </p:nvSpPr>
          <p:spPr bwMode="auto">
            <a:xfrm>
              <a:off x="2523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60" name="Oval 37"/>
            <p:cNvSpPr>
              <a:spLocks noChangeArrowheads="1"/>
            </p:cNvSpPr>
            <p:nvPr/>
          </p:nvSpPr>
          <p:spPr bwMode="auto">
            <a:xfrm>
              <a:off x="2705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61" name="Oval 38"/>
            <p:cNvSpPr>
              <a:spLocks noChangeArrowheads="1"/>
            </p:cNvSpPr>
            <p:nvPr/>
          </p:nvSpPr>
          <p:spPr bwMode="auto">
            <a:xfrm>
              <a:off x="2478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80923" name="Oval 39"/>
          <p:cNvSpPr>
            <a:spLocks noChangeArrowheads="1"/>
          </p:cNvSpPr>
          <p:nvPr/>
        </p:nvSpPr>
        <p:spPr bwMode="auto">
          <a:xfrm>
            <a:off x="4149725" y="54447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24" name="Oval 40"/>
          <p:cNvSpPr>
            <a:spLocks noChangeArrowheads="1"/>
          </p:cNvSpPr>
          <p:nvPr/>
        </p:nvSpPr>
        <p:spPr bwMode="auto">
          <a:xfrm>
            <a:off x="4294188" y="54447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25" name="Oval 41"/>
          <p:cNvSpPr>
            <a:spLocks noChangeArrowheads="1"/>
          </p:cNvSpPr>
          <p:nvPr/>
        </p:nvSpPr>
        <p:spPr bwMode="auto">
          <a:xfrm>
            <a:off x="5057775" y="554952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26" name="Oval 42"/>
          <p:cNvSpPr>
            <a:spLocks noChangeArrowheads="1"/>
          </p:cNvSpPr>
          <p:nvPr/>
        </p:nvSpPr>
        <p:spPr bwMode="auto">
          <a:xfrm>
            <a:off x="4510088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27" name="Oval 43"/>
          <p:cNvSpPr>
            <a:spLocks noChangeArrowheads="1"/>
          </p:cNvSpPr>
          <p:nvPr/>
        </p:nvSpPr>
        <p:spPr bwMode="auto">
          <a:xfrm>
            <a:off x="5686425" y="53415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28" name="Oval 44"/>
          <p:cNvSpPr>
            <a:spLocks noChangeArrowheads="1"/>
          </p:cNvSpPr>
          <p:nvPr/>
        </p:nvSpPr>
        <p:spPr bwMode="auto">
          <a:xfrm>
            <a:off x="4725988" y="53733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29" name="Oval 45"/>
          <p:cNvSpPr>
            <a:spLocks noChangeArrowheads="1"/>
          </p:cNvSpPr>
          <p:nvPr/>
        </p:nvSpPr>
        <p:spPr bwMode="auto">
          <a:xfrm>
            <a:off x="4797425" y="54463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30" name="Oval 46"/>
          <p:cNvSpPr>
            <a:spLocks noChangeArrowheads="1"/>
          </p:cNvSpPr>
          <p:nvPr/>
        </p:nvSpPr>
        <p:spPr bwMode="auto">
          <a:xfrm>
            <a:off x="4821238" y="562414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31" name="Oval 47"/>
          <p:cNvSpPr>
            <a:spLocks noChangeArrowheads="1"/>
          </p:cNvSpPr>
          <p:nvPr/>
        </p:nvSpPr>
        <p:spPr bwMode="auto">
          <a:xfrm>
            <a:off x="3429000" y="58051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32" name="Oval 48"/>
          <p:cNvSpPr>
            <a:spLocks noChangeArrowheads="1"/>
          </p:cNvSpPr>
          <p:nvPr/>
        </p:nvSpPr>
        <p:spPr bwMode="auto">
          <a:xfrm>
            <a:off x="3646488" y="58051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33" name="Oval 49"/>
          <p:cNvSpPr>
            <a:spLocks noChangeArrowheads="1"/>
          </p:cNvSpPr>
          <p:nvPr/>
        </p:nvSpPr>
        <p:spPr bwMode="auto">
          <a:xfrm>
            <a:off x="2636838" y="58051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34" name="Oval 50"/>
          <p:cNvSpPr>
            <a:spLocks noChangeArrowheads="1"/>
          </p:cNvSpPr>
          <p:nvPr/>
        </p:nvSpPr>
        <p:spPr bwMode="auto">
          <a:xfrm>
            <a:off x="2854325" y="58051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35" name="Oval 51"/>
          <p:cNvSpPr>
            <a:spLocks noChangeArrowheads="1"/>
          </p:cNvSpPr>
          <p:nvPr/>
        </p:nvSpPr>
        <p:spPr bwMode="auto">
          <a:xfrm>
            <a:off x="4194175" y="57590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36" name="Oval 52"/>
          <p:cNvSpPr>
            <a:spLocks noChangeArrowheads="1"/>
          </p:cNvSpPr>
          <p:nvPr/>
        </p:nvSpPr>
        <p:spPr bwMode="auto">
          <a:xfrm>
            <a:off x="4424363" y="57082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37" name="Oval 53"/>
          <p:cNvSpPr>
            <a:spLocks noChangeArrowheads="1"/>
          </p:cNvSpPr>
          <p:nvPr/>
        </p:nvSpPr>
        <p:spPr bwMode="auto">
          <a:xfrm>
            <a:off x="5014913" y="530029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38" name="Oval 54"/>
          <p:cNvSpPr>
            <a:spLocks noChangeArrowheads="1"/>
          </p:cNvSpPr>
          <p:nvPr/>
        </p:nvSpPr>
        <p:spPr bwMode="auto">
          <a:xfrm>
            <a:off x="5159375" y="53002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39" name="Oval 55"/>
          <p:cNvSpPr>
            <a:spLocks noChangeArrowheads="1"/>
          </p:cNvSpPr>
          <p:nvPr/>
        </p:nvSpPr>
        <p:spPr bwMode="auto">
          <a:xfrm>
            <a:off x="5230813" y="53733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40" name="Oval 56"/>
          <p:cNvSpPr>
            <a:spLocks noChangeArrowheads="1"/>
          </p:cNvSpPr>
          <p:nvPr/>
        </p:nvSpPr>
        <p:spPr bwMode="auto">
          <a:xfrm>
            <a:off x="5448300" y="50843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41" name="Oval 57"/>
          <p:cNvSpPr>
            <a:spLocks noChangeArrowheads="1"/>
          </p:cNvSpPr>
          <p:nvPr/>
        </p:nvSpPr>
        <p:spPr bwMode="auto">
          <a:xfrm>
            <a:off x="5459413" y="542729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42" name="Oval 58"/>
          <p:cNvSpPr>
            <a:spLocks noChangeArrowheads="1"/>
          </p:cNvSpPr>
          <p:nvPr/>
        </p:nvSpPr>
        <p:spPr bwMode="auto">
          <a:xfrm>
            <a:off x="5664200" y="51574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43" name="Oval 59"/>
          <p:cNvSpPr>
            <a:spLocks noChangeArrowheads="1"/>
          </p:cNvSpPr>
          <p:nvPr/>
        </p:nvSpPr>
        <p:spPr bwMode="auto">
          <a:xfrm>
            <a:off x="6092825" y="51447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44" name="Oval 60"/>
          <p:cNvSpPr>
            <a:spLocks noChangeArrowheads="1"/>
          </p:cNvSpPr>
          <p:nvPr/>
        </p:nvSpPr>
        <p:spPr bwMode="auto">
          <a:xfrm>
            <a:off x="6308725" y="50494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45" name="Oval 61"/>
          <p:cNvSpPr>
            <a:spLocks noChangeArrowheads="1"/>
          </p:cNvSpPr>
          <p:nvPr/>
        </p:nvSpPr>
        <p:spPr bwMode="auto">
          <a:xfrm>
            <a:off x="3862388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46" name="Oval 62"/>
          <p:cNvSpPr>
            <a:spLocks noChangeArrowheads="1"/>
          </p:cNvSpPr>
          <p:nvPr/>
        </p:nvSpPr>
        <p:spPr bwMode="auto">
          <a:xfrm>
            <a:off x="2565400" y="55892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47" name="Oval 63"/>
          <p:cNvSpPr>
            <a:spLocks noChangeArrowheads="1"/>
          </p:cNvSpPr>
          <p:nvPr/>
        </p:nvSpPr>
        <p:spPr bwMode="auto">
          <a:xfrm>
            <a:off x="1630363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48" name="Oval 64"/>
          <p:cNvSpPr>
            <a:spLocks noChangeArrowheads="1"/>
          </p:cNvSpPr>
          <p:nvPr/>
        </p:nvSpPr>
        <p:spPr bwMode="auto">
          <a:xfrm>
            <a:off x="3070225" y="55892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49" name="Oval 65"/>
          <p:cNvSpPr>
            <a:spLocks noChangeArrowheads="1"/>
          </p:cNvSpPr>
          <p:nvPr/>
        </p:nvSpPr>
        <p:spPr bwMode="auto">
          <a:xfrm>
            <a:off x="4437063" y="53733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50" name="Oval 66"/>
          <p:cNvSpPr>
            <a:spLocks noChangeArrowheads="1"/>
          </p:cNvSpPr>
          <p:nvPr/>
        </p:nvSpPr>
        <p:spPr bwMode="auto">
          <a:xfrm>
            <a:off x="4652963" y="55892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51" name="Oval 67"/>
          <p:cNvSpPr>
            <a:spLocks noChangeArrowheads="1"/>
          </p:cNvSpPr>
          <p:nvPr/>
        </p:nvSpPr>
        <p:spPr bwMode="auto">
          <a:xfrm>
            <a:off x="3502025" y="55177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52" name="Oval 68"/>
          <p:cNvSpPr>
            <a:spLocks noChangeArrowheads="1"/>
          </p:cNvSpPr>
          <p:nvPr/>
        </p:nvSpPr>
        <p:spPr bwMode="auto">
          <a:xfrm>
            <a:off x="2351088" y="55177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53" name="Oval 69"/>
          <p:cNvSpPr>
            <a:spLocks noChangeArrowheads="1"/>
          </p:cNvSpPr>
          <p:nvPr/>
        </p:nvSpPr>
        <p:spPr bwMode="auto">
          <a:xfrm>
            <a:off x="2062163" y="57336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54" name="Oval 70"/>
          <p:cNvSpPr>
            <a:spLocks noChangeArrowheads="1"/>
          </p:cNvSpPr>
          <p:nvPr/>
        </p:nvSpPr>
        <p:spPr bwMode="auto">
          <a:xfrm>
            <a:off x="3286125" y="58051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55" name="Oval 71"/>
          <p:cNvSpPr>
            <a:spLocks noChangeArrowheads="1"/>
          </p:cNvSpPr>
          <p:nvPr/>
        </p:nvSpPr>
        <p:spPr bwMode="auto">
          <a:xfrm>
            <a:off x="6383338" y="47970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pSp>
        <p:nvGrpSpPr>
          <p:cNvPr id="80956" name="Group 72"/>
          <p:cNvGrpSpPr>
            <a:grpSpLocks/>
          </p:cNvGrpSpPr>
          <p:nvPr/>
        </p:nvGrpSpPr>
        <p:grpSpPr bwMode="auto">
          <a:xfrm>
            <a:off x="5589588" y="3428628"/>
            <a:ext cx="431800" cy="431800"/>
            <a:chOff x="3521" y="1797"/>
            <a:chExt cx="272" cy="272"/>
          </a:xfrm>
        </p:grpSpPr>
        <p:sp>
          <p:nvSpPr>
            <p:cNvPr id="81041" name="Oval 73"/>
            <p:cNvSpPr>
              <a:spLocks noChangeArrowheads="1"/>
            </p:cNvSpPr>
            <p:nvPr/>
          </p:nvSpPr>
          <p:spPr bwMode="auto">
            <a:xfrm rot="-8050359">
              <a:off x="3521" y="1797"/>
              <a:ext cx="272" cy="272"/>
            </a:xfrm>
            <a:prstGeom prst="ellipse">
              <a:avLst/>
            </a:prstGeom>
            <a:solidFill>
              <a:srgbClr val="66FFFF"/>
            </a:solidFill>
            <a:ln w="28575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42" name="Oval 74"/>
            <p:cNvSpPr>
              <a:spLocks noChangeArrowheads="1"/>
            </p:cNvSpPr>
            <p:nvPr/>
          </p:nvSpPr>
          <p:spPr bwMode="auto">
            <a:xfrm>
              <a:off x="3704" y="188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43" name="Oval 75"/>
            <p:cNvSpPr>
              <a:spLocks noChangeArrowheads="1"/>
            </p:cNvSpPr>
            <p:nvPr/>
          </p:nvSpPr>
          <p:spPr bwMode="auto">
            <a:xfrm>
              <a:off x="3657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44" name="Oval 76"/>
            <p:cNvSpPr>
              <a:spLocks noChangeArrowheads="1"/>
            </p:cNvSpPr>
            <p:nvPr/>
          </p:nvSpPr>
          <p:spPr bwMode="auto">
            <a:xfrm>
              <a:off x="3622" y="192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45" name="Oval 77"/>
            <p:cNvSpPr>
              <a:spLocks noChangeArrowheads="1"/>
            </p:cNvSpPr>
            <p:nvPr/>
          </p:nvSpPr>
          <p:spPr bwMode="auto">
            <a:xfrm>
              <a:off x="3612" y="184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46" name="Oval 78"/>
            <p:cNvSpPr>
              <a:spLocks noChangeArrowheads="1"/>
            </p:cNvSpPr>
            <p:nvPr/>
          </p:nvSpPr>
          <p:spPr bwMode="auto">
            <a:xfrm>
              <a:off x="3566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47" name="Oval 79"/>
            <p:cNvSpPr>
              <a:spLocks noChangeArrowheads="1"/>
            </p:cNvSpPr>
            <p:nvPr/>
          </p:nvSpPr>
          <p:spPr bwMode="auto">
            <a:xfrm>
              <a:off x="3566" y="188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48" name="Oval 80"/>
            <p:cNvSpPr>
              <a:spLocks noChangeArrowheads="1"/>
            </p:cNvSpPr>
            <p:nvPr/>
          </p:nvSpPr>
          <p:spPr bwMode="auto">
            <a:xfrm>
              <a:off x="3714" y="194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49" name="Oval 81"/>
            <p:cNvSpPr>
              <a:spLocks noChangeArrowheads="1"/>
            </p:cNvSpPr>
            <p:nvPr/>
          </p:nvSpPr>
          <p:spPr bwMode="auto">
            <a:xfrm>
              <a:off x="3674" y="183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80957" name="Oval 82"/>
          <p:cNvSpPr>
            <a:spLocks noChangeArrowheads="1"/>
          </p:cNvSpPr>
          <p:nvPr/>
        </p:nvSpPr>
        <p:spPr bwMode="auto">
          <a:xfrm>
            <a:off x="5105400" y="29269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58" name="Oval 83"/>
          <p:cNvSpPr>
            <a:spLocks noChangeArrowheads="1"/>
          </p:cNvSpPr>
          <p:nvPr/>
        </p:nvSpPr>
        <p:spPr bwMode="auto">
          <a:xfrm>
            <a:off x="5030788" y="306985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59" name="Oval 84"/>
          <p:cNvSpPr>
            <a:spLocks noChangeArrowheads="1"/>
          </p:cNvSpPr>
          <p:nvPr/>
        </p:nvSpPr>
        <p:spPr bwMode="auto">
          <a:xfrm>
            <a:off x="4975225" y="29857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60" name="Oval 85"/>
          <p:cNvSpPr>
            <a:spLocks noChangeArrowheads="1"/>
          </p:cNvSpPr>
          <p:nvPr/>
        </p:nvSpPr>
        <p:spPr bwMode="auto">
          <a:xfrm>
            <a:off x="4959350" y="28539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61" name="Oval 86"/>
          <p:cNvSpPr>
            <a:spLocks noChangeArrowheads="1"/>
          </p:cNvSpPr>
          <p:nvPr/>
        </p:nvSpPr>
        <p:spPr bwMode="auto">
          <a:xfrm>
            <a:off x="4886325" y="30698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62" name="Oval 87"/>
          <p:cNvSpPr>
            <a:spLocks noChangeArrowheads="1"/>
          </p:cNvSpPr>
          <p:nvPr/>
        </p:nvSpPr>
        <p:spPr bwMode="auto">
          <a:xfrm>
            <a:off x="4886325" y="29253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63" name="Oval 88"/>
          <p:cNvSpPr>
            <a:spLocks noChangeArrowheads="1"/>
          </p:cNvSpPr>
          <p:nvPr/>
        </p:nvSpPr>
        <p:spPr bwMode="auto">
          <a:xfrm>
            <a:off x="5121275" y="30142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64" name="Oval 89"/>
          <p:cNvSpPr>
            <a:spLocks noChangeArrowheads="1"/>
          </p:cNvSpPr>
          <p:nvPr/>
        </p:nvSpPr>
        <p:spPr bwMode="auto">
          <a:xfrm>
            <a:off x="5057775" y="28349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65" name="Oval 90"/>
          <p:cNvSpPr>
            <a:spLocks noChangeArrowheads="1"/>
          </p:cNvSpPr>
          <p:nvPr/>
        </p:nvSpPr>
        <p:spPr bwMode="auto">
          <a:xfrm>
            <a:off x="4860925" y="28301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pSp>
        <p:nvGrpSpPr>
          <p:cNvPr id="80966" name="Group 91"/>
          <p:cNvGrpSpPr>
            <a:grpSpLocks/>
          </p:cNvGrpSpPr>
          <p:nvPr/>
        </p:nvGrpSpPr>
        <p:grpSpPr bwMode="auto">
          <a:xfrm>
            <a:off x="5373688" y="4509715"/>
            <a:ext cx="431800" cy="431800"/>
            <a:chOff x="3385" y="2478"/>
            <a:chExt cx="272" cy="272"/>
          </a:xfrm>
        </p:grpSpPr>
        <p:sp>
          <p:nvSpPr>
            <p:cNvPr id="81032" name="Oval 92"/>
            <p:cNvSpPr>
              <a:spLocks noChangeArrowheads="1"/>
            </p:cNvSpPr>
            <p:nvPr/>
          </p:nvSpPr>
          <p:spPr bwMode="auto">
            <a:xfrm rot="-8050359">
              <a:off x="3385" y="2478"/>
              <a:ext cx="272" cy="272"/>
            </a:xfrm>
            <a:prstGeom prst="ellipse">
              <a:avLst/>
            </a:prstGeom>
            <a:solidFill>
              <a:srgbClr val="66FFFF"/>
            </a:solidFill>
            <a:ln w="38100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33" name="Oval 93"/>
            <p:cNvSpPr>
              <a:spLocks noChangeArrowheads="1"/>
            </p:cNvSpPr>
            <p:nvPr/>
          </p:nvSpPr>
          <p:spPr bwMode="auto">
            <a:xfrm>
              <a:off x="3568" y="256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34" name="Oval 94"/>
            <p:cNvSpPr>
              <a:spLocks noChangeArrowheads="1"/>
            </p:cNvSpPr>
            <p:nvPr/>
          </p:nvSpPr>
          <p:spPr bwMode="auto">
            <a:xfrm>
              <a:off x="3521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35" name="Oval 95"/>
            <p:cNvSpPr>
              <a:spLocks noChangeArrowheads="1"/>
            </p:cNvSpPr>
            <p:nvPr/>
          </p:nvSpPr>
          <p:spPr bwMode="auto">
            <a:xfrm>
              <a:off x="3486" y="260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36" name="Oval 96"/>
            <p:cNvSpPr>
              <a:spLocks noChangeArrowheads="1"/>
            </p:cNvSpPr>
            <p:nvPr/>
          </p:nvSpPr>
          <p:spPr bwMode="auto">
            <a:xfrm>
              <a:off x="3484" y="250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37" name="Oval 97"/>
            <p:cNvSpPr>
              <a:spLocks noChangeArrowheads="1"/>
            </p:cNvSpPr>
            <p:nvPr/>
          </p:nvSpPr>
          <p:spPr bwMode="auto">
            <a:xfrm>
              <a:off x="3430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38" name="Oval 98"/>
            <p:cNvSpPr>
              <a:spLocks noChangeArrowheads="1"/>
            </p:cNvSpPr>
            <p:nvPr/>
          </p:nvSpPr>
          <p:spPr bwMode="auto">
            <a:xfrm>
              <a:off x="3430" y="256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39" name="Oval 99"/>
            <p:cNvSpPr>
              <a:spLocks noChangeArrowheads="1"/>
            </p:cNvSpPr>
            <p:nvPr/>
          </p:nvSpPr>
          <p:spPr bwMode="auto">
            <a:xfrm>
              <a:off x="3578" y="262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40" name="Oval 100"/>
            <p:cNvSpPr>
              <a:spLocks noChangeArrowheads="1"/>
            </p:cNvSpPr>
            <p:nvPr/>
          </p:nvSpPr>
          <p:spPr bwMode="auto">
            <a:xfrm>
              <a:off x="3508" y="25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80967" name="Oval 101"/>
          <p:cNvSpPr>
            <a:spLocks noChangeArrowheads="1"/>
          </p:cNvSpPr>
          <p:nvPr/>
        </p:nvSpPr>
        <p:spPr bwMode="auto">
          <a:xfrm>
            <a:off x="3171825" y="18077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68" name="Oval 102"/>
          <p:cNvSpPr>
            <a:spLocks noChangeArrowheads="1"/>
          </p:cNvSpPr>
          <p:nvPr/>
        </p:nvSpPr>
        <p:spPr bwMode="auto">
          <a:xfrm>
            <a:off x="3035300" y="18474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69" name="Oval 103"/>
          <p:cNvSpPr>
            <a:spLocks noChangeArrowheads="1"/>
          </p:cNvSpPr>
          <p:nvPr/>
        </p:nvSpPr>
        <p:spPr bwMode="auto">
          <a:xfrm>
            <a:off x="3133725" y="17284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70" name="Oval 104"/>
          <p:cNvSpPr>
            <a:spLocks noChangeArrowheads="1"/>
          </p:cNvSpPr>
          <p:nvPr/>
        </p:nvSpPr>
        <p:spPr bwMode="auto">
          <a:xfrm>
            <a:off x="3124200" y="18824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71" name="Oval 105"/>
          <p:cNvSpPr>
            <a:spLocks noChangeArrowheads="1"/>
          </p:cNvSpPr>
          <p:nvPr/>
        </p:nvSpPr>
        <p:spPr bwMode="auto">
          <a:xfrm>
            <a:off x="3051175" y="17601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72" name="Oval 106"/>
          <p:cNvSpPr>
            <a:spLocks noChangeArrowheads="1"/>
          </p:cNvSpPr>
          <p:nvPr/>
        </p:nvSpPr>
        <p:spPr bwMode="auto">
          <a:xfrm>
            <a:off x="4078288" y="57336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73" name="Oval 107"/>
          <p:cNvSpPr>
            <a:spLocks noChangeArrowheads="1"/>
          </p:cNvSpPr>
          <p:nvPr/>
        </p:nvSpPr>
        <p:spPr bwMode="auto">
          <a:xfrm>
            <a:off x="3789363" y="566065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74" name="Oval 108"/>
          <p:cNvSpPr>
            <a:spLocks noChangeArrowheads="1"/>
          </p:cNvSpPr>
          <p:nvPr/>
        </p:nvSpPr>
        <p:spPr bwMode="auto">
          <a:xfrm>
            <a:off x="3429000" y="5589215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75" name="Oval 109"/>
          <p:cNvSpPr>
            <a:spLocks noChangeArrowheads="1"/>
          </p:cNvSpPr>
          <p:nvPr/>
        </p:nvSpPr>
        <p:spPr bwMode="auto">
          <a:xfrm>
            <a:off x="2781300" y="5660653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76" name="Oval 110"/>
          <p:cNvSpPr>
            <a:spLocks noChangeArrowheads="1"/>
          </p:cNvSpPr>
          <p:nvPr/>
        </p:nvSpPr>
        <p:spPr bwMode="auto">
          <a:xfrm>
            <a:off x="2062163" y="5589215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77" name="Oval 111"/>
          <p:cNvSpPr>
            <a:spLocks noChangeArrowheads="1"/>
          </p:cNvSpPr>
          <p:nvPr/>
        </p:nvSpPr>
        <p:spPr bwMode="auto">
          <a:xfrm>
            <a:off x="4365625" y="5517778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78" name="Oval 112"/>
          <p:cNvSpPr>
            <a:spLocks noChangeArrowheads="1"/>
          </p:cNvSpPr>
          <p:nvPr/>
        </p:nvSpPr>
        <p:spPr bwMode="auto">
          <a:xfrm>
            <a:off x="6094413" y="4941515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79" name="Oval 113"/>
          <p:cNvSpPr>
            <a:spLocks noChangeArrowheads="1"/>
          </p:cNvSpPr>
          <p:nvPr/>
        </p:nvSpPr>
        <p:spPr bwMode="auto">
          <a:xfrm>
            <a:off x="5445125" y="5228853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80" name="Oval 114"/>
          <p:cNvSpPr>
            <a:spLocks noChangeArrowheads="1"/>
          </p:cNvSpPr>
          <p:nvPr/>
        </p:nvSpPr>
        <p:spPr bwMode="auto">
          <a:xfrm>
            <a:off x="4941888" y="544475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81" name="Oval 115"/>
          <p:cNvSpPr>
            <a:spLocks noChangeArrowheads="1"/>
          </p:cNvSpPr>
          <p:nvPr/>
        </p:nvSpPr>
        <p:spPr bwMode="auto">
          <a:xfrm>
            <a:off x="4583113" y="566065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82" name="Oval 116"/>
          <p:cNvSpPr>
            <a:spLocks noChangeArrowheads="1"/>
          </p:cNvSpPr>
          <p:nvPr/>
        </p:nvSpPr>
        <p:spPr bwMode="auto">
          <a:xfrm>
            <a:off x="5302250" y="5157415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83" name="Line 117"/>
          <p:cNvSpPr>
            <a:spLocks noChangeShapeType="1"/>
          </p:cNvSpPr>
          <p:nvPr/>
        </p:nvSpPr>
        <p:spPr bwMode="auto">
          <a:xfrm>
            <a:off x="4294188" y="5660653"/>
            <a:ext cx="115887" cy="509587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84" name="Text Box 118"/>
          <p:cNvSpPr txBox="1">
            <a:spLocks noChangeArrowheads="1"/>
          </p:cNvSpPr>
          <p:nvPr/>
        </p:nvSpPr>
        <p:spPr bwMode="auto">
          <a:xfrm>
            <a:off x="6650038" y="3954090"/>
            <a:ext cx="555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chemeClr val="bg1"/>
                </a:solidFill>
              </a:rPr>
              <a:t>Ca++</a:t>
            </a:r>
          </a:p>
        </p:txBody>
      </p:sp>
      <p:sp>
        <p:nvSpPr>
          <p:cNvPr id="80985" name="Freeform 119"/>
          <p:cNvSpPr>
            <a:spLocks/>
          </p:cNvSpPr>
          <p:nvPr/>
        </p:nvSpPr>
        <p:spPr bwMode="auto">
          <a:xfrm>
            <a:off x="3573463" y="2204665"/>
            <a:ext cx="1008062" cy="720725"/>
          </a:xfrm>
          <a:custGeom>
            <a:avLst/>
            <a:gdLst>
              <a:gd name="T0" fmla="*/ 0 w 635"/>
              <a:gd name="T1" fmla="*/ 0 h 454"/>
              <a:gd name="T2" fmla="*/ 2147483647 w 635"/>
              <a:gd name="T3" fmla="*/ 2147483647 h 454"/>
              <a:gd name="T4" fmla="*/ 2147483647 w 635"/>
              <a:gd name="T5" fmla="*/ 2147483647 h 454"/>
              <a:gd name="T6" fmla="*/ 2147483647 w 635"/>
              <a:gd name="T7" fmla="*/ 2147483647 h 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5" h="454">
                <a:moveTo>
                  <a:pt x="0" y="0"/>
                </a:moveTo>
                <a:cubicBezTo>
                  <a:pt x="19" y="83"/>
                  <a:pt x="38" y="167"/>
                  <a:pt x="91" y="227"/>
                </a:cubicBezTo>
                <a:cubicBezTo>
                  <a:pt x="144" y="287"/>
                  <a:pt x="227" y="325"/>
                  <a:pt x="318" y="363"/>
                </a:cubicBezTo>
                <a:cubicBezTo>
                  <a:pt x="409" y="401"/>
                  <a:pt x="522" y="427"/>
                  <a:pt x="635" y="454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86" name="Freeform 120"/>
          <p:cNvSpPr>
            <a:spLocks/>
          </p:cNvSpPr>
          <p:nvPr/>
        </p:nvSpPr>
        <p:spPr bwMode="auto">
          <a:xfrm>
            <a:off x="3573463" y="2828553"/>
            <a:ext cx="647700" cy="168275"/>
          </a:xfrm>
          <a:custGeom>
            <a:avLst/>
            <a:gdLst>
              <a:gd name="T0" fmla="*/ 0 w 408"/>
              <a:gd name="T1" fmla="*/ 2147483647 h 106"/>
              <a:gd name="T2" fmla="*/ 2147483647 w 408"/>
              <a:gd name="T3" fmla="*/ 2147483647 h 106"/>
              <a:gd name="T4" fmla="*/ 2147483647 w 408"/>
              <a:gd name="T5" fmla="*/ 2147483647 h 1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8" h="106">
                <a:moveTo>
                  <a:pt x="0" y="106"/>
                </a:moveTo>
                <a:cubicBezTo>
                  <a:pt x="57" y="68"/>
                  <a:pt x="114" y="30"/>
                  <a:pt x="182" y="15"/>
                </a:cubicBezTo>
                <a:cubicBezTo>
                  <a:pt x="250" y="0"/>
                  <a:pt x="329" y="7"/>
                  <a:pt x="408" y="15"/>
                </a:cubicBezTo>
              </a:path>
            </a:pathLst>
          </a:custGeom>
          <a:noFill/>
          <a:ln w="3810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87" name="Freeform 121"/>
          <p:cNvSpPr>
            <a:spLocks/>
          </p:cNvSpPr>
          <p:nvPr/>
        </p:nvSpPr>
        <p:spPr bwMode="auto">
          <a:xfrm>
            <a:off x="5373688" y="3141290"/>
            <a:ext cx="288925" cy="215900"/>
          </a:xfrm>
          <a:custGeom>
            <a:avLst/>
            <a:gdLst>
              <a:gd name="T0" fmla="*/ 0 w 182"/>
              <a:gd name="T1" fmla="*/ 0 h 136"/>
              <a:gd name="T2" fmla="*/ 2147483647 w 182"/>
              <a:gd name="T3" fmla="*/ 2147483647 h 136"/>
              <a:gd name="T4" fmla="*/ 2147483647 w 182"/>
              <a:gd name="T5" fmla="*/ 2147483647 h 1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" h="136">
                <a:moveTo>
                  <a:pt x="0" y="0"/>
                </a:moveTo>
                <a:cubicBezTo>
                  <a:pt x="53" y="11"/>
                  <a:pt x="106" y="22"/>
                  <a:pt x="136" y="45"/>
                </a:cubicBezTo>
                <a:cubicBezTo>
                  <a:pt x="166" y="68"/>
                  <a:pt x="174" y="102"/>
                  <a:pt x="182" y="136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88" name="Freeform 122"/>
          <p:cNvSpPr>
            <a:spLocks/>
          </p:cNvSpPr>
          <p:nvPr/>
        </p:nvSpPr>
        <p:spPr bwMode="auto">
          <a:xfrm>
            <a:off x="5805488" y="3933453"/>
            <a:ext cx="360362" cy="647700"/>
          </a:xfrm>
          <a:custGeom>
            <a:avLst/>
            <a:gdLst>
              <a:gd name="T0" fmla="*/ 2147483647 w 227"/>
              <a:gd name="T1" fmla="*/ 0 h 408"/>
              <a:gd name="T2" fmla="*/ 2147483647 w 227"/>
              <a:gd name="T3" fmla="*/ 2147483647 h 408"/>
              <a:gd name="T4" fmla="*/ 2147483647 w 227"/>
              <a:gd name="T5" fmla="*/ 2147483647 h 408"/>
              <a:gd name="T6" fmla="*/ 0 w 227"/>
              <a:gd name="T7" fmla="*/ 2147483647 h 4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" h="408">
                <a:moveTo>
                  <a:pt x="182" y="0"/>
                </a:moveTo>
                <a:cubicBezTo>
                  <a:pt x="204" y="45"/>
                  <a:pt x="227" y="91"/>
                  <a:pt x="227" y="136"/>
                </a:cubicBezTo>
                <a:cubicBezTo>
                  <a:pt x="227" y="181"/>
                  <a:pt x="220" y="227"/>
                  <a:pt x="182" y="272"/>
                </a:cubicBezTo>
                <a:cubicBezTo>
                  <a:pt x="144" y="317"/>
                  <a:pt x="72" y="362"/>
                  <a:pt x="0" y="408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89" name="Freeform 123"/>
          <p:cNvSpPr>
            <a:spLocks/>
          </p:cNvSpPr>
          <p:nvPr/>
        </p:nvSpPr>
        <p:spPr bwMode="auto">
          <a:xfrm>
            <a:off x="4473575" y="4797053"/>
            <a:ext cx="828675" cy="207962"/>
          </a:xfrm>
          <a:custGeom>
            <a:avLst/>
            <a:gdLst>
              <a:gd name="T0" fmla="*/ 2147483647 w 522"/>
              <a:gd name="T1" fmla="*/ 0 h 131"/>
              <a:gd name="T2" fmla="*/ 2147483647 w 522"/>
              <a:gd name="T3" fmla="*/ 2147483647 h 131"/>
              <a:gd name="T4" fmla="*/ 0 w 522"/>
              <a:gd name="T5" fmla="*/ 2147483647 h 1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2" h="131">
                <a:moveTo>
                  <a:pt x="522" y="0"/>
                </a:moveTo>
                <a:cubicBezTo>
                  <a:pt x="452" y="34"/>
                  <a:pt x="382" y="69"/>
                  <a:pt x="295" y="91"/>
                </a:cubicBezTo>
                <a:cubicBezTo>
                  <a:pt x="208" y="113"/>
                  <a:pt x="104" y="122"/>
                  <a:pt x="0" y="131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90" name="Freeform 124"/>
          <p:cNvSpPr>
            <a:spLocks/>
          </p:cNvSpPr>
          <p:nvPr/>
        </p:nvSpPr>
        <p:spPr bwMode="auto">
          <a:xfrm>
            <a:off x="6083300" y="4220790"/>
            <a:ext cx="227013" cy="155575"/>
          </a:xfrm>
          <a:custGeom>
            <a:avLst/>
            <a:gdLst>
              <a:gd name="T0" fmla="*/ 2147483647 w 143"/>
              <a:gd name="T1" fmla="*/ 0 h 98"/>
              <a:gd name="T2" fmla="*/ 2147483647 w 143"/>
              <a:gd name="T3" fmla="*/ 2147483647 h 98"/>
              <a:gd name="T4" fmla="*/ 0 w 143"/>
              <a:gd name="T5" fmla="*/ 2147483647 h 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3" h="98">
                <a:moveTo>
                  <a:pt x="143" y="0"/>
                </a:moveTo>
                <a:cubicBezTo>
                  <a:pt x="119" y="5"/>
                  <a:pt x="96" y="10"/>
                  <a:pt x="72" y="26"/>
                </a:cubicBezTo>
                <a:cubicBezTo>
                  <a:pt x="48" y="42"/>
                  <a:pt x="24" y="70"/>
                  <a:pt x="0" y="98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92" name="AutoShape 126"/>
          <p:cNvSpPr>
            <a:spLocks noChangeArrowheads="1"/>
          </p:cNvSpPr>
          <p:nvPr/>
        </p:nvSpPr>
        <p:spPr bwMode="auto">
          <a:xfrm rot="4631744">
            <a:off x="4707732" y="577415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93" name="AutoShape 127"/>
          <p:cNvSpPr>
            <a:spLocks noChangeArrowheads="1"/>
          </p:cNvSpPr>
          <p:nvPr/>
        </p:nvSpPr>
        <p:spPr bwMode="auto">
          <a:xfrm rot="4143938">
            <a:off x="5355432" y="5556671"/>
            <a:ext cx="649288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94" name="AutoShape 128"/>
          <p:cNvSpPr>
            <a:spLocks noChangeArrowheads="1"/>
          </p:cNvSpPr>
          <p:nvPr/>
        </p:nvSpPr>
        <p:spPr bwMode="auto">
          <a:xfrm rot="3656746">
            <a:off x="6044407" y="5269334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95" name="AutoShape 129"/>
          <p:cNvSpPr>
            <a:spLocks noChangeArrowheads="1"/>
          </p:cNvSpPr>
          <p:nvPr/>
        </p:nvSpPr>
        <p:spPr bwMode="auto">
          <a:xfrm rot="5637006">
            <a:off x="2443957" y="599005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96" name="AutoShape 130"/>
          <p:cNvSpPr>
            <a:spLocks noChangeArrowheads="1"/>
          </p:cNvSpPr>
          <p:nvPr/>
        </p:nvSpPr>
        <p:spPr bwMode="auto">
          <a:xfrm rot="5400000">
            <a:off x="3241799" y="599005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0997" name="Line 131"/>
          <p:cNvSpPr>
            <a:spLocks noChangeShapeType="1"/>
          </p:cNvSpPr>
          <p:nvPr/>
        </p:nvSpPr>
        <p:spPr bwMode="auto">
          <a:xfrm>
            <a:off x="3563938" y="5805115"/>
            <a:ext cx="0" cy="5048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98" name="Line 132"/>
          <p:cNvSpPr>
            <a:spLocks noChangeShapeType="1"/>
          </p:cNvSpPr>
          <p:nvPr/>
        </p:nvSpPr>
        <p:spPr bwMode="auto">
          <a:xfrm>
            <a:off x="2771775" y="5805115"/>
            <a:ext cx="0" cy="5048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99" name="Line 133"/>
          <p:cNvSpPr>
            <a:spLocks noChangeShapeType="1"/>
          </p:cNvSpPr>
          <p:nvPr/>
        </p:nvSpPr>
        <p:spPr bwMode="auto">
          <a:xfrm>
            <a:off x="5580063" y="5373315"/>
            <a:ext cx="173037" cy="5127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000" name="Line 134"/>
          <p:cNvSpPr>
            <a:spLocks noChangeShapeType="1"/>
          </p:cNvSpPr>
          <p:nvPr/>
        </p:nvSpPr>
        <p:spPr bwMode="auto">
          <a:xfrm>
            <a:off x="6227763" y="5084390"/>
            <a:ext cx="211137" cy="4746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001" name="Line 135"/>
          <p:cNvSpPr>
            <a:spLocks noChangeShapeType="1"/>
          </p:cNvSpPr>
          <p:nvPr/>
        </p:nvSpPr>
        <p:spPr bwMode="auto">
          <a:xfrm>
            <a:off x="4970463" y="5570165"/>
            <a:ext cx="117475" cy="477838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81002" name="Group 136"/>
          <p:cNvGrpSpPr>
            <a:grpSpLocks/>
          </p:cNvGrpSpPr>
          <p:nvPr/>
        </p:nvGrpSpPr>
        <p:grpSpPr bwMode="auto">
          <a:xfrm>
            <a:off x="2709863" y="5517778"/>
            <a:ext cx="3816350" cy="863600"/>
            <a:chOff x="1707" y="3113"/>
            <a:chExt cx="2404" cy="544"/>
          </a:xfrm>
        </p:grpSpPr>
        <p:sp>
          <p:nvSpPr>
            <p:cNvPr id="81026" name="Oval 137"/>
            <p:cNvSpPr>
              <a:spLocks noChangeArrowheads="1"/>
            </p:cNvSpPr>
            <p:nvPr/>
          </p:nvSpPr>
          <p:spPr bwMode="auto">
            <a:xfrm>
              <a:off x="3612" y="3339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27" name="Oval 138"/>
            <p:cNvSpPr>
              <a:spLocks noChangeArrowheads="1"/>
            </p:cNvSpPr>
            <p:nvPr/>
          </p:nvSpPr>
          <p:spPr bwMode="auto">
            <a:xfrm>
              <a:off x="2764" y="3552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28" name="Oval 139"/>
            <p:cNvSpPr>
              <a:spLocks noChangeArrowheads="1"/>
            </p:cNvSpPr>
            <p:nvPr/>
          </p:nvSpPr>
          <p:spPr bwMode="auto">
            <a:xfrm>
              <a:off x="2232" y="3589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29" name="Oval 140"/>
            <p:cNvSpPr>
              <a:spLocks noChangeArrowheads="1"/>
            </p:cNvSpPr>
            <p:nvPr/>
          </p:nvSpPr>
          <p:spPr bwMode="auto">
            <a:xfrm>
              <a:off x="1707" y="3612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30" name="Oval 141"/>
            <p:cNvSpPr>
              <a:spLocks noChangeArrowheads="1"/>
            </p:cNvSpPr>
            <p:nvPr/>
          </p:nvSpPr>
          <p:spPr bwMode="auto">
            <a:xfrm>
              <a:off x="3204" y="3475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81031" name="Oval 142"/>
            <p:cNvSpPr>
              <a:spLocks noChangeArrowheads="1"/>
            </p:cNvSpPr>
            <p:nvPr/>
          </p:nvSpPr>
          <p:spPr bwMode="auto">
            <a:xfrm>
              <a:off x="4066" y="3113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81003" name="AutoShape 143"/>
          <p:cNvSpPr>
            <a:spLocks noChangeArrowheads="1"/>
          </p:cNvSpPr>
          <p:nvPr/>
        </p:nvSpPr>
        <p:spPr bwMode="auto">
          <a:xfrm>
            <a:off x="6948488" y="5157415"/>
            <a:ext cx="360362" cy="360363"/>
          </a:xfrm>
          <a:prstGeom prst="plus">
            <a:avLst>
              <a:gd name="adj" fmla="val 25000"/>
            </a:avLst>
          </a:prstGeom>
          <a:solidFill>
            <a:srgbClr val="FF6600">
              <a:alpha val="7607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1004" name="Freeform 144"/>
          <p:cNvSpPr>
            <a:spLocks/>
          </p:cNvSpPr>
          <p:nvPr/>
        </p:nvSpPr>
        <p:spPr bwMode="auto">
          <a:xfrm rot="481966">
            <a:off x="2520854" y="4928815"/>
            <a:ext cx="828675" cy="588963"/>
          </a:xfrm>
          <a:custGeom>
            <a:avLst/>
            <a:gdLst>
              <a:gd name="T0" fmla="*/ 2147483647 w 386"/>
              <a:gd name="T1" fmla="*/ 2147483647 h 371"/>
              <a:gd name="T2" fmla="*/ 2147483647 w 386"/>
              <a:gd name="T3" fmla="*/ 2147483647 h 371"/>
              <a:gd name="T4" fmla="*/ 2147483647 w 386"/>
              <a:gd name="T5" fmla="*/ 2147483647 h 371"/>
              <a:gd name="T6" fmla="*/ 2147483647 w 386"/>
              <a:gd name="T7" fmla="*/ 2147483647 h 371"/>
              <a:gd name="T8" fmla="*/ 2147483647 w 386"/>
              <a:gd name="T9" fmla="*/ 2147483647 h 371"/>
              <a:gd name="T10" fmla="*/ 2147483647 w 386"/>
              <a:gd name="T11" fmla="*/ 2147483647 h 371"/>
              <a:gd name="T12" fmla="*/ 2147483647 w 386"/>
              <a:gd name="T13" fmla="*/ 2147483647 h 371"/>
              <a:gd name="T14" fmla="*/ 2147483647 w 386"/>
              <a:gd name="T15" fmla="*/ 2147483647 h 371"/>
              <a:gd name="T16" fmla="*/ 2147483647 w 386"/>
              <a:gd name="T17" fmla="*/ 2147483647 h 3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6" h="371">
                <a:moveTo>
                  <a:pt x="23" y="371"/>
                </a:moveTo>
                <a:cubicBezTo>
                  <a:pt x="91" y="359"/>
                  <a:pt x="159" y="348"/>
                  <a:pt x="159" y="325"/>
                </a:cubicBezTo>
                <a:cubicBezTo>
                  <a:pt x="159" y="302"/>
                  <a:pt x="46" y="272"/>
                  <a:pt x="23" y="235"/>
                </a:cubicBezTo>
                <a:cubicBezTo>
                  <a:pt x="0" y="198"/>
                  <a:pt x="0" y="137"/>
                  <a:pt x="23" y="99"/>
                </a:cubicBezTo>
                <a:cubicBezTo>
                  <a:pt x="46" y="61"/>
                  <a:pt x="114" y="16"/>
                  <a:pt x="159" y="8"/>
                </a:cubicBezTo>
                <a:cubicBezTo>
                  <a:pt x="204" y="0"/>
                  <a:pt x="265" y="23"/>
                  <a:pt x="295" y="53"/>
                </a:cubicBezTo>
                <a:cubicBezTo>
                  <a:pt x="325" y="83"/>
                  <a:pt x="340" y="151"/>
                  <a:pt x="340" y="189"/>
                </a:cubicBezTo>
                <a:cubicBezTo>
                  <a:pt x="340" y="227"/>
                  <a:pt x="287" y="265"/>
                  <a:pt x="295" y="280"/>
                </a:cubicBezTo>
                <a:cubicBezTo>
                  <a:pt x="303" y="295"/>
                  <a:pt x="344" y="287"/>
                  <a:pt x="386" y="28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005" name="Oval 145"/>
          <p:cNvSpPr>
            <a:spLocks noChangeArrowheads="1"/>
          </p:cNvSpPr>
          <p:nvPr/>
        </p:nvSpPr>
        <p:spPr bwMode="auto">
          <a:xfrm rot="-8050359">
            <a:off x="2133600" y="4149353"/>
            <a:ext cx="431800" cy="431800"/>
          </a:xfrm>
          <a:prstGeom prst="ellipse">
            <a:avLst/>
          </a:prstGeom>
          <a:solidFill>
            <a:srgbClr val="66FFFF"/>
          </a:solidFill>
          <a:ln w="38100">
            <a:solidFill>
              <a:schemeClr val="bg2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1006" name="Freeform 146"/>
          <p:cNvSpPr>
            <a:spLocks/>
          </p:cNvSpPr>
          <p:nvPr/>
        </p:nvSpPr>
        <p:spPr bwMode="auto">
          <a:xfrm>
            <a:off x="3286125" y="5084390"/>
            <a:ext cx="503238" cy="85725"/>
          </a:xfrm>
          <a:custGeom>
            <a:avLst/>
            <a:gdLst>
              <a:gd name="T0" fmla="*/ 2147483647 w 317"/>
              <a:gd name="T1" fmla="*/ 0 h 54"/>
              <a:gd name="T2" fmla="*/ 2147483647 w 317"/>
              <a:gd name="T3" fmla="*/ 2147483647 h 54"/>
              <a:gd name="T4" fmla="*/ 0 w 317"/>
              <a:gd name="T5" fmla="*/ 2147483647 h 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7" h="54">
                <a:moveTo>
                  <a:pt x="317" y="0"/>
                </a:moveTo>
                <a:cubicBezTo>
                  <a:pt x="253" y="19"/>
                  <a:pt x="189" y="38"/>
                  <a:pt x="136" y="46"/>
                </a:cubicBezTo>
                <a:cubicBezTo>
                  <a:pt x="83" y="54"/>
                  <a:pt x="41" y="50"/>
                  <a:pt x="0" y="46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007" name="Freeform 147"/>
          <p:cNvSpPr>
            <a:spLocks/>
          </p:cNvSpPr>
          <p:nvPr/>
        </p:nvSpPr>
        <p:spPr bwMode="auto">
          <a:xfrm>
            <a:off x="2133600" y="4652590"/>
            <a:ext cx="287338" cy="504825"/>
          </a:xfrm>
          <a:custGeom>
            <a:avLst/>
            <a:gdLst>
              <a:gd name="T0" fmla="*/ 2147483647 w 181"/>
              <a:gd name="T1" fmla="*/ 2147483647 h 318"/>
              <a:gd name="T2" fmla="*/ 2147483647 w 181"/>
              <a:gd name="T3" fmla="*/ 2147483647 h 318"/>
              <a:gd name="T4" fmla="*/ 0 w 181"/>
              <a:gd name="T5" fmla="*/ 2147483647 h 318"/>
              <a:gd name="T6" fmla="*/ 2147483647 w 181"/>
              <a:gd name="T7" fmla="*/ 0 h 3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1" h="318">
                <a:moveTo>
                  <a:pt x="181" y="318"/>
                </a:moveTo>
                <a:cubicBezTo>
                  <a:pt x="128" y="310"/>
                  <a:pt x="75" y="302"/>
                  <a:pt x="45" y="272"/>
                </a:cubicBezTo>
                <a:cubicBezTo>
                  <a:pt x="15" y="242"/>
                  <a:pt x="0" y="181"/>
                  <a:pt x="0" y="136"/>
                </a:cubicBezTo>
                <a:cubicBezTo>
                  <a:pt x="0" y="91"/>
                  <a:pt x="22" y="45"/>
                  <a:pt x="45" y="0"/>
                </a:cubicBezTo>
              </a:path>
            </a:pathLst>
          </a:custGeom>
          <a:noFill/>
          <a:ln w="28575" cmpd="sng">
            <a:solidFill>
              <a:schemeClr val="bg2">
                <a:lumMod val="75000"/>
              </a:schemeClr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008" name="Freeform 148"/>
          <p:cNvSpPr>
            <a:spLocks/>
          </p:cNvSpPr>
          <p:nvPr/>
        </p:nvSpPr>
        <p:spPr bwMode="auto">
          <a:xfrm>
            <a:off x="2193925" y="3428628"/>
            <a:ext cx="155575" cy="647700"/>
          </a:xfrm>
          <a:custGeom>
            <a:avLst/>
            <a:gdLst>
              <a:gd name="T0" fmla="*/ 2147483647 w 98"/>
              <a:gd name="T1" fmla="*/ 2147483647 h 408"/>
              <a:gd name="T2" fmla="*/ 2147483647 w 98"/>
              <a:gd name="T3" fmla="*/ 2147483647 h 408"/>
              <a:gd name="T4" fmla="*/ 2147483647 w 98"/>
              <a:gd name="T5" fmla="*/ 0 h 4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8" h="408">
                <a:moveTo>
                  <a:pt x="53" y="408"/>
                </a:moveTo>
                <a:cubicBezTo>
                  <a:pt x="26" y="351"/>
                  <a:pt x="0" y="295"/>
                  <a:pt x="7" y="227"/>
                </a:cubicBezTo>
                <a:cubicBezTo>
                  <a:pt x="14" y="159"/>
                  <a:pt x="56" y="79"/>
                  <a:pt x="98" y="0"/>
                </a:cubicBezTo>
              </a:path>
            </a:pathLst>
          </a:custGeom>
          <a:noFill/>
          <a:ln w="28575" cmpd="sng">
            <a:solidFill>
              <a:schemeClr val="bg2">
                <a:lumMod val="75000"/>
              </a:schemeClr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009" name="AutoShape 149"/>
          <p:cNvSpPr>
            <a:spLocks noChangeArrowheads="1"/>
          </p:cNvSpPr>
          <p:nvPr/>
        </p:nvSpPr>
        <p:spPr bwMode="auto">
          <a:xfrm rot="5082437">
            <a:off x="2691606" y="5228059"/>
            <a:ext cx="569913" cy="263525"/>
          </a:xfrm>
          <a:prstGeom prst="homePlate">
            <a:avLst>
              <a:gd name="adj" fmla="val 54066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4662" name="AutoShape 150"/>
          <p:cNvSpPr>
            <a:spLocks noChangeArrowheads="1"/>
          </p:cNvSpPr>
          <p:nvPr/>
        </p:nvSpPr>
        <p:spPr bwMode="auto">
          <a:xfrm rot="4540637">
            <a:off x="2376488" y="80590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64663" name="AutoShape 151"/>
          <p:cNvSpPr>
            <a:spLocks noChangeArrowheads="1"/>
          </p:cNvSpPr>
          <p:nvPr/>
        </p:nvSpPr>
        <p:spPr bwMode="auto">
          <a:xfrm rot="4540637">
            <a:off x="2366962" y="9153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64664" name="AutoShape 152"/>
          <p:cNvSpPr>
            <a:spLocks noChangeArrowheads="1"/>
          </p:cNvSpPr>
          <p:nvPr/>
        </p:nvSpPr>
        <p:spPr bwMode="auto">
          <a:xfrm rot="4540637">
            <a:off x="2357438" y="-62285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81013" name="Oval 153"/>
          <p:cNvSpPr>
            <a:spLocks noChangeArrowheads="1"/>
          </p:cNvSpPr>
          <p:nvPr/>
        </p:nvSpPr>
        <p:spPr bwMode="auto">
          <a:xfrm>
            <a:off x="3924300" y="1701428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1</a:t>
            </a:r>
          </a:p>
        </p:txBody>
      </p:sp>
      <p:sp>
        <p:nvSpPr>
          <p:cNvPr id="81014" name="Oval 154"/>
          <p:cNvSpPr>
            <a:spLocks noChangeArrowheads="1"/>
          </p:cNvSpPr>
          <p:nvPr/>
        </p:nvSpPr>
        <p:spPr bwMode="auto">
          <a:xfrm>
            <a:off x="4067175" y="2420565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2</a:t>
            </a:r>
          </a:p>
        </p:txBody>
      </p:sp>
      <p:sp>
        <p:nvSpPr>
          <p:cNvPr id="81015" name="Oval 155"/>
          <p:cNvSpPr>
            <a:spLocks noChangeArrowheads="1"/>
          </p:cNvSpPr>
          <p:nvPr/>
        </p:nvSpPr>
        <p:spPr bwMode="auto">
          <a:xfrm>
            <a:off x="6084888" y="3573090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3</a:t>
            </a:r>
          </a:p>
        </p:txBody>
      </p:sp>
      <p:sp>
        <p:nvSpPr>
          <p:cNvPr id="81016" name="Oval 156"/>
          <p:cNvSpPr>
            <a:spLocks noChangeArrowheads="1"/>
          </p:cNvSpPr>
          <p:nvPr/>
        </p:nvSpPr>
        <p:spPr bwMode="auto">
          <a:xfrm>
            <a:off x="5580063" y="4220790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4</a:t>
            </a:r>
          </a:p>
        </p:txBody>
      </p:sp>
      <p:sp>
        <p:nvSpPr>
          <p:cNvPr id="81017" name="Oval 157"/>
          <p:cNvSpPr>
            <a:spLocks noChangeArrowheads="1"/>
          </p:cNvSpPr>
          <p:nvPr/>
        </p:nvSpPr>
        <p:spPr bwMode="auto">
          <a:xfrm>
            <a:off x="4284663" y="4652590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/>
              <a:t>5</a:t>
            </a:r>
          </a:p>
        </p:txBody>
      </p:sp>
      <p:sp>
        <p:nvSpPr>
          <p:cNvPr id="81018" name="Oval 158"/>
          <p:cNvSpPr>
            <a:spLocks noChangeArrowheads="1"/>
          </p:cNvSpPr>
          <p:nvPr/>
        </p:nvSpPr>
        <p:spPr bwMode="auto">
          <a:xfrm>
            <a:off x="4284663" y="5228853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/>
              <a:t>6</a:t>
            </a:r>
          </a:p>
        </p:txBody>
      </p:sp>
      <p:sp>
        <p:nvSpPr>
          <p:cNvPr id="81019" name="Oval 159"/>
          <p:cNvSpPr>
            <a:spLocks noChangeArrowheads="1"/>
          </p:cNvSpPr>
          <p:nvPr/>
        </p:nvSpPr>
        <p:spPr bwMode="auto">
          <a:xfrm>
            <a:off x="4427538" y="5589215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/>
              <a:t>7</a:t>
            </a:r>
          </a:p>
        </p:txBody>
      </p:sp>
      <p:sp>
        <p:nvSpPr>
          <p:cNvPr id="81020" name="Oval 160"/>
          <p:cNvSpPr>
            <a:spLocks noChangeArrowheads="1"/>
          </p:cNvSpPr>
          <p:nvPr/>
        </p:nvSpPr>
        <p:spPr bwMode="auto">
          <a:xfrm>
            <a:off x="3379722" y="5829307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/>
              <a:t>8</a:t>
            </a:r>
          </a:p>
        </p:txBody>
      </p:sp>
      <p:sp>
        <p:nvSpPr>
          <p:cNvPr id="81021" name="Oval 161"/>
          <p:cNvSpPr>
            <a:spLocks noChangeArrowheads="1"/>
          </p:cNvSpPr>
          <p:nvPr/>
        </p:nvSpPr>
        <p:spPr bwMode="auto">
          <a:xfrm>
            <a:off x="3348038" y="6381378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/>
              <a:t>9</a:t>
            </a:r>
          </a:p>
        </p:txBody>
      </p:sp>
      <p:sp>
        <p:nvSpPr>
          <p:cNvPr id="81022" name="Oval 162"/>
          <p:cNvSpPr>
            <a:spLocks noChangeArrowheads="1"/>
          </p:cNvSpPr>
          <p:nvPr/>
        </p:nvSpPr>
        <p:spPr bwMode="auto">
          <a:xfrm>
            <a:off x="6877050" y="4725615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/>
              <a:t>10</a:t>
            </a:r>
          </a:p>
        </p:txBody>
      </p:sp>
      <p:sp>
        <p:nvSpPr>
          <p:cNvPr id="81023" name="Oval 163"/>
          <p:cNvSpPr>
            <a:spLocks noChangeArrowheads="1"/>
          </p:cNvSpPr>
          <p:nvPr/>
        </p:nvSpPr>
        <p:spPr bwMode="auto">
          <a:xfrm>
            <a:off x="1619250" y="4365253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/>
              <a:t>11</a:t>
            </a:r>
          </a:p>
        </p:txBody>
      </p:sp>
      <p:sp>
        <p:nvSpPr>
          <p:cNvPr id="81024" name="Rectangle 164"/>
          <p:cNvSpPr>
            <a:spLocks noChangeArrowheads="1"/>
          </p:cNvSpPr>
          <p:nvPr/>
        </p:nvSpPr>
        <p:spPr bwMode="auto">
          <a:xfrm>
            <a:off x="0" y="-27384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1025" name="Text Box 165"/>
          <p:cNvSpPr txBox="1">
            <a:spLocks noChangeArrowheads="1"/>
          </p:cNvSpPr>
          <p:nvPr/>
        </p:nvSpPr>
        <p:spPr bwMode="auto">
          <a:xfrm>
            <a:off x="1055688" y="-27384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Synapse chimique</a:t>
            </a:r>
          </a:p>
        </p:txBody>
      </p:sp>
      <p:sp>
        <p:nvSpPr>
          <p:cNvPr id="166" name="Freeform 166"/>
          <p:cNvSpPr>
            <a:spLocks/>
          </p:cNvSpPr>
          <p:nvPr/>
        </p:nvSpPr>
        <p:spPr bwMode="auto">
          <a:xfrm>
            <a:off x="539750" y="3933453"/>
            <a:ext cx="1368425" cy="1584325"/>
          </a:xfrm>
          <a:custGeom>
            <a:avLst/>
            <a:gdLst>
              <a:gd name="T0" fmla="*/ 0 w 862"/>
              <a:gd name="T1" fmla="*/ 0 h 998"/>
              <a:gd name="T2" fmla="*/ 2147483647 w 862"/>
              <a:gd name="T3" fmla="*/ 2147483647 h 998"/>
              <a:gd name="T4" fmla="*/ 2147483647 w 862"/>
              <a:gd name="T5" fmla="*/ 2147483647 h 998"/>
              <a:gd name="T6" fmla="*/ 2147483647 w 862"/>
              <a:gd name="T7" fmla="*/ 2147483647 h 998"/>
              <a:gd name="T8" fmla="*/ 2147483647 w 862"/>
              <a:gd name="T9" fmla="*/ 2147483647 h 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2" h="998">
                <a:moveTo>
                  <a:pt x="0" y="0"/>
                </a:moveTo>
                <a:cubicBezTo>
                  <a:pt x="106" y="102"/>
                  <a:pt x="212" y="204"/>
                  <a:pt x="272" y="317"/>
                </a:cubicBezTo>
                <a:cubicBezTo>
                  <a:pt x="332" y="430"/>
                  <a:pt x="303" y="582"/>
                  <a:pt x="363" y="680"/>
                </a:cubicBezTo>
                <a:cubicBezTo>
                  <a:pt x="423" y="778"/>
                  <a:pt x="552" y="854"/>
                  <a:pt x="635" y="907"/>
                </a:cubicBezTo>
                <a:cubicBezTo>
                  <a:pt x="718" y="960"/>
                  <a:pt x="790" y="979"/>
                  <a:pt x="862" y="99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7" name="Freeform 167"/>
          <p:cNvSpPr>
            <a:spLocks/>
          </p:cNvSpPr>
          <p:nvPr/>
        </p:nvSpPr>
        <p:spPr bwMode="auto">
          <a:xfrm rot="6966359">
            <a:off x="6985000" y="3434155"/>
            <a:ext cx="1368425" cy="1584325"/>
          </a:xfrm>
          <a:custGeom>
            <a:avLst/>
            <a:gdLst>
              <a:gd name="T0" fmla="*/ 0 w 862"/>
              <a:gd name="T1" fmla="*/ 0 h 998"/>
              <a:gd name="T2" fmla="*/ 2147483647 w 862"/>
              <a:gd name="T3" fmla="*/ 2147483647 h 998"/>
              <a:gd name="T4" fmla="*/ 2147483647 w 862"/>
              <a:gd name="T5" fmla="*/ 2147483647 h 998"/>
              <a:gd name="T6" fmla="*/ 2147483647 w 862"/>
              <a:gd name="T7" fmla="*/ 2147483647 h 998"/>
              <a:gd name="T8" fmla="*/ 2147483647 w 862"/>
              <a:gd name="T9" fmla="*/ 2147483647 h 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2" h="998">
                <a:moveTo>
                  <a:pt x="0" y="0"/>
                </a:moveTo>
                <a:cubicBezTo>
                  <a:pt x="106" y="102"/>
                  <a:pt x="212" y="204"/>
                  <a:pt x="272" y="317"/>
                </a:cubicBezTo>
                <a:cubicBezTo>
                  <a:pt x="332" y="430"/>
                  <a:pt x="303" y="582"/>
                  <a:pt x="363" y="680"/>
                </a:cubicBezTo>
                <a:cubicBezTo>
                  <a:pt x="423" y="778"/>
                  <a:pt x="552" y="854"/>
                  <a:pt x="635" y="907"/>
                </a:cubicBezTo>
                <a:cubicBezTo>
                  <a:pt x="718" y="960"/>
                  <a:pt x="790" y="979"/>
                  <a:pt x="862" y="99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8" name="Freeform 168"/>
          <p:cNvSpPr>
            <a:spLocks/>
          </p:cNvSpPr>
          <p:nvPr/>
        </p:nvSpPr>
        <p:spPr bwMode="auto">
          <a:xfrm>
            <a:off x="323850" y="4581153"/>
            <a:ext cx="1368425" cy="1008062"/>
          </a:xfrm>
          <a:custGeom>
            <a:avLst/>
            <a:gdLst>
              <a:gd name="T0" fmla="*/ 0 w 862"/>
              <a:gd name="T1" fmla="*/ 0 h 998"/>
              <a:gd name="T2" fmla="*/ 2147483647 w 862"/>
              <a:gd name="T3" fmla="*/ 2147483647 h 998"/>
              <a:gd name="T4" fmla="*/ 2147483647 w 862"/>
              <a:gd name="T5" fmla="*/ 2147483647 h 998"/>
              <a:gd name="T6" fmla="*/ 2147483647 w 862"/>
              <a:gd name="T7" fmla="*/ 2147483647 h 998"/>
              <a:gd name="T8" fmla="*/ 2147483647 w 862"/>
              <a:gd name="T9" fmla="*/ 2147483647 h 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2" h="998">
                <a:moveTo>
                  <a:pt x="0" y="0"/>
                </a:moveTo>
                <a:cubicBezTo>
                  <a:pt x="106" y="102"/>
                  <a:pt x="212" y="204"/>
                  <a:pt x="272" y="317"/>
                </a:cubicBezTo>
                <a:cubicBezTo>
                  <a:pt x="332" y="430"/>
                  <a:pt x="303" y="582"/>
                  <a:pt x="363" y="680"/>
                </a:cubicBezTo>
                <a:cubicBezTo>
                  <a:pt x="423" y="778"/>
                  <a:pt x="552" y="854"/>
                  <a:pt x="635" y="907"/>
                </a:cubicBezTo>
                <a:cubicBezTo>
                  <a:pt x="718" y="960"/>
                  <a:pt x="790" y="979"/>
                  <a:pt x="862" y="99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9" name="Text Box 169"/>
          <p:cNvSpPr txBox="1">
            <a:spLocks noChangeArrowheads="1"/>
          </p:cNvSpPr>
          <p:nvPr/>
        </p:nvSpPr>
        <p:spPr bwMode="auto">
          <a:xfrm>
            <a:off x="-57150" y="2996828"/>
            <a:ext cx="15430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solidFill>
                  <a:srgbClr val="FF0000"/>
                </a:solidFill>
              </a:rPr>
              <a:t>Hormones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solidFill>
                  <a:srgbClr val="FF0000"/>
                </a:solidFill>
              </a:rPr>
              <a:t>Médicaments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solidFill>
                  <a:srgbClr val="FF0000"/>
                </a:solidFill>
              </a:rPr>
              <a:t>Traceurs</a:t>
            </a:r>
          </a:p>
        </p:txBody>
      </p:sp>
      <p:sp>
        <p:nvSpPr>
          <p:cNvPr id="170" name="Freeform 168"/>
          <p:cNvSpPr>
            <a:spLocks/>
          </p:cNvSpPr>
          <p:nvPr/>
        </p:nvSpPr>
        <p:spPr bwMode="auto">
          <a:xfrm rot="16034394">
            <a:off x="6262724" y="3398226"/>
            <a:ext cx="1368425" cy="1008062"/>
          </a:xfrm>
          <a:custGeom>
            <a:avLst/>
            <a:gdLst>
              <a:gd name="T0" fmla="*/ 0 w 862"/>
              <a:gd name="T1" fmla="*/ 0 h 998"/>
              <a:gd name="T2" fmla="*/ 2147483647 w 862"/>
              <a:gd name="T3" fmla="*/ 2147483647 h 998"/>
              <a:gd name="T4" fmla="*/ 2147483647 w 862"/>
              <a:gd name="T5" fmla="*/ 2147483647 h 998"/>
              <a:gd name="T6" fmla="*/ 2147483647 w 862"/>
              <a:gd name="T7" fmla="*/ 2147483647 h 998"/>
              <a:gd name="T8" fmla="*/ 2147483647 w 862"/>
              <a:gd name="T9" fmla="*/ 2147483647 h 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2" h="998">
                <a:moveTo>
                  <a:pt x="0" y="0"/>
                </a:moveTo>
                <a:cubicBezTo>
                  <a:pt x="106" y="102"/>
                  <a:pt x="212" y="204"/>
                  <a:pt x="272" y="317"/>
                </a:cubicBezTo>
                <a:cubicBezTo>
                  <a:pt x="332" y="430"/>
                  <a:pt x="303" y="582"/>
                  <a:pt x="363" y="680"/>
                </a:cubicBezTo>
                <a:cubicBezTo>
                  <a:pt x="423" y="778"/>
                  <a:pt x="552" y="854"/>
                  <a:pt x="635" y="907"/>
                </a:cubicBezTo>
                <a:cubicBezTo>
                  <a:pt x="718" y="960"/>
                  <a:pt x="790" y="979"/>
                  <a:pt x="862" y="998"/>
                </a:cubicBezTo>
              </a:path>
            </a:pathLst>
          </a:custGeom>
          <a:noFill/>
          <a:ln w="57150" cmpd="sng">
            <a:solidFill>
              <a:srgbClr val="92D05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1" name="Text Box 125"/>
          <p:cNvSpPr txBox="1">
            <a:spLocks noChangeArrowheads="1"/>
          </p:cNvSpPr>
          <p:nvPr/>
        </p:nvSpPr>
        <p:spPr bwMode="auto">
          <a:xfrm>
            <a:off x="6443663" y="1268040"/>
            <a:ext cx="26320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en-US" sz="2800" dirty="0">
                <a:solidFill>
                  <a:srgbClr val="FF0000"/>
                </a:solidFill>
              </a:rPr>
              <a:t>+ voie générale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en-US" sz="2800" dirty="0">
                <a:solidFill>
                  <a:srgbClr val="FFCC00"/>
                </a:solidFill>
              </a:rPr>
              <a:t>(diffusion)</a:t>
            </a:r>
          </a:p>
        </p:txBody>
      </p:sp>
    </p:spTree>
    <p:extLst>
      <p:ext uri="{BB962C8B-B14F-4D97-AF65-F5344CB8AC3E}">
        <p14:creationId xmlns:p14="http://schemas.microsoft.com/office/powerpoint/2010/main" val="249512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2484438" y="3679825"/>
            <a:ext cx="2686050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2455863" y="3651250"/>
            <a:ext cx="2686050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2436813" y="1870075"/>
            <a:ext cx="1095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48134" name="Picture 8" descr="neurones_am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895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1763713" y="0"/>
            <a:ext cx="5651500" cy="946150"/>
          </a:xfrm>
          <a:prstGeom prst="rect">
            <a:avLst/>
          </a:prstGeom>
          <a:solidFill>
            <a:srgbClr val="333399">
              <a:alpha val="7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fr-CA" altLang="en-US" sz="2000" b="1">
                <a:solidFill>
                  <a:srgbClr val="FFFF00"/>
                </a:solidFill>
              </a:rPr>
              <a:t>1 mm</a:t>
            </a:r>
            <a:r>
              <a:rPr lang="fr-CA" altLang="en-US" sz="2000" b="1" baseline="30000">
                <a:solidFill>
                  <a:srgbClr val="FFFF00"/>
                </a:solidFill>
              </a:rPr>
              <a:t>3</a:t>
            </a:r>
            <a:r>
              <a:rPr lang="fr-CA" altLang="en-US" sz="2000" b="1">
                <a:solidFill>
                  <a:srgbClr val="FFFF00"/>
                </a:solidFill>
              </a:rPr>
              <a:t> de substance grise du cortex peut contenir 5 milliards de synapses</a:t>
            </a:r>
            <a:br>
              <a:rPr lang="fr-CA" altLang="en-US" sz="2000" b="1">
                <a:solidFill>
                  <a:srgbClr val="FFFF00"/>
                </a:solidFill>
              </a:rPr>
            </a:br>
            <a:r>
              <a:rPr lang="fr-CA" altLang="en-US" sz="1600" b="1">
                <a:solidFill>
                  <a:srgbClr val="FFFF00"/>
                </a:solidFill>
              </a:rPr>
              <a:t>(axo-dentritiques, axo-somatiques ou axo-axonales)</a:t>
            </a:r>
          </a:p>
        </p:txBody>
      </p:sp>
      <p:pic>
        <p:nvPicPr>
          <p:cNvPr id="48136" name="Picture 11" descr="neuropi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163"/>
            <a:ext cx="18700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0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04813"/>
            <a:ext cx="8785225" cy="1143000"/>
          </a:xfrm>
        </p:spPr>
        <p:txBody>
          <a:bodyPr/>
          <a:lstStyle/>
          <a:p>
            <a:pPr eaLnBrk="1" hangingPunct="1"/>
            <a:r>
              <a:rPr lang="fr-FR" altLang="en-US" sz="3200" dirty="0">
                <a:cs typeface="Arial" pitchFamily="34" charset="0"/>
              </a:rPr>
              <a:t>La diffusion : un outil en Neuropharmacologie</a:t>
            </a:r>
            <a:br>
              <a:rPr lang="fr-FR" altLang="en-US" sz="3200" dirty="0">
                <a:cs typeface="Arial" pitchFamily="34" charset="0"/>
              </a:rPr>
            </a:br>
            <a:r>
              <a:rPr lang="fr-FR" altLang="en-US" sz="3200" dirty="0">
                <a:cs typeface="Arial" pitchFamily="34" charset="0"/>
              </a:rPr>
              <a:t>et Psychopharmacologie</a:t>
            </a:r>
          </a:p>
        </p:txBody>
      </p:sp>
      <p:pic>
        <p:nvPicPr>
          <p:cNvPr id="82947" name="Picture 3" descr="Neurotransmis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141663"/>
            <a:ext cx="404812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 descr="PETrecepteursD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4167188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323850" y="5949950"/>
            <a:ext cx="398462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fr-FR" altLang="en-US" sz="2400">
                <a:latin typeface="Tahoma" pitchFamily="34" charset="0"/>
              </a:rPr>
              <a:t>Cartographie </a:t>
            </a:r>
            <a:r>
              <a:rPr lang="fr-FR" altLang="en-US" sz="2400" u="sng">
                <a:latin typeface="Tahoma" pitchFamily="34" charset="0"/>
              </a:rPr>
              <a:t>neurochimique</a:t>
            </a: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5580063" y="1989138"/>
            <a:ext cx="3133725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fr-FR" altLang="en-US" sz="2400">
                <a:latin typeface="Tahoma" pitchFamily="34" charset="0"/>
              </a:rPr>
              <a:t>+ dosages sanguins,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fr-FR" altLang="en-US" sz="2400">
                <a:latin typeface="Tahoma" pitchFamily="34" charset="0"/>
              </a:rPr>
              <a:t>	LCR, biopsies…</a:t>
            </a:r>
          </a:p>
        </p:txBody>
      </p:sp>
      <p:sp>
        <p:nvSpPr>
          <p:cNvPr id="82951" name="Rectangle 7"/>
          <p:cNvSpPr>
            <a:spLocks noChangeArrowheads="1"/>
          </p:cNvSpPr>
          <p:nvPr/>
        </p:nvSpPr>
        <p:spPr bwMode="auto">
          <a:xfrm>
            <a:off x="0" y="0"/>
            <a:ext cx="9105900" cy="40640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3033713" y="0"/>
            <a:ext cx="297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Potentiels post-synaptiques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3213" y="404813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en-US">
                <a:solidFill>
                  <a:srgbClr val="000000"/>
                </a:solidFill>
              </a:rPr>
              <a:t>PPSE et PPSI</a:t>
            </a:r>
          </a:p>
        </p:txBody>
      </p:sp>
      <p:sp>
        <p:nvSpPr>
          <p:cNvPr id="83971" name="Text Box 6"/>
          <p:cNvSpPr txBox="1">
            <a:spLocks noChangeArrowheads="1"/>
          </p:cNvSpPr>
          <p:nvPr/>
        </p:nvSpPr>
        <p:spPr bwMode="auto">
          <a:xfrm>
            <a:off x="246896" y="1924961"/>
            <a:ext cx="85827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800" dirty="0"/>
              <a:t>Neurotransmetteur </a:t>
            </a:r>
            <a:r>
              <a:rPr lang="fr-FR" altLang="en-US" sz="2800" b="1" dirty="0">
                <a:solidFill>
                  <a:srgbClr val="FF0000"/>
                </a:solidFill>
              </a:rPr>
              <a:t>excitateur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800" dirty="0"/>
              <a:t>	=&gt; </a:t>
            </a:r>
            <a:r>
              <a:rPr lang="fr-FR" altLang="en-US" sz="2800" b="1" dirty="0">
                <a:solidFill>
                  <a:srgbClr val="FF0000"/>
                </a:solidFill>
              </a:rPr>
              <a:t>PPSE</a:t>
            </a:r>
            <a:r>
              <a:rPr lang="fr-FR" altLang="en-US" sz="2800" dirty="0"/>
              <a:t> (potentiel post-synaptique excitateur)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b="1" dirty="0"/>
              <a:t>Contribue à dépolariser la membrane post synaptique</a:t>
            </a:r>
          </a:p>
        </p:txBody>
      </p:sp>
      <p:sp>
        <p:nvSpPr>
          <p:cNvPr id="83972" name="Text Box 7"/>
          <p:cNvSpPr txBox="1">
            <a:spLocks noChangeArrowheads="1"/>
          </p:cNvSpPr>
          <p:nvPr/>
        </p:nvSpPr>
        <p:spPr bwMode="auto">
          <a:xfrm>
            <a:off x="266133" y="4077072"/>
            <a:ext cx="854432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800" dirty="0"/>
              <a:t>Neurotransmetteur </a:t>
            </a:r>
            <a:r>
              <a:rPr lang="fr-FR" altLang="en-US" sz="2800" b="1" dirty="0">
                <a:solidFill>
                  <a:srgbClr val="333399"/>
                </a:solidFill>
              </a:rPr>
              <a:t>inhibiteur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800" dirty="0"/>
              <a:t>	=&gt; </a:t>
            </a:r>
            <a:r>
              <a:rPr lang="fr-FR" altLang="en-US" sz="2800" b="1" dirty="0">
                <a:solidFill>
                  <a:srgbClr val="333399"/>
                </a:solidFill>
              </a:rPr>
              <a:t>PPSI </a:t>
            </a:r>
            <a:r>
              <a:rPr lang="fr-FR" altLang="en-US" sz="2800" dirty="0"/>
              <a:t>(potentiel post-synaptique inhibiteur)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fr-FR" altLang="en-US" sz="2400" b="1" dirty="0"/>
              <a:t>Contribue à hyperpolariser la membrane post synaptique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800" dirty="0"/>
          </a:p>
        </p:txBody>
      </p:sp>
      <p:sp>
        <p:nvSpPr>
          <p:cNvPr id="83973" name="Rectangle 8"/>
          <p:cNvSpPr>
            <a:spLocks noChangeArrowheads="1"/>
          </p:cNvSpPr>
          <p:nvPr/>
        </p:nvSpPr>
        <p:spPr bwMode="auto">
          <a:xfrm>
            <a:off x="0" y="0"/>
            <a:ext cx="9105900" cy="40640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83974" name="Text Box 9"/>
          <p:cNvSpPr txBox="1">
            <a:spLocks noChangeArrowheads="1"/>
          </p:cNvSpPr>
          <p:nvPr/>
        </p:nvSpPr>
        <p:spPr bwMode="auto">
          <a:xfrm>
            <a:off x="3033713" y="0"/>
            <a:ext cx="297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Potentiels post-synaptiques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173954" y="6083855"/>
            <a:ext cx="6697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i="1" dirty="0"/>
              <a:t>Ouverture ou Fermeture de canaux ioniques à ions + ou -</a:t>
            </a:r>
            <a:endParaRPr lang="en-GB" sz="2000" i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ppsepps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52400"/>
            <a:ext cx="64833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0" y="0"/>
            <a:ext cx="9105900" cy="40640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3033713" y="0"/>
            <a:ext cx="297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Potentiels post-synaptiques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868144" y="2852936"/>
            <a:ext cx="800219" cy="369332"/>
          </a:xfrm>
          <a:prstGeom prst="rect">
            <a:avLst/>
          </a:prstGeom>
          <a:solidFill>
            <a:srgbClr val="FFD3C4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PPSE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011863" y="5313423"/>
            <a:ext cx="710451" cy="369332"/>
          </a:xfrm>
          <a:prstGeom prst="rect">
            <a:avLst/>
          </a:prstGeom>
          <a:solidFill>
            <a:srgbClr val="FCCEC8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PPSI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381000" y="490538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fr-CA" altLang="en-US">
                <a:solidFill>
                  <a:srgbClr val="000000"/>
                </a:solidFill>
              </a:rPr>
              <a:t>La liaison du récepteur avec le neurotransmetteur peut avoir deux effets:</a:t>
            </a:r>
          </a:p>
        </p:txBody>
      </p:sp>
      <p:sp>
        <p:nvSpPr>
          <p:cNvPr id="86019" name="Text Box 4"/>
          <p:cNvSpPr txBox="1">
            <a:spLocks noChangeArrowheads="1"/>
          </p:cNvSpPr>
          <p:nvPr/>
        </p:nvSpPr>
        <p:spPr bwMode="auto">
          <a:xfrm>
            <a:off x="533400" y="2054225"/>
            <a:ext cx="8154988" cy="1661993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A" altLang="en-US" sz="2400" dirty="0">
                <a:solidFill>
                  <a:srgbClr val="000000"/>
                </a:solidFill>
              </a:rPr>
              <a:t>Ouverture de canaux à </a:t>
            </a:r>
            <a:r>
              <a:rPr lang="fr-CA" altLang="en-US" sz="2400" b="1" dirty="0">
                <a:solidFill>
                  <a:srgbClr val="000000"/>
                </a:solidFill>
              </a:rPr>
              <a:t>Na+</a:t>
            </a:r>
            <a:r>
              <a:rPr lang="fr-CA" altLang="en-US" sz="2400" dirty="0">
                <a:solidFill>
                  <a:srgbClr val="000000"/>
                </a:solidFill>
              </a:rPr>
              <a:t> </a:t>
            </a:r>
          </a:p>
          <a:p>
            <a:pPr lvl="1">
              <a:spcBef>
                <a:spcPct val="50000"/>
              </a:spcBef>
              <a:buFontTx/>
              <a:buNone/>
            </a:pPr>
            <a:r>
              <a:rPr lang="fr-CA" altLang="en-US" sz="2400" dirty="0">
                <a:solidFill>
                  <a:srgbClr val="000000"/>
                </a:solidFill>
              </a:rPr>
              <a:t>==&gt; </a:t>
            </a:r>
            <a:r>
              <a:rPr lang="fr-CA" altLang="en-US" sz="2400" dirty="0">
                <a:solidFill>
                  <a:srgbClr val="000000"/>
                </a:solidFill>
                <a:sym typeface="Symbol" pitchFamily="18" charset="2"/>
              </a:rPr>
              <a:t> polarité de la membrane</a:t>
            </a:r>
            <a:r>
              <a:rPr lang="fr-CA" altLang="en-US" sz="2400" dirty="0">
                <a:solidFill>
                  <a:srgbClr val="000000"/>
                </a:solidFill>
              </a:rPr>
              <a:t> (</a:t>
            </a:r>
            <a:r>
              <a:rPr lang="fr-CA" altLang="en-US" b="1" dirty="0">
                <a:solidFill>
                  <a:srgbClr val="FF6600"/>
                </a:solidFill>
              </a:rPr>
              <a:t>dépolarisation</a:t>
            </a:r>
            <a:r>
              <a:rPr lang="fr-CA" altLang="en-US" sz="2400" dirty="0">
                <a:solidFill>
                  <a:srgbClr val="000000"/>
                </a:solidFill>
              </a:rPr>
              <a:t>)</a:t>
            </a:r>
          </a:p>
          <a:p>
            <a:pPr lvl="1">
              <a:spcBef>
                <a:spcPct val="50000"/>
              </a:spcBef>
              <a:buFontTx/>
              <a:buNone/>
            </a:pPr>
            <a:r>
              <a:rPr lang="fr-CA" altLang="en-US" sz="2400" dirty="0">
                <a:solidFill>
                  <a:srgbClr val="000000"/>
                </a:solidFill>
              </a:rPr>
              <a:t>==&gt;</a:t>
            </a:r>
            <a:r>
              <a:rPr lang="fr-CA" altLang="en-US" sz="2400" dirty="0">
                <a:solidFill>
                  <a:srgbClr val="FFFF00"/>
                </a:solidFill>
              </a:rPr>
              <a:t> </a:t>
            </a:r>
            <a:r>
              <a:rPr lang="fr-CA" altLang="en-US" sz="2400" dirty="0">
                <a:solidFill>
                  <a:srgbClr val="FF6600"/>
                </a:solidFill>
              </a:rPr>
              <a:t>excitation</a:t>
            </a:r>
          </a:p>
        </p:txBody>
      </p:sp>
      <p:sp>
        <p:nvSpPr>
          <p:cNvPr id="86020" name="Text Box 7"/>
          <p:cNvSpPr txBox="1">
            <a:spLocks noChangeArrowheads="1"/>
          </p:cNvSpPr>
          <p:nvPr/>
        </p:nvSpPr>
        <p:spPr bwMode="auto">
          <a:xfrm>
            <a:off x="533400" y="4243388"/>
            <a:ext cx="8215313" cy="2215991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A" altLang="en-US" sz="2400" dirty="0">
                <a:solidFill>
                  <a:srgbClr val="000000"/>
                </a:solidFill>
              </a:rPr>
              <a:t>Ouverture de canaux à </a:t>
            </a:r>
            <a:r>
              <a:rPr lang="fr-CA" altLang="en-US" sz="2400" b="1" dirty="0">
                <a:solidFill>
                  <a:srgbClr val="000000"/>
                </a:solidFill>
              </a:rPr>
              <a:t>Cl-</a:t>
            </a:r>
            <a:r>
              <a:rPr lang="fr-CA" altLang="en-US" sz="2400" dirty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CA" altLang="en-US" sz="2400" dirty="0">
                <a:solidFill>
                  <a:srgbClr val="000000"/>
                </a:solidFill>
              </a:rPr>
              <a:t>ou de canaux supplémentaires à </a:t>
            </a:r>
            <a:r>
              <a:rPr lang="fr-CA" altLang="en-US" sz="2400" b="1" dirty="0">
                <a:solidFill>
                  <a:srgbClr val="000000"/>
                </a:solidFill>
              </a:rPr>
              <a:t>K+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CA" altLang="en-US" sz="2400" dirty="0">
                <a:solidFill>
                  <a:srgbClr val="000000"/>
                </a:solidFill>
              </a:rPr>
              <a:t>      ==&gt; </a:t>
            </a:r>
            <a:r>
              <a:rPr lang="fr-CA" altLang="en-US" sz="2400" dirty="0">
                <a:solidFill>
                  <a:srgbClr val="000000"/>
                </a:solidFill>
                <a:sym typeface="Symbol" pitchFamily="18" charset="2"/>
              </a:rPr>
              <a:t> polarité de la membrane (</a:t>
            </a:r>
            <a:r>
              <a:rPr lang="fr-CA" altLang="en-US" sz="2800" b="1" dirty="0">
                <a:solidFill>
                  <a:srgbClr val="333399"/>
                </a:solidFill>
                <a:sym typeface="Symbol" pitchFamily="18" charset="2"/>
              </a:rPr>
              <a:t>hyperpolarisation</a:t>
            </a:r>
            <a:r>
              <a:rPr lang="fr-CA" altLang="en-US" sz="2400" dirty="0">
                <a:solidFill>
                  <a:srgbClr val="000000"/>
                </a:solidFill>
                <a:sym typeface="Symbol" pitchFamily="18" charset="2"/>
              </a:rPr>
              <a:t>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CA" altLang="en-US" sz="2400" dirty="0">
                <a:solidFill>
                  <a:srgbClr val="000000"/>
                </a:solidFill>
                <a:sym typeface="Symbol" pitchFamily="18" charset="2"/>
              </a:rPr>
              <a:t>      ==&gt;</a:t>
            </a:r>
            <a:r>
              <a:rPr lang="fr-CA" altLang="en-US" sz="2400" dirty="0">
                <a:solidFill>
                  <a:srgbClr val="FFFF00"/>
                </a:solidFill>
                <a:sym typeface="Symbol" pitchFamily="18" charset="2"/>
              </a:rPr>
              <a:t> </a:t>
            </a:r>
            <a:r>
              <a:rPr lang="fr-CA" altLang="en-US" sz="2400" dirty="0">
                <a:solidFill>
                  <a:srgbClr val="333399"/>
                </a:solidFill>
                <a:sym typeface="Symbol" pitchFamily="18" charset="2"/>
              </a:rPr>
              <a:t>inhibition</a:t>
            </a:r>
            <a:endParaRPr lang="fr-CA" altLang="en-US" sz="2400" dirty="0">
              <a:solidFill>
                <a:srgbClr val="333399"/>
              </a:solidFill>
            </a:endParaRPr>
          </a:p>
        </p:txBody>
      </p:sp>
      <p:sp>
        <p:nvSpPr>
          <p:cNvPr id="86021" name="Rectangle 9"/>
          <p:cNvSpPr>
            <a:spLocks noChangeArrowheads="1"/>
          </p:cNvSpPr>
          <p:nvPr/>
        </p:nvSpPr>
        <p:spPr bwMode="auto">
          <a:xfrm>
            <a:off x="0" y="0"/>
            <a:ext cx="9105900" cy="40640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86022" name="Text Box 10"/>
          <p:cNvSpPr txBox="1">
            <a:spLocks noChangeArrowheads="1"/>
          </p:cNvSpPr>
          <p:nvPr/>
        </p:nvSpPr>
        <p:spPr bwMode="auto">
          <a:xfrm>
            <a:off x="3033713" y="0"/>
            <a:ext cx="297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Potentiels post-synaptiques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755650" y="549275"/>
            <a:ext cx="8153400" cy="2200275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A" altLang="en-US" sz="2800" b="1" dirty="0">
                <a:solidFill>
                  <a:srgbClr val="000000"/>
                </a:solidFill>
              </a:rPr>
              <a:t>Ouverture de canaux à K+ supplémentaires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CA" altLang="en-US" sz="2400" dirty="0">
                <a:solidFill>
                  <a:srgbClr val="000000"/>
                </a:solidFill>
                <a:sym typeface="Symbol" pitchFamily="18" charset="2"/>
              </a:rPr>
              <a:t>==&gt;  diffusion du K+ vers l ’extérieur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CA" altLang="en-US" sz="2400" dirty="0">
                <a:solidFill>
                  <a:srgbClr val="000000"/>
                </a:solidFill>
                <a:sym typeface="Symbol" pitchFamily="18" charset="2"/>
              </a:rPr>
              <a:t>==&gt;  polarité membranaire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CA" altLang="en-US" sz="2400" dirty="0">
                <a:solidFill>
                  <a:srgbClr val="000000"/>
                </a:solidFill>
                <a:sym typeface="Symbol" pitchFamily="18" charset="2"/>
              </a:rPr>
              <a:t>	</a:t>
            </a:r>
            <a:r>
              <a:rPr lang="fr-CA" altLang="en-US" sz="1800" dirty="0">
                <a:solidFill>
                  <a:srgbClr val="000000"/>
                </a:solidFill>
                <a:sym typeface="Symbol" pitchFamily="18" charset="2"/>
              </a:rPr>
              <a:t>(l’intérieur devient plus négatif et l’extérieur plus positif)</a:t>
            </a:r>
          </a:p>
        </p:txBody>
      </p:sp>
      <p:sp>
        <p:nvSpPr>
          <p:cNvPr id="87043" name="Text Box 4"/>
          <p:cNvSpPr txBox="1">
            <a:spLocks noChangeArrowheads="1"/>
          </p:cNvSpPr>
          <p:nvPr/>
        </p:nvSpPr>
        <p:spPr bwMode="auto">
          <a:xfrm>
            <a:off x="749300" y="3289300"/>
            <a:ext cx="8215313" cy="1652588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57250" indent="-571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A" altLang="en-US" sz="2800" b="1">
                <a:solidFill>
                  <a:srgbClr val="000000"/>
                </a:solidFill>
              </a:rPr>
              <a:t>Ouverture de canaux à Cl -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CA" altLang="en-US" sz="2400">
                <a:solidFill>
                  <a:srgbClr val="000000"/>
                </a:solidFill>
              </a:rPr>
              <a:t>==&gt; entrée de Cl- dans le neurone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CA" altLang="en-US" sz="2400">
                <a:solidFill>
                  <a:srgbClr val="000000"/>
                </a:solidFill>
              </a:rPr>
              <a:t>==&gt; </a:t>
            </a:r>
            <a:r>
              <a:rPr lang="fr-CA" altLang="en-US" sz="2400">
                <a:solidFill>
                  <a:srgbClr val="000000"/>
                </a:solidFill>
                <a:sym typeface="Symbol" pitchFamily="18" charset="2"/>
              </a:rPr>
              <a:t> polarité membranaire</a:t>
            </a:r>
          </a:p>
        </p:txBody>
      </p:sp>
      <p:sp>
        <p:nvSpPr>
          <p:cNvPr id="87044" name="Text Box 5"/>
          <p:cNvSpPr txBox="1">
            <a:spLocks noChangeArrowheads="1"/>
          </p:cNvSpPr>
          <p:nvPr/>
        </p:nvSpPr>
        <p:spPr bwMode="auto">
          <a:xfrm>
            <a:off x="2339975" y="5392738"/>
            <a:ext cx="6624638" cy="13493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A" altLang="en-US" sz="2000">
                <a:solidFill>
                  <a:srgbClr val="000000"/>
                </a:solidFill>
              </a:rPr>
              <a:t>N.B.: Effet des neurotransmetteurs dépend:</a:t>
            </a:r>
          </a:p>
          <a:p>
            <a:pPr>
              <a:spcBef>
                <a:spcPct val="50000"/>
              </a:spcBef>
            </a:pPr>
            <a:r>
              <a:rPr lang="fr-CA" altLang="en-US" sz="2000">
                <a:solidFill>
                  <a:srgbClr val="000000"/>
                </a:solidFill>
              </a:rPr>
              <a:t>Du type de neurotransmetteur</a:t>
            </a:r>
          </a:p>
          <a:p>
            <a:pPr>
              <a:spcBef>
                <a:spcPct val="50000"/>
              </a:spcBef>
            </a:pPr>
            <a:r>
              <a:rPr lang="fr-CA" altLang="en-US" sz="2000">
                <a:solidFill>
                  <a:srgbClr val="000000"/>
                </a:solidFill>
              </a:rPr>
              <a:t>Du type de récepteur</a:t>
            </a:r>
          </a:p>
        </p:txBody>
      </p:sp>
      <p:sp>
        <p:nvSpPr>
          <p:cNvPr id="87045" name="Rectangle 6"/>
          <p:cNvSpPr>
            <a:spLocks noChangeArrowheads="1"/>
          </p:cNvSpPr>
          <p:nvPr/>
        </p:nvSpPr>
        <p:spPr bwMode="auto">
          <a:xfrm>
            <a:off x="0" y="0"/>
            <a:ext cx="9105900" cy="40640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87046" name="Text Box 7"/>
          <p:cNvSpPr txBox="1">
            <a:spLocks noChangeArrowheads="1"/>
          </p:cNvSpPr>
          <p:nvPr/>
        </p:nvSpPr>
        <p:spPr bwMode="auto">
          <a:xfrm>
            <a:off x="3033713" y="0"/>
            <a:ext cx="297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Potentiels post-synaptiques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convergenceNeuro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439738"/>
            <a:ext cx="627697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 Box 5"/>
          <p:cNvSpPr txBox="1">
            <a:spLocks noChangeArrowheads="1"/>
          </p:cNvSpPr>
          <p:nvPr/>
        </p:nvSpPr>
        <p:spPr bwMode="auto">
          <a:xfrm>
            <a:off x="2411413" y="3481388"/>
            <a:ext cx="3097212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Variation de potentiel du neurone D post-synaptique</a:t>
            </a:r>
          </a:p>
        </p:txBody>
      </p:sp>
      <p:sp>
        <p:nvSpPr>
          <p:cNvPr id="91140" name="Text Box 6"/>
          <p:cNvSpPr txBox="1">
            <a:spLocks noChangeArrowheads="1"/>
          </p:cNvSpPr>
          <p:nvPr/>
        </p:nvSpPr>
        <p:spPr bwMode="auto">
          <a:xfrm>
            <a:off x="4200525" y="6446838"/>
            <a:ext cx="935038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temps</a:t>
            </a:r>
          </a:p>
        </p:txBody>
      </p:sp>
      <p:sp>
        <p:nvSpPr>
          <p:cNvPr id="91141" name="Rectangle 7"/>
          <p:cNvSpPr>
            <a:spLocks noChangeArrowheads="1"/>
          </p:cNvSpPr>
          <p:nvPr/>
        </p:nvSpPr>
        <p:spPr bwMode="auto">
          <a:xfrm>
            <a:off x="0" y="0"/>
            <a:ext cx="9105900" cy="40640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91142" name="Text Box 8"/>
          <p:cNvSpPr txBox="1">
            <a:spLocks noChangeArrowheads="1"/>
          </p:cNvSpPr>
          <p:nvPr/>
        </p:nvSpPr>
        <p:spPr bwMode="auto">
          <a:xfrm>
            <a:off x="3033713" y="0"/>
            <a:ext cx="297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Potentiels post-synaptiques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2851" y="322036"/>
            <a:ext cx="5122912" cy="1143000"/>
          </a:xfrm>
        </p:spPr>
        <p:txBody>
          <a:bodyPr/>
          <a:lstStyle/>
          <a:p>
            <a:r>
              <a:rPr lang="fr-FR" sz="2800" dirty="0"/>
              <a:t>Repos cérébral</a:t>
            </a:r>
            <a:br>
              <a:rPr lang="fr-FR" sz="2800" dirty="0"/>
            </a:br>
            <a:r>
              <a:rPr lang="fr-FR" sz="2800" dirty="0"/>
              <a:t>=</a:t>
            </a:r>
            <a:br>
              <a:rPr lang="fr-FR" sz="2800" dirty="0"/>
            </a:br>
            <a:r>
              <a:rPr lang="fr-FR" sz="2800" dirty="0"/>
              <a:t>activité permanente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2736B1-86E6-41D5-B6E9-F7590A594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7" y="2702336"/>
            <a:ext cx="4684628" cy="321457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E154572-A4FE-4928-8B0B-7F0103D3A3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73" t="-290" r="15141" b="10005"/>
          <a:stretch/>
        </p:blipFill>
        <p:spPr>
          <a:xfrm>
            <a:off x="6595" y="0"/>
            <a:ext cx="2189141" cy="19608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329596F-40FE-4813-B1C9-8C1759CAB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0" y="-2832"/>
            <a:ext cx="3333750" cy="20002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8C64A6B-1564-408E-BFF4-80271C4C23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1"/>
          <a:stretch/>
        </p:blipFill>
        <p:spPr>
          <a:xfrm>
            <a:off x="4870243" y="2702335"/>
            <a:ext cx="4211960" cy="32145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FAE3192-2782-4888-B37B-3075490EC7CF}"/>
              </a:ext>
            </a:extLst>
          </p:cNvPr>
          <p:cNvSpPr txBox="1"/>
          <p:nvPr/>
        </p:nvSpPr>
        <p:spPr>
          <a:xfrm>
            <a:off x="1737895" y="6021288"/>
            <a:ext cx="626469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Neurone au repos = fréquence de repos</a:t>
            </a:r>
          </a:p>
          <a:p>
            <a:pPr algn="ctr"/>
            <a:r>
              <a:rPr lang="fr-FR" sz="2000" dirty="0"/>
              <a:t>Le cerveau ne s’arrête jamais</a:t>
            </a:r>
          </a:p>
        </p:txBody>
      </p:sp>
    </p:spTree>
    <p:extLst>
      <p:ext uri="{BB962C8B-B14F-4D97-AF65-F5344CB8AC3E}">
        <p14:creationId xmlns:p14="http://schemas.microsoft.com/office/powerpoint/2010/main" val="11792741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468313" y="668338"/>
            <a:ext cx="72390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A" altLang="en-US" sz="2800" dirty="0">
                <a:solidFill>
                  <a:srgbClr val="000000"/>
                </a:solidFill>
              </a:rPr>
              <a:t>Ex. : modulation de la douleur</a:t>
            </a: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685800" y="4953000"/>
            <a:ext cx="80010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A" altLang="en-US" sz="2400">
                <a:solidFill>
                  <a:srgbClr val="000000"/>
                </a:solidFill>
              </a:rPr>
              <a:t>quand le neurone inhibiteur est actif,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CA" altLang="en-US" sz="2400">
                <a:solidFill>
                  <a:srgbClr val="000000"/>
                </a:solidFill>
              </a:rPr>
              <a:t>	le neurone d’association devient moins sensible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CA" altLang="en-US" sz="2400">
                <a:solidFill>
                  <a:srgbClr val="000000"/>
                </a:solidFill>
              </a:rPr>
              <a:t>		(plus difficile à dépolariser)</a:t>
            </a:r>
          </a:p>
        </p:txBody>
      </p:sp>
      <p:pic>
        <p:nvPicPr>
          <p:cNvPr id="92164" name="Picture 4" descr="circuitdoule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41438"/>
            <a:ext cx="8156575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0" y="0"/>
            <a:ext cx="9105900" cy="40640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3033713" y="0"/>
            <a:ext cx="297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Potentiels post-synaptiques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en-US" sz="4800">
                <a:solidFill>
                  <a:srgbClr val="000000"/>
                </a:solidFill>
              </a:rPr>
              <a:t>Neurotransmetteurs et neurotransmission</a:t>
            </a:r>
          </a:p>
        </p:txBody>
      </p:sp>
      <p:pic>
        <p:nvPicPr>
          <p:cNvPr id="93187" name="Picture 4" descr="neurotransmissionDrogu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00213"/>
            <a:ext cx="5184775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Rectangle 6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93189" name="Text Box 7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en-US" sz="32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Découverte: </a:t>
            </a:r>
            <a:r>
              <a:rPr lang="fr-FR" altLang="en-US" sz="24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Otto Loewi, 1929</a:t>
            </a:r>
          </a:p>
        </p:txBody>
      </p:sp>
      <p:sp>
        <p:nvSpPr>
          <p:cNvPr id="256003" name="AutoShape 3"/>
          <p:cNvSpPr>
            <a:spLocks noChangeArrowheads="1"/>
          </p:cNvSpPr>
          <p:nvPr/>
        </p:nvSpPr>
        <p:spPr bwMode="auto">
          <a:xfrm>
            <a:off x="1692275" y="3059113"/>
            <a:ext cx="935038" cy="863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4212" name="Freeform 4"/>
          <p:cNvSpPr>
            <a:spLocks/>
          </p:cNvSpPr>
          <p:nvPr/>
        </p:nvSpPr>
        <p:spPr bwMode="auto">
          <a:xfrm>
            <a:off x="1079500" y="884238"/>
            <a:ext cx="1284288" cy="2463800"/>
          </a:xfrm>
          <a:custGeom>
            <a:avLst/>
            <a:gdLst>
              <a:gd name="T0" fmla="*/ 2147483647 w 809"/>
              <a:gd name="T1" fmla="*/ 0 h 2041"/>
              <a:gd name="T2" fmla="*/ 2147483647 w 809"/>
              <a:gd name="T3" fmla="*/ 2147483647 h 2041"/>
              <a:gd name="T4" fmla="*/ 2147483647 w 809"/>
              <a:gd name="T5" fmla="*/ 2147483647 h 2041"/>
              <a:gd name="T6" fmla="*/ 2147483647 w 809"/>
              <a:gd name="T7" fmla="*/ 2147483647 h 2041"/>
              <a:gd name="T8" fmla="*/ 2147483647 w 809"/>
              <a:gd name="T9" fmla="*/ 2147483647 h 2041"/>
              <a:gd name="T10" fmla="*/ 2147483647 w 809"/>
              <a:gd name="T11" fmla="*/ 2147483647 h 20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09" h="2041">
                <a:moveTo>
                  <a:pt x="68" y="0"/>
                </a:moveTo>
                <a:cubicBezTo>
                  <a:pt x="34" y="185"/>
                  <a:pt x="0" y="371"/>
                  <a:pt x="68" y="499"/>
                </a:cubicBezTo>
                <a:cubicBezTo>
                  <a:pt x="136" y="627"/>
                  <a:pt x="378" y="673"/>
                  <a:pt x="476" y="771"/>
                </a:cubicBezTo>
                <a:cubicBezTo>
                  <a:pt x="574" y="869"/>
                  <a:pt x="605" y="983"/>
                  <a:pt x="658" y="1089"/>
                </a:cubicBezTo>
                <a:cubicBezTo>
                  <a:pt x="711" y="1195"/>
                  <a:pt x="779" y="1247"/>
                  <a:pt x="794" y="1406"/>
                </a:cubicBezTo>
                <a:cubicBezTo>
                  <a:pt x="809" y="1565"/>
                  <a:pt x="779" y="1803"/>
                  <a:pt x="749" y="204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005" name="AutoShape 5"/>
          <p:cNvSpPr>
            <a:spLocks noChangeArrowheads="1"/>
          </p:cNvSpPr>
          <p:nvPr/>
        </p:nvSpPr>
        <p:spPr bwMode="auto">
          <a:xfrm>
            <a:off x="395288" y="333375"/>
            <a:ext cx="936625" cy="1081088"/>
          </a:xfrm>
          <a:prstGeom prst="lightningBol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94214" name="Freeform 6"/>
          <p:cNvSpPr>
            <a:spLocks/>
          </p:cNvSpPr>
          <p:nvPr/>
        </p:nvSpPr>
        <p:spPr bwMode="auto">
          <a:xfrm>
            <a:off x="-541338" y="4510088"/>
            <a:ext cx="4392613" cy="777875"/>
          </a:xfrm>
          <a:custGeom>
            <a:avLst/>
            <a:gdLst>
              <a:gd name="T0" fmla="*/ 0 w 2994"/>
              <a:gd name="T1" fmla="*/ 0 h 318"/>
              <a:gd name="T2" fmla="*/ 2147483647 w 2994"/>
              <a:gd name="T3" fmla="*/ 0 h 318"/>
              <a:gd name="T4" fmla="*/ 2147483647 w 2994"/>
              <a:gd name="T5" fmla="*/ 2147483647 h 318"/>
              <a:gd name="T6" fmla="*/ 2147483647 w 2994"/>
              <a:gd name="T7" fmla="*/ 2147483647 h 3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94" h="318">
                <a:moveTo>
                  <a:pt x="0" y="0"/>
                </a:moveTo>
                <a:lnTo>
                  <a:pt x="1134" y="0"/>
                </a:lnTo>
                <a:lnTo>
                  <a:pt x="1860" y="318"/>
                </a:lnTo>
                <a:lnTo>
                  <a:pt x="2994" y="318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007" name="AutoShape 7"/>
          <p:cNvSpPr>
            <a:spLocks noChangeArrowheads="1"/>
          </p:cNvSpPr>
          <p:nvPr/>
        </p:nvSpPr>
        <p:spPr bwMode="auto">
          <a:xfrm>
            <a:off x="539750" y="3790950"/>
            <a:ext cx="504825" cy="649288"/>
          </a:xfrm>
          <a:prstGeom prst="lightningBol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56008" name="Rectangle 8"/>
          <p:cNvSpPr>
            <a:spLocks noChangeArrowheads="1"/>
          </p:cNvSpPr>
          <p:nvPr/>
        </p:nvSpPr>
        <p:spPr bwMode="auto">
          <a:xfrm>
            <a:off x="1116013" y="4222750"/>
            <a:ext cx="2808287" cy="1223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7" name="Text Box 9"/>
          <p:cNvSpPr txBox="1">
            <a:spLocks noChangeArrowheads="1"/>
          </p:cNvSpPr>
          <p:nvPr/>
        </p:nvSpPr>
        <p:spPr bwMode="auto">
          <a:xfrm>
            <a:off x="-3175" y="5367338"/>
            <a:ext cx="2343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Fréquence cardiaque</a:t>
            </a:r>
          </a:p>
        </p:txBody>
      </p:sp>
      <p:sp>
        <p:nvSpPr>
          <p:cNvPr id="256010" name="AutoShape 10"/>
          <p:cNvSpPr>
            <a:spLocks noChangeArrowheads="1"/>
          </p:cNvSpPr>
          <p:nvPr/>
        </p:nvSpPr>
        <p:spPr bwMode="auto">
          <a:xfrm>
            <a:off x="6732588" y="3492500"/>
            <a:ext cx="935037" cy="863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4219" name="Freeform 11"/>
          <p:cNvSpPr>
            <a:spLocks/>
          </p:cNvSpPr>
          <p:nvPr/>
        </p:nvSpPr>
        <p:spPr bwMode="auto">
          <a:xfrm>
            <a:off x="5651500" y="5014913"/>
            <a:ext cx="3889375" cy="360362"/>
          </a:xfrm>
          <a:custGeom>
            <a:avLst/>
            <a:gdLst>
              <a:gd name="T0" fmla="*/ 0 w 2994"/>
              <a:gd name="T1" fmla="*/ 0 h 318"/>
              <a:gd name="T2" fmla="*/ 2147483647 w 2994"/>
              <a:gd name="T3" fmla="*/ 0 h 318"/>
              <a:gd name="T4" fmla="*/ 2147483647 w 2994"/>
              <a:gd name="T5" fmla="*/ 2147483647 h 318"/>
              <a:gd name="T6" fmla="*/ 2147483647 w 2994"/>
              <a:gd name="T7" fmla="*/ 2147483647 h 3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94" h="318">
                <a:moveTo>
                  <a:pt x="0" y="0"/>
                </a:moveTo>
                <a:lnTo>
                  <a:pt x="1134" y="0"/>
                </a:lnTo>
                <a:lnTo>
                  <a:pt x="1860" y="318"/>
                </a:lnTo>
                <a:lnTo>
                  <a:pt x="2994" y="318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012" name="Rectangle 12"/>
          <p:cNvSpPr>
            <a:spLocks noChangeArrowheads="1"/>
          </p:cNvSpPr>
          <p:nvPr/>
        </p:nvSpPr>
        <p:spPr bwMode="auto">
          <a:xfrm>
            <a:off x="7092950" y="4716463"/>
            <a:ext cx="2447925" cy="1223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94221" name="Text Box 13"/>
          <p:cNvSpPr txBox="1">
            <a:spLocks noChangeArrowheads="1"/>
          </p:cNvSpPr>
          <p:nvPr/>
        </p:nvSpPr>
        <p:spPr bwMode="auto">
          <a:xfrm>
            <a:off x="303213" y="1639888"/>
            <a:ext cx="13017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Nerf vague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400" i="1"/>
              <a:t>(‘diffus’)</a:t>
            </a:r>
          </a:p>
        </p:txBody>
      </p:sp>
      <p:sp>
        <p:nvSpPr>
          <p:cNvPr id="256014" name="Rectangle 14"/>
          <p:cNvSpPr>
            <a:spLocks noChangeArrowheads="1"/>
          </p:cNvSpPr>
          <p:nvPr/>
        </p:nvSpPr>
        <p:spPr bwMode="auto">
          <a:xfrm>
            <a:off x="5292725" y="6165850"/>
            <a:ext cx="353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800">
                <a:solidFill>
                  <a:srgbClr val="000000"/>
                </a:solidFill>
              </a:rPr>
              <a:t>=&gt; Substance vagale</a:t>
            </a:r>
            <a:endParaRPr lang="fr-FR" altLang="en-US" sz="240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6015" name="AutoShape 15"/>
          <p:cNvSpPr>
            <a:spLocks noChangeArrowheads="1"/>
          </p:cNvSpPr>
          <p:nvPr/>
        </p:nvSpPr>
        <p:spPr bwMode="auto">
          <a:xfrm>
            <a:off x="1692275" y="3070225"/>
            <a:ext cx="935038" cy="863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56016" name="AutoShape 16"/>
          <p:cNvSpPr>
            <a:spLocks noChangeArrowheads="1"/>
          </p:cNvSpPr>
          <p:nvPr/>
        </p:nvSpPr>
        <p:spPr bwMode="auto">
          <a:xfrm>
            <a:off x="6732588" y="3502025"/>
            <a:ext cx="935037" cy="863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4225" name="AutoShape 17"/>
          <p:cNvSpPr>
            <a:spLocks noChangeArrowheads="1"/>
          </p:cNvSpPr>
          <p:nvPr/>
        </p:nvSpPr>
        <p:spPr bwMode="auto">
          <a:xfrm>
            <a:off x="6227763" y="3263900"/>
            <a:ext cx="1873250" cy="1152525"/>
          </a:xfrm>
          <a:prstGeom prst="can">
            <a:avLst>
              <a:gd name="adj" fmla="val 17356"/>
            </a:avLst>
          </a:prstGeom>
          <a:solidFill>
            <a:srgbClr val="99FFCC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94226" name="AutoShape 18"/>
          <p:cNvSpPr>
            <a:spLocks noChangeArrowheads="1"/>
          </p:cNvSpPr>
          <p:nvPr/>
        </p:nvSpPr>
        <p:spPr bwMode="auto">
          <a:xfrm>
            <a:off x="1258888" y="2843213"/>
            <a:ext cx="1873250" cy="1152525"/>
          </a:xfrm>
          <a:prstGeom prst="can">
            <a:avLst>
              <a:gd name="adj" fmla="val 17356"/>
            </a:avLst>
          </a:prstGeom>
          <a:solidFill>
            <a:srgbClr val="BBE0E3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56019" name="AutoShape 19"/>
          <p:cNvSpPr>
            <a:spLocks noChangeArrowheads="1"/>
          </p:cNvSpPr>
          <p:nvPr/>
        </p:nvSpPr>
        <p:spPr bwMode="auto">
          <a:xfrm>
            <a:off x="2987675" y="1198563"/>
            <a:ext cx="431800" cy="649287"/>
          </a:xfrm>
          <a:prstGeom prst="can">
            <a:avLst>
              <a:gd name="adj" fmla="val 3759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94228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404813"/>
            <a:ext cx="13858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29" name="Text Box 21"/>
          <p:cNvSpPr txBox="1">
            <a:spLocks noChangeArrowheads="1"/>
          </p:cNvSpPr>
          <p:nvPr/>
        </p:nvSpPr>
        <p:spPr bwMode="auto">
          <a:xfrm>
            <a:off x="7740650" y="2500313"/>
            <a:ext cx="1352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1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1873-1961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Nobel 1936</a:t>
            </a:r>
          </a:p>
        </p:txBody>
      </p:sp>
      <p:sp>
        <p:nvSpPr>
          <p:cNvPr id="94230" name="Text Box 22"/>
          <p:cNvSpPr txBox="1">
            <a:spLocks noChangeArrowheads="1"/>
          </p:cNvSpPr>
          <p:nvPr/>
        </p:nvSpPr>
        <p:spPr bwMode="auto">
          <a:xfrm>
            <a:off x="827088" y="2852738"/>
            <a:ext cx="4556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</a:t>
            </a:r>
          </a:p>
        </p:txBody>
      </p:sp>
      <p:sp>
        <p:nvSpPr>
          <p:cNvPr id="94231" name="Text Box 23"/>
          <p:cNvSpPr txBox="1">
            <a:spLocks noChangeArrowheads="1"/>
          </p:cNvSpPr>
          <p:nvPr/>
        </p:nvSpPr>
        <p:spPr bwMode="auto">
          <a:xfrm>
            <a:off x="5816600" y="3235325"/>
            <a:ext cx="455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</a:t>
            </a:r>
          </a:p>
        </p:txBody>
      </p:sp>
      <p:sp>
        <p:nvSpPr>
          <p:cNvPr id="94232" name="Rectangle 24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94233" name="Text Box 25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n-US">
                <a:solidFill>
                  <a:schemeClr val="tx1"/>
                </a:solidFill>
              </a:rPr>
              <a:t>La synapse </a:t>
            </a:r>
            <a:r>
              <a:rPr lang="fr-FR" altLang="en-US" sz="2000">
                <a:solidFill>
                  <a:schemeClr val="tx1"/>
                </a:solidFill>
              </a:rPr>
              <a:t>(rappel définition)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07950" y="1125538"/>
            <a:ext cx="4679950" cy="476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spcBef>
                <a:spcPct val="0"/>
              </a:spcBef>
              <a:buFontTx/>
              <a:buNone/>
            </a:pPr>
            <a:endParaRPr lang="fr-FR" altLang="en-US" sz="2400"/>
          </a:p>
          <a:p>
            <a:pPr eaLnBrk="1" hangingPunct="1">
              <a:lnSpc>
                <a:spcPct val="160000"/>
              </a:lnSpc>
              <a:spcBef>
                <a:spcPct val="0"/>
              </a:spcBef>
              <a:buFontTx/>
              <a:buNone/>
            </a:pPr>
            <a:r>
              <a:rPr lang="fr-FR" altLang="en-US" sz="2400"/>
              <a:t>aire de jonction entre deux neurones où apparaissent des différentiations structurales et fonctionnelles permettant à l’activité d’un neurone d’entraîner l’excitation ou l’inhibition de l’autre.</a:t>
            </a:r>
          </a:p>
        </p:txBody>
      </p:sp>
      <p:pic>
        <p:nvPicPr>
          <p:cNvPr id="49156" name="Picture 4" descr="synap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1412875"/>
            <a:ext cx="43942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0" y="0"/>
            <a:ext cx="1212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définitions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chemeClr val="tx1"/>
                </a:solidFill>
              </a:rPr>
              <a:t>Généralités</a:t>
            </a:r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395288" y="1125538"/>
            <a:ext cx="8748712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>
                <a:solidFill>
                  <a:srgbClr val="000000"/>
                </a:solidFill>
              </a:rPr>
              <a:t>Plus d’une centaine connue </a:t>
            </a:r>
            <a:r>
              <a:rPr lang="fr-FR" altLang="en-US" sz="1800" dirty="0">
                <a:solidFill>
                  <a:srgbClr val="000000"/>
                </a:solidFill>
              </a:rPr>
              <a:t>(</a:t>
            </a:r>
            <a:r>
              <a:rPr lang="fr-FR" altLang="en-US" sz="1800" dirty="0" err="1">
                <a:solidFill>
                  <a:srgbClr val="000000"/>
                </a:solidFill>
              </a:rPr>
              <a:t>ACh</a:t>
            </a:r>
            <a:r>
              <a:rPr lang="fr-FR" altLang="en-US" sz="1800" dirty="0">
                <a:solidFill>
                  <a:srgbClr val="000000"/>
                </a:solidFill>
              </a:rPr>
              <a:t>, amines, acides aminés, peptides, …)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b="1" u="sng" dirty="0">
                <a:solidFill>
                  <a:srgbClr val="000000"/>
                </a:solidFill>
              </a:rPr>
              <a:t>2 grandes catégories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400" b="1" u="sng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en-US" sz="2400" dirty="0">
                <a:solidFill>
                  <a:srgbClr val="000000"/>
                </a:solidFill>
              </a:rPr>
              <a:t>	Petites molécules: réactions rapides</a:t>
            </a:r>
          </a:p>
          <a:p>
            <a:pPr eaLnBrk="1" hangingPunct="1">
              <a:spcBef>
                <a:spcPct val="0"/>
              </a:spcBef>
            </a:pPr>
            <a:r>
              <a:rPr lang="fr-FR" altLang="en-US" sz="2400" dirty="0">
                <a:solidFill>
                  <a:srgbClr val="000000"/>
                </a:solidFill>
              </a:rPr>
              <a:t>	Neuropeptides: fonctions cérébrales plus lentes</a:t>
            </a:r>
          </a:p>
          <a:p>
            <a:pPr eaLnBrk="1" hangingPunct="1">
              <a:spcBef>
                <a:spcPct val="0"/>
              </a:spcBef>
            </a:pPr>
            <a:endParaRPr lang="fr-FR" altLang="en-US" sz="2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i="1" u="sng" dirty="0">
                <a:solidFill>
                  <a:srgbClr val="000000"/>
                </a:solidFill>
              </a:rPr>
              <a:t>Anomalies de la neurotransmission </a:t>
            </a:r>
            <a:r>
              <a:rPr lang="fr-FR" altLang="en-US" sz="2400" i="1" dirty="0">
                <a:solidFill>
                  <a:srgbClr val="000000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</a:pPr>
            <a:r>
              <a:rPr lang="fr-FR" altLang="en-US" sz="2400" dirty="0">
                <a:solidFill>
                  <a:srgbClr val="000000"/>
                </a:solidFill>
              </a:rPr>
              <a:t>	</a:t>
            </a:r>
            <a:r>
              <a:rPr lang="fr-FR" altLang="en-US" sz="2000" dirty="0">
                <a:solidFill>
                  <a:srgbClr val="000000"/>
                </a:solidFill>
              </a:rPr>
              <a:t>à l’origine de ou corrélées à </a:t>
            </a:r>
            <a:r>
              <a:rPr lang="fr-FR" altLang="en-US" sz="2000" b="1" dirty="0">
                <a:solidFill>
                  <a:srgbClr val="000000"/>
                </a:solidFill>
              </a:rPr>
              <a:t>nombreuses pathologies</a:t>
            </a:r>
            <a:r>
              <a:rPr lang="fr-FR" altLang="en-US" sz="2000" dirty="0">
                <a:solidFill>
                  <a:srgbClr val="000000"/>
                </a:solidFill>
              </a:rPr>
              <a:t> en 	neurologie et en psychiatrie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>
                <a:solidFill>
                  <a:srgbClr val="000000"/>
                </a:solidFill>
              </a:rPr>
              <a:t>		</a:t>
            </a:r>
            <a:r>
              <a:rPr lang="fr-FR" altLang="en-US" sz="2400" i="1" dirty="0">
                <a:solidFill>
                  <a:srgbClr val="000000"/>
                </a:solidFill>
              </a:rPr>
              <a:t>=&gt; </a:t>
            </a:r>
            <a:r>
              <a:rPr lang="fr-FR" altLang="en-US" sz="2400" b="1" i="1" dirty="0">
                <a:solidFill>
                  <a:srgbClr val="000000"/>
                </a:solidFill>
              </a:rPr>
              <a:t>nombreuses approches thérapeutiques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400" i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en-US" sz="2000" dirty="0">
                <a:solidFill>
                  <a:srgbClr val="000000"/>
                </a:solidFill>
              </a:rPr>
              <a:t>	mode d’action des </a:t>
            </a:r>
            <a:r>
              <a:rPr lang="fr-FR" altLang="en-US" sz="2000" b="1" dirty="0">
                <a:solidFill>
                  <a:srgbClr val="000000"/>
                </a:solidFill>
              </a:rPr>
              <a:t>neurotoxines</a:t>
            </a:r>
            <a:r>
              <a:rPr lang="fr-FR" altLang="en-US" sz="2000" dirty="0">
                <a:solidFill>
                  <a:srgbClr val="000000"/>
                </a:solidFill>
              </a:rPr>
              <a:t> </a:t>
            </a:r>
            <a:r>
              <a:rPr lang="fr-FR" altLang="en-US" sz="1800" dirty="0">
                <a:solidFill>
                  <a:srgbClr val="000000"/>
                </a:solidFill>
              </a:rPr>
              <a:t>(venins scorpions, cobra)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rgbClr val="000000"/>
                </a:solidFill>
              </a:rPr>
              <a:t>Définition du neurotransmetteur</a:t>
            </a:r>
          </a:p>
        </p:txBody>
      </p:sp>
      <p:sp>
        <p:nvSpPr>
          <p:cNvPr id="96259" name="Text Box 4"/>
          <p:cNvSpPr txBox="1">
            <a:spLocks noChangeArrowheads="1"/>
          </p:cNvSpPr>
          <p:nvPr/>
        </p:nvSpPr>
        <p:spPr bwMode="auto">
          <a:xfrm>
            <a:off x="385763" y="2733675"/>
            <a:ext cx="8218487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>
                <a:solidFill>
                  <a:srgbClr val="000000"/>
                </a:solidFill>
              </a:rPr>
              <a:t>Molécule présente dans le neurone </a:t>
            </a:r>
            <a:r>
              <a:rPr lang="fr-FR" altLang="en-US" sz="2400" b="1">
                <a:solidFill>
                  <a:srgbClr val="000000"/>
                </a:solidFill>
              </a:rPr>
              <a:t>pré-synaptique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00"/>
                </a:solidFill>
              </a:rPr>
              <a:t>Récepteurs spécifiques</a:t>
            </a:r>
            <a:r>
              <a:rPr lang="fr-FR" altLang="en-US" sz="2400">
                <a:solidFill>
                  <a:srgbClr val="000000"/>
                </a:solidFill>
              </a:rPr>
              <a:t> sur la membrane post-synaptique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>
                <a:solidFill>
                  <a:srgbClr val="000000"/>
                </a:solidFill>
              </a:rPr>
              <a:t>Libérée en réponse à une </a:t>
            </a:r>
            <a:r>
              <a:rPr lang="fr-FR" altLang="en-US" sz="2400" b="1">
                <a:solidFill>
                  <a:srgbClr val="000000"/>
                </a:solidFill>
              </a:rPr>
              <a:t>dépolarisation pré-synaptique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>
                <a:solidFill>
                  <a:srgbClr val="000000"/>
                </a:solidFill>
              </a:rPr>
              <a:t>Son mécanisme de libération est </a:t>
            </a:r>
            <a:r>
              <a:rPr lang="fr-FR" altLang="en-US" sz="2400" b="1">
                <a:solidFill>
                  <a:srgbClr val="000000"/>
                </a:solidFill>
              </a:rPr>
              <a:t>calcium-dépendant</a:t>
            </a:r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6300788" y="5949950"/>
            <a:ext cx="211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(Près des Carrés !)</a:t>
            </a:r>
          </a:p>
        </p:txBody>
      </p:sp>
      <p:sp>
        <p:nvSpPr>
          <p:cNvPr id="96261" name="Rectangle 6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96262" name="Text Box 7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remove" grpId="0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1675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rgbClr val="000000"/>
                </a:solidFill>
              </a:rPr>
              <a:t>Cycle fonctionnel</a:t>
            </a:r>
            <a:br>
              <a:rPr lang="fr-FR" altLang="en-US" sz="2800" dirty="0">
                <a:solidFill>
                  <a:srgbClr val="000000"/>
                </a:solidFill>
              </a:rPr>
            </a:br>
            <a:r>
              <a:rPr lang="fr-FR" altLang="en-US" sz="2800" dirty="0">
                <a:solidFill>
                  <a:srgbClr val="000000"/>
                </a:solidFill>
              </a:rPr>
              <a:t>du neurotransmetteur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142875" y="2439988"/>
            <a:ext cx="9109075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fr-FR" altLang="en-US" sz="2400">
                <a:solidFill>
                  <a:srgbClr val="000000"/>
                </a:solidFill>
              </a:rPr>
              <a:t>Synthétisé et stocké dans le neurone pré-synaptique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fr-FR" altLang="en-US" sz="2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fr-FR" altLang="en-US" sz="2400">
                <a:solidFill>
                  <a:srgbClr val="000000"/>
                </a:solidFill>
              </a:rPr>
              <a:t>Libéré dans la fente synaptique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fr-FR" altLang="en-US" sz="2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fr-FR" altLang="en-US" sz="2400">
                <a:solidFill>
                  <a:srgbClr val="000000"/>
                </a:solidFill>
              </a:rPr>
              <a:t>Se lie aux récepteurs spécifiques de une ou plusieurs cellules post-synaptiques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fr-FR" altLang="en-US" sz="2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fr-FR" altLang="en-US" sz="2400">
                <a:solidFill>
                  <a:srgbClr val="000000"/>
                </a:solidFill>
              </a:rPr>
              <a:t>Est éliminé ou dégradé (diffusion, recapture, glie) …</a:t>
            </a: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chemeClr val="tx1"/>
                </a:solidFill>
              </a:rPr>
              <a:t>Classification</a:t>
            </a:r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323528" y="1124744"/>
            <a:ext cx="8748712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16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en-US" sz="2400" b="1" dirty="0">
                <a:solidFill>
                  <a:srgbClr val="000000"/>
                </a:solidFill>
              </a:rPr>
              <a:t> Petites molécules :</a:t>
            </a:r>
          </a:p>
          <a:p>
            <a:pPr marL="1371600" lvl="3" indent="0" eaLnBrk="1" hangingPunct="1">
              <a:spcBef>
                <a:spcPct val="0"/>
              </a:spcBef>
              <a:buNone/>
            </a:pPr>
            <a:r>
              <a:rPr lang="fr-FR" altLang="en-US" sz="1400" dirty="0">
                <a:solidFill>
                  <a:srgbClr val="000000"/>
                </a:solidFill>
              </a:rPr>
              <a:t>Les plus communs, faible masse, fabriqués au bout de l’axone, réactions rapides</a:t>
            </a:r>
          </a:p>
          <a:p>
            <a:pPr lvl="2" eaLnBrk="1" hangingPunct="1">
              <a:spcBef>
                <a:spcPct val="0"/>
              </a:spcBef>
              <a:buNone/>
            </a:pPr>
            <a:endParaRPr lang="fr-FR" altLang="en-US" sz="1600" dirty="0">
              <a:solidFill>
                <a:srgbClr val="000000"/>
              </a:solidFill>
            </a:endParaRPr>
          </a:p>
          <a:p>
            <a:pPr lvl="2" eaLnBrk="1" hangingPunct="1">
              <a:spcBef>
                <a:spcPct val="0"/>
              </a:spcBef>
            </a:pPr>
            <a:r>
              <a:rPr lang="fr-FR" altLang="en-US" sz="1600" b="1" dirty="0" err="1">
                <a:solidFill>
                  <a:srgbClr val="000000"/>
                </a:solidFill>
              </a:rPr>
              <a:t>AcétylCholine</a:t>
            </a:r>
            <a:r>
              <a:rPr lang="fr-FR" altLang="en-US" sz="1600" b="1" dirty="0">
                <a:solidFill>
                  <a:srgbClr val="000000"/>
                </a:solidFill>
              </a:rPr>
              <a:t>: </a:t>
            </a:r>
            <a:r>
              <a:rPr lang="fr-FR" altLang="en-US" sz="1600" dirty="0">
                <a:solidFill>
                  <a:srgbClr val="000000"/>
                </a:solidFill>
              </a:rPr>
              <a:t>dérivé de la choline</a:t>
            </a:r>
          </a:p>
          <a:p>
            <a:pPr lvl="2" eaLnBrk="1" hangingPunct="1">
              <a:spcBef>
                <a:spcPct val="0"/>
              </a:spcBef>
            </a:pPr>
            <a:r>
              <a:rPr lang="fr-FR" altLang="en-US" sz="1600" dirty="0">
                <a:solidFill>
                  <a:srgbClr val="000000"/>
                </a:solidFill>
              </a:rPr>
              <a:t>Acides aminés: </a:t>
            </a:r>
            <a:r>
              <a:rPr lang="fr-FR" altLang="en-US" sz="1600" b="1" dirty="0">
                <a:solidFill>
                  <a:srgbClr val="000000"/>
                </a:solidFill>
              </a:rPr>
              <a:t>Glutamate</a:t>
            </a:r>
            <a:r>
              <a:rPr lang="fr-FR" altLang="en-US" sz="1600" dirty="0">
                <a:solidFill>
                  <a:srgbClr val="000000"/>
                </a:solidFill>
              </a:rPr>
              <a:t>, </a:t>
            </a:r>
            <a:r>
              <a:rPr lang="fr-FR" altLang="en-US" sz="1600" b="1" dirty="0">
                <a:solidFill>
                  <a:srgbClr val="000000"/>
                </a:solidFill>
              </a:rPr>
              <a:t>GABA</a:t>
            </a:r>
            <a:r>
              <a:rPr lang="fr-FR" altLang="en-US" sz="1600" dirty="0">
                <a:solidFill>
                  <a:srgbClr val="000000"/>
                </a:solidFill>
              </a:rPr>
              <a:t>, Glycine, Taurine, …</a:t>
            </a:r>
          </a:p>
          <a:p>
            <a:pPr lvl="2" eaLnBrk="1" hangingPunct="1">
              <a:spcBef>
                <a:spcPct val="0"/>
              </a:spcBef>
            </a:pPr>
            <a:r>
              <a:rPr lang="fr-FR" altLang="en-US" sz="1600" dirty="0">
                <a:solidFill>
                  <a:srgbClr val="000000"/>
                </a:solidFill>
              </a:rPr>
              <a:t>Monoamines: </a:t>
            </a:r>
            <a:r>
              <a:rPr lang="fr-FR" sz="1600" b="1" dirty="0"/>
              <a:t>sérotonine</a:t>
            </a:r>
            <a:r>
              <a:rPr lang="fr-FR" sz="1600" dirty="0"/>
              <a:t>, </a:t>
            </a:r>
            <a:r>
              <a:rPr lang="fr-FR" sz="1600" b="1" dirty="0"/>
              <a:t>dopamine</a:t>
            </a:r>
            <a:r>
              <a:rPr lang="fr-FR" sz="1600" dirty="0"/>
              <a:t>, </a:t>
            </a:r>
            <a:r>
              <a:rPr lang="fr-FR" sz="1600" b="1" dirty="0"/>
              <a:t>histamine</a:t>
            </a:r>
            <a:r>
              <a:rPr lang="fr-FR" sz="1600" dirty="0"/>
              <a:t>, </a:t>
            </a:r>
            <a:r>
              <a:rPr lang="fr-FR" sz="1600" b="1" dirty="0"/>
              <a:t>noradrénaline</a:t>
            </a:r>
            <a:r>
              <a:rPr lang="fr-FR" sz="1600" dirty="0"/>
              <a:t> et </a:t>
            </a:r>
            <a:r>
              <a:rPr lang="fr-FR" sz="1600" b="1" dirty="0"/>
              <a:t>adrénaline</a:t>
            </a:r>
          </a:p>
          <a:p>
            <a:pPr lvl="2" eaLnBrk="1" hangingPunct="1">
              <a:spcBef>
                <a:spcPct val="0"/>
              </a:spcBef>
            </a:pPr>
            <a:r>
              <a:rPr lang="fr-FR" altLang="en-US" sz="1600" dirty="0">
                <a:solidFill>
                  <a:srgbClr val="000000"/>
                </a:solidFill>
              </a:rPr>
              <a:t>Et d’autres…</a:t>
            </a:r>
          </a:p>
          <a:p>
            <a:pPr eaLnBrk="1" hangingPunct="1">
              <a:spcBef>
                <a:spcPct val="0"/>
              </a:spcBef>
              <a:buNone/>
            </a:pPr>
            <a:endParaRPr lang="fr-FR" altLang="en-US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en-US" sz="2400" dirty="0">
                <a:solidFill>
                  <a:srgbClr val="000000"/>
                </a:solidFill>
              </a:rPr>
              <a:t> </a:t>
            </a:r>
            <a:r>
              <a:rPr lang="fr-FR" altLang="en-US" sz="2400" b="1" dirty="0">
                <a:solidFill>
                  <a:srgbClr val="000000"/>
                </a:solidFill>
              </a:rPr>
              <a:t>Neuropeptides </a:t>
            </a:r>
            <a:r>
              <a:rPr lang="fr-FR" altLang="en-US" sz="2400" dirty="0">
                <a:solidFill>
                  <a:srgbClr val="000000"/>
                </a:solidFill>
              </a:rPr>
              <a:t>: fonctions cérébrales plus lentes</a:t>
            </a:r>
          </a:p>
          <a:p>
            <a:pPr lvl="3" eaLnBrk="1" hangingPunct="1">
              <a:spcBef>
                <a:spcPct val="0"/>
              </a:spcBef>
              <a:buNone/>
            </a:pPr>
            <a:r>
              <a:rPr lang="fr-FR" altLang="en-US" sz="1400" dirty="0">
                <a:solidFill>
                  <a:srgbClr val="000000"/>
                </a:solidFill>
              </a:rPr>
              <a:t>Grosses protéines, fabriqués dans le corps cellulaire, peuvent servir d’hormones</a:t>
            </a:r>
            <a:endParaRPr lang="fr-FR" altLang="en-US" sz="4800" dirty="0">
              <a:solidFill>
                <a:srgbClr val="000000"/>
              </a:solidFill>
            </a:endParaRPr>
          </a:p>
          <a:p>
            <a:pPr lvl="2" eaLnBrk="1" hangingPunct="1">
              <a:spcBef>
                <a:spcPct val="0"/>
              </a:spcBef>
            </a:pPr>
            <a:endParaRPr lang="fr-FR" altLang="en-US" sz="1600" b="1" dirty="0">
              <a:solidFill>
                <a:srgbClr val="000000"/>
              </a:solidFill>
            </a:endParaRPr>
          </a:p>
          <a:p>
            <a:pPr lvl="2" eaLnBrk="1" hangingPunct="1">
              <a:spcBef>
                <a:spcPct val="0"/>
              </a:spcBef>
            </a:pPr>
            <a:r>
              <a:rPr lang="fr-FR" altLang="en-US" sz="1600" b="1" dirty="0" err="1">
                <a:solidFill>
                  <a:srgbClr val="000000"/>
                </a:solidFill>
              </a:rPr>
              <a:t>Endo</a:t>
            </a:r>
            <a:r>
              <a:rPr lang="fr-FR" altLang="en-US" sz="1600" b="1" dirty="0">
                <a:solidFill>
                  <a:srgbClr val="000000"/>
                </a:solidFill>
              </a:rPr>
              <a:t>-opioïdes</a:t>
            </a:r>
          </a:p>
          <a:p>
            <a:pPr lvl="2" eaLnBrk="1" hangingPunct="1">
              <a:spcBef>
                <a:spcPct val="0"/>
              </a:spcBef>
            </a:pPr>
            <a:r>
              <a:rPr lang="fr-FR" altLang="en-US" sz="1600" b="1" dirty="0">
                <a:solidFill>
                  <a:srgbClr val="000000"/>
                </a:solidFill>
              </a:rPr>
              <a:t>Neuropeptide Y</a:t>
            </a:r>
          </a:p>
          <a:p>
            <a:pPr lvl="2" eaLnBrk="1" hangingPunct="1">
              <a:spcBef>
                <a:spcPct val="0"/>
              </a:spcBef>
            </a:pPr>
            <a:r>
              <a:rPr lang="fr-FR" altLang="en-US" sz="1600" b="1" dirty="0">
                <a:solidFill>
                  <a:srgbClr val="000000"/>
                </a:solidFill>
              </a:rPr>
              <a:t>Substance P</a:t>
            </a:r>
          </a:p>
          <a:p>
            <a:pPr lvl="2" eaLnBrk="1" hangingPunct="1">
              <a:spcBef>
                <a:spcPct val="0"/>
              </a:spcBef>
            </a:pPr>
            <a:r>
              <a:rPr lang="fr-FR" altLang="en-US" sz="1600" dirty="0" err="1">
                <a:solidFill>
                  <a:srgbClr val="000000"/>
                </a:solidFill>
              </a:rPr>
              <a:t>Orexine</a:t>
            </a:r>
            <a:endParaRPr lang="fr-FR" altLang="en-US" sz="1600" dirty="0">
              <a:solidFill>
                <a:srgbClr val="000000"/>
              </a:solidFill>
            </a:endParaRPr>
          </a:p>
          <a:p>
            <a:pPr lvl="2" eaLnBrk="1" hangingPunct="1">
              <a:spcBef>
                <a:spcPct val="0"/>
              </a:spcBef>
            </a:pPr>
            <a:r>
              <a:rPr lang="fr-FR" altLang="en-US" sz="1600" dirty="0">
                <a:solidFill>
                  <a:srgbClr val="000000"/>
                </a:solidFill>
              </a:rPr>
              <a:t>…</a:t>
            </a:r>
          </a:p>
          <a:p>
            <a:pPr lvl="2" eaLnBrk="1" hangingPunct="1">
              <a:spcBef>
                <a:spcPct val="0"/>
              </a:spcBef>
              <a:buNone/>
            </a:pPr>
            <a:endParaRPr lang="fr-FR" altLang="en-US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en-US" sz="2400" dirty="0">
                <a:solidFill>
                  <a:srgbClr val="000000"/>
                </a:solidFill>
              </a:rPr>
              <a:t> </a:t>
            </a:r>
            <a:r>
              <a:rPr lang="fr-FR" altLang="en-US" sz="1600" dirty="0">
                <a:solidFill>
                  <a:srgbClr val="000000"/>
                </a:solidFill>
              </a:rPr>
              <a:t>divers</a:t>
            </a:r>
            <a:r>
              <a:rPr lang="fr-FR" altLang="en-US" sz="1800" dirty="0">
                <a:solidFill>
                  <a:srgbClr val="000000"/>
                </a:solidFill>
              </a:rPr>
              <a:t> </a:t>
            </a:r>
            <a:r>
              <a:rPr lang="fr-FR" altLang="en-US" sz="1600" dirty="0">
                <a:solidFill>
                  <a:srgbClr val="000000"/>
                </a:solidFill>
              </a:rPr>
              <a:t>autres : </a:t>
            </a:r>
            <a:r>
              <a:rPr lang="fr-FR" altLang="en-US" sz="1200" dirty="0">
                <a:solidFill>
                  <a:srgbClr val="000000"/>
                </a:solidFill>
              </a:rPr>
              <a:t>endocannabinoïdes, adénosine, 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</p:spTree>
    <p:extLst>
      <p:ext uri="{BB962C8B-B14F-4D97-AF65-F5344CB8AC3E}">
        <p14:creationId xmlns:p14="http://schemas.microsoft.com/office/powerpoint/2010/main" val="34801287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n-US" sz="3600" b="1" dirty="0">
                <a:solidFill>
                  <a:srgbClr val="000000"/>
                </a:solidFill>
              </a:rPr>
              <a:t>Synthèse</a:t>
            </a: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301625" y="1771650"/>
            <a:ext cx="8220075" cy="1839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00"/>
                </a:solidFill>
              </a:rPr>
              <a:t>Locale pour les </a:t>
            </a:r>
            <a:r>
              <a:rPr lang="fr-FR" altLang="en-US" sz="2400" i="1">
                <a:solidFill>
                  <a:srgbClr val="000000"/>
                </a:solidFill>
              </a:rPr>
              <a:t>petites molécules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	# transport des enzymes par transport axonal lent (env. 1 mm/j)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	# absorption des précurseurs par des molécules de transport membranaires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	# synthèse dans le cytoplasme puis intégration aux vésicules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Puis: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	</a:t>
            </a:r>
            <a:r>
              <a:rPr lang="fr-FR" altLang="en-US" sz="1800" i="1" u="sng">
                <a:solidFill>
                  <a:srgbClr val="000000"/>
                </a:solidFill>
              </a:rPr>
              <a:t>recapture</a:t>
            </a:r>
            <a:r>
              <a:rPr lang="fr-FR" altLang="en-US" sz="1800" i="1">
                <a:solidFill>
                  <a:srgbClr val="000000"/>
                </a:solidFill>
              </a:rPr>
              <a:t> = transport des précurseurs dans les boutons pré-synaptiques</a:t>
            </a:r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323850" y="4038600"/>
            <a:ext cx="8712200" cy="2114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00"/>
                </a:solidFill>
              </a:rPr>
              <a:t>Dans le soma pour les grosses molécules </a:t>
            </a:r>
            <a:r>
              <a:rPr lang="fr-FR" altLang="en-US" sz="2400" i="1">
                <a:solidFill>
                  <a:srgbClr val="000000"/>
                </a:solidFill>
              </a:rPr>
              <a:t>(3 à 36 AA)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	# synthèse des précurseurs (pro-peptides) et des enzymes dans le </a:t>
            </a:r>
            <a:br>
              <a:rPr lang="fr-FR" altLang="en-US" sz="1800">
                <a:solidFill>
                  <a:srgbClr val="000000"/>
                </a:solidFill>
              </a:rPr>
            </a:br>
            <a:r>
              <a:rPr lang="fr-FR" altLang="en-US" sz="1800">
                <a:solidFill>
                  <a:srgbClr val="000000"/>
                </a:solidFill>
              </a:rPr>
              <a:t>	réticulum endoplasmique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	# transport le long des </a:t>
            </a:r>
            <a:r>
              <a:rPr lang="fr-FR" altLang="en-US" sz="1800" b="1">
                <a:solidFill>
                  <a:srgbClr val="000000"/>
                </a:solidFill>
              </a:rPr>
              <a:t>microtubules</a:t>
            </a:r>
            <a:r>
              <a:rPr lang="fr-FR" altLang="en-US" sz="1800">
                <a:solidFill>
                  <a:srgbClr val="000000"/>
                </a:solidFill>
              </a:rPr>
              <a:t> à l’intérieur des vésicules (400mm/j)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	# modification (réduction) des propeptides par les enzymes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Puis: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	</a:t>
            </a:r>
            <a:r>
              <a:rPr lang="fr-FR" altLang="en-US" sz="1800" i="1">
                <a:solidFill>
                  <a:srgbClr val="000000"/>
                </a:solidFill>
              </a:rPr>
              <a:t>diffusion et dégradation</a:t>
            </a:r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354" name="Object 2"/>
          <p:cNvGraphicFramePr>
            <a:graphicFrameLocks noChangeAspect="1"/>
          </p:cNvGraphicFramePr>
          <p:nvPr/>
        </p:nvGraphicFramePr>
        <p:xfrm>
          <a:off x="0" y="2271713"/>
          <a:ext cx="9144000" cy="295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57" name="Image" r:id="rId4" imgW="6481707" imgH="4737805" progId="Photoshop.Image.5">
                  <p:embed/>
                </p:oleObj>
              </mc:Choice>
              <mc:Fallback>
                <p:oleObj name="Image" r:id="rId4" imgW="6481707" imgH="4737805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375" b="52353"/>
                      <a:stretch>
                        <a:fillRect/>
                      </a:stretch>
                    </p:blipFill>
                    <p:spPr bwMode="auto">
                      <a:xfrm>
                        <a:off x="0" y="2271713"/>
                        <a:ext cx="9144000" cy="295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57200" y="4857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3600" dirty="0">
                <a:solidFill>
                  <a:srgbClr val="000000"/>
                </a:solidFill>
              </a:rPr>
              <a:t>Synthèse </a:t>
            </a:r>
            <a:r>
              <a:rPr lang="fr-FR" altLang="en-US" sz="4000" dirty="0">
                <a:solidFill>
                  <a:srgbClr val="000000"/>
                </a:solidFill>
              </a:rPr>
              <a:t>:</a:t>
            </a:r>
            <a:br>
              <a:rPr lang="fr-FR" altLang="en-US" dirty="0">
                <a:solidFill>
                  <a:srgbClr val="000000"/>
                </a:solidFill>
              </a:rPr>
            </a:br>
            <a:r>
              <a:rPr lang="fr-FR" altLang="en-US" dirty="0">
                <a:solidFill>
                  <a:srgbClr val="000000"/>
                </a:solidFill>
              </a:rPr>
              <a:t>neurotransmetteurs à petites molécules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7496175" y="6508750"/>
            <a:ext cx="1612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400">
                <a:solidFill>
                  <a:srgbClr val="000000"/>
                </a:solidFill>
              </a:rPr>
              <a:t>Purves et al. 1999</a:t>
            </a: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611188" y="5373688"/>
            <a:ext cx="7918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>
                <a:solidFill>
                  <a:srgbClr val="000000"/>
                </a:solidFill>
              </a:rPr>
              <a:t>Transport axonal lent </a:t>
            </a:r>
            <a:r>
              <a:rPr lang="fr-FR" altLang="en-US" sz="1600">
                <a:solidFill>
                  <a:srgbClr val="000000"/>
                </a:solidFill>
              </a:rPr>
              <a:t>(1 mm/j)</a:t>
            </a:r>
            <a:r>
              <a:rPr lang="fr-FR" altLang="en-US" sz="2000">
                <a:solidFill>
                  <a:srgbClr val="000000"/>
                </a:solidFill>
              </a:rPr>
              <a:t> des enzymes de synthèse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>
                <a:solidFill>
                  <a:srgbClr val="000000"/>
                </a:solidFill>
              </a:rPr>
              <a:t>+ molécules de transport transmembranaire des précurseurs distales</a:t>
            </a:r>
          </a:p>
        </p:txBody>
      </p: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00359" name="Text Box 7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0" name="Object 2"/>
          <p:cNvGraphicFramePr>
            <a:graphicFrameLocks noChangeAspect="1"/>
          </p:cNvGraphicFramePr>
          <p:nvPr/>
        </p:nvGraphicFramePr>
        <p:xfrm>
          <a:off x="0" y="2276475"/>
          <a:ext cx="9144000" cy="313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33" name="Image" r:id="rId4" imgW="6481707" imgH="4737805" progId="Photoshop.Image.5">
                  <p:embed/>
                </p:oleObj>
              </mc:Choice>
              <mc:Fallback>
                <p:oleObj name="Image" r:id="rId4" imgW="6481707" imgH="4737805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3058"/>
                      <a:stretch>
                        <a:fillRect/>
                      </a:stretch>
                    </p:blipFill>
                    <p:spPr bwMode="auto">
                      <a:xfrm>
                        <a:off x="0" y="2276475"/>
                        <a:ext cx="9144000" cy="313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323850" y="7731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dirty="0">
                <a:solidFill>
                  <a:srgbClr val="000000"/>
                </a:solidFill>
              </a:rPr>
              <a:t>Synthèse </a:t>
            </a:r>
            <a:r>
              <a:rPr lang="fr-FR" altLang="en-US" sz="3600" dirty="0">
                <a:solidFill>
                  <a:srgbClr val="000000"/>
                </a:solidFill>
              </a:rPr>
              <a:t>:</a:t>
            </a:r>
            <a:br>
              <a:rPr lang="fr-FR" altLang="en-US" sz="3600" dirty="0">
                <a:solidFill>
                  <a:srgbClr val="000000"/>
                </a:solidFill>
              </a:rPr>
            </a:br>
            <a:r>
              <a:rPr lang="fr-FR" altLang="en-US" dirty="0">
                <a:solidFill>
                  <a:srgbClr val="000000"/>
                </a:solidFill>
              </a:rPr>
              <a:t>neurotransmetteurs peptidiques</a:t>
            </a:r>
          </a:p>
        </p:txBody>
      </p:sp>
      <p:sp>
        <p:nvSpPr>
          <p:cNvPr id="99332" name="Text Box 5"/>
          <p:cNvSpPr txBox="1">
            <a:spLocks noChangeArrowheads="1"/>
          </p:cNvSpPr>
          <p:nvPr/>
        </p:nvSpPr>
        <p:spPr bwMode="auto">
          <a:xfrm>
            <a:off x="7496175" y="6508750"/>
            <a:ext cx="1612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400">
                <a:solidFill>
                  <a:srgbClr val="000000"/>
                </a:solidFill>
              </a:rPr>
              <a:t>Purves et al. 1999</a:t>
            </a:r>
          </a:p>
        </p:txBody>
      </p:sp>
      <p:sp>
        <p:nvSpPr>
          <p:cNvPr id="99333" name="Text Box 6"/>
          <p:cNvSpPr txBox="1">
            <a:spLocks noChangeArrowheads="1"/>
          </p:cNvSpPr>
          <p:nvPr/>
        </p:nvSpPr>
        <p:spPr bwMode="auto">
          <a:xfrm>
            <a:off x="663575" y="5656263"/>
            <a:ext cx="7916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>
                <a:solidFill>
                  <a:srgbClr val="000000"/>
                </a:solidFill>
              </a:rPr>
              <a:t>Transport axonal rapide </a:t>
            </a:r>
            <a:r>
              <a:rPr lang="fr-FR" altLang="en-US" sz="1600">
                <a:solidFill>
                  <a:srgbClr val="000000"/>
                </a:solidFill>
              </a:rPr>
              <a:t>(400 mm/j)</a:t>
            </a:r>
            <a:r>
              <a:rPr lang="fr-FR" altLang="en-US" sz="2000">
                <a:solidFill>
                  <a:srgbClr val="000000"/>
                </a:solidFill>
              </a:rPr>
              <a:t> des vésicules remplies de peptides</a:t>
            </a:r>
          </a:p>
        </p:txBody>
      </p:sp>
      <p:sp>
        <p:nvSpPr>
          <p:cNvPr id="99334" name="Rectangle 7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99335" name="Text Box 8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n-US" sz="3600" dirty="0">
                <a:solidFill>
                  <a:srgbClr val="000000"/>
                </a:solidFill>
              </a:rPr>
              <a:t>Co-transmission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107950" y="1989138"/>
            <a:ext cx="903605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= plusieurs neurotransmetteurs présents dans le même neurone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en-US" sz="2000" dirty="0">
                <a:solidFill>
                  <a:srgbClr val="000000"/>
                </a:solidFill>
              </a:rPr>
              <a:t> Isolés généralement dans des vésicules séparées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en-US" sz="2000" dirty="0">
                <a:solidFill>
                  <a:srgbClr val="000000"/>
                </a:solidFill>
              </a:rPr>
              <a:t> Permet une libération (et donc une action) différente</a:t>
            </a:r>
            <a:br>
              <a:rPr lang="fr-FR" altLang="en-US" sz="2000" dirty="0">
                <a:solidFill>
                  <a:srgbClr val="000000"/>
                </a:solidFill>
              </a:rPr>
            </a:br>
            <a:r>
              <a:rPr lang="fr-FR" altLang="en-US" sz="2000" dirty="0">
                <a:solidFill>
                  <a:srgbClr val="000000"/>
                </a:solidFill>
              </a:rPr>
              <a:t>en fonction de la </a:t>
            </a:r>
            <a:r>
              <a:rPr lang="fr-FR" altLang="en-US" sz="2000" u="sng" dirty="0">
                <a:solidFill>
                  <a:srgbClr val="000000"/>
                </a:solidFill>
              </a:rPr>
              <a:t>fréquence</a:t>
            </a:r>
            <a:r>
              <a:rPr lang="fr-FR" altLang="en-US" sz="2000" dirty="0">
                <a:solidFill>
                  <a:srgbClr val="000000"/>
                </a:solidFill>
              </a:rPr>
              <a:t> de la stimulation </a:t>
            </a:r>
            <a:r>
              <a:rPr lang="fr-FR" altLang="en-US" sz="2000" dirty="0" err="1">
                <a:solidFill>
                  <a:srgbClr val="000000"/>
                </a:solidFill>
              </a:rPr>
              <a:t>pré-synaptique</a:t>
            </a: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en-US" sz="2000" dirty="0">
                <a:solidFill>
                  <a:srgbClr val="000000"/>
                </a:solidFill>
              </a:rPr>
              <a:t> Selon l’entrée de Ca++, les petites, puis les grandes vésicules fusionnent</a:t>
            </a:r>
          </a:p>
          <a:p>
            <a:pPr eaLnBrk="1" hangingPunct="1">
              <a:spcBef>
                <a:spcPct val="0"/>
              </a:spcBef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			=&gt; grande flexibilité de la synapse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n-US" sz="3600" b="1" dirty="0">
                <a:solidFill>
                  <a:srgbClr val="000000"/>
                </a:solidFill>
              </a:rPr>
              <a:t>Libération</a:t>
            </a:r>
            <a:r>
              <a:rPr lang="fr-FR" altLang="en-US" sz="3600" dirty="0">
                <a:solidFill>
                  <a:srgbClr val="000000"/>
                </a:solidFill>
              </a:rPr>
              <a:t> des neurotransmetteurs</a:t>
            </a: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597194" y="1916832"/>
            <a:ext cx="7949612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u="sng" dirty="0">
                <a:solidFill>
                  <a:srgbClr val="000000"/>
                </a:solidFill>
              </a:rPr>
              <a:t>Libération </a:t>
            </a:r>
            <a:r>
              <a:rPr lang="fr-FR" altLang="en-US" sz="2000" b="1" u="sng" dirty="0">
                <a:solidFill>
                  <a:srgbClr val="000000"/>
                </a:solidFill>
              </a:rPr>
              <a:t>quantique </a:t>
            </a:r>
            <a:r>
              <a:rPr lang="fr-FR" altLang="en-US" sz="2000" u="sng" dirty="0">
                <a:solidFill>
                  <a:srgbClr val="000000"/>
                </a:solidFill>
              </a:rPr>
              <a:t>:</a:t>
            </a:r>
            <a:r>
              <a:rPr lang="fr-FR" altLang="en-US" sz="2000" dirty="0">
                <a:solidFill>
                  <a:srgbClr val="000000"/>
                </a:solidFill>
              </a:rPr>
              <a:t> 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		libéré par unité vésiculaire (un quantum)</a:t>
            </a:r>
            <a:br>
              <a:rPr lang="fr-FR" altLang="en-US" sz="2000" dirty="0">
                <a:solidFill>
                  <a:srgbClr val="000000"/>
                </a:solidFill>
              </a:rPr>
            </a:br>
            <a:r>
              <a:rPr lang="fr-FR" altLang="en-US" sz="2000" dirty="0">
                <a:solidFill>
                  <a:srgbClr val="000000"/>
                </a:solidFill>
              </a:rPr>
              <a:t>		dans la fente synaptique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		=&gt; unité = </a:t>
            </a:r>
            <a:r>
              <a:rPr lang="fr-FR" altLang="en-US" sz="2000" dirty="0" err="1">
                <a:solidFill>
                  <a:srgbClr val="000000"/>
                </a:solidFill>
              </a:rPr>
              <a:t>minipotentiel</a:t>
            </a:r>
            <a:r>
              <a:rPr lang="fr-FR" altLang="en-US" sz="2000" dirty="0">
                <a:solidFill>
                  <a:srgbClr val="000000"/>
                </a:solidFill>
              </a:rPr>
              <a:t> post-synaptique </a:t>
            </a:r>
            <a:r>
              <a:rPr lang="fr-FR" altLang="en-US" sz="1800" dirty="0">
                <a:solidFill>
                  <a:srgbClr val="000000"/>
                </a:solidFill>
              </a:rPr>
              <a:t>(~ 0.4mV).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u="sng" dirty="0">
                <a:solidFill>
                  <a:srgbClr val="000000"/>
                </a:solidFill>
              </a:rPr>
              <a:t>Libération </a:t>
            </a:r>
            <a:r>
              <a:rPr lang="fr-FR" altLang="en-US" sz="2000" b="1" u="sng" dirty="0">
                <a:solidFill>
                  <a:srgbClr val="000000"/>
                </a:solidFill>
              </a:rPr>
              <a:t>aléatoire </a:t>
            </a:r>
            <a:r>
              <a:rPr lang="fr-FR" altLang="en-US" sz="2000" u="sng" dirty="0">
                <a:solidFill>
                  <a:srgbClr val="000000"/>
                </a:solidFill>
              </a:rPr>
              <a:t>:</a:t>
            </a:r>
            <a:r>
              <a:rPr lang="fr-FR" altLang="en-US" sz="2000" dirty="0">
                <a:solidFill>
                  <a:srgbClr val="000000"/>
                </a:solidFill>
              </a:rPr>
              <a:t> 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		p toujours &gt;0 </a:t>
            </a:r>
            <a:r>
              <a:rPr lang="fr-FR" altLang="en-US" sz="1800" dirty="0">
                <a:solidFill>
                  <a:srgbClr val="000000"/>
                </a:solidFill>
              </a:rPr>
              <a:t>(exocytoses même sans potentiel d’action)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		p toujours &lt;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u="sng" dirty="0">
                <a:solidFill>
                  <a:srgbClr val="000000"/>
                </a:solidFill>
              </a:rPr>
              <a:t>Phénomène </a:t>
            </a:r>
            <a:r>
              <a:rPr lang="fr-FR" altLang="en-US" sz="2000" b="1" u="sng" dirty="0" err="1">
                <a:solidFill>
                  <a:srgbClr val="000000"/>
                </a:solidFill>
              </a:rPr>
              <a:t>probabilistique</a:t>
            </a:r>
            <a:r>
              <a:rPr lang="fr-FR" altLang="en-US" sz="2000" b="1" u="sng" dirty="0">
                <a:solidFill>
                  <a:srgbClr val="000000"/>
                </a:solidFill>
              </a:rPr>
              <a:t> </a:t>
            </a:r>
            <a:r>
              <a:rPr lang="fr-FR" altLang="en-US" sz="2000" dirty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		p </a:t>
            </a:r>
            <a:r>
              <a:rPr lang="fr-FR" altLang="en-US" sz="2000" u="sng" dirty="0">
                <a:solidFill>
                  <a:srgbClr val="000000"/>
                </a:solidFill>
              </a:rPr>
              <a:t>modulé</a:t>
            </a:r>
            <a:r>
              <a:rPr lang="fr-FR" altLang="en-US" sz="2000" dirty="0">
                <a:solidFill>
                  <a:srgbClr val="000000"/>
                </a:solidFill>
              </a:rPr>
              <a:t> par la fréquence des potentiels d’action</a:t>
            </a: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n-US" sz="3600" b="1" dirty="0">
                <a:solidFill>
                  <a:srgbClr val="000000"/>
                </a:solidFill>
              </a:rPr>
              <a:t>Devenir</a:t>
            </a:r>
            <a:r>
              <a:rPr lang="fr-FR" altLang="en-US" sz="3600" dirty="0">
                <a:solidFill>
                  <a:srgbClr val="000000"/>
                </a:solidFill>
              </a:rPr>
              <a:t> du neurotransmetteur  </a:t>
            </a: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323850" y="1844675"/>
            <a:ext cx="8784777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u="sng" dirty="0">
                <a:solidFill>
                  <a:srgbClr val="000000"/>
                </a:solidFill>
              </a:rPr>
              <a:t>Réception</a:t>
            </a:r>
            <a:r>
              <a:rPr lang="fr-FR" altLang="en-US" sz="2400" dirty="0">
                <a:solidFill>
                  <a:srgbClr val="000000"/>
                </a:solidFill>
              </a:rPr>
              <a:t> post-synaptique </a:t>
            </a:r>
            <a:r>
              <a:rPr lang="fr-FR" altLang="en-US" sz="2000" dirty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	</a:t>
            </a:r>
            <a:r>
              <a:rPr lang="fr-FR" altLang="en-US" sz="2400" b="1" dirty="0">
                <a:solidFill>
                  <a:srgbClr val="000000"/>
                </a:solidFill>
              </a:rPr>
              <a:t>&lt; 5% 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4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u="sng" dirty="0">
                <a:solidFill>
                  <a:srgbClr val="000000"/>
                </a:solidFill>
              </a:rPr>
              <a:t>Recapture </a:t>
            </a:r>
            <a:r>
              <a:rPr lang="fr-FR" altLang="en-US" sz="2400" dirty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	neurotransporteur pré-synaptique vers le cytoplasme présynaptique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u="sng" dirty="0">
                <a:solidFill>
                  <a:srgbClr val="000000"/>
                </a:solidFill>
              </a:rPr>
              <a:t>Dégradation</a:t>
            </a:r>
            <a:r>
              <a:rPr lang="fr-FR" altLang="en-US" sz="2400" dirty="0">
                <a:solidFill>
                  <a:srgbClr val="000000"/>
                </a:solidFill>
              </a:rPr>
              <a:t> enzymatique :</a:t>
            </a:r>
            <a:r>
              <a:rPr lang="fr-FR" altLang="en-US" sz="20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	dans la fente synaptique ou dans le LIC pré-synaptique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>
                <a:solidFill>
                  <a:srgbClr val="000000"/>
                </a:solidFill>
              </a:rPr>
              <a:t>Dilution et diffusion dans le LEC</a:t>
            </a: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96425" cy="704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0" name="ZoneTexte 2"/>
          <p:cNvSpPr txBox="1">
            <a:spLocks noChangeArrowheads="1"/>
          </p:cNvSpPr>
          <p:nvPr/>
        </p:nvSpPr>
        <p:spPr bwMode="auto">
          <a:xfrm>
            <a:off x="395288" y="6453188"/>
            <a:ext cx="9126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800">
                <a:solidFill>
                  <a:srgbClr val="00B050"/>
                </a:solidFill>
              </a:rPr>
              <a:t>En moyenne 3000 boutons synaptiques sur un neurone!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250825" y="1196975"/>
            <a:ext cx="8713788" cy="489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4762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CA" altLang="en-US" sz="2400" dirty="0">
                <a:solidFill>
                  <a:srgbClr val="C00000"/>
                </a:solidFill>
              </a:rPr>
              <a:t>Acétylcholine (</a:t>
            </a:r>
            <a:r>
              <a:rPr lang="fr-CA" altLang="en-US" sz="2400" dirty="0" err="1">
                <a:solidFill>
                  <a:srgbClr val="C00000"/>
                </a:solidFill>
              </a:rPr>
              <a:t>ACh</a:t>
            </a:r>
            <a:r>
              <a:rPr lang="fr-CA" altLang="en-US" sz="2400" dirty="0">
                <a:solidFill>
                  <a:srgbClr val="C00000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fr-CA" altLang="en-US" sz="2400" dirty="0">
                <a:solidFill>
                  <a:srgbClr val="0070C0"/>
                </a:solidFill>
              </a:rPr>
              <a:t>Acide gamma aminobutyrique (GABA)</a:t>
            </a:r>
          </a:p>
          <a:p>
            <a:pPr>
              <a:spcBef>
                <a:spcPct val="50000"/>
              </a:spcBef>
            </a:pPr>
            <a:r>
              <a:rPr lang="fr-CA" altLang="en-US" sz="2400" dirty="0">
                <a:solidFill>
                  <a:srgbClr val="C00000"/>
                </a:solidFill>
              </a:rPr>
              <a:t>Glutamate</a:t>
            </a:r>
          </a:p>
          <a:p>
            <a:pPr>
              <a:spcBef>
                <a:spcPct val="50000"/>
              </a:spcBef>
            </a:pPr>
            <a:endParaRPr lang="fr-CA" altLang="en-US" sz="240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fr-CA" altLang="en-US" sz="2400" dirty="0">
                <a:solidFill>
                  <a:srgbClr val="000000"/>
                </a:solidFill>
              </a:rPr>
              <a:t>Monoamines : 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v"/>
            </a:pPr>
            <a:r>
              <a:rPr lang="fr-CA" altLang="en-US" sz="2400" dirty="0">
                <a:solidFill>
                  <a:srgbClr val="000000"/>
                </a:solidFill>
              </a:rPr>
              <a:t> Catécholamines : Adrénaline, Noradrénaline, Dopamine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v"/>
            </a:pPr>
            <a:r>
              <a:rPr lang="fr-CA" altLang="en-US" sz="2400" dirty="0">
                <a:solidFill>
                  <a:srgbClr val="000000"/>
                </a:solidFill>
              </a:rPr>
              <a:t> Histamine et Sérotonine</a:t>
            </a:r>
          </a:p>
          <a:p>
            <a:pPr>
              <a:spcBef>
                <a:spcPct val="50000"/>
              </a:spcBef>
            </a:pPr>
            <a:endParaRPr lang="fr-CA" altLang="en-US" sz="240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fr-CA" altLang="en-US" sz="2400" dirty="0">
                <a:solidFill>
                  <a:srgbClr val="000000"/>
                </a:solidFill>
              </a:rPr>
              <a:t>Neuropeptides : substance P, opioïdes,…</a:t>
            </a:r>
          </a:p>
        </p:txBody>
      </p:sp>
      <p:sp>
        <p:nvSpPr>
          <p:cNvPr id="104451" name="Text Box 4"/>
          <p:cNvSpPr txBox="1">
            <a:spLocks noChangeArrowheads="1"/>
          </p:cNvSpPr>
          <p:nvPr/>
        </p:nvSpPr>
        <p:spPr bwMode="auto">
          <a:xfrm>
            <a:off x="155575" y="404813"/>
            <a:ext cx="880903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3600"/>
              <a:t>Quelques neurotransmetteurs</a:t>
            </a:r>
            <a:r>
              <a:rPr lang="fr-FR" altLang="en-US" sz="2000"/>
              <a:t> (ou neuromédiateurs)</a:t>
            </a:r>
            <a:endParaRPr lang="fr-FR" altLang="en-US"/>
          </a:p>
        </p:txBody>
      </p:sp>
      <p:sp>
        <p:nvSpPr>
          <p:cNvPr id="104452" name="Rectangle 5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04453" name="Text Box 6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 descr="motounit2f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115888"/>
            <a:ext cx="4211638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 Box 2"/>
          <p:cNvSpPr txBox="1">
            <a:spLocks noChangeArrowheads="1"/>
          </p:cNvSpPr>
          <p:nvPr/>
        </p:nvSpPr>
        <p:spPr bwMode="auto">
          <a:xfrm>
            <a:off x="374650" y="477838"/>
            <a:ext cx="69342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0500" indent="-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A" altLang="en-US" sz="3600" b="1" dirty="0">
                <a:solidFill>
                  <a:srgbClr val="C00000"/>
                </a:solidFill>
              </a:rPr>
              <a:t>Acétylcholine</a:t>
            </a: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447675" y="1216025"/>
            <a:ext cx="21224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 i="1" dirty="0">
                <a:solidFill>
                  <a:srgbClr val="000000"/>
                </a:solidFill>
              </a:rPr>
              <a:t>1</a:t>
            </a:r>
            <a:r>
              <a:rPr lang="fr-FR" altLang="en-US" sz="1600" i="1" baseline="30000" dirty="0">
                <a:solidFill>
                  <a:srgbClr val="000000"/>
                </a:solidFill>
              </a:rPr>
              <a:t>er</a:t>
            </a:r>
            <a:r>
              <a:rPr lang="fr-FR" altLang="en-US" sz="1600" i="1" dirty="0">
                <a:solidFill>
                  <a:srgbClr val="000000"/>
                </a:solidFill>
              </a:rPr>
              <a:t> décrit 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 i="1" dirty="0">
                <a:solidFill>
                  <a:srgbClr val="000000"/>
                </a:solidFill>
              </a:rPr>
              <a:t>« substance vagale »</a:t>
            </a:r>
          </a:p>
        </p:txBody>
      </p:sp>
      <p:sp>
        <p:nvSpPr>
          <p:cNvPr id="105477" name="Rectangle 6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05478" name="Text Box 7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23813" y="2965450"/>
            <a:ext cx="9120187" cy="343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eaLnBrk="0" hangingPunct="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fr-CA" altLang="en-US" sz="2200" dirty="0">
                <a:solidFill>
                  <a:srgbClr val="000000"/>
                </a:solidFill>
                <a:cs typeface="+mn-cs"/>
              </a:rPr>
              <a:t>La jonction (synapse) neuromusculaire, à l’origine de la contraction</a:t>
            </a:r>
          </a:p>
          <a:p>
            <a:pPr marL="457200" indent="-457200" eaLnBrk="0" hangingPunct="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fr-CA" altLang="en-US" sz="2000" dirty="0">
                <a:solidFill>
                  <a:srgbClr val="000000"/>
                </a:solidFill>
                <a:cs typeface="+mn-cs"/>
              </a:rPr>
              <a:t>Synapses ganglionnaires sympathiques et parasympathiques</a:t>
            </a:r>
          </a:p>
          <a:p>
            <a:pPr marL="457200" indent="-457200" eaLnBrk="0" hangingPunct="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fr-CA" altLang="en-US" sz="2000" dirty="0">
                <a:solidFill>
                  <a:srgbClr val="000000"/>
                </a:solidFill>
                <a:cs typeface="+mn-cs"/>
              </a:rPr>
              <a:t>Nombreux neurones du SNC </a:t>
            </a:r>
            <a:r>
              <a:rPr lang="fr-CA" altLang="en-US" sz="1600" dirty="0">
                <a:solidFill>
                  <a:srgbClr val="000000"/>
                </a:solidFill>
                <a:cs typeface="+mn-cs"/>
              </a:rPr>
              <a:t>(nociception, </a:t>
            </a:r>
            <a:r>
              <a:rPr lang="fr-CA" altLang="en-US" sz="1600" dirty="0" err="1">
                <a:solidFill>
                  <a:srgbClr val="000000"/>
                </a:solidFill>
                <a:cs typeface="+mn-cs"/>
              </a:rPr>
              <a:t>chemosensibilité</a:t>
            </a:r>
            <a:r>
              <a:rPr lang="fr-CA" altLang="en-US" sz="1600" dirty="0">
                <a:solidFill>
                  <a:srgbClr val="000000"/>
                </a:solidFill>
                <a:cs typeface="+mn-cs"/>
              </a:rPr>
              <a:t>)</a:t>
            </a:r>
          </a:p>
          <a:p>
            <a:pPr eaLnBrk="0" hangingPunct="0">
              <a:spcBef>
                <a:spcPct val="100000"/>
              </a:spcBef>
              <a:defRPr/>
            </a:pPr>
            <a:r>
              <a:rPr lang="fr-CA" altLang="en-US" u="sng" dirty="0">
                <a:solidFill>
                  <a:srgbClr val="000000"/>
                </a:solidFill>
                <a:cs typeface="+mn-cs"/>
              </a:rPr>
              <a:t>Synthèse </a:t>
            </a:r>
            <a:r>
              <a:rPr lang="fr-CA" altLang="en-US" dirty="0">
                <a:solidFill>
                  <a:srgbClr val="000000"/>
                </a:solidFill>
                <a:cs typeface="+mn-cs"/>
              </a:rPr>
              <a:t>: </a:t>
            </a:r>
            <a:r>
              <a:rPr lang="fr-CA" altLang="en-US" dirty="0" err="1">
                <a:solidFill>
                  <a:srgbClr val="000000"/>
                </a:solidFill>
                <a:cs typeface="+mn-cs"/>
              </a:rPr>
              <a:t>Acétyl</a:t>
            </a:r>
            <a:r>
              <a:rPr lang="fr-CA" altLang="en-US" dirty="0">
                <a:solidFill>
                  <a:srgbClr val="000000"/>
                </a:solidFill>
                <a:cs typeface="+mn-cs"/>
              </a:rPr>
              <a:t> coenzyme A et choline </a:t>
            </a:r>
            <a:r>
              <a:rPr lang="fr-CA" altLang="en-US" sz="1400" dirty="0">
                <a:solidFill>
                  <a:srgbClr val="000000"/>
                </a:solidFill>
                <a:cs typeface="+mn-cs"/>
              </a:rPr>
              <a:t>(catalyse: Choline Transférase CAT)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fr-CA" altLang="en-US" sz="1600" dirty="0">
                <a:solidFill>
                  <a:srgbClr val="000000"/>
                </a:solidFill>
                <a:cs typeface="+mn-cs"/>
              </a:rPr>
              <a:t>		Petit neurotransmetteur, mais pas de recapture: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fr-CA" altLang="en-US" u="sng" dirty="0" err="1">
                <a:solidFill>
                  <a:srgbClr val="000000"/>
                </a:solidFill>
                <a:cs typeface="+mn-cs"/>
              </a:rPr>
              <a:t>Elimination</a:t>
            </a:r>
            <a:r>
              <a:rPr lang="fr-CA" altLang="en-US" u="sng" dirty="0">
                <a:solidFill>
                  <a:srgbClr val="000000"/>
                </a:solidFill>
                <a:cs typeface="+mn-cs"/>
              </a:rPr>
              <a:t> </a:t>
            </a:r>
            <a:r>
              <a:rPr lang="fr-CA" altLang="en-US" sz="1600" dirty="0">
                <a:solidFill>
                  <a:srgbClr val="000000"/>
                </a:solidFill>
                <a:cs typeface="+mn-cs"/>
              </a:rPr>
              <a:t>: hydrolyse par (acétylcholinestérase ou </a:t>
            </a:r>
            <a:r>
              <a:rPr lang="fr-CA" altLang="en-US" sz="1600" dirty="0" err="1">
                <a:solidFill>
                  <a:srgbClr val="000000"/>
                </a:solidFill>
                <a:cs typeface="+mn-cs"/>
              </a:rPr>
              <a:t>AChE</a:t>
            </a:r>
            <a:r>
              <a:rPr lang="fr-CA" altLang="en-US" sz="1600" dirty="0">
                <a:solidFill>
                  <a:srgbClr val="000000"/>
                </a:solidFill>
                <a:cs typeface="+mn-cs"/>
              </a:rPr>
              <a:t>) :	-&gt; acétate + choline</a:t>
            </a:r>
          </a:p>
          <a:p>
            <a:pPr eaLnBrk="0" hangingPunct="0">
              <a:spcBef>
                <a:spcPct val="100000"/>
              </a:spcBef>
              <a:defRPr/>
            </a:pPr>
            <a:r>
              <a:rPr lang="fr-CA" altLang="en-US" sz="1600" i="1" u="sng" dirty="0">
                <a:solidFill>
                  <a:srgbClr val="000000"/>
                </a:solidFill>
                <a:cs typeface="+mn-cs"/>
              </a:rPr>
              <a:t>organophosphorés</a:t>
            </a:r>
            <a:r>
              <a:rPr lang="fr-CA" altLang="en-US" sz="1600" i="1" dirty="0">
                <a:solidFill>
                  <a:srgbClr val="000000"/>
                </a:solidFill>
                <a:cs typeface="+mn-cs"/>
              </a:rPr>
              <a:t> (gaz moutarde, sarin, insecticides) : neurotoxiques inhibant </a:t>
            </a:r>
            <a:r>
              <a:rPr lang="fr-CA" altLang="en-US" sz="1600" i="1" dirty="0" err="1">
                <a:solidFill>
                  <a:srgbClr val="000000"/>
                </a:solidFill>
                <a:cs typeface="+mn-cs"/>
              </a:rPr>
              <a:t>l’AChE</a:t>
            </a:r>
            <a:br>
              <a:rPr lang="fr-CA" altLang="en-US" sz="1600" i="1" dirty="0">
                <a:solidFill>
                  <a:srgbClr val="000000"/>
                </a:solidFill>
                <a:cs typeface="+mn-cs"/>
              </a:rPr>
            </a:br>
            <a:r>
              <a:rPr lang="fr-CA" altLang="en-US" sz="1600" i="1" dirty="0">
                <a:solidFill>
                  <a:srgbClr val="000000"/>
                </a:solidFill>
                <a:cs typeface="+mn-cs"/>
              </a:rPr>
              <a:t>								=&gt; paralysie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rgbClr val="000000"/>
                </a:solidFill>
              </a:rPr>
              <a:t>Synthèse- élimination de </a:t>
            </a:r>
            <a:r>
              <a:rPr lang="fr-FR" altLang="en-US" sz="3600" b="1" dirty="0">
                <a:solidFill>
                  <a:srgbClr val="000000"/>
                </a:solidFill>
              </a:rPr>
              <a:t>l’</a:t>
            </a:r>
            <a:r>
              <a:rPr lang="fr-FR" altLang="en-US" sz="3600" b="1" dirty="0" err="1">
                <a:solidFill>
                  <a:srgbClr val="C00000"/>
                </a:solidFill>
              </a:rPr>
              <a:t>ACh</a:t>
            </a:r>
            <a:endParaRPr lang="fr-FR" altLang="en-US" sz="3600" b="1" dirty="0">
              <a:solidFill>
                <a:srgbClr val="C00000"/>
              </a:solidFill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06500" name="Picture 4" descr="AChCy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0805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2555875" y="4097338"/>
            <a:ext cx="2076450" cy="36671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Bouton synaptique</a:t>
            </a:r>
          </a:p>
        </p:txBody>
      </p:sp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5435600" y="4652963"/>
            <a:ext cx="18605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fente synaptique</a:t>
            </a:r>
          </a:p>
        </p:txBody>
      </p:sp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2700338" y="5876925"/>
            <a:ext cx="1936750" cy="36671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Récepteur à ACh</a:t>
            </a:r>
          </a:p>
        </p:txBody>
      </p:sp>
      <p:sp>
        <p:nvSpPr>
          <p:cNvPr id="106504" name="Text Box 8"/>
          <p:cNvSpPr txBox="1">
            <a:spLocks noChangeArrowheads="1"/>
          </p:cNvSpPr>
          <p:nvPr/>
        </p:nvSpPr>
        <p:spPr bwMode="auto">
          <a:xfrm>
            <a:off x="6443663" y="2060575"/>
            <a:ext cx="17462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Neurone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  présynaptique</a:t>
            </a:r>
          </a:p>
        </p:txBody>
      </p:sp>
      <p:sp>
        <p:nvSpPr>
          <p:cNvPr id="106505" name="Text Box 9"/>
          <p:cNvSpPr txBox="1">
            <a:spLocks noChangeArrowheads="1"/>
          </p:cNvSpPr>
          <p:nvPr/>
        </p:nvSpPr>
        <p:spPr bwMode="auto">
          <a:xfrm>
            <a:off x="6443663" y="5589588"/>
            <a:ext cx="18478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Neurone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  postsynaptique</a:t>
            </a:r>
          </a:p>
        </p:txBody>
      </p:sp>
      <p:sp>
        <p:nvSpPr>
          <p:cNvPr id="106506" name="Text Box 10"/>
          <p:cNvSpPr txBox="1">
            <a:spLocks noChangeArrowheads="1"/>
          </p:cNvSpPr>
          <p:nvPr/>
        </p:nvSpPr>
        <p:spPr bwMode="auto">
          <a:xfrm>
            <a:off x="5032375" y="3068638"/>
            <a:ext cx="1484313" cy="5810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>
                <a:solidFill>
                  <a:srgbClr val="000000"/>
                </a:solidFill>
              </a:rPr>
              <a:t>Vésicule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>
                <a:solidFill>
                  <a:srgbClr val="000000"/>
                </a:solidFill>
              </a:rPr>
              <a:t>Synaptique     </a:t>
            </a:r>
          </a:p>
        </p:txBody>
      </p:sp>
      <p:sp>
        <p:nvSpPr>
          <p:cNvPr id="106507" name="Rectangle 11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n-US" sz="3200" dirty="0">
                <a:solidFill>
                  <a:srgbClr val="000000"/>
                </a:solidFill>
              </a:rPr>
              <a:t>Le </a:t>
            </a:r>
            <a:r>
              <a:rPr lang="fr-FR" altLang="en-US" sz="3600" b="1" dirty="0">
                <a:solidFill>
                  <a:srgbClr val="C00000"/>
                </a:solidFill>
              </a:rPr>
              <a:t>Glutamate</a:t>
            </a: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107504" y="1412875"/>
            <a:ext cx="9025228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>
                <a:solidFill>
                  <a:srgbClr val="000000"/>
                </a:solidFill>
              </a:rPr>
              <a:t>Le neurotransmetteur </a:t>
            </a:r>
            <a:r>
              <a:rPr lang="fr-FR" altLang="en-US" sz="2400" dirty="0">
                <a:solidFill>
                  <a:srgbClr val="FF0000"/>
                </a:solidFill>
              </a:rPr>
              <a:t>Excitateur</a:t>
            </a:r>
            <a:r>
              <a:rPr lang="fr-FR" altLang="en-US" sz="2400" dirty="0">
                <a:solidFill>
                  <a:srgbClr val="000000"/>
                </a:solidFill>
              </a:rPr>
              <a:t> le plus répandu 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			</a:t>
            </a:r>
            <a:r>
              <a:rPr lang="fr-FR" altLang="en-US" sz="2000" dirty="0">
                <a:solidFill>
                  <a:srgbClr val="FF0000"/>
                </a:solidFill>
              </a:rPr>
              <a:t>&gt; la moitié des neurones </a:t>
            </a:r>
            <a:r>
              <a:rPr lang="fr-FR" altLang="en-US" sz="2000" dirty="0">
                <a:solidFill>
                  <a:srgbClr val="000000"/>
                </a:solidFill>
              </a:rPr>
              <a:t>du SNC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u="sng" dirty="0">
                <a:solidFill>
                  <a:srgbClr val="000000"/>
                </a:solidFill>
              </a:rPr>
              <a:t>Cycle glutamate-glutamine: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400" u="sng" dirty="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fr-FR" altLang="en-US" sz="2000" u="sng" dirty="0">
                <a:solidFill>
                  <a:srgbClr val="000000"/>
                </a:solidFill>
              </a:rPr>
              <a:t>Synthèse présynaptique:</a:t>
            </a:r>
            <a:r>
              <a:rPr lang="fr-FR" altLang="en-US" sz="2000" dirty="0">
                <a:solidFill>
                  <a:srgbClr val="000000"/>
                </a:solidFill>
              </a:rPr>
              <a:t>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	glutamine -&gt; glutamate (</a:t>
            </a:r>
            <a:r>
              <a:rPr lang="fr-FR" altLang="en-US" sz="2000" dirty="0" err="1">
                <a:solidFill>
                  <a:srgbClr val="000000"/>
                </a:solidFill>
              </a:rPr>
              <a:t>glutaminase</a:t>
            </a:r>
            <a:r>
              <a:rPr lang="fr-FR" altLang="en-US" sz="2000" dirty="0">
                <a:solidFill>
                  <a:srgbClr val="000000"/>
                </a:solidFill>
              </a:rPr>
              <a:t> mitochondriale)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fr-FR" altLang="en-US" sz="2000" u="sng" dirty="0">
                <a:solidFill>
                  <a:srgbClr val="000000"/>
                </a:solidFill>
              </a:rPr>
              <a:t>Éliminé</a:t>
            </a:r>
            <a:r>
              <a:rPr lang="fr-FR" altLang="en-US" sz="2000" dirty="0">
                <a:solidFill>
                  <a:srgbClr val="000000"/>
                </a:solidFill>
              </a:rPr>
              <a:t>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de la fente synaptique par cellules gliales et terminaisons pré-synaptiques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	glutamine synthétase gliale: </a:t>
            </a:r>
            <a:r>
              <a:rPr lang="fr-FR" altLang="en-US" sz="2000" dirty="0">
                <a:solidFill>
                  <a:srgbClr val="000000"/>
                </a:solidFill>
                <a:sym typeface="Wingdings" pitchFamily="2" charset="2"/>
              </a:rPr>
              <a:t>glutamate</a:t>
            </a:r>
            <a:r>
              <a:rPr lang="fr-FR" altLang="en-US" sz="2000" dirty="0">
                <a:solidFill>
                  <a:srgbClr val="000000"/>
                </a:solidFill>
              </a:rPr>
              <a:t> </a:t>
            </a:r>
            <a:r>
              <a:rPr lang="fr-FR" altLang="en-US" sz="2000" dirty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fr-FR" altLang="en-US" sz="2000" dirty="0">
                <a:solidFill>
                  <a:srgbClr val="000000"/>
                </a:solidFill>
              </a:rPr>
              <a:t>glutamine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solidFill>
                  <a:srgbClr val="000000"/>
                </a:solidFill>
              </a:rPr>
              <a:t>Lésions nerveuses =&gt; concentration élevée Glutamate =&gt; toxicité neuronale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n-US" sz="3200" dirty="0">
                <a:solidFill>
                  <a:srgbClr val="000000"/>
                </a:solidFill>
              </a:rPr>
              <a:t>Le </a:t>
            </a:r>
            <a:r>
              <a:rPr lang="fr-FR" altLang="en-US" sz="3600" b="1" dirty="0">
                <a:solidFill>
                  <a:srgbClr val="C00000"/>
                </a:solidFill>
              </a:rPr>
              <a:t>Glutamate</a:t>
            </a: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179512" y="2707059"/>
            <a:ext cx="882805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Le Glutamate </a:t>
            </a:r>
            <a:r>
              <a:rPr lang="fr-FR" altLang="en-US" sz="2000" dirty="0" err="1">
                <a:solidFill>
                  <a:srgbClr val="000000"/>
                </a:solidFill>
              </a:rPr>
              <a:t>monosodique</a:t>
            </a:r>
            <a:r>
              <a:rPr lang="fr-FR" altLang="en-US" sz="2000" dirty="0">
                <a:solidFill>
                  <a:srgbClr val="000000"/>
                </a:solidFill>
              </a:rPr>
              <a:t> est un acide aminé non essentiel,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utilisé comme additif alimentaire et exhausteur de goût (E621) et lié à </a:t>
            </a:r>
            <a:r>
              <a:rPr lang="fr-FR" altLang="en-US" sz="2000" dirty="0" err="1">
                <a:solidFill>
                  <a:srgbClr val="000000"/>
                </a:solidFill>
              </a:rPr>
              <a:t>umami</a:t>
            </a: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Inoffensif à faible dose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et sujet à de nombreuses polémiques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du fait de son utilisation intensive par l’industrie alimentaire</a:t>
            </a:r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67" y="447332"/>
            <a:ext cx="2376264" cy="186061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926" y="54868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941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14338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rgbClr val="000000"/>
                </a:solidFill>
              </a:rPr>
              <a:t>Cycle du </a:t>
            </a:r>
            <a:r>
              <a:rPr lang="fr-FR" altLang="en-US" sz="3600" b="1" dirty="0">
                <a:solidFill>
                  <a:srgbClr val="C00000"/>
                </a:solidFill>
              </a:rPr>
              <a:t>glutamate</a:t>
            </a:r>
            <a:r>
              <a:rPr lang="fr-FR" altLang="en-US" sz="3600" dirty="0">
                <a:solidFill>
                  <a:srgbClr val="000000"/>
                </a:solidFill>
              </a:rPr>
              <a:t>:</a:t>
            </a:r>
            <a:br>
              <a:rPr lang="fr-FR" altLang="en-US" sz="3600" dirty="0">
                <a:solidFill>
                  <a:srgbClr val="000000"/>
                </a:solidFill>
              </a:rPr>
            </a:br>
            <a:r>
              <a:rPr lang="fr-FR" altLang="en-US" sz="3200" dirty="0">
                <a:solidFill>
                  <a:srgbClr val="000000"/>
                </a:solidFill>
              </a:rPr>
              <a:t>Rôle des astrocytes</a:t>
            </a: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8861435"/>
              </p:ext>
            </p:extLst>
          </p:nvPr>
        </p:nvGraphicFramePr>
        <p:xfrm>
          <a:off x="1259632" y="1549833"/>
          <a:ext cx="6336704" cy="5147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54" name="Image" r:id="rId4" imgW="3798780" imgH="3085366" progId="Photoshop.Image.5">
                  <p:embed/>
                </p:oleObj>
              </mc:Choice>
              <mc:Fallback>
                <p:oleObj name="Image" r:id="rId4" imgW="3798780" imgH="3085366" progId="Photoshop.Image.5">
                  <p:embed/>
                  <p:pic>
                    <p:nvPicPr>
                      <p:cNvPr id="1095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1549833"/>
                        <a:ext cx="6336704" cy="51478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synaps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73225"/>
            <a:ext cx="8424863" cy="50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14338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rgbClr val="000000"/>
                </a:solidFill>
              </a:rPr>
              <a:t>Cycle du </a:t>
            </a:r>
            <a:r>
              <a:rPr lang="fr-FR" altLang="en-US" sz="3600" b="1" dirty="0">
                <a:solidFill>
                  <a:srgbClr val="C00000"/>
                </a:solidFill>
              </a:rPr>
              <a:t>glutamate</a:t>
            </a:r>
            <a:r>
              <a:rPr lang="fr-FR" altLang="en-US" sz="3600" dirty="0">
                <a:solidFill>
                  <a:srgbClr val="000000"/>
                </a:solidFill>
              </a:rPr>
              <a:t>:</a:t>
            </a:r>
            <a:br>
              <a:rPr lang="fr-FR" altLang="en-US" sz="3600" dirty="0">
                <a:solidFill>
                  <a:srgbClr val="000000"/>
                </a:solidFill>
              </a:rPr>
            </a:br>
            <a:r>
              <a:rPr lang="fr-FR" altLang="en-US" sz="3200" dirty="0">
                <a:solidFill>
                  <a:srgbClr val="000000"/>
                </a:solidFill>
              </a:rPr>
              <a:t>Rôle des astrocytes</a:t>
            </a: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</p:spTree>
    <p:extLst>
      <p:ext uri="{BB962C8B-B14F-4D97-AF65-F5344CB8AC3E}">
        <p14:creationId xmlns:p14="http://schemas.microsoft.com/office/powerpoint/2010/main" val="1679458911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n-US" sz="3200" dirty="0">
                <a:solidFill>
                  <a:srgbClr val="000000"/>
                </a:solidFill>
              </a:rPr>
              <a:t>Le </a:t>
            </a:r>
            <a:r>
              <a:rPr lang="fr-FR" altLang="en-US" sz="3600" b="1" dirty="0">
                <a:solidFill>
                  <a:srgbClr val="0070C0"/>
                </a:solidFill>
              </a:rPr>
              <a:t>GABA</a:t>
            </a: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-36513" y="1196752"/>
            <a:ext cx="9166226" cy="560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>
                <a:solidFill>
                  <a:srgbClr val="000000"/>
                </a:solidFill>
              </a:rPr>
              <a:t>Le transmetteur </a:t>
            </a:r>
            <a:r>
              <a:rPr lang="fr-FR" altLang="en-US" sz="2400" dirty="0">
                <a:solidFill>
                  <a:srgbClr val="0000FF"/>
                </a:solidFill>
              </a:rPr>
              <a:t>Inhibiteur</a:t>
            </a:r>
            <a:r>
              <a:rPr lang="fr-FR" altLang="en-US" sz="2400" dirty="0">
                <a:solidFill>
                  <a:srgbClr val="000000"/>
                </a:solidFill>
              </a:rPr>
              <a:t> le plus répandu: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	</a:t>
            </a:r>
            <a:r>
              <a:rPr lang="fr-FR" altLang="en-US" sz="2000" dirty="0">
                <a:solidFill>
                  <a:srgbClr val="0000FF"/>
                </a:solidFill>
              </a:rPr>
              <a:t>&gt; un tiers des neurones </a:t>
            </a:r>
            <a:r>
              <a:rPr lang="fr-FR" altLang="en-US" sz="2000" dirty="0">
                <a:solidFill>
                  <a:srgbClr val="000000"/>
                </a:solidFill>
              </a:rPr>
              <a:t>du cerveau (interneurones locaux, Purkinje)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12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u="sng" dirty="0">
                <a:solidFill>
                  <a:srgbClr val="000000"/>
                </a:solidFill>
              </a:rPr>
              <a:t>Cycle glutamate-glutamine: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400" u="sng" dirty="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fr-FR" altLang="en-US" sz="2000" u="sng" dirty="0">
                <a:solidFill>
                  <a:srgbClr val="000000"/>
                </a:solidFill>
              </a:rPr>
              <a:t>Synthèse présynaptique:</a:t>
            </a:r>
            <a:r>
              <a:rPr lang="fr-FR" altLang="en-US" sz="2000" dirty="0">
                <a:solidFill>
                  <a:srgbClr val="000000"/>
                </a:solidFill>
              </a:rPr>
              <a:t>   glutamine -&gt; glutamate -&gt; GABA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fr-FR" altLang="en-US" sz="1600" dirty="0">
                <a:solidFill>
                  <a:srgbClr val="000000"/>
                </a:solidFill>
              </a:rPr>
              <a:t>(GAD: </a:t>
            </a:r>
            <a:r>
              <a:rPr lang="fr-FR" altLang="en-US" sz="1600" dirty="0" err="1">
                <a:solidFill>
                  <a:srgbClr val="000000"/>
                </a:solidFill>
              </a:rPr>
              <a:t>Décarboxilase</a:t>
            </a:r>
            <a:r>
              <a:rPr lang="fr-FR" altLang="en-US" sz="1600" dirty="0">
                <a:solidFill>
                  <a:srgbClr val="000000"/>
                </a:solidFill>
              </a:rPr>
              <a:t> du Glutamate)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	nécessite vitamine B6 (carence =&gt; épilepsie du nourrisson)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fr-FR" altLang="en-US" sz="2000" u="sng" dirty="0">
                <a:solidFill>
                  <a:srgbClr val="000000"/>
                </a:solidFill>
              </a:rPr>
              <a:t>Élimination:</a:t>
            </a:r>
            <a:r>
              <a:rPr lang="fr-FR" altLang="en-US" sz="2000" dirty="0">
                <a:solidFill>
                  <a:srgbClr val="000000"/>
                </a:solidFill>
              </a:rPr>
              <a:t> par cellules gliales et terminaison </a:t>
            </a:r>
            <a:r>
              <a:rPr lang="fr-FR" altLang="en-US" sz="2000" dirty="0" err="1">
                <a:solidFill>
                  <a:srgbClr val="000000"/>
                </a:solidFill>
              </a:rPr>
              <a:t>pré-synaptiques</a:t>
            </a:r>
            <a:r>
              <a:rPr lang="fr-FR" altLang="en-US" sz="2000" dirty="0">
                <a:solidFill>
                  <a:srgbClr val="000000"/>
                </a:solidFill>
              </a:rPr>
              <a:t>: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					puis GABA-&gt;glutamate-&gt;glutamine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i="1" dirty="0">
                <a:solidFill>
                  <a:srgbClr val="000000"/>
                </a:solidFill>
              </a:rPr>
              <a:t>Agoniste GABA = </a:t>
            </a:r>
            <a:r>
              <a:rPr lang="fr-FR" altLang="en-US" sz="1800" i="1" dirty="0" err="1">
                <a:solidFill>
                  <a:srgbClr val="000000"/>
                </a:solidFill>
              </a:rPr>
              <a:t>anti-convulsivants</a:t>
            </a:r>
            <a:r>
              <a:rPr lang="fr-FR" altLang="en-US" sz="1800" i="1" dirty="0">
                <a:solidFill>
                  <a:srgbClr val="000000"/>
                </a:solidFill>
              </a:rPr>
              <a:t>, sédatifs, anesthésiques; ex: barbituriques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+ la </a:t>
            </a:r>
            <a:r>
              <a:rPr lang="fr-FR" altLang="en-US" sz="2000" b="1" dirty="0">
                <a:solidFill>
                  <a:srgbClr val="0070C0"/>
                </a:solidFill>
              </a:rPr>
              <a:t>Glycine</a:t>
            </a:r>
            <a:r>
              <a:rPr lang="fr-FR" altLang="en-US" sz="2000" dirty="0">
                <a:solidFill>
                  <a:srgbClr val="000000"/>
                </a:solidFill>
              </a:rPr>
              <a:t>: transmetteur inhibiteur </a:t>
            </a:r>
            <a:r>
              <a:rPr lang="fr-FR" altLang="en-US" sz="1800" dirty="0">
                <a:solidFill>
                  <a:srgbClr val="000000"/>
                </a:solidFill>
              </a:rPr>
              <a:t>(neurones moteurs) </a:t>
            </a:r>
            <a:r>
              <a:rPr lang="fr-FR" altLang="en-US" sz="2000" dirty="0">
                <a:solidFill>
                  <a:srgbClr val="000000"/>
                </a:solidFill>
              </a:rPr>
              <a:t>de la moelle et du tronc</a:t>
            </a:r>
          </a:p>
        </p:txBody>
      </p:sp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fr-FR" sz="3600" dirty="0"/>
              <a:t>Inhibition….</a:t>
            </a:r>
            <a:endParaRPr lang="en-GB" sz="3600" dirty="0"/>
          </a:p>
        </p:txBody>
      </p:sp>
      <p:pic>
        <p:nvPicPr>
          <p:cNvPr id="4" name="BébéMouvemen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603" y="908721"/>
            <a:ext cx="887879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2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24544" y="51861"/>
            <a:ext cx="3466728" cy="1143000"/>
          </a:xfrm>
        </p:spPr>
        <p:txBody>
          <a:bodyPr/>
          <a:lstStyle/>
          <a:p>
            <a:r>
              <a:rPr lang="fr-FR" sz="3600" dirty="0"/>
              <a:t>Inhibition….</a:t>
            </a:r>
            <a:endParaRPr lang="en-GB" sz="3600" dirty="0"/>
          </a:p>
        </p:txBody>
      </p:sp>
      <p:pic>
        <p:nvPicPr>
          <p:cNvPr id="3" name="point&amp;jong 08042010 11h fun1recadr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1800" y="74299"/>
            <a:ext cx="6372200" cy="67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8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34925" y="1052513"/>
          <a:ext cx="9036050" cy="507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3" name="Image" r:id="rId4" imgW="6213415" imgH="4030488" progId="Photoshop.Image.5">
                  <p:embed/>
                </p:oleObj>
              </mc:Choice>
              <mc:Fallback>
                <p:oleObj name="Image" r:id="rId4" imgW="6213415" imgH="4030488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903"/>
                      <a:stretch>
                        <a:fillRect/>
                      </a:stretch>
                    </p:blipFill>
                    <p:spPr bwMode="auto">
                      <a:xfrm>
                        <a:off x="34925" y="1052513"/>
                        <a:ext cx="9036050" cy="507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90513" y="404813"/>
            <a:ext cx="91059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/>
              <a:t>Synapses électriques 	et 	chimiques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769938" y="6092825"/>
            <a:ext cx="35036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000"/>
              <a:t>Passage direct d’ions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000"/>
              <a:t>Plus rapide et bidirectionnelle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5795963" y="6118225"/>
            <a:ext cx="2806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000"/>
              <a:t>Émission/réception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000"/>
              <a:t>d’un neurotransmetteur</a:t>
            </a: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0" y="0"/>
            <a:ext cx="1212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définitions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5" name="Picture 9" descr="https://s2.qwant.com/thumbr/?u=http%3A%2F%2Fwww.frontiersin.org%2Ffiles%2FArticles%2F25045%2Ffnmol-05-00060-HTML%2Fimage_m%2Ffnmol-05-00060-g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9" y="1406828"/>
            <a:ext cx="2648721" cy="261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3" name="Picture 7" descr="https://s1.qwant.com/thumbr/?u=http%3A%2F%2Fwww.rcsb.org%2Fpdb%2Fimages%2F1EWK_bio_r_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535660"/>
            <a:ext cx="3322340" cy="332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rgbClr val="000000"/>
                </a:solidFill>
              </a:rPr>
              <a:t>Les Récepteurs</a:t>
            </a:r>
          </a:p>
        </p:txBody>
      </p:sp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3111813" y="1406828"/>
            <a:ext cx="6068699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>
                <a:solidFill>
                  <a:srgbClr val="000000"/>
                </a:solidFill>
              </a:rPr>
              <a:t>Deux grands types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b="1" u="sng" dirty="0">
                <a:solidFill>
                  <a:srgbClr val="000000"/>
                </a:solidFill>
              </a:rPr>
              <a:t>Ionotropiques </a:t>
            </a:r>
            <a:r>
              <a:rPr lang="fr-FR" altLang="en-US" sz="2000" dirty="0">
                <a:solidFill>
                  <a:srgbClr val="000000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le NT se fixe </a:t>
            </a:r>
            <a:r>
              <a:rPr lang="fr-FR" altLang="en-US" sz="2000" b="1" dirty="0">
                <a:solidFill>
                  <a:srgbClr val="000000"/>
                </a:solidFill>
              </a:rPr>
              <a:t>directement</a:t>
            </a:r>
            <a:r>
              <a:rPr lang="fr-FR" altLang="en-US" sz="2000" dirty="0">
                <a:solidFill>
                  <a:srgbClr val="000000"/>
                </a:solidFill>
              </a:rPr>
              <a:t> à un complexe comprenant un canal ionique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b="1" u="sng" dirty="0">
                <a:solidFill>
                  <a:srgbClr val="000000"/>
                </a:solidFill>
              </a:rPr>
              <a:t>métabotropiques </a:t>
            </a:r>
            <a:r>
              <a:rPr lang="fr-FR" altLang="en-US" sz="2000" u="sng" dirty="0">
                <a:solidFill>
                  <a:srgbClr val="000000"/>
                </a:solidFill>
              </a:rPr>
              <a:t>:</a:t>
            </a: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la fixation du NT sur le récepteur post-synaptique produit un </a:t>
            </a:r>
            <a:r>
              <a:rPr lang="fr-FR" altLang="en-US" sz="2000" b="1" dirty="0">
                <a:solidFill>
                  <a:srgbClr val="000000"/>
                </a:solidFill>
              </a:rPr>
              <a:t>messager secondaire </a:t>
            </a:r>
            <a:r>
              <a:rPr lang="fr-FR" altLang="en-US" sz="2000" dirty="0">
                <a:solidFill>
                  <a:srgbClr val="000000"/>
                </a:solidFill>
              </a:rPr>
              <a:t>post-synaptique qui agit à son tour sur les canaux.</a:t>
            </a: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FC817EB-2E5D-43ED-B1A0-31F4D17B9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" y="4455268"/>
            <a:ext cx="5452217" cy="2097500"/>
          </a:xfrm>
          <a:prstGeom prst="rect">
            <a:avLst/>
          </a:prstGeom>
        </p:spPr>
      </p:pic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-57150" y="53975"/>
            <a:ext cx="9166225" cy="1143000"/>
          </a:xfrm>
        </p:spPr>
        <p:txBody>
          <a:bodyPr/>
          <a:lstStyle/>
          <a:p>
            <a:pPr eaLnBrk="1" hangingPunct="1"/>
            <a:r>
              <a:rPr lang="fr-FR" altLang="en-US" sz="2800" dirty="0">
                <a:solidFill>
                  <a:srgbClr val="000000"/>
                </a:solidFill>
              </a:rPr>
              <a:t>Récepteurs métabotropiques : </a:t>
            </a:r>
            <a:r>
              <a:rPr lang="fr-FR" altLang="en-US" sz="2000" dirty="0">
                <a:solidFill>
                  <a:srgbClr val="000000"/>
                </a:solidFill>
              </a:rPr>
              <a:t>Messagers secondaires</a:t>
            </a:r>
          </a:p>
        </p:txBody>
      </p:sp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5148064" y="2181590"/>
            <a:ext cx="3816424" cy="95410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solidFill>
                  <a:srgbClr val="000000"/>
                </a:solidFill>
              </a:rPr>
              <a:t>Effets du 2d messager  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solidFill>
                  <a:srgbClr val="000000"/>
                </a:solidFill>
              </a:rPr>
              <a:t>Ouverture ou Fermeture    de </a:t>
            </a:r>
            <a:r>
              <a:rPr lang="fr-FR" altLang="en-US" sz="2000" b="1" dirty="0">
                <a:solidFill>
                  <a:srgbClr val="000000"/>
                </a:solidFill>
              </a:rPr>
              <a:t>canaux</a:t>
            </a:r>
            <a:endParaRPr lang="fr-FR" altLang="en-US" sz="1800" b="1" dirty="0">
              <a:solidFill>
                <a:srgbClr val="000000"/>
              </a:solidFill>
            </a:endParaRP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14288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  <p:pic>
        <p:nvPicPr>
          <p:cNvPr id="112650" name="Picture 10" descr="https://lh6.googleusercontent.com/-NzChG-ww2x0/Usy7Y2WiwyI/AAAAAAAAQEM/EA6la9PqPds/s640/Ligand-gated_vs_G-prote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5207" y="836712"/>
            <a:ext cx="6727026" cy="350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4EFB53-60EE-4FE4-B351-619214082FD9}"/>
              </a:ext>
            </a:extLst>
          </p:cNvPr>
          <p:cNvSpPr/>
          <p:nvPr/>
        </p:nvSpPr>
        <p:spPr>
          <a:xfrm>
            <a:off x="4103663" y="981261"/>
            <a:ext cx="5329163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Neurotransmetteurs</a:t>
            </a:r>
            <a:r>
              <a:rPr lang="fr-FR" dirty="0"/>
              <a:t> : La fixation au site récepteur agit sur le canal ionique par un messager intracellulaire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.</a:t>
            </a:r>
          </a:p>
          <a:p>
            <a:endParaRPr lang="fr-FR" dirty="0"/>
          </a:p>
          <a:p>
            <a:endParaRPr lang="fr-FR" sz="2000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	</a:t>
            </a:r>
            <a:r>
              <a:rPr lang="fr-FR" b="1" dirty="0"/>
              <a:t>Hormones</a:t>
            </a:r>
            <a:r>
              <a:rPr lang="fr-FR" dirty="0"/>
              <a:t> : les 2d messagers de</a:t>
            </a:r>
          </a:p>
          <a:p>
            <a:r>
              <a:rPr lang="fr-FR" dirty="0"/>
              <a:t>	nombreuses hormones </a:t>
            </a:r>
            <a:r>
              <a:rPr lang="fr-FR" dirty="0" err="1"/>
              <a:t>polypeptiques</a:t>
            </a:r>
            <a:r>
              <a:rPr lang="fr-FR" dirty="0"/>
              <a:t> 	</a:t>
            </a:r>
            <a:r>
              <a:rPr lang="fr-FR" sz="1600" dirty="0"/>
              <a:t>(FSH, LH, ACTH, calcitonine, PTH…) </a:t>
            </a:r>
            <a:r>
              <a:rPr lang="fr-FR" dirty="0"/>
              <a:t>	agissent sur le métabolisme cellulaire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CD557E90-72DC-4F5D-BCEE-3C0BA16E4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056" y="5876739"/>
            <a:ext cx="3960440" cy="86177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fr-FR" altLang="en-US" sz="1800" dirty="0">
                <a:solidFill>
                  <a:srgbClr val="000000"/>
                </a:solidFill>
              </a:rPr>
              <a:t>Effets du 2d messager  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solidFill>
                  <a:srgbClr val="000000"/>
                </a:solidFill>
              </a:rPr>
              <a:t>Action </a:t>
            </a:r>
            <a:r>
              <a:rPr lang="fr-FR" altLang="en-US" sz="1800" b="1" dirty="0">
                <a:solidFill>
                  <a:srgbClr val="000000"/>
                </a:solidFill>
              </a:rPr>
              <a:t>métabolique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400" dirty="0">
                <a:solidFill>
                  <a:srgbClr val="000000"/>
                </a:solidFill>
              </a:rPr>
              <a:t>comprenant parfois une action sur des canaux</a:t>
            </a:r>
            <a:endParaRPr lang="fr-FR" alt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454EED4-B798-4C5A-8A5A-C5E0C85986B7}"/>
              </a:ext>
            </a:extLst>
          </p:cNvPr>
          <p:cNvSpPr txBox="1"/>
          <p:nvPr/>
        </p:nvSpPr>
        <p:spPr>
          <a:xfrm>
            <a:off x="0" y="6596390"/>
            <a:ext cx="1584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Marie Gleizes 2017</a:t>
            </a:r>
          </a:p>
        </p:txBody>
      </p:sp>
    </p:spTree>
    <p:extLst>
      <p:ext uri="{BB962C8B-B14F-4D97-AF65-F5344CB8AC3E}">
        <p14:creationId xmlns:p14="http://schemas.microsoft.com/office/powerpoint/2010/main" val="31388354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-57150" y="53975"/>
            <a:ext cx="9166225" cy="1143000"/>
          </a:xfrm>
        </p:spPr>
        <p:txBody>
          <a:bodyPr/>
          <a:lstStyle/>
          <a:p>
            <a:pPr eaLnBrk="1" hangingPunct="1"/>
            <a:r>
              <a:rPr lang="fr-FR" altLang="en-US" sz="2800" dirty="0">
                <a:solidFill>
                  <a:srgbClr val="000000"/>
                </a:solidFill>
              </a:rPr>
              <a:t>Récepteurs métabotropiques : </a:t>
            </a:r>
            <a:r>
              <a:rPr lang="fr-FR" altLang="en-US" sz="2000" dirty="0">
                <a:solidFill>
                  <a:srgbClr val="000000"/>
                </a:solidFill>
              </a:rPr>
              <a:t>Messagers secondaires</a:t>
            </a:r>
          </a:p>
        </p:txBody>
      </p:sp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251481" y="2787650"/>
            <a:ext cx="2216150" cy="641350"/>
          </a:xfrm>
          <a:prstGeom prst="rect">
            <a:avLst/>
          </a:prstGeom>
          <a:solidFill>
            <a:srgbClr val="FFFF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solidFill>
                  <a:srgbClr val="000000"/>
                </a:solidFill>
              </a:rPr>
              <a:t>Effets du messager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solidFill>
                  <a:srgbClr val="000000"/>
                </a:solidFill>
              </a:rPr>
              <a:t>Secondaire :</a:t>
            </a: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14288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  <p:pic>
        <p:nvPicPr>
          <p:cNvPr id="112652" name="Picture 12" descr="https://s2.qwant.com/thumbr/?u=http%3A%2F%2Fpsychologie-m-fouchey.psyblogs.net%2Fpublic%2Fpharmaco%2F.metabotrope_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8"/>
          <a:stretch/>
        </p:blipFill>
        <p:spPr bwMode="auto">
          <a:xfrm>
            <a:off x="2483768" y="836712"/>
            <a:ext cx="6609986" cy="595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6" name="Oval 4"/>
          <p:cNvSpPr>
            <a:spLocks noChangeArrowheads="1"/>
          </p:cNvSpPr>
          <p:nvPr/>
        </p:nvSpPr>
        <p:spPr bwMode="auto">
          <a:xfrm>
            <a:off x="6987730" y="797800"/>
            <a:ext cx="2216150" cy="2880320"/>
          </a:xfrm>
          <a:prstGeom prst="ellips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12646" name="Text Box 6"/>
          <p:cNvSpPr txBox="1">
            <a:spLocks noChangeArrowheads="1"/>
          </p:cNvSpPr>
          <p:nvPr/>
        </p:nvSpPr>
        <p:spPr bwMode="auto">
          <a:xfrm rot="20489574">
            <a:off x="1834233" y="4432683"/>
            <a:ext cx="2621230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solidFill>
                  <a:srgbClr val="000000"/>
                </a:solidFill>
              </a:rPr>
              <a:t>Ouverture ou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solidFill>
                  <a:srgbClr val="000000"/>
                </a:solidFill>
              </a:rPr>
              <a:t>Fermeture    de </a:t>
            </a:r>
            <a:r>
              <a:rPr lang="fr-FR" altLang="en-US" sz="1800" b="1" dirty="0">
                <a:solidFill>
                  <a:srgbClr val="000000"/>
                </a:solidFill>
              </a:rPr>
              <a:t>canaux</a:t>
            </a: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254350BA-B53D-4732-9797-A5D46A86A10D}"/>
              </a:ext>
            </a:extLst>
          </p:cNvPr>
          <p:cNvSpPr/>
          <p:nvPr/>
        </p:nvSpPr>
        <p:spPr>
          <a:xfrm>
            <a:off x="2483768" y="2996952"/>
            <a:ext cx="1944216" cy="216024"/>
          </a:xfrm>
          <a:prstGeom prst="rightArrow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88A2A213-A333-4B8E-A136-4C5762B95F09}"/>
              </a:ext>
            </a:extLst>
          </p:cNvPr>
          <p:cNvSpPr/>
          <p:nvPr/>
        </p:nvSpPr>
        <p:spPr>
          <a:xfrm rot="20466843">
            <a:off x="4283983" y="3643990"/>
            <a:ext cx="3132906" cy="381886"/>
          </a:xfrm>
          <a:prstGeom prst="rightArrow">
            <a:avLst/>
          </a:prstGeom>
          <a:solidFill>
            <a:srgbClr val="FF33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59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-57150" y="53975"/>
            <a:ext cx="9166225" cy="1143000"/>
          </a:xfrm>
        </p:spPr>
        <p:txBody>
          <a:bodyPr/>
          <a:lstStyle/>
          <a:p>
            <a:pPr eaLnBrk="1" hangingPunct="1"/>
            <a:r>
              <a:rPr lang="fr-FR" altLang="en-US" sz="2800" dirty="0">
                <a:solidFill>
                  <a:srgbClr val="000000"/>
                </a:solidFill>
              </a:rPr>
              <a:t>Récepteurs métabotropiques : </a:t>
            </a:r>
            <a:r>
              <a:rPr lang="fr-FR" altLang="en-US" sz="2000" dirty="0">
                <a:solidFill>
                  <a:srgbClr val="000000"/>
                </a:solidFill>
              </a:rPr>
              <a:t>Messagers secondaires</a:t>
            </a: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14288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E78D6B2-6134-43B8-9F23-2F16FA669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13" y="1565856"/>
            <a:ext cx="9074150" cy="471527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B646CDE-2752-4EF7-8948-52775EAEF0A8}"/>
              </a:ext>
            </a:extLst>
          </p:cNvPr>
          <p:cNvSpPr txBox="1"/>
          <p:nvPr/>
        </p:nvSpPr>
        <p:spPr>
          <a:xfrm>
            <a:off x="0" y="6596390"/>
            <a:ext cx="1584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Marie Gleizes 2017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1EE5888-7A82-4A7A-858A-7102AE4C9E2B}"/>
              </a:ext>
            </a:extLst>
          </p:cNvPr>
          <p:cNvSpPr txBox="1"/>
          <p:nvPr/>
        </p:nvSpPr>
        <p:spPr>
          <a:xfrm>
            <a:off x="1187624" y="1065926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AMPc</a:t>
            </a:r>
            <a:r>
              <a:rPr lang="fr-FR" dirty="0"/>
              <a:t> 	ou 	divers autres</a:t>
            </a:r>
          </a:p>
        </p:txBody>
      </p:sp>
    </p:spTree>
    <p:extLst>
      <p:ext uri="{BB962C8B-B14F-4D97-AF65-F5344CB8AC3E}">
        <p14:creationId xmlns:p14="http://schemas.microsoft.com/office/powerpoint/2010/main" val="10796736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1133408"/>
            <a:ext cx="9144000" cy="5006317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4288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31640" y="585238"/>
            <a:ext cx="4262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dirty="0">
                <a:solidFill>
                  <a:srgbClr val="000000"/>
                </a:solidFill>
              </a:rPr>
              <a:t>Récepteurs </a:t>
            </a:r>
            <a:r>
              <a:rPr lang="fr-FR" altLang="en-US" dirty="0" err="1">
                <a:solidFill>
                  <a:srgbClr val="000000"/>
                </a:solidFill>
              </a:rPr>
              <a:t>métabotropiques</a:t>
            </a:r>
            <a:r>
              <a:rPr lang="fr-FR" altLang="en-US" dirty="0">
                <a:solidFill>
                  <a:srgbClr val="000000"/>
                </a:solidFill>
              </a:rPr>
              <a:t>: exemples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9287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9875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rgbClr val="000000"/>
                </a:solidFill>
              </a:rPr>
              <a:t>Variétés de récepteurs: exemples</a:t>
            </a:r>
          </a:p>
        </p:txBody>
      </p:sp>
      <p:pic>
        <p:nvPicPr>
          <p:cNvPr id="113667" name="Picture 4" descr="ACHRecepteu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1268413"/>
            <a:ext cx="6121400" cy="428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Text Box 5"/>
          <p:cNvSpPr txBox="1">
            <a:spLocks noChangeArrowheads="1"/>
          </p:cNvSpPr>
          <p:nvPr/>
        </p:nvSpPr>
        <p:spPr bwMode="auto">
          <a:xfrm>
            <a:off x="4137724" y="1160463"/>
            <a:ext cx="108234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3600" dirty="0" err="1">
                <a:solidFill>
                  <a:srgbClr val="000000"/>
                </a:solidFill>
              </a:rPr>
              <a:t>ACh</a:t>
            </a:r>
            <a:endParaRPr lang="fr-FR" altLang="en-US" sz="3600" dirty="0">
              <a:solidFill>
                <a:srgbClr val="000000"/>
              </a:solidFill>
            </a:endParaRPr>
          </a:p>
        </p:txBody>
      </p:sp>
      <p:sp>
        <p:nvSpPr>
          <p:cNvPr id="113669" name="Rectangle 6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13670" name="Text Box 7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  <p:sp>
        <p:nvSpPr>
          <p:cNvPr id="113671" name="Text Box 8"/>
          <p:cNvSpPr txBox="1">
            <a:spLocks noChangeArrowheads="1"/>
          </p:cNvSpPr>
          <p:nvPr/>
        </p:nvSpPr>
        <p:spPr bwMode="auto">
          <a:xfrm>
            <a:off x="3492500" y="5445125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Na+</a:t>
            </a:r>
          </a:p>
        </p:txBody>
      </p:sp>
      <p:sp>
        <p:nvSpPr>
          <p:cNvPr id="113672" name="Text Box 9"/>
          <p:cNvSpPr txBox="1">
            <a:spLocks noChangeArrowheads="1"/>
          </p:cNvSpPr>
          <p:nvPr/>
        </p:nvSpPr>
        <p:spPr bwMode="auto">
          <a:xfrm>
            <a:off x="3313113" y="5876925"/>
            <a:ext cx="971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9900"/>
                </a:solidFill>
              </a:rPr>
              <a:t>nicotine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FF0000"/>
                </a:solidFill>
              </a:rPr>
              <a:t>curare</a:t>
            </a:r>
          </a:p>
        </p:txBody>
      </p:sp>
      <p:sp>
        <p:nvSpPr>
          <p:cNvPr id="113673" name="Text Box 10"/>
          <p:cNvSpPr txBox="1">
            <a:spLocks noChangeArrowheads="1"/>
          </p:cNvSpPr>
          <p:nvPr/>
        </p:nvSpPr>
        <p:spPr bwMode="auto">
          <a:xfrm>
            <a:off x="4816475" y="5445125"/>
            <a:ext cx="177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métabotropique</a:t>
            </a:r>
          </a:p>
        </p:txBody>
      </p:sp>
      <p:sp>
        <p:nvSpPr>
          <p:cNvPr id="113674" name="Text Box 11"/>
          <p:cNvSpPr txBox="1">
            <a:spLocks noChangeArrowheads="1"/>
          </p:cNvSpPr>
          <p:nvPr/>
        </p:nvSpPr>
        <p:spPr bwMode="auto">
          <a:xfrm>
            <a:off x="4859338" y="5829300"/>
            <a:ext cx="2608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 i="1"/>
              <a:t>Protéine GK =&gt; canal à K+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GluRécepteurs"/>
          <p:cNvPicPr>
            <a:picLocks noChangeAspect="1" noChangeArrowheads="1"/>
          </p:cNvPicPr>
          <p:nvPr/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t="4895" b="1124"/>
          <a:stretch/>
        </p:blipFill>
        <p:spPr bwMode="auto">
          <a:xfrm>
            <a:off x="911134" y="1916832"/>
            <a:ext cx="7334267" cy="414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ext Box 5"/>
          <p:cNvSpPr txBox="1">
            <a:spLocks noChangeArrowheads="1"/>
          </p:cNvSpPr>
          <p:nvPr/>
        </p:nvSpPr>
        <p:spPr bwMode="auto">
          <a:xfrm>
            <a:off x="1836738" y="692696"/>
            <a:ext cx="54425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3600" dirty="0">
                <a:solidFill>
                  <a:srgbClr val="000000"/>
                </a:solidFill>
              </a:rPr>
              <a:t>Récepteurs du Glutamate</a:t>
            </a:r>
          </a:p>
        </p:txBody>
      </p:sp>
      <p:sp>
        <p:nvSpPr>
          <p:cNvPr id="114692" name="Rectangle 6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14693" name="Text Box 7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  <p:sp>
        <p:nvSpPr>
          <p:cNvPr id="114694" name="Text Box 8"/>
          <p:cNvSpPr txBox="1">
            <a:spLocks noChangeArrowheads="1"/>
          </p:cNvSpPr>
          <p:nvPr/>
        </p:nvSpPr>
        <p:spPr bwMode="auto">
          <a:xfrm>
            <a:off x="4284663" y="6165850"/>
            <a:ext cx="15636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/>
              <a:t>NA+, K+, Ca++</a:t>
            </a:r>
          </a:p>
        </p:txBody>
      </p:sp>
      <p:sp>
        <p:nvSpPr>
          <p:cNvPr id="114695" name="Text Box 9"/>
          <p:cNvSpPr txBox="1">
            <a:spLocks noChangeArrowheads="1"/>
          </p:cNvSpPr>
          <p:nvPr/>
        </p:nvSpPr>
        <p:spPr bwMode="auto">
          <a:xfrm>
            <a:off x="6427788" y="6165850"/>
            <a:ext cx="952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/>
              <a:t>NA+, K+</a:t>
            </a:r>
          </a:p>
        </p:txBody>
      </p:sp>
      <p:sp>
        <p:nvSpPr>
          <p:cNvPr id="114696" name="Text Box 10"/>
          <p:cNvSpPr txBox="1">
            <a:spLocks noChangeArrowheads="1"/>
          </p:cNvSpPr>
          <p:nvPr/>
        </p:nvSpPr>
        <p:spPr bwMode="auto">
          <a:xfrm>
            <a:off x="2627313" y="6165850"/>
            <a:ext cx="952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/>
              <a:t>NA+, K+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5"/>
          <p:cNvSpPr txBox="1">
            <a:spLocks noChangeArrowheads="1"/>
          </p:cNvSpPr>
          <p:nvPr/>
        </p:nvSpPr>
        <p:spPr bwMode="auto">
          <a:xfrm>
            <a:off x="1836738" y="908050"/>
            <a:ext cx="4596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3600" dirty="0">
                <a:solidFill>
                  <a:srgbClr val="000000"/>
                </a:solidFill>
              </a:rPr>
              <a:t>Récepteurs du GABA</a:t>
            </a:r>
          </a:p>
        </p:txBody>
      </p:sp>
      <p:sp>
        <p:nvSpPr>
          <p:cNvPr id="115715" name="Rectangle 6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15716" name="Text Box 7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  <p:sp>
        <p:nvSpPr>
          <p:cNvPr id="115717" name="ZoneTexte 1"/>
          <p:cNvSpPr txBox="1">
            <a:spLocks noChangeArrowheads="1"/>
          </p:cNvSpPr>
          <p:nvPr/>
        </p:nvSpPr>
        <p:spPr bwMode="auto">
          <a:xfrm>
            <a:off x="107950" y="1916113"/>
            <a:ext cx="9021763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b="1" dirty="0"/>
              <a:t>Récepteur GABA-A: </a:t>
            </a:r>
            <a:r>
              <a:rPr lang="fr-FR" altLang="en-US" sz="1800" dirty="0"/>
              <a:t>récepteur canal à Cl-: =&gt;hyperpolarisation (PPSI)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i="1" dirty="0"/>
              <a:t>Le récepteur GABA</a:t>
            </a:r>
            <a:r>
              <a:rPr lang="fr-FR" altLang="en-US" sz="1800" i="1" baseline="-25000" dirty="0"/>
              <a:t>A</a:t>
            </a:r>
            <a:r>
              <a:rPr lang="fr-FR" altLang="en-US" sz="1800" i="1" dirty="0"/>
              <a:t> présente une variété d’autres sites récepteurs permettant la modulation pharmacologique de la réponse GABA-A: les benzodiazépines (</a:t>
            </a:r>
            <a:r>
              <a:rPr lang="fr-FR" altLang="en-US" sz="1800" i="1" dirty="0" err="1"/>
              <a:t>BZDs</a:t>
            </a:r>
            <a:r>
              <a:rPr lang="fr-FR" altLang="en-US" sz="1800" i="1" dirty="0"/>
              <a:t>) - les barbituriques - les </a:t>
            </a:r>
            <a:r>
              <a:rPr lang="fr-FR" altLang="en-US" sz="1800" i="1" dirty="0" err="1"/>
              <a:t>neurostéroïdes</a:t>
            </a:r>
            <a:r>
              <a:rPr lang="fr-FR" altLang="en-US" sz="1800" i="1" dirty="0"/>
              <a:t> - les convulsivants - l'alcool ...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b="1" dirty="0"/>
              <a:t>Récepteur GABA-B: </a:t>
            </a:r>
            <a:r>
              <a:rPr lang="fr-FR" altLang="en-US" sz="1800" dirty="0" err="1"/>
              <a:t>métabotropique</a:t>
            </a:r>
            <a:r>
              <a:rPr lang="fr-FR" altLang="en-US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i="1" u="sng" dirty="0"/>
              <a:t>molécule Go: </a:t>
            </a:r>
            <a:r>
              <a:rPr lang="fr-FR" altLang="en-US" sz="1800" dirty="0"/>
              <a:t>	couplée à un canal à K+ : 		=&gt;hyperpolarisation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			ou un canal à Ca++ 	=&gt; limite libération du 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i="1" u="sng" dirty="0"/>
              <a:t>molécule Gi </a:t>
            </a:r>
            <a:r>
              <a:rPr lang="fr-FR" altLang="en-US" sz="1800" i="1" dirty="0"/>
              <a:t>	</a:t>
            </a:r>
            <a:r>
              <a:rPr lang="fr-FR" altLang="en-US" sz="1800" dirty="0"/>
              <a:t>qui agit sur </a:t>
            </a:r>
            <a:r>
              <a:rPr lang="fr-FR" altLang="en-US" sz="1800" dirty="0" err="1"/>
              <a:t>Adenylate</a:t>
            </a:r>
            <a:r>
              <a:rPr lang="fr-FR" altLang="en-US" sz="1800" dirty="0"/>
              <a:t> </a:t>
            </a:r>
            <a:r>
              <a:rPr lang="fr-FR" altLang="en-US" sz="1800" dirty="0" err="1"/>
              <a:t>cyclase</a:t>
            </a:r>
            <a:r>
              <a:rPr lang="fr-FR" altLang="en-US" sz="1800" dirty="0"/>
              <a:t>. Réduction </a:t>
            </a:r>
            <a:r>
              <a:rPr lang="fr-FR" altLang="en-US" sz="1800" dirty="0" err="1"/>
              <a:t>AMPc</a:t>
            </a:r>
            <a:endParaRPr lang="fr-FR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		en présynaptique =&gt; inhibe libération 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=&gt; Globalement: effet </a:t>
            </a:r>
            <a:r>
              <a:rPr lang="fr-FR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inhibiteur</a:t>
            </a:r>
            <a:r>
              <a:rPr lang="fr-FR" altLang="en-US" sz="1800" dirty="0"/>
              <a:t> de la neurotransmission</a:t>
            </a:r>
            <a:endParaRPr lang="en-GB" altLang="en-US" sz="18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5"/>
          <p:cNvSpPr txBox="1">
            <a:spLocks noChangeArrowheads="1"/>
          </p:cNvSpPr>
          <p:nvPr/>
        </p:nvSpPr>
        <p:spPr bwMode="auto">
          <a:xfrm>
            <a:off x="1836738" y="476672"/>
            <a:ext cx="56220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3600" dirty="0">
                <a:solidFill>
                  <a:srgbClr val="000000"/>
                </a:solidFill>
              </a:rPr>
              <a:t>Récepteurs adrénergiques</a:t>
            </a:r>
          </a:p>
        </p:txBody>
      </p:sp>
      <p:sp>
        <p:nvSpPr>
          <p:cNvPr id="116739" name="Rectangle 6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16740" name="Text Box 7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309563" y="1989138"/>
          <a:ext cx="8534400" cy="41100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1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94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Récepteurs</a:t>
                      </a: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alpha</a:t>
                      </a:r>
                    </a:p>
                  </a:txBody>
                  <a:tcPr marL="91450" marR="91450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 </a:t>
                      </a:r>
                      <a:r>
                        <a:rPr lang="en-GB" sz="20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Récepteurs</a:t>
                      </a:r>
                      <a:r>
                        <a:rPr lang="en-GB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GB" sz="20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bêta</a:t>
                      </a:r>
                      <a:endParaRPr lang="en-GB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50" marR="91450" marT="45710" marB="4571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55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 Vasoconstriction</a:t>
                      </a:r>
                    </a:p>
                  </a:txBody>
                  <a:tcPr marL="91450" marR="91450" marT="45710" marB="45710" anchor="ctr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 Vasodilatation (</a:t>
                      </a:r>
                      <a:r>
                        <a:rPr lang="el-GR" sz="1800">
                          <a:effectLst/>
                        </a:rPr>
                        <a:t>β</a:t>
                      </a:r>
                      <a:r>
                        <a:rPr lang="el-GR" sz="1800" baseline="-25000">
                          <a:effectLst/>
                        </a:rPr>
                        <a:t>2</a:t>
                      </a:r>
                      <a:r>
                        <a:rPr lang="el-GR" sz="1800">
                          <a:effectLst/>
                        </a:rPr>
                        <a:t>)</a:t>
                      </a:r>
                    </a:p>
                  </a:txBody>
                  <a:tcPr marL="91450" marR="91450" marT="45710" marB="4571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55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 Dilatation de l'iris</a:t>
                      </a:r>
                    </a:p>
                  </a:txBody>
                  <a:tcPr marL="91450" marR="91450" marT="45710" marB="45710" anchor="ctr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 Tachycardie (</a:t>
                      </a:r>
                      <a:r>
                        <a:rPr lang="el-GR" sz="1800">
                          <a:effectLst/>
                        </a:rPr>
                        <a:t>β</a:t>
                      </a:r>
                      <a:r>
                        <a:rPr lang="el-GR" sz="1800" baseline="-25000">
                          <a:effectLst/>
                        </a:rPr>
                        <a:t>1</a:t>
                      </a:r>
                      <a:r>
                        <a:rPr lang="el-GR" sz="1800">
                          <a:effectLst/>
                        </a:rPr>
                        <a:t>)</a:t>
                      </a:r>
                    </a:p>
                  </a:txBody>
                  <a:tcPr marL="91450" marR="91450" marT="45710" marB="4571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59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 Relaxation intestinale</a:t>
                      </a:r>
                    </a:p>
                  </a:txBody>
                  <a:tcPr marL="91450" marR="91450" marT="45710" marB="4571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>
                          <a:effectLst/>
                        </a:rPr>
                        <a:t> Augmentation de la force de contraction du myocarde (β</a:t>
                      </a:r>
                      <a:r>
                        <a:rPr lang="fr-FR" sz="1800" baseline="-25000">
                          <a:effectLst/>
                        </a:rPr>
                        <a:t>1</a:t>
                      </a:r>
                      <a:r>
                        <a:rPr lang="fr-FR" sz="1800">
                          <a:effectLst/>
                        </a:rPr>
                        <a:t>)</a:t>
                      </a:r>
                    </a:p>
                  </a:txBody>
                  <a:tcPr marL="91450" marR="91450" marT="45710" marB="4571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55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 Contraction du sphincter intestinal</a:t>
                      </a:r>
                    </a:p>
                  </a:txBody>
                  <a:tcPr marL="91450" marR="91450" marT="45710" marB="45710" anchor="ctr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 Relaxation intestinale (</a:t>
                      </a:r>
                      <a:r>
                        <a:rPr lang="el-GR" sz="1800">
                          <a:effectLst/>
                        </a:rPr>
                        <a:t>β</a:t>
                      </a:r>
                      <a:r>
                        <a:rPr lang="el-GR" sz="1800" baseline="-25000">
                          <a:effectLst/>
                        </a:rPr>
                        <a:t>2</a:t>
                      </a:r>
                      <a:r>
                        <a:rPr lang="el-GR" sz="1800">
                          <a:effectLst/>
                        </a:rPr>
                        <a:t>)</a:t>
                      </a:r>
                      <a:r>
                        <a:rPr lang="el-GR" sz="1000">
                          <a:effectLst/>
                        </a:rPr>
                        <a:t> </a:t>
                      </a:r>
                      <a:endParaRPr lang="el-GR" sz="1800">
                        <a:effectLst/>
                      </a:endParaRPr>
                    </a:p>
                  </a:txBody>
                  <a:tcPr marL="91450" marR="91450" marT="45710" marB="4571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55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 Contraction du muscle pilo-érecteur</a:t>
                      </a:r>
                    </a:p>
                  </a:txBody>
                  <a:tcPr marL="91450" marR="91450" marT="45710" marB="45710" anchor="ctr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 Bronchodilatation (</a:t>
                      </a:r>
                      <a:r>
                        <a:rPr lang="el-GR" sz="1800">
                          <a:effectLst/>
                        </a:rPr>
                        <a:t>β</a:t>
                      </a:r>
                      <a:r>
                        <a:rPr lang="el-GR" sz="1800" baseline="-25000">
                          <a:effectLst/>
                        </a:rPr>
                        <a:t>2</a:t>
                      </a:r>
                      <a:r>
                        <a:rPr lang="el-GR" sz="1800">
                          <a:effectLst/>
                        </a:rPr>
                        <a:t>)</a:t>
                      </a:r>
                    </a:p>
                  </a:txBody>
                  <a:tcPr marL="91450" marR="91450" marT="45710" marB="4571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55">
                <a:tc>
                  <a:txBody>
                    <a:bodyPr/>
                    <a:lstStyle/>
                    <a:p>
                      <a:pPr algn="l"/>
                      <a:r>
                        <a:rPr lang="fr-FR" sz="1800">
                          <a:effectLst/>
                        </a:rPr>
                        <a:t> Contraction du sphincter de la vessie</a:t>
                      </a:r>
                    </a:p>
                  </a:txBody>
                  <a:tcPr marL="91450" marR="91450" marT="45710" marB="45710" anchor="ctr"/>
                </a:tc>
                <a:tc>
                  <a:txBody>
                    <a:bodyPr/>
                    <a:lstStyle/>
                    <a:p>
                      <a:r>
                        <a:rPr lang="fr-FR" sz="1800">
                          <a:effectLst/>
                        </a:rPr>
                        <a:t> Augmentation de la perte de calories (β2)</a:t>
                      </a: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1800">
                        <a:effectLst/>
                      </a:endParaRPr>
                    </a:p>
                  </a:txBody>
                  <a:tcPr marL="91450" marR="91450" marT="45710" marB="4571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755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 </a:t>
                      </a:r>
                    </a:p>
                  </a:txBody>
                  <a:tcPr marL="91450" marR="91450" marT="45710" marB="45710" anchor="ctr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 Glycégénolyse (</a:t>
                      </a:r>
                      <a:r>
                        <a:rPr lang="el-GR" sz="1800">
                          <a:effectLst/>
                        </a:rPr>
                        <a:t>β</a:t>
                      </a:r>
                      <a:r>
                        <a:rPr lang="el-GR" sz="1800" baseline="-25000">
                          <a:effectLst/>
                        </a:rPr>
                        <a:t>2</a:t>
                      </a:r>
                      <a:r>
                        <a:rPr lang="el-GR" sz="1800">
                          <a:effectLst/>
                        </a:rPr>
                        <a:t>)</a:t>
                      </a:r>
                    </a:p>
                  </a:txBody>
                  <a:tcPr marL="91450" marR="91450" marT="45710" marB="4571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755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 </a:t>
                      </a:r>
                    </a:p>
                  </a:txBody>
                  <a:tcPr marL="91450" marR="91450" marT="45710" marB="45710" anchor="ctr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 Lipolyse (</a:t>
                      </a:r>
                      <a:r>
                        <a:rPr lang="el-GR" sz="1800">
                          <a:effectLst/>
                        </a:rPr>
                        <a:t>β</a:t>
                      </a:r>
                      <a:r>
                        <a:rPr lang="el-GR" sz="1800" baseline="-25000">
                          <a:effectLst/>
                        </a:rPr>
                        <a:t>1</a:t>
                      </a:r>
                      <a:r>
                        <a:rPr lang="el-GR" sz="1800">
                          <a:effectLst/>
                        </a:rPr>
                        <a:t>)</a:t>
                      </a:r>
                    </a:p>
                  </a:txBody>
                  <a:tcPr marL="91450" marR="91450" marT="45710" marB="4571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755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 </a:t>
                      </a:r>
                    </a:p>
                  </a:txBody>
                  <a:tcPr marL="91450" marR="91450" marT="45710" marB="45710" anchor="ctr"/>
                </a:tc>
                <a:tc>
                  <a:txBody>
                    <a:bodyPr/>
                    <a:lstStyle/>
                    <a:p>
                      <a:r>
                        <a:rPr lang="fr-FR" sz="1800" dirty="0">
                          <a:effectLst/>
                        </a:rPr>
                        <a:t> Relaxation des muscles de la vessie (β</a:t>
                      </a:r>
                      <a:r>
                        <a:rPr lang="fr-FR" sz="1800" baseline="-25000" dirty="0">
                          <a:effectLst/>
                        </a:rPr>
                        <a:t>2</a:t>
                      </a:r>
                      <a:r>
                        <a:rPr lang="fr-FR" sz="1800" dirty="0">
                          <a:effectLst/>
                        </a:rPr>
                        <a:t>)</a:t>
                      </a:r>
                    </a:p>
                  </a:txBody>
                  <a:tcPr marL="91450" marR="91450" marT="45710" marB="4571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6776" name="ZoneTexte 2"/>
          <p:cNvSpPr txBox="1">
            <a:spLocks noChangeArrowheads="1"/>
          </p:cNvSpPr>
          <p:nvPr/>
        </p:nvSpPr>
        <p:spPr bwMode="auto">
          <a:xfrm>
            <a:off x="2152650" y="1341438"/>
            <a:ext cx="2851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B0F0"/>
                </a:solidFill>
              </a:rPr>
              <a:t>Noradrénaline</a:t>
            </a:r>
            <a:r>
              <a:rPr lang="fr-FR" altLang="en-US" sz="1800"/>
              <a:t>, </a:t>
            </a:r>
            <a:r>
              <a:rPr lang="fr-FR" altLang="en-US" sz="1800">
                <a:solidFill>
                  <a:srgbClr val="FF0000"/>
                </a:solidFill>
              </a:rPr>
              <a:t>Adrénaline</a:t>
            </a:r>
            <a:endParaRPr lang="en-GB" altLang="en-US" sz="1800">
              <a:solidFill>
                <a:srgbClr val="FF0000"/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2411413" y="1709738"/>
            <a:ext cx="215900" cy="350837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3924300" y="1700213"/>
            <a:ext cx="215900" cy="3508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4572000" y="1709738"/>
            <a:ext cx="144463" cy="3317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rgbClr val="000000"/>
                </a:solidFill>
              </a:rPr>
              <a:t>Régulation de la neurotransmission</a:t>
            </a:r>
          </a:p>
        </p:txBody>
      </p:sp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198680" y="1052736"/>
            <a:ext cx="8964612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FR" altLang="en-US" sz="2400" u="sng" dirty="0">
                <a:solidFill>
                  <a:srgbClr val="000000"/>
                </a:solidFill>
                <a:cs typeface="+mn-cs"/>
              </a:rPr>
              <a:t>Effets des stimulations sur l’efficacité synaptique:</a:t>
            </a:r>
          </a:p>
          <a:p>
            <a:pPr>
              <a:defRPr/>
            </a:pPr>
            <a:endParaRPr lang="fr-FR" altLang="en-US" sz="1400" u="sng" dirty="0">
              <a:solidFill>
                <a:srgbClr val="000000"/>
              </a:solidFill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altLang="en-US" sz="2000" dirty="0">
                <a:solidFill>
                  <a:srgbClr val="000000"/>
                </a:solidFill>
                <a:cs typeface="+mn-cs"/>
              </a:rPr>
              <a:t>Continue et prolongée =&gt; réduction (’dépression’)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altLang="en-US" sz="2000" dirty="0">
                <a:solidFill>
                  <a:srgbClr val="000000"/>
                </a:solidFill>
                <a:cs typeface="+mn-cs"/>
              </a:rPr>
              <a:t>Brève répétée =&gt; augmentation (‘</a:t>
            </a:r>
            <a:r>
              <a:rPr lang="fr-FR" altLang="en-US" sz="2000" dirty="0" err="1">
                <a:solidFill>
                  <a:srgbClr val="000000"/>
                </a:solidFill>
                <a:cs typeface="+mn-cs"/>
              </a:rPr>
              <a:t>potentiation</a:t>
            </a:r>
            <a:r>
              <a:rPr lang="fr-FR" altLang="en-US" sz="2000" dirty="0">
                <a:solidFill>
                  <a:srgbClr val="000000"/>
                </a:solidFill>
                <a:cs typeface="+mn-cs"/>
              </a:rPr>
              <a:t>’)</a:t>
            </a:r>
          </a:p>
          <a:p>
            <a:pPr>
              <a:defRPr/>
            </a:pPr>
            <a:endParaRPr lang="fr-FR" altLang="en-US" sz="2000" dirty="0">
              <a:solidFill>
                <a:srgbClr val="000000"/>
              </a:solidFill>
              <a:cs typeface="+mn-cs"/>
            </a:endParaRPr>
          </a:p>
          <a:p>
            <a:pPr>
              <a:defRPr/>
            </a:pPr>
            <a:r>
              <a:rPr lang="fr-FR" altLang="en-US" sz="2400" u="sng" dirty="0">
                <a:solidFill>
                  <a:srgbClr val="000000"/>
                </a:solidFill>
                <a:cs typeface="+mn-cs"/>
              </a:rPr>
              <a:t>Nombre de récepteurs:</a:t>
            </a:r>
          </a:p>
          <a:p>
            <a:pPr>
              <a:defRPr/>
            </a:pPr>
            <a:endParaRPr lang="fr-FR" altLang="en-US" sz="1400" u="sng" dirty="0">
              <a:solidFill>
                <a:srgbClr val="000000"/>
              </a:solidFill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altLang="en-US" sz="2000" dirty="0">
                <a:solidFill>
                  <a:srgbClr val="000000"/>
                </a:solidFill>
                <a:cs typeface="+mn-cs"/>
              </a:rPr>
              <a:t>Stimulation continue prolongée : internalisation /dégradation des récepteurs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altLang="en-US" sz="2000" dirty="0">
                <a:solidFill>
                  <a:srgbClr val="000000"/>
                </a:solidFill>
                <a:cs typeface="+mn-cs"/>
              </a:rPr>
              <a:t>Absence de stimulation: synthèse de récepteurs post-synaptiques</a:t>
            </a:r>
          </a:p>
          <a:p>
            <a:pPr>
              <a:defRPr/>
            </a:pPr>
            <a:endParaRPr lang="fr-FR" altLang="en-US" sz="2000" dirty="0">
              <a:solidFill>
                <a:srgbClr val="000000"/>
              </a:solidFill>
              <a:cs typeface="+mn-cs"/>
            </a:endParaRPr>
          </a:p>
          <a:p>
            <a:pPr>
              <a:defRPr/>
            </a:pPr>
            <a:r>
              <a:rPr lang="fr-FR" altLang="en-US" sz="2400" u="sng" dirty="0">
                <a:solidFill>
                  <a:srgbClr val="000000"/>
                </a:solidFill>
                <a:cs typeface="+mn-cs"/>
              </a:rPr>
              <a:t>Sensibilité des récepteurs:</a:t>
            </a:r>
          </a:p>
          <a:p>
            <a:pPr>
              <a:defRPr/>
            </a:pPr>
            <a:endParaRPr lang="fr-FR" altLang="en-US" sz="2400" u="sng" dirty="0">
              <a:solidFill>
                <a:srgbClr val="000000"/>
              </a:solidFill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altLang="en-US" sz="2000" dirty="0">
                <a:solidFill>
                  <a:srgbClr val="000000"/>
                </a:solidFill>
                <a:cs typeface="+mn-cs"/>
              </a:rPr>
              <a:t>Couplage/Découplage avec leur canal ionique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altLang="en-US" sz="2000" dirty="0">
                <a:solidFill>
                  <a:srgbClr val="000000"/>
                </a:solidFill>
                <a:cs typeface="+mn-cs"/>
              </a:rPr>
              <a:t>Modifications moléculaires</a:t>
            </a:r>
          </a:p>
          <a:p>
            <a:pPr>
              <a:defRPr/>
            </a:pPr>
            <a:endParaRPr lang="fr-FR" altLang="en-US" sz="2000" dirty="0">
              <a:solidFill>
                <a:srgbClr val="000000"/>
              </a:solidFill>
              <a:cs typeface="+mn-cs"/>
            </a:endParaRPr>
          </a:p>
          <a:p>
            <a:pPr>
              <a:defRPr/>
            </a:pPr>
            <a:r>
              <a:rPr lang="fr-FR" altLang="en-US" sz="2400" dirty="0">
                <a:solidFill>
                  <a:srgbClr val="000000"/>
                </a:solidFill>
                <a:cs typeface="+mn-cs"/>
              </a:rPr>
              <a:t>+ récepteurs </a:t>
            </a:r>
            <a:r>
              <a:rPr lang="fr-FR" altLang="en-US" sz="2400" dirty="0" err="1">
                <a:solidFill>
                  <a:srgbClr val="000000"/>
                </a:solidFill>
                <a:cs typeface="+mn-cs"/>
              </a:rPr>
              <a:t>présynaptiques</a:t>
            </a:r>
            <a:r>
              <a:rPr lang="fr-FR" altLang="en-US" sz="2400" dirty="0">
                <a:solidFill>
                  <a:srgbClr val="000000"/>
                </a:solidFill>
                <a:cs typeface="+mn-cs"/>
              </a:rPr>
              <a:t> ou autorécepteurs </a:t>
            </a:r>
          </a:p>
          <a:p>
            <a:pPr lvl="1">
              <a:defRPr/>
            </a:pPr>
            <a:r>
              <a:rPr lang="fr-FR" altLang="en-US" dirty="0">
                <a:solidFill>
                  <a:srgbClr val="000000"/>
                </a:solidFill>
                <a:cs typeface="+mn-cs"/>
              </a:rPr>
              <a:t>(</a:t>
            </a:r>
            <a:r>
              <a:rPr lang="fr-FR" altLang="en-US" dirty="0" err="1">
                <a:solidFill>
                  <a:srgbClr val="000000"/>
                </a:solidFill>
                <a:cs typeface="+mn-cs"/>
              </a:rPr>
              <a:t>métabotropiques</a:t>
            </a:r>
            <a:r>
              <a:rPr lang="fr-FR" altLang="en-US" dirty="0">
                <a:solidFill>
                  <a:srgbClr val="000000"/>
                </a:solidFill>
                <a:cs typeface="+mn-cs"/>
              </a:rPr>
              <a:t>, régulent production / libération, sans agir sur canaux ioniques)</a:t>
            </a:r>
          </a:p>
          <a:p>
            <a:pPr>
              <a:defRPr/>
            </a:pPr>
            <a:endParaRPr lang="fr-FR" alt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90513" y="404813"/>
            <a:ext cx="91059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dirty="0"/>
              <a:t>Synapses électriques 	et 	chimiques</a:t>
            </a: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0" y="0"/>
            <a:ext cx="1212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définitions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01094DF-52A9-4B05-9BE8-C55843A05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1089"/>
            <a:ext cx="9144000" cy="551691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5AC41B5-4C45-40C8-A446-0B019EC48B2F}"/>
              </a:ext>
            </a:extLst>
          </p:cNvPr>
          <p:cNvSpPr txBox="1"/>
          <p:nvPr/>
        </p:nvSpPr>
        <p:spPr>
          <a:xfrm>
            <a:off x="5508104" y="6596390"/>
            <a:ext cx="17283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Pereda</a:t>
            </a:r>
            <a:r>
              <a:rPr lang="fr-FR" sz="1100" dirty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12861261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2C76D44-1A6E-4AEC-9BB8-49E73A52F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3" y="418821"/>
            <a:ext cx="2199967" cy="1713089"/>
          </a:xfrm>
          <a:prstGeom prst="rect">
            <a:avLst/>
          </a:prstGeom>
        </p:spPr>
      </p:pic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648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rgbClr val="000000"/>
                </a:solidFill>
              </a:rPr>
              <a:t>La neuromodulation</a:t>
            </a: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175809" y="1416069"/>
            <a:ext cx="8748712" cy="320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u="sng" dirty="0">
                <a:solidFill>
                  <a:srgbClr val="000000"/>
                </a:solidFill>
              </a:rPr>
              <a:t>Neuromodulateur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solidFill>
                  <a:srgbClr val="000000"/>
                </a:solidFill>
              </a:rPr>
              <a:t>= substance synthétisée par les neurones et libérées par les terminaisons synaptiques, qui </a:t>
            </a:r>
            <a:r>
              <a:rPr lang="fr-FR" altLang="en-US" sz="1800" u="sng" dirty="0">
                <a:solidFill>
                  <a:srgbClr val="000000"/>
                </a:solidFill>
              </a:rPr>
              <a:t>se fixent sur des récepteurs</a:t>
            </a:r>
            <a:r>
              <a:rPr lang="fr-FR" altLang="en-US" sz="1800" dirty="0">
                <a:solidFill>
                  <a:srgbClr val="000000"/>
                </a:solidFill>
              </a:rPr>
              <a:t> spécifiques de la membrane post-synaptique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mais ne possède </a:t>
            </a:r>
            <a:r>
              <a:rPr lang="fr-FR" altLang="en-US" sz="2000" b="1" u="sng" dirty="0">
                <a:solidFill>
                  <a:srgbClr val="000000"/>
                </a:solidFill>
              </a:rPr>
              <a:t>pas d’effet propre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u="sng" dirty="0">
                <a:solidFill>
                  <a:srgbClr val="000000"/>
                </a:solidFill>
              </a:rPr>
              <a:t>sur les potentiels post-synaptiques </a:t>
            </a:r>
            <a:r>
              <a:rPr lang="fr-FR" altLang="en-US" sz="2000" b="1" u="sng" dirty="0">
                <a:solidFill>
                  <a:srgbClr val="000000"/>
                </a:solidFill>
              </a:rPr>
              <a:t>:</a:t>
            </a:r>
            <a:r>
              <a:rPr lang="fr-FR" altLang="en-US" sz="20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 dirty="0">
                <a:solidFill>
                  <a:srgbClr val="000000"/>
                </a:solidFill>
              </a:rPr>
              <a:t>agit en modifiant l’efficacité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 dirty="0">
                <a:solidFill>
                  <a:srgbClr val="000000"/>
                </a:solidFill>
              </a:rPr>
              <a:t>la transmission synaptique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 dirty="0">
                <a:solidFill>
                  <a:srgbClr val="000000"/>
                </a:solidFill>
              </a:rPr>
              <a:t>(ex : sur les messagers secondaires).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1600" dirty="0">
              <a:solidFill>
                <a:srgbClr val="000000"/>
              </a:solidFill>
            </a:endParaRPr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E20D4BB-7798-4147-A4E7-51C5ADD00A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77"/>
          <a:stretch/>
        </p:blipFill>
        <p:spPr>
          <a:xfrm>
            <a:off x="5364088" y="2393503"/>
            <a:ext cx="3484463" cy="4464497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234BB73-C36F-4CB8-A8A4-34D397C024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1" t="15323" b="13864"/>
          <a:stretch/>
        </p:blipFill>
        <p:spPr>
          <a:xfrm>
            <a:off x="4390045" y="2996952"/>
            <a:ext cx="4646331" cy="386104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2C76D44-1A6E-4AEC-9BB8-49E73A52F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3" y="410432"/>
            <a:ext cx="2199967" cy="1713089"/>
          </a:xfrm>
          <a:prstGeom prst="rect">
            <a:avLst/>
          </a:prstGeom>
        </p:spPr>
      </p:pic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648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rgbClr val="000000"/>
                </a:solidFill>
              </a:rPr>
              <a:t>La neuromodulation</a:t>
            </a: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175809" y="1416069"/>
            <a:ext cx="8748712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u="sng" dirty="0">
                <a:solidFill>
                  <a:srgbClr val="000000"/>
                </a:solidFill>
              </a:rPr>
              <a:t>Neuromodulateur principaux : </a:t>
            </a:r>
            <a:r>
              <a:rPr lang="fr-FR" sz="2000" dirty="0"/>
              <a:t>dopamine, </a:t>
            </a:r>
            <a:r>
              <a:rPr lang="fr-FR" sz="2000" dirty="0" err="1"/>
              <a:t>serotonine</a:t>
            </a:r>
            <a:r>
              <a:rPr lang="fr-FR" sz="2000" dirty="0"/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sz="2000" dirty="0" err="1"/>
              <a:t>acetylcholine</a:t>
            </a:r>
            <a:r>
              <a:rPr lang="fr-FR" sz="2000" dirty="0"/>
              <a:t>, histamine, noradrénaline, hormones</a:t>
            </a:r>
            <a:endParaRPr lang="fr-FR" altLang="en-US" sz="2000" u="sng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16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solidFill>
                  <a:srgbClr val="000000"/>
                </a:solidFill>
              </a:rPr>
              <a:t>Action diffuse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400" b="1" dirty="0">
                <a:solidFill>
                  <a:srgbClr val="000000"/>
                </a:solidFill>
              </a:rPr>
              <a:t>Exemple de la Noradrénaline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400" b="1" dirty="0">
                <a:solidFill>
                  <a:srgbClr val="000000"/>
                </a:solidFill>
              </a:rPr>
              <a:t>sécrétée par le locus coeruleus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400" dirty="0">
                <a:solidFill>
                  <a:srgbClr val="000000"/>
                </a:solidFill>
              </a:rPr>
              <a:t>Impliqué dans l’éveil et l’attention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400" b="1" dirty="0">
                <a:solidFill>
                  <a:srgbClr val="00B050"/>
                </a:solidFill>
              </a:rPr>
              <a:t>qui arrose un grand ensemble de structures cibles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400" dirty="0">
                <a:solidFill>
                  <a:srgbClr val="000000"/>
                </a:solidFill>
              </a:rPr>
              <a:t>par exemple en réponse à un stimulus nouveau</a:t>
            </a:r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</p:spTree>
    <p:extLst>
      <p:ext uri="{BB962C8B-B14F-4D97-AF65-F5344CB8AC3E}">
        <p14:creationId xmlns:p14="http://schemas.microsoft.com/office/powerpoint/2010/main" val="18905963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B2E4FBD-7EA8-4E5D-A1AC-57057DDFA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720" y="163547"/>
            <a:ext cx="7140559" cy="65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848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3059113" y="2492375"/>
            <a:ext cx="59055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A" altLang="en-US" sz="2400">
                <a:solidFill>
                  <a:srgbClr val="FF0000"/>
                </a:solidFill>
              </a:rPr>
              <a:t>La substance bloque le récepteur du neurotransmetteur</a:t>
            </a:r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4211638" y="5199063"/>
            <a:ext cx="47037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A" altLang="en-US" sz="2400">
                <a:solidFill>
                  <a:srgbClr val="000000"/>
                </a:solidFill>
              </a:rPr>
              <a:t>La substance empêche la recapture du neurotransmetteur</a:t>
            </a:r>
          </a:p>
        </p:txBody>
      </p:sp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3130624" y="3763963"/>
            <a:ext cx="5257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A" altLang="en-US" sz="2400" dirty="0">
                <a:solidFill>
                  <a:srgbClr val="009900"/>
                </a:solidFill>
              </a:rPr>
              <a:t>La  substance produit  le même effet que le neurotransmetteur</a:t>
            </a:r>
          </a:p>
        </p:txBody>
      </p:sp>
      <p:sp>
        <p:nvSpPr>
          <p:cNvPr id="119813" name="Text Box 9"/>
          <p:cNvSpPr txBox="1">
            <a:spLocks noChangeArrowheads="1"/>
          </p:cNvSpPr>
          <p:nvPr/>
        </p:nvSpPr>
        <p:spPr bwMode="auto">
          <a:xfrm>
            <a:off x="541338" y="889000"/>
            <a:ext cx="791845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/>
              <a:t>Mode d’action des substances neurotropes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000"/>
              <a:t>(psychotropes, traitements neurologiques et drogues)</a:t>
            </a:r>
          </a:p>
        </p:txBody>
      </p:sp>
      <p:sp>
        <p:nvSpPr>
          <p:cNvPr id="119814" name="Text Box 11"/>
          <p:cNvSpPr txBox="1">
            <a:spLocks noChangeArrowheads="1"/>
          </p:cNvSpPr>
          <p:nvPr/>
        </p:nvSpPr>
        <p:spPr bwMode="auto">
          <a:xfrm>
            <a:off x="395288" y="2608263"/>
            <a:ext cx="2655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b="1" u="sng">
                <a:solidFill>
                  <a:srgbClr val="FF0000"/>
                </a:solidFill>
              </a:rPr>
              <a:t>Effet antagoniste</a:t>
            </a:r>
          </a:p>
        </p:txBody>
      </p:sp>
      <p:sp>
        <p:nvSpPr>
          <p:cNvPr id="119815" name="Text Box 12"/>
          <p:cNvSpPr txBox="1">
            <a:spLocks noChangeArrowheads="1"/>
          </p:cNvSpPr>
          <p:nvPr/>
        </p:nvSpPr>
        <p:spPr bwMode="auto">
          <a:xfrm>
            <a:off x="323850" y="3913188"/>
            <a:ext cx="2198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b="1" u="sng">
                <a:solidFill>
                  <a:srgbClr val="009900"/>
                </a:solidFill>
              </a:rPr>
              <a:t>Effet agoniste</a:t>
            </a:r>
          </a:p>
        </p:txBody>
      </p:sp>
      <p:sp>
        <p:nvSpPr>
          <p:cNvPr id="119816" name="Text Box 13"/>
          <p:cNvSpPr txBox="1">
            <a:spLocks noChangeArrowheads="1"/>
          </p:cNvSpPr>
          <p:nvPr/>
        </p:nvSpPr>
        <p:spPr bwMode="auto">
          <a:xfrm>
            <a:off x="323850" y="5378450"/>
            <a:ext cx="3822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b="1" u="sng"/>
              <a:t>Inhibiteur de la recapture</a:t>
            </a:r>
          </a:p>
        </p:txBody>
      </p:sp>
      <p:sp>
        <p:nvSpPr>
          <p:cNvPr id="119817" name="Rectangle 14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19818" name="Text Box 15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autoUpdateAnimBg="0"/>
      <p:bldP spid="132100" grpId="0" autoUpdateAnimBg="0"/>
      <p:bldP spid="132103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3"/>
          <p:cNvSpPr txBox="1">
            <a:spLocks noChangeArrowheads="1"/>
          </p:cNvSpPr>
          <p:nvPr/>
        </p:nvSpPr>
        <p:spPr bwMode="auto">
          <a:xfrm>
            <a:off x="395288" y="4594225"/>
            <a:ext cx="72088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76250" indent="-4762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A" altLang="en-US" sz="1800" i="1" dirty="0">
                <a:solidFill>
                  <a:srgbClr val="000000"/>
                </a:solidFill>
              </a:rPr>
              <a:t>Ex.	Opiacés se fixent sur les récepteurs des endorphines et </a:t>
            </a:r>
            <a:r>
              <a:rPr lang="fr-CA" altLang="en-US" sz="1800" b="1" i="1" dirty="0">
                <a:solidFill>
                  <a:srgbClr val="000000"/>
                </a:solidFill>
              </a:rPr>
              <a:t>agissent de la même façon</a:t>
            </a:r>
            <a:r>
              <a:rPr lang="fr-CA" altLang="en-US" sz="1800" i="1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133124" name="Group 4"/>
          <p:cNvGrpSpPr>
            <a:grpSpLocks/>
          </p:cNvGrpSpPr>
          <p:nvPr/>
        </p:nvGrpSpPr>
        <p:grpSpPr bwMode="auto">
          <a:xfrm>
            <a:off x="309563" y="1065214"/>
            <a:ext cx="8366125" cy="1484313"/>
            <a:chOff x="480" y="1968"/>
            <a:chExt cx="4848" cy="935"/>
          </a:xfrm>
        </p:grpSpPr>
        <p:sp>
          <p:nvSpPr>
            <p:cNvPr id="120841" name="Text Box 5"/>
            <p:cNvSpPr txBox="1">
              <a:spLocks noChangeArrowheads="1"/>
            </p:cNvSpPr>
            <p:nvPr/>
          </p:nvSpPr>
          <p:spPr bwMode="auto">
            <a:xfrm>
              <a:off x="480" y="1968"/>
              <a:ext cx="4848" cy="25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endParaRPr lang="fr-CA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120842" name="Text Box 6"/>
            <p:cNvSpPr txBox="1">
              <a:spLocks noChangeArrowheads="1"/>
            </p:cNvSpPr>
            <p:nvPr/>
          </p:nvSpPr>
          <p:spPr bwMode="auto">
            <a:xfrm>
              <a:off x="480" y="2496"/>
              <a:ext cx="3700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476250" indent="-47625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fr-CA" altLang="en-US" sz="1800" i="1" dirty="0">
                  <a:solidFill>
                    <a:srgbClr val="000000"/>
                  </a:solidFill>
                </a:rPr>
                <a:t>Ex.	Curare ou </a:t>
              </a:r>
              <a:r>
                <a:rPr lang="fr-CA" altLang="en-US" sz="1800" i="1" dirty="0" err="1">
                  <a:solidFill>
                    <a:srgbClr val="000000"/>
                  </a:solidFill>
                </a:rPr>
                <a:t>cobratoxine</a:t>
              </a:r>
              <a:r>
                <a:rPr lang="fr-CA" altLang="en-US" sz="1800" i="1" dirty="0">
                  <a:solidFill>
                    <a:srgbClr val="000000"/>
                  </a:solidFill>
                </a:rPr>
                <a:t> aux jonctions neuromusculaires (antagonistes de l ’acétylcholine).</a:t>
              </a:r>
            </a:p>
          </p:txBody>
        </p:sp>
      </p:grp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833438" y="2887663"/>
            <a:ext cx="57547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A" altLang="en-US" sz="1800" i="1" dirty="0">
                <a:solidFill>
                  <a:srgbClr val="000000"/>
                </a:solidFill>
              </a:rPr>
              <a:t>Antipsychotiques neuroleptiques (antagonistes de la dopamine).</a:t>
            </a:r>
          </a:p>
        </p:txBody>
      </p:sp>
      <p:sp>
        <p:nvSpPr>
          <p:cNvPr id="120837" name="Rectangle 10"/>
          <p:cNvSpPr>
            <a:spLocks noChangeArrowheads="1"/>
          </p:cNvSpPr>
          <p:nvPr/>
        </p:nvSpPr>
        <p:spPr bwMode="auto">
          <a:xfrm>
            <a:off x="179388" y="3729038"/>
            <a:ext cx="83551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800" b="1" dirty="0">
                <a:solidFill>
                  <a:srgbClr val="009900"/>
                </a:solidFill>
              </a:rPr>
              <a:t>Effet agoniste :  </a:t>
            </a:r>
            <a:r>
              <a:rPr lang="fr-FR" altLang="en-US" sz="2800" dirty="0">
                <a:solidFill>
                  <a:srgbClr val="009900"/>
                </a:solidFill>
              </a:rPr>
              <a:t>mime l’effet du neurotransmetteur</a:t>
            </a:r>
          </a:p>
        </p:txBody>
      </p:sp>
      <p:sp>
        <p:nvSpPr>
          <p:cNvPr id="120838" name="Rectangle 12"/>
          <p:cNvSpPr>
            <a:spLocks noChangeArrowheads="1"/>
          </p:cNvSpPr>
          <p:nvPr/>
        </p:nvSpPr>
        <p:spPr bwMode="auto">
          <a:xfrm>
            <a:off x="165100" y="1052513"/>
            <a:ext cx="83006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800" b="1" dirty="0">
                <a:solidFill>
                  <a:srgbClr val="FF0000"/>
                </a:solidFill>
              </a:rPr>
              <a:t>Effet antagoniste :</a:t>
            </a:r>
            <a:r>
              <a:rPr lang="fr-FR" altLang="en-US" sz="2400" dirty="0">
                <a:solidFill>
                  <a:srgbClr val="FF0000"/>
                </a:solidFill>
              </a:rPr>
              <a:t>   </a:t>
            </a:r>
            <a:r>
              <a:rPr lang="fr-FR" altLang="en-US" sz="2800" dirty="0">
                <a:solidFill>
                  <a:srgbClr val="FF0000"/>
                </a:solidFill>
              </a:rPr>
              <a:t>opposé au neurotransmetteur</a:t>
            </a:r>
          </a:p>
        </p:txBody>
      </p:sp>
      <p:sp>
        <p:nvSpPr>
          <p:cNvPr id="120839" name="Rectangle 13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20840" name="Text Box 14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  <p:pic>
        <p:nvPicPr>
          <p:cNvPr id="12" name="Picture 14" descr="http://player.slideplayer.fr/4/1540051/data/images/img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114" y="4149080"/>
            <a:ext cx="2255017" cy="278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http://player.slideplayer.fr/4/1540051/data/images/img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115" y="1474089"/>
            <a:ext cx="2255017" cy="231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7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Neurotransmission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6093296"/>
            <a:ext cx="8784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http://lecerveau.mcgill.ca/flash/i/i_03/i_03_m/i_03_m_par/i_03_m_par_cannabis.html#drogues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0824" y="1307668"/>
            <a:ext cx="91863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Agoniste</a:t>
            </a:r>
            <a:r>
              <a:rPr lang="fr-FR" dirty="0"/>
              <a:t> récepteurs « </a:t>
            </a:r>
            <a:r>
              <a:rPr lang="fr-FR" dirty="0" err="1"/>
              <a:t>cannabinoïdes</a:t>
            </a:r>
            <a:r>
              <a:rPr lang="fr-FR" dirty="0"/>
              <a:t> » </a:t>
            </a:r>
            <a:r>
              <a:rPr lang="fr-FR" sz="1600" dirty="0"/>
              <a:t>=&gt; Effets euphorisant, relaxant et hallucinatoires</a:t>
            </a:r>
          </a:p>
          <a:p>
            <a:endParaRPr lang="fr-FR" dirty="0"/>
          </a:p>
          <a:p>
            <a:r>
              <a:rPr lang="fr-FR" dirty="0"/>
              <a:t>Molécule endogène: l’</a:t>
            </a:r>
            <a:r>
              <a:rPr lang="fr-FR" dirty="0" err="1"/>
              <a:t>anandamide</a:t>
            </a:r>
            <a:r>
              <a:rPr lang="fr-FR" dirty="0"/>
              <a:t> (présente dans le chocolat)</a:t>
            </a:r>
          </a:p>
          <a:p>
            <a:endParaRPr lang="fr-FR" dirty="0"/>
          </a:p>
          <a:p>
            <a:r>
              <a:rPr lang="fr-FR" dirty="0"/>
              <a:t>le Delta-9-tetrahydrocannabinol (ou THC) se fixe sur ces récepteurs à l’</a:t>
            </a:r>
            <a:r>
              <a:rPr lang="fr-FR" dirty="0" err="1"/>
              <a:t>anandamide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86580" y="2996952"/>
            <a:ext cx="8701752" cy="261610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 THC se fixe sur récepteurs CB1 de l’</a:t>
            </a:r>
            <a:r>
              <a:rPr lang="fr-FR" sz="1600" dirty="0" err="1"/>
              <a:t>anandamide</a:t>
            </a:r>
            <a:r>
              <a:rPr lang="fr-FR" sz="1600" dirty="0"/>
              <a:t>:</a:t>
            </a:r>
          </a:p>
          <a:p>
            <a:endParaRPr lang="fr-FR" sz="1600" dirty="0"/>
          </a:p>
          <a:p>
            <a:r>
              <a:rPr lang="fr-FR" sz="1600" dirty="0"/>
              <a:t>=&gt; baisse de l’</a:t>
            </a:r>
            <a:r>
              <a:rPr lang="fr-FR" sz="1600" dirty="0" err="1"/>
              <a:t>AMPc</a:t>
            </a:r>
            <a:r>
              <a:rPr lang="fr-FR" sz="1600" dirty="0"/>
              <a:t> =&gt; Inhibition des canaux calciques</a:t>
            </a:r>
          </a:p>
          <a:p>
            <a:r>
              <a:rPr lang="fr-FR" sz="1600" dirty="0"/>
              <a:t>				=&gt; réduit la neurotransmission en général</a:t>
            </a:r>
          </a:p>
          <a:p>
            <a:endParaRPr lang="fr-FR" sz="1600" dirty="0"/>
          </a:p>
          <a:p>
            <a:r>
              <a:rPr lang="fr-FR" sz="1600" dirty="0"/>
              <a:t>=&gt; inhibent les neurones à GABA  =&gt; active les neurones à Dopamine du circuit de récompense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sz="1600" dirty="0"/>
          </a:p>
          <a:p>
            <a:r>
              <a:rPr lang="fr-FR" sz="1600" dirty="0"/>
              <a:t>=&gt; Bloquent les récepteurs des artérioles cérébrales et diminuent les apports en glucose et oxygène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50825" y="4858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en-US" sz="3200" kern="0" dirty="0">
                <a:solidFill>
                  <a:srgbClr val="000000"/>
                </a:solidFill>
              </a:rPr>
              <a:t>Ex: mode d’action du cannabis</a:t>
            </a:r>
          </a:p>
        </p:txBody>
      </p:sp>
    </p:spTree>
    <p:extLst>
      <p:ext uri="{BB962C8B-B14F-4D97-AF65-F5344CB8AC3E}">
        <p14:creationId xmlns:p14="http://schemas.microsoft.com/office/powerpoint/2010/main" val="15740713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323850" y="2514600"/>
            <a:ext cx="8229600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A" altLang="en-US" sz="2400" dirty="0">
                <a:solidFill>
                  <a:srgbClr val="000000"/>
                </a:solidFill>
              </a:rPr>
              <a:t>=&gt; Le neurotransmetteur reste plus longtemps dans la fente synaptique …</a:t>
            </a:r>
          </a:p>
          <a:p>
            <a:pPr>
              <a:spcBef>
                <a:spcPct val="50000"/>
              </a:spcBef>
            </a:pPr>
            <a:endParaRPr lang="fr-CA" altLang="en-US" sz="240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fr-CA" altLang="en-US" sz="2000" b="1" dirty="0">
                <a:solidFill>
                  <a:srgbClr val="000000"/>
                </a:solidFill>
              </a:rPr>
              <a:t>Cocaïne</a:t>
            </a:r>
            <a:r>
              <a:rPr lang="fr-CA" altLang="en-US" sz="2000" dirty="0">
                <a:solidFill>
                  <a:srgbClr val="000000"/>
                </a:solidFill>
              </a:rPr>
              <a:t> et </a:t>
            </a:r>
            <a:r>
              <a:rPr lang="fr-CA" altLang="en-US" sz="2000" b="1" dirty="0">
                <a:solidFill>
                  <a:srgbClr val="000000"/>
                </a:solidFill>
              </a:rPr>
              <a:t>amphétamines</a:t>
            </a:r>
            <a:r>
              <a:rPr lang="fr-CA" altLang="en-US" sz="2000" dirty="0">
                <a:solidFill>
                  <a:srgbClr val="000000"/>
                </a:solidFill>
              </a:rPr>
              <a:t> = inhibiteur de la recapture de la dopamine</a:t>
            </a:r>
          </a:p>
          <a:p>
            <a:pPr>
              <a:spcBef>
                <a:spcPct val="50000"/>
              </a:spcBef>
            </a:pPr>
            <a:endParaRPr lang="fr-CA" altLang="en-US" sz="200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fr-CA" altLang="en-US" sz="2000" dirty="0">
                <a:solidFill>
                  <a:srgbClr val="000000"/>
                </a:solidFill>
              </a:rPr>
              <a:t>Certains </a:t>
            </a:r>
            <a:r>
              <a:rPr lang="fr-CA" altLang="en-US" sz="2000" b="1" dirty="0">
                <a:solidFill>
                  <a:srgbClr val="000000"/>
                </a:solidFill>
              </a:rPr>
              <a:t>antidépresseurs</a:t>
            </a:r>
            <a:r>
              <a:rPr lang="fr-CA" altLang="en-US" sz="2000" dirty="0">
                <a:solidFill>
                  <a:srgbClr val="000000"/>
                </a:solidFill>
              </a:rPr>
              <a:t> = inhibiteur de la recapture de la sérotonine</a:t>
            </a:r>
          </a:p>
        </p:txBody>
      </p:sp>
      <p:sp>
        <p:nvSpPr>
          <p:cNvPr id="121859" name="Text Box 4"/>
          <p:cNvSpPr txBox="1">
            <a:spLocks noChangeArrowheads="1"/>
          </p:cNvSpPr>
          <p:nvPr/>
        </p:nvSpPr>
        <p:spPr bwMode="auto">
          <a:xfrm>
            <a:off x="1000521" y="836613"/>
            <a:ext cx="711438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3600" dirty="0"/>
              <a:t>Inhibiteurs de la recapture: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800" dirty="0">
                <a:solidFill>
                  <a:srgbClr val="009900"/>
                </a:solidFill>
              </a:rPr>
              <a:t>Accroissent les effets du neurotransmetteur</a:t>
            </a:r>
          </a:p>
        </p:txBody>
      </p:sp>
      <p:sp>
        <p:nvSpPr>
          <p:cNvPr id="121860" name="Rectangle 5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21861" name="Text Box 6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Neurotransmission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 build="p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synapse3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324600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1" name="Picture 3" descr="synapse3d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324600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5172" name="Group 4"/>
          <p:cNvGrpSpPr>
            <a:grpSpLocks/>
          </p:cNvGrpSpPr>
          <p:nvPr/>
        </p:nvGrpSpPr>
        <p:grpSpPr bwMode="auto">
          <a:xfrm>
            <a:off x="350565" y="5057800"/>
            <a:ext cx="3952875" cy="1485900"/>
            <a:chOff x="294" y="2880"/>
            <a:chExt cx="2490" cy="936"/>
          </a:xfrm>
        </p:grpSpPr>
        <p:sp>
          <p:nvSpPr>
            <p:cNvPr id="122898" name="Text Box 5"/>
            <p:cNvSpPr txBox="1">
              <a:spLocks noChangeArrowheads="1"/>
            </p:cNvSpPr>
            <p:nvPr/>
          </p:nvSpPr>
          <p:spPr bwMode="auto">
            <a:xfrm>
              <a:off x="294" y="3370"/>
              <a:ext cx="1386" cy="44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ts val="0"/>
                </a:spcBef>
                <a:buFontTx/>
                <a:buNone/>
              </a:pPr>
              <a:r>
                <a:rPr lang="fr-CA" altLang="en-US" sz="2000" dirty="0"/>
                <a:t>Récepteurs de</a:t>
              </a:r>
            </a:p>
            <a:p>
              <a:pPr>
                <a:spcBef>
                  <a:spcPts val="0"/>
                </a:spcBef>
                <a:buFontTx/>
                <a:buNone/>
              </a:pPr>
              <a:r>
                <a:rPr lang="fr-CA" altLang="en-US" sz="2000" dirty="0"/>
                <a:t>la dopamine </a:t>
              </a:r>
            </a:p>
          </p:txBody>
        </p:sp>
        <p:sp>
          <p:nvSpPr>
            <p:cNvPr id="122899" name="Line 6"/>
            <p:cNvSpPr>
              <a:spLocks noChangeShapeType="1"/>
            </p:cNvSpPr>
            <p:nvPr/>
          </p:nvSpPr>
          <p:spPr bwMode="auto">
            <a:xfrm flipH="1" flipV="1">
              <a:off x="1632" y="3120"/>
              <a:ext cx="48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122900" name="Line 7"/>
            <p:cNvSpPr>
              <a:spLocks noChangeShapeType="1"/>
            </p:cNvSpPr>
            <p:nvPr/>
          </p:nvSpPr>
          <p:spPr bwMode="auto">
            <a:xfrm flipV="1">
              <a:off x="1680" y="3072"/>
              <a:ext cx="480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122901" name="Line 8"/>
            <p:cNvSpPr>
              <a:spLocks noChangeShapeType="1"/>
            </p:cNvSpPr>
            <p:nvPr/>
          </p:nvSpPr>
          <p:spPr bwMode="auto">
            <a:xfrm flipV="1">
              <a:off x="1680" y="2880"/>
              <a:ext cx="1104" cy="7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grpSp>
        <p:nvGrpSpPr>
          <p:cNvPr id="135177" name="Group 9"/>
          <p:cNvGrpSpPr>
            <a:grpSpLocks/>
          </p:cNvGrpSpPr>
          <p:nvPr/>
        </p:nvGrpSpPr>
        <p:grpSpPr bwMode="auto">
          <a:xfrm>
            <a:off x="1647553" y="1393850"/>
            <a:ext cx="1768475" cy="3160713"/>
            <a:chOff x="1286" y="265"/>
            <a:chExt cx="1114" cy="1991"/>
          </a:xfrm>
        </p:grpSpPr>
        <p:sp>
          <p:nvSpPr>
            <p:cNvPr id="122896" name="Text Box 10"/>
            <p:cNvSpPr txBox="1">
              <a:spLocks noChangeArrowheads="1"/>
            </p:cNvSpPr>
            <p:nvPr/>
          </p:nvSpPr>
          <p:spPr bwMode="auto">
            <a:xfrm>
              <a:off x="1286" y="265"/>
              <a:ext cx="99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fr-CA" altLang="en-US" sz="2400"/>
                <a:t>Dopamine</a:t>
              </a:r>
            </a:p>
          </p:txBody>
        </p:sp>
        <p:sp>
          <p:nvSpPr>
            <p:cNvPr id="122897" name="Line 11"/>
            <p:cNvSpPr>
              <a:spLocks noChangeShapeType="1"/>
            </p:cNvSpPr>
            <p:nvPr/>
          </p:nvSpPr>
          <p:spPr bwMode="auto">
            <a:xfrm>
              <a:off x="2112" y="528"/>
              <a:ext cx="288" cy="172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</p:grpSp>
      <p:grpSp>
        <p:nvGrpSpPr>
          <p:cNvPr id="135180" name="Group 12"/>
          <p:cNvGrpSpPr>
            <a:grpSpLocks/>
          </p:cNvGrpSpPr>
          <p:nvPr/>
        </p:nvGrpSpPr>
        <p:grpSpPr bwMode="auto">
          <a:xfrm>
            <a:off x="6616428" y="1611338"/>
            <a:ext cx="1820862" cy="1143000"/>
            <a:chOff x="4176" y="432"/>
            <a:chExt cx="1147" cy="720"/>
          </a:xfrm>
        </p:grpSpPr>
        <p:sp>
          <p:nvSpPr>
            <p:cNvPr id="122894" name="Text Box 13"/>
            <p:cNvSpPr txBox="1">
              <a:spLocks noChangeArrowheads="1"/>
            </p:cNvSpPr>
            <p:nvPr/>
          </p:nvSpPr>
          <p:spPr bwMode="auto">
            <a:xfrm>
              <a:off x="4320" y="432"/>
              <a:ext cx="100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fr-CA" altLang="en-US" sz="2400" dirty="0">
                  <a:solidFill>
                    <a:srgbClr val="FF0000"/>
                  </a:solidFill>
                </a:rPr>
                <a:t>Recapture</a:t>
              </a:r>
            </a:p>
          </p:txBody>
        </p:sp>
        <p:sp>
          <p:nvSpPr>
            <p:cNvPr id="122895" name="Line 14"/>
            <p:cNvSpPr>
              <a:spLocks noChangeShapeType="1"/>
            </p:cNvSpPr>
            <p:nvPr/>
          </p:nvSpPr>
          <p:spPr bwMode="auto">
            <a:xfrm flipH="1">
              <a:off x="4176" y="720"/>
              <a:ext cx="624" cy="43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grpSp>
        <p:nvGrpSpPr>
          <p:cNvPr id="135183" name="Group 15"/>
          <p:cNvGrpSpPr>
            <a:grpSpLocks/>
          </p:cNvGrpSpPr>
          <p:nvPr/>
        </p:nvGrpSpPr>
        <p:grpSpPr bwMode="auto">
          <a:xfrm>
            <a:off x="3779565" y="1265263"/>
            <a:ext cx="3525838" cy="1735138"/>
            <a:chOff x="2454" y="491"/>
            <a:chExt cx="2221" cy="1093"/>
          </a:xfrm>
        </p:grpSpPr>
        <p:sp>
          <p:nvSpPr>
            <p:cNvPr id="122891" name="Text Box 16"/>
            <p:cNvSpPr txBox="1">
              <a:spLocks noChangeArrowheads="1"/>
            </p:cNvSpPr>
            <p:nvPr/>
          </p:nvSpPr>
          <p:spPr bwMode="auto">
            <a:xfrm>
              <a:off x="2454" y="491"/>
              <a:ext cx="2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fr-CA" altLang="en-US" sz="2400" dirty="0">
                  <a:solidFill>
                    <a:srgbClr val="FF0000"/>
                  </a:solidFill>
                </a:rPr>
                <a:t>Inhibition de la recapture</a:t>
              </a:r>
            </a:p>
          </p:txBody>
        </p:sp>
        <p:sp>
          <p:nvSpPr>
            <p:cNvPr id="122892" name="Line 17"/>
            <p:cNvSpPr>
              <a:spLocks noChangeShapeType="1"/>
            </p:cNvSpPr>
            <p:nvPr/>
          </p:nvSpPr>
          <p:spPr bwMode="auto">
            <a:xfrm>
              <a:off x="3406" y="720"/>
              <a:ext cx="50" cy="28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2893" name="Oval 18"/>
            <p:cNvSpPr>
              <a:spLocks noChangeArrowheads="1"/>
            </p:cNvSpPr>
            <p:nvPr/>
          </p:nvSpPr>
          <p:spPr bwMode="auto">
            <a:xfrm>
              <a:off x="3888" y="1248"/>
              <a:ext cx="336" cy="336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122888" name="Text Box 19"/>
          <p:cNvSpPr txBox="1">
            <a:spLocks noChangeArrowheads="1"/>
          </p:cNvSpPr>
          <p:nvPr/>
        </p:nvSpPr>
        <p:spPr bwMode="auto">
          <a:xfrm>
            <a:off x="3447778" y="1611338"/>
            <a:ext cx="161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présynaptique</a:t>
            </a:r>
          </a:p>
        </p:txBody>
      </p:sp>
      <p:sp>
        <p:nvSpPr>
          <p:cNvPr id="122889" name="Text Box 20"/>
          <p:cNvSpPr txBox="1">
            <a:spLocks noChangeArrowheads="1"/>
          </p:cNvSpPr>
          <p:nvPr/>
        </p:nvSpPr>
        <p:spPr bwMode="auto">
          <a:xfrm rot="-1465503">
            <a:off x="6048103" y="5276875"/>
            <a:ext cx="172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postsynaptique</a:t>
            </a:r>
          </a:p>
        </p:txBody>
      </p:sp>
      <p:sp>
        <p:nvSpPr>
          <p:cNvPr id="122890" name="Text Box 21"/>
          <p:cNvSpPr txBox="1">
            <a:spLocks noChangeArrowheads="1"/>
          </p:cNvSpPr>
          <p:nvPr/>
        </p:nvSpPr>
        <p:spPr bwMode="auto">
          <a:xfrm rot="-1465503">
            <a:off x="5979840" y="3194075"/>
            <a:ext cx="186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fente synaptique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55908" y="39404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Ex: Les effets de la </a:t>
            </a:r>
            <a:r>
              <a:rPr lang="fr-FR" b="1" dirty="0"/>
              <a:t>cocaïne</a:t>
            </a:r>
            <a:r>
              <a:rPr lang="fr-FR" dirty="0"/>
              <a:t> sont dus principalement à son action inhibitrice de la </a:t>
            </a:r>
            <a:r>
              <a:rPr lang="fr-FR" b="1" dirty="0"/>
              <a:t>recapture</a:t>
            </a:r>
            <a:r>
              <a:rPr lang="fr-FR" dirty="0"/>
              <a:t> de la dopamine, responsable des mécanismes de dépendance. </a:t>
            </a:r>
          </a:p>
        </p:txBody>
      </p:sp>
      <p:sp>
        <p:nvSpPr>
          <p:cNvPr id="3" name="Rectangle 2"/>
          <p:cNvSpPr/>
          <p:nvPr/>
        </p:nvSpPr>
        <p:spPr>
          <a:xfrm>
            <a:off x="331256" y="6550248"/>
            <a:ext cx="8784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l'euphorie laisse ensuite place à une anxiété et un état dépressif qui appelle souvent d’autres consommations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35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78881" y="908720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Ex : La cocaïne </a:t>
            </a:r>
            <a:r>
              <a:rPr lang="fr-FR" sz="2400" b="1" dirty="0"/>
              <a:t>bloque la recapture </a:t>
            </a:r>
            <a:r>
              <a:rPr lang="fr-FR" sz="2400" dirty="0"/>
              <a:t>:</a:t>
            </a:r>
          </a:p>
          <a:p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dopamine : grande dépendance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sérotonine :  sentiment de confiance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noradrénaline : sentiment d’énergie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55576" y="4005064"/>
            <a:ext cx="63610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Prise chronique :</a:t>
            </a:r>
          </a:p>
          <a:p>
            <a:r>
              <a:rPr lang="fr-FR" sz="2400" dirty="0"/>
              <a:t>	=&gt; synthèse de nouveau récepteurs</a:t>
            </a:r>
          </a:p>
          <a:p>
            <a:r>
              <a:rPr lang="fr-FR" sz="2400" dirty="0"/>
              <a:t>		=&gt; sensibilité accrue</a:t>
            </a:r>
          </a:p>
          <a:p>
            <a:r>
              <a:rPr lang="fr-FR" sz="2400" dirty="0"/>
              <a:t>			=&gt; sentiment de manque</a:t>
            </a:r>
          </a:p>
        </p:txBody>
      </p:sp>
    </p:spTree>
    <p:extLst>
      <p:ext uri="{BB962C8B-B14F-4D97-AF65-F5344CB8AC3E}">
        <p14:creationId xmlns:p14="http://schemas.microsoft.com/office/powerpoint/2010/main" val="1935663104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en-US" sz="3600">
                <a:solidFill>
                  <a:srgbClr val="000000"/>
                </a:solidFill>
              </a:rPr>
              <a:t>Communications chimiques</a:t>
            </a:r>
            <a:br>
              <a:rPr lang="fr-FR" altLang="en-US" sz="3600">
                <a:solidFill>
                  <a:srgbClr val="000000"/>
                </a:solidFill>
              </a:rPr>
            </a:br>
            <a:r>
              <a:rPr lang="fr-FR" altLang="en-US" sz="3600">
                <a:solidFill>
                  <a:srgbClr val="000000"/>
                </a:solidFill>
              </a:rPr>
              <a:t>non-synaptiques</a:t>
            </a:r>
          </a:p>
        </p:txBody>
      </p:sp>
      <p:sp>
        <p:nvSpPr>
          <p:cNvPr id="123907" name="Text Box 4"/>
          <p:cNvSpPr txBox="1">
            <a:spLocks noChangeArrowheads="1"/>
          </p:cNvSpPr>
          <p:nvPr/>
        </p:nvSpPr>
        <p:spPr bwMode="auto">
          <a:xfrm>
            <a:off x="303213" y="1936750"/>
            <a:ext cx="8840787" cy="415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Des récepteurs sont présents sur toute la membrane neuronale, et sont sensibles aux neuromodulateurs et aux hormones </a:t>
            </a:r>
            <a:r>
              <a:rPr lang="fr-FR" altLang="en-US" sz="2000" b="1" dirty="0">
                <a:solidFill>
                  <a:srgbClr val="000000"/>
                </a:solidFill>
              </a:rPr>
              <a:t>diffusant dans le LEC</a:t>
            </a:r>
            <a:r>
              <a:rPr lang="fr-FR" altLang="en-US" sz="2000" dirty="0">
                <a:solidFill>
                  <a:srgbClr val="000000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Certains récepteurs</a:t>
            </a:r>
            <a:r>
              <a:rPr lang="fr-FR" altLang="en-US" sz="1800" dirty="0">
                <a:solidFill>
                  <a:srgbClr val="000000"/>
                </a:solidFill>
              </a:rPr>
              <a:t> sont ionotropiques et comprennent un site pour les neurotransmetteurs et un site pour les neuromodulateurs.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solidFill>
                  <a:srgbClr val="000000"/>
                </a:solidFill>
              </a:rPr>
              <a:t>Les récepteurs hormonaux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en-US" sz="1800" dirty="0">
                <a:solidFill>
                  <a:srgbClr val="000000"/>
                </a:solidFill>
              </a:rPr>
              <a:t>	</a:t>
            </a:r>
            <a:r>
              <a:rPr lang="fr-FR" altLang="en-US" sz="1800" b="1" dirty="0">
                <a:solidFill>
                  <a:srgbClr val="000000"/>
                </a:solidFill>
              </a:rPr>
              <a:t>les peptides</a:t>
            </a:r>
            <a:r>
              <a:rPr lang="fr-FR" altLang="en-US" sz="1800" dirty="0">
                <a:solidFill>
                  <a:srgbClr val="000000"/>
                </a:solidFill>
              </a:rPr>
              <a:t> agissent sur des récepteurs métabotropiques, dont le messager secondaire pénètre dans le noyaux pour modifier le métabolisme cellulaire</a:t>
            </a:r>
          </a:p>
          <a:p>
            <a:pPr eaLnBrk="1" hangingPunct="1">
              <a:spcBef>
                <a:spcPct val="0"/>
              </a:spcBef>
            </a:pPr>
            <a:r>
              <a:rPr lang="fr-FR" altLang="en-US" sz="1800" dirty="0">
                <a:solidFill>
                  <a:srgbClr val="000000"/>
                </a:solidFill>
              </a:rPr>
              <a:t>	</a:t>
            </a:r>
            <a:r>
              <a:rPr lang="fr-FR" altLang="en-US" sz="1800" b="1" dirty="0">
                <a:solidFill>
                  <a:srgbClr val="000000"/>
                </a:solidFill>
              </a:rPr>
              <a:t>les stéroïdes</a:t>
            </a:r>
            <a:r>
              <a:rPr lang="fr-FR" altLang="en-US" sz="1800" dirty="0">
                <a:solidFill>
                  <a:srgbClr val="000000"/>
                </a:solidFill>
              </a:rPr>
              <a:t> sont solubles dans les lipides et passent la membrane plasmique pour se lier directement à des récepteurs au sein du noyau.</a:t>
            </a:r>
          </a:p>
          <a:p>
            <a:pPr eaLnBrk="1" hangingPunct="1">
              <a:spcBef>
                <a:spcPct val="0"/>
              </a:spcBef>
            </a:pPr>
            <a:endParaRPr lang="fr-FR" altLang="en-US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en-US" sz="1800" dirty="0">
                <a:solidFill>
                  <a:srgbClr val="000000"/>
                </a:solidFill>
              </a:rPr>
              <a:t> Les stéroïdes peuvent aussi affecter les fonctions </a:t>
            </a:r>
            <a:r>
              <a:rPr lang="fr-FR" altLang="en-US" sz="1800" dirty="0" err="1">
                <a:solidFill>
                  <a:srgbClr val="000000"/>
                </a:solidFill>
              </a:rPr>
              <a:t>pré-et</a:t>
            </a:r>
            <a:r>
              <a:rPr lang="fr-FR" altLang="en-US" sz="1800" dirty="0">
                <a:solidFill>
                  <a:srgbClr val="000000"/>
                </a:solidFill>
              </a:rPr>
              <a:t> post-synaptiques</a:t>
            </a:r>
          </a:p>
        </p:txBody>
      </p:sp>
      <p:sp>
        <p:nvSpPr>
          <p:cNvPr id="123908" name="Rectangle 5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123909" name="Text Box 6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ChangeArrowheads="1"/>
          </p:cNvSpPr>
          <p:nvPr/>
        </p:nvSpPr>
        <p:spPr bwMode="auto">
          <a:xfrm>
            <a:off x="0" y="0"/>
            <a:ext cx="91059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en-US">
                <a:solidFill>
                  <a:schemeClr val="tx1"/>
                </a:solidFill>
              </a:rPr>
              <a:t>Synapse chimique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707904" y="2060848"/>
            <a:ext cx="5740703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fr-FR" altLang="en-US" sz="2400" b="1" dirty="0"/>
              <a:t>Propriétés :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fr-FR" altLang="en-US" sz="2400" dirty="0"/>
              <a:t>		Unidirectionnelle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fr-FR" altLang="en-US" sz="2400" dirty="0"/>
              <a:t>		Transmission plus lente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fr-FR" altLang="en-US" sz="2400" dirty="0"/>
              <a:t>		Message quantique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fr-FR" altLang="en-US" sz="2400" dirty="0"/>
              <a:t>		Signal modulable</a:t>
            </a:r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1055688" y="0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Synapse chimique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1F83576-8094-4CAB-800C-7FA789F27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5" y="2708921"/>
            <a:ext cx="5524679" cy="4136534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3813" y="0"/>
            <a:ext cx="9105900" cy="4064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99"/>
              </a:solidFill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4605338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/>
              <a:t>Neurotransmission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62753" y="908720"/>
            <a:ext cx="90570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Ex: les benzodiazépines</a:t>
            </a:r>
          </a:p>
          <a:p>
            <a:r>
              <a:rPr lang="fr-FR" sz="2000" dirty="0"/>
              <a:t>(anxiolytiques, hypnotiques, myorelaxants, anticonvulsivants, amnésiants</a:t>
            </a:r>
          </a:p>
          <a:p>
            <a:r>
              <a:rPr lang="fr-FR" sz="1400" dirty="0" err="1"/>
              <a:t>Librium</a:t>
            </a:r>
            <a:r>
              <a:rPr lang="fr-FR" sz="1400" dirty="0"/>
              <a:t>®, Diazépam=Valium® , Lexomil®, Xanax®, …)</a:t>
            </a:r>
            <a:endParaRPr lang="fr-FR" sz="1600" dirty="0"/>
          </a:p>
          <a:p>
            <a:endParaRPr lang="fr-FR" sz="2400" dirty="0"/>
          </a:p>
          <a:p>
            <a:r>
              <a:rPr lang="fr-FR" sz="2400" dirty="0"/>
              <a:t>Augmentent l’efficacité des récepteurs GABA : </a:t>
            </a:r>
            <a:r>
              <a:rPr lang="fr-FR" sz="2400" b="1" dirty="0"/>
              <a:t>neuromodulation</a:t>
            </a:r>
          </a:p>
          <a:p>
            <a:r>
              <a:rPr lang="fr-FR" sz="2400" dirty="0"/>
              <a:t>	=&gt; augmente Cl- intracellulaire</a:t>
            </a:r>
          </a:p>
          <a:p>
            <a:r>
              <a:rPr lang="fr-FR" sz="2400" dirty="0"/>
              <a:t>		=&gt; hyperpolarisation (inhibition)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1760" y="6016237"/>
            <a:ext cx="73629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Action additionnée des benzodiazépines et de l’alcool = danger</a:t>
            </a:r>
          </a:p>
          <a:p>
            <a:r>
              <a:rPr lang="fr-FR" sz="2000" dirty="0"/>
              <a:t>Pharmacodépendance possible aux doses thérapeutiques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8" b="16022"/>
          <a:stretch/>
        </p:blipFill>
        <p:spPr>
          <a:xfrm>
            <a:off x="1979712" y="3464590"/>
            <a:ext cx="4244976" cy="232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45757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Freeform 3"/>
          <p:cNvSpPr>
            <a:spLocks/>
          </p:cNvSpPr>
          <p:nvPr/>
        </p:nvSpPr>
        <p:spPr bwMode="auto">
          <a:xfrm>
            <a:off x="1440224" y="658328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00" name="Freeform 4"/>
          <p:cNvSpPr>
            <a:spLocks/>
          </p:cNvSpPr>
          <p:nvPr/>
        </p:nvSpPr>
        <p:spPr bwMode="auto">
          <a:xfrm>
            <a:off x="1008424" y="4019065"/>
            <a:ext cx="7704137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01" name="Freeform 5"/>
          <p:cNvSpPr>
            <a:spLocks/>
          </p:cNvSpPr>
          <p:nvPr/>
        </p:nvSpPr>
        <p:spPr bwMode="auto">
          <a:xfrm>
            <a:off x="2808649" y="585303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02" name="Freeform 6"/>
          <p:cNvSpPr>
            <a:spLocks/>
          </p:cNvSpPr>
          <p:nvPr/>
        </p:nvSpPr>
        <p:spPr bwMode="auto">
          <a:xfrm>
            <a:off x="3024549" y="65832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03" name="Freeform 7"/>
          <p:cNvSpPr>
            <a:spLocks/>
          </p:cNvSpPr>
          <p:nvPr/>
        </p:nvSpPr>
        <p:spPr bwMode="auto">
          <a:xfrm>
            <a:off x="3240449" y="585303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04" name="Freeform 8"/>
          <p:cNvSpPr>
            <a:spLocks/>
          </p:cNvSpPr>
          <p:nvPr/>
        </p:nvSpPr>
        <p:spPr bwMode="auto">
          <a:xfrm>
            <a:off x="3456349" y="585303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05" name="Freeform 9"/>
          <p:cNvSpPr>
            <a:spLocks/>
          </p:cNvSpPr>
          <p:nvPr/>
        </p:nvSpPr>
        <p:spPr bwMode="auto">
          <a:xfrm>
            <a:off x="3672249" y="585303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06" name="Oval 10"/>
          <p:cNvSpPr>
            <a:spLocks noChangeArrowheads="1"/>
          </p:cNvSpPr>
          <p:nvPr/>
        </p:nvSpPr>
        <p:spPr bwMode="auto">
          <a:xfrm rot="-8050359">
            <a:off x="4896211" y="2674453"/>
            <a:ext cx="431800" cy="431800"/>
          </a:xfrm>
          <a:prstGeom prst="ellipse">
            <a:avLst/>
          </a:prstGeom>
          <a:solidFill>
            <a:srgbClr val="66FFFF"/>
          </a:solidFill>
          <a:ln w="28575" algn="ctr">
            <a:solidFill>
              <a:schemeClr val="bg2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07" name="Oval 11"/>
          <p:cNvSpPr>
            <a:spLocks noChangeArrowheads="1"/>
          </p:cNvSpPr>
          <p:nvPr/>
        </p:nvSpPr>
        <p:spPr bwMode="auto">
          <a:xfrm rot="-8050359">
            <a:off x="3311886" y="1161565"/>
            <a:ext cx="431800" cy="4318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64524" name="AutoShape 12"/>
          <p:cNvSpPr>
            <a:spLocks noChangeArrowheads="1"/>
          </p:cNvSpPr>
          <p:nvPr/>
        </p:nvSpPr>
        <p:spPr bwMode="auto">
          <a:xfrm rot="4540637">
            <a:off x="2484798" y="45553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rgbClr val="000000"/>
              </a:solidFill>
              <a:cs typeface="+mn-cs"/>
            </a:endParaRPr>
          </a:p>
        </p:txBody>
      </p:sp>
      <p:sp>
        <p:nvSpPr>
          <p:cNvPr id="80909" name="Oval 13"/>
          <p:cNvSpPr>
            <a:spLocks noChangeArrowheads="1"/>
          </p:cNvSpPr>
          <p:nvPr/>
        </p:nvSpPr>
        <p:spPr bwMode="auto">
          <a:xfrm rot="-8050359">
            <a:off x="3095986" y="1594953"/>
            <a:ext cx="287337" cy="2873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10" name="Oval 14"/>
          <p:cNvSpPr>
            <a:spLocks noChangeArrowheads="1"/>
          </p:cNvSpPr>
          <p:nvPr/>
        </p:nvSpPr>
        <p:spPr bwMode="auto">
          <a:xfrm rot="-8050359">
            <a:off x="3637324" y="1666390"/>
            <a:ext cx="215900" cy="2159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11" name="Freeform 15"/>
          <p:cNvSpPr>
            <a:spLocks/>
          </p:cNvSpPr>
          <p:nvPr/>
        </p:nvSpPr>
        <p:spPr bwMode="auto">
          <a:xfrm>
            <a:off x="2435586" y="2663340"/>
            <a:ext cx="1189038" cy="587375"/>
          </a:xfrm>
          <a:custGeom>
            <a:avLst/>
            <a:gdLst>
              <a:gd name="T0" fmla="*/ 2147483647 w 749"/>
              <a:gd name="T1" fmla="*/ 2147483647 h 370"/>
              <a:gd name="T2" fmla="*/ 2147483647 w 749"/>
              <a:gd name="T3" fmla="*/ 2147483647 h 370"/>
              <a:gd name="T4" fmla="*/ 2147483647 w 749"/>
              <a:gd name="T5" fmla="*/ 2147483647 h 370"/>
              <a:gd name="T6" fmla="*/ 2147483647 w 749"/>
              <a:gd name="T7" fmla="*/ 2147483647 h 370"/>
              <a:gd name="T8" fmla="*/ 2147483647 w 749"/>
              <a:gd name="T9" fmla="*/ 2147483647 h 370"/>
              <a:gd name="T10" fmla="*/ 2147483647 w 749"/>
              <a:gd name="T11" fmla="*/ 2147483647 h 370"/>
              <a:gd name="T12" fmla="*/ 2147483647 w 749"/>
              <a:gd name="T13" fmla="*/ 2147483647 h 370"/>
              <a:gd name="T14" fmla="*/ 2147483647 w 749"/>
              <a:gd name="T15" fmla="*/ 2147483647 h 370"/>
              <a:gd name="T16" fmla="*/ 2147483647 w 749"/>
              <a:gd name="T17" fmla="*/ 2147483647 h 370"/>
              <a:gd name="T18" fmla="*/ 2147483647 w 749"/>
              <a:gd name="T19" fmla="*/ 2147483647 h 370"/>
              <a:gd name="T20" fmla="*/ 2147483647 w 749"/>
              <a:gd name="T21" fmla="*/ 2147483647 h 3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49" h="370">
                <a:moveTo>
                  <a:pt x="8" y="324"/>
                </a:moveTo>
                <a:cubicBezTo>
                  <a:pt x="16" y="294"/>
                  <a:pt x="54" y="233"/>
                  <a:pt x="99" y="188"/>
                </a:cubicBezTo>
                <a:cubicBezTo>
                  <a:pt x="144" y="143"/>
                  <a:pt x="220" y="82"/>
                  <a:pt x="280" y="52"/>
                </a:cubicBezTo>
                <a:cubicBezTo>
                  <a:pt x="340" y="22"/>
                  <a:pt x="409" y="14"/>
                  <a:pt x="462" y="7"/>
                </a:cubicBezTo>
                <a:cubicBezTo>
                  <a:pt x="515" y="0"/>
                  <a:pt x="553" y="0"/>
                  <a:pt x="598" y="7"/>
                </a:cubicBezTo>
                <a:cubicBezTo>
                  <a:pt x="643" y="14"/>
                  <a:pt x="719" y="29"/>
                  <a:pt x="734" y="52"/>
                </a:cubicBezTo>
                <a:cubicBezTo>
                  <a:pt x="749" y="75"/>
                  <a:pt x="733" y="120"/>
                  <a:pt x="688" y="143"/>
                </a:cubicBezTo>
                <a:cubicBezTo>
                  <a:pt x="643" y="166"/>
                  <a:pt x="545" y="158"/>
                  <a:pt x="462" y="188"/>
                </a:cubicBezTo>
                <a:cubicBezTo>
                  <a:pt x="379" y="218"/>
                  <a:pt x="257" y="294"/>
                  <a:pt x="189" y="324"/>
                </a:cubicBezTo>
                <a:cubicBezTo>
                  <a:pt x="121" y="354"/>
                  <a:pt x="83" y="370"/>
                  <a:pt x="53" y="370"/>
                </a:cubicBezTo>
                <a:cubicBezTo>
                  <a:pt x="23" y="370"/>
                  <a:pt x="0" y="354"/>
                  <a:pt x="8" y="324"/>
                </a:cubicBezTo>
                <a:close/>
              </a:path>
            </a:pathLst>
          </a:custGeom>
          <a:solidFill>
            <a:schemeClr val="accent1"/>
          </a:solidFill>
          <a:ln w="5715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12" name="AutoShape 16"/>
          <p:cNvSpPr>
            <a:spLocks noChangeArrowheads="1"/>
          </p:cNvSpPr>
          <p:nvPr/>
        </p:nvSpPr>
        <p:spPr bwMode="auto">
          <a:xfrm rot="5959416">
            <a:off x="6484504" y="3853172"/>
            <a:ext cx="252413" cy="323850"/>
          </a:xfrm>
          <a:prstGeom prst="can">
            <a:avLst>
              <a:gd name="adj" fmla="val 60141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13" name="AutoShape 17"/>
          <p:cNvSpPr>
            <a:spLocks noChangeArrowheads="1"/>
          </p:cNvSpPr>
          <p:nvPr/>
        </p:nvSpPr>
        <p:spPr bwMode="auto">
          <a:xfrm rot="-602214">
            <a:off x="4319949" y="5627203"/>
            <a:ext cx="288925" cy="3603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14" name="AutoShape 18"/>
          <p:cNvSpPr>
            <a:spLocks noChangeArrowheads="1"/>
          </p:cNvSpPr>
          <p:nvPr/>
        </p:nvSpPr>
        <p:spPr bwMode="auto">
          <a:xfrm rot="-871198">
            <a:off x="4967649" y="5482740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15" name="AutoShape 19"/>
          <p:cNvSpPr>
            <a:spLocks noChangeArrowheads="1"/>
          </p:cNvSpPr>
          <p:nvPr/>
        </p:nvSpPr>
        <p:spPr bwMode="auto">
          <a:xfrm rot="-1022290">
            <a:off x="5615349" y="5266840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16" name="AutoShape 20"/>
          <p:cNvSpPr>
            <a:spLocks noChangeArrowheads="1"/>
          </p:cNvSpPr>
          <p:nvPr/>
        </p:nvSpPr>
        <p:spPr bwMode="auto">
          <a:xfrm rot="-1688439">
            <a:off x="6263049" y="497791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17" name="AutoShape 21"/>
          <p:cNvSpPr>
            <a:spLocks noChangeArrowheads="1"/>
          </p:cNvSpPr>
          <p:nvPr/>
        </p:nvSpPr>
        <p:spPr bwMode="auto">
          <a:xfrm>
            <a:off x="3527786" y="5698640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18" name="AutoShape 22"/>
          <p:cNvSpPr>
            <a:spLocks noChangeArrowheads="1"/>
          </p:cNvSpPr>
          <p:nvPr/>
        </p:nvSpPr>
        <p:spPr bwMode="auto">
          <a:xfrm rot="180767">
            <a:off x="2735624" y="5698640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19" name="AutoShape 23"/>
          <p:cNvSpPr>
            <a:spLocks noChangeArrowheads="1"/>
          </p:cNvSpPr>
          <p:nvPr/>
        </p:nvSpPr>
        <p:spPr bwMode="auto">
          <a:xfrm rot="4631744">
            <a:off x="4158818" y="5807384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20" name="Freeform 24"/>
          <p:cNvSpPr>
            <a:spLocks/>
          </p:cNvSpPr>
          <p:nvPr/>
        </p:nvSpPr>
        <p:spPr bwMode="auto">
          <a:xfrm rot="351833">
            <a:off x="3973874" y="4703278"/>
            <a:ext cx="612775" cy="588962"/>
          </a:xfrm>
          <a:custGeom>
            <a:avLst/>
            <a:gdLst>
              <a:gd name="T0" fmla="*/ 2147483647 w 386"/>
              <a:gd name="T1" fmla="*/ 2147483647 h 371"/>
              <a:gd name="T2" fmla="*/ 2147483647 w 386"/>
              <a:gd name="T3" fmla="*/ 2147483647 h 371"/>
              <a:gd name="T4" fmla="*/ 2147483647 w 386"/>
              <a:gd name="T5" fmla="*/ 2147483647 h 371"/>
              <a:gd name="T6" fmla="*/ 2147483647 w 386"/>
              <a:gd name="T7" fmla="*/ 2147483647 h 371"/>
              <a:gd name="T8" fmla="*/ 2147483647 w 386"/>
              <a:gd name="T9" fmla="*/ 2147483647 h 371"/>
              <a:gd name="T10" fmla="*/ 2147483647 w 386"/>
              <a:gd name="T11" fmla="*/ 2147483647 h 371"/>
              <a:gd name="T12" fmla="*/ 2147483647 w 386"/>
              <a:gd name="T13" fmla="*/ 2147483647 h 371"/>
              <a:gd name="T14" fmla="*/ 2147483647 w 386"/>
              <a:gd name="T15" fmla="*/ 2147483647 h 371"/>
              <a:gd name="T16" fmla="*/ 2147483647 w 386"/>
              <a:gd name="T17" fmla="*/ 2147483647 h 3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6" h="371">
                <a:moveTo>
                  <a:pt x="23" y="371"/>
                </a:moveTo>
                <a:cubicBezTo>
                  <a:pt x="91" y="359"/>
                  <a:pt x="159" y="348"/>
                  <a:pt x="159" y="325"/>
                </a:cubicBezTo>
                <a:cubicBezTo>
                  <a:pt x="159" y="302"/>
                  <a:pt x="46" y="272"/>
                  <a:pt x="23" y="235"/>
                </a:cubicBezTo>
                <a:cubicBezTo>
                  <a:pt x="0" y="198"/>
                  <a:pt x="0" y="137"/>
                  <a:pt x="23" y="99"/>
                </a:cubicBezTo>
                <a:cubicBezTo>
                  <a:pt x="46" y="61"/>
                  <a:pt x="114" y="16"/>
                  <a:pt x="159" y="8"/>
                </a:cubicBezTo>
                <a:cubicBezTo>
                  <a:pt x="204" y="0"/>
                  <a:pt x="265" y="23"/>
                  <a:pt x="295" y="53"/>
                </a:cubicBezTo>
                <a:cubicBezTo>
                  <a:pt x="325" y="83"/>
                  <a:pt x="340" y="151"/>
                  <a:pt x="340" y="189"/>
                </a:cubicBezTo>
                <a:cubicBezTo>
                  <a:pt x="340" y="227"/>
                  <a:pt x="287" y="265"/>
                  <a:pt x="295" y="280"/>
                </a:cubicBezTo>
                <a:cubicBezTo>
                  <a:pt x="303" y="295"/>
                  <a:pt x="344" y="287"/>
                  <a:pt x="386" y="28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21" name="AutoShape 25"/>
          <p:cNvSpPr>
            <a:spLocks noChangeArrowheads="1"/>
          </p:cNvSpPr>
          <p:nvPr/>
        </p:nvSpPr>
        <p:spPr bwMode="auto">
          <a:xfrm rot="4631744">
            <a:off x="3985780" y="5077134"/>
            <a:ext cx="649287" cy="161925"/>
          </a:xfrm>
          <a:prstGeom prst="homePlate">
            <a:avLst>
              <a:gd name="adj" fmla="val 10024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grpSp>
        <p:nvGrpSpPr>
          <p:cNvPr id="80922" name="Group 26"/>
          <p:cNvGrpSpPr>
            <a:grpSpLocks/>
          </p:cNvGrpSpPr>
          <p:nvPr/>
        </p:nvGrpSpPr>
        <p:grpSpPr bwMode="auto">
          <a:xfrm>
            <a:off x="4032611" y="4762015"/>
            <a:ext cx="431800" cy="504825"/>
            <a:chOff x="2478" y="2704"/>
            <a:chExt cx="272" cy="318"/>
          </a:xfrm>
        </p:grpSpPr>
        <p:sp>
          <p:nvSpPr>
            <p:cNvPr id="81050" name="Oval 27"/>
            <p:cNvSpPr>
              <a:spLocks noChangeArrowheads="1"/>
            </p:cNvSpPr>
            <p:nvPr/>
          </p:nvSpPr>
          <p:spPr bwMode="auto">
            <a:xfrm>
              <a:off x="2569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51" name="Oval 28"/>
            <p:cNvSpPr>
              <a:spLocks noChangeArrowheads="1"/>
            </p:cNvSpPr>
            <p:nvPr/>
          </p:nvSpPr>
          <p:spPr bwMode="auto">
            <a:xfrm>
              <a:off x="2614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52" name="Oval 29"/>
            <p:cNvSpPr>
              <a:spLocks noChangeArrowheads="1"/>
            </p:cNvSpPr>
            <p:nvPr/>
          </p:nvSpPr>
          <p:spPr bwMode="auto">
            <a:xfrm>
              <a:off x="265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53" name="Oval 30"/>
            <p:cNvSpPr>
              <a:spLocks noChangeArrowheads="1"/>
            </p:cNvSpPr>
            <p:nvPr/>
          </p:nvSpPr>
          <p:spPr bwMode="auto">
            <a:xfrm>
              <a:off x="2523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54" name="Oval 31"/>
            <p:cNvSpPr>
              <a:spLocks noChangeArrowheads="1"/>
            </p:cNvSpPr>
            <p:nvPr/>
          </p:nvSpPr>
          <p:spPr bwMode="auto">
            <a:xfrm>
              <a:off x="2614" y="2977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55" name="Oval 32"/>
            <p:cNvSpPr>
              <a:spLocks noChangeArrowheads="1"/>
            </p:cNvSpPr>
            <p:nvPr/>
          </p:nvSpPr>
          <p:spPr bwMode="auto">
            <a:xfrm>
              <a:off x="2659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56" name="Oval 33"/>
            <p:cNvSpPr>
              <a:spLocks noChangeArrowheads="1"/>
            </p:cNvSpPr>
            <p:nvPr/>
          </p:nvSpPr>
          <p:spPr bwMode="auto">
            <a:xfrm>
              <a:off x="2614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57" name="Oval 34"/>
            <p:cNvSpPr>
              <a:spLocks noChangeArrowheads="1"/>
            </p:cNvSpPr>
            <p:nvPr/>
          </p:nvSpPr>
          <p:spPr bwMode="auto">
            <a:xfrm>
              <a:off x="2705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58" name="Oval 35"/>
            <p:cNvSpPr>
              <a:spLocks noChangeArrowheads="1"/>
            </p:cNvSpPr>
            <p:nvPr/>
          </p:nvSpPr>
          <p:spPr bwMode="auto">
            <a:xfrm>
              <a:off x="256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59" name="Oval 36"/>
            <p:cNvSpPr>
              <a:spLocks noChangeArrowheads="1"/>
            </p:cNvSpPr>
            <p:nvPr/>
          </p:nvSpPr>
          <p:spPr bwMode="auto">
            <a:xfrm>
              <a:off x="2523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60" name="Oval 37"/>
            <p:cNvSpPr>
              <a:spLocks noChangeArrowheads="1"/>
            </p:cNvSpPr>
            <p:nvPr/>
          </p:nvSpPr>
          <p:spPr bwMode="auto">
            <a:xfrm>
              <a:off x="2705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61" name="Oval 38"/>
            <p:cNvSpPr>
              <a:spLocks noChangeArrowheads="1"/>
            </p:cNvSpPr>
            <p:nvPr/>
          </p:nvSpPr>
          <p:spPr bwMode="auto">
            <a:xfrm>
              <a:off x="2478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80923" name="Oval 39"/>
          <p:cNvSpPr>
            <a:spLocks noChangeArrowheads="1"/>
          </p:cNvSpPr>
          <p:nvPr/>
        </p:nvSpPr>
        <p:spPr bwMode="auto">
          <a:xfrm>
            <a:off x="4248511" y="53382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24" name="Oval 40"/>
          <p:cNvSpPr>
            <a:spLocks noChangeArrowheads="1"/>
          </p:cNvSpPr>
          <p:nvPr/>
        </p:nvSpPr>
        <p:spPr bwMode="auto">
          <a:xfrm>
            <a:off x="4392974" y="53382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25" name="Oval 41"/>
          <p:cNvSpPr>
            <a:spLocks noChangeArrowheads="1"/>
          </p:cNvSpPr>
          <p:nvPr/>
        </p:nvSpPr>
        <p:spPr bwMode="auto">
          <a:xfrm>
            <a:off x="5156561" y="544305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26" name="Oval 42"/>
          <p:cNvSpPr>
            <a:spLocks noChangeArrowheads="1"/>
          </p:cNvSpPr>
          <p:nvPr/>
        </p:nvSpPr>
        <p:spPr bwMode="auto">
          <a:xfrm>
            <a:off x="4608874" y="541130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27" name="Oval 43"/>
          <p:cNvSpPr>
            <a:spLocks noChangeArrowheads="1"/>
          </p:cNvSpPr>
          <p:nvPr/>
        </p:nvSpPr>
        <p:spPr bwMode="auto">
          <a:xfrm>
            <a:off x="5785211" y="52350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28" name="Oval 44"/>
          <p:cNvSpPr>
            <a:spLocks noChangeArrowheads="1"/>
          </p:cNvSpPr>
          <p:nvPr/>
        </p:nvSpPr>
        <p:spPr bwMode="auto">
          <a:xfrm>
            <a:off x="4824774" y="526684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29" name="Oval 45"/>
          <p:cNvSpPr>
            <a:spLocks noChangeArrowheads="1"/>
          </p:cNvSpPr>
          <p:nvPr/>
        </p:nvSpPr>
        <p:spPr bwMode="auto">
          <a:xfrm>
            <a:off x="4896211" y="53398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30" name="Oval 46"/>
          <p:cNvSpPr>
            <a:spLocks noChangeArrowheads="1"/>
          </p:cNvSpPr>
          <p:nvPr/>
        </p:nvSpPr>
        <p:spPr bwMode="auto">
          <a:xfrm>
            <a:off x="4920024" y="551766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31" name="Oval 47"/>
          <p:cNvSpPr>
            <a:spLocks noChangeArrowheads="1"/>
          </p:cNvSpPr>
          <p:nvPr/>
        </p:nvSpPr>
        <p:spPr bwMode="auto">
          <a:xfrm>
            <a:off x="3527786" y="56986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32" name="Oval 48"/>
          <p:cNvSpPr>
            <a:spLocks noChangeArrowheads="1"/>
          </p:cNvSpPr>
          <p:nvPr/>
        </p:nvSpPr>
        <p:spPr bwMode="auto">
          <a:xfrm>
            <a:off x="3745274" y="569864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33" name="Oval 49"/>
          <p:cNvSpPr>
            <a:spLocks noChangeArrowheads="1"/>
          </p:cNvSpPr>
          <p:nvPr/>
        </p:nvSpPr>
        <p:spPr bwMode="auto">
          <a:xfrm>
            <a:off x="2735624" y="569864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34" name="Oval 50"/>
          <p:cNvSpPr>
            <a:spLocks noChangeArrowheads="1"/>
          </p:cNvSpPr>
          <p:nvPr/>
        </p:nvSpPr>
        <p:spPr bwMode="auto">
          <a:xfrm>
            <a:off x="2953111" y="56986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35" name="Oval 51"/>
          <p:cNvSpPr>
            <a:spLocks noChangeArrowheads="1"/>
          </p:cNvSpPr>
          <p:nvPr/>
        </p:nvSpPr>
        <p:spPr bwMode="auto">
          <a:xfrm>
            <a:off x="4292961" y="56526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36" name="Oval 52"/>
          <p:cNvSpPr>
            <a:spLocks noChangeArrowheads="1"/>
          </p:cNvSpPr>
          <p:nvPr/>
        </p:nvSpPr>
        <p:spPr bwMode="auto">
          <a:xfrm>
            <a:off x="4523149" y="560180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37" name="Oval 53"/>
          <p:cNvSpPr>
            <a:spLocks noChangeArrowheads="1"/>
          </p:cNvSpPr>
          <p:nvPr/>
        </p:nvSpPr>
        <p:spPr bwMode="auto">
          <a:xfrm>
            <a:off x="5113699" y="51938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38" name="Oval 54"/>
          <p:cNvSpPr>
            <a:spLocks noChangeArrowheads="1"/>
          </p:cNvSpPr>
          <p:nvPr/>
        </p:nvSpPr>
        <p:spPr bwMode="auto">
          <a:xfrm>
            <a:off x="5258161" y="51938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39" name="Oval 55"/>
          <p:cNvSpPr>
            <a:spLocks noChangeArrowheads="1"/>
          </p:cNvSpPr>
          <p:nvPr/>
        </p:nvSpPr>
        <p:spPr bwMode="auto">
          <a:xfrm>
            <a:off x="5329599" y="526684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40" name="Oval 56"/>
          <p:cNvSpPr>
            <a:spLocks noChangeArrowheads="1"/>
          </p:cNvSpPr>
          <p:nvPr/>
        </p:nvSpPr>
        <p:spPr bwMode="auto">
          <a:xfrm>
            <a:off x="5547086" y="49779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41" name="Oval 57"/>
          <p:cNvSpPr>
            <a:spLocks noChangeArrowheads="1"/>
          </p:cNvSpPr>
          <p:nvPr/>
        </p:nvSpPr>
        <p:spPr bwMode="auto">
          <a:xfrm>
            <a:off x="5558199" y="532081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42" name="Oval 58"/>
          <p:cNvSpPr>
            <a:spLocks noChangeArrowheads="1"/>
          </p:cNvSpPr>
          <p:nvPr/>
        </p:nvSpPr>
        <p:spPr bwMode="auto">
          <a:xfrm>
            <a:off x="5762986" y="50509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43" name="Oval 59"/>
          <p:cNvSpPr>
            <a:spLocks noChangeArrowheads="1"/>
          </p:cNvSpPr>
          <p:nvPr/>
        </p:nvSpPr>
        <p:spPr bwMode="auto">
          <a:xfrm>
            <a:off x="6191611" y="50382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44" name="Oval 60"/>
          <p:cNvSpPr>
            <a:spLocks noChangeArrowheads="1"/>
          </p:cNvSpPr>
          <p:nvPr/>
        </p:nvSpPr>
        <p:spPr bwMode="auto">
          <a:xfrm>
            <a:off x="6407511" y="49429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45" name="Oval 61"/>
          <p:cNvSpPr>
            <a:spLocks noChangeArrowheads="1"/>
          </p:cNvSpPr>
          <p:nvPr/>
        </p:nvSpPr>
        <p:spPr bwMode="auto">
          <a:xfrm>
            <a:off x="3961174" y="541130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46" name="Oval 62"/>
          <p:cNvSpPr>
            <a:spLocks noChangeArrowheads="1"/>
          </p:cNvSpPr>
          <p:nvPr/>
        </p:nvSpPr>
        <p:spPr bwMode="auto">
          <a:xfrm>
            <a:off x="2664186" y="54827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47" name="Oval 63"/>
          <p:cNvSpPr>
            <a:spLocks noChangeArrowheads="1"/>
          </p:cNvSpPr>
          <p:nvPr/>
        </p:nvSpPr>
        <p:spPr bwMode="auto">
          <a:xfrm>
            <a:off x="1729149" y="541130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48" name="Oval 64"/>
          <p:cNvSpPr>
            <a:spLocks noChangeArrowheads="1"/>
          </p:cNvSpPr>
          <p:nvPr/>
        </p:nvSpPr>
        <p:spPr bwMode="auto">
          <a:xfrm>
            <a:off x="3169011" y="54827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49" name="Oval 65"/>
          <p:cNvSpPr>
            <a:spLocks noChangeArrowheads="1"/>
          </p:cNvSpPr>
          <p:nvPr/>
        </p:nvSpPr>
        <p:spPr bwMode="auto">
          <a:xfrm>
            <a:off x="4535849" y="526684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50" name="Oval 66"/>
          <p:cNvSpPr>
            <a:spLocks noChangeArrowheads="1"/>
          </p:cNvSpPr>
          <p:nvPr/>
        </p:nvSpPr>
        <p:spPr bwMode="auto">
          <a:xfrm>
            <a:off x="4751749" y="548274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51" name="Oval 67"/>
          <p:cNvSpPr>
            <a:spLocks noChangeArrowheads="1"/>
          </p:cNvSpPr>
          <p:nvPr/>
        </p:nvSpPr>
        <p:spPr bwMode="auto">
          <a:xfrm>
            <a:off x="3600811" y="54113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52" name="Oval 68"/>
          <p:cNvSpPr>
            <a:spLocks noChangeArrowheads="1"/>
          </p:cNvSpPr>
          <p:nvPr/>
        </p:nvSpPr>
        <p:spPr bwMode="auto">
          <a:xfrm>
            <a:off x="2449874" y="541130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53" name="Oval 69"/>
          <p:cNvSpPr>
            <a:spLocks noChangeArrowheads="1"/>
          </p:cNvSpPr>
          <p:nvPr/>
        </p:nvSpPr>
        <p:spPr bwMode="auto">
          <a:xfrm>
            <a:off x="2160949" y="562720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54" name="Oval 70"/>
          <p:cNvSpPr>
            <a:spLocks noChangeArrowheads="1"/>
          </p:cNvSpPr>
          <p:nvPr/>
        </p:nvSpPr>
        <p:spPr bwMode="auto">
          <a:xfrm>
            <a:off x="3384911" y="56986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55" name="Oval 71"/>
          <p:cNvSpPr>
            <a:spLocks noChangeArrowheads="1"/>
          </p:cNvSpPr>
          <p:nvPr/>
        </p:nvSpPr>
        <p:spPr bwMode="auto">
          <a:xfrm>
            <a:off x="6482124" y="46905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grpSp>
        <p:nvGrpSpPr>
          <p:cNvPr id="80956" name="Group 72"/>
          <p:cNvGrpSpPr>
            <a:grpSpLocks/>
          </p:cNvGrpSpPr>
          <p:nvPr/>
        </p:nvGrpSpPr>
        <p:grpSpPr bwMode="auto">
          <a:xfrm>
            <a:off x="5688374" y="3322153"/>
            <a:ext cx="431800" cy="431800"/>
            <a:chOff x="3521" y="1797"/>
            <a:chExt cx="272" cy="272"/>
          </a:xfrm>
        </p:grpSpPr>
        <p:sp>
          <p:nvSpPr>
            <p:cNvPr id="81041" name="Oval 73"/>
            <p:cNvSpPr>
              <a:spLocks noChangeArrowheads="1"/>
            </p:cNvSpPr>
            <p:nvPr/>
          </p:nvSpPr>
          <p:spPr bwMode="auto">
            <a:xfrm rot="-8050359">
              <a:off x="3521" y="1797"/>
              <a:ext cx="272" cy="272"/>
            </a:xfrm>
            <a:prstGeom prst="ellipse">
              <a:avLst/>
            </a:prstGeom>
            <a:solidFill>
              <a:srgbClr val="66FFFF"/>
            </a:solidFill>
            <a:ln w="28575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42" name="Oval 74"/>
            <p:cNvSpPr>
              <a:spLocks noChangeArrowheads="1"/>
            </p:cNvSpPr>
            <p:nvPr/>
          </p:nvSpPr>
          <p:spPr bwMode="auto">
            <a:xfrm>
              <a:off x="3704" y="188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43" name="Oval 75"/>
            <p:cNvSpPr>
              <a:spLocks noChangeArrowheads="1"/>
            </p:cNvSpPr>
            <p:nvPr/>
          </p:nvSpPr>
          <p:spPr bwMode="auto">
            <a:xfrm>
              <a:off x="3657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44" name="Oval 76"/>
            <p:cNvSpPr>
              <a:spLocks noChangeArrowheads="1"/>
            </p:cNvSpPr>
            <p:nvPr/>
          </p:nvSpPr>
          <p:spPr bwMode="auto">
            <a:xfrm>
              <a:off x="3622" y="192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45" name="Oval 77"/>
            <p:cNvSpPr>
              <a:spLocks noChangeArrowheads="1"/>
            </p:cNvSpPr>
            <p:nvPr/>
          </p:nvSpPr>
          <p:spPr bwMode="auto">
            <a:xfrm>
              <a:off x="3612" y="184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46" name="Oval 78"/>
            <p:cNvSpPr>
              <a:spLocks noChangeArrowheads="1"/>
            </p:cNvSpPr>
            <p:nvPr/>
          </p:nvSpPr>
          <p:spPr bwMode="auto">
            <a:xfrm>
              <a:off x="3566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47" name="Oval 79"/>
            <p:cNvSpPr>
              <a:spLocks noChangeArrowheads="1"/>
            </p:cNvSpPr>
            <p:nvPr/>
          </p:nvSpPr>
          <p:spPr bwMode="auto">
            <a:xfrm>
              <a:off x="3566" y="188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48" name="Oval 80"/>
            <p:cNvSpPr>
              <a:spLocks noChangeArrowheads="1"/>
            </p:cNvSpPr>
            <p:nvPr/>
          </p:nvSpPr>
          <p:spPr bwMode="auto">
            <a:xfrm>
              <a:off x="3714" y="194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49" name="Oval 81"/>
            <p:cNvSpPr>
              <a:spLocks noChangeArrowheads="1"/>
            </p:cNvSpPr>
            <p:nvPr/>
          </p:nvSpPr>
          <p:spPr bwMode="auto">
            <a:xfrm>
              <a:off x="3674" y="183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80957" name="Oval 82"/>
          <p:cNvSpPr>
            <a:spLocks noChangeArrowheads="1"/>
          </p:cNvSpPr>
          <p:nvPr/>
        </p:nvSpPr>
        <p:spPr bwMode="auto">
          <a:xfrm>
            <a:off x="5204186" y="28205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58" name="Oval 83"/>
          <p:cNvSpPr>
            <a:spLocks noChangeArrowheads="1"/>
          </p:cNvSpPr>
          <p:nvPr/>
        </p:nvSpPr>
        <p:spPr bwMode="auto">
          <a:xfrm>
            <a:off x="5129574" y="296337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59" name="Oval 84"/>
          <p:cNvSpPr>
            <a:spLocks noChangeArrowheads="1"/>
          </p:cNvSpPr>
          <p:nvPr/>
        </p:nvSpPr>
        <p:spPr bwMode="auto">
          <a:xfrm>
            <a:off x="5074011" y="28792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60" name="Oval 85"/>
          <p:cNvSpPr>
            <a:spLocks noChangeArrowheads="1"/>
          </p:cNvSpPr>
          <p:nvPr/>
        </p:nvSpPr>
        <p:spPr bwMode="auto">
          <a:xfrm>
            <a:off x="5058136" y="27474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61" name="Oval 86"/>
          <p:cNvSpPr>
            <a:spLocks noChangeArrowheads="1"/>
          </p:cNvSpPr>
          <p:nvPr/>
        </p:nvSpPr>
        <p:spPr bwMode="auto">
          <a:xfrm>
            <a:off x="4985111" y="296337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62" name="Oval 87"/>
          <p:cNvSpPr>
            <a:spLocks noChangeArrowheads="1"/>
          </p:cNvSpPr>
          <p:nvPr/>
        </p:nvSpPr>
        <p:spPr bwMode="auto">
          <a:xfrm>
            <a:off x="4985111" y="28189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63" name="Oval 88"/>
          <p:cNvSpPr>
            <a:spLocks noChangeArrowheads="1"/>
          </p:cNvSpPr>
          <p:nvPr/>
        </p:nvSpPr>
        <p:spPr bwMode="auto">
          <a:xfrm>
            <a:off x="5220061" y="29078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64" name="Oval 89"/>
          <p:cNvSpPr>
            <a:spLocks noChangeArrowheads="1"/>
          </p:cNvSpPr>
          <p:nvPr/>
        </p:nvSpPr>
        <p:spPr bwMode="auto">
          <a:xfrm>
            <a:off x="5156561" y="272842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65" name="Oval 90"/>
          <p:cNvSpPr>
            <a:spLocks noChangeArrowheads="1"/>
          </p:cNvSpPr>
          <p:nvPr/>
        </p:nvSpPr>
        <p:spPr bwMode="auto">
          <a:xfrm>
            <a:off x="4959711" y="272366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grpSp>
        <p:nvGrpSpPr>
          <p:cNvPr id="80966" name="Group 91"/>
          <p:cNvGrpSpPr>
            <a:grpSpLocks/>
          </p:cNvGrpSpPr>
          <p:nvPr/>
        </p:nvGrpSpPr>
        <p:grpSpPr bwMode="auto">
          <a:xfrm>
            <a:off x="5472474" y="4403240"/>
            <a:ext cx="431800" cy="431800"/>
            <a:chOff x="3385" y="2478"/>
            <a:chExt cx="272" cy="272"/>
          </a:xfrm>
        </p:grpSpPr>
        <p:sp>
          <p:nvSpPr>
            <p:cNvPr id="81032" name="Oval 92"/>
            <p:cNvSpPr>
              <a:spLocks noChangeArrowheads="1"/>
            </p:cNvSpPr>
            <p:nvPr/>
          </p:nvSpPr>
          <p:spPr bwMode="auto">
            <a:xfrm rot="-8050359">
              <a:off x="3385" y="2478"/>
              <a:ext cx="272" cy="272"/>
            </a:xfrm>
            <a:prstGeom prst="ellipse">
              <a:avLst/>
            </a:prstGeom>
            <a:solidFill>
              <a:srgbClr val="66FFFF"/>
            </a:solidFill>
            <a:ln w="38100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33" name="Oval 93"/>
            <p:cNvSpPr>
              <a:spLocks noChangeArrowheads="1"/>
            </p:cNvSpPr>
            <p:nvPr/>
          </p:nvSpPr>
          <p:spPr bwMode="auto">
            <a:xfrm>
              <a:off x="3568" y="256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34" name="Oval 94"/>
            <p:cNvSpPr>
              <a:spLocks noChangeArrowheads="1"/>
            </p:cNvSpPr>
            <p:nvPr/>
          </p:nvSpPr>
          <p:spPr bwMode="auto">
            <a:xfrm>
              <a:off x="3521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35" name="Oval 95"/>
            <p:cNvSpPr>
              <a:spLocks noChangeArrowheads="1"/>
            </p:cNvSpPr>
            <p:nvPr/>
          </p:nvSpPr>
          <p:spPr bwMode="auto">
            <a:xfrm>
              <a:off x="3486" y="260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36" name="Oval 96"/>
            <p:cNvSpPr>
              <a:spLocks noChangeArrowheads="1"/>
            </p:cNvSpPr>
            <p:nvPr/>
          </p:nvSpPr>
          <p:spPr bwMode="auto">
            <a:xfrm>
              <a:off x="3484" y="250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37" name="Oval 97"/>
            <p:cNvSpPr>
              <a:spLocks noChangeArrowheads="1"/>
            </p:cNvSpPr>
            <p:nvPr/>
          </p:nvSpPr>
          <p:spPr bwMode="auto">
            <a:xfrm>
              <a:off x="3430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38" name="Oval 98"/>
            <p:cNvSpPr>
              <a:spLocks noChangeArrowheads="1"/>
            </p:cNvSpPr>
            <p:nvPr/>
          </p:nvSpPr>
          <p:spPr bwMode="auto">
            <a:xfrm>
              <a:off x="3430" y="256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39" name="Oval 99"/>
            <p:cNvSpPr>
              <a:spLocks noChangeArrowheads="1"/>
            </p:cNvSpPr>
            <p:nvPr/>
          </p:nvSpPr>
          <p:spPr bwMode="auto">
            <a:xfrm>
              <a:off x="3578" y="262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40" name="Oval 100"/>
            <p:cNvSpPr>
              <a:spLocks noChangeArrowheads="1"/>
            </p:cNvSpPr>
            <p:nvPr/>
          </p:nvSpPr>
          <p:spPr bwMode="auto">
            <a:xfrm>
              <a:off x="3508" y="25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80967" name="Oval 101"/>
          <p:cNvSpPr>
            <a:spLocks noChangeArrowheads="1"/>
          </p:cNvSpPr>
          <p:nvPr/>
        </p:nvSpPr>
        <p:spPr bwMode="auto">
          <a:xfrm>
            <a:off x="3270611" y="170131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68" name="Oval 102"/>
          <p:cNvSpPr>
            <a:spLocks noChangeArrowheads="1"/>
          </p:cNvSpPr>
          <p:nvPr/>
        </p:nvSpPr>
        <p:spPr bwMode="auto">
          <a:xfrm>
            <a:off x="3134086" y="174100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69" name="Oval 103"/>
          <p:cNvSpPr>
            <a:spLocks noChangeArrowheads="1"/>
          </p:cNvSpPr>
          <p:nvPr/>
        </p:nvSpPr>
        <p:spPr bwMode="auto">
          <a:xfrm>
            <a:off x="3232511" y="162194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70" name="Oval 104"/>
          <p:cNvSpPr>
            <a:spLocks noChangeArrowheads="1"/>
          </p:cNvSpPr>
          <p:nvPr/>
        </p:nvSpPr>
        <p:spPr bwMode="auto">
          <a:xfrm>
            <a:off x="3222986" y="177592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71" name="Oval 105"/>
          <p:cNvSpPr>
            <a:spLocks noChangeArrowheads="1"/>
          </p:cNvSpPr>
          <p:nvPr/>
        </p:nvSpPr>
        <p:spPr bwMode="auto">
          <a:xfrm>
            <a:off x="3149961" y="165369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72" name="Oval 106"/>
          <p:cNvSpPr>
            <a:spLocks noChangeArrowheads="1"/>
          </p:cNvSpPr>
          <p:nvPr/>
        </p:nvSpPr>
        <p:spPr bwMode="auto">
          <a:xfrm>
            <a:off x="4177074" y="562720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73" name="Oval 107"/>
          <p:cNvSpPr>
            <a:spLocks noChangeArrowheads="1"/>
          </p:cNvSpPr>
          <p:nvPr/>
        </p:nvSpPr>
        <p:spPr bwMode="auto">
          <a:xfrm>
            <a:off x="3888149" y="5554178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74" name="Oval 108"/>
          <p:cNvSpPr>
            <a:spLocks noChangeArrowheads="1"/>
          </p:cNvSpPr>
          <p:nvPr/>
        </p:nvSpPr>
        <p:spPr bwMode="auto">
          <a:xfrm>
            <a:off x="3527786" y="5482740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75" name="Oval 109"/>
          <p:cNvSpPr>
            <a:spLocks noChangeArrowheads="1"/>
          </p:cNvSpPr>
          <p:nvPr/>
        </p:nvSpPr>
        <p:spPr bwMode="auto">
          <a:xfrm>
            <a:off x="2880086" y="5554178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76" name="Oval 110"/>
          <p:cNvSpPr>
            <a:spLocks noChangeArrowheads="1"/>
          </p:cNvSpPr>
          <p:nvPr/>
        </p:nvSpPr>
        <p:spPr bwMode="auto">
          <a:xfrm>
            <a:off x="2160949" y="5482740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77" name="Oval 111"/>
          <p:cNvSpPr>
            <a:spLocks noChangeArrowheads="1"/>
          </p:cNvSpPr>
          <p:nvPr/>
        </p:nvSpPr>
        <p:spPr bwMode="auto">
          <a:xfrm>
            <a:off x="4464411" y="5411303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78" name="Oval 112"/>
          <p:cNvSpPr>
            <a:spLocks noChangeArrowheads="1"/>
          </p:cNvSpPr>
          <p:nvPr/>
        </p:nvSpPr>
        <p:spPr bwMode="auto">
          <a:xfrm>
            <a:off x="6193199" y="4835040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79" name="Oval 113"/>
          <p:cNvSpPr>
            <a:spLocks noChangeArrowheads="1"/>
          </p:cNvSpPr>
          <p:nvPr/>
        </p:nvSpPr>
        <p:spPr bwMode="auto">
          <a:xfrm>
            <a:off x="5543911" y="5122378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80" name="Oval 114"/>
          <p:cNvSpPr>
            <a:spLocks noChangeArrowheads="1"/>
          </p:cNvSpPr>
          <p:nvPr/>
        </p:nvSpPr>
        <p:spPr bwMode="auto">
          <a:xfrm>
            <a:off x="5040674" y="5338278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81" name="Oval 115"/>
          <p:cNvSpPr>
            <a:spLocks noChangeArrowheads="1"/>
          </p:cNvSpPr>
          <p:nvPr/>
        </p:nvSpPr>
        <p:spPr bwMode="auto">
          <a:xfrm>
            <a:off x="4681899" y="5554178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82" name="Oval 116"/>
          <p:cNvSpPr>
            <a:spLocks noChangeArrowheads="1"/>
          </p:cNvSpPr>
          <p:nvPr/>
        </p:nvSpPr>
        <p:spPr bwMode="auto">
          <a:xfrm>
            <a:off x="5401036" y="5050940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83" name="Line 117"/>
          <p:cNvSpPr>
            <a:spLocks noChangeShapeType="1"/>
          </p:cNvSpPr>
          <p:nvPr/>
        </p:nvSpPr>
        <p:spPr bwMode="auto">
          <a:xfrm>
            <a:off x="4392974" y="5554178"/>
            <a:ext cx="115887" cy="509587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84" name="Text Box 118"/>
          <p:cNvSpPr txBox="1">
            <a:spLocks noChangeArrowheads="1"/>
          </p:cNvSpPr>
          <p:nvPr/>
        </p:nvSpPr>
        <p:spPr bwMode="auto">
          <a:xfrm>
            <a:off x="6748824" y="3847615"/>
            <a:ext cx="555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rgbClr val="FFFFFF"/>
                </a:solidFill>
              </a:rPr>
              <a:t>Ca++</a:t>
            </a:r>
          </a:p>
        </p:txBody>
      </p:sp>
      <p:sp>
        <p:nvSpPr>
          <p:cNvPr id="80985" name="Freeform 119"/>
          <p:cNvSpPr>
            <a:spLocks/>
          </p:cNvSpPr>
          <p:nvPr/>
        </p:nvSpPr>
        <p:spPr bwMode="auto">
          <a:xfrm>
            <a:off x="3672249" y="2098190"/>
            <a:ext cx="1008062" cy="720725"/>
          </a:xfrm>
          <a:custGeom>
            <a:avLst/>
            <a:gdLst>
              <a:gd name="T0" fmla="*/ 0 w 635"/>
              <a:gd name="T1" fmla="*/ 0 h 454"/>
              <a:gd name="T2" fmla="*/ 2147483647 w 635"/>
              <a:gd name="T3" fmla="*/ 2147483647 h 454"/>
              <a:gd name="T4" fmla="*/ 2147483647 w 635"/>
              <a:gd name="T5" fmla="*/ 2147483647 h 454"/>
              <a:gd name="T6" fmla="*/ 2147483647 w 635"/>
              <a:gd name="T7" fmla="*/ 2147483647 h 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5" h="454">
                <a:moveTo>
                  <a:pt x="0" y="0"/>
                </a:moveTo>
                <a:cubicBezTo>
                  <a:pt x="19" y="83"/>
                  <a:pt x="38" y="167"/>
                  <a:pt x="91" y="227"/>
                </a:cubicBezTo>
                <a:cubicBezTo>
                  <a:pt x="144" y="287"/>
                  <a:pt x="227" y="325"/>
                  <a:pt x="318" y="363"/>
                </a:cubicBezTo>
                <a:cubicBezTo>
                  <a:pt x="409" y="401"/>
                  <a:pt x="522" y="427"/>
                  <a:pt x="635" y="454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86" name="Freeform 120"/>
          <p:cNvSpPr>
            <a:spLocks/>
          </p:cNvSpPr>
          <p:nvPr/>
        </p:nvSpPr>
        <p:spPr bwMode="auto">
          <a:xfrm>
            <a:off x="3672249" y="2722078"/>
            <a:ext cx="647700" cy="168275"/>
          </a:xfrm>
          <a:custGeom>
            <a:avLst/>
            <a:gdLst>
              <a:gd name="T0" fmla="*/ 0 w 408"/>
              <a:gd name="T1" fmla="*/ 2147483647 h 106"/>
              <a:gd name="T2" fmla="*/ 2147483647 w 408"/>
              <a:gd name="T3" fmla="*/ 2147483647 h 106"/>
              <a:gd name="T4" fmla="*/ 2147483647 w 408"/>
              <a:gd name="T5" fmla="*/ 2147483647 h 1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8" h="106">
                <a:moveTo>
                  <a:pt x="0" y="106"/>
                </a:moveTo>
                <a:cubicBezTo>
                  <a:pt x="57" y="68"/>
                  <a:pt x="114" y="30"/>
                  <a:pt x="182" y="15"/>
                </a:cubicBezTo>
                <a:cubicBezTo>
                  <a:pt x="250" y="0"/>
                  <a:pt x="329" y="7"/>
                  <a:pt x="408" y="15"/>
                </a:cubicBezTo>
              </a:path>
            </a:pathLst>
          </a:custGeom>
          <a:noFill/>
          <a:ln w="3810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87" name="Freeform 121"/>
          <p:cNvSpPr>
            <a:spLocks/>
          </p:cNvSpPr>
          <p:nvPr/>
        </p:nvSpPr>
        <p:spPr bwMode="auto">
          <a:xfrm>
            <a:off x="5472474" y="3034815"/>
            <a:ext cx="288925" cy="215900"/>
          </a:xfrm>
          <a:custGeom>
            <a:avLst/>
            <a:gdLst>
              <a:gd name="T0" fmla="*/ 0 w 182"/>
              <a:gd name="T1" fmla="*/ 0 h 136"/>
              <a:gd name="T2" fmla="*/ 2147483647 w 182"/>
              <a:gd name="T3" fmla="*/ 2147483647 h 136"/>
              <a:gd name="T4" fmla="*/ 2147483647 w 182"/>
              <a:gd name="T5" fmla="*/ 2147483647 h 1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" h="136">
                <a:moveTo>
                  <a:pt x="0" y="0"/>
                </a:moveTo>
                <a:cubicBezTo>
                  <a:pt x="53" y="11"/>
                  <a:pt x="106" y="22"/>
                  <a:pt x="136" y="45"/>
                </a:cubicBezTo>
                <a:cubicBezTo>
                  <a:pt x="166" y="68"/>
                  <a:pt x="174" y="102"/>
                  <a:pt x="182" y="136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88" name="Freeform 122"/>
          <p:cNvSpPr>
            <a:spLocks/>
          </p:cNvSpPr>
          <p:nvPr/>
        </p:nvSpPr>
        <p:spPr bwMode="auto">
          <a:xfrm>
            <a:off x="5904274" y="3826978"/>
            <a:ext cx="360362" cy="647700"/>
          </a:xfrm>
          <a:custGeom>
            <a:avLst/>
            <a:gdLst>
              <a:gd name="T0" fmla="*/ 2147483647 w 227"/>
              <a:gd name="T1" fmla="*/ 0 h 408"/>
              <a:gd name="T2" fmla="*/ 2147483647 w 227"/>
              <a:gd name="T3" fmla="*/ 2147483647 h 408"/>
              <a:gd name="T4" fmla="*/ 2147483647 w 227"/>
              <a:gd name="T5" fmla="*/ 2147483647 h 408"/>
              <a:gd name="T6" fmla="*/ 0 w 227"/>
              <a:gd name="T7" fmla="*/ 2147483647 h 4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" h="408">
                <a:moveTo>
                  <a:pt x="182" y="0"/>
                </a:moveTo>
                <a:cubicBezTo>
                  <a:pt x="204" y="45"/>
                  <a:pt x="227" y="91"/>
                  <a:pt x="227" y="136"/>
                </a:cubicBezTo>
                <a:cubicBezTo>
                  <a:pt x="227" y="181"/>
                  <a:pt x="220" y="227"/>
                  <a:pt x="182" y="272"/>
                </a:cubicBezTo>
                <a:cubicBezTo>
                  <a:pt x="144" y="317"/>
                  <a:pt x="72" y="362"/>
                  <a:pt x="0" y="408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89" name="Freeform 123"/>
          <p:cNvSpPr>
            <a:spLocks/>
          </p:cNvSpPr>
          <p:nvPr/>
        </p:nvSpPr>
        <p:spPr bwMode="auto">
          <a:xfrm>
            <a:off x="4572361" y="4690578"/>
            <a:ext cx="828675" cy="207962"/>
          </a:xfrm>
          <a:custGeom>
            <a:avLst/>
            <a:gdLst>
              <a:gd name="T0" fmla="*/ 2147483647 w 522"/>
              <a:gd name="T1" fmla="*/ 0 h 131"/>
              <a:gd name="T2" fmla="*/ 2147483647 w 522"/>
              <a:gd name="T3" fmla="*/ 2147483647 h 131"/>
              <a:gd name="T4" fmla="*/ 0 w 522"/>
              <a:gd name="T5" fmla="*/ 2147483647 h 1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2" h="131">
                <a:moveTo>
                  <a:pt x="522" y="0"/>
                </a:moveTo>
                <a:cubicBezTo>
                  <a:pt x="452" y="34"/>
                  <a:pt x="382" y="69"/>
                  <a:pt x="295" y="91"/>
                </a:cubicBezTo>
                <a:cubicBezTo>
                  <a:pt x="208" y="113"/>
                  <a:pt x="104" y="122"/>
                  <a:pt x="0" y="131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90" name="Freeform 124"/>
          <p:cNvSpPr>
            <a:spLocks/>
          </p:cNvSpPr>
          <p:nvPr/>
        </p:nvSpPr>
        <p:spPr bwMode="auto">
          <a:xfrm>
            <a:off x="6182086" y="4114315"/>
            <a:ext cx="227013" cy="155575"/>
          </a:xfrm>
          <a:custGeom>
            <a:avLst/>
            <a:gdLst>
              <a:gd name="T0" fmla="*/ 2147483647 w 143"/>
              <a:gd name="T1" fmla="*/ 0 h 98"/>
              <a:gd name="T2" fmla="*/ 2147483647 w 143"/>
              <a:gd name="T3" fmla="*/ 2147483647 h 98"/>
              <a:gd name="T4" fmla="*/ 0 w 143"/>
              <a:gd name="T5" fmla="*/ 2147483647 h 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3" h="98">
                <a:moveTo>
                  <a:pt x="143" y="0"/>
                </a:moveTo>
                <a:cubicBezTo>
                  <a:pt x="119" y="5"/>
                  <a:pt x="96" y="10"/>
                  <a:pt x="72" y="26"/>
                </a:cubicBezTo>
                <a:cubicBezTo>
                  <a:pt x="48" y="42"/>
                  <a:pt x="24" y="70"/>
                  <a:pt x="0" y="98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92" name="AutoShape 126"/>
          <p:cNvSpPr>
            <a:spLocks noChangeArrowheads="1"/>
          </p:cNvSpPr>
          <p:nvPr/>
        </p:nvSpPr>
        <p:spPr bwMode="auto">
          <a:xfrm rot="4631744">
            <a:off x="4806518" y="5667684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93" name="AutoShape 127"/>
          <p:cNvSpPr>
            <a:spLocks noChangeArrowheads="1"/>
          </p:cNvSpPr>
          <p:nvPr/>
        </p:nvSpPr>
        <p:spPr bwMode="auto">
          <a:xfrm rot="4143938">
            <a:off x="5454218" y="5450196"/>
            <a:ext cx="649288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94" name="AutoShape 128"/>
          <p:cNvSpPr>
            <a:spLocks noChangeArrowheads="1"/>
          </p:cNvSpPr>
          <p:nvPr/>
        </p:nvSpPr>
        <p:spPr bwMode="auto">
          <a:xfrm rot="3656746">
            <a:off x="6143193" y="516285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95" name="AutoShape 129"/>
          <p:cNvSpPr>
            <a:spLocks noChangeArrowheads="1"/>
          </p:cNvSpPr>
          <p:nvPr/>
        </p:nvSpPr>
        <p:spPr bwMode="auto">
          <a:xfrm rot="5637006">
            <a:off x="2542743" y="5883584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96" name="AutoShape 130"/>
          <p:cNvSpPr>
            <a:spLocks noChangeArrowheads="1"/>
          </p:cNvSpPr>
          <p:nvPr/>
        </p:nvSpPr>
        <p:spPr bwMode="auto">
          <a:xfrm rot="5400000">
            <a:off x="3340585" y="5883584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97" name="Line 131"/>
          <p:cNvSpPr>
            <a:spLocks noChangeShapeType="1"/>
          </p:cNvSpPr>
          <p:nvPr/>
        </p:nvSpPr>
        <p:spPr bwMode="auto">
          <a:xfrm>
            <a:off x="3662724" y="5698640"/>
            <a:ext cx="0" cy="5048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98" name="Line 132"/>
          <p:cNvSpPr>
            <a:spLocks noChangeShapeType="1"/>
          </p:cNvSpPr>
          <p:nvPr/>
        </p:nvSpPr>
        <p:spPr bwMode="auto">
          <a:xfrm>
            <a:off x="2870561" y="5698640"/>
            <a:ext cx="0" cy="5048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99" name="Line 133"/>
          <p:cNvSpPr>
            <a:spLocks noChangeShapeType="1"/>
          </p:cNvSpPr>
          <p:nvPr/>
        </p:nvSpPr>
        <p:spPr bwMode="auto">
          <a:xfrm>
            <a:off x="5678849" y="5266840"/>
            <a:ext cx="173037" cy="5127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1000" name="Line 134"/>
          <p:cNvSpPr>
            <a:spLocks noChangeShapeType="1"/>
          </p:cNvSpPr>
          <p:nvPr/>
        </p:nvSpPr>
        <p:spPr bwMode="auto">
          <a:xfrm>
            <a:off x="6326549" y="4977915"/>
            <a:ext cx="211137" cy="4746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1001" name="Line 135"/>
          <p:cNvSpPr>
            <a:spLocks noChangeShapeType="1"/>
          </p:cNvSpPr>
          <p:nvPr/>
        </p:nvSpPr>
        <p:spPr bwMode="auto">
          <a:xfrm>
            <a:off x="5069249" y="5463690"/>
            <a:ext cx="117475" cy="477838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81002" name="Group 136"/>
          <p:cNvGrpSpPr>
            <a:grpSpLocks/>
          </p:cNvGrpSpPr>
          <p:nvPr/>
        </p:nvGrpSpPr>
        <p:grpSpPr bwMode="auto">
          <a:xfrm>
            <a:off x="2808649" y="5411303"/>
            <a:ext cx="3816350" cy="863600"/>
            <a:chOff x="1707" y="3113"/>
            <a:chExt cx="2404" cy="544"/>
          </a:xfrm>
        </p:grpSpPr>
        <p:sp>
          <p:nvSpPr>
            <p:cNvPr id="81026" name="Oval 137"/>
            <p:cNvSpPr>
              <a:spLocks noChangeArrowheads="1"/>
            </p:cNvSpPr>
            <p:nvPr/>
          </p:nvSpPr>
          <p:spPr bwMode="auto">
            <a:xfrm>
              <a:off x="3612" y="3339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27" name="Oval 138"/>
            <p:cNvSpPr>
              <a:spLocks noChangeArrowheads="1"/>
            </p:cNvSpPr>
            <p:nvPr/>
          </p:nvSpPr>
          <p:spPr bwMode="auto">
            <a:xfrm>
              <a:off x="2764" y="3552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28" name="Oval 139"/>
            <p:cNvSpPr>
              <a:spLocks noChangeArrowheads="1"/>
            </p:cNvSpPr>
            <p:nvPr/>
          </p:nvSpPr>
          <p:spPr bwMode="auto">
            <a:xfrm>
              <a:off x="2232" y="3589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29" name="Oval 140"/>
            <p:cNvSpPr>
              <a:spLocks noChangeArrowheads="1"/>
            </p:cNvSpPr>
            <p:nvPr/>
          </p:nvSpPr>
          <p:spPr bwMode="auto">
            <a:xfrm>
              <a:off x="1707" y="3612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30" name="Oval 141"/>
            <p:cNvSpPr>
              <a:spLocks noChangeArrowheads="1"/>
            </p:cNvSpPr>
            <p:nvPr/>
          </p:nvSpPr>
          <p:spPr bwMode="auto">
            <a:xfrm>
              <a:off x="3204" y="3475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31" name="Oval 142"/>
            <p:cNvSpPr>
              <a:spLocks noChangeArrowheads="1"/>
            </p:cNvSpPr>
            <p:nvPr/>
          </p:nvSpPr>
          <p:spPr bwMode="auto">
            <a:xfrm>
              <a:off x="4066" y="3113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81003" name="AutoShape 143"/>
          <p:cNvSpPr>
            <a:spLocks noChangeArrowheads="1"/>
          </p:cNvSpPr>
          <p:nvPr/>
        </p:nvSpPr>
        <p:spPr bwMode="auto">
          <a:xfrm>
            <a:off x="7047274" y="5050940"/>
            <a:ext cx="360362" cy="360363"/>
          </a:xfrm>
          <a:prstGeom prst="plus">
            <a:avLst>
              <a:gd name="adj" fmla="val 25000"/>
            </a:avLst>
          </a:prstGeom>
          <a:solidFill>
            <a:srgbClr val="FF6600">
              <a:alpha val="7607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1004" name="Freeform 144"/>
          <p:cNvSpPr>
            <a:spLocks/>
          </p:cNvSpPr>
          <p:nvPr/>
        </p:nvSpPr>
        <p:spPr bwMode="auto">
          <a:xfrm rot="481966">
            <a:off x="2624499" y="4819165"/>
            <a:ext cx="828675" cy="588963"/>
          </a:xfrm>
          <a:custGeom>
            <a:avLst/>
            <a:gdLst>
              <a:gd name="T0" fmla="*/ 2147483647 w 386"/>
              <a:gd name="T1" fmla="*/ 2147483647 h 371"/>
              <a:gd name="T2" fmla="*/ 2147483647 w 386"/>
              <a:gd name="T3" fmla="*/ 2147483647 h 371"/>
              <a:gd name="T4" fmla="*/ 2147483647 w 386"/>
              <a:gd name="T5" fmla="*/ 2147483647 h 371"/>
              <a:gd name="T6" fmla="*/ 2147483647 w 386"/>
              <a:gd name="T7" fmla="*/ 2147483647 h 371"/>
              <a:gd name="T8" fmla="*/ 2147483647 w 386"/>
              <a:gd name="T9" fmla="*/ 2147483647 h 371"/>
              <a:gd name="T10" fmla="*/ 2147483647 w 386"/>
              <a:gd name="T11" fmla="*/ 2147483647 h 371"/>
              <a:gd name="T12" fmla="*/ 2147483647 w 386"/>
              <a:gd name="T13" fmla="*/ 2147483647 h 371"/>
              <a:gd name="T14" fmla="*/ 2147483647 w 386"/>
              <a:gd name="T15" fmla="*/ 2147483647 h 371"/>
              <a:gd name="T16" fmla="*/ 2147483647 w 386"/>
              <a:gd name="T17" fmla="*/ 2147483647 h 3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6" h="371">
                <a:moveTo>
                  <a:pt x="23" y="371"/>
                </a:moveTo>
                <a:cubicBezTo>
                  <a:pt x="91" y="359"/>
                  <a:pt x="159" y="348"/>
                  <a:pt x="159" y="325"/>
                </a:cubicBezTo>
                <a:cubicBezTo>
                  <a:pt x="159" y="302"/>
                  <a:pt x="46" y="272"/>
                  <a:pt x="23" y="235"/>
                </a:cubicBezTo>
                <a:cubicBezTo>
                  <a:pt x="0" y="198"/>
                  <a:pt x="0" y="137"/>
                  <a:pt x="23" y="99"/>
                </a:cubicBezTo>
                <a:cubicBezTo>
                  <a:pt x="46" y="61"/>
                  <a:pt x="114" y="16"/>
                  <a:pt x="159" y="8"/>
                </a:cubicBezTo>
                <a:cubicBezTo>
                  <a:pt x="204" y="0"/>
                  <a:pt x="265" y="23"/>
                  <a:pt x="295" y="53"/>
                </a:cubicBezTo>
                <a:cubicBezTo>
                  <a:pt x="325" y="83"/>
                  <a:pt x="340" y="151"/>
                  <a:pt x="340" y="189"/>
                </a:cubicBezTo>
                <a:cubicBezTo>
                  <a:pt x="340" y="227"/>
                  <a:pt x="287" y="265"/>
                  <a:pt x="295" y="280"/>
                </a:cubicBezTo>
                <a:cubicBezTo>
                  <a:pt x="303" y="295"/>
                  <a:pt x="344" y="287"/>
                  <a:pt x="386" y="28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1005" name="Oval 145"/>
          <p:cNvSpPr>
            <a:spLocks noChangeArrowheads="1"/>
          </p:cNvSpPr>
          <p:nvPr/>
        </p:nvSpPr>
        <p:spPr bwMode="auto">
          <a:xfrm rot="-8050359">
            <a:off x="2232386" y="4042878"/>
            <a:ext cx="431800" cy="431800"/>
          </a:xfrm>
          <a:prstGeom prst="ellipse">
            <a:avLst/>
          </a:prstGeom>
          <a:solidFill>
            <a:srgbClr val="66FFFF"/>
          </a:solidFill>
          <a:ln w="38100">
            <a:solidFill>
              <a:schemeClr val="bg2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1006" name="Freeform 146"/>
          <p:cNvSpPr>
            <a:spLocks/>
          </p:cNvSpPr>
          <p:nvPr/>
        </p:nvSpPr>
        <p:spPr bwMode="auto">
          <a:xfrm>
            <a:off x="3384911" y="4977915"/>
            <a:ext cx="503238" cy="85725"/>
          </a:xfrm>
          <a:custGeom>
            <a:avLst/>
            <a:gdLst>
              <a:gd name="T0" fmla="*/ 2147483647 w 317"/>
              <a:gd name="T1" fmla="*/ 0 h 54"/>
              <a:gd name="T2" fmla="*/ 2147483647 w 317"/>
              <a:gd name="T3" fmla="*/ 2147483647 h 54"/>
              <a:gd name="T4" fmla="*/ 0 w 317"/>
              <a:gd name="T5" fmla="*/ 2147483647 h 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7" h="54">
                <a:moveTo>
                  <a:pt x="317" y="0"/>
                </a:moveTo>
                <a:cubicBezTo>
                  <a:pt x="253" y="19"/>
                  <a:pt x="189" y="38"/>
                  <a:pt x="136" y="46"/>
                </a:cubicBezTo>
                <a:cubicBezTo>
                  <a:pt x="83" y="54"/>
                  <a:pt x="41" y="50"/>
                  <a:pt x="0" y="46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1007" name="Freeform 147"/>
          <p:cNvSpPr>
            <a:spLocks/>
          </p:cNvSpPr>
          <p:nvPr/>
        </p:nvSpPr>
        <p:spPr bwMode="auto">
          <a:xfrm>
            <a:off x="2232386" y="4546115"/>
            <a:ext cx="287338" cy="504825"/>
          </a:xfrm>
          <a:custGeom>
            <a:avLst/>
            <a:gdLst>
              <a:gd name="T0" fmla="*/ 2147483647 w 181"/>
              <a:gd name="T1" fmla="*/ 2147483647 h 318"/>
              <a:gd name="T2" fmla="*/ 2147483647 w 181"/>
              <a:gd name="T3" fmla="*/ 2147483647 h 318"/>
              <a:gd name="T4" fmla="*/ 0 w 181"/>
              <a:gd name="T5" fmla="*/ 2147483647 h 318"/>
              <a:gd name="T6" fmla="*/ 2147483647 w 181"/>
              <a:gd name="T7" fmla="*/ 0 h 3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1" h="318">
                <a:moveTo>
                  <a:pt x="181" y="318"/>
                </a:moveTo>
                <a:cubicBezTo>
                  <a:pt x="128" y="310"/>
                  <a:pt x="75" y="302"/>
                  <a:pt x="45" y="272"/>
                </a:cubicBezTo>
                <a:cubicBezTo>
                  <a:pt x="15" y="242"/>
                  <a:pt x="0" y="181"/>
                  <a:pt x="0" y="136"/>
                </a:cubicBezTo>
                <a:cubicBezTo>
                  <a:pt x="0" y="91"/>
                  <a:pt x="22" y="45"/>
                  <a:pt x="45" y="0"/>
                </a:cubicBezTo>
              </a:path>
            </a:pathLst>
          </a:custGeom>
          <a:noFill/>
          <a:ln w="28575" cmpd="sng">
            <a:solidFill>
              <a:schemeClr val="bg2">
                <a:lumMod val="75000"/>
              </a:schemeClr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1008" name="Freeform 148"/>
          <p:cNvSpPr>
            <a:spLocks/>
          </p:cNvSpPr>
          <p:nvPr/>
        </p:nvSpPr>
        <p:spPr bwMode="auto">
          <a:xfrm>
            <a:off x="2292711" y="3322153"/>
            <a:ext cx="155575" cy="647700"/>
          </a:xfrm>
          <a:custGeom>
            <a:avLst/>
            <a:gdLst>
              <a:gd name="T0" fmla="*/ 2147483647 w 98"/>
              <a:gd name="T1" fmla="*/ 2147483647 h 408"/>
              <a:gd name="T2" fmla="*/ 2147483647 w 98"/>
              <a:gd name="T3" fmla="*/ 2147483647 h 408"/>
              <a:gd name="T4" fmla="*/ 2147483647 w 98"/>
              <a:gd name="T5" fmla="*/ 0 h 4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8" h="408">
                <a:moveTo>
                  <a:pt x="53" y="408"/>
                </a:moveTo>
                <a:cubicBezTo>
                  <a:pt x="26" y="351"/>
                  <a:pt x="0" y="295"/>
                  <a:pt x="7" y="227"/>
                </a:cubicBezTo>
                <a:cubicBezTo>
                  <a:pt x="14" y="159"/>
                  <a:pt x="56" y="79"/>
                  <a:pt x="98" y="0"/>
                </a:cubicBezTo>
              </a:path>
            </a:pathLst>
          </a:custGeom>
          <a:noFill/>
          <a:ln w="28575" cmpd="sng">
            <a:solidFill>
              <a:schemeClr val="bg2">
                <a:lumMod val="75000"/>
              </a:schemeClr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1009" name="AutoShape 149"/>
          <p:cNvSpPr>
            <a:spLocks noChangeArrowheads="1"/>
          </p:cNvSpPr>
          <p:nvPr/>
        </p:nvSpPr>
        <p:spPr bwMode="auto">
          <a:xfrm rot="5082437">
            <a:off x="2790392" y="5121584"/>
            <a:ext cx="569913" cy="263525"/>
          </a:xfrm>
          <a:prstGeom prst="homePlate">
            <a:avLst>
              <a:gd name="adj" fmla="val 54066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64662" name="AutoShape 150"/>
          <p:cNvSpPr>
            <a:spLocks noChangeArrowheads="1"/>
          </p:cNvSpPr>
          <p:nvPr/>
        </p:nvSpPr>
        <p:spPr bwMode="auto">
          <a:xfrm rot="4540637">
            <a:off x="2475274" y="-25885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rgbClr val="000000"/>
              </a:solidFill>
              <a:cs typeface="+mn-cs"/>
            </a:endParaRPr>
          </a:p>
        </p:txBody>
      </p:sp>
      <p:sp>
        <p:nvSpPr>
          <p:cNvPr id="64663" name="AutoShape 151"/>
          <p:cNvSpPr>
            <a:spLocks noChangeArrowheads="1"/>
          </p:cNvSpPr>
          <p:nvPr/>
        </p:nvSpPr>
        <p:spPr bwMode="auto">
          <a:xfrm rot="4540637">
            <a:off x="2465748" y="-97322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rgbClr val="000000"/>
              </a:solidFill>
              <a:cs typeface="+mn-cs"/>
            </a:endParaRPr>
          </a:p>
        </p:txBody>
      </p:sp>
      <p:sp>
        <p:nvSpPr>
          <p:cNvPr id="64664" name="AutoShape 152"/>
          <p:cNvSpPr>
            <a:spLocks noChangeArrowheads="1"/>
          </p:cNvSpPr>
          <p:nvPr/>
        </p:nvSpPr>
        <p:spPr bwMode="auto">
          <a:xfrm rot="4540637">
            <a:off x="2189332" y="-376071"/>
            <a:ext cx="1869374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rgbClr val="000000"/>
              </a:solidFill>
              <a:cs typeface="+mn-cs"/>
            </a:endParaRPr>
          </a:p>
        </p:txBody>
      </p:sp>
      <p:sp>
        <p:nvSpPr>
          <p:cNvPr id="81013" name="Oval 153"/>
          <p:cNvSpPr>
            <a:spLocks noChangeArrowheads="1"/>
          </p:cNvSpPr>
          <p:nvPr/>
        </p:nvSpPr>
        <p:spPr bwMode="auto">
          <a:xfrm>
            <a:off x="4023086" y="1594953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81014" name="Oval 154"/>
          <p:cNvSpPr>
            <a:spLocks noChangeArrowheads="1"/>
          </p:cNvSpPr>
          <p:nvPr/>
        </p:nvSpPr>
        <p:spPr bwMode="auto">
          <a:xfrm>
            <a:off x="4165961" y="2314090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81015" name="Oval 155"/>
          <p:cNvSpPr>
            <a:spLocks noChangeArrowheads="1"/>
          </p:cNvSpPr>
          <p:nvPr/>
        </p:nvSpPr>
        <p:spPr bwMode="auto">
          <a:xfrm>
            <a:off x="6183674" y="3466615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81016" name="Oval 156"/>
          <p:cNvSpPr>
            <a:spLocks noChangeArrowheads="1"/>
          </p:cNvSpPr>
          <p:nvPr/>
        </p:nvSpPr>
        <p:spPr bwMode="auto">
          <a:xfrm>
            <a:off x="5678849" y="4114315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81017" name="Oval 157"/>
          <p:cNvSpPr>
            <a:spLocks noChangeArrowheads="1"/>
          </p:cNvSpPr>
          <p:nvPr/>
        </p:nvSpPr>
        <p:spPr bwMode="auto">
          <a:xfrm>
            <a:off x="4383449" y="4546115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81018" name="Oval 158"/>
          <p:cNvSpPr>
            <a:spLocks noChangeArrowheads="1"/>
          </p:cNvSpPr>
          <p:nvPr/>
        </p:nvSpPr>
        <p:spPr bwMode="auto">
          <a:xfrm>
            <a:off x="4383449" y="5122378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81019" name="Oval 159"/>
          <p:cNvSpPr>
            <a:spLocks noChangeArrowheads="1"/>
          </p:cNvSpPr>
          <p:nvPr/>
        </p:nvSpPr>
        <p:spPr bwMode="auto">
          <a:xfrm>
            <a:off x="4526324" y="5482740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81020" name="Oval 160"/>
          <p:cNvSpPr>
            <a:spLocks noChangeArrowheads="1"/>
          </p:cNvSpPr>
          <p:nvPr/>
        </p:nvSpPr>
        <p:spPr bwMode="auto">
          <a:xfrm>
            <a:off x="3478508" y="5722832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81021" name="Oval 161"/>
          <p:cNvSpPr>
            <a:spLocks noChangeArrowheads="1"/>
          </p:cNvSpPr>
          <p:nvPr/>
        </p:nvSpPr>
        <p:spPr bwMode="auto">
          <a:xfrm>
            <a:off x="3446824" y="6274903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81022" name="Oval 162"/>
          <p:cNvSpPr>
            <a:spLocks noChangeArrowheads="1"/>
          </p:cNvSpPr>
          <p:nvPr/>
        </p:nvSpPr>
        <p:spPr bwMode="auto">
          <a:xfrm>
            <a:off x="6975836" y="4619140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81023" name="Oval 163"/>
          <p:cNvSpPr>
            <a:spLocks noChangeArrowheads="1"/>
          </p:cNvSpPr>
          <p:nvPr/>
        </p:nvSpPr>
        <p:spPr bwMode="auto">
          <a:xfrm>
            <a:off x="1718036" y="4258778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>
                <a:solidFill>
                  <a:srgbClr val="000000"/>
                </a:solidFill>
              </a:rPr>
              <a:t>11</a:t>
            </a:r>
          </a:p>
        </p:txBody>
      </p:sp>
      <p:sp>
        <p:nvSpPr>
          <p:cNvPr id="166" name="Freeform 166"/>
          <p:cNvSpPr>
            <a:spLocks/>
          </p:cNvSpPr>
          <p:nvPr/>
        </p:nvSpPr>
        <p:spPr bwMode="auto">
          <a:xfrm>
            <a:off x="638536" y="3826978"/>
            <a:ext cx="1368425" cy="1584325"/>
          </a:xfrm>
          <a:custGeom>
            <a:avLst/>
            <a:gdLst>
              <a:gd name="T0" fmla="*/ 0 w 862"/>
              <a:gd name="T1" fmla="*/ 0 h 998"/>
              <a:gd name="T2" fmla="*/ 2147483647 w 862"/>
              <a:gd name="T3" fmla="*/ 2147483647 h 998"/>
              <a:gd name="T4" fmla="*/ 2147483647 w 862"/>
              <a:gd name="T5" fmla="*/ 2147483647 h 998"/>
              <a:gd name="T6" fmla="*/ 2147483647 w 862"/>
              <a:gd name="T7" fmla="*/ 2147483647 h 998"/>
              <a:gd name="T8" fmla="*/ 2147483647 w 862"/>
              <a:gd name="T9" fmla="*/ 2147483647 h 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2" h="998">
                <a:moveTo>
                  <a:pt x="0" y="0"/>
                </a:moveTo>
                <a:cubicBezTo>
                  <a:pt x="106" y="102"/>
                  <a:pt x="212" y="204"/>
                  <a:pt x="272" y="317"/>
                </a:cubicBezTo>
                <a:cubicBezTo>
                  <a:pt x="332" y="430"/>
                  <a:pt x="303" y="582"/>
                  <a:pt x="363" y="680"/>
                </a:cubicBezTo>
                <a:cubicBezTo>
                  <a:pt x="423" y="778"/>
                  <a:pt x="552" y="854"/>
                  <a:pt x="635" y="907"/>
                </a:cubicBezTo>
                <a:cubicBezTo>
                  <a:pt x="718" y="960"/>
                  <a:pt x="790" y="979"/>
                  <a:pt x="862" y="99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67" name="Freeform 167"/>
          <p:cNvSpPr>
            <a:spLocks/>
          </p:cNvSpPr>
          <p:nvPr/>
        </p:nvSpPr>
        <p:spPr bwMode="auto">
          <a:xfrm rot="6966359">
            <a:off x="7083786" y="3327680"/>
            <a:ext cx="1368425" cy="1584325"/>
          </a:xfrm>
          <a:custGeom>
            <a:avLst/>
            <a:gdLst>
              <a:gd name="T0" fmla="*/ 0 w 862"/>
              <a:gd name="T1" fmla="*/ 0 h 998"/>
              <a:gd name="T2" fmla="*/ 2147483647 w 862"/>
              <a:gd name="T3" fmla="*/ 2147483647 h 998"/>
              <a:gd name="T4" fmla="*/ 2147483647 w 862"/>
              <a:gd name="T5" fmla="*/ 2147483647 h 998"/>
              <a:gd name="T6" fmla="*/ 2147483647 w 862"/>
              <a:gd name="T7" fmla="*/ 2147483647 h 998"/>
              <a:gd name="T8" fmla="*/ 2147483647 w 862"/>
              <a:gd name="T9" fmla="*/ 2147483647 h 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2" h="998">
                <a:moveTo>
                  <a:pt x="0" y="0"/>
                </a:moveTo>
                <a:cubicBezTo>
                  <a:pt x="106" y="102"/>
                  <a:pt x="212" y="204"/>
                  <a:pt x="272" y="317"/>
                </a:cubicBezTo>
                <a:cubicBezTo>
                  <a:pt x="332" y="430"/>
                  <a:pt x="303" y="582"/>
                  <a:pt x="363" y="680"/>
                </a:cubicBezTo>
                <a:cubicBezTo>
                  <a:pt x="423" y="778"/>
                  <a:pt x="552" y="854"/>
                  <a:pt x="635" y="907"/>
                </a:cubicBezTo>
                <a:cubicBezTo>
                  <a:pt x="718" y="960"/>
                  <a:pt x="790" y="979"/>
                  <a:pt x="862" y="99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68" name="Freeform 168"/>
          <p:cNvSpPr>
            <a:spLocks/>
          </p:cNvSpPr>
          <p:nvPr/>
        </p:nvSpPr>
        <p:spPr bwMode="auto">
          <a:xfrm>
            <a:off x="422636" y="4474678"/>
            <a:ext cx="1368425" cy="1008062"/>
          </a:xfrm>
          <a:custGeom>
            <a:avLst/>
            <a:gdLst>
              <a:gd name="T0" fmla="*/ 0 w 862"/>
              <a:gd name="T1" fmla="*/ 0 h 998"/>
              <a:gd name="T2" fmla="*/ 2147483647 w 862"/>
              <a:gd name="T3" fmla="*/ 2147483647 h 998"/>
              <a:gd name="T4" fmla="*/ 2147483647 w 862"/>
              <a:gd name="T5" fmla="*/ 2147483647 h 998"/>
              <a:gd name="T6" fmla="*/ 2147483647 w 862"/>
              <a:gd name="T7" fmla="*/ 2147483647 h 998"/>
              <a:gd name="T8" fmla="*/ 2147483647 w 862"/>
              <a:gd name="T9" fmla="*/ 2147483647 h 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2" h="998">
                <a:moveTo>
                  <a:pt x="0" y="0"/>
                </a:moveTo>
                <a:cubicBezTo>
                  <a:pt x="106" y="102"/>
                  <a:pt x="212" y="204"/>
                  <a:pt x="272" y="317"/>
                </a:cubicBezTo>
                <a:cubicBezTo>
                  <a:pt x="332" y="430"/>
                  <a:pt x="303" y="582"/>
                  <a:pt x="363" y="680"/>
                </a:cubicBezTo>
                <a:cubicBezTo>
                  <a:pt x="423" y="778"/>
                  <a:pt x="552" y="854"/>
                  <a:pt x="635" y="907"/>
                </a:cubicBezTo>
                <a:cubicBezTo>
                  <a:pt x="718" y="960"/>
                  <a:pt x="790" y="979"/>
                  <a:pt x="862" y="99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70" name="Freeform 168"/>
          <p:cNvSpPr>
            <a:spLocks/>
          </p:cNvSpPr>
          <p:nvPr/>
        </p:nvSpPr>
        <p:spPr bwMode="auto">
          <a:xfrm rot="16034394">
            <a:off x="6361510" y="3291751"/>
            <a:ext cx="1368425" cy="1008062"/>
          </a:xfrm>
          <a:custGeom>
            <a:avLst/>
            <a:gdLst>
              <a:gd name="T0" fmla="*/ 0 w 862"/>
              <a:gd name="T1" fmla="*/ 0 h 998"/>
              <a:gd name="T2" fmla="*/ 2147483647 w 862"/>
              <a:gd name="T3" fmla="*/ 2147483647 h 998"/>
              <a:gd name="T4" fmla="*/ 2147483647 w 862"/>
              <a:gd name="T5" fmla="*/ 2147483647 h 998"/>
              <a:gd name="T6" fmla="*/ 2147483647 w 862"/>
              <a:gd name="T7" fmla="*/ 2147483647 h 998"/>
              <a:gd name="T8" fmla="*/ 2147483647 w 862"/>
              <a:gd name="T9" fmla="*/ 2147483647 h 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2" h="998">
                <a:moveTo>
                  <a:pt x="0" y="0"/>
                </a:moveTo>
                <a:cubicBezTo>
                  <a:pt x="106" y="102"/>
                  <a:pt x="212" y="204"/>
                  <a:pt x="272" y="317"/>
                </a:cubicBezTo>
                <a:cubicBezTo>
                  <a:pt x="332" y="430"/>
                  <a:pt x="303" y="582"/>
                  <a:pt x="363" y="680"/>
                </a:cubicBezTo>
                <a:cubicBezTo>
                  <a:pt x="423" y="778"/>
                  <a:pt x="552" y="854"/>
                  <a:pt x="635" y="907"/>
                </a:cubicBezTo>
                <a:cubicBezTo>
                  <a:pt x="718" y="960"/>
                  <a:pt x="790" y="979"/>
                  <a:pt x="862" y="998"/>
                </a:cubicBezTo>
              </a:path>
            </a:pathLst>
          </a:custGeom>
          <a:noFill/>
          <a:ln w="57150" cmpd="sng">
            <a:solidFill>
              <a:srgbClr val="92D05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72" name="Text Box 125"/>
          <p:cNvSpPr txBox="1">
            <a:spLocks noChangeArrowheads="1"/>
          </p:cNvSpPr>
          <p:nvPr/>
        </p:nvSpPr>
        <p:spPr bwMode="auto">
          <a:xfrm>
            <a:off x="4271627" y="87471"/>
            <a:ext cx="472914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400" b="1" dirty="0"/>
              <a:t>Modes d’intervention pharmacologiques: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en-US" sz="2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Diffusion :	LEC (BHE)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		LIC: soma,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noyau, synapse,...</a:t>
            </a:r>
          </a:p>
        </p:txBody>
      </p:sp>
      <p:sp>
        <p:nvSpPr>
          <p:cNvPr id="173" name="Flèche droite rayée 172"/>
          <p:cNvSpPr/>
          <p:nvPr/>
        </p:nvSpPr>
        <p:spPr>
          <a:xfrm rot="4746366">
            <a:off x="2523692" y="1232209"/>
            <a:ext cx="1978025" cy="1512888"/>
          </a:xfrm>
          <a:prstGeom prst="stripedRightArrow">
            <a:avLst/>
          </a:prstGeom>
          <a:gradFill>
            <a:gsLst>
              <a:gs pos="0">
                <a:srgbClr val="FFC000"/>
              </a:gs>
              <a:gs pos="57000">
                <a:srgbClr val="FFCC99"/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4" name="Flèche droite rayée 173"/>
          <p:cNvSpPr/>
          <p:nvPr/>
        </p:nvSpPr>
        <p:spPr>
          <a:xfrm rot="1867760">
            <a:off x="576624" y="2614128"/>
            <a:ext cx="1766887" cy="1512887"/>
          </a:xfrm>
          <a:prstGeom prst="stripedRightArrow">
            <a:avLst/>
          </a:prstGeom>
          <a:gradFill>
            <a:gsLst>
              <a:gs pos="0">
                <a:srgbClr val="FFC000"/>
              </a:gs>
              <a:gs pos="57000">
                <a:srgbClr val="FFCC99"/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5" name="Flèche droite rayée 174"/>
          <p:cNvSpPr/>
          <p:nvPr/>
        </p:nvSpPr>
        <p:spPr>
          <a:xfrm rot="756273">
            <a:off x="-9951" y="4425765"/>
            <a:ext cx="1765301" cy="1512887"/>
          </a:xfrm>
          <a:prstGeom prst="stripedRightArrow">
            <a:avLst/>
          </a:prstGeom>
          <a:gradFill>
            <a:gsLst>
              <a:gs pos="0">
                <a:srgbClr val="FFC000"/>
              </a:gs>
              <a:gs pos="57000">
                <a:srgbClr val="FFCC99"/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21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Freeform 3"/>
          <p:cNvSpPr>
            <a:spLocks/>
          </p:cNvSpPr>
          <p:nvPr/>
        </p:nvSpPr>
        <p:spPr bwMode="auto">
          <a:xfrm>
            <a:off x="1341438" y="188913"/>
            <a:ext cx="5267325" cy="4727575"/>
          </a:xfrm>
          <a:custGeom>
            <a:avLst/>
            <a:gdLst>
              <a:gd name="T0" fmla="*/ 2147483647 w 3318"/>
              <a:gd name="T1" fmla="*/ 2147483647 h 2978"/>
              <a:gd name="T2" fmla="*/ 2147483647 w 3318"/>
              <a:gd name="T3" fmla="*/ 2147483647 h 2978"/>
              <a:gd name="T4" fmla="*/ 2147483647 w 3318"/>
              <a:gd name="T5" fmla="*/ 2147483647 h 2978"/>
              <a:gd name="T6" fmla="*/ 2147483647 w 3318"/>
              <a:gd name="T7" fmla="*/ 2147483647 h 2978"/>
              <a:gd name="T8" fmla="*/ 2147483647 w 3318"/>
              <a:gd name="T9" fmla="*/ 2147483647 h 2978"/>
              <a:gd name="T10" fmla="*/ 2147483647 w 3318"/>
              <a:gd name="T11" fmla="*/ 2147483647 h 2978"/>
              <a:gd name="T12" fmla="*/ 2147483647 w 3318"/>
              <a:gd name="T13" fmla="*/ 2147483647 h 2978"/>
              <a:gd name="T14" fmla="*/ 2147483647 w 3318"/>
              <a:gd name="T15" fmla="*/ 2147483647 h 2978"/>
              <a:gd name="T16" fmla="*/ 2147483647 w 3318"/>
              <a:gd name="T17" fmla="*/ 2147483647 h 2978"/>
              <a:gd name="T18" fmla="*/ 2147483647 w 3318"/>
              <a:gd name="T19" fmla="*/ 2147483647 h 2978"/>
              <a:gd name="T20" fmla="*/ 2147483647 w 3318"/>
              <a:gd name="T21" fmla="*/ 2147483647 h 2978"/>
              <a:gd name="T22" fmla="*/ 2147483647 w 3318"/>
              <a:gd name="T23" fmla="*/ 2147483647 h 2978"/>
              <a:gd name="T24" fmla="*/ 2147483647 w 3318"/>
              <a:gd name="T25" fmla="*/ 2147483647 h 2978"/>
              <a:gd name="T26" fmla="*/ 2147483647 w 3318"/>
              <a:gd name="T27" fmla="*/ 0 h 29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18" h="2978">
                <a:moveTo>
                  <a:pt x="726" y="91"/>
                </a:moveTo>
                <a:cubicBezTo>
                  <a:pt x="782" y="332"/>
                  <a:pt x="839" y="574"/>
                  <a:pt x="771" y="816"/>
                </a:cubicBezTo>
                <a:cubicBezTo>
                  <a:pt x="703" y="1058"/>
                  <a:pt x="439" y="1330"/>
                  <a:pt x="318" y="1542"/>
                </a:cubicBezTo>
                <a:cubicBezTo>
                  <a:pt x="197" y="1754"/>
                  <a:pt x="83" y="1890"/>
                  <a:pt x="45" y="2086"/>
                </a:cubicBezTo>
                <a:cubicBezTo>
                  <a:pt x="7" y="2282"/>
                  <a:pt x="0" y="2577"/>
                  <a:pt x="91" y="2721"/>
                </a:cubicBezTo>
                <a:cubicBezTo>
                  <a:pt x="182" y="2865"/>
                  <a:pt x="341" y="2918"/>
                  <a:pt x="590" y="2948"/>
                </a:cubicBezTo>
                <a:cubicBezTo>
                  <a:pt x="839" y="2978"/>
                  <a:pt x="1278" y="2941"/>
                  <a:pt x="1588" y="2903"/>
                </a:cubicBezTo>
                <a:cubicBezTo>
                  <a:pt x="1898" y="2865"/>
                  <a:pt x="2200" y="2804"/>
                  <a:pt x="2449" y="2721"/>
                </a:cubicBezTo>
                <a:cubicBezTo>
                  <a:pt x="2698" y="2638"/>
                  <a:pt x="2940" y="2540"/>
                  <a:pt x="3084" y="2404"/>
                </a:cubicBezTo>
                <a:cubicBezTo>
                  <a:pt x="3228" y="2268"/>
                  <a:pt x="3318" y="2094"/>
                  <a:pt x="3311" y="1905"/>
                </a:cubicBezTo>
                <a:cubicBezTo>
                  <a:pt x="3304" y="1716"/>
                  <a:pt x="3228" y="1466"/>
                  <a:pt x="3039" y="1270"/>
                </a:cubicBezTo>
                <a:cubicBezTo>
                  <a:pt x="2850" y="1074"/>
                  <a:pt x="2396" y="854"/>
                  <a:pt x="2177" y="726"/>
                </a:cubicBezTo>
                <a:cubicBezTo>
                  <a:pt x="1958" y="598"/>
                  <a:pt x="1837" y="620"/>
                  <a:pt x="1724" y="499"/>
                </a:cubicBezTo>
                <a:cubicBezTo>
                  <a:pt x="1611" y="378"/>
                  <a:pt x="1554" y="189"/>
                  <a:pt x="1497" y="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00" name="Freeform 4"/>
          <p:cNvSpPr>
            <a:spLocks/>
          </p:cNvSpPr>
          <p:nvPr/>
        </p:nvSpPr>
        <p:spPr bwMode="auto">
          <a:xfrm>
            <a:off x="909638" y="3549650"/>
            <a:ext cx="7704137" cy="3263900"/>
          </a:xfrm>
          <a:custGeom>
            <a:avLst/>
            <a:gdLst>
              <a:gd name="T0" fmla="*/ 0 w 4853"/>
              <a:gd name="T1" fmla="*/ 2147483647 h 2056"/>
              <a:gd name="T2" fmla="*/ 2147483647 w 4853"/>
              <a:gd name="T3" fmla="*/ 2147483647 h 2056"/>
              <a:gd name="T4" fmla="*/ 2147483647 w 4853"/>
              <a:gd name="T5" fmla="*/ 2147483647 h 2056"/>
              <a:gd name="T6" fmla="*/ 2147483647 w 4853"/>
              <a:gd name="T7" fmla="*/ 2147483647 h 2056"/>
              <a:gd name="T8" fmla="*/ 2147483647 w 4853"/>
              <a:gd name="T9" fmla="*/ 2147483647 h 2056"/>
              <a:gd name="T10" fmla="*/ 2147483647 w 4853"/>
              <a:gd name="T11" fmla="*/ 2147483647 h 2056"/>
              <a:gd name="T12" fmla="*/ 2147483647 w 4853"/>
              <a:gd name="T13" fmla="*/ 2147483647 h 2056"/>
              <a:gd name="T14" fmla="*/ 2147483647 w 4853"/>
              <a:gd name="T15" fmla="*/ 2147483647 h 2056"/>
              <a:gd name="T16" fmla="*/ 2147483647 w 4853"/>
              <a:gd name="T17" fmla="*/ 2147483647 h 2056"/>
              <a:gd name="T18" fmla="*/ 2147483647 w 4853"/>
              <a:gd name="T19" fmla="*/ 2147483647 h 2056"/>
              <a:gd name="T20" fmla="*/ 2147483647 w 4853"/>
              <a:gd name="T21" fmla="*/ 2147483647 h 2056"/>
              <a:gd name="T22" fmla="*/ 2147483647 w 4853"/>
              <a:gd name="T23" fmla="*/ 2147483647 h 2056"/>
              <a:gd name="T24" fmla="*/ 2147483647 w 4853"/>
              <a:gd name="T25" fmla="*/ 2147483647 h 2056"/>
              <a:gd name="T26" fmla="*/ 2147483647 w 4853"/>
              <a:gd name="T27" fmla="*/ 2147483647 h 2056"/>
              <a:gd name="T28" fmla="*/ 2147483647 w 4853"/>
              <a:gd name="T29" fmla="*/ 2147483647 h 2056"/>
              <a:gd name="T30" fmla="*/ 2147483647 w 4853"/>
              <a:gd name="T31" fmla="*/ 2147483647 h 2056"/>
              <a:gd name="T32" fmla="*/ 2147483647 w 4853"/>
              <a:gd name="T33" fmla="*/ 2147483647 h 20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53" h="2056">
                <a:moveTo>
                  <a:pt x="0" y="2056"/>
                </a:moveTo>
                <a:cubicBezTo>
                  <a:pt x="200" y="1991"/>
                  <a:pt x="400" y="1927"/>
                  <a:pt x="544" y="1829"/>
                </a:cubicBezTo>
                <a:cubicBezTo>
                  <a:pt x="688" y="1731"/>
                  <a:pt x="900" y="1587"/>
                  <a:pt x="862" y="1466"/>
                </a:cubicBezTo>
                <a:cubicBezTo>
                  <a:pt x="824" y="1345"/>
                  <a:pt x="408" y="1186"/>
                  <a:pt x="317" y="1103"/>
                </a:cubicBezTo>
                <a:cubicBezTo>
                  <a:pt x="226" y="1020"/>
                  <a:pt x="241" y="967"/>
                  <a:pt x="317" y="967"/>
                </a:cubicBezTo>
                <a:cubicBezTo>
                  <a:pt x="393" y="967"/>
                  <a:pt x="590" y="1073"/>
                  <a:pt x="771" y="1103"/>
                </a:cubicBezTo>
                <a:cubicBezTo>
                  <a:pt x="952" y="1133"/>
                  <a:pt x="1149" y="1156"/>
                  <a:pt x="1406" y="1149"/>
                </a:cubicBezTo>
                <a:cubicBezTo>
                  <a:pt x="1663" y="1142"/>
                  <a:pt x="2056" y="1103"/>
                  <a:pt x="2313" y="1058"/>
                </a:cubicBezTo>
                <a:cubicBezTo>
                  <a:pt x="2570" y="1013"/>
                  <a:pt x="2744" y="953"/>
                  <a:pt x="2948" y="877"/>
                </a:cubicBezTo>
                <a:cubicBezTo>
                  <a:pt x="3152" y="801"/>
                  <a:pt x="3379" y="740"/>
                  <a:pt x="3538" y="604"/>
                </a:cubicBezTo>
                <a:cubicBezTo>
                  <a:pt x="3697" y="468"/>
                  <a:pt x="3818" y="120"/>
                  <a:pt x="3901" y="60"/>
                </a:cubicBezTo>
                <a:cubicBezTo>
                  <a:pt x="3984" y="0"/>
                  <a:pt x="4030" y="129"/>
                  <a:pt x="4037" y="242"/>
                </a:cubicBezTo>
                <a:cubicBezTo>
                  <a:pt x="4044" y="355"/>
                  <a:pt x="3961" y="581"/>
                  <a:pt x="3946" y="740"/>
                </a:cubicBezTo>
                <a:cubicBezTo>
                  <a:pt x="3931" y="899"/>
                  <a:pt x="3923" y="1073"/>
                  <a:pt x="3946" y="1194"/>
                </a:cubicBezTo>
                <a:cubicBezTo>
                  <a:pt x="3969" y="1315"/>
                  <a:pt x="3984" y="1383"/>
                  <a:pt x="4082" y="1466"/>
                </a:cubicBezTo>
                <a:cubicBezTo>
                  <a:pt x="4180" y="1549"/>
                  <a:pt x="4408" y="1648"/>
                  <a:pt x="4536" y="1693"/>
                </a:cubicBezTo>
                <a:cubicBezTo>
                  <a:pt x="4664" y="1738"/>
                  <a:pt x="4758" y="1738"/>
                  <a:pt x="4853" y="1738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01" name="Freeform 5"/>
          <p:cNvSpPr>
            <a:spLocks/>
          </p:cNvSpPr>
          <p:nvPr/>
        </p:nvSpPr>
        <p:spPr bwMode="auto">
          <a:xfrm>
            <a:off x="2709863" y="11588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02" name="Freeform 6"/>
          <p:cNvSpPr>
            <a:spLocks/>
          </p:cNvSpPr>
          <p:nvPr/>
        </p:nvSpPr>
        <p:spPr bwMode="auto">
          <a:xfrm>
            <a:off x="2925763" y="188913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03" name="Freeform 7"/>
          <p:cNvSpPr>
            <a:spLocks/>
          </p:cNvSpPr>
          <p:nvPr/>
        </p:nvSpPr>
        <p:spPr bwMode="auto">
          <a:xfrm>
            <a:off x="3141663" y="11588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04" name="Freeform 8"/>
          <p:cNvSpPr>
            <a:spLocks/>
          </p:cNvSpPr>
          <p:nvPr/>
        </p:nvSpPr>
        <p:spPr bwMode="auto">
          <a:xfrm>
            <a:off x="3357563" y="11588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05" name="Freeform 9"/>
          <p:cNvSpPr>
            <a:spLocks/>
          </p:cNvSpPr>
          <p:nvPr/>
        </p:nvSpPr>
        <p:spPr bwMode="auto">
          <a:xfrm>
            <a:off x="3573463" y="115888"/>
            <a:ext cx="360362" cy="1512887"/>
          </a:xfrm>
          <a:custGeom>
            <a:avLst/>
            <a:gdLst>
              <a:gd name="T0" fmla="*/ 0 w 227"/>
              <a:gd name="T1" fmla="*/ 0 h 953"/>
              <a:gd name="T2" fmla="*/ 2147483647 w 227"/>
              <a:gd name="T3" fmla="*/ 2147483647 h 953"/>
              <a:gd name="T4" fmla="*/ 2147483647 w 227"/>
              <a:gd name="T5" fmla="*/ 2147483647 h 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7" h="953">
                <a:moveTo>
                  <a:pt x="0" y="0"/>
                </a:moveTo>
                <a:cubicBezTo>
                  <a:pt x="26" y="170"/>
                  <a:pt x="53" y="340"/>
                  <a:pt x="91" y="499"/>
                </a:cubicBezTo>
                <a:cubicBezTo>
                  <a:pt x="129" y="658"/>
                  <a:pt x="178" y="805"/>
                  <a:pt x="227" y="95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06" name="Oval 10"/>
          <p:cNvSpPr>
            <a:spLocks noChangeArrowheads="1"/>
          </p:cNvSpPr>
          <p:nvPr/>
        </p:nvSpPr>
        <p:spPr bwMode="auto">
          <a:xfrm rot="-8050359">
            <a:off x="4797425" y="2205038"/>
            <a:ext cx="431800" cy="431800"/>
          </a:xfrm>
          <a:prstGeom prst="ellipse">
            <a:avLst/>
          </a:prstGeom>
          <a:solidFill>
            <a:srgbClr val="66FFFF"/>
          </a:solidFill>
          <a:ln w="28575" algn="ctr">
            <a:solidFill>
              <a:schemeClr val="bg2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07" name="Oval 11"/>
          <p:cNvSpPr>
            <a:spLocks noChangeArrowheads="1"/>
          </p:cNvSpPr>
          <p:nvPr/>
        </p:nvSpPr>
        <p:spPr bwMode="auto">
          <a:xfrm rot="-8050359">
            <a:off x="3213100" y="692150"/>
            <a:ext cx="431800" cy="4318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64524" name="AutoShape 12"/>
          <p:cNvSpPr>
            <a:spLocks noChangeArrowheads="1"/>
          </p:cNvSpPr>
          <p:nvPr/>
        </p:nvSpPr>
        <p:spPr bwMode="auto">
          <a:xfrm rot="4540637">
            <a:off x="2386012" y="-423862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rgbClr val="000000"/>
              </a:solidFill>
              <a:cs typeface="+mn-cs"/>
            </a:endParaRPr>
          </a:p>
        </p:txBody>
      </p:sp>
      <p:sp>
        <p:nvSpPr>
          <p:cNvPr id="80909" name="Oval 13"/>
          <p:cNvSpPr>
            <a:spLocks noChangeArrowheads="1"/>
          </p:cNvSpPr>
          <p:nvPr/>
        </p:nvSpPr>
        <p:spPr bwMode="auto">
          <a:xfrm rot="-8050359">
            <a:off x="2997200" y="1125538"/>
            <a:ext cx="287337" cy="2873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10" name="Oval 14"/>
          <p:cNvSpPr>
            <a:spLocks noChangeArrowheads="1"/>
          </p:cNvSpPr>
          <p:nvPr/>
        </p:nvSpPr>
        <p:spPr bwMode="auto">
          <a:xfrm rot="-8050359">
            <a:off x="3538538" y="1196975"/>
            <a:ext cx="215900" cy="2159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11" name="Freeform 15"/>
          <p:cNvSpPr>
            <a:spLocks/>
          </p:cNvSpPr>
          <p:nvPr/>
        </p:nvSpPr>
        <p:spPr bwMode="auto">
          <a:xfrm>
            <a:off x="2336800" y="2193925"/>
            <a:ext cx="1189038" cy="587375"/>
          </a:xfrm>
          <a:custGeom>
            <a:avLst/>
            <a:gdLst>
              <a:gd name="T0" fmla="*/ 2147483647 w 749"/>
              <a:gd name="T1" fmla="*/ 2147483647 h 370"/>
              <a:gd name="T2" fmla="*/ 2147483647 w 749"/>
              <a:gd name="T3" fmla="*/ 2147483647 h 370"/>
              <a:gd name="T4" fmla="*/ 2147483647 w 749"/>
              <a:gd name="T5" fmla="*/ 2147483647 h 370"/>
              <a:gd name="T6" fmla="*/ 2147483647 w 749"/>
              <a:gd name="T7" fmla="*/ 2147483647 h 370"/>
              <a:gd name="T8" fmla="*/ 2147483647 w 749"/>
              <a:gd name="T9" fmla="*/ 2147483647 h 370"/>
              <a:gd name="T10" fmla="*/ 2147483647 w 749"/>
              <a:gd name="T11" fmla="*/ 2147483647 h 370"/>
              <a:gd name="T12" fmla="*/ 2147483647 w 749"/>
              <a:gd name="T13" fmla="*/ 2147483647 h 370"/>
              <a:gd name="T14" fmla="*/ 2147483647 w 749"/>
              <a:gd name="T15" fmla="*/ 2147483647 h 370"/>
              <a:gd name="T16" fmla="*/ 2147483647 w 749"/>
              <a:gd name="T17" fmla="*/ 2147483647 h 370"/>
              <a:gd name="T18" fmla="*/ 2147483647 w 749"/>
              <a:gd name="T19" fmla="*/ 2147483647 h 370"/>
              <a:gd name="T20" fmla="*/ 2147483647 w 749"/>
              <a:gd name="T21" fmla="*/ 2147483647 h 3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49" h="370">
                <a:moveTo>
                  <a:pt x="8" y="324"/>
                </a:moveTo>
                <a:cubicBezTo>
                  <a:pt x="16" y="294"/>
                  <a:pt x="54" y="233"/>
                  <a:pt x="99" y="188"/>
                </a:cubicBezTo>
                <a:cubicBezTo>
                  <a:pt x="144" y="143"/>
                  <a:pt x="220" y="82"/>
                  <a:pt x="280" y="52"/>
                </a:cubicBezTo>
                <a:cubicBezTo>
                  <a:pt x="340" y="22"/>
                  <a:pt x="409" y="14"/>
                  <a:pt x="462" y="7"/>
                </a:cubicBezTo>
                <a:cubicBezTo>
                  <a:pt x="515" y="0"/>
                  <a:pt x="553" y="0"/>
                  <a:pt x="598" y="7"/>
                </a:cubicBezTo>
                <a:cubicBezTo>
                  <a:pt x="643" y="14"/>
                  <a:pt x="719" y="29"/>
                  <a:pt x="734" y="52"/>
                </a:cubicBezTo>
                <a:cubicBezTo>
                  <a:pt x="749" y="75"/>
                  <a:pt x="733" y="120"/>
                  <a:pt x="688" y="143"/>
                </a:cubicBezTo>
                <a:cubicBezTo>
                  <a:pt x="643" y="166"/>
                  <a:pt x="545" y="158"/>
                  <a:pt x="462" y="188"/>
                </a:cubicBezTo>
                <a:cubicBezTo>
                  <a:pt x="379" y="218"/>
                  <a:pt x="257" y="294"/>
                  <a:pt x="189" y="324"/>
                </a:cubicBezTo>
                <a:cubicBezTo>
                  <a:pt x="121" y="354"/>
                  <a:pt x="83" y="370"/>
                  <a:pt x="53" y="370"/>
                </a:cubicBezTo>
                <a:cubicBezTo>
                  <a:pt x="23" y="370"/>
                  <a:pt x="0" y="354"/>
                  <a:pt x="8" y="324"/>
                </a:cubicBezTo>
                <a:close/>
              </a:path>
            </a:pathLst>
          </a:custGeom>
          <a:solidFill>
            <a:schemeClr val="accent1"/>
          </a:solidFill>
          <a:ln w="5715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12" name="AutoShape 16"/>
          <p:cNvSpPr>
            <a:spLocks noChangeArrowheads="1"/>
          </p:cNvSpPr>
          <p:nvPr/>
        </p:nvSpPr>
        <p:spPr bwMode="auto">
          <a:xfrm rot="5959416">
            <a:off x="6385718" y="3383757"/>
            <a:ext cx="252413" cy="323850"/>
          </a:xfrm>
          <a:prstGeom prst="can">
            <a:avLst>
              <a:gd name="adj" fmla="val 60141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13" name="AutoShape 17"/>
          <p:cNvSpPr>
            <a:spLocks noChangeArrowheads="1"/>
          </p:cNvSpPr>
          <p:nvPr/>
        </p:nvSpPr>
        <p:spPr bwMode="auto">
          <a:xfrm rot="-602214">
            <a:off x="4221163" y="5157788"/>
            <a:ext cx="288925" cy="3603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14" name="AutoShape 18"/>
          <p:cNvSpPr>
            <a:spLocks noChangeArrowheads="1"/>
          </p:cNvSpPr>
          <p:nvPr/>
        </p:nvSpPr>
        <p:spPr bwMode="auto">
          <a:xfrm rot="-871198">
            <a:off x="4868863" y="501332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15" name="AutoShape 19"/>
          <p:cNvSpPr>
            <a:spLocks noChangeArrowheads="1"/>
          </p:cNvSpPr>
          <p:nvPr/>
        </p:nvSpPr>
        <p:spPr bwMode="auto">
          <a:xfrm rot="-1022290">
            <a:off x="5516563" y="479742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16" name="AutoShape 20"/>
          <p:cNvSpPr>
            <a:spLocks noChangeArrowheads="1"/>
          </p:cNvSpPr>
          <p:nvPr/>
        </p:nvSpPr>
        <p:spPr bwMode="auto">
          <a:xfrm rot="-1688439">
            <a:off x="6164263" y="4508500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17" name="AutoShape 21"/>
          <p:cNvSpPr>
            <a:spLocks noChangeArrowheads="1"/>
          </p:cNvSpPr>
          <p:nvPr/>
        </p:nvSpPr>
        <p:spPr bwMode="auto">
          <a:xfrm>
            <a:off x="3429000" y="522922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18" name="AutoShape 22"/>
          <p:cNvSpPr>
            <a:spLocks noChangeArrowheads="1"/>
          </p:cNvSpPr>
          <p:nvPr/>
        </p:nvSpPr>
        <p:spPr bwMode="auto">
          <a:xfrm rot="180767">
            <a:off x="2636838" y="5229225"/>
            <a:ext cx="288925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78790232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40 w 21600"/>
              <a:gd name="T13" fmla="*/ 3640 h 21600"/>
              <a:gd name="T14" fmla="*/ 17960 w 21600"/>
              <a:gd name="T15" fmla="*/ 17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79" y="21600"/>
                </a:lnTo>
                <a:lnTo>
                  <a:pt x="1792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19" name="AutoShape 23"/>
          <p:cNvSpPr>
            <a:spLocks noChangeArrowheads="1"/>
          </p:cNvSpPr>
          <p:nvPr/>
        </p:nvSpPr>
        <p:spPr bwMode="auto">
          <a:xfrm rot="4631744">
            <a:off x="4060032" y="533796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20" name="Freeform 24"/>
          <p:cNvSpPr>
            <a:spLocks/>
          </p:cNvSpPr>
          <p:nvPr/>
        </p:nvSpPr>
        <p:spPr bwMode="auto">
          <a:xfrm rot="351833">
            <a:off x="3875088" y="4233863"/>
            <a:ext cx="612775" cy="588962"/>
          </a:xfrm>
          <a:custGeom>
            <a:avLst/>
            <a:gdLst>
              <a:gd name="T0" fmla="*/ 2147483647 w 386"/>
              <a:gd name="T1" fmla="*/ 2147483647 h 371"/>
              <a:gd name="T2" fmla="*/ 2147483647 w 386"/>
              <a:gd name="T3" fmla="*/ 2147483647 h 371"/>
              <a:gd name="T4" fmla="*/ 2147483647 w 386"/>
              <a:gd name="T5" fmla="*/ 2147483647 h 371"/>
              <a:gd name="T6" fmla="*/ 2147483647 w 386"/>
              <a:gd name="T7" fmla="*/ 2147483647 h 371"/>
              <a:gd name="T8" fmla="*/ 2147483647 w 386"/>
              <a:gd name="T9" fmla="*/ 2147483647 h 371"/>
              <a:gd name="T10" fmla="*/ 2147483647 w 386"/>
              <a:gd name="T11" fmla="*/ 2147483647 h 371"/>
              <a:gd name="T12" fmla="*/ 2147483647 w 386"/>
              <a:gd name="T13" fmla="*/ 2147483647 h 371"/>
              <a:gd name="T14" fmla="*/ 2147483647 w 386"/>
              <a:gd name="T15" fmla="*/ 2147483647 h 371"/>
              <a:gd name="T16" fmla="*/ 2147483647 w 386"/>
              <a:gd name="T17" fmla="*/ 2147483647 h 3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6" h="371">
                <a:moveTo>
                  <a:pt x="23" y="371"/>
                </a:moveTo>
                <a:cubicBezTo>
                  <a:pt x="91" y="359"/>
                  <a:pt x="159" y="348"/>
                  <a:pt x="159" y="325"/>
                </a:cubicBezTo>
                <a:cubicBezTo>
                  <a:pt x="159" y="302"/>
                  <a:pt x="46" y="272"/>
                  <a:pt x="23" y="235"/>
                </a:cubicBezTo>
                <a:cubicBezTo>
                  <a:pt x="0" y="198"/>
                  <a:pt x="0" y="137"/>
                  <a:pt x="23" y="99"/>
                </a:cubicBezTo>
                <a:cubicBezTo>
                  <a:pt x="46" y="61"/>
                  <a:pt x="114" y="16"/>
                  <a:pt x="159" y="8"/>
                </a:cubicBezTo>
                <a:cubicBezTo>
                  <a:pt x="204" y="0"/>
                  <a:pt x="265" y="23"/>
                  <a:pt x="295" y="53"/>
                </a:cubicBezTo>
                <a:cubicBezTo>
                  <a:pt x="325" y="83"/>
                  <a:pt x="340" y="151"/>
                  <a:pt x="340" y="189"/>
                </a:cubicBezTo>
                <a:cubicBezTo>
                  <a:pt x="340" y="227"/>
                  <a:pt x="287" y="265"/>
                  <a:pt x="295" y="280"/>
                </a:cubicBezTo>
                <a:cubicBezTo>
                  <a:pt x="303" y="295"/>
                  <a:pt x="344" y="287"/>
                  <a:pt x="386" y="28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21" name="AutoShape 25"/>
          <p:cNvSpPr>
            <a:spLocks noChangeArrowheads="1"/>
          </p:cNvSpPr>
          <p:nvPr/>
        </p:nvSpPr>
        <p:spPr bwMode="auto">
          <a:xfrm rot="4631744">
            <a:off x="3886994" y="4607719"/>
            <a:ext cx="649287" cy="161925"/>
          </a:xfrm>
          <a:prstGeom prst="homePlate">
            <a:avLst>
              <a:gd name="adj" fmla="val 10024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grpSp>
        <p:nvGrpSpPr>
          <p:cNvPr id="80922" name="Group 26"/>
          <p:cNvGrpSpPr>
            <a:grpSpLocks/>
          </p:cNvGrpSpPr>
          <p:nvPr/>
        </p:nvGrpSpPr>
        <p:grpSpPr bwMode="auto">
          <a:xfrm>
            <a:off x="3933825" y="4292600"/>
            <a:ext cx="431800" cy="504825"/>
            <a:chOff x="2478" y="2704"/>
            <a:chExt cx="272" cy="318"/>
          </a:xfrm>
        </p:grpSpPr>
        <p:sp>
          <p:nvSpPr>
            <p:cNvPr id="81050" name="Oval 27"/>
            <p:cNvSpPr>
              <a:spLocks noChangeArrowheads="1"/>
            </p:cNvSpPr>
            <p:nvPr/>
          </p:nvSpPr>
          <p:spPr bwMode="auto">
            <a:xfrm>
              <a:off x="2569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51" name="Oval 28"/>
            <p:cNvSpPr>
              <a:spLocks noChangeArrowheads="1"/>
            </p:cNvSpPr>
            <p:nvPr/>
          </p:nvSpPr>
          <p:spPr bwMode="auto">
            <a:xfrm>
              <a:off x="2614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52" name="Oval 29"/>
            <p:cNvSpPr>
              <a:spLocks noChangeArrowheads="1"/>
            </p:cNvSpPr>
            <p:nvPr/>
          </p:nvSpPr>
          <p:spPr bwMode="auto">
            <a:xfrm>
              <a:off x="265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53" name="Oval 30"/>
            <p:cNvSpPr>
              <a:spLocks noChangeArrowheads="1"/>
            </p:cNvSpPr>
            <p:nvPr/>
          </p:nvSpPr>
          <p:spPr bwMode="auto">
            <a:xfrm>
              <a:off x="2523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54" name="Oval 31"/>
            <p:cNvSpPr>
              <a:spLocks noChangeArrowheads="1"/>
            </p:cNvSpPr>
            <p:nvPr/>
          </p:nvSpPr>
          <p:spPr bwMode="auto">
            <a:xfrm>
              <a:off x="2614" y="2977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55" name="Oval 32"/>
            <p:cNvSpPr>
              <a:spLocks noChangeArrowheads="1"/>
            </p:cNvSpPr>
            <p:nvPr/>
          </p:nvSpPr>
          <p:spPr bwMode="auto">
            <a:xfrm>
              <a:off x="2659" y="288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56" name="Oval 33"/>
            <p:cNvSpPr>
              <a:spLocks noChangeArrowheads="1"/>
            </p:cNvSpPr>
            <p:nvPr/>
          </p:nvSpPr>
          <p:spPr bwMode="auto">
            <a:xfrm>
              <a:off x="2614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57" name="Oval 34"/>
            <p:cNvSpPr>
              <a:spLocks noChangeArrowheads="1"/>
            </p:cNvSpPr>
            <p:nvPr/>
          </p:nvSpPr>
          <p:spPr bwMode="auto">
            <a:xfrm>
              <a:off x="2705" y="284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58" name="Oval 35"/>
            <p:cNvSpPr>
              <a:spLocks noChangeArrowheads="1"/>
            </p:cNvSpPr>
            <p:nvPr/>
          </p:nvSpPr>
          <p:spPr bwMode="auto">
            <a:xfrm>
              <a:off x="2569" y="270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59" name="Oval 36"/>
            <p:cNvSpPr>
              <a:spLocks noChangeArrowheads="1"/>
            </p:cNvSpPr>
            <p:nvPr/>
          </p:nvSpPr>
          <p:spPr bwMode="auto">
            <a:xfrm>
              <a:off x="2523" y="2795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60" name="Oval 37"/>
            <p:cNvSpPr>
              <a:spLocks noChangeArrowheads="1"/>
            </p:cNvSpPr>
            <p:nvPr/>
          </p:nvSpPr>
          <p:spPr bwMode="auto">
            <a:xfrm>
              <a:off x="2705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61" name="Oval 38"/>
            <p:cNvSpPr>
              <a:spLocks noChangeArrowheads="1"/>
            </p:cNvSpPr>
            <p:nvPr/>
          </p:nvSpPr>
          <p:spPr bwMode="auto">
            <a:xfrm>
              <a:off x="2478" y="2750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80923" name="Oval 39"/>
          <p:cNvSpPr>
            <a:spLocks noChangeArrowheads="1"/>
          </p:cNvSpPr>
          <p:nvPr/>
        </p:nvSpPr>
        <p:spPr bwMode="auto">
          <a:xfrm>
            <a:off x="4149725" y="486886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24" name="Oval 40"/>
          <p:cNvSpPr>
            <a:spLocks noChangeArrowheads="1"/>
          </p:cNvSpPr>
          <p:nvPr/>
        </p:nvSpPr>
        <p:spPr bwMode="auto">
          <a:xfrm>
            <a:off x="4294188" y="486886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25" name="Oval 41"/>
          <p:cNvSpPr>
            <a:spLocks noChangeArrowheads="1"/>
          </p:cNvSpPr>
          <p:nvPr/>
        </p:nvSpPr>
        <p:spPr bwMode="auto">
          <a:xfrm>
            <a:off x="5057775" y="497363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26" name="Oval 42"/>
          <p:cNvSpPr>
            <a:spLocks noChangeArrowheads="1"/>
          </p:cNvSpPr>
          <p:nvPr/>
        </p:nvSpPr>
        <p:spPr bwMode="auto">
          <a:xfrm>
            <a:off x="4510088" y="494188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27" name="Oval 43"/>
          <p:cNvSpPr>
            <a:spLocks noChangeArrowheads="1"/>
          </p:cNvSpPr>
          <p:nvPr/>
        </p:nvSpPr>
        <p:spPr bwMode="auto">
          <a:xfrm>
            <a:off x="5686425" y="476567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28" name="Oval 44"/>
          <p:cNvSpPr>
            <a:spLocks noChangeArrowheads="1"/>
          </p:cNvSpPr>
          <p:nvPr/>
        </p:nvSpPr>
        <p:spPr bwMode="auto">
          <a:xfrm>
            <a:off x="4725988" y="479742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29" name="Oval 45"/>
          <p:cNvSpPr>
            <a:spLocks noChangeArrowheads="1"/>
          </p:cNvSpPr>
          <p:nvPr/>
        </p:nvSpPr>
        <p:spPr bwMode="auto">
          <a:xfrm>
            <a:off x="4797425" y="487045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30" name="Oval 46"/>
          <p:cNvSpPr>
            <a:spLocks noChangeArrowheads="1"/>
          </p:cNvSpPr>
          <p:nvPr/>
        </p:nvSpPr>
        <p:spPr bwMode="auto">
          <a:xfrm>
            <a:off x="4821238" y="504825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31" name="Oval 47"/>
          <p:cNvSpPr>
            <a:spLocks noChangeArrowheads="1"/>
          </p:cNvSpPr>
          <p:nvPr/>
        </p:nvSpPr>
        <p:spPr bwMode="auto">
          <a:xfrm>
            <a:off x="3429000" y="522922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32" name="Oval 48"/>
          <p:cNvSpPr>
            <a:spLocks noChangeArrowheads="1"/>
          </p:cNvSpPr>
          <p:nvPr/>
        </p:nvSpPr>
        <p:spPr bwMode="auto">
          <a:xfrm>
            <a:off x="3646488" y="522922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33" name="Oval 49"/>
          <p:cNvSpPr>
            <a:spLocks noChangeArrowheads="1"/>
          </p:cNvSpPr>
          <p:nvPr/>
        </p:nvSpPr>
        <p:spPr bwMode="auto">
          <a:xfrm>
            <a:off x="2636838" y="522922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34" name="Oval 50"/>
          <p:cNvSpPr>
            <a:spLocks noChangeArrowheads="1"/>
          </p:cNvSpPr>
          <p:nvPr/>
        </p:nvSpPr>
        <p:spPr bwMode="auto">
          <a:xfrm>
            <a:off x="2854325" y="522922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35" name="Oval 51"/>
          <p:cNvSpPr>
            <a:spLocks noChangeArrowheads="1"/>
          </p:cNvSpPr>
          <p:nvPr/>
        </p:nvSpPr>
        <p:spPr bwMode="auto">
          <a:xfrm>
            <a:off x="4194175" y="518318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36" name="Oval 52"/>
          <p:cNvSpPr>
            <a:spLocks noChangeArrowheads="1"/>
          </p:cNvSpPr>
          <p:nvPr/>
        </p:nvSpPr>
        <p:spPr bwMode="auto">
          <a:xfrm>
            <a:off x="4424363" y="513238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37" name="Oval 53"/>
          <p:cNvSpPr>
            <a:spLocks noChangeArrowheads="1"/>
          </p:cNvSpPr>
          <p:nvPr/>
        </p:nvSpPr>
        <p:spPr bwMode="auto">
          <a:xfrm>
            <a:off x="5014913" y="472440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38" name="Oval 54"/>
          <p:cNvSpPr>
            <a:spLocks noChangeArrowheads="1"/>
          </p:cNvSpPr>
          <p:nvPr/>
        </p:nvSpPr>
        <p:spPr bwMode="auto">
          <a:xfrm>
            <a:off x="5159375" y="472440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39" name="Oval 55"/>
          <p:cNvSpPr>
            <a:spLocks noChangeArrowheads="1"/>
          </p:cNvSpPr>
          <p:nvPr/>
        </p:nvSpPr>
        <p:spPr bwMode="auto">
          <a:xfrm>
            <a:off x="5230813" y="479742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40" name="Oval 56"/>
          <p:cNvSpPr>
            <a:spLocks noChangeArrowheads="1"/>
          </p:cNvSpPr>
          <p:nvPr/>
        </p:nvSpPr>
        <p:spPr bwMode="auto">
          <a:xfrm>
            <a:off x="5448300" y="450850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41" name="Oval 57"/>
          <p:cNvSpPr>
            <a:spLocks noChangeArrowheads="1"/>
          </p:cNvSpPr>
          <p:nvPr/>
        </p:nvSpPr>
        <p:spPr bwMode="auto">
          <a:xfrm>
            <a:off x="5459413" y="4851400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42" name="Oval 58"/>
          <p:cNvSpPr>
            <a:spLocks noChangeArrowheads="1"/>
          </p:cNvSpPr>
          <p:nvPr/>
        </p:nvSpPr>
        <p:spPr bwMode="auto">
          <a:xfrm>
            <a:off x="5664200" y="458152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43" name="Oval 59"/>
          <p:cNvSpPr>
            <a:spLocks noChangeArrowheads="1"/>
          </p:cNvSpPr>
          <p:nvPr/>
        </p:nvSpPr>
        <p:spPr bwMode="auto">
          <a:xfrm>
            <a:off x="6092825" y="456882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44" name="Oval 60"/>
          <p:cNvSpPr>
            <a:spLocks noChangeArrowheads="1"/>
          </p:cNvSpPr>
          <p:nvPr/>
        </p:nvSpPr>
        <p:spPr bwMode="auto">
          <a:xfrm>
            <a:off x="6308725" y="447357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45" name="Oval 61"/>
          <p:cNvSpPr>
            <a:spLocks noChangeArrowheads="1"/>
          </p:cNvSpPr>
          <p:nvPr/>
        </p:nvSpPr>
        <p:spPr bwMode="auto">
          <a:xfrm>
            <a:off x="3862388" y="494188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46" name="Oval 62"/>
          <p:cNvSpPr>
            <a:spLocks noChangeArrowheads="1"/>
          </p:cNvSpPr>
          <p:nvPr/>
        </p:nvSpPr>
        <p:spPr bwMode="auto">
          <a:xfrm>
            <a:off x="2565400" y="501332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47" name="Oval 63"/>
          <p:cNvSpPr>
            <a:spLocks noChangeArrowheads="1"/>
          </p:cNvSpPr>
          <p:nvPr/>
        </p:nvSpPr>
        <p:spPr bwMode="auto">
          <a:xfrm>
            <a:off x="1630363" y="494188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48" name="Oval 64"/>
          <p:cNvSpPr>
            <a:spLocks noChangeArrowheads="1"/>
          </p:cNvSpPr>
          <p:nvPr/>
        </p:nvSpPr>
        <p:spPr bwMode="auto">
          <a:xfrm>
            <a:off x="3070225" y="501332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49" name="Oval 65"/>
          <p:cNvSpPr>
            <a:spLocks noChangeArrowheads="1"/>
          </p:cNvSpPr>
          <p:nvPr/>
        </p:nvSpPr>
        <p:spPr bwMode="auto">
          <a:xfrm>
            <a:off x="4437063" y="479742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50" name="Oval 66"/>
          <p:cNvSpPr>
            <a:spLocks noChangeArrowheads="1"/>
          </p:cNvSpPr>
          <p:nvPr/>
        </p:nvSpPr>
        <p:spPr bwMode="auto">
          <a:xfrm>
            <a:off x="4652963" y="5013325"/>
            <a:ext cx="71437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51" name="Oval 67"/>
          <p:cNvSpPr>
            <a:spLocks noChangeArrowheads="1"/>
          </p:cNvSpPr>
          <p:nvPr/>
        </p:nvSpPr>
        <p:spPr bwMode="auto">
          <a:xfrm>
            <a:off x="3502025" y="494188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52" name="Oval 68"/>
          <p:cNvSpPr>
            <a:spLocks noChangeArrowheads="1"/>
          </p:cNvSpPr>
          <p:nvPr/>
        </p:nvSpPr>
        <p:spPr bwMode="auto">
          <a:xfrm>
            <a:off x="2351088" y="494188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53" name="Oval 69"/>
          <p:cNvSpPr>
            <a:spLocks noChangeArrowheads="1"/>
          </p:cNvSpPr>
          <p:nvPr/>
        </p:nvSpPr>
        <p:spPr bwMode="auto">
          <a:xfrm>
            <a:off x="2062163" y="515778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54" name="Oval 70"/>
          <p:cNvSpPr>
            <a:spLocks noChangeArrowheads="1"/>
          </p:cNvSpPr>
          <p:nvPr/>
        </p:nvSpPr>
        <p:spPr bwMode="auto">
          <a:xfrm>
            <a:off x="3286125" y="522922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55" name="Oval 71"/>
          <p:cNvSpPr>
            <a:spLocks noChangeArrowheads="1"/>
          </p:cNvSpPr>
          <p:nvPr/>
        </p:nvSpPr>
        <p:spPr bwMode="auto">
          <a:xfrm>
            <a:off x="6383338" y="422116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grpSp>
        <p:nvGrpSpPr>
          <p:cNvPr id="80956" name="Group 72"/>
          <p:cNvGrpSpPr>
            <a:grpSpLocks/>
          </p:cNvGrpSpPr>
          <p:nvPr/>
        </p:nvGrpSpPr>
        <p:grpSpPr bwMode="auto">
          <a:xfrm>
            <a:off x="5589588" y="2852738"/>
            <a:ext cx="431800" cy="431800"/>
            <a:chOff x="3521" y="1797"/>
            <a:chExt cx="272" cy="272"/>
          </a:xfrm>
        </p:grpSpPr>
        <p:sp>
          <p:nvSpPr>
            <p:cNvPr id="81041" name="Oval 73"/>
            <p:cNvSpPr>
              <a:spLocks noChangeArrowheads="1"/>
            </p:cNvSpPr>
            <p:nvPr/>
          </p:nvSpPr>
          <p:spPr bwMode="auto">
            <a:xfrm rot="-8050359">
              <a:off x="3521" y="1797"/>
              <a:ext cx="272" cy="272"/>
            </a:xfrm>
            <a:prstGeom prst="ellipse">
              <a:avLst/>
            </a:prstGeom>
            <a:solidFill>
              <a:srgbClr val="66FFFF"/>
            </a:solidFill>
            <a:ln w="28575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42" name="Oval 74"/>
            <p:cNvSpPr>
              <a:spLocks noChangeArrowheads="1"/>
            </p:cNvSpPr>
            <p:nvPr/>
          </p:nvSpPr>
          <p:spPr bwMode="auto">
            <a:xfrm>
              <a:off x="3704" y="188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43" name="Oval 75"/>
            <p:cNvSpPr>
              <a:spLocks noChangeArrowheads="1"/>
            </p:cNvSpPr>
            <p:nvPr/>
          </p:nvSpPr>
          <p:spPr bwMode="auto">
            <a:xfrm>
              <a:off x="3657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44" name="Oval 76"/>
            <p:cNvSpPr>
              <a:spLocks noChangeArrowheads="1"/>
            </p:cNvSpPr>
            <p:nvPr/>
          </p:nvSpPr>
          <p:spPr bwMode="auto">
            <a:xfrm>
              <a:off x="3622" y="192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45" name="Oval 77"/>
            <p:cNvSpPr>
              <a:spLocks noChangeArrowheads="1"/>
            </p:cNvSpPr>
            <p:nvPr/>
          </p:nvSpPr>
          <p:spPr bwMode="auto">
            <a:xfrm>
              <a:off x="3612" y="184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46" name="Oval 78"/>
            <p:cNvSpPr>
              <a:spLocks noChangeArrowheads="1"/>
            </p:cNvSpPr>
            <p:nvPr/>
          </p:nvSpPr>
          <p:spPr bwMode="auto">
            <a:xfrm>
              <a:off x="3566" y="197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47" name="Oval 79"/>
            <p:cNvSpPr>
              <a:spLocks noChangeArrowheads="1"/>
            </p:cNvSpPr>
            <p:nvPr/>
          </p:nvSpPr>
          <p:spPr bwMode="auto">
            <a:xfrm>
              <a:off x="3566" y="188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48" name="Oval 80"/>
            <p:cNvSpPr>
              <a:spLocks noChangeArrowheads="1"/>
            </p:cNvSpPr>
            <p:nvPr/>
          </p:nvSpPr>
          <p:spPr bwMode="auto">
            <a:xfrm>
              <a:off x="3714" y="194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49" name="Oval 81"/>
            <p:cNvSpPr>
              <a:spLocks noChangeArrowheads="1"/>
            </p:cNvSpPr>
            <p:nvPr/>
          </p:nvSpPr>
          <p:spPr bwMode="auto">
            <a:xfrm>
              <a:off x="3674" y="1831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80957" name="Oval 82"/>
          <p:cNvSpPr>
            <a:spLocks noChangeArrowheads="1"/>
          </p:cNvSpPr>
          <p:nvPr/>
        </p:nvSpPr>
        <p:spPr bwMode="auto">
          <a:xfrm>
            <a:off x="5105400" y="235108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58" name="Oval 83"/>
          <p:cNvSpPr>
            <a:spLocks noChangeArrowheads="1"/>
          </p:cNvSpPr>
          <p:nvPr/>
        </p:nvSpPr>
        <p:spPr bwMode="auto">
          <a:xfrm>
            <a:off x="5030788" y="2493963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59" name="Oval 84"/>
          <p:cNvSpPr>
            <a:spLocks noChangeArrowheads="1"/>
          </p:cNvSpPr>
          <p:nvPr/>
        </p:nvSpPr>
        <p:spPr bwMode="auto">
          <a:xfrm>
            <a:off x="4975225" y="240982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60" name="Oval 85"/>
          <p:cNvSpPr>
            <a:spLocks noChangeArrowheads="1"/>
          </p:cNvSpPr>
          <p:nvPr/>
        </p:nvSpPr>
        <p:spPr bwMode="auto">
          <a:xfrm>
            <a:off x="4959350" y="227806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61" name="Oval 86"/>
          <p:cNvSpPr>
            <a:spLocks noChangeArrowheads="1"/>
          </p:cNvSpPr>
          <p:nvPr/>
        </p:nvSpPr>
        <p:spPr bwMode="auto">
          <a:xfrm>
            <a:off x="4886325" y="249396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62" name="Oval 87"/>
          <p:cNvSpPr>
            <a:spLocks noChangeArrowheads="1"/>
          </p:cNvSpPr>
          <p:nvPr/>
        </p:nvSpPr>
        <p:spPr bwMode="auto">
          <a:xfrm>
            <a:off x="4886325" y="234950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63" name="Oval 88"/>
          <p:cNvSpPr>
            <a:spLocks noChangeArrowheads="1"/>
          </p:cNvSpPr>
          <p:nvPr/>
        </p:nvSpPr>
        <p:spPr bwMode="auto">
          <a:xfrm>
            <a:off x="5121275" y="243840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64" name="Oval 89"/>
          <p:cNvSpPr>
            <a:spLocks noChangeArrowheads="1"/>
          </p:cNvSpPr>
          <p:nvPr/>
        </p:nvSpPr>
        <p:spPr bwMode="auto">
          <a:xfrm>
            <a:off x="5057775" y="225901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65" name="Oval 90"/>
          <p:cNvSpPr>
            <a:spLocks noChangeArrowheads="1"/>
          </p:cNvSpPr>
          <p:nvPr/>
        </p:nvSpPr>
        <p:spPr bwMode="auto">
          <a:xfrm>
            <a:off x="4860925" y="225425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grpSp>
        <p:nvGrpSpPr>
          <p:cNvPr id="80966" name="Group 91"/>
          <p:cNvGrpSpPr>
            <a:grpSpLocks/>
          </p:cNvGrpSpPr>
          <p:nvPr/>
        </p:nvGrpSpPr>
        <p:grpSpPr bwMode="auto">
          <a:xfrm>
            <a:off x="5373688" y="3933825"/>
            <a:ext cx="431800" cy="431800"/>
            <a:chOff x="3385" y="2478"/>
            <a:chExt cx="272" cy="272"/>
          </a:xfrm>
        </p:grpSpPr>
        <p:sp>
          <p:nvSpPr>
            <p:cNvPr id="81032" name="Oval 92"/>
            <p:cNvSpPr>
              <a:spLocks noChangeArrowheads="1"/>
            </p:cNvSpPr>
            <p:nvPr/>
          </p:nvSpPr>
          <p:spPr bwMode="auto">
            <a:xfrm rot="-8050359">
              <a:off x="3385" y="2478"/>
              <a:ext cx="272" cy="272"/>
            </a:xfrm>
            <a:prstGeom prst="ellipse">
              <a:avLst/>
            </a:prstGeom>
            <a:solidFill>
              <a:srgbClr val="66FFFF"/>
            </a:solidFill>
            <a:ln w="38100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33" name="Oval 93"/>
            <p:cNvSpPr>
              <a:spLocks noChangeArrowheads="1"/>
            </p:cNvSpPr>
            <p:nvPr/>
          </p:nvSpPr>
          <p:spPr bwMode="auto">
            <a:xfrm>
              <a:off x="3568" y="256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34" name="Oval 94"/>
            <p:cNvSpPr>
              <a:spLocks noChangeArrowheads="1"/>
            </p:cNvSpPr>
            <p:nvPr/>
          </p:nvSpPr>
          <p:spPr bwMode="auto">
            <a:xfrm>
              <a:off x="3521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35" name="Oval 95"/>
            <p:cNvSpPr>
              <a:spLocks noChangeArrowheads="1"/>
            </p:cNvSpPr>
            <p:nvPr/>
          </p:nvSpPr>
          <p:spPr bwMode="auto">
            <a:xfrm>
              <a:off x="3486" y="2606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36" name="Oval 96"/>
            <p:cNvSpPr>
              <a:spLocks noChangeArrowheads="1"/>
            </p:cNvSpPr>
            <p:nvPr/>
          </p:nvSpPr>
          <p:spPr bwMode="auto">
            <a:xfrm>
              <a:off x="3484" y="2503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37" name="Oval 97"/>
            <p:cNvSpPr>
              <a:spLocks noChangeArrowheads="1"/>
            </p:cNvSpPr>
            <p:nvPr/>
          </p:nvSpPr>
          <p:spPr bwMode="auto">
            <a:xfrm>
              <a:off x="3430" y="26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38" name="Oval 98"/>
            <p:cNvSpPr>
              <a:spLocks noChangeArrowheads="1"/>
            </p:cNvSpPr>
            <p:nvPr/>
          </p:nvSpPr>
          <p:spPr bwMode="auto">
            <a:xfrm>
              <a:off x="3430" y="2568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39" name="Oval 99"/>
            <p:cNvSpPr>
              <a:spLocks noChangeArrowheads="1"/>
            </p:cNvSpPr>
            <p:nvPr/>
          </p:nvSpPr>
          <p:spPr bwMode="auto">
            <a:xfrm>
              <a:off x="3578" y="2624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40" name="Oval 100"/>
            <p:cNvSpPr>
              <a:spLocks noChangeArrowheads="1"/>
            </p:cNvSpPr>
            <p:nvPr/>
          </p:nvSpPr>
          <p:spPr bwMode="auto">
            <a:xfrm>
              <a:off x="3508" y="2559"/>
              <a:ext cx="45" cy="4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80967" name="Oval 101"/>
          <p:cNvSpPr>
            <a:spLocks noChangeArrowheads="1"/>
          </p:cNvSpPr>
          <p:nvPr/>
        </p:nvSpPr>
        <p:spPr bwMode="auto">
          <a:xfrm>
            <a:off x="3171825" y="1231900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68" name="Oval 102"/>
          <p:cNvSpPr>
            <a:spLocks noChangeArrowheads="1"/>
          </p:cNvSpPr>
          <p:nvPr/>
        </p:nvSpPr>
        <p:spPr bwMode="auto">
          <a:xfrm>
            <a:off x="3035300" y="1271588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69" name="Oval 103"/>
          <p:cNvSpPr>
            <a:spLocks noChangeArrowheads="1"/>
          </p:cNvSpPr>
          <p:nvPr/>
        </p:nvSpPr>
        <p:spPr bwMode="auto">
          <a:xfrm>
            <a:off x="3133725" y="115252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70" name="Oval 104"/>
          <p:cNvSpPr>
            <a:spLocks noChangeArrowheads="1"/>
          </p:cNvSpPr>
          <p:nvPr/>
        </p:nvSpPr>
        <p:spPr bwMode="auto">
          <a:xfrm>
            <a:off x="3124200" y="1306513"/>
            <a:ext cx="71438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71" name="Oval 105"/>
          <p:cNvSpPr>
            <a:spLocks noChangeArrowheads="1"/>
          </p:cNvSpPr>
          <p:nvPr/>
        </p:nvSpPr>
        <p:spPr bwMode="auto">
          <a:xfrm>
            <a:off x="3051175" y="1184275"/>
            <a:ext cx="71438" cy="714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72" name="Oval 106"/>
          <p:cNvSpPr>
            <a:spLocks noChangeArrowheads="1"/>
          </p:cNvSpPr>
          <p:nvPr/>
        </p:nvSpPr>
        <p:spPr bwMode="auto">
          <a:xfrm>
            <a:off x="4078288" y="5157788"/>
            <a:ext cx="71437" cy="71437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73" name="Oval 107"/>
          <p:cNvSpPr>
            <a:spLocks noChangeArrowheads="1"/>
          </p:cNvSpPr>
          <p:nvPr/>
        </p:nvSpPr>
        <p:spPr bwMode="auto">
          <a:xfrm>
            <a:off x="3789363" y="508476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74" name="Oval 108"/>
          <p:cNvSpPr>
            <a:spLocks noChangeArrowheads="1"/>
          </p:cNvSpPr>
          <p:nvPr/>
        </p:nvSpPr>
        <p:spPr bwMode="auto">
          <a:xfrm>
            <a:off x="3429000" y="5013325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75" name="Oval 109"/>
          <p:cNvSpPr>
            <a:spLocks noChangeArrowheads="1"/>
          </p:cNvSpPr>
          <p:nvPr/>
        </p:nvSpPr>
        <p:spPr bwMode="auto">
          <a:xfrm>
            <a:off x="2781300" y="5084763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76" name="Oval 110"/>
          <p:cNvSpPr>
            <a:spLocks noChangeArrowheads="1"/>
          </p:cNvSpPr>
          <p:nvPr/>
        </p:nvSpPr>
        <p:spPr bwMode="auto">
          <a:xfrm>
            <a:off x="2062163" y="5013325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77" name="Oval 111"/>
          <p:cNvSpPr>
            <a:spLocks noChangeArrowheads="1"/>
          </p:cNvSpPr>
          <p:nvPr/>
        </p:nvSpPr>
        <p:spPr bwMode="auto">
          <a:xfrm>
            <a:off x="4365625" y="4941888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78" name="Oval 112"/>
          <p:cNvSpPr>
            <a:spLocks noChangeArrowheads="1"/>
          </p:cNvSpPr>
          <p:nvPr/>
        </p:nvSpPr>
        <p:spPr bwMode="auto">
          <a:xfrm>
            <a:off x="6094413" y="4365625"/>
            <a:ext cx="71437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79" name="Oval 113"/>
          <p:cNvSpPr>
            <a:spLocks noChangeArrowheads="1"/>
          </p:cNvSpPr>
          <p:nvPr/>
        </p:nvSpPr>
        <p:spPr bwMode="auto">
          <a:xfrm>
            <a:off x="5445125" y="4652963"/>
            <a:ext cx="71438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80" name="Oval 114"/>
          <p:cNvSpPr>
            <a:spLocks noChangeArrowheads="1"/>
          </p:cNvSpPr>
          <p:nvPr/>
        </p:nvSpPr>
        <p:spPr bwMode="auto">
          <a:xfrm>
            <a:off x="4941888" y="486886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81" name="Oval 115"/>
          <p:cNvSpPr>
            <a:spLocks noChangeArrowheads="1"/>
          </p:cNvSpPr>
          <p:nvPr/>
        </p:nvSpPr>
        <p:spPr bwMode="auto">
          <a:xfrm>
            <a:off x="4583113" y="5084763"/>
            <a:ext cx="71437" cy="7143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82" name="Oval 116"/>
          <p:cNvSpPr>
            <a:spLocks noChangeArrowheads="1"/>
          </p:cNvSpPr>
          <p:nvPr/>
        </p:nvSpPr>
        <p:spPr bwMode="auto">
          <a:xfrm>
            <a:off x="5302250" y="4581525"/>
            <a:ext cx="71438" cy="714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83" name="Line 117"/>
          <p:cNvSpPr>
            <a:spLocks noChangeShapeType="1"/>
          </p:cNvSpPr>
          <p:nvPr/>
        </p:nvSpPr>
        <p:spPr bwMode="auto">
          <a:xfrm>
            <a:off x="4294188" y="5084763"/>
            <a:ext cx="115887" cy="509587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84" name="Text Box 118"/>
          <p:cNvSpPr txBox="1">
            <a:spLocks noChangeArrowheads="1"/>
          </p:cNvSpPr>
          <p:nvPr/>
        </p:nvSpPr>
        <p:spPr bwMode="auto">
          <a:xfrm>
            <a:off x="6650038" y="3378200"/>
            <a:ext cx="555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rgbClr val="FFFFFF"/>
                </a:solidFill>
              </a:rPr>
              <a:t>Ca++</a:t>
            </a:r>
          </a:p>
        </p:txBody>
      </p:sp>
      <p:sp>
        <p:nvSpPr>
          <p:cNvPr id="80985" name="Freeform 119"/>
          <p:cNvSpPr>
            <a:spLocks/>
          </p:cNvSpPr>
          <p:nvPr/>
        </p:nvSpPr>
        <p:spPr bwMode="auto">
          <a:xfrm>
            <a:off x="3573463" y="1628775"/>
            <a:ext cx="1008062" cy="720725"/>
          </a:xfrm>
          <a:custGeom>
            <a:avLst/>
            <a:gdLst>
              <a:gd name="T0" fmla="*/ 0 w 635"/>
              <a:gd name="T1" fmla="*/ 0 h 454"/>
              <a:gd name="T2" fmla="*/ 2147483647 w 635"/>
              <a:gd name="T3" fmla="*/ 2147483647 h 454"/>
              <a:gd name="T4" fmla="*/ 2147483647 w 635"/>
              <a:gd name="T5" fmla="*/ 2147483647 h 454"/>
              <a:gd name="T6" fmla="*/ 2147483647 w 635"/>
              <a:gd name="T7" fmla="*/ 2147483647 h 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5" h="454">
                <a:moveTo>
                  <a:pt x="0" y="0"/>
                </a:moveTo>
                <a:cubicBezTo>
                  <a:pt x="19" y="83"/>
                  <a:pt x="38" y="167"/>
                  <a:pt x="91" y="227"/>
                </a:cubicBezTo>
                <a:cubicBezTo>
                  <a:pt x="144" y="287"/>
                  <a:pt x="227" y="325"/>
                  <a:pt x="318" y="363"/>
                </a:cubicBezTo>
                <a:cubicBezTo>
                  <a:pt x="409" y="401"/>
                  <a:pt x="522" y="427"/>
                  <a:pt x="635" y="454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86" name="Freeform 120"/>
          <p:cNvSpPr>
            <a:spLocks/>
          </p:cNvSpPr>
          <p:nvPr/>
        </p:nvSpPr>
        <p:spPr bwMode="auto">
          <a:xfrm>
            <a:off x="3573463" y="2252663"/>
            <a:ext cx="647700" cy="168275"/>
          </a:xfrm>
          <a:custGeom>
            <a:avLst/>
            <a:gdLst>
              <a:gd name="T0" fmla="*/ 0 w 408"/>
              <a:gd name="T1" fmla="*/ 2147483647 h 106"/>
              <a:gd name="T2" fmla="*/ 2147483647 w 408"/>
              <a:gd name="T3" fmla="*/ 2147483647 h 106"/>
              <a:gd name="T4" fmla="*/ 2147483647 w 408"/>
              <a:gd name="T5" fmla="*/ 2147483647 h 1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8" h="106">
                <a:moveTo>
                  <a:pt x="0" y="106"/>
                </a:moveTo>
                <a:cubicBezTo>
                  <a:pt x="57" y="68"/>
                  <a:pt x="114" y="30"/>
                  <a:pt x="182" y="15"/>
                </a:cubicBezTo>
                <a:cubicBezTo>
                  <a:pt x="250" y="0"/>
                  <a:pt x="329" y="7"/>
                  <a:pt x="408" y="15"/>
                </a:cubicBezTo>
              </a:path>
            </a:pathLst>
          </a:custGeom>
          <a:noFill/>
          <a:ln w="3810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87" name="Freeform 121"/>
          <p:cNvSpPr>
            <a:spLocks/>
          </p:cNvSpPr>
          <p:nvPr/>
        </p:nvSpPr>
        <p:spPr bwMode="auto">
          <a:xfrm>
            <a:off x="5373688" y="2565400"/>
            <a:ext cx="288925" cy="215900"/>
          </a:xfrm>
          <a:custGeom>
            <a:avLst/>
            <a:gdLst>
              <a:gd name="T0" fmla="*/ 0 w 182"/>
              <a:gd name="T1" fmla="*/ 0 h 136"/>
              <a:gd name="T2" fmla="*/ 2147483647 w 182"/>
              <a:gd name="T3" fmla="*/ 2147483647 h 136"/>
              <a:gd name="T4" fmla="*/ 2147483647 w 182"/>
              <a:gd name="T5" fmla="*/ 2147483647 h 1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" h="136">
                <a:moveTo>
                  <a:pt x="0" y="0"/>
                </a:moveTo>
                <a:cubicBezTo>
                  <a:pt x="53" y="11"/>
                  <a:pt x="106" y="22"/>
                  <a:pt x="136" y="45"/>
                </a:cubicBezTo>
                <a:cubicBezTo>
                  <a:pt x="166" y="68"/>
                  <a:pt x="174" y="102"/>
                  <a:pt x="182" y="136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88" name="Freeform 122"/>
          <p:cNvSpPr>
            <a:spLocks/>
          </p:cNvSpPr>
          <p:nvPr/>
        </p:nvSpPr>
        <p:spPr bwMode="auto">
          <a:xfrm>
            <a:off x="5805488" y="3357563"/>
            <a:ext cx="360362" cy="647700"/>
          </a:xfrm>
          <a:custGeom>
            <a:avLst/>
            <a:gdLst>
              <a:gd name="T0" fmla="*/ 2147483647 w 227"/>
              <a:gd name="T1" fmla="*/ 0 h 408"/>
              <a:gd name="T2" fmla="*/ 2147483647 w 227"/>
              <a:gd name="T3" fmla="*/ 2147483647 h 408"/>
              <a:gd name="T4" fmla="*/ 2147483647 w 227"/>
              <a:gd name="T5" fmla="*/ 2147483647 h 408"/>
              <a:gd name="T6" fmla="*/ 0 w 227"/>
              <a:gd name="T7" fmla="*/ 2147483647 h 4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" h="408">
                <a:moveTo>
                  <a:pt x="182" y="0"/>
                </a:moveTo>
                <a:cubicBezTo>
                  <a:pt x="204" y="45"/>
                  <a:pt x="227" y="91"/>
                  <a:pt x="227" y="136"/>
                </a:cubicBezTo>
                <a:cubicBezTo>
                  <a:pt x="227" y="181"/>
                  <a:pt x="220" y="227"/>
                  <a:pt x="182" y="272"/>
                </a:cubicBezTo>
                <a:cubicBezTo>
                  <a:pt x="144" y="317"/>
                  <a:pt x="72" y="362"/>
                  <a:pt x="0" y="408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89" name="Freeform 123"/>
          <p:cNvSpPr>
            <a:spLocks/>
          </p:cNvSpPr>
          <p:nvPr/>
        </p:nvSpPr>
        <p:spPr bwMode="auto">
          <a:xfrm>
            <a:off x="4473575" y="4221163"/>
            <a:ext cx="828675" cy="207962"/>
          </a:xfrm>
          <a:custGeom>
            <a:avLst/>
            <a:gdLst>
              <a:gd name="T0" fmla="*/ 2147483647 w 522"/>
              <a:gd name="T1" fmla="*/ 0 h 131"/>
              <a:gd name="T2" fmla="*/ 2147483647 w 522"/>
              <a:gd name="T3" fmla="*/ 2147483647 h 131"/>
              <a:gd name="T4" fmla="*/ 0 w 522"/>
              <a:gd name="T5" fmla="*/ 2147483647 h 1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2" h="131">
                <a:moveTo>
                  <a:pt x="522" y="0"/>
                </a:moveTo>
                <a:cubicBezTo>
                  <a:pt x="452" y="34"/>
                  <a:pt x="382" y="69"/>
                  <a:pt x="295" y="91"/>
                </a:cubicBezTo>
                <a:cubicBezTo>
                  <a:pt x="208" y="113"/>
                  <a:pt x="104" y="122"/>
                  <a:pt x="0" y="131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90" name="Freeform 124"/>
          <p:cNvSpPr>
            <a:spLocks/>
          </p:cNvSpPr>
          <p:nvPr/>
        </p:nvSpPr>
        <p:spPr bwMode="auto">
          <a:xfrm>
            <a:off x="6083300" y="3644900"/>
            <a:ext cx="227013" cy="155575"/>
          </a:xfrm>
          <a:custGeom>
            <a:avLst/>
            <a:gdLst>
              <a:gd name="T0" fmla="*/ 2147483647 w 143"/>
              <a:gd name="T1" fmla="*/ 0 h 98"/>
              <a:gd name="T2" fmla="*/ 2147483647 w 143"/>
              <a:gd name="T3" fmla="*/ 2147483647 h 98"/>
              <a:gd name="T4" fmla="*/ 0 w 143"/>
              <a:gd name="T5" fmla="*/ 2147483647 h 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3" h="98">
                <a:moveTo>
                  <a:pt x="143" y="0"/>
                </a:moveTo>
                <a:cubicBezTo>
                  <a:pt x="119" y="5"/>
                  <a:pt x="96" y="10"/>
                  <a:pt x="72" y="26"/>
                </a:cubicBezTo>
                <a:cubicBezTo>
                  <a:pt x="48" y="42"/>
                  <a:pt x="24" y="70"/>
                  <a:pt x="0" y="98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92" name="AutoShape 126"/>
          <p:cNvSpPr>
            <a:spLocks noChangeArrowheads="1"/>
          </p:cNvSpPr>
          <p:nvPr/>
        </p:nvSpPr>
        <p:spPr bwMode="auto">
          <a:xfrm rot="4631744">
            <a:off x="4707732" y="519826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93" name="AutoShape 127"/>
          <p:cNvSpPr>
            <a:spLocks noChangeArrowheads="1"/>
          </p:cNvSpPr>
          <p:nvPr/>
        </p:nvSpPr>
        <p:spPr bwMode="auto">
          <a:xfrm rot="4143938">
            <a:off x="5355432" y="4980781"/>
            <a:ext cx="649288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94" name="AutoShape 128"/>
          <p:cNvSpPr>
            <a:spLocks noChangeArrowheads="1"/>
          </p:cNvSpPr>
          <p:nvPr/>
        </p:nvSpPr>
        <p:spPr bwMode="auto">
          <a:xfrm rot="3656746">
            <a:off x="6044407" y="4693444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95" name="AutoShape 129"/>
          <p:cNvSpPr>
            <a:spLocks noChangeArrowheads="1"/>
          </p:cNvSpPr>
          <p:nvPr/>
        </p:nvSpPr>
        <p:spPr bwMode="auto">
          <a:xfrm rot="5637006">
            <a:off x="2443957" y="541416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96" name="AutoShape 130"/>
          <p:cNvSpPr>
            <a:spLocks noChangeArrowheads="1"/>
          </p:cNvSpPr>
          <p:nvPr/>
        </p:nvSpPr>
        <p:spPr bwMode="auto">
          <a:xfrm rot="5400000">
            <a:off x="3241799" y="5414169"/>
            <a:ext cx="649287" cy="136525"/>
          </a:xfrm>
          <a:prstGeom prst="homePlate">
            <a:avLst>
              <a:gd name="adj" fmla="val 118895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0997" name="Line 131"/>
          <p:cNvSpPr>
            <a:spLocks noChangeShapeType="1"/>
          </p:cNvSpPr>
          <p:nvPr/>
        </p:nvSpPr>
        <p:spPr bwMode="auto">
          <a:xfrm>
            <a:off x="3563938" y="5229225"/>
            <a:ext cx="0" cy="5048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98" name="Line 132"/>
          <p:cNvSpPr>
            <a:spLocks noChangeShapeType="1"/>
          </p:cNvSpPr>
          <p:nvPr/>
        </p:nvSpPr>
        <p:spPr bwMode="auto">
          <a:xfrm>
            <a:off x="2771775" y="5229225"/>
            <a:ext cx="0" cy="5048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0999" name="Line 133"/>
          <p:cNvSpPr>
            <a:spLocks noChangeShapeType="1"/>
          </p:cNvSpPr>
          <p:nvPr/>
        </p:nvSpPr>
        <p:spPr bwMode="auto">
          <a:xfrm>
            <a:off x="5580063" y="4797425"/>
            <a:ext cx="173037" cy="5127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1000" name="Line 134"/>
          <p:cNvSpPr>
            <a:spLocks noChangeShapeType="1"/>
          </p:cNvSpPr>
          <p:nvPr/>
        </p:nvSpPr>
        <p:spPr bwMode="auto">
          <a:xfrm>
            <a:off x="6227763" y="4508500"/>
            <a:ext cx="211137" cy="4746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1001" name="Line 135"/>
          <p:cNvSpPr>
            <a:spLocks noChangeShapeType="1"/>
          </p:cNvSpPr>
          <p:nvPr/>
        </p:nvSpPr>
        <p:spPr bwMode="auto">
          <a:xfrm>
            <a:off x="4970463" y="4994275"/>
            <a:ext cx="117475" cy="477838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81002" name="Group 136"/>
          <p:cNvGrpSpPr>
            <a:grpSpLocks/>
          </p:cNvGrpSpPr>
          <p:nvPr/>
        </p:nvGrpSpPr>
        <p:grpSpPr bwMode="auto">
          <a:xfrm>
            <a:off x="2709863" y="4941888"/>
            <a:ext cx="3816350" cy="863600"/>
            <a:chOff x="1707" y="3113"/>
            <a:chExt cx="2404" cy="544"/>
          </a:xfrm>
        </p:grpSpPr>
        <p:sp>
          <p:nvSpPr>
            <p:cNvPr id="81026" name="Oval 137"/>
            <p:cNvSpPr>
              <a:spLocks noChangeArrowheads="1"/>
            </p:cNvSpPr>
            <p:nvPr/>
          </p:nvSpPr>
          <p:spPr bwMode="auto">
            <a:xfrm>
              <a:off x="3612" y="3339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27" name="Oval 138"/>
            <p:cNvSpPr>
              <a:spLocks noChangeArrowheads="1"/>
            </p:cNvSpPr>
            <p:nvPr/>
          </p:nvSpPr>
          <p:spPr bwMode="auto">
            <a:xfrm>
              <a:off x="2764" y="3552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28" name="Oval 139"/>
            <p:cNvSpPr>
              <a:spLocks noChangeArrowheads="1"/>
            </p:cNvSpPr>
            <p:nvPr/>
          </p:nvSpPr>
          <p:spPr bwMode="auto">
            <a:xfrm>
              <a:off x="2232" y="3589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29" name="Oval 140"/>
            <p:cNvSpPr>
              <a:spLocks noChangeArrowheads="1"/>
            </p:cNvSpPr>
            <p:nvPr/>
          </p:nvSpPr>
          <p:spPr bwMode="auto">
            <a:xfrm>
              <a:off x="1707" y="3612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30" name="Oval 141"/>
            <p:cNvSpPr>
              <a:spLocks noChangeArrowheads="1"/>
            </p:cNvSpPr>
            <p:nvPr/>
          </p:nvSpPr>
          <p:spPr bwMode="auto">
            <a:xfrm>
              <a:off x="3204" y="3475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31" name="Oval 142"/>
            <p:cNvSpPr>
              <a:spLocks noChangeArrowheads="1"/>
            </p:cNvSpPr>
            <p:nvPr/>
          </p:nvSpPr>
          <p:spPr bwMode="auto">
            <a:xfrm>
              <a:off x="4066" y="3113"/>
              <a:ext cx="45" cy="4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81003" name="AutoShape 143"/>
          <p:cNvSpPr>
            <a:spLocks noChangeArrowheads="1"/>
          </p:cNvSpPr>
          <p:nvPr/>
        </p:nvSpPr>
        <p:spPr bwMode="auto">
          <a:xfrm>
            <a:off x="6948488" y="4581525"/>
            <a:ext cx="360362" cy="360363"/>
          </a:xfrm>
          <a:prstGeom prst="plus">
            <a:avLst>
              <a:gd name="adj" fmla="val 25000"/>
            </a:avLst>
          </a:prstGeom>
          <a:solidFill>
            <a:srgbClr val="FF6600">
              <a:alpha val="7607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1004" name="Freeform 144"/>
          <p:cNvSpPr>
            <a:spLocks/>
          </p:cNvSpPr>
          <p:nvPr/>
        </p:nvSpPr>
        <p:spPr bwMode="auto">
          <a:xfrm rot="481966">
            <a:off x="2525713" y="4349750"/>
            <a:ext cx="828675" cy="588963"/>
          </a:xfrm>
          <a:custGeom>
            <a:avLst/>
            <a:gdLst>
              <a:gd name="T0" fmla="*/ 2147483647 w 386"/>
              <a:gd name="T1" fmla="*/ 2147483647 h 371"/>
              <a:gd name="T2" fmla="*/ 2147483647 w 386"/>
              <a:gd name="T3" fmla="*/ 2147483647 h 371"/>
              <a:gd name="T4" fmla="*/ 2147483647 w 386"/>
              <a:gd name="T5" fmla="*/ 2147483647 h 371"/>
              <a:gd name="T6" fmla="*/ 2147483647 w 386"/>
              <a:gd name="T7" fmla="*/ 2147483647 h 371"/>
              <a:gd name="T8" fmla="*/ 2147483647 w 386"/>
              <a:gd name="T9" fmla="*/ 2147483647 h 371"/>
              <a:gd name="T10" fmla="*/ 2147483647 w 386"/>
              <a:gd name="T11" fmla="*/ 2147483647 h 371"/>
              <a:gd name="T12" fmla="*/ 2147483647 w 386"/>
              <a:gd name="T13" fmla="*/ 2147483647 h 371"/>
              <a:gd name="T14" fmla="*/ 2147483647 w 386"/>
              <a:gd name="T15" fmla="*/ 2147483647 h 371"/>
              <a:gd name="T16" fmla="*/ 2147483647 w 386"/>
              <a:gd name="T17" fmla="*/ 2147483647 h 3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6" h="371">
                <a:moveTo>
                  <a:pt x="23" y="371"/>
                </a:moveTo>
                <a:cubicBezTo>
                  <a:pt x="91" y="359"/>
                  <a:pt x="159" y="348"/>
                  <a:pt x="159" y="325"/>
                </a:cubicBezTo>
                <a:cubicBezTo>
                  <a:pt x="159" y="302"/>
                  <a:pt x="46" y="272"/>
                  <a:pt x="23" y="235"/>
                </a:cubicBezTo>
                <a:cubicBezTo>
                  <a:pt x="0" y="198"/>
                  <a:pt x="0" y="137"/>
                  <a:pt x="23" y="99"/>
                </a:cubicBezTo>
                <a:cubicBezTo>
                  <a:pt x="46" y="61"/>
                  <a:pt x="114" y="16"/>
                  <a:pt x="159" y="8"/>
                </a:cubicBezTo>
                <a:cubicBezTo>
                  <a:pt x="204" y="0"/>
                  <a:pt x="265" y="23"/>
                  <a:pt x="295" y="53"/>
                </a:cubicBezTo>
                <a:cubicBezTo>
                  <a:pt x="325" y="83"/>
                  <a:pt x="340" y="151"/>
                  <a:pt x="340" y="189"/>
                </a:cubicBezTo>
                <a:cubicBezTo>
                  <a:pt x="340" y="227"/>
                  <a:pt x="287" y="265"/>
                  <a:pt x="295" y="280"/>
                </a:cubicBezTo>
                <a:cubicBezTo>
                  <a:pt x="303" y="295"/>
                  <a:pt x="344" y="287"/>
                  <a:pt x="386" y="280"/>
                </a:cubicBezTo>
              </a:path>
            </a:pathLst>
          </a:custGeom>
          <a:noFill/>
          <a:ln w="381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1005" name="Oval 145"/>
          <p:cNvSpPr>
            <a:spLocks noChangeArrowheads="1"/>
          </p:cNvSpPr>
          <p:nvPr/>
        </p:nvSpPr>
        <p:spPr bwMode="auto">
          <a:xfrm rot="-8050359">
            <a:off x="2133600" y="3573463"/>
            <a:ext cx="431800" cy="431800"/>
          </a:xfrm>
          <a:prstGeom prst="ellipse">
            <a:avLst/>
          </a:prstGeom>
          <a:solidFill>
            <a:srgbClr val="66FFFF"/>
          </a:solidFill>
          <a:ln w="38100">
            <a:solidFill>
              <a:schemeClr val="bg2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1006" name="Freeform 146"/>
          <p:cNvSpPr>
            <a:spLocks/>
          </p:cNvSpPr>
          <p:nvPr/>
        </p:nvSpPr>
        <p:spPr bwMode="auto">
          <a:xfrm>
            <a:off x="3286125" y="4508500"/>
            <a:ext cx="503238" cy="85725"/>
          </a:xfrm>
          <a:custGeom>
            <a:avLst/>
            <a:gdLst>
              <a:gd name="T0" fmla="*/ 2147483647 w 317"/>
              <a:gd name="T1" fmla="*/ 0 h 54"/>
              <a:gd name="T2" fmla="*/ 2147483647 w 317"/>
              <a:gd name="T3" fmla="*/ 2147483647 h 54"/>
              <a:gd name="T4" fmla="*/ 0 w 317"/>
              <a:gd name="T5" fmla="*/ 2147483647 h 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7" h="54">
                <a:moveTo>
                  <a:pt x="317" y="0"/>
                </a:moveTo>
                <a:cubicBezTo>
                  <a:pt x="253" y="19"/>
                  <a:pt x="189" y="38"/>
                  <a:pt x="136" y="46"/>
                </a:cubicBezTo>
                <a:cubicBezTo>
                  <a:pt x="83" y="54"/>
                  <a:pt x="41" y="50"/>
                  <a:pt x="0" y="46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1007" name="Freeform 147"/>
          <p:cNvSpPr>
            <a:spLocks/>
          </p:cNvSpPr>
          <p:nvPr/>
        </p:nvSpPr>
        <p:spPr bwMode="auto">
          <a:xfrm>
            <a:off x="2133600" y="4076700"/>
            <a:ext cx="287338" cy="504825"/>
          </a:xfrm>
          <a:custGeom>
            <a:avLst/>
            <a:gdLst>
              <a:gd name="T0" fmla="*/ 2147483647 w 181"/>
              <a:gd name="T1" fmla="*/ 2147483647 h 318"/>
              <a:gd name="T2" fmla="*/ 2147483647 w 181"/>
              <a:gd name="T3" fmla="*/ 2147483647 h 318"/>
              <a:gd name="T4" fmla="*/ 0 w 181"/>
              <a:gd name="T5" fmla="*/ 2147483647 h 318"/>
              <a:gd name="T6" fmla="*/ 2147483647 w 181"/>
              <a:gd name="T7" fmla="*/ 0 h 3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1" h="318">
                <a:moveTo>
                  <a:pt x="181" y="318"/>
                </a:moveTo>
                <a:cubicBezTo>
                  <a:pt x="128" y="310"/>
                  <a:pt x="75" y="302"/>
                  <a:pt x="45" y="272"/>
                </a:cubicBezTo>
                <a:cubicBezTo>
                  <a:pt x="15" y="242"/>
                  <a:pt x="0" y="181"/>
                  <a:pt x="0" y="136"/>
                </a:cubicBezTo>
                <a:cubicBezTo>
                  <a:pt x="0" y="91"/>
                  <a:pt x="22" y="45"/>
                  <a:pt x="45" y="0"/>
                </a:cubicBezTo>
              </a:path>
            </a:pathLst>
          </a:custGeom>
          <a:noFill/>
          <a:ln w="28575" cmpd="sng">
            <a:solidFill>
              <a:schemeClr val="bg2">
                <a:lumMod val="75000"/>
              </a:schemeClr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1008" name="Freeform 148"/>
          <p:cNvSpPr>
            <a:spLocks/>
          </p:cNvSpPr>
          <p:nvPr/>
        </p:nvSpPr>
        <p:spPr bwMode="auto">
          <a:xfrm>
            <a:off x="2193925" y="2852738"/>
            <a:ext cx="155575" cy="647700"/>
          </a:xfrm>
          <a:custGeom>
            <a:avLst/>
            <a:gdLst>
              <a:gd name="T0" fmla="*/ 2147483647 w 98"/>
              <a:gd name="T1" fmla="*/ 2147483647 h 408"/>
              <a:gd name="T2" fmla="*/ 2147483647 w 98"/>
              <a:gd name="T3" fmla="*/ 2147483647 h 408"/>
              <a:gd name="T4" fmla="*/ 2147483647 w 98"/>
              <a:gd name="T5" fmla="*/ 0 h 4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8" h="408">
                <a:moveTo>
                  <a:pt x="53" y="408"/>
                </a:moveTo>
                <a:cubicBezTo>
                  <a:pt x="26" y="351"/>
                  <a:pt x="0" y="295"/>
                  <a:pt x="7" y="227"/>
                </a:cubicBezTo>
                <a:cubicBezTo>
                  <a:pt x="14" y="159"/>
                  <a:pt x="56" y="79"/>
                  <a:pt x="98" y="0"/>
                </a:cubicBezTo>
              </a:path>
            </a:pathLst>
          </a:custGeom>
          <a:noFill/>
          <a:ln w="28575" cmpd="sng">
            <a:solidFill>
              <a:schemeClr val="bg2">
                <a:lumMod val="75000"/>
              </a:schemeClr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1009" name="AutoShape 149"/>
          <p:cNvSpPr>
            <a:spLocks noChangeArrowheads="1"/>
          </p:cNvSpPr>
          <p:nvPr/>
        </p:nvSpPr>
        <p:spPr bwMode="auto">
          <a:xfrm rot="5082437">
            <a:off x="2691606" y="4652169"/>
            <a:ext cx="569913" cy="263525"/>
          </a:xfrm>
          <a:prstGeom prst="homePlate">
            <a:avLst>
              <a:gd name="adj" fmla="val 54066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64662" name="AutoShape 150"/>
          <p:cNvSpPr>
            <a:spLocks noChangeArrowheads="1"/>
          </p:cNvSpPr>
          <p:nvPr/>
        </p:nvSpPr>
        <p:spPr bwMode="auto">
          <a:xfrm rot="4540637">
            <a:off x="2376488" y="-495300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rgbClr val="000000"/>
              </a:solidFill>
              <a:cs typeface="+mn-cs"/>
            </a:endParaRPr>
          </a:p>
        </p:txBody>
      </p:sp>
      <p:sp>
        <p:nvSpPr>
          <p:cNvPr id="64663" name="AutoShape 151"/>
          <p:cNvSpPr>
            <a:spLocks noChangeArrowheads="1"/>
          </p:cNvSpPr>
          <p:nvPr/>
        </p:nvSpPr>
        <p:spPr bwMode="auto">
          <a:xfrm rot="4540637">
            <a:off x="2366962" y="-566737"/>
            <a:ext cx="1441451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rgbClr val="000000"/>
              </a:solidFill>
              <a:cs typeface="+mn-cs"/>
            </a:endParaRPr>
          </a:p>
        </p:txBody>
      </p:sp>
      <p:sp>
        <p:nvSpPr>
          <p:cNvPr id="64664" name="AutoShape 152"/>
          <p:cNvSpPr>
            <a:spLocks noChangeArrowheads="1"/>
          </p:cNvSpPr>
          <p:nvPr/>
        </p:nvSpPr>
        <p:spPr bwMode="auto">
          <a:xfrm rot="4540637">
            <a:off x="2357438" y="-638175"/>
            <a:ext cx="1441450" cy="1657350"/>
          </a:xfrm>
          <a:prstGeom prst="flowChartOnlineStorag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rgbClr val="000000"/>
              </a:solidFill>
              <a:cs typeface="+mn-cs"/>
            </a:endParaRPr>
          </a:p>
        </p:txBody>
      </p:sp>
      <p:sp>
        <p:nvSpPr>
          <p:cNvPr id="81013" name="Oval 153"/>
          <p:cNvSpPr>
            <a:spLocks noChangeArrowheads="1"/>
          </p:cNvSpPr>
          <p:nvPr/>
        </p:nvSpPr>
        <p:spPr bwMode="auto">
          <a:xfrm>
            <a:off x="3924300" y="1125538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81014" name="Oval 154"/>
          <p:cNvSpPr>
            <a:spLocks noChangeArrowheads="1"/>
          </p:cNvSpPr>
          <p:nvPr/>
        </p:nvSpPr>
        <p:spPr bwMode="auto">
          <a:xfrm>
            <a:off x="4067175" y="1844675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81015" name="Oval 155"/>
          <p:cNvSpPr>
            <a:spLocks noChangeArrowheads="1"/>
          </p:cNvSpPr>
          <p:nvPr/>
        </p:nvSpPr>
        <p:spPr bwMode="auto">
          <a:xfrm>
            <a:off x="6084888" y="2997200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81016" name="Oval 156"/>
          <p:cNvSpPr>
            <a:spLocks noChangeArrowheads="1"/>
          </p:cNvSpPr>
          <p:nvPr/>
        </p:nvSpPr>
        <p:spPr bwMode="auto">
          <a:xfrm>
            <a:off x="5580063" y="3644900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81017" name="Oval 157"/>
          <p:cNvSpPr>
            <a:spLocks noChangeArrowheads="1"/>
          </p:cNvSpPr>
          <p:nvPr/>
        </p:nvSpPr>
        <p:spPr bwMode="auto">
          <a:xfrm>
            <a:off x="4284663" y="4076700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81018" name="Oval 158"/>
          <p:cNvSpPr>
            <a:spLocks noChangeArrowheads="1"/>
          </p:cNvSpPr>
          <p:nvPr/>
        </p:nvSpPr>
        <p:spPr bwMode="auto">
          <a:xfrm>
            <a:off x="4284663" y="4652963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81019" name="Oval 159"/>
          <p:cNvSpPr>
            <a:spLocks noChangeArrowheads="1"/>
          </p:cNvSpPr>
          <p:nvPr/>
        </p:nvSpPr>
        <p:spPr bwMode="auto">
          <a:xfrm>
            <a:off x="4427538" y="5013325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81020" name="Oval 160"/>
          <p:cNvSpPr>
            <a:spLocks noChangeArrowheads="1"/>
          </p:cNvSpPr>
          <p:nvPr/>
        </p:nvSpPr>
        <p:spPr bwMode="auto">
          <a:xfrm>
            <a:off x="3379722" y="5253417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81021" name="Oval 161"/>
          <p:cNvSpPr>
            <a:spLocks noChangeArrowheads="1"/>
          </p:cNvSpPr>
          <p:nvPr/>
        </p:nvSpPr>
        <p:spPr bwMode="auto">
          <a:xfrm>
            <a:off x="3348038" y="5805488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81022" name="Oval 162"/>
          <p:cNvSpPr>
            <a:spLocks noChangeArrowheads="1"/>
          </p:cNvSpPr>
          <p:nvPr/>
        </p:nvSpPr>
        <p:spPr bwMode="auto">
          <a:xfrm>
            <a:off x="6877050" y="4149725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81023" name="Oval 163"/>
          <p:cNvSpPr>
            <a:spLocks noChangeArrowheads="1"/>
          </p:cNvSpPr>
          <p:nvPr/>
        </p:nvSpPr>
        <p:spPr bwMode="auto">
          <a:xfrm>
            <a:off x="1619250" y="3789363"/>
            <a:ext cx="431800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>
                <a:solidFill>
                  <a:srgbClr val="000000"/>
                </a:solidFill>
              </a:rPr>
              <a:t>11</a:t>
            </a:r>
          </a:p>
        </p:txBody>
      </p:sp>
      <p:sp>
        <p:nvSpPr>
          <p:cNvPr id="166" name="Freeform 166"/>
          <p:cNvSpPr>
            <a:spLocks/>
          </p:cNvSpPr>
          <p:nvPr/>
        </p:nvSpPr>
        <p:spPr bwMode="auto">
          <a:xfrm>
            <a:off x="539750" y="3357563"/>
            <a:ext cx="1368425" cy="1584325"/>
          </a:xfrm>
          <a:custGeom>
            <a:avLst/>
            <a:gdLst>
              <a:gd name="T0" fmla="*/ 0 w 862"/>
              <a:gd name="T1" fmla="*/ 0 h 998"/>
              <a:gd name="T2" fmla="*/ 2147483647 w 862"/>
              <a:gd name="T3" fmla="*/ 2147483647 h 998"/>
              <a:gd name="T4" fmla="*/ 2147483647 w 862"/>
              <a:gd name="T5" fmla="*/ 2147483647 h 998"/>
              <a:gd name="T6" fmla="*/ 2147483647 w 862"/>
              <a:gd name="T7" fmla="*/ 2147483647 h 998"/>
              <a:gd name="T8" fmla="*/ 2147483647 w 862"/>
              <a:gd name="T9" fmla="*/ 2147483647 h 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2" h="998">
                <a:moveTo>
                  <a:pt x="0" y="0"/>
                </a:moveTo>
                <a:cubicBezTo>
                  <a:pt x="106" y="102"/>
                  <a:pt x="212" y="204"/>
                  <a:pt x="272" y="317"/>
                </a:cubicBezTo>
                <a:cubicBezTo>
                  <a:pt x="332" y="430"/>
                  <a:pt x="303" y="582"/>
                  <a:pt x="363" y="680"/>
                </a:cubicBezTo>
                <a:cubicBezTo>
                  <a:pt x="423" y="778"/>
                  <a:pt x="552" y="854"/>
                  <a:pt x="635" y="907"/>
                </a:cubicBezTo>
                <a:cubicBezTo>
                  <a:pt x="718" y="960"/>
                  <a:pt x="790" y="979"/>
                  <a:pt x="862" y="99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67" name="Freeform 167"/>
          <p:cNvSpPr>
            <a:spLocks/>
          </p:cNvSpPr>
          <p:nvPr/>
        </p:nvSpPr>
        <p:spPr bwMode="auto">
          <a:xfrm rot="6966359">
            <a:off x="6985000" y="2858265"/>
            <a:ext cx="1368425" cy="1584325"/>
          </a:xfrm>
          <a:custGeom>
            <a:avLst/>
            <a:gdLst>
              <a:gd name="T0" fmla="*/ 0 w 862"/>
              <a:gd name="T1" fmla="*/ 0 h 998"/>
              <a:gd name="T2" fmla="*/ 2147483647 w 862"/>
              <a:gd name="T3" fmla="*/ 2147483647 h 998"/>
              <a:gd name="T4" fmla="*/ 2147483647 w 862"/>
              <a:gd name="T5" fmla="*/ 2147483647 h 998"/>
              <a:gd name="T6" fmla="*/ 2147483647 w 862"/>
              <a:gd name="T7" fmla="*/ 2147483647 h 998"/>
              <a:gd name="T8" fmla="*/ 2147483647 w 862"/>
              <a:gd name="T9" fmla="*/ 2147483647 h 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2" h="998">
                <a:moveTo>
                  <a:pt x="0" y="0"/>
                </a:moveTo>
                <a:cubicBezTo>
                  <a:pt x="106" y="102"/>
                  <a:pt x="212" y="204"/>
                  <a:pt x="272" y="317"/>
                </a:cubicBezTo>
                <a:cubicBezTo>
                  <a:pt x="332" y="430"/>
                  <a:pt x="303" y="582"/>
                  <a:pt x="363" y="680"/>
                </a:cubicBezTo>
                <a:cubicBezTo>
                  <a:pt x="423" y="778"/>
                  <a:pt x="552" y="854"/>
                  <a:pt x="635" y="907"/>
                </a:cubicBezTo>
                <a:cubicBezTo>
                  <a:pt x="718" y="960"/>
                  <a:pt x="790" y="979"/>
                  <a:pt x="862" y="99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68" name="Freeform 168"/>
          <p:cNvSpPr>
            <a:spLocks/>
          </p:cNvSpPr>
          <p:nvPr/>
        </p:nvSpPr>
        <p:spPr bwMode="auto">
          <a:xfrm>
            <a:off x="323850" y="4005263"/>
            <a:ext cx="1368425" cy="1008062"/>
          </a:xfrm>
          <a:custGeom>
            <a:avLst/>
            <a:gdLst>
              <a:gd name="T0" fmla="*/ 0 w 862"/>
              <a:gd name="T1" fmla="*/ 0 h 998"/>
              <a:gd name="T2" fmla="*/ 2147483647 w 862"/>
              <a:gd name="T3" fmla="*/ 2147483647 h 998"/>
              <a:gd name="T4" fmla="*/ 2147483647 w 862"/>
              <a:gd name="T5" fmla="*/ 2147483647 h 998"/>
              <a:gd name="T6" fmla="*/ 2147483647 w 862"/>
              <a:gd name="T7" fmla="*/ 2147483647 h 998"/>
              <a:gd name="T8" fmla="*/ 2147483647 w 862"/>
              <a:gd name="T9" fmla="*/ 2147483647 h 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2" h="998">
                <a:moveTo>
                  <a:pt x="0" y="0"/>
                </a:moveTo>
                <a:cubicBezTo>
                  <a:pt x="106" y="102"/>
                  <a:pt x="212" y="204"/>
                  <a:pt x="272" y="317"/>
                </a:cubicBezTo>
                <a:cubicBezTo>
                  <a:pt x="332" y="430"/>
                  <a:pt x="303" y="582"/>
                  <a:pt x="363" y="680"/>
                </a:cubicBezTo>
                <a:cubicBezTo>
                  <a:pt x="423" y="778"/>
                  <a:pt x="552" y="854"/>
                  <a:pt x="635" y="907"/>
                </a:cubicBezTo>
                <a:cubicBezTo>
                  <a:pt x="718" y="960"/>
                  <a:pt x="790" y="979"/>
                  <a:pt x="862" y="99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70" name="Freeform 168"/>
          <p:cNvSpPr>
            <a:spLocks/>
          </p:cNvSpPr>
          <p:nvPr/>
        </p:nvSpPr>
        <p:spPr bwMode="auto">
          <a:xfrm rot="16034394">
            <a:off x="6262724" y="2822336"/>
            <a:ext cx="1368425" cy="1008062"/>
          </a:xfrm>
          <a:custGeom>
            <a:avLst/>
            <a:gdLst>
              <a:gd name="T0" fmla="*/ 0 w 862"/>
              <a:gd name="T1" fmla="*/ 0 h 998"/>
              <a:gd name="T2" fmla="*/ 2147483647 w 862"/>
              <a:gd name="T3" fmla="*/ 2147483647 h 998"/>
              <a:gd name="T4" fmla="*/ 2147483647 w 862"/>
              <a:gd name="T5" fmla="*/ 2147483647 h 998"/>
              <a:gd name="T6" fmla="*/ 2147483647 w 862"/>
              <a:gd name="T7" fmla="*/ 2147483647 h 998"/>
              <a:gd name="T8" fmla="*/ 2147483647 w 862"/>
              <a:gd name="T9" fmla="*/ 2147483647 h 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2" h="998">
                <a:moveTo>
                  <a:pt x="0" y="0"/>
                </a:moveTo>
                <a:cubicBezTo>
                  <a:pt x="106" y="102"/>
                  <a:pt x="212" y="204"/>
                  <a:pt x="272" y="317"/>
                </a:cubicBezTo>
                <a:cubicBezTo>
                  <a:pt x="332" y="430"/>
                  <a:pt x="303" y="582"/>
                  <a:pt x="363" y="680"/>
                </a:cubicBezTo>
                <a:cubicBezTo>
                  <a:pt x="423" y="778"/>
                  <a:pt x="552" y="854"/>
                  <a:pt x="635" y="907"/>
                </a:cubicBezTo>
                <a:cubicBezTo>
                  <a:pt x="718" y="960"/>
                  <a:pt x="790" y="979"/>
                  <a:pt x="862" y="998"/>
                </a:cubicBezTo>
              </a:path>
            </a:pathLst>
          </a:custGeom>
          <a:noFill/>
          <a:ln w="57150" cmpd="sng">
            <a:solidFill>
              <a:srgbClr val="92D05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71" name="Text Box 125"/>
          <p:cNvSpPr txBox="1">
            <a:spLocks noChangeArrowheads="1"/>
          </p:cNvSpPr>
          <p:nvPr/>
        </p:nvSpPr>
        <p:spPr bwMode="auto">
          <a:xfrm>
            <a:off x="4797425" y="69850"/>
            <a:ext cx="43830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800" b="1" dirty="0"/>
              <a:t>Sites d’action </a:t>
            </a:r>
            <a:r>
              <a:rPr lang="fr-FR" altLang="en-US" sz="2800" dirty="0"/>
              <a:t>sur la </a:t>
            </a:r>
            <a:r>
              <a:rPr lang="fr-FR" altLang="en-US" dirty="0"/>
              <a:t>neurotransmission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7769671" y="1643063"/>
            <a:ext cx="1081087" cy="815975"/>
          </a:xfrm>
          <a:prstGeom prst="wedgeRectCallout">
            <a:avLst>
              <a:gd name="adj1" fmla="val -164152"/>
              <a:gd name="adj2" fmla="val 165224"/>
            </a:avLst>
          </a:prstGeom>
          <a:solidFill>
            <a:srgbClr val="FF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Canaux à Ca++</a:t>
            </a:r>
          </a:p>
        </p:txBody>
      </p:sp>
      <p:sp>
        <p:nvSpPr>
          <p:cNvPr id="177" name="Rectangle 176"/>
          <p:cNvSpPr/>
          <p:nvPr/>
        </p:nvSpPr>
        <p:spPr>
          <a:xfrm>
            <a:off x="7479158" y="4665663"/>
            <a:ext cx="1557338" cy="815975"/>
          </a:xfrm>
          <a:prstGeom prst="wedgeRectCallout">
            <a:avLst>
              <a:gd name="adj1" fmla="val -218190"/>
              <a:gd name="adj2" fmla="val -4426"/>
            </a:avLst>
          </a:prstGeom>
          <a:solidFill>
            <a:srgbClr val="FF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Messagers secondaires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278258" y="1701800"/>
            <a:ext cx="1450975" cy="808038"/>
          </a:xfrm>
          <a:prstGeom prst="wedgeRectCallout">
            <a:avLst>
              <a:gd name="adj1" fmla="val 145596"/>
              <a:gd name="adj2" fmla="val -137364"/>
            </a:avLst>
          </a:prstGeom>
          <a:solidFill>
            <a:srgbClr val="FF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Transport axonal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6410771" y="1093788"/>
            <a:ext cx="1279525" cy="815975"/>
          </a:xfrm>
          <a:prstGeom prst="wedgeRectCallout">
            <a:avLst>
              <a:gd name="adj1" fmla="val -92111"/>
              <a:gd name="adj2" fmla="val 162111"/>
            </a:avLst>
          </a:prstGeom>
          <a:solidFill>
            <a:srgbClr val="FF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Stockage vésiculaire</a:t>
            </a:r>
          </a:p>
        </p:txBody>
      </p:sp>
      <p:sp>
        <p:nvSpPr>
          <p:cNvPr id="180" name="Rectangle 179"/>
          <p:cNvSpPr/>
          <p:nvPr/>
        </p:nvSpPr>
        <p:spPr>
          <a:xfrm>
            <a:off x="5978971" y="5949950"/>
            <a:ext cx="2122487" cy="815975"/>
          </a:xfrm>
          <a:prstGeom prst="wedgeRectCallout">
            <a:avLst>
              <a:gd name="adj1" fmla="val -90684"/>
              <a:gd name="adj2" fmla="val -166294"/>
            </a:avLst>
          </a:prstGeom>
          <a:solidFill>
            <a:srgbClr val="FF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Sites récepteurs post-synaptiques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3313558" y="5997575"/>
            <a:ext cx="2159000" cy="733425"/>
          </a:xfrm>
          <a:prstGeom prst="wedgeRectCallout">
            <a:avLst>
              <a:gd name="adj1" fmla="val -67232"/>
              <a:gd name="adj2" fmla="val -139504"/>
            </a:avLst>
          </a:prstGeom>
          <a:solidFill>
            <a:srgbClr val="FF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 err="1">
                <a:solidFill>
                  <a:srgbClr val="000000"/>
                </a:solidFill>
              </a:rPr>
              <a:t>Neuromodulateurs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1322833" y="5915025"/>
            <a:ext cx="1270000" cy="815975"/>
          </a:xfrm>
          <a:prstGeom prst="wedgeRectCallout">
            <a:avLst>
              <a:gd name="adj1" fmla="val 44351"/>
              <a:gd name="adj2" fmla="val -175632"/>
            </a:avLst>
          </a:prstGeom>
          <a:solidFill>
            <a:srgbClr val="FF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Recapture 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129033" y="4983163"/>
            <a:ext cx="1733550" cy="815975"/>
          </a:xfrm>
          <a:prstGeom prst="wedgeRectCallout">
            <a:avLst>
              <a:gd name="adj1" fmla="val 29574"/>
              <a:gd name="adj2" fmla="val -100923"/>
            </a:avLst>
          </a:prstGeom>
          <a:solidFill>
            <a:srgbClr val="FF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Transporteurs membranaires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7560121" y="2878138"/>
            <a:ext cx="1476375" cy="815975"/>
          </a:xfrm>
          <a:prstGeom prst="wedgeRectCallout">
            <a:avLst>
              <a:gd name="adj1" fmla="val -205832"/>
              <a:gd name="adj2" fmla="val 177676"/>
            </a:avLst>
          </a:prstGeom>
          <a:solidFill>
            <a:srgbClr val="FF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Dégradation 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278258" y="717550"/>
            <a:ext cx="1450975" cy="815975"/>
          </a:xfrm>
          <a:prstGeom prst="wedgeRectCallout">
            <a:avLst>
              <a:gd name="adj1" fmla="val 141218"/>
              <a:gd name="adj2" fmla="val -138278"/>
            </a:avLst>
          </a:prstGeom>
          <a:solidFill>
            <a:srgbClr val="FF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Synthèse 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206821" y="3070225"/>
            <a:ext cx="1270000" cy="625475"/>
          </a:xfrm>
          <a:prstGeom prst="wedgeRectCallout">
            <a:avLst>
              <a:gd name="adj1" fmla="val 263445"/>
              <a:gd name="adj2" fmla="val -180024"/>
            </a:avLst>
          </a:prstGeom>
          <a:solidFill>
            <a:srgbClr val="FF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Activation </a:t>
            </a:r>
          </a:p>
        </p:txBody>
      </p:sp>
    </p:spTree>
    <p:extLst>
      <p:ext uri="{BB962C8B-B14F-4D97-AF65-F5344CB8AC3E}">
        <p14:creationId xmlns:p14="http://schemas.microsoft.com/office/powerpoint/2010/main" val="245381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D0AB4AF-9A6A-45DD-B2C6-2A9C7762B7AA}"/>
              </a:ext>
            </a:extLst>
          </p:cNvPr>
          <p:cNvGrpSpPr/>
          <p:nvPr/>
        </p:nvGrpSpPr>
        <p:grpSpPr>
          <a:xfrm>
            <a:off x="323850" y="-530225"/>
            <a:ext cx="8856663" cy="7343775"/>
            <a:chOff x="323850" y="-530225"/>
            <a:chExt cx="8856663" cy="7343775"/>
          </a:xfrm>
        </p:grpSpPr>
        <p:sp>
          <p:nvSpPr>
            <p:cNvPr id="80899" name="Freeform 3"/>
            <p:cNvSpPr>
              <a:spLocks/>
            </p:cNvSpPr>
            <p:nvPr/>
          </p:nvSpPr>
          <p:spPr bwMode="auto">
            <a:xfrm>
              <a:off x="1341438" y="188913"/>
              <a:ext cx="5267325" cy="4727575"/>
            </a:xfrm>
            <a:custGeom>
              <a:avLst/>
              <a:gdLst>
                <a:gd name="T0" fmla="*/ 2147483647 w 3318"/>
                <a:gd name="T1" fmla="*/ 2147483647 h 2978"/>
                <a:gd name="T2" fmla="*/ 2147483647 w 3318"/>
                <a:gd name="T3" fmla="*/ 2147483647 h 2978"/>
                <a:gd name="T4" fmla="*/ 2147483647 w 3318"/>
                <a:gd name="T5" fmla="*/ 2147483647 h 2978"/>
                <a:gd name="T6" fmla="*/ 2147483647 w 3318"/>
                <a:gd name="T7" fmla="*/ 2147483647 h 2978"/>
                <a:gd name="T8" fmla="*/ 2147483647 w 3318"/>
                <a:gd name="T9" fmla="*/ 2147483647 h 2978"/>
                <a:gd name="T10" fmla="*/ 2147483647 w 3318"/>
                <a:gd name="T11" fmla="*/ 2147483647 h 2978"/>
                <a:gd name="T12" fmla="*/ 2147483647 w 3318"/>
                <a:gd name="T13" fmla="*/ 2147483647 h 2978"/>
                <a:gd name="T14" fmla="*/ 2147483647 w 3318"/>
                <a:gd name="T15" fmla="*/ 2147483647 h 2978"/>
                <a:gd name="T16" fmla="*/ 2147483647 w 3318"/>
                <a:gd name="T17" fmla="*/ 2147483647 h 2978"/>
                <a:gd name="T18" fmla="*/ 2147483647 w 3318"/>
                <a:gd name="T19" fmla="*/ 2147483647 h 2978"/>
                <a:gd name="T20" fmla="*/ 2147483647 w 3318"/>
                <a:gd name="T21" fmla="*/ 2147483647 h 2978"/>
                <a:gd name="T22" fmla="*/ 2147483647 w 3318"/>
                <a:gd name="T23" fmla="*/ 2147483647 h 2978"/>
                <a:gd name="T24" fmla="*/ 2147483647 w 3318"/>
                <a:gd name="T25" fmla="*/ 2147483647 h 2978"/>
                <a:gd name="T26" fmla="*/ 2147483647 w 3318"/>
                <a:gd name="T27" fmla="*/ 0 h 29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18" h="2978">
                  <a:moveTo>
                    <a:pt x="726" y="91"/>
                  </a:moveTo>
                  <a:cubicBezTo>
                    <a:pt x="782" y="332"/>
                    <a:pt x="839" y="574"/>
                    <a:pt x="771" y="816"/>
                  </a:cubicBezTo>
                  <a:cubicBezTo>
                    <a:pt x="703" y="1058"/>
                    <a:pt x="439" y="1330"/>
                    <a:pt x="318" y="1542"/>
                  </a:cubicBezTo>
                  <a:cubicBezTo>
                    <a:pt x="197" y="1754"/>
                    <a:pt x="83" y="1890"/>
                    <a:pt x="45" y="2086"/>
                  </a:cubicBezTo>
                  <a:cubicBezTo>
                    <a:pt x="7" y="2282"/>
                    <a:pt x="0" y="2577"/>
                    <a:pt x="91" y="2721"/>
                  </a:cubicBezTo>
                  <a:cubicBezTo>
                    <a:pt x="182" y="2865"/>
                    <a:pt x="341" y="2918"/>
                    <a:pt x="590" y="2948"/>
                  </a:cubicBezTo>
                  <a:cubicBezTo>
                    <a:pt x="839" y="2978"/>
                    <a:pt x="1278" y="2941"/>
                    <a:pt x="1588" y="2903"/>
                  </a:cubicBezTo>
                  <a:cubicBezTo>
                    <a:pt x="1898" y="2865"/>
                    <a:pt x="2200" y="2804"/>
                    <a:pt x="2449" y="2721"/>
                  </a:cubicBezTo>
                  <a:cubicBezTo>
                    <a:pt x="2698" y="2638"/>
                    <a:pt x="2940" y="2540"/>
                    <a:pt x="3084" y="2404"/>
                  </a:cubicBezTo>
                  <a:cubicBezTo>
                    <a:pt x="3228" y="2268"/>
                    <a:pt x="3318" y="2094"/>
                    <a:pt x="3311" y="1905"/>
                  </a:cubicBezTo>
                  <a:cubicBezTo>
                    <a:pt x="3304" y="1716"/>
                    <a:pt x="3228" y="1466"/>
                    <a:pt x="3039" y="1270"/>
                  </a:cubicBezTo>
                  <a:cubicBezTo>
                    <a:pt x="2850" y="1074"/>
                    <a:pt x="2396" y="854"/>
                    <a:pt x="2177" y="726"/>
                  </a:cubicBezTo>
                  <a:cubicBezTo>
                    <a:pt x="1958" y="598"/>
                    <a:pt x="1837" y="620"/>
                    <a:pt x="1724" y="499"/>
                  </a:cubicBezTo>
                  <a:cubicBezTo>
                    <a:pt x="1611" y="378"/>
                    <a:pt x="1554" y="189"/>
                    <a:pt x="1497" y="0"/>
                  </a:cubicBezTo>
                </a:path>
              </a:pathLst>
            </a:custGeom>
            <a:noFill/>
            <a:ln w="38100" cmpd="sng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0900" name="Freeform 4"/>
            <p:cNvSpPr>
              <a:spLocks/>
            </p:cNvSpPr>
            <p:nvPr/>
          </p:nvSpPr>
          <p:spPr bwMode="auto">
            <a:xfrm>
              <a:off x="909638" y="3549650"/>
              <a:ext cx="7704137" cy="3263900"/>
            </a:xfrm>
            <a:custGeom>
              <a:avLst/>
              <a:gdLst>
                <a:gd name="T0" fmla="*/ 0 w 4853"/>
                <a:gd name="T1" fmla="*/ 2147483647 h 2056"/>
                <a:gd name="T2" fmla="*/ 2147483647 w 4853"/>
                <a:gd name="T3" fmla="*/ 2147483647 h 2056"/>
                <a:gd name="T4" fmla="*/ 2147483647 w 4853"/>
                <a:gd name="T5" fmla="*/ 2147483647 h 2056"/>
                <a:gd name="T6" fmla="*/ 2147483647 w 4853"/>
                <a:gd name="T7" fmla="*/ 2147483647 h 2056"/>
                <a:gd name="T8" fmla="*/ 2147483647 w 4853"/>
                <a:gd name="T9" fmla="*/ 2147483647 h 2056"/>
                <a:gd name="T10" fmla="*/ 2147483647 w 4853"/>
                <a:gd name="T11" fmla="*/ 2147483647 h 2056"/>
                <a:gd name="T12" fmla="*/ 2147483647 w 4853"/>
                <a:gd name="T13" fmla="*/ 2147483647 h 2056"/>
                <a:gd name="T14" fmla="*/ 2147483647 w 4853"/>
                <a:gd name="T15" fmla="*/ 2147483647 h 2056"/>
                <a:gd name="T16" fmla="*/ 2147483647 w 4853"/>
                <a:gd name="T17" fmla="*/ 2147483647 h 2056"/>
                <a:gd name="T18" fmla="*/ 2147483647 w 4853"/>
                <a:gd name="T19" fmla="*/ 2147483647 h 2056"/>
                <a:gd name="T20" fmla="*/ 2147483647 w 4853"/>
                <a:gd name="T21" fmla="*/ 2147483647 h 2056"/>
                <a:gd name="T22" fmla="*/ 2147483647 w 4853"/>
                <a:gd name="T23" fmla="*/ 2147483647 h 2056"/>
                <a:gd name="T24" fmla="*/ 2147483647 w 4853"/>
                <a:gd name="T25" fmla="*/ 2147483647 h 2056"/>
                <a:gd name="T26" fmla="*/ 2147483647 w 4853"/>
                <a:gd name="T27" fmla="*/ 2147483647 h 2056"/>
                <a:gd name="T28" fmla="*/ 2147483647 w 4853"/>
                <a:gd name="T29" fmla="*/ 2147483647 h 2056"/>
                <a:gd name="T30" fmla="*/ 2147483647 w 4853"/>
                <a:gd name="T31" fmla="*/ 2147483647 h 2056"/>
                <a:gd name="T32" fmla="*/ 2147483647 w 4853"/>
                <a:gd name="T33" fmla="*/ 2147483647 h 20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53" h="2056">
                  <a:moveTo>
                    <a:pt x="0" y="2056"/>
                  </a:moveTo>
                  <a:cubicBezTo>
                    <a:pt x="200" y="1991"/>
                    <a:pt x="400" y="1927"/>
                    <a:pt x="544" y="1829"/>
                  </a:cubicBezTo>
                  <a:cubicBezTo>
                    <a:pt x="688" y="1731"/>
                    <a:pt x="900" y="1587"/>
                    <a:pt x="862" y="1466"/>
                  </a:cubicBezTo>
                  <a:cubicBezTo>
                    <a:pt x="824" y="1345"/>
                    <a:pt x="408" y="1186"/>
                    <a:pt x="317" y="1103"/>
                  </a:cubicBezTo>
                  <a:cubicBezTo>
                    <a:pt x="226" y="1020"/>
                    <a:pt x="241" y="967"/>
                    <a:pt x="317" y="967"/>
                  </a:cubicBezTo>
                  <a:cubicBezTo>
                    <a:pt x="393" y="967"/>
                    <a:pt x="590" y="1073"/>
                    <a:pt x="771" y="1103"/>
                  </a:cubicBezTo>
                  <a:cubicBezTo>
                    <a:pt x="952" y="1133"/>
                    <a:pt x="1149" y="1156"/>
                    <a:pt x="1406" y="1149"/>
                  </a:cubicBezTo>
                  <a:cubicBezTo>
                    <a:pt x="1663" y="1142"/>
                    <a:pt x="2056" y="1103"/>
                    <a:pt x="2313" y="1058"/>
                  </a:cubicBezTo>
                  <a:cubicBezTo>
                    <a:pt x="2570" y="1013"/>
                    <a:pt x="2744" y="953"/>
                    <a:pt x="2948" y="877"/>
                  </a:cubicBezTo>
                  <a:cubicBezTo>
                    <a:pt x="3152" y="801"/>
                    <a:pt x="3379" y="740"/>
                    <a:pt x="3538" y="604"/>
                  </a:cubicBezTo>
                  <a:cubicBezTo>
                    <a:pt x="3697" y="468"/>
                    <a:pt x="3818" y="120"/>
                    <a:pt x="3901" y="60"/>
                  </a:cubicBezTo>
                  <a:cubicBezTo>
                    <a:pt x="3984" y="0"/>
                    <a:pt x="4030" y="129"/>
                    <a:pt x="4037" y="242"/>
                  </a:cubicBezTo>
                  <a:cubicBezTo>
                    <a:pt x="4044" y="355"/>
                    <a:pt x="3961" y="581"/>
                    <a:pt x="3946" y="740"/>
                  </a:cubicBezTo>
                  <a:cubicBezTo>
                    <a:pt x="3931" y="899"/>
                    <a:pt x="3923" y="1073"/>
                    <a:pt x="3946" y="1194"/>
                  </a:cubicBezTo>
                  <a:cubicBezTo>
                    <a:pt x="3969" y="1315"/>
                    <a:pt x="3984" y="1383"/>
                    <a:pt x="4082" y="1466"/>
                  </a:cubicBezTo>
                  <a:cubicBezTo>
                    <a:pt x="4180" y="1549"/>
                    <a:pt x="4408" y="1648"/>
                    <a:pt x="4536" y="1693"/>
                  </a:cubicBezTo>
                  <a:cubicBezTo>
                    <a:pt x="4664" y="1738"/>
                    <a:pt x="4758" y="1738"/>
                    <a:pt x="4853" y="1738"/>
                  </a:cubicBezTo>
                </a:path>
              </a:pathLst>
            </a:custGeom>
            <a:noFill/>
            <a:ln w="38100" cmpd="sng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0901" name="Freeform 5"/>
            <p:cNvSpPr>
              <a:spLocks/>
            </p:cNvSpPr>
            <p:nvPr/>
          </p:nvSpPr>
          <p:spPr bwMode="auto">
            <a:xfrm>
              <a:off x="2709863" y="115888"/>
              <a:ext cx="360362" cy="1512887"/>
            </a:xfrm>
            <a:custGeom>
              <a:avLst/>
              <a:gdLst>
                <a:gd name="T0" fmla="*/ 0 w 227"/>
                <a:gd name="T1" fmla="*/ 0 h 953"/>
                <a:gd name="T2" fmla="*/ 2147483647 w 227"/>
                <a:gd name="T3" fmla="*/ 2147483647 h 953"/>
                <a:gd name="T4" fmla="*/ 2147483647 w 227"/>
                <a:gd name="T5" fmla="*/ 2147483647 h 9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" h="953">
                  <a:moveTo>
                    <a:pt x="0" y="0"/>
                  </a:moveTo>
                  <a:cubicBezTo>
                    <a:pt x="26" y="170"/>
                    <a:pt x="53" y="340"/>
                    <a:pt x="91" y="499"/>
                  </a:cubicBezTo>
                  <a:cubicBezTo>
                    <a:pt x="129" y="658"/>
                    <a:pt x="178" y="805"/>
                    <a:pt x="227" y="953"/>
                  </a:cubicBezTo>
                </a:path>
              </a:pathLst>
            </a:custGeom>
            <a:noFill/>
            <a:ln w="38100" cmpd="sng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0902" name="Freeform 6"/>
            <p:cNvSpPr>
              <a:spLocks/>
            </p:cNvSpPr>
            <p:nvPr/>
          </p:nvSpPr>
          <p:spPr bwMode="auto">
            <a:xfrm>
              <a:off x="2925763" y="188913"/>
              <a:ext cx="360362" cy="1512887"/>
            </a:xfrm>
            <a:custGeom>
              <a:avLst/>
              <a:gdLst>
                <a:gd name="T0" fmla="*/ 0 w 227"/>
                <a:gd name="T1" fmla="*/ 0 h 953"/>
                <a:gd name="T2" fmla="*/ 2147483647 w 227"/>
                <a:gd name="T3" fmla="*/ 2147483647 h 953"/>
                <a:gd name="T4" fmla="*/ 2147483647 w 227"/>
                <a:gd name="T5" fmla="*/ 2147483647 h 9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" h="953">
                  <a:moveTo>
                    <a:pt x="0" y="0"/>
                  </a:moveTo>
                  <a:cubicBezTo>
                    <a:pt x="26" y="170"/>
                    <a:pt x="53" y="340"/>
                    <a:pt x="91" y="499"/>
                  </a:cubicBezTo>
                  <a:cubicBezTo>
                    <a:pt x="129" y="658"/>
                    <a:pt x="178" y="805"/>
                    <a:pt x="227" y="953"/>
                  </a:cubicBezTo>
                </a:path>
              </a:pathLst>
            </a:custGeom>
            <a:noFill/>
            <a:ln w="38100" cmpd="sng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0903" name="Freeform 7"/>
            <p:cNvSpPr>
              <a:spLocks/>
            </p:cNvSpPr>
            <p:nvPr/>
          </p:nvSpPr>
          <p:spPr bwMode="auto">
            <a:xfrm>
              <a:off x="3141663" y="115888"/>
              <a:ext cx="360362" cy="1512887"/>
            </a:xfrm>
            <a:custGeom>
              <a:avLst/>
              <a:gdLst>
                <a:gd name="T0" fmla="*/ 0 w 227"/>
                <a:gd name="T1" fmla="*/ 0 h 953"/>
                <a:gd name="T2" fmla="*/ 2147483647 w 227"/>
                <a:gd name="T3" fmla="*/ 2147483647 h 953"/>
                <a:gd name="T4" fmla="*/ 2147483647 w 227"/>
                <a:gd name="T5" fmla="*/ 2147483647 h 9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" h="953">
                  <a:moveTo>
                    <a:pt x="0" y="0"/>
                  </a:moveTo>
                  <a:cubicBezTo>
                    <a:pt x="26" y="170"/>
                    <a:pt x="53" y="340"/>
                    <a:pt x="91" y="499"/>
                  </a:cubicBezTo>
                  <a:cubicBezTo>
                    <a:pt x="129" y="658"/>
                    <a:pt x="178" y="805"/>
                    <a:pt x="227" y="953"/>
                  </a:cubicBezTo>
                </a:path>
              </a:pathLst>
            </a:custGeom>
            <a:noFill/>
            <a:ln w="38100" cmpd="sng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0904" name="Freeform 8"/>
            <p:cNvSpPr>
              <a:spLocks/>
            </p:cNvSpPr>
            <p:nvPr/>
          </p:nvSpPr>
          <p:spPr bwMode="auto">
            <a:xfrm>
              <a:off x="3357563" y="115888"/>
              <a:ext cx="360362" cy="1512887"/>
            </a:xfrm>
            <a:custGeom>
              <a:avLst/>
              <a:gdLst>
                <a:gd name="T0" fmla="*/ 0 w 227"/>
                <a:gd name="T1" fmla="*/ 0 h 953"/>
                <a:gd name="T2" fmla="*/ 2147483647 w 227"/>
                <a:gd name="T3" fmla="*/ 2147483647 h 953"/>
                <a:gd name="T4" fmla="*/ 2147483647 w 227"/>
                <a:gd name="T5" fmla="*/ 2147483647 h 9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" h="953">
                  <a:moveTo>
                    <a:pt x="0" y="0"/>
                  </a:moveTo>
                  <a:cubicBezTo>
                    <a:pt x="26" y="170"/>
                    <a:pt x="53" y="340"/>
                    <a:pt x="91" y="499"/>
                  </a:cubicBezTo>
                  <a:cubicBezTo>
                    <a:pt x="129" y="658"/>
                    <a:pt x="178" y="805"/>
                    <a:pt x="227" y="953"/>
                  </a:cubicBezTo>
                </a:path>
              </a:pathLst>
            </a:custGeom>
            <a:noFill/>
            <a:ln w="38100" cmpd="sng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0905" name="Freeform 9"/>
            <p:cNvSpPr>
              <a:spLocks/>
            </p:cNvSpPr>
            <p:nvPr/>
          </p:nvSpPr>
          <p:spPr bwMode="auto">
            <a:xfrm>
              <a:off x="3573463" y="115888"/>
              <a:ext cx="360362" cy="1512887"/>
            </a:xfrm>
            <a:custGeom>
              <a:avLst/>
              <a:gdLst>
                <a:gd name="T0" fmla="*/ 0 w 227"/>
                <a:gd name="T1" fmla="*/ 0 h 953"/>
                <a:gd name="T2" fmla="*/ 2147483647 w 227"/>
                <a:gd name="T3" fmla="*/ 2147483647 h 953"/>
                <a:gd name="T4" fmla="*/ 2147483647 w 227"/>
                <a:gd name="T5" fmla="*/ 2147483647 h 9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" h="953">
                  <a:moveTo>
                    <a:pt x="0" y="0"/>
                  </a:moveTo>
                  <a:cubicBezTo>
                    <a:pt x="26" y="170"/>
                    <a:pt x="53" y="340"/>
                    <a:pt x="91" y="499"/>
                  </a:cubicBezTo>
                  <a:cubicBezTo>
                    <a:pt x="129" y="658"/>
                    <a:pt x="178" y="805"/>
                    <a:pt x="227" y="953"/>
                  </a:cubicBezTo>
                </a:path>
              </a:pathLst>
            </a:custGeom>
            <a:noFill/>
            <a:ln w="38100" cmpd="sng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0906" name="Oval 10"/>
            <p:cNvSpPr>
              <a:spLocks noChangeArrowheads="1"/>
            </p:cNvSpPr>
            <p:nvPr/>
          </p:nvSpPr>
          <p:spPr bwMode="auto">
            <a:xfrm rot="-8050359">
              <a:off x="4797425" y="2205038"/>
              <a:ext cx="431800" cy="431800"/>
            </a:xfrm>
            <a:prstGeom prst="ellipse">
              <a:avLst/>
            </a:prstGeom>
            <a:solidFill>
              <a:srgbClr val="66FFFF"/>
            </a:solidFill>
            <a:ln w="28575" algn="ctr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07" name="Oval 11"/>
            <p:cNvSpPr>
              <a:spLocks noChangeArrowheads="1"/>
            </p:cNvSpPr>
            <p:nvPr/>
          </p:nvSpPr>
          <p:spPr bwMode="auto">
            <a:xfrm rot="-8050359">
              <a:off x="3213100" y="692150"/>
              <a:ext cx="431800" cy="431800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4524" name="AutoShape 12"/>
            <p:cNvSpPr>
              <a:spLocks noChangeArrowheads="1"/>
            </p:cNvSpPr>
            <p:nvPr/>
          </p:nvSpPr>
          <p:spPr bwMode="auto">
            <a:xfrm rot="4540637">
              <a:off x="2386012" y="-423862"/>
              <a:ext cx="1441451" cy="1657350"/>
            </a:xfrm>
            <a:prstGeom prst="flowChartOnlineStorag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0909" name="Oval 13"/>
            <p:cNvSpPr>
              <a:spLocks noChangeArrowheads="1"/>
            </p:cNvSpPr>
            <p:nvPr/>
          </p:nvSpPr>
          <p:spPr bwMode="auto">
            <a:xfrm rot="-8050359">
              <a:off x="2997200" y="1125538"/>
              <a:ext cx="287337" cy="287338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10" name="Oval 14"/>
            <p:cNvSpPr>
              <a:spLocks noChangeArrowheads="1"/>
            </p:cNvSpPr>
            <p:nvPr/>
          </p:nvSpPr>
          <p:spPr bwMode="auto">
            <a:xfrm rot="-8050359">
              <a:off x="3538538" y="1196975"/>
              <a:ext cx="215900" cy="215900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11" name="Freeform 15"/>
            <p:cNvSpPr>
              <a:spLocks/>
            </p:cNvSpPr>
            <p:nvPr/>
          </p:nvSpPr>
          <p:spPr bwMode="auto">
            <a:xfrm>
              <a:off x="2336800" y="2193925"/>
              <a:ext cx="1189038" cy="587375"/>
            </a:xfrm>
            <a:custGeom>
              <a:avLst/>
              <a:gdLst>
                <a:gd name="T0" fmla="*/ 2147483647 w 749"/>
                <a:gd name="T1" fmla="*/ 2147483647 h 370"/>
                <a:gd name="T2" fmla="*/ 2147483647 w 749"/>
                <a:gd name="T3" fmla="*/ 2147483647 h 370"/>
                <a:gd name="T4" fmla="*/ 2147483647 w 749"/>
                <a:gd name="T5" fmla="*/ 2147483647 h 370"/>
                <a:gd name="T6" fmla="*/ 2147483647 w 749"/>
                <a:gd name="T7" fmla="*/ 2147483647 h 370"/>
                <a:gd name="T8" fmla="*/ 2147483647 w 749"/>
                <a:gd name="T9" fmla="*/ 2147483647 h 370"/>
                <a:gd name="T10" fmla="*/ 2147483647 w 749"/>
                <a:gd name="T11" fmla="*/ 2147483647 h 370"/>
                <a:gd name="T12" fmla="*/ 2147483647 w 749"/>
                <a:gd name="T13" fmla="*/ 2147483647 h 370"/>
                <a:gd name="T14" fmla="*/ 2147483647 w 749"/>
                <a:gd name="T15" fmla="*/ 2147483647 h 370"/>
                <a:gd name="T16" fmla="*/ 2147483647 w 749"/>
                <a:gd name="T17" fmla="*/ 2147483647 h 370"/>
                <a:gd name="T18" fmla="*/ 2147483647 w 749"/>
                <a:gd name="T19" fmla="*/ 2147483647 h 370"/>
                <a:gd name="T20" fmla="*/ 2147483647 w 749"/>
                <a:gd name="T21" fmla="*/ 2147483647 h 3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49" h="370">
                  <a:moveTo>
                    <a:pt x="8" y="324"/>
                  </a:moveTo>
                  <a:cubicBezTo>
                    <a:pt x="16" y="294"/>
                    <a:pt x="54" y="233"/>
                    <a:pt x="99" y="188"/>
                  </a:cubicBezTo>
                  <a:cubicBezTo>
                    <a:pt x="144" y="143"/>
                    <a:pt x="220" y="82"/>
                    <a:pt x="280" y="52"/>
                  </a:cubicBezTo>
                  <a:cubicBezTo>
                    <a:pt x="340" y="22"/>
                    <a:pt x="409" y="14"/>
                    <a:pt x="462" y="7"/>
                  </a:cubicBezTo>
                  <a:cubicBezTo>
                    <a:pt x="515" y="0"/>
                    <a:pt x="553" y="0"/>
                    <a:pt x="598" y="7"/>
                  </a:cubicBezTo>
                  <a:cubicBezTo>
                    <a:pt x="643" y="14"/>
                    <a:pt x="719" y="29"/>
                    <a:pt x="734" y="52"/>
                  </a:cubicBezTo>
                  <a:cubicBezTo>
                    <a:pt x="749" y="75"/>
                    <a:pt x="733" y="120"/>
                    <a:pt x="688" y="143"/>
                  </a:cubicBezTo>
                  <a:cubicBezTo>
                    <a:pt x="643" y="166"/>
                    <a:pt x="545" y="158"/>
                    <a:pt x="462" y="188"/>
                  </a:cubicBezTo>
                  <a:cubicBezTo>
                    <a:pt x="379" y="218"/>
                    <a:pt x="257" y="294"/>
                    <a:pt x="189" y="324"/>
                  </a:cubicBezTo>
                  <a:cubicBezTo>
                    <a:pt x="121" y="354"/>
                    <a:pt x="83" y="370"/>
                    <a:pt x="53" y="370"/>
                  </a:cubicBezTo>
                  <a:cubicBezTo>
                    <a:pt x="23" y="370"/>
                    <a:pt x="0" y="354"/>
                    <a:pt x="8" y="324"/>
                  </a:cubicBezTo>
                  <a:close/>
                </a:path>
              </a:pathLst>
            </a:custGeom>
            <a:solidFill>
              <a:schemeClr val="accent1"/>
            </a:solidFill>
            <a:ln w="57150" cmpd="sng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0912" name="AutoShape 16"/>
            <p:cNvSpPr>
              <a:spLocks noChangeArrowheads="1"/>
            </p:cNvSpPr>
            <p:nvPr/>
          </p:nvSpPr>
          <p:spPr bwMode="auto">
            <a:xfrm rot="5959416">
              <a:off x="6385718" y="3383757"/>
              <a:ext cx="252413" cy="323850"/>
            </a:xfrm>
            <a:prstGeom prst="can">
              <a:avLst>
                <a:gd name="adj" fmla="val 60141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13" name="AutoShape 17"/>
            <p:cNvSpPr>
              <a:spLocks noChangeArrowheads="1"/>
            </p:cNvSpPr>
            <p:nvPr/>
          </p:nvSpPr>
          <p:spPr bwMode="auto">
            <a:xfrm rot="-602214">
              <a:off x="4221163" y="5157788"/>
              <a:ext cx="288925" cy="360362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78790232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40 w 21600"/>
                <a:gd name="T13" fmla="*/ 3640 h 21600"/>
                <a:gd name="T14" fmla="*/ 17960 w 21600"/>
                <a:gd name="T15" fmla="*/ 179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679" y="21600"/>
                  </a:lnTo>
                  <a:lnTo>
                    <a:pt x="1792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0914" name="AutoShape 18"/>
            <p:cNvSpPr>
              <a:spLocks noChangeArrowheads="1"/>
            </p:cNvSpPr>
            <p:nvPr/>
          </p:nvSpPr>
          <p:spPr bwMode="auto">
            <a:xfrm rot="-871198">
              <a:off x="4868863" y="5013325"/>
              <a:ext cx="288925" cy="360363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78790232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40 w 21600"/>
                <a:gd name="T13" fmla="*/ 3640 h 21600"/>
                <a:gd name="T14" fmla="*/ 17960 w 21600"/>
                <a:gd name="T15" fmla="*/ 179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679" y="21600"/>
                  </a:lnTo>
                  <a:lnTo>
                    <a:pt x="1792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0915" name="AutoShape 19"/>
            <p:cNvSpPr>
              <a:spLocks noChangeArrowheads="1"/>
            </p:cNvSpPr>
            <p:nvPr/>
          </p:nvSpPr>
          <p:spPr bwMode="auto">
            <a:xfrm rot="-1022290">
              <a:off x="5516563" y="4797425"/>
              <a:ext cx="288925" cy="360363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78790232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40 w 21600"/>
                <a:gd name="T13" fmla="*/ 3640 h 21600"/>
                <a:gd name="T14" fmla="*/ 17960 w 21600"/>
                <a:gd name="T15" fmla="*/ 179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679" y="21600"/>
                  </a:lnTo>
                  <a:lnTo>
                    <a:pt x="1792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0916" name="AutoShape 20"/>
            <p:cNvSpPr>
              <a:spLocks noChangeArrowheads="1"/>
            </p:cNvSpPr>
            <p:nvPr/>
          </p:nvSpPr>
          <p:spPr bwMode="auto">
            <a:xfrm rot="-1688439">
              <a:off x="6164263" y="4508500"/>
              <a:ext cx="288925" cy="360363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78790232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40 w 21600"/>
                <a:gd name="T13" fmla="*/ 3640 h 21600"/>
                <a:gd name="T14" fmla="*/ 17960 w 21600"/>
                <a:gd name="T15" fmla="*/ 179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679" y="21600"/>
                  </a:lnTo>
                  <a:lnTo>
                    <a:pt x="1792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0917" name="AutoShape 21"/>
            <p:cNvSpPr>
              <a:spLocks noChangeArrowheads="1"/>
            </p:cNvSpPr>
            <p:nvPr/>
          </p:nvSpPr>
          <p:spPr bwMode="auto">
            <a:xfrm>
              <a:off x="3429000" y="5229225"/>
              <a:ext cx="288925" cy="360363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78790232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40 w 21600"/>
                <a:gd name="T13" fmla="*/ 3640 h 21600"/>
                <a:gd name="T14" fmla="*/ 17960 w 21600"/>
                <a:gd name="T15" fmla="*/ 179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679" y="21600"/>
                  </a:lnTo>
                  <a:lnTo>
                    <a:pt x="1792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0918" name="AutoShape 22"/>
            <p:cNvSpPr>
              <a:spLocks noChangeArrowheads="1"/>
            </p:cNvSpPr>
            <p:nvPr/>
          </p:nvSpPr>
          <p:spPr bwMode="auto">
            <a:xfrm rot="180767">
              <a:off x="2636838" y="5229225"/>
              <a:ext cx="288925" cy="360363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78790232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40 w 21600"/>
                <a:gd name="T13" fmla="*/ 3640 h 21600"/>
                <a:gd name="T14" fmla="*/ 17960 w 21600"/>
                <a:gd name="T15" fmla="*/ 179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679" y="21600"/>
                  </a:lnTo>
                  <a:lnTo>
                    <a:pt x="1792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0919" name="AutoShape 23"/>
            <p:cNvSpPr>
              <a:spLocks noChangeArrowheads="1"/>
            </p:cNvSpPr>
            <p:nvPr/>
          </p:nvSpPr>
          <p:spPr bwMode="auto">
            <a:xfrm rot="4631744">
              <a:off x="4060032" y="5337969"/>
              <a:ext cx="649287" cy="136525"/>
            </a:xfrm>
            <a:prstGeom prst="homePlate">
              <a:avLst>
                <a:gd name="adj" fmla="val 118895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20" name="Freeform 24"/>
            <p:cNvSpPr>
              <a:spLocks/>
            </p:cNvSpPr>
            <p:nvPr/>
          </p:nvSpPr>
          <p:spPr bwMode="auto">
            <a:xfrm rot="351833">
              <a:off x="3875088" y="4233863"/>
              <a:ext cx="612775" cy="588962"/>
            </a:xfrm>
            <a:custGeom>
              <a:avLst/>
              <a:gdLst>
                <a:gd name="T0" fmla="*/ 2147483647 w 386"/>
                <a:gd name="T1" fmla="*/ 2147483647 h 371"/>
                <a:gd name="T2" fmla="*/ 2147483647 w 386"/>
                <a:gd name="T3" fmla="*/ 2147483647 h 371"/>
                <a:gd name="T4" fmla="*/ 2147483647 w 386"/>
                <a:gd name="T5" fmla="*/ 2147483647 h 371"/>
                <a:gd name="T6" fmla="*/ 2147483647 w 386"/>
                <a:gd name="T7" fmla="*/ 2147483647 h 371"/>
                <a:gd name="T8" fmla="*/ 2147483647 w 386"/>
                <a:gd name="T9" fmla="*/ 2147483647 h 371"/>
                <a:gd name="T10" fmla="*/ 2147483647 w 386"/>
                <a:gd name="T11" fmla="*/ 2147483647 h 371"/>
                <a:gd name="T12" fmla="*/ 2147483647 w 386"/>
                <a:gd name="T13" fmla="*/ 2147483647 h 371"/>
                <a:gd name="T14" fmla="*/ 2147483647 w 386"/>
                <a:gd name="T15" fmla="*/ 2147483647 h 371"/>
                <a:gd name="T16" fmla="*/ 2147483647 w 386"/>
                <a:gd name="T17" fmla="*/ 2147483647 h 3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6" h="371">
                  <a:moveTo>
                    <a:pt x="23" y="371"/>
                  </a:moveTo>
                  <a:cubicBezTo>
                    <a:pt x="91" y="359"/>
                    <a:pt x="159" y="348"/>
                    <a:pt x="159" y="325"/>
                  </a:cubicBezTo>
                  <a:cubicBezTo>
                    <a:pt x="159" y="302"/>
                    <a:pt x="46" y="272"/>
                    <a:pt x="23" y="235"/>
                  </a:cubicBezTo>
                  <a:cubicBezTo>
                    <a:pt x="0" y="198"/>
                    <a:pt x="0" y="137"/>
                    <a:pt x="23" y="99"/>
                  </a:cubicBezTo>
                  <a:cubicBezTo>
                    <a:pt x="46" y="61"/>
                    <a:pt x="114" y="16"/>
                    <a:pt x="159" y="8"/>
                  </a:cubicBezTo>
                  <a:cubicBezTo>
                    <a:pt x="204" y="0"/>
                    <a:pt x="265" y="23"/>
                    <a:pt x="295" y="53"/>
                  </a:cubicBezTo>
                  <a:cubicBezTo>
                    <a:pt x="325" y="83"/>
                    <a:pt x="340" y="151"/>
                    <a:pt x="340" y="189"/>
                  </a:cubicBezTo>
                  <a:cubicBezTo>
                    <a:pt x="340" y="227"/>
                    <a:pt x="287" y="265"/>
                    <a:pt x="295" y="280"/>
                  </a:cubicBezTo>
                  <a:cubicBezTo>
                    <a:pt x="303" y="295"/>
                    <a:pt x="344" y="287"/>
                    <a:pt x="386" y="280"/>
                  </a:cubicBezTo>
                </a:path>
              </a:pathLst>
            </a:custGeom>
            <a:noFill/>
            <a:ln w="38100" cmpd="sng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0921" name="AutoShape 25"/>
            <p:cNvSpPr>
              <a:spLocks noChangeArrowheads="1"/>
            </p:cNvSpPr>
            <p:nvPr/>
          </p:nvSpPr>
          <p:spPr bwMode="auto">
            <a:xfrm rot="4631744">
              <a:off x="3886994" y="4607719"/>
              <a:ext cx="649287" cy="161925"/>
            </a:xfrm>
            <a:prstGeom prst="homePlate">
              <a:avLst>
                <a:gd name="adj" fmla="val 100245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80922" name="Group 26"/>
            <p:cNvGrpSpPr>
              <a:grpSpLocks/>
            </p:cNvGrpSpPr>
            <p:nvPr/>
          </p:nvGrpSpPr>
          <p:grpSpPr bwMode="auto">
            <a:xfrm>
              <a:off x="3933825" y="4292600"/>
              <a:ext cx="431800" cy="504825"/>
              <a:chOff x="2478" y="2704"/>
              <a:chExt cx="272" cy="318"/>
            </a:xfrm>
          </p:grpSpPr>
          <p:sp>
            <p:nvSpPr>
              <p:cNvPr id="81050" name="Oval 27"/>
              <p:cNvSpPr>
                <a:spLocks noChangeArrowheads="1"/>
              </p:cNvSpPr>
              <p:nvPr/>
            </p:nvSpPr>
            <p:spPr bwMode="auto">
              <a:xfrm>
                <a:off x="2569" y="2795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51" name="Oval 28"/>
              <p:cNvSpPr>
                <a:spLocks noChangeArrowheads="1"/>
              </p:cNvSpPr>
              <p:nvPr/>
            </p:nvSpPr>
            <p:spPr bwMode="auto">
              <a:xfrm>
                <a:off x="2614" y="2750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52" name="Oval 29"/>
              <p:cNvSpPr>
                <a:spLocks noChangeArrowheads="1"/>
              </p:cNvSpPr>
              <p:nvPr/>
            </p:nvSpPr>
            <p:spPr bwMode="auto">
              <a:xfrm>
                <a:off x="2659" y="2704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53" name="Oval 30"/>
              <p:cNvSpPr>
                <a:spLocks noChangeArrowheads="1"/>
              </p:cNvSpPr>
              <p:nvPr/>
            </p:nvSpPr>
            <p:spPr bwMode="auto">
              <a:xfrm>
                <a:off x="2523" y="2886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54" name="Oval 31"/>
              <p:cNvSpPr>
                <a:spLocks noChangeArrowheads="1"/>
              </p:cNvSpPr>
              <p:nvPr/>
            </p:nvSpPr>
            <p:spPr bwMode="auto">
              <a:xfrm>
                <a:off x="2614" y="2977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55" name="Oval 32"/>
              <p:cNvSpPr>
                <a:spLocks noChangeArrowheads="1"/>
              </p:cNvSpPr>
              <p:nvPr/>
            </p:nvSpPr>
            <p:spPr bwMode="auto">
              <a:xfrm>
                <a:off x="2659" y="2886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56" name="Oval 33"/>
              <p:cNvSpPr>
                <a:spLocks noChangeArrowheads="1"/>
              </p:cNvSpPr>
              <p:nvPr/>
            </p:nvSpPr>
            <p:spPr bwMode="auto">
              <a:xfrm>
                <a:off x="2614" y="2841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57" name="Oval 34"/>
              <p:cNvSpPr>
                <a:spLocks noChangeArrowheads="1"/>
              </p:cNvSpPr>
              <p:nvPr/>
            </p:nvSpPr>
            <p:spPr bwMode="auto">
              <a:xfrm>
                <a:off x="2705" y="2841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58" name="Oval 35"/>
              <p:cNvSpPr>
                <a:spLocks noChangeArrowheads="1"/>
              </p:cNvSpPr>
              <p:nvPr/>
            </p:nvSpPr>
            <p:spPr bwMode="auto">
              <a:xfrm>
                <a:off x="2569" y="2704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59" name="Oval 36"/>
              <p:cNvSpPr>
                <a:spLocks noChangeArrowheads="1"/>
              </p:cNvSpPr>
              <p:nvPr/>
            </p:nvSpPr>
            <p:spPr bwMode="auto">
              <a:xfrm>
                <a:off x="2523" y="2795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60" name="Oval 37"/>
              <p:cNvSpPr>
                <a:spLocks noChangeArrowheads="1"/>
              </p:cNvSpPr>
              <p:nvPr/>
            </p:nvSpPr>
            <p:spPr bwMode="auto">
              <a:xfrm>
                <a:off x="2705" y="2750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61" name="Oval 38"/>
              <p:cNvSpPr>
                <a:spLocks noChangeArrowheads="1"/>
              </p:cNvSpPr>
              <p:nvPr/>
            </p:nvSpPr>
            <p:spPr bwMode="auto">
              <a:xfrm>
                <a:off x="2478" y="2750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0923" name="Oval 39"/>
            <p:cNvSpPr>
              <a:spLocks noChangeArrowheads="1"/>
            </p:cNvSpPr>
            <p:nvPr/>
          </p:nvSpPr>
          <p:spPr bwMode="auto">
            <a:xfrm>
              <a:off x="4149725" y="4868863"/>
              <a:ext cx="71438" cy="71437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24" name="Oval 40"/>
            <p:cNvSpPr>
              <a:spLocks noChangeArrowheads="1"/>
            </p:cNvSpPr>
            <p:nvPr/>
          </p:nvSpPr>
          <p:spPr bwMode="auto">
            <a:xfrm>
              <a:off x="4294188" y="4868863"/>
              <a:ext cx="71437" cy="71437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25" name="Oval 41"/>
            <p:cNvSpPr>
              <a:spLocks noChangeArrowheads="1"/>
            </p:cNvSpPr>
            <p:nvPr/>
          </p:nvSpPr>
          <p:spPr bwMode="auto">
            <a:xfrm>
              <a:off x="5057775" y="4973638"/>
              <a:ext cx="71438" cy="71437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26" name="Oval 42"/>
            <p:cNvSpPr>
              <a:spLocks noChangeArrowheads="1"/>
            </p:cNvSpPr>
            <p:nvPr/>
          </p:nvSpPr>
          <p:spPr bwMode="auto">
            <a:xfrm>
              <a:off x="4510088" y="4941888"/>
              <a:ext cx="71437" cy="71437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27" name="Oval 43"/>
            <p:cNvSpPr>
              <a:spLocks noChangeArrowheads="1"/>
            </p:cNvSpPr>
            <p:nvPr/>
          </p:nvSpPr>
          <p:spPr bwMode="auto">
            <a:xfrm>
              <a:off x="5686425" y="4765675"/>
              <a:ext cx="71438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28" name="Oval 44"/>
            <p:cNvSpPr>
              <a:spLocks noChangeArrowheads="1"/>
            </p:cNvSpPr>
            <p:nvPr/>
          </p:nvSpPr>
          <p:spPr bwMode="auto">
            <a:xfrm>
              <a:off x="4725988" y="4797425"/>
              <a:ext cx="71437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29" name="Oval 45"/>
            <p:cNvSpPr>
              <a:spLocks noChangeArrowheads="1"/>
            </p:cNvSpPr>
            <p:nvPr/>
          </p:nvSpPr>
          <p:spPr bwMode="auto">
            <a:xfrm>
              <a:off x="4797425" y="4870450"/>
              <a:ext cx="71438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30" name="Oval 46"/>
            <p:cNvSpPr>
              <a:spLocks noChangeArrowheads="1"/>
            </p:cNvSpPr>
            <p:nvPr/>
          </p:nvSpPr>
          <p:spPr bwMode="auto">
            <a:xfrm>
              <a:off x="4821238" y="5048250"/>
              <a:ext cx="71437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31" name="Oval 47"/>
            <p:cNvSpPr>
              <a:spLocks noChangeArrowheads="1"/>
            </p:cNvSpPr>
            <p:nvPr/>
          </p:nvSpPr>
          <p:spPr bwMode="auto">
            <a:xfrm>
              <a:off x="3429000" y="5229225"/>
              <a:ext cx="71438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32" name="Oval 48"/>
            <p:cNvSpPr>
              <a:spLocks noChangeArrowheads="1"/>
            </p:cNvSpPr>
            <p:nvPr/>
          </p:nvSpPr>
          <p:spPr bwMode="auto">
            <a:xfrm>
              <a:off x="3646488" y="5229225"/>
              <a:ext cx="71437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33" name="Oval 49"/>
            <p:cNvSpPr>
              <a:spLocks noChangeArrowheads="1"/>
            </p:cNvSpPr>
            <p:nvPr/>
          </p:nvSpPr>
          <p:spPr bwMode="auto">
            <a:xfrm>
              <a:off x="2636838" y="5229225"/>
              <a:ext cx="71437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34" name="Oval 50"/>
            <p:cNvSpPr>
              <a:spLocks noChangeArrowheads="1"/>
            </p:cNvSpPr>
            <p:nvPr/>
          </p:nvSpPr>
          <p:spPr bwMode="auto">
            <a:xfrm>
              <a:off x="2854325" y="5229225"/>
              <a:ext cx="71438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35" name="Oval 51"/>
            <p:cNvSpPr>
              <a:spLocks noChangeArrowheads="1"/>
            </p:cNvSpPr>
            <p:nvPr/>
          </p:nvSpPr>
          <p:spPr bwMode="auto">
            <a:xfrm>
              <a:off x="4194175" y="5183188"/>
              <a:ext cx="71438" cy="71437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36" name="Oval 52"/>
            <p:cNvSpPr>
              <a:spLocks noChangeArrowheads="1"/>
            </p:cNvSpPr>
            <p:nvPr/>
          </p:nvSpPr>
          <p:spPr bwMode="auto">
            <a:xfrm>
              <a:off x="4424363" y="5132388"/>
              <a:ext cx="71437" cy="71437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37" name="Oval 53"/>
            <p:cNvSpPr>
              <a:spLocks noChangeArrowheads="1"/>
            </p:cNvSpPr>
            <p:nvPr/>
          </p:nvSpPr>
          <p:spPr bwMode="auto">
            <a:xfrm>
              <a:off x="5014913" y="4724400"/>
              <a:ext cx="71437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38" name="Oval 54"/>
            <p:cNvSpPr>
              <a:spLocks noChangeArrowheads="1"/>
            </p:cNvSpPr>
            <p:nvPr/>
          </p:nvSpPr>
          <p:spPr bwMode="auto">
            <a:xfrm>
              <a:off x="5159375" y="4724400"/>
              <a:ext cx="71438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39" name="Oval 55"/>
            <p:cNvSpPr>
              <a:spLocks noChangeArrowheads="1"/>
            </p:cNvSpPr>
            <p:nvPr/>
          </p:nvSpPr>
          <p:spPr bwMode="auto">
            <a:xfrm>
              <a:off x="5230813" y="4797425"/>
              <a:ext cx="71437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40" name="Oval 56"/>
            <p:cNvSpPr>
              <a:spLocks noChangeArrowheads="1"/>
            </p:cNvSpPr>
            <p:nvPr/>
          </p:nvSpPr>
          <p:spPr bwMode="auto">
            <a:xfrm>
              <a:off x="5448300" y="4508500"/>
              <a:ext cx="71438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41" name="Oval 57"/>
            <p:cNvSpPr>
              <a:spLocks noChangeArrowheads="1"/>
            </p:cNvSpPr>
            <p:nvPr/>
          </p:nvSpPr>
          <p:spPr bwMode="auto">
            <a:xfrm>
              <a:off x="5459413" y="4851400"/>
              <a:ext cx="71437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42" name="Oval 58"/>
            <p:cNvSpPr>
              <a:spLocks noChangeArrowheads="1"/>
            </p:cNvSpPr>
            <p:nvPr/>
          </p:nvSpPr>
          <p:spPr bwMode="auto">
            <a:xfrm>
              <a:off x="5664200" y="4581525"/>
              <a:ext cx="71438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43" name="Oval 59"/>
            <p:cNvSpPr>
              <a:spLocks noChangeArrowheads="1"/>
            </p:cNvSpPr>
            <p:nvPr/>
          </p:nvSpPr>
          <p:spPr bwMode="auto">
            <a:xfrm>
              <a:off x="6092825" y="4568825"/>
              <a:ext cx="71438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44" name="Oval 60"/>
            <p:cNvSpPr>
              <a:spLocks noChangeArrowheads="1"/>
            </p:cNvSpPr>
            <p:nvPr/>
          </p:nvSpPr>
          <p:spPr bwMode="auto">
            <a:xfrm>
              <a:off x="6308725" y="4473575"/>
              <a:ext cx="71438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45" name="Oval 61"/>
            <p:cNvSpPr>
              <a:spLocks noChangeArrowheads="1"/>
            </p:cNvSpPr>
            <p:nvPr/>
          </p:nvSpPr>
          <p:spPr bwMode="auto">
            <a:xfrm>
              <a:off x="3862388" y="4941888"/>
              <a:ext cx="71437" cy="71437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46" name="Oval 62"/>
            <p:cNvSpPr>
              <a:spLocks noChangeArrowheads="1"/>
            </p:cNvSpPr>
            <p:nvPr/>
          </p:nvSpPr>
          <p:spPr bwMode="auto">
            <a:xfrm>
              <a:off x="2565400" y="5013325"/>
              <a:ext cx="71438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47" name="Oval 63"/>
            <p:cNvSpPr>
              <a:spLocks noChangeArrowheads="1"/>
            </p:cNvSpPr>
            <p:nvPr/>
          </p:nvSpPr>
          <p:spPr bwMode="auto">
            <a:xfrm>
              <a:off x="1630363" y="4941888"/>
              <a:ext cx="71437" cy="71437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48" name="Oval 64"/>
            <p:cNvSpPr>
              <a:spLocks noChangeArrowheads="1"/>
            </p:cNvSpPr>
            <p:nvPr/>
          </p:nvSpPr>
          <p:spPr bwMode="auto">
            <a:xfrm>
              <a:off x="3070225" y="5013325"/>
              <a:ext cx="71438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49" name="Oval 65"/>
            <p:cNvSpPr>
              <a:spLocks noChangeArrowheads="1"/>
            </p:cNvSpPr>
            <p:nvPr/>
          </p:nvSpPr>
          <p:spPr bwMode="auto">
            <a:xfrm>
              <a:off x="4437063" y="4797425"/>
              <a:ext cx="71437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50" name="Oval 66"/>
            <p:cNvSpPr>
              <a:spLocks noChangeArrowheads="1"/>
            </p:cNvSpPr>
            <p:nvPr/>
          </p:nvSpPr>
          <p:spPr bwMode="auto">
            <a:xfrm>
              <a:off x="4652963" y="5013325"/>
              <a:ext cx="71437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51" name="Oval 67"/>
            <p:cNvSpPr>
              <a:spLocks noChangeArrowheads="1"/>
            </p:cNvSpPr>
            <p:nvPr/>
          </p:nvSpPr>
          <p:spPr bwMode="auto">
            <a:xfrm>
              <a:off x="3502025" y="4941888"/>
              <a:ext cx="71438" cy="71437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52" name="Oval 68"/>
            <p:cNvSpPr>
              <a:spLocks noChangeArrowheads="1"/>
            </p:cNvSpPr>
            <p:nvPr/>
          </p:nvSpPr>
          <p:spPr bwMode="auto">
            <a:xfrm>
              <a:off x="2351088" y="4941888"/>
              <a:ext cx="71437" cy="71437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53" name="Oval 69"/>
            <p:cNvSpPr>
              <a:spLocks noChangeArrowheads="1"/>
            </p:cNvSpPr>
            <p:nvPr/>
          </p:nvSpPr>
          <p:spPr bwMode="auto">
            <a:xfrm>
              <a:off x="2062163" y="5157788"/>
              <a:ext cx="71437" cy="71437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54" name="Oval 70"/>
            <p:cNvSpPr>
              <a:spLocks noChangeArrowheads="1"/>
            </p:cNvSpPr>
            <p:nvPr/>
          </p:nvSpPr>
          <p:spPr bwMode="auto">
            <a:xfrm>
              <a:off x="3286125" y="5229225"/>
              <a:ext cx="71438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55" name="Oval 71"/>
            <p:cNvSpPr>
              <a:spLocks noChangeArrowheads="1"/>
            </p:cNvSpPr>
            <p:nvPr/>
          </p:nvSpPr>
          <p:spPr bwMode="auto">
            <a:xfrm>
              <a:off x="6383338" y="4221163"/>
              <a:ext cx="71437" cy="71437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80956" name="Group 72"/>
            <p:cNvGrpSpPr>
              <a:grpSpLocks/>
            </p:cNvGrpSpPr>
            <p:nvPr/>
          </p:nvGrpSpPr>
          <p:grpSpPr bwMode="auto">
            <a:xfrm>
              <a:off x="5589588" y="2852738"/>
              <a:ext cx="431800" cy="431800"/>
              <a:chOff x="3521" y="1797"/>
              <a:chExt cx="272" cy="272"/>
            </a:xfrm>
          </p:grpSpPr>
          <p:sp>
            <p:nvSpPr>
              <p:cNvPr id="81041" name="Oval 73"/>
              <p:cNvSpPr>
                <a:spLocks noChangeArrowheads="1"/>
              </p:cNvSpPr>
              <p:nvPr/>
            </p:nvSpPr>
            <p:spPr bwMode="auto">
              <a:xfrm rot="-8050359">
                <a:off x="3521" y="1797"/>
                <a:ext cx="272" cy="272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42" name="Oval 74"/>
              <p:cNvSpPr>
                <a:spLocks noChangeArrowheads="1"/>
              </p:cNvSpPr>
              <p:nvPr/>
            </p:nvSpPr>
            <p:spPr bwMode="auto">
              <a:xfrm>
                <a:off x="3704" y="1889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43" name="Oval 75"/>
              <p:cNvSpPr>
                <a:spLocks noChangeArrowheads="1"/>
              </p:cNvSpPr>
              <p:nvPr/>
            </p:nvSpPr>
            <p:spPr bwMode="auto">
              <a:xfrm>
                <a:off x="3657" y="1979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44" name="Oval 76"/>
              <p:cNvSpPr>
                <a:spLocks noChangeArrowheads="1"/>
              </p:cNvSpPr>
              <p:nvPr/>
            </p:nvSpPr>
            <p:spPr bwMode="auto">
              <a:xfrm>
                <a:off x="3622" y="1926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45" name="Oval 77"/>
              <p:cNvSpPr>
                <a:spLocks noChangeArrowheads="1"/>
              </p:cNvSpPr>
              <p:nvPr/>
            </p:nvSpPr>
            <p:spPr bwMode="auto">
              <a:xfrm>
                <a:off x="3612" y="184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46" name="Oval 78"/>
              <p:cNvSpPr>
                <a:spLocks noChangeArrowheads="1"/>
              </p:cNvSpPr>
              <p:nvPr/>
            </p:nvSpPr>
            <p:spPr bwMode="auto">
              <a:xfrm>
                <a:off x="3566" y="1979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47" name="Oval 79"/>
              <p:cNvSpPr>
                <a:spLocks noChangeArrowheads="1"/>
              </p:cNvSpPr>
              <p:nvPr/>
            </p:nvSpPr>
            <p:spPr bwMode="auto">
              <a:xfrm>
                <a:off x="3566" y="1888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48" name="Oval 80"/>
              <p:cNvSpPr>
                <a:spLocks noChangeArrowheads="1"/>
              </p:cNvSpPr>
              <p:nvPr/>
            </p:nvSpPr>
            <p:spPr bwMode="auto">
              <a:xfrm>
                <a:off x="3714" y="1944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49" name="Oval 81"/>
              <p:cNvSpPr>
                <a:spLocks noChangeArrowheads="1"/>
              </p:cNvSpPr>
              <p:nvPr/>
            </p:nvSpPr>
            <p:spPr bwMode="auto">
              <a:xfrm>
                <a:off x="3674" y="1831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0957" name="Oval 82"/>
            <p:cNvSpPr>
              <a:spLocks noChangeArrowheads="1"/>
            </p:cNvSpPr>
            <p:nvPr/>
          </p:nvSpPr>
          <p:spPr bwMode="auto">
            <a:xfrm>
              <a:off x="5105400" y="2351088"/>
              <a:ext cx="71438" cy="71437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58" name="Oval 83"/>
            <p:cNvSpPr>
              <a:spLocks noChangeArrowheads="1"/>
            </p:cNvSpPr>
            <p:nvPr/>
          </p:nvSpPr>
          <p:spPr bwMode="auto">
            <a:xfrm>
              <a:off x="5030788" y="2493963"/>
              <a:ext cx="71437" cy="71437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59" name="Oval 84"/>
            <p:cNvSpPr>
              <a:spLocks noChangeArrowheads="1"/>
            </p:cNvSpPr>
            <p:nvPr/>
          </p:nvSpPr>
          <p:spPr bwMode="auto">
            <a:xfrm>
              <a:off x="4975225" y="2409825"/>
              <a:ext cx="71438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60" name="Oval 85"/>
            <p:cNvSpPr>
              <a:spLocks noChangeArrowheads="1"/>
            </p:cNvSpPr>
            <p:nvPr/>
          </p:nvSpPr>
          <p:spPr bwMode="auto">
            <a:xfrm>
              <a:off x="4959350" y="2278063"/>
              <a:ext cx="71438" cy="71437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61" name="Oval 86"/>
            <p:cNvSpPr>
              <a:spLocks noChangeArrowheads="1"/>
            </p:cNvSpPr>
            <p:nvPr/>
          </p:nvSpPr>
          <p:spPr bwMode="auto">
            <a:xfrm>
              <a:off x="4886325" y="2493963"/>
              <a:ext cx="71438" cy="71437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62" name="Oval 87"/>
            <p:cNvSpPr>
              <a:spLocks noChangeArrowheads="1"/>
            </p:cNvSpPr>
            <p:nvPr/>
          </p:nvSpPr>
          <p:spPr bwMode="auto">
            <a:xfrm>
              <a:off x="4886325" y="2349500"/>
              <a:ext cx="71438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63" name="Oval 88"/>
            <p:cNvSpPr>
              <a:spLocks noChangeArrowheads="1"/>
            </p:cNvSpPr>
            <p:nvPr/>
          </p:nvSpPr>
          <p:spPr bwMode="auto">
            <a:xfrm>
              <a:off x="5121275" y="2438400"/>
              <a:ext cx="71438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64" name="Oval 89"/>
            <p:cNvSpPr>
              <a:spLocks noChangeArrowheads="1"/>
            </p:cNvSpPr>
            <p:nvPr/>
          </p:nvSpPr>
          <p:spPr bwMode="auto">
            <a:xfrm>
              <a:off x="5057775" y="2259013"/>
              <a:ext cx="71438" cy="71437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65" name="Oval 90"/>
            <p:cNvSpPr>
              <a:spLocks noChangeArrowheads="1"/>
            </p:cNvSpPr>
            <p:nvPr/>
          </p:nvSpPr>
          <p:spPr bwMode="auto">
            <a:xfrm>
              <a:off x="4860925" y="2254250"/>
              <a:ext cx="71438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80966" name="Group 91"/>
            <p:cNvGrpSpPr>
              <a:grpSpLocks/>
            </p:cNvGrpSpPr>
            <p:nvPr/>
          </p:nvGrpSpPr>
          <p:grpSpPr bwMode="auto">
            <a:xfrm>
              <a:off x="5373688" y="3933825"/>
              <a:ext cx="431800" cy="431800"/>
              <a:chOff x="3385" y="2478"/>
              <a:chExt cx="272" cy="272"/>
            </a:xfrm>
          </p:grpSpPr>
          <p:sp>
            <p:nvSpPr>
              <p:cNvPr id="81032" name="Oval 92"/>
              <p:cNvSpPr>
                <a:spLocks noChangeArrowheads="1"/>
              </p:cNvSpPr>
              <p:nvPr/>
            </p:nvSpPr>
            <p:spPr bwMode="auto">
              <a:xfrm rot="-8050359">
                <a:off x="3385" y="2478"/>
                <a:ext cx="272" cy="272"/>
              </a:xfrm>
              <a:prstGeom prst="ellipse">
                <a:avLst/>
              </a:prstGeom>
              <a:solidFill>
                <a:srgbClr val="66FFFF"/>
              </a:solidFill>
              <a:ln w="38100" algn="ctr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33" name="Oval 93"/>
              <p:cNvSpPr>
                <a:spLocks noChangeArrowheads="1"/>
              </p:cNvSpPr>
              <p:nvPr/>
            </p:nvSpPr>
            <p:spPr bwMode="auto">
              <a:xfrm>
                <a:off x="3568" y="2569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34" name="Oval 94"/>
              <p:cNvSpPr>
                <a:spLocks noChangeArrowheads="1"/>
              </p:cNvSpPr>
              <p:nvPr/>
            </p:nvSpPr>
            <p:spPr bwMode="auto">
              <a:xfrm>
                <a:off x="3521" y="2659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35" name="Oval 95"/>
              <p:cNvSpPr>
                <a:spLocks noChangeArrowheads="1"/>
              </p:cNvSpPr>
              <p:nvPr/>
            </p:nvSpPr>
            <p:spPr bwMode="auto">
              <a:xfrm>
                <a:off x="3486" y="2606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36" name="Oval 96"/>
              <p:cNvSpPr>
                <a:spLocks noChangeArrowheads="1"/>
              </p:cNvSpPr>
              <p:nvPr/>
            </p:nvSpPr>
            <p:spPr bwMode="auto">
              <a:xfrm>
                <a:off x="3484" y="250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37" name="Oval 97"/>
              <p:cNvSpPr>
                <a:spLocks noChangeArrowheads="1"/>
              </p:cNvSpPr>
              <p:nvPr/>
            </p:nvSpPr>
            <p:spPr bwMode="auto">
              <a:xfrm>
                <a:off x="3430" y="2659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38" name="Oval 98"/>
              <p:cNvSpPr>
                <a:spLocks noChangeArrowheads="1"/>
              </p:cNvSpPr>
              <p:nvPr/>
            </p:nvSpPr>
            <p:spPr bwMode="auto">
              <a:xfrm>
                <a:off x="3430" y="2568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39" name="Oval 99"/>
              <p:cNvSpPr>
                <a:spLocks noChangeArrowheads="1"/>
              </p:cNvSpPr>
              <p:nvPr/>
            </p:nvSpPr>
            <p:spPr bwMode="auto">
              <a:xfrm>
                <a:off x="3578" y="2624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40" name="Oval 100"/>
              <p:cNvSpPr>
                <a:spLocks noChangeArrowheads="1"/>
              </p:cNvSpPr>
              <p:nvPr/>
            </p:nvSpPr>
            <p:spPr bwMode="auto">
              <a:xfrm>
                <a:off x="3508" y="2559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0967" name="Oval 101"/>
            <p:cNvSpPr>
              <a:spLocks noChangeArrowheads="1"/>
            </p:cNvSpPr>
            <p:nvPr/>
          </p:nvSpPr>
          <p:spPr bwMode="auto">
            <a:xfrm>
              <a:off x="3171825" y="1231900"/>
              <a:ext cx="71438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68" name="Oval 102"/>
            <p:cNvSpPr>
              <a:spLocks noChangeArrowheads="1"/>
            </p:cNvSpPr>
            <p:nvPr/>
          </p:nvSpPr>
          <p:spPr bwMode="auto">
            <a:xfrm>
              <a:off x="3035300" y="1271588"/>
              <a:ext cx="71438" cy="71437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69" name="Oval 103"/>
            <p:cNvSpPr>
              <a:spLocks noChangeArrowheads="1"/>
            </p:cNvSpPr>
            <p:nvPr/>
          </p:nvSpPr>
          <p:spPr bwMode="auto">
            <a:xfrm>
              <a:off x="3133725" y="1152525"/>
              <a:ext cx="71438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70" name="Oval 104"/>
            <p:cNvSpPr>
              <a:spLocks noChangeArrowheads="1"/>
            </p:cNvSpPr>
            <p:nvPr/>
          </p:nvSpPr>
          <p:spPr bwMode="auto">
            <a:xfrm>
              <a:off x="3124200" y="1306513"/>
              <a:ext cx="71438" cy="71437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71" name="Oval 105"/>
            <p:cNvSpPr>
              <a:spLocks noChangeArrowheads="1"/>
            </p:cNvSpPr>
            <p:nvPr/>
          </p:nvSpPr>
          <p:spPr bwMode="auto">
            <a:xfrm>
              <a:off x="3051175" y="1184275"/>
              <a:ext cx="71438" cy="7143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72" name="Oval 106"/>
            <p:cNvSpPr>
              <a:spLocks noChangeArrowheads="1"/>
            </p:cNvSpPr>
            <p:nvPr/>
          </p:nvSpPr>
          <p:spPr bwMode="auto">
            <a:xfrm>
              <a:off x="4078288" y="5157788"/>
              <a:ext cx="71437" cy="71437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73" name="Oval 107"/>
            <p:cNvSpPr>
              <a:spLocks noChangeArrowheads="1"/>
            </p:cNvSpPr>
            <p:nvPr/>
          </p:nvSpPr>
          <p:spPr bwMode="auto">
            <a:xfrm>
              <a:off x="3789363" y="5084763"/>
              <a:ext cx="71437" cy="7143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74" name="Oval 108"/>
            <p:cNvSpPr>
              <a:spLocks noChangeArrowheads="1"/>
            </p:cNvSpPr>
            <p:nvPr/>
          </p:nvSpPr>
          <p:spPr bwMode="auto">
            <a:xfrm>
              <a:off x="3429000" y="5013325"/>
              <a:ext cx="71438" cy="7143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75" name="Oval 109"/>
            <p:cNvSpPr>
              <a:spLocks noChangeArrowheads="1"/>
            </p:cNvSpPr>
            <p:nvPr/>
          </p:nvSpPr>
          <p:spPr bwMode="auto">
            <a:xfrm>
              <a:off x="2781300" y="5084763"/>
              <a:ext cx="71438" cy="7143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76" name="Oval 110"/>
            <p:cNvSpPr>
              <a:spLocks noChangeArrowheads="1"/>
            </p:cNvSpPr>
            <p:nvPr/>
          </p:nvSpPr>
          <p:spPr bwMode="auto">
            <a:xfrm>
              <a:off x="2062163" y="5013325"/>
              <a:ext cx="71437" cy="7143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77" name="Oval 111"/>
            <p:cNvSpPr>
              <a:spLocks noChangeArrowheads="1"/>
            </p:cNvSpPr>
            <p:nvPr/>
          </p:nvSpPr>
          <p:spPr bwMode="auto">
            <a:xfrm>
              <a:off x="4365625" y="4941888"/>
              <a:ext cx="71438" cy="7143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78" name="Oval 112"/>
            <p:cNvSpPr>
              <a:spLocks noChangeArrowheads="1"/>
            </p:cNvSpPr>
            <p:nvPr/>
          </p:nvSpPr>
          <p:spPr bwMode="auto">
            <a:xfrm>
              <a:off x="6094413" y="4365625"/>
              <a:ext cx="71437" cy="7143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79" name="Oval 113"/>
            <p:cNvSpPr>
              <a:spLocks noChangeArrowheads="1"/>
            </p:cNvSpPr>
            <p:nvPr/>
          </p:nvSpPr>
          <p:spPr bwMode="auto">
            <a:xfrm>
              <a:off x="5445125" y="4652963"/>
              <a:ext cx="71438" cy="7143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80" name="Oval 114"/>
            <p:cNvSpPr>
              <a:spLocks noChangeArrowheads="1"/>
            </p:cNvSpPr>
            <p:nvPr/>
          </p:nvSpPr>
          <p:spPr bwMode="auto">
            <a:xfrm>
              <a:off x="4941888" y="4868863"/>
              <a:ext cx="71437" cy="7143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81" name="Oval 115"/>
            <p:cNvSpPr>
              <a:spLocks noChangeArrowheads="1"/>
            </p:cNvSpPr>
            <p:nvPr/>
          </p:nvSpPr>
          <p:spPr bwMode="auto">
            <a:xfrm>
              <a:off x="4583113" y="5084763"/>
              <a:ext cx="71437" cy="7143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82" name="Oval 116"/>
            <p:cNvSpPr>
              <a:spLocks noChangeArrowheads="1"/>
            </p:cNvSpPr>
            <p:nvPr/>
          </p:nvSpPr>
          <p:spPr bwMode="auto">
            <a:xfrm>
              <a:off x="5302250" y="4581525"/>
              <a:ext cx="71438" cy="7143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83" name="Line 117"/>
            <p:cNvSpPr>
              <a:spLocks noChangeShapeType="1"/>
            </p:cNvSpPr>
            <p:nvPr/>
          </p:nvSpPr>
          <p:spPr bwMode="auto">
            <a:xfrm>
              <a:off x="4294188" y="5084763"/>
              <a:ext cx="115887" cy="509587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0984" name="Text Box 118"/>
            <p:cNvSpPr txBox="1">
              <a:spLocks noChangeArrowheads="1"/>
            </p:cNvSpPr>
            <p:nvPr/>
          </p:nvSpPr>
          <p:spPr bwMode="auto">
            <a:xfrm>
              <a:off x="6650038" y="3378200"/>
              <a:ext cx="5556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200">
                  <a:solidFill>
                    <a:srgbClr val="FFFFFF"/>
                  </a:solidFill>
                </a:rPr>
                <a:t>Ca++</a:t>
              </a:r>
            </a:p>
          </p:txBody>
        </p:sp>
        <p:sp>
          <p:nvSpPr>
            <p:cNvPr id="80985" name="Freeform 119"/>
            <p:cNvSpPr>
              <a:spLocks/>
            </p:cNvSpPr>
            <p:nvPr/>
          </p:nvSpPr>
          <p:spPr bwMode="auto">
            <a:xfrm>
              <a:off x="3573463" y="1628775"/>
              <a:ext cx="1008062" cy="720725"/>
            </a:xfrm>
            <a:custGeom>
              <a:avLst/>
              <a:gdLst>
                <a:gd name="T0" fmla="*/ 0 w 635"/>
                <a:gd name="T1" fmla="*/ 0 h 454"/>
                <a:gd name="T2" fmla="*/ 2147483647 w 635"/>
                <a:gd name="T3" fmla="*/ 2147483647 h 454"/>
                <a:gd name="T4" fmla="*/ 2147483647 w 635"/>
                <a:gd name="T5" fmla="*/ 2147483647 h 454"/>
                <a:gd name="T6" fmla="*/ 2147483647 w 635"/>
                <a:gd name="T7" fmla="*/ 2147483647 h 4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35" h="454">
                  <a:moveTo>
                    <a:pt x="0" y="0"/>
                  </a:moveTo>
                  <a:cubicBezTo>
                    <a:pt x="19" y="83"/>
                    <a:pt x="38" y="167"/>
                    <a:pt x="91" y="227"/>
                  </a:cubicBezTo>
                  <a:cubicBezTo>
                    <a:pt x="144" y="287"/>
                    <a:pt x="227" y="325"/>
                    <a:pt x="318" y="363"/>
                  </a:cubicBezTo>
                  <a:cubicBezTo>
                    <a:pt x="409" y="401"/>
                    <a:pt x="522" y="427"/>
                    <a:pt x="635" y="454"/>
                  </a:cubicBezTo>
                </a:path>
              </a:pathLst>
            </a:custGeom>
            <a:noFill/>
            <a:ln w="38100" cmpd="sng">
              <a:solidFill>
                <a:srgbClr val="3366FF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0986" name="Freeform 120"/>
            <p:cNvSpPr>
              <a:spLocks/>
            </p:cNvSpPr>
            <p:nvPr/>
          </p:nvSpPr>
          <p:spPr bwMode="auto">
            <a:xfrm>
              <a:off x="3573463" y="2252663"/>
              <a:ext cx="647700" cy="168275"/>
            </a:xfrm>
            <a:custGeom>
              <a:avLst/>
              <a:gdLst>
                <a:gd name="T0" fmla="*/ 0 w 408"/>
                <a:gd name="T1" fmla="*/ 2147483647 h 106"/>
                <a:gd name="T2" fmla="*/ 2147483647 w 408"/>
                <a:gd name="T3" fmla="*/ 2147483647 h 106"/>
                <a:gd name="T4" fmla="*/ 2147483647 w 408"/>
                <a:gd name="T5" fmla="*/ 2147483647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8" h="106">
                  <a:moveTo>
                    <a:pt x="0" y="106"/>
                  </a:moveTo>
                  <a:cubicBezTo>
                    <a:pt x="57" y="68"/>
                    <a:pt x="114" y="30"/>
                    <a:pt x="182" y="15"/>
                  </a:cubicBezTo>
                  <a:cubicBezTo>
                    <a:pt x="250" y="0"/>
                    <a:pt x="329" y="7"/>
                    <a:pt x="408" y="15"/>
                  </a:cubicBezTo>
                </a:path>
              </a:pathLst>
            </a:custGeom>
            <a:noFill/>
            <a:ln w="38100" cap="flat" cmpd="sng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0987" name="Freeform 121"/>
            <p:cNvSpPr>
              <a:spLocks/>
            </p:cNvSpPr>
            <p:nvPr/>
          </p:nvSpPr>
          <p:spPr bwMode="auto">
            <a:xfrm>
              <a:off x="5373688" y="2565400"/>
              <a:ext cx="288925" cy="215900"/>
            </a:xfrm>
            <a:custGeom>
              <a:avLst/>
              <a:gdLst>
                <a:gd name="T0" fmla="*/ 0 w 182"/>
                <a:gd name="T1" fmla="*/ 0 h 136"/>
                <a:gd name="T2" fmla="*/ 2147483647 w 182"/>
                <a:gd name="T3" fmla="*/ 2147483647 h 136"/>
                <a:gd name="T4" fmla="*/ 2147483647 w 182"/>
                <a:gd name="T5" fmla="*/ 2147483647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136">
                  <a:moveTo>
                    <a:pt x="0" y="0"/>
                  </a:moveTo>
                  <a:cubicBezTo>
                    <a:pt x="53" y="11"/>
                    <a:pt x="106" y="22"/>
                    <a:pt x="136" y="45"/>
                  </a:cubicBezTo>
                  <a:cubicBezTo>
                    <a:pt x="166" y="68"/>
                    <a:pt x="174" y="102"/>
                    <a:pt x="182" y="136"/>
                  </a:cubicBezTo>
                </a:path>
              </a:pathLst>
            </a:custGeom>
            <a:noFill/>
            <a:ln w="38100" cmpd="sng">
              <a:solidFill>
                <a:srgbClr val="3366FF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0988" name="Freeform 122"/>
            <p:cNvSpPr>
              <a:spLocks/>
            </p:cNvSpPr>
            <p:nvPr/>
          </p:nvSpPr>
          <p:spPr bwMode="auto">
            <a:xfrm>
              <a:off x="5805488" y="3357563"/>
              <a:ext cx="360362" cy="647700"/>
            </a:xfrm>
            <a:custGeom>
              <a:avLst/>
              <a:gdLst>
                <a:gd name="T0" fmla="*/ 2147483647 w 227"/>
                <a:gd name="T1" fmla="*/ 0 h 408"/>
                <a:gd name="T2" fmla="*/ 2147483647 w 227"/>
                <a:gd name="T3" fmla="*/ 2147483647 h 408"/>
                <a:gd name="T4" fmla="*/ 2147483647 w 227"/>
                <a:gd name="T5" fmla="*/ 2147483647 h 408"/>
                <a:gd name="T6" fmla="*/ 0 w 227"/>
                <a:gd name="T7" fmla="*/ 2147483647 h 40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7" h="408">
                  <a:moveTo>
                    <a:pt x="182" y="0"/>
                  </a:moveTo>
                  <a:cubicBezTo>
                    <a:pt x="204" y="45"/>
                    <a:pt x="227" y="91"/>
                    <a:pt x="227" y="136"/>
                  </a:cubicBezTo>
                  <a:cubicBezTo>
                    <a:pt x="227" y="181"/>
                    <a:pt x="220" y="227"/>
                    <a:pt x="182" y="272"/>
                  </a:cubicBezTo>
                  <a:cubicBezTo>
                    <a:pt x="144" y="317"/>
                    <a:pt x="72" y="362"/>
                    <a:pt x="0" y="408"/>
                  </a:cubicBezTo>
                </a:path>
              </a:pathLst>
            </a:custGeom>
            <a:noFill/>
            <a:ln w="38100" cmpd="sng">
              <a:solidFill>
                <a:srgbClr val="3366FF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0989" name="Freeform 123"/>
            <p:cNvSpPr>
              <a:spLocks/>
            </p:cNvSpPr>
            <p:nvPr/>
          </p:nvSpPr>
          <p:spPr bwMode="auto">
            <a:xfrm>
              <a:off x="4473575" y="4221163"/>
              <a:ext cx="828675" cy="207962"/>
            </a:xfrm>
            <a:custGeom>
              <a:avLst/>
              <a:gdLst>
                <a:gd name="T0" fmla="*/ 2147483647 w 522"/>
                <a:gd name="T1" fmla="*/ 0 h 131"/>
                <a:gd name="T2" fmla="*/ 2147483647 w 522"/>
                <a:gd name="T3" fmla="*/ 2147483647 h 131"/>
                <a:gd name="T4" fmla="*/ 0 w 522"/>
                <a:gd name="T5" fmla="*/ 2147483647 h 1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2" h="131">
                  <a:moveTo>
                    <a:pt x="522" y="0"/>
                  </a:moveTo>
                  <a:cubicBezTo>
                    <a:pt x="452" y="34"/>
                    <a:pt x="382" y="69"/>
                    <a:pt x="295" y="91"/>
                  </a:cubicBezTo>
                  <a:cubicBezTo>
                    <a:pt x="208" y="113"/>
                    <a:pt x="104" y="122"/>
                    <a:pt x="0" y="131"/>
                  </a:cubicBezTo>
                </a:path>
              </a:pathLst>
            </a:custGeom>
            <a:noFill/>
            <a:ln w="38100" cmpd="sng">
              <a:solidFill>
                <a:srgbClr val="3366FF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0990" name="Freeform 124"/>
            <p:cNvSpPr>
              <a:spLocks/>
            </p:cNvSpPr>
            <p:nvPr/>
          </p:nvSpPr>
          <p:spPr bwMode="auto">
            <a:xfrm>
              <a:off x="6083300" y="3644900"/>
              <a:ext cx="227013" cy="155575"/>
            </a:xfrm>
            <a:custGeom>
              <a:avLst/>
              <a:gdLst>
                <a:gd name="T0" fmla="*/ 2147483647 w 143"/>
                <a:gd name="T1" fmla="*/ 0 h 98"/>
                <a:gd name="T2" fmla="*/ 2147483647 w 143"/>
                <a:gd name="T3" fmla="*/ 2147483647 h 98"/>
                <a:gd name="T4" fmla="*/ 0 w 143"/>
                <a:gd name="T5" fmla="*/ 2147483647 h 9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3" h="98">
                  <a:moveTo>
                    <a:pt x="143" y="0"/>
                  </a:moveTo>
                  <a:cubicBezTo>
                    <a:pt x="119" y="5"/>
                    <a:pt x="96" y="10"/>
                    <a:pt x="72" y="26"/>
                  </a:cubicBezTo>
                  <a:cubicBezTo>
                    <a:pt x="48" y="42"/>
                    <a:pt x="24" y="70"/>
                    <a:pt x="0" y="98"/>
                  </a:cubicBezTo>
                </a:path>
              </a:pathLst>
            </a:custGeom>
            <a:noFill/>
            <a:ln w="28575" cmpd="sng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0992" name="AutoShape 126"/>
            <p:cNvSpPr>
              <a:spLocks noChangeArrowheads="1"/>
            </p:cNvSpPr>
            <p:nvPr/>
          </p:nvSpPr>
          <p:spPr bwMode="auto">
            <a:xfrm rot="4631744">
              <a:off x="4707732" y="5198269"/>
              <a:ext cx="649287" cy="136525"/>
            </a:xfrm>
            <a:prstGeom prst="homePlate">
              <a:avLst>
                <a:gd name="adj" fmla="val 118895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93" name="AutoShape 127"/>
            <p:cNvSpPr>
              <a:spLocks noChangeArrowheads="1"/>
            </p:cNvSpPr>
            <p:nvPr/>
          </p:nvSpPr>
          <p:spPr bwMode="auto">
            <a:xfrm rot="4143938">
              <a:off x="5355432" y="4980781"/>
              <a:ext cx="649288" cy="136525"/>
            </a:xfrm>
            <a:prstGeom prst="homePlate">
              <a:avLst>
                <a:gd name="adj" fmla="val 118895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94" name="AutoShape 128"/>
            <p:cNvSpPr>
              <a:spLocks noChangeArrowheads="1"/>
            </p:cNvSpPr>
            <p:nvPr/>
          </p:nvSpPr>
          <p:spPr bwMode="auto">
            <a:xfrm rot="3656746">
              <a:off x="6044407" y="4693444"/>
              <a:ext cx="649287" cy="136525"/>
            </a:xfrm>
            <a:prstGeom prst="homePlate">
              <a:avLst>
                <a:gd name="adj" fmla="val 118895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95" name="AutoShape 129"/>
            <p:cNvSpPr>
              <a:spLocks noChangeArrowheads="1"/>
            </p:cNvSpPr>
            <p:nvPr/>
          </p:nvSpPr>
          <p:spPr bwMode="auto">
            <a:xfrm rot="5637006">
              <a:off x="2443957" y="5414169"/>
              <a:ext cx="649287" cy="136525"/>
            </a:xfrm>
            <a:prstGeom prst="homePlate">
              <a:avLst>
                <a:gd name="adj" fmla="val 118895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96" name="AutoShape 130"/>
            <p:cNvSpPr>
              <a:spLocks noChangeArrowheads="1"/>
            </p:cNvSpPr>
            <p:nvPr/>
          </p:nvSpPr>
          <p:spPr bwMode="auto">
            <a:xfrm rot="5400000">
              <a:off x="3241799" y="5414169"/>
              <a:ext cx="649287" cy="136525"/>
            </a:xfrm>
            <a:prstGeom prst="homePlate">
              <a:avLst>
                <a:gd name="adj" fmla="val 118895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997" name="Line 131"/>
            <p:cNvSpPr>
              <a:spLocks noChangeShapeType="1"/>
            </p:cNvSpPr>
            <p:nvPr/>
          </p:nvSpPr>
          <p:spPr bwMode="auto">
            <a:xfrm>
              <a:off x="3563938" y="5229225"/>
              <a:ext cx="0" cy="504825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0998" name="Line 132"/>
            <p:cNvSpPr>
              <a:spLocks noChangeShapeType="1"/>
            </p:cNvSpPr>
            <p:nvPr/>
          </p:nvSpPr>
          <p:spPr bwMode="auto">
            <a:xfrm>
              <a:off x="2771775" y="5229225"/>
              <a:ext cx="0" cy="504825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0999" name="Line 133"/>
            <p:cNvSpPr>
              <a:spLocks noChangeShapeType="1"/>
            </p:cNvSpPr>
            <p:nvPr/>
          </p:nvSpPr>
          <p:spPr bwMode="auto">
            <a:xfrm>
              <a:off x="5580063" y="4797425"/>
              <a:ext cx="173037" cy="512763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1000" name="Line 134"/>
            <p:cNvSpPr>
              <a:spLocks noChangeShapeType="1"/>
            </p:cNvSpPr>
            <p:nvPr/>
          </p:nvSpPr>
          <p:spPr bwMode="auto">
            <a:xfrm>
              <a:off x="6227763" y="4508500"/>
              <a:ext cx="211137" cy="474663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1001" name="Line 135"/>
            <p:cNvSpPr>
              <a:spLocks noChangeShapeType="1"/>
            </p:cNvSpPr>
            <p:nvPr/>
          </p:nvSpPr>
          <p:spPr bwMode="auto">
            <a:xfrm>
              <a:off x="4970463" y="4994275"/>
              <a:ext cx="117475" cy="477838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81002" name="Group 136"/>
            <p:cNvGrpSpPr>
              <a:grpSpLocks/>
            </p:cNvGrpSpPr>
            <p:nvPr/>
          </p:nvGrpSpPr>
          <p:grpSpPr bwMode="auto">
            <a:xfrm>
              <a:off x="2709863" y="4941888"/>
              <a:ext cx="3816350" cy="863600"/>
              <a:chOff x="1707" y="3113"/>
              <a:chExt cx="2404" cy="544"/>
            </a:xfrm>
          </p:grpSpPr>
          <p:sp>
            <p:nvSpPr>
              <p:cNvPr id="81026" name="Oval 137"/>
              <p:cNvSpPr>
                <a:spLocks noChangeArrowheads="1"/>
              </p:cNvSpPr>
              <p:nvPr/>
            </p:nvSpPr>
            <p:spPr bwMode="auto">
              <a:xfrm>
                <a:off x="3612" y="3339"/>
                <a:ext cx="45" cy="45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27" name="Oval 138"/>
              <p:cNvSpPr>
                <a:spLocks noChangeArrowheads="1"/>
              </p:cNvSpPr>
              <p:nvPr/>
            </p:nvSpPr>
            <p:spPr bwMode="auto">
              <a:xfrm>
                <a:off x="2764" y="3552"/>
                <a:ext cx="45" cy="45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28" name="Oval 139"/>
              <p:cNvSpPr>
                <a:spLocks noChangeArrowheads="1"/>
              </p:cNvSpPr>
              <p:nvPr/>
            </p:nvSpPr>
            <p:spPr bwMode="auto">
              <a:xfrm>
                <a:off x="2232" y="3589"/>
                <a:ext cx="45" cy="45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29" name="Oval 140"/>
              <p:cNvSpPr>
                <a:spLocks noChangeArrowheads="1"/>
              </p:cNvSpPr>
              <p:nvPr/>
            </p:nvSpPr>
            <p:spPr bwMode="auto">
              <a:xfrm>
                <a:off x="1707" y="3612"/>
                <a:ext cx="45" cy="45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30" name="Oval 141"/>
              <p:cNvSpPr>
                <a:spLocks noChangeArrowheads="1"/>
              </p:cNvSpPr>
              <p:nvPr/>
            </p:nvSpPr>
            <p:spPr bwMode="auto">
              <a:xfrm>
                <a:off x="3204" y="3475"/>
                <a:ext cx="45" cy="45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031" name="Oval 142"/>
              <p:cNvSpPr>
                <a:spLocks noChangeArrowheads="1"/>
              </p:cNvSpPr>
              <p:nvPr/>
            </p:nvSpPr>
            <p:spPr bwMode="auto">
              <a:xfrm>
                <a:off x="4066" y="3113"/>
                <a:ext cx="45" cy="45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1003" name="AutoShape 143"/>
            <p:cNvSpPr>
              <a:spLocks noChangeArrowheads="1"/>
            </p:cNvSpPr>
            <p:nvPr/>
          </p:nvSpPr>
          <p:spPr bwMode="auto">
            <a:xfrm>
              <a:off x="6948488" y="4581525"/>
              <a:ext cx="360362" cy="360363"/>
            </a:xfrm>
            <a:prstGeom prst="plus">
              <a:avLst>
                <a:gd name="adj" fmla="val 25000"/>
              </a:avLst>
            </a:prstGeom>
            <a:solidFill>
              <a:srgbClr val="FF6600">
                <a:alpha val="76077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04" name="Freeform 144"/>
            <p:cNvSpPr>
              <a:spLocks/>
            </p:cNvSpPr>
            <p:nvPr/>
          </p:nvSpPr>
          <p:spPr bwMode="auto">
            <a:xfrm rot="481966">
              <a:off x="2525713" y="4349750"/>
              <a:ext cx="828675" cy="588963"/>
            </a:xfrm>
            <a:custGeom>
              <a:avLst/>
              <a:gdLst>
                <a:gd name="T0" fmla="*/ 2147483647 w 386"/>
                <a:gd name="T1" fmla="*/ 2147483647 h 371"/>
                <a:gd name="T2" fmla="*/ 2147483647 w 386"/>
                <a:gd name="T3" fmla="*/ 2147483647 h 371"/>
                <a:gd name="T4" fmla="*/ 2147483647 w 386"/>
                <a:gd name="T5" fmla="*/ 2147483647 h 371"/>
                <a:gd name="T6" fmla="*/ 2147483647 w 386"/>
                <a:gd name="T7" fmla="*/ 2147483647 h 371"/>
                <a:gd name="T8" fmla="*/ 2147483647 w 386"/>
                <a:gd name="T9" fmla="*/ 2147483647 h 371"/>
                <a:gd name="T10" fmla="*/ 2147483647 w 386"/>
                <a:gd name="T11" fmla="*/ 2147483647 h 371"/>
                <a:gd name="T12" fmla="*/ 2147483647 w 386"/>
                <a:gd name="T13" fmla="*/ 2147483647 h 371"/>
                <a:gd name="T14" fmla="*/ 2147483647 w 386"/>
                <a:gd name="T15" fmla="*/ 2147483647 h 371"/>
                <a:gd name="T16" fmla="*/ 2147483647 w 386"/>
                <a:gd name="T17" fmla="*/ 2147483647 h 3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6" h="371">
                  <a:moveTo>
                    <a:pt x="23" y="371"/>
                  </a:moveTo>
                  <a:cubicBezTo>
                    <a:pt x="91" y="359"/>
                    <a:pt x="159" y="348"/>
                    <a:pt x="159" y="325"/>
                  </a:cubicBezTo>
                  <a:cubicBezTo>
                    <a:pt x="159" y="302"/>
                    <a:pt x="46" y="272"/>
                    <a:pt x="23" y="235"/>
                  </a:cubicBezTo>
                  <a:cubicBezTo>
                    <a:pt x="0" y="198"/>
                    <a:pt x="0" y="137"/>
                    <a:pt x="23" y="99"/>
                  </a:cubicBezTo>
                  <a:cubicBezTo>
                    <a:pt x="46" y="61"/>
                    <a:pt x="114" y="16"/>
                    <a:pt x="159" y="8"/>
                  </a:cubicBezTo>
                  <a:cubicBezTo>
                    <a:pt x="204" y="0"/>
                    <a:pt x="265" y="23"/>
                    <a:pt x="295" y="53"/>
                  </a:cubicBezTo>
                  <a:cubicBezTo>
                    <a:pt x="325" y="83"/>
                    <a:pt x="340" y="151"/>
                    <a:pt x="340" y="189"/>
                  </a:cubicBezTo>
                  <a:cubicBezTo>
                    <a:pt x="340" y="227"/>
                    <a:pt x="287" y="265"/>
                    <a:pt x="295" y="280"/>
                  </a:cubicBezTo>
                  <a:cubicBezTo>
                    <a:pt x="303" y="295"/>
                    <a:pt x="344" y="287"/>
                    <a:pt x="386" y="280"/>
                  </a:cubicBezTo>
                </a:path>
              </a:pathLst>
            </a:custGeom>
            <a:noFill/>
            <a:ln w="38100" cmpd="sng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1005" name="Oval 145"/>
            <p:cNvSpPr>
              <a:spLocks noChangeArrowheads="1"/>
            </p:cNvSpPr>
            <p:nvPr/>
          </p:nvSpPr>
          <p:spPr bwMode="auto">
            <a:xfrm rot="-8050359">
              <a:off x="2133600" y="3573463"/>
              <a:ext cx="431800" cy="431800"/>
            </a:xfrm>
            <a:prstGeom prst="ellipse">
              <a:avLst/>
            </a:prstGeom>
            <a:solidFill>
              <a:srgbClr val="66FFFF"/>
            </a:solidFill>
            <a:ln w="38100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006" name="Freeform 146"/>
            <p:cNvSpPr>
              <a:spLocks/>
            </p:cNvSpPr>
            <p:nvPr/>
          </p:nvSpPr>
          <p:spPr bwMode="auto">
            <a:xfrm>
              <a:off x="3286125" y="4508500"/>
              <a:ext cx="503238" cy="85725"/>
            </a:xfrm>
            <a:custGeom>
              <a:avLst/>
              <a:gdLst>
                <a:gd name="T0" fmla="*/ 2147483647 w 317"/>
                <a:gd name="T1" fmla="*/ 0 h 54"/>
                <a:gd name="T2" fmla="*/ 2147483647 w 317"/>
                <a:gd name="T3" fmla="*/ 2147483647 h 54"/>
                <a:gd name="T4" fmla="*/ 0 w 317"/>
                <a:gd name="T5" fmla="*/ 2147483647 h 5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7" h="54">
                  <a:moveTo>
                    <a:pt x="317" y="0"/>
                  </a:moveTo>
                  <a:cubicBezTo>
                    <a:pt x="253" y="19"/>
                    <a:pt x="189" y="38"/>
                    <a:pt x="136" y="46"/>
                  </a:cubicBezTo>
                  <a:cubicBezTo>
                    <a:pt x="83" y="54"/>
                    <a:pt x="41" y="50"/>
                    <a:pt x="0" y="46"/>
                  </a:cubicBezTo>
                </a:path>
              </a:pathLst>
            </a:custGeom>
            <a:noFill/>
            <a:ln w="38100" cmpd="sng">
              <a:solidFill>
                <a:srgbClr val="3366FF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1007" name="Freeform 147"/>
            <p:cNvSpPr>
              <a:spLocks/>
            </p:cNvSpPr>
            <p:nvPr/>
          </p:nvSpPr>
          <p:spPr bwMode="auto">
            <a:xfrm>
              <a:off x="2133600" y="4076700"/>
              <a:ext cx="287338" cy="504825"/>
            </a:xfrm>
            <a:custGeom>
              <a:avLst/>
              <a:gdLst>
                <a:gd name="T0" fmla="*/ 2147483647 w 181"/>
                <a:gd name="T1" fmla="*/ 2147483647 h 318"/>
                <a:gd name="T2" fmla="*/ 2147483647 w 181"/>
                <a:gd name="T3" fmla="*/ 2147483647 h 318"/>
                <a:gd name="T4" fmla="*/ 0 w 181"/>
                <a:gd name="T5" fmla="*/ 2147483647 h 318"/>
                <a:gd name="T6" fmla="*/ 2147483647 w 181"/>
                <a:gd name="T7" fmla="*/ 0 h 3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1" h="318">
                  <a:moveTo>
                    <a:pt x="181" y="318"/>
                  </a:moveTo>
                  <a:cubicBezTo>
                    <a:pt x="128" y="310"/>
                    <a:pt x="75" y="302"/>
                    <a:pt x="45" y="272"/>
                  </a:cubicBezTo>
                  <a:cubicBezTo>
                    <a:pt x="15" y="242"/>
                    <a:pt x="0" y="181"/>
                    <a:pt x="0" y="136"/>
                  </a:cubicBezTo>
                  <a:cubicBezTo>
                    <a:pt x="0" y="91"/>
                    <a:pt x="22" y="45"/>
                    <a:pt x="45" y="0"/>
                  </a:cubicBezTo>
                </a:path>
              </a:pathLst>
            </a:custGeom>
            <a:noFill/>
            <a:ln w="28575" cmpd="sng">
              <a:solidFill>
                <a:schemeClr val="bg2">
                  <a:lumMod val="75000"/>
                </a:schemeClr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1008" name="Freeform 148"/>
            <p:cNvSpPr>
              <a:spLocks/>
            </p:cNvSpPr>
            <p:nvPr/>
          </p:nvSpPr>
          <p:spPr bwMode="auto">
            <a:xfrm>
              <a:off x="2193925" y="2852738"/>
              <a:ext cx="155575" cy="647700"/>
            </a:xfrm>
            <a:custGeom>
              <a:avLst/>
              <a:gdLst>
                <a:gd name="T0" fmla="*/ 2147483647 w 98"/>
                <a:gd name="T1" fmla="*/ 2147483647 h 408"/>
                <a:gd name="T2" fmla="*/ 2147483647 w 98"/>
                <a:gd name="T3" fmla="*/ 2147483647 h 408"/>
                <a:gd name="T4" fmla="*/ 2147483647 w 98"/>
                <a:gd name="T5" fmla="*/ 0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" h="408">
                  <a:moveTo>
                    <a:pt x="53" y="408"/>
                  </a:moveTo>
                  <a:cubicBezTo>
                    <a:pt x="26" y="351"/>
                    <a:pt x="0" y="295"/>
                    <a:pt x="7" y="227"/>
                  </a:cubicBezTo>
                  <a:cubicBezTo>
                    <a:pt x="14" y="159"/>
                    <a:pt x="56" y="79"/>
                    <a:pt x="98" y="0"/>
                  </a:cubicBezTo>
                </a:path>
              </a:pathLst>
            </a:custGeom>
            <a:noFill/>
            <a:ln w="28575" cmpd="sng">
              <a:solidFill>
                <a:schemeClr val="bg2">
                  <a:lumMod val="75000"/>
                </a:schemeClr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1009" name="AutoShape 149"/>
            <p:cNvSpPr>
              <a:spLocks noChangeArrowheads="1"/>
            </p:cNvSpPr>
            <p:nvPr/>
          </p:nvSpPr>
          <p:spPr bwMode="auto">
            <a:xfrm rot="5082437">
              <a:off x="2691606" y="4652169"/>
              <a:ext cx="569913" cy="263525"/>
            </a:xfrm>
            <a:prstGeom prst="homePlate">
              <a:avLst>
                <a:gd name="adj" fmla="val 54066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4662" name="AutoShape 150"/>
            <p:cNvSpPr>
              <a:spLocks noChangeArrowheads="1"/>
            </p:cNvSpPr>
            <p:nvPr/>
          </p:nvSpPr>
          <p:spPr bwMode="auto">
            <a:xfrm rot="4540637">
              <a:off x="2376488" y="-495300"/>
              <a:ext cx="1441450" cy="1657350"/>
            </a:xfrm>
            <a:prstGeom prst="flowChartOnlineStorag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64663" name="AutoShape 151"/>
            <p:cNvSpPr>
              <a:spLocks noChangeArrowheads="1"/>
            </p:cNvSpPr>
            <p:nvPr/>
          </p:nvSpPr>
          <p:spPr bwMode="auto">
            <a:xfrm rot="4540637">
              <a:off x="2366962" y="-566737"/>
              <a:ext cx="1441451" cy="1657350"/>
            </a:xfrm>
            <a:prstGeom prst="flowChartOnlineStorag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64664" name="AutoShape 152"/>
            <p:cNvSpPr>
              <a:spLocks noChangeArrowheads="1"/>
            </p:cNvSpPr>
            <p:nvPr/>
          </p:nvSpPr>
          <p:spPr bwMode="auto">
            <a:xfrm rot="4540637">
              <a:off x="2357438" y="-638175"/>
              <a:ext cx="1441450" cy="1657350"/>
            </a:xfrm>
            <a:prstGeom prst="flowChartOnlineStorag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1013" name="Oval 153"/>
            <p:cNvSpPr>
              <a:spLocks noChangeArrowheads="1"/>
            </p:cNvSpPr>
            <p:nvPr/>
          </p:nvSpPr>
          <p:spPr bwMode="auto">
            <a:xfrm>
              <a:off x="3924300" y="1125538"/>
              <a:ext cx="431800" cy="28892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8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81014" name="Oval 154"/>
            <p:cNvSpPr>
              <a:spLocks noChangeArrowheads="1"/>
            </p:cNvSpPr>
            <p:nvPr/>
          </p:nvSpPr>
          <p:spPr bwMode="auto">
            <a:xfrm>
              <a:off x="4067175" y="1844675"/>
              <a:ext cx="431800" cy="28892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8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81015" name="Oval 155"/>
            <p:cNvSpPr>
              <a:spLocks noChangeArrowheads="1"/>
            </p:cNvSpPr>
            <p:nvPr/>
          </p:nvSpPr>
          <p:spPr bwMode="auto">
            <a:xfrm>
              <a:off x="6084888" y="2997200"/>
              <a:ext cx="431800" cy="28892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80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81016" name="Oval 156"/>
            <p:cNvSpPr>
              <a:spLocks noChangeArrowheads="1"/>
            </p:cNvSpPr>
            <p:nvPr/>
          </p:nvSpPr>
          <p:spPr bwMode="auto">
            <a:xfrm>
              <a:off x="5580063" y="3644900"/>
              <a:ext cx="431800" cy="28892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80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81017" name="Oval 157"/>
            <p:cNvSpPr>
              <a:spLocks noChangeArrowheads="1"/>
            </p:cNvSpPr>
            <p:nvPr/>
          </p:nvSpPr>
          <p:spPr bwMode="auto">
            <a:xfrm>
              <a:off x="4284663" y="4076700"/>
              <a:ext cx="431800" cy="28892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81018" name="Oval 158"/>
            <p:cNvSpPr>
              <a:spLocks noChangeArrowheads="1"/>
            </p:cNvSpPr>
            <p:nvPr/>
          </p:nvSpPr>
          <p:spPr bwMode="auto">
            <a:xfrm>
              <a:off x="4284663" y="4652963"/>
              <a:ext cx="431800" cy="28892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81019" name="Oval 159"/>
            <p:cNvSpPr>
              <a:spLocks noChangeArrowheads="1"/>
            </p:cNvSpPr>
            <p:nvPr/>
          </p:nvSpPr>
          <p:spPr bwMode="auto">
            <a:xfrm>
              <a:off x="4427538" y="5013325"/>
              <a:ext cx="431800" cy="28892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rgbClr val="000000"/>
                  </a:solidFill>
                </a:rPr>
                <a:t>7</a:t>
              </a:r>
            </a:p>
          </p:txBody>
        </p:sp>
        <p:sp>
          <p:nvSpPr>
            <p:cNvPr id="81020" name="Oval 160"/>
            <p:cNvSpPr>
              <a:spLocks noChangeArrowheads="1"/>
            </p:cNvSpPr>
            <p:nvPr/>
          </p:nvSpPr>
          <p:spPr bwMode="auto">
            <a:xfrm>
              <a:off x="3379722" y="5253417"/>
              <a:ext cx="431800" cy="28892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rgbClr val="000000"/>
                  </a:solidFill>
                </a:rPr>
                <a:t>8</a:t>
              </a:r>
            </a:p>
          </p:txBody>
        </p:sp>
        <p:sp>
          <p:nvSpPr>
            <p:cNvPr id="81021" name="Oval 161"/>
            <p:cNvSpPr>
              <a:spLocks noChangeArrowheads="1"/>
            </p:cNvSpPr>
            <p:nvPr/>
          </p:nvSpPr>
          <p:spPr bwMode="auto">
            <a:xfrm>
              <a:off x="3348038" y="5805488"/>
              <a:ext cx="431800" cy="28892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rgbClr val="000000"/>
                  </a:solidFill>
                </a:rPr>
                <a:t>9</a:t>
              </a:r>
            </a:p>
          </p:txBody>
        </p:sp>
        <p:sp>
          <p:nvSpPr>
            <p:cNvPr id="81022" name="Oval 162"/>
            <p:cNvSpPr>
              <a:spLocks noChangeArrowheads="1"/>
            </p:cNvSpPr>
            <p:nvPr/>
          </p:nvSpPr>
          <p:spPr bwMode="auto">
            <a:xfrm>
              <a:off x="6877050" y="4149725"/>
              <a:ext cx="431800" cy="28892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81023" name="Oval 163"/>
            <p:cNvSpPr>
              <a:spLocks noChangeArrowheads="1"/>
            </p:cNvSpPr>
            <p:nvPr/>
          </p:nvSpPr>
          <p:spPr bwMode="auto">
            <a:xfrm>
              <a:off x="1619250" y="3789363"/>
              <a:ext cx="431800" cy="28892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rgbClr val="000000"/>
                  </a:solidFill>
                </a:rPr>
                <a:t>11</a:t>
              </a:r>
            </a:p>
          </p:txBody>
        </p:sp>
        <p:sp>
          <p:nvSpPr>
            <p:cNvPr id="166" name="Freeform 166"/>
            <p:cNvSpPr>
              <a:spLocks/>
            </p:cNvSpPr>
            <p:nvPr/>
          </p:nvSpPr>
          <p:spPr bwMode="auto">
            <a:xfrm>
              <a:off x="539750" y="3357563"/>
              <a:ext cx="1368425" cy="1584325"/>
            </a:xfrm>
            <a:custGeom>
              <a:avLst/>
              <a:gdLst>
                <a:gd name="T0" fmla="*/ 0 w 862"/>
                <a:gd name="T1" fmla="*/ 0 h 998"/>
                <a:gd name="T2" fmla="*/ 2147483647 w 862"/>
                <a:gd name="T3" fmla="*/ 2147483647 h 998"/>
                <a:gd name="T4" fmla="*/ 2147483647 w 862"/>
                <a:gd name="T5" fmla="*/ 2147483647 h 998"/>
                <a:gd name="T6" fmla="*/ 2147483647 w 862"/>
                <a:gd name="T7" fmla="*/ 2147483647 h 998"/>
                <a:gd name="T8" fmla="*/ 2147483647 w 862"/>
                <a:gd name="T9" fmla="*/ 2147483647 h 9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2" h="998">
                  <a:moveTo>
                    <a:pt x="0" y="0"/>
                  </a:moveTo>
                  <a:cubicBezTo>
                    <a:pt x="106" y="102"/>
                    <a:pt x="212" y="204"/>
                    <a:pt x="272" y="317"/>
                  </a:cubicBezTo>
                  <a:cubicBezTo>
                    <a:pt x="332" y="430"/>
                    <a:pt x="303" y="582"/>
                    <a:pt x="363" y="680"/>
                  </a:cubicBezTo>
                  <a:cubicBezTo>
                    <a:pt x="423" y="778"/>
                    <a:pt x="552" y="854"/>
                    <a:pt x="635" y="907"/>
                  </a:cubicBezTo>
                  <a:cubicBezTo>
                    <a:pt x="718" y="960"/>
                    <a:pt x="790" y="979"/>
                    <a:pt x="862" y="998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7" name="Freeform 167"/>
            <p:cNvSpPr>
              <a:spLocks/>
            </p:cNvSpPr>
            <p:nvPr/>
          </p:nvSpPr>
          <p:spPr bwMode="auto">
            <a:xfrm rot="6966359">
              <a:off x="6985000" y="2858265"/>
              <a:ext cx="1368425" cy="1584325"/>
            </a:xfrm>
            <a:custGeom>
              <a:avLst/>
              <a:gdLst>
                <a:gd name="T0" fmla="*/ 0 w 862"/>
                <a:gd name="T1" fmla="*/ 0 h 998"/>
                <a:gd name="T2" fmla="*/ 2147483647 w 862"/>
                <a:gd name="T3" fmla="*/ 2147483647 h 998"/>
                <a:gd name="T4" fmla="*/ 2147483647 w 862"/>
                <a:gd name="T5" fmla="*/ 2147483647 h 998"/>
                <a:gd name="T6" fmla="*/ 2147483647 w 862"/>
                <a:gd name="T7" fmla="*/ 2147483647 h 998"/>
                <a:gd name="T8" fmla="*/ 2147483647 w 862"/>
                <a:gd name="T9" fmla="*/ 2147483647 h 9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2" h="998">
                  <a:moveTo>
                    <a:pt x="0" y="0"/>
                  </a:moveTo>
                  <a:cubicBezTo>
                    <a:pt x="106" y="102"/>
                    <a:pt x="212" y="204"/>
                    <a:pt x="272" y="317"/>
                  </a:cubicBezTo>
                  <a:cubicBezTo>
                    <a:pt x="332" y="430"/>
                    <a:pt x="303" y="582"/>
                    <a:pt x="363" y="680"/>
                  </a:cubicBezTo>
                  <a:cubicBezTo>
                    <a:pt x="423" y="778"/>
                    <a:pt x="552" y="854"/>
                    <a:pt x="635" y="907"/>
                  </a:cubicBezTo>
                  <a:cubicBezTo>
                    <a:pt x="718" y="960"/>
                    <a:pt x="790" y="979"/>
                    <a:pt x="862" y="998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8" name="Freeform 168"/>
            <p:cNvSpPr>
              <a:spLocks/>
            </p:cNvSpPr>
            <p:nvPr/>
          </p:nvSpPr>
          <p:spPr bwMode="auto">
            <a:xfrm>
              <a:off x="323850" y="4005263"/>
              <a:ext cx="1368425" cy="1008062"/>
            </a:xfrm>
            <a:custGeom>
              <a:avLst/>
              <a:gdLst>
                <a:gd name="T0" fmla="*/ 0 w 862"/>
                <a:gd name="T1" fmla="*/ 0 h 998"/>
                <a:gd name="T2" fmla="*/ 2147483647 w 862"/>
                <a:gd name="T3" fmla="*/ 2147483647 h 998"/>
                <a:gd name="T4" fmla="*/ 2147483647 w 862"/>
                <a:gd name="T5" fmla="*/ 2147483647 h 998"/>
                <a:gd name="T6" fmla="*/ 2147483647 w 862"/>
                <a:gd name="T7" fmla="*/ 2147483647 h 998"/>
                <a:gd name="T8" fmla="*/ 2147483647 w 862"/>
                <a:gd name="T9" fmla="*/ 2147483647 h 9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2" h="998">
                  <a:moveTo>
                    <a:pt x="0" y="0"/>
                  </a:moveTo>
                  <a:cubicBezTo>
                    <a:pt x="106" y="102"/>
                    <a:pt x="212" y="204"/>
                    <a:pt x="272" y="317"/>
                  </a:cubicBezTo>
                  <a:cubicBezTo>
                    <a:pt x="332" y="430"/>
                    <a:pt x="303" y="582"/>
                    <a:pt x="363" y="680"/>
                  </a:cubicBezTo>
                  <a:cubicBezTo>
                    <a:pt x="423" y="778"/>
                    <a:pt x="552" y="854"/>
                    <a:pt x="635" y="907"/>
                  </a:cubicBezTo>
                  <a:cubicBezTo>
                    <a:pt x="718" y="960"/>
                    <a:pt x="790" y="979"/>
                    <a:pt x="862" y="998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0" name="Freeform 168"/>
            <p:cNvSpPr>
              <a:spLocks/>
            </p:cNvSpPr>
            <p:nvPr/>
          </p:nvSpPr>
          <p:spPr bwMode="auto">
            <a:xfrm rot="16034394">
              <a:off x="6262724" y="2822336"/>
              <a:ext cx="1368425" cy="1008062"/>
            </a:xfrm>
            <a:custGeom>
              <a:avLst/>
              <a:gdLst>
                <a:gd name="T0" fmla="*/ 0 w 862"/>
                <a:gd name="T1" fmla="*/ 0 h 998"/>
                <a:gd name="T2" fmla="*/ 2147483647 w 862"/>
                <a:gd name="T3" fmla="*/ 2147483647 h 998"/>
                <a:gd name="T4" fmla="*/ 2147483647 w 862"/>
                <a:gd name="T5" fmla="*/ 2147483647 h 998"/>
                <a:gd name="T6" fmla="*/ 2147483647 w 862"/>
                <a:gd name="T7" fmla="*/ 2147483647 h 998"/>
                <a:gd name="T8" fmla="*/ 2147483647 w 862"/>
                <a:gd name="T9" fmla="*/ 2147483647 h 9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2" h="998">
                  <a:moveTo>
                    <a:pt x="0" y="0"/>
                  </a:moveTo>
                  <a:cubicBezTo>
                    <a:pt x="106" y="102"/>
                    <a:pt x="212" y="204"/>
                    <a:pt x="272" y="317"/>
                  </a:cubicBezTo>
                  <a:cubicBezTo>
                    <a:pt x="332" y="430"/>
                    <a:pt x="303" y="582"/>
                    <a:pt x="363" y="680"/>
                  </a:cubicBezTo>
                  <a:cubicBezTo>
                    <a:pt x="423" y="778"/>
                    <a:pt x="552" y="854"/>
                    <a:pt x="635" y="907"/>
                  </a:cubicBezTo>
                  <a:cubicBezTo>
                    <a:pt x="718" y="960"/>
                    <a:pt x="790" y="979"/>
                    <a:pt x="862" y="998"/>
                  </a:cubicBezTo>
                </a:path>
              </a:pathLst>
            </a:custGeom>
            <a:noFill/>
            <a:ln w="57150" cmpd="sng">
              <a:solidFill>
                <a:srgbClr val="92D05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1" name="Text Box 125"/>
            <p:cNvSpPr txBox="1">
              <a:spLocks noChangeArrowheads="1"/>
            </p:cNvSpPr>
            <p:nvPr/>
          </p:nvSpPr>
          <p:spPr bwMode="auto">
            <a:xfrm>
              <a:off x="4797425" y="69850"/>
              <a:ext cx="4383088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2800" b="1" dirty="0"/>
                <a:t>Sites d’action </a:t>
              </a:r>
              <a:r>
                <a:rPr lang="fr-FR" altLang="en-US" sz="2800" dirty="0"/>
                <a:t>sur la </a:t>
              </a:r>
              <a:r>
                <a:rPr lang="fr-FR" altLang="en-US" dirty="0"/>
                <a:t>neurotransmission</a:t>
              </a: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7583933" y="1643063"/>
              <a:ext cx="1452564" cy="815975"/>
            </a:xfrm>
            <a:prstGeom prst="wedgeRectCallout">
              <a:avLst>
                <a:gd name="adj1" fmla="val -164152"/>
                <a:gd name="adj2" fmla="val 165224"/>
              </a:avLst>
            </a:prstGeom>
            <a:solidFill>
              <a:srgbClr val="FF99FF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7479158" y="4665663"/>
              <a:ext cx="1557338" cy="815975"/>
            </a:xfrm>
            <a:prstGeom prst="wedgeRectCallout">
              <a:avLst>
                <a:gd name="adj1" fmla="val -131991"/>
                <a:gd name="adj2" fmla="val 31338"/>
              </a:avLst>
            </a:prstGeom>
            <a:solidFill>
              <a:srgbClr val="FF99FF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solidFill>
                  <a:srgbClr val="000000"/>
                </a:solidFill>
              </a:endParaRP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3313558" y="5997575"/>
              <a:ext cx="1844231" cy="733425"/>
            </a:xfrm>
            <a:prstGeom prst="wedgeRectCallout">
              <a:avLst>
                <a:gd name="adj1" fmla="val -67232"/>
                <a:gd name="adj2" fmla="val -139504"/>
              </a:avLst>
            </a:prstGeom>
            <a:solidFill>
              <a:srgbClr val="FF99FF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solidFill>
                  <a:srgbClr val="000000"/>
                </a:solidFill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1322832" y="5997575"/>
              <a:ext cx="1712467" cy="733425"/>
            </a:xfrm>
            <a:prstGeom prst="wedgeRectCallout">
              <a:avLst>
                <a:gd name="adj1" fmla="val 44351"/>
                <a:gd name="adj2" fmla="val -175632"/>
              </a:avLst>
            </a:prstGeom>
            <a:solidFill>
              <a:srgbClr val="FF99FF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7560121" y="2878138"/>
              <a:ext cx="1476375" cy="815975"/>
            </a:xfrm>
            <a:prstGeom prst="wedgeRectCallout">
              <a:avLst>
                <a:gd name="adj1" fmla="val -205832"/>
                <a:gd name="adj2" fmla="val 177676"/>
              </a:avLst>
            </a:prstGeom>
            <a:solidFill>
              <a:srgbClr val="FF99FF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0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r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r>
              <a:rPr lang="fr-FR" altLang="en-US" sz="3600">
                <a:solidFill>
                  <a:schemeClr val="tx1"/>
                </a:solidFill>
              </a:rPr>
              <a:t>exemple: pharmacologie de la neurotransmission dopaminergique</a:t>
            </a:r>
          </a:p>
        </p:txBody>
      </p:sp>
      <p:pic>
        <p:nvPicPr>
          <p:cNvPr id="126979" name="Picture 4" descr="dopa-synapse-pha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t="2121" r="1704" b="2388"/>
          <a:stretch>
            <a:fillRect/>
          </a:stretch>
        </p:blipFill>
        <p:spPr bwMode="auto">
          <a:xfrm>
            <a:off x="518220" y="1700808"/>
            <a:ext cx="8193087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oneTexte 1"/>
          <p:cNvSpPr txBox="1">
            <a:spLocks noChangeArrowheads="1"/>
          </p:cNvSpPr>
          <p:nvPr/>
        </p:nvSpPr>
        <p:spPr bwMode="auto">
          <a:xfrm>
            <a:off x="604838" y="188913"/>
            <a:ext cx="771366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400">
                <a:solidFill>
                  <a:srgbClr val="000000"/>
                </a:solidFill>
                <a:latin typeface="Arial" pitchFamily="34" charset="0"/>
              </a:rPr>
              <a:t> après la soupe primordiale et la soupe à la </a:t>
            </a:r>
            <a:r>
              <a:rPr lang="fr-FR" altLang="en-US" sz="2400" b="1">
                <a:solidFill>
                  <a:srgbClr val="00B050"/>
                </a:solidFill>
                <a:latin typeface="Arial" pitchFamily="34" charset="0"/>
              </a:rPr>
              <a:t>grenouille</a:t>
            </a:r>
            <a:r>
              <a:rPr lang="fr-FR" altLang="en-US" sz="2400">
                <a:solidFill>
                  <a:srgbClr val="000000"/>
                </a:solidFill>
                <a:latin typeface="Arial" pitchFamily="34" charset="0"/>
              </a:rPr>
              <a:t>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en-US" sz="2400">
              <a:solidFill>
                <a:srgbClr val="0000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800">
                <a:solidFill>
                  <a:srgbClr val="000000"/>
                </a:solidFill>
                <a:latin typeface="Arial" pitchFamily="34" charset="0"/>
              </a:rPr>
              <a:t>le riz au </a:t>
            </a:r>
            <a:r>
              <a:rPr lang="fr-FR" altLang="en-US">
                <a:solidFill>
                  <a:srgbClr val="000000"/>
                </a:solidFill>
                <a:latin typeface="Arial" pitchFamily="34" charset="0"/>
              </a:rPr>
              <a:t>calamar</a:t>
            </a:r>
            <a:r>
              <a:rPr lang="fr-FR" altLang="en-US" sz="2800">
                <a:solidFill>
                  <a:srgbClr val="000000"/>
                </a:solidFill>
                <a:latin typeface="Arial" pitchFamily="34" charset="0"/>
              </a:rPr>
              <a:t> dansant</a:t>
            </a:r>
          </a:p>
        </p:txBody>
      </p:sp>
      <p:pic>
        <p:nvPicPr>
          <p:cNvPr id="129027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63675"/>
            <a:ext cx="70802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8" name="ZoneTexte 2"/>
          <p:cNvSpPr txBox="1">
            <a:spLocks noChangeArrowheads="1"/>
          </p:cNvSpPr>
          <p:nvPr/>
        </p:nvSpPr>
        <p:spPr bwMode="auto">
          <a:xfrm>
            <a:off x="795338" y="6021388"/>
            <a:ext cx="8024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>
                <a:solidFill>
                  <a:srgbClr val="000000"/>
                </a:solidFill>
                <a:latin typeface="Arial" pitchFamily="34" charset="0"/>
              </a:rPr>
              <a:t>Pouvez-vous maintenant expliquer ce phénomène physiologique 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260648"/>
            <a:ext cx="8424936" cy="2552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fr-FR" sz="1200" b="1" u="sng" cap="all" dirty="0">
                <a:ea typeface="Times New Roman" panose="02020603050405020304" pitchFamily="18" charset="0"/>
              </a:rPr>
              <a:t>QUESTION 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endParaRPr lang="fr-FR" sz="1200" b="1" u="sng" cap="all" dirty="0"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200" dirty="0">
                <a:ea typeface="Times New Roman" panose="02020603050405020304" pitchFamily="18" charset="0"/>
              </a:rPr>
              <a:t>Le neurone Pré projette une synapse fonctionnant avec le Glutamate sur le neurone Post. Vous pouvez en déduire que :</a:t>
            </a:r>
            <a:endParaRPr lang="fr-FR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AutoNum type="alphaUcPeriod"/>
            </a:pPr>
            <a:r>
              <a:rPr lang="fr-FR" sz="1200" dirty="0">
                <a:ea typeface="Times New Roman" panose="02020603050405020304" pitchFamily="18" charset="0"/>
              </a:rPr>
              <a:t>La synthèse du neurotransmetteur du neurone Pré est réalisée dans le noyau de Pré</a:t>
            </a:r>
            <a:endParaRPr lang="fr-FR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AutoNum type="alphaUcPeriod"/>
            </a:pPr>
            <a:r>
              <a:rPr lang="fr-FR" sz="1200" dirty="0">
                <a:ea typeface="Times New Roman" panose="02020603050405020304" pitchFamily="18" charset="0"/>
              </a:rPr>
              <a:t>Le transport </a:t>
            </a:r>
            <a:r>
              <a:rPr lang="fr-FR" sz="1200" dirty="0" err="1">
                <a:ea typeface="Times New Roman" panose="02020603050405020304" pitchFamily="18" charset="0"/>
              </a:rPr>
              <a:t>axonal</a:t>
            </a:r>
            <a:r>
              <a:rPr lang="fr-FR" sz="1200" dirty="0">
                <a:ea typeface="Times New Roman" panose="02020603050405020304" pitchFamily="18" charset="0"/>
              </a:rPr>
              <a:t> impliqué dans la neurotransmission de Pré peut être caractérisé comme lent</a:t>
            </a:r>
            <a:endParaRPr lang="fr-FR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AutoNum type="alphaUcPeriod"/>
            </a:pPr>
            <a:r>
              <a:rPr lang="fr-FR" sz="1200" dirty="0">
                <a:ea typeface="Times New Roman" panose="02020603050405020304" pitchFamily="18" charset="0"/>
              </a:rPr>
              <a:t>Les canaux ioniques à Ca</a:t>
            </a:r>
            <a:r>
              <a:rPr lang="fr-FR" sz="1400" b="1" baseline="30000" dirty="0">
                <a:ea typeface="Times New Roman" panose="02020603050405020304" pitchFamily="18" charset="0"/>
              </a:rPr>
              <a:t>2+</a:t>
            </a:r>
            <a:r>
              <a:rPr lang="fr-FR" sz="1200" dirty="0">
                <a:ea typeface="Times New Roman" panose="02020603050405020304" pitchFamily="18" charset="0"/>
              </a:rPr>
              <a:t> jouent un rôle dans le fonctionnement de cette synapse</a:t>
            </a:r>
            <a:endParaRPr lang="fr-FR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AutoNum type="alphaUcPeriod"/>
            </a:pPr>
            <a:r>
              <a:rPr lang="fr-FR" sz="1200" dirty="0">
                <a:ea typeface="Times New Roman" panose="02020603050405020304" pitchFamily="18" charset="0"/>
              </a:rPr>
              <a:t>Le lien du neurotransmetteur avec les récepteurs post-synaptiques déclenche une ouverture des canaux à Na</a:t>
            </a:r>
            <a:r>
              <a:rPr lang="fr-FR" sz="1400" b="1" baseline="30000" dirty="0">
                <a:ea typeface="Times New Roman" panose="02020603050405020304" pitchFamily="18" charset="0"/>
              </a:rPr>
              <a:t>+</a:t>
            </a:r>
            <a:endParaRPr lang="fr-FR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AutoNum type="alphaUcPeriod"/>
            </a:pPr>
            <a:r>
              <a:rPr lang="fr-FR" sz="1200" dirty="0">
                <a:ea typeface="Times New Roman" panose="02020603050405020304" pitchFamily="18" charset="0"/>
              </a:rPr>
              <a:t>En réponse à l’activité du neurone Pré, le potentiel de membrane post-synaptique va être dépolarisé</a:t>
            </a:r>
            <a:endParaRPr lang="fr-FR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1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réponses : BCDE	</a:t>
            </a:r>
            <a:endParaRPr lang="fr-FR" sz="1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094335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Modèle par défaut">
  <a:themeElements>
    <a:clrScheme name="1_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1_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68370</TotalTime>
  <Words>3959</Words>
  <Application>Microsoft Office PowerPoint</Application>
  <PresentationFormat>Affichage à l'écran (4:3)</PresentationFormat>
  <Paragraphs>1247</Paragraphs>
  <Slides>96</Slides>
  <Notes>84</Notes>
  <HiddenSlides>3</HiddenSlides>
  <MMClips>2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96</vt:i4>
      </vt:variant>
    </vt:vector>
  </HeadingPairs>
  <TitlesOfParts>
    <vt:vector size="107" baseType="lpstr">
      <vt:lpstr>Arial Unicode MS</vt:lpstr>
      <vt:lpstr>Arial</vt:lpstr>
      <vt:lpstr>Calibri</vt:lpstr>
      <vt:lpstr>Symbol</vt:lpstr>
      <vt:lpstr>Tahoma</vt:lpstr>
      <vt:lpstr>Times New Roman</vt:lpstr>
      <vt:lpstr>Wingdings</vt:lpstr>
      <vt:lpstr>Modèle par défaut</vt:lpstr>
      <vt:lpstr>2_Modèle par défaut</vt:lpstr>
      <vt:lpstr>3_Modèle par défaut</vt:lpstr>
      <vt:lpstr>Image</vt:lpstr>
      <vt:lpstr>La synapse</vt:lpstr>
      <vt:lpstr>La synapse : communication inter-neuronale</vt:lpstr>
      <vt:lpstr>Présentation PowerPoint</vt:lpstr>
      <vt:lpstr>Présentation PowerPoint</vt:lpstr>
      <vt:lpstr>La synapse (rappel définition)</vt:lpstr>
      <vt:lpstr>Présentation PowerPoint</vt:lpstr>
      <vt:lpstr>Présentation PowerPoint</vt:lpstr>
      <vt:lpstr>Présentation PowerPoint</vt:lpstr>
      <vt:lpstr>Synapse chimique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Au ralenti…</vt:lpstr>
      <vt:lpstr>Présentation PowerPoint</vt:lpstr>
      <vt:lpstr>Définitions</vt:lpstr>
      <vt:lpstr>Présentation PowerPoint</vt:lpstr>
      <vt:lpstr>Présentation PowerPoint</vt:lpstr>
      <vt:lpstr>Modifications locales du potential de membrane par le Ca++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diffusion : un outil en Neuropharmacologie et Psychopharmacologie</vt:lpstr>
      <vt:lpstr>PPSE et PPSI</vt:lpstr>
      <vt:lpstr>Présentation PowerPoint</vt:lpstr>
      <vt:lpstr>Présentation PowerPoint</vt:lpstr>
      <vt:lpstr>Présentation PowerPoint</vt:lpstr>
      <vt:lpstr>Présentation PowerPoint</vt:lpstr>
      <vt:lpstr>Repos cérébral = activité permanente</vt:lpstr>
      <vt:lpstr>Présentation PowerPoint</vt:lpstr>
      <vt:lpstr>Neurotransmetteurs et neurotransmission</vt:lpstr>
      <vt:lpstr>Découverte: Otto Loewi, 1929</vt:lpstr>
      <vt:lpstr>Généralités</vt:lpstr>
      <vt:lpstr>Définition du neurotransmetteur</vt:lpstr>
      <vt:lpstr>Cycle fonctionnel du neurotransmetteur</vt:lpstr>
      <vt:lpstr>Classification</vt:lpstr>
      <vt:lpstr>Synthèse</vt:lpstr>
      <vt:lpstr>Présentation PowerPoint</vt:lpstr>
      <vt:lpstr>Présentation PowerPoint</vt:lpstr>
      <vt:lpstr>Co-transmission</vt:lpstr>
      <vt:lpstr>Libération des neurotransmetteurs</vt:lpstr>
      <vt:lpstr>Devenir du neurotransmetteur  </vt:lpstr>
      <vt:lpstr>Présentation PowerPoint</vt:lpstr>
      <vt:lpstr>Présentation PowerPoint</vt:lpstr>
      <vt:lpstr>Synthèse- élimination de l’ACh</vt:lpstr>
      <vt:lpstr>Le Glutamate</vt:lpstr>
      <vt:lpstr>Le Glutamate</vt:lpstr>
      <vt:lpstr>Cycle du glutamate: Rôle des astrocytes</vt:lpstr>
      <vt:lpstr>Cycle du glutamate: Rôle des astrocytes</vt:lpstr>
      <vt:lpstr>Le GABA</vt:lpstr>
      <vt:lpstr>Inhibition….</vt:lpstr>
      <vt:lpstr>Inhibition….</vt:lpstr>
      <vt:lpstr>Les Récepteurs</vt:lpstr>
      <vt:lpstr>Récepteurs métabotropiques : Messagers secondaires</vt:lpstr>
      <vt:lpstr>Récepteurs métabotropiques : Messagers secondaires</vt:lpstr>
      <vt:lpstr>Récepteurs métabotropiques : Messagers secondaires</vt:lpstr>
      <vt:lpstr>Présentation PowerPoint</vt:lpstr>
      <vt:lpstr>Variétés de récepteurs: exemples</vt:lpstr>
      <vt:lpstr>Présentation PowerPoint</vt:lpstr>
      <vt:lpstr>Présentation PowerPoint</vt:lpstr>
      <vt:lpstr>Présentation PowerPoint</vt:lpstr>
      <vt:lpstr>Régulation de la neurotransmission</vt:lpstr>
      <vt:lpstr>La neuromodulation</vt:lpstr>
      <vt:lpstr>La neuromodulation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Communications chimiques non-synaptiques</vt:lpstr>
      <vt:lpstr>Présentation PowerPoint</vt:lpstr>
      <vt:lpstr>Présentation PowerPoint</vt:lpstr>
      <vt:lpstr>Présentation PowerPoint</vt:lpstr>
      <vt:lpstr>Présentation PowerPoint</vt:lpstr>
      <vt:lpstr>exemple: pharmacologie de la neurotransmission dopaminergique</vt:lpstr>
      <vt:lpstr>Présentation PowerPoint</vt:lpstr>
      <vt:lpstr>Présentation PowerPoint</vt:lpstr>
    </vt:vector>
  </TitlesOfParts>
  <Company>Inserm U534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 synapse !</dc:title>
  <dc:creator>Rossetti Yves</dc:creator>
  <cp:lastModifiedBy>イヴ</cp:lastModifiedBy>
  <cp:revision>300</cp:revision>
  <dcterms:created xsi:type="dcterms:W3CDTF">2004-10-04T16:05:12Z</dcterms:created>
  <dcterms:modified xsi:type="dcterms:W3CDTF">2024-02-06T13:56:44Z</dcterms:modified>
</cp:coreProperties>
</file>