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8" r:id="rId10"/>
    <p:sldId id="271" r:id="rId11"/>
    <p:sldId id="272" r:id="rId12"/>
    <p:sldId id="273" r:id="rId13"/>
    <p:sldId id="276" r:id="rId14"/>
    <p:sldId id="281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5" r:id="rId26"/>
    <p:sldId id="297" r:id="rId27"/>
    <p:sldId id="299" r:id="rId28"/>
    <p:sldId id="300" r:id="rId29"/>
    <p:sldId id="301" r:id="rId30"/>
    <p:sldId id="303" r:id="rId31"/>
    <p:sldId id="305" r:id="rId32"/>
    <p:sldId id="296" r:id="rId33"/>
    <p:sldId id="307" r:id="rId34"/>
    <p:sldId id="308" r:id="rId35"/>
    <p:sldId id="309" r:id="rId36"/>
    <p:sldId id="310" r:id="rId37"/>
    <p:sldId id="311" r:id="rId38"/>
    <p:sldId id="315" r:id="rId39"/>
    <p:sldId id="318" r:id="rId40"/>
    <p:sldId id="320" r:id="rId41"/>
    <p:sldId id="321" r:id="rId42"/>
    <p:sldId id="322" r:id="rId43"/>
    <p:sldId id="323" r:id="rId44"/>
    <p:sldId id="325" r:id="rId45"/>
    <p:sldId id="326" r:id="rId46"/>
    <p:sldId id="327" r:id="rId47"/>
    <p:sldId id="331" r:id="rId48"/>
    <p:sldId id="334" r:id="rId4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1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3:01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142 299 24575,'14'-26'0,"-5"11"0,5-12 0,-5 13 0,1-6 0,-1 1 0,1-5 0,4 3 0,-3-4 0,3 6 0,-5 5 0,0-4 0,0 8 0,0-4 0,-1 6 0,-3-1 0,2 5 0,-6-3 0,-1 6 0,-9-3 0,-1 4 0,-8 0 0,4 0 0,-5 0 0,-1 0 0,1 0 0,0 0 0,-6 0 0,5 0 0,0 0 0,2 0 0,8 0 0,-8 0 0,8 0 0,-3 0 0,4 0 0,0 0 0,1 0 0,0 0 0,0 4 0,3 0 0,2 4 0,3-3 0,0-2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4:06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111 194 24575,'0'-29'0,"0"3"0,0 12 0,0 0 0,0 2 0,0-1 0,0 4 0,0-5 0,2 5 0,-1-2 0,1 2 0,-1 1 0,2-1 0,1-1 0,1 4 0,-17 24 0,7-9 0,-13 19 0,12-19 0,2-1 0,0 1 0,1 0 0,-1-1 0,2 1 0,-2-1 0,-1 3 0,1-1 0,-1 1 0,1 0 0,1-2 0,-1 4 0,1-4 0,-1 2 0,1-2 0,-1 2 0,4-2 0,-4 2 0,3-2 0,-2-1 0,0 3 0,1-2 0,-2 1 0,1 0 0,1-3 0,-2 4 0,4-3 0,-2 2 0,2 0 0,10-5 0,-4 0 0,7-5 0,-4-2 0,-3 2 0,6-2 0,-4 2 0,1 2 0,1 4 0,-6-2 0,3 5 0,0-2 0,-2-1 0,3 3 0,-4-4 0,3 1 0,-3 3 0,2-3 0,-3 3 0,1-1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4:09.0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47 223 24575,'0'22'0,"0"-3"0,0-16 0,0 4 0,-1-29 0,0 19 0,0-26 0,1 24 0,0-1 0,0-5 0,0 5 0,0-8 0,-2 6 0,0 1 0,-2-7 0,0 9 0,0-4 0,-2 1 0,4 2 0,-5-4 0,4 2 0,-3 1 0,4-3 0,0 1 0,2 0 0,0-1 0,2 1 0,2 1 0,0-2 0,4 4 0,-2-1 0,1 3 0,1-2 0,0 2 0,1 2 0,0 0 0,0 2 0,-3 12 0,-3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4:19.3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0 416 24575,'0'-41'0,"0"6"0,3 11 0,0 0 0,2 6 0,0-5 0,0 8 0,-1 0 0,1 4 0,-1 3 0,0-1 0,2-1 0,-1 1 0,1 0 0,-2 1 0,0 2 0,2-5 0,-1 4 0,0 0 0,1-1 0,1 5 0,0 16 0,-2-5 0,-3 13 0,-2-13 0,0-2 0,0 6 0,0-4 0,0 3 0,0-4 0,0 2 0,0 2 0,0-2 0,1 0 0,3-1 0,4 0 0,0-4 0,1 1 0,-1-1 0,-2 2 0,1 2 0,-1-1 0,0-1 0,1 1 0,-1-1 0,3-2 0,1-1 0,-1-4 0,1-3 0,-2-1 0,0-1 0,2 0 0,-1 3 0,1-2 0,1 2 0,-2 1 0,1 0 0,-2 2 0,1 0 0,2-2 0,-4 2 0,5-2 0,-4 2 0,1 0 0,1 0 0,-1 0 0,1 0 0,1 4 0,-2-2 0,0 6 0,-3-2 0,0 0 0,1 1 0,-1-2 0,-1 3 0,-2 2 0,-3-2 0,0 4 0,0-6 0,-2 3 0,0 1 0,-2-2 0,0 1 0,0-2 0,-3-1 0,-3-21 0,3 8 0,-2-19 0,9 17 0,-5-5 0,5 2 0,-4-2 0,3 0 0,-3-3 0,3 2 0,-3-2 0,1 0 0,0 3 0,1-1 0,0 2 0,1 1 0,-3 0 0,4 3 0,-2 1 0,2 0 0,0-1 0,0-3 0,0 3 0,0-2 0,-2 1 0,2 1 0,-2-1 0,2 1 0,0 1 0,-2-3 0,1 1 0,0 1 0,1-1 0,0 3 0,0-3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4:23.4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62 24575,'7'-22'0,"2"1"0,-6 16 0,3-1 0,1-1 0,-6 27 0,2-15 0,-7 21 0,-3-18 0,3-1 0,-4 1 0,3 0 0,-1-2 0,1 2 0,0 0 0,0-2 0,-1 5 0,2-7 0,-2 5 0,13 0 0,-6-2 0,10 2 0,-4-4 0,-2-2 0,8 2 0,-6-5 0,3 2 0,-1-2 0,-1 0 0,3 0 0,-2 0 0,0 0 0,0 0 0,-1 0 0,4 0 0,-5 0 0,3 0 0,-1 0 0,-1-2 0,3 2 0,-3-2 0,2 2 0,-1 0 0,-5 10 0,-7 0 0,-1 1 0,-7-2 0,5-7 0,-2 2 0,-2 0 0,2-2 0,-1 1 0,3 1 0,-2 0 0,0 4 0,0-6 0,1 5 0,-1-5 0,0 4 0,0 0 0,0-2 0,1 3 0,-1-3 0,0-16 0,4 8 0,1-14 0,3 12 0,0 1 0,0-8 0,0 6 0,0-4 0,3 3 0,5 3 0,-2-2 0,3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4:44.5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2244 405 24575,'-58'12'0,"-11"8"0,5 6 0,-6 2 0,-6-7 0,19-6 0,-17 1 0,17-5 0,-12 4 0,7-4 0,7-1 0,6-1 0,9 0 0,4 0 0,2-4 0,3-1 0,2-4 0,9 0 0,-3 0 0,7 0 0,-7 0 0,7 0 0,-3 0 0,4 0 0,-4 0 0,3 0 0,1 0 0,1 0 0,6 0 0,-2 0 0,-1 0 0,4 0 0,-3 2 0,0-1 0,-1 2 0,1-3 0,-4 3 0,2-2 0,-2 2 0,-1 0 0,0-2 0,0 2 0,0 1 0,1-4 0,-1 4 0,4-4 0,-3 3 0,6-2 0,-6 2 0,3 0 0,0-2 0,-3 2 0,2-3 0,1 0 0,-3 4 0,7-3 0,-7 2 0,6-3 0,-2 0 0,-1 0 0,4 0 0,-4 3 0,-2-2 0,5 1 0,-6-2 0,8 0 0,-4 0 0,-1 0 0,1 0 0,0 3 0,0-2 0,3 2 0,-6-3 0,6 0 0,-2 0 0,0 0 0,1 0 0,-4 0 0,2 0 0,-1 0 0,-2 0 0,1 0 0,1 0 0,-3 0 0,3 0 0,-4 0 0,0 0 0,0 3 0,4-2 0,-3 2 0,7-3 0,-7 0 0,6 0 0,-2 0 0,-1 0 0,4 0 0,-7 0 0,2 0 0,1 0 0,-3 0 0,7 0 0,-4 0 0,1 0 0,3 0 0,-6 0 0,8-9 0,-2 0 0,7-5 0,0 0 0,0 7 0,0-7 0,0 2 0,0 1 0,0 1 0,0 3 0,0-3 0,0 0 0,0-1 0,0 2 0,3 0 0,1 2 0,2-6 0,-2 6 0,1-2 0,-1 2 0,3-2 0,-4 1 0,3-2 0,-2 1 0,2 1 0,-2-1 0,2 2 0,-6-2 0,6 2 0,-6-5 0,-11 8 0,5-1 0,-11 5 0,10-7 0,0 2 0,-1-9 0,-2 3 0,2-4 0,-6 0 0,5 1 0,-5 2 0,6-2 0,-2 6 0,3 1 0,0 1 0,0 2 0,-2 0 0,-2 1 0,1 3 0,1 0 0,0 0 0,2 3 0,-5 4 0,7 0 0,-3 2 0,7 1 0,-5-3 0,2 3 0,1-1 0,-3-2 0,5 3 0,-2-1 0,0-1 0,2 4 0,-2-4 0,3 1 0,-3 1 0,3-3 0,-3 6 0,0-6 0,2 3 0,-5-1 0,2-2 0,1 3 0,-3-1 0,5-1 0,-5 1 0,5 1 0,-5-3 0,6 6 0,-6-6 0,5 3 0,-2-1 0,3-1 0,0 4 0,0-5 0,0 3 0,0-1 0,0-1 0,0 4 0,0-5 0,0 3 0,0-1 0,0-2 0,0 6 0,0-6 0,0 3 0,9-4 0,-1-2 0,5-1 0,-4-3 0,-2 0 0,2 0 0,-1-6 0,1 1 0,-2-5 0,0 0 0,0 2 0,0-6 0,0 3 0,1-4 0,-1 0 0,0 4 0,4-3 0,0 3 0,4-4 0,-1 3 0,1-2 0,4 6 0,-3-6 0,7 5 0,-7-6 0,7 7 0,-7-3 0,7 3 0,-7-3 0,7 2 0,-7 1 0,3 1 0,-4 3 0,0-3 0,-1 3 0,1-3 0,3 3 0,-2-4 0,-2 4 0,0-3 0,-3 3 0,0 0 0,-1-2 0,0 5 0,-2-5 0,2 5 0,-3-5 0,3 2 0,-2 0 0,6-2 0,-3 5 0,0-6 0,3 3 0,-7-2 0,4 1 0,-5-1 0,4 3 0,-3-1 0,3-2 0,-4 3 0,0-4 0,4 1 0,-3 2 0,2-2 0,1 2 0,1-3 0,-1 3 0,4-2 0,-6 5 0,2-5 0,0 5 0,-2-2 0,2 0 0,0 2 0,-3-2 0,6 3 0,-6-3 0,3 2 0,0-2 0,-3 3 0,6-3 0,-6 3 0,6-3 0,-5 3 0,2 0 0,0 0 0,-2 0 0,6-4 0,-7 4 0,7-4 0,-6 4 0,6 0 0,-7-3 0,7 2 0,-6-2 0,2 3 0,0 0 0,-2-3 0,6 3 0,-7-3 0,7 3 0,-6 0 0,5 0 0,-5 0 0,6 0 0,-3 0 0,0 0 0,9 0 0,-7 0 0,9 0 0,-3 0 0,-4 0 0,9-4 0,-9 3 0,9-3 0,-4 4 0,0 0 0,3 0 0,-3 0 0,0 0 0,3 0 0,-7-3 0,7 2 0,-7-2 0,7 3 0,-7 0 0,3 0 0,0 0 0,-3 0 0,3 0 0,-4-3 0,3 2 0,-2-3 0,14 4 0,-9-3 0,6 2 0,-4-3 0,-7 4 0,7 0 0,-7 0 0,7 0 0,-3 0 0,0 0 0,3 0 0,-3-3 0,0 2 0,3-3 0,-2 4 0,3 0 0,5 0 0,-4 0 0,4 0 0,-5 0 0,4 0 0,-7 0 0,7 0 0,-8 0 0,4 0 0,1 0 0,4-4 0,-4 3 0,9-6 0,-8 2 0,13-7 0,-16 3 0,3-2 0,-15 7 0,-10 1 0,-18 16 0,2-4 0,-8 9 0,12-8 0,4-3 0,1-1 0,2 5 0,-2-4 0,5 3 0,-5-3 0,2 3 0,1-3 0,0 6 0,3-6 0,0 3 0,0-1 0,0-2 0,0 6 0,0-6 0,0 3 0,0 3 0,0-5 0,3 9 0,-2-9 0,5 5 0,-2-5 0,3 6 0,0-7 0,0 4 0,0-1 0,0-2 0,0 2 0,0-4 0,-1 1 0,1 0 0,0-1 0,-1 1 0,1 0 0,-1-1 0,1 1 0,0 0 0,2-4 0,-1 0 0,1 0 0,1-2 0,-2 2 0,5 0 0,-6-2 0,7 2 0,-6-3 0,6 0 0,-7 0 0,3 0 0,1 0 0,-4 0 0,6 0 0,-2 0 0,0 0 0,-1 0 0,0 0 0,-3 0 0,5-3 0,-7-3 0,1-4 0,-6 0 0,0 1 0,0-1 0,0 3 0,0-5 0,0 4 0,0-1 0,0 0 0,3 1 0,0-4 0,4 1 0,0 0 0,4-3 0,0 3 0,4-1 0,-4-2 0,3 6 0,-3-3 0,1 1 0,2 1 0,-3-1 0,0 2 0,3 4 0,-6-2 0,2 3 0,0-1 0,-2-2 0,6 5 0,-7-2 0,7 0 0,-3 2 0,4-6 0,-4 6 0,7-5 0,-5 5 0,6-6 0,-5 6 0,1-6 0,0 6 0,0-5 0,-1 5 0,1-6 0,0 3 0,0 0 0,-1-3 0,5 6 0,-3-5 0,3 5 0,-4-6 0,0 6 0,-1-5 0,1 5 0,0-6 0,0 6 0,-1-5 0,1 2 0,0-4 0,10 1 0,-7-1 0,7 4 0,-10-2 0,0 1 0,0-2 0,-1 3 0,1-3 0,0 6 0,0-5 0,-1 2 0,1-1 0,0-1 0,4 5 0,-3-6 0,3 6 0,-4-5 0,-1 5 0,-3-5 0,3 5 0,-3-2 0,1 3 0,1 0 0,-5 0 0,9 0 0,-5 0 0,2 0 0,-1 0 0,-5 0 0,6 0 0,-3 0 0,4 0 0,-1 0 0,1 0 0,0 0 0,-4 0 0,3 0 0,-3 0 0,4 3 0,0-2 0,-1 6 0,1-7 0,0 4 0,0-1 0,-1-2 0,1 2 0,4-3 0,-3 3 0,7-2 0,-3 2 0,4-3 0,0 0 0,-4 0 0,4 0 0,2 0 0,0 0 0,1 0 0,-8 0 0,0 0 0,-4 0 0,4 0 0,-4 0 0,0 0 0,0 0 0,-4 0 0,3 0 0,-3 0 0,4 0 0,-4 0 0,3 0 0,-7 0 0,7 0 0,-3 0 0,1 3 0,1-2 0,-5 2 0,2-3 0,1 3 0,-4-2 0,3 3 0,0-2 0,1 2 0,-1 0 0,1 2 0,-1-5 0,-3 5 0,4-2 0,-1-1 0,-2 3 0,5-5 0,-1 5 0,-1-5 0,3 6 0,-3-6 0,0 2 0,3-3 0,-3 3 0,0-2 0,3 2 0,-3 1 0,1-4 0,1 4 0,-2-1 0,0-3 0,2 7 0,-5-7 0,6 4 0,-7-1 0,7-3 0,-6 3 0,5 1 0,-1-4 0,-1 4 0,3-1 0,-7 1 0,3 0 0,-3 2 0,3-6 0,-2 6 0,2-2 0,-3 0 0,2 5 0,-1-8 0,-2 8 0,3-5 0,-4 5 0,1-2 0,-3 3 0,-3-1 0,0 1 0,0 0 0,0-1 0,0 1 0,0-3 0,0 5 0,0-5 0,0 3 0,0 3 0,0-5 0,0 9 0,0-6 0,0 0 0,0 0 0,0-1 0,0-3 0,0 7 0,0-7 0,0 3 0,0-1 0,0-2 0,9 2 0,-1-5 0,8-1 0,-5-3 0,-1 0 0,0 0 0,-3 0 0,6 0 0,-44-9 0,13 3 0,-55-13 0,27 12 0,-21-12 0,12 17 0,-7-12 0,0 8 0,7-4 0,6 5 0,8-3 0,11 7 0,0-7 0,6 3 0,0-3 0,-1 0 0,1 0 0,-5-1 0,3 1 0,-3 0 0,9 0 0,-4 0 0,9 0 0,-1 4 0,2 0 0,7 4 0,-4 0 0,2 0 0,2 0 0,-5 0 0,1 0 0,0 0 0,1 0 0,0 0 0,2 0 0,-4 0 0,4 0 0,-2 0 0,-3 7 0,1-2 0,-6 2 0,3-1 0,-4-1 0,3 2 0,-7 1 0,3 0 0,-4 0 0,-1 0 0,1 4 0,-1-3 0,5 2 0,-3-3 0,3 0 0,0-1 0,-3 1 0,7 0 0,-3 0 0,4-1 0,-4 1 0,3-4 0,-3 3 0,0-6 0,-1 5 0,-5-5 0,1 3 0,0 0 0,-1-4 0,1 4 0,0-4 0,3 0 0,-2 4 0,7-3 0,-7 2 0,3-3 0,0 0 0,1 0 0,-1 0 0,4 0 0,-7 0 0,7 0 0,-3 0 0,4 3 0,0-2 0,4 3 0,-3-1 0,3-2 0,-8 2 0,3 0 0,-3 1 0,4 0 0,-7 3 0,6-6 0,-2 2 0,4 0 0,7-2 0,-4 2 0,5 5 0,26-6 0,-14 7 0,21-9 0,-20 0 0,0 0 0,6 0 0,-1 0 0,6 0 0,-4 0 0,1 0 0,0 0 0,4 0 0,1 0 0,0 0 0,-1 0 0,0 0 0,-3 0 0,3 0 0,0 0 0,-4 0 0,4 0 0,-4-4 0,0 3 0,0-5 0,-4 2 0,3 0 0,-3-2 0,4 5 0,0-3 0,-4 1 0,3 3 0,-7-6 0,7 5 0,-7-2 0,7 3 0,-6 0 0,2-3 0,3 2 0,-4-2 0,4 3 0,-6 0 0,3 0 0,1 0 0,0 0 0,2 0 0,-6 0 0,4 0 0,-2 0 0,-1 0 0,4 0 0,-4 0 0,1 0 0,5 0 0,-6 0 0,5 0 0,-3 0 0,2 0 0,-1 0 0,3 0 0,-7 0 0,7 0 0,-6 0 0,2 0 0,0 0 0,-2 0 0,8 0 0,-4 0 0,2 0 0,0 0 0,-2 0 0,2 0 0,-3 0 0,3 0 0,-3 0 0,1 3 0,1-2 0,-5 2 0,6 0 0,-7-2 0,7 2 0,-6 0 0,6-2 0,-7 2 0,4-3 0,-1 0 0,-3 0 0,4 3 0,-2-2 0,-1 2 0,5 0 0,-5-2 0,2 2 0,0-3 0,-3 0 0,6 0 0,-6 0 0,2 0 0,1 0 0,-3 0 0,6 0 0,-6 0 0,3 3 0,0-2 0,-2 2 0,9-3 0,-9 0 0,5 0 0,0 3 0,-5-2 0,6 2 0,-4-3 0,-3 0 0,7 3 0,-3-2 0,4 2 0,0-3 0,0 0 0,-1 0 0,1 0 0,0 0 0,0 0 0,-1 3 0,5-2 0,-3 3 0,7-4 0,-7 0 0,8 0 0,-4 0 0,4 0 0,5 0 0,-4 0 0,4 0 0,-9 0 0,4 0 0,-9 0 0,4 0 0,-4 0 0,0 0 0,0 0 0,-1 3 0,-2-2 0,2 5 0,-7-5 0,7 6 0,-3-7 0,0 4 0,3-1 0,2-2 0,-1 5 0,9-1 0,-4-1 0,4 3 0,0-2 0,0-1 0,0 3 0,1-2 0,-1 3 0,0-4 0,7 7 0,-5-6 0,0 3 0,-3-1 0,-7-3 0,3 4 0,-4-1 0,-4-3 0,3-1 0,-3-3 0,0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6:37.2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645 333 24575,'-9'-33'0,"-5"6"0,9 12 0,-4 6 0,2-3 0,3 4 0,0 1 0,-3-4 0,6 2 0,-2-2 0,3 1 0,0 1 0,0-1 0,0-1 0,0 3 0,0-3 0,0 1 0,0 40 0,0-20 0,0 35 0,0-29 0,0 1 0,0 4 0,0-3 0,0 3 0,0 1 0,0-4 0,0 8 0,0-8 0,0 3 0,0-4 0,0-1 0,0 1 0,0-1 0,0-3 0,0-1 0,0-1 0,0-2 0,0 2 0,0-3 0,-7-1 0,-1-3 0,-8-1 0,4-3 0,0 0 0,0-12 0,-1 1 0,-5-15 0,1 8 0,-7-15 0,-1 7 0,-7-15 0,2 9 0,-7-9 0,11 11 0,-8-6 0,14 8 0,-9-1 0,14 1 0,-7 4 0,8-2 0,1 8 0,0-4 0,5 9 0,-1-2 0,2 6 0,-1-3 0,0 5 0,0 3 0,1-3 0,3 26 0,0-14 0,4 23 0,0-16 0,0 5 0,0-1 0,0 1 0,0 0 0,-4-1 0,4 6 0,-8-5 0,7 10 0,-7-5 0,7 6 0,-7-6 0,7 4 0,-6-3 0,6 4 0,-8 1 0,8-1 0,-3-4 0,0 3 0,3-8 0,-3 3 0,4-4 0,0-1 0,-3-3 0,2 2 0,-3-6 0,4 3 0,0-5 0,0 4 0,0-3 0,0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6:39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237 426 24575,'0'-33'0,"0"3"0,0 13 0,0 0 0,0 0 0,0 4 0,0-2 0,0 6 0,0-3 0,0 1 0,0 2 0,0-7 0,0 8 0,0-8 0,0 7 0,0-6 0,0 6 0,0-7 0,0 8 0,0-4 0,-4 4 0,4 1 0,-7-4 0,3 3 0,-4 0 0,5-1 0,-1 1 0,1-3 0,-1 1 0,-3 6 0,0-3 0,-4 3 0,-2 0 0,1-3 0,-4 3 0,8-4 0,-8 3 0,7-1 0,-2 5 0,3-3 0,-3 4 0,3 0 0,-3 0 0,0 0 0,3 0 0,-3 0 0,4 7 0,0-2 0,3 5 0,0 1 0,4-4 0,0 3 0,0 1 0,0-3 0,0 2 0,0 1 0,0-3 0,0 3 0,0 0 0,0-3 0,0 3 0,0 0 0,0-3 0,0 3 0,0-1 0,0-2 0,0 3 0,0 0 0,0-2 0,0 1 0,0 2 0,4-3 0,-3 2 0,2 1 0,0-4 0,-2 4 0,2-5 0,1 1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6:47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242 446 24575,'4'-25'0,"0"4"0,-4 13 0,0-3 0,0-1 0,0-4 0,0 4 0,-8 1 0,2-1 0,-5 3 0,3-3 0,-4 4 0,3 1 0,-2 2 0,-1-2 0,3 3 0,-2-1 0,-1-2 0,4 3 0,-8-5 0,7 2 0,-3-1 0,5 3 0,-1-1 0,1 1 0,-1-5 0,4 1 0,1-1 0,3-1 0,0 3 0,-4-2 0,4-1 0,-4 3 0,4-3 0,0 0 0,0 3 0,0-3 0,0 0 0,0 3 0,0-3 0,0 0 0,0 2 0,0-2 0,3 0 0,2 3 0,2 0 0,4 5 0,-3 3 0,-1 10 0,-4 5 0,-3 6 0,0 5 0,0-3 0,0 4 0,0-4 0,0 3 0,0-4 0,0 1 0,0-2 0,-4 0 0,-1-3 0,-4 4 0,1-1 0,-1-3 0,0 3 0,1-4 0,-1 4 0,4-3 0,-3 4 0,4-6 0,-1 1 0,1-4 0,4-2 0,-3-3 0,2 3 0,-2-3 0,3 3 0,0 0 0,0-3 0,0 3 0,0-1 0,0-1 0,0 2 0,0-1 0,0-1 0,0 2 0,0-1 0,0 3 0,0-2 0,0 1 0,3 0 0,-2-4 0,6 4 0,-6-5 0,3 1 0,-1 3 0,-2-3 0,5 3 0,-5-4 0,6 1 0,-3 2 0,0-1 0,3 1 0,-6-2 0,6-1 0,3-2 0,-1-13 0,6-7 0,-11-11 0,5-7 0,-3-7 0,4-2 0,0-10 0,0 10 0,-4-4 0,3 6 0,-3 1 0,-1 4 0,-1 2 0,0 10 0,-3-3 0,3 12 0,-1-6 0,-2 11 0,3-2 0,-4 3 0,0-3 0,3 3 0,-2-3 0,2 0 0,1 3 0,-3-3 0,2 3 0,0 1 0,-2-5 0,6 3 0,-6-6 0,5 6 0,-5-7 0,6 8 0,-6-4 0,2 4 0,0 1 0,1-4 0,1 2 0,1-2 0,-5 4 0,2-1 0,1-3 0,0 6 0,9 11 0,-7 1 0,7 10 0,-12-5 0,6-4 0,-7 4 0,8 0 0,-8-4 0,7 4 0,-6-1 0,3 2 0,-1 0 0,-2 2 0,5-6 0,-5 6 0,6-2 0,-6 3 0,7 1 0,-7-4 0,6 7 0,-6-6 0,3 7 0,-4 1 0,4-4 0,-3 3 0,3-4 0,-4-1 0,0 1 0,3 0 0,-2-1 0,3 1 0,-4 0 0,0-1 0,4 1 0,-3-1 0,2 1 0,-3-1 0,0-3 0,0 6 0,0-6 0,0 3 0,0 0 0,0-8 0,0 4 0,0-1 0,0-2 0,0 2 0,0 0 0,0-3 0,0 3 0,0 0 0,0-3 0,0 2 0,4 0 0,-4-2 0,10 3 0,-5-6 0,6-2 0,-4-21 0,0 6 0,-3-16 0,4 7 0,-7 3 0,6 0 0,-2 3 0,-1 2 0,4-4 0,-4 0 0,4 5 0,-3-4 0,1 7 0,-1-6 0,2 6 0,1-3 0,-3 5 0,1 2 0,-2-5 0,7 6 0,-6-7 0,5 7 0,-10-6 0,3 3 0,-3-5 0,0 2 0,0 2 0,0-2 0,0 1 0,0-1 0,0-5 0,0 5 0,0-5 0,0 4 0,0 2 0,0-7 0,0 4 0,0-1 0,0-3 0,0 8 0,0-8 0,0 7 0,0-3 0,0 5 0,0-4 0,0 3 0,0-3 0,0 1 0,0 1 0,0-1 0,0-2 0,0 4 0,0-3 0,0 1 0,0 1 0,0-2 0,0 0 0,0 3 0,0-3 0,1 38 0,-1-19 0,0 27 0,3-27 0,-2-1 0,6 4 0,-6-2 0,5 1 0,-5 2 0,2-4 0,1 4 0,-3-5 0,5 4 0,-5-2 0,6 1 0,-7-2 0,7-1 0,-7 3 0,7-1 0,0-2 0,1-4 0,2 0 0,-3 1 0,0 3 0,-3 3 0,-1-2 0,-3 2 0,0 1 0,0-4 0,0 4 0,0-1 0,0-1 0,0 2 0,0-1 0,-12-1 0,-3-1 0,-13 0 0,-5-7 0,-1 3 0,-5-4 0,-1 0 0,6 0 0,1 4 0,5-3 0,5 3 0,-3-4 0,8 4 0,-3-3 0,4 3 0,0-4 0,5 3 0,-4-2 0,7 2 0,-3-3 0,5 0 0,-4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6:52.3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306 881 24575,'0'-37'0,"0"7"0,0 12 0,0-2 0,0 10 0,0-10 0,0 7 0,0 0 0,0-2 0,0 6 0,0-7 0,0 4 0,0-1 0,0-3 0,0 3 0,0-3 0,0 3 0,0-3 0,0 4 0,0-5 0,0 4 0,0-3 0,0 8 0,0-4 0,0 4 0,0-3 0,0 3 0,0-3 0,6 4 0,2 2 0,3 2 0,-1 3 0,-6 14 0,-1-3 0,-3 12 0,0-2 0,0-3 0,-4 14 0,-5-8 0,-2 14 0,-7-9 0,3 9 0,-4-3 0,-1 4 0,0-4 0,1 3 0,0-9 0,0 4 0,1-6 0,3 0 0,-1-4 0,3-2 0,-1-4 0,2-1 0,0 1 0,3-5 0,-3 4 0,5-8 0,-1 4 0,0-4 0,4-1 0,-3 1 0,3 2 0,0-1 0,0 2 0,1-4 0,2 1 0,-2-30 0,7 7 0,1-25 0,8 12 0,1 1 0,4-1 0,1 1 0,-1 0 0,-1 4 0,0 2 0,-4 4 0,3 0 0,-3 0 0,0 1 0,3 3 0,-7-3 0,2 7 0,-2-7 0,-2 7 0,1-2 0,0 7 0,-1-3 0,1 2 0,-1-2 0,-3-1 0,6 1 0,-8-1 0,8 1 0,-6-1 0,0 0 0,3 1 0,-3-4 0,0 2 0,2-1 0,-5 2 0,6-4 0,-6 4 0,7-8 0,-7 7 0,6-6 0,-2 2 0,-1-4 0,0 4 0,0-2 0,-4 6 0,4-7 0,0 4 0,1-10 0,4 0 0,0-6 0,0 1 0,0-1 0,0 1 0,0-1 0,0 6 0,-1 0 0,-3 5 0,2 5 0,-6 0 0,2 5 0,-3-4 0,6 3 0,-1 1 0,2-3 0,0 0 0,-3-6 0,5-1 0,-1 0 0,0 0 0,1 1 0,-1-1 0,4 0 0,-3 0 0,3 1 0,-4 3 0,0 5 0,-1 1 0,1 6 0,2-2 0,-2 3 0,-1 17 0,-4-5 0,-3 14 0,0-9 0,0-5 0,0 4 0,0-3 0,0 3 0,0-3 0,0 2 0,0-6 0,0 3 0,0-1 0,0-2 0,0 2 0,0 0 0,0-3 0,0 3 0,0 0 0,0 1 0,0 0 0,0 0 0,0-5 0,0 4 0,0-3 0,0 7 0,4-6 0,-4 2 0,4 1 0,-4 0 0,0 1 0,3 2 0,-2-6 0,3 6 0,-4-2 0,0 4 0,0-5 0,0 4 0,4-4 0,-3 1 0,2 3 0,-3-4 0,0 1 0,0-2 0,0 1 0,0-4 0,0 4 0,0-5 0,0 4 0,0-2 0,0 1 0,0 1 0,0-2 0,0 1 0,0 1 0,0-3 0,0 3 0,0-1 0,0-2 0,0 2 0,0 1 0,0-3 0,0 3 0,0-1 0,0-2 0,0 2 0,-3 0 0,2-2 0,-2 2 0,3-3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04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0 24575,'0'24'0,"0"-4"0,0-12 0,0-1 0,0 3 0,0-2 0,0 3 0,0-1 0,0-2 0,0 2 0,0 1 0,0-3 0,0 2 0,0 0 0,0-2 0,0 4 0,0-4 0,0 2 0,0 0 0,0-3 0,-6 3 0,-5-16 0,-1 4 0,-1-9 0,9 5 0,-2 2 0,-4-1 0,1 2 0,-4 3 0,6 0 0,-3 0 0,-1 0 0,0 0 0,1 0 0,3 0 0,-3-3 0,2 2 0,-3-2 0,1 3 0,3 0 0,-3 6 0,6 1 0,1 4 0,19-30 0,-9 16 0,13-26 0,-12 28 0,-1-5 0,4 5 0,-3-6 0,3 6 0,-4-2 0,4 0 0,-3 2 0,3-2 0,0-1 0,-3 4 0,2-4 0,1 4 0,-3 0 0,2 0 0,1 0 0,-3 0 0,2 0 0,0 0 0,-2 0 0,2 3 0,-3 4 0,0-2 0,-3 7 0,2-7 0,1 2 0,1-1 0,2-2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3:21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0 173 24575,'28'0'0,"1"-2"0,-16-3 0,7-1 0,-5-3 0,2 2 0,-3-1 0,0 0 0,0 2 0,-3-2 0,3 0 0,-5 2 0,4-3 0,-4 4 0,2-4 0,-2 5 0,0-3 0,-1 1 0,-1 2 0,1-3 0,-2 3 0,4-4 0,-3 3 0,3-3 0,-4 4 0,2 0 0,1 0 0,-1 2 0,1-1 0,1 2 0,-1-3 0,3 4 0,-5-2 0,4 2 0,-3 0 0,1 0 0,0 5 0,-4 2 0,-2 3 0,-3 0 0,0-1 0,0 0 0,0 2 0,0-2 0,0 2 0,0 0 0,0 0 0,0 1 0,0-1 0,0-2 0,-2-1 0,0 2 0,-2-1 0,0 0 0,-1 0 0,0-3 0,0 4 0,0-2 0,-1-1 0,0 1 0,0-2 0,-1 1 0,0-2 0,-2-1 0,-2-1 0,3-1 0,-1 0 0,1 5 0,2-4 0,-3 5 0,5-2 0,-4 0 0,6 5 0,-2-5 0,7 6 0,0-4 0,2-1 0,0 1 0,-1-2 0,1 5 0,-1-4 0,1 0 0,4-2 0,-1-3 0,2 0 0,-1-2 0,-2 0 0,4 0 0,-2 0 0,-1 0 0,3 0 0,-3 0 0,2 0 0,1 0 0,-3 0 0,1 0 0,-5 11 0,-3-5 0,-1 8 0,-5-5 0,4-4 0,-6 5 0,4-2 0,0-1 0,-2 4 0,2-5 0,-2 3 0,1-1 0,-3-3 0,-2-1 0,1-16 0,-1 7 0,7-12 0,0 11 0,2-3 0,0-1 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07.3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0 121 24575,'24'4'0,"-4"3"0,-12-3 0,-1 3 0,1 1 0,-4 0 0,3-1 0,-3 1 0,3-1 0,-2 1 0,1-1 0,-2 1 0,1-1 0,1 1 0,-2-1 0,1 1 0,5-1 0,-5 1 0,5-1 0,-6 0 0,3 1 0,-3 3 0,4-2 0,-4 6 0,3-6 0,-6 7 0,6-8 0,-3 4 0,0-5 0,-1 1 0,1 2 0,-3-1 0,2 1 0,-3 1 0,0-3 0,0 2 0,0 1 0,0-4 0,0 4 0,4-36 0,-4 14 0,8-27 0,-7 21 0,6 0 0,-6-4 0,6 3 0,-6-4 0,3 6 0,0-1 0,-3 0 0,2 1 0,-3-1 0,4 0 0,-3 4 0,3-2 0,-4 2 0,0-4 0,0 5 0,0 0 0,0 0 0,0 4 0,0-4 0,0 0 0,0 4 0,0-4 0,0 4 0,0-3 0,0 3 0,0-3 0,-4 35 0,-1-17 0,-7 30 0,0-28 0,-5 3 0,0-4 0,0 1 0,1-1 0,-6 1 0,4-1 0,-3-3 0,4-1 0,0-4 0,8 0 0,2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5:54.8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775 364 24575,'-29'0'0,"7"0"0,10 3 0,0-2 0,-1 6 0,1-3 0,-4 1 0,7 2 0,-2-3 0,-1 0 0,3 3 0,-2-6 0,3 5 0,-4-5 0,4 6 0,-4-7 0,4 7 0,-3-6 0,2 6 0,-3-6 0,5 5 0,-1-5 0,-3 2 0,3-3 0,-2 0 0,-1 0 0,3 0 0,-2 4 0,3 0 0,-1 3 0,-2 0 0,1-3 0,-2 3 0,4-6 0,-1 5 0,-7-5 0,5 6 0,-5-6 0,4 2 0,2-3 0,-7 0 0,8 0 0,-8 0 0,7 0 0,-2 0 0,3 0 0,-4 0 0,4 0 0,-4-11 0,8 1 0,0-10 0,4 3 0,0-4 0,0 3 0,0-3 0,0-1 0,0 4 0,0-3 0,0-1 0,0 4 0,0 1 0,0 1 0,0 7 0,0-2 0,0 3 0,-6 1 0,-3 2 0,-2 2 0,0 7 0,0 0 0,2 4 0,-3-4 0,1 3 0,2-3 0,-7 5 0,8-2 0,-4 1 0,4 0 0,1-1 0,3 1 0,-3-1 0,3 1 0,-1-1 0,-1 1 0,1 2 0,1-1 0,-2 1 0,5-2 0,-6 2 0,6-1 0,-2 1 0,0-2 0,2 3 0,-6 1 0,6 0 0,-7 3 0,7-6 0,-2 6 0,-1-6 0,3 3 0,-2-5 0,3 5 0,0-4 0,0 4 0,0-5 0,0 4 0,0-3 0,0 3 0,3-1 0,2-5 0,2 5 0,1-6 0,-1 3 0,1 1 0,-1-1 0,1-2 0,2-2 0,-1-3 0,2 0 0,3 0 0,0 0 0,11 0 0,-3 0 0,6-8 0,4-3 0,4-14 0,4 4 0,2-10 0,5 4 0,-4 0 0,9-4 0,-9 5 0,9-7 0,-8 1 0,4 0 0,-7 5 0,0 2 0,-1 5 0,-6 5 0,-1 1 0,-6 1 0,0 2 0,-4-1 0,3 6 0,-3 3 0,4-1 0,-4 3 0,3-4 0,-3 5 0,4 0 0,0 0 0,6 0 0,-4 0 0,9 0 0,-3 0 0,10 0 0,18 0 0,1 6 0,13 0 0,0 11 0,2-3 0,15 9 0,-5-3 0,-9-1 0,3-1 0,-11-7 0,7 1 0,-9 0 0,-16-2 0,-2 1 0,-16-1 0,21 4 0,-30-4 0,17-1 0,-31-2 0,8-3 0,-13 1 0,4 2 0,-5-3 0,1 0 0,-4 6 0,0-1 0,-4 2 0,0 0 0,0-3 0,-8 3 0,-12-2 0,-9 4 0,-17-3 0,-9 1 0,-15 0 0,-1 1 0,-14 0 0,20-6 0,-16 5 0,9-4 0,-13 0 0,6 3 0,-6-8 0,14 8 0,0-4 0,11 0 0,6 4 0,6-9 0,2 4 0,11-1 0,-3-3 0,9 7 0,-3-7 0,9 7 0,-3-8 0,4 8 0,-1-7 0,-8 7 0,7-7 0,-15 8 0,10-8 0,-8 8 0,8-8 0,-3 7 0,4-7 0,1 7 0,4-7 0,6 7 0,1-7 0,4 2 0,6-6 0,33-18 0,9 3 0,34-15 0,-8 15 0,24-5-733,3 3 733,-33 10 0,2 0-492,-1-3 0,3 0 381,6 1 1,3 1 110,0 0 0,0 0 0,5-4 0,1 2 0,-6 4 0,0 1 0,4-2 0,0-1 0,-7 0 0,-3 1 0,-11 6 0,0-1-151,3-7 1,-1-1 150,28 5 0,15-11 0,-3 12 0,-7-4 0,-9 4 0,-1-5 0,-8 1 0,0 4 0,-6 2 0,-2 0 677,-8 4-677,1-4 983,-6 5-737,-2 0 87,-7-4-333,-5 3 0,5-4 0,-11 5 0,5 0 0,-5 0 0,-1 0 0,-4 0 0,-2 0 0,-4 0 0,-5 0 0,0 0 0,-5 0 0,-65 0 0,7 0 0,-10-3 0,-6 0-492,13 2 0,-1 0 353,-12-2 0,-2 0 139,1 3 0,0 0 0,-1 0 0,0 0 0,2 0 0,3 0 0,-30 0-315,40 0 0,1 0 315,-21 6-187,-14 5 187,18 7 0,15-1 0,9 2 983,12-8-757,1 7 438,10-8-664,1 3 206,6-5-206,3 0 0,-3 4 0,8-4 0,-8 4 0,7-4 0,-7 0 0,7 4 0,-6-3 0,5 7 0,-6-7 0,7 3 0,-6-1 0,6-2 0,-3 7 0,4-8 0,0 4 0,1 2 0,3-4 0,0 5 0,4-8 0,11 1 0,15 1 0,8-4 0,26 4 0,4-2 0,14 0 0,-27-1 0,2-1-492,-1-1 0,2 0 271,13 3 1,1 0 220,1 0 0,-1 1 0,1-1 0,0 0 0,4 0 0,-1 1 0,-6-1 0,-4 0-236,-10-1 1,0 0 235,7 1 0,-1 0 0,27 5 0,-33-5 0,1-1 0,42 7 0,-17-1 0,-1-6 0,-9-1 0,-6-5 0,-8 0 0,-8 0 0,-12 0 0,-1 0 983,-10 0-576,-6 0 99,-1 0-506,-7 0 0,2 0 0,-37 0 0,5-4 0,-37-2 0,16-4 0,-4-1 0,0-4 0,-9-2 0,0 0 0,-6-4 0,13 9 0,2-3 0,6 1 0,6 7 0,1-6 0,5 8 0,1 0 0,4-3 0,2 7 0,8-3 0,1 4 0,5-3 0,2-8 0,2 2 0,15-10 0,9 9 0,26-9 0,9 2 0,38-9-492,-45 17 0,2-1 204,16-7 1,2 0 287,-1 5 0,2 0 0,9-10 0,1 0 0,1 2 0,0 0 0,-5-2 0,-1-1 0,4 1 0,-1-1 0,-12 1 0,-3 2 0,-11 2 0,-1 2-77,1 0 1,-3-1 76,15-10 0,13 2 0,-21-2 0,-9 10 0,-14-1 0,-14 8 0,1-2 983,-12 7-420,4 2-397,-41-4-166,0 6 0,-41-6 0,8 7 0,-1 0 0,-5 0 0,-10 18 0,17-9 0,-21 19 0,26-5 0,-13 1 0,6 8 0,-5-8 0,18 7 0,-3-8 0,10 8 0,3-10 0,9 3 0,4-10 0,10 2 0,4-7 0,2 2 0,37-7 0,16 0 0,54-4 0,-39 2 0,4 2-492,30 1 0,3 0 2,-21-1 1,4 0 161,18-1 0,11 0 0,-9-1-164,-15 2 0,1-1 165,9-2 0,9-1 1,-7 1 326,3 2 0,-3 0 0,-20-2 0,2-2 0,-1 1 0,-6 0 0,-2 0 0,-2 0-492,15 0 0,-3 0 445,2 0 0,-6 0 47,21 0-123,-36 0 0,-2 0 123,16 0 983,-15 0-456,-18 0 456,-21 0 0,-2 0 0,-11 3 0,-51 2-539,-13 0-444,5-3 0,-9 0-492,-21-2 0,-5 0 6,-2 0 1,-1 0 485,25 0 0,-1 0 0,-1 0 0,-2 0 0,0 0 0,1 0 0,-25 0 0,0 0 0,-5 3 0,2 1 0,18-3 0,3 0-492,-1 2 0,4 1 346,22-1 1,2 0 0,-9-3 0,2 1 145,-31 5 0,24-6 0,11 0 983,24 0 0,6 0 0,7 0-414,7 0-218,1-3-351,32 2 0,7-2 0,15 3 0,5 5 0,-14 10 0,17 14 0,-3 11 0,1 5 0,-3-5 0,-10 1 0,-3-8 0,-10 2 0,-7-7 0,-6-5 0,-5-6 0,0-6 0,-1-3 0,-3-1 0,3 1 0,0-4 0,2-1 0,4-3 0,-8 7 0,1 1 0,-6 8 0,0 0 0,0 5 0,0-3 0,0 8 0,0-8 0,-4 8 0,-4-8 0,-2 3 0,-6-4 0,7-1 0,-7 1 0,3 0 0,-9-4 0,-6 4 0,-6-6 0,-6 3 0,-6-3 0,-9-1 0,6-4 0,-10-1 0,23-5 0,-3 0 0,16 0 0,2-3 0,12-6 0,1-4 0,8-14 0,0 3 0,0-28 0,5 10 0,18-28 0,2 8 0,30-20-951,-3 1 951,-21 38 0,2 1 0,3-2 0,0 3-130,19-15 130,18-10 0,-26 25 0,10-6 0,-21 16 0,-7 11 0,-7 7 0,-10 9 944,0 0-944,-4 4 137,-4 18-137,-1-6 0,-3 15 0,-4-11 0,-5 6 0,-5 6 0,-1 0 0,-9 12 0,7 1 0,-14 8 0,3 5 0,1-1 0,-4 1 0,8 0 0,-9 0 0,10 0 0,-10-5 0,15-3 0,-7-10 0,14-3 0,-3-15 0,5-2 0,0-8 0,4 0 0,-3 2 0,6 7 0,-6 0 0,2 9 0,0-4 0,-3 1 0,8 3 0,-8-3 0,2 10 0,1 1 0,-4 12 0,3-5 0,-5 11 0,1-4 0,-1 6 0,1-7 0,-1-1 0,-3-6 0,3-10 0,-12 2 0,16-21 0,-6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5:59.3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4594 301 24575,'-76'0'0,"1"0"0,-2 0 0,-9 0 0,-12 0 0,23 0 0,-15 0 0,24 0 0,-13 0 0,1 0 0,16 0 0,7 0 0,9 0 0,6 0 0,6 0 0,6-7 0,6 5 0,9-5 0,2 7 0,7-4 0,11-13 0,19 5 0,15-11 0,20 6 0,8 5 0,19-6-984,8-1 976,-43 12 0,0 0 8,36-12-559,4 7 559,-6-6 0,-6 4 0,5-10 0,-30 12 0,-3-4 0,-23 7 0,-3 4 971,-15-3-971,0 8 588,-5-4-588,-39 4 0,3 0 0,-44 0 0,3 0 0,-10 0 0,8 0 0,-3 0 0,4 0 0,0 0 0,1 0 0,16 0 0,8 0 0,12 0 0,5 0 0,8 0 0,8 0 0,1-3 0,45 2 0,3-2 0,39 8 0,10 14-969,5 8 969,-38-5 0,1 1 0,-1-3 0,1 1 0,4 5 0,0 0 0,-3-2 0,-1-1 0,6 2 0,-3-1 0,26 13 0,-34-15 0,-2-1 0,19 5 0,8 14 0,-19-17 0,-13-2 0,-13-8 0,-10 0 969,-7-5-969,-3 4 0,-4-5 0,0 1 0,-25 4 0,-9-7 0,-27 3 0,-13-8 0,-9 0-673,-16 0 673,42 0 0,0 0-492,-6 0 0,0 0 419,1-3 1,0 0 72,-4-1 0,1 0 0,6 1 0,2-1-372,-37-2 372,39 5 0,2 2 0,-25-1 0,-14 0 0,11 0 0,14 0 0,2 0 0,14 0 622,1 0-622,11 4 983,3 1-821,9 0 245,5 2-407,3-6 0,6 6 0,-2-6 0,3 2 0,-2-3 0,-2 0 0,-4-4 0,-6-5 0,-7-11 0,-12-6 0,-1 0 0,-11-5 0,-1 8 0,-2-4 0,-5 5 0,7 5 0,1 1 0,-1 6 0,0 4 0,6 1 0,-4 5 0,10 0 0,-10 0 0,10 0 0,-4 0 0,0 0 0,-1 5 0,-7 0 0,0 6 0,1 0 0,5 3 0,-4-2 0,10 7 0,-3-8 0,5 8 0,1-8 0,-1 3 0,6 0 0,-5-4 0,-2 8 0,5-8 0,-4 3 0,13-4 0,0 1 0,4-5 0,1 2 0,6-6 0,-1 7 0,0-7 0,4 6 0,-2-7 0,2 7 0,-4-2 0,0 0 0,5 2 0,-4-3 0,3 1 0,-4 2 0,1-6 0,3 6 0,1-6 0,1 6 0,2-6 0,-3 2 0,1 1 0,-1 0 0,-1 1 0,-2 2 0,7-6 0,-4 6 0,0-3 0,4 1 0,-8 2 0,7-3 0,-7 5 0,4-2 0,-5-2 0,0 3 0,-4-4 0,3 5 0,-8 0 0,3 4 0,-4 1 0,-1 0 0,1 3 0,0-7 0,-1 7 0,1-3 0,-1 1 0,1 2 0,-1-7 0,6 6 0,-5-6 0,2 6 0,6-7 0,-4 3 0,10-4 0,0-3 0,2-2 0,-1 1 0,4-3 0,-4 6 0,4-6 0,1 2 0,-4 0 0,2-2 0,-2 3 0,4-1 0,-1-2 0,-3 5 0,3-5 0,-3 2 0,0 1 0,2-3 0,-2 2 0,4 0 0,-5 2 0,-1 3 0,-3 0 0,-6 5 0,0 0 0,-13 12 0,1-5 0,-9 11 0,3-10 0,-3 10 0,8-11 0,-4 5 0,9-1 0,-3-8 0,-1 7 0,-14-1 0,23-10 0,-6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6:06.4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1128 24575,'24'0'0,"-4"0"0,-8 0 0,-4 0 0,8 0 0,-4 0 0,5 0 0,4 0 0,2 0 0,4 0 0,1 0 0,-1 4 0,-4 1 0,3 0 0,-4 3 0,6-3 0,-6 0 0,0 3 0,-1-8 0,-3 8 0,3-7 0,-4 2 0,-1 1 0,1-3 0,4 3 0,-3-4 0,4 0 0,-6 0 0,1 3 0,-1-2 0,1 3 0,-1-4 0,-4 0 0,-1 0 0,-3 0 0,2 0 0,-1 0 0,2 0 0,-1 0 0,-1 0 0,1 0 0,1 0 0,2 0 0,-1 0 0,3 0 0,-6 0 0,6 0 0,-6-3 0,7 2 0,-4-3 0,5 4 0,-5 0 0,4 0 0,-7 0 0,2 0 0,-3 0 0,2 0 0,-1 0 0,1 0 0,5 0 0,-2 0 0,7 0 0,-3 0 0,0 0 0,4 0 0,-3 0 0,3 0 0,-4 0 0,-5 0 0,4 0 0,-8 0 0,8 0 0,-7 0 0,6 0 0,-2 0 0,3 0 0,1 0 0,0 0 0,-1 0 0,1 0 0,0 0 0,-1 0 0,1 0 0,0 0 0,4 0 0,-3 0 0,3 0 0,0 0 0,2 0 0,0 0 0,3 0 0,-8 0 0,8 0 0,-8 0 0,3 0 0,0 0 0,2 0 0,4 0 0,1 0 0,-1 0 0,0 0 0,1 0 0,-6 0 0,5 0 0,-10 0 0,5 0 0,-6 0 0,1 0 0,4 0 0,-3 0 0,8 0 0,4-4 0,-1 3 0,6-3 0,-8 4 0,1 0 0,-1 0 0,0 0 0,6 0 0,-4 0 0,3 0 0,1 0 0,-4 0 0,4 0 0,0 0 0,-4 0 0,3 0 0,-4 0 0,5 0 0,-5-4 0,5 3 0,0-3 0,-4 0 0,4 3 0,-6-3 0,6-1 0,-5 4 0,0-3 0,4 4 0,-1-4 0,4 3 0,-5-7 0,-9 7 0,-4-3 0,0 4 0,-1-3 0,1 2 0,0-3 0,-1 4 0,1-4 0,4 3 0,-3-3 0,4 4 0,-6 0 0,1 0 0,-1 0 0,1 0 0,0 0 0,-1 0 0,1-3 0,-5 2 0,4-3 0,-4 4 0,5 0 0,-5 0 0,4 0 0,-8 0 0,11 0 0,-9 0 0,4 0 0,-2 0 0,-3 0 0,6 0 0,-2 0 0,3 0 0,6 0 0,-4 0 0,3 0 0,0 0 0,-3 0 0,0 0 0,-3 0 0,-6 0 0,2 0 0,-3 3 0,-1 2 0,-3 5 0,3-2 0,-6 3 0,5-3 0,2-1 0,0 1 0,3-1 0,-3 1 0,-1-1 0,1 1 0,-1-1 0,0 0 0,1 1 0,-1-1 0,1-2 0,-1 1 0,1-2 0,2 0 0,-2 3 0,3-7 0,-3 7 0,3-6 0,2 6 0,4-2 0,-1-1 0,1 4 0,-1-7 0,-3 6 0,3-7 0,-8 4 0,4-1 0,-5-2 0,4 2 0,-3-3 0,3 0 0,-1 0 0,-2 0 0,2 0 0,-2-7 0,-1 3 0,0-7 0,-3 4 0,-1-1 0,1-3 0,-4 3 0,4-3 0,-4 3 0,0-7 0,0 6 0,0-10 0,0 10 0,0-7 0,0 3 0,0 1 0,0-4 0,0 7 0,0-6 0,0 6 0,0-3 0,0 5 0,0-5 0,0-1 0,-4-3 0,-1-1 0,-3 0 0,-1 0 0,1 1 0,0-1 0,3 0 0,1 5 0,1 3 0,2-1 0,-12 9 0,4-6 0,-6 10 0,4 2 0,3 2 0,1 1 0,-1-1 0,1 1 0,-1 3 0,0-2 0,0 6 0,0-6 0,3 7 0,-2-8 0,3 8 0,-4-4 0,3 1 0,-2 2 0,2-2 0,-3-1 0,0 4 0,0-3 0,0-1 0,-1 4 0,1-4 0,-4 5 0,-1 0 0,-4-1 0,0 1 0,0 4 0,-5-2 0,4 3 0,-4-5 0,5 0 0,1-1 0,-1-3 0,4-1 0,1 0 0,4-4 0,0 4 0,4-5 0,-3 1 0,7 2 0,-7-2 0,-1 3 0,0-4 0,-3 1 0,3-1 0,0 1 0,1-1 0,0-3 0,-3-1 0,1-3 0,-5 0 0,1 0 0,-4 0 0,1-3 0,-6-6 0,0-1 0,-6-4 0,1 1 0,-6-2 0,4-3 0,-4-1 0,4-5 0,7 5 0,-1-3 0,6 5 0,0 0 0,0-4 0,0 3 0,0-4 0,0 6 0,3-6 0,-1 4 0,5-3 0,-2 4 0,0 0 0,3 5 0,-3-4 0,4 3 0,-4-3 0,2-1 0,-5 4 0,2-10 0,-4 11 0,4-11 0,-3 10 0,7-3 0,-7-1 0,6 0 0,-5 0 0,2 1 0,-1-1 0,-1 0 0,2 0 0,0 1 0,-3 3 0,7 1 0,-7 0 0,7 3 0,-2-3 0,3 5 0,0-1 0,1 1 0,-1-1 0,1 0 0,-1 1 0,0-1 0,1 0 0,-1-3 0,-4 2 0,3-3 0,-7 0 0,4 0 0,0-1 0,1 2 0,3 4 0,0-1 0,1 0 0,-1 1 0,4-1 0,-3 0 0,3 1 0,0-1 0,-3 0 0,3-2 0,0 1 0,-3-1 0,6 2 0,-2-3 0,3 3 0,0-3 0,0-1 0,0 0 0,0-5 0,0-4 0,3 3 0,6-8 0,10 2 0,0 1 0,8 0 0,-9 6 0,8 3 0,-3 1 0,4 4 0,6 4 0,-4 1 0,9 4 0,-4 0 0,6 0 0,0 0 0,-6 0 0,4 0 0,-9 0 0,-1 0 0,-2 4 0,-8 0 0,3 5 0,-4-4 0,0 2 0,-1-2 0,1-1 0,3 7 0,-3-9 0,-1 5 0,-5-4 0,-3-2 0,3 2 0,-3-3 0,3 4 0,-1-4 0,-2 4 0,2-4 0,2 0 0,-3 0 0,11 0 0,-6 0 0,7 0 0,1 0 0,-5 0 0,9 0 0,-8 0 0,8-4 0,-3-6 0,4 0 0,1-7 0,4 2 0,3-4 0,4 3 0,-5-2 0,5 3 0,-5-4 0,0-1 0,-1 5 0,-11-1 0,0 6 0,-10 2 0,0 1 0,-5 2 0,1-2 0,3-1 0,2 0 0,4 3 0,-1-2 0,1 2 0,-5-3 0,4 3 0,-8-1 0,4 5 0,-5-3 0,1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6:11.1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2778 0 24575,'-30'0'0,"3"0"0,5 0 0,4 0 0,-8 0 0,3 0 0,-10 0 0,4 0 0,-9 0 0,4 4 0,-6 2 0,0-1 0,0 4 0,1-8 0,-1 8 0,0-8 0,0 8 0,0-8 0,0 8 0,6-8 0,1 3 0,6-4 0,-1 0 0,1 0 0,4 0 0,-3 0 0,8 0 0,-8 0 0,8 0 0,-4 0 0,5 0 0,1 0 0,-1 0 0,0 0 0,-7 0 0,6 0 0,-7 0 0,13 0 0,-4 0 0,3 0 0,-3 0 0,3 0 0,-3 0 0,8 0 0,-4 0 0,0 0 0,4 0 0,-4 0 0,0 0 0,4 0 0,-4 0 0,5 0 0,-8 0 0,5 0 0,-9 0 0,6 0 0,1 0 0,-4 0 0,3 0 0,-3 0 0,-1 0 0,0 0 0,0 0 0,1 0 0,-1 0 0,-5 0 0,4 0 0,-8 0 0,3 0 0,-4 0 0,0 0 0,-1 0 0,1 0 0,-1 5 0,-5-4 0,4 3 0,-9-4 0,3 4 0,-11-3 0,5 8 0,-5-8 0,6 8 0,0-4 0,0 5 0,1 0 0,-1 0 0,0 0 0,1 4 0,4-3 0,-3 7 0,-3-3 0,5 3 0,-4-3 0,13-2 0,4-5 0,2 1 0,-1 0 0,4-1 0,-3 1 0,-1-1 0,4 1 0,-3-1 0,4 1 0,-4-1 0,3 1 0,-4 0 0,5-1 0,1 0 0,-1 1 0,4-5 0,-3 0 0,8-4 0,-4 0 0,4 0 0,1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6:16.5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14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531 304 24575,'0'-33'0,"0"9"0,0 7 0,0 6 0,0 2 0,0-3 0,0 5 0,3-1 0,4-3 0,2 3 0,1-3 0,-6 4 0,2 0 0,-2-3 0,0 2 0,2 32 0,-9-12 0,6 28 0,-7-23 0,4 4 0,-4 2 0,3 0 0,-3 3 0,0-4 0,3 6 0,-7-6 0,7 5 0,-3-10 0,1 5 0,2-6 0,-3 1 0,0-1 0,3 1 0,-2 0 0,3-1 0,0 1 0,0 4 0,0-3 0,0 4 0,0-10 0,0 4 0,0-8 0,0 4 0,0-38 0,0 14 0,0-23 0,0 19 0,0 7 0,0-6 0,0 6 0,0-7 0,0 8 0,0-8 0,0 3 0,0 1 0,0-4 0,-4 3 0,-1-4 0,1 1 0,-4-1 0,7 0 0,-3 1 0,4-1 0,0 0 0,0 4 0,0 2 0,0-1 0,0 4 0,0-4 0,-3 2 0,3 1 0,-4-1 0,-2 3 0,1 3 0,-13-3 0,8 2 0,-9-3 0,6 0 0,-3 0 0,-1-1 0,-5 0 0,4 1 0,-3-1 0,8 1 0,-3 0 0,4 0 0,0 3 0,1 2 0,4 3 0,-4 0 0,3 0 0,-2 0 0,-1 0 0,-2 0 0,1 0 0,1 0 0,3 0 0,-2 0 0,2 3 0,0-16 0,5 10 0,3-15 0,0 10 0,0-3 0,0 3 0,0-3 0,0 0 0,0 3 0,0-2 0,0-1 0,4 3 0,-4-2 0,4-1 0,-19 31 0,3-12 0,-8 26 0,4-18 0,7 1 0,-7-4 0,6 3 0,-1-7 0,6 2 0,-2-3 0,3-1 0,0 1 0,-3-1 0,6 4 0,-2-3 0,3 3 0,-4 0 0,4-3 0,-4 3 0,4-1 0,-3-1 0,2 1 0,-2 1 0,3-3 0,-4 2 0,4 1 0,-4-3 0,4 2 0,0 1 0,0-3 0,17-19 0,-5 2 0,10-13 0,-7 6 0,-6 3 0,7-4 0,-3 1 0,4-1 0,-5 4 0,0-3 0,0 8 0,-4-4 0,4 0 0,-4 7 0,0-6 0,-1 10 0,1-6 0,2 3 0,-2 0 0,3 1 0,-4-1 0,4 0 0,-3 0 0,3-3 0,-4 6 0,1-5 0,-1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16.7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207 319 24575,'0'-31'0,"0"7"0,-8 13 0,7 3 0,-10 1 0,3-1 0,0 0 0,-3 4 0,3-3 0,0 3 0,1-3 0,0 2 0,-1-1 0,1 2 0,-1-4 0,1 1 0,-1 2 0,0-1 0,1 1 0,-1-2 0,4-1 0,-3 0 0,3 1 0,-3-1 0,2 1 0,-1 0 0,2-1 0,-1-2 0,2 1 0,3-1 0,0 0 0,0 2 0,0-2 0,3-1 0,1 3 0,4 1 0,-1 0 0,4 6 0,-3-2 0,3 3 0,0 0 0,-3 0 0,3 0 0,0 0 0,-3 0 0,3 0 0,-1 0 0,-5 7 0,2 1 0,-7 3 0,0 0 0,0-3 0,0 3 0,0 1 0,0 0 0,0 3 0,0-6 0,0 7 0,0-8 0,0 8 0,0-4 0,-4 1 0,-4 2 0,-1-2 0,-3 0 0,4 2 0,0-6 0,0 6 0,0-6 0,0 7 0,0-8 0,0 4 0,0-5 0,1 1 0,2-1 0,-1 1 0,1-1 0,1 1 0,-3-1 0,3 4 0,0-3 0,-3 0 0,6 2 0,-5-5 0,5 8 0,-2-5 0,3 2 0,0-3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19.9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144 295 24575,'4'-29'0,"-1"2"0,-3 10 0,0 5 0,0 0 0,0 4 0,0-3 0,0 3 0,0-3 0,0 0 0,0 2 0,0-2 0,0 0 0,0 3 0,0-3 0,0 0 0,0 2 0,0-2 0,0 0 0,0 3 0,0-3 0,0 0 0,0 3 0,0-3 0,13 7 0,-7 1 0,10 6 0,-8 4 0,-4 1 0,-1 3 0,0-4 0,1 4 0,1-3 0,-2 7 0,0-6 0,-2 6 0,2-2 0,1 3 0,-3-3 0,6 3 0,-6-4 0,6 5 0,-2-1 0,3 1 0,1 4 0,-4-3 0,2 4 0,-2-6 0,0 1 0,-2 4 0,1-3 0,-3 3 0,3-4 0,-4 0 0,0-1 0,0 1 0,0 0 0,0-5 0,0 4 0,0-4 0,0 1 0,0 3 0,0-8 0,0 4 0,0-1 0,0-2 0,0 2 0,0-3 0,-4 3 0,3-3 0,-2 3 0,-1 4 0,3-6 0,-3 6 0,4-7 0,0 3 0,0-2 0,0 2 0,0-3 0,0 3 0,0-2 0,0 2 0,0-3 0,0 4 0,0-4 0,0 4 0,0-1 0,0-2 0,0 6 0,0-6 0,0 3 0,0-1 0,0-2 0,0 2 0,0-3 0,0 7 0,0-6 0,-3 6 0,2-8 0,-6 1 0,3-1 0,-3 1 0,-1-1 0,0 1 0,1-1 0,-1-2 0,1 1 0,-1-2 0,-4 4 0,4 0 0,-4 0 0,4-1 0,1 1 0,-1-4 0,-4 3 0,4-6 0,-1 6 0,-1-3 0,5 4 0,-6-1 0,3-3 0,1 3 0,-1-3 0,0 0 0,1 3 0,-1-3 0,1 0 0,-1 3 0,1-3 0,-3 3 0,2-3 0,-2-1 0,3-3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22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1 332 24575,'0'-24'0,"0"4"0,0 13 0,0-5 0,0 0 0,0-4 0,0 5 0,0-4 0,0 6 0,0-3 0,0 5 0,0-4 0,3 2 0,-2-2 0,9 4 0,-5 2 0,5 2 0,-3-7 0,-3 4 0,3-8 0,-6 7 0,6-5 0,-7 3 0,8-6 0,-7 6 0,6-7 0,-3 8 0,1-4 0,2 4 0,-7 1 0,7-1 0,-3 28 0,-3-14 0,1 26 0,-9-20 0,3 1 0,-5 2 0,1-2 0,3 4 0,-2-1 0,6 1 0,-6-1 0,6 1 0,-3 4 0,0-3 0,3 3 0,-2-4 0,3-1 0,0 1 0,0 4 0,0-3 0,0 4 0,0-6 0,0 1 0,0 4 0,0 2 0,0 4 0,4 12 0,7 3 0,5 6 0,10 4 0,-4-5 0,3 0 0,-4-1 0,-2-11 0,-5-7 0,4-2 0,-9-12 0,3 2 0,-5-9 0,1 1 0,-4-1 0,3 0 0,-10-36 0,1 12 0,-3-32 0,-3 22 0,3-1 0,0-5 0,-4-1 0,4 0 0,-5-5 0,1 5 0,3-5 0,-3 4 0,8 2 0,-7 0 0,7 9 0,-4-7 0,1 8 0,3 0 0,-3 2 0,4 4 0,0 5 0,0-4 0,0 8 0,0-4 0,0 2 0,0 1 0,0-1 0,6 3 0,2-1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3:28.0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45 241 24575,'6'-23'0,"1"3"0,-6 12 0,1-3 0,-2 2 0,2-3 0,-2 1 0,2 2 0,-2-2 0,2 3 0,-2 0 0,5-2 0,-2 2 0,0-1 0,-1 0 0,-2 1 0,0-2 0,0 0 0,-6 4 0,-2 0 0,-2 5 0,-2 1 0,7 0 0,-4-7 0,30 17 0,-17-13 0,23 13 0,-57-12 0,24-4 0,-27 4 0,33-3 0,-2 3 0,-3-10 0,-1-2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22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27.1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1080 495 24575,'0'-27'0,"0"5"0,0 11 0,0 3 0,0-3 0,0 3 0,0-7 0,0 6 0,0-3 0,0 5 0,0-5 0,0 3 0,0-2 0,0 3 0,0-3 0,0 3 0,0-7 0,0 3 0,0-1 0,0 2 0,0 4 0,0-4 0,-3 3 0,2-3 0,-3 3 0,1-3 0,2 3 0,-2-3 0,3 1 0,-3 2 0,2-2 0,-2-1 0,3 3 0,0-2 0,0-1 0,0 3 0,-4-2 0,4 0 0,-4 2 0,4-3 0,0 1 0,0 2 0,0-3 0,0 1 0,-3 2 0,-4-2 0,-1 6 0,-3 0 0,0 4 0,2 0 0,-7 0 0,8 0 0,-13 0 0,7 0 0,-12 0 0,8 0 0,-8 0 0,3 0 0,-4 4 0,-1 1 0,6 4 0,-5 0 0,9 0 0,-3-1 0,8 0 0,-2-3 0,6 1 0,-3-1 0,1-1 0,2 3 0,-3-3 0,5 0 0,-1 2 0,-3-1 0,3-1 0,1 3 0,-3-4 0,5 2 0,-6 1 0,3-2 0,1 0 0,0 3 0,-4-3 0,3 0 0,-3 2 0,3-5 0,-2 2 0,2-3 0,-3 3 0,0-2 0,3 5 0,-3-5 0,4 6 0,-1-6 0,-3 2 0,3 0 0,-3-2 0,0 2 0,3-3 0,-3 0 0,0 0 0,3 0 0,-3 0 0,-4 0 0,6 0 0,-6 0 0,7 0 0,1 0 0,-4 0 0,2 0 0,-2 0 0,4-4 0,-4 0 0,2 0 0,-1-2 0,2 5 0,0-3 0,-3-2 0,3 4 0,-3-8 0,4 9 0,-1-6 0,-3 3 0,3 0 0,-3-2 0,3 5 0,1-6 0,-4 3 0,3-1 0,-3 2 0,3 0 0,-2 2 0,1-3 0,-2 4 0,4-3 0,-4 2 0,2-6 0,2 3 0,4-3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35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447 216 24575,'4'24'0,"-1"1"0,-3-16 0,0 2 0,0-3 0,0 4 0,0-4 0,0 4 0,0-5 0,0 4 0,0-3 0,0 3 0,0 0 0,0 1 0,3 0 0,-2 0 0,6-5 0,-3 1 0,0-1 0,3 1 0,-3 3 0,0-3 0,3-1 0,0-3 0,4-4 0,1 0 0,-2-7 0,-2 2 0,-1-6 0,1 3 0,-4 1 0,3-1 0,-3 1 0,0-1 0,6 0 0,-5 1 0,5 3 0,-2-3 0,-1 3 0,0-7 0,0 3 0,-3-2 0,3 2 0,-6 1 0,2-4 0,-3 3 0,0-3 0,0 0 0,0 3 0,0-3 0,0 1 0,0 1 0,0-1 0,0 0 0,0 2 0,0-2 0,-6 3 0,-3 3 0,-2 1 0,0 3 0,3 0 0,-7 0 0,5 0 0,-9 0 0,11 0 0,-8 0 0,3 0 0,0 0 0,-2 0 0,6 0 0,-3 0 0,1 0 0,2 0 0,-3 0 0,5 0 0,-4 0 0,2 0 0,-2 3 0,4-2 0,-4 2 0,2-3 0,-2 3 0,4-2 0,-4 2 0,2-3 0,-2 0 0,0 0 0,3 0 0,-3 0 0,0 0 0,2 0 0,-2 0 0,1 0 0,1 0 0,-2 0 0,1 0 0,2 0 0,-3 0 0,1 0 0,2 0 0,-2 0 0,0 0 0,2-3 0,-3-4 0,7-1 0,-3 0 0,3-2 0,-1 5 0,-1-6 0,2 4 0,-1-1 0,2-2 0,0 1 0,2-1 0,-2 2 0,3-3 0,0 2 0,-4-2 0,3 4 0,-2-4 0,3 3 0,0-3 0,-3 3 0,2-3 0,-3 3 0,4-2 0,13 6 0,-6 1 0,10 3 0,-10 0 0,1 0 0,2 0 0,-1 0 0,1 0 0,1 0 0,-3 0 0,7 0 0,-6 0 0,2 0 0,-3 0 0,3 0 0,-3 0 0,3 0 0,0 0 0,-3 0 0,3 0 0,0 0 0,-3 0 0,3 0 0,0 0 0,-3 0 0,3 0 0,0 0 0,-3 0 0,2 0 0,1 0 0,-3 0 0,3 0 0,-1 0 0,-2 0 0,2 0 0,1 0 0,-3 0 0,3 0 0,-1 0 0,-2 0 0,3 0 0,-1 0 0,-2 0 0,2 0 0,0 0 0,-2 3 0,2-3 0,0 4 0,-2-4 0,2 0 0,-3 6 0,-3 2 0,-1 3 0,-3-1 0,-3-3 0,-5 1 0,-1-1 0,-6 2 0,2-1 0,-4 0 0,-4 1 0,3 3 0,-4-3 0,1 8 0,3-4 0,-8 1 0,8 2 0,-9-2 0,9-1 0,-3 3 0,4-7 0,0 3 0,1 0 0,-1-2 0,4 1 0,-3-2 0,8-2 0,-4 1 0,5-1 0,-1 1 0,0-1 0,1 1 0,-1-1 0,1 1 0,-1-4 0,0 3 0,1-3 0,-1 0 0,1 3 0,-1-3 0,1 3 0,-1 1 0,1-1 0,2 0 0,-5-2 0,5 1 0,-6-2 0,4 0 0,-1 6 0,1-5 0,0 3 0,-1-2 0,-2-5 0,-1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38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145 328 24575,'-8'-24'0,"0"3"0,1 14 0,-1-1 0,1 0 0,-1 1 0,0-1 0,4 1 0,-3-1 0,3 0 0,-3 1 0,-1 2 0,0-1 0,1-2 0,3 0 0,-3-3 0,6 3 0,-6 0 0,3-3 0,0 3 0,0-3 0,1 3 0,2 1 0,-2-4 0,-1 2 0,4-2 0,-4 4 0,4-4 0,0 3 0,0-2 0,6 2 0,3 5 0,6-1 0,1 0 0,-3 3 0,2-2 0,-2-1 0,-1 3 0,4-6 0,-3 6 0,-1-3 0,4 0 0,-8 3 0,4-2 0,-5 3 0,4 0 0,-2 0 0,2 0 0,-4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42.2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128 251 24575,'-4'-28'0,"1"2"0,3 9 0,0-5 0,0 4 0,0-3 0,0-1 0,0 4 0,0-3 0,0 4 0,-8 4 0,6 1 0,-5 4 0,7 1 0,0 35 0,0-16 0,0 30 0,0-26 0,0 1 0,0 0 0,0-5 0,0 4 0,0-8 0,0 8 0,0-8 0,0 8 0,0-7 0,0 2 0,0-3 0,0 2 0,0-1 0,0 2 0,-8-4 0,7 1 0,-7 0 0,8 3 0,-3-3 0,2 2 0,-6-2 0,6 2 0,-2-3 0,3 3 0,0 1 0,0-4 0,0 4 0,0-1 0,0-2 0,0 3 0,0 0 0,0-3 0,0 3 0,0 0 0,0-2 0,0 3 0,0-5 0,0 5 0,0-4 0,0 8 0,0-4 0,0 1 0,0 3 0,0-4 0,0 5 0,0-5 0,0 4 0,0-7 0,-4 6 0,3-6 0,-3 6 0,4-6 0,-3 6 0,2-2 0,-3 4 0,1-5 0,2 4 0,-2-8 0,-1 8 0,3-8 0,-3 8 0,1-8 0,2 4 0,-3-4 0,1-1 0,2 4 0,-6-3 0,7 3 0,-7-3 0,6-1 0,-6 4 0,6-3 0,-2 3 0,3-3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42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47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197 176 24575,'-24'0'0,"4"0"0,12 0 0,4 3 0,-3 8 0,7-2 0,-4 9 0,1-9 0,2 6 0,-3-6 0,4 3 0,0-5 0,0 5 0,0-4 0,0 4 0,0-5 0,-3 1 0,2 3 0,-2-3 0,3 3 0,-4 0 0,4-3 0,-4 3 0,1-4 0,-1 3 0,-3-2 0,0-1 0,-1-25 0,4 9 0,-3-21 0,6 17 0,-3 1 0,0-4 0,3 3 0,-2 1 0,3-4 0,0 3 0,0-3 0,0-1 0,0 4 0,0-2 0,-4 6 0,3-7 0,-2 8 0,3-4 0,-3 4 0,2 1 0,-9-4 0,8 3 0,-4-3 0,2 3 0,3 1 0,-5-4 0,5 2 0,-3-2 0,4 1 0,0 1 0,-3-1 0,2 2 0,-2-2 0,15 5 0,-5-2 0,10 7 0,-9 0 0,-1 0 0,4 4 0,-3 0 0,3 0 0,-3-1 0,-1 1 0,4-3 0,-2 2 0,1 0 0,-2-2 0,3 2 0,-3 1 0,3-3 0,0 2 0,-3-3 0,3 0 0,-1 0 0,-1 0 0,2 0 0,-4 3 0,4-2 0,-3 2 0,3-3 0,0 0 0,-3 0 0,3 0 0,-1 0 0,-1 0 0,1 0 0,1 0 0,-3 0 0,2 0 0,1 4 0,-3-3 0,3 5 0,-4-1 0,0-1 0,3 2 0,-2-5 0,3 5 0,-4-1 0,-3 2 0,-1 4 0,-3-3 0,0 2 0,0 1 0,0-3 0,0 3 0,0 0 0,0-3 0,0 3 0,-7 0 0,5-3 0,-8 3 0,6-4 0,0 1 0,-3-1 0,2 5 0,1-4 0,-3 4 0,6-4 0,-6-1 0,3 1 0,0-1 0,-3 1 0,6 2 0,-6-1 0,6 2 0,-5-4 0,5 4 0,-2-3 0,3 3 0,-4-4 0,4 4 0,-4-2 0,1 1 0,2-2 0,-2 2 0,3-1 0,-4 1 0,3 1 0,-2-3 0,3 3 0,0 0 0,-3-3 0,2 3 0,-3-3 0,4 2 0,0-2 0,0 2 0,0 0 0,0-2 0,0 2 0,0 0 0,0-2 0,0 2 0,0 1 0,0-3 0,0 3 0,0-1 0,0-1 0,0 2 0,0-1 0,0-1 0,4 2 0,0-1 0,0-1 0,2 1 0,-5-3 0,5 4 0,-5-3 0,3 2 0,-1 1 0,1-7 0,-4-29 0,3 10 0,-11-25 0,7 23 0,-6 0 0,6 5 0,-7-4 0,7 3 0,-6 1 0,6-4 0,-5 7 0,5-2 0,-2-1 0,-1-1 0,-1 1 0,1-4 0,-3 7 0,3-6 0,-1 6 0,-2-3 0,3 5 0,-4-5 0,0 4 0,1-4 0,-1 5 0,4 0 0,-2-1 0,1 1 0,-2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7:51.6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8:08.8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32 258 24575,'0'-24'0,"0"10"0,-10 42 0,3-14 0,-4 22 0,7-25 0,4-2 0,0 6 0,0-6 0,0 7 0,0-4 0,0 1 0,0 2 0,0-6 0,0 7 0,0-8 0,0 8 0,0-8 0,0 8 0,0-4 0,0 5 0,0 0 0,0-1 0,0 1 0,0 0 0,4-1 0,0-3 0,1-1 0,2-5 0,-7 1 0,13-4 0,-7-1 0,8-3 0,-4-7 0,-1-2 0,2-3 0,-4 0 0,1 1 0,0 2 0,0-7 0,0 8 0,0-8 0,0 3 0,0 0 0,0-2 0,0 2 0,-3 0 0,2-2 0,-6 2 0,6 0 0,-6-3 0,2 8 0,-3-8 0,4 3 0,-3-4 0,3-4 0,-1 3 0,-2-8 0,3 8 0,-4-9 0,0 9 0,0 1 0,0-4 0,0 12 0,0-8 0,0 10 0,3-3 0,-2 2 0,2-3 0,1 0 0,-3 2 0,2-7 0,1 8 0,-4-4 0,7 5 0,0 2 0,1 2 0,6 3 0,-6 0 0,2 0 0,0 0 0,-2 3 0,3 1 0,-3 4 0,-1-1 0,1 1 0,-1-1 0,1 1 0,-1 0 0,1-1 0,-4 1 0,3-1 0,-6 4 0,2-3 0,-3 3 0,0 0 0,0-3 0,0 3 0,0 0 0,0-2 0,0 5 0,0-5 0,0 3 0,0-5 0,0 4 0,0-3 0,0 3 0,0 0 0,0-3 0,0 3 0,0 0 0,0 2 0,0-2 0,0 1 0,0-4 0,0 3 0,0-2 0,0 2 0,0 1 0,0-4 0,0 4 0,0 0 0,0-4 0,0 4 0,0-5 0,0 5 0,0-4 0,0 4 0,0-5 0,0 5 0,0-4 0,0 4 0,0-4 0,0 2 0,0-1 0,0 2 0,0 0 0,0-3 0,0 3 0,0 0 0,0-3 0,0 3 0,0 0 0,0-3 0,0 3 0,0 0 0,0-3 0,0 2 0,0 0 0,0-2 0,0 3 0,0-1 0,0-2 0,0 3 0,0-35 0,0 16 0,4-28 0,0 23 0,5-3 0,-1-1 0,0 0 0,0 0 0,0 5 0,1-4 0,-1 3 0,0 1 0,-1 0 0,1 0 0,0 3 0,0-2 0,-1 3 0,1 1 0,-1-1 0,1 0 0,-1 4 0,1-3 0,-1 3 0,1 0 0,-1-3 0,1 3 0,-5-6 0,1 2 0,-4-3 0,0 1 0,0 2 0,0-3 0,0 0 0,0 3 0,-4-3 0,3 4 0,-5-1 0,5-4 0,-6 4 0,6-4 0,-6 0 0,6 4 0,-6-4 0,6 0 0,-2 3 0,-1-6 0,3 6 0,-3-7 0,4 8 0,-4-8 0,3 3 0,-2 0 0,3-2 0,0 6 0,0-7 0,0 8 0,0-8 0,0 7 0,0-2 0,0 3 0,0-3 0,-4 2 0,3-2 0,-2 4 0,0-4 0,2 2 0,-6-2 0,3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8:10.5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 24575,'24'-7'0,"-4"1"0,-13 6 0,0 0 0,3 3 0,-5 4 0,5 1 0,-9 3 0,2-4 0,-3 4 0,0-3 0,0 3 0,3 0 0,-2-3 0,2 2 0,-3 1 0,0-3 0,4 3 0,-3-1 0,2-2 0,-3 3 0,0-1 0,-11-1 0,9-2 0,-9-3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3:32.7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8:12.9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25 253 24575,'0'-29'0,"0"5"0,0 16 0,0-3 0,0 2 0,0-7 0,0 3 0,4-8 0,0 3 0,5-4 0,-1 6 0,-3-1 0,-1 0 0,-4 4 0,0 2 0,0 3 0,3 34 0,-2-14 0,2 24 0,-3-21 0,3-6 0,2 6 0,-1-2 0,0 0 0,-1 2 0,-2-2 0,6-1 0,-6 4 0,3-3 0,-1 3 0,-2 1 0,3 0 0,-4-1 0,0 1 0,0 0 0,0-5 0,0 4 0,0-8 0,0 4 0,0 0 0,0-4 0,0 8 0,0-8 0,0 8 0,0-8 0,-3 4 0,-2 0 0,-3-4 0,4 4 0,-3-5 0,6 1 0,-6 3 0,6-3 0,-2 3 0,3-1 0,0-2 0,0 2 0,-6-3 0,-2-3 0,-4-1 0,2-3 0,3 0 0,-4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8:17.3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116 202 24575,'0'30'0,"0"-5"0,0-13 0,0-4 0,3 4 0,-2-5 0,5 4 0,-5-2 0,3 2 0,-4-1 0,0-1 0,0 2 0,0-1 0,0-1 0,0 2 0,0-1 0,0-1 0,0 2 0,3 0 0,-2-2 0,3 2 0,-4-3 0,0 7 0,0-6 0,0 6 0,0-7 0,3-1 0,-9-35 0,3 10 0,-9-25 0,3 17 0,0 8 0,0-8 0,4 8 0,-3-9 0,3 10 0,0-5 0,-2 5 0,6 0 0,-6 5 0,6-4 0,-3 3 0,1-3 0,2-1 0,-3 4 0,0-3 0,3 4 0,-3-1 0,1 1 0,2 0 0,-2 4 0,-1-4 0,4 4 0,-7 1 0,6-4 0,-6 2 0,6-2 0,-2 4 0,-1-1 0,7 30 0,-2-16 0,3 25 0,3-24 0,-7 1 0,7-1 0,-3 4 0,1-2 0,-2 6 0,0-7 0,-2 8 0,2-8 0,1 8 0,-3-8 0,3 8 0,-4-7 0,3 6 0,-2-2 0,3-1 0,-4 4 0,0-7 0,3 2 0,-2 1 0,3-4 0,-4 4 0,0-5 0,0 4 0,0-2 0,0 1 0,0 1 0,0-3 0,0 3 0,0 0 0,0-3 0,0 3 0,0 0 0,0-3 0,0 3 0,0 0 0,0-3 0,0 7 0,0-7 0,0 4 0,0 0 0,0-4 0,0 4 0,0-1 0,0-2 0,0 6 0,-4-6 0,3 7 0,-2-8 0,3 8 0,-3-8 0,2 4 0,-3-5 0,4 4 0,0-2 0,-3 2 0,2-4 0,-2 4 0,3-3 0,0 3 0,-4-3 0,3 3 0,-2-3 0,3 3 0,0 0 0,0-3 0,0 3 0,-3-1 0,2-1 0,-3 1 0,4 1 0,0-3 0,0 3 0,0 0 0,0-3 0,0 3 0,0-35 0,-4 8 0,3-23 0,-3 25 0,4 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8:21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1 24575,'0'44'0,"0"-8"0,0-10 0,0-8 0,0-1 0,0-5 0,0-5 0,0 4 0,0-3 0,0 3 0,0-1 0,0-2 0,0 2 0,-13-6 0,6-1 0,-14-3 0,8 0 0,-3 0 0,-1 0 0,0 0 0,4 3 0,-2-2 0,6 2 0,-3 1 0,5-3 0,3 11 0,1-6 0,3 7 0,6-5 0,-1-1 0,6-3 0,0 3 0,-3-6 0,3 2 0,-4 0 0,1-2 0,3 3 0,-3-4 0,3 0 0,0 3 0,-2-2 0,2 3 0,-3-1 0,-1-2 0,4 6 0,-2-6 0,1 5 0,-2-5 0,-1 6 0,4-3 0,-2 0 0,2 3 0,-4-6 0,1 5 0,-1-1 0,0 2 0,1-3 0,-1 2 0,1-1 0,-1 2 0,1 1 0,-4-1 0,2 1 0,-2-1 0,4 0 0,-1 0 0,-3 1 0,3-1 0,-3 0 0,0 4 0,-1-4 0,-3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3:33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3:40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89 256 24575,'0'22'0,"0"-3"0,0-15 0,0 3 0,-4 5 0,4-4 0,-6 3 0,4-4 0,-2-1 0,2 7 0,1-5 0,1 2 0,0-1 0,0-1 0,0 2 0,0-2 0,3 1 0,4-3 0,1-2 0,4-3 0,-4-2 0,1-3 0,-2-2 0,0-2 0,-1 3 0,0-3 0,-1 0 0,0 2 0,1-4 0,-2 1 0,-2 2 0,2-4 0,-2 4 0,0-3 0,0 1 0,-2 0 0,0-1 0,0 1 0,0 0 0,0-1 0,0 0 0,0 2 0,0-2 0,-4 0 0,2 3 0,-4-4 0,2 3 0,-1-3 0,3 3 0,-2-1 0,0 1 0,0 0 0,-2 0 0,3-2 0,0 4 0,1-5 0,-2 3 0,0 0 0,-3 1 0,2 1 0,-4 0 0,2 2 0,-3 2 0,1 2 0,0-7 0,4 2 0,-1-4 0,1 2 0,0 1 0,0-2 0,-1-2 0,3 4 0,-3-3 0,1 1 0,1 1 0,-3-2 0,2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3:55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1 24575,'-6'22'0,"1"-4"0,4-15 0,-2 3 0,-2 4 0,1-3 0,-2 4 0,-1-8 0,1 1 0,-5 2 0,3-2 0,1 1 0,-2-1 0,2 1 0,-3-1 0,1 1 0,3 1 0,-3-2 0,2-1 0,-3-1 0,0-1 0,2 1 0,-1 0 0,0 0 0,0-2 0,-1 1 0,2 2 0,-1 0 0,1 1 0,-1 0 0,15-24 0,-5 14 0,8-20 0,-5 22 0,-2-2 0,5-3 0,-1 5 0,3-3 0,0 7 0,0 0 0,1 0 0,0 0 0,-2 0 0,2 0 0,-1 0 0,1 0 0,0 2 0,-2 0 0,1 0 0,-5 9 0,4-9 0,-4 9 0,5-7 0,-2 0 0,1 3 0,0-5 0,1 1 0,0-3 0,2 0 0,-4 0 0,2 7 0,-2-3 0,-2 5 0,2-2 0,0-3 0,-24-19 0,15 10 0,-21-14 0,19 17 0,0 0 0,-8-2 0,5 2 0,-5-2 0,5 3 0,0-2 0,-4 1 0,3 0 0,-1 1 0,0 0 0,1 0 0,-2 1 0,2 0 0,-3 0 0,3 0 0,-2 0 0,2 0 0,-1 0 0,0 0 0,1 0 0,-3 0 0,3 1 0,-1 3 0,2 2 0,-1 0 0,3 0 0,-4 0 0,4 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3:58.2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0T12:14:00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686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5" name="Shape 9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Hertz et Hedler decriovent la technique échographique en TM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e du titre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Texte du titre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e du titre"/>
          <p:cNvSpPr txBox="1">
            <a:spLocks noGrp="1"/>
          </p:cNvSpPr>
          <p:nvPr>
            <p:ph type="title"/>
          </p:nvPr>
        </p:nvSpPr>
        <p:spPr>
          <a:xfrm>
            <a:off x="1117600" y="44450"/>
            <a:ext cx="6908800" cy="1143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5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797277" y="1409700"/>
            <a:ext cx="3706990" cy="482758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e du titr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75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7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455523" y="6245225"/>
            <a:ext cx="231278" cy="214701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780087"/>
            <a:ext cx="7759701" cy="98107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e du titre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Texte du titre</a:t>
            </a:r>
          </a:p>
        </p:txBody>
      </p:sp>
      <p:sp>
        <p:nvSpPr>
          <p:cNvPr id="3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1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780087"/>
            <a:ext cx="7759701" cy="98107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exte du titre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780087"/>
            <a:ext cx="7759701" cy="98107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exte du titre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Texte du titre</a:t>
            </a:r>
          </a:p>
        </p:txBody>
      </p:sp>
      <p:sp>
        <p:nvSpPr>
          <p:cNvPr id="7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8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780087"/>
            <a:ext cx="7759701" cy="981076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exte du titre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Texte du titre</a:t>
            </a:r>
          </a:p>
        </p:txBody>
      </p:sp>
      <p:sp>
        <p:nvSpPr>
          <p:cNvPr id="88" name="Espace réservé pour une image 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537" y="5780087"/>
            <a:ext cx="7759701" cy="9810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284073" y="6431562"/>
            <a:ext cx="231278" cy="214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6" r:id="rId14"/>
    <p:sldLayoutId id="2147483667" r:id="rId15"/>
    <p:sldLayoutId id="2147483670" r:id="rId16"/>
    <p:sldLayoutId id="2147483671" r:id="rId17"/>
    <p:sldLayoutId id="2147483672" r:id="rId18"/>
    <p:sldLayoutId id="2147483675" r:id="rId19"/>
    <p:sldLayoutId id="2147483681" r:id="rId20"/>
    <p:sldLayoutId id="2147483682" r:id="rId21"/>
    <p:sldLayoutId id="2147483683" r:id="rId22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customXml" Target="../ink/ink10.xml"/><Relationship Id="rId3" Type="http://schemas.openxmlformats.org/officeDocument/2006/relationships/customXml" Target="../ink/ink1.xml"/><Relationship Id="rId21" Type="http://schemas.openxmlformats.org/officeDocument/2006/relationships/image" Target="../media/image15.png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" Type="http://schemas.openxmlformats.org/officeDocument/2006/relationships/image" Target="../media/image8.png"/><Relationship Id="rId16" Type="http://schemas.openxmlformats.org/officeDocument/2006/relationships/customXml" Target="../ink/ink8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19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customXml" Target="../ink/ink4.xml"/><Relationship Id="rId1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customXml" Target="../ink/ink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3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8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11.png"/><Relationship Id="rId18" Type="http://schemas.openxmlformats.org/officeDocument/2006/relationships/customXml" Target="../ink/ink28.xml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7" Type="http://schemas.openxmlformats.org/officeDocument/2006/relationships/image" Target="../media/image27.png"/><Relationship Id="rId12" Type="http://schemas.openxmlformats.org/officeDocument/2006/relationships/customXml" Target="../ink/ink25.xml"/><Relationship Id="rId17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1" Type="http://schemas.openxmlformats.org/officeDocument/2006/relationships/image" Target="../media/image29.png"/><Relationship Id="rId24" Type="http://schemas.openxmlformats.org/officeDocument/2006/relationships/image" Target="../media/image34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23" Type="http://schemas.openxmlformats.org/officeDocument/2006/relationships/customXml" Target="../ink/ink31.xml"/><Relationship Id="rId10" Type="http://schemas.openxmlformats.org/officeDocument/2006/relationships/customXml" Target="../ink/ink24.xml"/><Relationship Id="rId19" Type="http://schemas.openxmlformats.org/officeDocument/2006/relationships/image" Target="../media/image32.png"/><Relationship Id="rId4" Type="http://schemas.openxmlformats.org/officeDocument/2006/relationships/customXml" Target="../ink/ink21.xml"/><Relationship Id="rId9" Type="http://schemas.openxmlformats.org/officeDocument/2006/relationships/image" Target="../media/image28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12" Type="http://schemas.openxmlformats.org/officeDocument/2006/relationships/customXml" Target="../ink/ink3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3.xml"/><Relationship Id="rId11" Type="http://schemas.openxmlformats.org/officeDocument/2006/relationships/image" Target="../media/image11.png"/><Relationship Id="rId5" Type="http://schemas.openxmlformats.org/officeDocument/2006/relationships/image" Target="../media/image35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37.png"/><Relationship Id="rId14" Type="http://schemas.openxmlformats.org/officeDocument/2006/relationships/customXml" Target="../ink/ink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12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customXml" Target="../ink/ink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4185E6-70E7-054A-A4F4-11C1FC9866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948" y="276810"/>
            <a:ext cx="10690058" cy="7126705"/>
          </a:xfrm>
          <a:prstGeom prst="rect">
            <a:avLst/>
          </a:prstGeom>
        </p:spPr>
      </p:pic>
      <p:sp>
        <p:nvSpPr>
          <p:cNvPr id="285" name="Titre 1"/>
          <p:cNvSpPr txBox="1">
            <a:spLocks noGrp="1"/>
          </p:cNvSpPr>
          <p:nvPr>
            <p:ph type="title" idx="4294967295"/>
          </p:nvPr>
        </p:nvSpPr>
        <p:spPr>
          <a:xfrm>
            <a:off x="252413" y="1582737"/>
            <a:ext cx="8709026" cy="2257426"/>
          </a:xfrm>
          <a:prstGeom prst="rect">
            <a:avLst/>
          </a:prstGeom>
        </p:spPr>
        <p:txBody>
          <a:bodyPr/>
          <a:lstStyle/>
          <a:p>
            <a:pPr algn="ctr">
              <a:defRPr sz="3200"/>
            </a:pPr>
            <a:br>
              <a:rPr dirty="0"/>
            </a:br>
            <a:br>
              <a:rPr dirty="0"/>
            </a:br>
            <a:r>
              <a:rPr dirty="0"/>
              <a:t>La </a:t>
            </a:r>
            <a:r>
              <a:rPr lang="fr-FR" sz="3600" dirty="0"/>
              <a:t>F</a:t>
            </a:r>
            <a:r>
              <a:rPr sz="3600" dirty="0" err="1"/>
              <a:t>onction</a:t>
            </a:r>
            <a:r>
              <a:rPr sz="3600" dirty="0"/>
              <a:t> </a:t>
            </a:r>
            <a:r>
              <a:rPr lang="fr-FR" sz="3600" dirty="0"/>
              <a:t>C</a:t>
            </a:r>
            <a:r>
              <a:rPr sz="3600" dirty="0" err="1"/>
              <a:t>ardiaque</a:t>
            </a:r>
            <a:endParaRPr sz="3600" dirty="0"/>
          </a:p>
        </p:txBody>
      </p:sp>
      <p:sp>
        <p:nvSpPr>
          <p:cNvPr id="286" name="Forme libre 16"/>
          <p:cNvSpPr/>
          <p:nvPr/>
        </p:nvSpPr>
        <p:spPr>
          <a:xfrm>
            <a:off x="1741029" y="5135671"/>
            <a:ext cx="5160268" cy="258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009" extrusionOk="0">
                <a:moveTo>
                  <a:pt x="0" y="916"/>
                </a:moveTo>
                <a:cubicBezTo>
                  <a:pt x="2669" y="3403"/>
                  <a:pt x="4192" y="18553"/>
                  <a:pt x="6330" y="18995"/>
                </a:cubicBezTo>
                <a:cubicBezTo>
                  <a:pt x="8468" y="19436"/>
                  <a:pt x="10250" y="9292"/>
                  <a:pt x="12829" y="3564"/>
                </a:cubicBezTo>
                <a:cubicBezTo>
                  <a:pt x="15407" y="-2164"/>
                  <a:pt x="17055" y="-644"/>
                  <a:pt x="19886" y="5668"/>
                </a:cubicBezTo>
                <a:lnTo>
                  <a:pt x="21600" y="9175"/>
                </a:lnTo>
              </a:path>
            </a:pathLst>
          </a:custGeom>
          <a:ln w="3175">
            <a:solidFill>
              <a:srgbClr val="078F9D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5A79B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287" name="Forme libre 6" descr="Forme lib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3" y="5106987"/>
            <a:ext cx="5297488" cy="238126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Ellipse 3"/>
          <p:cNvSpPr/>
          <p:nvPr/>
        </p:nvSpPr>
        <p:spPr>
          <a:xfrm>
            <a:off x="7192963" y="5076825"/>
            <a:ext cx="128589" cy="128588"/>
          </a:xfrm>
          <a:prstGeom prst="ellipse">
            <a:avLst/>
          </a:prstGeom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89" name="Ellipse 7"/>
          <p:cNvSpPr/>
          <p:nvPr/>
        </p:nvSpPr>
        <p:spPr>
          <a:xfrm>
            <a:off x="6997700" y="5187950"/>
            <a:ext cx="65089" cy="63500"/>
          </a:xfrm>
          <a:prstGeom prst="ellipse">
            <a:avLst/>
          </a:prstGeom>
          <a:solidFill>
            <a:srgbClr val="078F9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90" name="ZoneTexte 4"/>
          <p:cNvSpPr txBox="1"/>
          <p:nvPr/>
        </p:nvSpPr>
        <p:spPr>
          <a:xfrm>
            <a:off x="331469" y="428625"/>
            <a:ext cx="8552499" cy="14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FGSM2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32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UE9 : SYSTÈME CARDIOVASCULAIRE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32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Physiologie</a:t>
            </a:r>
          </a:p>
        </p:txBody>
      </p:sp>
      <p:sp>
        <p:nvSpPr>
          <p:cNvPr id="291" name="Ellipse 17"/>
          <p:cNvSpPr/>
          <p:nvPr/>
        </p:nvSpPr>
        <p:spPr>
          <a:xfrm>
            <a:off x="7345363" y="1785938"/>
            <a:ext cx="128589" cy="128589"/>
          </a:xfrm>
          <a:prstGeom prst="ellipse">
            <a:avLst/>
          </a:prstGeom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92" name="Ellipse 18"/>
          <p:cNvSpPr/>
          <p:nvPr/>
        </p:nvSpPr>
        <p:spPr>
          <a:xfrm>
            <a:off x="7150100" y="1897063"/>
            <a:ext cx="65089" cy="63501"/>
          </a:xfrm>
          <a:prstGeom prst="ellipse">
            <a:avLst/>
          </a:prstGeom>
          <a:solidFill>
            <a:srgbClr val="078F9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CED2044F-4381-0A42-92C7-81DD2AA1A25B}"/>
              </a:ext>
            </a:extLst>
          </p:cNvPr>
          <p:cNvSpPr txBox="1"/>
          <p:nvPr/>
        </p:nvSpPr>
        <p:spPr>
          <a:xfrm>
            <a:off x="-622618" y="4995862"/>
            <a:ext cx="1816737" cy="77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300"/>
              </a:spcBef>
              <a:defRPr sz="1400">
                <a:solidFill>
                  <a:srgbClr val="F79646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br>
              <a:rPr dirty="0"/>
            </a:br>
            <a:r>
              <a:rPr lang="fr-FR" dirty="0">
                <a:solidFill>
                  <a:schemeClr val="tx1"/>
                </a:solidFill>
              </a:rPr>
              <a:t>21/09</a:t>
            </a:r>
            <a:r>
              <a:rPr dirty="0">
                <a:solidFill>
                  <a:srgbClr val="000000"/>
                </a:solidFill>
              </a:rPr>
              <a:t>/20</a:t>
            </a:r>
            <a:r>
              <a:rPr lang="fr-FR" dirty="0">
                <a:solidFill>
                  <a:srgbClr val="000000"/>
                </a:solidFill>
              </a:rPr>
              <a:t>22</a:t>
            </a:r>
            <a:endParaRPr dirty="0">
              <a:solidFill>
                <a:srgbClr val="000000"/>
              </a:solidFill>
            </a:endParaRPr>
          </a:p>
          <a:p>
            <a:pPr algn="r">
              <a:spcBef>
                <a:spcPts val="300"/>
              </a:spcBef>
              <a:defRPr sz="1400">
                <a:solidFill>
                  <a:srgbClr val="F79646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9BFE96-00C5-C2E7-7F9E-7887DF7072E2}"/>
              </a:ext>
            </a:extLst>
          </p:cNvPr>
          <p:cNvSpPr txBox="1"/>
          <p:nvPr/>
        </p:nvSpPr>
        <p:spPr>
          <a:xfrm>
            <a:off x="3373395" y="4312508"/>
            <a:ext cx="22612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Dr Simon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Leboube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onnecteur droit 7"/>
          <p:cNvSpPr/>
          <p:nvPr/>
        </p:nvSpPr>
        <p:spPr>
          <a:xfrm>
            <a:off x="395535" y="1116012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1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814513"/>
            <a:ext cx="4000500" cy="4686301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Flèche vers le bas 11"/>
          <p:cNvSpPr/>
          <p:nvPr/>
        </p:nvSpPr>
        <p:spPr>
          <a:xfrm>
            <a:off x="3929062" y="1428750"/>
            <a:ext cx="214312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20"/>
                </a:moveTo>
                <a:lnTo>
                  <a:pt x="5400" y="15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20"/>
                </a:lnTo>
                <a:lnTo>
                  <a:pt x="21600" y="15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7" name="Rectangle 13"/>
          <p:cNvSpPr/>
          <p:nvPr/>
        </p:nvSpPr>
        <p:spPr>
          <a:xfrm>
            <a:off x="3786187" y="2071688"/>
            <a:ext cx="642938" cy="3857626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8" name="ZoneTexte 14"/>
          <p:cNvSpPr txBox="1"/>
          <p:nvPr/>
        </p:nvSpPr>
        <p:spPr>
          <a:xfrm>
            <a:off x="4403407" y="1357312"/>
            <a:ext cx="241637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Ejection ventriculaire</a:t>
            </a:r>
          </a:p>
        </p:txBody>
      </p:sp>
      <p:sp>
        <p:nvSpPr>
          <p:cNvPr id="419" name="Flèche vers le bas 9"/>
          <p:cNvSpPr/>
          <p:nvPr/>
        </p:nvSpPr>
        <p:spPr>
          <a:xfrm>
            <a:off x="4214812" y="3214688"/>
            <a:ext cx="142876" cy="35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280"/>
                </a:moveTo>
                <a:lnTo>
                  <a:pt x="5400" y="17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Rectangle 10"/>
          <p:cNvSpPr txBox="1"/>
          <p:nvPr/>
        </p:nvSpPr>
        <p:spPr>
          <a:xfrm>
            <a:off x="4331970" y="6516688"/>
            <a:ext cx="487743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Cardiovascular Physiology Concepts.  Richard E. K.</a:t>
            </a:r>
          </a:p>
        </p:txBody>
      </p:sp>
      <p:sp>
        <p:nvSpPr>
          <p:cNvPr id="425" name="Rectangle 16"/>
          <p:cNvSpPr/>
          <p:nvPr/>
        </p:nvSpPr>
        <p:spPr>
          <a:xfrm>
            <a:off x="4643437" y="3860800"/>
            <a:ext cx="850477" cy="3601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creux x</a:t>
            </a:r>
          </a:p>
        </p:txBody>
      </p:sp>
      <p:sp>
        <p:nvSpPr>
          <p:cNvPr id="426" name="Line 17"/>
          <p:cNvSpPr/>
          <p:nvPr/>
        </p:nvSpPr>
        <p:spPr>
          <a:xfrm flipH="1" flipV="1">
            <a:off x="3924299" y="3789362"/>
            <a:ext cx="792164" cy="2159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onnecteur droit 7"/>
          <p:cNvSpPr/>
          <p:nvPr/>
        </p:nvSpPr>
        <p:spPr>
          <a:xfrm>
            <a:off x="285719" y="865187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2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814513"/>
            <a:ext cx="4000500" cy="4686301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Flèche vers le bas 11"/>
          <p:cNvSpPr/>
          <p:nvPr/>
        </p:nvSpPr>
        <p:spPr>
          <a:xfrm>
            <a:off x="4586287" y="1428750"/>
            <a:ext cx="214312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20"/>
                </a:moveTo>
                <a:lnTo>
                  <a:pt x="5400" y="15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20"/>
                </a:lnTo>
                <a:lnTo>
                  <a:pt x="21600" y="15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1" name="Rectangle 13"/>
          <p:cNvSpPr/>
          <p:nvPr/>
        </p:nvSpPr>
        <p:spPr>
          <a:xfrm>
            <a:off x="4443412" y="2071688"/>
            <a:ext cx="642938" cy="3857626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2" name="ZoneTexte 14"/>
          <p:cNvSpPr txBox="1"/>
          <p:nvPr/>
        </p:nvSpPr>
        <p:spPr>
          <a:xfrm>
            <a:off x="5060632" y="1357312"/>
            <a:ext cx="241637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Ejection ventriculaire</a:t>
            </a:r>
          </a:p>
        </p:txBody>
      </p:sp>
      <p:sp>
        <p:nvSpPr>
          <p:cNvPr id="433" name="Connecteur droit avec flèche 9"/>
          <p:cNvSpPr/>
          <p:nvPr/>
        </p:nvSpPr>
        <p:spPr>
          <a:xfrm>
            <a:off x="2478088" y="2270124"/>
            <a:ext cx="1584326" cy="6352"/>
          </a:xfrm>
          <a:prstGeom prst="line">
            <a:avLst/>
          </a:prstGeom>
          <a:ln w="38100">
            <a:solidFill>
              <a:srgbClr val="3399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4" name="ZoneTexte 12"/>
          <p:cNvSpPr txBox="1"/>
          <p:nvPr/>
        </p:nvSpPr>
        <p:spPr>
          <a:xfrm>
            <a:off x="150494" y="2071688"/>
            <a:ext cx="229241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Pression systolique</a:t>
            </a:r>
          </a:p>
        </p:txBody>
      </p:sp>
      <p:sp>
        <p:nvSpPr>
          <p:cNvPr id="435" name="Connecteur droit avec flèche 14"/>
          <p:cNvSpPr/>
          <p:nvPr/>
        </p:nvSpPr>
        <p:spPr>
          <a:xfrm flipH="1" flipV="1">
            <a:off x="5143500" y="2343149"/>
            <a:ext cx="1643064" cy="14289"/>
          </a:xfrm>
          <a:prstGeom prst="line">
            <a:avLst/>
          </a:prstGeom>
          <a:ln w="381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6" name="ZoneTexte 18"/>
          <p:cNvSpPr txBox="1"/>
          <p:nvPr/>
        </p:nvSpPr>
        <p:spPr>
          <a:xfrm>
            <a:off x="6975157" y="1928813"/>
            <a:ext cx="1980247" cy="1543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 pression dans le ventricule commence a diminuer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onnecteur droit 7"/>
          <p:cNvSpPr/>
          <p:nvPr/>
        </p:nvSpPr>
        <p:spPr>
          <a:xfrm>
            <a:off x="285719" y="865187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9" name="Rectangle 5"/>
          <p:cNvSpPr txBox="1"/>
          <p:nvPr/>
        </p:nvSpPr>
        <p:spPr>
          <a:xfrm>
            <a:off x="260032" y="142875"/>
            <a:ext cx="3860067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Le cycle cardiaque</a:t>
            </a:r>
          </a:p>
        </p:txBody>
      </p:sp>
      <p:pic>
        <p:nvPicPr>
          <p:cNvPr id="44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1814513"/>
            <a:ext cx="4000500" cy="4686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Flèche vers le bas 11"/>
          <p:cNvSpPr/>
          <p:nvPr/>
        </p:nvSpPr>
        <p:spPr>
          <a:xfrm>
            <a:off x="4586287" y="1428750"/>
            <a:ext cx="214312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20"/>
                </a:moveTo>
                <a:lnTo>
                  <a:pt x="5400" y="15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20"/>
                </a:lnTo>
                <a:lnTo>
                  <a:pt x="21600" y="15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Rectangle 13"/>
          <p:cNvSpPr/>
          <p:nvPr/>
        </p:nvSpPr>
        <p:spPr>
          <a:xfrm>
            <a:off x="4443412" y="2071688"/>
            <a:ext cx="642938" cy="3857626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3" name="ZoneTexte 14"/>
          <p:cNvSpPr txBox="1"/>
          <p:nvPr/>
        </p:nvSpPr>
        <p:spPr>
          <a:xfrm>
            <a:off x="2117408" y="1143000"/>
            <a:ext cx="241637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Ejection ventriculaire</a:t>
            </a:r>
          </a:p>
        </p:txBody>
      </p:sp>
      <p:sp>
        <p:nvSpPr>
          <p:cNvPr id="444" name="ZoneTexte 19"/>
          <p:cNvSpPr txBox="1"/>
          <p:nvPr/>
        </p:nvSpPr>
        <p:spPr>
          <a:xfrm>
            <a:off x="5046345" y="1143000"/>
            <a:ext cx="304042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Fermeture de le valve aortique</a:t>
            </a:r>
          </a:p>
        </p:txBody>
      </p:sp>
      <p:sp>
        <p:nvSpPr>
          <p:cNvPr id="445" name="Connecteur droit avec flèche 20"/>
          <p:cNvSpPr/>
          <p:nvPr/>
        </p:nvSpPr>
        <p:spPr>
          <a:xfrm flipH="1">
            <a:off x="5072063" y="1571624"/>
            <a:ext cx="71438" cy="428627"/>
          </a:xfrm>
          <a:prstGeom prst="line">
            <a:avLst/>
          </a:prstGeom>
          <a:ln w="38100">
            <a:solidFill>
              <a:srgbClr val="FF99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6" name="Rectangle 12"/>
          <p:cNvSpPr/>
          <p:nvPr/>
        </p:nvSpPr>
        <p:spPr>
          <a:xfrm>
            <a:off x="3203575" y="2133600"/>
            <a:ext cx="504825" cy="287339"/>
          </a:xfrm>
          <a:prstGeom prst="rect">
            <a:avLst/>
          </a:prstGeom>
          <a:ln>
            <a:solidFill>
              <a:srgbClr val="000099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onnecteur droit 7"/>
          <p:cNvSpPr/>
          <p:nvPr/>
        </p:nvSpPr>
        <p:spPr>
          <a:xfrm>
            <a:off x="285719" y="719137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5" name="Rectangle 5"/>
          <p:cNvSpPr txBox="1"/>
          <p:nvPr/>
        </p:nvSpPr>
        <p:spPr>
          <a:xfrm>
            <a:off x="545782" y="71438"/>
            <a:ext cx="3860067" cy="601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Le cycle cardiaque</a:t>
            </a:r>
          </a:p>
        </p:txBody>
      </p:sp>
      <p:pic>
        <p:nvPicPr>
          <p:cNvPr id="46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3" y="1814513"/>
            <a:ext cx="4000501" cy="4686301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Flèche vers le bas 11"/>
          <p:cNvSpPr/>
          <p:nvPr/>
        </p:nvSpPr>
        <p:spPr>
          <a:xfrm>
            <a:off x="4643437" y="1428750"/>
            <a:ext cx="214312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20"/>
                </a:moveTo>
                <a:lnTo>
                  <a:pt x="5400" y="15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20"/>
                </a:lnTo>
                <a:lnTo>
                  <a:pt x="21600" y="15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8" name="Rectangle 13"/>
          <p:cNvSpPr/>
          <p:nvPr/>
        </p:nvSpPr>
        <p:spPr>
          <a:xfrm>
            <a:off x="4643437" y="2071688"/>
            <a:ext cx="214312" cy="3857626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9" name="ZoneTexte 14"/>
          <p:cNvSpPr txBox="1"/>
          <p:nvPr/>
        </p:nvSpPr>
        <p:spPr>
          <a:xfrm>
            <a:off x="1188719" y="1285875"/>
            <a:ext cx="308933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Relaxation isovolumetrique</a:t>
            </a:r>
          </a:p>
        </p:txBody>
      </p:sp>
      <p:sp>
        <p:nvSpPr>
          <p:cNvPr id="470" name="Rectangle 9"/>
          <p:cNvSpPr txBox="1"/>
          <p:nvPr/>
        </p:nvSpPr>
        <p:spPr>
          <a:xfrm>
            <a:off x="4401820" y="6516688"/>
            <a:ext cx="487743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Cardiovascular Physiology Concepts.  Richard E. K.</a:t>
            </a:r>
          </a:p>
        </p:txBody>
      </p:sp>
      <p:sp>
        <p:nvSpPr>
          <p:cNvPr id="471" name="ZoneTexte 10"/>
          <p:cNvSpPr txBox="1"/>
          <p:nvPr/>
        </p:nvSpPr>
        <p:spPr>
          <a:xfrm>
            <a:off x="4903470" y="1071562"/>
            <a:ext cx="2656642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Ouverture de valve mitrale</a:t>
            </a:r>
          </a:p>
        </p:txBody>
      </p:sp>
      <p:sp>
        <p:nvSpPr>
          <p:cNvPr id="472" name="Connecteur droit avec flèche 12"/>
          <p:cNvSpPr/>
          <p:nvPr/>
        </p:nvSpPr>
        <p:spPr>
          <a:xfrm flipH="1">
            <a:off x="4929187" y="1357313"/>
            <a:ext cx="71438" cy="642938"/>
          </a:xfrm>
          <a:prstGeom prst="line">
            <a:avLst/>
          </a:prstGeom>
          <a:ln w="38100">
            <a:solidFill>
              <a:srgbClr val="FF99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7" name="ZoneTexte 1"/>
          <p:cNvSpPr txBox="1"/>
          <p:nvPr/>
        </p:nvSpPr>
        <p:spPr>
          <a:xfrm>
            <a:off x="4887595" y="212725"/>
            <a:ext cx="395462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Valve mitrale fermée</a:t>
            </a:r>
          </a:p>
          <a:p>
            <a:pPr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pendant la relaxation isovolumétrique </a:t>
            </a:r>
          </a:p>
          <a:p>
            <a:pPr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2" animBg="1" advAuto="0"/>
      <p:bldP spid="477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onnecteur droit 7"/>
          <p:cNvSpPr/>
          <p:nvPr/>
        </p:nvSpPr>
        <p:spPr>
          <a:xfrm>
            <a:off x="-325470" y="817562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1" name="Rectangle 5"/>
          <p:cNvSpPr txBox="1"/>
          <p:nvPr/>
        </p:nvSpPr>
        <p:spPr>
          <a:xfrm>
            <a:off x="221932" y="71437"/>
            <a:ext cx="4611252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Le cycle cardiaque</a:t>
            </a:r>
          </a:p>
        </p:txBody>
      </p:sp>
      <p:pic>
        <p:nvPicPr>
          <p:cNvPr id="52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333375"/>
            <a:ext cx="3184525" cy="3730625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Rectangle 9"/>
          <p:cNvSpPr txBox="1"/>
          <p:nvPr/>
        </p:nvSpPr>
        <p:spPr>
          <a:xfrm>
            <a:off x="4473257" y="6516688"/>
            <a:ext cx="487743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Cardiovascular Physiology Concepts.  Richard E. K.</a:t>
            </a:r>
          </a:p>
        </p:txBody>
      </p:sp>
      <p:sp>
        <p:nvSpPr>
          <p:cNvPr id="524" name="ZoneTexte 10"/>
          <p:cNvSpPr txBox="1"/>
          <p:nvPr/>
        </p:nvSpPr>
        <p:spPr>
          <a:xfrm>
            <a:off x="523875" y="4073525"/>
            <a:ext cx="8620125" cy="1457782"/>
          </a:xfrm>
          <a:prstGeom prst="rect">
            <a:avLst/>
          </a:prstGeom>
          <a:ln w="76200">
            <a:solidFill>
              <a:srgbClr val="FF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Et à droite ?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	</a:t>
            </a:r>
            <a:r>
              <a:rPr>
                <a:solidFill>
                  <a:srgbClr val="000000"/>
                </a:solidFill>
              </a:rPr>
              <a:t>-</a:t>
            </a:r>
            <a:r>
              <a:rPr sz="2000">
                <a:solidFill>
                  <a:srgbClr val="000000"/>
                </a:solidFill>
              </a:rPr>
              <a:t>Idem / schéma parallèle 								</a:t>
            </a:r>
            <a:r>
              <a:rPr sz="1800">
                <a:solidFill>
                  <a:srgbClr val="000000"/>
                </a:solidFill>
              </a:rPr>
              <a:t>valve mitrale=valve tricuspide ; valve aortique = valve pulmonaire</a:t>
            </a:r>
            <a:endParaRPr sz="2000"/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	-Mais niveau de pression + bas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ED0C653-D4DD-2F47-BE7B-B8A5E6B192A7}"/>
              </a:ext>
            </a:extLst>
          </p:cNvPr>
          <p:cNvSpPr/>
          <p:nvPr/>
        </p:nvSpPr>
        <p:spPr>
          <a:xfrm>
            <a:off x="170696" y="2672096"/>
            <a:ext cx="5487154" cy="11621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FF0000"/>
                </a:solidFill>
              </a:defRPr>
            </a:pPr>
            <a:r>
              <a:rPr sz="1600" dirty="0">
                <a:solidFill>
                  <a:schemeClr val="tx1"/>
                </a:solidFill>
              </a:rPr>
              <a:t>Cycle </a:t>
            </a:r>
            <a:r>
              <a:rPr sz="1600" dirty="0" err="1">
                <a:solidFill>
                  <a:schemeClr val="tx1"/>
                </a:solidFill>
              </a:rPr>
              <a:t>cardiaque</a:t>
            </a:r>
            <a:r>
              <a:rPr sz="1600" dirty="0">
                <a:solidFill>
                  <a:schemeClr val="tx1"/>
                </a:solidFill>
              </a:rPr>
              <a:t> : 2/3 diastole, 1/3 systole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FF0000"/>
                </a:solidFill>
              </a:defRPr>
            </a:pPr>
            <a:r>
              <a:rPr lang="fr-FR" sz="1600" dirty="0">
                <a:solidFill>
                  <a:schemeClr val="tx1"/>
                </a:solidFill>
              </a:rPr>
              <a:t>Lorsque la FC s’élève : la durée du cc diminue principalement au </a:t>
            </a:r>
            <a:r>
              <a:rPr lang="fr-FR" sz="1600" dirty="0" err="1">
                <a:solidFill>
                  <a:schemeClr val="tx1"/>
                </a:solidFill>
              </a:rPr>
              <a:t>depend</a:t>
            </a:r>
            <a:r>
              <a:rPr lang="fr-FR" sz="1600" dirty="0">
                <a:solidFill>
                  <a:schemeClr val="tx1"/>
                </a:solidFill>
              </a:rPr>
              <a:t> de la phase de remplissage.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4F1688ED-E5DC-4343-8460-F0AB27AA1A79}"/>
              </a:ext>
            </a:extLst>
          </p:cNvPr>
          <p:cNvSpPr/>
          <p:nvPr/>
        </p:nvSpPr>
        <p:spPr>
          <a:xfrm>
            <a:off x="170696" y="1037189"/>
            <a:ext cx="5657850" cy="15315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FF0000"/>
                </a:solidFill>
              </a:defRPr>
            </a:pPr>
            <a:r>
              <a:rPr lang="fr-FR" sz="1600" dirty="0">
                <a:solidFill>
                  <a:schemeClr val="tx1"/>
                </a:solidFill>
              </a:rPr>
              <a:t>Diastole = remplissage passif puis actif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FF0000"/>
                </a:solidFill>
              </a:defRPr>
            </a:pPr>
            <a:r>
              <a:rPr lang="fr-FR" sz="1600" dirty="0">
                <a:solidFill>
                  <a:schemeClr val="tx1"/>
                </a:solidFill>
              </a:rPr>
              <a:t>Remplissage actif = </a:t>
            </a:r>
            <a:r>
              <a:rPr sz="1600" dirty="0">
                <a:solidFill>
                  <a:schemeClr val="tx1"/>
                </a:solidFill>
              </a:rPr>
              <a:t> systole </a:t>
            </a:r>
            <a:r>
              <a:rPr sz="1600" dirty="0" err="1">
                <a:solidFill>
                  <a:schemeClr val="tx1"/>
                </a:solidFill>
              </a:rPr>
              <a:t>auriculaire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  <a:r>
              <a:rPr sz="1600" dirty="0">
                <a:solidFill>
                  <a:schemeClr val="tx1"/>
                </a:solidFill>
              </a:rPr>
              <a:t> ∼15-20% du </a:t>
            </a:r>
            <a:r>
              <a:rPr sz="1600" dirty="0" err="1">
                <a:solidFill>
                  <a:schemeClr val="tx1"/>
                </a:solidFill>
              </a:rPr>
              <a:t>remplissage</a:t>
            </a:r>
            <a:r>
              <a:rPr sz="1600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ventriculaire gauche au repos</a:t>
            </a:r>
            <a:r>
              <a:rPr sz="1600" dirty="0">
                <a:solidFill>
                  <a:schemeClr val="tx1"/>
                </a:solidFill>
              </a:rPr>
              <a:t>. 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>
                <a:solidFill>
                  <a:srgbClr val="FF0000"/>
                </a:solidFill>
              </a:defRPr>
            </a:pPr>
            <a:r>
              <a:rPr sz="1600" b="1" dirty="0">
                <a:solidFill>
                  <a:schemeClr val="tx1"/>
                </a:solidFill>
              </a:rPr>
              <a:t>La systole </a:t>
            </a:r>
            <a:r>
              <a:rPr sz="1600" b="1" dirty="0" err="1">
                <a:solidFill>
                  <a:schemeClr val="tx1"/>
                </a:solidFill>
              </a:rPr>
              <a:t>auriculaire</a:t>
            </a:r>
            <a:r>
              <a:rPr sz="1600" b="1" dirty="0">
                <a:solidFill>
                  <a:schemeClr val="tx1"/>
                </a:solidFill>
              </a:rPr>
              <a:t> </a:t>
            </a:r>
            <a:r>
              <a:rPr sz="1600" b="1" dirty="0" err="1">
                <a:solidFill>
                  <a:schemeClr val="tx1"/>
                </a:solidFill>
              </a:rPr>
              <a:t>appartient</a:t>
            </a:r>
            <a:r>
              <a:rPr sz="1600" b="1" dirty="0">
                <a:solidFill>
                  <a:schemeClr val="tx1"/>
                </a:solidFill>
              </a:rPr>
              <a:t> </a:t>
            </a:r>
            <a:r>
              <a:rPr sz="1600" b="1" dirty="0" err="1">
                <a:solidFill>
                  <a:schemeClr val="tx1"/>
                </a:solidFill>
              </a:rPr>
              <a:t>à</a:t>
            </a:r>
            <a:r>
              <a:rPr sz="1600" b="1" dirty="0">
                <a:solidFill>
                  <a:schemeClr val="tx1"/>
                </a:solidFill>
              </a:rPr>
              <a:t> la diastole </a:t>
            </a:r>
            <a:r>
              <a:rPr sz="1600" b="1" dirty="0" err="1">
                <a:solidFill>
                  <a:schemeClr val="tx1"/>
                </a:solidFill>
              </a:rPr>
              <a:t>ventriculaire</a:t>
            </a:r>
            <a:r>
              <a:rPr sz="16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angle 4"/>
          <p:cNvSpPr txBox="1">
            <a:spLocks noGrp="1"/>
          </p:cNvSpPr>
          <p:nvPr>
            <p:ph type="body" sz="half" idx="1"/>
          </p:nvPr>
        </p:nvSpPr>
        <p:spPr>
          <a:xfrm>
            <a:off x="427037" y="1052512"/>
            <a:ext cx="3929064" cy="4114801"/>
          </a:xfrm>
          <a:prstGeom prst="rect">
            <a:avLst/>
          </a:prstGeom>
        </p:spPr>
        <p:txBody>
          <a:bodyPr/>
          <a:lstStyle/>
          <a:p>
            <a:pPr marL="457200" indent="-457200">
              <a:buSzTx/>
              <a:buNone/>
              <a:defRPr sz="2000">
                <a:solidFill>
                  <a:srgbClr val="3399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Premier Bruit : B1</a:t>
            </a:r>
          </a:p>
          <a:p>
            <a:pPr marL="457200" indent="-457200">
              <a:buFontTx/>
              <a:buAutoNum type="arabicParenR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La mise </a:t>
            </a:r>
            <a:r>
              <a:rPr dirty="0" err="1"/>
              <a:t>en</a:t>
            </a:r>
            <a:r>
              <a:rPr dirty="0"/>
              <a:t> tension du VG</a:t>
            </a:r>
          </a:p>
          <a:p>
            <a:pPr marL="457200" indent="-457200">
              <a:buFontTx/>
              <a:buAutoNum type="arabicParenR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Fermeture des valves AV (</a:t>
            </a:r>
            <a:r>
              <a:rPr dirty="0" err="1"/>
              <a:t>mitrale</a:t>
            </a:r>
            <a:r>
              <a:rPr dirty="0"/>
              <a:t> et </a:t>
            </a:r>
            <a:r>
              <a:rPr dirty="0" err="1"/>
              <a:t>tricuspide</a:t>
            </a:r>
            <a:r>
              <a:rPr dirty="0"/>
              <a:t>)</a:t>
            </a:r>
          </a:p>
          <a:p>
            <a:pPr marL="457200" indent="-457200">
              <a:buFontTx/>
              <a:buAutoNum type="arabicParenR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Flux </a:t>
            </a:r>
            <a:r>
              <a:rPr dirty="0" err="1"/>
              <a:t>aortique</a:t>
            </a:r>
            <a:r>
              <a:rPr dirty="0"/>
              <a:t> </a:t>
            </a:r>
            <a:r>
              <a:rPr dirty="0" err="1"/>
              <a:t>lors</a:t>
            </a:r>
            <a:r>
              <a:rPr dirty="0"/>
              <a:t> de </a:t>
            </a:r>
            <a:r>
              <a:rPr dirty="0" err="1"/>
              <a:t>l’éjection</a:t>
            </a:r>
            <a:endParaRPr dirty="0"/>
          </a:p>
        </p:txBody>
      </p:sp>
      <p:pic>
        <p:nvPicPr>
          <p:cNvPr id="547" name="Picture 3" descr="Picture 3"/>
          <p:cNvPicPr>
            <a:picLocks noChangeAspect="1"/>
          </p:cNvPicPr>
          <p:nvPr/>
        </p:nvPicPr>
        <p:blipFill>
          <a:blip r:embed="rId2"/>
          <a:srcRect r="5144"/>
          <a:stretch>
            <a:fillRect/>
          </a:stretch>
        </p:blipFill>
        <p:spPr>
          <a:xfrm>
            <a:off x="468313" y="2813050"/>
            <a:ext cx="3414713" cy="3063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Picture 1030" descr="Picture 10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2" y="2786063"/>
            <a:ext cx="2303463" cy="1917701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Rectangle 1027"/>
          <p:cNvSpPr txBox="1"/>
          <p:nvPr/>
        </p:nvSpPr>
        <p:spPr>
          <a:xfrm>
            <a:off x="4793932" y="1052512"/>
            <a:ext cx="4304348" cy="1010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400"/>
              </a:spcBef>
              <a:defRPr sz="2000" b="1">
                <a:solidFill>
                  <a:srgbClr val="3399FF"/>
                </a:solidFill>
              </a:defRPr>
            </a:pPr>
            <a:r>
              <a:t>Deuxième Bruit : B2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spcBef>
                <a:spcPts val="400"/>
              </a:spcBef>
              <a:defRPr sz="2000"/>
            </a:pPr>
            <a:r>
              <a:t>Lié à  la fermeture des valves ventriculo-artérielles (aortique et pulmonaire)</a:t>
            </a:r>
          </a:p>
        </p:txBody>
      </p:sp>
      <p:sp>
        <p:nvSpPr>
          <p:cNvPr id="550" name="Connecteur droit 7"/>
          <p:cNvSpPr/>
          <p:nvPr/>
        </p:nvSpPr>
        <p:spPr>
          <a:xfrm>
            <a:off x="395535" y="712787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1" name="Rectangle 8"/>
          <p:cNvSpPr txBox="1"/>
          <p:nvPr/>
        </p:nvSpPr>
        <p:spPr>
          <a:xfrm>
            <a:off x="514033" y="0"/>
            <a:ext cx="6699608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B. 	Auscultation </a:t>
            </a:r>
            <a:r>
              <a:rPr dirty="0" err="1"/>
              <a:t>cardiaque</a:t>
            </a:r>
            <a:endParaRPr dirty="0"/>
          </a:p>
        </p:txBody>
      </p:sp>
      <p:sp>
        <p:nvSpPr>
          <p:cNvPr id="552" name="Rectangle 1"/>
          <p:cNvSpPr txBox="1"/>
          <p:nvPr/>
        </p:nvSpPr>
        <p:spPr>
          <a:xfrm>
            <a:off x="4438332" y="4953000"/>
            <a:ext cx="4480561" cy="120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FF0000"/>
                </a:solidFill>
              </a:defRPr>
            </a:lvl1pPr>
          </a:lstStyle>
          <a:p>
            <a:r>
              <a:t>L’inspiration: pression thoracique négative=&gt; augmente le retour veineux et le remplissage des cavités droites=&gt; allonge le temps d’éjection VD et retarde le B2Pulmonaire </a:t>
            </a:r>
          </a:p>
        </p:txBody>
      </p:sp>
      <p:sp>
        <p:nvSpPr>
          <p:cNvPr id="553" name="Rectangle 2"/>
          <p:cNvSpPr txBox="1"/>
          <p:nvPr/>
        </p:nvSpPr>
        <p:spPr>
          <a:xfrm>
            <a:off x="5086032" y="2339975"/>
            <a:ext cx="448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00"/>
              </a:spcBef>
              <a:defRPr b="1" u="sng"/>
            </a:lvl1pPr>
          </a:lstStyle>
          <a:p>
            <a:r>
              <a:rPr dirty="0" err="1"/>
              <a:t>Dédoublement</a:t>
            </a:r>
            <a:r>
              <a:rPr dirty="0"/>
              <a:t> </a:t>
            </a:r>
            <a:r>
              <a:rPr dirty="0" err="1"/>
              <a:t>physiologique</a:t>
            </a:r>
            <a:r>
              <a:rPr dirty="0"/>
              <a:t> de B2</a:t>
            </a:r>
          </a:p>
        </p:txBody>
      </p:sp>
      <p:sp>
        <p:nvSpPr>
          <p:cNvPr id="554" name="Rectangle à coins arrondis 1"/>
          <p:cNvSpPr/>
          <p:nvPr/>
        </p:nvSpPr>
        <p:spPr>
          <a:xfrm>
            <a:off x="4429125" y="2287588"/>
            <a:ext cx="4572000" cy="4114801"/>
          </a:xfrm>
          <a:prstGeom prst="roundRect">
            <a:avLst>
              <a:gd name="adj" fmla="val 16667"/>
            </a:avLst>
          </a:prstGeom>
          <a:ln w="57150">
            <a:solidFill>
              <a:srgbClr val="FF0066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itre 1"/>
          <p:cNvSpPr txBox="1">
            <a:spLocks noGrp="1"/>
          </p:cNvSpPr>
          <p:nvPr>
            <p:ph type="title" idx="4294967295"/>
          </p:nvPr>
        </p:nvSpPr>
        <p:spPr>
          <a:xfrm>
            <a:off x="-1" y="1544637"/>
            <a:ext cx="9469440" cy="36195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137160" indent="-137160" defTabSz="274320">
              <a:defRPr sz="1000">
                <a:solidFill>
                  <a:srgbClr val="FF0066"/>
                </a:solidFill>
              </a:defRPr>
            </a:pPr>
            <a:br>
              <a:rPr dirty="0"/>
            </a:br>
            <a:r>
              <a:rPr dirty="0"/>
              <a:t> </a:t>
            </a:r>
            <a:br>
              <a:rPr dirty="0"/>
            </a:br>
            <a:br>
              <a:rPr dirty="0"/>
            </a:br>
            <a:br>
              <a:rPr sz="5300" dirty="0"/>
            </a:br>
            <a:r>
              <a:rPr sz="5300" dirty="0">
                <a:solidFill>
                  <a:srgbClr val="FF0000"/>
                </a:solidFill>
              </a:rPr>
              <a:t>C. </a:t>
            </a:r>
            <a:r>
              <a:rPr sz="5300" dirty="0" err="1">
                <a:solidFill>
                  <a:srgbClr val="FF0000"/>
                </a:solidFill>
              </a:rPr>
              <a:t>Hémodynamique</a:t>
            </a:r>
            <a:r>
              <a:rPr sz="5300" dirty="0">
                <a:solidFill>
                  <a:srgbClr val="FF0000"/>
                </a:solidFill>
              </a:rPr>
              <a:t> intra- </a:t>
            </a:r>
            <a:r>
              <a:rPr sz="5300" dirty="0" err="1">
                <a:solidFill>
                  <a:srgbClr val="FF0000"/>
                </a:solidFill>
              </a:rPr>
              <a:t>cardiaque</a:t>
            </a:r>
            <a:r>
              <a:rPr sz="5300" dirty="0">
                <a:solidFill>
                  <a:srgbClr val="FF0000"/>
                </a:solidFill>
              </a:rPr>
              <a:t> </a:t>
            </a:r>
            <a:r>
              <a:rPr sz="3100" dirty="0">
                <a:solidFill>
                  <a:srgbClr val="FF0000"/>
                </a:solidFill>
              </a:rPr>
              <a:t>les </a:t>
            </a:r>
            <a:r>
              <a:rPr sz="3100" dirty="0" err="1">
                <a:solidFill>
                  <a:srgbClr val="FF0000"/>
                </a:solidFill>
              </a:rPr>
              <a:t>facteurs</a:t>
            </a:r>
            <a:r>
              <a:rPr sz="3100" dirty="0">
                <a:solidFill>
                  <a:srgbClr val="FF0000"/>
                </a:solidFill>
              </a:rPr>
              <a:t> </a:t>
            </a:r>
            <a:r>
              <a:rPr sz="3100" dirty="0" err="1">
                <a:solidFill>
                  <a:srgbClr val="FF0000"/>
                </a:solidFill>
              </a:rPr>
              <a:t>déterminants</a:t>
            </a:r>
            <a:r>
              <a:rPr sz="3100" dirty="0">
                <a:solidFill>
                  <a:srgbClr val="FF0000"/>
                </a:solidFill>
              </a:rPr>
              <a:t> de la performance </a:t>
            </a:r>
            <a:r>
              <a:rPr sz="3100" dirty="0" err="1">
                <a:solidFill>
                  <a:srgbClr val="FF0000"/>
                </a:solidFill>
              </a:rPr>
              <a:t>cardiaque</a:t>
            </a:r>
            <a:br>
              <a:rPr sz="1280" dirty="0">
                <a:solidFill>
                  <a:srgbClr val="FF0000"/>
                </a:solidFill>
              </a:rPr>
            </a:br>
            <a:br>
              <a:rPr sz="1280" dirty="0">
                <a:solidFill>
                  <a:srgbClr val="FF0000"/>
                </a:solidFill>
              </a:rPr>
            </a:br>
            <a:br>
              <a:rPr sz="3100" dirty="0">
                <a:solidFill>
                  <a:srgbClr val="FF0000"/>
                </a:solidFill>
              </a:rPr>
            </a:br>
            <a:r>
              <a:rPr sz="3100" dirty="0">
                <a:solidFill>
                  <a:srgbClr val="00B050"/>
                </a:solidFill>
              </a:rPr>
              <a:t>1/ Les </a:t>
            </a:r>
            <a:r>
              <a:rPr sz="3100" dirty="0" err="1">
                <a:solidFill>
                  <a:srgbClr val="00B050"/>
                </a:solidFill>
              </a:rPr>
              <a:t>courbes</a:t>
            </a:r>
            <a:r>
              <a:rPr sz="3100" dirty="0">
                <a:solidFill>
                  <a:srgbClr val="00B050"/>
                </a:solidFill>
              </a:rPr>
              <a:t> pression/ volume </a:t>
            </a:r>
            <a:r>
              <a:rPr sz="3100" dirty="0" err="1">
                <a:solidFill>
                  <a:srgbClr val="00B050"/>
                </a:solidFill>
              </a:rPr>
              <a:t>ventriculaire</a:t>
            </a:r>
            <a:r>
              <a:rPr sz="3100" dirty="0">
                <a:solidFill>
                  <a:srgbClr val="00B050"/>
                </a:solidFill>
              </a:rPr>
              <a:t> </a:t>
            </a:r>
            <a:br>
              <a:rPr sz="3100" dirty="0">
                <a:solidFill>
                  <a:srgbClr val="00B050"/>
                </a:solidFill>
              </a:rPr>
            </a:br>
            <a:r>
              <a:rPr sz="3100" dirty="0">
                <a:solidFill>
                  <a:srgbClr val="00B050"/>
                </a:solidFill>
              </a:rPr>
              <a:t>2/ La notion de fraction </a:t>
            </a:r>
            <a:r>
              <a:rPr sz="3100" dirty="0" err="1">
                <a:solidFill>
                  <a:srgbClr val="00B050"/>
                </a:solidFill>
              </a:rPr>
              <a:t>d’éjection</a:t>
            </a:r>
            <a:r>
              <a:rPr sz="3100" dirty="0">
                <a:solidFill>
                  <a:srgbClr val="00B050"/>
                </a:solidFill>
              </a:rPr>
              <a:t> </a:t>
            </a:r>
            <a:br>
              <a:rPr sz="3100" dirty="0">
                <a:solidFill>
                  <a:srgbClr val="00B050"/>
                </a:solidFill>
              </a:rPr>
            </a:br>
            <a:r>
              <a:rPr sz="3100" dirty="0">
                <a:solidFill>
                  <a:srgbClr val="00B050"/>
                </a:solidFill>
              </a:rPr>
              <a:t>3/ La notion de compliance </a:t>
            </a:r>
            <a:br>
              <a:rPr sz="3100" dirty="0">
                <a:solidFill>
                  <a:srgbClr val="00B050"/>
                </a:solidFill>
              </a:rPr>
            </a:br>
            <a:r>
              <a:rPr sz="3100" dirty="0">
                <a:solidFill>
                  <a:srgbClr val="00B050"/>
                </a:solidFill>
              </a:rPr>
              <a:t>4/ </a:t>
            </a:r>
            <a:r>
              <a:rPr sz="3100" dirty="0" err="1">
                <a:solidFill>
                  <a:srgbClr val="00B050"/>
                </a:solidFill>
              </a:rPr>
              <a:t>Contrôle</a:t>
            </a:r>
            <a:r>
              <a:rPr sz="3100" dirty="0">
                <a:solidFill>
                  <a:srgbClr val="00B050"/>
                </a:solidFill>
              </a:rPr>
              <a:t> du </a:t>
            </a:r>
            <a:r>
              <a:rPr sz="3100" dirty="0" err="1">
                <a:solidFill>
                  <a:srgbClr val="00B050"/>
                </a:solidFill>
              </a:rPr>
              <a:t>débit</a:t>
            </a:r>
            <a:r>
              <a:rPr sz="3100" dirty="0">
                <a:solidFill>
                  <a:srgbClr val="00B050"/>
                </a:solidFill>
              </a:rPr>
              <a:t> </a:t>
            </a:r>
            <a:r>
              <a:rPr sz="3100" dirty="0" err="1">
                <a:solidFill>
                  <a:srgbClr val="00B050"/>
                </a:solidFill>
              </a:rPr>
              <a:t>cardiaque</a:t>
            </a:r>
            <a:br>
              <a:rPr sz="3100" dirty="0">
                <a:solidFill>
                  <a:srgbClr val="00B050"/>
                </a:solidFill>
              </a:rPr>
            </a:br>
            <a:br>
              <a:rPr sz="1120" dirty="0">
                <a:solidFill>
                  <a:srgbClr val="00B050"/>
                </a:solidFill>
              </a:rPr>
            </a:br>
            <a:endParaRPr sz="1120" dirty="0">
              <a:solidFill>
                <a:srgbClr val="00B050"/>
              </a:solidFill>
            </a:endParaRPr>
          </a:p>
        </p:txBody>
      </p:sp>
      <p:sp>
        <p:nvSpPr>
          <p:cNvPr id="557" name="Forme libre 16"/>
          <p:cNvSpPr/>
          <p:nvPr/>
        </p:nvSpPr>
        <p:spPr>
          <a:xfrm>
            <a:off x="1835696" y="5090181"/>
            <a:ext cx="5160268" cy="258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009" extrusionOk="0">
                <a:moveTo>
                  <a:pt x="0" y="916"/>
                </a:moveTo>
                <a:cubicBezTo>
                  <a:pt x="2669" y="3403"/>
                  <a:pt x="4192" y="18553"/>
                  <a:pt x="6330" y="18995"/>
                </a:cubicBezTo>
                <a:cubicBezTo>
                  <a:pt x="8468" y="19436"/>
                  <a:pt x="10250" y="9292"/>
                  <a:pt x="12829" y="3564"/>
                </a:cubicBezTo>
                <a:cubicBezTo>
                  <a:pt x="15407" y="-2164"/>
                  <a:pt x="17055" y="-644"/>
                  <a:pt x="19886" y="5668"/>
                </a:cubicBezTo>
                <a:lnTo>
                  <a:pt x="21600" y="9175"/>
                </a:lnTo>
              </a:path>
            </a:pathLst>
          </a:custGeom>
          <a:ln w="3175">
            <a:solidFill>
              <a:srgbClr val="078F9D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5A79B"/>
                </a:solidFill>
              </a:defRPr>
            </a:pPr>
            <a:endParaRPr/>
          </a:p>
        </p:txBody>
      </p:sp>
      <p:pic>
        <p:nvPicPr>
          <p:cNvPr id="558" name="Forme libre 6" descr="Forme lib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824" y="5108575"/>
            <a:ext cx="5297490" cy="238125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Ellipse 3"/>
          <p:cNvSpPr/>
          <p:nvPr/>
        </p:nvSpPr>
        <p:spPr>
          <a:xfrm>
            <a:off x="7192963" y="5076825"/>
            <a:ext cx="128589" cy="128588"/>
          </a:xfrm>
          <a:prstGeom prst="ellipse">
            <a:avLst/>
          </a:prstGeom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0" name="Ellipse 7"/>
          <p:cNvSpPr/>
          <p:nvPr/>
        </p:nvSpPr>
        <p:spPr>
          <a:xfrm>
            <a:off x="6997700" y="5187950"/>
            <a:ext cx="65089" cy="63500"/>
          </a:xfrm>
          <a:prstGeom prst="ellipse">
            <a:avLst/>
          </a:prstGeom>
          <a:solidFill>
            <a:srgbClr val="078F9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1" name="ZoneTexte 4"/>
          <p:cNvSpPr txBox="1"/>
          <p:nvPr/>
        </p:nvSpPr>
        <p:spPr>
          <a:xfrm>
            <a:off x="426719" y="828675"/>
            <a:ext cx="8552500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99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 </a:t>
            </a:r>
          </a:p>
        </p:txBody>
      </p:sp>
      <p:sp>
        <p:nvSpPr>
          <p:cNvPr id="562" name="Forme libre 12"/>
          <p:cNvSpPr/>
          <p:nvPr/>
        </p:nvSpPr>
        <p:spPr>
          <a:xfrm>
            <a:off x="1988096" y="1799890"/>
            <a:ext cx="5160268" cy="258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009" extrusionOk="0">
                <a:moveTo>
                  <a:pt x="0" y="916"/>
                </a:moveTo>
                <a:cubicBezTo>
                  <a:pt x="2669" y="3403"/>
                  <a:pt x="4192" y="18553"/>
                  <a:pt x="6330" y="18995"/>
                </a:cubicBezTo>
                <a:cubicBezTo>
                  <a:pt x="8468" y="19436"/>
                  <a:pt x="10250" y="9292"/>
                  <a:pt x="12829" y="3564"/>
                </a:cubicBezTo>
                <a:cubicBezTo>
                  <a:pt x="15407" y="-2164"/>
                  <a:pt x="17055" y="-644"/>
                  <a:pt x="19886" y="5668"/>
                </a:cubicBezTo>
                <a:lnTo>
                  <a:pt x="21600" y="9175"/>
                </a:lnTo>
              </a:path>
            </a:pathLst>
          </a:custGeom>
          <a:ln w="3175">
            <a:solidFill>
              <a:srgbClr val="078F9D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5A79B"/>
                </a:solidFill>
              </a:defRPr>
            </a:pPr>
            <a:endParaRPr/>
          </a:p>
        </p:txBody>
      </p:sp>
      <p:pic>
        <p:nvPicPr>
          <p:cNvPr id="563" name="Forme libre 6" descr="Forme lib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224" y="1817688"/>
            <a:ext cx="5297490" cy="238126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Ellipse 17"/>
          <p:cNvSpPr/>
          <p:nvPr/>
        </p:nvSpPr>
        <p:spPr>
          <a:xfrm>
            <a:off x="7345363" y="1785938"/>
            <a:ext cx="128589" cy="128589"/>
          </a:xfrm>
          <a:prstGeom prst="ellipse">
            <a:avLst/>
          </a:prstGeom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5" name="Ellipse 18"/>
          <p:cNvSpPr/>
          <p:nvPr/>
        </p:nvSpPr>
        <p:spPr>
          <a:xfrm>
            <a:off x="7150100" y="1897063"/>
            <a:ext cx="65089" cy="63501"/>
          </a:xfrm>
          <a:prstGeom prst="ellipse">
            <a:avLst/>
          </a:prstGeom>
          <a:solidFill>
            <a:srgbClr val="078F9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Rectangle 24"/>
          <p:cNvSpPr txBox="1"/>
          <p:nvPr/>
        </p:nvSpPr>
        <p:spPr>
          <a:xfrm>
            <a:off x="296545" y="44450"/>
            <a:ext cx="6898393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1. Le diagramme pression/volume ventriculaire</a:t>
            </a:r>
          </a:p>
        </p:txBody>
      </p:sp>
      <p:pic>
        <p:nvPicPr>
          <p:cNvPr id="56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3" y="814387"/>
            <a:ext cx="4041776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Text Box 4"/>
          <p:cNvSpPr txBox="1"/>
          <p:nvPr/>
        </p:nvSpPr>
        <p:spPr>
          <a:xfrm>
            <a:off x="5789295" y="3670300"/>
            <a:ext cx="29236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C012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Contraction isovolumique</a:t>
            </a:r>
          </a:p>
        </p:txBody>
      </p:sp>
      <p:sp>
        <p:nvSpPr>
          <p:cNvPr id="570" name="Text Box 5"/>
          <p:cNvSpPr txBox="1"/>
          <p:nvPr/>
        </p:nvSpPr>
        <p:spPr>
          <a:xfrm>
            <a:off x="4171632" y="1423987"/>
            <a:ext cx="99331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C012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Ejection</a:t>
            </a:r>
          </a:p>
        </p:txBody>
      </p:sp>
      <p:sp>
        <p:nvSpPr>
          <p:cNvPr id="571" name="Text Box 6"/>
          <p:cNvSpPr txBox="1"/>
          <p:nvPr/>
        </p:nvSpPr>
        <p:spPr>
          <a:xfrm>
            <a:off x="4177982" y="5400675"/>
            <a:ext cx="151447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C012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Remplissage</a:t>
            </a:r>
          </a:p>
        </p:txBody>
      </p:sp>
      <p:sp>
        <p:nvSpPr>
          <p:cNvPr id="572" name="Text Box 8"/>
          <p:cNvSpPr txBox="1"/>
          <p:nvPr/>
        </p:nvSpPr>
        <p:spPr>
          <a:xfrm>
            <a:off x="2009458" y="4141787"/>
            <a:ext cx="279711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C012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Relaxation isovolumique</a:t>
            </a:r>
          </a:p>
        </p:txBody>
      </p:sp>
      <p:sp>
        <p:nvSpPr>
          <p:cNvPr id="573" name="Text Box 10"/>
          <p:cNvSpPr txBox="1"/>
          <p:nvPr/>
        </p:nvSpPr>
        <p:spPr>
          <a:xfrm>
            <a:off x="5876607" y="2657475"/>
            <a:ext cx="44704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OA</a:t>
            </a:r>
          </a:p>
        </p:txBody>
      </p:sp>
      <p:sp>
        <p:nvSpPr>
          <p:cNvPr id="574" name="Text Box 11"/>
          <p:cNvSpPr txBox="1"/>
          <p:nvPr/>
        </p:nvSpPr>
        <p:spPr>
          <a:xfrm>
            <a:off x="5667057" y="5005387"/>
            <a:ext cx="43420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FM</a:t>
            </a:r>
          </a:p>
        </p:txBody>
      </p:sp>
      <p:sp>
        <p:nvSpPr>
          <p:cNvPr id="575" name="Text Box 12"/>
          <p:cNvSpPr txBox="1"/>
          <p:nvPr/>
        </p:nvSpPr>
        <p:spPr>
          <a:xfrm>
            <a:off x="3500120" y="5157787"/>
            <a:ext cx="47237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OM</a:t>
            </a:r>
          </a:p>
        </p:txBody>
      </p:sp>
      <p:sp>
        <p:nvSpPr>
          <p:cNvPr id="576" name="Text Box 13"/>
          <p:cNvSpPr txBox="1"/>
          <p:nvPr/>
        </p:nvSpPr>
        <p:spPr>
          <a:xfrm>
            <a:off x="3431857" y="2338388"/>
            <a:ext cx="39625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</a:t>
            </a:r>
          </a:p>
        </p:txBody>
      </p:sp>
      <p:sp>
        <p:nvSpPr>
          <p:cNvPr id="577" name="Connecteur droit 34"/>
          <p:cNvSpPr/>
          <p:nvPr/>
        </p:nvSpPr>
        <p:spPr>
          <a:xfrm>
            <a:off x="395535" y="712787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0C957D65-4873-E54A-BA65-8B848392820D}"/>
                  </a:ext>
                </a:extLst>
              </p14:cNvPr>
              <p14:cNvContentPartPr/>
              <p14:nvPr/>
            </p14:nvContentPartPr>
            <p14:xfrm>
              <a:off x="4447535" y="1896537"/>
              <a:ext cx="112680" cy="10800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0C957D65-4873-E54A-BA65-8B84839282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9895" y="1878537"/>
                <a:ext cx="1483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CF432B8C-E9D2-3340-B564-62CE41DDA84A}"/>
                  </a:ext>
                </a:extLst>
              </p14:cNvPr>
              <p14:cNvContentPartPr/>
              <p14:nvPr/>
            </p14:nvContentPartPr>
            <p14:xfrm>
              <a:off x="4393159" y="1895436"/>
              <a:ext cx="163440" cy="174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CF432B8C-E9D2-3340-B564-62CE41DDA8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0159" y="1832436"/>
                <a:ext cx="2890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AD9FB968-D350-4D4E-9BDB-DA327CC1C464}"/>
                  </a:ext>
                </a:extLst>
              </p14:cNvPr>
              <p14:cNvContentPartPr/>
              <p14:nvPr/>
            </p14:nvContentPartPr>
            <p14:xfrm>
              <a:off x="3598999" y="2691396"/>
              <a:ext cx="29880" cy="867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AD9FB968-D350-4D4E-9BDB-DA327CC1C4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35999" y="2628756"/>
                <a:ext cx="15552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e 6">
            <a:extLst>
              <a:ext uri="{FF2B5EF4-FFF2-40B4-BE49-F238E27FC236}">
                <a16:creationId xmlns:a16="http://schemas.microsoft.com/office/drawing/2014/main" id="{C624F445-4824-994F-ACF9-33BF22EB1DE3}"/>
              </a:ext>
            </a:extLst>
          </p:cNvPr>
          <p:cNvGrpSpPr/>
          <p:nvPr/>
        </p:nvGrpSpPr>
        <p:grpSpPr>
          <a:xfrm>
            <a:off x="3651919" y="2687076"/>
            <a:ext cx="15480" cy="18360"/>
            <a:chOff x="3651919" y="2687076"/>
            <a:chExt cx="15480" cy="1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A90A5D44-C9B6-6A4C-8D82-E40ECDAD481E}"/>
                    </a:ext>
                  </a:extLst>
                </p14:cNvPr>
                <p14:cNvContentPartPr/>
                <p14:nvPr/>
              </p14:nvContentPartPr>
              <p14:xfrm>
                <a:off x="3667039" y="2705076"/>
                <a:ext cx="360" cy="36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A90A5D44-C9B6-6A4C-8D82-E40ECDAD48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04039" y="264207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4F6C4CEB-68F8-6443-BD96-3211EC009A33}"/>
                    </a:ext>
                  </a:extLst>
                </p14:cNvPr>
                <p14:cNvContentPartPr/>
                <p14:nvPr/>
              </p14:nvContentPartPr>
              <p14:xfrm>
                <a:off x="3651919" y="2687076"/>
                <a:ext cx="360" cy="36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4F6C4CEB-68F8-6443-BD96-3211EC009A3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89279" y="262407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8E069C53-2AAD-0445-9FE8-18FEB507ED90}"/>
                  </a:ext>
                </a:extLst>
              </p14:cNvPr>
              <p14:cNvContentPartPr/>
              <p14:nvPr/>
            </p14:nvContentPartPr>
            <p14:xfrm>
              <a:off x="5716159" y="2764476"/>
              <a:ext cx="63000" cy="15768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8E069C53-2AAD-0445-9FE8-18FEB507ED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53159" y="2701836"/>
                <a:ext cx="1886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C564FA4D-04BC-4242-8B15-BFF186F33428}"/>
                  </a:ext>
                </a:extLst>
              </p14:cNvPr>
              <p14:cNvContentPartPr/>
              <p14:nvPr/>
            </p14:nvContentPartPr>
            <p14:xfrm>
              <a:off x="5702479" y="4942811"/>
              <a:ext cx="104760" cy="558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C564FA4D-04BC-4242-8B15-BFF186F334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39479" y="4880171"/>
                <a:ext cx="23040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e 11">
            <a:extLst>
              <a:ext uri="{FF2B5EF4-FFF2-40B4-BE49-F238E27FC236}">
                <a16:creationId xmlns:a16="http://schemas.microsoft.com/office/drawing/2014/main" id="{687C2C91-5DC5-AC46-9C0F-8D0D1BD7C5FF}"/>
              </a:ext>
            </a:extLst>
          </p:cNvPr>
          <p:cNvGrpSpPr/>
          <p:nvPr/>
        </p:nvGrpSpPr>
        <p:grpSpPr>
          <a:xfrm>
            <a:off x="5626519" y="5009051"/>
            <a:ext cx="181800" cy="69120"/>
            <a:chOff x="5626519" y="5009051"/>
            <a:chExt cx="181800" cy="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DD888C3C-AF45-614A-A74B-65D160C1F626}"/>
                    </a:ext>
                  </a:extLst>
                </p14:cNvPr>
                <p14:cNvContentPartPr/>
                <p14:nvPr/>
              </p14:nvContentPartPr>
              <p14:xfrm>
                <a:off x="5626519" y="5077811"/>
                <a:ext cx="360" cy="36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DD888C3C-AF45-614A-A74B-65D160C1F62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63879" y="501481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82EAA9BE-FF14-4A45-87AA-B747D8D08474}"/>
                    </a:ext>
                  </a:extLst>
                </p14:cNvPr>
                <p14:cNvContentPartPr/>
                <p14:nvPr/>
              </p14:nvContentPartPr>
              <p14:xfrm>
                <a:off x="5807959" y="5009051"/>
                <a:ext cx="360" cy="3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82EAA9BE-FF14-4A45-87AA-B747D8D0847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44959" y="494605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00A1C971-2150-0348-AAD2-95E1C21EBB25}"/>
                  </a:ext>
                </a:extLst>
              </p14:cNvPr>
              <p14:cNvContentPartPr/>
              <p14:nvPr/>
            </p14:nvContentPartPr>
            <p14:xfrm>
              <a:off x="3611239" y="4906091"/>
              <a:ext cx="51480" cy="1569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00A1C971-2150-0348-AAD2-95E1C21EBB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48239" y="4843451"/>
                <a:ext cx="1771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F37DF37A-99EF-EE4D-899C-B4C3A80C4977}"/>
                  </a:ext>
                </a:extLst>
              </p14:cNvPr>
              <p14:cNvContentPartPr/>
              <p14:nvPr/>
            </p14:nvContentPartPr>
            <p14:xfrm>
              <a:off x="4056199" y="5395331"/>
              <a:ext cx="30240" cy="9900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F37DF37A-99EF-EE4D-899C-B4C3A80C49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93199" y="5332331"/>
                <a:ext cx="155880" cy="2246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08284A04-E145-7345-A2F5-7DB1065A9E74}"/>
              </a:ext>
            </a:extLst>
          </p:cNvPr>
          <p:cNvSpPr txBox="1"/>
          <p:nvPr/>
        </p:nvSpPr>
        <p:spPr>
          <a:xfrm>
            <a:off x="7700210" y="5895474"/>
            <a:ext cx="1792705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OM Ouverture Mitrale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 dirty="0"/>
              <a:t>FM Fermeture Mitrale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OA Ouverture Aortique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 dirty="0"/>
              <a:t>FA Fermeture Aortique</a:t>
            </a:r>
            <a:endParaRPr kumimoji="0" lang="fr-FR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14400"/>
            <a:ext cx="4041775" cy="5638800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Text Box 10"/>
          <p:cNvSpPr txBox="1"/>
          <p:nvPr/>
        </p:nvSpPr>
        <p:spPr>
          <a:xfrm>
            <a:off x="3779520" y="5181600"/>
            <a:ext cx="47237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OM</a:t>
            </a:r>
          </a:p>
        </p:txBody>
      </p:sp>
      <p:pic>
        <p:nvPicPr>
          <p:cNvPr id="581" name="Picture 13" descr="Picture 13"/>
          <p:cNvPicPr>
            <a:picLocks noChangeAspect="1"/>
          </p:cNvPicPr>
          <p:nvPr/>
        </p:nvPicPr>
        <p:blipFill>
          <a:blip r:embed="rId3"/>
          <a:srcRect t="15434" r="83900" b="58960"/>
          <a:stretch>
            <a:fillRect/>
          </a:stretch>
        </p:blipFill>
        <p:spPr>
          <a:xfrm>
            <a:off x="4491037" y="4038599"/>
            <a:ext cx="914401" cy="1011239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Text Box 21"/>
          <p:cNvSpPr txBox="1"/>
          <p:nvPr/>
        </p:nvSpPr>
        <p:spPr>
          <a:xfrm>
            <a:off x="3535045" y="658812"/>
            <a:ext cx="1595398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Phase 1</a:t>
            </a:r>
          </a:p>
        </p:txBody>
      </p:sp>
      <p:sp>
        <p:nvSpPr>
          <p:cNvPr id="583" name="Text Box 22"/>
          <p:cNvSpPr txBox="1"/>
          <p:nvPr/>
        </p:nvSpPr>
        <p:spPr>
          <a:xfrm>
            <a:off x="3805237" y="4865687"/>
            <a:ext cx="287572" cy="375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</a:t>
            </a:r>
          </a:p>
        </p:txBody>
      </p:sp>
      <p:sp>
        <p:nvSpPr>
          <p:cNvPr id="584" name="Text Box 23"/>
          <p:cNvSpPr txBox="1"/>
          <p:nvPr/>
        </p:nvSpPr>
        <p:spPr>
          <a:xfrm>
            <a:off x="6027737" y="4800600"/>
            <a:ext cx="287572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</a:t>
            </a:r>
          </a:p>
        </p:txBody>
      </p:sp>
      <p:sp>
        <p:nvSpPr>
          <p:cNvPr id="585" name="Text Box 24"/>
          <p:cNvSpPr txBox="1"/>
          <p:nvPr/>
        </p:nvSpPr>
        <p:spPr>
          <a:xfrm>
            <a:off x="6027737" y="2743200"/>
            <a:ext cx="287572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</a:t>
            </a:r>
          </a:p>
        </p:txBody>
      </p:sp>
      <p:sp>
        <p:nvSpPr>
          <p:cNvPr id="586" name="Text Box 25"/>
          <p:cNvSpPr txBox="1"/>
          <p:nvPr/>
        </p:nvSpPr>
        <p:spPr>
          <a:xfrm>
            <a:off x="3729037" y="2590800"/>
            <a:ext cx="287572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</a:t>
            </a:r>
          </a:p>
        </p:txBody>
      </p:sp>
      <p:sp>
        <p:nvSpPr>
          <p:cNvPr id="587" name="Text Box 26"/>
          <p:cNvSpPr/>
          <p:nvPr/>
        </p:nvSpPr>
        <p:spPr>
          <a:xfrm>
            <a:off x="4719637" y="1841500"/>
            <a:ext cx="304801" cy="396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88" name="Text Box 9"/>
          <p:cNvSpPr txBox="1"/>
          <p:nvPr/>
        </p:nvSpPr>
        <p:spPr>
          <a:xfrm>
            <a:off x="6043295" y="5029200"/>
            <a:ext cx="43420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FM</a:t>
            </a:r>
          </a:p>
        </p:txBody>
      </p:sp>
      <p:sp>
        <p:nvSpPr>
          <p:cNvPr id="589" name="Rectangle 27"/>
          <p:cNvSpPr/>
          <p:nvPr/>
        </p:nvSpPr>
        <p:spPr>
          <a:xfrm>
            <a:off x="4338637" y="5410200"/>
            <a:ext cx="228601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0" name="Line 29"/>
          <p:cNvSpPr/>
          <p:nvPr/>
        </p:nvSpPr>
        <p:spPr>
          <a:xfrm>
            <a:off x="5867400" y="6019800"/>
            <a:ext cx="0" cy="304800"/>
          </a:xfrm>
          <a:prstGeom prst="line">
            <a:avLst/>
          </a:prstGeom>
          <a:ln w="38100">
            <a:solidFill>
              <a:srgbClr val="FF33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1" name="Line 30"/>
          <p:cNvSpPr/>
          <p:nvPr/>
        </p:nvSpPr>
        <p:spPr>
          <a:xfrm>
            <a:off x="5867400" y="5029200"/>
            <a:ext cx="0" cy="914400"/>
          </a:xfrm>
          <a:prstGeom prst="line">
            <a:avLst/>
          </a:prstGeom>
          <a:ln w="38100">
            <a:solidFill>
              <a:srgbClr val="FF330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2" name="Text Box 6"/>
          <p:cNvSpPr txBox="1"/>
          <p:nvPr/>
        </p:nvSpPr>
        <p:spPr>
          <a:xfrm>
            <a:off x="4236720" y="5424487"/>
            <a:ext cx="151447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C012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Remplissage</a:t>
            </a:r>
          </a:p>
        </p:txBody>
      </p:sp>
      <p:sp>
        <p:nvSpPr>
          <p:cNvPr id="593" name="Line 36"/>
          <p:cNvSpPr/>
          <p:nvPr/>
        </p:nvSpPr>
        <p:spPr>
          <a:xfrm flipV="1">
            <a:off x="4286250" y="5962650"/>
            <a:ext cx="0" cy="38100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96" name="Group 40"/>
          <p:cNvGrpSpPr/>
          <p:nvPr/>
        </p:nvGrpSpPr>
        <p:grpSpPr>
          <a:xfrm>
            <a:off x="45719" y="4419599"/>
            <a:ext cx="4221483" cy="1905002"/>
            <a:chOff x="0" y="0"/>
            <a:chExt cx="4221481" cy="1905000"/>
          </a:xfrm>
        </p:grpSpPr>
        <p:sp>
          <p:nvSpPr>
            <p:cNvPr id="594" name="Rectangle 35"/>
            <p:cNvSpPr txBox="1"/>
            <p:nvPr/>
          </p:nvSpPr>
          <p:spPr>
            <a:xfrm>
              <a:off x="0" y="0"/>
              <a:ext cx="3718560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Volume </a:t>
              </a:r>
              <a:r>
                <a:rPr dirty="0" err="1"/>
                <a:t>télé-systolique</a:t>
              </a:r>
              <a:r>
                <a:rPr lang="fr-FR" dirty="0"/>
                <a:t> </a:t>
              </a:r>
              <a:r>
                <a:rPr dirty="0"/>
                <a:t>:</a:t>
              </a:r>
            </a:p>
            <a:p>
              <a:pPr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Volume </a:t>
              </a:r>
              <a:r>
                <a:rPr dirty="0" err="1"/>
                <a:t>en</a:t>
              </a:r>
              <a:r>
                <a:rPr dirty="0"/>
                <a:t> fin de systole</a:t>
              </a:r>
            </a:p>
          </p:txBody>
        </p:sp>
        <p:sp>
          <p:nvSpPr>
            <p:cNvPr id="595" name="Line 37"/>
            <p:cNvSpPr/>
            <p:nvPr/>
          </p:nvSpPr>
          <p:spPr>
            <a:xfrm>
              <a:off x="1859279" y="838200"/>
              <a:ext cx="2362202" cy="106680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99" name="Group 41"/>
          <p:cNvGrpSpPr/>
          <p:nvPr/>
        </p:nvGrpSpPr>
        <p:grpSpPr>
          <a:xfrm>
            <a:off x="5867400" y="3357562"/>
            <a:ext cx="3535681" cy="2987677"/>
            <a:chOff x="0" y="0"/>
            <a:chExt cx="3535680" cy="2987676"/>
          </a:xfrm>
        </p:grpSpPr>
        <p:sp>
          <p:nvSpPr>
            <p:cNvPr id="597" name="Text Box 31"/>
            <p:cNvSpPr txBox="1"/>
            <p:nvPr/>
          </p:nvSpPr>
          <p:spPr>
            <a:xfrm>
              <a:off x="274320" y="0"/>
              <a:ext cx="3261360" cy="9594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Volume </a:t>
              </a:r>
              <a:r>
                <a:rPr dirty="0" err="1"/>
                <a:t>télé-diastolique</a:t>
              </a:r>
              <a:r>
                <a:rPr dirty="0"/>
                <a:t>:</a:t>
              </a:r>
            </a:p>
            <a:p>
              <a:pPr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Volume </a:t>
              </a:r>
              <a:r>
                <a:rPr dirty="0" err="1"/>
                <a:t>en</a:t>
              </a:r>
              <a:r>
                <a:rPr dirty="0"/>
                <a:t> fin de diastole </a:t>
              </a:r>
            </a:p>
            <a:p>
              <a:pPr>
                <a:defRPr sz="200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// </a:t>
              </a:r>
              <a:r>
                <a:rPr dirty="0">
                  <a:solidFill>
                    <a:srgbClr val="0563C1"/>
                  </a:solidFill>
                </a:rPr>
                <a:t>PRE-CHARGE</a:t>
              </a:r>
            </a:p>
          </p:txBody>
        </p:sp>
        <p:sp>
          <p:nvSpPr>
            <p:cNvPr id="598" name="Line 38"/>
            <p:cNvSpPr/>
            <p:nvPr/>
          </p:nvSpPr>
          <p:spPr>
            <a:xfrm flipH="1">
              <a:off x="0" y="1006474"/>
              <a:ext cx="1905001" cy="1981202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00" name="Line 39"/>
          <p:cNvSpPr/>
          <p:nvPr/>
        </p:nvSpPr>
        <p:spPr>
          <a:xfrm>
            <a:off x="4248150" y="5181599"/>
            <a:ext cx="19051" cy="762002"/>
          </a:xfrm>
          <a:prstGeom prst="line">
            <a:avLst/>
          </a:prstGeom>
          <a:ln w="38100">
            <a:solidFill>
              <a:srgbClr val="FF3300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1" name="Connecteur droit 25"/>
          <p:cNvSpPr/>
          <p:nvPr/>
        </p:nvSpPr>
        <p:spPr>
          <a:xfrm>
            <a:off x="395535" y="500062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2" name="Rectangle 26"/>
          <p:cNvSpPr txBox="1"/>
          <p:nvPr/>
        </p:nvSpPr>
        <p:spPr>
          <a:xfrm>
            <a:off x="296545" y="44450"/>
            <a:ext cx="6548002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Le diagramme pression/volume ventriculaire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36559CBF-5C22-F743-9C90-965A2ABA3884}"/>
                  </a:ext>
                </a:extLst>
              </p14:cNvPr>
              <p14:cNvContentPartPr/>
              <p14:nvPr/>
            </p14:nvContentPartPr>
            <p14:xfrm>
              <a:off x="3897079" y="4990691"/>
              <a:ext cx="162360" cy="1497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36559CBF-5C22-F743-9C90-965A2ABA38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4079" y="4928051"/>
                <a:ext cx="2880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4A86A16F-DF47-7D49-9A2A-A6DF61399E9A}"/>
                  </a:ext>
                </a:extLst>
              </p14:cNvPr>
              <p14:cNvContentPartPr/>
              <p14:nvPr/>
            </p14:nvContentPartPr>
            <p14:xfrm>
              <a:off x="6148879" y="4946051"/>
              <a:ext cx="76680" cy="1011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4A86A16F-DF47-7D49-9A2A-A6DF61399E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5879" y="4883411"/>
                <a:ext cx="2023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397CEE75-AFC4-9C42-BC9A-41DBB3F6AB4F}"/>
                  </a:ext>
                </a:extLst>
              </p14:cNvPr>
              <p14:cNvContentPartPr/>
              <p14:nvPr/>
            </p14:nvContentPartPr>
            <p14:xfrm>
              <a:off x="6190340" y="4023610"/>
              <a:ext cx="1948680" cy="25092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397CEE75-AFC4-9C42-BC9A-41DBB3F6AB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27700" y="3960610"/>
                <a:ext cx="207432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56133ABC-7481-C348-9E70-5C19287A574D}"/>
                  </a:ext>
                </a:extLst>
              </p14:cNvPr>
              <p14:cNvContentPartPr/>
              <p14:nvPr/>
            </p14:nvContentPartPr>
            <p14:xfrm>
              <a:off x="3798641" y="2720425"/>
              <a:ext cx="232200" cy="22464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56133ABC-7481-C348-9E70-5C19287A574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5641" y="2657785"/>
                <a:ext cx="3578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5AB926D8-BB15-2C4D-A80C-EAE0B78321E0}"/>
                  </a:ext>
                </a:extLst>
              </p14:cNvPr>
              <p14:cNvContentPartPr/>
              <p14:nvPr/>
            </p14:nvContentPartPr>
            <p14:xfrm>
              <a:off x="6131441" y="2913025"/>
              <a:ext cx="85320" cy="15372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5AB926D8-BB15-2C4D-A80C-EAE0B78321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8441" y="2850025"/>
                <a:ext cx="210960" cy="27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1" animBg="1" advAuto="0"/>
      <p:bldP spid="599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3" y="914400"/>
            <a:ext cx="4041776" cy="5638800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Text Box 4"/>
          <p:cNvSpPr txBox="1"/>
          <p:nvPr/>
        </p:nvSpPr>
        <p:spPr>
          <a:xfrm>
            <a:off x="5455920" y="2438400"/>
            <a:ext cx="44704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OA</a:t>
            </a:r>
          </a:p>
        </p:txBody>
      </p:sp>
      <p:sp>
        <p:nvSpPr>
          <p:cNvPr id="606" name="Text Box 7"/>
          <p:cNvSpPr txBox="1"/>
          <p:nvPr/>
        </p:nvSpPr>
        <p:spPr>
          <a:xfrm>
            <a:off x="3704907" y="1273175"/>
            <a:ext cx="1595399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Phase 2</a:t>
            </a:r>
          </a:p>
        </p:txBody>
      </p:sp>
      <p:sp>
        <p:nvSpPr>
          <p:cNvPr id="607" name="Text Box 8"/>
          <p:cNvSpPr txBox="1"/>
          <p:nvPr/>
        </p:nvSpPr>
        <p:spPr>
          <a:xfrm>
            <a:off x="3429000" y="4865687"/>
            <a:ext cx="287571" cy="375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</a:t>
            </a:r>
          </a:p>
        </p:txBody>
      </p:sp>
      <p:sp>
        <p:nvSpPr>
          <p:cNvPr id="608" name="Text Box 9"/>
          <p:cNvSpPr txBox="1"/>
          <p:nvPr/>
        </p:nvSpPr>
        <p:spPr>
          <a:xfrm>
            <a:off x="5651500" y="4800600"/>
            <a:ext cx="287571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</a:t>
            </a:r>
          </a:p>
        </p:txBody>
      </p:sp>
      <p:sp>
        <p:nvSpPr>
          <p:cNvPr id="609" name="Text Box 10"/>
          <p:cNvSpPr txBox="1"/>
          <p:nvPr/>
        </p:nvSpPr>
        <p:spPr>
          <a:xfrm>
            <a:off x="5651500" y="2743200"/>
            <a:ext cx="287571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</a:t>
            </a:r>
          </a:p>
        </p:txBody>
      </p:sp>
      <p:sp>
        <p:nvSpPr>
          <p:cNvPr id="610" name="Text Box 11"/>
          <p:cNvSpPr txBox="1"/>
          <p:nvPr/>
        </p:nvSpPr>
        <p:spPr>
          <a:xfrm>
            <a:off x="3352800" y="2590800"/>
            <a:ext cx="287571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</a:t>
            </a:r>
          </a:p>
        </p:txBody>
      </p:sp>
      <p:sp>
        <p:nvSpPr>
          <p:cNvPr id="611" name="Text Box 12"/>
          <p:cNvSpPr/>
          <p:nvPr/>
        </p:nvSpPr>
        <p:spPr>
          <a:xfrm>
            <a:off x="4343400" y="1841500"/>
            <a:ext cx="304800" cy="396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12" name="Text Box 13"/>
          <p:cNvSpPr txBox="1"/>
          <p:nvPr/>
        </p:nvSpPr>
        <p:spPr>
          <a:xfrm>
            <a:off x="5667057" y="5029200"/>
            <a:ext cx="43420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FM</a:t>
            </a:r>
          </a:p>
        </p:txBody>
      </p:sp>
      <p:sp>
        <p:nvSpPr>
          <p:cNvPr id="613" name="Rectangle 14"/>
          <p:cNvSpPr/>
          <p:nvPr/>
        </p:nvSpPr>
        <p:spPr>
          <a:xfrm>
            <a:off x="3962400" y="5410200"/>
            <a:ext cx="228600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14" name="Text Box 15"/>
          <p:cNvSpPr txBox="1"/>
          <p:nvPr/>
        </p:nvSpPr>
        <p:spPr>
          <a:xfrm>
            <a:off x="5608320" y="4129087"/>
            <a:ext cx="292368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C012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Contraction isovolumique</a:t>
            </a:r>
          </a:p>
        </p:txBody>
      </p:sp>
      <p:pic>
        <p:nvPicPr>
          <p:cNvPr id="615" name="Picture 16" descr="Picture 16"/>
          <p:cNvPicPr>
            <a:picLocks noChangeAspect="1"/>
          </p:cNvPicPr>
          <p:nvPr/>
        </p:nvPicPr>
        <p:blipFill>
          <a:blip r:embed="rId3"/>
          <a:srcRect l="22807" t="14029" r="62436" b="58960"/>
          <a:stretch>
            <a:fillRect/>
          </a:stretch>
        </p:blipFill>
        <p:spPr>
          <a:xfrm>
            <a:off x="5714999" y="3048000"/>
            <a:ext cx="838201" cy="1066801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Rectangle 14"/>
          <p:cNvSpPr txBox="1"/>
          <p:nvPr/>
        </p:nvSpPr>
        <p:spPr>
          <a:xfrm>
            <a:off x="296544" y="44449"/>
            <a:ext cx="8389105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Le diagramme pression/volume ventriculaire</a:t>
            </a:r>
          </a:p>
        </p:txBody>
      </p:sp>
      <p:sp>
        <p:nvSpPr>
          <p:cNvPr id="617" name="Connecteur droit 15"/>
          <p:cNvSpPr/>
          <p:nvPr/>
        </p:nvSpPr>
        <p:spPr>
          <a:xfrm>
            <a:off x="395535" y="712787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25DBBCC8-6802-4844-97FF-19F29EBDEB46}"/>
                  </a:ext>
                </a:extLst>
              </p14:cNvPr>
              <p14:cNvContentPartPr/>
              <p14:nvPr/>
            </p14:nvContentPartPr>
            <p14:xfrm>
              <a:off x="3417041" y="2707825"/>
              <a:ext cx="237240" cy="29124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25DBBCC8-6802-4844-97FF-19F29EBDEB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4401" y="2645185"/>
                <a:ext cx="36288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E364F4E8-964A-4942-924B-06606D6CA78B}"/>
                  </a:ext>
                </a:extLst>
              </p14:cNvPr>
              <p14:cNvContentPartPr/>
              <p14:nvPr/>
            </p14:nvContentPartPr>
            <p14:xfrm>
              <a:off x="3463841" y="4879705"/>
              <a:ext cx="236160" cy="4215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E364F4E8-964A-4942-924B-06606D6CA7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1201" y="4817065"/>
                <a:ext cx="36180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623BC295-C859-FE41-9E10-CD367E1AA954}"/>
                  </a:ext>
                </a:extLst>
              </p14:cNvPr>
              <p14:cNvContentPartPr/>
              <p14:nvPr/>
            </p14:nvContentPartPr>
            <p14:xfrm>
              <a:off x="5719241" y="4927945"/>
              <a:ext cx="104400" cy="795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623BC295-C859-FE41-9E10-CD367E1AA9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56601" y="4864945"/>
                <a:ext cx="2300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87EB13AB-8DA7-DB49-B66E-CE53521F5ED8}"/>
                  </a:ext>
                </a:extLst>
              </p14:cNvPr>
              <p14:cNvContentPartPr/>
              <p14:nvPr/>
            </p14:nvContentPartPr>
            <p14:xfrm>
              <a:off x="5728601" y="2861185"/>
              <a:ext cx="93600" cy="16344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87EB13AB-8DA7-DB49-B66E-CE53521F5ED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65601" y="2798185"/>
                <a:ext cx="219240" cy="28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re 1"/>
          <p:cNvSpPr txBox="1">
            <a:spLocks noGrp="1"/>
          </p:cNvSpPr>
          <p:nvPr>
            <p:ph type="title" idx="4294967295"/>
          </p:nvPr>
        </p:nvSpPr>
        <p:spPr>
          <a:xfrm>
            <a:off x="260350" y="938212"/>
            <a:ext cx="8709025" cy="3321051"/>
          </a:xfrm>
          <a:prstGeom prst="rect">
            <a:avLst/>
          </a:prstGeom>
        </p:spPr>
        <p:txBody>
          <a:bodyPr/>
          <a:lstStyle/>
          <a:p>
            <a:pPr algn="ctr" defTabSz="651509">
              <a:defRPr sz="2660"/>
            </a:pPr>
            <a:br>
              <a:rPr dirty="0"/>
            </a:br>
            <a:r>
              <a:rPr dirty="0"/>
              <a:t>I. </a:t>
            </a:r>
            <a:r>
              <a:rPr sz="3040" dirty="0" err="1"/>
              <a:t>Fonction</a:t>
            </a:r>
            <a:r>
              <a:rPr sz="3040" dirty="0"/>
              <a:t> </a:t>
            </a:r>
            <a:r>
              <a:rPr sz="3040" dirty="0" err="1"/>
              <a:t>cardiaque</a:t>
            </a:r>
            <a:r>
              <a:rPr sz="3040" dirty="0"/>
              <a:t> </a:t>
            </a:r>
            <a:r>
              <a:rPr sz="3040" dirty="0" err="1"/>
              <a:t>normale</a:t>
            </a:r>
            <a:br>
              <a:rPr sz="3040" dirty="0"/>
            </a:br>
            <a:br>
              <a:rPr sz="3040" dirty="0"/>
            </a:br>
            <a:r>
              <a:rPr sz="3040" dirty="0"/>
              <a:t>II. Base </a:t>
            </a:r>
            <a:r>
              <a:rPr sz="3040" dirty="0" err="1"/>
              <a:t>physiopathologique</a:t>
            </a:r>
            <a:r>
              <a:rPr sz="3040" dirty="0"/>
              <a:t> de </a:t>
            </a:r>
            <a:r>
              <a:rPr sz="3040" dirty="0" err="1"/>
              <a:t>l’insuffisance</a:t>
            </a:r>
            <a:r>
              <a:rPr sz="3040" dirty="0"/>
              <a:t> </a:t>
            </a:r>
            <a:r>
              <a:rPr sz="3040" dirty="0" err="1"/>
              <a:t>cardiaque</a:t>
            </a:r>
            <a:br>
              <a:rPr sz="3040" dirty="0"/>
            </a:br>
            <a:br>
              <a:rPr sz="3040" dirty="0"/>
            </a:br>
            <a:r>
              <a:rPr sz="3040" dirty="0"/>
              <a:t> III. Introduction </a:t>
            </a:r>
            <a:r>
              <a:rPr sz="3040" dirty="0" err="1"/>
              <a:t>à</a:t>
            </a:r>
            <a:r>
              <a:rPr sz="3040" dirty="0"/>
              <a:t> </a:t>
            </a:r>
            <a:r>
              <a:rPr sz="3040" dirty="0" err="1"/>
              <a:t>l’exploration</a:t>
            </a:r>
            <a:r>
              <a:rPr sz="3040" dirty="0"/>
              <a:t> </a:t>
            </a:r>
            <a:r>
              <a:rPr sz="3040" dirty="0" err="1"/>
              <a:t>echocardiographique</a:t>
            </a:r>
            <a:r>
              <a:rPr sz="3040" dirty="0"/>
              <a:t> de la </a:t>
            </a:r>
            <a:r>
              <a:rPr sz="3040" dirty="0" err="1"/>
              <a:t>fonction</a:t>
            </a:r>
            <a:r>
              <a:rPr sz="3040" dirty="0"/>
              <a:t> </a:t>
            </a:r>
            <a:r>
              <a:rPr sz="3040" dirty="0" err="1"/>
              <a:t>cardiaque</a:t>
            </a:r>
            <a:endParaRPr sz="3040" dirty="0"/>
          </a:p>
        </p:txBody>
      </p:sp>
      <p:sp>
        <p:nvSpPr>
          <p:cNvPr id="295" name="Forme libre 16"/>
          <p:cNvSpPr/>
          <p:nvPr/>
        </p:nvSpPr>
        <p:spPr>
          <a:xfrm>
            <a:off x="1741029" y="5135671"/>
            <a:ext cx="5160268" cy="258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009" extrusionOk="0">
                <a:moveTo>
                  <a:pt x="0" y="916"/>
                </a:moveTo>
                <a:cubicBezTo>
                  <a:pt x="2669" y="3403"/>
                  <a:pt x="4192" y="18553"/>
                  <a:pt x="6330" y="18995"/>
                </a:cubicBezTo>
                <a:cubicBezTo>
                  <a:pt x="8468" y="19436"/>
                  <a:pt x="10250" y="9292"/>
                  <a:pt x="12829" y="3564"/>
                </a:cubicBezTo>
                <a:cubicBezTo>
                  <a:pt x="15407" y="-2164"/>
                  <a:pt x="17055" y="-644"/>
                  <a:pt x="19886" y="5668"/>
                </a:cubicBezTo>
                <a:lnTo>
                  <a:pt x="21600" y="9175"/>
                </a:lnTo>
              </a:path>
            </a:pathLst>
          </a:custGeom>
          <a:ln w="3175">
            <a:solidFill>
              <a:srgbClr val="078F9D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5A79B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296" name="Forme libre 6" descr="Forme lib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3" y="5106987"/>
            <a:ext cx="5297488" cy="238126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Ellipse 3"/>
          <p:cNvSpPr/>
          <p:nvPr/>
        </p:nvSpPr>
        <p:spPr>
          <a:xfrm>
            <a:off x="7192963" y="5076825"/>
            <a:ext cx="128589" cy="128588"/>
          </a:xfrm>
          <a:prstGeom prst="ellipse">
            <a:avLst/>
          </a:prstGeom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98" name="Ellipse 7"/>
          <p:cNvSpPr/>
          <p:nvPr/>
        </p:nvSpPr>
        <p:spPr>
          <a:xfrm>
            <a:off x="6997700" y="5187950"/>
            <a:ext cx="65089" cy="63500"/>
          </a:xfrm>
          <a:prstGeom prst="ellipse">
            <a:avLst/>
          </a:prstGeom>
          <a:solidFill>
            <a:srgbClr val="078F9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99" name="Sous-titre 2"/>
          <p:cNvSpPr txBox="1"/>
          <p:nvPr/>
        </p:nvSpPr>
        <p:spPr>
          <a:xfrm>
            <a:off x="-622618" y="4995862"/>
            <a:ext cx="1816737" cy="77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300"/>
              </a:spcBef>
              <a:defRPr sz="1400">
                <a:solidFill>
                  <a:srgbClr val="F79646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br>
              <a:rPr dirty="0"/>
            </a:br>
            <a:r>
              <a:rPr lang="fr-FR" dirty="0">
                <a:solidFill>
                  <a:schemeClr val="tx1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1/10/20</a:t>
            </a:r>
            <a:r>
              <a:rPr lang="fr-FR" dirty="0">
                <a:solidFill>
                  <a:srgbClr val="000000"/>
                </a:solidFill>
              </a:rPr>
              <a:t>21</a:t>
            </a:r>
            <a:endParaRPr dirty="0">
              <a:solidFill>
                <a:srgbClr val="000000"/>
              </a:solidFill>
            </a:endParaRPr>
          </a:p>
          <a:p>
            <a:pPr algn="r">
              <a:spcBef>
                <a:spcPts val="300"/>
              </a:spcBef>
              <a:defRPr sz="1400">
                <a:solidFill>
                  <a:srgbClr val="F79646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Ellipse 17"/>
          <p:cNvSpPr/>
          <p:nvPr/>
        </p:nvSpPr>
        <p:spPr>
          <a:xfrm>
            <a:off x="7345363" y="1785938"/>
            <a:ext cx="128589" cy="128589"/>
          </a:xfrm>
          <a:prstGeom prst="ellipse">
            <a:avLst/>
          </a:prstGeom>
          <a:ln w="12700">
            <a:solidFill>
              <a:schemeClr val="accent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301" name="Ellipse 18"/>
          <p:cNvSpPr/>
          <p:nvPr/>
        </p:nvSpPr>
        <p:spPr>
          <a:xfrm>
            <a:off x="7150100" y="1897063"/>
            <a:ext cx="65089" cy="63501"/>
          </a:xfrm>
          <a:prstGeom prst="ellipse">
            <a:avLst/>
          </a:prstGeom>
          <a:solidFill>
            <a:srgbClr val="078F9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0841CAC-F9F2-7D4C-9B31-470763BCAEA8}"/>
              </a:ext>
            </a:extLst>
          </p:cNvPr>
          <p:cNvSpPr txBox="1"/>
          <p:nvPr/>
        </p:nvSpPr>
        <p:spPr>
          <a:xfrm>
            <a:off x="-1179095" y="3056021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425" y="1219200"/>
            <a:ext cx="4041775" cy="5638800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Text Box 3"/>
          <p:cNvSpPr txBox="1"/>
          <p:nvPr/>
        </p:nvSpPr>
        <p:spPr>
          <a:xfrm>
            <a:off x="7276782" y="2743200"/>
            <a:ext cx="44704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OA</a:t>
            </a:r>
          </a:p>
        </p:txBody>
      </p:sp>
      <p:sp>
        <p:nvSpPr>
          <p:cNvPr id="621" name="Text Box 5"/>
          <p:cNvSpPr txBox="1"/>
          <p:nvPr/>
        </p:nvSpPr>
        <p:spPr>
          <a:xfrm>
            <a:off x="3508057" y="841375"/>
            <a:ext cx="1595399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Phase 3</a:t>
            </a:r>
          </a:p>
        </p:txBody>
      </p:sp>
      <p:sp>
        <p:nvSpPr>
          <p:cNvPr id="622" name="Text Box 6"/>
          <p:cNvSpPr txBox="1"/>
          <p:nvPr/>
        </p:nvSpPr>
        <p:spPr>
          <a:xfrm>
            <a:off x="5249862" y="5170487"/>
            <a:ext cx="287572" cy="375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</a:t>
            </a:r>
          </a:p>
        </p:txBody>
      </p:sp>
      <p:sp>
        <p:nvSpPr>
          <p:cNvPr id="623" name="Text Box 7"/>
          <p:cNvSpPr txBox="1"/>
          <p:nvPr/>
        </p:nvSpPr>
        <p:spPr>
          <a:xfrm>
            <a:off x="7472363" y="5105400"/>
            <a:ext cx="287571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</a:t>
            </a:r>
          </a:p>
        </p:txBody>
      </p:sp>
      <p:sp>
        <p:nvSpPr>
          <p:cNvPr id="624" name="Text Box 8"/>
          <p:cNvSpPr txBox="1"/>
          <p:nvPr/>
        </p:nvSpPr>
        <p:spPr>
          <a:xfrm>
            <a:off x="7472363" y="3048000"/>
            <a:ext cx="287571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</a:t>
            </a:r>
          </a:p>
        </p:txBody>
      </p:sp>
      <p:sp>
        <p:nvSpPr>
          <p:cNvPr id="625" name="Text Box 9"/>
          <p:cNvSpPr txBox="1"/>
          <p:nvPr/>
        </p:nvSpPr>
        <p:spPr>
          <a:xfrm>
            <a:off x="5173662" y="2895600"/>
            <a:ext cx="287572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</a:t>
            </a:r>
          </a:p>
        </p:txBody>
      </p:sp>
      <p:sp>
        <p:nvSpPr>
          <p:cNvPr id="626" name="Text Box 10"/>
          <p:cNvSpPr/>
          <p:nvPr/>
        </p:nvSpPr>
        <p:spPr>
          <a:xfrm>
            <a:off x="6164262" y="2146300"/>
            <a:ext cx="304801" cy="396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27" name="Rectangle 12"/>
          <p:cNvSpPr/>
          <p:nvPr/>
        </p:nvSpPr>
        <p:spPr>
          <a:xfrm>
            <a:off x="5783262" y="5715000"/>
            <a:ext cx="228601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628" name="Picture 15" descr="Picture 15"/>
          <p:cNvPicPr>
            <a:picLocks noChangeAspect="1"/>
          </p:cNvPicPr>
          <p:nvPr/>
        </p:nvPicPr>
        <p:blipFill>
          <a:blip r:embed="rId3"/>
          <a:srcRect l="64099" t="6047" r="21029" b="59181"/>
          <a:stretch>
            <a:fillRect/>
          </a:stretch>
        </p:blipFill>
        <p:spPr>
          <a:xfrm>
            <a:off x="5326063" y="838200"/>
            <a:ext cx="914401" cy="1487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Picture 16" descr="Picture 16"/>
          <p:cNvPicPr>
            <a:picLocks noChangeAspect="1"/>
          </p:cNvPicPr>
          <p:nvPr/>
        </p:nvPicPr>
        <p:blipFill>
          <a:blip r:embed="rId3"/>
          <a:srcRect l="44272" t="6047" r="39618" b="59181"/>
          <a:stretch>
            <a:fillRect/>
          </a:stretch>
        </p:blipFill>
        <p:spPr>
          <a:xfrm>
            <a:off x="6621463" y="838200"/>
            <a:ext cx="990601" cy="1487488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Text Box 17"/>
          <p:cNvSpPr txBox="1"/>
          <p:nvPr/>
        </p:nvSpPr>
        <p:spPr>
          <a:xfrm>
            <a:off x="5219382" y="2667000"/>
            <a:ext cx="39625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</a:t>
            </a:r>
          </a:p>
        </p:txBody>
      </p:sp>
      <p:sp>
        <p:nvSpPr>
          <p:cNvPr id="631" name="Text Box 18"/>
          <p:cNvSpPr txBox="1"/>
          <p:nvPr/>
        </p:nvSpPr>
        <p:spPr>
          <a:xfrm>
            <a:off x="5982970" y="2252663"/>
            <a:ext cx="99331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Ejection</a:t>
            </a:r>
          </a:p>
        </p:txBody>
      </p:sp>
      <p:sp>
        <p:nvSpPr>
          <p:cNvPr id="632" name="Text Box 27"/>
          <p:cNvSpPr txBox="1"/>
          <p:nvPr/>
        </p:nvSpPr>
        <p:spPr>
          <a:xfrm>
            <a:off x="80645" y="2744788"/>
            <a:ext cx="469804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 i="1">
                <a:solidFill>
                  <a:srgbClr val="33996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Pression Systolique VG: post-charge</a:t>
            </a:r>
          </a:p>
        </p:txBody>
      </p:sp>
      <p:sp>
        <p:nvSpPr>
          <p:cNvPr id="633" name="Rectangle 18"/>
          <p:cNvSpPr txBox="1"/>
          <p:nvPr/>
        </p:nvSpPr>
        <p:spPr>
          <a:xfrm>
            <a:off x="296544" y="44449"/>
            <a:ext cx="8389105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Le diagramme pression/volume ventriculaire</a:t>
            </a:r>
          </a:p>
        </p:txBody>
      </p:sp>
      <p:sp>
        <p:nvSpPr>
          <p:cNvPr id="634" name="Connecteur droit 19"/>
          <p:cNvSpPr/>
          <p:nvPr/>
        </p:nvSpPr>
        <p:spPr>
          <a:xfrm>
            <a:off x="395535" y="566737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6D5B98B0-3E18-834A-9671-AE271B015DFC}"/>
                  </a:ext>
                </a:extLst>
              </p14:cNvPr>
              <p14:cNvContentPartPr/>
              <p14:nvPr/>
            </p14:nvContentPartPr>
            <p14:xfrm>
              <a:off x="183161" y="2821945"/>
              <a:ext cx="2512800" cy="6357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6D5B98B0-3E18-834A-9671-AE271B015D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521" y="2758945"/>
                <a:ext cx="263844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415B220E-8F8D-5640-A64D-7A917FEA17F6}"/>
                  </a:ext>
                </a:extLst>
              </p14:cNvPr>
              <p14:cNvContentPartPr/>
              <p14:nvPr/>
            </p14:nvContentPartPr>
            <p14:xfrm>
              <a:off x="1273601" y="2834905"/>
              <a:ext cx="1836360" cy="47952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415B220E-8F8D-5640-A64D-7A917FEA17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0961" y="2772265"/>
                <a:ext cx="19620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D223ED37-C124-9F47-AB59-B31833B7F47D}"/>
                  </a:ext>
                </a:extLst>
              </p14:cNvPr>
              <p14:cNvContentPartPr/>
              <p14:nvPr/>
            </p14:nvContentPartPr>
            <p14:xfrm>
              <a:off x="3150281" y="2538625"/>
              <a:ext cx="1427760" cy="52884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D223ED37-C124-9F47-AB59-B31833B7F4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87281" y="2475625"/>
                <a:ext cx="155340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6AF80ED7-3BA7-F143-8A65-394511EBDD31}"/>
                  </a:ext>
                </a:extLst>
              </p14:cNvPr>
              <p14:cNvContentPartPr/>
              <p14:nvPr/>
            </p14:nvContentPartPr>
            <p14:xfrm>
              <a:off x="2980721" y="2822665"/>
              <a:ext cx="1000080" cy="13644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6AF80ED7-3BA7-F143-8A65-394511EBDD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8081" y="2759665"/>
                <a:ext cx="11257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8D24A26C-34E2-744B-A3E2-96B332309924}"/>
                  </a:ext>
                </a:extLst>
              </p14:cNvPr>
              <p14:cNvContentPartPr/>
              <p14:nvPr/>
            </p14:nvContentPartPr>
            <p14:xfrm>
              <a:off x="2162081" y="3103825"/>
              <a:ext cx="36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8D24A26C-34E2-744B-A3E2-96B3323099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99081" y="30411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801437C0-2CFD-244E-83EA-957A83E9C68F}"/>
                  </a:ext>
                </a:extLst>
              </p14:cNvPr>
              <p14:cNvContentPartPr/>
              <p14:nvPr/>
            </p14:nvContentPartPr>
            <p14:xfrm>
              <a:off x="5239001" y="3060625"/>
              <a:ext cx="210600" cy="2415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801437C0-2CFD-244E-83EA-957A83E9C6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76001" y="2997625"/>
                <a:ext cx="3362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383E71FD-4F4A-4F4A-BE33-59CB237058DE}"/>
                  </a:ext>
                </a:extLst>
              </p14:cNvPr>
              <p14:cNvContentPartPr/>
              <p14:nvPr/>
            </p14:nvContentPartPr>
            <p14:xfrm>
              <a:off x="7593401" y="3203905"/>
              <a:ext cx="74520" cy="1537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383E71FD-4F4A-4F4A-BE33-59CB237058D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30761" y="3140905"/>
                <a:ext cx="200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FFFD97F9-BBAB-1741-B70A-BE25557DA449}"/>
                  </a:ext>
                </a:extLst>
              </p14:cNvPr>
              <p14:cNvContentPartPr/>
              <p14:nvPr/>
            </p14:nvContentPartPr>
            <p14:xfrm>
              <a:off x="7518881" y="5217745"/>
              <a:ext cx="107640" cy="3978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FFFD97F9-BBAB-1741-B70A-BE25557DA44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56241" y="5155105"/>
                <a:ext cx="233280" cy="52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e 13">
            <a:extLst>
              <a:ext uri="{FF2B5EF4-FFF2-40B4-BE49-F238E27FC236}">
                <a16:creationId xmlns:a16="http://schemas.microsoft.com/office/drawing/2014/main" id="{55AB19FE-64B9-C04F-9F08-F52ED1818504}"/>
              </a:ext>
            </a:extLst>
          </p:cNvPr>
          <p:cNvGrpSpPr/>
          <p:nvPr/>
        </p:nvGrpSpPr>
        <p:grpSpPr>
          <a:xfrm>
            <a:off x="5091761" y="5314585"/>
            <a:ext cx="388800" cy="338040"/>
            <a:chOff x="5091761" y="5314585"/>
            <a:chExt cx="38880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A2AF7FC0-401C-E147-B253-3247FEDF60B2}"/>
                    </a:ext>
                  </a:extLst>
                </p14:cNvPr>
                <p14:cNvContentPartPr/>
                <p14:nvPr/>
              </p14:nvContentPartPr>
              <p14:xfrm>
                <a:off x="5349881" y="5314585"/>
                <a:ext cx="95040" cy="33804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A2AF7FC0-401C-E147-B253-3247FEDF60B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87241" y="5251585"/>
                  <a:ext cx="2206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B7E3CE79-91C9-1245-954F-DE40992DCF8B}"/>
                    </a:ext>
                  </a:extLst>
                </p14:cNvPr>
                <p14:cNvContentPartPr/>
                <p14:nvPr/>
              </p14:nvContentPartPr>
              <p14:xfrm>
                <a:off x="5413961" y="5402065"/>
                <a:ext cx="360" cy="3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B7E3CE79-91C9-1245-954F-DE40992DCF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50961" y="533906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A0164726-D83B-414E-B9E0-D47C410E3326}"/>
                    </a:ext>
                  </a:extLst>
                </p14:cNvPr>
                <p14:cNvContentPartPr/>
                <p14:nvPr/>
              </p14:nvContentPartPr>
              <p14:xfrm>
                <a:off x="5091761" y="5321065"/>
                <a:ext cx="388800" cy="1785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A0164726-D83B-414E-B9E0-D47C410E33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29121" y="5258065"/>
                  <a:ext cx="514440" cy="3042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37" y="1149350"/>
            <a:ext cx="4041776" cy="5638800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Text Box 5"/>
          <p:cNvSpPr txBox="1"/>
          <p:nvPr/>
        </p:nvSpPr>
        <p:spPr>
          <a:xfrm>
            <a:off x="5214620" y="908050"/>
            <a:ext cx="1595398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Phase 4</a:t>
            </a:r>
          </a:p>
        </p:txBody>
      </p:sp>
      <p:sp>
        <p:nvSpPr>
          <p:cNvPr id="638" name="Text Box 6"/>
          <p:cNvSpPr txBox="1"/>
          <p:nvPr/>
        </p:nvSpPr>
        <p:spPr>
          <a:xfrm>
            <a:off x="5108575" y="5100637"/>
            <a:ext cx="287571" cy="375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</a:t>
            </a:r>
          </a:p>
        </p:txBody>
      </p:sp>
      <p:sp>
        <p:nvSpPr>
          <p:cNvPr id="639" name="Text Box 7"/>
          <p:cNvSpPr txBox="1"/>
          <p:nvPr/>
        </p:nvSpPr>
        <p:spPr>
          <a:xfrm>
            <a:off x="7331075" y="5035550"/>
            <a:ext cx="287571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</a:t>
            </a:r>
          </a:p>
        </p:txBody>
      </p:sp>
      <p:sp>
        <p:nvSpPr>
          <p:cNvPr id="640" name="Text Box 8"/>
          <p:cNvSpPr txBox="1"/>
          <p:nvPr/>
        </p:nvSpPr>
        <p:spPr>
          <a:xfrm>
            <a:off x="7331075" y="2978150"/>
            <a:ext cx="287571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</a:t>
            </a:r>
          </a:p>
        </p:txBody>
      </p:sp>
      <p:sp>
        <p:nvSpPr>
          <p:cNvPr id="641" name="Text Box 9"/>
          <p:cNvSpPr txBox="1"/>
          <p:nvPr/>
        </p:nvSpPr>
        <p:spPr>
          <a:xfrm>
            <a:off x="5032375" y="2825750"/>
            <a:ext cx="287571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</a:t>
            </a:r>
          </a:p>
        </p:txBody>
      </p:sp>
      <p:sp>
        <p:nvSpPr>
          <p:cNvPr id="642" name="Text Box 10"/>
          <p:cNvSpPr/>
          <p:nvPr/>
        </p:nvSpPr>
        <p:spPr>
          <a:xfrm>
            <a:off x="6022975" y="2076450"/>
            <a:ext cx="304800" cy="396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43" name="Rectangle 11"/>
          <p:cNvSpPr/>
          <p:nvPr/>
        </p:nvSpPr>
        <p:spPr>
          <a:xfrm>
            <a:off x="5641975" y="5645150"/>
            <a:ext cx="228600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44" name="Text Box 14"/>
          <p:cNvSpPr txBox="1"/>
          <p:nvPr/>
        </p:nvSpPr>
        <p:spPr>
          <a:xfrm>
            <a:off x="5078095" y="2597150"/>
            <a:ext cx="39625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</a:t>
            </a:r>
          </a:p>
        </p:txBody>
      </p:sp>
      <p:sp>
        <p:nvSpPr>
          <p:cNvPr id="645" name="Text Box 16"/>
          <p:cNvSpPr txBox="1"/>
          <p:nvPr/>
        </p:nvSpPr>
        <p:spPr>
          <a:xfrm>
            <a:off x="441007" y="3375025"/>
            <a:ext cx="309633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C012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Relaxation isovolumique</a:t>
            </a:r>
          </a:p>
        </p:txBody>
      </p:sp>
      <p:sp>
        <p:nvSpPr>
          <p:cNvPr id="646" name="Text Box 17"/>
          <p:cNvSpPr txBox="1"/>
          <p:nvPr/>
        </p:nvSpPr>
        <p:spPr>
          <a:xfrm>
            <a:off x="5179695" y="4883150"/>
            <a:ext cx="47237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OM</a:t>
            </a:r>
          </a:p>
        </p:txBody>
      </p:sp>
      <p:pic>
        <p:nvPicPr>
          <p:cNvPr id="647" name="Picture 19" descr="Picture 19"/>
          <p:cNvPicPr>
            <a:picLocks noChangeAspect="1"/>
          </p:cNvPicPr>
          <p:nvPr/>
        </p:nvPicPr>
        <p:blipFill>
          <a:blip r:embed="rId3"/>
          <a:srcRect l="22488" t="56524" r="62148" b="18362"/>
          <a:stretch>
            <a:fillRect/>
          </a:stretch>
        </p:blipFill>
        <p:spPr>
          <a:xfrm>
            <a:off x="3454399" y="3775074"/>
            <a:ext cx="871539" cy="990601"/>
          </a:xfrm>
          <a:prstGeom prst="rect">
            <a:avLst/>
          </a:prstGeom>
          <a:ln w="12700">
            <a:miter lim="400000"/>
          </a:ln>
        </p:spPr>
      </p:pic>
      <p:sp>
        <p:nvSpPr>
          <p:cNvPr id="648" name="Rectangle 14"/>
          <p:cNvSpPr txBox="1"/>
          <p:nvPr/>
        </p:nvSpPr>
        <p:spPr>
          <a:xfrm>
            <a:off x="296544" y="44449"/>
            <a:ext cx="8389105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Le diagramme pression/volume ventriculaire</a:t>
            </a:r>
          </a:p>
        </p:txBody>
      </p:sp>
      <p:sp>
        <p:nvSpPr>
          <p:cNvPr id="649" name="Connecteur droit 16"/>
          <p:cNvSpPr/>
          <p:nvPr/>
        </p:nvSpPr>
        <p:spPr>
          <a:xfrm>
            <a:off x="395535" y="639762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C334A105-25E7-1745-8D95-08A5381D64FD}"/>
                  </a:ext>
                </a:extLst>
              </p14:cNvPr>
              <p14:cNvContentPartPr/>
              <p14:nvPr/>
            </p14:nvContentPartPr>
            <p14:xfrm>
              <a:off x="5116961" y="2970985"/>
              <a:ext cx="232560" cy="16884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C334A105-25E7-1745-8D95-08A5381D64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4321" y="2908345"/>
                <a:ext cx="3582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43BF577B-B262-1A42-BB4C-93B17C8411AF}"/>
                  </a:ext>
                </a:extLst>
              </p14:cNvPr>
              <p14:cNvContentPartPr/>
              <p14:nvPr/>
            </p14:nvContentPartPr>
            <p14:xfrm>
              <a:off x="7441841" y="3095185"/>
              <a:ext cx="79920" cy="11808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43BF577B-B262-1A42-BB4C-93B17C8411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78841" y="3032545"/>
                <a:ext cx="20556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e 5">
            <a:extLst>
              <a:ext uri="{FF2B5EF4-FFF2-40B4-BE49-F238E27FC236}">
                <a16:creationId xmlns:a16="http://schemas.microsoft.com/office/drawing/2014/main" id="{F6427931-DA7F-644E-A458-C3F0B0C0471E}"/>
              </a:ext>
            </a:extLst>
          </p:cNvPr>
          <p:cNvGrpSpPr/>
          <p:nvPr/>
        </p:nvGrpSpPr>
        <p:grpSpPr>
          <a:xfrm>
            <a:off x="7415561" y="5155825"/>
            <a:ext cx="57960" cy="327960"/>
            <a:chOff x="7415561" y="5155825"/>
            <a:chExt cx="5796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466659CD-B895-0947-922E-FA3A825600F9}"/>
                    </a:ext>
                  </a:extLst>
                </p14:cNvPr>
                <p14:cNvContentPartPr/>
                <p14:nvPr/>
              </p14:nvContentPartPr>
              <p14:xfrm>
                <a:off x="7415561" y="5155825"/>
                <a:ext cx="46080" cy="32796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466659CD-B895-0947-922E-FA3A825600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52921" y="5093185"/>
                  <a:ext cx="1717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D34C691E-E016-204D-B3A8-08C4A1A49613}"/>
                    </a:ext>
                  </a:extLst>
                </p14:cNvPr>
                <p14:cNvContentPartPr/>
                <p14:nvPr/>
              </p14:nvContentPartPr>
              <p14:xfrm>
                <a:off x="7473161" y="5408545"/>
                <a:ext cx="360" cy="36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D34C691E-E016-204D-B3A8-08C4A1A496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10521" y="534590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F85FDC58-D498-D747-BD92-1D652999970C}"/>
                  </a:ext>
                </a:extLst>
              </p14:cNvPr>
              <p14:cNvContentPartPr/>
              <p14:nvPr/>
            </p14:nvContentPartPr>
            <p14:xfrm>
              <a:off x="5195441" y="5250505"/>
              <a:ext cx="157320" cy="27540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F85FDC58-D498-D747-BD92-1D65299997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32801" y="5187505"/>
                <a:ext cx="28296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DA7EC090-5F44-2442-B894-65AB2FAD226D}"/>
                  </a:ext>
                </a:extLst>
              </p14:cNvPr>
              <p14:cNvContentPartPr/>
              <p14:nvPr/>
            </p14:nvContentPartPr>
            <p14:xfrm>
              <a:off x="5349881" y="5463625"/>
              <a:ext cx="360" cy="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DA7EC090-5F44-2442-B894-65AB2FAD22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86881" y="54009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789" y="527050"/>
            <a:ext cx="4041778" cy="5638800"/>
          </a:xfrm>
          <a:prstGeom prst="rect">
            <a:avLst/>
          </a:prstGeom>
          <a:ln w="12700">
            <a:miter lim="400000"/>
          </a:ln>
        </p:spPr>
      </p:pic>
      <p:sp>
        <p:nvSpPr>
          <p:cNvPr id="652" name="Text Box 6"/>
          <p:cNvSpPr txBox="1"/>
          <p:nvPr/>
        </p:nvSpPr>
        <p:spPr>
          <a:xfrm>
            <a:off x="1098232" y="203199"/>
            <a:ext cx="7336742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2. Volume d’Ejection Systolique/ FE (%)</a:t>
            </a:r>
          </a:p>
        </p:txBody>
      </p:sp>
      <p:sp>
        <p:nvSpPr>
          <p:cNvPr id="653" name="Text Box 8"/>
          <p:cNvSpPr txBox="1"/>
          <p:nvPr/>
        </p:nvSpPr>
        <p:spPr>
          <a:xfrm>
            <a:off x="755650" y="4478337"/>
            <a:ext cx="287571" cy="3752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</a:t>
            </a:r>
          </a:p>
        </p:txBody>
      </p:sp>
      <p:sp>
        <p:nvSpPr>
          <p:cNvPr id="654" name="Text Box 9"/>
          <p:cNvSpPr txBox="1"/>
          <p:nvPr/>
        </p:nvSpPr>
        <p:spPr>
          <a:xfrm>
            <a:off x="2978150" y="4413250"/>
            <a:ext cx="287571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</a:t>
            </a:r>
          </a:p>
        </p:txBody>
      </p:sp>
      <p:sp>
        <p:nvSpPr>
          <p:cNvPr id="655" name="Text Box 10"/>
          <p:cNvSpPr txBox="1"/>
          <p:nvPr/>
        </p:nvSpPr>
        <p:spPr>
          <a:xfrm>
            <a:off x="2978150" y="2355850"/>
            <a:ext cx="287571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</a:t>
            </a:r>
          </a:p>
        </p:txBody>
      </p:sp>
      <p:sp>
        <p:nvSpPr>
          <p:cNvPr id="656" name="Text Box 11"/>
          <p:cNvSpPr txBox="1"/>
          <p:nvPr/>
        </p:nvSpPr>
        <p:spPr>
          <a:xfrm>
            <a:off x="679450" y="2203450"/>
            <a:ext cx="287571" cy="375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</a:t>
            </a:r>
          </a:p>
        </p:txBody>
      </p:sp>
      <p:sp>
        <p:nvSpPr>
          <p:cNvPr id="657" name="Text Box 12"/>
          <p:cNvSpPr/>
          <p:nvPr/>
        </p:nvSpPr>
        <p:spPr>
          <a:xfrm>
            <a:off x="1670050" y="1454150"/>
            <a:ext cx="304800" cy="396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58" name="Rectangle 14"/>
          <p:cNvSpPr/>
          <p:nvPr/>
        </p:nvSpPr>
        <p:spPr>
          <a:xfrm>
            <a:off x="1289050" y="5022850"/>
            <a:ext cx="228600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666" name="Group 28"/>
          <p:cNvGrpSpPr/>
          <p:nvPr/>
        </p:nvGrpSpPr>
        <p:grpSpPr>
          <a:xfrm>
            <a:off x="755649" y="2532063"/>
            <a:ext cx="3288133" cy="3511375"/>
            <a:chOff x="0" y="0"/>
            <a:chExt cx="3288131" cy="3511374"/>
          </a:xfrm>
        </p:grpSpPr>
        <p:sp>
          <p:nvSpPr>
            <p:cNvPr id="659" name="Line 15"/>
            <p:cNvSpPr/>
            <p:nvPr/>
          </p:nvSpPr>
          <p:spPr>
            <a:xfrm>
              <a:off x="2133600" y="2209800"/>
              <a:ext cx="0" cy="838200"/>
            </a:xfrm>
            <a:prstGeom prst="line">
              <a:avLst/>
            </a:prstGeom>
            <a:noFill/>
            <a:ln w="38100" cap="flat">
              <a:solidFill>
                <a:srgbClr val="FF0066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665" name="Group 27"/>
            <p:cNvGrpSpPr/>
            <p:nvPr/>
          </p:nvGrpSpPr>
          <p:grpSpPr>
            <a:xfrm>
              <a:off x="-1" y="-1"/>
              <a:ext cx="3288133" cy="3511375"/>
              <a:chOff x="0" y="0"/>
              <a:chExt cx="3288131" cy="3511373"/>
            </a:xfrm>
          </p:grpSpPr>
          <p:sp>
            <p:nvSpPr>
              <p:cNvPr id="660" name="Line 17"/>
              <p:cNvSpPr/>
              <p:nvPr/>
            </p:nvSpPr>
            <p:spPr>
              <a:xfrm>
                <a:off x="380999" y="-1"/>
                <a:ext cx="76202" cy="3124202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1" name="Line 18"/>
              <p:cNvSpPr/>
              <p:nvPr/>
            </p:nvSpPr>
            <p:spPr>
              <a:xfrm>
                <a:off x="533400" y="2895600"/>
                <a:ext cx="1524000" cy="0"/>
              </a:xfrm>
              <a:prstGeom prst="line">
                <a:avLst/>
              </a:prstGeom>
              <a:noFill/>
              <a:ln w="38100" cap="flat">
                <a:solidFill>
                  <a:srgbClr val="FF0066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62" name="Text Box 19"/>
              <p:cNvSpPr txBox="1"/>
              <p:nvPr/>
            </p:nvSpPr>
            <p:spPr>
              <a:xfrm>
                <a:off x="0" y="2452687"/>
                <a:ext cx="3288132" cy="35066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Volume d’Ejection Systolique</a:t>
                </a:r>
              </a:p>
            </p:txBody>
          </p:sp>
          <p:sp>
            <p:nvSpPr>
              <p:cNvPr id="663" name="Text Box 20"/>
              <p:cNvSpPr txBox="1"/>
              <p:nvPr/>
            </p:nvSpPr>
            <p:spPr>
              <a:xfrm>
                <a:off x="258445" y="3160712"/>
                <a:ext cx="548727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VTS</a:t>
                </a:r>
              </a:p>
            </p:txBody>
          </p:sp>
          <p:sp>
            <p:nvSpPr>
              <p:cNvPr id="664" name="Text Box 21"/>
              <p:cNvSpPr txBox="1"/>
              <p:nvPr/>
            </p:nvSpPr>
            <p:spPr>
              <a:xfrm>
                <a:off x="1855470" y="3160712"/>
                <a:ext cx="561341" cy="3506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b="1">
                    <a:solidFill>
                      <a:srgbClr val="FF006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VTD</a:t>
                </a:r>
              </a:p>
            </p:txBody>
          </p:sp>
        </p:grpSp>
      </p:grpSp>
      <p:sp>
        <p:nvSpPr>
          <p:cNvPr id="667" name="Text Box 23"/>
          <p:cNvSpPr txBox="1"/>
          <p:nvPr/>
        </p:nvSpPr>
        <p:spPr>
          <a:xfrm>
            <a:off x="1498282" y="4413250"/>
            <a:ext cx="9046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Phase I</a:t>
            </a:r>
          </a:p>
        </p:txBody>
      </p:sp>
      <p:sp>
        <p:nvSpPr>
          <p:cNvPr id="668" name="Text Box 24"/>
          <p:cNvSpPr txBox="1"/>
          <p:nvPr/>
        </p:nvSpPr>
        <p:spPr>
          <a:xfrm>
            <a:off x="1796733" y="3194050"/>
            <a:ext cx="968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Phase II</a:t>
            </a:r>
          </a:p>
        </p:txBody>
      </p:sp>
      <p:sp>
        <p:nvSpPr>
          <p:cNvPr id="669" name="Text Box 25"/>
          <p:cNvSpPr txBox="1"/>
          <p:nvPr/>
        </p:nvSpPr>
        <p:spPr>
          <a:xfrm>
            <a:off x="1415732" y="1379537"/>
            <a:ext cx="103171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Phase III</a:t>
            </a:r>
          </a:p>
        </p:txBody>
      </p:sp>
      <p:sp>
        <p:nvSpPr>
          <p:cNvPr id="670" name="Text Box 26"/>
          <p:cNvSpPr txBox="1"/>
          <p:nvPr/>
        </p:nvSpPr>
        <p:spPr>
          <a:xfrm>
            <a:off x="611187" y="3513137"/>
            <a:ext cx="1066687" cy="3601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Phase IV</a:t>
            </a:r>
          </a:p>
        </p:txBody>
      </p:sp>
      <p:sp>
        <p:nvSpPr>
          <p:cNvPr id="671" name="Text Box 29"/>
          <p:cNvSpPr txBox="1"/>
          <p:nvPr/>
        </p:nvSpPr>
        <p:spPr>
          <a:xfrm>
            <a:off x="4184650" y="1141412"/>
            <a:ext cx="4779963" cy="2862322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FF0066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Volume </a:t>
            </a:r>
            <a:r>
              <a:rPr dirty="0" err="1"/>
              <a:t>d’éjection</a:t>
            </a:r>
            <a:r>
              <a:rPr dirty="0"/>
              <a:t> </a:t>
            </a:r>
            <a:r>
              <a:rPr dirty="0" err="1"/>
              <a:t>systolique</a:t>
            </a:r>
            <a:r>
              <a:rPr dirty="0"/>
              <a:t> (VES) </a:t>
            </a:r>
            <a:r>
              <a:rPr dirty="0">
                <a:solidFill>
                  <a:srgbClr val="000000"/>
                </a:solidFill>
              </a:rPr>
              <a:t>VES (ml) = VTD-VTS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= </a:t>
            </a:r>
            <a:r>
              <a:rPr dirty="0" err="1">
                <a:solidFill>
                  <a:schemeClr val="tx1"/>
                </a:solidFill>
              </a:rPr>
              <a:t>Quantité</a:t>
            </a:r>
            <a:r>
              <a:rPr dirty="0">
                <a:solidFill>
                  <a:schemeClr val="tx1"/>
                </a:solidFill>
              </a:rPr>
              <a:t> de sang </a:t>
            </a:r>
            <a:r>
              <a:rPr dirty="0" err="1">
                <a:solidFill>
                  <a:schemeClr val="tx1"/>
                </a:solidFill>
              </a:rPr>
              <a:t>éjecté</a:t>
            </a:r>
            <a:r>
              <a:rPr dirty="0">
                <a:solidFill>
                  <a:schemeClr val="tx1"/>
                </a:solidFill>
              </a:rPr>
              <a:t> par le </a:t>
            </a:r>
            <a:r>
              <a:rPr dirty="0" err="1">
                <a:solidFill>
                  <a:schemeClr val="tx1"/>
                </a:solidFill>
              </a:rPr>
              <a:t>ventricule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durant</a:t>
            </a:r>
            <a:r>
              <a:rPr dirty="0">
                <a:solidFill>
                  <a:schemeClr val="tx1"/>
                </a:solidFill>
              </a:rPr>
              <a:t> 1 cycle </a:t>
            </a:r>
            <a:r>
              <a:rPr dirty="0" err="1">
                <a:solidFill>
                  <a:schemeClr val="tx1"/>
                </a:solidFill>
              </a:rPr>
              <a:t>cardiaque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solidFill>
                  <a:srgbClr val="FF0066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Fraction </a:t>
            </a:r>
            <a:r>
              <a:rPr dirty="0" err="1"/>
              <a:t>d’éjection</a:t>
            </a:r>
            <a:r>
              <a:rPr dirty="0"/>
              <a:t> VG:</a:t>
            </a:r>
            <a:r>
              <a:rPr lang="fr-FR" dirty="0">
                <a:latin typeface="Arial"/>
                <a:cs typeface="Arial"/>
                <a:sym typeface="Arial"/>
              </a:rPr>
              <a:t> </a:t>
            </a:r>
            <a:r>
              <a:rPr dirty="0"/>
              <a:t>FEVG (%) = </a:t>
            </a:r>
            <a:r>
              <a:rPr lang="fr-FR" dirty="0">
                <a:solidFill>
                  <a:schemeClr val="tx1"/>
                </a:solidFill>
              </a:rPr>
              <a:t>Fraction de sang éjecté par le ventricule durant 1 cycle cardiaque</a:t>
            </a:r>
          </a:p>
          <a:p>
            <a:pPr>
              <a:defRPr sz="2000">
                <a:solidFill>
                  <a:srgbClr val="FF0066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solidFill>
                  <a:srgbClr val="FF0066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Débit</a:t>
            </a:r>
            <a:r>
              <a:rPr dirty="0"/>
              <a:t> </a:t>
            </a:r>
            <a:r>
              <a:rPr dirty="0" err="1"/>
              <a:t>Cardiaque</a:t>
            </a:r>
            <a:r>
              <a:rPr dirty="0"/>
              <a:t> (l/min) </a:t>
            </a:r>
            <a:r>
              <a:rPr dirty="0">
                <a:solidFill>
                  <a:srgbClr val="000000"/>
                </a:solidFill>
              </a:rPr>
              <a:t>= VES * FC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Connecteur droit 23"/>
          <p:cNvSpPr/>
          <p:nvPr/>
        </p:nvSpPr>
        <p:spPr>
          <a:xfrm>
            <a:off x="611559" y="841375"/>
            <a:ext cx="7992890" cy="0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C0371EE-B993-6147-A401-1F6D5A3D5D7D}"/>
              </a:ext>
            </a:extLst>
          </p:cNvPr>
          <p:cNvGrpSpPr/>
          <p:nvPr/>
        </p:nvGrpSpPr>
        <p:grpSpPr>
          <a:xfrm>
            <a:off x="747281" y="2301745"/>
            <a:ext cx="239760" cy="271080"/>
            <a:chOff x="747281" y="2301745"/>
            <a:chExt cx="23976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Encre 1">
                  <a:extLst>
                    <a:ext uri="{FF2B5EF4-FFF2-40B4-BE49-F238E27FC236}">
                      <a16:creationId xmlns:a16="http://schemas.microsoft.com/office/drawing/2014/main" id="{D238A666-BDEA-6A47-8A7F-6055BCBE4F85}"/>
                    </a:ext>
                  </a:extLst>
                </p14:cNvPr>
                <p14:cNvContentPartPr/>
                <p14:nvPr/>
              </p14:nvContentPartPr>
              <p14:xfrm>
                <a:off x="747281" y="2301745"/>
                <a:ext cx="201600" cy="271080"/>
              </p14:xfrm>
            </p:contentPart>
          </mc:Choice>
          <mc:Fallback xmlns="">
            <p:pic>
              <p:nvPicPr>
                <p:cNvPr id="2" name="Encre 1">
                  <a:extLst>
                    <a:ext uri="{FF2B5EF4-FFF2-40B4-BE49-F238E27FC236}">
                      <a16:creationId xmlns:a16="http://schemas.microsoft.com/office/drawing/2014/main" id="{D238A666-BDEA-6A47-8A7F-6055BCBE4F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4281" y="2239105"/>
                  <a:ext cx="3272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76752BE1-5E27-9046-A3E1-1BD1D676B160}"/>
                    </a:ext>
                  </a:extLst>
                </p14:cNvPr>
                <p14:cNvContentPartPr/>
                <p14:nvPr/>
              </p14:nvContentPartPr>
              <p14:xfrm>
                <a:off x="950321" y="2358265"/>
                <a:ext cx="36720" cy="6696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76752BE1-5E27-9046-A3E1-1BD1D676B16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7321" y="2295625"/>
                  <a:ext cx="16236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9CEC0324-8908-234B-ADB0-E3E11A3DCF95}"/>
                  </a:ext>
                </a:extLst>
              </p14:cNvPr>
              <p14:cNvContentPartPr/>
              <p14:nvPr/>
            </p14:nvContentPartPr>
            <p14:xfrm>
              <a:off x="3089441" y="2467345"/>
              <a:ext cx="38160" cy="2001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9CEC0324-8908-234B-ADB0-E3E11A3DCF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26801" y="2404345"/>
                <a:ext cx="1638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1533C488-523F-5242-AECF-B6F03CE14074}"/>
                  </a:ext>
                </a:extLst>
              </p14:cNvPr>
              <p14:cNvContentPartPr/>
              <p14:nvPr/>
            </p14:nvContentPartPr>
            <p14:xfrm>
              <a:off x="3083681" y="4509265"/>
              <a:ext cx="51480" cy="30780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1533C488-523F-5242-AECF-B6F03CE1407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20681" y="4446265"/>
                <a:ext cx="1771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254253CA-9895-7D46-AAA8-555E1C3B0AF4}"/>
                  </a:ext>
                </a:extLst>
              </p14:cNvPr>
              <p14:cNvContentPartPr/>
              <p14:nvPr/>
            </p14:nvContentPartPr>
            <p14:xfrm>
              <a:off x="816761" y="4620865"/>
              <a:ext cx="121680" cy="17712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254253CA-9895-7D46-AAA8-555E1C3B0AF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121" y="4558225"/>
                <a:ext cx="247320" cy="3027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7524B3CD-4082-9C42-AEEF-000EB9218EC3}"/>
              </a:ext>
            </a:extLst>
          </p:cNvPr>
          <p:cNvSpPr txBox="1"/>
          <p:nvPr/>
        </p:nvSpPr>
        <p:spPr>
          <a:xfrm>
            <a:off x="7441324" y="5869387"/>
            <a:ext cx="170267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VTS : Volume </a:t>
            </a:r>
            <a:r>
              <a:rPr lang="fr-FR" dirty="0" err="1"/>
              <a:t>TéléSystolique</a:t>
            </a:r>
            <a:r>
              <a:rPr lang="fr-FR" dirty="0"/>
              <a:t> 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12277E-8BE6-5642-A06A-87E8318261C3}"/>
              </a:ext>
            </a:extLst>
          </p:cNvPr>
          <p:cNvSpPr/>
          <p:nvPr/>
        </p:nvSpPr>
        <p:spPr>
          <a:xfrm>
            <a:off x="7367040" y="5221777"/>
            <a:ext cx="170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VTD : Volume </a:t>
            </a:r>
            <a:r>
              <a:rPr lang="fr-FR" dirty="0" err="1"/>
              <a:t>TéléDiastolique</a:t>
            </a:r>
            <a:r>
              <a:rPr lang="fr-FR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10E43C7-2C14-164E-A791-F71B74D268B1}"/>
              </a:ext>
            </a:extLst>
          </p:cNvPr>
          <p:cNvSpPr txBox="1"/>
          <p:nvPr/>
        </p:nvSpPr>
        <p:spPr>
          <a:xfrm>
            <a:off x="7441324" y="4658929"/>
            <a:ext cx="152328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FC : Fréquence cardiaque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Rectangle 4"/>
          <p:cNvSpPr txBox="1"/>
          <p:nvPr/>
        </p:nvSpPr>
        <p:spPr>
          <a:xfrm>
            <a:off x="-1286193" y="35738"/>
            <a:ext cx="8138161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40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3. Notion de compliance</a:t>
            </a:r>
            <a:br/>
            <a:endParaRPr/>
          </a:p>
        </p:txBody>
      </p:sp>
      <p:pic>
        <p:nvPicPr>
          <p:cNvPr id="67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052512"/>
            <a:ext cx="5602288" cy="3735389"/>
          </a:xfrm>
          <a:prstGeom prst="rect">
            <a:avLst/>
          </a:prstGeom>
          <a:ln w="12700">
            <a:miter lim="400000"/>
          </a:ln>
        </p:spPr>
      </p:pic>
      <p:sp>
        <p:nvSpPr>
          <p:cNvPr id="677" name="Connecteur droit 9"/>
          <p:cNvSpPr/>
          <p:nvPr/>
        </p:nvSpPr>
        <p:spPr>
          <a:xfrm>
            <a:off x="395535" y="695325"/>
            <a:ext cx="7992890" cy="0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8" name="Rectangle 1"/>
          <p:cNvSpPr txBox="1"/>
          <p:nvPr/>
        </p:nvSpPr>
        <p:spPr>
          <a:xfrm>
            <a:off x="4617720" y="2786063"/>
            <a:ext cx="4480560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Après la relaxation VG, </a:t>
            </a:r>
            <a:r>
              <a:rPr dirty="0" err="1"/>
              <a:t>durant</a:t>
            </a:r>
            <a:r>
              <a:rPr dirty="0"/>
              <a:t> la DIASTOLE =&gt; le </a:t>
            </a:r>
            <a:r>
              <a:rPr dirty="0" err="1"/>
              <a:t>ventricule</a:t>
            </a:r>
            <a:r>
              <a:rPr dirty="0"/>
              <a:t> se </a:t>
            </a:r>
            <a:r>
              <a:rPr dirty="0" err="1"/>
              <a:t>comporte</a:t>
            </a:r>
            <a:r>
              <a:rPr dirty="0"/>
              <a:t> </a:t>
            </a:r>
            <a:r>
              <a:rPr dirty="0" err="1"/>
              <a:t>comme</a:t>
            </a:r>
            <a:r>
              <a:rPr dirty="0"/>
              <a:t> un sac </a:t>
            </a:r>
            <a:r>
              <a:rPr dirty="0" err="1"/>
              <a:t>passif</a:t>
            </a:r>
            <a:r>
              <a:rPr dirty="0"/>
              <a:t> que </a:t>
            </a:r>
            <a:r>
              <a:rPr dirty="0" err="1"/>
              <a:t>l’on</a:t>
            </a:r>
            <a:r>
              <a:rPr dirty="0"/>
              <a:t> </a:t>
            </a:r>
            <a:r>
              <a:rPr dirty="0" err="1"/>
              <a:t>remplirait</a:t>
            </a:r>
            <a:r>
              <a:rPr dirty="0"/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fr-FR" b="1" dirty="0"/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b="1" dirty="0">
                <a:solidFill>
                  <a:srgbClr val="7030A0"/>
                </a:solidFill>
              </a:rPr>
              <a:t>Compliance</a:t>
            </a:r>
            <a:r>
              <a:rPr lang="fr-FR" b="1" dirty="0"/>
              <a:t> = capacité du ventricule à se distendre tout en gardant une pression basse </a:t>
            </a:r>
            <a:r>
              <a:rPr lang="fr-FR" dirty="0"/>
              <a:t>(« élasticité ») </a:t>
            </a: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fr-FR" dirty="0"/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sz="1600" i="1" dirty="0"/>
              <a:t>Diminution de la compliance dans certaines pathologies = augmentation précoce de la pression VG pendant le remplissage</a:t>
            </a:r>
            <a:endParaRPr sz="1600" i="1" dirty="0"/>
          </a:p>
        </p:txBody>
      </p:sp>
      <p:sp>
        <p:nvSpPr>
          <p:cNvPr id="679" name="Rectangle 2"/>
          <p:cNvSpPr txBox="1"/>
          <p:nvPr/>
        </p:nvSpPr>
        <p:spPr>
          <a:xfrm>
            <a:off x="6734809" y="2373313"/>
            <a:ext cx="92395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7030A0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Rectangle 2"/>
          <p:cNvSpPr txBox="1">
            <a:spLocks noGrp="1"/>
          </p:cNvSpPr>
          <p:nvPr>
            <p:ph type="title"/>
          </p:nvPr>
        </p:nvSpPr>
        <p:spPr>
          <a:xfrm>
            <a:off x="303213" y="125412"/>
            <a:ext cx="8229601" cy="1143001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00B050"/>
                </a:solidFill>
              </a:defRPr>
            </a:pPr>
            <a:r>
              <a:t>4.	Le contrôle du débit cardiaque</a:t>
            </a:r>
            <a:br/>
            <a:endParaRPr/>
          </a:p>
        </p:txBody>
      </p:sp>
      <p:sp>
        <p:nvSpPr>
          <p:cNvPr id="692" name="Text Box 4"/>
          <p:cNvSpPr txBox="1"/>
          <p:nvPr/>
        </p:nvSpPr>
        <p:spPr>
          <a:xfrm>
            <a:off x="198120" y="1341437"/>
            <a:ext cx="8900160" cy="5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Clr>
                <a:srgbClr val="FF0000"/>
              </a:buClr>
              <a:buSzPct val="100000"/>
              <a:buChar char="➢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DEBIT CARDIAQUE: volume de sang </a:t>
            </a:r>
            <a:r>
              <a:rPr dirty="0" err="1"/>
              <a:t>éjecté</a:t>
            </a:r>
            <a:r>
              <a:rPr dirty="0"/>
              <a:t> par le </a:t>
            </a:r>
            <a:r>
              <a:rPr dirty="0" err="1"/>
              <a:t>ventricule</a:t>
            </a:r>
            <a:r>
              <a:rPr dirty="0"/>
              <a:t> par </a:t>
            </a:r>
            <a:r>
              <a:rPr dirty="0" err="1"/>
              <a:t>unité</a:t>
            </a:r>
            <a:r>
              <a:rPr dirty="0"/>
              <a:t> de temps.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FF0000"/>
              </a:buClr>
              <a:buSzPct val="100000"/>
              <a:buChar char="➢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FF0000"/>
              </a:buClr>
              <a:buSzPct val="100000"/>
              <a:buChar char="➢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Normalement</a:t>
            </a:r>
            <a:r>
              <a:rPr dirty="0"/>
              <a:t> le </a:t>
            </a:r>
            <a:r>
              <a:rPr dirty="0" err="1"/>
              <a:t>ventricule</a:t>
            </a:r>
            <a:r>
              <a:rPr dirty="0"/>
              <a:t> D et le </a:t>
            </a:r>
            <a:r>
              <a:rPr dirty="0" err="1"/>
              <a:t>ventricule</a:t>
            </a:r>
            <a:r>
              <a:rPr dirty="0"/>
              <a:t> G </a:t>
            </a:r>
            <a:r>
              <a:rPr dirty="0" err="1"/>
              <a:t>ont</a:t>
            </a:r>
            <a:r>
              <a:rPr dirty="0"/>
              <a:t> le </a:t>
            </a:r>
            <a:r>
              <a:rPr dirty="0" err="1"/>
              <a:t>même</a:t>
            </a:r>
            <a:r>
              <a:rPr dirty="0"/>
              <a:t> </a:t>
            </a:r>
            <a:r>
              <a:rPr dirty="0" err="1"/>
              <a:t>débit</a:t>
            </a:r>
            <a:r>
              <a:rPr dirty="0"/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FF0000"/>
              </a:buClr>
              <a:buSzPct val="100000"/>
              <a:buChar char="➢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buClr>
                <a:srgbClr val="FF0000"/>
              </a:buClr>
              <a:buSzPct val="100000"/>
              <a:buFont typeface="Arial"/>
              <a:buChar char="•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Au repos : 4-7 </a:t>
            </a:r>
            <a:r>
              <a:rPr lang="fr-FR" dirty="0"/>
              <a:t>L</a:t>
            </a:r>
            <a:r>
              <a:rPr dirty="0"/>
              <a:t>/min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FF0000"/>
              </a:buClr>
              <a:buSzPct val="100000"/>
              <a:buChar char="➢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FF0000"/>
              </a:buClr>
              <a:buSzPct val="100000"/>
              <a:buChar char="➢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INDEX CARDIAQUE: </a:t>
            </a:r>
            <a:r>
              <a:rPr dirty="0" err="1"/>
              <a:t>débit</a:t>
            </a:r>
            <a:r>
              <a:rPr dirty="0"/>
              <a:t> </a:t>
            </a:r>
            <a:r>
              <a:rPr dirty="0" err="1"/>
              <a:t>cardiaque</a:t>
            </a:r>
            <a:r>
              <a:rPr dirty="0"/>
              <a:t> / Surface </a:t>
            </a:r>
            <a:r>
              <a:rPr dirty="0" err="1"/>
              <a:t>corporelle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FF0000"/>
              </a:buClr>
              <a:buSzPct val="100000"/>
              <a:buChar char="➢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buClr>
                <a:srgbClr val="FF0000"/>
              </a:buClr>
              <a:buSzPct val="100000"/>
              <a:buFont typeface="Arial"/>
              <a:buChar char="•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dirty="0"/>
              <a:t>Bas débit cardiaque si &lt; 2,2</a:t>
            </a:r>
            <a:r>
              <a:rPr dirty="0"/>
              <a:t> </a:t>
            </a:r>
            <a:r>
              <a:rPr lang="fr-FR" dirty="0"/>
              <a:t>L</a:t>
            </a:r>
            <a:r>
              <a:rPr dirty="0"/>
              <a:t>/min/m</a:t>
            </a:r>
            <a:r>
              <a:rPr lang="fr-FR" sz="2400" dirty="0">
                <a:sym typeface="Calibri Light"/>
              </a:rPr>
              <a:t>²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3399FF"/>
              </a:buClr>
              <a:buSzPct val="100000"/>
              <a:buChar char="➢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defRPr sz="2400"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</a:p>
        </p:txBody>
      </p:sp>
      <p:sp>
        <p:nvSpPr>
          <p:cNvPr id="693" name="Connecteur droit 3"/>
          <p:cNvSpPr/>
          <p:nvPr/>
        </p:nvSpPr>
        <p:spPr>
          <a:xfrm>
            <a:off x="323527" y="695325"/>
            <a:ext cx="7992890" cy="0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" grpId="1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ext Box 4"/>
          <p:cNvSpPr txBox="1"/>
          <p:nvPr/>
        </p:nvSpPr>
        <p:spPr>
          <a:xfrm>
            <a:off x="764857" y="1149350"/>
            <a:ext cx="9185911" cy="2603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DEBIT CARDIAQUE (L/min) = VES (</a:t>
            </a:r>
            <a:r>
              <a:rPr dirty="0" err="1"/>
              <a:t>litres</a:t>
            </a:r>
            <a:r>
              <a:rPr dirty="0"/>
              <a:t>) X FC (bpm)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 </a:t>
            </a:r>
          </a:p>
        </p:txBody>
      </p:sp>
      <p:sp>
        <p:nvSpPr>
          <p:cNvPr id="696" name="Flèche vers le bas 4"/>
          <p:cNvSpPr/>
          <p:nvPr/>
        </p:nvSpPr>
        <p:spPr>
          <a:xfrm>
            <a:off x="6948488" y="1887538"/>
            <a:ext cx="357188" cy="1709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587"/>
                </a:moveTo>
                <a:lnTo>
                  <a:pt x="5400" y="19587"/>
                </a:lnTo>
                <a:lnTo>
                  <a:pt x="5400" y="0"/>
                </a:lnTo>
                <a:lnTo>
                  <a:pt x="16200" y="0"/>
                </a:lnTo>
                <a:lnTo>
                  <a:pt x="16200" y="19587"/>
                </a:lnTo>
                <a:lnTo>
                  <a:pt x="21600" y="19587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697" name="ZoneTexte 5"/>
          <p:cNvSpPr txBox="1"/>
          <p:nvPr/>
        </p:nvSpPr>
        <p:spPr>
          <a:xfrm>
            <a:off x="5190359" y="3746090"/>
            <a:ext cx="329673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Fréquence</a:t>
            </a:r>
            <a:r>
              <a:rPr dirty="0"/>
              <a:t> </a:t>
            </a:r>
            <a:r>
              <a:rPr dirty="0" err="1"/>
              <a:t>cardiaque</a:t>
            </a:r>
            <a:r>
              <a:rPr dirty="0"/>
              <a:t>  </a:t>
            </a:r>
          </a:p>
        </p:txBody>
      </p:sp>
      <p:sp>
        <p:nvSpPr>
          <p:cNvPr id="698" name="Flèche vers le bas 6"/>
          <p:cNvSpPr/>
          <p:nvPr/>
        </p:nvSpPr>
        <p:spPr>
          <a:xfrm rot="1693839" flipH="1">
            <a:off x="4535487" y="1727200"/>
            <a:ext cx="427038" cy="2087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91"/>
                </a:moveTo>
                <a:lnTo>
                  <a:pt x="5400" y="19391"/>
                </a:lnTo>
                <a:lnTo>
                  <a:pt x="5400" y="0"/>
                </a:lnTo>
                <a:lnTo>
                  <a:pt x="16200" y="0"/>
                </a:lnTo>
                <a:lnTo>
                  <a:pt x="16200" y="19391"/>
                </a:lnTo>
                <a:lnTo>
                  <a:pt x="21600" y="1939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699" name="ZoneTexte 7"/>
          <p:cNvSpPr txBox="1"/>
          <p:nvPr/>
        </p:nvSpPr>
        <p:spPr>
          <a:xfrm>
            <a:off x="348933" y="3746090"/>
            <a:ext cx="4255330" cy="218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Volume </a:t>
            </a:r>
            <a:r>
              <a:rPr dirty="0" err="1"/>
              <a:t>d’éjection</a:t>
            </a:r>
            <a:r>
              <a:rPr dirty="0"/>
              <a:t> </a:t>
            </a:r>
            <a:r>
              <a:rPr dirty="0" err="1"/>
              <a:t>systolique</a:t>
            </a:r>
            <a:endParaRPr lang="fr-FR" dirty="0"/>
          </a:p>
          <a:p>
            <a:pPr>
              <a:defRPr sz="28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sz="2400" dirty="0">
                <a:latin typeface="Arial"/>
                <a:ea typeface="Arial"/>
                <a:cs typeface="Arial"/>
                <a:sym typeface="Arial"/>
              </a:rPr>
              <a:t>= VTD-VTS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-</a:t>
            </a:r>
            <a:r>
              <a:rPr dirty="0" err="1"/>
              <a:t>Contractilité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-</a:t>
            </a:r>
            <a:r>
              <a:rPr dirty="0" err="1"/>
              <a:t>Pr</a:t>
            </a:r>
            <a:r>
              <a:rPr lang="fr-FR" dirty="0" err="1"/>
              <a:t>é</a:t>
            </a:r>
            <a:r>
              <a:rPr dirty="0"/>
              <a:t>charge</a:t>
            </a:r>
            <a:r>
              <a:rPr lang="fr-FR" dirty="0"/>
              <a:t> </a:t>
            </a:r>
            <a:endParaRPr dirty="0"/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-</a:t>
            </a:r>
            <a:r>
              <a:rPr dirty="0" err="1"/>
              <a:t>Postcharge</a:t>
            </a:r>
            <a:endParaRPr dirty="0"/>
          </a:p>
        </p:txBody>
      </p:sp>
      <p:sp>
        <p:nvSpPr>
          <p:cNvPr id="700" name="Connecteur droit 9"/>
          <p:cNvSpPr/>
          <p:nvPr/>
        </p:nvSpPr>
        <p:spPr>
          <a:xfrm>
            <a:off x="323527" y="695325"/>
            <a:ext cx="7992890" cy="0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1" name="Rectangle 2"/>
          <p:cNvSpPr txBox="1"/>
          <p:nvPr/>
        </p:nvSpPr>
        <p:spPr>
          <a:xfrm>
            <a:off x="348933" y="84951"/>
            <a:ext cx="8138160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40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4. Le contrôle du débit cardiaque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" grpId="2" build="p" bldLvl="5" animBg="1" advAuto="0"/>
      <p:bldP spid="699" grpId="1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Rectangle 2"/>
          <p:cNvSpPr txBox="1">
            <a:spLocks noGrp="1"/>
          </p:cNvSpPr>
          <p:nvPr>
            <p:ph type="title"/>
          </p:nvPr>
        </p:nvSpPr>
        <p:spPr>
          <a:xfrm>
            <a:off x="303213" y="0"/>
            <a:ext cx="822960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dirty="0"/>
              <a:t>a. La </a:t>
            </a:r>
            <a:r>
              <a:rPr lang="fr-FR" dirty="0"/>
              <a:t>F</a:t>
            </a:r>
            <a:r>
              <a:rPr dirty="0" err="1"/>
              <a:t>réquence</a:t>
            </a:r>
            <a:r>
              <a:rPr dirty="0"/>
              <a:t> </a:t>
            </a:r>
            <a:r>
              <a:rPr lang="fr-FR" dirty="0"/>
              <a:t>C</a:t>
            </a:r>
            <a:r>
              <a:rPr dirty="0" err="1"/>
              <a:t>ardiaque</a:t>
            </a:r>
            <a:endParaRPr dirty="0"/>
          </a:p>
        </p:txBody>
      </p:sp>
      <p:sp>
        <p:nvSpPr>
          <p:cNvPr id="708" name="Rectangle 8"/>
          <p:cNvSpPr txBox="1"/>
          <p:nvPr/>
        </p:nvSpPr>
        <p:spPr>
          <a:xfrm>
            <a:off x="321986" y="1143000"/>
            <a:ext cx="8552499" cy="4457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Clr>
                <a:srgbClr val="000000"/>
              </a:buClr>
              <a:buSzPct val="100000"/>
              <a:buChar char="➢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varie</a:t>
            </a:r>
            <a:r>
              <a:rPr dirty="0"/>
              <a:t> avec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SzPct val="100000"/>
              <a:buChar char="-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l’âge</a:t>
            </a:r>
            <a:r>
              <a:rPr dirty="0"/>
              <a:t> du </a:t>
            </a:r>
            <a:r>
              <a:rPr dirty="0" err="1"/>
              <a:t>sujet</a:t>
            </a:r>
            <a:r>
              <a:rPr dirty="0"/>
              <a:t> </a:t>
            </a:r>
          </a:p>
          <a:p>
            <a:pPr marL="342900" indent="-342900">
              <a:buClr>
                <a:srgbClr val="000000"/>
              </a:buClr>
              <a:buSzPct val="100000"/>
              <a:buChar char="-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l’état</a:t>
            </a:r>
            <a:r>
              <a:rPr dirty="0"/>
              <a:t> </a:t>
            </a:r>
            <a:r>
              <a:rPr dirty="0" err="1"/>
              <a:t>physiologique</a:t>
            </a:r>
            <a:r>
              <a:rPr dirty="0"/>
              <a:t> du </a:t>
            </a:r>
            <a:r>
              <a:rPr dirty="0" err="1"/>
              <a:t>sujet</a:t>
            </a:r>
            <a:endParaRPr dirty="0"/>
          </a:p>
          <a:p>
            <a:pPr marL="800100" lvl="1" indent="-342900">
              <a:buClr>
                <a:srgbClr val="000000"/>
              </a:buClr>
              <a:buSzPct val="100000"/>
              <a:buChar char="❖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Stress, </a:t>
            </a:r>
            <a:r>
              <a:rPr dirty="0" err="1"/>
              <a:t>exercice</a:t>
            </a:r>
            <a:r>
              <a:rPr dirty="0"/>
              <a:t> etc.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SzPct val="100000"/>
              <a:buChar char="-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l’état</a:t>
            </a:r>
            <a:r>
              <a:rPr dirty="0"/>
              <a:t> </a:t>
            </a:r>
            <a:r>
              <a:rPr dirty="0" err="1"/>
              <a:t>pathologique</a:t>
            </a:r>
            <a:r>
              <a:rPr dirty="0"/>
              <a:t> du </a:t>
            </a:r>
            <a:r>
              <a:rPr dirty="0" err="1"/>
              <a:t>sujet</a:t>
            </a:r>
            <a:endParaRPr dirty="0"/>
          </a:p>
          <a:p>
            <a:pPr marL="800100" lvl="1" indent="-342900">
              <a:buClr>
                <a:srgbClr val="000000"/>
              </a:buClr>
              <a:buSzPct val="100000"/>
              <a:buChar char="❖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Anémie</a:t>
            </a:r>
            <a:r>
              <a:rPr dirty="0"/>
              <a:t>, </a:t>
            </a:r>
            <a:r>
              <a:rPr dirty="0" err="1"/>
              <a:t>hyperthermie</a:t>
            </a:r>
            <a:r>
              <a:rPr dirty="0"/>
              <a:t>, infection, </a:t>
            </a:r>
            <a:r>
              <a:rPr dirty="0" err="1"/>
              <a:t>douleur</a:t>
            </a:r>
            <a:r>
              <a:rPr dirty="0"/>
              <a:t>, </a:t>
            </a:r>
            <a:r>
              <a:rPr dirty="0" err="1"/>
              <a:t>hyperthyroïdie</a:t>
            </a:r>
            <a:r>
              <a:rPr dirty="0"/>
              <a:t> etc.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SzPct val="100000"/>
              <a:buChar char="-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la </a:t>
            </a:r>
            <a:r>
              <a:rPr dirty="0" err="1"/>
              <a:t>thérapeutique</a:t>
            </a:r>
            <a:endParaRPr dirty="0"/>
          </a:p>
          <a:p>
            <a:pPr marL="914400" lvl="1" indent="-457200">
              <a:buClr>
                <a:srgbClr val="000000"/>
              </a:buClr>
              <a:buSzPct val="100000"/>
              <a:buChar char="❖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Bradycardisants</a:t>
            </a:r>
            <a:r>
              <a:rPr dirty="0"/>
              <a:t> type BB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000000"/>
              </a:buClr>
              <a:buSzPct val="100000"/>
              <a:buChar char="➢"/>
              <a:defRPr sz="10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000000"/>
              </a:buClr>
              <a:buSzPct val="100000"/>
              <a:buChar char="➢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Chez </a:t>
            </a:r>
            <a:r>
              <a:rPr dirty="0" err="1"/>
              <a:t>l'adulte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bonne </a:t>
            </a:r>
            <a:r>
              <a:rPr dirty="0" err="1"/>
              <a:t>santé</a:t>
            </a:r>
            <a:r>
              <a:rPr dirty="0"/>
              <a:t>, au repos, </a:t>
            </a:r>
            <a:r>
              <a:rPr dirty="0" err="1"/>
              <a:t>norme</a:t>
            </a:r>
            <a:r>
              <a:rPr dirty="0"/>
              <a:t> entre 50 et 100 bpm </a:t>
            </a:r>
            <a:r>
              <a:rPr sz="2000" i="1" dirty="0"/>
              <a:t>(</a:t>
            </a:r>
            <a:r>
              <a:rPr sz="2000" i="1" dirty="0" err="1"/>
              <a:t>bradycardie</a:t>
            </a:r>
            <a:r>
              <a:rPr sz="2000" i="1" dirty="0"/>
              <a:t> / </a:t>
            </a:r>
            <a:r>
              <a:rPr sz="2000" i="1" dirty="0" err="1"/>
              <a:t>tachycardie</a:t>
            </a:r>
            <a:r>
              <a:rPr sz="2000" i="1" dirty="0"/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000000"/>
              </a:buClr>
              <a:buSzPct val="100000"/>
              <a:buChar char="➢"/>
              <a:defRPr sz="11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000000"/>
              </a:buClr>
              <a:buSzPct val="100000"/>
              <a:buChar char="➢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FMT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l’effort</a:t>
            </a:r>
            <a:r>
              <a:rPr dirty="0"/>
              <a:t> : 220 - </a:t>
            </a:r>
            <a:r>
              <a:rPr dirty="0" err="1"/>
              <a:t>l'âge</a:t>
            </a: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9E72BDF-6CCF-BC49-94E6-29915498D9CB}"/>
              </a:ext>
            </a:extLst>
          </p:cNvPr>
          <p:cNvSpPr txBox="1"/>
          <p:nvPr/>
        </p:nvSpPr>
        <p:spPr>
          <a:xfrm>
            <a:off x="7469101" y="5734965"/>
            <a:ext cx="1674899" cy="784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FMT : Fréquence Maximale Théorique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Text Box 4"/>
          <p:cNvSpPr txBox="1"/>
          <p:nvPr/>
        </p:nvSpPr>
        <p:spPr>
          <a:xfrm>
            <a:off x="121920" y="1056042"/>
            <a:ext cx="8900160" cy="474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buClr>
                <a:srgbClr val="000000"/>
              </a:buClr>
              <a:buSzPct val="100000"/>
              <a:buChar char="➢"/>
              <a:defRPr sz="28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400" dirty="0" err="1"/>
              <a:t>Pré</a:t>
            </a:r>
            <a:r>
              <a:rPr sz="2400" dirty="0"/>
              <a:t>-charge: </a:t>
            </a:r>
            <a:r>
              <a:rPr lang="fr-FR" sz="2400" dirty="0"/>
              <a:t>représente tous les facteurs qui déterminent le </a:t>
            </a:r>
            <a:r>
              <a:rPr sz="2400" dirty="0" err="1">
                <a:solidFill>
                  <a:srgbClr val="7030A0"/>
                </a:solidFill>
              </a:rPr>
              <a:t>niveau</a:t>
            </a:r>
            <a:r>
              <a:rPr sz="2400" dirty="0">
                <a:solidFill>
                  <a:srgbClr val="7030A0"/>
                </a:solidFill>
              </a:rPr>
              <a:t> de </a:t>
            </a:r>
            <a:r>
              <a:rPr sz="2400" dirty="0" err="1">
                <a:solidFill>
                  <a:srgbClr val="7030A0"/>
                </a:solidFill>
              </a:rPr>
              <a:t>remplissage</a:t>
            </a:r>
            <a:r>
              <a:rPr sz="2400" dirty="0">
                <a:solidFill>
                  <a:srgbClr val="7030A0"/>
                </a:solidFill>
              </a:rPr>
              <a:t> du </a:t>
            </a:r>
            <a:r>
              <a:rPr sz="2400" dirty="0" err="1">
                <a:solidFill>
                  <a:srgbClr val="7030A0"/>
                </a:solidFill>
              </a:rPr>
              <a:t>ventricule</a:t>
            </a:r>
            <a:r>
              <a:rPr sz="2400" dirty="0">
                <a:solidFill>
                  <a:srgbClr val="7030A0"/>
                </a:solidFill>
              </a:rPr>
              <a:t> </a:t>
            </a:r>
            <a:r>
              <a:rPr sz="2400" dirty="0" err="1">
                <a:solidFill>
                  <a:srgbClr val="7030A0"/>
                </a:solidFill>
              </a:rPr>
              <a:t>en</a:t>
            </a:r>
            <a:r>
              <a:rPr sz="2400" dirty="0">
                <a:solidFill>
                  <a:srgbClr val="7030A0"/>
                </a:solidFill>
              </a:rPr>
              <a:t> </a:t>
            </a:r>
            <a:r>
              <a:rPr sz="2400" dirty="0" err="1">
                <a:solidFill>
                  <a:srgbClr val="7030A0"/>
                </a:solidFill>
              </a:rPr>
              <a:t>télé-diastol</a:t>
            </a:r>
            <a:r>
              <a:rPr lang="fr-FR" sz="2400" dirty="0">
                <a:solidFill>
                  <a:srgbClr val="7030A0"/>
                </a:solidFill>
              </a:rPr>
              <a:t>e</a:t>
            </a:r>
          </a:p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dirty="0"/>
              <a:t>=&gt; </a:t>
            </a:r>
            <a:r>
              <a:rPr sz="2000" dirty="0" err="1"/>
              <a:t>Responsable</a:t>
            </a:r>
            <a:r>
              <a:rPr sz="2000" dirty="0"/>
              <a:t> de </a:t>
            </a:r>
            <a:r>
              <a:rPr sz="2000" dirty="0" err="1"/>
              <a:t>l’étirement</a:t>
            </a:r>
            <a:r>
              <a:rPr sz="2000" dirty="0"/>
              <a:t> des cardiomyocytes (des </a:t>
            </a:r>
            <a:r>
              <a:rPr sz="2000" dirty="0" err="1"/>
              <a:t>sarcomères</a:t>
            </a:r>
            <a:r>
              <a:rPr sz="2000" dirty="0"/>
              <a:t>) </a:t>
            </a:r>
            <a:r>
              <a:rPr sz="2000" dirty="0" err="1"/>
              <a:t>avant</a:t>
            </a:r>
            <a:r>
              <a:rPr sz="2000" dirty="0"/>
              <a:t> la contraction</a:t>
            </a:r>
            <a:r>
              <a:rPr lang="fr-FR" sz="2000" dirty="0"/>
              <a:t>. Plus la </a:t>
            </a:r>
            <a:r>
              <a:rPr lang="fr-FR" sz="2000" dirty="0" err="1"/>
              <a:t>précharge</a:t>
            </a:r>
            <a:r>
              <a:rPr lang="fr-FR" sz="2000" dirty="0"/>
              <a:t> augmente, plus la force de contraction est grande du fait d’une mise en tension plus importante des fibres myocardiques.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sz="2000" dirty="0">
                <a:solidFill>
                  <a:schemeClr val="tx1"/>
                </a:solidFill>
              </a:rPr>
              <a:t>=&gt; Augmente VES en augmentant VTD et diminuant VTS</a:t>
            </a:r>
          </a:p>
          <a:p>
            <a:pPr marL="342900" indent="-342900">
              <a:lnSpc>
                <a:spcPct val="90000"/>
              </a:lnSpc>
              <a:buFont typeface="Symbol" pitchFamily="2" charset="2"/>
              <a:buChar char="Þ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ct val="100000"/>
              <a:buChar char="➢"/>
              <a:defRPr sz="28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400" dirty="0">
                <a:solidFill>
                  <a:srgbClr val="7030A0"/>
                </a:solidFill>
              </a:rPr>
              <a:t>Post-charge: </a:t>
            </a:r>
            <a:r>
              <a:rPr lang="fr-FR" sz="2400" dirty="0">
                <a:solidFill>
                  <a:srgbClr val="7030A0"/>
                </a:solidFill>
              </a:rPr>
              <a:t>représente ce qui s’oppose à l’éjection du ventricule</a:t>
            </a:r>
            <a:endParaRPr sz="24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sz="2000" dirty="0"/>
              <a:t>=&gt; </a:t>
            </a:r>
            <a:r>
              <a:rPr sz="2000" dirty="0"/>
              <a:t>Pour un </a:t>
            </a:r>
            <a:r>
              <a:rPr sz="2000" dirty="0" err="1"/>
              <a:t>cœur</a:t>
            </a:r>
            <a:r>
              <a:rPr sz="2000" dirty="0"/>
              <a:t> normal la post-charge correspond </a:t>
            </a:r>
            <a:r>
              <a:rPr sz="2000" dirty="0" err="1"/>
              <a:t>à</a:t>
            </a:r>
            <a:r>
              <a:rPr sz="2000" dirty="0"/>
              <a:t> la pression </a:t>
            </a:r>
            <a:r>
              <a:rPr sz="2000" dirty="0" err="1"/>
              <a:t>aortique</a:t>
            </a:r>
            <a:r>
              <a:rPr lang="fr-FR" sz="2000" dirty="0"/>
              <a:t> pour le ventricule gauche et</a:t>
            </a:r>
            <a:r>
              <a:rPr sz="2000" dirty="0"/>
              <a:t> </a:t>
            </a:r>
            <a:r>
              <a:rPr sz="2000" dirty="0" err="1"/>
              <a:t>artérielle</a:t>
            </a:r>
            <a:r>
              <a:rPr sz="2000" dirty="0"/>
              <a:t> </a:t>
            </a:r>
            <a:r>
              <a:rPr sz="2000" dirty="0" err="1"/>
              <a:t>pulmonaire</a:t>
            </a:r>
            <a:r>
              <a:rPr sz="2000" dirty="0"/>
              <a:t> </a:t>
            </a:r>
            <a:r>
              <a:rPr lang="fr-FR" sz="2000" dirty="0"/>
              <a:t>pour le ventricule droit</a:t>
            </a:r>
          </a:p>
          <a:p>
            <a:pPr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=&gt; + post-charge grande =&gt; – le ventricule se vide =&gt; + le VTS est élevé</a:t>
            </a:r>
          </a:p>
          <a:p>
            <a:pPr marL="342900" indent="-342900">
              <a:lnSpc>
                <a:spcPct val="90000"/>
              </a:lnSpc>
              <a:buFont typeface="Symbol" pitchFamily="2" charset="2"/>
              <a:buChar char="Þ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Ø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sz="2400" dirty="0">
                <a:solidFill>
                  <a:srgbClr val="7030A0"/>
                </a:solidFill>
              </a:rPr>
              <a:t>Contractilité : intrinsèque aux cardiomyocytes</a:t>
            </a:r>
          </a:p>
          <a:p>
            <a:pPr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sz="2000" dirty="0">
                <a:solidFill>
                  <a:schemeClr val="tx1"/>
                </a:solidFill>
              </a:rPr>
              <a:t>=&gt; augmente VES en diminuant le VTS. Indépendant des conditions de charge.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48" name="Rectangle 2"/>
          <p:cNvSpPr txBox="1"/>
          <p:nvPr/>
        </p:nvSpPr>
        <p:spPr>
          <a:xfrm>
            <a:off x="348933" y="342970"/>
            <a:ext cx="813816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40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dirty="0"/>
              <a:t>b. Déterminants du VES </a:t>
            </a: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F2C11E-9F7B-D443-B388-933DA11F0B4C}"/>
              </a:ext>
            </a:extLst>
          </p:cNvPr>
          <p:cNvSpPr txBox="1"/>
          <p:nvPr/>
        </p:nvSpPr>
        <p:spPr>
          <a:xfrm>
            <a:off x="5858397" y="600290"/>
            <a:ext cx="18093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VES = VTD - VTS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Rectangle 3"/>
          <p:cNvSpPr txBox="1"/>
          <p:nvPr/>
        </p:nvSpPr>
        <p:spPr>
          <a:xfrm>
            <a:off x="2196594" y="258763"/>
            <a:ext cx="476668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Variation de la </a:t>
            </a:r>
            <a:r>
              <a:rPr dirty="0" err="1"/>
              <a:t>précharge</a:t>
            </a:r>
            <a:endParaRPr dirty="0"/>
          </a:p>
        </p:txBody>
      </p:sp>
      <p:sp>
        <p:nvSpPr>
          <p:cNvPr id="764" name="Text Box 28"/>
          <p:cNvSpPr txBox="1"/>
          <p:nvPr/>
        </p:nvSpPr>
        <p:spPr>
          <a:xfrm>
            <a:off x="266383" y="1196975"/>
            <a:ext cx="8747760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Clr>
                <a:srgbClr val="000000"/>
              </a:buClr>
              <a:buSzPct val="100000"/>
              <a:buChar char="➢"/>
              <a:defRPr sz="24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fr-FR" dirty="0"/>
          </a:p>
          <a:p>
            <a:pPr>
              <a:buClr>
                <a:srgbClr val="000000"/>
              </a:buClr>
              <a:buSzPct val="100000"/>
              <a:buChar char="➢"/>
              <a:defRPr sz="24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dirty="0"/>
              <a:t>La </a:t>
            </a:r>
            <a:r>
              <a:rPr lang="fr-FR" dirty="0" err="1"/>
              <a:t>précharge</a:t>
            </a:r>
            <a:r>
              <a:rPr lang="fr-FR" dirty="0"/>
              <a:t> dépend :</a:t>
            </a:r>
          </a:p>
          <a:p>
            <a:pPr marL="342900" lvl="6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sz="2000" dirty="0"/>
              <a:t>Du retour veineux (volémie, tonus veineux) :</a:t>
            </a:r>
            <a:r>
              <a:rPr lang="fr-FR" sz="2000" dirty="0">
                <a:solidFill>
                  <a:schemeClr val="tx1"/>
                </a:solidFill>
              </a:rPr>
              <a:t> + retour veineux important (par exemple à l’effort), +  VTD important, + VES augmente (VES = VTD – VTS)</a:t>
            </a:r>
            <a:endParaRPr lang="fr-FR" sz="2000" dirty="0"/>
          </a:p>
          <a:p>
            <a:pPr marL="342900" lvl="6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sz="2000" dirty="0"/>
              <a:t>Et de la compliance ventriculaire : </a:t>
            </a:r>
            <a:r>
              <a:rPr lang="fr-FR" sz="2000" dirty="0">
                <a:solidFill>
                  <a:schemeClr val="tx1"/>
                </a:solidFill>
              </a:rPr>
              <a:t>+ le cœur est souple, mieux il se remplira</a:t>
            </a:r>
          </a:p>
          <a:p>
            <a:pPr marL="342900" lvl="6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sz="2000" dirty="0">
                <a:solidFill>
                  <a:schemeClr val="tx1"/>
                </a:solidFill>
              </a:rPr>
              <a:t>Elle définie le VTD</a:t>
            </a:r>
          </a:p>
          <a:p>
            <a:pPr marL="342900" lvl="6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fr-FR" dirty="0"/>
          </a:p>
          <a:p>
            <a:pPr>
              <a:buClr>
                <a:srgbClr val="000000"/>
              </a:buClr>
              <a:buSzPct val="100000"/>
              <a:buFontTx/>
              <a:buChar char="➢"/>
              <a:defRPr sz="24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dirty="0"/>
              <a:t>De plus la </a:t>
            </a:r>
            <a:r>
              <a:rPr lang="fr-FR" dirty="0" err="1"/>
              <a:t>précharge</a:t>
            </a:r>
            <a:r>
              <a:rPr lang="fr-FR" dirty="0"/>
              <a:t>, donc le VTD, détermine la longueur de la fibre myocardique en fin de diastole. 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sz="2000" dirty="0"/>
              <a:t>En effet selon la </a:t>
            </a:r>
            <a:r>
              <a:rPr sz="2000" dirty="0" err="1">
                <a:solidFill>
                  <a:srgbClr val="7030A0"/>
                </a:solidFill>
              </a:rPr>
              <a:t>loi</a:t>
            </a:r>
            <a:r>
              <a:rPr sz="2000" dirty="0">
                <a:solidFill>
                  <a:srgbClr val="7030A0"/>
                </a:solidFill>
              </a:rPr>
              <a:t> de Frank-Starling</a:t>
            </a:r>
            <a:r>
              <a:rPr lang="fr-FR" sz="2000" dirty="0"/>
              <a:t>,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plus la </a:t>
            </a:r>
            <a:r>
              <a:rPr lang="fr-FR" sz="2000" dirty="0" err="1">
                <a:solidFill>
                  <a:schemeClr val="tx1"/>
                </a:solidFill>
              </a:rPr>
              <a:t>précharge</a:t>
            </a:r>
            <a:r>
              <a:rPr lang="fr-FR" sz="2000" dirty="0">
                <a:solidFill>
                  <a:schemeClr val="tx1"/>
                </a:solidFill>
              </a:rPr>
              <a:t> augmente, plus la force de contraction est grande du fait d’une mise en tension plus importante des fibres myocardiques, et ce s</a:t>
            </a:r>
            <a:r>
              <a:rPr sz="2000" dirty="0" err="1">
                <a:solidFill>
                  <a:srgbClr val="000000"/>
                </a:solidFill>
              </a:rPr>
              <a:t>ans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dirty="0" err="1">
                <a:solidFill>
                  <a:srgbClr val="000000"/>
                </a:solidFill>
              </a:rPr>
              <a:t>changement</a:t>
            </a:r>
            <a:r>
              <a:rPr sz="2000" dirty="0">
                <a:solidFill>
                  <a:srgbClr val="000000"/>
                </a:solidFill>
              </a:rPr>
              <a:t> de la </a:t>
            </a:r>
            <a:r>
              <a:rPr sz="2000" dirty="0" err="1">
                <a:solidFill>
                  <a:srgbClr val="000000"/>
                </a:solidFill>
              </a:rPr>
              <a:t>contractilité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dirty="0" err="1">
                <a:solidFill>
                  <a:srgbClr val="000000"/>
                </a:solidFill>
              </a:rPr>
              <a:t>intrinsèque</a:t>
            </a:r>
            <a:r>
              <a:rPr sz="2000" dirty="0">
                <a:solidFill>
                  <a:srgbClr val="000000"/>
                </a:solidFill>
              </a:rPr>
              <a:t> des cardiomyocytes</a:t>
            </a:r>
            <a:r>
              <a:rPr lang="fr-FR" sz="2000" dirty="0">
                <a:solidFill>
                  <a:srgbClr val="000000"/>
                </a:solidFill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Connecteur droit 28"/>
          <p:cNvSpPr/>
          <p:nvPr/>
        </p:nvSpPr>
        <p:spPr>
          <a:xfrm>
            <a:off x="323527" y="1073150"/>
            <a:ext cx="7992890" cy="0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Titre 1"/>
          <p:cNvSpPr txBox="1">
            <a:spLocks noGrp="1"/>
          </p:cNvSpPr>
          <p:nvPr>
            <p:ph type="title"/>
          </p:nvPr>
        </p:nvSpPr>
        <p:spPr>
          <a:xfrm>
            <a:off x="179511" y="260647"/>
            <a:ext cx="8784978" cy="1144801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7030A0"/>
                </a:solidFill>
              </a:defRPr>
            </a:lvl1pPr>
          </a:lstStyle>
          <a:p>
            <a:r>
              <a:t>Variation de la précharge</a:t>
            </a:r>
          </a:p>
        </p:txBody>
      </p:sp>
      <p:sp>
        <p:nvSpPr>
          <p:cNvPr id="768" name="TextBox 2"/>
          <p:cNvSpPr txBox="1"/>
          <p:nvPr/>
        </p:nvSpPr>
        <p:spPr>
          <a:xfrm>
            <a:off x="542726" y="934669"/>
            <a:ext cx="7458234" cy="1381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00B050"/>
                </a:solidFill>
              </a:defRPr>
            </a:pPr>
            <a:endParaRPr/>
          </a:p>
          <a:p>
            <a:pPr>
              <a:defRPr sz="1500" u="sng"/>
            </a:pPr>
            <a:endParaRPr/>
          </a:p>
          <a:p>
            <a:pPr>
              <a:defRPr sz="2400" i="1"/>
            </a:pPr>
            <a:r>
              <a:t>Loi de Franck Starling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500" i="1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000"/>
            </a:pPr>
            <a:r>
              <a:t>= relation entre longueur d’étirement et force de contraction du muscle</a:t>
            </a:r>
          </a:p>
        </p:txBody>
      </p:sp>
      <p:pic>
        <p:nvPicPr>
          <p:cNvPr id="7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39" y="2316252"/>
            <a:ext cx="5168704" cy="2628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Elastique de musculation pour s&amp;#39;entrainer chez soi : Quel modèle utiliser ?">
            <a:extLst>
              <a:ext uri="{FF2B5EF4-FFF2-40B4-BE49-F238E27FC236}">
                <a16:creationId xmlns:a16="http://schemas.microsoft.com/office/drawing/2014/main" id="{A1D3F6E0-AC0C-C64C-9056-6BF6DD01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29" y="3429000"/>
            <a:ext cx="2779147" cy="8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872A66-DC70-B24D-AA0A-20726FD1D58D}"/>
              </a:ext>
            </a:extLst>
          </p:cNvPr>
          <p:cNvSpPr txBox="1"/>
          <p:nvPr/>
        </p:nvSpPr>
        <p:spPr>
          <a:xfrm>
            <a:off x="542726" y="5181658"/>
            <a:ext cx="49182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La </a:t>
            </a: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précharge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participe aussi à définir le VTS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Rectangle 1"/>
          <p:cNvSpPr txBox="1"/>
          <p:nvPr/>
        </p:nvSpPr>
        <p:spPr>
          <a:xfrm>
            <a:off x="225107" y="1412875"/>
            <a:ext cx="7973061" cy="2119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57250" indent="-857250">
              <a:buSzPct val="100000"/>
              <a:buAutoNum type="romanUcPeriod"/>
              <a:defRPr sz="40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Fonction cardiaque normale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200150" lvl="1" indent="-742950">
              <a:buSzPct val="100000"/>
              <a:buAutoNum type="alphaUcPeriod"/>
              <a:defRPr sz="24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Le cycle cardiaque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200150" lvl="1" indent="-742950">
              <a:buSzPct val="100000"/>
              <a:buAutoNum type="alphaUcPeriod"/>
              <a:defRPr sz="24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Auscultation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200150" lvl="1" indent="-742950">
              <a:buSzPct val="100000"/>
              <a:buAutoNum type="alphaUcPeriod"/>
              <a:defRPr sz="24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Hémodynamique / facteurs déterminants de la performance cardiaque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Rectangle 2"/>
          <p:cNvSpPr txBox="1"/>
          <p:nvPr/>
        </p:nvSpPr>
        <p:spPr>
          <a:xfrm>
            <a:off x="1919433" y="96225"/>
            <a:ext cx="512415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Variation de la </a:t>
            </a:r>
            <a:r>
              <a:rPr dirty="0" err="1"/>
              <a:t>contractilité</a:t>
            </a:r>
            <a:endParaRPr dirty="0"/>
          </a:p>
        </p:txBody>
      </p:sp>
      <p:sp>
        <p:nvSpPr>
          <p:cNvPr id="776" name="Text Box 8"/>
          <p:cNvSpPr txBox="1"/>
          <p:nvPr/>
        </p:nvSpPr>
        <p:spPr>
          <a:xfrm>
            <a:off x="3338512" y="3576637"/>
            <a:ext cx="2949400" cy="388763"/>
          </a:xfrm>
          <a:prstGeom prst="rect">
            <a:avLst/>
          </a:prstGeom>
          <a:solidFill>
            <a:srgbClr val="FF9900"/>
          </a:solidFill>
          <a:ln w="38100">
            <a:solidFill>
              <a:srgbClr val="FF7C8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Contractilité Myocardique</a:t>
            </a:r>
          </a:p>
        </p:txBody>
      </p:sp>
      <p:sp>
        <p:nvSpPr>
          <p:cNvPr id="777" name="Text Box 9"/>
          <p:cNvSpPr txBox="1"/>
          <p:nvPr/>
        </p:nvSpPr>
        <p:spPr>
          <a:xfrm>
            <a:off x="2546033" y="1844675"/>
            <a:ext cx="312795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Catécholamines circulantes</a:t>
            </a:r>
          </a:p>
        </p:txBody>
      </p:sp>
      <p:sp>
        <p:nvSpPr>
          <p:cNvPr id="778" name="Text Box 10"/>
          <p:cNvSpPr txBox="1"/>
          <p:nvPr/>
        </p:nvSpPr>
        <p:spPr>
          <a:xfrm>
            <a:off x="5206682" y="4327525"/>
            <a:ext cx="993427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Anoxie</a:t>
            </a:r>
          </a:p>
          <a:p>
            <a:pPr>
              <a:defRPr b="1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Acidose</a:t>
            </a:r>
          </a:p>
        </p:txBody>
      </p:sp>
      <p:sp>
        <p:nvSpPr>
          <p:cNvPr id="779" name="Text Box 11"/>
          <p:cNvSpPr txBox="1"/>
          <p:nvPr/>
        </p:nvSpPr>
        <p:spPr>
          <a:xfrm>
            <a:off x="2622233" y="4581525"/>
            <a:ext cx="249936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Dépression Pharmacologique</a:t>
            </a:r>
          </a:p>
        </p:txBody>
      </p:sp>
      <p:sp>
        <p:nvSpPr>
          <p:cNvPr id="780" name="Text Box 12"/>
          <p:cNvSpPr txBox="1"/>
          <p:nvPr/>
        </p:nvSpPr>
        <p:spPr>
          <a:xfrm>
            <a:off x="2622233" y="2530475"/>
            <a:ext cx="242316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Syst Nerveux Sympathique</a:t>
            </a:r>
          </a:p>
        </p:txBody>
      </p:sp>
      <p:sp>
        <p:nvSpPr>
          <p:cNvPr id="781" name="Text Box 13"/>
          <p:cNvSpPr txBox="1"/>
          <p:nvPr/>
        </p:nvSpPr>
        <p:spPr>
          <a:xfrm>
            <a:off x="3689032" y="5349875"/>
            <a:ext cx="495742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Perte de cardiomyocytes / cardiomyopathies</a:t>
            </a:r>
          </a:p>
        </p:txBody>
      </p:sp>
      <p:sp>
        <p:nvSpPr>
          <p:cNvPr id="782" name="Line 14"/>
          <p:cNvSpPr/>
          <p:nvPr/>
        </p:nvSpPr>
        <p:spPr>
          <a:xfrm>
            <a:off x="4481512" y="2301874"/>
            <a:ext cx="381001" cy="1122364"/>
          </a:xfrm>
          <a:prstGeom prst="line">
            <a:avLst/>
          </a:prstGeom>
          <a:ln w="38100">
            <a:solidFill>
              <a:srgbClr val="FF7C8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3" name="Line 15"/>
          <p:cNvSpPr/>
          <p:nvPr/>
        </p:nvSpPr>
        <p:spPr>
          <a:xfrm>
            <a:off x="5472112" y="3014663"/>
            <a:ext cx="1" cy="533401"/>
          </a:xfrm>
          <a:prstGeom prst="line">
            <a:avLst/>
          </a:prstGeom>
          <a:ln w="38100">
            <a:solidFill>
              <a:srgbClr val="FF7C8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4" name="Line 16"/>
          <p:cNvSpPr/>
          <p:nvPr/>
        </p:nvSpPr>
        <p:spPr>
          <a:xfrm>
            <a:off x="3948112" y="3271837"/>
            <a:ext cx="76201" cy="228601"/>
          </a:xfrm>
          <a:prstGeom prst="line">
            <a:avLst/>
          </a:prstGeom>
          <a:ln w="38100">
            <a:solidFill>
              <a:srgbClr val="FF7C8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5" name="Line 17"/>
          <p:cNvSpPr/>
          <p:nvPr/>
        </p:nvSpPr>
        <p:spPr>
          <a:xfrm flipV="1">
            <a:off x="5624512" y="4048125"/>
            <a:ext cx="1" cy="304800"/>
          </a:xfrm>
          <a:prstGeom prst="line">
            <a:avLst/>
          </a:prstGeom>
          <a:ln w="38100">
            <a:solidFill>
              <a:srgbClr val="66CC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6" name="Line 18"/>
          <p:cNvSpPr/>
          <p:nvPr/>
        </p:nvSpPr>
        <p:spPr>
          <a:xfrm flipV="1">
            <a:off x="3719512" y="4110037"/>
            <a:ext cx="152401" cy="533401"/>
          </a:xfrm>
          <a:prstGeom prst="line">
            <a:avLst/>
          </a:prstGeom>
          <a:ln w="38100">
            <a:solidFill>
              <a:srgbClr val="66CC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7" name="Line 19"/>
          <p:cNvSpPr/>
          <p:nvPr/>
        </p:nvSpPr>
        <p:spPr>
          <a:xfrm flipH="1" flipV="1">
            <a:off x="4710112" y="4019550"/>
            <a:ext cx="228601" cy="1295400"/>
          </a:xfrm>
          <a:prstGeom prst="line">
            <a:avLst/>
          </a:prstGeom>
          <a:ln w="38100">
            <a:solidFill>
              <a:srgbClr val="66CC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8" name="Text Box 20"/>
          <p:cNvSpPr txBox="1"/>
          <p:nvPr/>
        </p:nvSpPr>
        <p:spPr>
          <a:xfrm>
            <a:off x="4908232" y="2422525"/>
            <a:ext cx="221043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Agents inotropes +</a:t>
            </a:r>
          </a:p>
        </p:txBody>
      </p:sp>
      <p:sp>
        <p:nvSpPr>
          <p:cNvPr id="789" name="Rectangle 29"/>
          <p:cNvSpPr txBox="1"/>
          <p:nvPr/>
        </p:nvSpPr>
        <p:spPr>
          <a:xfrm>
            <a:off x="94932" y="765175"/>
            <a:ext cx="900334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2">
              <a:defRPr sz="2000">
                <a:solidFill>
                  <a:srgbClr val="7030A0"/>
                </a:solidFill>
              </a:defRPr>
            </a:pPr>
            <a:r>
              <a:rPr dirty="0" err="1"/>
              <a:t>Contractilité</a:t>
            </a:r>
            <a:r>
              <a:rPr dirty="0"/>
              <a:t> </a:t>
            </a:r>
            <a:r>
              <a:rPr dirty="0" err="1"/>
              <a:t>myocardique</a:t>
            </a:r>
            <a:r>
              <a:rPr dirty="0">
                <a:solidFill>
                  <a:srgbClr val="000000"/>
                </a:solidFill>
              </a:rPr>
              <a:t>: </a:t>
            </a:r>
            <a:r>
              <a:rPr dirty="0" err="1">
                <a:solidFill>
                  <a:srgbClr val="000000"/>
                </a:solidFill>
              </a:rPr>
              <a:t>Propriété</a:t>
            </a:r>
            <a:r>
              <a:rPr dirty="0">
                <a:solidFill>
                  <a:srgbClr val="000000"/>
                </a:solidFill>
              </a:rPr>
              <a:t> du muscle </a:t>
            </a:r>
            <a:r>
              <a:rPr dirty="0" err="1">
                <a:solidFill>
                  <a:srgbClr val="000000"/>
                </a:solidFill>
              </a:rPr>
              <a:t>cardiaque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modifier </a:t>
            </a:r>
            <a:r>
              <a:rPr dirty="0" err="1">
                <a:solidFill>
                  <a:srgbClr val="000000"/>
                </a:solidFill>
              </a:rPr>
              <a:t>sa</a:t>
            </a:r>
            <a:r>
              <a:rPr dirty="0">
                <a:solidFill>
                  <a:srgbClr val="000000"/>
                </a:solidFill>
              </a:rPr>
              <a:t> performance </a:t>
            </a:r>
            <a:r>
              <a:rPr dirty="0" err="1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pré</a:t>
            </a:r>
            <a:r>
              <a:rPr dirty="0">
                <a:solidFill>
                  <a:srgbClr val="000000"/>
                </a:solidFill>
              </a:rPr>
              <a:t>- et post- charges </a:t>
            </a:r>
            <a:r>
              <a:rPr dirty="0" err="1">
                <a:solidFill>
                  <a:srgbClr val="000000"/>
                </a:solidFill>
              </a:rPr>
              <a:t>constantes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2">
              <a:defRPr sz="2000"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ZoneTexte 1"/>
          <p:cNvSpPr txBox="1"/>
          <p:nvPr/>
        </p:nvSpPr>
        <p:spPr>
          <a:xfrm>
            <a:off x="6368732" y="5799137"/>
            <a:ext cx="2723219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 i="1">
                <a:latin typeface="Arial"/>
                <a:ea typeface="Arial"/>
                <a:cs typeface="Arial"/>
                <a:sym typeface="Arial"/>
              </a:defRPr>
            </a:pPr>
            <a:r>
              <a:t>SNx sympathique : accélérateur</a:t>
            </a:r>
          </a:p>
          <a:p>
            <a:pPr>
              <a:defRPr sz="1400" i="1">
                <a:latin typeface="Arial"/>
                <a:ea typeface="Arial"/>
                <a:cs typeface="Arial"/>
                <a:sym typeface="Arial"/>
              </a:defRPr>
            </a:pPr>
            <a:r>
              <a:t>Snx parasympathique : freinateur</a:t>
            </a:r>
          </a:p>
        </p:txBody>
      </p:sp>
      <p:sp>
        <p:nvSpPr>
          <p:cNvPr id="792" name="ZoneTexte 1"/>
          <p:cNvSpPr txBox="1"/>
          <p:nvPr/>
        </p:nvSpPr>
        <p:spPr>
          <a:xfrm>
            <a:off x="94932" y="2706688"/>
            <a:ext cx="267287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Effet + sur le contractilité </a:t>
            </a:r>
          </a:p>
        </p:txBody>
      </p:sp>
      <p:sp>
        <p:nvSpPr>
          <p:cNvPr id="793" name="ZoneTexte 20"/>
          <p:cNvSpPr txBox="1"/>
          <p:nvPr/>
        </p:nvSpPr>
        <p:spPr>
          <a:xfrm>
            <a:off x="118744" y="4273550"/>
            <a:ext cx="260300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Effet – sur la contractilité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Rectangle 2"/>
          <p:cNvSpPr txBox="1">
            <a:spLocks noGrp="1"/>
          </p:cNvSpPr>
          <p:nvPr>
            <p:ph type="title"/>
          </p:nvPr>
        </p:nvSpPr>
        <p:spPr>
          <a:xfrm>
            <a:off x="204788" y="-139700"/>
            <a:ext cx="8229601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7030A0"/>
                </a:solidFill>
              </a:defRPr>
            </a:lvl1pPr>
          </a:lstStyle>
          <a:p>
            <a:pPr algn="ctr"/>
            <a:r>
              <a:rPr dirty="0"/>
              <a:t>Post-charge</a:t>
            </a:r>
          </a:p>
        </p:txBody>
      </p:sp>
      <p:sp>
        <p:nvSpPr>
          <p:cNvPr id="800" name="Text Box 3"/>
          <p:cNvSpPr txBox="1"/>
          <p:nvPr/>
        </p:nvSpPr>
        <p:spPr>
          <a:xfrm>
            <a:off x="198120" y="990600"/>
            <a:ext cx="8671560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= </a:t>
            </a:r>
            <a:r>
              <a:rPr u="sng"/>
              <a:t>l’ensemble des forces qui s’opposent à l’éjection du sang par le ventricule</a:t>
            </a:r>
          </a:p>
        </p:txBody>
      </p:sp>
      <p:sp>
        <p:nvSpPr>
          <p:cNvPr id="801" name="Text Box 4"/>
          <p:cNvSpPr txBox="1"/>
          <p:nvPr/>
        </p:nvSpPr>
        <p:spPr>
          <a:xfrm>
            <a:off x="2689225" y="3733800"/>
            <a:ext cx="1345268" cy="37828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44546A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Post-charge</a:t>
            </a:r>
          </a:p>
        </p:txBody>
      </p:sp>
      <p:sp>
        <p:nvSpPr>
          <p:cNvPr id="802" name="Text Box 5"/>
          <p:cNvSpPr txBox="1"/>
          <p:nvPr/>
        </p:nvSpPr>
        <p:spPr>
          <a:xfrm>
            <a:off x="296545" y="2133600"/>
            <a:ext cx="3566160" cy="644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Résistances vasculaires périphériques</a:t>
            </a:r>
          </a:p>
        </p:txBody>
      </p:sp>
      <p:sp>
        <p:nvSpPr>
          <p:cNvPr id="803" name="Text Box 6"/>
          <p:cNvSpPr txBox="1"/>
          <p:nvPr/>
        </p:nvSpPr>
        <p:spPr>
          <a:xfrm>
            <a:off x="4868545" y="3352800"/>
            <a:ext cx="4251960" cy="929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Obstacle intra-cardiaque à l’éjection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(Rétrécissement Aortique/ Rétrécissement Pulmonaire)</a:t>
            </a:r>
          </a:p>
        </p:txBody>
      </p:sp>
      <p:sp>
        <p:nvSpPr>
          <p:cNvPr id="804" name="Line 7"/>
          <p:cNvSpPr/>
          <p:nvPr/>
        </p:nvSpPr>
        <p:spPr>
          <a:xfrm>
            <a:off x="2308224" y="2743199"/>
            <a:ext cx="533401" cy="838202"/>
          </a:xfrm>
          <a:prstGeom prst="line">
            <a:avLst/>
          </a:prstGeom>
          <a:ln w="5715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5" name="Line 10"/>
          <p:cNvSpPr/>
          <p:nvPr/>
        </p:nvSpPr>
        <p:spPr>
          <a:xfrm flipH="1">
            <a:off x="4441825" y="3886199"/>
            <a:ext cx="381001" cy="76202"/>
          </a:xfrm>
          <a:prstGeom prst="line">
            <a:avLst/>
          </a:prstGeom>
          <a:ln w="5715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6" name="Text Box 11"/>
          <p:cNvSpPr txBox="1"/>
          <p:nvPr/>
        </p:nvSpPr>
        <p:spPr>
          <a:xfrm>
            <a:off x="315595" y="4870450"/>
            <a:ext cx="3566160" cy="949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Volume sanguin de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l’arbre artériel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solidFill>
                  <a:srgbClr val="66CC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</a:t>
            </a:r>
          </a:p>
        </p:txBody>
      </p:sp>
      <p:sp>
        <p:nvSpPr>
          <p:cNvPr id="807" name="Line 12"/>
          <p:cNvSpPr/>
          <p:nvPr/>
        </p:nvSpPr>
        <p:spPr>
          <a:xfrm flipV="1">
            <a:off x="2536825" y="4343399"/>
            <a:ext cx="457201" cy="533402"/>
          </a:xfrm>
          <a:prstGeom prst="line">
            <a:avLst/>
          </a:prstGeom>
          <a:ln w="5715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8" name="ZoneTexte 1"/>
          <p:cNvSpPr txBox="1"/>
          <p:nvPr/>
        </p:nvSpPr>
        <p:spPr>
          <a:xfrm>
            <a:off x="3428682" y="5278437"/>
            <a:ext cx="5260023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-&gt; Ces paramètres augmentent la post charge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et donc diminuent le volume d’ejection systolique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Text Box 4"/>
          <p:cNvSpPr txBox="1"/>
          <p:nvPr/>
        </p:nvSpPr>
        <p:spPr>
          <a:xfrm>
            <a:off x="234632" y="1341437"/>
            <a:ext cx="8900161" cy="692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Clr>
                <a:srgbClr val="FF0000"/>
              </a:buClr>
              <a:buSzPct val="100000"/>
              <a:buChar char="➢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DEBIT CARDIAQUE </a:t>
            </a:r>
            <a:r>
              <a:rPr dirty="0" err="1"/>
              <a:t>s’adapte</a:t>
            </a:r>
            <a:r>
              <a:rPr dirty="0"/>
              <a:t> aux conditions </a:t>
            </a:r>
            <a:r>
              <a:rPr dirty="0" err="1"/>
              <a:t>notamment</a:t>
            </a:r>
            <a:r>
              <a:rPr dirty="0"/>
              <a:t> </a:t>
            </a:r>
            <a:r>
              <a:rPr dirty="0" err="1"/>
              <a:t>exercice</a:t>
            </a:r>
            <a:r>
              <a:rPr dirty="0"/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FF0000"/>
              </a:buClr>
              <a:buSzPct val="100000"/>
              <a:buChar char="➢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Reserve </a:t>
            </a:r>
            <a:r>
              <a:rPr dirty="0" err="1"/>
              <a:t>cardiaque</a:t>
            </a:r>
            <a:r>
              <a:rPr dirty="0"/>
              <a:t>: </a:t>
            </a:r>
            <a:r>
              <a:rPr dirty="0" err="1"/>
              <a:t>différence</a:t>
            </a:r>
            <a:r>
              <a:rPr dirty="0"/>
              <a:t> entre </a:t>
            </a:r>
            <a:r>
              <a:rPr dirty="0" err="1"/>
              <a:t>débit</a:t>
            </a:r>
            <a:r>
              <a:rPr dirty="0"/>
              <a:t> de repos et </a:t>
            </a:r>
            <a:r>
              <a:rPr dirty="0" err="1"/>
              <a:t>d’effort</a:t>
            </a:r>
            <a:r>
              <a:rPr dirty="0"/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FF0000"/>
              </a:buClr>
              <a:buSzPct val="100000"/>
              <a:buChar char="➢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X 2 </a:t>
            </a:r>
            <a:r>
              <a:rPr dirty="0" err="1"/>
              <a:t>ou</a:t>
            </a:r>
            <a:r>
              <a:rPr dirty="0"/>
              <a:t> 3. Chez un sportif, le </a:t>
            </a:r>
            <a:r>
              <a:rPr dirty="0" err="1"/>
              <a:t>débit</a:t>
            </a:r>
            <a:r>
              <a:rPr dirty="0"/>
              <a:t> </a:t>
            </a:r>
            <a:r>
              <a:rPr dirty="0" err="1"/>
              <a:t>cardiaque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l’effort</a:t>
            </a:r>
            <a:r>
              <a:rPr dirty="0"/>
              <a:t>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atteindre</a:t>
            </a:r>
            <a:r>
              <a:rPr dirty="0"/>
              <a:t> 30 </a:t>
            </a:r>
            <a:r>
              <a:rPr lang="fr-FR" dirty="0"/>
              <a:t>L</a:t>
            </a:r>
            <a:r>
              <a:rPr dirty="0"/>
              <a:t>/min.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Clr>
                <a:srgbClr val="FF0000"/>
              </a:buClr>
              <a:buSzPct val="100000"/>
              <a:buChar char="➢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 algn="ctr">
              <a:defRPr sz="28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b="1" dirty="0"/>
              <a:t>Adaptation du DC </a:t>
            </a:r>
            <a:r>
              <a:rPr b="1" dirty="0" err="1"/>
              <a:t>à</a:t>
            </a:r>
            <a:r>
              <a:rPr b="1" dirty="0"/>
              <a:t> </a:t>
            </a:r>
            <a:r>
              <a:rPr b="1" dirty="0" err="1"/>
              <a:t>l’effort</a:t>
            </a:r>
            <a:r>
              <a:rPr b="1" dirty="0"/>
              <a:t> : </a:t>
            </a:r>
            <a:r>
              <a:rPr dirty="0"/>
              <a:t>augmentation de la FC</a:t>
            </a:r>
            <a:r>
              <a:rPr lang="fr-FR" dirty="0"/>
              <a:t>, de la contractilité</a:t>
            </a:r>
            <a:r>
              <a:rPr dirty="0"/>
              <a:t> </a:t>
            </a:r>
            <a:r>
              <a:rPr lang="fr-FR" dirty="0"/>
              <a:t>, du volume circulant par mobilisation de la réserve sanguin sanguine splanchnique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 </a:t>
            </a:r>
          </a:p>
        </p:txBody>
      </p:sp>
      <p:sp>
        <p:nvSpPr>
          <p:cNvPr id="704" name="Connecteur droit 3"/>
          <p:cNvSpPr/>
          <p:nvPr/>
        </p:nvSpPr>
        <p:spPr>
          <a:xfrm>
            <a:off x="323527" y="1176337"/>
            <a:ext cx="7992890" cy="1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5" name="Rectangle 2"/>
          <p:cNvSpPr txBox="1"/>
          <p:nvPr/>
        </p:nvSpPr>
        <p:spPr>
          <a:xfrm>
            <a:off x="514032" y="229413"/>
            <a:ext cx="8138161" cy="122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4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Adaptation à l’effort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Connecteur droit 3"/>
          <p:cNvSpPr/>
          <p:nvPr/>
        </p:nvSpPr>
        <p:spPr>
          <a:xfrm>
            <a:off x="467543" y="3590925"/>
            <a:ext cx="7992890" cy="0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5" name="Rectangle 4"/>
          <p:cNvSpPr txBox="1"/>
          <p:nvPr/>
        </p:nvSpPr>
        <p:spPr>
          <a:xfrm>
            <a:off x="404494" y="1844675"/>
            <a:ext cx="8552499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II. </a:t>
            </a:r>
            <a:r>
              <a:rPr dirty="0" err="1"/>
              <a:t>Approche</a:t>
            </a:r>
            <a:r>
              <a:rPr dirty="0"/>
              <a:t> </a:t>
            </a:r>
            <a:r>
              <a:rPr dirty="0" err="1"/>
              <a:t>physiopathologique</a:t>
            </a:r>
            <a:r>
              <a:rPr dirty="0"/>
              <a:t> de </a:t>
            </a:r>
            <a:r>
              <a:rPr dirty="0" err="1"/>
              <a:t>l’insuffisance</a:t>
            </a:r>
            <a:r>
              <a:rPr dirty="0"/>
              <a:t> </a:t>
            </a:r>
            <a:r>
              <a:rPr dirty="0" err="1"/>
              <a:t>cardiaque</a:t>
            </a:r>
            <a:r>
              <a:rPr lang="fr-FR" dirty="0"/>
              <a:t> </a:t>
            </a:r>
          </a:p>
          <a:p>
            <a:r>
              <a:rPr lang="fr-FR" dirty="0"/>
              <a:t>(pas de questions à l’examen)</a:t>
            </a:r>
            <a:endParaRPr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Rectangle 6"/>
          <p:cNvSpPr txBox="1"/>
          <p:nvPr/>
        </p:nvSpPr>
        <p:spPr>
          <a:xfrm>
            <a:off x="188594" y="125412"/>
            <a:ext cx="8552499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Définition de l’insuffisance cardiaque</a:t>
            </a:r>
          </a:p>
        </p:txBody>
      </p:sp>
      <p:sp>
        <p:nvSpPr>
          <p:cNvPr id="818" name="Rectangle 1"/>
          <p:cNvSpPr txBox="1"/>
          <p:nvPr/>
        </p:nvSpPr>
        <p:spPr>
          <a:xfrm>
            <a:off x="207645" y="908050"/>
            <a:ext cx="8125460" cy="87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Incapacité du cœur à assurer un débit cardiaque suffisant pour assurer les besoins de l’organisme </a:t>
            </a:r>
          </a:p>
        </p:txBody>
      </p:sp>
      <p:sp>
        <p:nvSpPr>
          <p:cNvPr id="819" name="ZoneTexte 3"/>
          <p:cNvSpPr txBox="1"/>
          <p:nvPr/>
        </p:nvSpPr>
        <p:spPr>
          <a:xfrm>
            <a:off x="223520" y="1628775"/>
            <a:ext cx="9052560" cy="3338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99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  <a:p>
            <a:pPr>
              <a:buSzPct val="100000"/>
              <a:buChar char="▪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syndrome pouvant revêtir plusieurs formes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▪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 correspondant à l’évolution de la plupart des pathologies cardiaques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ESC (European society of cardiology) 2016: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▪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Symptômes typiques d’IC : dyspnée de repos ou effort, OMI, asthénie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▪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À cause d’une anomalie cardiaque structurelle ou fonctionnelle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▪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Entrainant une diminution du débit cardiaque  et/ou élévation des pressions au repos ou à l’effort.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325" y="1825625"/>
            <a:ext cx="4197350" cy="4351338"/>
          </a:xfrm>
          <a:prstGeom prst="rect">
            <a:avLst/>
          </a:prstGeom>
          <a:ln w="12700">
            <a:miter lim="400000"/>
          </a:ln>
        </p:spPr>
      </p:pic>
      <p:sp>
        <p:nvSpPr>
          <p:cNvPr id="822" name="Rectangle 6"/>
          <p:cNvSpPr txBox="1"/>
          <p:nvPr/>
        </p:nvSpPr>
        <p:spPr>
          <a:xfrm>
            <a:off x="188594" y="125412"/>
            <a:ext cx="8552499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Insuffisance ventriculaire gauche</a:t>
            </a:r>
          </a:p>
        </p:txBody>
      </p:sp>
      <p:sp>
        <p:nvSpPr>
          <p:cNvPr id="823" name="ZoneTexte 7"/>
          <p:cNvSpPr txBox="1"/>
          <p:nvPr/>
        </p:nvSpPr>
        <p:spPr>
          <a:xfrm>
            <a:off x="188595" y="996950"/>
            <a:ext cx="9052560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Anomalie de la contraction (fonction systolique) et/ou du remplissage ventriculaire (fonction diastolique) </a:t>
            </a:r>
            <a:r>
              <a:rPr>
                <a:solidFill>
                  <a:srgbClr val="FF0000"/>
                </a:solidFill>
              </a:rPr>
              <a:t>ventriculaire</a:t>
            </a:r>
            <a:r>
              <a:rPr>
                <a:solidFill>
                  <a:srgbClr val="FF99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gauche</a:t>
            </a:r>
          </a:p>
        </p:txBody>
      </p:sp>
      <p:sp>
        <p:nvSpPr>
          <p:cNvPr id="824" name="Rectangle 1"/>
          <p:cNvSpPr txBox="1"/>
          <p:nvPr/>
        </p:nvSpPr>
        <p:spPr>
          <a:xfrm>
            <a:off x="80644" y="2997200"/>
            <a:ext cx="4480561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Incapacité du cœur à assurer un </a:t>
            </a:r>
            <a:r>
              <a:rPr>
                <a:solidFill>
                  <a:srgbClr val="66CCFF"/>
                </a:solidFill>
              </a:rPr>
              <a:t>débit </a:t>
            </a:r>
            <a:r>
              <a:t>cardiaque suffisant pour assurer les besoins de l’organisme </a:t>
            </a:r>
          </a:p>
        </p:txBody>
      </p:sp>
      <p:sp>
        <p:nvSpPr>
          <p:cNvPr id="825" name="Connecteur droit avec flèche 3"/>
          <p:cNvSpPr/>
          <p:nvPr/>
        </p:nvSpPr>
        <p:spPr>
          <a:xfrm flipH="1">
            <a:off x="2916238" y="2603499"/>
            <a:ext cx="647701" cy="393702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6" name="Rectangle 21"/>
          <p:cNvSpPr txBox="1"/>
          <p:nvPr/>
        </p:nvSpPr>
        <p:spPr>
          <a:xfrm>
            <a:off x="456882" y="4581525"/>
            <a:ext cx="2413637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Asthénie</a:t>
            </a:r>
          </a:p>
          <a:p>
            <a:pPr>
              <a:defRPr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Insuffisance rénale</a:t>
            </a:r>
          </a:p>
          <a:p>
            <a:pPr>
              <a:defRPr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hypoTA…</a:t>
            </a:r>
          </a:p>
        </p:txBody>
      </p:sp>
      <p:sp>
        <p:nvSpPr>
          <p:cNvPr id="827" name="Rectangle 24"/>
          <p:cNvSpPr txBox="1"/>
          <p:nvPr/>
        </p:nvSpPr>
        <p:spPr>
          <a:xfrm>
            <a:off x="2457133" y="2381250"/>
            <a:ext cx="130397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 aval</a:t>
            </a:r>
          </a:p>
        </p:txBody>
      </p:sp>
      <p:sp>
        <p:nvSpPr>
          <p:cNvPr id="828" name="Connecteur droit avec flèche 25"/>
          <p:cNvSpPr/>
          <p:nvPr/>
        </p:nvSpPr>
        <p:spPr>
          <a:xfrm flipH="1">
            <a:off x="1403350" y="3979862"/>
            <a:ext cx="1" cy="601663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Picture 4" descr="Picture 4"/>
          <p:cNvPicPr>
            <a:picLocks noChangeAspect="1"/>
          </p:cNvPicPr>
          <p:nvPr/>
        </p:nvPicPr>
        <p:blipFill>
          <a:blip r:embed="rId2"/>
          <a:srcRect l="19518" r="16040"/>
          <a:stretch>
            <a:fillRect/>
          </a:stretch>
        </p:blipFill>
        <p:spPr>
          <a:xfrm>
            <a:off x="2414588" y="3538537"/>
            <a:ext cx="2052637" cy="3008313"/>
          </a:xfrm>
          <a:prstGeom prst="rect">
            <a:avLst/>
          </a:prstGeom>
          <a:ln w="12700">
            <a:miter lim="400000"/>
          </a:ln>
        </p:spPr>
      </p:pic>
      <p:sp>
        <p:nvSpPr>
          <p:cNvPr id="831" name="Rectangle 6"/>
          <p:cNvSpPr txBox="1"/>
          <p:nvPr/>
        </p:nvSpPr>
        <p:spPr>
          <a:xfrm>
            <a:off x="225108" y="238124"/>
            <a:ext cx="8552497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Insuffisance ventriculaire gauche</a:t>
            </a:r>
          </a:p>
        </p:txBody>
      </p:sp>
      <p:sp>
        <p:nvSpPr>
          <p:cNvPr id="832" name="ZoneTexte 7"/>
          <p:cNvSpPr txBox="1"/>
          <p:nvPr/>
        </p:nvSpPr>
        <p:spPr>
          <a:xfrm>
            <a:off x="225107" y="1071562"/>
            <a:ext cx="9052561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Anomalie de la contraction (fonction systolique) et/ou du remplissage ventriculaire (fonction diastolique) </a:t>
            </a:r>
            <a:r>
              <a:rPr>
                <a:solidFill>
                  <a:srgbClr val="FF0000"/>
                </a:solidFill>
              </a:rPr>
              <a:t>ventriculaire</a:t>
            </a:r>
            <a:r>
              <a:rPr>
                <a:solidFill>
                  <a:srgbClr val="FF99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gauche</a:t>
            </a:r>
          </a:p>
        </p:txBody>
      </p:sp>
      <p:sp>
        <p:nvSpPr>
          <p:cNvPr id="833" name="Rectangle 1"/>
          <p:cNvSpPr txBox="1"/>
          <p:nvPr/>
        </p:nvSpPr>
        <p:spPr>
          <a:xfrm>
            <a:off x="80644" y="2997200"/>
            <a:ext cx="4480561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Incapacité du cœur à assurer un </a:t>
            </a:r>
            <a:r>
              <a:rPr>
                <a:solidFill>
                  <a:srgbClr val="66CCFF"/>
                </a:solidFill>
              </a:rPr>
              <a:t>débit </a:t>
            </a:r>
            <a:r>
              <a:t>cardiaque suffisant pour assurer les besoins de l’organisme </a:t>
            </a:r>
          </a:p>
        </p:txBody>
      </p:sp>
      <p:sp>
        <p:nvSpPr>
          <p:cNvPr id="834" name="Rectangle 8"/>
          <p:cNvSpPr txBox="1"/>
          <p:nvPr/>
        </p:nvSpPr>
        <p:spPr>
          <a:xfrm>
            <a:off x="5192395" y="2773363"/>
            <a:ext cx="448056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Anomalie du </a:t>
            </a:r>
            <a:r>
              <a:rPr>
                <a:solidFill>
                  <a:srgbClr val="66CCFF"/>
                </a:solidFill>
              </a:rPr>
              <a:t>remplissage VG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(élévation des pressions de remplissage gauche)</a:t>
            </a:r>
          </a:p>
        </p:txBody>
      </p:sp>
      <p:sp>
        <p:nvSpPr>
          <p:cNvPr id="835" name="Connecteur droit avec flèche 3"/>
          <p:cNvSpPr/>
          <p:nvPr/>
        </p:nvSpPr>
        <p:spPr>
          <a:xfrm flipH="1">
            <a:off x="2916238" y="2603499"/>
            <a:ext cx="647701" cy="393702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6" name="Connecteur droit avec flèche 9"/>
          <p:cNvSpPr/>
          <p:nvPr/>
        </p:nvSpPr>
        <p:spPr>
          <a:xfrm>
            <a:off x="5146674" y="2403475"/>
            <a:ext cx="577852" cy="396875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7" name="Connecteur droit avec flèche 10"/>
          <p:cNvSpPr/>
          <p:nvPr/>
        </p:nvSpPr>
        <p:spPr>
          <a:xfrm>
            <a:off x="6264275" y="3789362"/>
            <a:ext cx="0" cy="600076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8" name="Rectangle 12"/>
          <p:cNvSpPr txBox="1"/>
          <p:nvPr/>
        </p:nvSpPr>
        <p:spPr>
          <a:xfrm>
            <a:off x="4725670" y="4318000"/>
            <a:ext cx="448056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Elévation des </a:t>
            </a:r>
            <a:r>
              <a:rPr>
                <a:solidFill>
                  <a:srgbClr val="66CCFF"/>
                </a:solidFill>
              </a:rPr>
              <a:t>pressions de l’oreillette</a:t>
            </a:r>
          </a:p>
        </p:txBody>
      </p:sp>
      <p:sp>
        <p:nvSpPr>
          <p:cNvPr id="839" name="Connecteur droit avec flèche 13"/>
          <p:cNvSpPr/>
          <p:nvPr/>
        </p:nvSpPr>
        <p:spPr>
          <a:xfrm>
            <a:off x="6264274" y="4718050"/>
            <a:ext cx="1" cy="300039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0" name="Connecteur droit avec flèche 16"/>
          <p:cNvSpPr/>
          <p:nvPr/>
        </p:nvSpPr>
        <p:spPr>
          <a:xfrm>
            <a:off x="6300787" y="5445125"/>
            <a:ext cx="1" cy="300039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1" name="Rectangle 17"/>
          <p:cNvSpPr txBox="1"/>
          <p:nvPr/>
        </p:nvSpPr>
        <p:spPr>
          <a:xfrm>
            <a:off x="4555807" y="4997450"/>
            <a:ext cx="448056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Elévation des </a:t>
            </a:r>
            <a:r>
              <a:rPr>
                <a:solidFill>
                  <a:srgbClr val="66CCFF"/>
                </a:solidFill>
              </a:rPr>
              <a:t>pressions capillaires pulmonaires</a:t>
            </a:r>
          </a:p>
        </p:txBody>
      </p:sp>
      <p:sp>
        <p:nvSpPr>
          <p:cNvPr id="842" name="Rectangle 21"/>
          <p:cNvSpPr txBox="1"/>
          <p:nvPr/>
        </p:nvSpPr>
        <p:spPr>
          <a:xfrm>
            <a:off x="456882" y="4581525"/>
            <a:ext cx="2413637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Asthénie</a:t>
            </a:r>
          </a:p>
          <a:p>
            <a:pPr>
              <a:defRPr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Insuffisance rénale</a:t>
            </a:r>
          </a:p>
          <a:p>
            <a:pPr>
              <a:defRPr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hypoTA…</a:t>
            </a:r>
          </a:p>
        </p:txBody>
      </p:sp>
      <p:sp>
        <p:nvSpPr>
          <p:cNvPr id="843" name="Rectangle 22"/>
          <p:cNvSpPr/>
          <p:nvPr/>
        </p:nvSpPr>
        <p:spPr>
          <a:xfrm>
            <a:off x="4500562" y="5818187"/>
            <a:ext cx="4572001" cy="617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Exsudation liquidienne dans les alvéoles pulmonaire (</a:t>
            </a:r>
            <a:r>
              <a:rPr>
                <a:solidFill>
                  <a:schemeClr val="accent6"/>
                </a:solidFill>
              </a:rPr>
              <a:t>dyspnée/OAP</a:t>
            </a:r>
            <a:r>
              <a:t>)</a:t>
            </a:r>
          </a:p>
        </p:txBody>
      </p:sp>
      <p:sp>
        <p:nvSpPr>
          <p:cNvPr id="844" name="Rectangle 23"/>
          <p:cNvSpPr txBox="1"/>
          <p:nvPr/>
        </p:nvSpPr>
        <p:spPr>
          <a:xfrm>
            <a:off x="5527357" y="2308225"/>
            <a:ext cx="130238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 amont</a:t>
            </a:r>
          </a:p>
        </p:txBody>
      </p:sp>
      <p:sp>
        <p:nvSpPr>
          <p:cNvPr id="845" name="Rectangle 24"/>
          <p:cNvSpPr txBox="1"/>
          <p:nvPr/>
        </p:nvSpPr>
        <p:spPr>
          <a:xfrm>
            <a:off x="2457133" y="2381250"/>
            <a:ext cx="130397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 aval</a:t>
            </a:r>
          </a:p>
        </p:txBody>
      </p:sp>
      <p:sp>
        <p:nvSpPr>
          <p:cNvPr id="846" name="Connecteur droit avec flèche 25"/>
          <p:cNvSpPr/>
          <p:nvPr/>
        </p:nvSpPr>
        <p:spPr>
          <a:xfrm flipH="1">
            <a:off x="1403350" y="3979862"/>
            <a:ext cx="1" cy="601663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Connecteur droit 5"/>
          <p:cNvSpPr/>
          <p:nvPr/>
        </p:nvSpPr>
        <p:spPr>
          <a:xfrm>
            <a:off x="214281" y="1547812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9" name="Rectangle 6"/>
          <p:cNvSpPr txBox="1"/>
          <p:nvPr/>
        </p:nvSpPr>
        <p:spPr>
          <a:xfrm>
            <a:off x="188594" y="125412"/>
            <a:ext cx="8552499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Insuffisance ventriculaire droite</a:t>
            </a:r>
          </a:p>
        </p:txBody>
      </p:sp>
      <p:sp>
        <p:nvSpPr>
          <p:cNvPr id="850" name="ZoneTexte 7"/>
          <p:cNvSpPr txBox="1"/>
          <p:nvPr/>
        </p:nvSpPr>
        <p:spPr>
          <a:xfrm>
            <a:off x="188595" y="1700213"/>
            <a:ext cx="9052560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Anomalie de la contraction (fonction systolique) et/ou du remplissage ventriculaire (fonction diastolique) </a:t>
            </a:r>
            <a:r>
              <a:rPr>
                <a:solidFill>
                  <a:srgbClr val="FF0000"/>
                </a:solidFill>
              </a:rPr>
              <a:t>droite</a:t>
            </a:r>
          </a:p>
        </p:txBody>
      </p:sp>
      <p:sp>
        <p:nvSpPr>
          <p:cNvPr id="851" name="Rectangle 1"/>
          <p:cNvSpPr txBox="1"/>
          <p:nvPr/>
        </p:nvSpPr>
        <p:spPr>
          <a:xfrm>
            <a:off x="80644" y="2997200"/>
            <a:ext cx="4480561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Incapacité du cœur à assurer un </a:t>
            </a:r>
            <a:r>
              <a:rPr>
                <a:solidFill>
                  <a:srgbClr val="66CCFF"/>
                </a:solidFill>
              </a:rPr>
              <a:t>débit </a:t>
            </a:r>
            <a:r>
              <a:t>sanguin suffisant pour assurer les besoins de l’organisme </a:t>
            </a:r>
          </a:p>
        </p:txBody>
      </p:sp>
      <p:sp>
        <p:nvSpPr>
          <p:cNvPr id="852" name="Rectangle 8"/>
          <p:cNvSpPr txBox="1"/>
          <p:nvPr/>
        </p:nvSpPr>
        <p:spPr>
          <a:xfrm>
            <a:off x="5192395" y="2773363"/>
            <a:ext cx="4480560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Anomalie du </a:t>
            </a:r>
            <a:r>
              <a:rPr>
                <a:solidFill>
                  <a:srgbClr val="66CCFF"/>
                </a:solidFill>
              </a:rPr>
              <a:t>remplissage VD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(élévation des pressions de remplissage droite)</a:t>
            </a:r>
          </a:p>
        </p:txBody>
      </p:sp>
      <p:sp>
        <p:nvSpPr>
          <p:cNvPr id="853" name="Connecteur droit avec flèche 3"/>
          <p:cNvSpPr/>
          <p:nvPr/>
        </p:nvSpPr>
        <p:spPr>
          <a:xfrm flipH="1">
            <a:off x="2916238" y="2603499"/>
            <a:ext cx="647701" cy="393702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4" name="Connecteur droit avec flèche 9"/>
          <p:cNvSpPr/>
          <p:nvPr/>
        </p:nvSpPr>
        <p:spPr>
          <a:xfrm>
            <a:off x="5146674" y="2403475"/>
            <a:ext cx="577852" cy="396875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5" name="Connecteur droit avec flèche 10"/>
          <p:cNvSpPr/>
          <p:nvPr/>
        </p:nvSpPr>
        <p:spPr>
          <a:xfrm>
            <a:off x="6264275" y="3789362"/>
            <a:ext cx="0" cy="600076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6" name="Rectangle 12"/>
          <p:cNvSpPr txBox="1"/>
          <p:nvPr/>
        </p:nvSpPr>
        <p:spPr>
          <a:xfrm>
            <a:off x="4725670" y="4318000"/>
            <a:ext cx="448056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Elévation des </a:t>
            </a:r>
            <a:r>
              <a:rPr>
                <a:solidFill>
                  <a:srgbClr val="66CCFF"/>
                </a:solidFill>
              </a:rPr>
              <a:t>pressions de l’oreillette</a:t>
            </a:r>
          </a:p>
        </p:txBody>
      </p:sp>
      <p:sp>
        <p:nvSpPr>
          <p:cNvPr id="857" name="Connecteur droit avec flèche 13"/>
          <p:cNvSpPr/>
          <p:nvPr/>
        </p:nvSpPr>
        <p:spPr>
          <a:xfrm>
            <a:off x="6264274" y="4718050"/>
            <a:ext cx="1" cy="300039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8" name="Connecteur droit avec flèche 16"/>
          <p:cNvSpPr/>
          <p:nvPr/>
        </p:nvSpPr>
        <p:spPr>
          <a:xfrm>
            <a:off x="6300787" y="5445125"/>
            <a:ext cx="1" cy="300039"/>
          </a:xfrm>
          <a:prstGeom prst="line">
            <a:avLst/>
          </a:prstGeom>
          <a:ln w="2540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9" name="Rectangle 17"/>
          <p:cNvSpPr txBox="1"/>
          <p:nvPr/>
        </p:nvSpPr>
        <p:spPr>
          <a:xfrm>
            <a:off x="4555807" y="4997450"/>
            <a:ext cx="448056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Hyperpression veineuse</a:t>
            </a:r>
          </a:p>
        </p:txBody>
      </p:sp>
      <p:sp>
        <p:nvSpPr>
          <p:cNvPr id="860" name="Rectangle 22"/>
          <p:cNvSpPr/>
          <p:nvPr/>
        </p:nvSpPr>
        <p:spPr>
          <a:xfrm>
            <a:off x="4500562" y="5818187"/>
            <a:ext cx="4572001" cy="676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Hépatomégalie/ OMI</a:t>
            </a:r>
          </a:p>
          <a:p>
            <a:pPr>
              <a:defRPr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Turgescence jugulaire</a:t>
            </a:r>
          </a:p>
        </p:txBody>
      </p:sp>
      <p:sp>
        <p:nvSpPr>
          <p:cNvPr id="861" name="Rectangle 23"/>
          <p:cNvSpPr txBox="1"/>
          <p:nvPr/>
        </p:nvSpPr>
        <p:spPr>
          <a:xfrm>
            <a:off x="5527357" y="2308225"/>
            <a:ext cx="130238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 amont</a:t>
            </a:r>
          </a:p>
        </p:txBody>
      </p:sp>
      <p:sp>
        <p:nvSpPr>
          <p:cNvPr id="862" name="Rectangle 24"/>
          <p:cNvSpPr txBox="1"/>
          <p:nvPr/>
        </p:nvSpPr>
        <p:spPr>
          <a:xfrm>
            <a:off x="2457133" y="2381250"/>
            <a:ext cx="1303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 aval</a:t>
            </a:r>
          </a:p>
        </p:txBody>
      </p:sp>
      <p:pic>
        <p:nvPicPr>
          <p:cNvPr id="863" name="Picture 4" descr="Picture 4"/>
          <p:cNvPicPr>
            <a:picLocks noChangeAspect="1"/>
          </p:cNvPicPr>
          <p:nvPr/>
        </p:nvPicPr>
        <p:blipFill>
          <a:blip r:embed="rId2"/>
          <a:srcRect l="19518" r="16039"/>
          <a:stretch>
            <a:fillRect/>
          </a:stretch>
        </p:blipFill>
        <p:spPr>
          <a:xfrm>
            <a:off x="1195388" y="3971925"/>
            <a:ext cx="2251076" cy="2701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Rectangle 6"/>
          <p:cNvSpPr txBox="1"/>
          <p:nvPr/>
        </p:nvSpPr>
        <p:spPr>
          <a:xfrm>
            <a:off x="188594" y="125412"/>
            <a:ext cx="8552499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Mécanismes d’adaptation neuro-hormonaux</a:t>
            </a:r>
          </a:p>
        </p:txBody>
      </p:sp>
      <p:sp>
        <p:nvSpPr>
          <p:cNvPr id="900" name="Connecteur droit 20"/>
          <p:cNvSpPr/>
          <p:nvPr/>
        </p:nvSpPr>
        <p:spPr>
          <a:xfrm>
            <a:off x="305581" y="646112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1" name="ZoneTexte 1"/>
          <p:cNvSpPr txBox="1"/>
          <p:nvPr/>
        </p:nvSpPr>
        <p:spPr>
          <a:xfrm>
            <a:off x="514032" y="1628775"/>
            <a:ext cx="3259223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u="sng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Système sympathique</a:t>
            </a:r>
          </a:p>
        </p:txBody>
      </p:sp>
      <p:sp>
        <p:nvSpPr>
          <p:cNvPr id="902" name="ZoneTexte 4"/>
          <p:cNvSpPr txBox="1"/>
          <p:nvPr/>
        </p:nvSpPr>
        <p:spPr>
          <a:xfrm>
            <a:off x="4905057" y="1628775"/>
            <a:ext cx="4215448" cy="87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u="sng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Système rénine angiotensine aldostérone</a:t>
            </a:r>
          </a:p>
        </p:txBody>
      </p:sp>
      <p:sp>
        <p:nvSpPr>
          <p:cNvPr id="903" name="ZoneTexte 5"/>
          <p:cNvSpPr txBox="1"/>
          <p:nvPr/>
        </p:nvSpPr>
        <p:spPr>
          <a:xfrm>
            <a:off x="1947863" y="5516562"/>
            <a:ext cx="6683237" cy="770296"/>
          </a:xfrm>
          <a:prstGeom prst="rect">
            <a:avLst/>
          </a:prstGeom>
          <a:solidFill>
            <a:srgbClr val="FFFFFF"/>
          </a:solidFill>
          <a:ln>
            <a:solidFill>
              <a:srgbClr val="FF99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514350" indent="-514350">
              <a:buSzPct val="100000"/>
              <a:buAutoNum type="arabicParenR"/>
              <a:defRPr sz="2400">
                <a:solidFill>
                  <a:srgbClr val="FF99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Vise à maintenir un débit systémique normal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514350" indent="-514350">
              <a:buSzPct val="100000"/>
              <a:buAutoNum type="arabicParenR"/>
              <a:defRPr sz="2400">
                <a:solidFill>
                  <a:srgbClr val="FF99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Deviennent délétère au long cours et aggrave l’IC</a:t>
            </a:r>
          </a:p>
        </p:txBody>
      </p:sp>
      <p:sp>
        <p:nvSpPr>
          <p:cNvPr id="904" name="Connecteur droit 3"/>
          <p:cNvSpPr/>
          <p:nvPr/>
        </p:nvSpPr>
        <p:spPr>
          <a:xfrm flipH="1">
            <a:off x="4302124" y="1890713"/>
            <a:ext cx="1" cy="3194051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5" name="ZoneTexte 8"/>
          <p:cNvSpPr txBox="1"/>
          <p:nvPr/>
        </p:nvSpPr>
        <p:spPr>
          <a:xfrm>
            <a:off x="283845" y="2185988"/>
            <a:ext cx="3580448" cy="2970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Char char="➢"/>
              <a:defRPr sz="24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Effet inotrope +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Char char="➢"/>
              <a:defRPr sz="24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Effet chronotrope +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Char char="➢"/>
              <a:defRPr sz="240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Vasoconstriction périphérique </a:t>
            </a:r>
            <a:r>
              <a:rPr>
                <a:solidFill>
                  <a:srgbClr val="000000"/>
                </a:solidFill>
              </a:rPr>
              <a:t>afin de « protéger » les organes nobles (cerveau et cœur)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MAIS: augmente la post-charge et le travail du coeur</a:t>
            </a:r>
          </a:p>
        </p:txBody>
      </p:sp>
      <p:sp>
        <p:nvSpPr>
          <p:cNvPr id="906" name="Rectangle 7"/>
          <p:cNvSpPr txBox="1"/>
          <p:nvPr/>
        </p:nvSpPr>
        <p:spPr>
          <a:xfrm>
            <a:off x="4617720" y="2693988"/>
            <a:ext cx="4123373" cy="1865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00B050"/>
                </a:solidFill>
              </a:defRPr>
            </a:pPr>
            <a:r>
              <a:t>Vasoconstriction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00B050"/>
                </a:solidFill>
              </a:defRPr>
            </a:pPr>
            <a:r>
              <a:t>Rétention hydro-sodée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➢"/>
              <a:defRPr sz="2400">
                <a:solidFill>
                  <a:srgbClr val="00B050"/>
                </a:solidFill>
              </a:defRPr>
            </a:pPr>
            <a:r>
              <a:t>Augmentation de la pé-charge et de la volémie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➢"/>
              <a:defRPr sz="2400"/>
            </a:pPr>
            <a:r>
              <a:t>Signes congestifs (surcharge)</a:t>
            </a:r>
          </a:p>
        </p:txBody>
      </p:sp>
      <p:sp>
        <p:nvSpPr>
          <p:cNvPr id="907" name="ZoneTexte 10"/>
          <p:cNvSpPr txBox="1"/>
          <p:nvPr/>
        </p:nvSpPr>
        <p:spPr>
          <a:xfrm>
            <a:off x="468312" y="990600"/>
            <a:ext cx="5305486" cy="4447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IC =&gt; Diminution du débit cardiaque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Connecteur droit 5"/>
          <p:cNvSpPr/>
          <p:nvPr/>
        </p:nvSpPr>
        <p:spPr>
          <a:xfrm>
            <a:off x="214281" y="1547812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1" name="Rectangle 6"/>
          <p:cNvSpPr txBox="1"/>
          <p:nvPr/>
        </p:nvSpPr>
        <p:spPr>
          <a:xfrm>
            <a:off x="188594" y="125412"/>
            <a:ext cx="8552499" cy="207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Formes cliniques d’insuffisance cardiaque  (IC):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ZoneTexte 7"/>
          <p:cNvSpPr txBox="1"/>
          <p:nvPr/>
        </p:nvSpPr>
        <p:spPr>
          <a:xfrm>
            <a:off x="91440" y="1254665"/>
            <a:ext cx="9052560" cy="4348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99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/>
          </a:p>
          <a:p>
            <a:pPr marL="457200" indent="-457200">
              <a:buSzPct val="100000"/>
              <a:buAutoNum type="arabicPeriod"/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IC Gauche, Droite et </a:t>
            </a:r>
            <a:r>
              <a:rPr dirty="0" err="1"/>
              <a:t>Globale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Char char="-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fonction</a:t>
            </a:r>
            <a:r>
              <a:rPr dirty="0"/>
              <a:t> de la </a:t>
            </a:r>
            <a:r>
              <a:rPr dirty="0" err="1"/>
              <a:t>prédominance</a:t>
            </a:r>
            <a:r>
              <a:rPr dirty="0"/>
              <a:t> des </a:t>
            </a:r>
            <a:r>
              <a:rPr dirty="0" err="1"/>
              <a:t>symptômes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Char char="-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En</a:t>
            </a:r>
            <a:r>
              <a:rPr dirty="0"/>
              <a:t> lien avec la </a:t>
            </a:r>
            <a:r>
              <a:rPr dirty="0" err="1"/>
              <a:t>gravité</a:t>
            </a:r>
            <a:r>
              <a:rPr dirty="0"/>
              <a:t> de </a:t>
            </a:r>
            <a:r>
              <a:rPr dirty="0" err="1"/>
              <a:t>l’atteinte</a:t>
            </a:r>
            <a:r>
              <a:rPr dirty="0"/>
              <a:t> d’un </a:t>
            </a:r>
            <a:r>
              <a:rPr dirty="0" err="1"/>
              <a:t>ou</a:t>
            </a:r>
            <a:r>
              <a:rPr dirty="0"/>
              <a:t> des 2 </a:t>
            </a:r>
            <a:r>
              <a:rPr dirty="0" err="1"/>
              <a:t>ventricules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Char char="-"/>
              <a:defRPr sz="800">
                <a:solidFill>
                  <a:srgbClr val="FF99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SzPct val="100000"/>
              <a:buAutoNum type="arabicPeriod" startAt="2"/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IC </a:t>
            </a:r>
            <a:r>
              <a:rPr dirty="0" err="1"/>
              <a:t>chronique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aigue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FF99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-</a:t>
            </a:r>
            <a:r>
              <a:rPr u="sng" dirty="0" err="1">
                <a:solidFill>
                  <a:srgbClr val="000000"/>
                </a:solidFill>
              </a:rPr>
              <a:t>Aigue</a:t>
            </a:r>
            <a:r>
              <a:rPr dirty="0">
                <a:solidFill>
                  <a:srgbClr val="000000"/>
                </a:solidFill>
              </a:rPr>
              <a:t>: </a:t>
            </a:r>
            <a:r>
              <a:rPr dirty="0" err="1">
                <a:solidFill>
                  <a:srgbClr val="000000"/>
                </a:solidFill>
              </a:rPr>
              <a:t>survenue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brutale</a:t>
            </a:r>
            <a:r>
              <a:rPr dirty="0">
                <a:solidFill>
                  <a:srgbClr val="000000"/>
                </a:solidFill>
              </a:rPr>
              <a:t> (suite </a:t>
            </a:r>
            <a:r>
              <a:rPr dirty="0" err="1">
                <a:solidFill>
                  <a:srgbClr val="000000"/>
                </a:solidFill>
              </a:rPr>
              <a:t>à</a:t>
            </a:r>
            <a:r>
              <a:rPr dirty="0">
                <a:solidFill>
                  <a:srgbClr val="000000"/>
                </a:solidFill>
              </a:rPr>
              <a:t> un </a:t>
            </a:r>
            <a:r>
              <a:rPr dirty="0" err="1">
                <a:solidFill>
                  <a:srgbClr val="000000"/>
                </a:solidFill>
              </a:rPr>
              <a:t>infarctus</a:t>
            </a:r>
            <a:r>
              <a:rPr dirty="0">
                <a:solidFill>
                  <a:srgbClr val="000000"/>
                </a:solidFill>
              </a:rPr>
              <a:t> du </a:t>
            </a:r>
            <a:r>
              <a:rPr dirty="0" err="1">
                <a:solidFill>
                  <a:srgbClr val="000000"/>
                </a:solidFill>
              </a:rPr>
              <a:t>myocarde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une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fuite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valvulaire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aigue</a:t>
            </a:r>
            <a:r>
              <a:rPr dirty="0">
                <a:solidFill>
                  <a:srgbClr val="000000"/>
                </a:solidFill>
              </a:rPr>
              <a:t>…)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-</a:t>
            </a:r>
            <a:r>
              <a:rPr u="sng" dirty="0" err="1"/>
              <a:t>Chronique</a:t>
            </a:r>
            <a:r>
              <a:rPr dirty="0"/>
              <a:t>: </a:t>
            </a:r>
            <a:r>
              <a:rPr dirty="0" err="1"/>
              <a:t>altération</a:t>
            </a:r>
            <a:r>
              <a:rPr dirty="0"/>
              <a:t> progressive de la </a:t>
            </a:r>
            <a:r>
              <a:rPr dirty="0" err="1"/>
              <a:t>fonction</a:t>
            </a:r>
            <a:r>
              <a:rPr dirty="0"/>
              <a:t> </a:t>
            </a:r>
            <a:r>
              <a:rPr dirty="0" err="1"/>
              <a:t>cardiaque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600">
                <a:solidFill>
                  <a:srgbClr val="FF99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3. IC avec </a:t>
            </a:r>
            <a:r>
              <a:rPr dirty="0" err="1"/>
              <a:t>altération</a:t>
            </a:r>
            <a:r>
              <a:rPr dirty="0"/>
              <a:t> de la </a:t>
            </a:r>
            <a:r>
              <a:rPr dirty="0" err="1"/>
              <a:t>fonction</a:t>
            </a:r>
            <a:r>
              <a:rPr dirty="0"/>
              <a:t> </a:t>
            </a:r>
            <a:r>
              <a:rPr dirty="0" err="1"/>
              <a:t>systolique</a:t>
            </a:r>
            <a:r>
              <a:rPr dirty="0"/>
              <a:t> VG OU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fonction</a:t>
            </a:r>
            <a:r>
              <a:rPr dirty="0"/>
              <a:t> </a:t>
            </a:r>
            <a:r>
              <a:rPr dirty="0" err="1"/>
              <a:t>systolique</a:t>
            </a:r>
            <a:r>
              <a:rPr dirty="0"/>
              <a:t> </a:t>
            </a:r>
            <a:r>
              <a:rPr dirty="0" err="1"/>
              <a:t>préservée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A0BA8EAD-B1A4-2D4C-9CA5-B17F25E74AD7}"/>
              </a:ext>
            </a:extLst>
          </p:cNvPr>
          <p:cNvSpPr txBox="1"/>
          <p:nvPr/>
        </p:nvSpPr>
        <p:spPr>
          <a:xfrm>
            <a:off x="91440" y="5128443"/>
            <a:ext cx="8777845" cy="949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« </a:t>
            </a:r>
            <a:r>
              <a:rPr dirty="0" err="1"/>
              <a:t>Insuffisance</a:t>
            </a:r>
            <a:r>
              <a:rPr dirty="0"/>
              <a:t> </a:t>
            </a:r>
            <a:r>
              <a:rPr dirty="0" err="1"/>
              <a:t>cardiaque</a:t>
            </a:r>
            <a:r>
              <a:rPr dirty="0"/>
              <a:t> » et « fraction </a:t>
            </a:r>
            <a:r>
              <a:rPr dirty="0" err="1"/>
              <a:t>d’éjection</a:t>
            </a:r>
            <a:r>
              <a:rPr dirty="0"/>
              <a:t> </a:t>
            </a:r>
            <a:r>
              <a:rPr dirty="0" err="1"/>
              <a:t>altérée</a:t>
            </a:r>
            <a:r>
              <a:rPr dirty="0"/>
              <a:t> » ne </a:t>
            </a:r>
            <a:r>
              <a:rPr dirty="0" err="1"/>
              <a:t>sont</a:t>
            </a:r>
            <a:r>
              <a:rPr dirty="0"/>
              <a:t> pas </a:t>
            </a:r>
            <a:r>
              <a:rPr dirty="0" err="1"/>
              <a:t>synonymes</a:t>
            </a:r>
            <a:r>
              <a:rPr dirty="0"/>
              <a:t> !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Un patient </a:t>
            </a:r>
            <a:r>
              <a:rPr dirty="0" err="1"/>
              <a:t>peut</a:t>
            </a:r>
            <a:r>
              <a:rPr dirty="0"/>
              <a:t> </a:t>
            </a:r>
            <a:r>
              <a:rPr dirty="0" err="1"/>
              <a:t>présenter</a:t>
            </a:r>
            <a:r>
              <a:rPr dirty="0"/>
              <a:t> de </a:t>
            </a:r>
            <a:r>
              <a:rPr dirty="0" err="1"/>
              <a:t>l’insuffisance</a:t>
            </a:r>
            <a:r>
              <a:rPr dirty="0"/>
              <a:t> </a:t>
            </a:r>
            <a:r>
              <a:rPr dirty="0" err="1"/>
              <a:t>cardiaque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« fraction </a:t>
            </a:r>
            <a:r>
              <a:rPr dirty="0" err="1"/>
              <a:t>d’éjection</a:t>
            </a:r>
            <a:r>
              <a:rPr dirty="0"/>
              <a:t> </a:t>
            </a:r>
            <a:r>
              <a:rPr dirty="0" err="1"/>
              <a:t>préservée</a:t>
            </a:r>
            <a:r>
              <a:rPr dirty="0"/>
              <a:t> »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404813"/>
            <a:ext cx="3003550" cy="5256213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Rectangle 6"/>
          <p:cNvSpPr txBox="1"/>
          <p:nvPr/>
        </p:nvSpPr>
        <p:spPr>
          <a:xfrm>
            <a:off x="3609657" y="1164044"/>
            <a:ext cx="5125086" cy="29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Un cycle </a:t>
            </a:r>
            <a:r>
              <a:rPr dirty="0" err="1"/>
              <a:t>cardiaque</a:t>
            </a:r>
            <a:r>
              <a:rPr dirty="0"/>
              <a:t> :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une</a:t>
            </a:r>
            <a:r>
              <a:rPr dirty="0"/>
              <a:t> systole + </a:t>
            </a:r>
            <a:r>
              <a:rPr dirty="0" err="1"/>
              <a:t>une</a:t>
            </a:r>
            <a:r>
              <a:rPr dirty="0"/>
              <a:t> diastole </a:t>
            </a:r>
            <a:r>
              <a:rPr dirty="0" err="1"/>
              <a:t>ventriculaire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DIASTOLE </a:t>
            </a:r>
            <a:r>
              <a:rPr sz="1600" i="1" dirty="0">
                <a:solidFill>
                  <a:srgbClr val="000000"/>
                </a:solidFill>
              </a:rPr>
              <a:t>(</a:t>
            </a:r>
            <a:r>
              <a:rPr sz="1600" i="1" dirty="0" err="1">
                <a:solidFill>
                  <a:srgbClr val="000000"/>
                </a:solidFill>
              </a:rPr>
              <a:t>grec</a:t>
            </a:r>
            <a:r>
              <a:rPr sz="1600" i="1" dirty="0">
                <a:solidFill>
                  <a:srgbClr val="000000"/>
                </a:solidFill>
              </a:rPr>
              <a:t>: dilatation)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dirty="0"/>
              <a:t>Temps de </a:t>
            </a:r>
            <a:r>
              <a:rPr sz="1600" u="sng" dirty="0" err="1"/>
              <a:t>relâchement</a:t>
            </a:r>
            <a:r>
              <a:rPr sz="1600" dirty="0"/>
              <a:t> des </a:t>
            </a:r>
            <a:r>
              <a:rPr sz="1600" dirty="0" err="1"/>
              <a:t>fibres</a:t>
            </a:r>
            <a:r>
              <a:rPr sz="1600" dirty="0"/>
              <a:t> </a:t>
            </a:r>
            <a:r>
              <a:rPr sz="1600" dirty="0" err="1"/>
              <a:t>musculaires</a:t>
            </a:r>
            <a:r>
              <a:rPr sz="1600" dirty="0"/>
              <a:t>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dirty="0" err="1"/>
              <a:t>puis</a:t>
            </a:r>
            <a:r>
              <a:rPr sz="1600" dirty="0"/>
              <a:t> </a:t>
            </a:r>
            <a:r>
              <a:rPr sz="1600" dirty="0" err="1"/>
              <a:t>remplissage</a:t>
            </a:r>
            <a:r>
              <a:rPr sz="1600" dirty="0"/>
              <a:t> et dilatation de la </a:t>
            </a:r>
            <a:r>
              <a:rPr sz="1600" dirty="0" err="1"/>
              <a:t>cavité</a:t>
            </a:r>
            <a:r>
              <a:rPr sz="1600" dirty="0"/>
              <a:t> sous </a:t>
            </a:r>
            <a:r>
              <a:rPr sz="1600" dirty="0" err="1"/>
              <a:t>l’effet</a:t>
            </a:r>
            <a:r>
              <a:rPr sz="1600" dirty="0"/>
              <a:t> de </a:t>
            </a:r>
            <a:r>
              <a:rPr sz="1600" dirty="0" err="1"/>
              <a:t>l’arrivée</a:t>
            </a:r>
            <a:r>
              <a:rPr sz="1600" dirty="0"/>
              <a:t> du sang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•"/>
              <a:defRPr sz="20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dirty="0"/>
              <a:t>Diastole </a:t>
            </a:r>
            <a:r>
              <a:rPr sz="1600" dirty="0" err="1"/>
              <a:t>ventriculaire</a:t>
            </a:r>
            <a:r>
              <a:rPr sz="1600" dirty="0">
                <a:solidFill>
                  <a:srgbClr val="000000"/>
                </a:solidFill>
              </a:rPr>
              <a:t>: pendant </a:t>
            </a:r>
            <a:r>
              <a:rPr sz="1600" dirty="0" err="1">
                <a:solidFill>
                  <a:srgbClr val="000000"/>
                </a:solidFill>
              </a:rPr>
              <a:t>cette</a:t>
            </a:r>
            <a:r>
              <a:rPr sz="1600" dirty="0">
                <a:solidFill>
                  <a:srgbClr val="000000"/>
                </a:solidFill>
              </a:rPr>
              <a:t> phase </a:t>
            </a:r>
            <a:r>
              <a:rPr sz="1600" dirty="0" err="1">
                <a:solidFill>
                  <a:srgbClr val="000000"/>
                </a:solidFill>
              </a:rPr>
              <a:t>s’effectue</a:t>
            </a:r>
            <a:r>
              <a:rPr sz="1600" dirty="0">
                <a:solidFill>
                  <a:srgbClr val="000000"/>
                </a:solidFill>
              </a:rPr>
              <a:t> le </a:t>
            </a:r>
            <a:r>
              <a:rPr sz="1600" u="sng" dirty="0" err="1">
                <a:solidFill>
                  <a:srgbClr val="000000"/>
                </a:solidFill>
              </a:rPr>
              <a:t>remplissage</a:t>
            </a:r>
            <a:r>
              <a:rPr sz="1600" dirty="0">
                <a:solidFill>
                  <a:srgbClr val="000000"/>
                </a:solidFill>
              </a:rPr>
              <a:t> des </a:t>
            </a:r>
            <a:r>
              <a:rPr sz="1600" dirty="0" err="1">
                <a:solidFill>
                  <a:srgbClr val="000000"/>
                </a:solidFill>
              </a:rPr>
              <a:t>ventricules</a:t>
            </a: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err="1">
                <a:solidFill>
                  <a:srgbClr val="000000"/>
                </a:solidFill>
              </a:rPr>
              <a:t>à</a:t>
            </a: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err="1">
                <a:solidFill>
                  <a:srgbClr val="000000"/>
                </a:solidFill>
              </a:rPr>
              <a:t>partir</a:t>
            </a:r>
            <a:r>
              <a:rPr sz="1600" dirty="0">
                <a:solidFill>
                  <a:srgbClr val="000000"/>
                </a:solidFill>
              </a:rPr>
              <a:t> des </a:t>
            </a:r>
            <a:r>
              <a:rPr sz="1600" dirty="0" err="1">
                <a:solidFill>
                  <a:srgbClr val="000000"/>
                </a:solidFill>
              </a:rPr>
              <a:t>oreillettes</a:t>
            </a:r>
            <a:endParaRPr lang="fr-FR" sz="1600" dirty="0">
              <a:solidFill>
                <a:srgbClr val="000000"/>
              </a:solidFill>
            </a:endParaRPr>
          </a:p>
          <a:p>
            <a:pPr>
              <a:buSzPct val="100000"/>
              <a:buChar char="•"/>
              <a:defRPr sz="20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fr-FR" sz="1600" dirty="0"/>
              <a:t>Remplissage passif puis remplissage actif (= systole atriale)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307" name="Rectangle 7"/>
          <p:cNvSpPr txBox="1"/>
          <p:nvPr/>
        </p:nvSpPr>
        <p:spPr>
          <a:xfrm>
            <a:off x="3609657" y="4595428"/>
            <a:ext cx="4901248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0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SYSTOLE </a:t>
            </a:r>
            <a:r>
              <a:rPr sz="1600" i="1" dirty="0">
                <a:solidFill>
                  <a:srgbClr val="000000"/>
                </a:solidFill>
              </a:rPr>
              <a:t>(</a:t>
            </a:r>
            <a:r>
              <a:rPr sz="1600" i="1" dirty="0" err="1">
                <a:solidFill>
                  <a:srgbClr val="000000"/>
                </a:solidFill>
              </a:rPr>
              <a:t>grec</a:t>
            </a:r>
            <a:r>
              <a:rPr sz="1600" i="1" dirty="0">
                <a:solidFill>
                  <a:srgbClr val="000000"/>
                </a:solidFill>
              </a:rPr>
              <a:t>: contraction)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•"/>
              <a:defRPr u="sng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dirty="0"/>
              <a:t>contraction</a:t>
            </a:r>
            <a:r>
              <a:rPr sz="1600" u="none" dirty="0"/>
              <a:t> </a:t>
            </a:r>
            <a:r>
              <a:rPr sz="1600" u="none" dirty="0" err="1"/>
              <a:t>musculaire</a:t>
            </a:r>
            <a:r>
              <a:rPr sz="1600" u="none" dirty="0"/>
              <a:t> de la </a:t>
            </a:r>
            <a:r>
              <a:rPr sz="1600" u="none" dirty="0" err="1"/>
              <a:t>cavité</a:t>
            </a:r>
            <a:r>
              <a:rPr sz="1600" u="none" dirty="0"/>
              <a:t>=&gt; refoulement du </a:t>
            </a:r>
            <a:r>
              <a:rPr sz="1600" u="none" dirty="0" err="1"/>
              <a:t>liquide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•"/>
              <a:defRPr sz="2000">
                <a:solidFill>
                  <a:srgbClr val="7030A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dirty="0"/>
              <a:t>Systole </a:t>
            </a:r>
            <a:r>
              <a:rPr sz="1600" dirty="0" err="1"/>
              <a:t>ventriculaire</a:t>
            </a:r>
            <a:r>
              <a:rPr sz="1600" dirty="0">
                <a:solidFill>
                  <a:srgbClr val="000000"/>
                </a:solidFill>
              </a:rPr>
              <a:t>: pendant </a:t>
            </a:r>
            <a:r>
              <a:rPr sz="1600" dirty="0" err="1">
                <a:solidFill>
                  <a:srgbClr val="000000"/>
                </a:solidFill>
              </a:rPr>
              <a:t>cette</a:t>
            </a:r>
            <a:r>
              <a:rPr sz="1600" dirty="0">
                <a:solidFill>
                  <a:srgbClr val="000000"/>
                </a:solidFill>
              </a:rPr>
              <a:t> phase: les </a:t>
            </a:r>
            <a:r>
              <a:rPr sz="1600" dirty="0" err="1">
                <a:solidFill>
                  <a:srgbClr val="000000"/>
                </a:solidFill>
              </a:rPr>
              <a:t>ventricules</a:t>
            </a: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u="sng" dirty="0" err="1">
                <a:solidFill>
                  <a:srgbClr val="000000"/>
                </a:solidFill>
              </a:rPr>
              <a:t>expulsent</a:t>
            </a:r>
            <a:r>
              <a:rPr sz="1600" dirty="0">
                <a:solidFill>
                  <a:srgbClr val="000000"/>
                </a:solidFill>
              </a:rPr>
              <a:t> le sang dans les </a:t>
            </a:r>
            <a:r>
              <a:rPr sz="1600" dirty="0" err="1">
                <a:solidFill>
                  <a:srgbClr val="000000"/>
                </a:solidFill>
              </a:rPr>
              <a:t>artères</a:t>
            </a:r>
            <a:r>
              <a:rPr sz="1600" dirty="0">
                <a:solidFill>
                  <a:srgbClr val="000000"/>
                </a:solidFill>
              </a:rPr>
              <a:t> (</a:t>
            </a:r>
            <a:r>
              <a:rPr sz="1600" dirty="0" err="1">
                <a:solidFill>
                  <a:srgbClr val="000000"/>
                </a:solidFill>
              </a:rPr>
              <a:t>aorte</a:t>
            </a:r>
            <a:r>
              <a:rPr sz="1600" dirty="0">
                <a:solidFill>
                  <a:srgbClr val="000000"/>
                </a:solidFill>
              </a:rPr>
              <a:t>, </a:t>
            </a:r>
            <a:r>
              <a:rPr sz="1600" dirty="0" err="1">
                <a:solidFill>
                  <a:srgbClr val="000000"/>
                </a:solidFill>
              </a:rPr>
              <a:t>artère</a:t>
            </a: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dirty="0" err="1">
                <a:solidFill>
                  <a:srgbClr val="000000"/>
                </a:solidFill>
              </a:rPr>
              <a:t>pulmonaire</a:t>
            </a:r>
            <a:r>
              <a:rPr sz="1600" dirty="0">
                <a:solidFill>
                  <a:srgbClr val="000000"/>
                </a:solidFill>
              </a:rPr>
              <a:t>).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Connecteur droit 5"/>
          <p:cNvSpPr/>
          <p:nvPr/>
        </p:nvSpPr>
        <p:spPr>
          <a:xfrm>
            <a:off x="395535" y="828675"/>
            <a:ext cx="7992890" cy="0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9" name="Rectangle 7"/>
          <p:cNvSpPr txBox="1"/>
          <p:nvPr/>
        </p:nvSpPr>
        <p:spPr>
          <a:xfrm>
            <a:off x="873319" y="71437"/>
            <a:ext cx="396518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fr-FR" dirty="0"/>
              <a:t>A. Le cycle cardiaque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1" build="p" bldLvl="5" animBg="1" advAuto="0"/>
      <p:bldP spid="307" grpId="2" build="p" bldLvl="5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Rectangle 6"/>
          <p:cNvSpPr txBox="1"/>
          <p:nvPr/>
        </p:nvSpPr>
        <p:spPr>
          <a:xfrm>
            <a:off x="117158" y="1700213"/>
            <a:ext cx="8552497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III. Introduction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l’exploration</a:t>
            </a:r>
            <a:r>
              <a:rPr dirty="0"/>
              <a:t> </a:t>
            </a:r>
            <a:r>
              <a:rPr dirty="0" err="1"/>
              <a:t>échocardiographique</a:t>
            </a:r>
            <a:r>
              <a:rPr dirty="0"/>
              <a:t> de la </a:t>
            </a:r>
            <a:r>
              <a:rPr dirty="0" err="1"/>
              <a:t>fonction</a:t>
            </a:r>
            <a:r>
              <a:rPr dirty="0"/>
              <a:t> </a:t>
            </a:r>
            <a:r>
              <a:rPr dirty="0" err="1"/>
              <a:t>cardiaque</a:t>
            </a:r>
            <a:r>
              <a:rPr lang="fr-FR" dirty="0"/>
              <a:t> (pas de questions à l’examen)</a:t>
            </a:r>
            <a:endParaRPr dirty="0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4CV normale (converti).mov" descr="4CV normale (converti).mo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1557337"/>
            <a:ext cx="6264275" cy="4254501"/>
          </a:xfrm>
          <a:prstGeom prst="rect">
            <a:avLst/>
          </a:prstGeom>
          <a:ln w="12700">
            <a:miter lim="400000"/>
          </a:ln>
        </p:spPr>
      </p:pic>
      <p:sp>
        <p:nvSpPr>
          <p:cNvPr id="934" name="ZoneTexte 1"/>
          <p:cNvSpPr txBox="1"/>
          <p:nvPr/>
        </p:nvSpPr>
        <p:spPr>
          <a:xfrm>
            <a:off x="656907" y="506412"/>
            <a:ext cx="3002271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Coupe 4 cavités</a:t>
            </a:r>
          </a:p>
        </p:txBody>
      </p:sp>
      <p:sp>
        <p:nvSpPr>
          <p:cNvPr id="935" name="ZoneTexte 3"/>
          <p:cNvSpPr txBox="1"/>
          <p:nvPr/>
        </p:nvSpPr>
        <p:spPr>
          <a:xfrm>
            <a:off x="5816282" y="1095375"/>
            <a:ext cx="192155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Ventricule gauche</a:t>
            </a:r>
          </a:p>
        </p:txBody>
      </p:sp>
      <p:sp>
        <p:nvSpPr>
          <p:cNvPr id="936" name="ZoneTexte 4"/>
          <p:cNvSpPr txBox="1"/>
          <p:nvPr/>
        </p:nvSpPr>
        <p:spPr>
          <a:xfrm>
            <a:off x="3741420" y="1095375"/>
            <a:ext cx="167978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Ventricule droit </a:t>
            </a:r>
          </a:p>
        </p:txBody>
      </p:sp>
      <p:sp>
        <p:nvSpPr>
          <p:cNvPr id="937" name="ZoneTexte 5"/>
          <p:cNvSpPr txBox="1"/>
          <p:nvPr/>
        </p:nvSpPr>
        <p:spPr>
          <a:xfrm>
            <a:off x="5816282" y="5903912"/>
            <a:ext cx="183237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Oreillette gauche</a:t>
            </a:r>
          </a:p>
        </p:txBody>
      </p:sp>
      <p:sp>
        <p:nvSpPr>
          <p:cNvPr id="938" name="ZoneTexte 6"/>
          <p:cNvSpPr txBox="1"/>
          <p:nvPr/>
        </p:nvSpPr>
        <p:spPr>
          <a:xfrm>
            <a:off x="3587432" y="5870575"/>
            <a:ext cx="165422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Oreillette droite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ZoneTexte 3"/>
          <p:cNvSpPr txBox="1"/>
          <p:nvPr/>
        </p:nvSpPr>
        <p:spPr>
          <a:xfrm>
            <a:off x="656907" y="506412"/>
            <a:ext cx="5628493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Coupe parasternale grand axe</a:t>
            </a:r>
          </a:p>
        </p:txBody>
      </p:sp>
      <p:pic>
        <p:nvPicPr>
          <p:cNvPr id="941" name="parasternal.mp4" descr="parasternal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1759" y="1412775"/>
            <a:ext cx="6396204" cy="4797154"/>
          </a:xfrm>
          <a:prstGeom prst="rect">
            <a:avLst/>
          </a:prstGeom>
          <a:ln w="12700">
            <a:miter lim="400000"/>
          </a:ln>
        </p:spPr>
      </p:pic>
      <p:sp>
        <p:nvSpPr>
          <p:cNvPr id="942" name="ZoneTexte 1"/>
          <p:cNvSpPr txBox="1"/>
          <p:nvPr/>
        </p:nvSpPr>
        <p:spPr>
          <a:xfrm>
            <a:off x="5735320" y="6519333"/>
            <a:ext cx="183237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Oreillette gauche</a:t>
            </a:r>
          </a:p>
        </p:txBody>
      </p:sp>
      <p:sp>
        <p:nvSpPr>
          <p:cNvPr id="943" name="ZoneTexte 4"/>
          <p:cNvSpPr txBox="1"/>
          <p:nvPr/>
        </p:nvSpPr>
        <p:spPr>
          <a:xfrm>
            <a:off x="384386" y="4080933"/>
            <a:ext cx="192155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Ventricule gauche</a:t>
            </a:r>
          </a:p>
        </p:txBody>
      </p:sp>
      <p:sp>
        <p:nvSpPr>
          <p:cNvPr id="944" name="ZoneTexte 5"/>
          <p:cNvSpPr txBox="1"/>
          <p:nvPr/>
        </p:nvSpPr>
        <p:spPr>
          <a:xfrm>
            <a:off x="6383159" y="1023666"/>
            <a:ext cx="625189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aorte</a:t>
            </a:r>
          </a:p>
        </p:txBody>
      </p:sp>
      <p:sp>
        <p:nvSpPr>
          <p:cNvPr id="945" name="ZoneTexte 6"/>
          <p:cNvSpPr txBox="1"/>
          <p:nvPr/>
        </p:nvSpPr>
        <p:spPr>
          <a:xfrm>
            <a:off x="3944728" y="1033555"/>
            <a:ext cx="161627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Ventricule droit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" fill="hold"/>
                                        <p:tgtEl>
                                          <p:spTgt spid="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41"/>
                </p:tgtEl>
              </p:cMediaNode>
            </p:video>
            <p:seq concurrent="1" prevAc="none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1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ZoneTexte 2"/>
          <p:cNvSpPr txBox="1"/>
          <p:nvPr/>
        </p:nvSpPr>
        <p:spPr>
          <a:xfrm>
            <a:off x="656907" y="506412"/>
            <a:ext cx="6022515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Coupe parasternale petit axe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3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centrée sur le ventricule gauche</a:t>
            </a:r>
          </a:p>
        </p:txBody>
      </p:sp>
      <p:pic>
        <p:nvPicPr>
          <p:cNvPr id="948" name="ventricule gauche valve mitrale.mp4" descr="ventricule gauche valve mitrale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1799" y="2060848"/>
            <a:ext cx="5340086" cy="4005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" fill="hold"/>
                                        <p:tgtEl>
                                          <p:spTgt spid="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48"/>
                </p:tgtEl>
              </p:cMediaNode>
            </p:video>
            <p:seq concurrent="1" prevAc="none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8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Rectangle 4"/>
          <p:cNvSpPr txBox="1"/>
          <p:nvPr/>
        </p:nvSpPr>
        <p:spPr>
          <a:xfrm>
            <a:off x="188594" y="53974"/>
            <a:ext cx="8552499" cy="653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Exploration echocardiographique</a:t>
            </a:r>
          </a:p>
        </p:txBody>
      </p:sp>
      <p:sp>
        <p:nvSpPr>
          <p:cNvPr id="954" name="ZoneTexte 5"/>
          <p:cNvSpPr txBox="1"/>
          <p:nvPr/>
        </p:nvSpPr>
        <p:spPr>
          <a:xfrm>
            <a:off x="82233" y="1349374"/>
            <a:ext cx="8766810" cy="494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Permet notamment 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-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L’analyse morphologique des différentes structures cardiaques (VG, VD, OG, OD, Aorte, VCI, pericarde…)</a:t>
            </a:r>
          </a:p>
          <a:p>
            <a:pPr>
              <a:buSzPct val="100000"/>
              <a:buChar char="-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Calcul de la fraction d’éjection ventriculaire gauche</a:t>
            </a:r>
          </a:p>
          <a:p>
            <a:pPr>
              <a:buSzPct val="100000"/>
              <a:buChar char="-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L’estimation du débit aortique</a:t>
            </a:r>
          </a:p>
          <a:p>
            <a:pPr>
              <a:buSzPct val="100000"/>
              <a:buChar char="-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L’exploration de la fonction systolique VG, VD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-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L’exploration de la fonction diastolique VG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-"/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Le diagnostic et l’évaluation de valvulopathies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-"/>
              <a:defRPr sz="3200">
                <a:latin typeface="Calibri Light"/>
                <a:ea typeface="Calibri Light"/>
                <a:cs typeface="Calibri Light"/>
                <a:sym typeface="Calibri Light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Picture 4" descr="Picture 4"/>
          <p:cNvPicPr>
            <a:picLocks noChangeAspect="1"/>
          </p:cNvPicPr>
          <p:nvPr/>
        </p:nvPicPr>
        <p:blipFill>
          <a:blip r:embed="rId3"/>
          <a:srcRect l="1706" t="3690" b="5968"/>
          <a:stretch>
            <a:fillRect/>
          </a:stretch>
        </p:blipFill>
        <p:spPr>
          <a:xfrm>
            <a:off x="539749" y="73025"/>
            <a:ext cx="3351214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7" name="TM_acq.avi" descr="TM_acq.av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7" y="4652962"/>
            <a:ext cx="2087563" cy="2160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8" name="Picture 10" descr="Picture 10"/>
          <p:cNvPicPr>
            <a:picLocks noChangeAspect="1"/>
          </p:cNvPicPr>
          <p:nvPr/>
        </p:nvPicPr>
        <p:blipFill>
          <a:blip r:embed="rId5"/>
          <a:srcRect l="15461" t="26113"/>
          <a:stretch>
            <a:fillRect/>
          </a:stretch>
        </p:blipFill>
        <p:spPr>
          <a:xfrm>
            <a:off x="4240213" y="3840162"/>
            <a:ext cx="4608512" cy="2635251"/>
          </a:xfrm>
          <a:prstGeom prst="rect">
            <a:avLst/>
          </a:prstGeom>
          <a:ln w="12700">
            <a:miter lim="400000"/>
          </a:ln>
        </p:spPr>
      </p:pic>
      <p:sp>
        <p:nvSpPr>
          <p:cNvPr id="959" name="Rectangle 13"/>
          <p:cNvSpPr txBox="1"/>
          <p:nvPr/>
        </p:nvSpPr>
        <p:spPr>
          <a:xfrm>
            <a:off x="3931920" y="-42893"/>
            <a:ext cx="4755198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3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Le Mode TM </a:t>
            </a:r>
            <a:br/>
            <a:r>
              <a:t>(temps mouvement)</a:t>
            </a:r>
          </a:p>
        </p:txBody>
      </p:sp>
      <p:grpSp>
        <p:nvGrpSpPr>
          <p:cNvPr id="963" name="Group 18"/>
          <p:cNvGrpSpPr/>
          <p:nvPr/>
        </p:nvGrpSpPr>
        <p:grpSpPr>
          <a:xfrm>
            <a:off x="7050089" y="4005262"/>
            <a:ext cx="1732597" cy="1889126"/>
            <a:chOff x="0" y="0"/>
            <a:chExt cx="1732596" cy="1889124"/>
          </a:xfrm>
        </p:grpSpPr>
        <p:sp>
          <p:nvSpPr>
            <p:cNvPr id="960" name="Line 15"/>
            <p:cNvSpPr/>
            <p:nvPr/>
          </p:nvSpPr>
          <p:spPr>
            <a:xfrm flipH="1">
              <a:off x="0" y="1008062"/>
              <a:ext cx="36512" cy="88106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1" name="Text Box 16"/>
            <p:cNvSpPr txBox="1"/>
            <p:nvPr/>
          </p:nvSpPr>
          <p:spPr>
            <a:xfrm>
              <a:off x="375919" y="0"/>
              <a:ext cx="1356678" cy="764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Ventricule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Gauche</a:t>
              </a:r>
            </a:p>
          </p:txBody>
        </p:sp>
        <p:sp>
          <p:nvSpPr>
            <p:cNvPr id="962" name="Line 17"/>
            <p:cNvSpPr/>
            <p:nvPr/>
          </p:nvSpPr>
          <p:spPr>
            <a:xfrm flipH="1">
              <a:off x="761999" y="1152524"/>
              <a:ext cx="1" cy="50323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" grpId="1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PLAV2.AVI" descr="PLAV2.AV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268412"/>
            <a:ext cx="1655763" cy="1655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8" name="A4C2.avi" descr="A4C2.av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850" y="900112"/>
            <a:ext cx="1595438" cy="2097088"/>
          </a:xfrm>
          <a:prstGeom prst="rect">
            <a:avLst/>
          </a:prstGeom>
          <a:ln w="12700">
            <a:miter lim="400000"/>
          </a:ln>
        </p:spPr>
      </p:pic>
      <p:sp>
        <p:nvSpPr>
          <p:cNvPr id="969" name="Rectangle 18"/>
          <p:cNvSpPr txBox="1">
            <a:spLocks noGrp="1"/>
          </p:cNvSpPr>
          <p:nvPr>
            <p:ph type="title"/>
          </p:nvPr>
        </p:nvSpPr>
        <p:spPr>
          <a:xfrm>
            <a:off x="1670050" y="1428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L’imagerie 2D</a:t>
            </a:r>
          </a:p>
        </p:txBody>
      </p:sp>
      <p:pic>
        <p:nvPicPr>
          <p:cNvPr id="970" name="Picture 20" descr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8" y="153987"/>
            <a:ext cx="1476376" cy="1054101"/>
          </a:xfrm>
          <a:prstGeom prst="rect">
            <a:avLst/>
          </a:prstGeom>
          <a:ln w="12700">
            <a:miter lim="400000"/>
          </a:ln>
        </p:spPr>
      </p:pic>
      <p:sp>
        <p:nvSpPr>
          <p:cNvPr id="971" name="Rectangle 22"/>
          <p:cNvSpPr/>
          <p:nvPr/>
        </p:nvSpPr>
        <p:spPr>
          <a:xfrm>
            <a:off x="1187450" y="858837"/>
            <a:ext cx="144463" cy="288926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72" name="PSGAnormal.avi" descr="PSGAnormal.av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" y="3068638"/>
            <a:ext cx="4392613" cy="2982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3" name="4CV normale.avi" descr="4CV normale.av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7" y="3068638"/>
            <a:ext cx="4392613" cy="2984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DopplercouleurN.avi" descr="DopplercouleurN.av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70" y="2822397"/>
            <a:ext cx="3975100" cy="2713038"/>
          </a:xfrm>
          <a:prstGeom prst="rect">
            <a:avLst/>
          </a:prstGeom>
          <a:ln w="12700">
            <a:miter lim="400000"/>
          </a:ln>
        </p:spPr>
      </p:pic>
      <p:sp>
        <p:nvSpPr>
          <p:cNvPr id="1045" name="Rectangle 11"/>
          <p:cNvSpPr txBox="1"/>
          <p:nvPr/>
        </p:nvSpPr>
        <p:spPr>
          <a:xfrm>
            <a:off x="369570" y="125382"/>
            <a:ext cx="8138160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Le Doppler</a:t>
            </a:r>
          </a:p>
        </p:txBody>
      </p:sp>
      <p:sp>
        <p:nvSpPr>
          <p:cNvPr id="1046" name="Rectangle 11"/>
          <p:cNvSpPr txBox="1"/>
          <p:nvPr/>
        </p:nvSpPr>
        <p:spPr>
          <a:xfrm>
            <a:off x="-52706" y="1550015"/>
            <a:ext cx="4480561" cy="112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Mesure de vitesses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Diagnostic et evaluation de l’importance des fuites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2" descr="Picture 2"/>
          <p:cNvPicPr>
            <a:picLocks noChangeAspect="1"/>
          </p:cNvPicPr>
          <p:nvPr/>
        </p:nvPicPr>
        <p:blipFill>
          <a:blip r:embed="rId2"/>
          <a:srcRect l="52344" t="46875" r="20551" b="5207"/>
          <a:stretch>
            <a:fillRect/>
          </a:stretch>
        </p:blipFill>
        <p:spPr>
          <a:xfrm>
            <a:off x="250825" y="4724400"/>
            <a:ext cx="2592389" cy="17176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8" name="Group 3"/>
          <p:cNvGrpSpPr/>
          <p:nvPr/>
        </p:nvGrpSpPr>
        <p:grpSpPr>
          <a:xfrm>
            <a:off x="3203575" y="1304925"/>
            <a:ext cx="2735408" cy="3223036"/>
            <a:chOff x="0" y="0"/>
            <a:chExt cx="2735407" cy="3223035"/>
          </a:xfrm>
        </p:grpSpPr>
        <p:pic>
          <p:nvPicPr>
            <p:cNvPr id="1065" name="Picture 4" descr="Picture 4"/>
            <p:cNvPicPr>
              <a:picLocks noChangeAspect="1"/>
            </p:cNvPicPr>
            <p:nvPr/>
          </p:nvPicPr>
          <p:blipFill>
            <a:blip r:embed="rId3"/>
            <a:srcRect l="23909" t="6902" r="21753" b="6198"/>
            <a:stretch>
              <a:fillRect/>
            </a:stretch>
          </p:blipFill>
          <p:spPr>
            <a:xfrm>
              <a:off x="9974" y="0"/>
              <a:ext cx="2706065" cy="32230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66" name="Freeform 5"/>
            <p:cNvSpPr/>
            <p:nvPr/>
          </p:nvSpPr>
          <p:spPr>
            <a:xfrm>
              <a:off x="0" y="515856"/>
              <a:ext cx="2388290" cy="270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64" extrusionOk="0">
                  <a:moveTo>
                    <a:pt x="1144" y="10220"/>
                  </a:moveTo>
                  <a:lnTo>
                    <a:pt x="2300" y="9206"/>
                  </a:lnTo>
                  <a:cubicBezTo>
                    <a:pt x="2840" y="9701"/>
                    <a:pt x="2467" y="9206"/>
                    <a:pt x="2467" y="9780"/>
                  </a:cubicBezTo>
                  <a:cubicBezTo>
                    <a:pt x="2467" y="10231"/>
                    <a:pt x="2698" y="10704"/>
                    <a:pt x="3058" y="11008"/>
                  </a:cubicBezTo>
                  <a:cubicBezTo>
                    <a:pt x="3341" y="11763"/>
                    <a:pt x="2943" y="10851"/>
                    <a:pt x="3521" y="11628"/>
                  </a:cubicBezTo>
                  <a:cubicBezTo>
                    <a:pt x="3585" y="11718"/>
                    <a:pt x="3585" y="11842"/>
                    <a:pt x="3636" y="11944"/>
                  </a:cubicBezTo>
                  <a:cubicBezTo>
                    <a:pt x="3701" y="12056"/>
                    <a:pt x="3803" y="12146"/>
                    <a:pt x="3881" y="12248"/>
                  </a:cubicBezTo>
                  <a:cubicBezTo>
                    <a:pt x="4202" y="13138"/>
                    <a:pt x="5487" y="13837"/>
                    <a:pt x="6181" y="14445"/>
                  </a:cubicBezTo>
                  <a:cubicBezTo>
                    <a:pt x="6360" y="14918"/>
                    <a:pt x="5872" y="14614"/>
                    <a:pt x="6283" y="14986"/>
                  </a:cubicBezTo>
                  <a:cubicBezTo>
                    <a:pt x="6463" y="15144"/>
                    <a:pt x="7106" y="15797"/>
                    <a:pt x="7286" y="15955"/>
                  </a:cubicBezTo>
                  <a:cubicBezTo>
                    <a:pt x="7633" y="16259"/>
                    <a:pt x="7992" y="16541"/>
                    <a:pt x="8455" y="16676"/>
                  </a:cubicBezTo>
                  <a:cubicBezTo>
                    <a:pt x="8943" y="16969"/>
                    <a:pt x="9316" y="17239"/>
                    <a:pt x="9868" y="17397"/>
                  </a:cubicBezTo>
                  <a:cubicBezTo>
                    <a:pt x="10459" y="17949"/>
                    <a:pt x="11924" y="18580"/>
                    <a:pt x="12760" y="18817"/>
                  </a:cubicBezTo>
                  <a:cubicBezTo>
                    <a:pt x="14301" y="19358"/>
                    <a:pt x="14944" y="19448"/>
                    <a:pt x="16332" y="19662"/>
                  </a:cubicBezTo>
                  <a:cubicBezTo>
                    <a:pt x="16961" y="19763"/>
                    <a:pt x="17578" y="19887"/>
                    <a:pt x="18208" y="19977"/>
                  </a:cubicBezTo>
                  <a:cubicBezTo>
                    <a:pt x="18760" y="19944"/>
                    <a:pt x="18979" y="19944"/>
                    <a:pt x="19493" y="19763"/>
                  </a:cubicBezTo>
                  <a:cubicBezTo>
                    <a:pt x="19673" y="19696"/>
                    <a:pt x="19930" y="19527"/>
                    <a:pt x="19968" y="19358"/>
                  </a:cubicBezTo>
                  <a:cubicBezTo>
                    <a:pt x="20122" y="18738"/>
                    <a:pt x="20032" y="19144"/>
                    <a:pt x="20199" y="18637"/>
                  </a:cubicBezTo>
                  <a:cubicBezTo>
                    <a:pt x="20251" y="18501"/>
                    <a:pt x="20251" y="18344"/>
                    <a:pt x="20328" y="18220"/>
                  </a:cubicBezTo>
                  <a:cubicBezTo>
                    <a:pt x="20456" y="18006"/>
                    <a:pt x="20790" y="17611"/>
                    <a:pt x="20790" y="17611"/>
                  </a:cubicBezTo>
                  <a:cubicBezTo>
                    <a:pt x="21150" y="16620"/>
                    <a:pt x="20983" y="15639"/>
                    <a:pt x="20906" y="14614"/>
                  </a:cubicBezTo>
                  <a:cubicBezTo>
                    <a:pt x="20842" y="13735"/>
                    <a:pt x="20893" y="12338"/>
                    <a:pt x="20084" y="11628"/>
                  </a:cubicBezTo>
                  <a:cubicBezTo>
                    <a:pt x="19724" y="10670"/>
                    <a:pt x="19698" y="10310"/>
                    <a:pt x="18799" y="9679"/>
                  </a:cubicBezTo>
                  <a:cubicBezTo>
                    <a:pt x="18709" y="9611"/>
                    <a:pt x="18632" y="9544"/>
                    <a:pt x="18555" y="9465"/>
                  </a:cubicBezTo>
                  <a:cubicBezTo>
                    <a:pt x="18465" y="9375"/>
                    <a:pt x="18426" y="9239"/>
                    <a:pt x="18323" y="9161"/>
                  </a:cubicBezTo>
                  <a:cubicBezTo>
                    <a:pt x="18105" y="8992"/>
                    <a:pt x="17617" y="8744"/>
                    <a:pt x="17617" y="8744"/>
                  </a:cubicBezTo>
                  <a:cubicBezTo>
                    <a:pt x="17090" y="8056"/>
                    <a:pt x="17719" y="8732"/>
                    <a:pt x="17038" y="8338"/>
                  </a:cubicBezTo>
                  <a:cubicBezTo>
                    <a:pt x="16897" y="8259"/>
                    <a:pt x="16820" y="8113"/>
                    <a:pt x="16679" y="8023"/>
                  </a:cubicBezTo>
                  <a:cubicBezTo>
                    <a:pt x="16422" y="7865"/>
                    <a:pt x="16126" y="7763"/>
                    <a:pt x="15856" y="7617"/>
                  </a:cubicBezTo>
                  <a:cubicBezTo>
                    <a:pt x="15548" y="7189"/>
                    <a:pt x="15522" y="6715"/>
                    <a:pt x="15265" y="6276"/>
                  </a:cubicBezTo>
                  <a:cubicBezTo>
                    <a:pt x="15047" y="5893"/>
                    <a:pt x="14828" y="5792"/>
                    <a:pt x="14443" y="5454"/>
                  </a:cubicBezTo>
                  <a:cubicBezTo>
                    <a:pt x="14237" y="5285"/>
                    <a:pt x="14134" y="5037"/>
                    <a:pt x="13980" y="4834"/>
                  </a:cubicBezTo>
                  <a:cubicBezTo>
                    <a:pt x="13826" y="4620"/>
                    <a:pt x="13492" y="4631"/>
                    <a:pt x="13274" y="4518"/>
                  </a:cubicBezTo>
                  <a:cubicBezTo>
                    <a:pt x="12580" y="4158"/>
                    <a:pt x="12014" y="3696"/>
                    <a:pt x="11153" y="3696"/>
                  </a:cubicBezTo>
                  <a:lnTo>
                    <a:pt x="16293" y="0"/>
                  </a:lnTo>
                  <a:lnTo>
                    <a:pt x="21536" y="1532"/>
                  </a:lnTo>
                  <a:cubicBezTo>
                    <a:pt x="21407" y="8124"/>
                    <a:pt x="21600" y="14738"/>
                    <a:pt x="21150" y="21318"/>
                  </a:cubicBezTo>
                  <a:cubicBezTo>
                    <a:pt x="21137" y="21600"/>
                    <a:pt x="20842" y="21386"/>
                    <a:pt x="20521" y="21386"/>
                  </a:cubicBezTo>
                  <a:cubicBezTo>
                    <a:pt x="20405" y="21386"/>
                    <a:pt x="19968" y="21285"/>
                    <a:pt x="19852" y="21318"/>
                  </a:cubicBezTo>
                  <a:cubicBezTo>
                    <a:pt x="16653" y="21239"/>
                    <a:pt x="13389" y="21251"/>
                    <a:pt x="10215" y="20800"/>
                  </a:cubicBezTo>
                  <a:cubicBezTo>
                    <a:pt x="9984" y="20732"/>
                    <a:pt x="9740" y="20665"/>
                    <a:pt x="9509" y="20597"/>
                  </a:cubicBezTo>
                  <a:cubicBezTo>
                    <a:pt x="9393" y="20563"/>
                    <a:pt x="9162" y="20496"/>
                    <a:pt x="9162" y="20496"/>
                  </a:cubicBezTo>
                  <a:cubicBezTo>
                    <a:pt x="8275" y="19944"/>
                    <a:pt x="9342" y="20563"/>
                    <a:pt x="8455" y="20180"/>
                  </a:cubicBezTo>
                  <a:cubicBezTo>
                    <a:pt x="8031" y="20000"/>
                    <a:pt x="7851" y="19696"/>
                    <a:pt x="7401" y="19561"/>
                  </a:cubicBezTo>
                  <a:cubicBezTo>
                    <a:pt x="6939" y="19268"/>
                    <a:pt x="6412" y="18896"/>
                    <a:pt x="5872" y="18738"/>
                  </a:cubicBezTo>
                  <a:cubicBezTo>
                    <a:pt x="5281" y="18220"/>
                    <a:pt x="4472" y="17780"/>
                    <a:pt x="3996" y="17194"/>
                  </a:cubicBezTo>
                  <a:cubicBezTo>
                    <a:pt x="3675" y="16789"/>
                    <a:pt x="3264" y="16451"/>
                    <a:pt x="2930" y="16056"/>
                  </a:cubicBezTo>
                  <a:cubicBezTo>
                    <a:pt x="2557" y="15628"/>
                    <a:pt x="2416" y="15380"/>
                    <a:pt x="1992" y="15031"/>
                  </a:cubicBezTo>
                  <a:cubicBezTo>
                    <a:pt x="1876" y="14715"/>
                    <a:pt x="1555" y="14231"/>
                    <a:pt x="1285" y="14006"/>
                  </a:cubicBezTo>
                  <a:cubicBezTo>
                    <a:pt x="1079" y="13645"/>
                    <a:pt x="822" y="12969"/>
                    <a:pt x="463" y="12665"/>
                  </a:cubicBezTo>
                  <a:cubicBezTo>
                    <a:pt x="257" y="12101"/>
                    <a:pt x="0" y="11504"/>
                    <a:pt x="0" y="10907"/>
                  </a:cubicBezTo>
                  <a:lnTo>
                    <a:pt x="1144" y="10220"/>
                  </a:lnTo>
                  <a:close/>
                </a:path>
              </a:pathLst>
            </a:custGeom>
            <a:solidFill>
              <a:srgbClr val="0099FF">
                <a:alpha val="45097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67" name="Text Box 6"/>
            <p:cNvSpPr txBox="1"/>
            <p:nvPr/>
          </p:nvSpPr>
          <p:spPr>
            <a:xfrm>
              <a:off x="2241635" y="42632"/>
              <a:ext cx="493773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2D</a:t>
              </a:r>
            </a:p>
          </p:txBody>
        </p:sp>
      </p:grpSp>
      <p:grpSp>
        <p:nvGrpSpPr>
          <p:cNvPr id="1074" name="Group 7"/>
          <p:cNvGrpSpPr/>
          <p:nvPr/>
        </p:nvGrpSpPr>
        <p:grpSpPr>
          <a:xfrm>
            <a:off x="6227762" y="1304924"/>
            <a:ext cx="2736851" cy="3168652"/>
            <a:chOff x="0" y="0"/>
            <a:chExt cx="2736850" cy="3168650"/>
          </a:xfrm>
        </p:grpSpPr>
        <p:pic>
          <p:nvPicPr>
            <p:cNvPr id="1069" name="Picture 8" descr="Picture 8"/>
            <p:cNvPicPr>
              <a:picLocks noChangeAspect="1"/>
            </p:cNvPicPr>
            <p:nvPr/>
          </p:nvPicPr>
          <p:blipFill>
            <a:blip r:embed="rId3"/>
            <a:srcRect l="23909" t="6902" r="21754" b="6198"/>
            <a:stretch>
              <a:fillRect/>
            </a:stretch>
          </p:blipFill>
          <p:spPr>
            <a:xfrm>
              <a:off x="0" y="-1"/>
              <a:ext cx="2736850" cy="31686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0" name="Freeform 9"/>
            <p:cNvSpPr/>
            <p:nvPr/>
          </p:nvSpPr>
          <p:spPr>
            <a:xfrm>
              <a:off x="292375" y="903287"/>
              <a:ext cx="2312713" cy="226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extrusionOk="0">
                  <a:moveTo>
                    <a:pt x="17739" y="21001"/>
                  </a:moveTo>
                  <a:cubicBezTo>
                    <a:pt x="11868" y="18990"/>
                    <a:pt x="5956" y="17099"/>
                    <a:pt x="138" y="14955"/>
                  </a:cubicBezTo>
                  <a:cubicBezTo>
                    <a:pt x="-223" y="14822"/>
                    <a:pt x="232" y="13796"/>
                    <a:pt x="272" y="13636"/>
                  </a:cubicBezTo>
                  <a:cubicBezTo>
                    <a:pt x="513" y="12731"/>
                    <a:pt x="686" y="11652"/>
                    <a:pt x="1221" y="10747"/>
                  </a:cubicBezTo>
                  <a:cubicBezTo>
                    <a:pt x="1382" y="10001"/>
                    <a:pt x="1596" y="9841"/>
                    <a:pt x="1850" y="9375"/>
                  </a:cubicBezTo>
                  <a:cubicBezTo>
                    <a:pt x="1997" y="9122"/>
                    <a:pt x="2238" y="8616"/>
                    <a:pt x="2238" y="8616"/>
                  </a:cubicBezTo>
                  <a:cubicBezTo>
                    <a:pt x="2492" y="7844"/>
                    <a:pt x="2385" y="7857"/>
                    <a:pt x="2880" y="7338"/>
                  </a:cubicBezTo>
                  <a:cubicBezTo>
                    <a:pt x="3188" y="6405"/>
                    <a:pt x="3910" y="6232"/>
                    <a:pt x="4552" y="5593"/>
                  </a:cubicBezTo>
                  <a:cubicBezTo>
                    <a:pt x="4659" y="5487"/>
                    <a:pt x="4685" y="5340"/>
                    <a:pt x="4792" y="5234"/>
                  </a:cubicBezTo>
                  <a:cubicBezTo>
                    <a:pt x="5167" y="4847"/>
                    <a:pt x="5755" y="4634"/>
                    <a:pt x="6130" y="4261"/>
                  </a:cubicBezTo>
                  <a:cubicBezTo>
                    <a:pt x="6210" y="4182"/>
                    <a:pt x="6277" y="4075"/>
                    <a:pt x="6384" y="4008"/>
                  </a:cubicBezTo>
                  <a:cubicBezTo>
                    <a:pt x="7146" y="3542"/>
                    <a:pt x="5715" y="4355"/>
                    <a:pt x="6839" y="3449"/>
                  </a:cubicBezTo>
                  <a:cubicBezTo>
                    <a:pt x="6973" y="3343"/>
                    <a:pt x="7240" y="3023"/>
                    <a:pt x="7374" y="2916"/>
                  </a:cubicBezTo>
                  <a:cubicBezTo>
                    <a:pt x="7534" y="2783"/>
                    <a:pt x="7909" y="2663"/>
                    <a:pt x="8069" y="2544"/>
                  </a:cubicBezTo>
                  <a:cubicBezTo>
                    <a:pt x="8390" y="2064"/>
                    <a:pt x="8564" y="2344"/>
                    <a:pt x="9072" y="2064"/>
                  </a:cubicBezTo>
                  <a:cubicBezTo>
                    <a:pt x="9193" y="1998"/>
                    <a:pt x="9326" y="1918"/>
                    <a:pt x="9433" y="1824"/>
                  </a:cubicBezTo>
                  <a:cubicBezTo>
                    <a:pt x="9527" y="1745"/>
                    <a:pt x="9581" y="1638"/>
                    <a:pt x="9688" y="1571"/>
                  </a:cubicBezTo>
                  <a:cubicBezTo>
                    <a:pt x="9835" y="1491"/>
                    <a:pt x="10637" y="1079"/>
                    <a:pt x="10744" y="1052"/>
                  </a:cubicBezTo>
                  <a:cubicBezTo>
                    <a:pt x="11881" y="719"/>
                    <a:pt x="12643" y="493"/>
                    <a:pt x="13834" y="360"/>
                  </a:cubicBezTo>
                  <a:cubicBezTo>
                    <a:pt x="14569" y="280"/>
                    <a:pt x="15305" y="200"/>
                    <a:pt x="16041" y="120"/>
                  </a:cubicBezTo>
                  <a:cubicBezTo>
                    <a:pt x="16255" y="93"/>
                    <a:pt x="16656" y="0"/>
                    <a:pt x="16656" y="0"/>
                  </a:cubicBezTo>
                  <a:lnTo>
                    <a:pt x="21377" y="17978"/>
                  </a:lnTo>
                  <a:lnTo>
                    <a:pt x="18341" y="21600"/>
                  </a:lnTo>
                </a:path>
              </a:pathLst>
            </a:custGeom>
            <a:gradFill flip="none" rotWithShape="1">
              <a:gsLst>
                <a:gs pos="0">
                  <a:srgbClr val="00FF00">
                    <a:alpha val="57999"/>
                  </a:srgbClr>
                </a:gs>
                <a:gs pos="100000">
                  <a:srgbClr val="007600">
                    <a:alpha val="2599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71" name="Freeform 10"/>
            <p:cNvSpPr/>
            <p:nvPr/>
          </p:nvSpPr>
          <p:spPr>
            <a:xfrm>
              <a:off x="2079625" y="887412"/>
              <a:ext cx="525463" cy="190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8922" y="431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700"/>
                </a:gs>
                <a:gs pos="50000">
                  <a:srgbClr val="009900"/>
                </a:gs>
                <a:gs pos="100000">
                  <a:srgbClr val="0047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72" name="Freeform 11"/>
            <p:cNvSpPr/>
            <p:nvPr/>
          </p:nvSpPr>
          <p:spPr>
            <a:xfrm>
              <a:off x="306387" y="2471737"/>
              <a:ext cx="2035176" cy="69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3487" y="157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4700"/>
                </a:gs>
                <a:gs pos="50000">
                  <a:srgbClr val="009900"/>
                </a:gs>
                <a:gs pos="100000">
                  <a:srgbClr val="0047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73" name="Text Box 12"/>
            <p:cNvSpPr txBox="1"/>
            <p:nvPr/>
          </p:nvSpPr>
          <p:spPr>
            <a:xfrm>
              <a:off x="2061845" y="41275"/>
              <a:ext cx="562611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3D</a:t>
              </a:r>
            </a:p>
          </p:txBody>
        </p:sp>
      </p:grpSp>
      <p:grpSp>
        <p:nvGrpSpPr>
          <p:cNvPr id="1079" name="Group 13"/>
          <p:cNvGrpSpPr/>
          <p:nvPr/>
        </p:nvGrpSpPr>
        <p:grpSpPr>
          <a:xfrm>
            <a:off x="250825" y="1304924"/>
            <a:ext cx="2644775" cy="3240090"/>
            <a:chOff x="0" y="0"/>
            <a:chExt cx="2644775" cy="3240088"/>
          </a:xfrm>
        </p:grpSpPr>
        <p:pic>
          <p:nvPicPr>
            <p:cNvPr id="1075" name="Picture 14" descr="Picture 14"/>
            <p:cNvPicPr>
              <a:picLocks noChangeAspect="1"/>
            </p:cNvPicPr>
            <p:nvPr/>
          </p:nvPicPr>
          <p:blipFill>
            <a:blip r:embed="rId3"/>
            <a:srcRect l="23909" t="6902" r="21754" b="6198"/>
            <a:stretch>
              <a:fillRect/>
            </a:stretch>
          </p:blipFill>
          <p:spPr>
            <a:xfrm>
              <a:off x="0" y="-1"/>
              <a:ext cx="2644775" cy="3240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6" name="Text Box 15"/>
            <p:cNvSpPr txBox="1"/>
            <p:nvPr/>
          </p:nvSpPr>
          <p:spPr>
            <a:xfrm>
              <a:off x="2074545" y="42862"/>
              <a:ext cx="493773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1D</a:t>
              </a:r>
            </a:p>
          </p:txBody>
        </p:sp>
        <p:sp>
          <p:nvSpPr>
            <p:cNvPr id="1077" name="Line 16"/>
            <p:cNvSpPr/>
            <p:nvPr/>
          </p:nvSpPr>
          <p:spPr>
            <a:xfrm>
              <a:off x="576262" y="1295400"/>
              <a:ext cx="757238" cy="649288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8" name="Line 17"/>
            <p:cNvSpPr/>
            <p:nvPr/>
          </p:nvSpPr>
          <p:spPr>
            <a:xfrm>
              <a:off x="2341562" y="2808288"/>
              <a:ext cx="266701" cy="24765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80" name="Text Box 19"/>
          <p:cNvSpPr txBox="1"/>
          <p:nvPr/>
        </p:nvSpPr>
        <p:spPr>
          <a:xfrm>
            <a:off x="337820" y="4735512"/>
            <a:ext cx="815142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A-Mode</a:t>
            </a:r>
          </a:p>
        </p:txBody>
      </p:sp>
      <p:sp>
        <p:nvSpPr>
          <p:cNvPr id="1081" name="Text Box 20"/>
          <p:cNvSpPr txBox="1"/>
          <p:nvPr/>
        </p:nvSpPr>
        <p:spPr>
          <a:xfrm>
            <a:off x="1880870" y="4713287"/>
            <a:ext cx="860187" cy="31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M-Mode</a:t>
            </a:r>
          </a:p>
        </p:txBody>
      </p:sp>
      <p:sp>
        <p:nvSpPr>
          <p:cNvPr id="1082" name="Text Box 21"/>
          <p:cNvSpPr txBox="1"/>
          <p:nvPr/>
        </p:nvSpPr>
        <p:spPr>
          <a:xfrm>
            <a:off x="263208" y="123825"/>
            <a:ext cx="8584247" cy="54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Progression de l’ échographie cardiaque</a:t>
            </a:r>
          </a:p>
        </p:txBody>
      </p:sp>
      <p:pic>
        <p:nvPicPr>
          <p:cNvPr id="1083" name="DIA OS 4CH.wmv" descr="DIA OS 4CH.wm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0" y="4581525"/>
            <a:ext cx="2787650" cy="189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4" name="VG 4CV.avi" descr="VG 4CV.av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75" y="4581525"/>
            <a:ext cx="2736850" cy="1858964"/>
          </a:xfrm>
          <a:prstGeom prst="rect">
            <a:avLst/>
          </a:prstGeom>
          <a:ln w="12700">
            <a:miter lim="400000"/>
          </a:ln>
        </p:spPr>
      </p:pic>
      <p:sp>
        <p:nvSpPr>
          <p:cNvPr id="1085" name="ZoneTexte 1"/>
          <p:cNvSpPr txBox="1"/>
          <p:nvPr/>
        </p:nvSpPr>
        <p:spPr>
          <a:xfrm>
            <a:off x="3449320" y="862012"/>
            <a:ext cx="2050478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En pratique courante</a:t>
            </a:r>
          </a:p>
        </p:txBody>
      </p:sp>
      <p:sp>
        <p:nvSpPr>
          <p:cNvPr id="1086" name="ZoneTexte 2"/>
          <p:cNvSpPr txBox="1"/>
          <p:nvPr/>
        </p:nvSpPr>
        <p:spPr>
          <a:xfrm>
            <a:off x="6522719" y="847725"/>
            <a:ext cx="169775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De + en + utilisée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onnecteur droit 7"/>
          <p:cNvSpPr/>
          <p:nvPr/>
        </p:nvSpPr>
        <p:spPr>
          <a:xfrm>
            <a:off x="395535" y="841375"/>
            <a:ext cx="7992890" cy="0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4" name="Rectangle 5"/>
          <p:cNvSpPr txBox="1"/>
          <p:nvPr/>
        </p:nvSpPr>
        <p:spPr>
          <a:xfrm>
            <a:off x="545782" y="-26988"/>
            <a:ext cx="5259250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A. Le cycle </a:t>
            </a:r>
            <a:r>
              <a:rPr dirty="0" err="1"/>
              <a:t>cardiaque</a:t>
            </a:r>
            <a:endParaRPr dirty="0"/>
          </a:p>
        </p:txBody>
      </p:sp>
      <p:pic>
        <p:nvPicPr>
          <p:cNvPr id="32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1255712"/>
            <a:ext cx="4351338" cy="5097464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Rectangle 1"/>
          <p:cNvSpPr txBox="1"/>
          <p:nvPr/>
        </p:nvSpPr>
        <p:spPr>
          <a:xfrm>
            <a:off x="4220845" y="6416675"/>
            <a:ext cx="487743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Cardiovascular Physiology Concepts.  Richard E. K.</a:t>
            </a:r>
          </a:p>
        </p:txBody>
      </p:sp>
      <p:sp>
        <p:nvSpPr>
          <p:cNvPr id="327" name="ZoneTexte 2"/>
          <p:cNvSpPr txBox="1"/>
          <p:nvPr/>
        </p:nvSpPr>
        <p:spPr>
          <a:xfrm>
            <a:off x="134620" y="4149725"/>
            <a:ext cx="2087114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LV : volume ventriculaire </a:t>
            </a:r>
          </a:p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gauche </a:t>
            </a:r>
          </a:p>
        </p:txBody>
      </p:sp>
      <p:sp>
        <p:nvSpPr>
          <p:cNvPr id="328" name="ZoneTexte 3"/>
          <p:cNvSpPr txBox="1"/>
          <p:nvPr/>
        </p:nvSpPr>
        <p:spPr>
          <a:xfrm>
            <a:off x="144144" y="1320800"/>
            <a:ext cx="2442269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Alternance contraction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et relaxation </a:t>
            </a:r>
          </a:p>
        </p:txBody>
      </p:sp>
      <p:sp>
        <p:nvSpPr>
          <p:cNvPr id="8" name="ZoneTexte 11">
            <a:extLst>
              <a:ext uri="{FF2B5EF4-FFF2-40B4-BE49-F238E27FC236}">
                <a16:creationId xmlns:a16="http://schemas.microsoft.com/office/drawing/2014/main" id="{EDF29CD3-066F-FF4F-89F2-144A3D55EF3E}"/>
              </a:ext>
            </a:extLst>
          </p:cNvPr>
          <p:cNvSpPr txBox="1"/>
          <p:nvPr/>
        </p:nvSpPr>
        <p:spPr>
          <a:xfrm>
            <a:off x="6403657" y="2714625"/>
            <a:ext cx="255634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Left ventricular pressure</a:t>
            </a:r>
          </a:p>
        </p:txBody>
      </p:sp>
      <p:sp>
        <p:nvSpPr>
          <p:cNvPr id="9" name="ZoneTexte 12">
            <a:extLst>
              <a:ext uri="{FF2B5EF4-FFF2-40B4-BE49-F238E27FC236}">
                <a16:creationId xmlns:a16="http://schemas.microsoft.com/office/drawing/2014/main" id="{483AF6F3-60DC-3D4C-8226-BB8DF1C485F4}"/>
              </a:ext>
            </a:extLst>
          </p:cNvPr>
          <p:cNvSpPr txBox="1"/>
          <p:nvPr/>
        </p:nvSpPr>
        <p:spPr>
          <a:xfrm>
            <a:off x="6403657" y="2273300"/>
            <a:ext cx="164138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Aortic pressure</a:t>
            </a:r>
          </a:p>
        </p:txBody>
      </p:sp>
      <p:sp>
        <p:nvSpPr>
          <p:cNvPr id="10" name="ZoneTexte 13">
            <a:extLst>
              <a:ext uri="{FF2B5EF4-FFF2-40B4-BE49-F238E27FC236}">
                <a16:creationId xmlns:a16="http://schemas.microsoft.com/office/drawing/2014/main" id="{A6141DBF-9976-BB41-A0A7-5D6AA58FC3AD}"/>
              </a:ext>
            </a:extLst>
          </p:cNvPr>
          <p:cNvSpPr txBox="1"/>
          <p:nvPr/>
        </p:nvSpPr>
        <p:spPr>
          <a:xfrm>
            <a:off x="6403657" y="3214688"/>
            <a:ext cx="199734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Left atrial pressure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onnecteur droit 7"/>
          <p:cNvSpPr/>
          <p:nvPr/>
        </p:nvSpPr>
        <p:spPr>
          <a:xfrm>
            <a:off x="395535" y="804862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" name="Rectangle 5"/>
          <p:cNvSpPr txBox="1"/>
          <p:nvPr/>
        </p:nvSpPr>
        <p:spPr>
          <a:xfrm>
            <a:off x="545782" y="44450"/>
            <a:ext cx="5259250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A. Le cycle cardiaque</a:t>
            </a:r>
          </a:p>
        </p:txBody>
      </p:sp>
      <p:pic>
        <p:nvPicPr>
          <p:cNvPr id="33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00187"/>
            <a:ext cx="4143375" cy="4852989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Flèche droite 8"/>
          <p:cNvSpPr/>
          <p:nvPr/>
        </p:nvSpPr>
        <p:spPr>
          <a:xfrm>
            <a:off x="1428750" y="5000625"/>
            <a:ext cx="1571625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" name="Rectangle 9"/>
          <p:cNvSpPr txBox="1"/>
          <p:nvPr/>
        </p:nvSpPr>
        <p:spPr>
          <a:xfrm>
            <a:off x="4220845" y="6416675"/>
            <a:ext cx="487743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Cardiovascular Physiology Concepts.  Richard E. K.</a:t>
            </a:r>
          </a:p>
        </p:txBody>
      </p:sp>
      <p:sp>
        <p:nvSpPr>
          <p:cNvPr id="335" name="ZoneTexte 1"/>
          <p:cNvSpPr txBox="1"/>
          <p:nvPr/>
        </p:nvSpPr>
        <p:spPr>
          <a:xfrm>
            <a:off x="296545" y="4262437"/>
            <a:ext cx="1683386" cy="141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L’activité électrique </a:t>
            </a:r>
            <a:r>
              <a:rPr>
                <a:solidFill>
                  <a:srgbClr val="000000"/>
                </a:solidFill>
              </a:rPr>
              <a:t>précède l’activité mécanique</a:t>
            </a:r>
          </a:p>
        </p:txBody>
      </p:sp>
      <p:sp>
        <p:nvSpPr>
          <p:cNvPr id="8" name="ZoneTexte 11">
            <a:extLst>
              <a:ext uri="{FF2B5EF4-FFF2-40B4-BE49-F238E27FC236}">
                <a16:creationId xmlns:a16="http://schemas.microsoft.com/office/drawing/2014/main" id="{0860A45C-E696-F244-A238-69F75F4E5DA0}"/>
              </a:ext>
            </a:extLst>
          </p:cNvPr>
          <p:cNvSpPr txBox="1"/>
          <p:nvPr/>
        </p:nvSpPr>
        <p:spPr>
          <a:xfrm>
            <a:off x="6403657" y="2714625"/>
            <a:ext cx="255634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Left ventricular pressure</a:t>
            </a:r>
          </a:p>
        </p:txBody>
      </p:sp>
      <p:sp>
        <p:nvSpPr>
          <p:cNvPr id="9" name="ZoneTexte 12">
            <a:extLst>
              <a:ext uri="{FF2B5EF4-FFF2-40B4-BE49-F238E27FC236}">
                <a16:creationId xmlns:a16="http://schemas.microsoft.com/office/drawing/2014/main" id="{0F72738D-F218-0A43-AD7B-14196763E1CA}"/>
              </a:ext>
            </a:extLst>
          </p:cNvPr>
          <p:cNvSpPr txBox="1"/>
          <p:nvPr/>
        </p:nvSpPr>
        <p:spPr>
          <a:xfrm>
            <a:off x="6403657" y="2273300"/>
            <a:ext cx="164138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Aortic pressure</a:t>
            </a:r>
          </a:p>
        </p:txBody>
      </p:sp>
      <p:sp>
        <p:nvSpPr>
          <p:cNvPr id="10" name="ZoneTexte 13">
            <a:extLst>
              <a:ext uri="{FF2B5EF4-FFF2-40B4-BE49-F238E27FC236}">
                <a16:creationId xmlns:a16="http://schemas.microsoft.com/office/drawing/2014/main" id="{CD23DDB9-F1BF-0143-BA60-FED3EB1F4141}"/>
              </a:ext>
            </a:extLst>
          </p:cNvPr>
          <p:cNvSpPr txBox="1"/>
          <p:nvPr/>
        </p:nvSpPr>
        <p:spPr>
          <a:xfrm>
            <a:off x="6403657" y="3214688"/>
            <a:ext cx="199734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Left atrial pressure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onnecteur droit 7"/>
          <p:cNvSpPr/>
          <p:nvPr/>
        </p:nvSpPr>
        <p:spPr>
          <a:xfrm>
            <a:off x="395535" y="1116012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8" name="Rectangle 5"/>
          <p:cNvSpPr txBox="1"/>
          <p:nvPr/>
        </p:nvSpPr>
        <p:spPr>
          <a:xfrm>
            <a:off x="545782" y="357188"/>
            <a:ext cx="5259250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A. Le cycle cardiaque</a:t>
            </a:r>
          </a:p>
        </p:txBody>
      </p:sp>
      <p:pic>
        <p:nvPicPr>
          <p:cNvPr id="33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00187"/>
            <a:ext cx="4143375" cy="4852989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Flèche droite 9"/>
          <p:cNvSpPr/>
          <p:nvPr/>
        </p:nvSpPr>
        <p:spPr>
          <a:xfrm>
            <a:off x="642937" y="2643188"/>
            <a:ext cx="1571626" cy="2857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ZoneTexte 11"/>
          <p:cNvSpPr txBox="1"/>
          <p:nvPr/>
        </p:nvSpPr>
        <p:spPr>
          <a:xfrm>
            <a:off x="6403657" y="2714625"/>
            <a:ext cx="255634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Left ventricular pressure</a:t>
            </a:r>
          </a:p>
        </p:txBody>
      </p:sp>
      <p:sp>
        <p:nvSpPr>
          <p:cNvPr id="342" name="ZoneTexte 12"/>
          <p:cNvSpPr txBox="1"/>
          <p:nvPr/>
        </p:nvSpPr>
        <p:spPr>
          <a:xfrm>
            <a:off x="6403657" y="2273300"/>
            <a:ext cx="164138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Aortic pressure</a:t>
            </a:r>
          </a:p>
        </p:txBody>
      </p:sp>
      <p:sp>
        <p:nvSpPr>
          <p:cNvPr id="343" name="ZoneTexte 13"/>
          <p:cNvSpPr txBox="1"/>
          <p:nvPr/>
        </p:nvSpPr>
        <p:spPr>
          <a:xfrm>
            <a:off x="6403657" y="3214688"/>
            <a:ext cx="199734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Left atrial pressure</a:t>
            </a:r>
          </a:p>
        </p:txBody>
      </p:sp>
      <p:sp>
        <p:nvSpPr>
          <p:cNvPr id="344" name="Rectangle 10"/>
          <p:cNvSpPr txBox="1"/>
          <p:nvPr/>
        </p:nvSpPr>
        <p:spPr>
          <a:xfrm>
            <a:off x="4220845" y="6416675"/>
            <a:ext cx="487743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Cardiovascular Physiology Concepts.  Richard E. K.</a:t>
            </a:r>
          </a:p>
        </p:txBody>
      </p:sp>
      <p:sp>
        <p:nvSpPr>
          <p:cNvPr id="345" name="ZoneTexte 1"/>
          <p:cNvSpPr txBox="1"/>
          <p:nvPr/>
        </p:nvSpPr>
        <p:spPr>
          <a:xfrm>
            <a:off x="183832" y="3465512"/>
            <a:ext cx="2479996" cy="2217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Ouverture et fermeture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des valves auriculo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ventriculaires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dépendent  des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pressions des cavités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en amont et en aval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6" name="ZoneTexte 2"/>
          <p:cNvSpPr txBox="1"/>
          <p:nvPr/>
        </p:nvSpPr>
        <p:spPr>
          <a:xfrm>
            <a:off x="326708" y="2209800"/>
            <a:ext cx="2463364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Variations de pressions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onnecteur droit 7"/>
          <p:cNvSpPr/>
          <p:nvPr/>
        </p:nvSpPr>
        <p:spPr>
          <a:xfrm>
            <a:off x="-325470" y="817562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5" name="Rectangle 5"/>
          <p:cNvSpPr txBox="1"/>
          <p:nvPr/>
        </p:nvSpPr>
        <p:spPr>
          <a:xfrm>
            <a:off x="221932" y="71437"/>
            <a:ext cx="4611252" cy="70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Le cycle cardiaque</a:t>
            </a:r>
          </a:p>
        </p:txBody>
      </p:sp>
      <p:pic>
        <p:nvPicPr>
          <p:cNvPr id="37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88" y="1801813"/>
            <a:ext cx="4000501" cy="4686301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Flèche vers le bas 11"/>
          <p:cNvSpPr/>
          <p:nvPr/>
        </p:nvSpPr>
        <p:spPr>
          <a:xfrm>
            <a:off x="3389312" y="1416050"/>
            <a:ext cx="214312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20"/>
                </a:moveTo>
                <a:lnTo>
                  <a:pt x="5400" y="15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20"/>
                </a:lnTo>
                <a:lnTo>
                  <a:pt x="21600" y="15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8" name="Rectangle 13"/>
          <p:cNvSpPr/>
          <p:nvPr/>
        </p:nvSpPr>
        <p:spPr>
          <a:xfrm>
            <a:off x="3389312" y="1987550"/>
            <a:ext cx="214312" cy="3929063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9" name="ZoneTexte 14"/>
          <p:cNvSpPr txBox="1"/>
          <p:nvPr/>
        </p:nvSpPr>
        <p:spPr>
          <a:xfrm>
            <a:off x="3720782" y="1344612"/>
            <a:ext cx="321591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Contraction isovolumetrique</a:t>
            </a:r>
          </a:p>
        </p:txBody>
      </p:sp>
      <p:sp>
        <p:nvSpPr>
          <p:cNvPr id="380" name="Rectangle 9"/>
          <p:cNvSpPr txBox="1"/>
          <p:nvPr/>
        </p:nvSpPr>
        <p:spPr>
          <a:xfrm>
            <a:off x="4473257" y="6516688"/>
            <a:ext cx="487743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Cardiovascular Physiology Concepts.  Richard E. K.</a:t>
            </a:r>
          </a:p>
        </p:txBody>
      </p:sp>
      <p:sp>
        <p:nvSpPr>
          <p:cNvPr id="381" name="ZoneTexte 10"/>
          <p:cNvSpPr txBox="1"/>
          <p:nvPr/>
        </p:nvSpPr>
        <p:spPr>
          <a:xfrm>
            <a:off x="77469" y="1273175"/>
            <a:ext cx="303752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Fermeture de le valve mitrale</a:t>
            </a:r>
          </a:p>
        </p:txBody>
      </p:sp>
      <p:sp>
        <p:nvSpPr>
          <p:cNvPr id="382" name="Connecteur droit avec flèche 12"/>
          <p:cNvSpPr/>
          <p:nvPr/>
        </p:nvSpPr>
        <p:spPr>
          <a:xfrm>
            <a:off x="3032124" y="1487488"/>
            <a:ext cx="285751" cy="428626"/>
          </a:xfrm>
          <a:prstGeom prst="line">
            <a:avLst/>
          </a:prstGeom>
          <a:ln w="38100">
            <a:solidFill>
              <a:srgbClr val="FF99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onnecteur droit 7"/>
          <p:cNvSpPr/>
          <p:nvPr/>
        </p:nvSpPr>
        <p:spPr>
          <a:xfrm>
            <a:off x="-1" y="725487"/>
            <a:ext cx="7992890" cy="1"/>
          </a:xfrm>
          <a:prstGeom prst="line">
            <a:avLst/>
          </a:prstGeom>
          <a:ln w="19050">
            <a:solidFill>
              <a:srgbClr val="ECECE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9" name="Rectangle 5"/>
          <p:cNvSpPr txBox="1"/>
          <p:nvPr/>
        </p:nvSpPr>
        <p:spPr>
          <a:xfrm>
            <a:off x="45720" y="0"/>
            <a:ext cx="4611251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FF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Le cycle cardiaque</a:t>
            </a:r>
          </a:p>
        </p:txBody>
      </p:sp>
      <p:pic>
        <p:nvPicPr>
          <p:cNvPr id="39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3" y="1814513"/>
            <a:ext cx="4000501" cy="468630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Flèche vers le bas 11"/>
          <p:cNvSpPr/>
          <p:nvPr/>
        </p:nvSpPr>
        <p:spPr>
          <a:xfrm>
            <a:off x="3786187" y="1428750"/>
            <a:ext cx="214312" cy="357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20"/>
                </a:moveTo>
                <a:lnTo>
                  <a:pt x="5400" y="15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20"/>
                </a:lnTo>
                <a:lnTo>
                  <a:pt x="21600" y="15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2" name="Rectangle 13"/>
          <p:cNvSpPr/>
          <p:nvPr/>
        </p:nvSpPr>
        <p:spPr>
          <a:xfrm>
            <a:off x="3786187" y="2000250"/>
            <a:ext cx="214312" cy="3929063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3" name="ZoneTexte 14"/>
          <p:cNvSpPr txBox="1"/>
          <p:nvPr/>
        </p:nvSpPr>
        <p:spPr>
          <a:xfrm>
            <a:off x="617220" y="1000125"/>
            <a:ext cx="32159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Contraction isovolumetrique</a:t>
            </a:r>
          </a:p>
        </p:txBody>
      </p:sp>
      <p:sp>
        <p:nvSpPr>
          <p:cNvPr id="394" name="Rectangle 9"/>
          <p:cNvSpPr txBox="1"/>
          <p:nvPr/>
        </p:nvSpPr>
        <p:spPr>
          <a:xfrm>
            <a:off x="4473257" y="6516688"/>
            <a:ext cx="487743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Cardiovascular Physiology Concepts.  Richard E. K.</a:t>
            </a:r>
          </a:p>
        </p:txBody>
      </p:sp>
      <p:sp>
        <p:nvSpPr>
          <p:cNvPr id="395" name="ZoneTexte 10"/>
          <p:cNvSpPr txBox="1"/>
          <p:nvPr/>
        </p:nvSpPr>
        <p:spPr>
          <a:xfrm>
            <a:off x="4117657" y="1214437"/>
            <a:ext cx="3017799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Ouverture de le valve aortique</a:t>
            </a:r>
          </a:p>
        </p:txBody>
      </p:sp>
      <p:sp>
        <p:nvSpPr>
          <p:cNvPr id="396" name="Connecteur droit avec flèche 14"/>
          <p:cNvSpPr/>
          <p:nvPr/>
        </p:nvSpPr>
        <p:spPr>
          <a:xfrm flipH="1">
            <a:off x="4071938" y="1571624"/>
            <a:ext cx="71438" cy="428627"/>
          </a:xfrm>
          <a:prstGeom prst="line">
            <a:avLst/>
          </a:prstGeom>
          <a:ln w="38100">
            <a:solidFill>
              <a:srgbClr val="FF99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2149</Words>
  <Application>Microsoft Macintosh PowerPoint</Application>
  <PresentationFormat>Affichage à l'écran (4:3)</PresentationFormat>
  <Paragraphs>394</Paragraphs>
  <Slides>48</Slides>
  <Notes>2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  La Fonction Cardiaque</vt:lpstr>
      <vt:lpstr> I. Fonction cardiaque normale  II. Base physiopathologique de l’insuffisance cardiaque   III. Introduction à l’exploration echocardiographique de la fonction cardiaque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C. Hémodynamique intra- cardiaque les facteurs déterminants de la performance cardiaque   1/ Les courbes pression/ volume ventriculaire  2/ La notion de fraction d’éjection  3/ La notion de compliance  4/ Contrôle du débit cardiaque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 Le contrôle du débit cardiaque </vt:lpstr>
      <vt:lpstr>Présentation PowerPoint</vt:lpstr>
      <vt:lpstr>a. La Fréquence Cardiaque</vt:lpstr>
      <vt:lpstr>Présentation PowerPoint</vt:lpstr>
      <vt:lpstr>Présentation PowerPoint</vt:lpstr>
      <vt:lpstr>Variation de la précharge</vt:lpstr>
      <vt:lpstr>Présentation PowerPoint</vt:lpstr>
      <vt:lpstr>Post-charge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L’imagerie 2D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La fonction cardiaque</dc:title>
  <cp:lastModifiedBy>simon leboube</cp:lastModifiedBy>
  <cp:revision>16</cp:revision>
  <dcterms:modified xsi:type="dcterms:W3CDTF">2022-09-19T20:12:22Z</dcterms:modified>
</cp:coreProperties>
</file>