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456" r:id="rId2"/>
    <p:sldId id="552" r:id="rId3"/>
    <p:sldId id="555" r:id="rId4"/>
    <p:sldId id="556" r:id="rId5"/>
    <p:sldId id="561" r:id="rId6"/>
    <p:sldId id="553" r:id="rId7"/>
    <p:sldId id="560" r:id="rId8"/>
    <p:sldId id="554" r:id="rId9"/>
    <p:sldId id="559" r:id="rId10"/>
    <p:sldId id="256" r:id="rId11"/>
    <p:sldId id="551" r:id="rId12"/>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00"/>
    <a:srgbClr val="FFFFFF"/>
    <a:srgbClr val="FFCC00"/>
    <a:srgbClr val="008000"/>
    <a:srgbClr val="48AF88"/>
    <a:srgbClr val="00CC99"/>
    <a:srgbClr val="B5F2F5"/>
    <a:srgbClr val="0AAF84"/>
    <a:srgbClr val="0AA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78197" autoAdjust="0"/>
  </p:normalViewPr>
  <p:slideViewPr>
    <p:cSldViewPr>
      <p:cViewPr varScale="1">
        <p:scale>
          <a:sx n="64" d="100"/>
          <a:sy n="64" d="100"/>
        </p:scale>
        <p:origin x="1374" y="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
    </p:cViewPr>
  </p:sorterViewPr>
  <p:notesViewPr>
    <p:cSldViewPr>
      <p:cViewPr varScale="1">
        <p:scale>
          <a:sx n="64" d="100"/>
          <a:sy n="64" d="100"/>
        </p:scale>
        <p:origin x="-3444"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defRPr sz="1300" b="0">
                <a:latin typeface="Arial" charset="0"/>
              </a:defRPr>
            </a:lvl1pPr>
          </a:lstStyle>
          <a:p>
            <a:pPr>
              <a:defRPr/>
            </a:pPr>
            <a:endParaRPr lang="fr-FR"/>
          </a:p>
        </p:txBody>
      </p:sp>
      <p:sp>
        <p:nvSpPr>
          <p:cNvPr id="491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a:defRPr sz="1300" b="0">
                <a:latin typeface="Arial" charset="0"/>
              </a:defRPr>
            </a:lvl1pPr>
          </a:lstStyle>
          <a:p>
            <a:pPr>
              <a:defRPr/>
            </a:pPr>
            <a:endParaRPr lang="fr-FR"/>
          </a:p>
        </p:txBody>
      </p:sp>
      <p:sp>
        <p:nvSpPr>
          <p:cNvPr id="49156"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defRPr sz="1300" b="0">
                <a:latin typeface="Arial" charset="0"/>
              </a:defRPr>
            </a:lvl1pPr>
          </a:lstStyle>
          <a:p>
            <a:pPr>
              <a:defRPr/>
            </a:pPr>
            <a:endParaRPr lang="fr-FR"/>
          </a:p>
        </p:txBody>
      </p:sp>
      <p:sp>
        <p:nvSpPr>
          <p:cNvPr id="49157"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a:defRPr sz="1300" b="0">
                <a:latin typeface="Arial" charset="0"/>
              </a:defRPr>
            </a:lvl1pPr>
          </a:lstStyle>
          <a:p>
            <a:pPr>
              <a:defRPr/>
            </a:pPr>
            <a:fld id="{B8FD67EC-DD48-4F1F-B2DC-5DFC0A8527C0}"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defRPr sz="1300" b="0">
                <a:latin typeface="Arial" charset="0"/>
              </a:defRPr>
            </a:lvl1pPr>
          </a:lstStyle>
          <a:p>
            <a:pPr>
              <a:defRPr/>
            </a:pPr>
            <a:endParaRPr lang="fr-FR"/>
          </a:p>
        </p:txBody>
      </p:sp>
      <p:sp>
        <p:nvSpPr>
          <p:cNvPr id="583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lvl1pPr algn="r">
              <a:defRPr sz="1300" b="0">
                <a:latin typeface="Arial" charset="0"/>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995363" y="768350"/>
            <a:ext cx="5114925" cy="3836988"/>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521" tIns="47760" rIns="95521" bIns="4776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8374"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defRPr sz="1300" b="0">
                <a:latin typeface="Arial" charset="0"/>
              </a:defRPr>
            </a:lvl1pPr>
          </a:lstStyle>
          <a:p>
            <a:pPr>
              <a:defRPr/>
            </a:pPr>
            <a:endParaRPr lang="fr-FR"/>
          </a:p>
        </p:txBody>
      </p:sp>
      <p:sp>
        <p:nvSpPr>
          <p:cNvPr id="58375"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521" tIns="47760" rIns="95521" bIns="47760" numCol="1" anchor="b" anchorCtr="0" compatLnSpc="1">
            <a:prstTxWarp prst="textNoShape">
              <a:avLst/>
            </a:prstTxWarp>
          </a:bodyPr>
          <a:lstStyle>
            <a:lvl1pPr algn="r">
              <a:defRPr sz="1300" b="0">
                <a:latin typeface="Arial" charset="0"/>
              </a:defRPr>
            </a:lvl1pPr>
          </a:lstStyle>
          <a:p>
            <a:pPr>
              <a:defRPr/>
            </a:pPr>
            <a:fld id="{8B910605-1AC7-420B-8F5C-496123F62A1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7FE1F98-6D4C-4353-A605-CF38367838C6}" type="slidenum">
              <a:rPr lang="fr-FR" smtClean="0"/>
              <a:pPr/>
              <a:t>1</a:t>
            </a:fld>
            <a:endParaRPr 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dirty="0"/>
          </a:p>
          <a:p>
            <a:pPr eaLnBrk="1" hangingPunct="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Il faut vous inscrire sur le portail </a:t>
            </a:r>
            <a:r>
              <a:rPr lang="fr-FR" dirty="0" err="1"/>
              <a:t>Certiflang</a:t>
            </a:r>
            <a:r>
              <a:rPr lang="fr-FR" dirty="0"/>
              <a:t> et vous devrez uploadé votre attestation de </a:t>
            </a:r>
            <a:r>
              <a:rPr lang="fr-FR" sz="1200" dirty="0">
                <a:solidFill>
                  <a:srgbClr val="1F497D"/>
                </a:solidFill>
                <a:effectLst/>
                <a:latin typeface="Calibri" panose="020F0502020204030204" pitchFamily="34" charset="0"/>
                <a:ea typeface="Calibri" panose="020F0502020204030204" pitchFamily="34" charset="0"/>
              </a:rPr>
              <a:t>Cambridge B2 First (ex FCE) ou C1 Advanced, (ex CAE)</a:t>
            </a:r>
            <a:endParaRPr lang="fr-FR" dirty="0"/>
          </a:p>
          <a:p>
            <a:r>
              <a:rPr lang="fr-FR" dirty="0"/>
              <a:t>(pour que l’UE soit validé)</a:t>
            </a:r>
          </a:p>
          <a:p>
            <a:r>
              <a:rPr lang="fr-FR" dirty="0"/>
              <a:t>Si vous voulez passer le </a:t>
            </a:r>
            <a:r>
              <a:rPr lang="fr-FR" dirty="0" err="1"/>
              <a:t>ToIC</a:t>
            </a:r>
            <a:r>
              <a:rPr lang="fr-FR" dirty="0"/>
              <a:t> c’est possible (payé par le master)</a:t>
            </a:r>
          </a:p>
          <a:p>
            <a:r>
              <a:rPr lang="fr-FR" dirty="0"/>
              <a:t>Module analyse de donnée se fait à part certaines années car il peut y avoir des incompatibilité  (l’enseignant se débrouille)</a:t>
            </a:r>
          </a:p>
          <a:p>
            <a:endParaRPr lang="fr-FR" dirty="0"/>
          </a:p>
          <a:p>
            <a:r>
              <a:rPr lang="fr-FR" dirty="0"/>
              <a:t>Pour les UE validé par CPE, la note correspondante sera la moyenne des autres UES pour ne pas modifier les classements.  </a:t>
            </a:r>
          </a:p>
          <a:p>
            <a:endParaRPr lang="fr-FR" dirty="0"/>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2</a:t>
            </a:fld>
            <a:endParaRPr lang="fr-FR"/>
          </a:p>
        </p:txBody>
      </p:sp>
    </p:spTree>
    <p:extLst>
      <p:ext uri="{BB962C8B-B14F-4D97-AF65-F5344CB8AC3E}">
        <p14:creationId xmlns:p14="http://schemas.microsoft.com/office/powerpoint/2010/main" val="358489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cours CPE sont programmé les lundi et mardi mais parfois il y a des bugs et certains cours du master seront malheureusement placé sur ces créneaux .</a:t>
            </a:r>
          </a:p>
          <a:p>
            <a:r>
              <a:rPr lang="fr-FR" dirty="0"/>
              <a:t>Il vous faut regarder à l’avance l’emploi du temps, si vous vous apercevez d’incompatibilité, il faut nous avertir (moi et Mme </a:t>
            </a:r>
            <a:r>
              <a:rPr lang="fr-FR" dirty="0" err="1"/>
              <a:t>Bekaled</a:t>
            </a:r>
            <a:r>
              <a:rPr lang="fr-FR" dirty="0"/>
              <a:t>) au plus vite pour essayer de trouver une solution, parfois il n’y en a pas ! </a:t>
            </a:r>
          </a:p>
          <a:p>
            <a:r>
              <a:rPr lang="fr-FR" dirty="0"/>
              <a:t>Il faut regarder à l’avance si vous observés des incohérences (débrouillez vous pour récupérer le cours).</a:t>
            </a:r>
          </a:p>
          <a:p>
            <a:endParaRPr lang="fr-FR" dirty="0"/>
          </a:p>
          <a:p>
            <a:r>
              <a:rPr lang="fr-FR" dirty="0"/>
              <a:t>Soutenance de Stage, Des sujets de stages seront mis en ligne sur </a:t>
            </a:r>
            <a:r>
              <a:rPr lang="fr-FR" dirty="0" err="1"/>
              <a:t>claroline</a:t>
            </a:r>
            <a:r>
              <a:rPr lang="fr-FR" dirty="0"/>
              <a:t>, ils sont validés quand ils sont mis en ligne, si vous trouvez un stage par ailleurs, il faut Absolument me faire valider le sujet. </a:t>
            </a:r>
          </a:p>
          <a:p>
            <a:r>
              <a:rPr lang="fr-FR" dirty="0"/>
              <a:t>Pour le master il faut un sujet de recherche en chimie analytique (pas de validation de méthode, analyse environnement </a:t>
            </a:r>
            <a:r>
              <a:rPr lang="fr-FR" dirty="0" err="1"/>
              <a:t>etc</a:t>
            </a:r>
            <a:r>
              <a:rPr lang="fr-FR" dirty="0"/>
              <a:t> … ) C’est de la recherche pas du développement ! </a:t>
            </a:r>
          </a:p>
          <a:p>
            <a:r>
              <a:rPr lang="fr-FR" dirty="0"/>
              <a:t>6 mois pleins, soutenance commune CPE / Master . Les consignes de rédaction et soutenance vous seront transmises en début de stage. (</a:t>
            </a:r>
            <a:r>
              <a:rPr lang="fr-FR" dirty="0" err="1"/>
              <a:t>Souteance</a:t>
            </a:r>
            <a:r>
              <a:rPr lang="fr-FR" dirty="0"/>
              <a:t> 1 H, 30 minutes de soutenance, 30 minutes question, Rapport de 40 pages max (+ annexe) avec une moitié de rapport bibliographie (étude et synthèse d’article scientifique pas du contexte ou d’explication de méthode d’analyse) et une moitié présentation des résultats). </a:t>
            </a:r>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3</a:t>
            </a:fld>
            <a:endParaRPr lang="fr-FR"/>
          </a:p>
        </p:txBody>
      </p:sp>
    </p:spTree>
    <p:extLst>
      <p:ext uri="{BB962C8B-B14F-4D97-AF65-F5344CB8AC3E}">
        <p14:creationId xmlns:p14="http://schemas.microsoft.com/office/powerpoint/2010/main" val="423773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le stage est commencé en Octobre, on décompte les jours d’alternance (les étudiants recherche sont libres) pour réduire la période de fin d’année sinon on réalise une étude bibliographique avec Rapport fin Juin.</a:t>
            </a:r>
          </a:p>
          <a:p>
            <a:r>
              <a:rPr lang="fr-FR" dirty="0"/>
              <a:t> </a:t>
            </a:r>
          </a:p>
        </p:txBody>
      </p:sp>
      <p:sp>
        <p:nvSpPr>
          <p:cNvPr id="4" name="Espace réservé du numéro de diapositive 3"/>
          <p:cNvSpPr>
            <a:spLocks noGrp="1"/>
          </p:cNvSpPr>
          <p:nvPr>
            <p:ph type="sldNum" sz="quarter" idx="5"/>
          </p:nvPr>
        </p:nvSpPr>
        <p:spPr/>
        <p:txBody>
          <a:bodyPr/>
          <a:lstStyle/>
          <a:p>
            <a:pPr>
              <a:defRPr/>
            </a:pPr>
            <a:fld id="{8B910605-1AC7-420B-8F5C-496123F62A19}" type="slidenum">
              <a:rPr lang="fr-FR" smtClean="0"/>
              <a:pPr>
                <a:defRPr/>
              </a:pPr>
              <a:t>9</a:t>
            </a:fld>
            <a:endParaRPr lang="fr-FR"/>
          </a:p>
        </p:txBody>
      </p:sp>
    </p:spTree>
    <p:extLst>
      <p:ext uri="{BB962C8B-B14F-4D97-AF65-F5344CB8AC3E}">
        <p14:creationId xmlns:p14="http://schemas.microsoft.com/office/powerpoint/2010/main" val="274390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59286-EE01-48F1-8A10-2ADF746D6A87}"/>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D2F1AA4C-8662-4C1A-92BE-39DA2D47F5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98E4BF-5310-4409-9C3A-BD6956CA6C13}"/>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046CAE32-D751-4D59-9111-C056389559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97C1E1-61E6-4D1D-9333-9FD1F94E2558}"/>
              </a:ext>
            </a:extLst>
          </p:cNvPr>
          <p:cNvSpPr>
            <a:spLocks noGrp="1"/>
          </p:cNvSpPr>
          <p:nvPr>
            <p:ph type="sldNum" sz="quarter" idx="12"/>
          </p:nvPr>
        </p:nvSpPr>
        <p:spPr/>
        <p:txBody>
          <a:bodyPr/>
          <a:lstStyle/>
          <a:p>
            <a:pPr>
              <a:defRPr/>
            </a:pPr>
            <a:fld id="{C4C5B1C7-7182-4C64-BF78-E26624428440}" type="slidenum">
              <a:rPr lang="fr-FR" smtClean="0"/>
              <a:pPr>
                <a:defRPr/>
              </a:pPr>
              <a:t>‹N°›</a:t>
            </a:fld>
            <a:endParaRPr lang="fr-FR"/>
          </a:p>
        </p:txBody>
      </p:sp>
    </p:spTree>
    <p:extLst>
      <p:ext uri="{BB962C8B-B14F-4D97-AF65-F5344CB8AC3E}">
        <p14:creationId xmlns:p14="http://schemas.microsoft.com/office/powerpoint/2010/main" val="175219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DB33B-2197-4D40-A2B8-00BC0838A7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1D62E97-870D-41FD-98DA-A059952F2E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F913E2-49E1-4891-9662-79DB61BA2962}"/>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62528757-17F6-4909-ABD9-B06A527784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ADA5E2-1D85-41C6-B24C-B2757DD35943}"/>
              </a:ext>
            </a:extLst>
          </p:cNvPr>
          <p:cNvSpPr>
            <a:spLocks noGrp="1"/>
          </p:cNvSpPr>
          <p:nvPr>
            <p:ph type="sldNum" sz="quarter" idx="12"/>
          </p:nvPr>
        </p:nvSpPr>
        <p:spPr/>
        <p:txBody>
          <a:bodyPr/>
          <a:lstStyle/>
          <a:p>
            <a:pPr>
              <a:defRPr/>
            </a:pPr>
            <a:fld id="{376486D3-2CD0-4B5C-94AF-E332F3B4D064}" type="slidenum">
              <a:rPr lang="fr-FR" smtClean="0"/>
              <a:pPr>
                <a:defRPr/>
              </a:pPr>
              <a:t>‹N°›</a:t>
            </a:fld>
            <a:endParaRPr lang="fr-FR"/>
          </a:p>
        </p:txBody>
      </p:sp>
    </p:spTree>
    <p:extLst>
      <p:ext uri="{BB962C8B-B14F-4D97-AF65-F5344CB8AC3E}">
        <p14:creationId xmlns:p14="http://schemas.microsoft.com/office/powerpoint/2010/main" val="252794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488B9A5-CC1B-49E2-90FC-D3FF3E79EED0}"/>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64719B-D0A8-45DE-B905-8FE5E47B0B6A}"/>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88B381-602F-46BC-9BCB-505D7FA6BADC}"/>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9AEECE05-38C7-472F-B3A8-18814C3E9C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CCEC11-4696-4491-A92C-028C37EA2DB1}"/>
              </a:ext>
            </a:extLst>
          </p:cNvPr>
          <p:cNvSpPr>
            <a:spLocks noGrp="1"/>
          </p:cNvSpPr>
          <p:nvPr>
            <p:ph type="sldNum" sz="quarter" idx="12"/>
          </p:nvPr>
        </p:nvSpPr>
        <p:spPr/>
        <p:txBody>
          <a:bodyPr/>
          <a:lstStyle/>
          <a:p>
            <a:pPr>
              <a:defRPr/>
            </a:pPr>
            <a:fld id="{819692A4-925F-448E-BE03-3533990E51D7}" type="slidenum">
              <a:rPr lang="fr-FR" smtClean="0"/>
              <a:pPr>
                <a:defRPr/>
              </a:pPr>
              <a:t>‹N°›</a:t>
            </a:fld>
            <a:endParaRPr lang="fr-FR"/>
          </a:p>
        </p:txBody>
      </p:sp>
    </p:spTree>
    <p:extLst>
      <p:ext uri="{BB962C8B-B14F-4D97-AF65-F5344CB8AC3E}">
        <p14:creationId xmlns:p14="http://schemas.microsoft.com/office/powerpoint/2010/main" val="313624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5834DC-04F5-41FC-AF46-D169C9C6736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0519D76-DFF7-4102-B004-314264E56D7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BEFE22-A607-463A-8293-7166D4401928}"/>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22006EE6-4910-4400-9431-91C44FC5F0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A9354C-5A99-4B52-98CC-2FC9FD323EA9}"/>
              </a:ext>
            </a:extLst>
          </p:cNvPr>
          <p:cNvSpPr>
            <a:spLocks noGrp="1"/>
          </p:cNvSpPr>
          <p:nvPr>
            <p:ph type="sldNum" sz="quarter" idx="12"/>
          </p:nvPr>
        </p:nvSpPr>
        <p:spPr/>
        <p:txBody>
          <a:bodyPr/>
          <a:lstStyle/>
          <a:p>
            <a:pPr>
              <a:defRPr/>
            </a:pPr>
            <a:fld id="{0793BEFD-48CB-44AD-B4DB-2824037744F0}" type="slidenum">
              <a:rPr lang="fr-FR" smtClean="0"/>
              <a:pPr>
                <a:defRPr/>
              </a:pPr>
              <a:t>‹N°›</a:t>
            </a:fld>
            <a:endParaRPr lang="fr-FR"/>
          </a:p>
        </p:txBody>
      </p:sp>
    </p:spTree>
    <p:extLst>
      <p:ext uri="{BB962C8B-B14F-4D97-AF65-F5344CB8AC3E}">
        <p14:creationId xmlns:p14="http://schemas.microsoft.com/office/powerpoint/2010/main" val="313074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EF54CA-56CA-4975-A36E-1B1B80ECAC50}"/>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4C695DE-C8C7-40BE-8734-BCB7D18EDDB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F5D52F2-844D-4628-8828-49758E4721D7}"/>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CD1D2E8B-4B51-4EEE-BFDD-77095B9446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23CE25-2C07-4870-9FD5-D291E21A53CA}"/>
              </a:ext>
            </a:extLst>
          </p:cNvPr>
          <p:cNvSpPr>
            <a:spLocks noGrp="1"/>
          </p:cNvSpPr>
          <p:nvPr>
            <p:ph type="sldNum" sz="quarter" idx="12"/>
          </p:nvPr>
        </p:nvSpPr>
        <p:spPr/>
        <p:txBody>
          <a:bodyPr/>
          <a:lstStyle/>
          <a:p>
            <a:pPr>
              <a:defRPr/>
            </a:pPr>
            <a:fld id="{7EEAE926-42E5-40A0-B3B0-AE3948D38A69}" type="slidenum">
              <a:rPr lang="fr-FR" smtClean="0"/>
              <a:pPr>
                <a:defRPr/>
              </a:pPr>
              <a:t>‹N°›</a:t>
            </a:fld>
            <a:endParaRPr lang="fr-FR"/>
          </a:p>
        </p:txBody>
      </p:sp>
    </p:spTree>
    <p:extLst>
      <p:ext uri="{BB962C8B-B14F-4D97-AF65-F5344CB8AC3E}">
        <p14:creationId xmlns:p14="http://schemas.microsoft.com/office/powerpoint/2010/main" val="16799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8320-DEA7-4479-80EB-4A4D3C184C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F70B9B-BFAB-4250-ACF6-42B7787128C9}"/>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A071389-610D-4B4A-A0C2-C8934C499EF9}"/>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3C46665-3F55-4D1C-913D-4BFFCBF789FD}"/>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6" name="Espace réservé du pied de page 5">
            <a:extLst>
              <a:ext uri="{FF2B5EF4-FFF2-40B4-BE49-F238E27FC236}">
                <a16:creationId xmlns:a16="http://schemas.microsoft.com/office/drawing/2014/main" id="{603D861C-18E6-4592-BA20-B5943B8BCA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B34861-E810-41C5-A343-2D3F3C83A9B9}"/>
              </a:ext>
            </a:extLst>
          </p:cNvPr>
          <p:cNvSpPr>
            <a:spLocks noGrp="1"/>
          </p:cNvSpPr>
          <p:nvPr>
            <p:ph type="sldNum" sz="quarter" idx="12"/>
          </p:nvPr>
        </p:nvSpPr>
        <p:spPr/>
        <p:txBody>
          <a:bodyPr/>
          <a:lstStyle/>
          <a:p>
            <a:pPr>
              <a:defRPr/>
            </a:pPr>
            <a:fld id="{A2199938-D528-4D27-9BD1-10277F479712}" type="slidenum">
              <a:rPr lang="fr-FR" smtClean="0"/>
              <a:pPr>
                <a:defRPr/>
              </a:pPr>
              <a:t>‹N°›</a:t>
            </a:fld>
            <a:endParaRPr lang="fr-FR"/>
          </a:p>
        </p:txBody>
      </p:sp>
    </p:spTree>
    <p:extLst>
      <p:ext uri="{BB962C8B-B14F-4D97-AF65-F5344CB8AC3E}">
        <p14:creationId xmlns:p14="http://schemas.microsoft.com/office/powerpoint/2010/main" val="329923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7D43E-1235-4801-B100-CB2CD397D8D0}"/>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F38443-9EAA-46E6-9CA3-601FD0F62B3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04E94C6-6B1F-4D3C-901B-82021BE5532D}"/>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E1D142-A4FE-4071-94D4-846D80EFB8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4428B45-658B-4AE1-B3FF-049886835CEA}"/>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95706F7-C917-4F51-BFBC-4ADDC03F30B6}"/>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8" name="Espace réservé du pied de page 7">
            <a:extLst>
              <a:ext uri="{FF2B5EF4-FFF2-40B4-BE49-F238E27FC236}">
                <a16:creationId xmlns:a16="http://schemas.microsoft.com/office/drawing/2014/main" id="{6BF5D04C-F121-4742-8F60-88135B8057C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099EDB-02DD-43AE-92B5-5002A1ADF7C0}"/>
              </a:ext>
            </a:extLst>
          </p:cNvPr>
          <p:cNvSpPr>
            <a:spLocks noGrp="1"/>
          </p:cNvSpPr>
          <p:nvPr>
            <p:ph type="sldNum" sz="quarter" idx="12"/>
          </p:nvPr>
        </p:nvSpPr>
        <p:spPr/>
        <p:txBody>
          <a:bodyPr/>
          <a:lstStyle/>
          <a:p>
            <a:pPr>
              <a:defRPr/>
            </a:pPr>
            <a:fld id="{A347C89D-0023-44A6-88EF-6B050F2BCC99}" type="slidenum">
              <a:rPr lang="fr-FR" smtClean="0"/>
              <a:pPr>
                <a:defRPr/>
              </a:pPr>
              <a:t>‹N°›</a:t>
            </a:fld>
            <a:endParaRPr lang="fr-FR"/>
          </a:p>
        </p:txBody>
      </p:sp>
    </p:spTree>
    <p:extLst>
      <p:ext uri="{BB962C8B-B14F-4D97-AF65-F5344CB8AC3E}">
        <p14:creationId xmlns:p14="http://schemas.microsoft.com/office/powerpoint/2010/main" val="97501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BBDD0-69F0-4B91-8247-C76AC998F53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330E109-E65E-4B3E-8A28-48E22798E400}"/>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4" name="Espace réservé du pied de page 3">
            <a:extLst>
              <a:ext uri="{FF2B5EF4-FFF2-40B4-BE49-F238E27FC236}">
                <a16:creationId xmlns:a16="http://schemas.microsoft.com/office/drawing/2014/main" id="{C7F4712C-214B-4437-A59B-E1A388546B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8661CEB-36B4-435F-9319-620246967FA4}"/>
              </a:ext>
            </a:extLst>
          </p:cNvPr>
          <p:cNvSpPr>
            <a:spLocks noGrp="1"/>
          </p:cNvSpPr>
          <p:nvPr>
            <p:ph type="sldNum" sz="quarter" idx="12"/>
          </p:nvPr>
        </p:nvSpPr>
        <p:spPr/>
        <p:txBody>
          <a:bodyPr/>
          <a:lstStyle/>
          <a:p>
            <a:pPr>
              <a:defRPr/>
            </a:pPr>
            <a:fld id="{4DF1BBCC-32F0-4D7F-9DDD-9DDFBF6D1DDD}" type="slidenum">
              <a:rPr lang="fr-FR" smtClean="0"/>
              <a:pPr>
                <a:defRPr/>
              </a:pPr>
              <a:t>‹N°›</a:t>
            </a:fld>
            <a:endParaRPr lang="fr-FR"/>
          </a:p>
        </p:txBody>
      </p:sp>
    </p:spTree>
    <p:extLst>
      <p:ext uri="{BB962C8B-B14F-4D97-AF65-F5344CB8AC3E}">
        <p14:creationId xmlns:p14="http://schemas.microsoft.com/office/powerpoint/2010/main" val="45025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547333-4632-4C27-B948-9C5F39CF718A}"/>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3" name="Espace réservé du pied de page 2">
            <a:extLst>
              <a:ext uri="{FF2B5EF4-FFF2-40B4-BE49-F238E27FC236}">
                <a16:creationId xmlns:a16="http://schemas.microsoft.com/office/drawing/2014/main" id="{6C238FBB-BFBE-47DE-B91B-BE5DD9B9C3E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9B86C4-564A-4D30-9F70-46AA53B106BD}"/>
              </a:ext>
            </a:extLst>
          </p:cNvPr>
          <p:cNvSpPr>
            <a:spLocks noGrp="1"/>
          </p:cNvSpPr>
          <p:nvPr>
            <p:ph type="sldNum" sz="quarter" idx="12"/>
          </p:nvPr>
        </p:nvSpPr>
        <p:spPr/>
        <p:txBody>
          <a:bodyPr/>
          <a:lstStyle/>
          <a:p>
            <a:pPr>
              <a:defRPr/>
            </a:pPr>
            <a:fld id="{003E431A-49F8-4D5B-BA0F-753D6F1290AC}" type="slidenum">
              <a:rPr lang="fr-FR" smtClean="0"/>
              <a:pPr>
                <a:defRPr/>
              </a:pPr>
              <a:t>‹N°›</a:t>
            </a:fld>
            <a:endParaRPr lang="fr-FR"/>
          </a:p>
        </p:txBody>
      </p:sp>
    </p:spTree>
    <p:extLst>
      <p:ext uri="{BB962C8B-B14F-4D97-AF65-F5344CB8AC3E}">
        <p14:creationId xmlns:p14="http://schemas.microsoft.com/office/powerpoint/2010/main" val="428736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5C728-271C-457E-934C-B1FBE6205BBB}"/>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B61D07BF-C5D5-4504-97CA-87406D2AD4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2E44AE-E88D-4847-8596-30E371EBC23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CD4C50B-94AB-4415-8D6C-DBE43BCE40CE}"/>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6" name="Espace réservé du pied de page 5">
            <a:extLst>
              <a:ext uri="{FF2B5EF4-FFF2-40B4-BE49-F238E27FC236}">
                <a16:creationId xmlns:a16="http://schemas.microsoft.com/office/drawing/2014/main" id="{C20BA6BF-83AA-41E5-9735-17D4BAB949A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6C7E59-D11B-4206-A09E-6F4D1BBB59D0}"/>
              </a:ext>
            </a:extLst>
          </p:cNvPr>
          <p:cNvSpPr>
            <a:spLocks noGrp="1"/>
          </p:cNvSpPr>
          <p:nvPr>
            <p:ph type="sldNum" sz="quarter" idx="12"/>
          </p:nvPr>
        </p:nvSpPr>
        <p:spPr/>
        <p:txBody>
          <a:bodyPr/>
          <a:lstStyle/>
          <a:p>
            <a:pPr>
              <a:defRPr/>
            </a:pPr>
            <a:fld id="{2BFEF63D-0574-4949-8044-631462AA50CD}" type="slidenum">
              <a:rPr lang="fr-FR" smtClean="0"/>
              <a:pPr>
                <a:defRPr/>
              </a:pPr>
              <a:t>‹N°›</a:t>
            </a:fld>
            <a:endParaRPr lang="fr-FR"/>
          </a:p>
        </p:txBody>
      </p:sp>
    </p:spTree>
    <p:extLst>
      <p:ext uri="{BB962C8B-B14F-4D97-AF65-F5344CB8AC3E}">
        <p14:creationId xmlns:p14="http://schemas.microsoft.com/office/powerpoint/2010/main" val="37891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0A952-F1F6-4818-A57E-275A4C0A8B7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9B862D3B-EB68-4163-9E88-CD8B40F8E7D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25049DAB-B831-4D90-953B-217A2B8E1B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7C3AD6-C299-43B8-9692-49730431397D}"/>
              </a:ext>
            </a:extLst>
          </p:cNvPr>
          <p:cNvSpPr>
            <a:spLocks noGrp="1"/>
          </p:cNvSpPr>
          <p:nvPr>
            <p:ph type="dt" sz="half" idx="10"/>
          </p:nvPr>
        </p:nvSpPr>
        <p:spPr/>
        <p:txBody>
          <a:bodyPr/>
          <a:lstStyle/>
          <a:p>
            <a:fld id="{2D60188F-D302-422A-AA44-A92BD940FF36}" type="datetimeFigureOut">
              <a:rPr lang="fr-FR" smtClean="0"/>
              <a:t>04/09/2024</a:t>
            </a:fld>
            <a:endParaRPr lang="fr-FR"/>
          </a:p>
        </p:txBody>
      </p:sp>
      <p:sp>
        <p:nvSpPr>
          <p:cNvPr id="6" name="Espace réservé du pied de page 5">
            <a:extLst>
              <a:ext uri="{FF2B5EF4-FFF2-40B4-BE49-F238E27FC236}">
                <a16:creationId xmlns:a16="http://schemas.microsoft.com/office/drawing/2014/main" id="{184A2FE2-1F06-4FD0-8692-2E89B49BB6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158839-E6E5-4551-8394-D03F6F5B5483}"/>
              </a:ext>
            </a:extLst>
          </p:cNvPr>
          <p:cNvSpPr>
            <a:spLocks noGrp="1"/>
          </p:cNvSpPr>
          <p:nvPr>
            <p:ph type="sldNum" sz="quarter" idx="12"/>
          </p:nvPr>
        </p:nvSpPr>
        <p:spPr/>
        <p:txBody>
          <a:bodyPr/>
          <a:lstStyle/>
          <a:p>
            <a:pPr>
              <a:defRPr/>
            </a:pPr>
            <a:fld id="{BDE0F660-38EF-4253-9063-9D7DEF5FB2E7}" type="slidenum">
              <a:rPr lang="fr-FR" smtClean="0"/>
              <a:pPr>
                <a:defRPr/>
              </a:pPr>
              <a:t>‹N°›</a:t>
            </a:fld>
            <a:endParaRPr lang="fr-FR"/>
          </a:p>
        </p:txBody>
      </p:sp>
    </p:spTree>
    <p:extLst>
      <p:ext uri="{BB962C8B-B14F-4D97-AF65-F5344CB8AC3E}">
        <p14:creationId xmlns:p14="http://schemas.microsoft.com/office/powerpoint/2010/main" val="26771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3BD0F2-36CD-4E40-B358-4BE9363D6C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8E290A8-BE36-4A3F-A9FB-4AB232E1BF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886178-0B97-4A64-A4CD-43F7A4609E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60188F-D302-422A-AA44-A92BD940FF36}" type="datetimeFigureOut">
              <a:rPr lang="fr-FR" smtClean="0"/>
              <a:t>04/09/2024</a:t>
            </a:fld>
            <a:endParaRPr lang="fr-FR"/>
          </a:p>
        </p:txBody>
      </p:sp>
      <p:sp>
        <p:nvSpPr>
          <p:cNvPr id="5" name="Espace réservé du pied de page 4">
            <a:extLst>
              <a:ext uri="{FF2B5EF4-FFF2-40B4-BE49-F238E27FC236}">
                <a16:creationId xmlns:a16="http://schemas.microsoft.com/office/drawing/2014/main" id="{3797CF43-FDA4-41C6-B33C-FA043CA383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11D7E3B-F350-4A45-A075-49B4EAF49BE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80BCD93-AFA3-4B56-815D-BE8B5B819450}" type="slidenum">
              <a:rPr lang="fr-FR" smtClean="0"/>
              <a:pPr>
                <a:defRPr/>
              </a:pPr>
              <a:t>‹N°›</a:t>
            </a:fld>
            <a:endParaRPr lang="fr-FR"/>
          </a:p>
        </p:txBody>
      </p:sp>
      <p:pic>
        <p:nvPicPr>
          <p:cNvPr id="7" name="Picture 23" descr="logo quadri">
            <a:extLst>
              <a:ext uri="{FF2B5EF4-FFF2-40B4-BE49-F238E27FC236}">
                <a16:creationId xmlns:a16="http://schemas.microsoft.com/office/drawing/2014/main" id="{85158E64-DCC5-4F20-88FE-8BCE7590A29B}"/>
              </a:ext>
            </a:extLst>
          </p:cNvPr>
          <p:cNvPicPr>
            <a:picLocks noChangeAspect="1" noChangeArrowheads="1"/>
          </p:cNvPicPr>
          <p:nvPr userDrawn="1"/>
        </p:nvPicPr>
        <p:blipFill>
          <a:blip r:embed="rId13" cstate="print">
            <a:clrChange>
              <a:clrFrom>
                <a:srgbClr val="FDFDFD"/>
              </a:clrFrom>
              <a:clrTo>
                <a:srgbClr val="FDFDFD">
                  <a:alpha val="0"/>
                </a:srgbClr>
              </a:clrTo>
            </a:clrChange>
          </a:blip>
          <a:srcRect l="63483" t="13918" b="17076"/>
          <a:stretch>
            <a:fillRect/>
          </a:stretch>
        </p:blipFill>
        <p:spPr bwMode="auto">
          <a:xfrm>
            <a:off x="9644063" y="0"/>
            <a:ext cx="1304925" cy="936625"/>
          </a:xfrm>
          <a:prstGeom prst="rect">
            <a:avLst/>
          </a:prstGeom>
          <a:noFill/>
          <a:ln w="9525">
            <a:noFill/>
            <a:miter lim="800000"/>
            <a:headEnd/>
            <a:tailEnd/>
          </a:ln>
        </p:spPr>
      </p:pic>
      <p:pic>
        <p:nvPicPr>
          <p:cNvPr id="8" name="Picture 9">
            <a:extLst>
              <a:ext uri="{FF2B5EF4-FFF2-40B4-BE49-F238E27FC236}">
                <a16:creationId xmlns:a16="http://schemas.microsoft.com/office/drawing/2014/main" id="{CEFDAD8F-97A1-4DCF-89CD-26D4EB83B2D0}"/>
              </a:ext>
            </a:extLst>
          </p:cNvPr>
          <p:cNvPicPr>
            <a:picLocks noChangeAspect="1" noChangeArrowheads="1"/>
          </p:cNvPicPr>
          <p:nvPr userDrawn="1"/>
        </p:nvPicPr>
        <p:blipFill>
          <a:blip r:embed="rId14" cstate="print"/>
          <a:srcRect/>
          <a:stretch>
            <a:fillRect/>
          </a:stretch>
        </p:blipFill>
        <p:spPr bwMode="auto">
          <a:xfrm>
            <a:off x="8196263" y="7938"/>
            <a:ext cx="947737" cy="763587"/>
          </a:xfrm>
          <a:prstGeom prst="rect">
            <a:avLst/>
          </a:prstGeom>
          <a:noFill/>
          <a:ln w="9525">
            <a:noFill/>
            <a:miter lim="800000"/>
            <a:headEnd/>
            <a:tailEnd/>
          </a:ln>
        </p:spPr>
      </p:pic>
      <p:sp>
        <p:nvSpPr>
          <p:cNvPr id="9" name="Rectangle à coins arrondis 5">
            <a:extLst>
              <a:ext uri="{FF2B5EF4-FFF2-40B4-BE49-F238E27FC236}">
                <a16:creationId xmlns:a16="http://schemas.microsoft.com/office/drawing/2014/main" id="{F7E919D3-504F-4197-9C78-81EBB6D8D12A}"/>
              </a:ext>
            </a:extLst>
          </p:cNvPr>
          <p:cNvSpPr/>
          <p:nvPr userDrawn="1"/>
        </p:nvSpPr>
        <p:spPr bwMode="auto">
          <a:xfrm>
            <a:off x="108520" y="728704"/>
            <a:ext cx="8783960" cy="36000"/>
          </a:xfrm>
          <a:prstGeom prst="roundRect">
            <a:avLst/>
          </a:prstGeom>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fr-FR">
              <a:solidFill>
                <a:schemeClr val="tx1"/>
              </a:solidFill>
            </a:endParaRPr>
          </a:p>
        </p:txBody>
      </p:sp>
      <p:sp>
        <p:nvSpPr>
          <p:cNvPr id="10" name="ZoneTexte 9">
            <a:extLst>
              <a:ext uri="{FF2B5EF4-FFF2-40B4-BE49-F238E27FC236}">
                <a16:creationId xmlns:a16="http://schemas.microsoft.com/office/drawing/2014/main" id="{16AE943A-926A-42C2-814A-2A5EFC47C662}"/>
              </a:ext>
            </a:extLst>
          </p:cNvPr>
          <p:cNvSpPr txBox="1"/>
          <p:nvPr userDrawn="1"/>
        </p:nvSpPr>
        <p:spPr>
          <a:xfrm>
            <a:off x="7702550" y="611188"/>
            <a:ext cx="1190625" cy="138112"/>
          </a:xfrm>
          <a:prstGeom prst="rect">
            <a:avLst/>
          </a:prstGeom>
          <a:noFill/>
        </p:spPr>
        <p:txBody>
          <a:bodyPr wrap="none" lIns="0" tIns="0" rIns="0" bIns="0">
            <a:spAutoFit/>
          </a:bodyPr>
          <a:lstStyle/>
          <a:p>
            <a:pPr>
              <a:defRPr/>
            </a:pPr>
            <a:r>
              <a:rPr lang="fr-FR" sz="900" b="0" i="1" dirty="0"/>
              <a:t>Savoir </a:t>
            </a:r>
            <a:r>
              <a:rPr lang="fr-FR" sz="800" b="0" i="1" dirty="0"/>
              <a:t>faire la </a:t>
            </a:r>
            <a:r>
              <a:rPr lang="fr-FR" sz="800" i="1" dirty="0"/>
              <a:t>différence</a:t>
            </a:r>
          </a:p>
        </p:txBody>
      </p:sp>
      <p:sp>
        <p:nvSpPr>
          <p:cNvPr id="11" name="ZoneTexte 10">
            <a:extLst>
              <a:ext uri="{FF2B5EF4-FFF2-40B4-BE49-F238E27FC236}">
                <a16:creationId xmlns:a16="http://schemas.microsoft.com/office/drawing/2014/main" id="{3AEA92F2-DDDA-46AE-A17C-6C2DB0EAA648}"/>
              </a:ext>
            </a:extLst>
          </p:cNvPr>
          <p:cNvSpPr txBox="1"/>
          <p:nvPr userDrawn="1"/>
        </p:nvSpPr>
        <p:spPr>
          <a:xfrm>
            <a:off x="0" y="82550"/>
            <a:ext cx="3487738" cy="609600"/>
          </a:xfrm>
          <a:prstGeom prst="rect">
            <a:avLst/>
          </a:prstGeom>
          <a:noFill/>
        </p:spPr>
        <p:txBody>
          <a:bodyPr wrap="none">
            <a:spAutoFit/>
          </a:bodyPr>
          <a:lstStyle/>
          <a:p>
            <a:pPr>
              <a:lnSpc>
                <a:spcPts val="2100"/>
              </a:lnSpc>
              <a:defRPr/>
            </a:pPr>
            <a:r>
              <a:rPr lang="fr-FR" sz="2000" dirty="0">
                <a:solidFill>
                  <a:srgbClr val="FF8313"/>
                </a:solidFill>
                <a:latin typeface="Arial" pitchFamily="34" charset="0"/>
                <a:cs typeface="Arial" pitchFamily="34" charset="0"/>
              </a:rPr>
              <a:t>Master</a:t>
            </a:r>
            <a:r>
              <a:rPr lang="fr-FR" sz="2000" b="0" dirty="0">
                <a:latin typeface="Arial" pitchFamily="34" charset="0"/>
                <a:cs typeface="Arial" pitchFamily="34" charset="0"/>
              </a:rPr>
              <a:t> </a:t>
            </a:r>
            <a:r>
              <a:rPr lang="fr-FR" sz="2000" dirty="0">
                <a:latin typeface="Arial" pitchFamily="34" charset="0"/>
                <a:cs typeface="Arial" pitchFamily="34" charset="0"/>
              </a:rPr>
              <a:t>Analyse et Contrôle</a:t>
            </a:r>
          </a:p>
          <a:p>
            <a:pPr>
              <a:lnSpc>
                <a:spcPts val="2100"/>
              </a:lnSpc>
              <a:defRPr/>
            </a:pPr>
            <a:r>
              <a:rPr lang="fr-FR" dirty="0">
                <a:solidFill>
                  <a:schemeClr val="bg1">
                    <a:lumMod val="50000"/>
                  </a:schemeClr>
                </a:solidFill>
                <a:latin typeface="Arial" pitchFamily="34" charset="0"/>
                <a:cs typeface="Arial" pitchFamily="34" charset="0"/>
              </a:rPr>
              <a:t>Université Claude Bernard Lyon 1</a:t>
            </a:r>
          </a:p>
        </p:txBody>
      </p:sp>
    </p:spTree>
    <p:extLst>
      <p:ext uri="{BB962C8B-B14F-4D97-AF65-F5344CB8AC3E}">
        <p14:creationId xmlns:p14="http://schemas.microsoft.com/office/powerpoint/2010/main" val="3327487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B3DC8288-AF0C-4B60-8358-D1096248D07B}"/>
              </a:ext>
            </a:extLst>
          </p:cNvPr>
          <p:cNvSpPr/>
          <p:nvPr/>
        </p:nvSpPr>
        <p:spPr bwMode="auto">
          <a:xfrm>
            <a:off x="755576" y="2636912"/>
            <a:ext cx="2787000" cy="2242689"/>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2050" name="Text Box 4"/>
          <p:cNvSpPr txBox="1">
            <a:spLocks noChangeArrowheads="1"/>
          </p:cNvSpPr>
          <p:nvPr/>
        </p:nvSpPr>
        <p:spPr bwMode="auto">
          <a:xfrm>
            <a:off x="1259632" y="955909"/>
            <a:ext cx="6479704" cy="646331"/>
          </a:xfrm>
          <a:prstGeom prst="rect">
            <a:avLst/>
          </a:prstGeom>
          <a:noFill/>
          <a:ln w="9525">
            <a:noFill/>
            <a:miter lim="800000"/>
            <a:headEnd/>
            <a:tailEnd/>
          </a:ln>
        </p:spPr>
        <p:txBody>
          <a:bodyPr wrap="square">
            <a:spAutoFit/>
          </a:bodyPr>
          <a:lstStyle/>
          <a:p>
            <a:pPr algn="ctr"/>
            <a:r>
              <a:rPr lang="fr-FR" sz="3600" dirty="0">
                <a:solidFill>
                  <a:srgbClr val="FF9900"/>
                </a:solidFill>
                <a:cs typeface="Arial" charset="0"/>
              </a:rPr>
              <a:t>Master</a:t>
            </a:r>
            <a:r>
              <a:rPr lang="fr-FR" sz="3600" dirty="0">
                <a:cs typeface="Arial" charset="0"/>
              </a:rPr>
              <a:t> Analyse et Contrôle</a:t>
            </a:r>
          </a:p>
        </p:txBody>
      </p:sp>
      <p:sp>
        <p:nvSpPr>
          <p:cNvPr id="12" name="Rectangle : coins arrondis 11">
            <a:extLst>
              <a:ext uri="{FF2B5EF4-FFF2-40B4-BE49-F238E27FC236}">
                <a16:creationId xmlns:a16="http://schemas.microsoft.com/office/drawing/2014/main" id="{DC6067DF-E611-4CB3-BB76-4B3D44034386}"/>
              </a:ext>
            </a:extLst>
          </p:cNvPr>
          <p:cNvSpPr/>
          <p:nvPr/>
        </p:nvSpPr>
        <p:spPr bwMode="auto">
          <a:xfrm>
            <a:off x="3241870" y="2994905"/>
            <a:ext cx="2787000" cy="2242689"/>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pic>
        <p:nvPicPr>
          <p:cNvPr id="10" name="Picture 2">
            <a:extLst>
              <a:ext uri="{FF2B5EF4-FFF2-40B4-BE49-F238E27FC236}">
                <a16:creationId xmlns:a16="http://schemas.microsoft.com/office/drawing/2014/main" id="{0DE03791-256F-4258-84C8-58D49BB001BC}"/>
              </a:ext>
            </a:extLst>
          </p:cNvPr>
          <p:cNvPicPr>
            <a:picLocks noChangeAspect="1" noChangeArrowheads="1"/>
          </p:cNvPicPr>
          <p:nvPr/>
        </p:nvPicPr>
        <p:blipFill rotWithShape="1">
          <a:blip r:embed="rId3" cstate="print"/>
          <a:srcRect l="44311" t="36348" r="44143" b="50448"/>
          <a:stretch/>
        </p:blipFill>
        <p:spPr bwMode="auto">
          <a:xfrm>
            <a:off x="3542576" y="3584216"/>
            <a:ext cx="1584177" cy="1392758"/>
          </a:xfrm>
          <a:prstGeom prst="rect">
            <a:avLst/>
          </a:prstGeom>
          <a:ln>
            <a:noFill/>
          </a:ln>
          <a:effectLst>
            <a:softEdge rad="112500"/>
          </a:effectLst>
        </p:spPr>
      </p:pic>
      <p:sp>
        <p:nvSpPr>
          <p:cNvPr id="7" name="ZoneTexte 6">
            <a:extLst>
              <a:ext uri="{FF2B5EF4-FFF2-40B4-BE49-F238E27FC236}">
                <a16:creationId xmlns:a16="http://schemas.microsoft.com/office/drawing/2014/main" id="{751DFF9C-75DE-4DC3-8F35-AF7A061EFDE7}"/>
              </a:ext>
            </a:extLst>
          </p:cNvPr>
          <p:cNvSpPr txBox="1"/>
          <p:nvPr/>
        </p:nvSpPr>
        <p:spPr>
          <a:xfrm>
            <a:off x="3365176" y="3163284"/>
            <a:ext cx="2065758" cy="369332"/>
          </a:xfrm>
          <a:prstGeom prst="rect">
            <a:avLst/>
          </a:prstGeom>
          <a:noFill/>
        </p:spPr>
        <p:txBody>
          <a:bodyPr wrap="none" rtlCol="0">
            <a:spAutoFit/>
          </a:bodyPr>
          <a:lstStyle/>
          <a:p>
            <a:r>
              <a:rPr lang="fr-FR" b="1" dirty="0">
                <a:solidFill>
                  <a:schemeClr val="bg1"/>
                </a:solidFill>
              </a:rPr>
              <a:t>Analyse Industrielle</a:t>
            </a:r>
          </a:p>
        </p:txBody>
      </p:sp>
      <p:sp>
        <p:nvSpPr>
          <p:cNvPr id="4" name="ZoneTexte 3">
            <a:extLst>
              <a:ext uri="{FF2B5EF4-FFF2-40B4-BE49-F238E27FC236}">
                <a16:creationId xmlns:a16="http://schemas.microsoft.com/office/drawing/2014/main" id="{57E40C87-B53B-4B32-B47E-9BEC6B40E17B}"/>
              </a:ext>
            </a:extLst>
          </p:cNvPr>
          <p:cNvSpPr txBox="1"/>
          <p:nvPr/>
        </p:nvSpPr>
        <p:spPr>
          <a:xfrm>
            <a:off x="848495" y="2781792"/>
            <a:ext cx="2653034" cy="369332"/>
          </a:xfrm>
          <a:prstGeom prst="rect">
            <a:avLst/>
          </a:prstGeom>
          <a:noFill/>
        </p:spPr>
        <p:txBody>
          <a:bodyPr wrap="none" rtlCol="0">
            <a:spAutoFit/>
          </a:bodyPr>
          <a:lstStyle/>
          <a:p>
            <a:r>
              <a:rPr lang="fr-FR" b="1" dirty="0">
                <a:solidFill>
                  <a:schemeClr val="bg1"/>
                </a:solidFill>
              </a:rPr>
              <a:t>Analyse Physico-chimique</a:t>
            </a:r>
          </a:p>
        </p:txBody>
      </p:sp>
      <p:pic>
        <p:nvPicPr>
          <p:cNvPr id="14" name="Picture 2">
            <a:extLst>
              <a:ext uri="{FF2B5EF4-FFF2-40B4-BE49-F238E27FC236}">
                <a16:creationId xmlns:a16="http://schemas.microsoft.com/office/drawing/2014/main" id="{CACE3F3B-B5DE-4519-AB71-9B79CC58F2A5}"/>
              </a:ext>
            </a:extLst>
          </p:cNvPr>
          <p:cNvPicPr>
            <a:picLocks noChangeAspect="1" noChangeArrowheads="1"/>
          </p:cNvPicPr>
          <p:nvPr/>
        </p:nvPicPr>
        <p:blipFill rotWithShape="1">
          <a:blip r:embed="rId3" cstate="print"/>
          <a:srcRect l="14612" t="36533" r="73623" b="50850"/>
          <a:stretch/>
        </p:blipFill>
        <p:spPr bwMode="auto">
          <a:xfrm>
            <a:off x="971600" y="3163284"/>
            <a:ext cx="1746611" cy="1440000"/>
          </a:xfrm>
          <a:prstGeom prst="rect">
            <a:avLst/>
          </a:prstGeom>
          <a:ln>
            <a:noFill/>
          </a:ln>
          <a:effectLst>
            <a:softEdge rad="112500"/>
          </a:effectLst>
        </p:spPr>
      </p:pic>
      <p:grpSp>
        <p:nvGrpSpPr>
          <p:cNvPr id="5" name="Groupe 4">
            <a:extLst>
              <a:ext uri="{FF2B5EF4-FFF2-40B4-BE49-F238E27FC236}">
                <a16:creationId xmlns:a16="http://schemas.microsoft.com/office/drawing/2014/main" id="{6804F0F4-9908-4412-B248-972E87714D46}"/>
              </a:ext>
            </a:extLst>
          </p:cNvPr>
          <p:cNvGrpSpPr/>
          <p:nvPr/>
        </p:nvGrpSpPr>
        <p:grpSpPr>
          <a:xfrm>
            <a:off x="5639446" y="3315458"/>
            <a:ext cx="2787000" cy="2242689"/>
            <a:chOff x="5520778" y="2813449"/>
            <a:chExt cx="2787000" cy="2242689"/>
          </a:xfrm>
        </p:grpSpPr>
        <p:sp>
          <p:nvSpPr>
            <p:cNvPr id="11" name="Rectangle : coins arrondis 10">
              <a:extLst>
                <a:ext uri="{FF2B5EF4-FFF2-40B4-BE49-F238E27FC236}">
                  <a16:creationId xmlns:a16="http://schemas.microsoft.com/office/drawing/2014/main" id="{6829E9D4-5A8A-4266-A316-1E0ED1117084}"/>
                </a:ext>
              </a:extLst>
            </p:cNvPr>
            <p:cNvSpPr/>
            <p:nvPr/>
          </p:nvSpPr>
          <p:spPr bwMode="auto">
            <a:xfrm>
              <a:off x="5520778" y="2813449"/>
              <a:ext cx="2787000" cy="2242689"/>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8" name="ZoneTexte 7">
              <a:extLst>
                <a:ext uri="{FF2B5EF4-FFF2-40B4-BE49-F238E27FC236}">
                  <a16:creationId xmlns:a16="http://schemas.microsoft.com/office/drawing/2014/main" id="{6E783BEB-0592-4876-B3E0-A3E70D119C97}"/>
                </a:ext>
              </a:extLst>
            </p:cNvPr>
            <p:cNvSpPr txBox="1"/>
            <p:nvPr/>
          </p:nvSpPr>
          <p:spPr>
            <a:xfrm>
              <a:off x="5792249" y="3030607"/>
              <a:ext cx="1645643" cy="369332"/>
            </a:xfrm>
            <a:prstGeom prst="rect">
              <a:avLst/>
            </a:prstGeom>
            <a:noFill/>
          </p:spPr>
          <p:txBody>
            <a:bodyPr wrap="none" rtlCol="0">
              <a:spAutoFit/>
            </a:bodyPr>
            <a:lstStyle/>
            <a:p>
              <a:r>
                <a:rPr lang="fr-FR" b="1" dirty="0">
                  <a:solidFill>
                    <a:schemeClr val="bg1"/>
                  </a:solidFill>
                </a:rPr>
                <a:t>Criminalistique</a:t>
              </a:r>
            </a:p>
          </p:txBody>
        </p:sp>
        <p:pic>
          <p:nvPicPr>
            <p:cNvPr id="9" name="Picture 2">
              <a:extLst>
                <a:ext uri="{FF2B5EF4-FFF2-40B4-BE49-F238E27FC236}">
                  <a16:creationId xmlns:a16="http://schemas.microsoft.com/office/drawing/2014/main" id="{77E65B68-C3F9-4867-A083-6F1FA0C98B2E}"/>
                </a:ext>
              </a:extLst>
            </p:cNvPr>
            <p:cNvPicPr>
              <a:picLocks noChangeAspect="1" noChangeArrowheads="1"/>
            </p:cNvPicPr>
            <p:nvPr/>
          </p:nvPicPr>
          <p:blipFill rotWithShape="1">
            <a:blip r:embed="rId3" cstate="print"/>
            <a:srcRect l="72771" t="36101" r="14958" b="49658"/>
            <a:stretch/>
          </p:blipFill>
          <p:spPr bwMode="auto">
            <a:xfrm>
              <a:off x="5859506" y="3431899"/>
              <a:ext cx="1614011" cy="1440000"/>
            </a:xfrm>
            <a:prstGeom prst="rect">
              <a:avLst/>
            </a:prstGeom>
            <a:ln>
              <a:noFill/>
            </a:ln>
            <a:effectLst>
              <a:softEdge rad="112500"/>
            </a:effectLst>
          </p:spPr>
        </p:pic>
      </p:grpSp>
      <p:sp>
        <p:nvSpPr>
          <p:cNvPr id="17" name="ZoneTexte 16">
            <a:extLst>
              <a:ext uri="{FF2B5EF4-FFF2-40B4-BE49-F238E27FC236}">
                <a16:creationId xmlns:a16="http://schemas.microsoft.com/office/drawing/2014/main" id="{61862617-709A-44CC-92D7-3F5FD018D34E}"/>
              </a:ext>
            </a:extLst>
          </p:cNvPr>
          <p:cNvSpPr txBox="1"/>
          <p:nvPr/>
        </p:nvSpPr>
        <p:spPr>
          <a:xfrm>
            <a:off x="142033" y="1762517"/>
            <a:ext cx="4124399" cy="369332"/>
          </a:xfrm>
          <a:prstGeom prst="rect">
            <a:avLst/>
          </a:prstGeom>
          <a:noFill/>
        </p:spPr>
        <p:txBody>
          <a:bodyPr wrap="none" rtlCol="0">
            <a:spAutoFit/>
          </a:bodyPr>
          <a:lstStyle/>
          <a:p>
            <a:r>
              <a:rPr lang="fr-FR" b="1" dirty="0">
                <a:solidFill>
                  <a:schemeClr val="tx2"/>
                </a:solidFill>
              </a:rPr>
              <a:t>Les trois parcours de la deuxième année: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B8D1B19-7B99-44C7-B5A8-132348649B6D}"/>
              </a:ext>
            </a:extLst>
          </p:cNvPr>
          <p:cNvSpPr txBox="1"/>
          <p:nvPr/>
        </p:nvSpPr>
        <p:spPr>
          <a:xfrm>
            <a:off x="619480" y="1410913"/>
            <a:ext cx="958789" cy="300082"/>
          </a:xfrm>
          <a:prstGeom prst="rect">
            <a:avLst/>
          </a:prstGeom>
          <a:noFill/>
        </p:spPr>
        <p:txBody>
          <a:bodyPr wrap="none" rtlCol="0">
            <a:spAutoFit/>
          </a:bodyPr>
          <a:lstStyle/>
          <a:p>
            <a:r>
              <a:rPr lang="fr-FR" sz="1350" dirty="0"/>
              <a:t>Septembre</a:t>
            </a:r>
          </a:p>
        </p:txBody>
      </p:sp>
      <p:sp>
        <p:nvSpPr>
          <p:cNvPr id="5" name="ZoneTexte 4">
            <a:extLst>
              <a:ext uri="{FF2B5EF4-FFF2-40B4-BE49-F238E27FC236}">
                <a16:creationId xmlns:a16="http://schemas.microsoft.com/office/drawing/2014/main" id="{B0990CA3-CE7F-4BC3-91F8-270855D0C5B3}"/>
              </a:ext>
            </a:extLst>
          </p:cNvPr>
          <p:cNvSpPr txBox="1"/>
          <p:nvPr/>
        </p:nvSpPr>
        <p:spPr>
          <a:xfrm>
            <a:off x="650354" y="2790478"/>
            <a:ext cx="674993" cy="300082"/>
          </a:xfrm>
          <a:prstGeom prst="rect">
            <a:avLst/>
          </a:prstGeom>
          <a:noFill/>
        </p:spPr>
        <p:txBody>
          <a:bodyPr wrap="none" rtlCol="0">
            <a:spAutoFit/>
          </a:bodyPr>
          <a:lstStyle/>
          <a:p>
            <a:r>
              <a:rPr lang="fr-FR" sz="1350" dirty="0"/>
              <a:t>Février</a:t>
            </a:r>
          </a:p>
        </p:txBody>
      </p:sp>
      <p:sp>
        <p:nvSpPr>
          <p:cNvPr id="6" name="ZoneTexte 5">
            <a:extLst>
              <a:ext uri="{FF2B5EF4-FFF2-40B4-BE49-F238E27FC236}">
                <a16:creationId xmlns:a16="http://schemas.microsoft.com/office/drawing/2014/main" id="{4B8DB779-2AE9-4266-B9CA-5FA0ACD8C162}"/>
              </a:ext>
            </a:extLst>
          </p:cNvPr>
          <p:cNvSpPr txBox="1"/>
          <p:nvPr/>
        </p:nvSpPr>
        <p:spPr>
          <a:xfrm>
            <a:off x="619479" y="4136310"/>
            <a:ext cx="594073" cy="300082"/>
          </a:xfrm>
          <a:prstGeom prst="rect">
            <a:avLst/>
          </a:prstGeom>
          <a:noFill/>
        </p:spPr>
        <p:txBody>
          <a:bodyPr wrap="none" rtlCol="0">
            <a:spAutoFit/>
          </a:bodyPr>
          <a:lstStyle/>
          <a:p>
            <a:r>
              <a:rPr lang="fr-FR" sz="1350" dirty="0"/>
              <a:t>Juillet</a:t>
            </a:r>
          </a:p>
        </p:txBody>
      </p:sp>
      <p:sp>
        <p:nvSpPr>
          <p:cNvPr id="9" name="ZoneTexte 8">
            <a:extLst>
              <a:ext uri="{FF2B5EF4-FFF2-40B4-BE49-F238E27FC236}">
                <a16:creationId xmlns:a16="http://schemas.microsoft.com/office/drawing/2014/main" id="{956BAF5D-FF0E-4E00-9FA8-D31DB6E12EA5}"/>
              </a:ext>
            </a:extLst>
          </p:cNvPr>
          <p:cNvSpPr txBox="1"/>
          <p:nvPr/>
        </p:nvSpPr>
        <p:spPr>
          <a:xfrm>
            <a:off x="619478" y="1687912"/>
            <a:ext cx="757772" cy="300082"/>
          </a:xfrm>
          <a:prstGeom prst="rect">
            <a:avLst/>
          </a:prstGeom>
          <a:noFill/>
        </p:spPr>
        <p:txBody>
          <a:bodyPr wrap="none" rtlCol="0">
            <a:spAutoFit/>
          </a:bodyPr>
          <a:lstStyle/>
          <a:p>
            <a:r>
              <a:rPr lang="fr-FR" sz="1350" dirty="0"/>
              <a:t>Octobre</a:t>
            </a:r>
          </a:p>
        </p:txBody>
      </p:sp>
      <p:sp>
        <p:nvSpPr>
          <p:cNvPr id="10" name="ZoneTexte 9">
            <a:extLst>
              <a:ext uri="{FF2B5EF4-FFF2-40B4-BE49-F238E27FC236}">
                <a16:creationId xmlns:a16="http://schemas.microsoft.com/office/drawing/2014/main" id="{A35ADEB0-89EC-4F01-9CA1-725B61A647F8}"/>
              </a:ext>
            </a:extLst>
          </p:cNvPr>
          <p:cNvSpPr txBox="1"/>
          <p:nvPr/>
        </p:nvSpPr>
        <p:spPr>
          <a:xfrm>
            <a:off x="3055334" y="1427154"/>
            <a:ext cx="1695208" cy="300082"/>
          </a:xfrm>
          <a:prstGeom prst="rect">
            <a:avLst/>
          </a:prstGeom>
          <a:noFill/>
        </p:spPr>
        <p:txBody>
          <a:bodyPr wrap="none" rtlCol="0">
            <a:spAutoFit/>
          </a:bodyPr>
          <a:lstStyle/>
          <a:p>
            <a:r>
              <a:rPr lang="fr-FR" sz="1350" dirty="0"/>
              <a:t>+ Recherche du Stage</a:t>
            </a:r>
          </a:p>
        </p:txBody>
      </p:sp>
      <p:sp>
        <p:nvSpPr>
          <p:cNvPr id="11" name="ZoneTexte 10">
            <a:extLst>
              <a:ext uri="{FF2B5EF4-FFF2-40B4-BE49-F238E27FC236}">
                <a16:creationId xmlns:a16="http://schemas.microsoft.com/office/drawing/2014/main" id="{DC5CB698-7484-46A3-BAD4-192D56A87AEF}"/>
              </a:ext>
            </a:extLst>
          </p:cNvPr>
          <p:cNvSpPr txBox="1"/>
          <p:nvPr/>
        </p:nvSpPr>
        <p:spPr>
          <a:xfrm>
            <a:off x="2044987" y="2790478"/>
            <a:ext cx="808298" cy="300082"/>
          </a:xfrm>
          <a:prstGeom prst="rect">
            <a:avLst/>
          </a:prstGeom>
          <a:noFill/>
        </p:spPr>
        <p:txBody>
          <a:bodyPr wrap="none" rtlCol="0">
            <a:spAutoFit/>
          </a:bodyPr>
          <a:lstStyle/>
          <a:p>
            <a:r>
              <a:rPr lang="fr-FR" sz="1350" dirty="0"/>
              <a:t>Examens</a:t>
            </a:r>
          </a:p>
        </p:txBody>
      </p:sp>
      <p:sp>
        <p:nvSpPr>
          <p:cNvPr id="21" name="Rectangle 20">
            <a:extLst>
              <a:ext uri="{FF2B5EF4-FFF2-40B4-BE49-F238E27FC236}">
                <a16:creationId xmlns:a16="http://schemas.microsoft.com/office/drawing/2014/main" id="{F4FA4129-79BE-40DB-9775-920396C1E179}"/>
              </a:ext>
            </a:extLst>
          </p:cNvPr>
          <p:cNvSpPr/>
          <p:nvPr/>
        </p:nvSpPr>
        <p:spPr>
          <a:xfrm>
            <a:off x="1779119" y="1687912"/>
            <a:ext cx="1204455" cy="110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Cours Master </a:t>
            </a:r>
          </a:p>
          <a:p>
            <a:pPr algn="ctr"/>
            <a:endParaRPr lang="fr-FR" sz="1350" dirty="0"/>
          </a:p>
        </p:txBody>
      </p:sp>
      <p:sp>
        <p:nvSpPr>
          <p:cNvPr id="22" name="ZoneTexte 21">
            <a:extLst>
              <a:ext uri="{FF2B5EF4-FFF2-40B4-BE49-F238E27FC236}">
                <a16:creationId xmlns:a16="http://schemas.microsoft.com/office/drawing/2014/main" id="{2D053E86-6D6A-486D-9554-08444503657B}"/>
              </a:ext>
            </a:extLst>
          </p:cNvPr>
          <p:cNvSpPr txBox="1"/>
          <p:nvPr/>
        </p:nvSpPr>
        <p:spPr>
          <a:xfrm>
            <a:off x="1743239" y="1410912"/>
            <a:ext cx="1320041" cy="300082"/>
          </a:xfrm>
          <a:prstGeom prst="rect">
            <a:avLst/>
          </a:prstGeom>
          <a:noFill/>
        </p:spPr>
        <p:txBody>
          <a:bodyPr wrap="none" rtlCol="0">
            <a:spAutoFit/>
          </a:bodyPr>
          <a:lstStyle/>
          <a:p>
            <a:r>
              <a:rPr lang="fr-FR" sz="1350" dirty="0"/>
              <a:t>Début des cours</a:t>
            </a:r>
          </a:p>
        </p:txBody>
      </p:sp>
      <p:sp>
        <p:nvSpPr>
          <p:cNvPr id="23" name="ZoneTexte 22">
            <a:extLst>
              <a:ext uri="{FF2B5EF4-FFF2-40B4-BE49-F238E27FC236}">
                <a16:creationId xmlns:a16="http://schemas.microsoft.com/office/drawing/2014/main" id="{6545D78F-43B0-410D-A070-78539F1F8290}"/>
              </a:ext>
            </a:extLst>
          </p:cNvPr>
          <p:cNvSpPr txBox="1"/>
          <p:nvPr/>
        </p:nvSpPr>
        <p:spPr>
          <a:xfrm>
            <a:off x="3197890" y="2007799"/>
            <a:ext cx="1159805" cy="507831"/>
          </a:xfrm>
          <a:prstGeom prst="rect">
            <a:avLst/>
          </a:prstGeom>
          <a:noFill/>
        </p:spPr>
        <p:txBody>
          <a:bodyPr wrap="none" rtlCol="0">
            <a:spAutoFit/>
          </a:bodyPr>
          <a:lstStyle/>
          <a:p>
            <a:r>
              <a:rPr lang="fr-FR" sz="1350" dirty="0"/>
              <a:t>+ Stage </a:t>
            </a:r>
          </a:p>
          <a:p>
            <a:r>
              <a:rPr lang="fr-FR" sz="1350" dirty="0"/>
              <a:t> temps partiel</a:t>
            </a:r>
          </a:p>
        </p:txBody>
      </p:sp>
      <p:sp>
        <p:nvSpPr>
          <p:cNvPr id="25" name="Rectangle 24">
            <a:extLst>
              <a:ext uri="{FF2B5EF4-FFF2-40B4-BE49-F238E27FC236}">
                <a16:creationId xmlns:a16="http://schemas.microsoft.com/office/drawing/2014/main" id="{0EA8A229-D46B-4C27-A411-CF234CAF1136}"/>
              </a:ext>
            </a:extLst>
          </p:cNvPr>
          <p:cNvSpPr/>
          <p:nvPr/>
        </p:nvSpPr>
        <p:spPr>
          <a:xfrm>
            <a:off x="1773585" y="3058412"/>
            <a:ext cx="1425332" cy="1233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350" dirty="0"/>
              <a:t>Stage</a:t>
            </a:r>
          </a:p>
        </p:txBody>
      </p:sp>
      <p:sp>
        <p:nvSpPr>
          <p:cNvPr id="24" name="Rectangle 23">
            <a:extLst>
              <a:ext uri="{FF2B5EF4-FFF2-40B4-BE49-F238E27FC236}">
                <a16:creationId xmlns:a16="http://schemas.microsoft.com/office/drawing/2014/main" id="{148E11F7-5549-41B1-B944-33D142C01EB9}"/>
              </a:ext>
            </a:extLst>
          </p:cNvPr>
          <p:cNvSpPr/>
          <p:nvPr/>
        </p:nvSpPr>
        <p:spPr>
          <a:xfrm>
            <a:off x="3055334" y="1687912"/>
            <a:ext cx="149117" cy="11025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350">
              <a:solidFill>
                <a:schemeClr val="accent6"/>
              </a:solidFill>
            </a:endParaRPr>
          </a:p>
        </p:txBody>
      </p:sp>
      <p:sp>
        <p:nvSpPr>
          <p:cNvPr id="32" name="ZoneTexte 31">
            <a:extLst>
              <a:ext uri="{FF2B5EF4-FFF2-40B4-BE49-F238E27FC236}">
                <a16:creationId xmlns:a16="http://schemas.microsoft.com/office/drawing/2014/main" id="{9CE05082-A2B1-4B3C-9BB0-828BAC960131}"/>
              </a:ext>
            </a:extLst>
          </p:cNvPr>
          <p:cNvSpPr txBox="1"/>
          <p:nvPr/>
        </p:nvSpPr>
        <p:spPr>
          <a:xfrm>
            <a:off x="1621104" y="4302113"/>
            <a:ext cx="1621790" cy="715581"/>
          </a:xfrm>
          <a:prstGeom prst="rect">
            <a:avLst/>
          </a:prstGeom>
          <a:noFill/>
        </p:spPr>
        <p:txBody>
          <a:bodyPr wrap="square">
            <a:spAutoFit/>
          </a:bodyPr>
          <a:lstStyle/>
          <a:p>
            <a:pPr algn="ctr"/>
            <a:r>
              <a:rPr lang="fr-FR" sz="1350" dirty="0"/>
              <a:t>Rapport et Soutenance de stage</a:t>
            </a:r>
          </a:p>
        </p:txBody>
      </p:sp>
      <p:grpSp>
        <p:nvGrpSpPr>
          <p:cNvPr id="126" name="Groupe 125">
            <a:extLst>
              <a:ext uri="{FF2B5EF4-FFF2-40B4-BE49-F238E27FC236}">
                <a16:creationId xmlns:a16="http://schemas.microsoft.com/office/drawing/2014/main" id="{A2B7D3C6-D8E3-498B-9256-EEC244D9F4F1}"/>
              </a:ext>
            </a:extLst>
          </p:cNvPr>
          <p:cNvGrpSpPr/>
          <p:nvPr/>
        </p:nvGrpSpPr>
        <p:grpSpPr>
          <a:xfrm>
            <a:off x="485135" y="1494498"/>
            <a:ext cx="144827" cy="3371565"/>
            <a:chOff x="354746" y="1173514"/>
            <a:chExt cx="193103" cy="4495420"/>
          </a:xfrm>
        </p:grpSpPr>
        <p:sp>
          <p:nvSpPr>
            <p:cNvPr id="33" name="Rectangle 32">
              <a:extLst>
                <a:ext uri="{FF2B5EF4-FFF2-40B4-BE49-F238E27FC236}">
                  <a16:creationId xmlns:a16="http://schemas.microsoft.com/office/drawing/2014/main" id="{81711295-E3F7-4B07-B199-4048F7A6956E}"/>
                </a:ext>
              </a:extLst>
            </p:cNvPr>
            <p:cNvSpPr/>
            <p:nvPr/>
          </p:nvSpPr>
          <p:spPr>
            <a:xfrm>
              <a:off x="354746" y="1173514"/>
              <a:ext cx="193103" cy="21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p>
          </p:txBody>
        </p:sp>
        <p:sp>
          <p:nvSpPr>
            <p:cNvPr id="34" name="Rectangle 33">
              <a:extLst>
                <a:ext uri="{FF2B5EF4-FFF2-40B4-BE49-F238E27FC236}">
                  <a16:creationId xmlns:a16="http://schemas.microsoft.com/office/drawing/2014/main" id="{0F0A03CC-8328-4CDE-A7FC-F01381A694D1}"/>
                </a:ext>
              </a:extLst>
            </p:cNvPr>
            <p:cNvSpPr/>
            <p:nvPr/>
          </p:nvSpPr>
          <p:spPr>
            <a:xfrm>
              <a:off x="354746" y="1531873"/>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3" name="Rectangle 82">
              <a:extLst>
                <a:ext uri="{FF2B5EF4-FFF2-40B4-BE49-F238E27FC236}">
                  <a16:creationId xmlns:a16="http://schemas.microsoft.com/office/drawing/2014/main" id="{CF37321B-2B23-4728-9D03-A043769791F6}"/>
                </a:ext>
              </a:extLst>
            </p:cNvPr>
            <p:cNvSpPr/>
            <p:nvPr/>
          </p:nvSpPr>
          <p:spPr>
            <a:xfrm>
              <a:off x="354746" y="1890232"/>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7" name="Rectangle 86">
              <a:extLst>
                <a:ext uri="{FF2B5EF4-FFF2-40B4-BE49-F238E27FC236}">
                  <a16:creationId xmlns:a16="http://schemas.microsoft.com/office/drawing/2014/main" id="{B3446B31-6F2F-4D05-8E96-8F3EF19A0C2E}"/>
                </a:ext>
              </a:extLst>
            </p:cNvPr>
            <p:cNvSpPr/>
            <p:nvPr/>
          </p:nvSpPr>
          <p:spPr>
            <a:xfrm>
              <a:off x="354746" y="2248591"/>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8" name="Rectangle 87">
              <a:extLst>
                <a:ext uri="{FF2B5EF4-FFF2-40B4-BE49-F238E27FC236}">
                  <a16:creationId xmlns:a16="http://schemas.microsoft.com/office/drawing/2014/main" id="{0AD58887-1A36-49B5-BEDB-FB5A1F3B109C}"/>
                </a:ext>
              </a:extLst>
            </p:cNvPr>
            <p:cNvSpPr/>
            <p:nvPr/>
          </p:nvSpPr>
          <p:spPr>
            <a:xfrm>
              <a:off x="354746" y="2606950"/>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9" name="Rectangle 88">
              <a:extLst>
                <a:ext uri="{FF2B5EF4-FFF2-40B4-BE49-F238E27FC236}">
                  <a16:creationId xmlns:a16="http://schemas.microsoft.com/office/drawing/2014/main" id="{BBD8A5C6-7AC5-4B58-BA10-9B1E72FD7EF6}"/>
                </a:ext>
              </a:extLst>
            </p:cNvPr>
            <p:cNvSpPr/>
            <p:nvPr/>
          </p:nvSpPr>
          <p:spPr>
            <a:xfrm>
              <a:off x="354746" y="2965310"/>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0" name="Rectangle 89">
              <a:extLst>
                <a:ext uri="{FF2B5EF4-FFF2-40B4-BE49-F238E27FC236}">
                  <a16:creationId xmlns:a16="http://schemas.microsoft.com/office/drawing/2014/main" id="{2D069C28-5229-4B32-B554-52AC494D06E1}"/>
                </a:ext>
              </a:extLst>
            </p:cNvPr>
            <p:cNvSpPr/>
            <p:nvPr/>
          </p:nvSpPr>
          <p:spPr>
            <a:xfrm>
              <a:off x="354746" y="3323670"/>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1" name="Rectangle 90">
              <a:extLst>
                <a:ext uri="{FF2B5EF4-FFF2-40B4-BE49-F238E27FC236}">
                  <a16:creationId xmlns:a16="http://schemas.microsoft.com/office/drawing/2014/main" id="{7F93DD51-DE41-4645-8E8D-47869D6CC8E6}"/>
                </a:ext>
              </a:extLst>
            </p:cNvPr>
            <p:cNvSpPr/>
            <p:nvPr/>
          </p:nvSpPr>
          <p:spPr>
            <a:xfrm>
              <a:off x="354746" y="3682029"/>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2" name="Rectangle 91">
              <a:extLst>
                <a:ext uri="{FF2B5EF4-FFF2-40B4-BE49-F238E27FC236}">
                  <a16:creationId xmlns:a16="http://schemas.microsoft.com/office/drawing/2014/main" id="{0F1F0F92-464D-4472-826E-382CCD7B3348}"/>
                </a:ext>
              </a:extLst>
            </p:cNvPr>
            <p:cNvSpPr/>
            <p:nvPr/>
          </p:nvSpPr>
          <p:spPr>
            <a:xfrm>
              <a:off x="354746" y="4040388"/>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3" name="Rectangle 92">
              <a:extLst>
                <a:ext uri="{FF2B5EF4-FFF2-40B4-BE49-F238E27FC236}">
                  <a16:creationId xmlns:a16="http://schemas.microsoft.com/office/drawing/2014/main" id="{26055F49-E95A-4961-9448-F940577A93DC}"/>
                </a:ext>
              </a:extLst>
            </p:cNvPr>
            <p:cNvSpPr/>
            <p:nvPr/>
          </p:nvSpPr>
          <p:spPr>
            <a:xfrm>
              <a:off x="354746" y="4398747"/>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4" name="Rectangle 93">
              <a:extLst>
                <a:ext uri="{FF2B5EF4-FFF2-40B4-BE49-F238E27FC236}">
                  <a16:creationId xmlns:a16="http://schemas.microsoft.com/office/drawing/2014/main" id="{BEBD97E7-F735-4CC7-9ED3-551E7CD28C4E}"/>
                </a:ext>
              </a:extLst>
            </p:cNvPr>
            <p:cNvSpPr/>
            <p:nvPr/>
          </p:nvSpPr>
          <p:spPr>
            <a:xfrm>
              <a:off x="354746" y="4757106"/>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5" name="Rectangle 94">
              <a:extLst>
                <a:ext uri="{FF2B5EF4-FFF2-40B4-BE49-F238E27FC236}">
                  <a16:creationId xmlns:a16="http://schemas.microsoft.com/office/drawing/2014/main" id="{2F960D80-C9F2-420F-A76E-E50A3215F539}"/>
                </a:ext>
              </a:extLst>
            </p:cNvPr>
            <p:cNvSpPr/>
            <p:nvPr/>
          </p:nvSpPr>
          <p:spPr>
            <a:xfrm>
              <a:off x="354746" y="5115466"/>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96" name="Rectangle 95">
              <a:extLst>
                <a:ext uri="{FF2B5EF4-FFF2-40B4-BE49-F238E27FC236}">
                  <a16:creationId xmlns:a16="http://schemas.microsoft.com/office/drawing/2014/main" id="{AB06E81C-9C7E-4846-B829-0BD7DF190B7C}"/>
                </a:ext>
              </a:extLst>
            </p:cNvPr>
            <p:cNvSpPr/>
            <p:nvPr/>
          </p:nvSpPr>
          <p:spPr>
            <a:xfrm>
              <a:off x="354746" y="5457729"/>
              <a:ext cx="193103" cy="21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p>
          </p:txBody>
        </p:sp>
      </p:grpSp>
      <p:sp>
        <p:nvSpPr>
          <p:cNvPr id="97" name="Légende : encadrée à une bordure 96">
            <a:extLst>
              <a:ext uri="{FF2B5EF4-FFF2-40B4-BE49-F238E27FC236}">
                <a16:creationId xmlns:a16="http://schemas.microsoft.com/office/drawing/2014/main" id="{152E00AC-0BF2-45FF-AA19-E7A2DDDD15ED}"/>
              </a:ext>
            </a:extLst>
          </p:cNvPr>
          <p:cNvSpPr/>
          <p:nvPr/>
        </p:nvSpPr>
        <p:spPr>
          <a:xfrm>
            <a:off x="4188181" y="2769178"/>
            <a:ext cx="1748027" cy="459486"/>
          </a:xfrm>
          <a:prstGeom prst="accentBorderCallout1">
            <a:avLst>
              <a:gd name="adj1" fmla="val 40559"/>
              <a:gd name="adj2" fmla="val -8333"/>
              <a:gd name="adj3" fmla="val 89551"/>
              <a:gd name="adj4" fmla="val -56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Rapport Bibliographique</a:t>
            </a:r>
          </a:p>
        </p:txBody>
      </p:sp>
      <p:grpSp>
        <p:nvGrpSpPr>
          <p:cNvPr id="108" name="Groupe 107">
            <a:extLst>
              <a:ext uri="{FF2B5EF4-FFF2-40B4-BE49-F238E27FC236}">
                <a16:creationId xmlns:a16="http://schemas.microsoft.com/office/drawing/2014/main" id="{96814BE9-5E5D-484C-BF5E-D8D254453837}"/>
              </a:ext>
            </a:extLst>
          </p:cNvPr>
          <p:cNvGrpSpPr/>
          <p:nvPr/>
        </p:nvGrpSpPr>
        <p:grpSpPr>
          <a:xfrm>
            <a:off x="3645884" y="3228147"/>
            <a:ext cx="2783083" cy="1687372"/>
            <a:chOff x="7874828" y="1803721"/>
            <a:chExt cx="3710779" cy="2249829"/>
          </a:xfrm>
        </p:grpSpPr>
        <p:sp>
          <p:nvSpPr>
            <p:cNvPr id="98" name="ZoneTexte 97">
              <a:extLst>
                <a:ext uri="{FF2B5EF4-FFF2-40B4-BE49-F238E27FC236}">
                  <a16:creationId xmlns:a16="http://schemas.microsoft.com/office/drawing/2014/main" id="{0ADE51A6-9BB9-4DFB-AD84-BC0A9F19B9C2}"/>
                </a:ext>
              </a:extLst>
            </p:cNvPr>
            <p:cNvSpPr txBox="1"/>
            <p:nvPr/>
          </p:nvSpPr>
          <p:spPr>
            <a:xfrm>
              <a:off x="8140345" y="2878826"/>
              <a:ext cx="3054084" cy="738664"/>
            </a:xfrm>
            <a:prstGeom prst="rect">
              <a:avLst/>
            </a:prstGeom>
            <a:noFill/>
          </p:spPr>
          <p:txBody>
            <a:bodyPr wrap="none" rtlCol="0">
              <a:spAutoFit/>
            </a:bodyPr>
            <a:lstStyle/>
            <a:p>
              <a:r>
                <a:rPr lang="fr-FR" sz="3000" b="1" dirty="0">
                  <a:solidFill>
                    <a:schemeClr val="bg2">
                      <a:lumMod val="50000"/>
                    </a:schemeClr>
                  </a:solidFill>
                </a:rPr>
                <a:t>bibliographie</a:t>
              </a:r>
            </a:p>
          </p:txBody>
        </p:sp>
        <p:sp>
          <p:nvSpPr>
            <p:cNvPr id="99" name="ZoneTexte 98">
              <a:extLst>
                <a:ext uri="{FF2B5EF4-FFF2-40B4-BE49-F238E27FC236}">
                  <a16:creationId xmlns:a16="http://schemas.microsoft.com/office/drawing/2014/main" id="{E11845C5-FB1F-4F95-9D7E-3FF4D5EE5DD8}"/>
                </a:ext>
              </a:extLst>
            </p:cNvPr>
            <p:cNvSpPr txBox="1"/>
            <p:nvPr/>
          </p:nvSpPr>
          <p:spPr>
            <a:xfrm rot="5400000">
              <a:off x="10711244" y="2679603"/>
              <a:ext cx="1103549" cy="553997"/>
            </a:xfrm>
            <a:prstGeom prst="rect">
              <a:avLst/>
            </a:prstGeom>
            <a:noFill/>
          </p:spPr>
          <p:txBody>
            <a:bodyPr wrap="none" rtlCol="0">
              <a:spAutoFit/>
            </a:bodyPr>
            <a:lstStyle/>
            <a:p>
              <a:r>
                <a:rPr lang="fr-FR" sz="2100" b="1" dirty="0">
                  <a:solidFill>
                    <a:schemeClr val="accent1"/>
                  </a:solidFill>
                </a:rPr>
                <a:t>Livres</a:t>
              </a:r>
            </a:p>
          </p:txBody>
        </p:sp>
        <p:sp>
          <p:nvSpPr>
            <p:cNvPr id="100" name="ZoneTexte 99">
              <a:extLst>
                <a:ext uri="{FF2B5EF4-FFF2-40B4-BE49-F238E27FC236}">
                  <a16:creationId xmlns:a16="http://schemas.microsoft.com/office/drawing/2014/main" id="{711328E6-9501-4E00-9B94-FA49493E475F}"/>
                </a:ext>
              </a:extLst>
            </p:cNvPr>
            <p:cNvSpPr txBox="1"/>
            <p:nvPr/>
          </p:nvSpPr>
          <p:spPr>
            <a:xfrm>
              <a:off x="8211501" y="2624489"/>
              <a:ext cx="1201612" cy="492443"/>
            </a:xfrm>
            <a:prstGeom prst="rect">
              <a:avLst/>
            </a:prstGeom>
            <a:noFill/>
          </p:spPr>
          <p:txBody>
            <a:bodyPr wrap="none" rtlCol="0">
              <a:spAutoFit/>
            </a:bodyPr>
            <a:lstStyle/>
            <a:p>
              <a:r>
                <a:rPr lang="fr-FR" b="1" dirty="0">
                  <a:solidFill>
                    <a:schemeClr val="accent2"/>
                  </a:solidFill>
                </a:rPr>
                <a:t>Articles</a:t>
              </a:r>
            </a:p>
          </p:txBody>
        </p:sp>
        <p:sp>
          <p:nvSpPr>
            <p:cNvPr id="101" name="ZoneTexte 100">
              <a:extLst>
                <a:ext uri="{FF2B5EF4-FFF2-40B4-BE49-F238E27FC236}">
                  <a16:creationId xmlns:a16="http://schemas.microsoft.com/office/drawing/2014/main" id="{81CB6D2E-9B26-41C8-9B31-9AB19C2CDF55}"/>
                </a:ext>
              </a:extLst>
            </p:cNvPr>
            <p:cNvSpPr txBox="1"/>
            <p:nvPr/>
          </p:nvSpPr>
          <p:spPr>
            <a:xfrm>
              <a:off x="10363194" y="3355879"/>
              <a:ext cx="1113980" cy="492443"/>
            </a:xfrm>
            <a:prstGeom prst="rect">
              <a:avLst/>
            </a:prstGeom>
            <a:noFill/>
          </p:spPr>
          <p:txBody>
            <a:bodyPr wrap="none" rtlCol="0">
              <a:spAutoFit/>
            </a:bodyPr>
            <a:lstStyle/>
            <a:p>
              <a:r>
                <a:rPr lang="fr-FR" b="1" dirty="0">
                  <a:solidFill>
                    <a:schemeClr val="accent3">
                      <a:lumMod val="60000"/>
                      <a:lumOff val="40000"/>
                    </a:schemeClr>
                  </a:solidFill>
                </a:rPr>
                <a:t>Thèses</a:t>
              </a:r>
            </a:p>
          </p:txBody>
        </p:sp>
        <p:sp>
          <p:nvSpPr>
            <p:cNvPr id="102" name="ZoneTexte 101">
              <a:extLst>
                <a:ext uri="{FF2B5EF4-FFF2-40B4-BE49-F238E27FC236}">
                  <a16:creationId xmlns:a16="http://schemas.microsoft.com/office/drawing/2014/main" id="{D939C809-3F7C-4BB9-9299-AE706DC19E59}"/>
                </a:ext>
              </a:extLst>
            </p:cNvPr>
            <p:cNvSpPr txBox="1"/>
            <p:nvPr/>
          </p:nvSpPr>
          <p:spPr>
            <a:xfrm rot="5400000">
              <a:off x="7423380" y="3109658"/>
              <a:ext cx="1395340" cy="492443"/>
            </a:xfrm>
            <a:prstGeom prst="rect">
              <a:avLst/>
            </a:prstGeom>
            <a:noFill/>
          </p:spPr>
          <p:txBody>
            <a:bodyPr wrap="none" rtlCol="0">
              <a:spAutoFit/>
            </a:bodyPr>
            <a:lstStyle/>
            <a:p>
              <a:r>
                <a:rPr lang="fr-FR" b="1" dirty="0">
                  <a:solidFill>
                    <a:schemeClr val="accent6">
                      <a:lumMod val="75000"/>
                    </a:schemeClr>
                  </a:solidFill>
                </a:rPr>
                <a:t>Synthèse</a:t>
              </a:r>
            </a:p>
          </p:txBody>
        </p:sp>
        <p:sp>
          <p:nvSpPr>
            <p:cNvPr id="103" name="ZoneTexte 102">
              <a:extLst>
                <a:ext uri="{FF2B5EF4-FFF2-40B4-BE49-F238E27FC236}">
                  <a16:creationId xmlns:a16="http://schemas.microsoft.com/office/drawing/2014/main" id="{05617DB0-6C15-4595-8685-EF6AEB37E220}"/>
                </a:ext>
              </a:extLst>
            </p:cNvPr>
            <p:cNvSpPr txBox="1"/>
            <p:nvPr/>
          </p:nvSpPr>
          <p:spPr>
            <a:xfrm>
              <a:off x="8213979" y="3393118"/>
              <a:ext cx="1857774" cy="400109"/>
            </a:xfrm>
            <a:prstGeom prst="rect">
              <a:avLst/>
            </a:prstGeom>
            <a:noFill/>
          </p:spPr>
          <p:txBody>
            <a:bodyPr wrap="none" rtlCol="0">
              <a:spAutoFit/>
            </a:bodyPr>
            <a:lstStyle/>
            <a:p>
              <a:r>
                <a:rPr lang="fr-FR" sz="1350" b="1" dirty="0">
                  <a:solidFill>
                    <a:schemeClr val="accent6">
                      <a:lumMod val="60000"/>
                      <a:lumOff val="40000"/>
                    </a:schemeClr>
                  </a:solidFill>
                </a:rPr>
                <a:t>Base de données</a:t>
              </a:r>
            </a:p>
          </p:txBody>
        </p:sp>
        <p:sp>
          <p:nvSpPr>
            <p:cNvPr id="104" name="ZoneTexte 103">
              <a:extLst>
                <a:ext uri="{FF2B5EF4-FFF2-40B4-BE49-F238E27FC236}">
                  <a16:creationId xmlns:a16="http://schemas.microsoft.com/office/drawing/2014/main" id="{B5391411-2559-48D6-B4F8-34154A392EE7}"/>
                </a:ext>
              </a:extLst>
            </p:cNvPr>
            <p:cNvSpPr txBox="1"/>
            <p:nvPr/>
          </p:nvSpPr>
          <p:spPr>
            <a:xfrm rot="5400000">
              <a:off x="8759519" y="2297959"/>
              <a:ext cx="1388585" cy="400109"/>
            </a:xfrm>
            <a:prstGeom prst="rect">
              <a:avLst/>
            </a:prstGeom>
            <a:noFill/>
          </p:spPr>
          <p:txBody>
            <a:bodyPr wrap="none" rtlCol="0">
              <a:spAutoFit/>
            </a:bodyPr>
            <a:lstStyle/>
            <a:p>
              <a:r>
                <a:rPr lang="fr-FR" sz="1350" b="1" dirty="0">
                  <a:solidFill>
                    <a:schemeClr val="accent1">
                      <a:lumMod val="60000"/>
                      <a:lumOff val="40000"/>
                    </a:schemeClr>
                  </a:solidFill>
                </a:rPr>
                <a:t>compilation</a:t>
              </a:r>
            </a:p>
          </p:txBody>
        </p:sp>
        <p:sp>
          <p:nvSpPr>
            <p:cNvPr id="105" name="ZoneTexte 104">
              <a:extLst>
                <a:ext uri="{FF2B5EF4-FFF2-40B4-BE49-F238E27FC236}">
                  <a16:creationId xmlns:a16="http://schemas.microsoft.com/office/drawing/2014/main" id="{E3BC544F-B1E6-497D-81B5-F527CA1135A8}"/>
                </a:ext>
              </a:extLst>
            </p:cNvPr>
            <p:cNvSpPr txBox="1"/>
            <p:nvPr/>
          </p:nvSpPr>
          <p:spPr>
            <a:xfrm>
              <a:off x="10385021" y="2197660"/>
              <a:ext cx="1200586" cy="400109"/>
            </a:xfrm>
            <a:prstGeom prst="rect">
              <a:avLst/>
            </a:prstGeom>
            <a:noFill/>
          </p:spPr>
          <p:txBody>
            <a:bodyPr wrap="none" rtlCol="0">
              <a:spAutoFit/>
            </a:bodyPr>
            <a:lstStyle/>
            <a:p>
              <a:r>
                <a:rPr lang="fr-FR" sz="1350" b="1" dirty="0">
                  <a:solidFill>
                    <a:schemeClr val="accent1">
                      <a:lumMod val="60000"/>
                      <a:lumOff val="40000"/>
                    </a:schemeClr>
                  </a:solidFill>
                </a:rPr>
                <a:t>Référence</a:t>
              </a:r>
            </a:p>
          </p:txBody>
        </p:sp>
        <p:sp>
          <p:nvSpPr>
            <p:cNvPr id="106" name="ZoneTexte 105">
              <a:extLst>
                <a:ext uri="{FF2B5EF4-FFF2-40B4-BE49-F238E27FC236}">
                  <a16:creationId xmlns:a16="http://schemas.microsoft.com/office/drawing/2014/main" id="{FED7FD03-119A-4DBE-AECE-9B537789A42D}"/>
                </a:ext>
              </a:extLst>
            </p:cNvPr>
            <p:cNvSpPr txBox="1"/>
            <p:nvPr/>
          </p:nvSpPr>
          <p:spPr>
            <a:xfrm>
              <a:off x="10236185" y="2435080"/>
              <a:ext cx="953252" cy="400109"/>
            </a:xfrm>
            <a:prstGeom prst="rect">
              <a:avLst/>
            </a:prstGeom>
            <a:noFill/>
          </p:spPr>
          <p:txBody>
            <a:bodyPr wrap="none" rtlCol="0">
              <a:spAutoFit/>
            </a:bodyPr>
            <a:lstStyle/>
            <a:p>
              <a:r>
                <a:rPr lang="fr-FR" sz="1350" b="1" dirty="0">
                  <a:solidFill>
                    <a:schemeClr val="accent2">
                      <a:lumMod val="75000"/>
                    </a:schemeClr>
                  </a:solidFill>
                </a:rPr>
                <a:t>Lecture</a:t>
              </a:r>
            </a:p>
          </p:txBody>
        </p:sp>
        <p:sp>
          <p:nvSpPr>
            <p:cNvPr id="107" name="ZoneTexte 106">
              <a:extLst>
                <a:ext uri="{FF2B5EF4-FFF2-40B4-BE49-F238E27FC236}">
                  <a16:creationId xmlns:a16="http://schemas.microsoft.com/office/drawing/2014/main" id="{70B25908-45D9-454E-9BB7-3DE7FFD95B6F}"/>
                </a:ext>
              </a:extLst>
            </p:cNvPr>
            <p:cNvSpPr txBox="1"/>
            <p:nvPr/>
          </p:nvSpPr>
          <p:spPr>
            <a:xfrm>
              <a:off x="9744761" y="2671212"/>
              <a:ext cx="1479466" cy="400109"/>
            </a:xfrm>
            <a:prstGeom prst="rect">
              <a:avLst/>
            </a:prstGeom>
            <a:noFill/>
          </p:spPr>
          <p:txBody>
            <a:bodyPr wrap="none" rtlCol="0">
              <a:spAutoFit/>
            </a:bodyPr>
            <a:lstStyle/>
            <a:p>
              <a:r>
                <a:rPr lang="fr-FR" sz="1350" b="1" dirty="0">
                  <a:solidFill>
                    <a:schemeClr val="accent3">
                      <a:lumMod val="75000"/>
                    </a:schemeClr>
                  </a:solidFill>
                </a:rPr>
                <a:t>Bibliothèque</a:t>
              </a:r>
            </a:p>
          </p:txBody>
        </p:sp>
      </p:grpSp>
      <p:sp>
        <p:nvSpPr>
          <p:cNvPr id="109" name="Rectangle 108">
            <a:extLst>
              <a:ext uri="{FF2B5EF4-FFF2-40B4-BE49-F238E27FC236}">
                <a16:creationId xmlns:a16="http://schemas.microsoft.com/office/drawing/2014/main" id="{D7025C07-66CA-44F4-A5E0-7EF6B75C8E81}"/>
              </a:ext>
            </a:extLst>
          </p:cNvPr>
          <p:cNvSpPr/>
          <p:nvPr/>
        </p:nvSpPr>
        <p:spPr>
          <a:xfrm>
            <a:off x="7119711" y="1679644"/>
            <a:ext cx="1204455" cy="1102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Cours Master </a:t>
            </a:r>
          </a:p>
          <a:p>
            <a:pPr algn="ctr"/>
            <a:endParaRPr lang="fr-FR" sz="1350" dirty="0"/>
          </a:p>
        </p:txBody>
      </p:sp>
      <p:sp>
        <p:nvSpPr>
          <p:cNvPr id="110" name="Rectangle 109">
            <a:extLst>
              <a:ext uri="{FF2B5EF4-FFF2-40B4-BE49-F238E27FC236}">
                <a16:creationId xmlns:a16="http://schemas.microsoft.com/office/drawing/2014/main" id="{40F97008-5CD3-48AD-A49E-D469248C4CA7}"/>
              </a:ext>
            </a:extLst>
          </p:cNvPr>
          <p:cNvSpPr/>
          <p:nvPr/>
        </p:nvSpPr>
        <p:spPr>
          <a:xfrm>
            <a:off x="7111964" y="2998921"/>
            <a:ext cx="1204455" cy="17206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350" dirty="0"/>
              <a:t>Stage</a:t>
            </a:r>
          </a:p>
        </p:txBody>
      </p:sp>
      <p:sp>
        <p:nvSpPr>
          <p:cNvPr id="111" name="Rectangle 110">
            <a:extLst>
              <a:ext uri="{FF2B5EF4-FFF2-40B4-BE49-F238E27FC236}">
                <a16:creationId xmlns:a16="http://schemas.microsoft.com/office/drawing/2014/main" id="{C1063173-18D6-46D5-BFD8-3F5B5B968E81}"/>
              </a:ext>
            </a:extLst>
          </p:cNvPr>
          <p:cNvSpPr/>
          <p:nvPr/>
        </p:nvSpPr>
        <p:spPr>
          <a:xfrm rot="5400000">
            <a:off x="2456960" y="2453141"/>
            <a:ext cx="59740" cy="14352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350">
              <a:solidFill>
                <a:schemeClr val="accent6"/>
              </a:solidFill>
            </a:endParaRPr>
          </a:p>
        </p:txBody>
      </p:sp>
      <p:grpSp>
        <p:nvGrpSpPr>
          <p:cNvPr id="125" name="Groupe 124">
            <a:extLst>
              <a:ext uri="{FF2B5EF4-FFF2-40B4-BE49-F238E27FC236}">
                <a16:creationId xmlns:a16="http://schemas.microsoft.com/office/drawing/2014/main" id="{3C9D6DB1-F96E-492B-B884-7BFE4715F3AC}"/>
              </a:ext>
            </a:extLst>
          </p:cNvPr>
          <p:cNvGrpSpPr/>
          <p:nvPr/>
        </p:nvGrpSpPr>
        <p:grpSpPr>
          <a:xfrm>
            <a:off x="8548352" y="1494498"/>
            <a:ext cx="144827" cy="3371565"/>
            <a:chOff x="11740702" y="1209047"/>
            <a:chExt cx="193103" cy="4495420"/>
          </a:xfrm>
        </p:grpSpPr>
        <p:sp>
          <p:nvSpPr>
            <p:cNvPr id="112" name="Rectangle 111">
              <a:extLst>
                <a:ext uri="{FF2B5EF4-FFF2-40B4-BE49-F238E27FC236}">
                  <a16:creationId xmlns:a16="http://schemas.microsoft.com/office/drawing/2014/main" id="{FF59BD97-C694-4378-8F61-FAEF38BCDEAD}"/>
                </a:ext>
              </a:extLst>
            </p:cNvPr>
            <p:cNvSpPr/>
            <p:nvPr/>
          </p:nvSpPr>
          <p:spPr>
            <a:xfrm>
              <a:off x="11740702" y="1209047"/>
              <a:ext cx="193103" cy="21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p>
          </p:txBody>
        </p:sp>
        <p:sp>
          <p:nvSpPr>
            <p:cNvPr id="113" name="Rectangle 112">
              <a:extLst>
                <a:ext uri="{FF2B5EF4-FFF2-40B4-BE49-F238E27FC236}">
                  <a16:creationId xmlns:a16="http://schemas.microsoft.com/office/drawing/2014/main" id="{A99A9486-040A-4A32-B8E4-54259CBDDB04}"/>
                </a:ext>
              </a:extLst>
            </p:cNvPr>
            <p:cNvSpPr/>
            <p:nvPr/>
          </p:nvSpPr>
          <p:spPr>
            <a:xfrm>
              <a:off x="11740702" y="1567406"/>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4" name="Rectangle 113">
              <a:extLst>
                <a:ext uri="{FF2B5EF4-FFF2-40B4-BE49-F238E27FC236}">
                  <a16:creationId xmlns:a16="http://schemas.microsoft.com/office/drawing/2014/main" id="{9EB19F30-E04C-40C1-8F00-2EF9F55FA51B}"/>
                </a:ext>
              </a:extLst>
            </p:cNvPr>
            <p:cNvSpPr/>
            <p:nvPr/>
          </p:nvSpPr>
          <p:spPr>
            <a:xfrm>
              <a:off x="11740702" y="1925765"/>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5" name="Rectangle 114">
              <a:extLst>
                <a:ext uri="{FF2B5EF4-FFF2-40B4-BE49-F238E27FC236}">
                  <a16:creationId xmlns:a16="http://schemas.microsoft.com/office/drawing/2014/main" id="{CA6BB64D-6ECF-49E0-8921-E5942D02E64E}"/>
                </a:ext>
              </a:extLst>
            </p:cNvPr>
            <p:cNvSpPr/>
            <p:nvPr/>
          </p:nvSpPr>
          <p:spPr>
            <a:xfrm>
              <a:off x="11740702" y="2284124"/>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6" name="Rectangle 115">
              <a:extLst>
                <a:ext uri="{FF2B5EF4-FFF2-40B4-BE49-F238E27FC236}">
                  <a16:creationId xmlns:a16="http://schemas.microsoft.com/office/drawing/2014/main" id="{A78BE070-CC5C-4670-9611-985DA82D8CE0}"/>
                </a:ext>
              </a:extLst>
            </p:cNvPr>
            <p:cNvSpPr/>
            <p:nvPr/>
          </p:nvSpPr>
          <p:spPr>
            <a:xfrm>
              <a:off x="11740702" y="2642483"/>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7" name="Rectangle 116">
              <a:extLst>
                <a:ext uri="{FF2B5EF4-FFF2-40B4-BE49-F238E27FC236}">
                  <a16:creationId xmlns:a16="http://schemas.microsoft.com/office/drawing/2014/main" id="{34470BCE-5D89-4F9B-AFB4-DBE211214D3D}"/>
                </a:ext>
              </a:extLst>
            </p:cNvPr>
            <p:cNvSpPr/>
            <p:nvPr/>
          </p:nvSpPr>
          <p:spPr>
            <a:xfrm>
              <a:off x="11740702" y="3000843"/>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8" name="Rectangle 117">
              <a:extLst>
                <a:ext uri="{FF2B5EF4-FFF2-40B4-BE49-F238E27FC236}">
                  <a16:creationId xmlns:a16="http://schemas.microsoft.com/office/drawing/2014/main" id="{E47EEE16-7B22-450B-9820-0278E7B44EBB}"/>
                </a:ext>
              </a:extLst>
            </p:cNvPr>
            <p:cNvSpPr/>
            <p:nvPr/>
          </p:nvSpPr>
          <p:spPr>
            <a:xfrm>
              <a:off x="11740702" y="3359203"/>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9" name="Rectangle 118">
              <a:extLst>
                <a:ext uri="{FF2B5EF4-FFF2-40B4-BE49-F238E27FC236}">
                  <a16:creationId xmlns:a16="http://schemas.microsoft.com/office/drawing/2014/main" id="{EBBC8B57-0058-40C8-B27C-38E132E5B290}"/>
                </a:ext>
              </a:extLst>
            </p:cNvPr>
            <p:cNvSpPr/>
            <p:nvPr/>
          </p:nvSpPr>
          <p:spPr>
            <a:xfrm>
              <a:off x="11740702" y="3717562"/>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0" name="Rectangle 119">
              <a:extLst>
                <a:ext uri="{FF2B5EF4-FFF2-40B4-BE49-F238E27FC236}">
                  <a16:creationId xmlns:a16="http://schemas.microsoft.com/office/drawing/2014/main" id="{AEDCD642-668F-46E9-973C-1AFA4B5865E8}"/>
                </a:ext>
              </a:extLst>
            </p:cNvPr>
            <p:cNvSpPr/>
            <p:nvPr/>
          </p:nvSpPr>
          <p:spPr>
            <a:xfrm>
              <a:off x="11740702" y="4075921"/>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1" name="Rectangle 120">
              <a:extLst>
                <a:ext uri="{FF2B5EF4-FFF2-40B4-BE49-F238E27FC236}">
                  <a16:creationId xmlns:a16="http://schemas.microsoft.com/office/drawing/2014/main" id="{34EE19EC-D824-42A5-902A-90F2A0CC1E4D}"/>
                </a:ext>
              </a:extLst>
            </p:cNvPr>
            <p:cNvSpPr/>
            <p:nvPr/>
          </p:nvSpPr>
          <p:spPr>
            <a:xfrm>
              <a:off x="11740702" y="4434280"/>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2" name="Rectangle 121">
              <a:extLst>
                <a:ext uri="{FF2B5EF4-FFF2-40B4-BE49-F238E27FC236}">
                  <a16:creationId xmlns:a16="http://schemas.microsoft.com/office/drawing/2014/main" id="{A5DE9992-0E02-45EA-8904-6F4523CB5264}"/>
                </a:ext>
              </a:extLst>
            </p:cNvPr>
            <p:cNvSpPr/>
            <p:nvPr/>
          </p:nvSpPr>
          <p:spPr>
            <a:xfrm>
              <a:off x="11740702" y="4792639"/>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3" name="Rectangle 122">
              <a:extLst>
                <a:ext uri="{FF2B5EF4-FFF2-40B4-BE49-F238E27FC236}">
                  <a16:creationId xmlns:a16="http://schemas.microsoft.com/office/drawing/2014/main" id="{05871D71-C48C-463C-83C2-CD8F97789996}"/>
                </a:ext>
              </a:extLst>
            </p:cNvPr>
            <p:cNvSpPr/>
            <p:nvPr/>
          </p:nvSpPr>
          <p:spPr>
            <a:xfrm>
              <a:off x="11740702" y="5150999"/>
              <a:ext cx="193103" cy="21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4" name="Rectangle 123">
              <a:extLst>
                <a:ext uri="{FF2B5EF4-FFF2-40B4-BE49-F238E27FC236}">
                  <a16:creationId xmlns:a16="http://schemas.microsoft.com/office/drawing/2014/main" id="{0CBAD01A-4C50-48AB-A1F3-115767B3BCFA}"/>
                </a:ext>
              </a:extLst>
            </p:cNvPr>
            <p:cNvSpPr/>
            <p:nvPr/>
          </p:nvSpPr>
          <p:spPr>
            <a:xfrm>
              <a:off x="11740702" y="5493262"/>
              <a:ext cx="193103" cy="21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350"/>
            </a:p>
          </p:txBody>
        </p:sp>
      </p:grpSp>
      <p:sp>
        <p:nvSpPr>
          <p:cNvPr id="127" name="Rectangle 126">
            <a:extLst>
              <a:ext uri="{FF2B5EF4-FFF2-40B4-BE49-F238E27FC236}">
                <a16:creationId xmlns:a16="http://schemas.microsoft.com/office/drawing/2014/main" id="{9AB31CB5-4043-46E5-A539-C73011C5122F}"/>
              </a:ext>
            </a:extLst>
          </p:cNvPr>
          <p:cNvSpPr/>
          <p:nvPr/>
        </p:nvSpPr>
        <p:spPr>
          <a:xfrm>
            <a:off x="6962775" y="1427154"/>
            <a:ext cx="1901066" cy="3465559"/>
          </a:xfrm>
          <a:prstGeom prst="rect">
            <a:avLst/>
          </a:prstGeom>
          <a:solidFill>
            <a:schemeClr val="bg1">
              <a:lumMod val="95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350" dirty="0"/>
          </a:p>
        </p:txBody>
      </p:sp>
      <p:sp>
        <p:nvSpPr>
          <p:cNvPr id="128" name="Rectangle 127">
            <a:extLst>
              <a:ext uri="{FF2B5EF4-FFF2-40B4-BE49-F238E27FC236}">
                <a16:creationId xmlns:a16="http://schemas.microsoft.com/office/drawing/2014/main" id="{01610789-9CAA-4B27-A569-3C317BAC2DFD}"/>
              </a:ext>
            </a:extLst>
          </p:cNvPr>
          <p:cNvSpPr/>
          <p:nvPr/>
        </p:nvSpPr>
        <p:spPr>
          <a:xfrm rot="5400000">
            <a:off x="7689115" y="2604696"/>
            <a:ext cx="54566" cy="119337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350">
              <a:solidFill>
                <a:schemeClr val="accent6"/>
              </a:solidFill>
            </a:endParaRPr>
          </a:p>
        </p:txBody>
      </p:sp>
      <p:cxnSp>
        <p:nvCxnSpPr>
          <p:cNvPr id="131" name="Connecteur droit 130">
            <a:extLst>
              <a:ext uri="{FF2B5EF4-FFF2-40B4-BE49-F238E27FC236}">
                <a16:creationId xmlns:a16="http://schemas.microsoft.com/office/drawing/2014/main" id="{AB72E805-3269-42AD-8983-B69909C48D2D}"/>
              </a:ext>
            </a:extLst>
          </p:cNvPr>
          <p:cNvCxnSpPr>
            <a:cxnSpLocks/>
          </p:cNvCxnSpPr>
          <p:nvPr/>
        </p:nvCxnSpPr>
        <p:spPr>
          <a:xfrm flipH="1" flipV="1">
            <a:off x="6109188" y="2990856"/>
            <a:ext cx="963125" cy="210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necteur droit 131">
            <a:extLst>
              <a:ext uri="{FF2B5EF4-FFF2-40B4-BE49-F238E27FC236}">
                <a16:creationId xmlns:a16="http://schemas.microsoft.com/office/drawing/2014/main" id="{D4AC7126-EC20-4B10-8A6E-26F62A67DD8B}"/>
              </a:ext>
            </a:extLst>
          </p:cNvPr>
          <p:cNvCxnSpPr>
            <a:cxnSpLocks/>
          </p:cNvCxnSpPr>
          <p:nvPr/>
        </p:nvCxnSpPr>
        <p:spPr>
          <a:xfrm flipH="1" flipV="1">
            <a:off x="6060434" y="2761147"/>
            <a:ext cx="6438" cy="45941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La VAE : repérer le bon diplôme">
            <a:extLst>
              <a:ext uri="{FF2B5EF4-FFF2-40B4-BE49-F238E27FC236}">
                <a16:creationId xmlns:a16="http://schemas.microsoft.com/office/drawing/2014/main" id="{F6D6C58B-B6AA-4081-AAAD-A6B851CDBC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313" y="4092308"/>
            <a:ext cx="651529" cy="409796"/>
          </a:xfrm>
          <a:prstGeom prst="rect">
            <a:avLst/>
          </a:prstGeom>
          <a:noFill/>
          <a:extLst>
            <a:ext uri="{909E8E84-426E-40DD-AFC4-6F175D3DCCD1}">
              <a14:hiddenFill xmlns:a14="http://schemas.microsoft.com/office/drawing/2010/main">
                <a:solidFill>
                  <a:srgbClr val="FFFFFF"/>
                </a:solidFill>
              </a14:hiddenFill>
            </a:ext>
          </a:extLst>
        </p:spPr>
      </p:pic>
      <p:sp>
        <p:nvSpPr>
          <p:cNvPr id="136" name="ZoneTexte 135">
            <a:extLst>
              <a:ext uri="{FF2B5EF4-FFF2-40B4-BE49-F238E27FC236}">
                <a16:creationId xmlns:a16="http://schemas.microsoft.com/office/drawing/2014/main" id="{78F843DD-7F5B-41F1-A1A0-4DA636E36A19}"/>
              </a:ext>
            </a:extLst>
          </p:cNvPr>
          <p:cNvSpPr txBox="1"/>
          <p:nvPr/>
        </p:nvSpPr>
        <p:spPr>
          <a:xfrm>
            <a:off x="7581994" y="4659256"/>
            <a:ext cx="958789" cy="300082"/>
          </a:xfrm>
          <a:prstGeom prst="rect">
            <a:avLst/>
          </a:prstGeom>
          <a:noFill/>
        </p:spPr>
        <p:txBody>
          <a:bodyPr wrap="none" rtlCol="0">
            <a:spAutoFit/>
          </a:bodyPr>
          <a:lstStyle/>
          <a:p>
            <a:r>
              <a:rPr lang="fr-FR" sz="1350" dirty="0"/>
              <a:t>Septembre</a:t>
            </a:r>
          </a:p>
        </p:txBody>
      </p:sp>
      <p:pic>
        <p:nvPicPr>
          <p:cNvPr id="137" name="Picture 2" descr="La VAE : repérer le bon diplôme">
            <a:extLst>
              <a:ext uri="{FF2B5EF4-FFF2-40B4-BE49-F238E27FC236}">
                <a16:creationId xmlns:a16="http://schemas.microsoft.com/office/drawing/2014/main" id="{F34947B7-3CAF-4715-8A34-41683CEC4A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651" y="4609366"/>
            <a:ext cx="651529" cy="409796"/>
          </a:xfrm>
          <a:prstGeom prst="rect">
            <a:avLst/>
          </a:prstGeom>
          <a:noFill/>
          <a:extLst>
            <a:ext uri="{909E8E84-426E-40DD-AFC4-6F175D3DCCD1}">
              <a14:hiddenFill xmlns:a14="http://schemas.microsoft.com/office/drawing/2010/main">
                <a:solidFill>
                  <a:srgbClr val="FFFFFF"/>
                </a:solidFill>
              </a14:hiddenFill>
            </a:ext>
          </a:extLst>
        </p:spPr>
      </p:pic>
      <p:sp>
        <p:nvSpPr>
          <p:cNvPr id="139" name="ZoneTexte 138">
            <a:extLst>
              <a:ext uri="{FF2B5EF4-FFF2-40B4-BE49-F238E27FC236}">
                <a16:creationId xmlns:a16="http://schemas.microsoft.com/office/drawing/2014/main" id="{6A0C2FF8-36B8-414F-B412-923E6C23BA56}"/>
              </a:ext>
            </a:extLst>
          </p:cNvPr>
          <p:cNvSpPr txBox="1"/>
          <p:nvPr/>
        </p:nvSpPr>
        <p:spPr>
          <a:xfrm>
            <a:off x="3351087" y="898413"/>
            <a:ext cx="3782895" cy="507831"/>
          </a:xfrm>
          <a:prstGeom prst="rect">
            <a:avLst/>
          </a:prstGeom>
          <a:noFill/>
        </p:spPr>
        <p:txBody>
          <a:bodyPr wrap="none" rtlCol="0">
            <a:spAutoFit/>
          </a:bodyPr>
          <a:lstStyle/>
          <a:p>
            <a:pPr algn="ctr"/>
            <a:r>
              <a:rPr lang="fr-FR" sz="1350" dirty="0">
                <a:solidFill>
                  <a:schemeClr val="accent2">
                    <a:lumMod val="50000"/>
                  </a:schemeClr>
                </a:solidFill>
              </a:rPr>
              <a:t>Validation du sujet par le responsable de formation</a:t>
            </a:r>
          </a:p>
          <a:p>
            <a:pPr algn="ctr"/>
            <a:r>
              <a:rPr lang="fr-FR" sz="1350" dirty="0">
                <a:solidFill>
                  <a:schemeClr val="accent2">
                    <a:lumMod val="50000"/>
                  </a:schemeClr>
                </a:solidFill>
              </a:rPr>
              <a:t>(Vincent.dugas@univ-lyon1.fr)</a:t>
            </a:r>
          </a:p>
        </p:txBody>
      </p:sp>
      <p:pic>
        <p:nvPicPr>
          <p:cNvPr id="1028" name="Picture 4" descr="attention">
            <a:extLst>
              <a:ext uri="{FF2B5EF4-FFF2-40B4-BE49-F238E27FC236}">
                <a16:creationId xmlns:a16="http://schemas.microsoft.com/office/drawing/2014/main" id="{1F229BF3-7275-4DC3-93CC-DEFA07B148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863" y="1339168"/>
            <a:ext cx="720209" cy="80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4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96752"/>
            <a:ext cx="8640960" cy="4247317"/>
          </a:xfrm>
          <a:prstGeom prst="rect">
            <a:avLst/>
          </a:prstGeom>
        </p:spPr>
        <p:txBody>
          <a:bodyPr wrap="square">
            <a:spAutoFit/>
          </a:bodyPr>
          <a:lstStyle/>
          <a:p>
            <a:r>
              <a:rPr lang="fr-FR" dirty="0"/>
              <a:t>Stage long (6 mois plein) en laboratoire de recherche </a:t>
            </a:r>
          </a:p>
          <a:p>
            <a:endParaRPr lang="fr-FR" b="0" dirty="0"/>
          </a:p>
          <a:p>
            <a:r>
              <a:rPr lang="fr-FR" b="0" dirty="0"/>
              <a:t>Démarrage à temps partiel sur journées libérées </a:t>
            </a:r>
            <a:r>
              <a:rPr lang="fr-FR" b="0" dirty="0">
                <a:sym typeface="Wingdings" panose="05000000000000000000" pitchFamily="2" charset="2"/>
              </a:rPr>
              <a:t> fin juillet</a:t>
            </a:r>
          </a:p>
          <a:p>
            <a:r>
              <a:rPr lang="fr-FR" b="0" dirty="0">
                <a:sym typeface="Wingdings" panose="05000000000000000000" pitchFamily="2" charset="2"/>
              </a:rPr>
              <a:t>Démarrage Début mars : Fin aout </a:t>
            </a:r>
            <a:endParaRPr lang="fr-FR" b="0" dirty="0"/>
          </a:p>
          <a:p>
            <a:endParaRPr lang="fr-FR" b="0" dirty="0"/>
          </a:p>
          <a:p>
            <a:r>
              <a:rPr lang="fr-FR" b="0" i="1" dirty="0"/>
              <a:t>Modalités d'attribution des stages</a:t>
            </a:r>
            <a:r>
              <a:rPr lang="fr-FR" b="0" dirty="0"/>
              <a:t> : recherche par l'étudiant, </a:t>
            </a:r>
            <a:r>
              <a:rPr lang="fr-FR" dirty="0"/>
              <a:t>validation du sujet par le master </a:t>
            </a:r>
            <a:r>
              <a:rPr lang="fr-FR" b="0" dirty="0"/>
              <a:t>et/ou stages proposés par master</a:t>
            </a:r>
          </a:p>
          <a:p>
            <a:endParaRPr lang="fr-FR" b="0" dirty="0"/>
          </a:p>
          <a:p>
            <a:r>
              <a:rPr lang="fr-FR" b="0" dirty="0"/>
              <a:t>Mission de </a:t>
            </a:r>
            <a:r>
              <a:rPr lang="fr-FR" dirty="0"/>
              <a:t>Recherche</a:t>
            </a:r>
          </a:p>
          <a:p>
            <a:endParaRPr lang="fr-FR" dirty="0"/>
          </a:p>
          <a:p>
            <a:r>
              <a:rPr lang="fr-FR" dirty="0"/>
              <a:t>Partie Biblio </a:t>
            </a:r>
            <a:r>
              <a:rPr lang="fr-FR" b="0" dirty="0"/>
              <a:t>à faire valider 2 mois après le début du stage</a:t>
            </a:r>
          </a:p>
          <a:p>
            <a:endParaRPr lang="fr-FR" b="0" i="1" dirty="0"/>
          </a:p>
          <a:p>
            <a:r>
              <a:rPr lang="fr-FR" b="0" i="1" dirty="0"/>
              <a:t>Présentation des résultats</a:t>
            </a:r>
            <a:r>
              <a:rPr lang="fr-FR" b="0" dirty="0"/>
              <a:t> : Septembre (1er Jeudi Septembre) /soutenances communes CPE</a:t>
            </a:r>
          </a:p>
          <a:p>
            <a:endParaRPr lang="fr-FR"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4" y="787591"/>
            <a:ext cx="6840760" cy="646331"/>
          </a:xfrm>
          <a:prstGeom prst="rect">
            <a:avLst/>
          </a:prstGeom>
        </p:spPr>
        <p:txBody>
          <a:bodyPr wrap="square">
            <a:spAutoFit/>
          </a:bodyPr>
          <a:lstStyle/>
          <a:p>
            <a:r>
              <a:rPr lang="fr-FR" b="1" dirty="0">
                <a:solidFill>
                  <a:schemeClr val="tx2"/>
                </a:solidFill>
              </a:rPr>
              <a:t>Master Recherche (étudiants CPE)</a:t>
            </a:r>
            <a:r>
              <a:rPr lang="fr-FR" b="0" dirty="0"/>
              <a:t>  (parcours mixte)</a:t>
            </a:r>
            <a:br>
              <a:rPr lang="fr-FR" b="0" dirty="0"/>
            </a:br>
            <a:r>
              <a:rPr lang="fr-FR" b="0" dirty="0"/>
              <a:t>   )</a:t>
            </a:r>
          </a:p>
        </p:txBody>
      </p:sp>
      <p:pic>
        <p:nvPicPr>
          <p:cNvPr id="2050" name="Picture 2" descr="http://streams.univ-lyon1.fr/videoStream/streams/lyon1/modules/5a348/files/58a8e9_155ac47a7d6.jpg"/>
          <p:cNvPicPr>
            <a:picLocks noChangeAspect="1" noChangeArrowheads="1"/>
          </p:cNvPicPr>
          <p:nvPr/>
        </p:nvPicPr>
        <p:blipFill>
          <a:blip r:embed="rId3" cstate="print"/>
          <a:srcRect/>
          <a:stretch>
            <a:fillRect/>
          </a:stretch>
        </p:blipFill>
        <p:spPr bwMode="auto">
          <a:xfrm>
            <a:off x="7827053" y="6021432"/>
            <a:ext cx="1224136" cy="836568"/>
          </a:xfrm>
          <a:prstGeom prst="rect">
            <a:avLst/>
          </a:prstGeom>
          <a:noFill/>
        </p:spPr>
      </p:pic>
      <p:sp>
        <p:nvSpPr>
          <p:cNvPr id="4" name="Rectangle : coins arrondis 3">
            <a:extLst>
              <a:ext uri="{FF2B5EF4-FFF2-40B4-BE49-F238E27FC236}">
                <a16:creationId xmlns:a16="http://schemas.microsoft.com/office/drawing/2014/main" id="{64259376-FC35-4A0E-A230-2E5ECCB48A5C}"/>
              </a:ext>
            </a:extLst>
          </p:cNvPr>
          <p:cNvSpPr/>
          <p:nvPr/>
        </p:nvSpPr>
        <p:spPr bwMode="auto">
          <a:xfrm>
            <a:off x="64418" y="1153178"/>
            <a:ext cx="8941310" cy="3465803"/>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5" name="Rectangle : coins arrondis 4">
            <a:extLst>
              <a:ext uri="{FF2B5EF4-FFF2-40B4-BE49-F238E27FC236}">
                <a16:creationId xmlns:a16="http://schemas.microsoft.com/office/drawing/2014/main" id="{7E53A7A6-BB82-4A09-B951-ED2CBA2148D4}"/>
              </a:ext>
            </a:extLst>
          </p:cNvPr>
          <p:cNvSpPr/>
          <p:nvPr/>
        </p:nvSpPr>
        <p:spPr bwMode="auto">
          <a:xfrm>
            <a:off x="0" y="4600904"/>
            <a:ext cx="9005728" cy="1130399"/>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endParaRPr>
          </a:p>
        </p:txBody>
      </p:sp>
      <p:pic>
        <p:nvPicPr>
          <p:cNvPr id="6" name="Picture 2">
            <a:extLst>
              <a:ext uri="{FF2B5EF4-FFF2-40B4-BE49-F238E27FC236}">
                <a16:creationId xmlns:a16="http://schemas.microsoft.com/office/drawing/2014/main" id="{DB1E7407-EA21-45C4-9D2B-76AF9E92076B}"/>
              </a:ext>
            </a:extLst>
          </p:cNvPr>
          <p:cNvPicPr>
            <a:picLocks noChangeAspect="1" noChangeArrowheads="1"/>
          </p:cNvPicPr>
          <p:nvPr/>
        </p:nvPicPr>
        <p:blipFill rotWithShape="1">
          <a:blip r:embed="rId4" cstate="print"/>
          <a:srcRect l="44311" t="36348" r="44143" b="50448"/>
          <a:stretch/>
        </p:blipFill>
        <p:spPr bwMode="auto">
          <a:xfrm>
            <a:off x="174287" y="4897019"/>
            <a:ext cx="941330" cy="827587"/>
          </a:xfrm>
          <a:prstGeom prst="rect">
            <a:avLst/>
          </a:prstGeom>
          <a:ln>
            <a:noFill/>
          </a:ln>
          <a:effectLst>
            <a:softEdge rad="112500"/>
          </a:effectLst>
        </p:spPr>
      </p:pic>
      <p:sp>
        <p:nvSpPr>
          <p:cNvPr id="7" name="ZoneTexte 6">
            <a:extLst>
              <a:ext uri="{FF2B5EF4-FFF2-40B4-BE49-F238E27FC236}">
                <a16:creationId xmlns:a16="http://schemas.microsoft.com/office/drawing/2014/main" id="{27C46E00-5BA7-45FD-BB04-AEF6891D50D6}"/>
              </a:ext>
            </a:extLst>
          </p:cNvPr>
          <p:cNvSpPr txBox="1"/>
          <p:nvPr/>
        </p:nvSpPr>
        <p:spPr>
          <a:xfrm>
            <a:off x="138272" y="4590240"/>
            <a:ext cx="2065758" cy="369332"/>
          </a:xfrm>
          <a:prstGeom prst="rect">
            <a:avLst/>
          </a:prstGeom>
          <a:noFill/>
        </p:spPr>
        <p:txBody>
          <a:bodyPr wrap="none" rtlCol="0">
            <a:spAutoFit/>
          </a:bodyPr>
          <a:lstStyle/>
          <a:p>
            <a:r>
              <a:rPr lang="fr-FR" b="1" dirty="0">
                <a:solidFill>
                  <a:schemeClr val="bg1"/>
                </a:solidFill>
              </a:rPr>
              <a:t>Analyse Industrielle</a:t>
            </a:r>
          </a:p>
        </p:txBody>
      </p:sp>
      <p:sp>
        <p:nvSpPr>
          <p:cNvPr id="8" name="ZoneTexte 7">
            <a:extLst>
              <a:ext uri="{FF2B5EF4-FFF2-40B4-BE49-F238E27FC236}">
                <a16:creationId xmlns:a16="http://schemas.microsoft.com/office/drawing/2014/main" id="{1492F3BF-72B3-4D6E-B12A-345071B0FAAE}"/>
              </a:ext>
            </a:extLst>
          </p:cNvPr>
          <p:cNvSpPr txBox="1"/>
          <p:nvPr/>
        </p:nvSpPr>
        <p:spPr>
          <a:xfrm>
            <a:off x="298746" y="1173342"/>
            <a:ext cx="2653034" cy="369332"/>
          </a:xfrm>
          <a:prstGeom prst="rect">
            <a:avLst/>
          </a:prstGeom>
          <a:noFill/>
        </p:spPr>
        <p:txBody>
          <a:bodyPr wrap="none" rtlCol="0">
            <a:spAutoFit/>
          </a:bodyPr>
          <a:lstStyle/>
          <a:p>
            <a:r>
              <a:rPr lang="fr-FR" b="1" dirty="0">
                <a:solidFill>
                  <a:schemeClr val="bg1"/>
                </a:solidFill>
              </a:rPr>
              <a:t>Analyse Physico-chimique</a:t>
            </a:r>
          </a:p>
        </p:txBody>
      </p:sp>
      <p:pic>
        <p:nvPicPr>
          <p:cNvPr id="9" name="Picture 2">
            <a:extLst>
              <a:ext uri="{FF2B5EF4-FFF2-40B4-BE49-F238E27FC236}">
                <a16:creationId xmlns:a16="http://schemas.microsoft.com/office/drawing/2014/main" id="{2391B8EF-9625-40F2-A6EC-8719455C050F}"/>
              </a:ext>
            </a:extLst>
          </p:cNvPr>
          <p:cNvPicPr>
            <a:picLocks noChangeAspect="1" noChangeArrowheads="1"/>
          </p:cNvPicPr>
          <p:nvPr/>
        </p:nvPicPr>
        <p:blipFill rotWithShape="1">
          <a:blip r:embed="rId4" cstate="print"/>
          <a:srcRect l="14612" t="36533" r="73623" b="50850"/>
          <a:stretch/>
        </p:blipFill>
        <p:spPr bwMode="auto">
          <a:xfrm>
            <a:off x="170030" y="1562838"/>
            <a:ext cx="1048771" cy="864663"/>
          </a:xfrm>
          <a:prstGeom prst="rect">
            <a:avLst/>
          </a:prstGeom>
          <a:ln>
            <a:noFill/>
          </a:ln>
          <a:effectLst>
            <a:softEdge rad="112500"/>
          </a:effectLst>
        </p:spPr>
      </p:pic>
      <p:sp>
        <p:nvSpPr>
          <p:cNvPr id="11" name="ZoneTexte 10">
            <a:extLst>
              <a:ext uri="{FF2B5EF4-FFF2-40B4-BE49-F238E27FC236}">
                <a16:creationId xmlns:a16="http://schemas.microsoft.com/office/drawing/2014/main" id="{14E535F2-F1E7-462F-8BA4-E819C28CD1D3}"/>
              </a:ext>
            </a:extLst>
          </p:cNvPr>
          <p:cNvSpPr txBox="1"/>
          <p:nvPr/>
        </p:nvSpPr>
        <p:spPr>
          <a:xfrm>
            <a:off x="1218801" y="1449409"/>
            <a:ext cx="7755169" cy="3139321"/>
          </a:xfrm>
          <a:prstGeom prst="rect">
            <a:avLst/>
          </a:prstGeom>
          <a:noFill/>
        </p:spPr>
        <p:txBody>
          <a:bodyPr wrap="square">
            <a:spAutoFit/>
          </a:bodyPr>
          <a:lstStyle/>
          <a:p>
            <a:r>
              <a:rPr lang="fr-FR" b="0" dirty="0"/>
              <a:t>Analyse de données (3)  </a:t>
            </a:r>
          </a:p>
          <a:p>
            <a:r>
              <a:rPr lang="fr-FR" b="0" dirty="0"/>
              <a:t>Spectroscopies avancées (3)</a:t>
            </a:r>
          </a:p>
          <a:p>
            <a:r>
              <a:rPr lang="fr-FR" b="0" dirty="0"/>
              <a:t>Méthodes séparatives avancées (3)</a:t>
            </a:r>
          </a:p>
          <a:p>
            <a:r>
              <a:rPr lang="fr-FR" b="0" dirty="0"/>
              <a:t>Analyse d'échantillons complexes, traitement d'échantillons (3)</a:t>
            </a:r>
          </a:p>
          <a:p>
            <a:r>
              <a:rPr lang="fr-FR" b="0" dirty="0"/>
              <a:t>Electrochimie Analytique, capteurs, miniaturisation (3) </a:t>
            </a:r>
            <a:br>
              <a:rPr lang="fr-FR" b="0" dirty="0"/>
            </a:br>
            <a:r>
              <a:rPr lang="fr-FR" b="0" dirty="0"/>
              <a:t>Analyse des polymères (3)</a:t>
            </a:r>
          </a:p>
          <a:p>
            <a:r>
              <a:rPr lang="fr-FR" b="0" dirty="0"/>
              <a:t>Module au choix (6): </a:t>
            </a:r>
            <a:br>
              <a:rPr lang="fr-FR" b="0" dirty="0"/>
            </a:br>
            <a:r>
              <a:rPr lang="fr-FR" b="0" dirty="0"/>
              <a:t>Analyse de surface (6)  </a:t>
            </a:r>
            <a:br>
              <a:rPr lang="fr-FR" b="0" dirty="0"/>
            </a:br>
            <a:r>
              <a:rPr lang="fr-FR" b="0" dirty="0" err="1"/>
              <a:t>Bioanalyse</a:t>
            </a:r>
            <a:r>
              <a:rPr lang="fr-FR" b="0" dirty="0"/>
              <a:t> (3) +  Méthodes pour l'analyse de données protéomiques (3)</a:t>
            </a:r>
          </a:p>
          <a:p>
            <a:r>
              <a:rPr lang="fr-FR" b="0" dirty="0"/>
              <a:t>Stage, Missions, retour de projets (24)</a:t>
            </a:r>
          </a:p>
          <a:p>
            <a:r>
              <a:rPr lang="fr-FR" b="0" dirty="0"/>
              <a:t> </a:t>
            </a:r>
            <a:endParaRPr lang="fr-FR" dirty="0"/>
          </a:p>
        </p:txBody>
      </p:sp>
      <p:sp>
        <p:nvSpPr>
          <p:cNvPr id="13" name="ZoneTexte 12">
            <a:extLst>
              <a:ext uri="{FF2B5EF4-FFF2-40B4-BE49-F238E27FC236}">
                <a16:creationId xmlns:a16="http://schemas.microsoft.com/office/drawing/2014/main" id="{DCCDAD0F-C011-47DE-B3AC-202FF7CCE1BB}"/>
              </a:ext>
            </a:extLst>
          </p:cNvPr>
          <p:cNvSpPr txBox="1"/>
          <p:nvPr/>
        </p:nvSpPr>
        <p:spPr>
          <a:xfrm>
            <a:off x="16877" y="5806515"/>
            <a:ext cx="8957093" cy="923330"/>
          </a:xfrm>
          <a:prstGeom prst="rect">
            <a:avLst/>
          </a:prstGeom>
          <a:noFill/>
        </p:spPr>
        <p:txBody>
          <a:bodyPr wrap="square">
            <a:spAutoFit/>
          </a:bodyPr>
          <a:lstStyle/>
          <a:p>
            <a:endParaRPr lang="fr-FR" b="0" dirty="0"/>
          </a:p>
          <a:p>
            <a:r>
              <a:rPr lang="fr-FR" b="0" dirty="0"/>
              <a:t>Commun. Management Entreprise et Laboratoire (6 validation via CPE)  </a:t>
            </a:r>
          </a:p>
          <a:p>
            <a:r>
              <a:rPr lang="fr-FR" b="0" dirty="0"/>
              <a:t>Anglais: validation FCE à effectuer auprès de l’Université (portail </a:t>
            </a:r>
            <a:r>
              <a:rPr lang="fr-FR" b="0" dirty="0" err="1"/>
              <a:t>certiflangue</a:t>
            </a:r>
            <a:r>
              <a:rPr lang="fr-FR" b="0" dirty="0"/>
              <a:t>)</a:t>
            </a:r>
            <a:endParaRPr lang="fr-FR" dirty="0"/>
          </a:p>
        </p:txBody>
      </p:sp>
      <p:sp>
        <p:nvSpPr>
          <p:cNvPr id="15" name="ZoneTexte 14">
            <a:extLst>
              <a:ext uri="{FF2B5EF4-FFF2-40B4-BE49-F238E27FC236}">
                <a16:creationId xmlns:a16="http://schemas.microsoft.com/office/drawing/2014/main" id="{CD351937-2759-44DB-BEB9-AFBE79D32CDF}"/>
              </a:ext>
            </a:extLst>
          </p:cNvPr>
          <p:cNvSpPr txBox="1"/>
          <p:nvPr/>
        </p:nvSpPr>
        <p:spPr>
          <a:xfrm>
            <a:off x="1212232" y="4907868"/>
            <a:ext cx="5509846" cy="369332"/>
          </a:xfrm>
          <a:prstGeom prst="rect">
            <a:avLst/>
          </a:prstGeom>
          <a:noFill/>
        </p:spPr>
        <p:txBody>
          <a:bodyPr wrap="square">
            <a:spAutoFit/>
          </a:bodyPr>
          <a:lstStyle/>
          <a:p>
            <a:r>
              <a:rPr lang="fr-FR" b="0" dirty="0"/>
              <a:t>Echantillonnage en milieu industriel (6)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CE79D5-CBE8-4081-98FD-E4F4D5EE376A}"/>
              </a:ext>
            </a:extLst>
          </p:cNvPr>
          <p:cNvSpPr txBox="1"/>
          <p:nvPr/>
        </p:nvSpPr>
        <p:spPr>
          <a:xfrm>
            <a:off x="5299" y="908720"/>
            <a:ext cx="8784976" cy="5509200"/>
          </a:xfrm>
          <a:prstGeom prst="rect">
            <a:avLst/>
          </a:prstGeom>
          <a:noFill/>
        </p:spPr>
        <p:txBody>
          <a:bodyPr wrap="square" rtlCol="0">
            <a:spAutoFit/>
          </a:bodyPr>
          <a:lstStyle/>
          <a:p>
            <a:r>
              <a:rPr lang="fr-FR" b="0" dirty="0"/>
              <a:t>Organisation:</a:t>
            </a:r>
          </a:p>
          <a:p>
            <a:pPr marL="285750" indent="-285750">
              <a:buFontTx/>
              <a:buChar char="-"/>
            </a:pPr>
            <a:r>
              <a:rPr lang="fr-FR" dirty="0"/>
              <a:t>Inscription au master </a:t>
            </a:r>
          </a:p>
          <a:p>
            <a:pPr marL="742950" lvl="1" indent="-285750">
              <a:buFontTx/>
              <a:buChar char="-"/>
            </a:pPr>
            <a:r>
              <a:rPr lang="fr-FR" b="0" dirty="0"/>
              <a:t>Donne accès à l’emploi du temps et à la plateforme pédagogique </a:t>
            </a:r>
            <a:r>
              <a:rPr lang="fr-FR" b="0" dirty="0" err="1"/>
              <a:t>Claroline</a:t>
            </a:r>
            <a:r>
              <a:rPr lang="fr-FR" b="0" dirty="0"/>
              <a:t> </a:t>
            </a:r>
            <a:r>
              <a:rPr lang="fr-FR" b="0" dirty="0" err="1"/>
              <a:t>connect</a:t>
            </a:r>
            <a:r>
              <a:rPr lang="fr-FR" b="0" dirty="0"/>
              <a:t> (échange de doc, support de cours …) (Planning à la semaine affiché au secrétariat</a:t>
            </a:r>
            <a:r>
              <a:rPr lang="fr-FR" dirty="0"/>
              <a:t>)</a:t>
            </a:r>
            <a:endParaRPr lang="fr-FR" b="0" dirty="0"/>
          </a:p>
          <a:p>
            <a:pPr marL="742950" lvl="1" indent="-285750">
              <a:buFontTx/>
              <a:buChar char="-"/>
            </a:pPr>
            <a:r>
              <a:rPr lang="fr-FR" dirty="0"/>
              <a:t>Secrétariat du master (Bat Berthollet, Mme </a:t>
            </a:r>
            <a:r>
              <a:rPr lang="fr-FR" dirty="0" err="1"/>
              <a:t>Bekhlaed</a:t>
            </a:r>
            <a:r>
              <a:rPr lang="fr-FR" dirty="0"/>
              <a:t>):</a:t>
            </a:r>
          </a:p>
          <a:p>
            <a:pPr lvl="1"/>
            <a:r>
              <a:rPr lang="fr-FR" dirty="0">
                <a:solidFill>
                  <a:schemeClr val="accent1"/>
                </a:solidFill>
              </a:rPr>
              <a:t>Attestation d’inscription à CPE</a:t>
            </a:r>
          </a:p>
          <a:p>
            <a:pPr lvl="1"/>
            <a:r>
              <a:rPr lang="fr-FR" dirty="0">
                <a:solidFill>
                  <a:schemeClr val="accent1"/>
                </a:solidFill>
              </a:rPr>
              <a:t>Chèque pour règlement </a:t>
            </a:r>
            <a:r>
              <a:rPr lang="fr-FR" sz="1800" dirty="0">
                <a:solidFill>
                  <a:schemeClr val="accent1"/>
                </a:solidFill>
                <a:effectLst/>
                <a:latin typeface="Calibri" panose="020F0502020204030204" pitchFamily="34" charset="0"/>
                <a:ea typeface="Calibri" panose="020F0502020204030204" pitchFamily="34" charset="0"/>
              </a:rPr>
              <a:t>CVEC (sauf pour les boursiers), </a:t>
            </a:r>
          </a:p>
          <a:p>
            <a:pPr lvl="1"/>
            <a:r>
              <a:rPr lang="fr-FR" sz="1800" dirty="0">
                <a:solidFill>
                  <a:schemeClr val="accent1"/>
                </a:solidFill>
                <a:effectLst/>
                <a:latin typeface="Calibri" panose="020F0502020204030204" pitchFamily="34" charset="0"/>
                <a:ea typeface="Calibri" panose="020F0502020204030204" pitchFamily="34" charset="0"/>
              </a:rPr>
              <a:t>Attestation de responsabilité civile mentionnant le stage obligatoire </a:t>
            </a:r>
            <a:endParaRPr lang="fr-FR" b="0" dirty="0"/>
          </a:p>
          <a:p>
            <a:pPr marL="285750" indent="-285750">
              <a:spcBef>
                <a:spcPts val="600"/>
              </a:spcBef>
              <a:buFontTx/>
              <a:buChar char="-"/>
            </a:pPr>
            <a:r>
              <a:rPr lang="fr-FR" b="0" dirty="0"/>
              <a:t>Identifier un interlocuteur unique pour le groupe (Faciliter la communication)</a:t>
            </a:r>
          </a:p>
          <a:p>
            <a:pPr marL="742950" lvl="1" indent="-285750">
              <a:buFontTx/>
              <a:buChar char="-"/>
            </a:pPr>
            <a:r>
              <a:rPr lang="fr-FR" b="0" dirty="0"/>
              <a:t>Si pas accès à </a:t>
            </a:r>
            <a:r>
              <a:rPr lang="fr-FR" b="0" dirty="0" err="1"/>
              <a:t>Claroline</a:t>
            </a:r>
            <a:r>
              <a:rPr lang="fr-FR" b="0" dirty="0"/>
              <a:t> </a:t>
            </a:r>
            <a:r>
              <a:rPr lang="fr-FR" b="0" dirty="0" err="1"/>
              <a:t>Connect</a:t>
            </a:r>
            <a:r>
              <a:rPr lang="fr-FR" b="0" dirty="0"/>
              <a:t> (demande par mail pour l’ensemble des étudiants)</a:t>
            </a:r>
          </a:p>
          <a:p>
            <a:pPr marL="742950" lvl="1" indent="-285750">
              <a:buFontTx/>
              <a:buChar char="-"/>
            </a:pPr>
            <a:r>
              <a:rPr lang="fr-FR" b="0" dirty="0"/>
              <a:t>Attention parfois incompatibilité d’affichage emploi du temps CPE (par exemple l’UE Echantillonnage en milieu industriel (parcours AI)) </a:t>
            </a:r>
          </a:p>
          <a:p>
            <a:r>
              <a:rPr lang="fr-FR" b="0" dirty="0"/>
              <a:t>Vérifier l’emploi du temps AI et signaler </a:t>
            </a:r>
            <a:r>
              <a:rPr lang="fr-FR" b="0" dirty="0" err="1"/>
              <a:t>tte</a:t>
            </a:r>
            <a:r>
              <a:rPr lang="fr-FR" b="0" dirty="0"/>
              <a:t> incompatibilité à Mme </a:t>
            </a:r>
            <a:r>
              <a:rPr lang="fr-FR" b="0" dirty="0" err="1"/>
              <a:t>Bekhaled</a:t>
            </a:r>
            <a:r>
              <a:rPr lang="fr-FR" b="0" dirty="0"/>
              <a:t> (me mettre en copie)</a:t>
            </a:r>
          </a:p>
          <a:p>
            <a:pPr marL="285750" indent="-285750">
              <a:spcBef>
                <a:spcPts val="600"/>
              </a:spcBef>
              <a:buFontTx/>
              <a:buChar char="-"/>
            </a:pPr>
            <a:r>
              <a:rPr lang="fr-FR" b="0" dirty="0"/>
              <a:t>Stage CPE </a:t>
            </a:r>
          </a:p>
          <a:p>
            <a:pPr marL="742950" lvl="1" indent="-285750">
              <a:buFontTx/>
              <a:buChar char="-"/>
            </a:pPr>
            <a:r>
              <a:rPr lang="fr-FR" dirty="0"/>
              <a:t>Validation préalable des sujets obligatoire </a:t>
            </a:r>
          </a:p>
          <a:p>
            <a:pPr marL="742950" lvl="1" indent="-285750">
              <a:buFontTx/>
              <a:buChar char="-"/>
            </a:pPr>
            <a:r>
              <a:rPr lang="fr-FR" dirty="0"/>
              <a:t>Faire parvenir la convention de Stage CPE (Mme </a:t>
            </a:r>
            <a:r>
              <a:rPr lang="fr-FR" dirty="0" err="1"/>
              <a:t>Bekhaled</a:t>
            </a:r>
            <a:r>
              <a:rPr lang="fr-FR" dirty="0"/>
              <a:t> + VD)</a:t>
            </a:r>
          </a:p>
          <a:p>
            <a:pPr marL="742950" lvl="1" indent="-285750">
              <a:buFontTx/>
              <a:buChar char="-"/>
            </a:pPr>
            <a:r>
              <a:rPr lang="fr-FR" dirty="0"/>
              <a:t>Rapport biblio intermédiaire</a:t>
            </a:r>
          </a:p>
          <a:p>
            <a:pPr marL="742950" lvl="1" indent="-285750">
              <a:buFontTx/>
              <a:buChar char="-"/>
            </a:pPr>
            <a:r>
              <a:rPr lang="fr-FR" b="0" dirty="0"/>
              <a:t>Soutenances début septembre (commune avec soutenance CPE)</a:t>
            </a:r>
          </a:p>
        </p:txBody>
      </p:sp>
    </p:spTree>
    <p:extLst>
      <p:ext uri="{BB962C8B-B14F-4D97-AF65-F5344CB8AC3E}">
        <p14:creationId xmlns:p14="http://schemas.microsoft.com/office/powerpoint/2010/main" val="173825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DE4D3B7-26EF-4800-B66F-CD928B235F97}"/>
              </a:ext>
            </a:extLst>
          </p:cNvPr>
          <p:cNvSpPr txBox="1"/>
          <p:nvPr/>
        </p:nvSpPr>
        <p:spPr>
          <a:xfrm>
            <a:off x="179512" y="908452"/>
            <a:ext cx="6840760" cy="369332"/>
          </a:xfrm>
          <a:prstGeom prst="rect">
            <a:avLst/>
          </a:prstGeom>
          <a:noFill/>
        </p:spPr>
        <p:txBody>
          <a:bodyPr wrap="square">
            <a:spAutoFit/>
          </a:bodyPr>
          <a:lstStyle/>
          <a:p>
            <a:r>
              <a:rPr lang="fr-FR" b="0" dirty="0"/>
              <a:t>Emploi du temps sur ADE (semaine de Septembre) </a:t>
            </a:r>
            <a:endParaRPr lang="fr-FR" dirty="0"/>
          </a:p>
        </p:txBody>
      </p:sp>
      <p:pic>
        <p:nvPicPr>
          <p:cNvPr id="4" name="Image 3">
            <a:extLst>
              <a:ext uri="{FF2B5EF4-FFF2-40B4-BE49-F238E27FC236}">
                <a16:creationId xmlns:a16="http://schemas.microsoft.com/office/drawing/2014/main" id="{6F13997E-0A42-B33C-2377-FA6A50AE4FF4}"/>
              </a:ext>
            </a:extLst>
          </p:cNvPr>
          <p:cNvPicPr>
            <a:picLocks noChangeAspect="1"/>
          </p:cNvPicPr>
          <p:nvPr/>
        </p:nvPicPr>
        <p:blipFill>
          <a:blip r:embed="rId2"/>
          <a:stretch>
            <a:fillRect/>
          </a:stretch>
        </p:blipFill>
        <p:spPr>
          <a:xfrm>
            <a:off x="166688" y="1484784"/>
            <a:ext cx="2895323" cy="4869160"/>
          </a:xfrm>
          <a:prstGeom prst="rect">
            <a:avLst/>
          </a:prstGeom>
        </p:spPr>
      </p:pic>
      <p:pic>
        <p:nvPicPr>
          <p:cNvPr id="7" name="Image 6">
            <a:extLst>
              <a:ext uri="{FF2B5EF4-FFF2-40B4-BE49-F238E27FC236}">
                <a16:creationId xmlns:a16="http://schemas.microsoft.com/office/drawing/2014/main" id="{4D1B73B0-4E1D-C740-6BB4-45BF8716CE55}"/>
              </a:ext>
            </a:extLst>
          </p:cNvPr>
          <p:cNvPicPr>
            <a:picLocks noChangeAspect="1"/>
          </p:cNvPicPr>
          <p:nvPr/>
        </p:nvPicPr>
        <p:blipFill>
          <a:blip r:embed="rId3"/>
          <a:stretch>
            <a:fillRect/>
          </a:stretch>
        </p:blipFill>
        <p:spPr>
          <a:xfrm>
            <a:off x="3062011" y="1484784"/>
            <a:ext cx="4801941" cy="2880320"/>
          </a:xfrm>
          <a:prstGeom prst="rect">
            <a:avLst/>
          </a:prstGeom>
        </p:spPr>
      </p:pic>
      <p:pic>
        <p:nvPicPr>
          <p:cNvPr id="9" name="Image 8">
            <a:extLst>
              <a:ext uri="{FF2B5EF4-FFF2-40B4-BE49-F238E27FC236}">
                <a16:creationId xmlns:a16="http://schemas.microsoft.com/office/drawing/2014/main" id="{C890027F-6F6C-B4B8-551D-90A711D70597}"/>
              </a:ext>
            </a:extLst>
          </p:cNvPr>
          <p:cNvPicPr>
            <a:picLocks noChangeAspect="1"/>
          </p:cNvPicPr>
          <p:nvPr/>
        </p:nvPicPr>
        <p:blipFill>
          <a:blip r:embed="rId4"/>
          <a:stretch>
            <a:fillRect/>
          </a:stretch>
        </p:blipFill>
        <p:spPr>
          <a:xfrm>
            <a:off x="3083591" y="4365104"/>
            <a:ext cx="4801941" cy="2451710"/>
          </a:xfrm>
          <a:prstGeom prst="rect">
            <a:avLst/>
          </a:prstGeom>
        </p:spPr>
      </p:pic>
      <p:pic>
        <p:nvPicPr>
          <p:cNvPr id="11" name="Image 10">
            <a:extLst>
              <a:ext uri="{FF2B5EF4-FFF2-40B4-BE49-F238E27FC236}">
                <a16:creationId xmlns:a16="http://schemas.microsoft.com/office/drawing/2014/main" id="{AAAFC934-91F9-11C2-EF60-CAD70130EA9E}"/>
              </a:ext>
            </a:extLst>
          </p:cNvPr>
          <p:cNvPicPr>
            <a:picLocks noChangeAspect="1"/>
          </p:cNvPicPr>
          <p:nvPr/>
        </p:nvPicPr>
        <p:blipFill>
          <a:blip r:embed="rId5"/>
          <a:stretch>
            <a:fillRect/>
          </a:stretch>
        </p:blipFill>
        <p:spPr>
          <a:xfrm>
            <a:off x="0" y="1680242"/>
            <a:ext cx="9144000" cy="4478244"/>
          </a:xfrm>
          <a:prstGeom prst="rect">
            <a:avLst/>
          </a:prstGeom>
        </p:spPr>
      </p:pic>
    </p:spTree>
    <p:extLst>
      <p:ext uri="{BB962C8B-B14F-4D97-AF65-F5344CB8AC3E}">
        <p14:creationId xmlns:p14="http://schemas.microsoft.com/office/powerpoint/2010/main" val="303990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DE4D3B7-26EF-4800-B66F-CD928B235F97}"/>
              </a:ext>
            </a:extLst>
          </p:cNvPr>
          <p:cNvSpPr txBox="1"/>
          <p:nvPr/>
        </p:nvSpPr>
        <p:spPr>
          <a:xfrm>
            <a:off x="179512" y="908452"/>
            <a:ext cx="6840760" cy="369332"/>
          </a:xfrm>
          <a:prstGeom prst="rect">
            <a:avLst/>
          </a:prstGeom>
          <a:noFill/>
        </p:spPr>
        <p:txBody>
          <a:bodyPr wrap="square">
            <a:spAutoFit/>
          </a:bodyPr>
          <a:lstStyle/>
          <a:p>
            <a:r>
              <a:rPr lang="fr-FR" b="0" dirty="0"/>
              <a:t>Emploi du temps sur ADE (semaine de Septembre) </a:t>
            </a:r>
            <a:endParaRPr lang="fr-FR" dirty="0"/>
          </a:p>
        </p:txBody>
      </p:sp>
      <p:pic>
        <p:nvPicPr>
          <p:cNvPr id="4" name="Image 3">
            <a:extLst>
              <a:ext uri="{FF2B5EF4-FFF2-40B4-BE49-F238E27FC236}">
                <a16:creationId xmlns:a16="http://schemas.microsoft.com/office/drawing/2014/main" id="{6F13997E-0A42-B33C-2377-FA6A50AE4FF4}"/>
              </a:ext>
            </a:extLst>
          </p:cNvPr>
          <p:cNvPicPr>
            <a:picLocks noChangeAspect="1"/>
          </p:cNvPicPr>
          <p:nvPr/>
        </p:nvPicPr>
        <p:blipFill>
          <a:blip r:embed="rId2"/>
          <a:stretch>
            <a:fillRect/>
          </a:stretch>
        </p:blipFill>
        <p:spPr>
          <a:xfrm>
            <a:off x="166688" y="1484784"/>
            <a:ext cx="2895323" cy="4869160"/>
          </a:xfrm>
          <a:prstGeom prst="rect">
            <a:avLst/>
          </a:prstGeom>
        </p:spPr>
      </p:pic>
      <p:pic>
        <p:nvPicPr>
          <p:cNvPr id="7" name="Image 6">
            <a:extLst>
              <a:ext uri="{FF2B5EF4-FFF2-40B4-BE49-F238E27FC236}">
                <a16:creationId xmlns:a16="http://schemas.microsoft.com/office/drawing/2014/main" id="{4D1B73B0-4E1D-C740-6BB4-45BF8716CE55}"/>
              </a:ext>
            </a:extLst>
          </p:cNvPr>
          <p:cNvPicPr>
            <a:picLocks noChangeAspect="1"/>
          </p:cNvPicPr>
          <p:nvPr/>
        </p:nvPicPr>
        <p:blipFill>
          <a:blip r:embed="rId3"/>
          <a:stretch>
            <a:fillRect/>
          </a:stretch>
        </p:blipFill>
        <p:spPr>
          <a:xfrm>
            <a:off x="3062011" y="1484784"/>
            <a:ext cx="4801941" cy="2880320"/>
          </a:xfrm>
          <a:prstGeom prst="rect">
            <a:avLst/>
          </a:prstGeom>
        </p:spPr>
      </p:pic>
      <p:pic>
        <p:nvPicPr>
          <p:cNvPr id="9" name="Image 8">
            <a:extLst>
              <a:ext uri="{FF2B5EF4-FFF2-40B4-BE49-F238E27FC236}">
                <a16:creationId xmlns:a16="http://schemas.microsoft.com/office/drawing/2014/main" id="{C890027F-6F6C-B4B8-551D-90A711D70597}"/>
              </a:ext>
            </a:extLst>
          </p:cNvPr>
          <p:cNvPicPr>
            <a:picLocks noChangeAspect="1"/>
          </p:cNvPicPr>
          <p:nvPr/>
        </p:nvPicPr>
        <p:blipFill>
          <a:blip r:embed="rId4"/>
          <a:stretch>
            <a:fillRect/>
          </a:stretch>
        </p:blipFill>
        <p:spPr>
          <a:xfrm>
            <a:off x="3083591" y="4365104"/>
            <a:ext cx="4801941" cy="2451710"/>
          </a:xfrm>
          <a:prstGeom prst="rect">
            <a:avLst/>
          </a:prstGeom>
        </p:spPr>
      </p:pic>
    </p:spTree>
    <p:extLst>
      <p:ext uri="{BB962C8B-B14F-4D97-AF65-F5344CB8AC3E}">
        <p14:creationId xmlns:p14="http://schemas.microsoft.com/office/powerpoint/2010/main" val="29407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09A2C7A-512D-4373-A83D-E86C138A97B3}"/>
              </a:ext>
            </a:extLst>
          </p:cNvPr>
          <p:cNvSpPr txBox="1"/>
          <p:nvPr/>
        </p:nvSpPr>
        <p:spPr>
          <a:xfrm>
            <a:off x="179512" y="971436"/>
            <a:ext cx="7416824" cy="369332"/>
          </a:xfrm>
          <a:prstGeom prst="rect">
            <a:avLst/>
          </a:prstGeom>
          <a:noFill/>
        </p:spPr>
        <p:txBody>
          <a:bodyPr wrap="square">
            <a:spAutoFit/>
          </a:bodyPr>
          <a:lstStyle/>
          <a:p>
            <a:r>
              <a:rPr lang="fr-FR" b="1" dirty="0">
                <a:solidFill>
                  <a:schemeClr val="tx2"/>
                </a:solidFill>
              </a:rPr>
              <a:t>Master « Chimie Physique et Analytique » 2</a:t>
            </a:r>
            <a:r>
              <a:rPr lang="fr-FR" b="1" baseline="30000" dirty="0">
                <a:solidFill>
                  <a:schemeClr val="tx2"/>
                </a:solidFill>
              </a:rPr>
              <a:t>ème</a:t>
            </a:r>
            <a:r>
              <a:rPr lang="fr-FR" b="1" dirty="0">
                <a:solidFill>
                  <a:schemeClr val="tx2"/>
                </a:solidFill>
              </a:rPr>
              <a:t> année : </a:t>
            </a:r>
            <a:r>
              <a:rPr lang="fr-FR" b="0" dirty="0"/>
              <a:t> </a:t>
            </a:r>
            <a:r>
              <a:rPr lang="fr-FR" b="1" dirty="0">
                <a:solidFill>
                  <a:schemeClr val="tx2"/>
                </a:solidFill>
              </a:rPr>
              <a:t>parcours Recherche</a:t>
            </a:r>
            <a:endParaRPr lang="fr-FR" dirty="0"/>
          </a:p>
        </p:txBody>
      </p:sp>
      <p:sp>
        <p:nvSpPr>
          <p:cNvPr id="6" name="Rectangle : coins arrondis 5">
            <a:extLst>
              <a:ext uri="{FF2B5EF4-FFF2-40B4-BE49-F238E27FC236}">
                <a16:creationId xmlns:a16="http://schemas.microsoft.com/office/drawing/2014/main" id="{5678EA4E-1C02-4ADA-BB12-8643539F0F0A}"/>
              </a:ext>
            </a:extLst>
          </p:cNvPr>
          <p:cNvSpPr/>
          <p:nvPr/>
        </p:nvSpPr>
        <p:spPr bwMode="auto">
          <a:xfrm>
            <a:off x="33246" y="1395933"/>
            <a:ext cx="8941310" cy="5228150"/>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charset="0"/>
            </a:endParaRPr>
          </a:p>
        </p:txBody>
      </p:sp>
      <p:sp>
        <p:nvSpPr>
          <p:cNvPr id="7" name="ZoneTexte 6">
            <a:extLst>
              <a:ext uri="{FF2B5EF4-FFF2-40B4-BE49-F238E27FC236}">
                <a16:creationId xmlns:a16="http://schemas.microsoft.com/office/drawing/2014/main" id="{82EB16B9-E967-4661-B8E0-1BFF82BEF58D}"/>
              </a:ext>
            </a:extLst>
          </p:cNvPr>
          <p:cNvSpPr txBox="1"/>
          <p:nvPr/>
        </p:nvSpPr>
        <p:spPr>
          <a:xfrm>
            <a:off x="467544" y="1440656"/>
            <a:ext cx="2653034" cy="369332"/>
          </a:xfrm>
          <a:prstGeom prst="rect">
            <a:avLst/>
          </a:prstGeom>
          <a:noFill/>
        </p:spPr>
        <p:txBody>
          <a:bodyPr wrap="none" rtlCol="0">
            <a:spAutoFit/>
          </a:bodyPr>
          <a:lstStyle/>
          <a:p>
            <a:r>
              <a:rPr lang="fr-FR" b="1" dirty="0">
                <a:solidFill>
                  <a:schemeClr val="bg1"/>
                </a:solidFill>
              </a:rPr>
              <a:t>Analyse Physico-chimique</a:t>
            </a:r>
          </a:p>
        </p:txBody>
      </p:sp>
      <p:pic>
        <p:nvPicPr>
          <p:cNvPr id="8" name="Picture 2">
            <a:extLst>
              <a:ext uri="{FF2B5EF4-FFF2-40B4-BE49-F238E27FC236}">
                <a16:creationId xmlns:a16="http://schemas.microsoft.com/office/drawing/2014/main" id="{B50FA134-E35D-447D-A0F8-3A37584EAB49}"/>
              </a:ext>
            </a:extLst>
          </p:cNvPr>
          <p:cNvPicPr>
            <a:picLocks noChangeAspect="1" noChangeArrowheads="1"/>
          </p:cNvPicPr>
          <p:nvPr/>
        </p:nvPicPr>
        <p:blipFill rotWithShape="1">
          <a:blip r:embed="rId2" cstate="print"/>
          <a:srcRect l="14612" t="36533" r="73623" b="50850"/>
          <a:stretch/>
        </p:blipFill>
        <p:spPr bwMode="auto">
          <a:xfrm>
            <a:off x="138858" y="1805593"/>
            <a:ext cx="1048771" cy="864663"/>
          </a:xfrm>
          <a:prstGeom prst="rect">
            <a:avLst/>
          </a:prstGeom>
          <a:ln>
            <a:noFill/>
          </a:ln>
          <a:effectLst>
            <a:softEdge rad="112500"/>
          </a:effectLst>
        </p:spPr>
      </p:pic>
      <p:sp>
        <p:nvSpPr>
          <p:cNvPr id="9" name="ZoneTexte 8">
            <a:extLst>
              <a:ext uri="{FF2B5EF4-FFF2-40B4-BE49-F238E27FC236}">
                <a16:creationId xmlns:a16="http://schemas.microsoft.com/office/drawing/2014/main" id="{ABDD34B4-9D03-4706-86DF-56AB57DA0B76}"/>
              </a:ext>
            </a:extLst>
          </p:cNvPr>
          <p:cNvSpPr txBox="1"/>
          <p:nvPr/>
        </p:nvSpPr>
        <p:spPr>
          <a:xfrm>
            <a:off x="1258417" y="1806337"/>
            <a:ext cx="7755169" cy="2862322"/>
          </a:xfrm>
          <a:prstGeom prst="rect">
            <a:avLst/>
          </a:prstGeom>
          <a:noFill/>
        </p:spPr>
        <p:txBody>
          <a:bodyPr wrap="square">
            <a:spAutoFit/>
          </a:bodyPr>
          <a:lstStyle/>
          <a:p>
            <a:r>
              <a:rPr lang="fr-FR" b="0" dirty="0"/>
              <a:t>Analyse de données (3)  </a:t>
            </a:r>
          </a:p>
          <a:p>
            <a:r>
              <a:rPr lang="fr-FR" b="0" dirty="0"/>
              <a:t>Analyse d'échantillons complexes, traitement d'échantillons (3)</a:t>
            </a:r>
          </a:p>
          <a:p>
            <a:r>
              <a:rPr lang="fr-FR" dirty="0"/>
              <a:t>Méthodologie des plans d'expérience (3)</a:t>
            </a:r>
          </a:p>
          <a:p>
            <a:r>
              <a:rPr lang="fr-FR" b="0" dirty="0"/>
              <a:t>Qualification d’instruments et validation de méthodes(3)</a:t>
            </a:r>
          </a:p>
          <a:p>
            <a:r>
              <a:rPr lang="fr-FR" b="0" dirty="0"/>
              <a:t>Electrochimie Analytique, capteurs, miniaturisation (3) </a:t>
            </a:r>
            <a:br>
              <a:rPr lang="fr-FR" b="0" dirty="0"/>
            </a:br>
            <a:r>
              <a:rPr lang="fr-FR" b="0" dirty="0"/>
              <a:t>Analyse des polymères (3)</a:t>
            </a:r>
          </a:p>
          <a:p>
            <a:r>
              <a:rPr lang="fr-FR" dirty="0"/>
              <a:t>Etude bibliographique (3)</a:t>
            </a:r>
          </a:p>
          <a:p>
            <a:r>
              <a:rPr lang="fr-FR" dirty="0"/>
              <a:t>Communication Management Entreprise et Laboratoire (6)</a:t>
            </a:r>
          </a:p>
          <a:p>
            <a:r>
              <a:rPr lang="fr-FR" dirty="0"/>
              <a:t> Anglais pour la communication professionnelle niveau 2 (3)</a:t>
            </a:r>
          </a:p>
          <a:p>
            <a:r>
              <a:rPr lang="fr-FR" b="0" dirty="0"/>
              <a:t>Stage, Missions, retour de projets </a:t>
            </a:r>
            <a:r>
              <a:rPr lang="fr-FR" dirty="0"/>
              <a:t>+ </a:t>
            </a:r>
            <a:r>
              <a:rPr lang="fr-FR" b="1" dirty="0">
                <a:solidFill>
                  <a:schemeClr val="accent2">
                    <a:lumMod val="50000"/>
                  </a:schemeClr>
                </a:solidFill>
              </a:rPr>
              <a:t>Etude bibliographique </a:t>
            </a:r>
            <a:r>
              <a:rPr lang="fr-FR" b="0" dirty="0"/>
              <a:t>(24)</a:t>
            </a:r>
            <a:endParaRPr lang="fr-FR" dirty="0"/>
          </a:p>
        </p:txBody>
      </p:sp>
      <p:sp>
        <p:nvSpPr>
          <p:cNvPr id="10" name="ZoneTexte 9">
            <a:extLst>
              <a:ext uri="{FF2B5EF4-FFF2-40B4-BE49-F238E27FC236}">
                <a16:creationId xmlns:a16="http://schemas.microsoft.com/office/drawing/2014/main" id="{902E5835-DBFA-46EF-898C-6C18D7F39F23}"/>
              </a:ext>
            </a:extLst>
          </p:cNvPr>
          <p:cNvSpPr txBox="1"/>
          <p:nvPr/>
        </p:nvSpPr>
        <p:spPr>
          <a:xfrm>
            <a:off x="-5566" y="4515215"/>
            <a:ext cx="8479051" cy="1200329"/>
          </a:xfrm>
          <a:prstGeom prst="rect">
            <a:avLst/>
          </a:prstGeom>
          <a:noFill/>
        </p:spPr>
        <p:txBody>
          <a:bodyPr wrap="square">
            <a:spAutoFit/>
          </a:bodyPr>
          <a:lstStyle/>
          <a:p>
            <a:r>
              <a:rPr lang="fr-FR" dirty="0">
                <a:solidFill>
                  <a:schemeClr val="bg2"/>
                </a:solidFill>
              </a:rPr>
              <a:t>			Méthodes séparatives avancées (3)</a:t>
            </a:r>
          </a:p>
          <a:p>
            <a:r>
              <a:rPr lang="fr-FR" b="1" dirty="0">
                <a:solidFill>
                  <a:schemeClr val="bg2"/>
                </a:solidFill>
              </a:rPr>
              <a:t>Module au choix 1 (3): </a:t>
            </a:r>
            <a:r>
              <a:rPr lang="fr-FR" dirty="0">
                <a:solidFill>
                  <a:schemeClr val="bg2"/>
                </a:solidFill>
              </a:rPr>
              <a:t>	Méthodes optiques d'analyse, analyse d'images (3)</a:t>
            </a:r>
          </a:p>
          <a:p>
            <a:r>
              <a:rPr lang="fr-FR" dirty="0">
                <a:solidFill>
                  <a:schemeClr val="bg2"/>
                </a:solidFill>
              </a:rPr>
              <a:t>			Spectroscopies</a:t>
            </a:r>
            <a:r>
              <a:rPr lang="fr-FR" b="0" dirty="0">
                <a:solidFill>
                  <a:schemeClr val="bg2"/>
                </a:solidFill>
              </a:rPr>
              <a:t> avancées (3)</a:t>
            </a:r>
          </a:p>
          <a:p>
            <a:endParaRPr lang="fr-FR" b="0" dirty="0"/>
          </a:p>
        </p:txBody>
      </p:sp>
      <p:sp>
        <p:nvSpPr>
          <p:cNvPr id="12" name="ZoneTexte 11">
            <a:extLst>
              <a:ext uri="{FF2B5EF4-FFF2-40B4-BE49-F238E27FC236}">
                <a16:creationId xmlns:a16="http://schemas.microsoft.com/office/drawing/2014/main" id="{F75D1FD0-DE8F-4751-AB5F-714763607E89}"/>
              </a:ext>
            </a:extLst>
          </p:cNvPr>
          <p:cNvSpPr txBox="1"/>
          <p:nvPr/>
        </p:nvSpPr>
        <p:spPr>
          <a:xfrm>
            <a:off x="-5566" y="5500036"/>
            <a:ext cx="9211194" cy="646331"/>
          </a:xfrm>
          <a:prstGeom prst="rect">
            <a:avLst/>
          </a:prstGeom>
          <a:noFill/>
        </p:spPr>
        <p:txBody>
          <a:bodyPr wrap="square">
            <a:spAutoFit/>
          </a:bodyPr>
          <a:lstStyle/>
          <a:p>
            <a:r>
              <a:rPr lang="fr-FR" b="1" dirty="0">
                <a:solidFill>
                  <a:schemeClr val="bg1"/>
                </a:solidFill>
              </a:rPr>
              <a:t>Module au choix 2 (6): 	</a:t>
            </a:r>
            <a:r>
              <a:rPr lang="fr-FR" dirty="0">
                <a:solidFill>
                  <a:schemeClr val="bg1"/>
                </a:solidFill>
              </a:rPr>
              <a:t>Analyse de surface (6)  </a:t>
            </a:r>
            <a:br>
              <a:rPr lang="fr-FR" dirty="0">
                <a:solidFill>
                  <a:schemeClr val="bg1"/>
                </a:solidFill>
              </a:rPr>
            </a:br>
            <a:r>
              <a:rPr lang="fr-FR" dirty="0">
                <a:solidFill>
                  <a:schemeClr val="bg1"/>
                </a:solidFill>
              </a:rPr>
              <a:t>			</a:t>
            </a:r>
            <a:r>
              <a:rPr lang="fr-FR" dirty="0" err="1">
                <a:solidFill>
                  <a:schemeClr val="bg1"/>
                </a:solidFill>
              </a:rPr>
              <a:t>Bioanalyse</a:t>
            </a:r>
            <a:r>
              <a:rPr lang="fr-FR" dirty="0">
                <a:solidFill>
                  <a:schemeClr val="bg1"/>
                </a:solidFill>
              </a:rPr>
              <a:t>(3)+Méthodes pour l'analyse de données </a:t>
            </a:r>
            <a:r>
              <a:rPr lang="fr-FR" dirty="0" err="1">
                <a:solidFill>
                  <a:schemeClr val="bg1"/>
                </a:solidFill>
              </a:rPr>
              <a:t>protéom</a:t>
            </a:r>
            <a:r>
              <a:rPr lang="fr-FR" dirty="0">
                <a:solidFill>
                  <a:schemeClr val="bg1"/>
                </a:solidFill>
              </a:rPr>
              <a:t>. (3</a:t>
            </a:r>
            <a:r>
              <a:rPr lang="fr-FR" b="1" dirty="0">
                <a:solidFill>
                  <a:schemeClr val="bg1"/>
                </a:solidFill>
              </a:rPr>
              <a:t>)</a:t>
            </a:r>
          </a:p>
        </p:txBody>
      </p:sp>
    </p:spTree>
    <p:extLst>
      <p:ext uri="{BB962C8B-B14F-4D97-AF65-F5344CB8AC3E}">
        <p14:creationId xmlns:p14="http://schemas.microsoft.com/office/powerpoint/2010/main" val="366550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a:extLst>
              <a:ext uri="{FF2B5EF4-FFF2-40B4-BE49-F238E27FC236}">
                <a16:creationId xmlns:a16="http://schemas.microsoft.com/office/drawing/2014/main" id="{A70ACA5D-D643-C12D-07CA-42A8B6BF86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71" y="1124744"/>
            <a:ext cx="8448657" cy="518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2AB09B00-6330-72EF-CCB0-980659F07954}"/>
              </a:ext>
            </a:extLst>
          </p:cNvPr>
          <p:cNvSpPr txBox="1"/>
          <p:nvPr/>
        </p:nvSpPr>
        <p:spPr>
          <a:xfrm>
            <a:off x="266593" y="6319515"/>
            <a:ext cx="8500019" cy="369332"/>
          </a:xfrm>
          <a:prstGeom prst="rect">
            <a:avLst/>
          </a:prstGeom>
          <a:noFill/>
        </p:spPr>
        <p:txBody>
          <a:bodyPr wrap="none" rtlCol="0">
            <a:spAutoFit/>
          </a:bodyPr>
          <a:lstStyle/>
          <a:p>
            <a:r>
              <a:rPr lang="fr-FR" dirty="0"/>
              <a:t>Stage filé sur le premier semestre (selon planning alternant) =&gt; Démarrage le 13 Octobre</a:t>
            </a:r>
          </a:p>
        </p:txBody>
      </p:sp>
      <p:sp>
        <p:nvSpPr>
          <p:cNvPr id="3" name="Flèche : droite 2">
            <a:extLst>
              <a:ext uri="{FF2B5EF4-FFF2-40B4-BE49-F238E27FC236}">
                <a16:creationId xmlns:a16="http://schemas.microsoft.com/office/drawing/2014/main" id="{9DF31522-3634-C79D-D90A-C5EE86AD4ECB}"/>
              </a:ext>
            </a:extLst>
          </p:cNvPr>
          <p:cNvSpPr/>
          <p:nvPr/>
        </p:nvSpPr>
        <p:spPr>
          <a:xfrm>
            <a:off x="107504" y="3088961"/>
            <a:ext cx="1043608"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97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8BAC35-6D6C-4536-8497-F3AEFCBA7EDF}"/>
              </a:ext>
            </a:extLst>
          </p:cNvPr>
          <p:cNvSpPr txBox="1"/>
          <p:nvPr/>
        </p:nvSpPr>
        <p:spPr>
          <a:xfrm>
            <a:off x="215516" y="836712"/>
            <a:ext cx="8820980" cy="5755422"/>
          </a:xfrm>
          <a:prstGeom prst="rect">
            <a:avLst/>
          </a:prstGeom>
          <a:noFill/>
        </p:spPr>
        <p:txBody>
          <a:bodyPr wrap="square">
            <a:spAutoFit/>
          </a:bodyPr>
          <a:lstStyle/>
          <a:p>
            <a:r>
              <a:rPr lang="fr-FR" b="1" dirty="0">
                <a:solidFill>
                  <a:schemeClr val="accent2">
                    <a:lumMod val="50000"/>
                  </a:schemeClr>
                </a:solidFill>
              </a:rPr>
              <a:t>Etude bibliographique (travail seul ou en binôme)</a:t>
            </a:r>
          </a:p>
          <a:p>
            <a:endParaRPr lang="fr-FR" sz="1400" b="0" dirty="0"/>
          </a:p>
          <a:p>
            <a:r>
              <a:rPr lang="fr-FR" sz="1400" b="0" u="sng" dirty="0"/>
              <a:t>Fin septembre </a:t>
            </a:r>
            <a:r>
              <a:rPr lang="fr-FR" sz="1400" b="0" dirty="0"/>
              <a:t>: avoir choisi et avoir transmis (</a:t>
            </a:r>
            <a:r>
              <a:rPr lang="fr-FR" sz="1400" b="0" dirty="0" err="1"/>
              <a:t>Claroline</a:t>
            </a:r>
            <a:r>
              <a:rPr lang="fr-FR" sz="1400" b="0" dirty="0"/>
              <a:t>) son sujet de bibliographie </a:t>
            </a:r>
          </a:p>
          <a:p>
            <a:r>
              <a:rPr lang="fr-FR" sz="1400" b="0" dirty="0"/>
              <a:t>Exemple : problématique liée au glyphosate , ….</a:t>
            </a:r>
          </a:p>
          <a:p>
            <a:endParaRPr lang="fr-FR" sz="1400" b="0" dirty="0"/>
          </a:p>
          <a:p>
            <a:r>
              <a:rPr lang="fr-FR" sz="1400" b="0" u="sng" dirty="0"/>
              <a:t>Début octobre </a:t>
            </a:r>
            <a:r>
              <a:rPr lang="fr-FR" sz="1400" b="0" dirty="0"/>
              <a:t>: présentation orale du sujet (5 min) </a:t>
            </a:r>
          </a:p>
          <a:p>
            <a:r>
              <a:rPr lang="fr-FR" sz="1400" b="0" dirty="0"/>
              <a:t>Expliquer le contexte sociétal et lister quelques questions scientifiques autour de cette problématique</a:t>
            </a:r>
          </a:p>
          <a:p>
            <a:r>
              <a:rPr lang="fr-FR" sz="1400" b="0" dirty="0"/>
              <a:t>Exemple glyphosate : pourquoi , normes, risques, toxicité, transfert environnement/humain, règlementation</a:t>
            </a:r>
          </a:p>
          <a:p>
            <a:endParaRPr lang="fr-FR" sz="1400" u="sng" dirty="0"/>
          </a:p>
          <a:p>
            <a:r>
              <a:rPr lang="fr-FR" sz="1400" u="sng" dirty="0"/>
              <a:t>Mi- </a:t>
            </a:r>
            <a:r>
              <a:rPr lang="fr-FR" sz="1400" b="0" u="sng" dirty="0"/>
              <a:t>octobre </a:t>
            </a:r>
            <a:r>
              <a:rPr lang="fr-FR" sz="1400" b="0" dirty="0"/>
              <a:t>: identification et présentation des différentes problématiques analytiques et des différents aspects associés</a:t>
            </a:r>
          </a:p>
          <a:p>
            <a:r>
              <a:rPr lang="fr-FR" sz="1400" b="0" dirty="0"/>
              <a:t>Exemple : </a:t>
            </a:r>
          </a:p>
          <a:p>
            <a:r>
              <a:rPr lang="fr-FR" sz="1400" b="0" dirty="0"/>
              <a:t>Quantification glyphosate dans l’environnement : dans quel compartiment, quel échantillonnage, quel cahier des charges associé</a:t>
            </a:r>
          </a:p>
          <a:p>
            <a:r>
              <a:rPr lang="fr-FR" sz="1400" b="0" dirty="0"/>
              <a:t>quantification glyphosate dans le corps humain : quel mode de contamination, quel organe ou fluide biologique d’accumulation, quel cahier des charges…</a:t>
            </a:r>
          </a:p>
          <a:p>
            <a:endParaRPr lang="fr-FR" sz="1400" b="0" dirty="0"/>
          </a:p>
          <a:p>
            <a:r>
              <a:rPr lang="fr-FR" sz="1400" b="0" u="sng" dirty="0"/>
              <a:t>Début novembre : </a:t>
            </a:r>
            <a:r>
              <a:rPr lang="fr-FR" sz="1400" b="0" dirty="0"/>
              <a:t>transmettre (</a:t>
            </a:r>
            <a:r>
              <a:rPr lang="fr-FR" sz="1400" b="0" dirty="0" err="1"/>
              <a:t>Claroline</a:t>
            </a:r>
            <a:r>
              <a:rPr lang="fr-FR" sz="1400" b="0" dirty="0"/>
              <a:t>) une liste de 20 </a:t>
            </a:r>
            <a:r>
              <a:rPr lang="fr-FR" sz="1400" b="0" dirty="0" err="1"/>
              <a:t>publis</a:t>
            </a:r>
            <a:r>
              <a:rPr lang="fr-FR" sz="1400" b="0" dirty="0"/>
              <a:t> environ (minimum) dont au moins certaines très récentes pour faire état de l’art sur la problématique analytique retenue</a:t>
            </a:r>
          </a:p>
          <a:p>
            <a:endParaRPr lang="fr-FR" sz="1400" b="0" dirty="0"/>
          </a:p>
          <a:p>
            <a:r>
              <a:rPr lang="fr-FR" sz="1400" b="0" u="sng" dirty="0"/>
              <a:t>Décembre :</a:t>
            </a:r>
            <a:r>
              <a:rPr lang="fr-FR" sz="1400" b="0" dirty="0"/>
              <a:t> Présentation orale : Expliquer choix des 10 </a:t>
            </a:r>
            <a:r>
              <a:rPr lang="fr-FR" sz="1400" b="0" dirty="0" err="1"/>
              <a:t>publis</a:t>
            </a:r>
            <a:r>
              <a:rPr lang="fr-FR" sz="1400" b="0" dirty="0"/>
              <a:t> (méthodologie associée) – En décortiquer une : expliquer ce que les auteurs ont fait, pourquoi comment et les conclusions tirées</a:t>
            </a:r>
          </a:p>
          <a:p>
            <a:endParaRPr lang="fr-FR" sz="1400" b="0" dirty="0"/>
          </a:p>
          <a:p>
            <a:r>
              <a:rPr lang="fr-FR" sz="1400" b="0" u="sng" dirty="0"/>
              <a:t>Fin janvier </a:t>
            </a:r>
            <a:r>
              <a:rPr lang="fr-FR" sz="1400" b="0" dirty="0"/>
              <a:t>: rapport à remettre (15-20 pages) + soutenance (15 min)</a:t>
            </a:r>
          </a:p>
          <a:p>
            <a:r>
              <a:rPr lang="fr-FR" sz="1400" b="0" dirty="0"/>
              <a:t>Synthèse : contexte général, problématique analytique retenue et état de l’art sur la problématique (peut être sous un angle comparatif, un angle historique =évolution)</a:t>
            </a:r>
          </a:p>
        </p:txBody>
      </p:sp>
    </p:spTree>
    <p:extLst>
      <p:ext uri="{BB962C8B-B14F-4D97-AF65-F5344CB8AC3E}">
        <p14:creationId xmlns:p14="http://schemas.microsoft.com/office/powerpoint/2010/main" val="343312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flipH="1" flipV="1">
            <a:off x="8533268" y="1949921"/>
            <a:ext cx="0" cy="3972866"/>
          </a:xfrm>
          <a:prstGeom prst="line">
            <a:avLst/>
          </a:prstGeom>
          <a:noFill/>
          <a:ln w="28575">
            <a:solidFill>
              <a:srgbClr val="CC3300"/>
            </a:solidFill>
            <a:round/>
            <a:headEnd/>
            <a:tailEnd type="triangle" w="med" len="med"/>
          </a:ln>
        </p:spPr>
        <p:txBody>
          <a:bodyPr/>
          <a:lstStyle/>
          <a:p>
            <a:endParaRPr lang="fr-FR"/>
          </a:p>
        </p:txBody>
      </p:sp>
      <p:sp>
        <p:nvSpPr>
          <p:cNvPr id="3" name="Line 3"/>
          <p:cNvSpPr>
            <a:spLocks noChangeShapeType="1"/>
          </p:cNvSpPr>
          <p:nvPr/>
        </p:nvSpPr>
        <p:spPr bwMode="auto">
          <a:xfrm flipH="1" flipV="1">
            <a:off x="4860031" y="1944822"/>
            <a:ext cx="0" cy="4004458"/>
          </a:xfrm>
          <a:prstGeom prst="line">
            <a:avLst/>
          </a:prstGeom>
          <a:noFill/>
          <a:ln w="28575">
            <a:solidFill>
              <a:srgbClr val="CC3300"/>
            </a:solidFill>
            <a:round/>
            <a:headEnd/>
            <a:tailEnd type="triangle" w="med" len="med"/>
          </a:ln>
        </p:spPr>
        <p:txBody>
          <a:bodyPr/>
          <a:lstStyle/>
          <a:p>
            <a:endParaRPr lang="fr-FR"/>
          </a:p>
        </p:txBody>
      </p:sp>
      <p:sp>
        <p:nvSpPr>
          <p:cNvPr id="5" name="Text Box 5"/>
          <p:cNvSpPr txBox="1">
            <a:spLocks noChangeArrowheads="1"/>
          </p:cNvSpPr>
          <p:nvPr/>
        </p:nvSpPr>
        <p:spPr bwMode="auto">
          <a:xfrm>
            <a:off x="723803" y="829915"/>
            <a:ext cx="4372864" cy="523220"/>
          </a:xfrm>
          <a:prstGeom prst="rect">
            <a:avLst/>
          </a:prstGeom>
          <a:noFill/>
          <a:ln w="9525" algn="ctr">
            <a:noFill/>
            <a:miter lim="800000"/>
            <a:headEnd/>
            <a:tailEnd/>
          </a:ln>
        </p:spPr>
        <p:txBody>
          <a:bodyPr wrap="none">
            <a:spAutoFit/>
          </a:bodyPr>
          <a:lstStyle/>
          <a:p>
            <a:r>
              <a:rPr lang="fr-FR" sz="2800" dirty="0">
                <a:solidFill>
                  <a:srgbClr val="FF6600"/>
                </a:solidFill>
                <a:latin typeface="Arial Black" pitchFamily="34" charset="0"/>
              </a:rPr>
              <a:t>Organisation année...</a:t>
            </a:r>
          </a:p>
        </p:txBody>
      </p:sp>
      <p:sp>
        <p:nvSpPr>
          <p:cNvPr id="6" name="Rectangle 6"/>
          <p:cNvSpPr>
            <a:spLocks noChangeArrowheads="1"/>
          </p:cNvSpPr>
          <p:nvPr/>
        </p:nvSpPr>
        <p:spPr bwMode="auto">
          <a:xfrm>
            <a:off x="177646" y="1470483"/>
            <a:ext cx="2088356" cy="422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Sept. – Déc.</a:t>
            </a:r>
          </a:p>
        </p:txBody>
      </p:sp>
      <p:sp>
        <p:nvSpPr>
          <p:cNvPr id="7" name="Rectangle 7"/>
          <p:cNvSpPr>
            <a:spLocks noChangeArrowheads="1"/>
          </p:cNvSpPr>
          <p:nvPr/>
        </p:nvSpPr>
        <p:spPr bwMode="auto">
          <a:xfrm>
            <a:off x="2330610" y="1470483"/>
            <a:ext cx="1655763"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Janv. - Fév.</a:t>
            </a:r>
          </a:p>
        </p:txBody>
      </p:sp>
      <p:sp>
        <p:nvSpPr>
          <p:cNvPr id="8" name="Rectangle 8"/>
          <p:cNvSpPr>
            <a:spLocks noChangeArrowheads="1"/>
          </p:cNvSpPr>
          <p:nvPr/>
        </p:nvSpPr>
        <p:spPr bwMode="auto">
          <a:xfrm>
            <a:off x="4097975" y="1470483"/>
            <a:ext cx="3496618"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Mars - Juillet</a:t>
            </a:r>
          </a:p>
        </p:txBody>
      </p:sp>
      <p:sp>
        <p:nvSpPr>
          <p:cNvPr id="13" name="Rectangle 13"/>
          <p:cNvSpPr>
            <a:spLocks noChangeArrowheads="1"/>
          </p:cNvSpPr>
          <p:nvPr/>
        </p:nvSpPr>
        <p:spPr bwMode="auto">
          <a:xfrm>
            <a:off x="7706195" y="1470483"/>
            <a:ext cx="827087" cy="43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a:r>
              <a:rPr lang="fr-FR" dirty="0"/>
              <a:t>Août</a:t>
            </a:r>
          </a:p>
        </p:txBody>
      </p:sp>
      <p:sp>
        <p:nvSpPr>
          <p:cNvPr id="14" name="Rectangle 14"/>
          <p:cNvSpPr>
            <a:spLocks noChangeArrowheads="1"/>
          </p:cNvSpPr>
          <p:nvPr/>
        </p:nvSpPr>
        <p:spPr bwMode="auto">
          <a:xfrm>
            <a:off x="209614" y="4631780"/>
            <a:ext cx="4337050" cy="396875"/>
          </a:xfrm>
          <a:prstGeom prst="rect">
            <a:avLst/>
          </a:prstGeom>
          <a:noFill/>
          <a:ln w="9525" algn="ctr">
            <a:noFill/>
            <a:miter lim="800000"/>
            <a:headEnd/>
            <a:tailEnd/>
          </a:ln>
        </p:spPr>
        <p:txBody>
          <a:bodyPr wrap="none">
            <a:spAutoFit/>
          </a:bodyPr>
          <a:lstStyle/>
          <a:p>
            <a:r>
              <a:rPr lang="fr-FR" sz="2000" dirty="0">
                <a:solidFill>
                  <a:srgbClr val="FF6600"/>
                </a:solidFill>
                <a:latin typeface="Arial Black" pitchFamily="34" charset="0"/>
              </a:rPr>
              <a:t>M2 recherche (étudiants CPE)</a:t>
            </a:r>
          </a:p>
        </p:txBody>
      </p:sp>
      <p:sp>
        <p:nvSpPr>
          <p:cNvPr id="15" name="Rectangle 15"/>
          <p:cNvSpPr>
            <a:spLocks noChangeArrowheads="1"/>
          </p:cNvSpPr>
          <p:nvPr/>
        </p:nvSpPr>
        <p:spPr bwMode="auto">
          <a:xfrm>
            <a:off x="4097975" y="5084415"/>
            <a:ext cx="4435293" cy="504825"/>
          </a:xfrm>
          <a:prstGeom prst="rect">
            <a:avLst/>
          </a:prstGeom>
          <a:solidFill>
            <a:schemeClr val="bg1"/>
          </a:solidFill>
          <a:ln w="9525">
            <a:solidFill>
              <a:schemeClr val="tx1"/>
            </a:solidFill>
            <a:miter lim="800000"/>
            <a:headEnd/>
            <a:tailEnd/>
          </a:ln>
        </p:spPr>
        <p:txBody>
          <a:bodyPr wrap="none" anchor="ctr"/>
          <a:lstStyle/>
          <a:p>
            <a:pPr algn="ctr"/>
            <a:r>
              <a:rPr lang="fr-FR"/>
              <a:t>Stage</a:t>
            </a:r>
          </a:p>
        </p:txBody>
      </p:sp>
      <p:sp>
        <p:nvSpPr>
          <p:cNvPr id="16" name="Rectangle 16"/>
          <p:cNvSpPr>
            <a:spLocks noChangeArrowheads="1"/>
          </p:cNvSpPr>
          <p:nvPr/>
        </p:nvSpPr>
        <p:spPr bwMode="auto">
          <a:xfrm>
            <a:off x="154150" y="5084415"/>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 cours CPE </a:t>
            </a:r>
          </a:p>
        </p:txBody>
      </p:sp>
      <p:sp>
        <p:nvSpPr>
          <p:cNvPr id="18" name="Text Box 18"/>
          <p:cNvSpPr txBox="1">
            <a:spLocks noChangeArrowheads="1"/>
          </p:cNvSpPr>
          <p:nvPr/>
        </p:nvSpPr>
        <p:spPr bwMode="auto">
          <a:xfrm>
            <a:off x="7705941" y="5934822"/>
            <a:ext cx="1512887" cy="641350"/>
          </a:xfrm>
          <a:prstGeom prst="rect">
            <a:avLst/>
          </a:prstGeom>
          <a:noFill/>
          <a:ln w="9525">
            <a:noFill/>
            <a:miter lim="800000"/>
            <a:headEnd/>
            <a:tailEnd/>
          </a:ln>
        </p:spPr>
        <p:txBody>
          <a:bodyPr>
            <a:spAutoFit/>
          </a:bodyPr>
          <a:lstStyle/>
          <a:p>
            <a:pPr algn="ctr">
              <a:spcBef>
                <a:spcPct val="50000"/>
              </a:spcBef>
            </a:pPr>
            <a:r>
              <a:rPr lang="fr-FR" dirty="0"/>
              <a:t>Soutenance master</a:t>
            </a:r>
          </a:p>
        </p:txBody>
      </p:sp>
      <p:sp>
        <p:nvSpPr>
          <p:cNvPr id="19" name="Text Box 19"/>
          <p:cNvSpPr txBox="1">
            <a:spLocks noChangeArrowheads="1"/>
          </p:cNvSpPr>
          <p:nvPr/>
        </p:nvSpPr>
        <p:spPr bwMode="auto">
          <a:xfrm>
            <a:off x="3707506" y="5922787"/>
            <a:ext cx="2305050" cy="584775"/>
          </a:xfrm>
          <a:prstGeom prst="rect">
            <a:avLst/>
          </a:prstGeom>
          <a:noFill/>
          <a:ln w="9525">
            <a:noFill/>
            <a:miter lim="800000"/>
            <a:headEnd/>
            <a:tailEnd/>
          </a:ln>
        </p:spPr>
        <p:txBody>
          <a:bodyPr>
            <a:spAutoFit/>
          </a:bodyPr>
          <a:lstStyle/>
          <a:p>
            <a:pPr algn="ctr">
              <a:spcBef>
                <a:spcPct val="50000"/>
              </a:spcBef>
            </a:pPr>
            <a:r>
              <a:rPr lang="fr-FR" dirty="0"/>
              <a:t>Rapport bibliographique</a:t>
            </a:r>
          </a:p>
        </p:txBody>
      </p:sp>
      <p:sp>
        <p:nvSpPr>
          <p:cNvPr id="22" name="Line 3">
            <a:extLst>
              <a:ext uri="{FF2B5EF4-FFF2-40B4-BE49-F238E27FC236}">
                <a16:creationId xmlns:a16="http://schemas.microsoft.com/office/drawing/2014/main" id="{B14BDDEA-CE9F-4ECA-8B80-6345A35617D5}"/>
              </a:ext>
            </a:extLst>
          </p:cNvPr>
          <p:cNvSpPr>
            <a:spLocks noChangeShapeType="1"/>
          </p:cNvSpPr>
          <p:nvPr/>
        </p:nvSpPr>
        <p:spPr bwMode="auto">
          <a:xfrm flipV="1">
            <a:off x="3986373" y="1944822"/>
            <a:ext cx="12251" cy="338553"/>
          </a:xfrm>
          <a:prstGeom prst="line">
            <a:avLst/>
          </a:prstGeom>
          <a:noFill/>
          <a:ln w="28575">
            <a:solidFill>
              <a:srgbClr val="CC3300"/>
            </a:solidFill>
            <a:round/>
            <a:headEnd/>
            <a:tailEnd type="triangle" w="med" len="med"/>
          </a:ln>
        </p:spPr>
        <p:txBody>
          <a:bodyPr/>
          <a:lstStyle/>
          <a:p>
            <a:endParaRPr lang="fr-FR"/>
          </a:p>
        </p:txBody>
      </p:sp>
      <p:sp>
        <p:nvSpPr>
          <p:cNvPr id="23" name="Text Box 19">
            <a:extLst>
              <a:ext uri="{FF2B5EF4-FFF2-40B4-BE49-F238E27FC236}">
                <a16:creationId xmlns:a16="http://schemas.microsoft.com/office/drawing/2014/main" id="{4B6A536A-54EA-4867-A2EA-FE23A0025F89}"/>
              </a:ext>
            </a:extLst>
          </p:cNvPr>
          <p:cNvSpPr txBox="1">
            <a:spLocks noChangeArrowheads="1"/>
          </p:cNvSpPr>
          <p:nvPr/>
        </p:nvSpPr>
        <p:spPr bwMode="auto">
          <a:xfrm>
            <a:off x="2791617" y="2204864"/>
            <a:ext cx="2305050" cy="338554"/>
          </a:xfrm>
          <a:prstGeom prst="rect">
            <a:avLst/>
          </a:prstGeom>
          <a:noFill/>
          <a:ln w="9525">
            <a:noFill/>
            <a:miter lim="800000"/>
            <a:headEnd/>
            <a:tailEnd/>
          </a:ln>
        </p:spPr>
        <p:txBody>
          <a:bodyPr>
            <a:spAutoFit/>
          </a:bodyPr>
          <a:lstStyle/>
          <a:p>
            <a:pPr algn="ctr">
              <a:spcBef>
                <a:spcPct val="50000"/>
              </a:spcBef>
            </a:pPr>
            <a:r>
              <a:rPr lang="fr-FR" dirty="0"/>
              <a:t>Examens</a:t>
            </a:r>
          </a:p>
        </p:txBody>
      </p:sp>
      <p:sp>
        <p:nvSpPr>
          <p:cNvPr id="20" name="Rectangle 15">
            <a:extLst>
              <a:ext uri="{FF2B5EF4-FFF2-40B4-BE49-F238E27FC236}">
                <a16:creationId xmlns:a16="http://schemas.microsoft.com/office/drawing/2014/main" id="{45D68162-797B-4D97-80E1-5F70AB5F149D}"/>
              </a:ext>
            </a:extLst>
          </p:cNvPr>
          <p:cNvSpPr>
            <a:spLocks noChangeArrowheads="1"/>
          </p:cNvSpPr>
          <p:nvPr/>
        </p:nvSpPr>
        <p:spPr bwMode="auto">
          <a:xfrm>
            <a:off x="4097976" y="3327228"/>
            <a:ext cx="3496618" cy="504825"/>
          </a:xfrm>
          <a:prstGeom prst="rect">
            <a:avLst/>
          </a:prstGeom>
          <a:solidFill>
            <a:schemeClr val="bg1"/>
          </a:solidFill>
          <a:ln w="9525">
            <a:solidFill>
              <a:schemeClr val="tx1"/>
            </a:solidFill>
            <a:miter lim="800000"/>
            <a:headEnd/>
            <a:tailEnd/>
          </a:ln>
        </p:spPr>
        <p:txBody>
          <a:bodyPr wrap="none" anchor="ctr"/>
          <a:lstStyle/>
          <a:p>
            <a:pPr algn="ctr"/>
            <a:r>
              <a:rPr lang="fr-FR"/>
              <a:t>Stage</a:t>
            </a:r>
          </a:p>
        </p:txBody>
      </p:sp>
      <p:sp>
        <p:nvSpPr>
          <p:cNvPr id="24" name="Rectangle 16">
            <a:extLst>
              <a:ext uri="{FF2B5EF4-FFF2-40B4-BE49-F238E27FC236}">
                <a16:creationId xmlns:a16="http://schemas.microsoft.com/office/drawing/2014/main" id="{6D4CBE22-2092-4709-8FE3-BE73571C6FE9}"/>
              </a:ext>
            </a:extLst>
          </p:cNvPr>
          <p:cNvSpPr>
            <a:spLocks noChangeArrowheads="1"/>
          </p:cNvSpPr>
          <p:nvPr/>
        </p:nvSpPr>
        <p:spPr bwMode="auto">
          <a:xfrm>
            <a:off x="154150" y="3327228"/>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 Stage partiel </a:t>
            </a:r>
          </a:p>
        </p:txBody>
      </p:sp>
      <p:sp>
        <p:nvSpPr>
          <p:cNvPr id="27" name="Rectangle 14">
            <a:extLst>
              <a:ext uri="{FF2B5EF4-FFF2-40B4-BE49-F238E27FC236}">
                <a16:creationId xmlns:a16="http://schemas.microsoft.com/office/drawing/2014/main" id="{532DFF92-90F5-47E1-B6DD-6FFDD820382A}"/>
              </a:ext>
            </a:extLst>
          </p:cNvPr>
          <p:cNvSpPr>
            <a:spLocks noChangeArrowheads="1"/>
          </p:cNvSpPr>
          <p:nvPr/>
        </p:nvSpPr>
        <p:spPr bwMode="auto">
          <a:xfrm>
            <a:off x="166214" y="2917391"/>
            <a:ext cx="2111219" cy="400110"/>
          </a:xfrm>
          <a:prstGeom prst="rect">
            <a:avLst/>
          </a:prstGeom>
          <a:noFill/>
          <a:ln w="9525" algn="ctr">
            <a:noFill/>
            <a:miter lim="800000"/>
            <a:headEnd/>
            <a:tailEnd/>
          </a:ln>
        </p:spPr>
        <p:txBody>
          <a:bodyPr wrap="none">
            <a:spAutoFit/>
          </a:bodyPr>
          <a:lstStyle/>
          <a:p>
            <a:r>
              <a:rPr lang="fr-FR" sz="2000" dirty="0">
                <a:solidFill>
                  <a:srgbClr val="FF6600"/>
                </a:solidFill>
                <a:latin typeface="Arial Black" pitchFamily="34" charset="0"/>
              </a:rPr>
              <a:t>M2 recherche</a:t>
            </a:r>
          </a:p>
        </p:txBody>
      </p:sp>
      <p:sp>
        <p:nvSpPr>
          <p:cNvPr id="21" name="Rectangle 15">
            <a:extLst>
              <a:ext uri="{FF2B5EF4-FFF2-40B4-BE49-F238E27FC236}">
                <a16:creationId xmlns:a16="http://schemas.microsoft.com/office/drawing/2014/main" id="{1C99EE1E-1E7A-4F35-9C32-E70FA924B622}"/>
              </a:ext>
            </a:extLst>
          </p:cNvPr>
          <p:cNvSpPr>
            <a:spLocks noChangeArrowheads="1"/>
          </p:cNvSpPr>
          <p:nvPr/>
        </p:nvSpPr>
        <p:spPr bwMode="auto">
          <a:xfrm>
            <a:off x="4097975" y="3953100"/>
            <a:ext cx="4435293" cy="504825"/>
          </a:xfrm>
          <a:prstGeom prst="rect">
            <a:avLst/>
          </a:prstGeom>
          <a:solidFill>
            <a:schemeClr val="bg1"/>
          </a:solidFill>
          <a:ln w="9525">
            <a:solidFill>
              <a:schemeClr val="tx1"/>
            </a:solidFill>
            <a:miter lim="800000"/>
            <a:headEnd/>
            <a:tailEnd/>
          </a:ln>
        </p:spPr>
        <p:txBody>
          <a:bodyPr wrap="none" anchor="ctr"/>
          <a:lstStyle/>
          <a:p>
            <a:pPr algn="ctr"/>
            <a:r>
              <a:rPr lang="fr-FR"/>
              <a:t>Stage</a:t>
            </a:r>
          </a:p>
        </p:txBody>
      </p:sp>
      <p:sp>
        <p:nvSpPr>
          <p:cNvPr id="25" name="Rectangle 16">
            <a:extLst>
              <a:ext uri="{FF2B5EF4-FFF2-40B4-BE49-F238E27FC236}">
                <a16:creationId xmlns:a16="http://schemas.microsoft.com/office/drawing/2014/main" id="{8E0C915F-3714-4AB5-88B1-C23163E9FEF3}"/>
              </a:ext>
            </a:extLst>
          </p:cNvPr>
          <p:cNvSpPr>
            <a:spLocks noChangeArrowheads="1"/>
          </p:cNvSpPr>
          <p:nvPr/>
        </p:nvSpPr>
        <p:spPr bwMode="auto">
          <a:xfrm>
            <a:off x="154150" y="3941948"/>
            <a:ext cx="3832223" cy="504825"/>
          </a:xfrm>
          <a:prstGeom prst="rect">
            <a:avLst/>
          </a:prstGeom>
          <a:solidFill>
            <a:schemeClr val="bg1"/>
          </a:solidFill>
          <a:ln w="9525">
            <a:solidFill>
              <a:schemeClr val="tx1"/>
            </a:solidFill>
            <a:miter lim="800000"/>
            <a:headEnd/>
            <a:tailEnd/>
          </a:ln>
        </p:spPr>
        <p:txBody>
          <a:bodyPr wrap="none" anchor="ctr"/>
          <a:lstStyle/>
          <a:p>
            <a:pPr algn="ctr"/>
            <a:r>
              <a:rPr lang="fr-FR" dirty="0"/>
              <a:t>Cours Master </a:t>
            </a:r>
            <a:r>
              <a:rPr lang="fr-FR" dirty="0">
                <a:solidFill>
                  <a:srgbClr val="C00000"/>
                </a:solidFill>
              </a:rPr>
              <a:t>+ Etude biblio * </a:t>
            </a:r>
          </a:p>
        </p:txBody>
      </p:sp>
      <p:sp>
        <p:nvSpPr>
          <p:cNvPr id="26" name="ZoneTexte 25">
            <a:extLst>
              <a:ext uri="{FF2B5EF4-FFF2-40B4-BE49-F238E27FC236}">
                <a16:creationId xmlns:a16="http://schemas.microsoft.com/office/drawing/2014/main" id="{1D65AE4C-E270-4818-940E-3D2F12911390}"/>
              </a:ext>
            </a:extLst>
          </p:cNvPr>
          <p:cNvSpPr txBox="1"/>
          <p:nvPr/>
        </p:nvSpPr>
        <p:spPr>
          <a:xfrm>
            <a:off x="2114231" y="2447989"/>
            <a:ext cx="2509162" cy="338554"/>
          </a:xfrm>
          <a:prstGeom prst="rect">
            <a:avLst/>
          </a:prstGeom>
          <a:noFill/>
        </p:spPr>
        <p:txBody>
          <a:bodyPr wrap="square">
            <a:spAutoFit/>
          </a:bodyPr>
          <a:lstStyle/>
          <a:p>
            <a:r>
              <a:rPr lang="fr-FR" dirty="0">
                <a:solidFill>
                  <a:srgbClr val="C00000"/>
                </a:solidFill>
              </a:rPr>
              <a:t>+ Rapport Etude biblio * </a:t>
            </a:r>
            <a:endParaRPr lang="fr-FR" dirty="0"/>
          </a:p>
        </p:txBody>
      </p:sp>
    </p:spTree>
    <p:extLst>
      <p:ext uri="{BB962C8B-B14F-4D97-AF65-F5344CB8AC3E}">
        <p14:creationId xmlns:p14="http://schemas.microsoft.com/office/powerpoint/2010/main" val="13681792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46230</TotalTime>
  <Words>1321</Words>
  <Application>Microsoft Office PowerPoint</Application>
  <PresentationFormat>Affichage à l'écran (4:3)</PresentationFormat>
  <Paragraphs>150</Paragraphs>
  <Slides>11</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Arial Black</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UCBL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Jérôme RANDON</dc:creator>
  <cp:lastModifiedBy>DUGAS, Vincent</cp:lastModifiedBy>
  <cp:revision>192</cp:revision>
  <dcterms:created xsi:type="dcterms:W3CDTF">2003-11-14T09:38:47Z</dcterms:created>
  <dcterms:modified xsi:type="dcterms:W3CDTF">2024-09-04T07:23:13Z</dcterms:modified>
</cp:coreProperties>
</file>