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0" r:id="rId1"/>
  </p:sldMasterIdLst>
  <p:notesMasterIdLst>
    <p:notesMasterId r:id="rId28"/>
  </p:notesMasterIdLst>
  <p:sldIdLst>
    <p:sldId id="256" r:id="rId2"/>
    <p:sldId id="257" r:id="rId3"/>
    <p:sldId id="258" r:id="rId4"/>
    <p:sldId id="303" r:id="rId5"/>
    <p:sldId id="259" r:id="rId6"/>
    <p:sldId id="304" r:id="rId7"/>
    <p:sldId id="261" r:id="rId8"/>
    <p:sldId id="262" r:id="rId9"/>
    <p:sldId id="263" r:id="rId10"/>
    <p:sldId id="305" r:id="rId11"/>
    <p:sldId id="266" r:id="rId12"/>
    <p:sldId id="267" r:id="rId13"/>
    <p:sldId id="268" r:id="rId14"/>
    <p:sldId id="269" r:id="rId15"/>
    <p:sldId id="306" r:id="rId16"/>
    <p:sldId id="307" r:id="rId17"/>
    <p:sldId id="284" r:id="rId18"/>
    <p:sldId id="285" r:id="rId19"/>
    <p:sldId id="277" r:id="rId20"/>
    <p:sldId id="308" r:id="rId21"/>
    <p:sldId id="310" r:id="rId22"/>
    <p:sldId id="286" r:id="rId23"/>
    <p:sldId id="288" r:id="rId24"/>
    <p:sldId id="289" r:id="rId25"/>
    <p:sldId id="312" r:id="rId26"/>
    <p:sldId id="279" r:id="rId27"/>
  </p:sldIdLst>
  <p:sldSz cx="24384000" cy="13716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5EE"/>
          </a:solidFill>
        </a:fill>
      </a:tcStyle>
    </a:wholeTbl>
    <a:band2H>
      <a:tcTxStyle/>
      <a:tcStyle>
        <a:tcBdr/>
        <a:fill>
          <a:solidFill>
            <a:srgbClr val="E8EBF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5CD"/>
          </a:solidFill>
        </a:fill>
      </a:tcStyle>
    </a:wholeTbl>
    <a:band2H>
      <a:tcTxStyle/>
      <a:tcStyle>
        <a:tcBdr/>
        <a:fill>
          <a:solidFill>
            <a:srgbClr val="E8F2E7"/>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3E5"/>
          </a:solidFill>
        </a:fill>
      </a:tcStyle>
    </a:wholeTbl>
    <a:band2H>
      <a:tcTxStyle/>
      <a:tcStyle>
        <a:tcBdr/>
        <a:fill>
          <a:solidFill>
            <a:srgbClr val="ECEAF3"/>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nela Bold"/>
          <a:ea typeface="Canela Bold"/>
          <a:cs typeface="Canela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nela Bold"/>
          <a:ea typeface="Canela Bold"/>
          <a:cs typeface="Canela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Canela Bold"/>
          <a:ea typeface="Canela Bold"/>
          <a:cs typeface="Canela Bol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nela Bold"/>
          <a:ea typeface="Canela Bold"/>
          <a:cs typeface="Canela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nela Bold"/>
          <a:ea typeface="Canela Bold"/>
          <a:cs typeface="Canela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830"/>
  </p:normalViewPr>
  <p:slideViewPr>
    <p:cSldViewPr snapToGrid="0">
      <p:cViewPr varScale="1">
        <p:scale>
          <a:sx n="50" d="100"/>
          <a:sy n="50" d="100"/>
        </p:scale>
        <p:origin x="184"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615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fr-FR"/>
              <a:t>Modifiez le style du titre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10/11/2025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4815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10/11/2025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005555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10/11/2025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581028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p:spTree>
      <p:nvGrpSpPr>
        <p:cNvPr id="1" name=""/>
        <p:cNvGrpSpPr/>
        <p:nvPr/>
      </p:nvGrpSpPr>
      <p:grpSpPr>
        <a:xfrm>
          <a:off x="0" y="0"/>
          <a:ext cx="0" cy="0"/>
          <a:chOff x="0" y="0"/>
          <a:chExt cx="0" cy="0"/>
        </a:xfrm>
      </p:grpSpPr>
      <p:sp>
        <p:nvSpPr>
          <p:cNvPr id="11" name="Texte niveau 1…"/>
          <p:cNvSpPr txBox="1">
            <a:spLocks noGrp="1"/>
          </p:cNvSpPr>
          <p:nvPr>
            <p:ph type="body" sz="quarter" idx="1" hasCustomPrompt="1"/>
          </p:nvPr>
        </p:nvSpPr>
        <p:spPr>
          <a:xfrm>
            <a:off x="1219200" y="11986162"/>
            <a:ext cx="21945599" cy="605792"/>
          </a:xfrm>
          <a:prstGeom prst="rect">
            <a:avLst/>
          </a:prstGeom>
        </p:spPr>
        <p:txBody>
          <a:bodyPr/>
          <a:lstStyle>
            <a:lvl1pPr marL="0" indent="0" algn="ctr" defTabSz="808990">
              <a:lnSpc>
                <a:spcPct val="100000"/>
              </a:lnSpc>
              <a:spcBef>
                <a:spcPts val="0"/>
              </a:spcBef>
              <a:buSzTx/>
              <a:buNone/>
              <a:defRPr sz="2900" spc="-29">
                <a:latin typeface="Avenir Next Medium"/>
                <a:ea typeface="Avenir Next Medium"/>
                <a:cs typeface="Avenir Next Medium"/>
                <a:sym typeface="Avenir Next Medium"/>
              </a:defRPr>
            </a:lvl1pPr>
            <a:lvl2pPr marL="906029" indent="-359929" algn="ctr" defTabSz="808990">
              <a:lnSpc>
                <a:spcPct val="100000"/>
              </a:lnSpc>
              <a:spcBef>
                <a:spcPts val="0"/>
              </a:spcBef>
              <a:defRPr sz="2900" spc="-29">
                <a:latin typeface="Avenir Next Medium"/>
                <a:ea typeface="Avenir Next Medium"/>
                <a:cs typeface="Avenir Next Medium"/>
                <a:sym typeface="Avenir Next Medium"/>
              </a:defRPr>
            </a:lvl2pPr>
            <a:lvl3pPr marL="0" indent="0" algn="ctr" defTabSz="808990">
              <a:lnSpc>
                <a:spcPct val="100000"/>
              </a:lnSpc>
              <a:spcBef>
                <a:spcPts val="0"/>
              </a:spcBef>
              <a:defRPr sz="2900" spc="-29">
                <a:latin typeface="Avenir Next Medium"/>
                <a:ea typeface="Avenir Next Medium"/>
                <a:cs typeface="Avenir Next Medium"/>
                <a:sym typeface="Avenir Next Medium"/>
              </a:defRPr>
            </a:lvl3pPr>
            <a:lvl4pPr marL="1998229" indent="-359929" algn="ctr" defTabSz="808990">
              <a:lnSpc>
                <a:spcPct val="100000"/>
              </a:lnSpc>
              <a:spcBef>
                <a:spcPts val="0"/>
              </a:spcBef>
              <a:defRPr sz="2900" spc="-29">
                <a:latin typeface="Avenir Next Medium"/>
                <a:ea typeface="Avenir Next Medium"/>
                <a:cs typeface="Avenir Next Medium"/>
                <a:sym typeface="Avenir Next Medium"/>
              </a:defRPr>
            </a:lvl4pPr>
            <a:lvl5pPr marL="2544329" indent="-359929" algn="ctr" defTabSz="808990">
              <a:lnSpc>
                <a:spcPct val="100000"/>
              </a:lnSpc>
              <a:spcBef>
                <a:spcPts val="0"/>
              </a:spcBef>
              <a:defRPr sz="2900" spc="-29">
                <a:latin typeface="Avenir Next Medium"/>
                <a:ea typeface="Avenir Next Medium"/>
                <a:cs typeface="Avenir Next Medium"/>
                <a:sym typeface="Avenir Next Medium"/>
              </a:defRPr>
            </a:lvl5pPr>
          </a:lstStyle>
          <a:p>
            <a:r>
              <a:t>Auteur et date</a:t>
            </a:r>
          </a:p>
          <a:p>
            <a:pPr lvl="1"/>
            <a:endParaRPr/>
          </a:p>
          <a:p>
            <a:pPr lvl="2"/>
            <a:endParaRPr/>
          </a:p>
          <a:p>
            <a:pPr lvl="3"/>
            <a:endParaRPr/>
          </a:p>
          <a:p>
            <a:pPr lvl="4"/>
            <a:endParaRPr/>
          </a:p>
        </p:txBody>
      </p:sp>
      <p:sp>
        <p:nvSpPr>
          <p:cNvPr id="12" name="Titre de la présentation"/>
          <p:cNvSpPr txBox="1">
            <a:spLocks noGrp="1"/>
          </p:cNvSpPr>
          <p:nvPr>
            <p:ph type="title" hasCustomPrompt="1"/>
          </p:nvPr>
        </p:nvSpPr>
        <p:spPr>
          <a:xfrm>
            <a:off x="1219200" y="3543300"/>
            <a:ext cx="21945600" cy="4267200"/>
          </a:xfrm>
          <a:prstGeom prst="rect">
            <a:avLst/>
          </a:prstGeom>
        </p:spPr>
        <p:txBody>
          <a:bodyPr anchor="b"/>
          <a:lstStyle>
            <a:lvl1pPr defTabSz="2438400">
              <a:defRPr sz="12800" spc="-200"/>
            </a:lvl1pPr>
          </a:lstStyle>
          <a:p>
            <a:r>
              <a:t>Titre de la présentation</a:t>
            </a:r>
          </a:p>
        </p:txBody>
      </p:sp>
      <p:sp>
        <p:nvSpPr>
          <p:cNvPr id="13" name="Texte niveau 1…"/>
          <p:cNvSpPr txBox="1">
            <a:spLocks noGrp="1"/>
          </p:cNvSpPr>
          <p:nvPr>
            <p:ph type="body" sz="quarter" idx="21" hasCustomPrompt="1"/>
          </p:nvPr>
        </p:nvSpPr>
        <p:spPr>
          <a:xfrm>
            <a:off x="1219200" y="7567579"/>
            <a:ext cx="21945600" cy="2250594"/>
          </a:xfrm>
          <a:prstGeom prst="rect">
            <a:avLst/>
          </a:prstGeom>
        </p:spPr>
        <p:txBody>
          <a:bodyPr/>
          <a:lstStyle>
            <a:lvl1pPr marL="0" indent="0" algn="ctr" defTabSz="825500">
              <a:lnSpc>
                <a:spcPct val="100000"/>
              </a:lnSpc>
              <a:spcBef>
                <a:spcPts val="0"/>
              </a:spcBef>
              <a:buSzPct val="100000"/>
              <a:buChar char=""/>
              <a:defRPr sz="6000" spc="-100">
                <a:latin typeface="Avenir Next Demi Bold"/>
                <a:ea typeface="Avenir Next Demi Bold"/>
                <a:cs typeface="Avenir Next Demi Bold"/>
                <a:sym typeface="Avenir Next Demi Bold"/>
              </a:defRPr>
            </a:lvl1pPr>
          </a:lstStyle>
          <a:p>
            <a:r>
              <a:t>Sous-titre de la présentation</a:t>
            </a:r>
          </a:p>
        </p:txBody>
      </p:sp>
      <p:sp>
        <p:nvSpPr>
          <p:cNvPr id="14" name="Numéro de diapositive"/>
          <p:cNvSpPr txBox="1">
            <a:spLocks noGrp="1"/>
          </p:cNvSpPr>
          <p:nvPr>
            <p:ph type="sldNum" sz="quarter" idx="2"/>
          </p:nvPr>
        </p:nvSpPr>
        <p:spPr>
          <a:xfrm>
            <a:off x="11991339" y="12684760"/>
            <a:ext cx="408941" cy="444501"/>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5003042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0" name="Titre de diapositive"/>
          <p:cNvSpPr txBox="1">
            <a:spLocks noGrp="1"/>
          </p:cNvSpPr>
          <p:nvPr>
            <p:ph type="title" hasCustomPrompt="1"/>
          </p:nvPr>
        </p:nvSpPr>
        <p:spPr>
          <a:xfrm>
            <a:off x="1219200" y="774700"/>
            <a:ext cx="9753600" cy="1600200"/>
          </a:xfrm>
          <a:prstGeom prst="rect">
            <a:avLst/>
          </a:prstGeom>
        </p:spPr>
        <p:txBody>
          <a:bodyPr/>
          <a:lstStyle/>
          <a:p>
            <a:r>
              <a:t>Titre de diapositive</a:t>
            </a:r>
          </a:p>
        </p:txBody>
      </p:sp>
      <p:sp>
        <p:nvSpPr>
          <p:cNvPr id="61" name="Mer contre ciel au crépuscule"/>
          <p:cNvSpPr>
            <a:spLocks noGrp="1"/>
          </p:cNvSpPr>
          <p:nvPr>
            <p:ph type="pic" idx="21"/>
          </p:nvPr>
        </p:nvSpPr>
        <p:spPr>
          <a:xfrm>
            <a:off x="12192644" y="718588"/>
            <a:ext cx="10972801" cy="12329625"/>
          </a:xfrm>
          <a:prstGeom prst="rect">
            <a:avLst/>
          </a:prstGeom>
        </p:spPr>
        <p:txBody>
          <a:bodyPr lIns="91439" tIns="45719" rIns="91439" bIns="45719">
            <a:noAutofit/>
          </a:bodyPr>
          <a:lstStyle/>
          <a:p>
            <a:endParaRPr/>
          </a:p>
        </p:txBody>
      </p:sp>
      <p:sp>
        <p:nvSpPr>
          <p:cNvPr id="62" name="Texte niveau 1…"/>
          <p:cNvSpPr txBox="1">
            <a:spLocks noGrp="1"/>
          </p:cNvSpPr>
          <p:nvPr>
            <p:ph type="body" sz="quarter" idx="1" hasCustomPrompt="1"/>
          </p:nvPr>
        </p:nvSpPr>
        <p:spPr>
          <a:xfrm>
            <a:off x="1219200" y="2387600"/>
            <a:ext cx="9757569" cy="832612"/>
          </a:xfrm>
          <a:prstGeom prst="rect">
            <a:avLst/>
          </a:prstGeom>
        </p:spPr>
        <p:txBody>
          <a:bodyPr/>
          <a:lstStyle>
            <a:lvl1pPr marL="0" indent="0">
              <a:spcBef>
                <a:spcPts val="2500"/>
              </a:spcBef>
              <a:buSzTx/>
              <a:buNone/>
              <a:defRPr sz="4900">
                <a:latin typeface="Calibri"/>
                <a:ea typeface="Calibri"/>
                <a:cs typeface="Calibri"/>
                <a:sym typeface="Calibri"/>
              </a:defRPr>
            </a:lvl1pPr>
            <a:lvl2pPr marL="1154256" indent="-608156">
              <a:spcBef>
                <a:spcPts val="2500"/>
              </a:spcBef>
              <a:defRPr sz="4900">
                <a:latin typeface="Calibri"/>
                <a:ea typeface="Calibri"/>
                <a:cs typeface="Calibri"/>
                <a:sym typeface="Calibri"/>
              </a:defRPr>
            </a:lvl2pPr>
            <a:lvl3pPr marL="0" indent="0">
              <a:spcBef>
                <a:spcPts val="2500"/>
              </a:spcBef>
              <a:defRPr sz="4900">
                <a:latin typeface="Calibri"/>
                <a:ea typeface="Calibri"/>
                <a:cs typeface="Calibri"/>
                <a:sym typeface="Calibri"/>
              </a:defRPr>
            </a:lvl3pPr>
            <a:lvl4pPr marL="2246456" indent="-608156">
              <a:spcBef>
                <a:spcPts val="2500"/>
              </a:spcBef>
              <a:defRPr sz="4900">
                <a:latin typeface="Calibri"/>
                <a:ea typeface="Calibri"/>
                <a:cs typeface="Calibri"/>
                <a:sym typeface="Calibri"/>
              </a:defRPr>
            </a:lvl4pPr>
            <a:lvl5pPr marL="2792556" indent="-608156">
              <a:spcBef>
                <a:spcPts val="2500"/>
              </a:spcBef>
              <a:defRPr sz="4900">
                <a:latin typeface="Calibri"/>
                <a:ea typeface="Calibri"/>
                <a:cs typeface="Calibri"/>
                <a:sym typeface="Calibri"/>
              </a:defRPr>
            </a:lvl5pPr>
          </a:lstStyle>
          <a:p>
            <a:r>
              <a:t>Sous-titre de diapositive</a:t>
            </a:r>
          </a:p>
          <a:p>
            <a:pPr lvl="1"/>
            <a:endParaRPr/>
          </a:p>
          <a:p>
            <a:pPr lvl="2"/>
            <a:endParaRPr/>
          </a:p>
          <a:p>
            <a:pPr lvl="3"/>
            <a:endParaRPr/>
          </a:p>
          <a:p>
            <a:pPr lvl="4"/>
            <a:endParaRPr/>
          </a:p>
        </p:txBody>
      </p:sp>
      <p:sp>
        <p:nvSpPr>
          <p:cNvPr id="63" name="Texte niveau 1…"/>
          <p:cNvSpPr txBox="1">
            <a:spLocks noGrp="1"/>
          </p:cNvSpPr>
          <p:nvPr>
            <p:ph type="body" sz="half" idx="22" hasCustomPrompt="1"/>
          </p:nvPr>
        </p:nvSpPr>
        <p:spPr>
          <a:xfrm>
            <a:off x="1219199" y="4023221"/>
            <a:ext cx="9757571" cy="8384679"/>
          </a:xfrm>
          <a:prstGeom prst="rect">
            <a:avLst/>
          </a:prstGeom>
        </p:spPr>
        <p:txBody>
          <a:bodyPr/>
          <a:lstStyle>
            <a:lvl1pPr>
              <a:lnSpc>
                <a:spcPct val="80000"/>
              </a:lnSpc>
              <a:defRPr spc="-52"/>
            </a:lvl1pPr>
          </a:lstStyle>
          <a:p>
            <a:r>
              <a:t>Texte de puce de diapositive</a:t>
            </a:r>
          </a:p>
        </p:txBody>
      </p:sp>
      <p:sp>
        <p:nvSpPr>
          <p:cNvPr id="64" name="Numéro de diapositive"/>
          <p:cNvSpPr txBox="1">
            <a:spLocks noGrp="1"/>
          </p:cNvSpPr>
          <p:nvPr>
            <p:ph type="sldNum" sz="quarter" idx="2"/>
          </p:nvPr>
        </p:nvSpPr>
        <p:spPr>
          <a:xfrm>
            <a:off x="11993880" y="12684760"/>
            <a:ext cx="408941" cy="444501"/>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72477140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24C5850D-EA32-EB44-9847-67F4B0DD2018}" type="datetimeFigureOut">
              <a:rPr lang="fr-FR" smtClean="0"/>
              <a:t>10/11/2025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82204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fr-FR" dirty="0"/>
              <a:t>Modifiez le style du titre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C5850D-EA32-EB44-9847-67F4B0DD2018}" type="datetimeFigureOut">
              <a:rPr lang="fr-FR" smtClean="0"/>
              <a:t>10/11/2025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665324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C5850D-EA32-EB44-9847-67F4B0DD2018}" type="datetimeFigureOut">
              <a:rPr lang="fr-FR" smtClean="0"/>
              <a:t>10/11/2025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1398881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fr-FR"/>
              <a:t>Modifiez le style du titre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a:t>Cliquez pour modifier les styles du texte du masque</a:t>
            </a:r>
          </a:p>
        </p:txBody>
      </p:sp>
      <p:sp>
        <p:nvSpPr>
          <p:cNvPr id="4" name="Content Placeholder 3"/>
          <p:cNvSpPr>
            <a:spLocks noGrp="1"/>
          </p:cNvSpPr>
          <p:nvPr>
            <p:ph sz="half" idx="2"/>
          </p:nvPr>
        </p:nvSpPr>
        <p:spPr>
          <a:xfrm>
            <a:off x="1679577" y="5010150"/>
            <a:ext cx="10315574" cy="73691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fr-FR"/>
              <a:t>Cliquez pour modifier les styles du texte du masque</a:t>
            </a:r>
          </a:p>
        </p:txBody>
      </p:sp>
      <p:sp>
        <p:nvSpPr>
          <p:cNvPr id="6" name="Content Placeholder 5"/>
          <p:cNvSpPr>
            <a:spLocks noGrp="1"/>
          </p:cNvSpPr>
          <p:nvPr>
            <p:ph sz="quarter" idx="4"/>
          </p:nvPr>
        </p:nvSpPr>
        <p:spPr>
          <a:xfrm>
            <a:off x="12344400" y="5010150"/>
            <a:ext cx="10366376" cy="73691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C5850D-EA32-EB44-9847-67F4B0DD2018}" type="datetimeFigureOut">
              <a:rPr lang="fr-FR" smtClean="0"/>
              <a:t>10/11/2025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80954466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C5850D-EA32-EB44-9847-67F4B0DD2018}" type="datetimeFigureOut">
              <a:rPr lang="fr-FR" smtClean="0"/>
              <a:t>10/11/2025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03168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5850D-EA32-EB44-9847-67F4B0DD2018}" type="datetimeFigureOut">
              <a:rPr lang="fr-FR" smtClean="0"/>
              <a:t>10/11/2025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26164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fr-FR"/>
              <a:t>Modifiez le style du titre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C5850D-EA32-EB44-9847-67F4B0DD2018}" type="datetimeFigureOut">
              <a:rPr lang="fr-FR" smtClean="0"/>
              <a:t>10/11/2025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4390901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fr-FR"/>
              <a:t>Modifiez le style du titre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C5850D-EA32-EB44-9847-67F4B0DD2018}" type="datetimeFigureOut">
              <a:rPr lang="fr-FR" smtClean="0"/>
              <a:t>10/11/2025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43327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24C5850D-EA32-EB44-9847-67F4B0DD2018}" type="datetimeFigureOut">
              <a:rPr lang="fr-FR" smtClean="0"/>
              <a:t>10/11/2025</a:t>
            </a:fld>
            <a:endParaRPr lang="fr-FR"/>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445559119"/>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xStyles>
    <p:titleStyle>
      <a:lvl1pPr algn="l" defTabSz="1828800" rtl="0" eaLnBrk="1" latinLnBrk="0" hangingPunct="1">
        <a:lnSpc>
          <a:spcPct val="90000"/>
        </a:lnSpc>
        <a:spcBef>
          <a:spcPct val="0"/>
        </a:spcBef>
        <a:buNone/>
        <a:defRPr sz="8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errine.agnoux@univ-lyon1.fr"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s://www.education.gouv.fr/22-des-lyceens-declarent-cinq-violences-ou-plus-de-facon-repetee-414660"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entre-max-weber.fr/Perrine-Agnoux"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8.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4.svg"/><Relationship Id="rId11" Type="http://schemas.openxmlformats.org/officeDocument/2006/relationships/image" Target="../media/image7.png"/><Relationship Id="rId5" Type="http://schemas.openxmlformats.org/officeDocument/2006/relationships/image" Target="../media/image1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hyperlink" Target="https://rers.depp.education.fr/2024/details/04_EL2D/03_ORIGSOC/01" TargetMode="Externa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nal-u.tv/chaines/la-forge-numerique/unique-en-son-genr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eduscol.education.fr/1641/des-ressources-pour-agir-en-faveur-de-l-egalite-filles-garcons-l-echelle-de-l-etablissement" TargetMode="External"/><Relationship Id="rId2" Type="http://schemas.openxmlformats.org/officeDocument/2006/relationships/hyperlink" Target="https://valeurs-de-la-republique.reseau-canope.fr/theme/outils-egalite-filles-garcons/selection" TargetMode="External"/><Relationship Id="rId1" Type="http://schemas.openxmlformats.org/officeDocument/2006/relationships/slideLayout" Target="../slideLayouts/slideLayout13.xml"/><Relationship Id="rId5" Type="http://schemas.openxmlformats.org/officeDocument/2006/relationships/hyperlink" Target="https://aussi.ch/theme/EVE-et-&#233;cole" TargetMode="External"/><Relationship Id="rId4" Type="http://schemas.openxmlformats.org/officeDocument/2006/relationships/hyperlink" Target="https://www.unige.ch/fapse/grire/Toile-de-l-&#233;galit&#23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8.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gouv.fr/les-notes-d-information-de-la-depp-89612" TargetMode="Externa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éance 1"/>
          <p:cNvSpPr txBox="1">
            <a:spLocks noGrp="1"/>
          </p:cNvSpPr>
          <p:nvPr>
            <p:ph type="body" sz="quarter" idx="1"/>
          </p:nvPr>
        </p:nvSpPr>
        <p:spPr>
          <a:xfrm>
            <a:off x="1219199" y="11986018"/>
            <a:ext cx="21945600" cy="879957"/>
          </a:xfrm>
          <a:prstGeom prst="rect">
            <a:avLst/>
          </a:prstGeom>
          <a:solidFill>
            <a:srgbClr val="F5DBC9"/>
          </a:solidFill>
        </p:spPr>
        <p:txBody>
          <a:bodyPr anchor="ctr">
            <a:normAutofit lnSpcReduction="10000"/>
          </a:bodyPr>
          <a:lstStyle>
            <a:lvl1pPr algn="r" defTabSz="2048204">
              <a:lnSpc>
                <a:spcPct val="90000"/>
              </a:lnSpc>
              <a:spcBef>
                <a:spcPts val="2000"/>
              </a:spcBef>
              <a:buSzPct val="100000"/>
              <a:buChar char=""/>
              <a:defRPr sz="4400" spc="0">
                <a:latin typeface="Calibri"/>
                <a:ea typeface="Calibri"/>
                <a:cs typeface="Calibri"/>
                <a:sym typeface="Calibri"/>
              </a:defRPr>
            </a:lvl1pPr>
          </a:lstStyle>
          <a:p>
            <a:pPr>
              <a:buNone/>
            </a:pPr>
            <a:r>
              <a:rPr sz="6000" dirty="0">
                <a:latin typeface="Verdana" panose="020B0604030504040204" pitchFamily="34" charset="0"/>
                <a:ea typeface="Verdana" panose="020B0604030504040204" pitchFamily="34" charset="0"/>
                <a:cs typeface="Verdana" panose="020B0604030504040204" pitchFamily="34" charset="0"/>
              </a:rPr>
              <a:t>Séance 1</a:t>
            </a:r>
          </a:p>
        </p:txBody>
      </p:sp>
      <p:sp>
        <p:nvSpPr>
          <p:cNvPr id="152" name="M1 B1 SR1m École et société"/>
          <p:cNvSpPr txBox="1">
            <a:spLocks noGrp="1"/>
          </p:cNvSpPr>
          <p:nvPr>
            <p:ph type="title"/>
          </p:nvPr>
        </p:nvSpPr>
        <p:spPr>
          <a:xfrm>
            <a:off x="1219200" y="2747440"/>
            <a:ext cx="21945600" cy="3582181"/>
          </a:xfrm>
          <a:prstGeom prst="rect">
            <a:avLst/>
          </a:prstGeom>
          <a:solidFill>
            <a:srgbClr val="CB7B41"/>
          </a:solidFill>
        </p:spPr>
        <p:txBody>
          <a:bodyPr>
            <a:noAutofit/>
          </a:bodyPr>
          <a:lstStyle/>
          <a:p>
            <a:pPr algn="ctr">
              <a:buNone/>
            </a:pPr>
            <a:r>
              <a:rPr lang="fr-FR" sz="10400" b="1" dirty="0">
                <a:solidFill>
                  <a:schemeClr val="bg1"/>
                </a:solidFill>
              </a:rPr>
              <a:t>M1 B1 SR1m </a:t>
            </a:r>
            <a:br>
              <a:rPr lang="fr-FR" sz="10400" b="1" dirty="0">
                <a:solidFill>
                  <a:schemeClr val="bg1"/>
                </a:solidFill>
              </a:rPr>
            </a:br>
            <a:r>
              <a:rPr lang="fr-FR" sz="10400" b="1" dirty="0">
                <a:solidFill>
                  <a:schemeClr val="bg1"/>
                </a:solidFill>
              </a:rPr>
              <a:t>École et société</a:t>
            </a:r>
            <a:endParaRPr sz="10400" b="1" dirty="0">
              <a:solidFill>
                <a:schemeClr val="bg1"/>
              </a:solidFill>
            </a:endParaRPr>
          </a:p>
        </p:txBody>
      </p:sp>
      <p:grpSp>
        <p:nvGrpSpPr>
          <p:cNvPr id="155" name="Approches sociologiques"/>
          <p:cNvGrpSpPr/>
          <p:nvPr/>
        </p:nvGrpSpPr>
        <p:grpSpPr>
          <a:xfrm>
            <a:off x="1219200" y="6422529"/>
            <a:ext cx="21945600" cy="1761303"/>
            <a:chOff x="0" y="-1"/>
            <a:chExt cx="21945600" cy="1761302"/>
          </a:xfrm>
        </p:grpSpPr>
        <p:sp>
          <p:nvSpPr>
            <p:cNvPr id="153" name="Rectangle"/>
            <p:cNvSpPr/>
            <p:nvPr/>
          </p:nvSpPr>
          <p:spPr>
            <a:xfrm>
              <a:off x="0" y="-1"/>
              <a:ext cx="21945600" cy="1761302"/>
            </a:xfrm>
            <a:prstGeom prst="rect">
              <a:avLst/>
            </a:prstGeom>
            <a:solidFill>
              <a:srgbClr val="F1DCCB"/>
            </a:solidFill>
            <a:ln w="12700" cap="flat">
              <a:noFill/>
              <a:miter lim="400000"/>
            </a:ln>
            <a:effectLst/>
          </p:spPr>
          <p:txBody>
            <a:bodyPr wrap="square" lIns="50800" tIns="50800" rIns="50800" bIns="50800" numCol="1" anchor="t">
              <a:noAutofit/>
            </a:bodyPr>
            <a:lstStyle/>
            <a:p>
              <a:pPr>
                <a:defRPr b="0" spc="-84">
                  <a:latin typeface="Canela Bold"/>
                  <a:ea typeface="Canela Bold"/>
                  <a:cs typeface="Canela Bold"/>
                  <a:sym typeface="Canela Bold"/>
                </a:defRPr>
              </a:pPr>
              <a:endParaRPr/>
            </a:p>
          </p:txBody>
        </p:sp>
        <p:sp>
          <p:nvSpPr>
            <p:cNvPr id="154" name="Approches sociologiques"/>
            <p:cNvSpPr txBox="1"/>
            <p:nvPr/>
          </p:nvSpPr>
          <p:spPr>
            <a:xfrm>
              <a:off x="0" y="-1"/>
              <a:ext cx="21945600" cy="176130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noAutofit/>
            </a:bodyPr>
            <a:lstStyle/>
            <a:p>
              <a:pPr algn="ctr">
                <a:buNone/>
              </a:pPr>
              <a:r>
                <a:rPr sz="8800" dirty="0" err="1">
                  <a:latin typeface="Verdana" panose="020B0604030504040204" pitchFamily="34" charset="0"/>
                  <a:ea typeface="Verdana" panose="020B0604030504040204" pitchFamily="34" charset="0"/>
                  <a:cs typeface="Verdana" panose="020B0604030504040204" pitchFamily="34" charset="0"/>
                </a:rPr>
                <a:t>Approches</a:t>
              </a:r>
              <a:r>
                <a:rPr sz="8800" dirty="0">
                  <a:latin typeface="Verdana" panose="020B0604030504040204" pitchFamily="34" charset="0"/>
                  <a:ea typeface="Verdana" panose="020B0604030504040204" pitchFamily="34" charset="0"/>
                  <a:cs typeface="Verdana" panose="020B0604030504040204" pitchFamily="34" charset="0"/>
                </a:rPr>
                <a:t> </a:t>
              </a:r>
              <a:r>
                <a:rPr sz="8800" dirty="0" err="1">
                  <a:latin typeface="Verdana" panose="020B0604030504040204" pitchFamily="34" charset="0"/>
                  <a:ea typeface="Verdana" panose="020B0604030504040204" pitchFamily="34" charset="0"/>
                  <a:cs typeface="Verdana" panose="020B0604030504040204" pitchFamily="34" charset="0"/>
                </a:rPr>
                <a:t>sociologiques</a:t>
              </a:r>
              <a:endParaRPr sz="8800" dirty="0">
                <a:latin typeface="Verdana" panose="020B0604030504040204" pitchFamily="34" charset="0"/>
                <a:ea typeface="Verdana" panose="020B0604030504040204" pitchFamily="34" charset="0"/>
                <a:cs typeface="Verdana" panose="020B0604030504040204" pitchFamily="34" charset="0"/>
              </a:endParaRPr>
            </a:p>
          </p:txBody>
        </p:sp>
      </p:grpSp>
      <p:pic>
        <p:nvPicPr>
          <p:cNvPr id="156" name="Image" descr="Image"/>
          <p:cNvPicPr>
            <a:picLocks noChangeAspect="1"/>
          </p:cNvPicPr>
          <p:nvPr/>
        </p:nvPicPr>
        <p:blipFill>
          <a:blip r:embed="rId2"/>
          <a:stretch>
            <a:fillRect/>
          </a:stretch>
        </p:blipFill>
        <p:spPr>
          <a:xfrm>
            <a:off x="15824257" y="840326"/>
            <a:ext cx="7912630" cy="1354176"/>
          </a:xfrm>
          <a:prstGeom prst="rect">
            <a:avLst/>
          </a:prstGeom>
          <a:ln w="12700">
            <a:miter lim="400000"/>
          </a:ln>
        </p:spPr>
      </p:pic>
      <p:grpSp>
        <p:nvGrpSpPr>
          <p:cNvPr id="159" name="Perrine Agnoux…"/>
          <p:cNvGrpSpPr/>
          <p:nvPr/>
        </p:nvGrpSpPr>
        <p:grpSpPr>
          <a:xfrm>
            <a:off x="4004685" y="9805972"/>
            <a:ext cx="16374629" cy="1878910"/>
            <a:chOff x="-1" y="0"/>
            <a:chExt cx="16374627" cy="1878909"/>
          </a:xfrm>
        </p:grpSpPr>
        <p:sp>
          <p:nvSpPr>
            <p:cNvPr id="157" name="Rectangle"/>
            <p:cNvSpPr/>
            <p:nvPr/>
          </p:nvSpPr>
          <p:spPr>
            <a:xfrm>
              <a:off x="-1" y="0"/>
              <a:ext cx="16374627" cy="1878909"/>
            </a:xfrm>
            <a:prstGeom prst="rect">
              <a:avLst/>
            </a:prstGeom>
            <a:solidFill>
              <a:srgbClr val="193B61"/>
            </a:solidFill>
            <a:ln w="12700" cap="flat">
              <a:noFill/>
              <a:miter lim="400000"/>
            </a:ln>
            <a:effectLst/>
          </p:spPr>
          <p:txBody>
            <a:bodyPr wrap="square" lIns="50800" tIns="50800" rIns="50800" bIns="50800" numCol="1" anchor="t">
              <a:noAutofit/>
            </a:bodyPr>
            <a:lstStyle/>
            <a:p>
              <a:pPr algn="just" defTabSz="2438337">
                <a:lnSpc>
                  <a:spcPct val="90000"/>
                </a:lnSpc>
                <a:spcBef>
                  <a:spcPts val="500"/>
                </a:spcBef>
                <a:buNone/>
                <a:defRPr sz="4400" b="0" spc="0">
                  <a:solidFill>
                    <a:srgbClr val="FFFFFF"/>
                  </a:solidFill>
                  <a:latin typeface="Canela Text Regular"/>
                  <a:ea typeface="Canela Text Regular"/>
                  <a:cs typeface="Canela Text Regular"/>
                  <a:sym typeface="Canela Text Regular"/>
                </a:defRPr>
              </a:pPr>
              <a:endParaRPr>
                <a:latin typeface="Verdana" panose="020B0604030504040204" pitchFamily="34" charset="0"/>
                <a:ea typeface="Verdana" panose="020B0604030504040204" pitchFamily="34" charset="0"/>
                <a:cs typeface="Verdana" panose="020B0604030504040204" pitchFamily="34" charset="0"/>
              </a:endParaRPr>
            </a:p>
          </p:txBody>
        </p:sp>
        <p:sp>
          <p:nvSpPr>
            <p:cNvPr id="158" name="Perrine Agnoux…"/>
            <p:cNvSpPr txBox="1"/>
            <p:nvPr/>
          </p:nvSpPr>
          <p:spPr>
            <a:xfrm>
              <a:off x="-1" y="0"/>
              <a:ext cx="16374627" cy="187890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normAutofit/>
            </a:bodyPr>
            <a:lstStyle/>
            <a:p>
              <a:pPr algn="just" defTabSz="2438337">
                <a:spcBef>
                  <a:spcPts val="500"/>
                </a:spcBef>
                <a:buNone/>
                <a:defRPr sz="5200" b="0" spc="-61">
                  <a:solidFill>
                    <a:srgbClr val="FFFFFF"/>
                  </a:solidFill>
                </a:defRPr>
              </a:pPr>
              <a:r>
                <a:rPr dirty="0">
                  <a:solidFill>
                    <a:schemeClr val="bg1"/>
                  </a:solidFill>
                  <a:latin typeface="Verdana" panose="020B0604030504040204" pitchFamily="34" charset="0"/>
                  <a:ea typeface="Verdana" panose="020B0604030504040204" pitchFamily="34" charset="0"/>
                  <a:cs typeface="Verdana" panose="020B0604030504040204" pitchFamily="34" charset="0"/>
                </a:rPr>
                <a:t>Perrine Agnoux</a:t>
              </a:r>
            </a:p>
            <a:p>
              <a:pPr algn="just" defTabSz="2438337">
                <a:spcBef>
                  <a:spcPts val="500"/>
                </a:spcBef>
                <a:buNone/>
                <a:defRPr sz="5200" b="0" u="sng" spc="-61">
                  <a:solidFill>
                    <a:srgbClr val="FFFFFF"/>
                  </a:solidFill>
                </a:defRPr>
              </a:pPr>
              <a:r>
                <a:rPr dirty="0">
                  <a:solidFill>
                    <a:schemeClr val="bg1"/>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perrine.agnoux@univ-lyon1.fr</a:t>
              </a:r>
              <a:r>
                <a:rPr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Qu’est-ce que la sociologie ?"/>
          <p:cNvSpPr txBox="1">
            <a:spLocks noGrp="1"/>
          </p:cNvSpPr>
          <p:nvPr>
            <p:ph type="title"/>
          </p:nvPr>
        </p:nvSpPr>
        <p:spPr>
          <a:xfrm>
            <a:off x="1219199" y="492237"/>
            <a:ext cx="22251654" cy="1882663"/>
          </a:xfrm>
          <a:prstGeom prst="rect">
            <a:avLst/>
          </a:prstGeom>
          <a:solidFill>
            <a:srgbClr val="D87631"/>
          </a:solidFill>
        </p:spPr>
        <p:txBody>
          <a:bodyPr anchor="ctr"/>
          <a:lstStyle>
            <a:lvl1pPr>
              <a:defRPr spc="-92"/>
            </a:lvl1pPr>
          </a:lstStyle>
          <a:p>
            <a:pPr>
              <a:buNone/>
            </a:pPr>
            <a:r>
              <a:rPr lang="fr-FR" dirty="0">
                <a:solidFill>
                  <a:schemeClr val="bg1"/>
                </a:solidFill>
              </a:rPr>
              <a:t>1° La définition</a:t>
            </a:r>
            <a:endParaRPr dirty="0">
              <a:solidFill>
                <a:schemeClr val="bg1"/>
              </a:solidFill>
            </a:endParaRPr>
          </a:p>
        </p:txBody>
      </p:sp>
      <p:sp>
        <p:nvSpPr>
          <p:cNvPr id="188" name="Une science avec son objet, son mode de raisonnement et ses méthodes…"/>
          <p:cNvSpPr txBox="1">
            <a:spLocks noGrp="1"/>
          </p:cNvSpPr>
          <p:nvPr>
            <p:ph type="body" idx="1"/>
          </p:nvPr>
        </p:nvSpPr>
        <p:spPr>
          <a:xfrm>
            <a:off x="1219199" y="2761731"/>
            <a:ext cx="22251654" cy="10462031"/>
          </a:xfrm>
          <a:prstGeom prst="rect">
            <a:avLst/>
          </a:prstGeom>
        </p:spPr>
        <p:txBody>
          <a:bodyPr anchor="ctr">
            <a:normAutofit fontScale="85000" lnSpcReduction="20000"/>
          </a:bodyPr>
          <a:lstStyle/>
          <a:p>
            <a:pPr marL="685800" lvl="2" indent="-685800" defTabSz="2365187">
              <a:lnSpc>
                <a:spcPct val="160000"/>
              </a:lnSpc>
              <a:spcBef>
                <a:spcPts val="2400"/>
              </a:spcBef>
              <a:buSzTx/>
              <a:defRPr sz="5432"/>
            </a:pPr>
            <a:r>
              <a:rPr lang="fr-FR" sz="5200" dirty="0">
                <a:latin typeface="Verdana" panose="020B0604030504040204" pitchFamily="34" charset="0"/>
                <a:ea typeface="Verdana" panose="020B0604030504040204" pitchFamily="34" charset="0"/>
                <a:cs typeface="Verdana" panose="020B0604030504040204" pitchFamily="34" charset="0"/>
              </a:rPr>
              <a:t>E</a:t>
            </a:r>
            <a:r>
              <a:rPr sz="5200" dirty="0" err="1">
                <a:latin typeface="Verdana" panose="020B0604030504040204" pitchFamily="34" charset="0"/>
                <a:ea typeface="Verdana" panose="020B0604030504040204" pitchFamily="34" charset="0"/>
                <a:cs typeface="Verdana" panose="020B0604030504040204" pitchFamily="34" charset="0"/>
              </a:rPr>
              <a:t>njeu</a:t>
            </a:r>
            <a:r>
              <a:rPr sz="5200" dirty="0">
                <a:latin typeface="Verdana" panose="020B0604030504040204" pitchFamily="34" charset="0"/>
                <a:ea typeface="Verdana" panose="020B0604030504040204" pitchFamily="34" charset="0"/>
                <a:cs typeface="Verdana" panose="020B0604030504040204" pitchFamily="34" charset="0"/>
              </a:rPr>
              <a:t> de la </a:t>
            </a:r>
            <a:r>
              <a:rPr sz="5200" b="1" dirty="0">
                <a:latin typeface="Verdana" panose="020B0604030504040204" pitchFamily="34" charset="0"/>
                <a:ea typeface="Verdana" panose="020B0604030504040204" pitchFamily="34" charset="0"/>
                <a:cs typeface="Verdana" panose="020B0604030504040204" pitchFamily="34" charset="0"/>
              </a:rPr>
              <a:t>rupture avec le </a:t>
            </a:r>
            <a:r>
              <a:rPr sz="5200" b="1" dirty="0" err="1">
                <a:latin typeface="Verdana" panose="020B0604030504040204" pitchFamily="34" charset="0"/>
                <a:ea typeface="Verdana" panose="020B0604030504040204" pitchFamily="34" charset="0"/>
                <a:cs typeface="Verdana" panose="020B0604030504040204" pitchFamily="34" charset="0"/>
              </a:rPr>
              <a:t>sens</a:t>
            </a:r>
            <a:r>
              <a:rPr sz="5200" b="1" dirty="0">
                <a:latin typeface="Verdana" panose="020B0604030504040204" pitchFamily="34" charset="0"/>
                <a:ea typeface="Verdana" panose="020B0604030504040204" pitchFamily="34" charset="0"/>
                <a:cs typeface="Verdana" panose="020B0604030504040204" pitchFamily="34" charset="0"/>
              </a:rPr>
              <a:t> </a:t>
            </a:r>
            <a:r>
              <a:rPr sz="5200" b="1" dirty="0" err="1">
                <a:latin typeface="Verdana" panose="020B0604030504040204" pitchFamily="34" charset="0"/>
                <a:ea typeface="Verdana" panose="020B0604030504040204" pitchFamily="34" charset="0"/>
                <a:cs typeface="Verdana" panose="020B0604030504040204" pitchFamily="34" charset="0"/>
              </a:rPr>
              <a:t>commun</a:t>
            </a:r>
            <a:r>
              <a:rPr sz="5200" dirty="0">
                <a:latin typeface="Verdana" panose="020B0604030504040204" pitchFamily="34" charset="0"/>
                <a:ea typeface="Verdana" panose="020B0604030504040204" pitchFamily="34" charset="0"/>
                <a:cs typeface="Verdana" panose="020B0604030504040204" pitchFamily="34" charset="0"/>
              </a:rPr>
              <a:t>, mise à distance des </a:t>
            </a:r>
            <a:r>
              <a:rPr sz="5200" dirty="0" err="1">
                <a:latin typeface="Verdana" panose="020B0604030504040204" pitchFamily="34" charset="0"/>
                <a:ea typeface="Verdana" panose="020B0604030504040204" pitchFamily="34" charset="0"/>
                <a:cs typeface="Verdana" panose="020B0604030504040204" pitchFamily="34" charset="0"/>
              </a:rPr>
              <a:t>idées</a:t>
            </a:r>
            <a:r>
              <a:rPr sz="5200" dirty="0">
                <a:latin typeface="Verdana" panose="020B0604030504040204" pitchFamily="34" charset="0"/>
                <a:ea typeface="Verdana" panose="020B0604030504040204" pitchFamily="34" charset="0"/>
                <a:cs typeface="Verdana" panose="020B0604030504040204" pitchFamily="34" charset="0"/>
              </a:rPr>
              <a:t> reçues </a:t>
            </a:r>
            <a:r>
              <a:rPr sz="5200" dirty="0" err="1">
                <a:latin typeface="Verdana" panose="020B0604030504040204" pitchFamily="34" charset="0"/>
                <a:ea typeface="Verdana" panose="020B0604030504040204" pitchFamily="34" charset="0"/>
                <a:cs typeface="Verdana" panose="020B0604030504040204" pitchFamily="34" charset="0"/>
              </a:rPr>
              <a:t>ou</a:t>
            </a:r>
            <a:r>
              <a:rPr sz="5200" dirty="0">
                <a:latin typeface="Verdana" panose="020B0604030504040204" pitchFamily="34" charset="0"/>
                <a:ea typeface="Verdana" panose="020B0604030504040204" pitchFamily="34" charset="0"/>
                <a:cs typeface="Verdana" panose="020B0604030504040204" pitchFamily="34" charset="0"/>
              </a:rPr>
              <a:t> « </a:t>
            </a:r>
            <a:r>
              <a:rPr sz="5200" dirty="0" err="1">
                <a:solidFill>
                  <a:schemeClr val="accent5"/>
                </a:solidFill>
                <a:latin typeface="Verdana" panose="020B0604030504040204" pitchFamily="34" charset="0"/>
                <a:ea typeface="Verdana" panose="020B0604030504040204" pitchFamily="34" charset="0"/>
                <a:cs typeface="Verdana" panose="020B0604030504040204" pitchFamily="34" charset="0"/>
              </a:rPr>
              <a:t>prénotions</a:t>
            </a:r>
            <a:r>
              <a:rPr sz="5200" dirty="0">
                <a:latin typeface="Verdana" panose="020B0604030504040204" pitchFamily="34" charset="0"/>
                <a:ea typeface="Verdana" panose="020B0604030504040204" pitchFamily="34" charset="0"/>
                <a:cs typeface="Verdana" panose="020B0604030504040204" pitchFamily="34" charset="0"/>
              </a:rPr>
              <a:t> »</a:t>
            </a:r>
          </a:p>
          <a:p>
            <a:pPr marL="476550" indent="-476550" defTabSz="2365187">
              <a:lnSpc>
                <a:spcPct val="160000"/>
              </a:lnSpc>
              <a:spcBef>
                <a:spcPts val="2400"/>
              </a:spcBef>
              <a:buSzPct val="100000"/>
              <a:buChar char="•"/>
              <a:defRPr sz="4850"/>
            </a:pPr>
            <a:r>
              <a:rPr sz="5200" dirty="0" err="1">
                <a:latin typeface="Verdana" panose="020B0604030504040204" pitchFamily="34" charset="0"/>
                <a:ea typeface="Verdana" panose="020B0604030504040204" pitchFamily="34" charset="0"/>
                <a:cs typeface="Verdana" panose="020B0604030504040204" pitchFamily="34" charset="0"/>
              </a:rPr>
              <a:t>Définition</a:t>
            </a:r>
            <a:r>
              <a:rPr sz="5200" dirty="0">
                <a:latin typeface="Verdana" panose="020B0604030504040204" pitchFamily="34" charset="0"/>
                <a:ea typeface="Verdana" panose="020B0604030504040204" pitchFamily="34" charset="0"/>
                <a:cs typeface="Verdana" panose="020B0604030504040204" pitchFamily="34" charset="0"/>
              </a:rPr>
              <a:t> </a:t>
            </a:r>
            <a:r>
              <a:rPr sz="5200" b="1" dirty="0" err="1">
                <a:latin typeface="Verdana" panose="020B0604030504040204" pitchFamily="34" charset="0"/>
                <a:ea typeface="Verdana" panose="020B0604030504040204" pitchFamily="34" charset="0"/>
                <a:cs typeface="Verdana" panose="020B0604030504040204" pitchFamily="34" charset="0"/>
              </a:rPr>
              <a:t>objectivante</a:t>
            </a:r>
            <a:r>
              <a:rPr lang="fr-FR" sz="5200" b="1" dirty="0">
                <a:latin typeface="Verdana" panose="020B0604030504040204" pitchFamily="34" charset="0"/>
                <a:ea typeface="Verdana" panose="020B0604030504040204" pitchFamily="34" charset="0"/>
                <a:cs typeface="Verdana" panose="020B0604030504040204" pitchFamily="34" charset="0"/>
              </a:rPr>
              <a:t>, </a:t>
            </a:r>
            <a:r>
              <a:rPr sz="5200" dirty="0">
                <a:latin typeface="Verdana" panose="020B0604030504040204" pitchFamily="34" charset="0"/>
                <a:ea typeface="Verdana" panose="020B0604030504040204" pitchFamily="34" charset="0"/>
                <a:cs typeface="Verdana" panose="020B0604030504040204" pitchFamily="34" charset="0"/>
              </a:rPr>
              <a:t>mise à distance du </a:t>
            </a:r>
            <a:r>
              <a:rPr sz="5200" dirty="0" err="1">
                <a:latin typeface="Verdana" panose="020B0604030504040204" pitchFamily="34" charset="0"/>
                <a:ea typeface="Verdana" panose="020B0604030504040204" pitchFamily="34" charset="0"/>
                <a:cs typeface="Verdana" panose="020B0604030504040204" pitchFamily="34" charset="0"/>
              </a:rPr>
              <a:t>jugement</a:t>
            </a:r>
            <a:r>
              <a:rPr sz="5200" dirty="0">
                <a:latin typeface="Verdana" panose="020B0604030504040204" pitchFamily="34" charset="0"/>
                <a:ea typeface="Verdana" panose="020B0604030504040204" pitchFamily="34" charset="0"/>
                <a:cs typeface="Verdana" panose="020B0604030504040204" pitchFamily="34" charset="0"/>
              </a:rPr>
              <a:t> moral</a:t>
            </a:r>
          </a:p>
          <a:p>
            <a:pPr marL="476550" indent="-476550" defTabSz="2365187">
              <a:lnSpc>
                <a:spcPct val="160000"/>
              </a:lnSpc>
              <a:spcBef>
                <a:spcPts val="2400"/>
              </a:spcBef>
              <a:buSzPct val="100000"/>
              <a:buChar char="•"/>
              <a:defRPr sz="4850"/>
            </a:pPr>
            <a:r>
              <a:rPr sz="5200" dirty="0">
                <a:latin typeface="Verdana" panose="020B0604030504040204" pitchFamily="34" charset="0"/>
                <a:ea typeface="Verdana" panose="020B0604030504040204" pitchFamily="34" charset="0"/>
                <a:cs typeface="Verdana" panose="020B0604030504040204" pitchFamily="34" charset="0"/>
              </a:rPr>
              <a:t>Concept de « </a:t>
            </a:r>
            <a:r>
              <a:rPr sz="5200" dirty="0" err="1">
                <a:solidFill>
                  <a:schemeClr val="accent5"/>
                </a:solidFill>
                <a:latin typeface="Verdana" panose="020B0604030504040204" pitchFamily="34" charset="0"/>
                <a:ea typeface="Verdana" panose="020B0604030504040204" pitchFamily="34" charset="0"/>
                <a:cs typeface="Verdana" panose="020B0604030504040204" pitchFamily="34" charset="0"/>
              </a:rPr>
              <a:t>neutralité</a:t>
            </a:r>
            <a:r>
              <a:rPr sz="5200" dirty="0">
                <a:solidFill>
                  <a:schemeClr val="accent5"/>
                </a:solidFill>
                <a:latin typeface="Verdana" panose="020B0604030504040204" pitchFamily="34" charset="0"/>
                <a:ea typeface="Verdana" panose="020B0604030504040204" pitchFamily="34" charset="0"/>
                <a:cs typeface="Verdana" panose="020B0604030504040204" pitchFamily="34" charset="0"/>
              </a:rPr>
              <a:t> </a:t>
            </a:r>
            <a:r>
              <a:rPr sz="5200" dirty="0" err="1">
                <a:solidFill>
                  <a:schemeClr val="accent5"/>
                </a:solidFill>
                <a:latin typeface="Verdana" panose="020B0604030504040204" pitchFamily="34" charset="0"/>
                <a:ea typeface="Verdana" panose="020B0604030504040204" pitchFamily="34" charset="0"/>
                <a:cs typeface="Verdana" panose="020B0604030504040204" pitchFamily="34" charset="0"/>
              </a:rPr>
              <a:t>axiologique</a:t>
            </a:r>
            <a:r>
              <a:rPr sz="5200" dirty="0">
                <a:latin typeface="Verdana" panose="020B0604030504040204" pitchFamily="34" charset="0"/>
                <a:ea typeface="Verdana" panose="020B0604030504040204" pitchFamily="34" charset="0"/>
                <a:cs typeface="Verdana" panose="020B0604030504040204" pitchFamily="34" charset="0"/>
              </a:rPr>
              <a:t> » du </a:t>
            </a:r>
            <a:r>
              <a:rPr sz="5200" dirty="0" err="1">
                <a:latin typeface="Verdana" panose="020B0604030504040204" pitchFamily="34" charset="0"/>
                <a:ea typeface="Verdana" panose="020B0604030504040204" pitchFamily="34" charset="0"/>
                <a:cs typeface="Verdana" panose="020B0604030504040204" pitchFamily="34" charset="0"/>
              </a:rPr>
              <a:t>sociologue</a:t>
            </a:r>
            <a:r>
              <a:rPr sz="5200" dirty="0">
                <a:latin typeface="Verdana" panose="020B0604030504040204" pitchFamily="34" charset="0"/>
                <a:ea typeface="Verdana" panose="020B0604030504040204" pitchFamily="34" charset="0"/>
                <a:cs typeface="Verdana" panose="020B0604030504040204" pitchFamily="34" charset="0"/>
              </a:rPr>
              <a:t> Max Weber = mise à distance des </a:t>
            </a:r>
            <a:r>
              <a:rPr sz="5200" dirty="0" err="1">
                <a:latin typeface="Verdana" panose="020B0604030504040204" pitchFamily="34" charset="0"/>
                <a:ea typeface="Verdana" panose="020B0604030504040204" pitchFamily="34" charset="0"/>
                <a:cs typeface="Verdana" panose="020B0604030504040204" pitchFamily="34" charset="0"/>
              </a:rPr>
              <a:t>valeurs</a:t>
            </a:r>
            <a:r>
              <a:rPr sz="5200" dirty="0">
                <a:latin typeface="Verdana" panose="020B0604030504040204" pitchFamily="34" charset="0"/>
                <a:ea typeface="Verdana" panose="020B0604030504040204" pitchFamily="34" charset="0"/>
                <a:cs typeface="Verdana" panose="020B0604030504040204" pitchFamily="34" charset="0"/>
              </a:rPr>
              <a:t> et </a:t>
            </a:r>
            <a:r>
              <a:rPr sz="5200" dirty="0" err="1">
                <a:latin typeface="Verdana" panose="020B0604030504040204" pitchFamily="34" charset="0"/>
                <a:ea typeface="Verdana" panose="020B0604030504040204" pitchFamily="34" charset="0"/>
                <a:cs typeface="Verdana" panose="020B0604030504040204" pitchFamily="34" charset="0"/>
              </a:rPr>
              <a:t>intérêts</a:t>
            </a:r>
            <a:r>
              <a:rPr sz="5200" dirty="0">
                <a:latin typeface="Verdana" panose="020B0604030504040204" pitchFamily="34" charset="0"/>
                <a:ea typeface="Verdana" panose="020B0604030504040204" pitchFamily="34" charset="0"/>
                <a:cs typeface="Verdana" panose="020B0604030504040204" pitchFamily="34" charset="0"/>
              </a:rPr>
              <a:t> personnels. </a:t>
            </a:r>
          </a:p>
          <a:p>
            <a:pPr defTabSz="2365187">
              <a:lnSpc>
                <a:spcPct val="160000"/>
              </a:lnSpc>
              <a:spcBef>
                <a:spcPts val="1900"/>
              </a:spcBef>
              <a:buSzPct val="100000"/>
              <a:defRPr sz="4850"/>
            </a:pPr>
            <a:r>
              <a:rPr dirty="0">
                <a:latin typeface="Verdana" panose="020B0604030504040204" pitchFamily="34" charset="0"/>
                <a:ea typeface="Verdana" panose="020B0604030504040204" pitchFamily="34" charset="0"/>
                <a:cs typeface="Verdana" panose="020B0604030504040204" pitchFamily="34" charset="0"/>
              </a:rPr>
              <a:t>Ex</a:t>
            </a:r>
            <a:r>
              <a:rPr lang="fr-FR" dirty="0">
                <a:latin typeface="Verdana" panose="020B0604030504040204" pitchFamily="34" charset="0"/>
                <a:ea typeface="Verdana" panose="020B0604030504040204" pitchFamily="34" charset="0"/>
                <a:cs typeface="Verdana" panose="020B0604030504040204" pitchFamily="34" charset="0"/>
              </a:rPr>
              <a:t> </a:t>
            </a:r>
            <a:r>
              <a:rPr dirty="0">
                <a:latin typeface="Verdana" panose="020B0604030504040204" pitchFamily="34" charset="0"/>
                <a:ea typeface="Verdana" panose="020B0604030504040204" pitchFamily="34" charset="0"/>
                <a:cs typeface="Verdana" panose="020B0604030504040204" pitchFamily="34" charset="0"/>
              </a:rPr>
              <a:t>: Le suicide</a:t>
            </a:r>
            <a:endParaRPr lang="fr-FR" dirty="0">
              <a:latin typeface="Verdana" panose="020B0604030504040204" pitchFamily="34" charset="0"/>
              <a:ea typeface="Verdana" panose="020B0604030504040204" pitchFamily="34" charset="0"/>
              <a:cs typeface="Verdana" panose="020B0604030504040204" pitchFamily="34" charset="0"/>
            </a:endParaRPr>
          </a:p>
          <a:p>
            <a:pPr defTabSz="2365187">
              <a:lnSpc>
                <a:spcPct val="160000"/>
              </a:lnSpc>
              <a:spcBef>
                <a:spcPts val="1900"/>
              </a:spcBef>
              <a:buSzPct val="100000"/>
              <a:defRPr sz="4850"/>
            </a:pPr>
            <a:r>
              <a:rPr lang="fr-FR" dirty="0">
                <a:latin typeface="Verdana" panose="020B0604030504040204" pitchFamily="34" charset="0"/>
                <a:ea typeface="Verdana" panose="020B0604030504040204" pitchFamily="34" charset="0"/>
                <a:cs typeface="Verdana" panose="020B0604030504040204" pitchFamily="34" charset="0"/>
              </a:rPr>
              <a:t>« On appelle suicide tout cas de mort qui résulte directement ou indirectement d’un acte positif ou négatif, accompli par la victime elle-même et qu’elle savait devoir produire ce résultat. » — </a:t>
            </a:r>
            <a:r>
              <a:rPr lang="fr-FR" dirty="0" err="1">
                <a:latin typeface="Verdana" panose="020B0604030504040204" pitchFamily="34" charset="0"/>
                <a:ea typeface="Verdana" panose="020B0604030504040204" pitchFamily="34" charset="0"/>
                <a:cs typeface="Verdana" panose="020B0604030504040204" pitchFamily="34" charset="0"/>
              </a:rPr>
              <a:t>É</a:t>
            </a:r>
            <a:r>
              <a:rPr lang="fr-FR" dirty="0">
                <a:latin typeface="Verdana" panose="020B0604030504040204" pitchFamily="34" charset="0"/>
                <a:ea typeface="Verdana" panose="020B0604030504040204" pitchFamily="34" charset="0"/>
                <a:cs typeface="Verdana" panose="020B0604030504040204" pitchFamily="34" charset="0"/>
              </a:rPr>
              <a:t>. Durkheim,</a:t>
            </a:r>
            <a:r>
              <a:rPr lang="fr-FR" i="1" dirty="0">
                <a:latin typeface="Verdana" panose="020B0604030504040204" pitchFamily="34" charset="0"/>
                <a:ea typeface="Verdana" panose="020B0604030504040204" pitchFamily="34" charset="0"/>
                <a:cs typeface="Verdana" panose="020B0604030504040204" pitchFamily="34" charset="0"/>
              </a:rPr>
              <a:t> Le Suicide</a:t>
            </a:r>
            <a:r>
              <a:rPr lang="fr-FR" dirty="0">
                <a:latin typeface="Verdana" panose="020B0604030504040204" pitchFamily="34" charset="0"/>
                <a:ea typeface="Verdana" panose="020B0604030504040204" pitchFamily="34" charset="0"/>
                <a:cs typeface="Verdana" panose="020B0604030504040204" pitchFamily="34" charset="0"/>
              </a:rPr>
              <a:t>, 1897, Paris : PUF, (p. 5) </a:t>
            </a:r>
          </a:p>
          <a:p>
            <a:pPr defTabSz="2365187">
              <a:lnSpc>
                <a:spcPct val="160000"/>
              </a:lnSpc>
              <a:spcBef>
                <a:spcPts val="2400"/>
              </a:spcBef>
              <a:buSzPct val="100000"/>
              <a:defRPr sz="4850"/>
            </a:pPr>
            <a:r>
              <a:rPr lang="fr-FR" dirty="0">
                <a:latin typeface="Verdana" panose="020B0604030504040204" pitchFamily="34" charset="0"/>
                <a:ea typeface="Verdana" panose="020B0604030504040204" pitchFamily="34" charset="0"/>
                <a:cs typeface="Verdana" panose="020B0604030504040204" pitchFamily="34" charset="0"/>
              </a:rPr>
              <a:t>Autre ex : </a:t>
            </a:r>
            <a:r>
              <a:rPr dirty="0">
                <a:latin typeface="Verdana" panose="020B0604030504040204" pitchFamily="34" charset="0"/>
                <a:ea typeface="Verdana" panose="020B0604030504040204" pitchFamily="34" charset="0"/>
                <a:cs typeface="Verdana" panose="020B0604030504040204" pitchFamily="34" charset="0"/>
              </a:rPr>
              <a:t>le </a:t>
            </a:r>
            <a:r>
              <a:rPr dirty="0" err="1">
                <a:latin typeface="Verdana" panose="020B0604030504040204" pitchFamily="34" charset="0"/>
                <a:ea typeface="Verdana" panose="020B0604030504040204" pitchFamily="34" charset="0"/>
                <a:cs typeface="Verdana" panose="020B0604030504040204" pitchFamily="34" charset="0"/>
              </a:rPr>
              <a:t>décrochage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scolaire</a:t>
            </a:r>
            <a:endParaRP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Qu’est-ce que la sociologie ?"/>
          <p:cNvSpPr txBox="1">
            <a:spLocks noGrp="1"/>
          </p:cNvSpPr>
          <p:nvPr>
            <p:ph type="title"/>
          </p:nvPr>
        </p:nvSpPr>
        <p:spPr>
          <a:xfrm>
            <a:off x="1219199" y="492237"/>
            <a:ext cx="22251654" cy="1882663"/>
          </a:xfrm>
          <a:prstGeom prst="rect">
            <a:avLst/>
          </a:prstGeom>
          <a:solidFill>
            <a:srgbClr val="D87631"/>
          </a:solidFill>
        </p:spPr>
        <p:txBody>
          <a:bodyPr anchor="ctr"/>
          <a:lstStyle>
            <a:lvl1pPr>
              <a:defRPr spc="-92"/>
            </a:lvl1pPr>
          </a:lstStyle>
          <a:p>
            <a:pPr>
              <a:buNone/>
            </a:pPr>
            <a:r>
              <a:rPr lang="fr-FR" dirty="0">
                <a:solidFill>
                  <a:schemeClr val="bg1"/>
                </a:solidFill>
              </a:rPr>
              <a:t>2° L’observation et la mesure des faits</a:t>
            </a:r>
            <a:endParaRPr dirty="0">
              <a:solidFill>
                <a:schemeClr val="bg1"/>
              </a:solidFill>
            </a:endParaRPr>
          </a:p>
        </p:txBody>
      </p:sp>
      <p:sp>
        <p:nvSpPr>
          <p:cNvPr id="194" name="Une science avec son objet, son mode de raisonnement et ses méthodes…"/>
          <p:cNvSpPr txBox="1">
            <a:spLocks noGrp="1"/>
          </p:cNvSpPr>
          <p:nvPr>
            <p:ph type="body" idx="1"/>
          </p:nvPr>
        </p:nvSpPr>
        <p:spPr>
          <a:xfrm>
            <a:off x="1219199" y="2761732"/>
            <a:ext cx="22251654" cy="10262389"/>
          </a:xfrm>
          <a:prstGeom prst="rect">
            <a:avLst/>
          </a:prstGeom>
        </p:spPr>
        <p:txBody>
          <a:bodyPr anchor="ctr">
            <a:normAutofit lnSpcReduction="10000"/>
          </a:bodyPr>
          <a:lstStyle/>
          <a:p>
            <a:pPr marL="491289" indent="-491289">
              <a:lnSpc>
                <a:spcPct val="150000"/>
              </a:lnSpc>
              <a:buSzPct val="100000"/>
              <a:buChar char="•"/>
              <a:defRPr sz="5000"/>
            </a:pPr>
            <a:r>
              <a:rPr dirty="0" err="1">
                <a:latin typeface="Verdana" panose="020B0604030504040204" pitchFamily="34" charset="0"/>
                <a:ea typeface="Verdana" panose="020B0604030504040204" pitchFamily="34" charset="0"/>
                <a:cs typeface="Verdana" panose="020B0604030504040204" pitchFamily="34" charset="0"/>
              </a:rPr>
              <a:t>Méthodes</a:t>
            </a:r>
            <a:r>
              <a:rPr dirty="0">
                <a:latin typeface="Verdana" panose="020B0604030504040204" pitchFamily="34" charset="0"/>
                <a:ea typeface="Verdana" panose="020B0604030504040204" pitchFamily="34" charset="0"/>
                <a:cs typeface="Verdana" panose="020B0604030504040204" pitchFamily="34" charset="0"/>
              </a:rPr>
              <a:t> </a:t>
            </a:r>
            <a:r>
              <a:rPr dirty="0" err="1">
                <a:solidFill>
                  <a:schemeClr val="accent5"/>
                </a:solidFill>
                <a:latin typeface="Verdana" panose="020B0604030504040204" pitchFamily="34" charset="0"/>
                <a:ea typeface="Verdana" panose="020B0604030504040204" pitchFamily="34" charset="0"/>
                <a:cs typeface="Verdana" panose="020B0604030504040204" pitchFamily="34" charset="0"/>
              </a:rPr>
              <a:t>qualitatives</a:t>
            </a:r>
            <a:r>
              <a:rPr dirty="0">
                <a:latin typeface="Verdana" panose="020B0604030504040204" pitchFamily="34" charset="0"/>
                <a:ea typeface="Verdana" panose="020B0604030504040204" pitchFamily="34" charset="0"/>
                <a:cs typeface="Verdana" panose="020B0604030504040204" pitchFamily="34" charset="0"/>
              </a:rPr>
              <a:t> et </a:t>
            </a:r>
            <a:r>
              <a:rPr dirty="0" err="1">
                <a:latin typeface="Verdana" panose="020B0604030504040204" pitchFamily="34" charset="0"/>
                <a:ea typeface="Verdana" panose="020B0604030504040204" pitchFamily="34" charset="0"/>
                <a:cs typeface="Verdana" panose="020B0604030504040204" pitchFamily="34" charset="0"/>
              </a:rPr>
              <a:t>méthodes</a:t>
            </a:r>
            <a:r>
              <a:rPr dirty="0">
                <a:latin typeface="Verdana" panose="020B0604030504040204" pitchFamily="34" charset="0"/>
                <a:ea typeface="Verdana" panose="020B0604030504040204" pitchFamily="34" charset="0"/>
                <a:cs typeface="Verdana" panose="020B0604030504040204" pitchFamily="34" charset="0"/>
              </a:rPr>
              <a:t> </a:t>
            </a:r>
            <a:r>
              <a:rPr dirty="0" err="1">
                <a:solidFill>
                  <a:schemeClr val="accent5"/>
                </a:solidFill>
                <a:latin typeface="Verdana" panose="020B0604030504040204" pitchFamily="34" charset="0"/>
                <a:ea typeface="Verdana" panose="020B0604030504040204" pitchFamily="34" charset="0"/>
                <a:cs typeface="Verdana" panose="020B0604030504040204" pitchFamily="34" charset="0"/>
              </a:rPr>
              <a:t>quantitatives</a:t>
            </a:r>
            <a:endParaRPr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marL="0" lvl="3" indent="685800">
              <a:lnSpc>
                <a:spcPct val="150000"/>
              </a:lnSpc>
              <a:buSzTx/>
              <a:buNone/>
              <a:defRPr sz="5000"/>
            </a:pP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Méthodes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quantitatives</a:t>
            </a:r>
            <a:r>
              <a:rPr dirty="0">
                <a:latin typeface="Verdana" panose="020B0604030504040204" pitchFamily="34" charset="0"/>
                <a:ea typeface="Verdana" panose="020B0604030504040204" pitchFamily="34" charset="0"/>
                <a:cs typeface="Verdana" panose="020B0604030504040204" pitchFamily="34" charset="0"/>
              </a:rPr>
              <a:t> = </a:t>
            </a:r>
            <a:r>
              <a:rPr dirty="0" err="1">
                <a:latin typeface="Verdana" panose="020B0604030504040204" pitchFamily="34" charset="0"/>
                <a:ea typeface="Verdana" panose="020B0604030504040204" pitchFamily="34" charset="0"/>
                <a:cs typeface="Verdana" panose="020B0604030504040204" pitchFamily="34" charset="0"/>
              </a:rPr>
              <a:t>méthodes</a:t>
            </a:r>
            <a:r>
              <a:rPr dirty="0">
                <a:latin typeface="Verdana" panose="020B0604030504040204" pitchFamily="34" charset="0"/>
                <a:ea typeface="Verdana" panose="020B0604030504040204" pitchFamily="34" charset="0"/>
                <a:cs typeface="Verdana" panose="020B0604030504040204" pitchFamily="34" charset="0"/>
              </a:rPr>
              <a:t> qui </a:t>
            </a:r>
            <a:r>
              <a:rPr dirty="0" err="1">
                <a:latin typeface="Verdana" panose="020B0604030504040204" pitchFamily="34" charset="0"/>
                <a:ea typeface="Verdana" panose="020B0604030504040204" pitchFamily="34" charset="0"/>
                <a:cs typeface="Verdana" panose="020B0604030504040204" pitchFamily="34" charset="0"/>
              </a:rPr>
              <a:t>visent</a:t>
            </a:r>
            <a:r>
              <a:rPr dirty="0">
                <a:latin typeface="Verdana" panose="020B0604030504040204" pitchFamily="34" charset="0"/>
                <a:ea typeface="Verdana" panose="020B0604030504040204" pitchFamily="34" charset="0"/>
                <a:cs typeface="Verdana" panose="020B0604030504040204" pitchFamily="34" charset="0"/>
              </a:rPr>
              <a:t> à donner </a:t>
            </a:r>
            <a:r>
              <a:rPr dirty="0" err="1">
                <a:latin typeface="Verdana" panose="020B0604030504040204" pitchFamily="34" charset="0"/>
                <a:ea typeface="Verdana" panose="020B0604030504040204" pitchFamily="34" charset="0"/>
                <a:cs typeface="Verdana" panose="020B0604030504040204" pitchFamily="34" charset="0"/>
              </a:rPr>
              <a:t>une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appréciation</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chiffrée</a:t>
            </a:r>
            <a:r>
              <a:rPr dirty="0">
                <a:latin typeface="Verdana" panose="020B0604030504040204" pitchFamily="34" charset="0"/>
                <a:ea typeface="Verdana" panose="020B0604030504040204" pitchFamily="34" charset="0"/>
                <a:cs typeface="Verdana" panose="020B0604030504040204" pitchFamily="34" charset="0"/>
              </a:rPr>
              <a:t> d’un </a:t>
            </a:r>
            <a:r>
              <a:rPr dirty="0" err="1">
                <a:latin typeface="Verdana" panose="020B0604030504040204" pitchFamily="34" charset="0"/>
                <a:ea typeface="Verdana" panose="020B0604030504040204" pitchFamily="34" charset="0"/>
                <a:cs typeface="Verdana" panose="020B0604030504040204" pitchFamily="34" charset="0"/>
              </a:rPr>
              <a:t>phénomène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en</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s’appuyant</a:t>
            </a:r>
            <a:r>
              <a:rPr dirty="0">
                <a:latin typeface="Verdana" panose="020B0604030504040204" pitchFamily="34" charset="0"/>
                <a:ea typeface="Verdana" panose="020B0604030504040204" pitchFamily="34" charset="0"/>
                <a:cs typeface="Verdana" panose="020B0604030504040204" pitchFamily="34" charset="0"/>
              </a:rPr>
              <a:t> sur des </a:t>
            </a:r>
            <a:r>
              <a:rPr dirty="0" err="1">
                <a:latin typeface="Verdana" panose="020B0604030504040204" pitchFamily="34" charset="0"/>
                <a:ea typeface="Verdana" panose="020B0604030504040204" pitchFamily="34" charset="0"/>
                <a:cs typeface="Verdana" panose="020B0604030504040204" pitchFamily="34" charset="0"/>
              </a:rPr>
              <a:t>outils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mathématiques</a:t>
            </a:r>
            <a:r>
              <a:rPr dirty="0">
                <a:latin typeface="Verdana" panose="020B0604030504040204" pitchFamily="34" charset="0"/>
                <a:ea typeface="Verdana" panose="020B0604030504040204" pitchFamily="34" charset="0"/>
                <a:cs typeface="Verdana" panose="020B0604030504040204" pitchFamily="34" charset="0"/>
              </a:rPr>
              <a:t>, des </a:t>
            </a:r>
            <a:r>
              <a:rPr dirty="0" err="1">
                <a:latin typeface="Verdana" panose="020B0604030504040204" pitchFamily="34" charset="0"/>
                <a:ea typeface="Verdana" panose="020B0604030504040204" pitchFamily="34" charset="0"/>
                <a:cs typeface="Verdana" panose="020B0604030504040204" pitchFamily="34" charset="0"/>
              </a:rPr>
              <a:t>statistiques</a:t>
            </a:r>
            <a:r>
              <a:rPr dirty="0">
                <a:latin typeface="Verdana" panose="020B0604030504040204" pitchFamily="34" charset="0"/>
                <a:ea typeface="Verdana" panose="020B0604030504040204" pitchFamily="34" charset="0"/>
                <a:cs typeface="Verdana" panose="020B0604030504040204" pitchFamily="34" charset="0"/>
              </a:rPr>
              <a:t>, des </a:t>
            </a:r>
            <a:r>
              <a:rPr dirty="0" err="1">
                <a:latin typeface="Verdana" panose="020B0604030504040204" pitchFamily="34" charset="0"/>
                <a:ea typeface="Verdana" panose="020B0604030504040204" pitchFamily="34" charset="0"/>
                <a:cs typeface="Verdana" panose="020B0604030504040204" pitchFamily="34" charset="0"/>
              </a:rPr>
              <a:t>probabilités</a:t>
            </a:r>
            <a:r>
              <a:rPr dirty="0">
                <a:latin typeface="Verdana" panose="020B0604030504040204" pitchFamily="34" charset="0"/>
                <a:ea typeface="Verdana" panose="020B0604030504040204" pitchFamily="34" charset="0"/>
                <a:cs typeface="Verdana" panose="020B0604030504040204" pitchFamily="34" charset="0"/>
              </a:rPr>
              <a:t>, et </a:t>
            </a:r>
            <a:r>
              <a:rPr dirty="0" err="1">
                <a:latin typeface="Verdana" panose="020B0604030504040204" pitchFamily="34" charset="0"/>
                <a:ea typeface="Verdana" panose="020B0604030504040204" pitchFamily="34" charset="0"/>
                <a:cs typeface="Verdana" panose="020B0604030504040204" pitchFamily="34" charset="0"/>
              </a:rPr>
              <a:t>en</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exprimant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ce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phénomène</a:t>
            </a:r>
            <a:r>
              <a:rPr dirty="0">
                <a:latin typeface="Verdana" panose="020B0604030504040204" pitchFamily="34" charset="0"/>
                <a:ea typeface="Verdana" panose="020B0604030504040204" pitchFamily="34" charset="0"/>
                <a:cs typeface="Verdana" panose="020B0604030504040204" pitchFamily="34" charset="0"/>
              </a:rPr>
              <a:t> à travers des variables et des relations </a:t>
            </a:r>
            <a:r>
              <a:rPr dirty="0" err="1">
                <a:latin typeface="Verdana" panose="020B0604030504040204" pitchFamily="34" charset="0"/>
                <a:ea typeface="Verdana" panose="020B0604030504040204" pitchFamily="34" charset="0"/>
                <a:cs typeface="Verdana" panose="020B0604030504040204" pitchFamily="34" charset="0"/>
              </a:rPr>
              <a:t>formelles</a:t>
            </a:r>
            <a:r>
              <a:rPr dirty="0">
                <a:latin typeface="Verdana" panose="020B0604030504040204" pitchFamily="34" charset="0"/>
                <a:ea typeface="Verdana" panose="020B0604030504040204" pitchFamily="34" charset="0"/>
                <a:cs typeface="Verdana" panose="020B0604030504040204" pitchFamily="34" charset="0"/>
              </a:rPr>
              <a:t> entre </a:t>
            </a:r>
            <a:r>
              <a:rPr dirty="0" err="1">
                <a:latin typeface="Verdana" panose="020B0604030504040204" pitchFamily="34" charset="0"/>
                <a:ea typeface="Verdana" panose="020B0604030504040204" pitchFamily="34" charset="0"/>
                <a:cs typeface="Verdana" panose="020B0604030504040204" pitchFamily="34" charset="0"/>
              </a:rPr>
              <a:t>ces</a:t>
            </a:r>
            <a:r>
              <a:rPr dirty="0">
                <a:latin typeface="Verdana" panose="020B0604030504040204" pitchFamily="34" charset="0"/>
                <a:ea typeface="Verdana" panose="020B0604030504040204" pitchFamily="34" charset="0"/>
                <a:cs typeface="Verdana" panose="020B0604030504040204" pitchFamily="34" charset="0"/>
              </a:rPr>
              <a:t> variables.</a:t>
            </a:r>
          </a:p>
          <a:p>
            <a:pPr marL="0" lvl="3" indent="685800">
              <a:lnSpc>
                <a:spcPct val="150000"/>
              </a:lnSpc>
              <a:buSzTx/>
              <a:buNone/>
              <a:defRPr sz="5000"/>
            </a:pP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Méthodes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qualitatives</a:t>
            </a:r>
            <a:r>
              <a:rPr dirty="0">
                <a:latin typeface="Verdana" panose="020B0604030504040204" pitchFamily="34" charset="0"/>
                <a:ea typeface="Verdana" panose="020B0604030504040204" pitchFamily="34" charset="0"/>
                <a:cs typeface="Verdana" panose="020B0604030504040204" pitchFamily="34" charset="0"/>
              </a:rPr>
              <a:t> = </a:t>
            </a:r>
            <a:r>
              <a:rPr dirty="0" err="1">
                <a:latin typeface="Verdana" panose="020B0604030504040204" pitchFamily="34" charset="0"/>
                <a:ea typeface="Verdana" panose="020B0604030504040204" pitchFamily="34" charset="0"/>
                <a:cs typeface="Verdana" panose="020B0604030504040204" pitchFamily="34" charset="0"/>
              </a:rPr>
              <a:t>méthodes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d’analyse</a:t>
            </a:r>
            <a:r>
              <a:rPr dirty="0">
                <a:latin typeface="Verdana" panose="020B0604030504040204" pitchFamily="34" charset="0"/>
                <a:ea typeface="Verdana" panose="020B0604030504040204" pitchFamily="34" charset="0"/>
                <a:cs typeface="Verdana" panose="020B0604030504040204" pitchFamily="34" charset="0"/>
              </a:rPr>
              <a:t> qui </a:t>
            </a:r>
            <a:r>
              <a:rPr dirty="0" err="1">
                <a:latin typeface="Verdana" panose="020B0604030504040204" pitchFamily="34" charset="0"/>
                <a:ea typeface="Verdana" panose="020B0604030504040204" pitchFamily="34" charset="0"/>
                <a:cs typeface="Verdana" panose="020B0604030504040204" pitchFamily="34" charset="0"/>
              </a:rPr>
              <a:t>privilégient</a:t>
            </a:r>
            <a:r>
              <a:rPr dirty="0">
                <a:latin typeface="Verdana" panose="020B0604030504040204" pitchFamily="34" charset="0"/>
                <a:ea typeface="Verdana" panose="020B0604030504040204" pitchFamily="34" charset="0"/>
                <a:cs typeface="Verdana" panose="020B0604030504040204" pitchFamily="34" charset="0"/>
              </a:rPr>
              <a:t> les aspects </a:t>
            </a:r>
            <a:r>
              <a:rPr dirty="0" err="1">
                <a:latin typeface="Verdana" panose="020B0604030504040204" pitchFamily="34" charset="0"/>
                <a:ea typeface="Verdana" panose="020B0604030504040204" pitchFamily="34" charset="0"/>
                <a:cs typeface="Verdana" panose="020B0604030504040204" pitchFamily="34" charset="0"/>
              </a:rPr>
              <a:t>qualitatifs</a:t>
            </a:r>
            <a:r>
              <a:rPr dirty="0">
                <a:latin typeface="Verdana" panose="020B0604030504040204" pitchFamily="34" charset="0"/>
                <a:ea typeface="Verdana" panose="020B0604030504040204" pitchFamily="34" charset="0"/>
                <a:cs typeface="Verdana" panose="020B0604030504040204" pitchFamily="34" charset="0"/>
              </a:rPr>
              <a:t> des actions </a:t>
            </a:r>
            <a:r>
              <a:rPr dirty="0" err="1">
                <a:latin typeface="Verdana" panose="020B0604030504040204" pitchFamily="34" charset="0"/>
                <a:ea typeface="Verdana" panose="020B0604030504040204" pitchFamily="34" charset="0"/>
                <a:cs typeface="Verdana" panose="020B0604030504040204" pitchFamily="34" charset="0"/>
              </a:rPr>
              <a:t>sociales</a:t>
            </a:r>
            <a:r>
              <a:rPr dirty="0">
                <a:latin typeface="Verdana" panose="020B0604030504040204" pitchFamily="34" charset="0"/>
                <a:ea typeface="Verdana" panose="020B0604030504040204" pitchFamily="34" charset="0"/>
                <a:cs typeface="Verdana" panose="020B0604030504040204" pitchFamily="34" charset="0"/>
              </a:rPr>
              <a:t> (motivations, </a:t>
            </a:r>
            <a:r>
              <a:rPr dirty="0" err="1">
                <a:latin typeface="Verdana" panose="020B0604030504040204" pitchFamily="34" charset="0"/>
                <a:ea typeface="Verdana" panose="020B0604030504040204" pitchFamily="34" charset="0"/>
                <a:cs typeface="Verdana" panose="020B0604030504040204" pitchFamily="34" charset="0"/>
              </a:rPr>
              <a:t>jugements</a:t>
            </a:r>
            <a:r>
              <a:rPr dirty="0">
                <a:latin typeface="Verdana" panose="020B0604030504040204" pitchFamily="34" charset="0"/>
                <a:ea typeface="Verdana" panose="020B0604030504040204" pitchFamily="34" charset="0"/>
                <a:cs typeface="Verdana" panose="020B0604030504040204" pitchFamily="34" charset="0"/>
              </a:rPr>
              <a:t>, etc.) dans le but de les </a:t>
            </a:r>
            <a:r>
              <a:rPr dirty="0" err="1">
                <a:latin typeface="Verdana" panose="020B0604030504040204" pitchFamily="34" charset="0"/>
                <a:ea typeface="Verdana" panose="020B0604030504040204" pitchFamily="34" charset="0"/>
                <a:cs typeface="Verdana" panose="020B0604030504040204" pitchFamily="34" charset="0"/>
              </a:rPr>
              <a:t>interpréter</a:t>
            </a:r>
            <a:r>
              <a:rPr dirty="0">
                <a:latin typeface="Verdana" panose="020B0604030504040204" pitchFamily="34" charset="0"/>
                <a:ea typeface="Verdana" panose="020B0604030504040204" pitchFamily="34" charset="0"/>
                <a:cs typeface="Verdana" panose="020B0604030504040204" pitchFamily="34" charset="0"/>
              </a:rPr>
              <a:t> et de les </a:t>
            </a:r>
            <a:r>
              <a:rPr dirty="0" err="1">
                <a:latin typeface="Verdana" panose="020B0604030504040204" pitchFamily="34" charset="0"/>
                <a:ea typeface="Verdana" panose="020B0604030504040204" pitchFamily="34" charset="0"/>
                <a:cs typeface="Verdana" panose="020B0604030504040204" pitchFamily="34" charset="0"/>
              </a:rPr>
              <a:t>comprendre</a:t>
            </a:r>
            <a:r>
              <a:rPr dirty="0">
                <a:latin typeface="Verdana" panose="020B0604030504040204" pitchFamily="34" charset="0"/>
                <a:ea typeface="Verdana" panose="020B0604030504040204" pitchFamily="34" charset="0"/>
                <a:cs typeface="Verdana" panose="020B0604030504040204" pitchFamily="34" charset="0"/>
              </a:rPr>
              <a:t>.</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Quelle méthode privilégier ? Une articulation possible"/>
          <p:cNvSpPr txBox="1">
            <a:spLocks noGrp="1"/>
          </p:cNvSpPr>
          <p:nvPr>
            <p:ph type="title"/>
          </p:nvPr>
        </p:nvSpPr>
        <p:spPr>
          <a:xfrm>
            <a:off x="1219199" y="492237"/>
            <a:ext cx="22251654" cy="1882663"/>
          </a:xfrm>
          <a:prstGeom prst="rect">
            <a:avLst/>
          </a:prstGeom>
          <a:solidFill>
            <a:srgbClr val="D87631"/>
          </a:solidFill>
        </p:spPr>
        <p:txBody>
          <a:bodyPr anchor="ctr">
            <a:normAutofit fontScale="90000"/>
          </a:bodyPr>
          <a:lstStyle>
            <a:lvl1pPr defTabSz="2145790">
              <a:defRPr sz="7300"/>
            </a:lvl1pPr>
          </a:lstStyle>
          <a:p>
            <a:pPr>
              <a:buNone/>
            </a:pPr>
            <a:r>
              <a:rPr lang="fr-FR" dirty="0">
                <a:solidFill>
                  <a:schemeClr val="bg1"/>
                </a:solidFill>
              </a:rPr>
              <a:t>Une méthode « plus scientifique » que l’autre ?</a:t>
            </a:r>
            <a:endParaRPr dirty="0">
              <a:solidFill>
                <a:schemeClr val="bg1"/>
              </a:solidFill>
            </a:endParaRPr>
          </a:p>
        </p:txBody>
      </p:sp>
      <p:sp>
        <p:nvSpPr>
          <p:cNvPr id="197" name="Exemple : la statistique pour dresser des constats et énoncer des hypothèses explicatives et les méthodes qualitatives pour les tester."/>
          <p:cNvSpPr txBox="1">
            <a:spLocks noGrp="1"/>
          </p:cNvSpPr>
          <p:nvPr>
            <p:ph type="body" idx="1"/>
          </p:nvPr>
        </p:nvSpPr>
        <p:spPr>
          <a:xfrm>
            <a:off x="1219199" y="2761732"/>
            <a:ext cx="22251654" cy="10357310"/>
          </a:xfrm>
          <a:prstGeom prst="rect">
            <a:avLst/>
          </a:prstGeom>
        </p:spPr>
        <p:txBody>
          <a:bodyPr anchor="ctr">
            <a:normAutofit fontScale="92500" lnSpcReduction="10000"/>
          </a:bodyPr>
          <a:lstStyle/>
          <a:p>
            <a:pPr marL="491289" indent="-491289">
              <a:lnSpc>
                <a:spcPct val="150000"/>
              </a:lnSpc>
              <a:buSzPct val="100000"/>
              <a:buChar char="•"/>
            </a:pPr>
            <a:r>
              <a:rPr b="1" dirty="0">
                <a:latin typeface="Verdana" panose="020B0604030504040204" pitchFamily="34" charset="0"/>
                <a:ea typeface="Verdana" panose="020B0604030504040204" pitchFamily="34" charset="0"/>
                <a:cs typeface="Verdana" panose="020B0604030504040204" pitchFamily="34" charset="0"/>
              </a:rPr>
              <a:t>Attention</a:t>
            </a:r>
            <a:r>
              <a:rPr dirty="0">
                <a:latin typeface="Verdana" panose="020B0604030504040204" pitchFamily="34" charset="0"/>
                <a:ea typeface="Verdana" panose="020B0604030504040204" pitchFamily="34" charset="0"/>
                <a:cs typeface="Verdana" panose="020B0604030504040204" pitchFamily="34" charset="0"/>
              </a:rPr>
              <a:t> : observer, </a:t>
            </a:r>
            <a:r>
              <a:rPr dirty="0" err="1">
                <a:latin typeface="Verdana" panose="020B0604030504040204" pitchFamily="34" charset="0"/>
                <a:ea typeface="Verdana" panose="020B0604030504040204" pitchFamily="34" charset="0"/>
                <a:cs typeface="Verdana" panose="020B0604030504040204" pitchFamily="34" charset="0"/>
              </a:rPr>
              <a:t>c’est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toujours</a:t>
            </a:r>
            <a:r>
              <a:rPr dirty="0">
                <a:latin typeface="Verdana" panose="020B0604030504040204" pitchFamily="34" charset="0"/>
                <a:ea typeface="Verdana" panose="020B0604030504040204" pitchFamily="34" charset="0"/>
                <a:cs typeface="Verdana" panose="020B0604030504040204" pitchFamily="34" charset="0"/>
              </a:rPr>
              <a:t> faire un effort de simplification, </a:t>
            </a:r>
            <a:r>
              <a:rPr dirty="0" err="1">
                <a:latin typeface="Verdana" panose="020B0604030504040204" pitchFamily="34" charset="0"/>
                <a:ea typeface="Verdana" panose="020B0604030504040204" pitchFamily="34" charset="0"/>
                <a:cs typeface="Verdana" panose="020B0604030504040204" pitchFamily="34" charset="0"/>
              </a:rPr>
              <a:t>d’abstraction</a:t>
            </a:r>
            <a:r>
              <a:rPr dirty="0">
                <a:latin typeface="Verdana" panose="020B0604030504040204" pitchFamily="34" charset="0"/>
                <a:ea typeface="Verdana" panose="020B0604030504040204" pitchFamily="34" charset="0"/>
                <a:cs typeface="Verdana" panose="020B0604030504040204" pitchFamily="34" charset="0"/>
              </a:rPr>
              <a:t> (= pas </a:t>
            </a:r>
            <a:r>
              <a:rPr dirty="0" err="1">
                <a:latin typeface="Verdana" panose="020B0604030504040204" pitchFamily="34" charset="0"/>
                <a:ea typeface="Verdana" panose="020B0604030504040204" pitchFamily="34" charset="0"/>
                <a:cs typeface="Verdana" panose="020B0604030504040204" pitchFamily="34" charset="0"/>
              </a:rPr>
              <a:t>d’observation</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neutre</a:t>
            </a:r>
            <a:r>
              <a:rPr dirty="0">
                <a:latin typeface="Verdana" panose="020B0604030504040204" pitchFamily="34" charset="0"/>
                <a:ea typeface="Verdana" panose="020B0604030504040204" pitchFamily="34" charset="0"/>
                <a:cs typeface="Verdana" panose="020B0604030504040204" pitchFamily="34" charset="0"/>
              </a:rPr>
              <a:t>) </a:t>
            </a:r>
          </a:p>
          <a:p>
            <a:pPr marL="491289" indent="-491289">
              <a:lnSpc>
                <a:spcPct val="150000"/>
              </a:lnSpc>
              <a:buSzPct val="100000"/>
              <a:buChar char="•"/>
            </a:pPr>
            <a:r>
              <a:rPr dirty="0">
                <a:latin typeface="Verdana" panose="020B0604030504040204" pitchFamily="34" charset="0"/>
                <a:ea typeface="Verdana" panose="020B0604030504040204" pitchFamily="34" charset="0"/>
                <a:cs typeface="Verdana" panose="020B0604030504040204" pitchFamily="34" charset="0"/>
              </a:rPr>
              <a:t>Les données </a:t>
            </a:r>
            <a:r>
              <a:rPr dirty="0" err="1">
                <a:latin typeface="Verdana" panose="020B0604030504040204" pitchFamily="34" charset="0"/>
                <a:ea typeface="Verdana" panose="020B0604030504040204" pitchFamily="34" charset="0"/>
                <a:cs typeface="Verdana" panose="020B0604030504040204" pitchFamily="34" charset="0"/>
              </a:rPr>
              <a:t>statistiques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sont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toujours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construites</a:t>
            </a:r>
            <a:endParaRPr dirty="0">
              <a:latin typeface="Verdana" panose="020B0604030504040204" pitchFamily="34" charset="0"/>
              <a:ea typeface="Verdana" panose="020B0604030504040204" pitchFamily="34" charset="0"/>
              <a:cs typeface="Verdana" panose="020B0604030504040204" pitchFamily="34" charset="0"/>
            </a:endParaRPr>
          </a:p>
          <a:p>
            <a:pPr>
              <a:lnSpc>
                <a:spcPct val="150000"/>
              </a:lnSpc>
              <a:buSzPct val="100000"/>
            </a:pPr>
            <a:r>
              <a:rPr dirty="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La</a:t>
            </a:r>
            <a:r>
              <a:rPr dirty="0">
                <a:latin typeface="Verdana" panose="020B0604030504040204" pitchFamily="34" charset="0"/>
                <a:ea typeface="Verdana" panose="020B0604030504040204" pitchFamily="34" charset="0"/>
                <a:cs typeface="Verdana" panose="020B0604030504040204" pitchFamily="34" charset="0"/>
              </a:rPr>
              <a:t> </a:t>
            </a:r>
            <a:r>
              <a:rPr b="1" dirty="0" err="1">
                <a:latin typeface="Verdana" panose="020B0604030504040204" pitchFamily="34" charset="0"/>
                <a:ea typeface="Verdana" panose="020B0604030504040204" pitchFamily="34" charset="0"/>
                <a:cs typeface="Verdana" panose="020B0604030504040204" pitchFamily="34" charset="0"/>
              </a:rPr>
              <a:t>réflexivité</a:t>
            </a:r>
            <a:r>
              <a:rPr b="1" dirty="0">
                <a:latin typeface="Verdana" panose="020B0604030504040204" pitchFamily="34" charset="0"/>
                <a:ea typeface="Verdana" panose="020B0604030504040204" pitchFamily="34" charset="0"/>
                <a:cs typeface="Verdana" panose="020B0604030504040204" pitchFamily="34" charset="0"/>
              </a:rPr>
              <a:t> </a:t>
            </a:r>
            <a:r>
              <a:rPr b="1" dirty="0" err="1">
                <a:latin typeface="Verdana" panose="020B0604030504040204" pitchFamily="34" charset="0"/>
                <a:ea typeface="Verdana" panose="020B0604030504040204" pitchFamily="34" charset="0"/>
                <a:cs typeface="Verdana" panose="020B0604030504040204" pitchFamily="34" charset="0"/>
              </a:rPr>
              <a:t>méthodologique</a:t>
            </a:r>
            <a:r>
              <a:rPr b="1" dirty="0">
                <a:latin typeface="Verdana" panose="020B0604030504040204" pitchFamily="34" charset="0"/>
                <a:ea typeface="Verdana" panose="020B0604030504040204" pitchFamily="34" charset="0"/>
                <a:cs typeface="Verdana" panose="020B0604030504040204" pitchFamily="34" charset="0"/>
              </a:rPr>
              <a:t> </a:t>
            </a:r>
            <a:r>
              <a:rPr dirty="0">
                <a:latin typeface="Verdana" panose="020B0604030504040204" pitchFamily="34" charset="0"/>
                <a:ea typeface="Verdana" panose="020B0604030504040204" pitchFamily="34" charset="0"/>
                <a:cs typeface="Verdana" panose="020B0604030504040204" pitchFamily="34" charset="0"/>
              </a:rPr>
              <a:t>au </a:t>
            </a:r>
            <a:r>
              <a:rPr dirty="0" err="1">
                <a:latin typeface="Verdana" panose="020B0604030504040204" pitchFamily="34" charset="0"/>
                <a:ea typeface="Verdana" panose="020B0604030504040204" pitchFamily="34" charset="0"/>
                <a:cs typeface="Verdana" panose="020B0604030504040204" pitchFamily="34" charset="0"/>
              </a:rPr>
              <a:t>fondement</a:t>
            </a:r>
            <a:r>
              <a:rPr dirty="0">
                <a:latin typeface="Verdana" panose="020B0604030504040204" pitchFamily="34" charset="0"/>
                <a:ea typeface="Verdana" panose="020B0604030504040204" pitchFamily="34" charset="0"/>
                <a:cs typeface="Verdana" panose="020B0604030504040204" pitchFamily="34" charset="0"/>
              </a:rPr>
              <a:t> de la </a:t>
            </a:r>
            <a:r>
              <a:rPr dirty="0" err="1">
                <a:latin typeface="Verdana" panose="020B0604030504040204" pitchFamily="34" charset="0"/>
                <a:ea typeface="Verdana" panose="020B0604030504040204" pitchFamily="34" charset="0"/>
                <a:cs typeface="Verdana" panose="020B0604030504040204" pitchFamily="34" charset="0"/>
              </a:rPr>
              <a:t>scientificité</a:t>
            </a:r>
            <a:r>
              <a:rPr dirty="0">
                <a:latin typeface="Verdana" panose="020B0604030504040204" pitchFamily="34" charset="0"/>
                <a:ea typeface="Verdana" panose="020B0604030504040204" pitchFamily="34" charset="0"/>
                <a:cs typeface="Verdana" panose="020B0604030504040204" pitchFamily="34" charset="0"/>
              </a:rPr>
              <a:t> de la </a:t>
            </a:r>
            <a:r>
              <a:rPr dirty="0" err="1">
                <a:latin typeface="Verdana" panose="020B0604030504040204" pitchFamily="34" charset="0"/>
                <a:ea typeface="Verdana" panose="020B0604030504040204" pitchFamily="34" charset="0"/>
                <a:cs typeface="Verdana" panose="020B0604030504040204" pitchFamily="34" charset="0"/>
              </a:rPr>
              <a:t>sociologie</a:t>
            </a:r>
            <a:r>
              <a:rPr dirty="0">
                <a:latin typeface="Verdana" panose="020B0604030504040204" pitchFamily="34" charset="0"/>
                <a:ea typeface="Verdana" panose="020B0604030504040204" pitchFamily="34" charset="0"/>
                <a:cs typeface="Verdana" panose="020B0604030504040204" pitchFamily="34" charset="0"/>
              </a:rPr>
              <a:t>. </a:t>
            </a:r>
          </a:p>
          <a:p>
            <a:pPr>
              <a:lnSpc>
                <a:spcPct val="150000"/>
              </a:lnSpc>
              <a:buSzPct val="100000"/>
            </a:pPr>
            <a:r>
              <a:rPr dirty="0" err="1">
                <a:latin typeface="Verdana" panose="020B0604030504040204" pitchFamily="34" charset="0"/>
                <a:ea typeface="Verdana" panose="020B0604030504040204" pitchFamily="34" charset="0"/>
                <a:cs typeface="Verdana" panose="020B0604030504040204" pitchFamily="34" charset="0"/>
              </a:rPr>
              <a:t>Exemple</a:t>
            </a:r>
            <a:r>
              <a:rPr dirty="0">
                <a:latin typeface="Verdana" panose="020B0604030504040204" pitchFamily="34" charset="0"/>
                <a:ea typeface="Verdana" panose="020B0604030504040204" pitchFamily="34" charset="0"/>
                <a:cs typeface="Verdana" panose="020B0604030504040204" pitchFamily="34" charset="0"/>
              </a:rPr>
              <a:t> : </a:t>
            </a:r>
            <a:r>
              <a:rPr dirty="0" err="1">
                <a:latin typeface="Verdana" panose="020B0604030504040204" pitchFamily="34" charset="0"/>
                <a:ea typeface="Verdana" panose="020B0604030504040204" pitchFamily="34" charset="0"/>
                <a:cs typeface="Verdana" panose="020B0604030504040204" pitchFamily="34" charset="0"/>
              </a:rPr>
              <a:t>mesure</a:t>
            </a:r>
            <a:r>
              <a:rPr dirty="0">
                <a:latin typeface="Verdana" panose="020B0604030504040204" pitchFamily="34" charset="0"/>
                <a:ea typeface="Verdana" panose="020B0604030504040204" pitchFamily="34" charset="0"/>
                <a:cs typeface="Verdana" panose="020B0604030504040204" pitchFamily="34" charset="0"/>
              </a:rPr>
              <a:t> de la </a:t>
            </a:r>
            <a:r>
              <a:rPr u="sng" dirty="0">
                <a:solidFill>
                  <a:srgbClr val="0000FF"/>
                </a:solidFill>
                <a:uFill>
                  <a:solidFill>
                    <a:srgbClr val="0000FF"/>
                  </a:solidFill>
                </a:uFill>
                <a:latin typeface="Verdana" panose="020B0604030504040204" pitchFamily="34" charset="0"/>
                <a:ea typeface="Verdana" panose="020B0604030504040204" pitchFamily="34" charset="0"/>
                <a:cs typeface="Verdana" panose="020B0604030504040204" pitchFamily="34" charset="0"/>
                <a:hlinkClick r:id="rId2"/>
              </a:rPr>
              <a:t>violence en contexte scolaire</a:t>
            </a:r>
          </a:p>
          <a:p>
            <a:pPr marL="491289" indent="-491289">
              <a:lnSpc>
                <a:spcPct val="150000"/>
              </a:lnSpc>
              <a:buSzPct val="100000"/>
              <a:buChar char="•"/>
            </a:pPr>
            <a:r>
              <a:rPr dirty="0">
                <a:latin typeface="Verdana" panose="020B0604030504040204" pitchFamily="34" charset="0"/>
                <a:ea typeface="Verdana" panose="020B0604030504040204" pitchFamily="34" charset="0"/>
                <a:cs typeface="Verdana" panose="020B0604030504040204" pitchFamily="34" charset="0"/>
              </a:rPr>
              <a:t>Des modes de </a:t>
            </a:r>
            <a:r>
              <a:rPr dirty="0" err="1">
                <a:latin typeface="Verdana" panose="020B0604030504040204" pitchFamily="34" charset="0"/>
                <a:ea typeface="Verdana" panose="020B0604030504040204" pitchFamily="34" charset="0"/>
                <a:cs typeface="Verdana" panose="020B0604030504040204" pitchFamily="34" charset="0"/>
              </a:rPr>
              <a:t>raisonnement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différents</a:t>
            </a:r>
            <a:r>
              <a:rPr dirty="0">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 représentativité et inférence statistique VS inférence logique </a:t>
            </a:r>
            <a:endParaRPr dirty="0">
              <a:latin typeface="Verdana" panose="020B0604030504040204" pitchFamily="34" charset="0"/>
              <a:ea typeface="Verdana" panose="020B0604030504040204" pitchFamily="34" charset="0"/>
              <a:cs typeface="Verdana" panose="020B0604030504040204" pitchFamily="34" charset="0"/>
            </a:endParaRPr>
          </a:p>
          <a:p>
            <a:pPr marL="491289" indent="-491289">
              <a:lnSpc>
                <a:spcPct val="150000"/>
              </a:lnSpc>
              <a:buSzPct val="100000"/>
              <a:buChar char="•"/>
            </a:pPr>
            <a:r>
              <a:rPr dirty="0">
                <a:latin typeface="Verdana" panose="020B0604030504040204" pitchFamily="34" charset="0"/>
                <a:ea typeface="Verdana" panose="020B0604030504040204" pitchFamily="34" charset="0"/>
                <a:cs typeface="Verdana" panose="020B0604030504040204" pitchFamily="34" charset="0"/>
              </a:rPr>
              <a:t>Articulation possible</a:t>
            </a:r>
            <a:r>
              <a:rPr lang="fr-FR" dirty="0">
                <a:latin typeface="Verdana" panose="020B0604030504040204" pitchFamily="34" charset="0"/>
                <a:ea typeface="Verdana" panose="020B0604030504040204" pitchFamily="34" charset="0"/>
                <a:cs typeface="Verdana" panose="020B0604030504040204" pitchFamily="34" charset="0"/>
              </a:rPr>
              <a:t> (et fréquente)</a:t>
            </a:r>
            <a:endParaRP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Qu’est-ce que la sociologie ?"/>
          <p:cNvSpPr txBox="1">
            <a:spLocks noGrp="1"/>
          </p:cNvSpPr>
          <p:nvPr>
            <p:ph type="title"/>
          </p:nvPr>
        </p:nvSpPr>
        <p:spPr>
          <a:xfrm>
            <a:off x="1219199" y="492237"/>
            <a:ext cx="22251654" cy="1882663"/>
          </a:xfrm>
          <a:prstGeom prst="rect">
            <a:avLst/>
          </a:prstGeom>
          <a:solidFill>
            <a:srgbClr val="D87631"/>
          </a:solidFill>
        </p:spPr>
        <p:txBody>
          <a:bodyPr anchor="ctr">
            <a:noAutofit/>
          </a:bodyPr>
          <a:lstStyle>
            <a:lvl1pPr>
              <a:defRPr spc="-92"/>
            </a:lvl1pPr>
          </a:lstStyle>
          <a:p>
            <a:pPr>
              <a:buNone/>
            </a:pPr>
            <a:r>
              <a:rPr lang="fr-FR" sz="6600" dirty="0">
                <a:solidFill>
                  <a:schemeClr val="bg1"/>
                </a:solidFill>
              </a:rPr>
              <a:t>3° Des hypothèses explicatives critiquables et vérifiables</a:t>
            </a:r>
            <a:endParaRPr sz="6600" dirty="0">
              <a:solidFill>
                <a:schemeClr val="bg1"/>
              </a:solidFill>
            </a:endParaRPr>
          </a:p>
        </p:txBody>
      </p:sp>
      <p:sp>
        <p:nvSpPr>
          <p:cNvPr id="200" name="Une science avec son objet, son mode de raisonnement et ses méthodes…"/>
          <p:cNvSpPr txBox="1">
            <a:spLocks noGrp="1"/>
          </p:cNvSpPr>
          <p:nvPr>
            <p:ph type="body" idx="1"/>
          </p:nvPr>
        </p:nvSpPr>
        <p:spPr>
          <a:xfrm>
            <a:off x="1219199" y="2761732"/>
            <a:ext cx="22251654" cy="9646168"/>
          </a:xfrm>
          <a:prstGeom prst="rect">
            <a:avLst/>
          </a:prstGeom>
        </p:spPr>
        <p:txBody>
          <a:bodyPr anchor="ctr"/>
          <a:lstStyle/>
          <a:p>
            <a:pPr marL="857250" lvl="2" indent="-857250">
              <a:lnSpc>
                <a:spcPct val="150000"/>
              </a:lnSpc>
              <a:buSzTx/>
              <a:defRPr sz="5700"/>
            </a:pPr>
            <a:r>
              <a:rPr dirty="0" err="1">
                <a:latin typeface="Verdana" panose="020B0604030504040204" pitchFamily="34" charset="0"/>
                <a:ea typeface="Verdana" panose="020B0604030504040204" pitchFamily="34" charset="0"/>
                <a:cs typeface="Verdana" panose="020B0604030504040204" pitchFamily="34" charset="0"/>
              </a:rPr>
              <a:t>Élaborer</a:t>
            </a:r>
            <a:r>
              <a:rPr dirty="0">
                <a:latin typeface="Verdana" panose="020B0604030504040204" pitchFamily="34" charset="0"/>
                <a:ea typeface="Verdana" panose="020B0604030504040204" pitchFamily="34" charset="0"/>
                <a:cs typeface="Verdana" panose="020B0604030504040204" pitchFamily="34" charset="0"/>
              </a:rPr>
              <a:t> des </a:t>
            </a:r>
            <a:r>
              <a:rPr dirty="0" err="1">
                <a:latin typeface="Verdana" panose="020B0604030504040204" pitchFamily="34" charset="0"/>
                <a:ea typeface="Verdana" panose="020B0604030504040204" pitchFamily="34" charset="0"/>
                <a:cs typeface="Verdana" panose="020B0604030504040204" pitchFamily="34" charset="0"/>
              </a:rPr>
              <a:t>modèles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explicatifs</a:t>
            </a:r>
            <a:r>
              <a:rPr dirty="0">
                <a:latin typeface="Verdana" panose="020B0604030504040204" pitchFamily="34" charset="0"/>
                <a:ea typeface="Verdana" panose="020B0604030504040204" pitchFamily="34" charset="0"/>
                <a:cs typeface="Verdana" panose="020B0604030504040204" pitchFamily="34" charset="0"/>
              </a:rPr>
              <a:t>.</a:t>
            </a:r>
            <a:endParaRPr lang="fr-FR" dirty="0">
              <a:latin typeface="Verdana" panose="020B0604030504040204" pitchFamily="34" charset="0"/>
              <a:ea typeface="Verdana" panose="020B0604030504040204" pitchFamily="34" charset="0"/>
              <a:cs typeface="Verdana" panose="020B0604030504040204" pitchFamily="34" charset="0"/>
            </a:endParaRPr>
          </a:p>
          <a:p>
            <a:pPr marL="857250" lvl="2" indent="-857250">
              <a:lnSpc>
                <a:spcPct val="150000"/>
              </a:lnSpc>
              <a:buSzTx/>
              <a:defRPr sz="5700"/>
            </a:pPr>
            <a:r>
              <a:rPr dirty="0" err="1">
                <a:latin typeface="Verdana" panose="020B0604030504040204" pitchFamily="34" charset="0"/>
                <a:ea typeface="Verdana" panose="020B0604030504040204" pitchFamily="34" charset="0"/>
                <a:cs typeface="Verdana" panose="020B0604030504040204" pitchFamily="34" charset="0"/>
              </a:rPr>
              <a:t>Enjeu</a:t>
            </a:r>
            <a:r>
              <a:rPr dirty="0">
                <a:latin typeface="Verdana" panose="020B0604030504040204" pitchFamily="34" charset="0"/>
                <a:ea typeface="Verdana" panose="020B0604030504040204" pitchFamily="34" charset="0"/>
                <a:cs typeface="Verdana" panose="020B0604030504040204" pitchFamily="34" charset="0"/>
              </a:rPr>
              <a:t> de </a:t>
            </a:r>
            <a:r>
              <a:rPr dirty="0" err="1">
                <a:latin typeface="Verdana" panose="020B0604030504040204" pitchFamily="34" charset="0"/>
                <a:ea typeface="Verdana" panose="020B0604030504040204" pitchFamily="34" charset="0"/>
                <a:cs typeface="Verdana" panose="020B0604030504040204" pitchFamily="34" charset="0"/>
              </a:rPr>
              <a:t>cumulativité</a:t>
            </a:r>
            <a:r>
              <a:rPr dirty="0">
                <a:latin typeface="Verdana" panose="020B0604030504040204" pitchFamily="34" charset="0"/>
                <a:ea typeface="Verdana" panose="020B0604030504040204" pitchFamily="34" charset="0"/>
                <a:cs typeface="Verdana" panose="020B0604030504040204" pitchFamily="34" charset="0"/>
              </a:rPr>
              <a:t> du savoir </a:t>
            </a:r>
            <a:r>
              <a:rPr dirty="0" err="1">
                <a:latin typeface="Verdana" panose="020B0604030504040204" pitchFamily="34" charset="0"/>
                <a:ea typeface="Verdana" panose="020B0604030504040204" pitchFamily="34" charset="0"/>
                <a:cs typeface="Verdana" panose="020B0604030504040204" pitchFamily="34" charset="0"/>
              </a:rPr>
              <a:t>scientifique</a:t>
            </a:r>
            <a:r>
              <a:rPr dirty="0">
                <a:latin typeface="Verdana" panose="020B0604030504040204" pitchFamily="34" charset="0"/>
                <a:ea typeface="Verdana" panose="020B0604030504040204" pitchFamily="34" charset="0"/>
                <a:cs typeface="Verdana" panose="020B0604030504040204" pitchFamily="34" charset="0"/>
              </a:rPr>
              <a:t> </a:t>
            </a:r>
            <a:endParaRPr lang="fr-FR" dirty="0">
              <a:latin typeface="Verdana" panose="020B0604030504040204" pitchFamily="34" charset="0"/>
              <a:ea typeface="Verdana" panose="020B0604030504040204" pitchFamily="34" charset="0"/>
              <a:cs typeface="Verdana" panose="020B0604030504040204" pitchFamily="34" charset="0"/>
            </a:endParaRPr>
          </a:p>
          <a:p>
            <a:pPr lvl="2">
              <a:lnSpc>
                <a:spcPct val="150000"/>
              </a:lnSpc>
              <a:buSzTx/>
              <a:buNone/>
              <a:defRPr sz="5700"/>
            </a:pPr>
            <a:r>
              <a:rPr dirty="0" err="1">
                <a:latin typeface="Verdana" panose="020B0604030504040204" pitchFamily="34" charset="0"/>
                <a:ea typeface="Verdana" panose="020B0604030504040204" pitchFamily="34" charset="0"/>
                <a:cs typeface="Verdana" panose="020B0604030504040204" pitchFamily="34" charset="0"/>
              </a:rPr>
              <a:t>Exemple</a:t>
            </a:r>
            <a:r>
              <a:rPr dirty="0">
                <a:latin typeface="Verdana" panose="020B0604030504040204" pitchFamily="34" charset="0"/>
                <a:ea typeface="Verdana" panose="020B0604030504040204" pitchFamily="34" charset="0"/>
                <a:cs typeface="Verdana" panose="020B0604030504040204" pitchFamily="34" charset="0"/>
              </a:rPr>
              <a:t> = le suicide </a:t>
            </a:r>
            <a:r>
              <a:rPr dirty="0" err="1">
                <a:latin typeface="Verdana" panose="020B0604030504040204" pitchFamily="34" charset="0"/>
                <a:ea typeface="Verdana" panose="020B0604030504040204" pitchFamily="34" charset="0"/>
                <a:cs typeface="Verdana" panose="020B0604030504040204" pitchFamily="34" charset="0"/>
              </a:rPr>
              <a:t>comme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conséquence</a:t>
            </a:r>
            <a:r>
              <a:rPr dirty="0">
                <a:latin typeface="Verdana" panose="020B0604030504040204" pitchFamily="34" charset="0"/>
                <a:ea typeface="Verdana" panose="020B0604030504040204" pitchFamily="34" charset="0"/>
                <a:cs typeface="Verdana" panose="020B0604030504040204" pitchFamily="34" charset="0"/>
              </a:rPr>
              <a:t> d’un </a:t>
            </a:r>
            <a:r>
              <a:rPr dirty="0" err="1">
                <a:latin typeface="Verdana" panose="020B0604030504040204" pitchFamily="34" charset="0"/>
                <a:ea typeface="Verdana" panose="020B0604030504040204" pitchFamily="34" charset="0"/>
                <a:cs typeface="Verdana" panose="020B0604030504040204" pitchFamily="34" charset="0"/>
              </a:rPr>
              <a:t>déficit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d’intégration</a:t>
            </a:r>
            <a:r>
              <a:rPr dirty="0">
                <a:latin typeface="Verdana" panose="020B0604030504040204" pitchFamily="34" charset="0"/>
                <a:ea typeface="Verdana" panose="020B0604030504040204" pitchFamily="34" charset="0"/>
                <a:cs typeface="Verdana" panose="020B0604030504040204" pitchFamily="34" charset="0"/>
              </a:rPr>
              <a:t> et de </a:t>
            </a:r>
            <a:r>
              <a:rPr dirty="0" err="1">
                <a:latin typeface="Verdana" panose="020B0604030504040204" pitchFamily="34" charset="0"/>
                <a:ea typeface="Verdana" panose="020B0604030504040204" pitchFamily="34" charset="0"/>
                <a:cs typeface="Verdana" panose="020B0604030504040204" pitchFamily="34" charset="0"/>
              </a:rPr>
              <a:t>régulation</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sociale</a:t>
            </a:r>
            <a:r>
              <a:rPr dirty="0">
                <a:latin typeface="Verdana" panose="020B0604030504040204" pitchFamily="34" charset="0"/>
                <a:ea typeface="Verdana" panose="020B0604030504040204" pitchFamily="34" charset="0"/>
                <a:cs typeface="Verdana" panose="020B0604030504040204" pitchFamily="34" charset="0"/>
              </a:rPr>
              <a:t> </a:t>
            </a:r>
          </a:p>
          <a:p>
            <a:pPr marL="762000" lvl="2" algn="ctr">
              <a:lnSpc>
                <a:spcPct val="150000"/>
              </a:lnSpc>
              <a:buNone/>
              <a:defRPr sz="5700" i="1"/>
            </a:pPr>
            <a:r>
              <a:rPr dirty="0" err="1">
                <a:latin typeface="Verdana" panose="020B0604030504040204" pitchFamily="34" charset="0"/>
                <a:ea typeface="Verdana" panose="020B0604030504040204" pitchFamily="34" charset="0"/>
                <a:cs typeface="Verdana" panose="020B0604030504040204" pitchFamily="34" charset="0"/>
              </a:rPr>
              <a:t>Quelles</a:t>
            </a:r>
            <a:r>
              <a:rPr dirty="0">
                <a:latin typeface="Verdana" panose="020B0604030504040204" pitchFamily="34" charset="0"/>
                <a:ea typeface="Verdana" panose="020B0604030504040204" pitchFamily="34" charset="0"/>
                <a:cs typeface="Verdana" panose="020B0604030504040204" pitchFamily="34" charset="0"/>
              </a:rPr>
              <a:t> explications à la sortie de formation </a:t>
            </a:r>
            <a:r>
              <a:rPr dirty="0" err="1">
                <a:latin typeface="Verdana" panose="020B0604030504040204" pitchFamily="34" charset="0"/>
                <a:ea typeface="Verdana" panose="020B0604030504040204" pitchFamily="34" charset="0"/>
                <a:cs typeface="Verdana" panose="020B0604030504040204" pitchFamily="34" charset="0"/>
              </a:rPr>
              <a:t>initiale</a:t>
            </a:r>
            <a:r>
              <a:rPr dirty="0">
                <a:latin typeface="Verdana" panose="020B0604030504040204" pitchFamily="34" charset="0"/>
                <a:ea typeface="Verdana" panose="020B0604030504040204" pitchFamily="34" charset="0"/>
                <a:cs typeface="Verdana" panose="020B0604030504040204" pitchFamily="34" charset="0"/>
              </a:rPr>
              <a:t> sans diplôme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Capture d’écran 2024-09-24 à 16.54.02.png" descr="Capture d’écran 2024-09-24 à 16.54.02.png"/>
          <p:cNvPicPr>
            <a:picLocks noChangeAspect="1"/>
          </p:cNvPicPr>
          <p:nvPr/>
        </p:nvPicPr>
        <p:blipFill>
          <a:blip r:embed="rId2"/>
          <a:stretch>
            <a:fillRect/>
          </a:stretch>
        </p:blipFill>
        <p:spPr>
          <a:xfrm>
            <a:off x="442756" y="938004"/>
            <a:ext cx="23941244" cy="11376516"/>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Pourquoi un cours de sociologie ?"/>
          <p:cNvSpPr txBox="1">
            <a:spLocks noGrp="1"/>
          </p:cNvSpPr>
          <p:nvPr>
            <p:ph type="title"/>
          </p:nvPr>
        </p:nvSpPr>
        <p:spPr>
          <a:xfrm>
            <a:off x="1219199" y="612553"/>
            <a:ext cx="22251654" cy="1882664"/>
          </a:xfrm>
          <a:prstGeom prst="rect">
            <a:avLst/>
          </a:prstGeom>
          <a:solidFill>
            <a:srgbClr val="D87631"/>
          </a:solidFill>
        </p:spPr>
        <p:txBody>
          <a:bodyPr anchor="ctr"/>
          <a:lstStyle>
            <a:lvl1pPr>
              <a:defRPr spc="-92"/>
            </a:lvl1pPr>
          </a:lstStyle>
          <a:p>
            <a:pPr>
              <a:buNone/>
            </a:pPr>
            <a:r>
              <a:rPr dirty="0" err="1">
                <a:solidFill>
                  <a:schemeClr val="bg1"/>
                </a:solidFill>
              </a:rPr>
              <a:t>Pourquoi</a:t>
            </a:r>
            <a:r>
              <a:rPr dirty="0">
                <a:solidFill>
                  <a:schemeClr val="bg1"/>
                </a:solidFill>
              </a:rPr>
              <a:t> un </a:t>
            </a:r>
            <a:r>
              <a:rPr dirty="0" err="1">
                <a:solidFill>
                  <a:schemeClr val="bg1"/>
                </a:solidFill>
              </a:rPr>
              <a:t>cours</a:t>
            </a:r>
            <a:r>
              <a:rPr dirty="0">
                <a:solidFill>
                  <a:schemeClr val="bg1"/>
                </a:solidFill>
              </a:rPr>
              <a:t> de </a:t>
            </a:r>
            <a:r>
              <a:rPr dirty="0" err="1">
                <a:solidFill>
                  <a:schemeClr val="bg1"/>
                </a:solidFill>
              </a:rPr>
              <a:t>sociologie</a:t>
            </a:r>
            <a:r>
              <a:rPr dirty="0">
                <a:solidFill>
                  <a:schemeClr val="bg1"/>
                </a:solidFill>
              </a:rPr>
              <a:t> ?</a:t>
            </a:r>
          </a:p>
        </p:txBody>
      </p:sp>
      <p:sp>
        <p:nvSpPr>
          <p:cNvPr id="214" name="Adopter un recul critique sur la construction de problématiques éducatives et leur traitement.…"/>
          <p:cNvSpPr txBox="1">
            <a:spLocks noGrp="1"/>
          </p:cNvSpPr>
          <p:nvPr>
            <p:ph type="body" idx="1"/>
          </p:nvPr>
        </p:nvSpPr>
        <p:spPr>
          <a:xfrm>
            <a:off x="1219199" y="2761732"/>
            <a:ext cx="22251654" cy="10341715"/>
          </a:xfrm>
          <a:prstGeom prst="rect">
            <a:avLst/>
          </a:prstGeom>
        </p:spPr>
        <p:txBody>
          <a:bodyPr anchor="ctr">
            <a:normAutofit fontScale="85000" lnSpcReduction="20000"/>
          </a:bodyPr>
          <a:lstStyle/>
          <a:p>
            <a:pPr marL="491289" indent="-491289">
              <a:lnSpc>
                <a:spcPct val="160000"/>
              </a:lnSpc>
              <a:spcBef>
                <a:spcPts val="700"/>
              </a:spcBef>
              <a:buSzPct val="100000"/>
              <a:buChar char="•"/>
            </a:pPr>
            <a:r>
              <a:rPr dirty="0">
                <a:latin typeface="Verdana" panose="020B0604030504040204" pitchFamily="34" charset="0"/>
                <a:ea typeface="Verdana" panose="020B0604030504040204" pitchFamily="34" charset="0"/>
                <a:cs typeface="Verdana" panose="020B0604030504040204" pitchFamily="34" charset="0"/>
              </a:rPr>
              <a:t>Adopter un </a:t>
            </a:r>
            <a:r>
              <a:rPr dirty="0" err="1">
                <a:latin typeface="Verdana" panose="020B0604030504040204" pitchFamily="34" charset="0"/>
                <a:ea typeface="Verdana" panose="020B0604030504040204" pitchFamily="34" charset="0"/>
                <a:cs typeface="Verdana" panose="020B0604030504040204" pitchFamily="34" charset="0"/>
              </a:rPr>
              <a:t>recul</a:t>
            </a:r>
            <a:r>
              <a:rPr dirty="0">
                <a:latin typeface="Verdana" panose="020B0604030504040204" pitchFamily="34" charset="0"/>
                <a:ea typeface="Verdana" panose="020B0604030504040204" pitchFamily="34" charset="0"/>
                <a:cs typeface="Verdana" panose="020B0604030504040204" pitchFamily="34" charset="0"/>
              </a:rPr>
              <a:t> critique sur la construction de </a:t>
            </a:r>
            <a:r>
              <a:rPr dirty="0" err="1">
                <a:latin typeface="Verdana" panose="020B0604030504040204" pitchFamily="34" charset="0"/>
                <a:ea typeface="Verdana" panose="020B0604030504040204" pitchFamily="34" charset="0"/>
                <a:cs typeface="Verdana" panose="020B0604030504040204" pitchFamily="34" charset="0"/>
              </a:rPr>
              <a:t>problématiques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éducatives</a:t>
            </a:r>
            <a:r>
              <a:rPr dirty="0">
                <a:latin typeface="Verdana" panose="020B0604030504040204" pitchFamily="34" charset="0"/>
                <a:ea typeface="Verdana" panose="020B0604030504040204" pitchFamily="34" charset="0"/>
                <a:cs typeface="Verdana" panose="020B0604030504040204" pitchFamily="34" charset="0"/>
              </a:rPr>
              <a:t> et </a:t>
            </a:r>
            <a:r>
              <a:rPr dirty="0" err="1">
                <a:latin typeface="Verdana" panose="020B0604030504040204" pitchFamily="34" charset="0"/>
                <a:ea typeface="Verdana" panose="020B0604030504040204" pitchFamily="34" charset="0"/>
                <a:cs typeface="Verdana" panose="020B0604030504040204" pitchFamily="34" charset="0"/>
              </a:rPr>
              <a:t>leur</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traitement</a:t>
            </a:r>
            <a:r>
              <a:rPr dirty="0">
                <a:latin typeface="Verdana" panose="020B0604030504040204" pitchFamily="34" charset="0"/>
                <a:ea typeface="Verdana" panose="020B0604030504040204" pitchFamily="34" charset="0"/>
                <a:cs typeface="Verdana" panose="020B0604030504040204" pitchFamily="34" charset="0"/>
              </a:rPr>
              <a:t> politique et/</a:t>
            </a:r>
            <a:r>
              <a:rPr dirty="0" err="1">
                <a:latin typeface="Verdana" panose="020B0604030504040204" pitchFamily="34" charset="0"/>
                <a:ea typeface="Verdana" panose="020B0604030504040204" pitchFamily="34" charset="0"/>
                <a:cs typeface="Verdana" panose="020B0604030504040204" pitchFamily="34" charset="0"/>
              </a:rPr>
              <a:t>ou</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médiatique</a:t>
            </a:r>
            <a:r>
              <a:rPr dirty="0">
                <a:latin typeface="Verdana" panose="020B0604030504040204" pitchFamily="34" charset="0"/>
                <a:ea typeface="Verdana" panose="020B0604030504040204" pitchFamily="34" charset="0"/>
                <a:cs typeface="Verdana" panose="020B0604030504040204" pitchFamily="34" charset="0"/>
              </a:rPr>
              <a:t>.</a:t>
            </a:r>
            <a:endParaRPr sz="3800" dirty="0">
              <a:latin typeface="Verdana" panose="020B0604030504040204" pitchFamily="34" charset="0"/>
              <a:ea typeface="Verdana" panose="020B0604030504040204" pitchFamily="34" charset="0"/>
              <a:cs typeface="Verdana" panose="020B0604030504040204" pitchFamily="34" charset="0"/>
            </a:endParaRPr>
          </a:p>
          <a:p>
            <a:pPr>
              <a:lnSpc>
                <a:spcPct val="160000"/>
              </a:lnSpc>
              <a:spcBef>
                <a:spcPts val="700"/>
              </a:spcBef>
              <a:buSzPct val="100000"/>
            </a:pPr>
            <a:r>
              <a:rPr dirty="0">
                <a:latin typeface="Verdana" panose="020B0604030504040204" pitchFamily="34" charset="0"/>
                <a:ea typeface="Verdana" panose="020B0604030504040204" pitchFamily="34" charset="0"/>
                <a:cs typeface="Verdana" panose="020B0604030504040204" pitchFamily="34" charset="0"/>
              </a:rPr>
              <a:t>Ex : le </a:t>
            </a:r>
            <a:r>
              <a:rPr dirty="0" err="1">
                <a:latin typeface="Verdana" panose="020B0604030504040204" pitchFamily="34" charset="0"/>
                <a:ea typeface="Verdana" panose="020B0604030504040204" pitchFamily="34" charset="0"/>
                <a:cs typeface="Verdana" panose="020B0604030504040204" pitchFamily="34" charset="0"/>
              </a:rPr>
              <a:t>décrochage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scolaire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n’a</a:t>
            </a:r>
            <a:r>
              <a:rPr dirty="0">
                <a:latin typeface="Verdana" panose="020B0604030504040204" pitchFamily="34" charset="0"/>
                <a:ea typeface="Verdana" panose="020B0604030504040204" pitchFamily="34" charset="0"/>
                <a:cs typeface="Verdana" panose="020B0604030504040204" pitchFamily="34" charset="0"/>
              </a:rPr>
              <a:t> pas </a:t>
            </a:r>
            <a:r>
              <a:rPr dirty="0" err="1">
                <a:latin typeface="Verdana" panose="020B0604030504040204" pitchFamily="34" charset="0"/>
                <a:ea typeface="Verdana" panose="020B0604030504040204" pitchFamily="34" charset="0"/>
                <a:cs typeface="Verdana" panose="020B0604030504040204" pitchFamily="34" charset="0"/>
              </a:rPr>
              <a:t>toujours</a:t>
            </a:r>
            <a:r>
              <a:rPr dirty="0">
                <a:latin typeface="Verdana" panose="020B0604030504040204" pitchFamily="34" charset="0"/>
                <a:ea typeface="Verdana" panose="020B0604030504040204" pitchFamily="34" charset="0"/>
                <a:cs typeface="Verdana" panose="020B0604030504040204" pitchFamily="34" charset="0"/>
              </a:rPr>
              <a:t> « fait </a:t>
            </a:r>
            <a:r>
              <a:rPr dirty="0" err="1">
                <a:latin typeface="Verdana" panose="020B0604030504040204" pitchFamily="34" charset="0"/>
                <a:ea typeface="Verdana" panose="020B0604030504040204" pitchFamily="34" charset="0"/>
                <a:cs typeface="Verdana" panose="020B0604030504040204" pitchFamily="34" charset="0"/>
              </a:rPr>
              <a:t>problème</a:t>
            </a:r>
            <a:r>
              <a:rPr dirty="0">
                <a:latin typeface="Verdana" panose="020B0604030504040204" pitchFamily="34" charset="0"/>
                <a:ea typeface="Verdana" panose="020B0604030504040204" pitchFamily="34" charset="0"/>
                <a:cs typeface="Verdana" panose="020B0604030504040204" pitchFamily="34" charset="0"/>
              </a:rPr>
              <a:t> ». </a:t>
            </a:r>
            <a:r>
              <a:rPr sz="3800" dirty="0">
                <a:latin typeface="Verdana" panose="020B0604030504040204" pitchFamily="34" charset="0"/>
                <a:ea typeface="Verdana" panose="020B0604030504040204" pitchFamily="34" charset="0"/>
                <a:cs typeface="Verdana" panose="020B0604030504040204" pitchFamily="34" charset="0"/>
              </a:rPr>
              <a:t>→ </a:t>
            </a:r>
            <a:r>
              <a:rPr dirty="0">
                <a:latin typeface="Verdana" panose="020B0604030504040204" pitchFamily="34" charset="0"/>
                <a:ea typeface="Verdana" panose="020B0604030504040204" pitchFamily="34" charset="0"/>
                <a:cs typeface="Verdana" panose="020B0604030504040204" pitchFamily="34" charset="0"/>
              </a:rPr>
              <a:t>Une construction socio-</a:t>
            </a:r>
            <a:r>
              <a:rPr dirty="0" err="1">
                <a:latin typeface="Verdana" panose="020B0604030504040204" pitchFamily="34" charset="0"/>
                <a:ea typeface="Verdana" panose="020B0604030504040204" pitchFamily="34" charset="0"/>
                <a:cs typeface="Verdana" panose="020B0604030504040204" pitchFamily="34" charset="0"/>
              </a:rPr>
              <a:t>historique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liée</a:t>
            </a:r>
            <a:r>
              <a:rPr dirty="0">
                <a:latin typeface="Verdana" panose="020B0604030504040204" pitchFamily="34" charset="0"/>
                <a:ea typeface="Verdana" panose="020B0604030504040204" pitchFamily="34" charset="0"/>
                <a:cs typeface="Verdana" panose="020B0604030504040204" pitchFamily="34" charset="0"/>
              </a:rPr>
              <a:t> à </a:t>
            </a:r>
            <a:r>
              <a:rPr dirty="0" err="1">
                <a:latin typeface="Verdana" panose="020B0604030504040204" pitchFamily="34" charset="0"/>
                <a:ea typeface="Verdana" panose="020B0604030504040204" pitchFamily="34" charset="0"/>
                <a:cs typeface="Verdana" panose="020B0604030504040204" pitchFamily="34" charset="0"/>
              </a:rPr>
              <a:t>plusieurs</a:t>
            </a:r>
            <a:r>
              <a:rPr dirty="0">
                <a:latin typeface="Verdana" panose="020B0604030504040204" pitchFamily="34" charset="0"/>
                <a:ea typeface="Verdana" panose="020B0604030504040204" pitchFamily="34" charset="0"/>
                <a:cs typeface="Verdana" panose="020B0604030504040204" pitchFamily="34" charset="0"/>
              </a:rPr>
              <a:t> processus : </a:t>
            </a:r>
            <a:endParaRPr sz="3800" dirty="0">
              <a:latin typeface="Verdana" panose="020B0604030504040204" pitchFamily="34" charset="0"/>
              <a:ea typeface="Verdana" panose="020B0604030504040204" pitchFamily="34" charset="0"/>
              <a:cs typeface="Verdana" panose="020B0604030504040204" pitchFamily="34" charset="0"/>
            </a:endParaRPr>
          </a:p>
          <a:p>
            <a:pPr marL="1097572" lvl="1" indent="-622465">
              <a:lnSpc>
                <a:spcPct val="160000"/>
              </a:lnSpc>
              <a:spcBef>
                <a:spcPts val="700"/>
              </a:spcBef>
              <a:buSzPct val="39000"/>
              <a:buBlip>
                <a:blip r:embed="rId2"/>
              </a:buBlip>
            </a:pPr>
            <a:r>
              <a:rPr dirty="0">
                <a:latin typeface="Verdana" panose="020B0604030504040204" pitchFamily="34" charset="0"/>
                <a:ea typeface="Verdana" panose="020B0604030504040204" pitchFamily="34" charset="0"/>
                <a:cs typeface="Verdana" panose="020B0604030504040204" pitchFamily="34" charset="0"/>
              </a:rPr>
              <a:t>Massification </a:t>
            </a:r>
            <a:r>
              <a:rPr dirty="0" err="1">
                <a:latin typeface="Verdana" panose="020B0604030504040204" pitchFamily="34" charset="0"/>
                <a:ea typeface="Verdana" panose="020B0604030504040204" pitchFamily="34" charset="0"/>
                <a:cs typeface="Verdana" panose="020B0604030504040204" pitchFamily="34" charset="0"/>
              </a:rPr>
              <a:t>scolaire</a:t>
            </a:r>
            <a:r>
              <a:rPr dirty="0">
                <a:latin typeface="Verdana" panose="020B0604030504040204" pitchFamily="34" charset="0"/>
                <a:ea typeface="Verdana" panose="020B0604030504040204" pitchFamily="34" charset="0"/>
                <a:cs typeface="Verdana" panose="020B0604030504040204" pitchFamily="34" charset="0"/>
              </a:rPr>
              <a:t> : la </a:t>
            </a:r>
            <a:r>
              <a:rPr dirty="0" err="1">
                <a:latin typeface="Verdana" panose="020B0604030504040204" pitchFamily="34" charset="0"/>
                <a:ea typeface="Verdana" panose="020B0604030504040204" pitchFamily="34" charset="0"/>
                <a:cs typeface="Verdana" panose="020B0604030504040204" pitchFamily="34" charset="0"/>
              </a:rPr>
              <a:t>déscolarisation</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précoce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contrevient</a:t>
            </a:r>
            <a:r>
              <a:rPr dirty="0">
                <a:latin typeface="Verdana" panose="020B0604030504040204" pitchFamily="34" charset="0"/>
                <a:ea typeface="Verdana" panose="020B0604030504040204" pitchFamily="34" charset="0"/>
                <a:cs typeface="Verdana" panose="020B0604030504040204" pitchFamily="34" charset="0"/>
              </a:rPr>
              <a:t> à </a:t>
            </a:r>
            <a:r>
              <a:rPr dirty="0" err="1">
                <a:latin typeface="Verdana" panose="020B0604030504040204" pitchFamily="34" charset="0"/>
                <a:ea typeface="Verdana" panose="020B0604030504040204" pitchFamily="34" charset="0"/>
                <a:cs typeface="Verdana" panose="020B0604030504040204" pitchFamily="34" charset="0"/>
              </a:rPr>
              <a:t>l’égalité</a:t>
            </a:r>
            <a:r>
              <a:rPr dirty="0">
                <a:latin typeface="Verdana" panose="020B0604030504040204" pitchFamily="34" charset="0"/>
                <a:ea typeface="Verdana" panose="020B0604030504040204" pitchFamily="34" charset="0"/>
                <a:cs typeface="Verdana" panose="020B0604030504040204" pitchFamily="34" charset="0"/>
              </a:rPr>
              <a:t> des chances </a:t>
            </a:r>
          </a:p>
          <a:p>
            <a:pPr marL="1097572" lvl="1" indent="-622465">
              <a:lnSpc>
                <a:spcPct val="160000"/>
              </a:lnSpc>
              <a:spcBef>
                <a:spcPts val="700"/>
              </a:spcBef>
              <a:buSzPct val="39000"/>
              <a:buBlip>
                <a:blip r:embed="rId2"/>
              </a:buBlip>
            </a:pPr>
            <a:r>
              <a:rPr dirty="0">
                <a:latin typeface="Verdana" panose="020B0604030504040204" pitchFamily="34" charset="0"/>
                <a:ea typeface="Verdana" panose="020B0604030504040204" pitchFamily="34" charset="0"/>
                <a:cs typeface="Verdana" panose="020B0604030504040204" pitchFamily="34" charset="0"/>
              </a:rPr>
              <a:t>Crise </a:t>
            </a:r>
            <a:r>
              <a:rPr dirty="0" err="1">
                <a:latin typeface="Verdana" panose="020B0604030504040204" pitchFamily="34" charset="0"/>
                <a:ea typeface="Verdana" panose="020B0604030504040204" pitchFamily="34" charset="0"/>
                <a:cs typeface="Verdana" panose="020B0604030504040204" pitchFamily="34" charset="0"/>
              </a:rPr>
              <a:t>économique</a:t>
            </a:r>
            <a:r>
              <a:rPr dirty="0">
                <a:latin typeface="Verdana" panose="020B0604030504040204" pitchFamily="34" charset="0"/>
                <a:ea typeface="Verdana" panose="020B0604030504040204" pitchFamily="34" charset="0"/>
                <a:cs typeface="Verdana" panose="020B0604030504040204" pitchFamily="34" charset="0"/>
              </a:rPr>
              <a:t> et </a:t>
            </a:r>
            <a:r>
              <a:rPr dirty="0" err="1">
                <a:latin typeface="Verdana" panose="020B0604030504040204" pitchFamily="34" charset="0"/>
                <a:ea typeface="Verdana" panose="020B0604030504040204" pitchFamily="34" charset="0"/>
                <a:cs typeface="Verdana" panose="020B0604030504040204" pitchFamily="34" charset="0"/>
              </a:rPr>
              <a:t>sociale</a:t>
            </a:r>
            <a:r>
              <a:rPr dirty="0">
                <a:latin typeface="Verdana" panose="020B0604030504040204" pitchFamily="34" charset="0"/>
                <a:ea typeface="Verdana" panose="020B0604030504040204" pitchFamily="34" charset="0"/>
                <a:cs typeface="Verdana" panose="020B0604030504040204" pitchFamily="34" charset="0"/>
              </a:rPr>
              <a:t> → </a:t>
            </a:r>
            <a:r>
              <a:rPr dirty="0" err="1">
                <a:latin typeface="Verdana" panose="020B0604030504040204" pitchFamily="34" charset="0"/>
                <a:ea typeface="Verdana" panose="020B0604030504040204" pitchFamily="34" charset="0"/>
                <a:cs typeface="Verdana" panose="020B0604030504040204" pitchFamily="34" charset="0"/>
              </a:rPr>
              <a:t>compétition</a:t>
            </a:r>
            <a:r>
              <a:rPr dirty="0">
                <a:latin typeface="Verdana" panose="020B0604030504040204" pitchFamily="34" charset="0"/>
                <a:ea typeface="Verdana" panose="020B0604030504040204" pitchFamily="34" charset="0"/>
                <a:cs typeface="Verdana" panose="020B0604030504040204" pitchFamily="34" charset="0"/>
              </a:rPr>
              <a:t> pour </a:t>
            </a:r>
            <a:r>
              <a:rPr dirty="0" err="1">
                <a:latin typeface="Verdana" panose="020B0604030504040204" pitchFamily="34" charset="0"/>
                <a:ea typeface="Verdana" panose="020B0604030504040204" pitchFamily="34" charset="0"/>
                <a:cs typeface="Verdana" panose="020B0604030504040204" pitchFamily="34" charset="0"/>
              </a:rPr>
              <a:t>l’emploi</a:t>
            </a:r>
            <a:r>
              <a:rPr dirty="0">
                <a:latin typeface="Verdana" panose="020B0604030504040204" pitchFamily="34" charset="0"/>
                <a:ea typeface="Verdana" panose="020B0604030504040204" pitchFamily="34" charset="0"/>
                <a:cs typeface="Verdana" panose="020B0604030504040204" pitchFamily="34" charset="0"/>
              </a:rPr>
              <a:t> et </a:t>
            </a:r>
            <a:r>
              <a:rPr dirty="0" err="1">
                <a:latin typeface="Verdana" panose="020B0604030504040204" pitchFamily="34" charset="0"/>
                <a:ea typeface="Verdana" panose="020B0604030504040204" pitchFamily="34" charset="0"/>
                <a:cs typeface="Verdana" panose="020B0604030504040204" pitchFamily="34" charset="0"/>
              </a:rPr>
              <a:t>valeur</a:t>
            </a:r>
            <a:r>
              <a:rPr dirty="0">
                <a:latin typeface="Verdana" panose="020B0604030504040204" pitchFamily="34" charset="0"/>
                <a:ea typeface="Verdana" panose="020B0604030504040204" pitchFamily="34" charset="0"/>
                <a:cs typeface="Verdana" panose="020B0604030504040204" pitchFamily="34" charset="0"/>
              </a:rPr>
              <a:t> du diplôme </a:t>
            </a:r>
          </a:p>
          <a:p>
            <a:pPr marL="1097572" lvl="1" indent="-622465">
              <a:lnSpc>
                <a:spcPct val="160000"/>
              </a:lnSpc>
              <a:spcBef>
                <a:spcPts val="700"/>
              </a:spcBef>
              <a:buSzPct val="39000"/>
              <a:buBlip>
                <a:blip r:embed="rId2"/>
              </a:buBlip>
            </a:pPr>
            <a:r>
              <a:rPr dirty="0">
                <a:latin typeface="Verdana" panose="020B0604030504040204" pitchFamily="34" charset="0"/>
                <a:ea typeface="Verdana" panose="020B0604030504040204" pitchFamily="34" charset="0"/>
                <a:cs typeface="Verdana" panose="020B0604030504040204" pitchFamily="34" charset="0"/>
              </a:rPr>
              <a:t>Mise sur </a:t>
            </a:r>
            <a:r>
              <a:rPr dirty="0" err="1">
                <a:latin typeface="Verdana" panose="020B0604030504040204" pitchFamily="34" charset="0"/>
                <a:ea typeface="Verdana" panose="020B0604030504040204" pitchFamily="34" charset="0"/>
                <a:cs typeface="Verdana" panose="020B0604030504040204" pitchFamily="34" charset="0"/>
              </a:rPr>
              <a:t>l’agenda</a:t>
            </a:r>
            <a:r>
              <a:rPr dirty="0">
                <a:latin typeface="Verdana" panose="020B0604030504040204" pitchFamily="34" charset="0"/>
                <a:ea typeface="Verdana" panose="020B0604030504040204" pitchFamily="34" charset="0"/>
                <a:cs typeface="Verdana" panose="020B0604030504040204" pitchFamily="34" charset="0"/>
              </a:rPr>
              <a:t> de la </a:t>
            </a:r>
            <a:r>
              <a:rPr dirty="0" err="1">
                <a:latin typeface="Verdana" panose="020B0604030504040204" pitchFamily="34" charset="0"/>
                <a:ea typeface="Verdana" panose="020B0604030504040204" pitchFamily="34" charset="0"/>
                <a:cs typeface="Verdana" panose="020B0604030504040204" pitchFamily="34" charset="0"/>
              </a:rPr>
              <a:t>thématique</a:t>
            </a:r>
            <a:r>
              <a:rPr dirty="0">
                <a:latin typeface="Verdana" panose="020B0604030504040204" pitchFamily="34" charset="0"/>
                <a:ea typeface="Verdana" panose="020B0604030504040204" pitchFamily="34" charset="0"/>
                <a:cs typeface="Verdana" panose="020B0604030504040204" pitchFamily="34" charset="0"/>
              </a:rPr>
              <a:t> de la « violence » des jeunes </a:t>
            </a:r>
          </a:p>
          <a:p>
            <a:pPr>
              <a:lnSpc>
                <a:spcPct val="160000"/>
              </a:lnSpc>
              <a:spcBef>
                <a:spcPts val="700"/>
              </a:spcBef>
              <a:buSzPct val="100000"/>
            </a:pPr>
            <a:r>
              <a:rPr dirty="0">
                <a:latin typeface="Verdana" panose="020B0604030504040204" pitchFamily="34" charset="0"/>
                <a:ea typeface="Verdana" panose="020B0604030504040204" pitchFamily="34" charset="0"/>
                <a:cs typeface="Verdana" panose="020B0604030504040204" pitchFamily="34" charset="0"/>
              </a:rPr>
              <a:t>→ Un </a:t>
            </a:r>
            <a:r>
              <a:rPr dirty="0" err="1">
                <a:latin typeface="Verdana" panose="020B0604030504040204" pitchFamily="34" charset="0"/>
                <a:ea typeface="Verdana" panose="020B0604030504040204" pitchFamily="34" charset="0"/>
                <a:cs typeface="Verdana" panose="020B0604030504040204" pitchFamily="34" charset="0"/>
              </a:rPr>
              <a:t>objet</a:t>
            </a:r>
            <a:r>
              <a:rPr dirty="0">
                <a:latin typeface="Verdana" panose="020B0604030504040204" pitchFamily="34" charset="0"/>
                <a:ea typeface="Verdana" panose="020B0604030504040204" pitchFamily="34" charset="0"/>
                <a:cs typeface="Verdana" panose="020B0604030504040204" pitchFamily="34" charset="0"/>
              </a:rPr>
              <a:t> qui </a:t>
            </a:r>
            <a:r>
              <a:rPr dirty="0" err="1">
                <a:latin typeface="Verdana" panose="020B0604030504040204" pitchFamily="34" charset="0"/>
                <a:ea typeface="Verdana" panose="020B0604030504040204" pitchFamily="34" charset="0"/>
                <a:cs typeface="Verdana" panose="020B0604030504040204" pitchFamily="34" charset="0"/>
              </a:rPr>
              <a:t>dit</a:t>
            </a:r>
            <a:r>
              <a:rPr dirty="0">
                <a:latin typeface="Verdana" panose="020B0604030504040204" pitchFamily="34" charset="0"/>
                <a:ea typeface="Verdana" panose="020B0604030504040204" pitchFamily="34" charset="0"/>
                <a:cs typeface="Verdana" panose="020B0604030504040204" pitchFamily="34" charset="0"/>
              </a:rPr>
              <a:t> beaucoup de </a:t>
            </a:r>
            <a:r>
              <a:rPr dirty="0" err="1">
                <a:latin typeface="Verdana" panose="020B0604030504040204" pitchFamily="34" charset="0"/>
                <a:ea typeface="Verdana" panose="020B0604030504040204" pitchFamily="34" charset="0"/>
                <a:cs typeface="Verdana" panose="020B0604030504040204" pitchFamily="34" charset="0"/>
              </a:rPr>
              <a:t>l’organisation</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actuelle</a:t>
            </a:r>
            <a:r>
              <a:rPr dirty="0">
                <a:latin typeface="Verdana" panose="020B0604030504040204" pitchFamily="34" charset="0"/>
                <a:ea typeface="Verdana" panose="020B0604030504040204" pitchFamily="34" charset="0"/>
                <a:cs typeface="Verdana" panose="020B0604030504040204" pitchFamily="34" charset="0"/>
              </a:rPr>
              <a:t> du </a:t>
            </a:r>
            <a:r>
              <a:rPr dirty="0" err="1">
                <a:latin typeface="Verdana" panose="020B0604030504040204" pitchFamily="34" charset="0"/>
                <a:ea typeface="Verdana" panose="020B0604030504040204" pitchFamily="34" charset="0"/>
                <a:cs typeface="Verdana" panose="020B0604030504040204" pitchFamily="34" charset="0"/>
              </a:rPr>
              <a:t>système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scolaire</a:t>
            </a:r>
            <a:r>
              <a:rPr dirty="0">
                <a:latin typeface="Verdana" panose="020B0604030504040204" pitchFamily="34" charset="0"/>
                <a:ea typeface="Verdana" panose="020B0604030504040204" pitchFamily="34" charset="0"/>
                <a:cs typeface="Verdana" panose="020B0604030504040204" pitchFamily="34" charset="0"/>
              </a:rPr>
              <a:t>, de la place des </a:t>
            </a:r>
            <a:r>
              <a:rPr dirty="0" err="1">
                <a:latin typeface="Verdana" panose="020B0604030504040204" pitchFamily="34" charset="0"/>
                <a:ea typeface="Verdana" panose="020B0604030504040204" pitchFamily="34" charset="0"/>
                <a:cs typeface="Verdana" panose="020B0604030504040204" pitchFamily="34" charset="0"/>
              </a:rPr>
              <a:t>diplômes</a:t>
            </a:r>
            <a:r>
              <a:rPr dirty="0">
                <a:latin typeface="Verdana" panose="020B0604030504040204" pitchFamily="34" charset="0"/>
                <a:ea typeface="Verdana" panose="020B0604030504040204" pitchFamily="34" charset="0"/>
                <a:cs typeface="Verdana" panose="020B0604030504040204" pitchFamily="34" charset="0"/>
              </a:rPr>
              <a:t> dans la société, des </a:t>
            </a:r>
            <a:r>
              <a:rPr dirty="0" err="1">
                <a:latin typeface="Verdana" panose="020B0604030504040204" pitchFamily="34" charset="0"/>
                <a:ea typeface="Verdana" panose="020B0604030504040204" pitchFamily="34" charset="0"/>
                <a:cs typeface="Verdana" panose="020B0604030504040204" pitchFamily="34" charset="0"/>
              </a:rPr>
              <a:t>difficultés</a:t>
            </a:r>
            <a:r>
              <a:rPr dirty="0">
                <a:latin typeface="Verdana" panose="020B0604030504040204" pitchFamily="34" charset="0"/>
                <a:ea typeface="Verdana" panose="020B0604030504040204" pitchFamily="34" charset="0"/>
                <a:cs typeface="Verdana" panose="020B0604030504040204" pitchFamily="34" charset="0"/>
              </a:rPr>
              <a:t> de </a:t>
            </a:r>
            <a:r>
              <a:rPr dirty="0" err="1">
                <a:latin typeface="Verdana" panose="020B0604030504040204" pitchFamily="34" charset="0"/>
                <a:ea typeface="Verdana" panose="020B0604030504040204" pitchFamily="34" charset="0"/>
                <a:cs typeface="Verdana" panose="020B0604030504040204" pitchFamily="34" charset="0"/>
              </a:rPr>
              <a:t>l’école</a:t>
            </a:r>
            <a:r>
              <a:rPr dirty="0">
                <a:latin typeface="Verdana" panose="020B0604030504040204" pitchFamily="34" charset="0"/>
                <a:ea typeface="Verdana" panose="020B0604030504040204" pitchFamily="34" charset="0"/>
                <a:cs typeface="Verdana" panose="020B0604030504040204" pitchFamily="34" charset="0"/>
              </a:rPr>
              <a:t> à assumer son </a:t>
            </a:r>
            <a:r>
              <a:rPr dirty="0" err="1">
                <a:latin typeface="Verdana" panose="020B0604030504040204" pitchFamily="34" charset="0"/>
                <a:ea typeface="Verdana" panose="020B0604030504040204" pitchFamily="34" charset="0"/>
                <a:cs typeface="Verdana" panose="020B0604030504040204" pitchFamily="34" charset="0"/>
              </a:rPr>
              <a:t>rôle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intégrat</a:t>
            </a:r>
            <a:r>
              <a:rPr lang="fr-FR" dirty="0" err="1">
                <a:latin typeface="Verdana" panose="020B0604030504040204" pitchFamily="34" charset="0"/>
                <a:ea typeface="Verdana" panose="020B0604030504040204" pitchFamily="34" charset="0"/>
                <a:cs typeface="Verdana" panose="020B0604030504040204" pitchFamily="34" charset="0"/>
              </a:rPr>
              <a:t>eur</a:t>
            </a:r>
            <a:r>
              <a:rPr dirty="0">
                <a:latin typeface="Verdana" panose="020B0604030504040204" pitchFamily="34" charset="0"/>
                <a:ea typeface="Verdana" panose="020B0604030504040204" pitchFamily="34" charset="0"/>
                <a:cs typeface="Verdana" panose="020B0604030504040204" pitchFamily="34" charset="0"/>
              </a:rPr>
              <a: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ourquoi un cours de sociologie ?"/>
          <p:cNvSpPr txBox="1">
            <a:spLocks noGrp="1"/>
          </p:cNvSpPr>
          <p:nvPr>
            <p:ph type="title"/>
          </p:nvPr>
        </p:nvSpPr>
        <p:spPr>
          <a:xfrm>
            <a:off x="1219199" y="775465"/>
            <a:ext cx="22251654" cy="1882664"/>
          </a:xfrm>
          <a:prstGeom prst="rect">
            <a:avLst/>
          </a:prstGeom>
          <a:solidFill>
            <a:srgbClr val="D87631"/>
          </a:solidFill>
        </p:spPr>
        <p:txBody>
          <a:bodyPr anchor="ctr"/>
          <a:lstStyle>
            <a:lvl1pPr>
              <a:defRPr spc="-92"/>
            </a:lvl1pPr>
          </a:lstStyle>
          <a:p>
            <a:pPr>
              <a:buNone/>
            </a:pPr>
            <a:r>
              <a:rPr dirty="0" err="1">
                <a:solidFill>
                  <a:schemeClr val="bg1"/>
                </a:solidFill>
              </a:rPr>
              <a:t>Pourquoi</a:t>
            </a:r>
            <a:r>
              <a:rPr dirty="0">
                <a:solidFill>
                  <a:schemeClr val="bg1"/>
                </a:solidFill>
              </a:rPr>
              <a:t> un </a:t>
            </a:r>
            <a:r>
              <a:rPr dirty="0" err="1">
                <a:solidFill>
                  <a:schemeClr val="bg1"/>
                </a:solidFill>
              </a:rPr>
              <a:t>cours</a:t>
            </a:r>
            <a:r>
              <a:rPr dirty="0">
                <a:solidFill>
                  <a:schemeClr val="bg1"/>
                </a:solidFill>
              </a:rPr>
              <a:t> de </a:t>
            </a:r>
            <a:r>
              <a:rPr dirty="0" err="1">
                <a:solidFill>
                  <a:schemeClr val="bg1"/>
                </a:solidFill>
              </a:rPr>
              <a:t>sociologie</a:t>
            </a:r>
            <a:r>
              <a:rPr dirty="0">
                <a:solidFill>
                  <a:schemeClr val="bg1"/>
                </a:solidFill>
              </a:rPr>
              <a:t> ?</a:t>
            </a:r>
          </a:p>
        </p:txBody>
      </p:sp>
      <p:sp>
        <p:nvSpPr>
          <p:cNvPr id="217" name="Pas de recette magique pour guider la pratique mais un ensemble d’outils pour adopter une posture réflexive et responsable…"/>
          <p:cNvSpPr txBox="1">
            <a:spLocks noGrp="1"/>
          </p:cNvSpPr>
          <p:nvPr>
            <p:ph type="body" idx="1"/>
          </p:nvPr>
        </p:nvSpPr>
        <p:spPr>
          <a:xfrm>
            <a:off x="1219199" y="2761732"/>
            <a:ext cx="22251654" cy="10495348"/>
          </a:xfrm>
          <a:prstGeom prst="rect">
            <a:avLst/>
          </a:prstGeom>
        </p:spPr>
        <p:txBody>
          <a:bodyPr anchor="ctr">
            <a:normAutofit fontScale="92500"/>
          </a:bodyPr>
          <a:lstStyle/>
          <a:p>
            <a:pPr marL="453590" indent="-453590" defTabSz="2121354">
              <a:lnSpc>
                <a:spcPct val="110000"/>
              </a:lnSpc>
              <a:spcBef>
                <a:spcPts val="2300"/>
              </a:spcBef>
              <a:buSzPct val="100000"/>
              <a:buChar char="•"/>
              <a:defRPr sz="4785"/>
            </a:pPr>
            <a:r>
              <a:rPr lang="fr-FR" sz="6000" dirty="0">
                <a:latin typeface="Verdana" panose="020B0604030504040204" pitchFamily="34" charset="0"/>
                <a:ea typeface="Verdana" panose="020B0604030504040204" pitchFamily="34" charset="0"/>
                <a:cs typeface="Verdana" panose="020B0604030504040204" pitchFamily="34" charset="0"/>
              </a:rPr>
              <a:t>Une science qui…</a:t>
            </a:r>
          </a:p>
          <a:p>
            <a:pPr marL="427421" indent="-427421" defTabSz="2121354">
              <a:lnSpc>
                <a:spcPct val="110000"/>
              </a:lnSpc>
              <a:spcBef>
                <a:spcPts val="2300"/>
              </a:spcBef>
              <a:buSzPct val="100000"/>
              <a:buChar char="‣"/>
              <a:defRPr sz="4785"/>
            </a:pP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cherche</a:t>
            </a:r>
            <a:r>
              <a:rPr sz="6000" dirty="0">
                <a:latin typeface="Verdana" panose="020B0604030504040204" pitchFamily="34" charset="0"/>
                <a:ea typeface="Verdana" panose="020B0604030504040204" pitchFamily="34" charset="0"/>
                <a:cs typeface="Verdana" panose="020B0604030504040204" pitchFamily="34" charset="0"/>
              </a:rPr>
              <a:t> à </a:t>
            </a:r>
            <a:r>
              <a:rPr sz="6000" dirty="0" err="1">
                <a:latin typeface="Verdana" panose="020B0604030504040204" pitchFamily="34" charset="0"/>
                <a:ea typeface="Verdana" panose="020B0604030504040204" pitchFamily="34" charset="0"/>
                <a:cs typeface="Verdana" panose="020B0604030504040204" pitchFamily="34" charset="0"/>
              </a:rPr>
              <a:t>comprendre</a:t>
            </a:r>
            <a:r>
              <a:rPr sz="6000" dirty="0">
                <a:latin typeface="Verdana" panose="020B0604030504040204" pitchFamily="34" charset="0"/>
                <a:ea typeface="Verdana" panose="020B0604030504040204" pitchFamily="34" charset="0"/>
                <a:cs typeface="Verdana" panose="020B0604030504040204" pitchFamily="34" charset="0"/>
              </a:rPr>
              <a:t> les </a:t>
            </a:r>
            <a:r>
              <a:rPr sz="6000" dirty="0" err="1">
                <a:latin typeface="Verdana" panose="020B0604030504040204" pitchFamily="34" charset="0"/>
                <a:ea typeface="Verdana" panose="020B0604030504040204" pitchFamily="34" charset="0"/>
                <a:cs typeface="Verdana" panose="020B0604030504040204" pitchFamily="34" charset="0"/>
              </a:rPr>
              <a:t>comportements</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humains</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curiosité</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scientifique</a:t>
            </a:r>
            <a:r>
              <a:rPr sz="6000" dirty="0">
                <a:latin typeface="Verdana" panose="020B0604030504040204" pitchFamily="34" charset="0"/>
                <a:ea typeface="Verdana" panose="020B0604030504040204" pitchFamily="34" charset="0"/>
                <a:cs typeface="Verdana" panose="020B0604030504040204" pitchFamily="34" charset="0"/>
              </a:rPr>
              <a:t>)</a:t>
            </a:r>
          </a:p>
          <a:p>
            <a:pPr marL="427421" indent="-427421" defTabSz="2121354">
              <a:lnSpc>
                <a:spcPct val="110000"/>
              </a:lnSpc>
              <a:spcBef>
                <a:spcPts val="2300"/>
              </a:spcBef>
              <a:buSzPct val="100000"/>
              <a:buChar char="‣"/>
              <a:defRPr sz="4785"/>
            </a:pPr>
            <a:r>
              <a:rPr sz="6000" dirty="0">
                <a:latin typeface="Verdana" panose="020B0604030504040204" pitchFamily="34" charset="0"/>
                <a:ea typeface="Verdana" panose="020B0604030504040204" pitchFamily="34" charset="0"/>
                <a:cs typeface="Verdana" panose="020B0604030504040204" pitchFamily="34" charset="0"/>
              </a:rPr>
              <a:t>… repose sur </a:t>
            </a:r>
            <a:r>
              <a:rPr sz="6000" dirty="0" err="1">
                <a:latin typeface="Verdana" panose="020B0604030504040204" pitchFamily="34" charset="0"/>
                <a:ea typeface="Verdana" panose="020B0604030504040204" pitchFamily="34" charset="0"/>
                <a:cs typeface="Verdana" panose="020B0604030504040204" pitchFamily="34" charset="0"/>
              </a:rPr>
              <a:t>l’observation</a:t>
            </a:r>
            <a:r>
              <a:rPr sz="6000" dirty="0">
                <a:latin typeface="Verdana" panose="020B0604030504040204" pitchFamily="34" charset="0"/>
                <a:ea typeface="Verdana" panose="020B0604030504040204" pitchFamily="34" charset="0"/>
                <a:cs typeface="Verdana" panose="020B0604030504040204" pitchFamily="34" charset="0"/>
              </a:rPr>
              <a:t> des faits (</a:t>
            </a:r>
            <a:r>
              <a:rPr sz="6000" dirty="0" err="1">
                <a:latin typeface="Verdana" panose="020B0604030504040204" pitchFamily="34" charset="0"/>
                <a:ea typeface="Verdana" panose="020B0604030504040204" pitchFamily="34" charset="0"/>
                <a:cs typeface="Verdana" panose="020B0604030504040204" pitchFamily="34" charset="0"/>
              </a:rPr>
              <a:t>empirique</a:t>
            </a:r>
            <a:r>
              <a:rPr sz="6000" dirty="0">
                <a:latin typeface="Verdana" panose="020B0604030504040204" pitchFamily="34" charset="0"/>
                <a:ea typeface="Verdana" panose="020B0604030504040204" pitchFamily="34" charset="0"/>
                <a:cs typeface="Verdana" panose="020B0604030504040204" pitchFamily="34" charset="0"/>
              </a:rPr>
              <a:t>)</a:t>
            </a:r>
          </a:p>
          <a:p>
            <a:pPr marL="427421" indent="-427421" defTabSz="2121354">
              <a:lnSpc>
                <a:spcPct val="110000"/>
              </a:lnSpc>
              <a:spcBef>
                <a:spcPts val="2300"/>
              </a:spcBef>
              <a:buSzPct val="100000"/>
              <a:buChar char="‣"/>
              <a:defRPr sz="4785"/>
            </a:pPr>
            <a:r>
              <a:rPr sz="6000" dirty="0">
                <a:latin typeface="Verdana" panose="020B0604030504040204" pitchFamily="34" charset="0"/>
                <a:ea typeface="Verdana" panose="020B0604030504040204" pitchFamily="34" charset="0"/>
                <a:cs typeface="Verdana" panose="020B0604030504040204" pitchFamily="34" charset="0"/>
              </a:rPr>
              <a:t> … </a:t>
            </a:r>
            <a:r>
              <a:rPr sz="6000" dirty="0" err="1">
                <a:latin typeface="Verdana" panose="020B0604030504040204" pitchFamily="34" charset="0"/>
                <a:ea typeface="Verdana" panose="020B0604030504040204" pitchFamily="34" charset="0"/>
                <a:cs typeface="Verdana" panose="020B0604030504040204" pitchFamily="34" charset="0"/>
              </a:rPr>
              <a:t>déconstruit</a:t>
            </a:r>
            <a:r>
              <a:rPr sz="6000" dirty="0">
                <a:latin typeface="Verdana" panose="020B0604030504040204" pitchFamily="34" charset="0"/>
                <a:ea typeface="Verdana" panose="020B0604030504040204" pitchFamily="34" charset="0"/>
                <a:cs typeface="Verdana" panose="020B0604030504040204" pitchFamily="34" charset="0"/>
              </a:rPr>
              <a:t> les certitudes et </a:t>
            </a:r>
            <a:r>
              <a:rPr sz="6000" dirty="0" err="1">
                <a:latin typeface="Verdana" panose="020B0604030504040204" pitchFamily="34" charset="0"/>
                <a:ea typeface="Verdana" panose="020B0604030504040204" pitchFamily="34" charset="0"/>
                <a:cs typeface="Verdana" panose="020B0604030504040204" pitchFamily="34" charset="0"/>
              </a:rPr>
              <a:t>favorise</a:t>
            </a:r>
            <a:r>
              <a:rPr sz="6000" dirty="0">
                <a:latin typeface="Verdana" panose="020B0604030504040204" pitchFamily="34" charset="0"/>
                <a:ea typeface="Verdana" panose="020B0604030504040204" pitchFamily="34" charset="0"/>
                <a:cs typeface="Verdana" panose="020B0604030504040204" pitchFamily="34" charset="0"/>
              </a:rPr>
              <a:t> le </a:t>
            </a:r>
            <a:r>
              <a:rPr sz="6000" dirty="0" err="1">
                <a:latin typeface="Verdana" panose="020B0604030504040204" pitchFamily="34" charset="0"/>
                <a:ea typeface="Verdana" panose="020B0604030504040204" pitchFamily="34" charset="0"/>
                <a:cs typeface="Verdana" panose="020B0604030504040204" pitchFamily="34" charset="0"/>
              </a:rPr>
              <a:t>recul</a:t>
            </a:r>
            <a:r>
              <a:rPr sz="6000" dirty="0">
                <a:latin typeface="Verdana" panose="020B0604030504040204" pitchFamily="34" charset="0"/>
                <a:ea typeface="Verdana" panose="020B0604030504040204" pitchFamily="34" charset="0"/>
                <a:cs typeface="Verdana" panose="020B0604030504040204" pitchFamily="34" charset="0"/>
              </a:rPr>
              <a:t> critique</a:t>
            </a:r>
            <a:r>
              <a:rPr lang="fr-FR" sz="6000" dirty="0">
                <a:latin typeface="Verdana" panose="020B0604030504040204" pitchFamily="34" charset="0"/>
                <a:ea typeface="Verdana" panose="020B0604030504040204" pitchFamily="34" charset="0"/>
                <a:cs typeface="Verdana" panose="020B0604030504040204" pitchFamily="34" charset="0"/>
              </a:rPr>
              <a:t>.</a:t>
            </a:r>
          </a:p>
          <a:p>
            <a:pPr defTabSz="2121354">
              <a:lnSpc>
                <a:spcPct val="110000"/>
              </a:lnSpc>
              <a:spcBef>
                <a:spcPts val="2300"/>
              </a:spcBef>
              <a:buSzPct val="100000"/>
              <a:defRPr sz="4785"/>
            </a:pPr>
            <a:r>
              <a:rPr lang="fr-FR" sz="6000" dirty="0">
                <a:latin typeface="Verdana" panose="020B0604030504040204" pitchFamily="34" charset="0"/>
                <a:ea typeface="Verdana" panose="020B0604030504040204" pitchFamily="34" charset="0"/>
                <a:cs typeface="Verdana" panose="020B0604030504040204" pitchFamily="34" charset="0"/>
              </a:rPr>
              <a:t>Ex = idées reçues sur l’adolescence, sur les nouvelles technologies, sur les familles, </a:t>
            </a:r>
            <a:r>
              <a:rPr lang="fr-FR" sz="6000" i="1" dirty="0">
                <a:latin typeface="Verdana" panose="020B0604030504040204" pitchFamily="34" charset="0"/>
                <a:ea typeface="Verdana" panose="020B0604030504040204" pitchFamily="34" charset="0"/>
                <a:cs typeface="Verdana" panose="020B0604030504040204" pitchFamily="34" charset="0"/>
              </a:rPr>
              <a:t>etc</a:t>
            </a:r>
            <a:r>
              <a:rPr lang="fr-FR" sz="6000" dirty="0">
                <a:latin typeface="Verdana" panose="020B0604030504040204" pitchFamily="34" charset="0"/>
                <a:ea typeface="Verdana" panose="020B0604030504040204" pitchFamily="34" charset="0"/>
                <a:cs typeface="Verdana" panose="020B0604030504040204" pitchFamily="34" charset="0"/>
              </a:rPr>
              <a:t>.</a:t>
            </a:r>
            <a:r>
              <a:rPr sz="6000" dirty="0">
                <a:latin typeface="Verdana" panose="020B0604030504040204" pitchFamily="34" charset="0"/>
                <a:ea typeface="Verdana" panose="020B0604030504040204" pitchFamily="34" charset="0"/>
                <a:cs typeface="Verdana" panose="020B0604030504040204" pitchFamily="34" charset="0"/>
              </a:rPr>
              <a:t> </a:t>
            </a:r>
          </a:p>
          <a:p>
            <a:pPr marL="427421" indent="-427421" defTabSz="2121354">
              <a:lnSpc>
                <a:spcPct val="110000"/>
              </a:lnSpc>
              <a:spcBef>
                <a:spcPts val="2300"/>
              </a:spcBef>
              <a:buSzPct val="100000"/>
              <a:buChar char="‣"/>
              <a:defRPr sz="4785"/>
            </a:pPr>
            <a:r>
              <a:rPr sz="6000" dirty="0">
                <a:latin typeface="Verdana" panose="020B0604030504040204" pitchFamily="34" charset="0"/>
                <a:ea typeface="Verdana" panose="020B0604030504040204" pitchFamily="34" charset="0"/>
                <a:cs typeface="Verdana" panose="020B0604030504040204" pitchFamily="34" charset="0"/>
              </a:rPr>
              <a:t>… ne </a:t>
            </a:r>
            <a:r>
              <a:rPr sz="6000" dirty="0" err="1">
                <a:latin typeface="Verdana" panose="020B0604030504040204" pitchFamily="34" charset="0"/>
                <a:ea typeface="Verdana" panose="020B0604030504040204" pitchFamily="34" charset="0"/>
                <a:cs typeface="Verdana" panose="020B0604030504040204" pitchFamily="34" charset="0"/>
              </a:rPr>
              <a:t>donne</a:t>
            </a:r>
            <a:r>
              <a:rPr sz="6000" dirty="0">
                <a:latin typeface="Verdana" panose="020B0604030504040204" pitchFamily="34" charset="0"/>
                <a:ea typeface="Verdana" panose="020B0604030504040204" pitchFamily="34" charset="0"/>
                <a:cs typeface="Verdana" panose="020B0604030504040204" pitchFamily="34" charset="0"/>
              </a:rPr>
              <a:t> pas de </a:t>
            </a:r>
            <a:r>
              <a:rPr sz="6000" dirty="0" err="1">
                <a:latin typeface="Verdana" panose="020B0604030504040204" pitchFamily="34" charset="0"/>
                <a:ea typeface="Verdana" panose="020B0604030504040204" pitchFamily="34" charset="0"/>
                <a:cs typeface="Verdana" panose="020B0604030504040204" pitchFamily="34" charset="0"/>
              </a:rPr>
              <a:t>recettes</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clé</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en</a:t>
            </a:r>
            <a:r>
              <a:rPr sz="6000" dirty="0">
                <a:latin typeface="Verdana" panose="020B0604030504040204" pitchFamily="34" charset="0"/>
                <a:ea typeface="Verdana" panose="020B0604030504040204" pitchFamily="34" charset="0"/>
                <a:cs typeface="Verdana" panose="020B0604030504040204" pitchFamily="34" charset="0"/>
              </a:rPr>
              <a:t> main </a:t>
            </a:r>
            <a:r>
              <a:rPr sz="6000" b="1" u="sng" dirty="0" err="1">
                <a:latin typeface="Verdana" panose="020B0604030504040204" pitchFamily="34" charset="0"/>
                <a:ea typeface="Verdana" panose="020B0604030504040204" pitchFamily="34" charset="0"/>
                <a:cs typeface="Verdana" panose="020B0604030504040204" pitchFamily="34" charset="0"/>
              </a:rPr>
              <a:t>mais</a:t>
            </a:r>
            <a:r>
              <a:rPr sz="6000" dirty="0">
                <a:latin typeface="Verdana" panose="020B0604030504040204" pitchFamily="34" charset="0"/>
                <a:ea typeface="Verdana" panose="020B0604030504040204" pitchFamily="34" charset="0"/>
                <a:cs typeface="Verdana" panose="020B0604030504040204" pitchFamily="34" charset="0"/>
              </a:rPr>
              <a:t> un ensemble </a:t>
            </a:r>
            <a:r>
              <a:rPr sz="6000" dirty="0" err="1">
                <a:latin typeface="Verdana" panose="020B0604030504040204" pitchFamily="34" charset="0"/>
                <a:ea typeface="Verdana" panose="020B0604030504040204" pitchFamily="34" charset="0"/>
                <a:cs typeface="Verdana" panose="020B0604030504040204" pitchFamily="34" charset="0"/>
              </a:rPr>
              <a:t>d’outils</a:t>
            </a:r>
            <a:r>
              <a:rPr sz="6000" dirty="0">
                <a:latin typeface="Verdana" panose="020B0604030504040204" pitchFamily="34" charset="0"/>
                <a:ea typeface="Verdana" panose="020B0604030504040204" pitchFamily="34" charset="0"/>
                <a:cs typeface="Verdana" panose="020B0604030504040204" pitchFamily="34" charset="0"/>
              </a:rPr>
              <a:t> pour adopter </a:t>
            </a:r>
            <a:r>
              <a:rPr sz="6000" dirty="0" err="1">
                <a:latin typeface="Verdana" panose="020B0604030504040204" pitchFamily="34" charset="0"/>
                <a:ea typeface="Verdana" panose="020B0604030504040204" pitchFamily="34" charset="0"/>
                <a:cs typeface="Verdana" panose="020B0604030504040204" pitchFamily="34" charset="0"/>
              </a:rPr>
              <a:t>une</a:t>
            </a:r>
            <a:r>
              <a:rPr sz="6000" dirty="0">
                <a:latin typeface="Verdana" panose="020B0604030504040204" pitchFamily="34" charset="0"/>
                <a:ea typeface="Verdana" panose="020B0604030504040204" pitchFamily="34" charset="0"/>
                <a:cs typeface="Verdana" panose="020B0604030504040204" pitchFamily="34" charset="0"/>
              </a:rPr>
              <a:t> posture </a:t>
            </a:r>
            <a:r>
              <a:rPr sz="6000" dirty="0" err="1">
                <a:latin typeface="Verdana" panose="020B0604030504040204" pitchFamily="34" charset="0"/>
                <a:ea typeface="Verdana" panose="020B0604030504040204" pitchFamily="34" charset="0"/>
                <a:cs typeface="Verdana" panose="020B0604030504040204" pitchFamily="34" charset="0"/>
              </a:rPr>
              <a:t>réflexive</a:t>
            </a:r>
            <a:r>
              <a:rPr sz="6000" dirty="0">
                <a:latin typeface="Verdana" panose="020B0604030504040204" pitchFamily="34" charset="0"/>
                <a:ea typeface="Verdana" panose="020B0604030504040204" pitchFamily="34" charset="0"/>
                <a:cs typeface="Verdana" panose="020B0604030504040204" pitchFamily="34" charset="0"/>
              </a:rPr>
              <a:t> </a:t>
            </a:r>
            <a:r>
              <a:rPr lang="fr-FR" sz="6000" dirty="0">
                <a:latin typeface="Verdana" panose="020B0604030504040204" pitchFamily="34" charset="0"/>
                <a:ea typeface="Verdana" panose="020B0604030504040204" pitchFamily="34" charset="0"/>
                <a:cs typeface="Verdana" panose="020B0604030504040204" pitchFamily="34" charset="0"/>
              </a:rPr>
              <a:t>et responsable</a:t>
            </a:r>
            <a:r>
              <a:rPr sz="6000" dirty="0">
                <a:latin typeface="Verdana" panose="020B0604030504040204" pitchFamily="34" charset="0"/>
                <a:ea typeface="Verdana" panose="020B0604030504040204" pitchFamily="34" charset="0"/>
                <a:cs typeface="Verdana" panose="020B0604030504040204" pitchFamily="34" charset="0"/>
              </a:rPr>
              <a: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6155F-1073-49BC-80D1-89A256F70C75}"/>
            </a:ext>
          </a:extLst>
        </p:cNvPr>
        <p:cNvGrpSpPr/>
        <p:nvPr/>
      </p:nvGrpSpPr>
      <p:grpSpPr>
        <a:xfrm>
          <a:off x="0" y="0"/>
          <a:ext cx="0" cy="0"/>
          <a:chOff x="0" y="0"/>
          <a:chExt cx="0" cy="0"/>
        </a:xfrm>
      </p:grpSpPr>
      <p:sp>
        <p:nvSpPr>
          <p:cNvPr id="216" name="Pourquoi un cours de sociologie ?">
            <a:extLst>
              <a:ext uri="{FF2B5EF4-FFF2-40B4-BE49-F238E27FC236}">
                <a16:creationId xmlns:a16="http://schemas.microsoft.com/office/drawing/2014/main" id="{B8444B01-2B04-0DA2-4A99-96D3F09767E0}"/>
              </a:ext>
            </a:extLst>
          </p:cNvPr>
          <p:cNvSpPr txBox="1">
            <a:spLocks noGrp="1"/>
          </p:cNvSpPr>
          <p:nvPr>
            <p:ph type="title"/>
          </p:nvPr>
        </p:nvSpPr>
        <p:spPr>
          <a:xfrm>
            <a:off x="1219199" y="775465"/>
            <a:ext cx="22251654" cy="1882664"/>
          </a:xfrm>
          <a:prstGeom prst="rect">
            <a:avLst/>
          </a:prstGeom>
          <a:solidFill>
            <a:srgbClr val="D87631"/>
          </a:solidFill>
        </p:spPr>
        <p:txBody>
          <a:bodyPr anchor="ctr"/>
          <a:lstStyle>
            <a:lvl1pPr>
              <a:defRPr spc="-92"/>
            </a:lvl1pPr>
          </a:lstStyle>
          <a:p>
            <a:pPr>
              <a:buNone/>
            </a:pPr>
            <a:r>
              <a:rPr dirty="0" err="1">
                <a:solidFill>
                  <a:schemeClr val="bg1"/>
                </a:solidFill>
              </a:rPr>
              <a:t>Pourquoi</a:t>
            </a:r>
            <a:r>
              <a:rPr dirty="0">
                <a:solidFill>
                  <a:schemeClr val="bg1"/>
                </a:solidFill>
              </a:rPr>
              <a:t> un </a:t>
            </a:r>
            <a:r>
              <a:rPr dirty="0" err="1">
                <a:solidFill>
                  <a:schemeClr val="bg1"/>
                </a:solidFill>
              </a:rPr>
              <a:t>cours</a:t>
            </a:r>
            <a:r>
              <a:rPr dirty="0">
                <a:solidFill>
                  <a:schemeClr val="bg1"/>
                </a:solidFill>
              </a:rPr>
              <a:t> de </a:t>
            </a:r>
            <a:r>
              <a:rPr dirty="0" err="1">
                <a:solidFill>
                  <a:schemeClr val="bg1"/>
                </a:solidFill>
              </a:rPr>
              <a:t>sociologie</a:t>
            </a:r>
            <a:r>
              <a:rPr dirty="0">
                <a:solidFill>
                  <a:schemeClr val="bg1"/>
                </a:solidFill>
              </a:rPr>
              <a:t> ?</a:t>
            </a:r>
          </a:p>
        </p:txBody>
      </p:sp>
      <p:sp>
        <p:nvSpPr>
          <p:cNvPr id="217" name="Pas de recette magique pour guider la pratique mais un ensemble d’outils pour adopter une posture réflexive et responsable…">
            <a:extLst>
              <a:ext uri="{FF2B5EF4-FFF2-40B4-BE49-F238E27FC236}">
                <a16:creationId xmlns:a16="http://schemas.microsoft.com/office/drawing/2014/main" id="{0452D204-EA67-77CA-B068-C76B5A7A2630}"/>
              </a:ext>
            </a:extLst>
          </p:cNvPr>
          <p:cNvSpPr txBox="1">
            <a:spLocks noGrp="1"/>
          </p:cNvSpPr>
          <p:nvPr>
            <p:ph type="body" idx="1"/>
          </p:nvPr>
        </p:nvSpPr>
        <p:spPr>
          <a:xfrm>
            <a:off x="1219199" y="2761732"/>
            <a:ext cx="22251654" cy="10495348"/>
          </a:xfrm>
          <a:prstGeom prst="rect">
            <a:avLst/>
          </a:prstGeom>
        </p:spPr>
        <p:txBody>
          <a:bodyPr anchor="ctr">
            <a:normAutofit/>
          </a:bodyPr>
          <a:lstStyle/>
          <a:p>
            <a:pPr marL="427421" indent="-427421" defTabSz="2121354">
              <a:lnSpc>
                <a:spcPct val="110000"/>
              </a:lnSpc>
              <a:spcBef>
                <a:spcPts val="2300"/>
              </a:spcBef>
              <a:buSzPct val="100000"/>
              <a:buChar char="•"/>
              <a:defRPr sz="4785"/>
            </a:pPr>
            <a:r>
              <a:rPr sz="6000" dirty="0">
                <a:latin typeface="Verdana" panose="020B0604030504040204" pitchFamily="34" charset="0"/>
                <a:ea typeface="Verdana" panose="020B0604030504040204" pitchFamily="34" charset="0"/>
                <a:cs typeface="Verdana" panose="020B0604030504040204" pitchFamily="34" charset="0"/>
              </a:rPr>
              <a:t>Des conclusions </a:t>
            </a:r>
            <a:r>
              <a:rPr sz="6000" dirty="0" err="1">
                <a:latin typeface="Verdana" panose="020B0604030504040204" pitchFamily="34" charset="0"/>
                <a:ea typeface="Verdana" panose="020B0604030504040204" pitchFamily="34" charset="0"/>
                <a:cs typeface="Verdana" panose="020B0604030504040204" pitchFamily="34" charset="0"/>
              </a:rPr>
              <a:t>déprimantes</a:t>
            </a:r>
            <a:r>
              <a:rPr sz="6000" dirty="0">
                <a:latin typeface="Verdana" panose="020B0604030504040204" pitchFamily="34" charset="0"/>
                <a:ea typeface="Verdana" panose="020B0604030504040204" pitchFamily="34" charset="0"/>
                <a:cs typeface="Verdana" panose="020B0604030504040204" pitchFamily="34" charset="0"/>
              </a:rPr>
              <a:t> ?</a:t>
            </a:r>
            <a:r>
              <a:rPr lang="fr-FR" sz="6000" dirty="0">
                <a:latin typeface="Verdana" panose="020B0604030504040204" pitchFamily="34" charset="0"/>
                <a:ea typeface="Verdana" panose="020B0604030504040204" pitchFamily="34" charset="0"/>
                <a:cs typeface="Verdana" panose="020B0604030504040204" pitchFamily="34" charset="0"/>
              </a:rPr>
              <a:t> Ex : la reproduction sociale par l’école</a:t>
            </a:r>
            <a:endParaRPr sz="6000" dirty="0">
              <a:latin typeface="Verdana" panose="020B0604030504040204" pitchFamily="34" charset="0"/>
              <a:ea typeface="Verdana" panose="020B0604030504040204" pitchFamily="34" charset="0"/>
              <a:cs typeface="Verdana" panose="020B0604030504040204" pitchFamily="34" charset="0"/>
            </a:endParaRPr>
          </a:p>
          <a:p>
            <a:pPr marL="427421" indent="-427421" defTabSz="2121354">
              <a:lnSpc>
                <a:spcPct val="110000"/>
              </a:lnSpc>
              <a:spcBef>
                <a:spcPts val="2300"/>
              </a:spcBef>
              <a:buSzPct val="100000"/>
              <a:buChar char="‣"/>
              <a:defRPr sz="4785"/>
            </a:pPr>
            <a:r>
              <a:rPr sz="6000" dirty="0">
                <a:latin typeface="Verdana" panose="020B0604030504040204" pitchFamily="34" charset="0"/>
                <a:ea typeface="Verdana" panose="020B0604030504040204" pitchFamily="34" charset="0"/>
                <a:cs typeface="Verdana" panose="020B0604030504040204" pitchFamily="34" charset="0"/>
              </a:rPr>
              <a:t>Pas de </a:t>
            </a:r>
            <a:r>
              <a:rPr sz="6000" dirty="0" err="1">
                <a:latin typeface="Verdana" panose="020B0604030504040204" pitchFamily="34" charset="0"/>
                <a:ea typeface="Verdana" panose="020B0604030504040204" pitchFamily="34" charset="0"/>
                <a:cs typeface="Verdana" panose="020B0604030504040204" pitchFamily="34" charset="0"/>
              </a:rPr>
              <a:t>lois</a:t>
            </a:r>
            <a:r>
              <a:rPr sz="6000" dirty="0">
                <a:latin typeface="Verdana" panose="020B0604030504040204" pitchFamily="34" charset="0"/>
                <a:ea typeface="Verdana" panose="020B0604030504040204" pitchFamily="34" charset="0"/>
                <a:cs typeface="Verdana" panose="020B0604030504040204" pitchFamily="34" charset="0"/>
              </a:rPr>
              <a:t> du social </a:t>
            </a:r>
            <a:r>
              <a:rPr sz="6000" u="sng" dirty="0" err="1">
                <a:latin typeface="Verdana" panose="020B0604030504040204" pitchFamily="34" charset="0"/>
                <a:ea typeface="Verdana" panose="020B0604030504040204" pitchFamily="34" charset="0"/>
                <a:cs typeface="Verdana" panose="020B0604030504040204" pitchFamily="34" charset="0"/>
              </a:rPr>
              <a:t>donc</a:t>
            </a:r>
            <a:r>
              <a:rPr sz="6000" dirty="0">
                <a:latin typeface="Verdana" panose="020B0604030504040204" pitchFamily="34" charset="0"/>
                <a:ea typeface="Verdana" panose="020B0604030504040204" pitchFamily="34" charset="0"/>
                <a:cs typeface="Verdana" panose="020B0604030504040204" pitchFamily="34" charset="0"/>
              </a:rPr>
              <a:t> pas de </a:t>
            </a:r>
            <a:r>
              <a:rPr sz="6000" dirty="0" err="1">
                <a:latin typeface="Verdana" panose="020B0604030504040204" pitchFamily="34" charset="0"/>
                <a:ea typeface="Verdana" panose="020B0604030504040204" pitchFamily="34" charset="0"/>
                <a:cs typeface="Verdana" panose="020B0604030504040204" pitchFamily="34" charset="0"/>
              </a:rPr>
              <a:t>fatalisme</a:t>
            </a:r>
            <a:r>
              <a:rPr sz="6000" dirty="0">
                <a:latin typeface="Verdana" panose="020B0604030504040204" pitchFamily="34" charset="0"/>
                <a:ea typeface="Verdana" panose="020B0604030504040204" pitchFamily="34" charset="0"/>
                <a:cs typeface="Verdana" panose="020B0604030504040204" pitchFamily="34" charset="0"/>
              </a:rPr>
              <a:t> </a:t>
            </a:r>
            <a:endParaRPr sz="6000" dirty="0">
              <a:latin typeface="Verdana" panose="020B0604030504040204" pitchFamily="34" charset="0"/>
              <a:ea typeface="Verdana" panose="020B0604030504040204" pitchFamily="34" charset="0"/>
              <a:cs typeface="Verdana" panose="020B0604030504040204" pitchFamily="34" charset="0"/>
              <a:sym typeface="Canela Text Regular"/>
            </a:endParaRPr>
          </a:p>
          <a:p>
            <a:pPr marL="427421" indent="-427421" defTabSz="2121354">
              <a:lnSpc>
                <a:spcPct val="110000"/>
              </a:lnSpc>
              <a:spcBef>
                <a:spcPts val="2300"/>
              </a:spcBef>
              <a:buSzPct val="100000"/>
              <a:buChar char="‣"/>
              <a:defRPr sz="4785"/>
            </a:pPr>
            <a:r>
              <a:rPr sz="6000" dirty="0">
                <a:latin typeface="Verdana" panose="020B0604030504040204" pitchFamily="34" charset="0"/>
                <a:ea typeface="Verdana" panose="020B0604030504040204" pitchFamily="34" charset="0"/>
                <a:cs typeface="Verdana" panose="020B0604030504040204" pitchFamily="34" charset="0"/>
              </a:rPr>
              <a:t>Des </a:t>
            </a:r>
            <a:r>
              <a:rPr sz="6000" dirty="0" err="1">
                <a:latin typeface="Verdana" panose="020B0604030504040204" pitchFamily="34" charset="0"/>
                <a:ea typeface="Verdana" panose="020B0604030504040204" pitchFamily="34" charset="0"/>
                <a:cs typeface="Verdana" panose="020B0604030504040204" pitchFamily="34" charset="0"/>
              </a:rPr>
              <a:t>marges</a:t>
            </a:r>
            <a:r>
              <a:rPr sz="6000" dirty="0">
                <a:latin typeface="Verdana" panose="020B0604030504040204" pitchFamily="34" charset="0"/>
                <a:ea typeface="Verdana" panose="020B0604030504040204" pitchFamily="34" charset="0"/>
                <a:cs typeface="Verdana" panose="020B0604030504040204" pitchFamily="34" charset="0"/>
              </a:rPr>
              <a:t> de </a:t>
            </a:r>
            <a:r>
              <a:rPr sz="6000" dirty="0" err="1">
                <a:latin typeface="Verdana" panose="020B0604030504040204" pitchFamily="34" charset="0"/>
                <a:ea typeface="Verdana" panose="020B0604030504040204" pitchFamily="34" charset="0"/>
                <a:cs typeface="Verdana" panose="020B0604030504040204" pitchFamily="34" charset="0"/>
              </a:rPr>
              <a:t>manœuvre</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individuelles</a:t>
            </a:r>
            <a:r>
              <a:rPr sz="6000" dirty="0">
                <a:latin typeface="Verdana" panose="020B0604030504040204" pitchFamily="34" charset="0"/>
                <a:ea typeface="Verdana" panose="020B0604030504040204" pitchFamily="34" charset="0"/>
                <a:cs typeface="Verdana" panose="020B0604030504040204" pitchFamily="34" charset="0"/>
              </a:rPr>
              <a:t> qui </a:t>
            </a:r>
            <a:r>
              <a:rPr sz="6000" dirty="0" err="1">
                <a:latin typeface="Verdana" panose="020B0604030504040204" pitchFamily="34" charset="0"/>
                <a:ea typeface="Verdana" panose="020B0604030504040204" pitchFamily="34" charset="0"/>
                <a:cs typeface="Verdana" panose="020B0604030504040204" pitchFamily="34" charset="0"/>
              </a:rPr>
              <a:t>peuvent</a:t>
            </a:r>
            <a:r>
              <a:rPr sz="6000" dirty="0">
                <a:latin typeface="Verdana" panose="020B0604030504040204" pitchFamily="34" charset="0"/>
                <a:ea typeface="Verdana" panose="020B0604030504040204" pitchFamily="34" charset="0"/>
                <a:cs typeface="Verdana" panose="020B0604030504040204" pitchFamily="34" charset="0"/>
              </a:rPr>
              <a:t> </a:t>
            </a:r>
            <a:r>
              <a:rPr sz="6000" dirty="0" err="1">
                <a:latin typeface="Verdana" panose="020B0604030504040204" pitchFamily="34" charset="0"/>
                <a:ea typeface="Verdana" panose="020B0604030504040204" pitchFamily="34" charset="0"/>
                <a:cs typeface="Verdana" panose="020B0604030504040204" pitchFamily="34" charset="0"/>
              </a:rPr>
              <a:t>s'appuyer</a:t>
            </a:r>
            <a:r>
              <a:rPr sz="6000" dirty="0">
                <a:latin typeface="Verdana" panose="020B0604030504040204" pitchFamily="34" charset="0"/>
                <a:ea typeface="Verdana" panose="020B0604030504040204" pitchFamily="34" charset="0"/>
                <a:cs typeface="Verdana" panose="020B0604030504040204" pitchFamily="34" charset="0"/>
              </a:rPr>
              <a:t> sur le savoir </a:t>
            </a:r>
            <a:r>
              <a:rPr sz="6000" dirty="0" err="1">
                <a:latin typeface="Verdana" panose="020B0604030504040204" pitchFamily="34" charset="0"/>
                <a:ea typeface="Verdana" panose="020B0604030504040204" pitchFamily="34" charset="0"/>
                <a:cs typeface="Verdana" panose="020B0604030504040204" pitchFamily="34" charset="0"/>
              </a:rPr>
              <a:t>sociologique</a:t>
            </a:r>
            <a:endParaRPr sz="6000" dirty="0">
              <a:latin typeface="Verdana" panose="020B0604030504040204" pitchFamily="34" charset="0"/>
              <a:ea typeface="Verdana" panose="020B0604030504040204" pitchFamily="34" charset="0"/>
              <a:cs typeface="Verdana" panose="020B0604030504040204" pitchFamily="34" charset="0"/>
            </a:endParaRPr>
          </a:p>
          <a:p>
            <a:pPr marL="427421" indent="-427421" defTabSz="2121354">
              <a:lnSpc>
                <a:spcPct val="110000"/>
              </a:lnSpc>
              <a:spcBef>
                <a:spcPts val="2300"/>
              </a:spcBef>
              <a:buSzPct val="100000"/>
              <a:buChar char="‣"/>
              <a:defRPr sz="4785"/>
            </a:pPr>
            <a:r>
              <a:rPr lang="fr-FR" sz="6000" dirty="0">
                <a:latin typeface="Verdana" panose="020B0604030504040204" pitchFamily="34" charset="0"/>
                <a:ea typeface="Verdana" panose="020B0604030504040204" pitchFamily="34" charset="0"/>
                <a:cs typeface="Verdana" panose="020B0604030504040204" pitchFamily="34" charset="0"/>
              </a:rPr>
              <a:t>Une d</a:t>
            </a:r>
            <a:r>
              <a:rPr sz="6000" dirty="0" err="1">
                <a:latin typeface="Verdana" panose="020B0604030504040204" pitchFamily="34" charset="0"/>
                <a:ea typeface="Verdana" panose="020B0604030504040204" pitchFamily="34" charset="0"/>
                <a:cs typeface="Verdana" panose="020B0604030504040204" pitchFamily="34" charset="0"/>
              </a:rPr>
              <a:t>énaturalisation</a:t>
            </a:r>
            <a:r>
              <a:rPr sz="6000" dirty="0">
                <a:latin typeface="Verdana" panose="020B0604030504040204" pitchFamily="34" charset="0"/>
                <a:ea typeface="Verdana" panose="020B0604030504040204" pitchFamily="34" charset="0"/>
                <a:cs typeface="Verdana" panose="020B0604030504040204" pitchFamily="34" charset="0"/>
              </a:rPr>
              <a:t> </a:t>
            </a:r>
            <a:r>
              <a:rPr lang="fr-FR" sz="6000" dirty="0">
                <a:latin typeface="Verdana" panose="020B0604030504040204" pitchFamily="34" charset="0"/>
                <a:ea typeface="Verdana" panose="020B0604030504040204" pitchFamily="34" charset="0"/>
                <a:cs typeface="Verdana" panose="020B0604030504040204" pitchFamily="34" charset="0"/>
              </a:rPr>
              <a:t>qui ouvre des</a:t>
            </a:r>
            <a:r>
              <a:rPr sz="6000" dirty="0">
                <a:latin typeface="Verdana" panose="020B0604030504040204" pitchFamily="34" charset="0"/>
                <a:ea typeface="Verdana" panose="020B0604030504040204" pitchFamily="34" charset="0"/>
                <a:cs typeface="Verdana" panose="020B0604030504040204" pitchFamily="34" charset="0"/>
              </a:rPr>
              <a:t> leviers pour </a:t>
            </a:r>
            <a:r>
              <a:rPr sz="6000" dirty="0" err="1">
                <a:latin typeface="Verdana" panose="020B0604030504040204" pitchFamily="34" charset="0"/>
                <a:ea typeface="Verdana" panose="020B0604030504040204" pitchFamily="34" charset="0"/>
                <a:cs typeface="Verdana" panose="020B0604030504040204" pitchFamily="34" charset="0"/>
              </a:rPr>
              <a:t>l’action</a:t>
            </a:r>
            <a:r>
              <a:rPr lang="fr-FR" sz="6000" dirty="0">
                <a:latin typeface="Verdana" panose="020B0604030504040204" pitchFamily="34" charset="0"/>
                <a:ea typeface="Verdana" panose="020B0604030504040204" pitchFamily="34" charset="0"/>
                <a:cs typeface="Verdana" panose="020B0604030504040204" pitchFamily="34" charset="0"/>
              </a:rPr>
              <a:t> (ex : « idéologie du don », inégalités de genre)</a:t>
            </a:r>
          </a:p>
          <a:p>
            <a:pPr defTabSz="2121354">
              <a:lnSpc>
                <a:spcPct val="110000"/>
              </a:lnSpc>
              <a:spcBef>
                <a:spcPts val="2300"/>
              </a:spcBef>
              <a:buSzPct val="100000"/>
              <a:defRPr sz="4785"/>
            </a:pPr>
            <a:r>
              <a:rPr lang="fr-FR" sz="6000" dirty="0">
                <a:latin typeface="Verdana" panose="020B0604030504040204" pitchFamily="34" charset="0"/>
                <a:ea typeface="Verdana" panose="020B0604030504040204" pitchFamily="34" charset="0"/>
                <a:cs typeface="Verdana" panose="020B0604030504040204" pitchFamily="34" charset="0"/>
              </a:rPr>
              <a:t>Exemple : les résultats des filles en mathématiques</a:t>
            </a:r>
            <a:endParaRPr sz="6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614817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88BBE-D0A8-0AE8-24A3-18212B56E3CB}"/>
            </a:ext>
          </a:extLst>
        </p:cNvPr>
        <p:cNvGrpSpPr/>
        <p:nvPr/>
      </p:nvGrpSpPr>
      <p:grpSpPr>
        <a:xfrm>
          <a:off x="0" y="0"/>
          <a:ext cx="0" cy="0"/>
          <a:chOff x="0" y="0"/>
          <a:chExt cx="0" cy="0"/>
        </a:xfrm>
      </p:grpSpPr>
      <p:pic>
        <p:nvPicPr>
          <p:cNvPr id="3" name="Image 2" descr="Une image contenant texte, capture d’écran, conception&#10;&#10;Description générée automatiquement">
            <a:extLst>
              <a:ext uri="{FF2B5EF4-FFF2-40B4-BE49-F238E27FC236}">
                <a16:creationId xmlns:a16="http://schemas.microsoft.com/office/drawing/2014/main" id="{60027362-AADC-7BD8-CB35-4BF9CCDF0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6509" y="460923"/>
            <a:ext cx="13170982" cy="12794154"/>
          </a:xfrm>
          <a:prstGeom prst="rect">
            <a:avLst/>
          </a:prstGeom>
        </p:spPr>
      </p:pic>
    </p:spTree>
    <p:extLst>
      <p:ext uri="{BB962C8B-B14F-4D97-AF65-F5344CB8AC3E}">
        <p14:creationId xmlns:p14="http://schemas.microsoft.com/office/powerpoint/2010/main" val="316586645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En résumé : un cours qui nourrit les compétences attendues des enseignant·e·s (liste non exhaustive…) :"/>
          <p:cNvSpPr txBox="1">
            <a:spLocks noGrp="1"/>
          </p:cNvSpPr>
          <p:nvPr>
            <p:ph type="title"/>
          </p:nvPr>
        </p:nvSpPr>
        <p:spPr>
          <a:xfrm>
            <a:off x="1219200" y="492238"/>
            <a:ext cx="22045776" cy="1497110"/>
          </a:xfrm>
          <a:prstGeom prst="rect">
            <a:avLst/>
          </a:prstGeom>
          <a:solidFill>
            <a:srgbClr val="D87631"/>
          </a:solidFill>
        </p:spPr>
        <p:txBody>
          <a:bodyPr anchor="ctr">
            <a:normAutofit/>
          </a:bodyPr>
          <a:lstStyle/>
          <a:p>
            <a:pPr defTabSz="1243583">
              <a:defRPr sz="4080" spc="-40">
                <a:solidFill>
                  <a:srgbClr val="FFFFFF"/>
                </a:solidFill>
              </a:defRPr>
            </a:pPr>
            <a:r>
              <a:rPr lang="fr-FR" sz="4400" dirty="0"/>
              <a:t>Un </a:t>
            </a:r>
            <a:r>
              <a:rPr sz="4400" dirty="0" err="1"/>
              <a:t>cours</a:t>
            </a:r>
            <a:r>
              <a:rPr sz="4400" dirty="0"/>
              <a:t> qui </a:t>
            </a:r>
            <a:r>
              <a:rPr sz="4400" dirty="0" err="1"/>
              <a:t>nourrit</a:t>
            </a:r>
            <a:r>
              <a:rPr sz="4400" dirty="0"/>
              <a:t> les </a:t>
            </a:r>
            <a:r>
              <a:rPr sz="4400" dirty="0" err="1"/>
              <a:t>compétences</a:t>
            </a:r>
            <a:r>
              <a:rPr sz="4400" dirty="0"/>
              <a:t> </a:t>
            </a:r>
            <a:r>
              <a:rPr sz="4400" dirty="0" err="1"/>
              <a:t>attendues</a:t>
            </a:r>
            <a:r>
              <a:rPr sz="4400" dirty="0"/>
              <a:t> des enseignant·e·s (</a:t>
            </a:r>
            <a:r>
              <a:rPr sz="4400" i="1" dirty="0" err="1"/>
              <a:t>liste</a:t>
            </a:r>
            <a:r>
              <a:rPr sz="4400" i="1" dirty="0"/>
              <a:t> non exhaustive…)</a:t>
            </a:r>
            <a:r>
              <a:rPr sz="4400" dirty="0"/>
              <a:t> :  </a:t>
            </a:r>
          </a:p>
        </p:txBody>
      </p:sp>
      <p:sp>
        <p:nvSpPr>
          <p:cNvPr id="230" name="-       « Faire partager les valeurs de la République »…"/>
          <p:cNvSpPr txBox="1">
            <a:spLocks noGrp="1"/>
          </p:cNvSpPr>
          <p:nvPr>
            <p:ph type="body" idx="1"/>
          </p:nvPr>
        </p:nvSpPr>
        <p:spPr>
          <a:xfrm>
            <a:off x="1219200" y="1989348"/>
            <a:ext cx="22251652" cy="11412637"/>
          </a:xfrm>
          <a:prstGeom prst="rect">
            <a:avLst/>
          </a:prstGeom>
        </p:spPr>
        <p:txBody>
          <a:bodyPr numCol="2" spcCol="504000" anchor="ctr">
            <a:noAutofit/>
          </a:bodyPr>
          <a:lstStyle/>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Faire </a:t>
            </a:r>
            <a:r>
              <a:rPr sz="3200" dirty="0" err="1">
                <a:latin typeface="Verdana" panose="020B0604030504040204" pitchFamily="34" charset="0"/>
                <a:ea typeface="Verdana" panose="020B0604030504040204" pitchFamily="34" charset="0"/>
                <a:cs typeface="Verdana" panose="020B0604030504040204" pitchFamily="34" charset="0"/>
              </a:rPr>
              <a:t>partager</a:t>
            </a:r>
            <a:r>
              <a:rPr sz="3200" dirty="0">
                <a:latin typeface="Verdana" panose="020B0604030504040204" pitchFamily="34" charset="0"/>
                <a:ea typeface="Verdana" panose="020B0604030504040204" pitchFamily="34" charset="0"/>
                <a:cs typeface="Verdana" panose="020B0604030504040204" pitchFamily="34" charset="0"/>
              </a:rPr>
              <a:t> les </a:t>
            </a:r>
            <a:r>
              <a:rPr sz="3200" dirty="0" err="1">
                <a:latin typeface="Verdana" panose="020B0604030504040204" pitchFamily="34" charset="0"/>
                <a:ea typeface="Verdana" panose="020B0604030504040204" pitchFamily="34" charset="0"/>
                <a:cs typeface="Verdana" panose="020B0604030504040204" pitchFamily="34" charset="0"/>
              </a:rPr>
              <a:t>valeurs</a:t>
            </a:r>
            <a:r>
              <a:rPr sz="3200" dirty="0">
                <a:latin typeface="Verdana" panose="020B0604030504040204" pitchFamily="34" charset="0"/>
                <a:ea typeface="Verdana" panose="020B0604030504040204" pitchFamily="34" charset="0"/>
                <a:cs typeface="Verdana" panose="020B0604030504040204" pitchFamily="34" charset="0"/>
              </a:rPr>
              <a:t> de la </a:t>
            </a:r>
            <a:r>
              <a:rPr sz="3200" dirty="0" err="1">
                <a:latin typeface="Verdana" panose="020B0604030504040204" pitchFamily="34" charset="0"/>
                <a:ea typeface="Verdana" panose="020B0604030504040204" pitchFamily="34" charset="0"/>
                <a:cs typeface="Verdana" panose="020B0604030504040204" pitchFamily="34" charset="0"/>
              </a:rPr>
              <a:t>République</a:t>
            </a:r>
            <a:r>
              <a:rPr sz="3200" dirty="0">
                <a:latin typeface="Verdana" panose="020B0604030504040204" pitchFamily="34" charset="0"/>
                <a:ea typeface="Verdana" panose="020B0604030504040204" pitchFamily="34" charset="0"/>
                <a:cs typeface="Verdana" panose="020B0604030504040204" pitchFamily="34" charset="0"/>
              </a:rPr>
              <a:t> »</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Connaître</a:t>
            </a:r>
            <a:r>
              <a:rPr sz="3200" dirty="0">
                <a:latin typeface="Verdana" panose="020B0604030504040204" pitchFamily="34" charset="0"/>
                <a:ea typeface="Verdana" panose="020B0604030504040204" pitchFamily="34" charset="0"/>
                <a:cs typeface="Verdana" panose="020B0604030504040204" pitchFamily="34" charset="0"/>
              </a:rPr>
              <a:t> la politique </a:t>
            </a:r>
            <a:r>
              <a:rPr sz="3200" dirty="0" err="1">
                <a:latin typeface="Verdana" panose="020B0604030504040204" pitchFamily="34" charset="0"/>
                <a:ea typeface="Verdana" panose="020B0604030504040204" pitchFamily="34" charset="0"/>
                <a:cs typeface="Verdana" panose="020B0604030504040204" pitchFamily="34" charset="0"/>
              </a:rPr>
              <a:t>éducative</a:t>
            </a:r>
            <a:r>
              <a:rPr sz="3200" dirty="0">
                <a:latin typeface="Verdana" panose="020B0604030504040204" pitchFamily="34" charset="0"/>
                <a:ea typeface="Verdana" panose="020B0604030504040204" pitchFamily="34" charset="0"/>
                <a:cs typeface="Verdana" panose="020B0604030504040204" pitchFamily="34" charset="0"/>
              </a:rPr>
              <a:t> de la France, les </a:t>
            </a:r>
            <a:r>
              <a:rPr sz="3200" dirty="0" err="1">
                <a:latin typeface="Verdana" panose="020B0604030504040204" pitchFamily="34" charset="0"/>
                <a:ea typeface="Verdana" panose="020B0604030504040204" pitchFamily="34" charset="0"/>
                <a:cs typeface="Verdana" panose="020B0604030504040204" pitchFamily="34" charset="0"/>
              </a:rPr>
              <a:t>principales</a:t>
            </a:r>
            <a:r>
              <a:rPr sz="3200" dirty="0">
                <a:latin typeface="Verdana" panose="020B0604030504040204" pitchFamily="34" charset="0"/>
                <a:ea typeface="Verdana" panose="020B0604030504040204" pitchFamily="34" charset="0"/>
                <a:cs typeface="Verdana" panose="020B0604030504040204" pitchFamily="34" charset="0"/>
              </a:rPr>
              <a:t> étapes de </a:t>
            </a:r>
            <a:r>
              <a:rPr sz="3200" dirty="0" err="1">
                <a:latin typeface="Verdana" panose="020B0604030504040204" pitchFamily="34" charset="0"/>
                <a:ea typeface="Verdana" panose="020B0604030504040204" pitchFamily="34" charset="0"/>
                <a:cs typeface="Verdana" panose="020B0604030504040204" pitchFamily="34" charset="0"/>
              </a:rPr>
              <a:t>l'histoire</a:t>
            </a:r>
            <a:r>
              <a:rPr sz="3200" dirty="0">
                <a:latin typeface="Verdana" panose="020B0604030504040204" pitchFamily="34" charset="0"/>
                <a:ea typeface="Verdana" panose="020B0604030504040204" pitchFamily="34" charset="0"/>
                <a:cs typeface="Verdana" panose="020B0604030504040204" pitchFamily="34" charset="0"/>
              </a:rPr>
              <a:t> de </a:t>
            </a:r>
            <a:r>
              <a:rPr sz="3200" dirty="0" err="1">
                <a:latin typeface="Verdana" panose="020B0604030504040204" pitchFamily="34" charset="0"/>
                <a:ea typeface="Verdana" panose="020B0604030504040204" pitchFamily="34" charset="0"/>
                <a:cs typeface="Verdana" panose="020B0604030504040204" pitchFamily="34" charset="0"/>
              </a:rPr>
              <a:t>l'École</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ses</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enjeux</a:t>
            </a:r>
            <a:r>
              <a:rPr sz="3200" dirty="0">
                <a:latin typeface="Verdana" panose="020B0604030504040204" pitchFamily="34" charset="0"/>
                <a:ea typeface="Verdana" panose="020B0604030504040204" pitchFamily="34" charset="0"/>
                <a:cs typeface="Verdana" panose="020B0604030504040204" pitchFamily="34" charset="0"/>
              </a:rPr>
              <a:t> et </a:t>
            </a:r>
            <a:r>
              <a:rPr sz="3200" dirty="0" err="1">
                <a:latin typeface="Verdana" panose="020B0604030504040204" pitchFamily="34" charset="0"/>
                <a:ea typeface="Verdana" panose="020B0604030504040204" pitchFamily="34" charset="0"/>
                <a:cs typeface="Verdana" panose="020B0604030504040204" pitchFamily="34" charset="0"/>
              </a:rPr>
              <a:t>ses</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défis</a:t>
            </a:r>
            <a:r>
              <a:rPr sz="3200" dirty="0">
                <a:latin typeface="Verdana" panose="020B0604030504040204" pitchFamily="34" charset="0"/>
                <a:ea typeface="Verdana" panose="020B0604030504040204" pitchFamily="34" charset="0"/>
                <a:cs typeface="Verdana" panose="020B0604030504040204" pitchFamily="34" charset="0"/>
              </a:rPr>
              <a:t>, les principes </a:t>
            </a:r>
            <a:r>
              <a:rPr sz="3200" dirty="0" err="1">
                <a:latin typeface="Verdana" panose="020B0604030504040204" pitchFamily="34" charset="0"/>
                <a:ea typeface="Verdana" panose="020B0604030504040204" pitchFamily="34" charset="0"/>
                <a:cs typeface="Verdana" panose="020B0604030504040204" pitchFamily="34" charset="0"/>
              </a:rPr>
              <a:t>fondamentaux</a:t>
            </a:r>
            <a:r>
              <a:rPr sz="3200" dirty="0">
                <a:latin typeface="Verdana" panose="020B0604030504040204" pitchFamily="34" charset="0"/>
                <a:ea typeface="Verdana" panose="020B0604030504040204" pitchFamily="34" charset="0"/>
                <a:cs typeface="Verdana" panose="020B0604030504040204" pitchFamily="34" charset="0"/>
              </a:rPr>
              <a:t> du </a:t>
            </a:r>
            <a:r>
              <a:rPr sz="3200" dirty="0" err="1">
                <a:latin typeface="Verdana" panose="020B0604030504040204" pitchFamily="34" charset="0"/>
                <a:ea typeface="Verdana" panose="020B0604030504040204" pitchFamily="34" charset="0"/>
                <a:cs typeface="Verdana" panose="020B0604030504040204" pitchFamily="34" charset="0"/>
              </a:rPr>
              <a:t>système</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éducatif</a:t>
            </a:r>
            <a:r>
              <a:rPr sz="3200" dirty="0">
                <a:latin typeface="Verdana" panose="020B0604030504040204" pitchFamily="34" charset="0"/>
                <a:ea typeface="Verdana" panose="020B0604030504040204" pitchFamily="34" charset="0"/>
                <a:cs typeface="Verdana" panose="020B0604030504040204" pitchFamily="34" charset="0"/>
              </a:rPr>
              <a:t> et de son </a:t>
            </a:r>
            <a:r>
              <a:rPr sz="3200" dirty="0" err="1">
                <a:latin typeface="Verdana" panose="020B0604030504040204" pitchFamily="34" charset="0"/>
                <a:ea typeface="Verdana" panose="020B0604030504040204" pitchFamily="34" charset="0"/>
                <a:cs typeface="Verdana" panose="020B0604030504040204" pitchFamily="34" charset="0"/>
              </a:rPr>
              <a:t>organisation</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en</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comparaison</a:t>
            </a:r>
            <a:r>
              <a:rPr sz="3200" dirty="0">
                <a:latin typeface="Verdana" panose="020B0604030504040204" pitchFamily="34" charset="0"/>
                <a:ea typeface="Verdana" panose="020B0604030504040204" pitchFamily="34" charset="0"/>
                <a:cs typeface="Verdana" panose="020B0604030504040204" pitchFamily="34" charset="0"/>
              </a:rPr>
              <a:t> avec </a:t>
            </a:r>
            <a:r>
              <a:rPr sz="3200" dirty="0" err="1">
                <a:latin typeface="Verdana" panose="020B0604030504040204" pitchFamily="34" charset="0"/>
                <a:ea typeface="Verdana" panose="020B0604030504040204" pitchFamily="34" charset="0"/>
                <a:cs typeface="Verdana" panose="020B0604030504040204" pitchFamily="34" charset="0"/>
              </a:rPr>
              <a:t>d'autres</a:t>
            </a:r>
            <a:r>
              <a:rPr sz="3200" dirty="0">
                <a:latin typeface="Verdana" panose="020B0604030504040204" pitchFamily="34" charset="0"/>
                <a:ea typeface="Verdana" panose="020B0604030504040204" pitchFamily="34" charset="0"/>
                <a:cs typeface="Verdana" panose="020B0604030504040204" pitchFamily="34" charset="0"/>
              </a:rPr>
              <a:t> pays </a:t>
            </a:r>
            <a:r>
              <a:rPr sz="3200" dirty="0" err="1">
                <a:latin typeface="Verdana" panose="020B0604030504040204" pitchFamily="34" charset="0"/>
                <a:ea typeface="Verdana" panose="020B0604030504040204" pitchFamily="34" charset="0"/>
                <a:cs typeface="Verdana" panose="020B0604030504040204" pitchFamily="34" charset="0"/>
              </a:rPr>
              <a:t>européens</a:t>
            </a:r>
            <a:r>
              <a:rPr sz="3200" dirty="0">
                <a:latin typeface="Verdana" panose="020B0604030504040204" pitchFamily="34" charset="0"/>
                <a:ea typeface="Verdana" panose="020B0604030504040204" pitchFamily="34" charset="0"/>
                <a:cs typeface="Verdana" panose="020B0604030504040204" pitchFamily="34" charset="0"/>
              </a:rPr>
              <a:t> » </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Connaître</a:t>
            </a:r>
            <a:r>
              <a:rPr sz="3200" dirty="0">
                <a:latin typeface="Verdana" panose="020B0604030504040204" pitchFamily="34" charset="0"/>
                <a:ea typeface="Verdana" panose="020B0604030504040204" pitchFamily="34" charset="0"/>
                <a:cs typeface="Verdana" panose="020B0604030504040204" pitchFamily="34" charset="0"/>
              </a:rPr>
              <a:t> les </a:t>
            </a:r>
            <a:r>
              <a:rPr sz="3200" dirty="0" err="1">
                <a:latin typeface="Verdana" panose="020B0604030504040204" pitchFamily="34" charset="0"/>
                <a:ea typeface="Verdana" panose="020B0604030504040204" pitchFamily="34" charset="0"/>
                <a:cs typeface="Verdana" panose="020B0604030504040204" pitchFamily="34" charset="0"/>
              </a:rPr>
              <a:t>élèves</a:t>
            </a:r>
            <a:r>
              <a:rPr sz="3200" dirty="0">
                <a:latin typeface="Verdana" panose="020B0604030504040204" pitchFamily="34" charset="0"/>
                <a:ea typeface="Verdana" panose="020B0604030504040204" pitchFamily="34" charset="0"/>
                <a:cs typeface="Verdana" panose="020B0604030504040204" pitchFamily="34" charset="0"/>
              </a:rPr>
              <a:t> et les processus </a:t>
            </a:r>
            <a:r>
              <a:rPr sz="3200" dirty="0" err="1">
                <a:latin typeface="Verdana" panose="020B0604030504040204" pitchFamily="34" charset="0"/>
                <a:ea typeface="Verdana" panose="020B0604030504040204" pitchFamily="34" charset="0"/>
                <a:cs typeface="Verdana" panose="020B0604030504040204" pitchFamily="34" charset="0"/>
              </a:rPr>
              <a:t>d'apprentissage</a:t>
            </a:r>
            <a:r>
              <a:rPr sz="3200" dirty="0">
                <a:latin typeface="Verdana" panose="020B0604030504040204" pitchFamily="34" charset="0"/>
                <a:ea typeface="Verdana" panose="020B0604030504040204" pitchFamily="34" charset="0"/>
                <a:cs typeface="Verdana" panose="020B0604030504040204" pitchFamily="34" charset="0"/>
              </a:rPr>
              <a:t> »</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Prendre </a:t>
            </a:r>
            <a:r>
              <a:rPr sz="3200" dirty="0" err="1">
                <a:latin typeface="Verdana" panose="020B0604030504040204" pitchFamily="34" charset="0"/>
                <a:ea typeface="Verdana" panose="020B0604030504040204" pitchFamily="34" charset="0"/>
                <a:cs typeface="Verdana" panose="020B0604030504040204" pitchFamily="34" charset="0"/>
              </a:rPr>
              <a:t>en</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compte</a:t>
            </a:r>
            <a:r>
              <a:rPr sz="3200" dirty="0">
                <a:latin typeface="Verdana" panose="020B0604030504040204" pitchFamily="34" charset="0"/>
                <a:ea typeface="Verdana" panose="020B0604030504040204" pitchFamily="34" charset="0"/>
                <a:cs typeface="Verdana" panose="020B0604030504040204" pitchFamily="34" charset="0"/>
              </a:rPr>
              <a:t> la </a:t>
            </a:r>
            <a:r>
              <a:rPr sz="3200" dirty="0" err="1">
                <a:latin typeface="Verdana" panose="020B0604030504040204" pitchFamily="34" charset="0"/>
                <a:ea typeface="Verdana" panose="020B0604030504040204" pitchFamily="34" charset="0"/>
                <a:cs typeface="Verdana" panose="020B0604030504040204" pitchFamily="34" charset="0"/>
              </a:rPr>
              <a:t>diversité</a:t>
            </a:r>
            <a:r>
              <a:rPr sz="3200" dirty="0">
                <a:latin typeface="Verdana" panose="020B0604030504040204" pitchFamily="34" charset="0"/>
                <a:ea typeface="Verdana" panose="020B0604030504040204" pitchFamily="34" charset="0"/>
                <a:cs typeface="Verdana" panose="020B0604030504040204" pitchFamily="34" charset="0"/>
              </a:rPr>
              <a:t> des </a:t>
            </a:r>
            <a:r>
              <a:rPr sz="3200" dirty="0" err="1">
                <a:latin typeface="Verdana" panose="020B0604030504040204" pitchFamily="34" charset="0"/>
                <a:ea typeface="Verdana" panose="020B0604030504040204" pitchFamily="34" charset="0"/>
                <a:cs typeface="Verdana" panose="020B0604030504040204" pitchFamily="34" charset="0"/>
              </a:rPr>
              <a:t>élèves</a:t>
            </a:r>
            <a:r>
              <a:rPr sz="3200" dirty="0">
                <a:latin typeface="Verdana" panose="020B0604030504040204" pitchFamily="34" charset="0"/>
                <a:ea typeface="Verdana" panose="020B0604030504040204" pitchFamily="34" charset="0"/>
                <a:cs typeface="Verdana" panose="020B0604030504040204" pitchFamily="34" charset="0"/>
              </a:rPr>
              <a:t> »</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Accorder à </a:t>
            </a:r>
            <a:r>
              <a:rPr sz="3200" dirty="0" err="1">
                <a:latin typeface="Verdana" panose="020B0604030504040204" pitchFamily="34" charset="0"/>
                <a:ea typeface="Verdana" panose="020B0604030504040204" pitchFamily="34" charset="0"/>
                <a:cs typeface="Verdana" panose="020B0604030504040204" pitchFamily="34" charset="0"/>
              </a:rPr>
              <a:t>tous</a:t>
            </a:r>
            <a:r>
              <a:rPr sz="3200" dirty="0">
                <a:latin typeface="Verdana" panose="020B0604030504040204" pitchFamily="34" charset="0"/>
                <a:ea typeface="Verdana" panose="020B0604030504040204" pitchFamily="34" charset="0"/>
                <a:cs typeface="Verdana" panose="020B0604030504040204" pitchFamily="34" charset="0"/>
              </a:rPr>
              <a:t> les </a:t>
            </a:r>
            <a:r>
              <a:rPr sz="3200" dirty="0" err="1">
                <a:latin typeface="Verdana" panose="020B0604030504040204" pitchFamily="34" charset="0"/>
                <a:ea typeface="Verdana" panose="020B0604030504040204" pitchFamily="34" charset="0"/>
                <a:cs typeface="Verdana" panose="020B0604030504040204" pitchFamily="34" charset="0"/>
              </a:rPr>
              <a:t>élèves</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l'attention</a:t>
            </a:r>
            <a:r>
              <a:rPr sz="3200" dirty="0">
                <a:latin typeface="Verdana" panose="020B0604030504040204" pitchFamily="34" charset="0"/>
                <a:ea typeface="Verdana" panose="020B0604030504040204" pitchFamily="34" charset="0"/>
                <a:cs typeface="Verdana" panose="020B0604030504040204" pitchFamily="34" charset="0"/>
              </a:rPr>
              <a:t> et </a:t>
            </a:r>
            <a:r>
              <a:rPr sz="3200" dirty="0" err="1">
                <a:latin typeface="Verdana" panose="020B0604030504040204" pitchFamily="34" charset="0"/>
                <a:ea typeface="Verdana" panose="020B0604030504040204" pitchFamily="34" charset="0"/>
                <a:cs typeface="Verdana" panose="020B0604030504040204" pitchFamily="34" charset="0"/>
              </a:rPr>
              <a:t>l'accompagnement</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appropriés</a:t>
            </a:r>
            <a:r>
              <a:rPr sz="3200" dirty="0">
                <a:latin typeface="Verdana" panose="020B0604030504040204" pitchFamily="34" charset="0"/>
                <a:ea typeface="Verdana" panose="020B0604030504040204" pitchFamily="34" charset="0"/>
                <a:cs typeface="Verdana" panose="020B0604030504040204" pitchFamily="34" charset="0"/>
              </a:rPr>
              <a:t> »</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Se mobiliser et mobiliser les </a:t>
            </a:r>
            <a:r>
              <a:rPr sz="3200" dirty="0" err="1">
                <a:latin typeface="Verdana" panose="020B0604030504040204" pitchFamily="34" charset="0"/>
                <a:ea typeface="Verdana" panose="020B0604030504040204" pitchFamily="34" charset="0"/>
                <a:cs typeface="Verdana" panose="020B0604030504040204" pitchFamily="34" charset="0"/>
              </a:rPr>
              <a:t>élèves</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contre</a:t>
            </a:r>
            <a:r>
              <a:rPr sz="3200" dirty="0">
                <a:latin typeface="Verdana" panose="020B0604030504040204" pitchFamily="34" charset="0"/>
                <a:ea typeface="Verdana" panose="020B0604030504040204" pitchFamily="34" charset="0"/>
                <a:cs typeface="Verdana" panose="020B0604030504040204" pitchFamily="34" charset="0"/>
              </a:rPr>
              <a:t> les </a:t>
            </a:r>
            <a:r>
              <a:rPr sz="3200" dirty="0" err="1">
                <a:latin typeface="Verdana" panose="020B0604030504040204" pitchFamily="34" charset="0"/>
                <a:ea typeface="Verdana" panose="020B0604030504040204" pitchFamily="34" charset="0"/>
                <a:cs typeface="Verdana" panose="020B0604030504040204" pitchFamily="34" charset="0"/>
              </a:rPr>
              <a:t>stéréotypes</a:t>
            </a:r>
            <a:r>
              <a:rPr sz="3200" dirty="0">
                <a:latin typeface="Verdana" panose="020B0604030504040204" pitchFamily="34" charset="0"/>
                <a:ea typeface="Verdana" panose="020B0604030504040204" pitchFamily="34" charset="0"/>
                <a:cs typeface="Verdana" panose="020B0604030504040204" pitchFamily="34" charset="0"/>
              </a:rPr>
              <a:t> et les discriminations de tout </a:t>
            </a:r>
            <a:r>
              <a:rPr sz="3200" dirty="0" err="1">
                <a:latin typeface="Verdana" panose="020B0604030504040204" pitchFamily="34" charset="0"/>
                <a:ea typeface="Verdana" panose="020B0604030504040204" pitchFamily="34" charset="0"/>
                <a:cs typeface="Verdana" panose="020B0604030504040204" pitchFamily="34" charset="0"/>
              </a:rPr>
              <a:t>ordre</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promouvoir</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l'égalité</a:t>
            </a:r>
            <a:r>
              <a:rPr sz="3200" dirty="0">
                <a:latin typeface="Verdana" panose="020B0604030504040204" pitchFamily="34" charset="0"/>
                <a:ea typeface="Verdana" panose="020B0604030504040204" pitchFamily="34" charset="0"/>
                <a:cs typeface="Verdana" panose="020B0604030504040204" pitchFamily="34" charset="0"/>
              </a:rPr>
              <a:t> entre les filles et les garçons, les femmes et les hommes. »</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Contribuer</a:t>
            </a:r>
            <a:r>
              <a:rPr sz="3200" dirty="0">
                <a:latin typeface="Verdana" panose="020B0604030504040204" pitchFamily="34" charset="0"/>
                <a:ea typeface="Verdana" panose="020B0604030504040204" pitchFamily="34" charset="0"/>
                <a:cs typeface="Verdana" panose="020B0604030504040204" pitchFamily="34" charset="0"/>
              </a:rPr>
              <a:t> à assurer le bien-</a:t>
            </a:r>
            <a:r>
              <a:rPr sz="3200" dirty="0" err="1">
                <a:latin typeface="Verdana" panose="020B0604030504040204" pitchFamily="34" charset="0"/>
                <a:ea typeface="Verdana" panose="020B0604030504040204" pitchFamily="34" charset="0"/>
                <a:cs typeface="Verdana" panose="020B0604030504040204" pitchFamily="34" charset="0"/>
              </a:rPr>
              <a:t>être</a:t>
            </a:r>
            <a:r>
              <a:rPr sz="3200" dirty="0">
                <a:latin typeface="Verdana" panose="020B0604030504040204" pitchFamily="34" charset="0"/>
                <a:ea typeface="Verdana" panose="020B0604030504040204" pitchFamily="34" charset="0"/>
                <a:cs typeface="Verdana" panose="020B0604030504040204" pitchFamily="34" charset="0"/>
              </a:rPr>
              <a:t>, la </a:t>
            </a:r>
            <a:r>
              <a:rPr sz="3200" dirty="0" err="1">
                <a:latin typeface="Verdana" panose="020B0604030504040204" pitchFamily="34" charset="0"/>
                <a:ea typeface="Verdana" panose="020B0604030504040204" pitchFamily="34" charset="0"/>
                <a:cs typeface="Verdana" panose="020B0604030504040204" pitchFamily="34" charset="0"/>
              </a:rPr>
              <a:t>sécurité</a:t>
            </a:r>
            <a:r>
              <a:rPr sz="3200" dirty="0">
                <a:latin typeface="Verdana" panose="020B0604030504040204" pitchFamily="34" charset="0"/>
                <a:ea typeface="Verdana" panose="020B0604030504040204" pitchFamily="34" charset="0"/>
                <a:cs typeface="Verdana" panose="020B0604030504040204" pitchFamily="34" charset="0"/>
              </a:rPr>
              <a:t> et la </a:t>
            </a:r>
            <a:r>
              <a:rPr sz="3200" dirty="0" err="1">
                <a:latin typeface="Verdana" panose="020B0604030504040204" pitchFamily="34" charset="0"/>
                <a:ea typeface="Verdana" panose="020B0604030504040204" pitchFamily="34" charset="0"/>
                <a:cs typeface="Verdana" panose="020B0604030504040204" pitchFamily="34" charset="0"/>
              </a:rPr>
              <a:t>sûreté</a:t>
            </a:r>
            <a:r>
              <a:rPr sz="3200" dirty="0">
                <a:latin typeface="Verdana" panose="020B0604030504040204" pitchFamily="34" charset="0"/>
                <a:ea typeface="Verdana" panose="020B0604030504040204" pitchFamily="34" charset="0"/>
                <a:cs typeface="Verdana" panose="020B0604030504040204" pitchFamily="34" charset="0"/>
              </a:rPr>
              <a:t> des </a:t>
            </a:r>
            <a:r>
              <a:rPr sz="3200" dirty="0" err="1">
                <a:latin typeface="Verdana" panose="020B0604030504040204" pitchFamily="34" charset="0"/>
                <a:ea typeface="Verdana" panose="020B0604030504040204" pitchFamily="34" charset="0"/>
                <a:cs typeface="Verdana" panose="020B0604030504040204" pitchFamily="34" charset="0"/>
              </a:rPr>
              <a:t>élèves</a:t>
            </a:r>
            <a:r>
              <a:rPr sz="3200" dirty="0">
                <a:latin typeface="Verdana" panose="020B0604030504040204" pitchFamily="34" charset="0"/>
                <a:ea typeface="Verdana" panose="020B0604030504040204" pitchFamily="34" charset="0"/>
                <a:cs typeface="Verdana" panose="020B0604030504040204" pitchFamily="34" charset="0"/>
              </a:rPr>
              <a:t>, à </a:t>
            </a:r>
            <a:r>
              <a:rPr sz="3200" dirty="0" err="1">
                <a:latin typeface="Verdana" panose="020B0604030504040204" pitchFamily="34" charset="0"/>
                <a:ea typeface="Verdana" panose="020B0604030504040204" pitchFamily="34" charset="0"/>
                <a:cs typeface="Verdana" panose="020B0604030504040204" pitchFamily="34" charset="0"/>
              </a:rPr>
              <a:t>prévenir</a:t>
            </a:r>
            <a:r>
              <a:rPr sz="3200" dirty="0">
                <a:latin typeface="Verdana" panose="020B0604030504040204" pitchFamily="34" charset="0"/>
                <a:ea typeface="Verdana" panose="020B0604030504040204" pitchFamily="34" charset="0"/>
                <a:cs typeface="Verdana" panose="020B0604030504040204" pitchFamily="34" charset="0"/>
              </a:rPr>
              <a:t> et à </a:t>
            </a:r>
            <a:r>
              <a:rPr sz="3200" dirty="0" err="1">
                <a:latin typeface="Verdana" panose="020B0604030504040204" pitchFamily="34" charset="0"/>
                <a:ea typeface="Verdana" panose="020B0604030504040204" pitchFamily="34" charset="0"/>
                <a:cs typeface="Verdana" panose="020B0604030504040204" pitchFamily="34" charset="0"/>
              </a:rPr>
              <a:t>gérer</a:t>
            </a:r>
            <a:r>
              <a:rPr sz="3200" dirty="0">
                <a:latin typeface="Verdana" panose="020B0604030504040204" pitchFamily="34" charset="0"/>
                <a:ea typeface="Verdana" panose="020B0604030504040204" pitchFamily="34" charset="0"/>
                <a:cs typeface="Verdana" panose="020B0604030504040204" pitchFamily="34" charset="0"/>
              </a:rPr>
              <a:t> les violences </a:t>
            </a:r>
            <a:r>
              <a:rPr sz="3200" dirty="0" err="1">
                <a:latin typeface="Verdana" panose="020B0604030504040204" pitchFamily="34" charset="0"/>
                <a:ea typeface="Verdana" panose="020B0604030504040204" pitchFamily="34" charset="0"/>
                <a:cs typeface="Verdana" panose="020B0604030504040204" pitchFamily="34" charset="0"/>
              </a:rPr>
              <a:t>scolaires</a:t>
            </a:r>
            <a:r>
              <a:rPr sz="3200" dirty="0">
                <a:latin typeface="Verdana" panose="020B0604030504040204" pitchFamily="34" charset="0"/>
                <a:ea typeface="Verdana" panose="020B0604030504040204" pitchFamily="34" charset="0"/>
                <a:cs typeface="Verdana" panose="020B0604030504040204" pitchFamily="34" charset="0"/>
              </a:rPr>
              <a:t>, à identifier </a:t>
            </a:r>
            <a:r>
              <a:rPr sz="3200" dirty="0" err="1">
                <a:latin typeface="Verdana" panose="020B0604030504040204" pitchFamily="34" charset="0"/>
                <a:ea typeface="Verdana" panose="020B0604030504040204" pitchFamily="34" charset="0"/>
                <a:cs typeface="Verdana" panose="020B0604030504040204" pitchFamily="34" charset="0"/>
              </a:rPr>
              <a:t>toute</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forme</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d'exclusion</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ou</a:t>
            </a:r>
            <a:r>
              <a:rPr sz="3200" dirty="0">
                <a:latin typeface="Verdana" panose="020B0604030504040204" pitchFamily="34" charset="0"/>
                <a:ea typeface="Verdana" panose="020B0604030504040204" pitchFamily="34" charset="0"/>
                <a:cs typeface="Verdana" panose="020B0604030504040204" pitchFamily="34" charset="0"/>
              </a:rPr>
              <a:t> de discrimination, </a:t>
            </a:r>
            <a:r>
              <a:rPr sz="3200" dirty="0" err="1">
                <a:latin typeface="Verdana" panose="020B0604030504040204" pitchFamily="34" charset="0"/>
                <a:ea typeface="Verdana" panose="020B0604030504040204" pitchFamily="34" charset="0"/>
                <a:cs typeface="Verdana" panose="020B0604030504040204" pitchFamily="34" charset="0"/>
              </a:rPr>
              <a:t>ainsi</a:t>
            </a:r>
            <a:r>
              <a:rPr sz="3200" dirty="0">
                <a:latin typeface="Verdana" panose="020B0604030504040204" pitchFamily="34" charset="0"/>
                <a:ea typeface="Verdana" panose="020B0604030504040204" pitchFamily="34" charset="0"/>
                <a:cs typeface="Verdana" panose="020B0604030504040204" pitchFamily="34" charset="0"/>
              </a:rPr>
              <a:t> que tout </a:t>
            </a:r>
            <a:r>
              <a:rPr sz="3200" dirty="0" err="1">
                <a:latin typeface="Verdana" panose="020B0604030504040204" pitchFamily="34" charset="0"/>
                <a:ea typeface="Verdana" panose="020B0604030504040204" pitchFamily="34" charset="0"/>
                <a:cs typeface="Verdana" panose="020B0604030504040204" pitchFamily="34" charset="0"/>
              </a:rPr>
              <a:t>signe</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pouvant</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traduire</a:t>
            </a:r>
            <a:r>
              <a:rPr sz="3200" dirty="0">
                <a:latin typeface="Verdana" panose="020B0604030504040204" pitchFamily="34" charset="0"/>
                <a:ea typeface="Verdana" panose="020B0604030504040204" pitchFamily="34" charset="0"/>
                <a:cs typeface="Verdana" panose="020B0604030504040204" pitchFamily="34" charset="0"/>
              </a:rPr>
              <a:t> des situations de </a:t>
            </a:r>
            <a:r>
              <a:rPr sz="3200" dirty="0" err="1">
                <a:latin typeface="Verdana" panose="020B0604030504040204" pitchFamily="34" charset="0"/>
                <a:ea typeface="Verdana" panose="020B0604030504040204" pitchFamily="34" charset="0"/>
                <a:cs typeface="Verdana" panose="020B0604030504040204" pitchFamily="34" charset="0"/>
              </a:rPr>
              <a:t>grande</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difficulté</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sociale</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ou</a:t>
            </a:r>
            <a:r>
              <a:rPr sz="3200" dirty="0">
                <a:latin typeface="Verdana" panose="020B0604030504040204" pitchFamily="34" charset="0"/>
                <a:ea typeface="Verdana" panose="020B0604030504040204" pitchFamily="34" charset="0"/>
                <a:cs typeface="Verdana" panose="020B0604030504040204" pitchFamily="34" charset="0"/>
              </a:rPr>
              <a:t> de </a:t>
            </a:r>
            <a:r>
              <a:rPr sz="3200" dirty="0" err="1">
                <a:latin typeface="Verdana" panose="020B0604030504040204" pitchFamily="34" charset="0"/>
                <a:ea typeface="Verdana" panose="020B0604030504040204" pitchFamily="34" charset="0"/>
                <a:cs typeface="Verdana" panose="020B0604030504040204" pitchFamily="34" charset="0"/>
              </a:rPr>
              <a:t>maltraitance</a:t>
            </a:r>
            <a:r>
              <a:rPr sz="3200" dirty="0">
                <a:latin typeface="Verdana" panose="020B0604030504040204" pitchFamily="34" charset="0"/>
                <a:ea typeface="Verdana" panose="020B0604030504040204" pitchFamily="34" charset="0"/>
                <a:cs typeface="Verdana" panose="020B0604030504040204" pitchFamily="34" charset="0"/>
              </a:rPr>
              <a:t> » </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Intégrer</a:t>
            </a:r>
            <a:r>
              <a:rPr sz="3200" dirty="0">
                <a:latin typeface="Verdana" panose="020B0604030504040204" pitchFamily="34" charset="0"/>
                <a:ea typeface="Verdana" panose="020B0604030504040204" pitchFamily="34" charset="0"/>
                <a:cs typeface="Verdana" panose="020B0604030504040204" pitchFamily="34" charset="0"/>
              </a:rPr>
              <a:t> les </a:t>
            </a:r>
            <a:r>
              <a:rPr sz="3200" dirty="0" err="1">
                <a:latin typeface="Verdana" panose="020B0604030504040204" pitchFamily="34" charset="0"/>
                <a:ea typeface="Verdana" panose="020B0604030504040204" pitchFamily="34" charset="0"/>
                <a:cs typeface="Verdana" panose="020B0604030504040204" pitchFamily="34" charset="0"/>
              </a:rPr>
              <a:t>éléments</a:t>
            </a:r>
            <a:r>
              <a:rPr sz="3200" dirty="0">
                <a:latin typeface="Verdana" panose="020B0604030504040204" pitchFamily="34" charset="0"/>
                <a:ea typeface="Verdana" panose="020B0604030504040204" pitchFamily="34" charset="0"/>
                <a:cs typeface="Verdana" panose="020B0604030504040204" pitchFamily="34" charset="0"/>
              </a:rPr>
              <a:t> de la culture numérique </a:t>
            </a:r>
            <a:r>
              <a:rPr sz="3200" dirty="0" err="1">
                <a:latin typeface="Verdana" panose="020B0604030504040204" pitchFamily="34" charset="0"/>
                <a:ea typeface="Verdana" panose="020B0604030504040204" pitchFamily="34" charset="0"/>
                <a:cs typeface="Verdana" panose="020B0604030504040204" pitchFamily="34" charset="0"/>
              </a:rPr>
              <a:t>nécessaires</a:t>
            </a:r>
            <a:r>
              <a:rPr sz="3200" dirty="0">
                <a:latin typeface="Verdana" panose="020B0604030504040204" pitchFamily="34" charset="0"/>
                <a:ea typeface="Verdana" panose="020B0604030504040204" pitchFamily="34" charset="0"/>
                <a:cs typeface="Verdana" panose="020B0604030504040204" pitchFamily="34" charset="0"/>
              </a:rPr>
              <a:t> à </a:t>
            </a:r>
            <a:r>
              <a:rPr sz="3200" dirty="0" err="1">
                <a:latin typeface="Verdana" panose="020B0604030504040204" pitchFamily="34" charset="0"/>
                <a:ea typeface="Verdana" panose="020B0604030504040204" pitchFamily="34" charset="0"/>
                <a:cs typeface="Verdana" panose="020B0604030504040204" pitchFamily="34" charset="0"/>
              </a:rPr>
              <a:t>l'exercice</a:t>
            </a:r>
            <a:r>
              <a:rPr sz="3200" dirty="0">
                <a:latin typeface="Verdana" panose="020B0604030504040204" pitchFamily="34" charset="0"/>
                <a:ea typeface="Verdana" panose="020B0604030504040204" pitchFamily="34" charset="0"/>
                <a:cs typeface="Verdana" panose="020B0604030504040204" pitchFamily="34" charset="0"/>
              </a:rPr>
              <a:t> de son métier » </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Coopérer</a:t>
            </a:r>
            <a:r>
              <a:rPr sz="3200" dirty="0">
                <a:latin typeface="Verdana" panose="020B0604030504040204" pitchFamily="34" charset="0"/>
                <a:ea typeface="Verdana" panose="020B0604030504040204" pitchFamily="34" charset="0"/>
                <a:cs typeface="Verdana" panose="020B0604030504040204" pitchFamily="34" charset="0"/>
              </a:rPr>
              <a:t> au sein </a:t>
            </a:r>
            <a:r>
              <a:rPr sz="3200" dirty="0" err="1">
                <a:latin typeface="Verdana" panose="020B0604030504040204" pitchFamily="34" charset="0"/>
                <a:ea typeface="Verdana" panose="020B0604030504040204" pitchFamily="34" charset="0"/>
                <a:cs typeface="Verdana" panose="020B0604030504040204" pitchFamily="34" charset="0"/>
              </a:rPr>
              <a:t>d'une</a:t>
            </a:r>
            <a:r>
              <a:rPr sz="3200" dirty="0">
                <a:latin typeface="Verdana" panose="020B0604030504040204" pitchFamily="34" charset="0"/>
                <a:ea typeface="Verdana" panose="020B0604030504040204" pitchFamily="34" charset="0"/>
                <a:cs typeface="Verdana" panose="020B0604030504040204" pitchFamily="34" charset="0"/>
              </a:rPr>
              <a:t> équipe » </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 </a:t>
            </a:r>
            <a:r>
              <a:rPr sz="3200" dirty="0" err="1">
                <a:latin typeface="Verdana" panose="020B0604030504040204" pitchFamily="34" charset="0"/>
                <a:ea typeface="Verdana" panose="020B0604030504040204" pitchFamily="34" charset="0"/>
                <a:cs typeface="Verdana" panose="020B0604030504040204" pitchFamily="34" charset="0"/>
              </a:rPr>
              <a:t>Coopérer</a:t>
            </a:r>
            <a:r>
              <a:rPr sz="3200" dirty="0">
                <a:latin typeface="Verdana" panose="020B0604030504040204" pitchFamily="34" charset="0"/>
                <a:ea typeface="Verdana" panose="020B0604030504040204" pitchFamily="34" charset="0"/>
                <a:cs typeface="Verdana" panose="020B0604030504040204" pitchFamily="34" charset="0"/>
              </a:rPr>
              <a:t> avec les parents </a:t>
            </a:r>
            <a:r>
              <a:rPr sz="3200" dirty="0" err="1">
                <a:latin typeface="Verdana" panose="020B0604030504040204" pitchFamily="34" charset="0"/>
                <a:ea typeface="Verdana" panose="020B0604030504040204" pitchFamily="34" charset="0"/>
                <a:cs typeface="Verdana" panose="020B0604030504040204" pitchFamily="34" charset="0"/>
              </a:rPr>
              <a:t>d'élèves</a:t>
            </a:r>
            <a:r>
              <a:rPr sz="3200" dirty="0">
                <a:latin typeface="Verdana" panose="020B0604030504040204" pitchFamily="34" charset="0"/>
                <a:ea typeface="Verdana" panose="020B0604030504040204" pitchFamily="34" charset="0"/>
                <a:cs typeface="Verdana" panose="020B0604030504040204" pitchFamily="34" charset="0"/>
              </a:rPr>
              <a:t> » </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Coopérer</a:t>
            </a:r>
            <a:r>
              <a:rPr sz="3200" dirty="0">
                <a:latin typeface="Verdana" panose="020B0604030504040204" pitchFamily="34" charset="0"/>
                <a:ea typeface="Verdana" panose="020B0604030504040204" pitchFamily="34" charset="0"/>
                <a:cs typeface="Verdana" panose="020B0604030504040204" pitchFamily="34" charset="0"/>
              </a:rPr>
              <a:t> avec les </a:t>
            </a:r>
            <a:r>
              <a:rPr sz="3200" dirty="0" err="1">
                <a:latin typeface="Verdana" panose="020B0604030504040204" pitchFamily="34" charset="0"/>
                <a:ea typeface="Verdana" panose="020B0604030504040204" pitchFamily="34" charset="0"/>
                <a:cs typeface="Verdana" panose="020B0604030504040204" pitchFamily="34" charset="0"/>
              </a:rPr>
              <a:t>partenaires</a:t>
            </a:r>
            <a:r>
              <a:rPr sz="3200" dirty="0">
                <a:latin typeface="Verdana" panose="020B0604030504040204" pitchFamily="34" charset="0"/>
                <a:ea typeface="Verdana" panose="020B0604030504040204" pitchFamily="34" charset="0"/>
                <a:cs typeface="Verdana" panose="020B0604030504040204" pitchFamily="34" charset="0"/>
              </a:rPr>
              <a:t> de </a:t>
            </a:r>
            <a:r>
              <a:rPr sz="3200" dirty="0" err="1">
                <a:latin typeface="Verdana" panose="020B0604030504040204" pitchFamily="34" charset="0"/>
                <a:ea typeface="Verdana" panose="020B0604030504040204" pitchFamily="34" charset="0"/>
                <a:cs typeface="Verdana" panose="020B0604030504040204" pitchFamily="34" charset="0"/>
              </a:rPr>
              <a:t>l'école</a:t>
            </a:r>
            <a:r>
              <a:rPr sz="3200" dirty="0">
                <a:latin typeface="Verdana" panose="020B0604030504040204" pitchFamily="34" charset="0"/>
                <a:ea typeface="Verdana" panose="020B0604030504040204" pitchFamily="34" charset="0"/>
                <a:cs typeface="Verdana" panose="020B0604030504040204" pitchFamily="34" charset="0"/>
              </a:rPr>
              <a:t> » </a:t>
            </a:r>
            <a:endParaRPr lang="fr-FR" sz="3200" dirty="0">
              <a:latin typeface="Verdana" panose="020B0604030504040204" pitchFamily="34" charset="0"/>
              <a:ea typeface="Verdana" panose="020B0604030504040204" pitchFamily="34" charset="0"/>
              <a:cs typeface="Verdana" panose="020B0604030504040204" pitchFamily="34" charset="0"/>
            </a:endParaRPr>
          </a:p>
          <a:p>
            <a:pPr marL="313200" indent="-313200" defTabSz="1682453">
              <a:lnSpc>
                <a:spcPct val="150000"/>
              </a:lnSpc>
              <a:spcBef>
                <a:spcPts val="400"/>
              </a:spcBef>
              <a:buSzTx/>
              <a:buFont typeface="Courier New" panose="02070309020205020404" pitchFamily="49" charset="0"/>
              <a:buChar char="o"/>
              <a:defRPr sz="3036"/>
            </a:pP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Contribuer</a:t>
            </a:r>
            <a:r>
              <a:rPr sz="3200" dirty="0">
                <a:latin typeface="Verdana" panose="020B0604030504040204" pitchFamily="34" charset="0"/>
                <a:ea typeface="Verdana" panose="020B0604030504040204" pitchFamily="34" charset="0"/>
                <a:cs typeface="Verdana" panose="020B0604030504040204" pitchFamily="34" charset="0"/>
              </a:rPr>
              <a:t> à </a:t>
            </a:r>
            <a:r>
              <a:rPr sz="3200" dirty="0" err="1">
                <a:latin typeface="Verdana" panose="020B0604030504040204" pitchFamily="34" charset="0"/>
                <a:ea typeface="Verdana" panose="020B0604030504040204" pitchFamily="34" charset="0"/>
                <a:cs typeface="Verdana" panose="020B0604030504040204" pitchFamily="34" charset="0"/>
              </a:rPr>
              <a:t>l'information</a:t>
            </a:r>
            <a:r>
              <a:rPr sz="3200" dirty="0">
                <a:latin typeface="Verdana" panose="020B0604030504040204" pitchFamily="34" charset="0"/>
                <a:ea typeface="Verdana" panose="020B0604030504040204" pitchFamily="34" charset="0"/>
                <a:cs typeface="Verdana" panose="020B0604030504040204" pitchFamily="34" charset="0"/>
              </a:rPr>
              <a:t> des </a:t>
            </a:r>
            <a:r>
              <a:rPr sz="3200" dirty="0" err="1">
                <a:latin typeface="Verdana" panose="020B0604030504040204" pitchFamily="34" charset="0"/>
                <a:ea typeface="Verdana" panose="020B0604030504040204" pitchFamily="34" charset="0"/>
                <a:cs typeface="Verdana" panose="020B0604030504040204" pitchFamily="34" charset="0"/>
              </a:rPr>
              <a:t>élèves</a:t>
            </a:r>
            <a:r>
              <a:rPr sz="3200" dirty="0">
                <a:latin typeface="Verdana" panose="020B0604030504040204" pitchFamily="34" charset="0"/>
                <a:ea typeface="Verdana" panose="020B0604030504040204" pitchFamily="34" charset="0"/>
                <a:cs typeface="Verdana" panose="020B0604030504040204" pitchFamily="34" charset="0"/>
              </a:rPr>
              <a:t> sur les </a:t>
            </a:r>
            <a:r>
              <a:rPr sz="3200" dirty="0" err="1">
                <a:latin typeface="Verdana" panose="020B0604030504040204" pitchFamily="34" charset="0"/>
                <a:ea typeface="Verdana" panose="020B0604030504040204" pitchFamily="34" charset="0"/>
                <a:cs typeface="Verdana" panose="020B0604030504040204" pitchFamily="34" charset="0"/>
              </a:rPr>
              <a:t>filières</a:t>
            </a:r>
            <a:r>
              <a:rPr sz="3200" dirty="0">
                <a:latin typeface="Verdana" panose="020B0604030504040204" pitchFamily="34" charset="0"/>
                <a:ea typeface="Verdana" panose="020B0604030504040204" pitchFamily="34" charset="0"/>
                <a:cs typeface="Verdana" panose="020B0604030504040204" pitchFamily="34" charset="0"/>
              </a:rPr>
              <a:t> de </a:t>
            </a:r>
            <a:r>
              <a:rPr sz="3200" dirty="0" err="1">
                <a:latin typeface="Verdana" panose="020B0604030504040204" pitchFamily="34" charset="0"/>
                <a:ea typeface="Verdana" panose="020B0604030504040204" pitchFamily="34" charset="0"/>
                <a:cs typeface="Verdana" panose="020B0604030504040204" pitchFamily="34" charset="0"/>
              </a:rPr>
              <a:t>l'enseignement</a:t>
            </a:r>
            <a:r>
              <a:rPr sz="3200" dirty="0">
                <a:latin typeface="Verdana" panose="020B0604030504040204" pitchFamily="34" charset="0"/>
                <a:ea typeface="Verdana" panose="020B0604030504040204" pitchFamily="34" charset="0"/>
                <a:cs typeface="Verdana" panose="020B0604030504040204" pitchFamily="34" charset="0"/>
              </a:rPr>
              <a:t> </a:t>
            </a:r>
            <a:r>
              <a:rPr sz="3200" dirty="0" err="1">
                <a:latin typeface="Verdana" panose="020B0604030504040204" pitchFamily="34" charset="0"/>
                <a:ea typeface="Verdana" panose="020B0604030504040204" pitchFamily="34" charset="0"/>
                <a:cs typeface="Verdana" panose="020B0604030504040204" pitchFamily="34" charset="0"/>
              </a:rPr>
              <a:t>supérieur</a:t>
            </a:r>
            <a:r>
              <a:rPr sz="3200" dirty="0">
                <a:latin typeface="Verdana" panose="020B0604030504040204" pitchFamily="34" charset="0"/>
                <a:ea typeface="Verdana" panose="020B0604030504040204" pitchFamily="34" charset="0"/>
                <a:cs typeface="Verdana" panose="020B0604030504040204" pitchFamily="34" charset="0"/>
              </a:rPr>
              <a:t> »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résentation personnelle"/>
          <p:cNvSpPr txBox="1">
            <a:spLocks noGrp="1"/>
          </p:cNvSpPr>
          <p:nvPr>
            <p:ph type="title"/>
          </p:nvPr>
        </p:nvSpPr>
        <p:spPr>
          <a:xfrm>
            <a:off x="1219199" y="553452"/>
            <a:ext cx="21945601" cy="1821448"/>
          </a:xfrm>
          <a:prstGeom prst="rect">
            <a:avLst/>
          </a:prstGeom>
          <a:solidFill>
            <a:srgbClr val="D87631"/>
          </a:solidFill>
        </p:spPr>
        <p:txBody>
          <a:bodyPr anchor="ctr"/>
          <a:lstStyle/>
          <a:p>
            <a:pPr>
              <a:buNone/>
            </a:pPr>
            <a:r>
              <a:rPr dirty="0" err="1">
                <a:solidFill>
                  <a:schemeClr val="bg1"/>
                </a:solidFill>
              </a:rPr>
              <a:t>Présentation</a:t>
            </a:r>
            <a:r>
              <a:rPr dirty="0">
                <a:solidFill>
                  <a:schemeClr val="bg1"/>
                </a:solidFill>
              </a:rPr>
              <a:t> </a:t>
            </a:r>
            <a:r>
              <a:rPr dirty="0" err="1">
                <a:solidFill>
                  <a:schemeClr val="bg1"/>
                </a:solidFill>
              </a:rPr>
              <a:t>personnelle</a:t>
            </a:r>
            <a:endParaRPr dirty="0">
              <a:solidFill>
                <a:schemeClr val="bg1"/>
              </a:solidFill>
            </a:endParaRPr>
          </a:p>
        </p:txBody>
      </p:sp>
      <p:sp>
        <p:nvSpPr>
          <p:cNvPr id="162" name="Maîtresse de conférence en sociologie…"/>
          <p:cNvSpPr txBox="1">
            <a:spLocks noGrp="1"/>
          </p:cNvSpPr>
          <p:nvPr>
            <p:ph type="body" sz="quarter" idx="1"/>
          </p:nvPr>
        </p:nvSpPr>
        <p:spPr>
          <a:xfrm>
            <a:off x="1219199" y="2761732"/>
            <a:ext cx="14276521" cy="9646168"/>
          </a:xfrm>
          <a:prstGeom prst="rect">
            <a:avLst/>
          </a:prstGeom>
        </p:spPr>
        <p:txBody>
          <a:bodyPr anchor="ctr">
            <a:normAutofit/>
          </a:bodyPr>
          <a:lstStyle/>
          <a:p>
            <a:pPr marL="441157" indent="-441157">
              <a:lnSpc>
                <a:spcPct val="150000"/>
              </a:lnSpc>
              <a:spcBef>
                <a:spcPts val="3900"/>
              </a:spcBef>
              <a:buSzPct val="100000"/>
              <a:buChar char="•"/>
              <a:defRPr sz="4600"/>
            </a:pPr>
            <a:r>
              <a:rPr sz="5400" dirty="0" err="1">
                <a:latin typeface="Verdana" panose="020B0604030504040204" pitchFamily="34" charset="0"/>
                <a:ea typeface="Verdana" panose="020B0604030504040204" pitchFamily="34" charset="0"/>
                <a:cs typeface="Verdana" panose="020B0604030504040204" pitchFamily="34" charset="0"/>
              </a:rPr>
              <a:t>Maîtresse</a:t>
            </a:r>
            <a:r>
              <a:rPr sz="5400" dirty="0">
                <a:latin typeface="Verdana" panose="020B0604030504040204" pitchFamily="34" charset="0"/>
                <a:ea typeface="Verdana" panose="020B0604030504040204" pitchFamily="34" charset="0"/>
                <a:cs typeface="Verdana" panose="020B0604030504040204" pitchFamily="34" charset="0"/>
              </a:rPr>
              <a:t> de </a:t>
            </a:r>
            <a:r>
              <a:rPr sz="5400" dirty="0" err="1">
                <a:latin typeface="Verdana" panose="020B0604030504040204" pitchFamily="34" charset="0"/>
                <a:ea typeface="Verdana" panose="020B0604030504040204" pitchFamily="34" charset="0"/>
                <a:cs typeface="Verdana" panose="020B0604030504040204" pitchFamily="34" charset="0"/>
              </a:rPr>
              <a:t>conférence</a:t>
            </a:r>
            <a:r>
              <a:rPr sz="5400" dirty="0">
                <a:latin typeface="Verdana" panose="020B0604030504040204" pitchFamily="34" charset="0"/>
                <a:ea typeface="Verdana" panose="020B0604030504040204" pitchFamily="34" charset="0"/>
                <a:cs typeface="Verdana" panose="020B0604030504040204" pitchFamily="34" charset="0"/>
              </a:rPr>
              <a:t> </a:t>
            </a:r>
            <a:r>
              <a:rPr sz="5400" dirty="0" err="1">
                <a:latin typeface="Verdana" panose="020B0604030504040204" pitchFamily="34" charset="0"/>
                <a:ea typeface="Verdana" panose="020B0604030504040204" pitchFamily="34" charset="0"/>
                <a:cs typeface="Verdana" panose="020B0604030504040204" pitchFamily="34" charset="0"/>
              </a:rPr>
              <a:t>en</a:t>
            </a:r>
            <a:r>
              <a:rPr sz="5400" dirty="0">
                <a:latin typeface="Verdana" panose="020B0604030504040204" pitchFamily="34" charset="0"/>
                <a:ea typeface="Verdana" panose="020B0604030504040204" pitchFamily="34" charset="0"/>
                <a:cs typeface="Verdana" panose="020B0604030504040204" pitchFamily="34" charset="0"/>
              </a:rPr>
              <a:t> </a:t>
            </a:r>
            <a:r>
              <a:rPr sz="5400" dirty="0" err="1">
                <a:latin typeface="Verdana" panose="020B0604030504040204" pitchFamily="34" charset="0"/>
                <a:ea typeface="Verdana" panose="020B0604030504040204" pitchFamily="34" charset="0"/>
                <a:cs typeface="Verdana" panose="020B0604030504040204" pitchFamily="34" charset="0"/>
              </a:rPr>
              <a:t>sociologie</a:t>
            </a:r>
            <a:r>
              <a:rPr sz="5400" dirty="0">
                <a:latin typeface="Verdana" panose="020B0604030504040204" pitchFamily="34" charset="0"/>
                <a:ea typeface="Verdana" panose="020B0604030504040204" pitchFamily="34" charset="0"/>
                <a:cs typeface="Verdana" panose="020B0604030504040204" pitchFamily="34" charset="0"/>
              </a:rPr>
              <a:t> (</a:t>
            </a:r>
            <a:r>
              <a:rPr sz="5400" u="sng" dirty="0">
                <a:solidFill>
                  <a:srgbClr val="0000FF"/>
                </a:solidFill>
                <a:uFill>
                  <a:solidFill>
                    <a:srgbClr val="0000FF"/>
                  </a:solidFill>
                </a:uFill>
                <a:latin typeface="Verdana" panose="020B0604030504040204" pitchFamily="34" charset="0"/>
                <a:ea typeface="Verdana" panose="020B0604030504040204" pitchFamily="34" charset="0"/>
                <a:cs typeface="Verdana" panose="020B0604030504040204" pitchFamily="34" charset="0"/>
                <a:hlinkClick r:id="rId2"/>
              </a:rPr>
              <a:t>Centre Max Weber</a:t>
            </a:r>
            <a:r>
              <a:rPr sz="5400" dirty="0">
                <a:latin typeface="Verdana" panose="020B0604030504040204" pitchFamily="34" charset="0"/>
                <a:ea typeface="Verdana" panose="020B0604030504040204" pitchFamily="34" charset="0"/>
                <a:cs typeface="Verdana" panose="020B0604030504040204" pitchFamily="34" charset="0"/>
              </a:rPr>
              <a:t>)</a:t>
            </a:r>
          </a:p>
          <a:p>
            <a:pPr marL="441157" indent="-441157">
              <a:lnSpc>
                <a:spcPct val="150000"/>
              </a:lnSpc>
              <a:spcBef>
                <a:spcPts val="3900"/>
              </a:spcBef>
              <a:buSzPct val="100000"/>
              <a:buChar char="•"/>
              <a:defRPr sz="4600"/>
            </a:pPr>
            <a:r>
              <a:rPr sz="5400" dirty="0">
                <a:latin typeface="Verdana" panose="020B0604030504040204" pitchFamily="34" charset="0"/>
                <a:ea typeface="Verdana" panose="020B0604030504040204" pitchFamily="34" charset="0"/>
                <a:cs typeface="Verdana" panose="020B0604030504040204" pitchFamily="34" charset="0"/>
              </a:rPr>
              <a:t>Travaux sur </a:t>
            </a:r>
            <a:r>
              <a:rPr sz="5400" dirty="0" err="1">
                <a:latin typeface="Verdana" panose="020B0604030504040204" pitchFamily="34" charset="0"/>
                <a:ea typeface="Verdana" panose="020B0604030504040204" pitchFamily="34" charset="0"/>
                <a:cs typeface="Verdana" panose="020B0604030504040204" pitchFamily="34" charset="0"/>
              </a:rPr>
              <a:t>l’entrée</a:t>
            </a:r>
            <a:r>
              <a:rPr sz="5400" dirty="0">
                <a:latin typeface="Verdana" panose="020B0604030504040204" pitchFamily="34" charset="0"/>
                <a:ea typeface="Verdana" panose="020B0604030504040204" pitchFamily="34" charset="0"/>
                <a:cs typeface="Verdana" panose="020B0604030504040204" pitchFamily="34" charset="0"/>
              </a:rPr>
              <a:t> dans la vie </a:t>
            </a:r>
            <a:r>
              <a:rPr sz="5400" dirty="0" err="1">
                <a:latin typeface="Verdana" panose="020B0604030504040204" pitchFamily="34" charset="0"/>
                <a:ea typeface="Verdana" panose="020B0604030504040204" pitchFamily="34" charset="0"/>
                <a:cs typeface="Verdana" panose="020B0604030504040204" pitchFamily="34" charset="0"/>
              </a:rPr>
              <a:t>adulte</a:t>
            </a:r>
            <a:r>
              <a:rPr sz="5400" dirty="0">
                <a:latin typeface="Verdana" panose="020B0604030504040204" pitchFamily="34" charset="0"/>
                <a:ea typeface="Verdana" panose="020B0604030504040204" pitchFamily="34" charset="0"/>
                <a:cs typeface="Verdana" panose="020B0604030504040204" pitchFamily="34" charset="0"/>
              </a:rPr>
              <a:t> des filles de classes </a:t>
            </a:r>
            <a:r>
              <a:rPr sz="5400" dirty="0" err="1">
                <a:latin typeface="Verdana" panose="020B0604030504040204" pitchFamily="34" charset="0"/>
                <a:ea typeface="Verdana" panose="020B0604030504040204" pitchFamily="34" charset="0"/>
                <a:cs typeface="Verdana" panose="020B0604030504040204" pitchFamily="34" charset="0"/>
              </a:rPr>
              <a:t>populaires</a:t>
            </a:r>
            <a:r>
              <a:rPr sz="5400" dirty="0">
                <a:latin typeface="Verdana" panose="020B0604030504040204" pitchFamily="34" charset="0"/>
                <a:ea typeface="Verdana" panose="020B0604030504040204" pitchFamily="34" charset="0"/>
                <a:cs typeface="Verdana" panose="020B0604030504040204" pitchFamily="34" charset="0"/>
              </a:rPr>
              <a:t> dans les </a:t>
            </a:r>
            <a:r>
              <a:rPr sz="5400" dirty="0" err="1">
                <a:latin typeface="Verdana" panose="020B0604030504040204" pitchFamily="34" charset="0"/>
                <a:ea typeface="Verdana" panose="020B0604030504040204" pitchFamily="34" charset="0"/>
                <a:cs typeface="Verdana" panose="020B0604030504040204" pitchFamily="34" charset="0"/>
              </a:rPr>
              <a:t>espaces</a:t>
            </a:r>
            <a:r>
              <a:rPr sz="5400" dirty="0">
                <a:latin typeface="Verdana" panose="020B0604030504040204" pitchFamily="34" charset="0"/>
                <a:ea typeface="Verdana" panose="020B0604030504040204" pitchFamily="34" charset="0"/>
                <a:cs typeface="Verdana" panose="020B0604030504040204" pitchFamily="34" charset="0"/>
              </a:rPr>
              <a:t> </a:t>
            </a:r>
            <a:r>
              <a:rPr sz="5400" dirty="0" err="1">
                <a:latin typeface="Verdana" panose="020B0604030504040204" pitchFamily="34" charset="0"/>
                <a:ea typeface="Verdana" panose="020B0604030504040204" pitchFamily="34" charset="0"/>
                <a:cs typeface="Verdana" panose="020B0604030504040204" pitchFamily="34" charset="0"/>
              </a:rPr>
              <a:t>ruraux</a:t>
            </a:r>
            <a:endParaRPr sz="5400" dirty="0">
              <a:latin typeface="Verdana" panose="020B0604030504040204" pitchFamily="34" charset="0"/>
              <a:ea typeface="Verdana" panose="020B0604030504040204" pitchFamily="34" charset="0"/>
              <a:cs typeface="Verdana" panose="020B0604030504040204" pitchFamily="34" charset="0"/>
            </a:endParaRPr>
          </a:p>
          <a:p>
            <a:pPr marL="441157" indent="-441157">
              <a:lnSpc>
                <a:spcPct val="150000"/>
              </a:lnSpc>
              <a:spcBef>
                <a:spcPts val="3900"/>
              </a:spcBef>
              <a:buSzPct val="100000"/>
              <a:buChar char="•"/>
              <a:defRPr sz="4600"/>
            </a:pPr>
            <a:r>
              <a:rPr sz="5400" dirty="0">
                <a:latin typeface="Verdana" panose="020B0604030504040204" pitchFamily="34" charset="0"/>
                <a:ea typeface="Verdana" panose="020B0604030504040204" pitchFamily="34" charset="0"/>
                <a:cs typeface="Verdana" panose="020B0604030504040204" pitchFamily="34" charset="0"/>
              </a:rPr>
              <a:t>Terrains </a:t>
            </a:r>
            <a:r>
              <a:rPr sz="5400" dirty="0" err="1">
                <a:latin typeface="Verdana" panose="020B0604030504040204" pitchFamily="34" charset="0"/>
                <a:ea typeface="Verdana" panose="020B0604030504040204" pitchFamily="34" charset="0"/>
                <a:cs typeface="Verdana" panose="020B0604030504040204" pitchFamily="34" charset="0"/>
              </a:rPr>
              <a:t>auprès</a:t>
            </a:r>
            <a:r>
              <a:rPr sz="5400" dirty="0">
                <a:latin typeface="Verdana" panose="020B0604030504040204" pitchFamily="34" charset="0"/>
                <a:ea typeface="Verdana" panose="020B0604030504040204" pitchFamily="34" charset="0"/>
                <a:cs typeface="Verdana" panose="020B0604030504040204" pitchFamily="34" charset="0"/>
              </a:rPr>
              <a:t> </a:t>
            </a:r>
            <a:r>
              <a:rPr sz="5400" dirty="0" err="1">
                <a:latin typeface="Verdana" panose="020B0604030504040204" pitchFamily="34" charset="0"/>
                <a:ea typeface="Verdana" panose="020B0604030504040204" pitchFamily="34" charset="0"/>
                <a:cs typeface="Verdana" panose="020B0604030504040204" pitchFamily="34" charset="0"/>
              </a:rPr>
              <a:t>d’enseignantes</a:t>
            </a:r>
            <a:r>
              <a:rPr sz="5400" dirty="0">
                <a:latin typeface="Verdana" panose="020B0604030504040204" pitchFamily="34" charset="0"/>
                <a:ea typeface="Verdana" panose="020B0604030504040204" pitchFamily="34" charset="0"/>
                <a:cs typeface="Verdana" panose="020B0604030504040204" pitchFamily="34" charset="0"/>
              </a:rPr>
              <a:t> de LP et </a:t>
            </a:r>
            <a:r>
              <a:rPr sz="5400" dirty="0" err="1">
                <a:latin typeface="Verdana" panose="020B0604030504040204" pitchFamily="34" charset="0"/>
                <a:ea typeface="Verdana" panose="020B0604030504040204" pitchFamily="34" charset="0"/>
                <a:cs typeface="Verdana" panose="020B0604030504040204" pitchFamily="34" charset="0"/>
              </a:rPr>
              <a:t>d’anciennes</a:t>
            </a:r>
            <a:r>
              <a:rPr sz="5400" dirty="0">
                <a:latin typeface="Verdana" panose="020B0604030504040204" pitchFamily="34" charset="0"/>
                <a:ea typeface="Verdana" panose="020B0604030504040204" pitchFamily="34" charset="0"/>
                <a:cs typeface="Verdana" panose="020B0604030504040204" pitchFamily="34" charset="0"/>
              </a:rPr>
              <a:t> </a:t>
            </a:r>
            <a:r>
              <a:rPr sz="5400" dirty="0" err="1">
                <a:latin typeface="Verdana" panose="020B0604030504040204" pitchFamily="34" charset="0"/>
                <a:ea typeface="Verdana" panose="020B0604030504040204" pitchFamily="34" charset="0"/>
                <a:cs typeface="Verdana" panose="020B0604030504040204" pitchFamily="34" charset="0"/>
              </a:rPr>
              <a:t>élèves</a:t>
            </a:r>
            <a:r>
              <a:rPr sz="5400" dirty="0">
                <a:latin typeface="Verdana" panose="020B0604030504040204" pitchFamily="34" charset="0"/>
                <a:ea typeface="Verdana" panose="020B0604030504040204" pitchFamily="34" charset="0"/>
                <a:cs typeface="Verdana" panose="020B0604030504040204" pitchFamily="34" charset="0"/>
              </a:rPr>
              <a:t> </a:t>
            </a:r>
          </a:p>
        </p:txBody>
      </p:sp>
      <p:pic>
        <p:nvPicPr>
          <p:cNvPr id="163" name="pasted-image.png" descr="pasted-image.png"/>
          <p:cNvPicPr>
            <a:picLocks noChangeAspect="1"/>
          </p:cNvPicPr>
          <p:nvPr/>
        </p:nvPicPr>
        <p:blipFill>
          <a:blip r:embed="rId3"/>
          <a:stretch>
            <a:fillRect/>
          </a:stretch>
        </p:blipFill>
        <p:spPr>
          <a:xfrm>
            <a:off x="15868384" y="2701733"/>
            <a:ext cx="7304990" cy="9766167"/>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E5357C-B9E8-AE3D-52A4-2ABA9986B036}"/>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2EDDD2F9-98FE-8413-51E1-3B5E892AFDC8}"/>
              </a:ext>
            </a:extLst>
          </p:cNvPr>
          <p:cNvSpPr/>
          <p:nvPr>
            <p:custDataLst>
              <p:tags r:id="rId3"/>
            </p:custDataLst>
          </p:nvPr>
        </p:nvSpPr>
        <p:spPr>
          <a:xfrm>
            <a:off x="6225702" y="2001794"/>
            <a:ext cx="16972451" cy="7710616"/>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800" b="1">
                <a:solidFill>
                  <a:srgbClr val="000000"/>
                </a:solidFill>
              </a:rPr>
              <a:t>Quelles singularités de l’enseignement en voies professionnelles et technologiques ?</a:t>
            </a:r>
          </a:p>
        </p:txBody>
      </p:sp>
      <p:sp>
        <p:nvSpPr>
          <p:cNvPr id="4" name="Rectangle 3">
            <a:extLst>
              <a:ext uri="{FF2B5EF4-FFF2-40B4-BE49-F238E27FC236}">
                <a16:creationId xmlns:a16="http://schemas.microsoft.com/office/drawing/2014/main" id="{5FBB61DD-17A4-56A0-905E-B9E7E65DC321}"/>
              </a:ext>
            </a:extLst>
          </p:cNvPr>
          <p:cNvSpPr/>
          <p:nvPr/>
        </p:nvSpPr>
        <p:spPr>
          <a:xfrm>
            <a:off x="0" y="11640065"/>
            <a:ext cx="24384002" cy="2075935"/>
          </a:xfrm>
          <a:prstGeom prst="rect">
            <a:avLst/>
          </a:prstGeom>
          <a:solidFill>
            <a:srgbClr val="19803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1482310" tIns="518984" rIns="3705775" bIns="407773" rtlCol="0" anchor="ctr">
            <a:normAutofit/>
          </a:bodyPr>
          <a:lstStyle/>
          <a:p>
            <a:r>
              <a:rPr lang="fr-FR" sz="2600">
                <a:solidFill>
                  <a:srgbClr val="FFFFFF"/>
                </a:solidFill>
              </a:rPr>
              <a:t>The </a:t>
            </a:r>
            <a:r>
              <a:rPr lang="fr-FR" sz="2600">
                <a:solidFill>
                  <a:srgbClr val="FFFFFF"/>
                </a:solidFill>
                <a:hlinkClick r:id="rId7">
                  <a:extLst>
                    <a:ext uri="{A12FA001-AC4F-418D-AE19-62706E023703}">
                      <ahyp:hlinkClr xmlns:ahyp="http://schemas.microsoft.com/office/drawing/2018/hyperlinkcolor" val="tx"/>
                    </a:ext>
                  </a:extLst>
                </a:hlinkClick>
              </a:rPr>
              <a:t>Slido app</a:t>
            </a:r>
            <a:r>
              <a:rPr lang="fr-FR" sz="2600">
                <a:solidFill>
                  <a:srgbClr val="FFFFFF"/>
                </a:solidFill>
              </a:rPr>
              <a:t> must be installed on every computer you’re presenting from</a:t>
            </a:r>
          </a:p>
        </p:txBody>
      </p:sp>
      <p:pic>
        <p:nvPicPr>
          <p:cNvPr id="6" name="Graphique 5">
            <a:extLst>
              <a:ext uri="{FF2B5EF4-FFF2-40B4-BE49-F238E27FC236}">
                <a16:creationId xmlns:a16="http://schemas.microsoft.com/office/drawing/2014/main" id="{B58A2CB9-2602-5E41-A323-AC6A35BE1E7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èze 6">
            <a:extLst>
              <a:ext uri="{FF2B5EF4-FFF2-40B4-BE49-F238E27FC236}">
                <a16:creationId xmlns:a16="http://schemas.microsoft.com/office/drawing/2014/main" id="{9E7719D0-2155-A82E-53AC-0CE3F7D6EDF8}"/>
              </a:ext>
            </a:extLst>
          </p:cNvPr>
          <p:cNvSpPr/>
          <p:nvPr/>
        </p:nvSpPr>
        <p:spPr>
          <a:xfrm rot="2700000">
            <a:off x="19240742" y="1029849"/>
            <a:ext cx="6670396" cy="1556425"/>
          </a:xfrm>
          <a:prstGeom prst="trapezoid">
            <a:avLst>
              <a:gd name="adj" fmla="val 100000"/>
            </a:avLst>
          </a:prstGeom>
          <a:solidFill>
            <a:srgbClr val="EDFA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a:bodyPr>
          <a:lstStyle/>
          <a:p>
            <a:pPr algn="ctr"/>
            <a:r>
              <a:rPr lang="fr-FR" sz="2600" b="1">
                <a:solidFill>
                  <a:srgbClr val="198038"/>
                </a:solidFill>
              </a:rPr>
              <a:t>Do not edit
</a:t>
            </a:r>
            <a:r>
              <a:rPr lang="fr-FR"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9" name="Graphique 8">
            <a:extLst>
              <a:ext uri="{FF2B5EF4-FFF2-40B4-BE49-F238E27FC236}">
                <a16:creationId xmlns:a16="http://schemas.microsoft.com/office/drawing/2014/main" id="{163467E3-F2C8-C42E-45E0-1090F0B6979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41438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D2C5C-F091-5D18-013B-F53F51397D28}"/>
            </a:ext>
          </a:extLst>
        </p:cNvPr>
        <p:cNvGrpSpPr/>
        <p:nvPr/>
      </p:nvGrpSpPr>
      <p:grpSpPr>
        <a:xfrm>
          <a:off x="0" y="0"/>
          <a:ext cx="0" cy="0"/>
          <a:chOff x="0" y="0"/>
          <a:chExt cx="0" cy="0"/>
        </a:xfrm>
      </p:grpSpPr>
      <p:sp>
        <p:nvSpPr>
          <p:cNvPr id="270" name="(Rapide) état des lieux sur les inégalités">
            <a:extLst>
              <a:ext uri="{FF2B5EF4-FFF2-40B4-BE49-F238E27FC236}">
                <a16:creationId xmlns:a16="http://schemas.microsoft.com/office/drawing/2014/main" id="{38E3251D-93D1-9802-4DC0-67A71139083B}"/>
              </a:ext>
            </a:extLst>
          </p:cNvPr>
          <p:cNvSpPr txBox="1">
            <a:spLocks noGrp="1"/>
          </p:cNvSpPr>
          <p:nvPr>
            <p:ph type="title"/>
          </p:nvPr>
        </p:nvSpPr>
        <p:spPr>
          <a:xfrm>
            <a:off x="1219201" y="492237"/>
            <a:ext cx="22045774" cy="1336563"/>
          </a:xfrm>
          <a:prstGeom prst="rect">
            <a:avLst/>
          </a:prstGeom>
          <a:solidFill>
            <a:srgbClr val="D87631"/>
          </a:solidFill>
        </p:spPr>
        <p:txBody>
          <a:bodyPr anchor="ctr">
            <a:noAutofit/>
          </a:bodyPr>
          <a:lstStyle>
            <a:lvl1pPr defTabSz="1389888">
              <a:defRPr sz="6400" spc="-100">
                <a:solidFill>
                  <a:srgbClr val="FFFFFF"/>
                </a:solidFill>
              </a:defRPr>
            </a:lvl1pPr>
          </a:lstStyle>
          <a:p>
            <a:pPr algn="ctr"/>
            <a:r>
              <a:rPr lang="fr-FR" sz="5400" dirty="0"/>
              <a:t>Des élèves majoritairement </a:t>
            </a:r>
            <a:r>
              <a:rPr lang="fr-FR" sz="5400" dirty="0" err="1"/>
              <a:t>issu·es</a:t>
            </a:r>
            <a:r>
              <a:rPr lang="fr-FR" sz="5400" dirty="0"/>
              <a:t> des « classes populaires »</a:t>
            </a:r>
            <a:endParaRPr sz="5400" dirty="0"/>
          </a:p>
        </p:txBody>
      </p:sp>
      <p:pic>
        <p:nvPicPr>
          <p:cNvPr id="4" name="Image" descr="Image">
            <a:extLst>
              <a:ext uri="{FF2B5EF4-FFF2-40B4-BE49-F238E27FC236}">
                <a16:creationId xmlns:a16="http://schemas.microsoft.com/office/drawing/2014/main" id="{D84D517B-BFB9-C989-4AD6-AA9CD00C76AD}"/>
              </a:ext>
            </a:extLst>
          </p:cNvPr>
          <p:cNvPicPr>
            <a:picLocks noChangeAspect="1"/>
          </p:cNvPicPr>
          <p:nvPr/>
        </p:nvPicPr>
        <p:blipFill>
          <a:blip r:embed="rId2"/>
          <a:stretch>
            <a:fillRect/>
          </a:stretch>
        </p:blipFill>
        <p:spPr>
          <a:xfrm>
            <a:off x="1219201" y="2148852"/>
            <a:ext cx="12665011" cy="11074911"/>
          </a:xfrm>
          <a:prstGeom prst="rect">
            <a:avLst/>
          </a:prstGeom>
          <a:ln w="12700">
            <a:miter lim="400000"/>
          </a:ln>
        </p:spPr>
      </p:pic>
      <p:sp>
        <p:nvSpPr>
          <p:cNvPr id="6" name="ZoneTexte 5">
            <a:extLst>
              <a:ext uri="{FF2B5EF4-FFF2-40B4-BE49-F238E27FC236}">
                <a16:creationId xmlns:a16="http://schemas.microsoft.com/office/drawing/2014/main" id="{3E06C672-6CF6-C58D-9FCC-EFCF4F55DDF7}"/>
              </a:ext>
            </a:extLst>
          </p:cNvPr>
          <p:cNvSpPr txBox="1"/>
          <p:nvPr/>
        </p:nvSpPr>
        <p:spPr>
          <a:xfrm flipH="1">
            <a:off x="14626318" y="3668284"/>
            <a:ext cx="7814582" cy="9096336"/>
          </a:xfrm>
          <a:prstGeom prst="rect">
            <a:avLst/>
          </a:prstGeom>
          <a:noFill/>
        </p:spPr>
        <p:txBody>
          <a:bodyPr wrap="square">
            <a:spAutoFit/>
          </a:bodyPr>
          <a:lstStyle/>
          <a:p>
            <a:pPr>
              <a:lnSpc>
                <a:spcPct val="150000"/>
              </a:lnSpc>
            </a:pPr>
            <a:r>
              <a:rPr lang="fr-FR" sz="4400" dirty="0">
                <a:latin typeface="Verdana" panose="020B0604030504040204" pitchFamily="34" charset="0"/>
                <a:ea typeface="Verdana" panose="020B0604030504040204" pitchFamily="34" charset="0"/>
                <a:cs typeface="Verdana" panose="020B0604030504040204" pitchFamily="34" charset="0"/>
              </a:rPr>
              <a:t>Inégalités des résultats + inégalités d’orientation</a:t>
            </a:r>
          </a:p>
          <a:p>
            <a:pPr>
              <a:lnSpc>
                <a:spcPct val="150000"/>
              </a:lnSpc>
            </a:pPr>
            <a:r>
              <a:rPr lang="fr-FR" sz="4400" dirty="0">
                <a:latin typeface="Verdana" panose="020B0604030504040204" pitchFamily="34" charset="0"/>
                <a:ea typeface="Verdana" panose="020B0604030504040204" pitchFamily="34" charset="0"/>
                <a:cs typeface="Verdana" panose="020B0604030504040204" pitchFamily="34" charset="0"/>
              </a:rPr>
              <a:t>= </a:t>
            </a:r>
            <a:r>
              <a:rPr lang="fr-FR" sz="4400" dirty="0">
                <a:latin typeface="Verdana" panose="020B0604030504040204" pitchFamily="34" charset="0"/>
                <a:ea typeface="Verdana" panose="020B0604030504040204" pitchFamily="34" charset="0"/>
                <a:cs typeface="Verdana" panose="020B0604030504040204" pitchFamily="34" charset="0"/>
                <a:hlinkClick r:id="rId3"/>
              </a:rPr>
              <a:t>Inégalités de parcours scolaires </a:t>
            </a:r>
            <a:endParaRPr lang="fr-FR" sz="4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endParaRPr lang="fr-FR" sz="4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fr-FR" sz="4400" dirty="0">
                <a:latin typeface="Verdana" panose="020B0604030504040204" pitchFamily="34" charset="0"/>
                <a:ea typeface="Verdana" panose="020B0604030504040204" pitchFamily="34" charset="0"/>
                <a:cs typeface="Verdana" panose="020B0604030504040204" pitchFamily="34" charset="0"/>
              </a:rPr>
              <a:t>Quelles implications de cette origine sociale populaire pour les </a:t>
            </a:r>
            <a:r>
              <a:rPr lang="fr-FR" sz="4400" dirty="0" err="1">
                <a:latin typeface="Verdana" panose="020B0604030504040204" pitchFamily="34" charset="0"/>
                <a:ea typeface="Verdana" panose="020B0604030504040204" pitchFamily="34" charset="0"/>
                <a:cs typeface="Verdana" panose="020B0604030504040204" pitchFamily="34" charset="0"/>
              </a:rPr>
              <a:t>enseignant·es</a:t>
            </a:r>
            <a:r>
              <a:rPr lang="fr-FR" sz="4400" dirty="0">
                <a:latin typeface="Verdana" panose="020B0604030504040204" pitchFamily="34" charset="0"/>
                <a:ea typeface="Verdana" panose="020B0604030504040204" pitchFamily="34" charset="0"/>
                <a:cs typeface="Verdana" panose="020B0604030504040204" pitchFamily="34" charset="0"/>
              </a:rPr>
              <a:t> ? </a:t>
            </a:r>
          </a:p>
        </p:txBody>
      </p:sp>
    </p:spTree>
    <p:extLst>
      <p:ext uri="{BB962C8B-B14F-4D97-AF65-F5344CB8AC3E}">
        <p14:creationId xmlns:p14="http://schemas.microsoft.com/office/powerpoint/2010/main" val="136657388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18034-8C27-A89B-5452-6D14A0E2ECE6}"/>
            </a:ext>
          </a:extLst>
        </p:cNvPr>
        <p:cNvGrpSpPr/>
        <p:nvPr/>
      </p:nvGrpSpPr>
      <p:grpSpPr>
        <a:xfrm>
          <a:off x="0" y="0"/>
          <a:ext cx="0" cy="0"/>
          <a:chOff x="0" y="0"/>
          <a:chExt cx="0" cy="0"/>
        </a:xfrm>
      </p:grpSpPr>
      <p:sp>
        <p:nvSpPr>
          <p:cNvPr id="223" name="Une orientation genrée">
            <a:extLst>
              <a:ext uri="{FF2B5EF4-FFF2-40B4-BE49-F238E27FC236}">
                <a16:creationId xmlns:a16="http://schemas.microsoft.com/office/drawing/2014/main" id="{23F0836A-26AC-CF61-421E-E4C6D5DB72CA}"/>
              </a:ext>
            </a:extLst>
          </p:cNvPr>
          <p:cNvSpPr txBox="1">
            <a:spLocks noGrp="1"/>
          </p:cNvSpPr>
          <p:nvPr>
            <p:ph type="title"/>
          </p:nvPr>
        </p:nvSpPr>
        <p:spPr>
          <a:xfrm>
            <a:off x="1219198" y="492237"/>
            <a:ext cx="22045778" cy="1918454"/>
          </a:xfrm>
          <a:prstGeom prst="rect">
            <a:avLst/>
          </a:prstGeom>
          <a:solidFill>
            <a:srgbClr val="D87631"/>
          </a:solidFill>
        </p:spPr>
        <p:txBody>
          <a:bodyPr anchor="ctr">
            <a:normAutofit/>
          </a:bodyPr>
          <a:lstStyle>
            <a:lvl1pPr defTabSz="1975104">
              <a:defRPr sz="6400"/>
            </a:lvl1pPr>
          </a:lstStyle>
          <a:p>
            <a:r>
              <a:rPr lang="fr-FR" dirty="0">
                <a:solidFill>
                  <a:schemeClr val="bg1"/>
                </a:solidFill>
              </a:rPr>
              <a:t>Des spécialités genrées dans l’enseignement professionnel</a:t>
            </a:r>
          </a:p>
        </p:txBody>
      </p:sp>
      <p:sp>
        <p:nvSpPr>
          <p:cNvPr id="8" name="ZoneTexte 7">
            <a:extLst>
              <a:ext uri="{FF2B5EF4-FFF2-40B4-BE49-F238E27FC236}">
                <a16:creationId xmlns:a16="http://schemas.microsoft.com/office/drawing/2014/main" id="{D2C00452-B489-F31B-507C-7DD4B6DD2150}"/>
              </a:ext>
            </a:extLst>
          </p:cNvPr>
          <p:cNvSpPr txBox="1"/>
          <p:nvPr/>
        </p:nvSpPr>
        <p:spPr>
          <a:xfrm>
            <a:off x="6098722" y="6673334"/>
            <a:ext cx="12197442" cy="369332"/>
          </a:xfrm>
          <a:prstGeom prst="rect">
            <a:avLst/>
          </a:prstGeom>
          <a:noFill/>
        </p:spPr>
        <p:txBody>
          <a:bodyPr wrap="square">
            <a:spAutoFit/>
          </a:bodyPr>
          <a:lstStyle/>
          <a:p>
            <a:endParaRPr lang="fr-FR" dirty="0"/>
          </a:p>
        </p:txBody>
      </p:sp>
      <p:sp useBgFill="1">
        <p:nvSpPr>
          <p:cNvPr id="2" name="ZoneTexte 1">
            <a:extLst>
              <a:ext uri="{FF2B5EF4-FFF2-40B4-BE49-F238E27FC236}">
                <a16:creationId xmlns:a16="http://schemas.microsoft.com/office/drawing/2014/main" id="{E2E5052B-4262-698D-4C63-80C35493A91C}"/>
              </a:ext>
            </a:extLst>
          </p:cNvPr>
          <p:cNvSpPr txBox="1"/>
          <p:nvPr/>
        </p:nvSpPr>
        <p:spPr>
          <a:xfrm>
            <a:off x="1219198" y="5842000"/>
            <a:ext cx="22045778" cy="811248"/>
          </a:xfrm>
          <a:prstGeom prst="rect">
            <a:avLst/>
          </a:prstGeom>
        </p:spPr>
        <p:txBody>
          <a:bodyPr wrap="square" rtlCol="0">
            <a:spAutoFit/>
          </a:bodyPr>
          <a:lstStyle/>
          <a:p>
            <a:pPr>
              <a:lnSpc>
                <a:spcPct val="150000"/>
              </a:lnSpc>
            </a:pPr>
            <a:endParaRPr lang="fr-FR"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       « Faire partager les valeurs de la République »…">
            <a:extLst>
              <a:ext uri="{FF2B5EF4-FFF2-40B4-BE49-F238E27FC236}">
                <a16:creationId xmlns:a16="http://schemas.microsoft.com/office/drawing/2014/main" id="{18689D1F-8CB2-7802-6809-DD697E95A0C5}"/>
              </a:ext>
            </a:extLst>
          </p:cNvPr>
          <p:cNvSpPr txBox="1">
            <a:spLocks noGrp="1"/>
          </p:cNvSpPr>
          <p:nvPr>
            <p:ph type="body" idx="1"/>
          </p:nvPr>
        </p:nvSpPr>
        <p:spPr>
          <a:xfrm>
            <a:off x="1219200" y="2705100"/>
            <a:ext cx="22251652" cy="10696885"/>
          </a:xfrm>
          <a:prstGeom prst="rect">
            <a:avLst/>
          </a:prstGeom>
        </p:spPr>
        <p:txBody>
          <a:bodyPr numCol="1" spcCol="504000" anchor="ctr">
            <a:noAutofit/>
          </a:bodyPr>
          <a:lstStyle/>
          <a:p>
            <a:pPr>
              <a:lnSpc>
                <a:spcPct val="150000"/>
              </a:lnSpc>
            </a:pPr>
            <a:r>
              <a:rPr lang="fr-FR" sz="3600" dirty="0">
                <a:latin typeface="Verdana" panose="020B0604030504040204" pitchFamily="34" charset="0"/>
                <a:ea typeface="Verdana" panose="020B0604030504040204" pitchFamily="34" charset="0"/>
                <a:cs typeface="Verdana" panose="020B0604030504040204" pitchFamily="34" charset="0"/>
              </a:rPr>
              <a:t>À partir du document 1… </a:t>
            </a:r>
          </a:p>
          <a:p>
            <a:pPr>
              <a:lnSpc>
                <a:spcPct val="150000"/>
              </a:lnSpc>
            </a:pPr>
            <a:r>
              <a:rPr lang="fr-FR" sz="3600" dirty="0">
                <a:latin typeface="Verdana" panose="020B0604030504040204" pitchFamily="34" charset="0"/>
                <a:ea typeface="Verdana" panose="020B0604030504040204" pitchFamily="34" charset="0"/>
                <a:cs typeface="Verdana" panose="020B0604030504040204" pitchFamily="34" charset="0"/>
              </a:rPr>
              <a:t>1. Quels constats peut-on faire concernant la distribution genrée des élèves selon les filières ? </a:t>
            </a:r>
          </a:p>
          <a:p>
            <a:pPr>
              <a:lnSpc>
                <a:spcPct val="150000"/>
              </a:lnSpc>
            </a:pPr>
            <a:r>
              <a:rPr lang="fr-FR" sz="3600" dirty="0">
                <a:latin typeface="Verdana" panose="020B0604030504040204" pitchFamily="34" charset="0"/>
                <a:ea typeface="Verdana" panose="020B0604030504040204" pitchFamily="34" charset="0"/>
                <a:cs typeface="Verdana" panose="020B0604030504040204" pitchFamily="34" charset="0"/>
              </a:rPr>
              <a:t>2. Pourquoi peut-on parler d’inégalité de genre pour désigner cette distribution ? </a:t>
            </a:r>
          </a:p>
          <a:p>
            <a:pPr>
              <a:lnSpc>
                <a:spcPct val="150000"/>
              </a:lnSpc>
            </a:pPr>
            <a:r>
              <a:rPr lang="fr-FR" sz="3600" dirty="0">
                <a:latin typeface="Verdana" panose="020B0604030504040204" pitchFamily="34" charset="0"/>
                <a:ea typeface="Verdana" panose="020B0604030504040204" pitchFamily="34" charset="0"/>
                <a:cs typeface="Verdana" panose="020B0604030504040204" pitchFamily="34" charset="0"/>
              </a:rPr>
              <a:t>3. Quelles hypothèses pouvez-vous faire pour expliquer cette distribution inégalitaire ? </a:t>
            </a:r>
          </a:p>
          <a:p>
            <a:pPr>
              <a:lnSpc>
                <a:spcPct val="150000"/>
              </a:lnSpc>
            </a:pPr>
            <a:r>
              <a:rPr lang="fr-FR" sz="3600" dirty="0">
                <a:latin typeface="Verdana" panose="020B0604030504040204" pitchFamily="34" charset="0"/>
                <a:ea typeface="Verdana" panose="020B0604030504040204" pitchFamily="34" charset="0"/>
                <a:cs typeface="Verdana" panose="020B0604030504040204" pitchFamily="34" charset="0"/>
              </a:rPr>
              <a:t>À partir de l’ensemble du dossier… </a:t>
            </a:r>
          </a:p>
          <a:p>
            <a:pPr>
              <a:lnSpc>
                <a:spcPct val="150000"/>
              </a:lnSpc>
            </a:pPr>
            <a:r>
              <a:rPr lang="fr-FR" sz="3600" dirty="0">
                <a:latin typeface="Verdana" panose="020B0604030504040204" pitchFamily="34" charset="0"/>
                <a:ea typeface="Verdana" panose="020B0604030504040204" pitchFamily="34" charset="0"/>
                <a:cs typeface="Verdana" panose="020B0604030504040204" pitchFamily="34" charset="0"/>
              </a:rPr>
              <a:t>4 Quelles explications complémentaires de cette ségrégation genrée des filières sont mises en évidence par le dossier documentaire ?  </a:t>
            </a:r>
          </a:p>
          <a:p>
            <a:pPr>
              <a:lnSpc>
                <a:spcPct val="150000"/>
              </a:lnSpc>
            </a:pPr>
            <a:r>
              <a:rPr lang="fr-FR" sz="3600" dirty="0">
                <a:latin typeface="Verdana" panose="020B0604030504040204" pitchFamily="34" charset="0"/>
                <a:ea typeface="Verdana" panose="020B0604030504040204" pitchFamily="34" charset="0"/>
                <a:cs typeface="Verdana" panose="020B0604030504040204" pitchFamily="34" charset="0"/>
              </a:rPr>
              <a:t>5. Quelles pistes d’action suggéreriez-vous ? </a:t>
            </a:r>
          </a:p>
          <a:p>
            <a:pPr>
              <a:lnSpc>
                <a:spcPct val="150000"/>
              </a:lnSpc>
            </a:pPr>
            <a:r>
              <a:rPr lang="fr-FR" sz="3600" dirty="0">
                <a:latin typeface="Verdana" panose="020B0604030504040204" pitchFamily="34" charset="0"/>
                <a:ea typeface="Verdana" panose="020B0604030504040204" pitchFamily="34" charset="0"/>
                <a:cs typeface="Verdana" panose="020B0604030504040204" pitchFamily="34" charset="0"/>
              </a:rPr>
              <a:t>Pour aller plus loin : une vidéo de </a:t>
            </a:r>
            <a:r>
              <a:rPr lang="fr-FR" sz="3600" dirty="0">
                <a:latin typeface="Verdana" panose="020B0604030504040204" pitchFamily="34" charset="0"/>
                <a:ea typeface="Verdana" panose="020B0604030504040204" pitchFamily="34" charset="0"/>
                <a:cs typeface="Verdana" panose="020B0604030504040204" pitchFamily="34" charset="0"/>
                <a:hlinkClick r:id="rId3"/>
              </a:rPr>
              <a:t>Clotilde Lemarchant</a:t>
            </a:r>
            <a:endParaRPr lang="fr-FR"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55428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Rapide) état des lieux sur les inégalités"/>
          <p:cNvSpPr txBox="1">
            <a:spLocks noGrp="1"/>
          </p:cNvSpPr>
          <p:nvPr>
            <p:ph type="title"/>
          </p:nvPr>
        </p:nvSpPr>
        <p:spPr>
          <a:xfrm>
            <a:off x="1219201" y="492237"/>
            <a:ext cx="22045774" cy="1345494"/>
          </a:xfrm>
          <a:prstGeom prst="rect">
            <a:avLst/>
          </a:prstGeom>
          <a:solidFill>
            <a:srgbClr val="D87631"/>
          </a:solidFill>
        </p:spPr>
        <p:txBody>
          <a:bodyPr anchor="ctr"/>
          <a:lstStyle>
            <a:lvl1pPr defTabSz="1389888">
              <a:defRPr sz="6400" spc="-100">
                <a:solidFill>
                  <a:srgbClr val="FFFFFF"/>
                </a:solidFill>
              </a:defRPr>
            </a:lvl1pPr>
          </a:lstStyle>
          <a:p>
            <a:pPr algn="ctr"/>
            <a:r>
              <a:rPr dirty="0"/>
              <a:t>Des pratiques </a:t>
            </a:r>
            <a:r>
              <a:rPr dirty="0" err="1"/>
              <a:t>pédagogiques</a:t>
            </a:r>
            <a:r>
              <a:rPr dirty="0"/>
              <a:t> </a:t>
            </a:r>
            <a:r>
              <a:rPr dirty="0" err="1"/>
              <a:t>sexistes</a:t>
            </a:r>
            <a:r>
              <a:rPr dirty="0"/>
              <a:t> ?</a:t>
            </a:r>
          </a:p>
        </p:txBody>
      </p:sp>
      <p:sp>
        <p:nvSpPr>
          <p:cNvPr id="268" name="L’origine sociale : principal facteur d’inégalités…"/>
          <p:cNvSpPr txBox="1">
            <a:spLocks noGrp="1"/>
          </p:cNvSpPr>
          <p:nvPr>
            <p:ph type="body" sz="quarter" idx="1"/>
          </p:nvPr>
        </p:nvSpPr>
        <p:spPr>
          <a:xfrm>
            <a:off x="1214590" y="2240280"/>
            <a:ext cx="22242270" cy="10983483"/>
          </a:xfrm>
          <a:prstGeom prst="rect">
            <a:avLst/>
          </a:prstGeom>
        </p:spPr>
        <p:txBody>
          <a:bodyPr anchor="ctr">
            <a:normAutofit/>
          </a:bodyPr>
          <a:lstStyle/>
          <a:p>
            <a:pPr algn="just" defTabSz="495300">
              <a:lnSpc>
                <a:spcPct val="150000"/>
              </a:lnSpc>
              <a:spcBef>
                <a:spcPts val="1400"/>
              </a:spcBef>
              <a:defRPr sz="4140" spc="-82">
                <a:latin typeface="Canela Text Regular"/>
                <a:ea typeface="Canela Text Regular"/>
                <a:cs typeface="Canela Text Regular"/>
                <a:sym typeface="Canela Text Regular"/>
              </a:defRPr>
            </a:pPr>
            <a:r>
              <a:rPr sz="5400" dirty="0">
                <a:latin typeface="Verdana" panose="020B0604030504040204" pitchFamily="34" charset="0"/>
                <a:ea typeface="Verdana" panose="020B0604030504040204" pitchFamily="34" charset="0"/>
                <a:cs typeface="Verdana" panose="020B0604030504040204" pitchFamily="34" charset="0"/>
              </a:rPr>
              <a:t>Les enseignant·e·s ne se </a:t>
            </a:r>
            <a:r>
              <a:rPr sz="5400" dirty="0" err="1">
                <a:latin typeface="Verdana" panose="020B0604030504040204" pitchFamily="34" charset="0"/>
                <a:ea typeface="Verdana" panose="020B0604030504040204" pitchFamily="34" charset="0"/>
                <a:cs typeface="Verdana" panose="020B0604030504040204" pitchFamily="34" charset="0"/>
              </a:rPr>
              <a:t>comportent</a:t>
            </a:r>
            <a:r>
              <a:rPr sz="5400" dirty="0">
                <a:latin typeface="Verdana" panose="020B0604030504040204" pitchFamily="34" charset="0"/>
                <a:ea typeface="Verdana" panose="020B0604030504040204" pitchFamily="34" charset="0"/>
                <a:cs typeface="Verdana" panose="020B0604030504040204" pitchFamily="34" charset="0"/>
              </a:rPr>
              <a:t> pas de la </a:t>
            </a:r>
            <a:r>
              <a:rPr sz="5400" dirty="0" err="1">
                <a:latin typeface="Verdana" panose="020B0604030504040204" pitchFamily="34" charset="0"/>
                <a:ea typeface="Verdana" panose="020B0604030504040204" pitchFamily="34" charset="0"/>
                <a:cs typeface="Verdana" panose="020B0604030504040204" pitchFamily="34" charset="0"/>
              </a:rPr>
              <a:t>même</a:t>
            </a:r>
            <a:r>
              <a:rPr sz="5400" dirty="0">
                <a:latin typeface="Verdana" panose="020B0604030504040204" pitchFamily="34" charset="0"/>
                <a:ea typeface="Verdana" panose="020B0604030504040204" pitchFamily="34" charset="0"/>
                <a:cs typeface="Verdana" panose="020B0604030504040204" pitchFamily="34" charset="0"/>
              </a:rPr>
              <a:t> façon avec les </a:t>
            </a:r>
            <a:r>
              <a:rPr sz="5400" dirty="0" err="1">
                <a:latin typeface="Verdana" panose="020B0604030504040204" pitchFamily="34" charset="0"/>
                <a:ea typeface="Verdana" panose="020B0604030504040204" pitchFamily="34" charset="0"/>
                <a:cs typeface="Verdana" panose="020B0604030504040204" pitchFamily="34" charset="0"/>
              </a:rPr>
              <a:t>élèves</a:t>
            </a:r>
            <a:r>
              <a:rPr sz="5400" dirty="0">
                <a:latin typeface="Verdana" panose="020B0604030504040204" pitchFamily="34" charset="0"/>
                <a:ea typeface="Verdana" panose="020B0604030504040204" pitchFamily="34" charset="0"/>
                <a:cs typeface="Verdana" panose="020B0604030504040204" pitchFamily="34" charset="0"/>
              </a:rPr>
              <a:t> des deux sexes : </a:t>
            </a:r>
          </a:p>
          <a:p>
            <a:pPr marL="637673" lvl="1" indent="-409073" algn="just" defTabSz="495300">
              <a:lnSpc>
                <a:spcPct val="150000"/>
              </a:lnSpc>
              <a:spcBef>
                <a:spcPts val="1400"/>
              </a:spcBef>
              <a:buSzPct val="100000"/>
              <a:defRPr sz="4140" spc="-82">
                <a:latin typeface="Canela Text Regular"/>
                <a:ea typeface="Canela Text Regular"/>
                <a:cs typeface="Canela Text Regular"/>
                <a:sym typeface="Canela Text Regular"/>
              </a:defRPr>
            </a:pPr>
            <a:r>
              <a:rPr sz="5400" dirty="0">
                <a:latin typeface="Verdana" panose="020B0604030504040204" pitchFamily="34" charset="0"/>
                <a:ea typeface="Verdana" panose="020B0604030504040204" pitchFamily="34" charset="0"/>
                <a:cs typeface="Verdana" panose="020B0604030504040204" pitchFamily="34" charset="0"/>
              </a:rPr>
              <a:t>plus </a:t>
            </a:r>
            <a:r>
              <a:rPr sz="5400" dirty="0" err="1">
                <a:latin typeface="Verdana" panose="020B0604030504040204" pitchFamily="34" charset="0"/>
                <a:ea typeface="Verdana" panose="020B0604030504040204" pitchFamily="34" charset="0"/>
                <a:cs typeface="Verdana" panose="020B0604030504040204" pitchFamily="34" charset="0"/>
              </a:rPr>
              <a:t>d’interactions</a:t>
            </a:r>
            <a:r>
              <a:rPr sz="5400" dirty="0">
                <a:latin typeface="Verdana" panose="020B0604030504040204" pitchFamily="34" charset="0"/>
                <a:ea typeface="Verdana" panose="020B0604030504040204" pitchFamily="34" charset="0"/>
                <a:cs typeface="Verdana" panose="020B0604030504040204" pitchFamily="34" charset="0"/>
              </a:rPr>
              <a:t> avec les garçons </a:t>
            </a:r>
            <a:r>
              <a:rPr sz="5400" dirty="0" err="1">
                <a:latin typeface="Verdana" panose="020B0604030504040204" pitchFamily="34" charset="0"/>
                <a:ea typeface="Verdana" panose="020B0604030504040204" pitchFamily="34" charset="0"/>
                <a:cs typeface="Verdana" panose="020B0604030504040204" pitchFamily="34" charset="0"/>
              </a:rPr>
              <a:t>qu’avec</a:t>
            </a:r>
            <a:r>
              <a:rPr sz="5400" dirty="0">
                <a:latin typeface="Verdana" panose="020B0604030504040204" pitchFamily="34" charset="0"/>
                <a:ea typeface="Verdana" panose="020B0604030504040204" pitchFamily="34" charset="0"/>
                <a:cs typeface="Verdana" panose="020B0604030504040204" pitchFamily="34" charset="0"/>
              </a:rPr>
              <a:t> les filles (</a:t>
            </a:r>
            <a:r>
              <a:rPr sz="5400" dirty="0" err="1">
                <a:latin typeface="Verdana" panose="020B0604030504040204" pitchFamily="34" charset="0"/>
                <a:ea typeface="Verdana" panose="020B0604030504040204" pitchFamily="34" charset="0"/>
                <a:cs typeface="Verdana" panose="020B0604030504040204" pitchFamily="34" charset="0"/>
              </a:rPr>
              <a:t>quel</a:t>
            </a:r>
            <a:r>
              <a:rPr sz="5400" dirty="0">
                <a:latin typeface="Verdana" panose="020B0604030504040204" pitchFamily="34" charset="0"/>
                <a:ea typeface="Verdana" panose="020B0604030504040204" pitchFamily="34" charset="0"/>
                <a:cs typeface="Verdana" panose="020B0604030504040204" pitchFamily="34" charset="0"/>
              </a:rPr>
              <a:t> que </a:t>
            </a:r>
            <a:r>
              <a:rPr sz="5400" dirty="0" err="1">
                <a:latin typeface="Verdana" panose="020B0604030504040204" pitchFamily="34" charset="0"/>
                <a:ea typeface="Verdana" panose="020B0604030504040204" pitchFamily="34" charset="0"/>
                <a:cs typeface="Verdana" panose="020B0604030504040204" pitchFamily="34" charset="0"/>
              </a:rPr>
              <a:t>soit</a:t>
            </a:r>
            <a:r>
              <a:rPr sz="5400" dirty="0">
                <a:latin typeface="Verdana" panose="020B0604030504040204" pitchFamily="34" charset="0"/>
                <a:ea typeface="Verdana" panose="020B0604030504040204" pitchFamily="34" charset="0"/>
                <a:cs typeface="Verdana" panose="020B0604030504040204" pitchFamily="34" charset="0"/>
              </a:rPr>
              <a:t> le </a:t>
            </a:r>
            <a:r>
              <a:rPr sz="5400" dirty="0" err="1">
                <a:latin typeface="Verdana" panose="020B0604030504040204" pitchFamily="34" charset="0"/>
                <a:ea typeface="Verdana" panose="020B0604030504040204" pitchFamily="34" charset="0"/>
                <a:cs typeface="Verdana" panose="020B0604030504040204" pitchFamily="34" charset="0"/>
              </a:rPr>
              <a:t>sexe</a:t>
            </a:r>
            <a:r>
              <a:rPr sz="5400" dirty="0">
                <a:latin typeface="Verdana" panose="020B0604030504040204" pitchFamily="34" charset="0"/>
                <a:ea typeface="Verdana" panose="020B0604030504040204" pitchFamily="34" charset="0"/>
                <a:cs typeface="Verdana" panose="020B0604030504040204" pitchFamily="34" charset="0"/>
              </a:rPr>
              <a:t> de </a:t>
            </a:r>
            <a:r>
              <a:rPr sz="5400" dirty="0" err="1">
                <a:latin typeface="Verdana" panose="020B0604030504040204" pitchFamily="34" charset="0"/>
                <a:ea typeface="Verdana" panose="020B0604030504040204" pitchFamily="34" charset="0"/>
                <a:cs typeface="Verdana" panose="020B0604030504040204" pitchFamily="34" charset="0"/>
              </a:rPr>
              <a:t>l’enseignant·e</a:t>
            </a:r>
            <a:r>
              <a:rPr sz="5400" dirty="0">
                <a:latin typeface="Verdana" panose="020B0604030504040204" pitchFamily="34" charset="0"/>
                <a:ea typeface="Verdana" panose="020B0604030504040204" pitchFamily="34" charset="0"/>
                <a:cs typeface="Verdana" panose="020B0604030504040204" pitchFamily="34" charset="0"/>
              </a:rPr>
              <a:t>) (Mosconi, 1998)</a:t>
            </a:r>
          </a:p>
          <a:p>
            <a:pPr marL="637673" lvl="1" indent="-409073" algn="just" defTabSz="495300">
              <a:lnSpc>
                <a:spcPct val="150000"/>
              </a:lnSpc>
              <a:spcBef>
                <a:spcPts val="1400"/>
              </a:spcBef>
              <a:buSzPct val="100000"/>
              <a:defRPr sz="4140" spc="-82">
                <a:latin typeface="Canela Text Regular"/>
                <a:ea typeface="Canela Text Regular"/>
                <a:cs typeface="Canela Text Regular"/>
                <a:sym typeface="Canela Text Regular"/>
              </a:defRPr>
            </a:pPr>
            <a:r>
              <a:rPr sz="5400" dirty="0">
                <a:latin typeface="Verdana" panose="020B0604030504040204" pitchFamily="34" charset="0"/>
                <a:ea typeface="Verdana" panose="020B0604030504040204" pitchFamily="34" charset="0"/>
                <a:cs typeface="Verdana" panose="020B0604030504040204" pitchFamily="34" charset="0"/>
              </a:rPr>
              <a:t>garçons </a:t>
            </a:r>
            <a:r>
              <a:rPr sz="5400" dirty="0" err="1">
                <a:latin typeface="Verdana" panose="020B0604030504040204" pitchFamily="34" charset="0"/>
                <a:ea typeface="Verdana" panose="020B0604030504040204" pitchFamily="34" charset="0"/>
                <a:cs typeface="Verdana" panose="020B0604030504040204" pitchFamily="34" charset="0"/>
              </a:rPr>
              <a:t>davantage</a:t>
            </a:r>
            <a:r>
              <a:rPr sz="5400" dirty="0">
                <a:latin typeface="Verdana" panose="020B0604030504040204" pitchFamily="34" charset="0"/>
                <a:ea typeface="Verdana" panose="020B0604030504040204" pitchFamily="34" charset="0"/>
                <a:cs typeface="Verdana" panose="020B0604030504040204" pitchFamily="34" charset="0"/>
              </a:rPr>
              <a:t> </a:t>
            </a:r>
            <a:r>
              <a:rPr sz="5400" dirty="0" err="1">
                <a:latin typeface="Verdana" panose="020B0604030504040204" pitchFamily="34" charset="0"/>
                <a:ea typeface="Verdana" panose="020B0604030504040204" pitchFamily="34" charset="0"/>
                <a:cs typeface="Verdana" panose="020B0604030504040204" pitchFamily="34" charset="0"/>
              </a:rPr>
              <a:t>perçus</a:t>
            </a:r>
            <a:r>
              <a:rPr sz="5400" dirty="0">
                <a:latin typeface="Verdana" panose="020B0604030504040204" pitchFamily="34" charset="0"/>
                <a:ea typeface="Verdana" panose="020B0604030504040204" pitchFamily="34" charset="0"/>
                <a:cs typeface="Verdana" panose="020B0604030504040204" pitchFamily="34" charset="0"/>
              </a:rPr>
              <a:t> </a:t>
            </a:r>
            <a:r>
              <a:rPr sz="5400" dirty="0" err="1">
                <a:latin typeface="Verdana" panose="020B0604030504040204" pitchFamily="34" charset="0"/>
                <a:ea typeface="Verdana" panose="020B0604030504040204" pitchFamily="34" charset="0"/>
                <a:cs typeface="Verdana" panose="020B0604030504040204" pitchFamily="34" charset="0"/>
              </a:rPr>
              <a:t>comme</a:t>
            </a:r>
            <a:r>
              <a:rPr sz="5400" dirty="0">
                <a:latin typeface="Verdana" panose="020B0604030504040204" pitchFamily="34" charset="0"/>
                <a:ea typeface="Verdana" panose="020B0604030504040204" pitchFamily="34" charset="0"/>
                <a:cs typeface="Verdana" panose="020B0604030504040204" pitchFamily="34" charset="0"/>
              </a:rPr>
              <a:t> des </a:t>
            </a:r>
            <a:r>
              <a:rPr sz="5400" dirty="0" err="1">
                <a:latin typeface="Verdana" panose="020B0604030504040204" pitchFamily="34" charset="0"/>
                <a:ea typeface="Verdana" panose="020B0604030504040204" pitchFamily="34" charset="0"/>
                <a:cs typeface="Verdana" panose="020B0604030504040204" pitchFamily="34" charset="0"/>
              </a:rPr>
              <a:t>individualités</a:t>
            </a:r>
            <a:r>
              <a:rPr sz="5400" dirty="0">
                <a:latin typeface="Verdana" panose="020B0604030504040204" pitchFamily="34" charset="0"/>
                <a:ea typeface="Verdana" panose="020B0604030504040204" pitchFamily="34" charset="0"/>
                <a:cs typeface="Verdana" panose="020B0604030504040204" pitchFamily="34" charset="0"/>
              </a:rPr>
              <a:t> que les filles (plus </a:t>
            </a:r>
            <a:r>
              <a:rPr sz="5400" dirty="0" err="1">
                <a:latin typeface="Verdana" panose="020B0604030504040204" pitchFamily="34" charset="0"/>
                <a:ea typeface="Verdana" panose="020B0604030504040204" pitchFamily="34" charset="0"/>
                <a:cs typeface="Verdana" panose="020B0604030504040204" pitchFamily="34" charset="0"/>
              </a:rPr>
              <a:t>indifférenciées</a:t>
            </a:r>
            <a:r>
              <a:rPr sz="5400" dirty="0">
                <a:latin typeface="Verdana" panose="020B0604030504040204" pitchFamily="34" charset="0"/>
                <a:ea typeface="Verdana" panose="020B0604030504040204" pitchFamily="34" charset="0"/>
                <a:cs typeface="Verdana" panose="020B0604030504040204" pitchFamily="34" charset="0"/>
              </a:rPr>
              <a:t>) (Mosconi, 1998)</a:t>
            </a:r>
          </a:p>
          <a:p>
            <a:pPr marL="637673" lvl="1" indent="-409073" algn="just" defTabSz="495300">
              <a:lnSpc>
                <a:spcPct val="150000"/>
              </a:lnSpc>
              <a:spcBef>
                <a:spcPts val="1400"/>
              </a:spcBef>
              <a:buSzPct val="100000"/>
              <a:defRPr sz="4140" spc="-82">
                <a:latin typeface="Canela Text Regular"/>
                <a:ea typeface="Canela Text Regular"/>
                <a:cs typeface="Canela Text Regular"/>
                <a:sym typeface="Canela Text Regular"/>
              </a:defRPr>
            </a:pPr>
            <a:r>
              <a:rPr sz="5400" dirty="0" err="1">
                <a:latin typeface="Verdana" panose="020B0604030504040204" pitchFamily="34" charset="0"/>
                <a:ea typeface="Verdana" panose="020B0604030504040204" pitchFamily="34" charset="0"/>
                <a:cs typeface="Verdana" panose="020B0604030504040204" pitchFamily="34" charset="0"/>
              </a:rPr>
              <a:t>appréciations</a:t>
            </a:r>
            <a:r>
              <a:rPr sz="5400" dirty="0">
                <a:latin typeface="Verdana" panose="020B0604030504040204" pitchFamily="34" charset="0"/>
                <a:ea typeface="Verdana" panose="020B0604030504040204" pitchFamily="34" charset="0"/>
                <a:cs typeface="Verdana" panose="020B0604030504040204" pitchFamily="34" charset="0"/>
              </a:rPr>
              <a:t> sur les copies (Duru-</a:t>
            </a:r>
            <a:r>
              <a:rPr sz="5400" dirty="0" err="1">
                <a:latin typeface="Verdana" panose="020B0604030504040204" pitchFamily="34" charset="0"/>
                <a:ea typeface="Verdana" panose="020B0604030504040204" pitchFamily="34" charset="0"/>
                <a:cs typeface="Verdana" panose="020B0604030504040204" pitchFamily="34" charset="0"/>
              </a:rPr>
              <a:t>Bellat</a:t>
            </a:r>
            <a:r>
              <a:rPr sz="5400" dirty="0">
                <a:latin typeface="Verdana" panose="020B0604030504040204" pitchFamily="34" charset="0"/>
                <a:ea typeface="Verdana" panose="020B0604030504040204" pitchFamily="34" charset="0"/>
                <a:cs typeface="Verdana" panose="020B0604030504040204" pitchFamily="34" charset="0"/>
              </a:rPr>
              <a:t>, 1990)</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Rapide) état des lieux sur les inégalités"/>
          <p:cNvSpPr txBox="1">
            <a:spLocks noGrp="1"/>
          </p:cNvSpPr>
          <p:nvPr>
            <p:ph type="title"/>
          </p:nvPr>
        </p:nvSpPr>
        <p:spPr>
          <a:xfrm>
            <a:off x="1219201" y="492237"/>
            <a:ext cx="22045774" cy="1345494"/>
          </a:xfrm>
          <a:prstGeom prst="rect">
            <a:avLst/>
          </a:prstGeom>
          <a:solidFill>
            <a:srgbClr val="D87631"/>
          </a:solidFill>
        </p:spPr>
        <p:txBody>
          <a:bodyPr anchor="ctr"/>
          <a:lstStyle>
            <a:lvl1pPr defTabSz="1389888">
              <a:defRPr sz="6400" spc="-100">
                <a:solidFill>
                  <a:srgbClr val="FFFFFF"/>
                </a:solidFill>
              </a:defRPr>
            </a:lvl1pPr>
          </a:lstStyle>
          <a:p>
            <a:pPr algn="ctr"/>
            <a:r>
              <a:rPr dirty="0"/>
              <a:t>Des pratiques </a:t>
            </a:r>
            <a:r>
              <a:rPr dirty="0" err="1"/>
              <a:t>pédagogiques</a:t>
            </a:r>
            <a:r>
              <a:rPr dirty="0"/>
              <a:t> </a:t>
            </a:r>
            <a:r>
              <a:rPr dirty="0" err="1"/>
              <a:t>sexistes</a:t>
            </a:r>
            <a:r>
              <a:rPr dirty="0"/>
              <a:t> ?</a:t>
            </a:r>
          </a:p>
        </p:txBody>
      </p:sp>
      <p:sp>
        <p:nvSpPr>
          <p:cNvPr id="271" name="L’origine sociale : principal facteur d’inégalités…"/>
          <p:cNvSpPr txBox="1">
            <a:spLocks noGrp="1"/>
          </p:cNvSpPr>
          <p:nvPr>
            <p:ph type="body" sz="quarter" idx="1"/>
          </p:nvPr>
        </p:nvSpPr>
        <p:spPr>
          <a:xfrm>
            <a:off x="1214590" y="2292055"/>
            <a:ext cx="22242270" cy="10397009"/>
          </a:xfrm>
          <a:prstGeom prst="rect">
            <a:avLst/>
          </a:prstGeom>
        </p:spPr>
        <p:txBody>
          <a:bodyPr anchor="ctr">
            <a:normAutofit/>
          </a:bodyPr>
          <a:lstStyle/>
          <a:p>
            <a:pPr marL="595162" lvl="1" indent="-381802" algn="just" defTabSz="462280">
              <a:lnSpc>
                <a:spcPct val="150000"/>
              </a:lnSpc>
              <a:spcBef>
                <a:spcPts val="1300"/>
              </a:spcBef>
              <a:buSzPct val="100000"/>
              <a:defRPr sz="3864" spc="-77">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rPr>
              <a:t>Des filles travailleuses VS des garçons talentueux </a:t>
            </a:r>
            <a:endParaRPr sz="5400" dirty="0">
              <a:latin typeface="Verdana" panose="020B0604030504040204" pitchFamily="34" charset="0"/>
              <a:ea typeface="Verdana" panose="020B0604030504040204" pitchFamily="34" charset="0"/>
              <a:cs typeface="Verdana" panose="020B0604030504040204" pitchFamily="34" charset="0"/>
            </a:endParaRPr>
          </a:p>
          <a:p>
            <a:pPr marL="685800" indent="-685800" algn="just" defTabSz="462280">
              <a:lnSpc>
                <a:spcPct val="150000"/>
              </a:lnSpc>
              <a:spcBef>
                <a:spcPts val="1300"/>
              </a:spcBef>
              <a:buSzPct val="100000"/>
              <a:buFont typeface="Arial" panose="020B0604020202020204" pitchFamily="34" charset="0"/>
              <a:buChar char="•"/>
              <a:defRPr sz="3864" spc="-77">
                <a:latin typeface="Canela Text Regular"/>
                <a:ea typeface="Canela Text Regular"/>
                <a:cs typeface="Canela Text Regular"/>
                <a:sym typeface="Canela Text Regular"/>
              </a:defRPr>
            </a:pPr>
            <a:r>
              <a:rPr sz="5400" dirty="0" err="1">
                <a:latin typeface="Verdana" panose="020B0604030504040204" pitchFamily="34" charset="0"/>
                <a:ea typeface="Verdana" panose="020B0604030504040204" pitchFamily="34" charset="0"/>
                <a:cs typeface="Verdana" panose="020B0604030504040204" pitchFamily="34" charset="0"/>
              </a:rPr>
              <a:t>attentes</a:t>
            </a:r>
            <a:r>
              <a:rPr sz="5400" dirty="0">
                <a:latin typeface="Verdana" panose="020B0604030504040204" pitchFamily="34" charset="0"/>
                <a:ea typeface="Verdana" panose="020B0604030504040204" pitchFamily="34" charset="0"/>
                <a:cs typeface="Verdana" panose="020B0604030504040204" pitchFamily="34" charset="0"/>
              </a:rPr>
              <a:t> </a:t>
            </a:r>
            <a:r>
              <a:rPr sz="5400" dirty="0" err="1">
                <a:latin typeface="Verdana" panose="020B0604030504040204" pitchFamily="34" charset="0"/>
                <a:ea typeface="Verdana" panose="020B0604030504040204" pitchFamily="34" charset="0"/>
                <a:cs typeface="Verdana" panose="020B0604030504040204" pitchFamily="34" charset="0"/>
              </a:rPr>
              <a:t>stéréotypées</a:t>
            </a:r>
            <a:r>
              <a:rPr sz="5400" dirty="0">
                <a:latin typeface="Verdana" panose="020B0604030504040204" pitchFamily="34" charset="0"/>
                <a:ea typeface="Verdana" panose="020B0604030504040204" pitchFamily="34" charset="0"/>
                <a:cs typeface="Verdana" panose="020B0604030504040204" pitchFamily="34" charset="0"/>
              </a:rPr>
              <a:t> </a:t>
            </a:r>
            <a:r>
              <a:rPr lang="fr-FR" sz="5400" dirty="0">
                <a:latin typeface="Verdana" panose="020B0604030504040204" pitchFamily="34" charset="0"/>
                <a:ea typeface="Verdana" panose="020B0604030504040204" pitchFamily="34" charset="0"/>
                <a:cs typeface="Verdana" panose="020B0604030504040204" pitchFamily="34" charset="0"/>
              </a:rPr>
              <a:t>sur</a:t>
            </a:r>
            <a:r>
              <a:rPr sz="5400" dirty="0">
                <a:latin typeface="Verdana" panose="020B0604030504040204" pitchFamily="34" charset="0"/>
                <a:ea typeface="Verdana" panose="020B0604030504040204" pitchFamily="34" charset="0"/>
                <a:cs typeface="Verdana" panose="020B0604030504040204" pitchFamily="34" charset="0"/>
              </a:rPr>
              <a:t> le </a:t>
            </a:r>
            <a:r>
              <a:rPr sz="5400" dirty="0" err="1">
                <a:latin typeface="Verdana" panose="020B0604030504040204" pitchFamily="34" charset="0"/>
                <a:ea typeface="Verdana" panose="020B0604030504040204" pitchFamily="34" charset="0"/>
                <a:cs typeface="Verdana" panose="020B0604030504040204" pitchFamily="34" charset="0"/>
              </a:rPr>
              <a:t>comportement</a:t>
            </a:r>
            <a:r>
              <a:rPr sz="5400" dirty="0">
                <a:latin typeface="Verdana" panose="020B0604030504040204" pitchFamily="34" charset="0"/>
                <a:ea typeface="Verdana" panose="020B0604030504040204" pitchFamily="34" charset="0"/>
                <a:cs typeface="Verdana" panose="020B0604030504040204" pitchFamily="34" charset="0"/>
              </a:rPr>
              <a:t> : des filles sages et des garçons </a:t>
            </a:r>
            <a:r>
              <a:rPr sz="5400" dirty="0" err="1">
                <a:latin typeface="Verdana" panose="020B0604030504040204" pitchFamily="34" charset="0"/>
                <a:ea typeface="Verdana" panose="020B0604030504040204" pitchFamily="34" charset="0"/>
                <a:cs typeface="Verdana" panose="020B0604030504040204" pitchFamily="34" charset="0"/>
              </a:rPr>
              <a:t>dissipés</a:t>
            </a:r>
            <a:r>
              <a:rPr sz="5400" dirty="0">
                <a:latin typeface="Verdana" panose="020B0604030504040204" pitchFamily="34" charset="0"/>
                <a:ea typeface="Verdana" panose="020B0604030504040204" pitchFamily="34" charset="0"/>
                <a:cs typeface="Verdana" panose="020B0604030504040204" pitchFamily="34" charset="0"/>
              </a:rPr>
              <a:t> (</a:t>
            </a:r>
            <a:r>
              <a:rPr sz="5400" dirty="0" err="1">
                <a:latin typeface="Verdana" panose="020B0604030504040204" pitchFamily="34" charset="0"/>
                <a:ea typeface="Verdana" panose="020B0604030504040204" pitchFamily="34" charset="0"/>
                <a:cs typeface="Verdana" panose="020B0604030504040204" pitchFamily="34" charset="0"/>
              </a:rPr>
              <a:t>Ayral</a:t>
            </a:r>
            <a:r>
              <a:rPr sz="5400" dirty="0">
                <a:latin typeface="Verdana" panose="020B0604030504040204" pitchFamily="34" charset="0"/>
                <a:ea typeface="Verdana" panose="020B0604030504040204" pitchFamily="34" charset="0"/>
                <a:cs typeface="Verdana" panose="020B0604030504040204" pitchFamily="34" charset="0"/>
              </a:rPr>
              <a:t>, 2011)</a:t>
            </a:r>
          </a:p>
          <a:p>
            <a:pPr marL="595162" lvl="1" indent="-381802" algn="just" defTabSz="462280">
              <a:lnSpc>
                <a:spcPct val="150000"/>
              </a:lnSpc>
              <a:spcBef>
                <a:spcPts val="1300"/>
              </a:spcBef>
              <a:buSzPct val="100000"/>
              <a:defRPr sz="3864" spc="-77">
                <a:latin typeface="Canela Text Regular"/>
                <a:ea typeface="Canela Text Regular"/>
                <a:cs typeface="Canela Text Regular"/>
                <a:sym typeface="Canela Text Regular"/>
              </a:defRPr>
            </a:pPr>
            <a:r>
              <a:rPr sz="5400" dirty="0" err="1">
                <a:latin typeface="Verdana" panose="020B0604030504040204" pitchFamily="34" charset="0"/>
                <a:ea typeface="Verdana" panose="020B0604030504040204" pitchFamily="34" charset="0"/>
                <a:cs typeface="Verdana" panose="020B0604030504040204" pitchFamily="34" charset="0"/>
              </a:rPr>
              <a:t>recours</a:t>
            </a:r>
            <a:r>
              <a:rPr sz="5400" dirty="0">
                <a:latin typeface="Verdana" panose="020B0604030504040204" pitchFamily="34" charset="0"/>
                <a:ea typeface="Verdana" panose="020B0604030504040204" pitchFamily="34" charset="0"/>
                <a:cs typeface="Verdana" panose="020B0604030504040204" pitchFamily="34" charset="0"/>
              </a:rPr>
              <a:t> aux filles </a:t>
            </a:r>
            <a:r>
              <a:rPr sz="5400" dirty="0" err="1">
                <a:latin typeface="Verdana" panose="020B0604030504040204" pitchFamily="34" charset="0"/>
                <a:ea typeface="Verdana" panose="020B0604030504040204" pitchFamily="34" charset="0"/>
                <a:cs typeface="Verdana" panose="020B0604030504040204" pitchFamily="34" charset="0"/>
              </a:rPr>
              <a:t>comme</a:t>
            </a:r>
            <a:r>
              <a:rPr sz="5400" dirty="0">
                <a:latin typeface="Verdana" panose="020B0604030504040204" pitchFamily="34" charset="0"/>
                <a:ea typeface="Verdana" panose="020B0604030504040204" pitchFamily="34" charset="0"/>
                <a:cs typeface="Verdana" panose="020B0604030504040204" pitchFamily="34" charset="0"/>
              </a:rPr>
              <a:t> « </a:t>
            </a:r>
            <a:r>
              <a:rPr sz="5400" dirty="0" err="1">
                <a:latin typeface="Verdana" panose="020B0604030504040204" pitchFamily="34" charset="0"/>
                <a:ea typeface="Verdana" panose="020B0604030504040204" pitchFamily="34" charset="0"/>
                <a:cs typeface="Verdana" panose="020B0604030504040204" pitchFamily="34" charset="0"/>
              </a:rPr>
              <a:t>auxiliaires</a:t>
            </a:r>
            <a:r>
              <a:rPr sz="5400" dirty="0">
                <a:latin typeface="Verdana" panose="020B0604030504040204" pitchFamily="34" charset="0"/>
                <a:ea typeface="Verdana" panose="020B0604030504040204" pitchFamily="34" charset="0"/>
                <a:cs typeface="Verdana" panose="020B0604030504040204" pitchFamily="34" charset="0"/>
              </a:rPr>
              <a:t> </a:t>
            </a:r>
            <a:r>
              <a:rPr sz="5400" dirty="0" err="1">
                <a:latin typeface="Verdana" panose="020B0604030504040204" pitchFamily="34" charset="0"/>
                <a:ea typeface="Verdana" panose="020B0604030504040204" pitchFamily="34" charset="0"/>
                <a:cs typeface="Verdana" panose="020B0604030504040204" pitchFamily="34" charset="0"/>
              </a:rPr>
              <a:t>pédagogiques</a:t>
            </a:r>
            <a:r>
              <a:rPr sz="5400" dirty="0">
                <a:latin typeface="Verdana" panose="020B0604030504040204" pitchFamily="34" charset="0"/>
                <a:ea typeface="Verdana" panose="020B0604030504040204" pitchFamily="34" charset="0"/>
                <a:cs typeface="Verdana" panose="020B0604030504040204" pitchFamily="34" charset="0"/>
              </a:rPr>
              <a:t> », </a:t>
            </a:r>
            <a:r>
              <a:rPr sz="5400" dirty="0" err="1">
                <a:latin typeface="Verdana" panose="020B0604030504040204" pitchFamily="34" charset="0"/>
                <a:ea typeface="Verdana" panose="020B0604030504040204" pitchFamily="34" charset="0"/>
                <a:cs typeface="Verdana" panose="020B0604030504040204" pitchFamily="34" charset="0"/>
              </a:rPr>
              <a:t>responsabilisation</a:t>
            </a:r>
            <a:r>
              <a:rPr sz="5400" dirty="0">
                <a:latin typeface="Verdana" panose="020B0604030504040204" pitchFamily="34" charset="0"/>
                <a:ea typeface="Verdana" panose="020B0604030504040204" pitchFamily="34" charset="0"/>
                <a:cs typeface="Verdana" panose="020B0604030504040204" pitchFamily="34" charset="0"/>
              </a:rPr>
              <a:t> plus </a:t>
            </a:r>
            <a:r>
              <a:rPr sz="5400" dirty="0" err="1">
                <a:latin typeface="Verdana" panose="020B0604030504040204" pitchFamily="34" charset="0"/>
                <a:ea typeface="Verdana" panose="020B0604030504040204" pitchFamily="34" charset="0"/>
                <a:cs typeface="Verdana" panose="020B0604030504040204" pitchFamily="34" charset="0"/>
              </a:rPr>
              <a:t>précoce</a:t>
            </a:r>
            <a:r>
              <a:rPr sz="5400" dirty="0">
                <a:latin typeface="Verdana" panose="020B0604030504040204" pitchFamily="34" charset="0"/>
                <a:ea typeface="Verdana" panose="020B0604030504040204" pitchFamily="34" charset="0"/>
                <a:cs typeface="Verdana" panose="020B0604030504040204" pitchFamily="34" charset="0"/>
              </a:rPr>
              <a:t> (Collet, 2014)</a:t>
            </a:r>
          </a:p>
          <a:p>
            <a:pPr algn="just" defTabSz="462280">
              <a:lnSpc>
                <a:spcPct val="150000"/>
              </a:lnSpc>
              <a:spcBef>
                <a:spcPts val="1300"/>
              </a:spcBef>
              <a:defRPr sz="3864" spc="-77">
                <a:latin typeface="Canela Text Regular"/>
                <a:ea typeface="Canela Text Regular"/>
                <a:cs typeface="Canela Text Regular"/>
                <a:sym typeface="Canela Text Regular"/>
              </a:defRPr>
            </a:pPr>
            <a:r>
              <a:rPr sz="5400" dirty="0">
                <a:latin typeface="Verdana" panose="020B0604030504040204" pitchFamily="34" charset="0"/>
                <a:ea typeface="Verdana" panose="020B0604030504040204" pitchFamily="34" charset="0"/>
                <a:cs typeface="Verdana" panose="020B0604030504040204" pitchFamily="34" charset="0"/>
              </a:rPr>
              <a:t>→ Des </a:t>
            </a:r>
            <a:r>
              <a:rPr sz="5400" dirty="0" err="1">
                <a:latin typeface="Verdana" panose="020B0604030504040204" pitchFamily="34" charset="0"/>
                <a:ea typeface="Verdana" panose="020B0604030504040204" pitchFamily="34" charset="0"/>
                <a:cs typeface="Verdana" panose="020B0604030504040204" pitchFamily="34" charset="0"/>
              </a:rPr>
              <a:t>stéréotypes</a:t>
            </a:r>
            <a:r>
              <a:rPr sz="5400" dirty="0">
                <a:latin typeface="Verdana" panose="020B0604030504040204" pitchFamily="34" charset="0"/>
                <a:ea typeface="Verdana" panose="020B0604030504040204" pitchFamily="34" charset="0"/>
                <a:cs typeface="Verdana" panose="020B0604030504040204" pitchFamily="34" charset="0"/>
              </a:rPr>
              <a:t> </a:t>
            </a:r>
            <a:r>
              <a:rPr sz="5400" dirty="0" err="1">
                <a:latin typeface="Verdana" panose="020B0604030504040204" pitchFamily="34" charset="0"/>
                <a:ea typeface="Verdana" panose="020B0604030504040204" pitchFamily="34" charset="0"/>
                <a:cs typeface="Verdana" panose="020B0604030504040204" pitchFamily="34" charset="0"/>
              </a:rPr>
              <a:t>genrés</a:t>
            </a:r>
            <a:r>
              <a:rPr sz="5400" dirty="0">
                <a:latin typeface="Verdana" panose="020B0604030504040204" pitchFamily="34" charset="0"/>
                <a:ea typeface="Verdana" panose="020B0604030504040204" pitchFamily="34" charset="0"/>
                <a:cs typeface="Verdana" panose="020B0604030504040204" pitchFamily="34" charset="0"/>
              </a:rPr>
              <a:t> aux </a:t>
            </a:r>
            <a:r>
              <a:rPr sz="5400" b="1" dirty="0" err="1">
                <a:latin typeface="Verdana" panose="020B0604030504040204" pitchFamily="34" charset="0"/>
                <a:ea typeface="Verdana" panose="020B0604030504040204" pitchFamily="34" charset="0"/>
                <a:cs typeface="Verdana" panose="020B0604030504040204" pitchFamily="34" charset="0"/>
              </a:rPr>
              <a:t>effets</a:t>
            </a:r>
            <a:r>
              <a:rPr sz="5400" b="1" dirty="0">
                <a:latin typeface="Verdana" panose="020B0604030504040204" pitchFamily="34" charset="0"/>
                <a:ea typeface="Verdana" panose="020B0604030504040204" pitchFamily="34" charset="0"/>
                <a:cs typeface="Verdana" panose="020B0604030504040204" pitchFamily="34" charset="0"/>
              </a:rPr>
              <a:t> </a:t>
            </a:r>
            <a:r>
              <a:rPr sz="5400" b="1" dirty="0" err="1">
                <a:latin typeface="Verdana" panose="020B0604030504040204" pitchFamily="34" charset="0"/>
                <a:ea typeface="Verdana" panose="020B0604030504040204" pitchFamily="34" charset="0"/>
                <a:cs typeface="Verdana" panose="020B0604030504040204" pitchFamily="34" charset="0"/>
              </a:rPr>
              <a:t>autoréalisateurs</a:t>
            </a:r>
            <a:r>
              <a:rPr sz="5400" b="1" dirty="0">
                <a:latin typeface="Verdana" panose="020B0604030504040204" pitchFamily="34" charset="0"/>
                <a:ea typeface="Verdana" panose="020B0604030504040204" pitchFamily="34" charset="0"/>
                <a:cs typeface="Verdana" panose="020B0604030504040204" pitchFamily="34" charset="0"/>
              </a:rPr>
              <a:t> </a:t>
            </a:r>
            <a:r>
              <a:rPr sz="5400" dirty="0">
                <a:latin typeface="Verdana" panose="020B0604030504040204" pitchFamily="34" charset="0"/>
                <a:ea typeface="Verdana" panose="020B0604030504040204" pitchFamily="34" charset="0"/>
                <a:cs typeface="Verdana" panose="020B0604030504040204" pitchFamily="34" charset="0"/>
              </a:rPr>
              <a:t>(</a:t>
            </a:r>
            <a:r>
              <a:rPr sz="5400" dirty="0" err="1">
                <a:latin typeface="Verdana" panose="020B0604030504040204" pitchFamily="34" charset="0"/>
                <a:ea typeface="Verdana" panose="020B0604030504040204" pitchFamily="34" charset="0"/>
                <a:cs typeface="Verdana" panose="020B0604030504040204" pitchFamily="34" charset="0"/>
              </a:rPr>
              <a:t>comportements</a:t>
            </a:r>
            <a:r>
              <a:rPr sz="5400" dirty="0">
                <a:latin typeface="Verdana" panose="020B0604030504040204" pitchFamily="34" charset="0"/>
                <a:ea typeface="Verdana" panose="020B0604030504040204" pitchFamily="34" charset="0"/>
                <a:cs typeface="Verdana" panose="020B0604030504040204" pitchFamily="34" charset="0"/>
              </a:rPr>
              <a:t>, attitude face aux </a:t>
            </a:r>
            <a:r>
              <a:rPr sz="5400" dirty="0" err="1">
                <a:latin typeface="Verdana" panose="020B0604030504040204" pitchFamily="34" charset="0"/>
                <a:ea typeface="Verdana" panose="020B0604030504040204" pitchFamily="34" charset="0"/>
                <a:cs typeface="Verdana" panose="020B0604030504040204" pitchFamily="34" charset="0"/>
              </a:rPr>
              <a:t>apprentissages</a:t>
            </a:r>
            <a:r>
              <a:rPr sz="5400" dirty="0">
                <a:latin typeface="Verdana" panose="020B0604030504040204" pitchFamily="34" charset="0"/>
                <a:ea typeface="Verdana" panose="020B0604030504040204" pitchFamily="34" charset="0"/>
                <a:cs typeface="Verdana" panose="020B0604030504040204" pitchFamily="34" charset="0"/>
              </a:rPr>
              <a:t>, orientation…)</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F7403-F246-E56F-014D-A4CF4667F658}"/>
            </a:ext>
          </a:extLst>
        </p:cNvPr>
        <p:cNvGrpSpPr/>
        <p:nvPr/>
      </p:nvGrpSpPr>
      <p:grpSpPr>
        <a:xfrm>
          <a:off x="0" y="0"/>
          <a:ext cx="0" cy="0"/>
          <a:chOff x="0" y="0"/>
          <a:chExt cx="0" cy="0"/>
        </a:xfrm>
      </p:grpSpPr>
      <p:sp>
        <p:nvSpPr>
          <p:cNvPr id="270" name="(Rapide) état des lieux sur les inégalités">
            <a:extLst>
              <a:ext uri="{FF2B5EF4-FFF2-40B4-BE49-F238E27FC236}">
                <a16:creationId xmlns:a16="http://schemas.microsoft.com/office/drawing/2014/main" id="{A4F26CD2-90FF-EDD6-6DE2-70A27D77BA73}"/>
              </a:ext>
            </a:extLst>
          </p:cNvPr>
          <p:cNvSpPr txBox="1">
            <a:spLocks noGrp="1"/>
          </p:cNvSpPr>
          <p:nvPr>
            <p:ph type="title"/>
          </p:nvPr>
        </p:nvSpPr>
        <p:spPr>
          <a:xfrm>
            <a:off x="1219201" y="492237"/>
            <a:ext cx="22045774" cy="1345494"/>
          </a:xfrm>
          <a:prstGeom prst="rect">
            <a:avLst/>
          </a:prstGeom>
          <a:solidFill>
            <a:srgbClr val="D87631"/>
          </a:solidFill>
        </p:spPr>
        <p:txBody>
          <a:bodyPr anchor="ctr"/>
          <a:lstStyle>
            <a:lvl1pPr defTabSz="1389888">
              <a:defRPr sz="6400" spc="-100">
                <a:solidFill>
                  <a:srgbClr val="FFFFFF"/>
                </a:solidFill>
              </a:defRPr>
            </a:lvl1pPr>
          </a:lstStyle>
          <a:p>
            <a:pPr algn="ctr"/>
            <a:r>
              <a:rPr lang="fr-FR" dirty="0"/>
              <a:t>De nombreuses ressources</a:t>
            </a:r>
            <a:endParaRPr dirty="0"/>
          </a:p>
        </p:txBody>
      </p:sp>
      <p:sp>
        <p:nvSpPr>
          <p:cNvPr id="271" name="L’origine sociale : principal facteur d’inégalités…">
            <a:extLst>
              <a:ext uri="{FF2B5EF4-FFF2-40B4-BE49-F238E27FC236}">
                <a16:creationId xmlns:a16="http://schemas.microsoft.com/office/drawing/2014/main" id="{E337CC37-1B66-8E95-0C29-2095D6204AF4}"/>
              </a:ext>
            </a:extLst>
          </p:cNvPr>
          <p:cNvSpPr txBox="1">
            <a:spLocks noGrp="1"/>
          </p:cNvSpPr>
          <p:nvPr>
            <p:ph type="body" sz="quarter" idx="1"/>
          </p:nvPr>
        </p:nvSpPr>
        <p:spPr>
          <a:xfrm>
            <a:off x="1214590" y="2292055"/>
            <a:ext cx="22242270" cy="10397009"/>
          </a:xfrm>
          <a:prstGeom prst="rect">
            <a:avLst/>
          </a:prstGeom>
        </p:spPr>
        <p:txBody>
          <a:bodyPr anchor="ctr">
            <a:normAutofit/>
          </a:bodyPr>
          <a:lstStyle/>
          <a:p>
            <a:pPr marL="595162" lvl="1" indent="-381802" algn="just" defTabSz="462280">
              <a:lnSpc>
                <a:spcPct val="150000"/>
              </a:lnSpc>
              <a:spcBef>
                <a:spcPts val="1300"/>
              </a:spcBef>
              <a:buSzPct val="100000"/>
              <a:defRPr sz="3864" spc="-77">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hlinkClick r:id="rId2"/>
              </a:rPr>
              <a:t>Réseau Canopé</a:t>
            </a:r>
            <a:endParaRPr lang="fr-FR" sz="5400" dirty="0">
              <a:latin typeface="Verdana" panose="020B0604030504040204" pitchFamily="34" charset="0"/>
              <a:ea typeface="Verdana" panose="020B0604030504040204" pitchFamily="34" charset="0"/>
              <a:cs typeface="Verdana" panose="020B0604030504040204" pitchFamily="34" charset="0"/>
            </a:endParaRPr>
          </a:p>
          <a:p>
            <a:pPr marL="595162" lvl="1" indent="-381802" algn="just" defTabSz="462280">
              <a:lnSpc>
                <a:spcPct val="150000"/>
              </a:lnSpc>
              <a:spcBef>
                <a:spcPts val="1300"/>
              </a:spcBef>
              <a:buSzPct val="100000"/>
              <a:defRPr sz="3864" spc="-77">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hlinkClick r:id="rId3"/>
              </a:rPr>
              <a:t>Eduscol</a:t>
            </a:r>
            <a:endParaRPr lang="fr-FR" sz="5400" dirty="0">
              <a:latin typeface="Verdana" panose="020B0604030504040204" pitchFamily="34" charset="0"/>
              <a:ea typeface="Verdana" panose="020B0604030504040204" pitchFamily="34" charset="0"/>
              <a:cs typeface="Verdana" panose="020B0604030504040204" pitchFamily="34" charset="0"/>
            </a:endParaRPr>
          </a:p>
          <a:p>
            <a:pPr marL="595162" lvl="1" indent="-381802" algn="just" defTabSz="462280">
              <a:lnSpc>
                <a:spcPct val="150000"/>
              </a:lnSpc>
              <a:spcBef>
                <a:spcPts val="1300"/>
              </a:spcBef>
              <a:buSzPct val="100000"/>
              <a:defRPr sz="3864" spc="-77">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hlinkClick r:id="rId4"/>
              </a:rPr>
              <a:t>Toile de l’égalité</a:t>
            </a:r>
            <a:endParaRPr lang="fr-FR" sz="5400" dirty="0">
              <a:latin typeface="Verdana" panose="020B0604030504040204" pitchFamily="34" charset="0"/>
              <a:ea typeface="Verdana" panose="020B0604030504040204" pitchFamily="34" charset="0"/>
              <a:cs typeface="Verdana" panose="020B0604030504040204" pitchFamily="34" charset="0"/>
            </a:endParaRPr>
          </a:p>
          <a:p>
            <a:pPr marL="595162" lvl="1" indent="-381802" algn="just" defTabSz="462280">
              <a:lnSpc>
                <a:spcPct val="150000"/>
              </a:lnSpc>
              <a:spcBef>
                <a:spcPts val="1300"/>
              </a:spcBef>
              <a:buSzPct val="100000"/>
              <a:defRPr sz="3864" spc="-77">
                <a:latin typeface="Canela Text Regular"/>
                <a:ea typeface="Canela Text Regular"/>
                <a:cs typeface="Canela Text Regular"/>
                <a:sym typeface="Canela Text Regular"/>
              </a:defRPr>
            </a:pPr>
            <a:r>
              <a:rPr lang="fr-FR" sz="5400" dirty="0">
                <a:latin typeface="Verdana" panose="020B0604030504040204" pitchFamily="34" charset="0"/>
                <a:ea typeface="Verdana" panose="020B0604030504040204" pitchFamily="34" charset="0"/>
                <a:cs typeface="Verdana" panose="020B0604030504040204" pitchFamily="34" charset="0"/>
                <a:hlinkClick r:id="rId5"/>
              </a:rPr>
              <a:t>Aussi.ch</a:t>
            </a:r>
            <a:endParaRPr lang="fr-FR" sz="5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77939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rogramme de la prochaine séance"/>
          <p:cNvSpPr txBox="1">
            <a:spLocks noGrp="1"/>
          </p:cNvSpPr>
          <p:nvPr>
            <p:ph type="title"/>
          </p:nvPr>
        </p:nvSpPr>
        <p:spPr>
          <a:xfrm>
            <a:off x="1219201" y="492237"/>
            <a:ext cx="22045774" cy="2587838"/>
          </a:xfrm>
          <a:prstGeom prst="rect">
            <a:avLst/>
          </a:prstGeom>
          <a:solidFill>
            <a:srgbClr val="D87631"/>
          </a:solidFill>
        </p:spPr>
        <p:txBody>
          <a:bodyPr anchor="ctr"/>
          <a:lstStyle>
            <a:lvl1pPr defTabSz="1389888">
              <a:lnSpc>
                <a:spcPct val="100000"/>
              </a:lnSpc>
              <a:defRPr sz="7900" spc="-123"/>
            </a:lvl1pPr>
          </a:lstStyle>
          <a:p>
            <a:r>
              <a:rPr dirty="0">
                <a:solidFill>
                  <a:schemeClr val="bg1"/>
                </a:solidFill>
              </a:rPr>
              <a:t>Pour la </a:t>
            </a:r>
            <a:r>
              <a:rPr dirty="0" err="1">
                <a:solidFill>
                  <a:schemeClr val="bg1"/>
                </a:solidFill>
              </a:rPr>
              <a:t>prochaine</a:t>
            </a:r>
            <a:r>
              <a:rPr dirty="0">
                <a:solidFill>
                  <a:schemeClr val="bg1"/>
                </a:solidFill>
              </a:rPr>
              <a:t> séance</a:t>
            </a:r>
          </a:p>
        </p:txBody>
      </p:sp>
      <p:sp>
        <p:nvSpPr>
          <p:cNvPr id="232" name="Comment comprendre la (re)production de ces inégalités ?…"/>
          <p:cNvSpPr txBox="1">
            <a:spLocks noGrp="1"/>
          </p:cNvSpPr>
          <p:nvPr>
            <p:ph type="body" sz="quarter" idx="1"/>
          </p:nvPr>
        </p:nvSpPr>
        <p:spPr>
          <a:xfrm>
            <a:off x="1120952" y="3667381"/>
            <a:ext cx="22242270" cy="9308684"/>
          </a:xfrm>
          <a:prstGeom prst="rect">
            <a:avLst/>
          </a:prstGeom>
        </p:spPr>
        <p:txBody>
          <a:bodyPr anchor="ctr"/>
          <a:lstStyle/>
          <a:p>
            <a:pPr marL="372702" indent="-372702">
              <a:spcBef>
                <a:spcPts val="2900"/>
              </a:spcBef>
              <a:buSzPct val="100000"/>
              <a:buChar char="•"/>
              <a:defRPr sz="6600"/>
            </a:pPr>
            <a:r>
              <a:rPr lang="fr-FR" dirty="0">
                <a:latin typeface="Verdana" panose="020B0604030504040204" pitchFamily="34" charset="0"/>
                <a:ea typeface="Verdana" panose="020B0604030504040204" pitchFamily="34" charset="0"/>
                <a:cs typeface="Verdana" panose="020B0604030504040204" pitchFamily="34" charset="0"/>
              </a:rPr>
              <a:t>Lecture du texte </a:t>
            </a:r>
            <a:r>
              <a:rPr dirty="0">
                <a:latin typeface="Verdana" panose="020B0604030504040204" pitchFamily="34" charset="0"/>
                <a:ea typeface="Verdana" panose="020B0604030504040204" pitchFamily="34" charset="0"/>
                <a:cs typeface="Verdana" panose="020B0604030504040204" pitchFamily="34" charset="0"/>
              </a:rPr>
              <a:t>sur </a:t>
            </a:r>
            <a:r>
              <a:rPr dirty="0" err="1">
                <a:latin typeface="Verdana" panose="020B0604030504040204" pitchFamily="34" charset="0"/>
                <a:ea typeface="Verdana" panose="020B0604030504040204" pitchFamily="34" charset="0"/>
                <a:cs typeface="Verdana" panose="020B0604030504040204" pitchFamily="34" charset="0"/>
              </a:rPr>
              <a:t>moodle</a:t>
            </a:r>
            <a:r>
              <a:rPr dirty="0">
                <a:latin typeface="Verdana" panose="020B0604030504040204" pitchFamily="34" charset="0"/>
                <a:ea typeface="Verdana" panose="020B0604030504040204" pitchFamily="34" charset="0"/>
                <a:cs typeface="Verdana" panose="020B0604030504040204" pitchFamily="34" charset="0"/>
              </a:rPr>
              <a:t> → QCM </a:t>
            </a:r>
            <a:r>
              <a:rPr lang="fr-FR" dirty="0">
                <a:latin typeface="Verdana" panose="020B0604030504040204" pitchFamily="34" charset="0"/>
                <a:ea typeface="Verdana" panose="020B0604030504040204" pitchFamily="34" charset="0"/>
                <a:cs typeface="Verdana" panose="020B0604030504040204" pitchFamily="34" charset="0"/>
              </a:rPr>
              <a:t>argumenté </a:t>
            </a:r>
            <a:r>
              <a:rPr dirty="0" err="1">
                <a:latin typeface="Verdana" panose="020B0604030504040204" pitchFamily="34" charset="0"/>
                <a:ea typeface="Verdana" panose="020B0604030504040204" pitchFamily="34" charset="0"/>
                <a:cs typeface="Verdana" panose="020B0604030504040204" pitchFamily="34" charset="0"/>
              </a:rPr>
              <a:t>en</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classe</a:t>
            </a:r>
            <a:r>
              <a:rPr dirty="0">
                <a:latin typeface="Verdana" panose="020B0604030504040204" pitchFamily="34" charset="0"/>
                <a:ea typeface="Verdana" panose="020B0604030504040204" pitchFamily="34" charset="0"/>
                <a:cs typeface="Verdana" panose="020B0604030504040204" pitchFamily="34" charset="0"/>
              </a:rPr>
              <a:t>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Organisation générale du cours"/>
          <p:cNvSpPr txBox="1">
            <a:spLocks noGrp="1"/>
          </p:cNvSpPr>
          <p:nvPr>
            <p:ph type="title"/>
          </p:nvPr>
        </p:nvSpPr>
        <p:spPr>
          <a:xfrm>
            <a:off x="1219199" y="774700"/>
            <a:ext cx="22251654" cy="3102827"/>
          </a:xfrm>
          <a:prstGeom prst="rect">
            <a:avLst/>
          </a:prstGeom>
          <a:solidFill>
            <a:srgbClr val="D87631"/>
          </a:solidFill>
        </p:spPr>
        <p:txBody>
          <a:bodyPr anchor="ctr">
            <a:normAutofit/>
          </a:bodyPr>
          <a:lstStyle>
            <a:lvl1pPr>
              <a:defRPr sz="8500" spc="-108"/>
            </a:lvl1pPr>
          </a:lstStyle>
          <a:p>
            <a:pPr>
              <a:buNone/>
            </a:pPr>
            <a:r>
              <a:rPr sz="11500" dirty="0" err="1">
                <a:solidFill>
                  <a:schemeClr val="bg1"/>
                </a:solidFill>
              </a:rPr>
              <a:t>Programme</a:t>
            </a:r>
            <a:r>
              <a:rPr sz="11500" dirty="0">
                <a:solidFill>
                  <a:schemeClr val="bg1"/>
                </a:solidFill>
              </a:rPr>
              <a:t> de la séance</a:t>
            </a:r>
          </a:p>
        </p:txBody>
      </p:sp>
      <p:sp>
        <p:nvSpPr>
          <p:cNvPr id="166" name="Utilisation de Moodle : forum pour les questions, supports du cours…"/>
          <p:cNvSpPr txBox="1">
            <a:spLocks noGrp="1"/>
          </p:cNvSpPr>
          <p:nvPr>
            <p:ph type="body" sz="quarter" idx="1"/>
          </p:nvPr>
        </p:nvSpPr>
        <p:spPr>
          <a:xfrm>
            <a:off x="1219199" y="4533996"/>
            <a:ext cx="22251654" cy="7873904"/>
          </a:xfrm>
          <a:prstGeom prst="rect">
            <a:avLst/>
          </a:prstGeom>
        </p:spPr>
        <p:txBody>
          <a:bodyPr anchor="ctr">
            <a:normAutofit fontScale="85000" lnSpcReduction="20000"/>
          </a:bodyPr>
          <a:lstStyle/>
          <a:p>
            <a:pPr marL="584200" indent="-584200">
              <a:lnSpc>
                <a:spcPct val="150000"/>
              </a:lnSpc>
              <a:spcBef>
                <a:spcPts val="4800"/>
              </a:spcBef>
              <a:buSzPct val="100000"/>
              <a:buChar char="•"/>
              <a:defRPr sz="6800"/>
            </a:pPr>
            <a:r>
              <a:rPr dirty="0" err="1">
                <a:latin typeface="Verdana" panose="020B0604030504040204" pitchFamily="34" charset="0"/>
                <a:ea typeface="Verdana" panose="020B0604030504040204" pitchFamily="34" charset="0"/>
                <a:cs typeface="Verdana" panose="020B0604030504040204" pitchFamily="34" charset="0"/>
              </a:rPr>
              <a:t>Organisation</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générale</a:t>
            </a:r>
            <a:r>
              <a:rPr dirty="0">
                <a:latin typeface="Verdana" panose="020B0604030504040204" pitchFamily="34" charset="0"/>
                <a:ea typeface="Verdana" panose="020B0604030504040204" pitchFamily="34" charset="0"/>
                <a:cs typeface="Verdana" panose="020B0604030504040204" pitchFamily="34" charset="0"/>
              </a:rPr>
              <a:t> </a:t>
            </a:r>
          </a:p>
          <a:p>
            <a:pPr marL="584200" indent="-584200">
              <a:lnSpc>
                <a:spcPct val="150000"/>
              </a:lnSpc>
              <a:spcBef>
                <a:spcPts val="4800"/>
              </a:spcBef>
              <a:buSzPct val="100000"/>
              <a:buChar char="•"/>
              <a:defRPr sz="6800"/>
            </a:pPr>
            <a:r>
              <a:rPr dirty="0" err="1">
                <a:latin typeface="Verdana" panose="020B0604030504040204" pitchFamily="34" charset="0"/>
                <a:ea typeface="Verdana" panose="020B0604030504040204" pitchFamily="34" charset="0"/>
                <a:cs typeface="Verdana" panose="020B0604030504040204" pitchFamily="34" charset="0"/>
              </a:rPr>
              <a:t>Qu’est-ce</a:t>
            </a:r>
            <a:r>
              <a:rPr dirty="0">
                <a:latin typeface="Verdana" panose="020B0604030504040204" pitchFamily="34" charset="0"/>
                <a:ea typeface="Verdana" panose="020B0604030504040204" pitchFamily="34" charset="0"/>
                <a:cs typeface="Verdana" panose="020B0604030504040204" pitchFamily="34" charset="0"/>
              </a:rPr>
              <a:t> que la </a:t>
            </a:r>
            <a:r>
              <a:rPr dirty="0" err="1">
                <a:latin typeface="Verdana" panose="020B0604030504040204" pitchFamily="34" charset="0"/>
                <a:ea typeface="Verdana" panose="020B0604030504040204" pitchFamily="34" charset="0"/>
                <a:cs typeface="Verdana" panose="020B0604030504040204" pitchFamily="34" charset="0"/>
              </a:rPr>
              <a:t>sociologie</a:t>
            </a:r>
            <a:r>
              <a:rPr dirty="0">
                <a:latin typeface="Verdana" panose="020B0604030504040204" pitchFamily="34" charset="0"/>
                <a:ea typeface="Verdana" panose="020B0604030504040204" pitchFamily="34" charset="0"/>
                <a:cs typeface="Verdana" panose="020B0604030504040204" pitchFamily="34" charset="0"/>
              </a:rPr>
              <a:t> ? </a:t>
            </a:r>
          </a:p>
          <a:p>
            <a:pPr marL="584200" indent="-584200">
              <a:lnSpc>
                <a:spcPct val="150000"/>
              </a:lnSpc>
              <a:spcBef>
                <a:spcPts val="4800"/>
              </a:spcBef>
              <a:buSzPct val="100000"/>
              <a:buChar char="•"/>
              <a:defRPr sz="6800"/>
            </a:pPr>
            <a:r>
              <a:rPr dirty="0" err="1">
                <a:latin typeface="Verdana" panose="020B0604030504040204" pitchFamily="34" charset="0"/>
                <a:ea typeface="Verdana" panose="020B0604030504040204" pitchFamily="34" charset="0"/>
                <a:cs typeface="Verdana" panose="020B0604030504040204" pitchFamily="34" charset="0"/>
              </a:rPr>
              <a:t>Pourquoi</a:t>
            </a:r>
            <a:r>
              <a:rPr dirty="0">
                <a:latin typeface="Verdana" panose="020B0604030504040204" pitchFamily="34" charset="0"/>
                <a:ea typeface="Verdana" panose="020B0604030504040204" pitchFamily="34" charset="0"/>
                <a:cs typeface="Verdana" panose="020B0604030504040204" pitchFamily="34" charset="0"/>
              </a:rPr>
              <a:t> un </a:t>
            </a:r>
            <a:r>
              <a:rPr dirty="0" err="1">
                <a:latin typeface="Verdana" panose="020B0604030504040204" pitchFamily="34" charset="0"/>
                <a:ea typeface="Verdana" panose="020B0604030504040204" pitchFamily="34" charset="0"/>
                <a:cs typeface="Verdana" panose="020B0604030504040204" pitchFamily="34" charset="0"/>
              </a:rPr>
              <a:t>cours</a:t>
            </a:r>
            <a:r>
              <a:rPr dirty="0">
                <a:latin typeface="Verdana" panose="020B0604030504040204" pitchFamily="34" charset="0"/>
                <a:ea typeface="Verdana" panose="020B0604030504040204" pitchFamily="34" charset="0"/>
                <a:cs typeface="Verdana" panose="020B0604030504040204" pitchFamily="34" charset="0"/>
              </a:rPr>
              <a:t> de </a:t>
            </a:r>
            <a:r>
              <a:rPr lang="fr-FR" dirty="0">
                <a:latin typeface="Verdana" panose="020B0604030504040204" pitchFamily="34" charset="0"/>
                <a:ea typeface="Verdana" panose="020B0604030504040204" pitchFamily="34" charset="0"/>
                <a:cs typeface="Verdana" panose="020B0604030504040204" pitchFamily="34" charset="0"/>
              </a:rPr>
              <a:t>sociologie </a:t>
            </a:r>
            <a:r>
              <a:rPr dirty="0" err="1">
                <a:latin typeface="Verdana" panose="020B0604030504040204" pitchFamily="34" charset="0"/>
                <a:ea typeface="Verdana" panose="020B0604030504040204" pitchFamily="34" charset="0"/>
                <a:cs typeface="Verdana" panose="020B0604030504040204" pitchFamily="34" charset="0"/>
              </a:rPr>
              <a:t>en</a:t>
            </a:r>
            <a:r>
              <a:rPr dirty="0">
                <a:latin typeface="Verdana" panose="020B0604030504040204" pitchFamily="34" charset="0"/>
                <a:ea typeface="Verdana" panose="020B0604030504040204" pitchFamily="34" charset="0"/>
                <a:cs typeface="Verdana" panose="020B0604030504040204" pitchFamily="34" charset="0"/>
              </a:rPr>
              <a:t> master MEEF</a:t>
            </a:r>
            <a:r>
              <a:rPr lang="fr-FR" dirty="0">
                <a:latin typeface="Verdana" panose="020B0604030504040204" pitchFamily="34" charset="0"/>
                <a:ea typeface="Verdana" panose="020B0604030504040204" pitchFamily="34" charset="0"/>
                <a:cs typeface="Verdana" panose="020B0604030504040204" pitchFamily="34" charset="0"/>
              </a:rPr>
              <a:t> </a:t>
            </a:r>
            <a:r>
              <a:rPr dirty="0">
                <a:latin typeface="Verdana" panose="020B0604030504040204" pitchFamily="34" charset="0"/>
                <a:ea typeface="Verdana" panose="020B0604030504040204" pitchFamily="34" charset="0"/>
                <a:cs typeface="Verdana" panose="020B0604030504040204" pitchFamily="34" charset="0"/>
              </a:rPr>
              <a:t>? </a:t>
            </a:r>
            <a:endParaRPr lang="fr-FR" dirty="0">
              <a:latin typeface="Verdana" panose="020B0604030504040204" pitchFamily="34" charset="0"/>
              <a:ea typeface="Verdana" panose="020B0604030504040204" pitchFamily="34" charset="0"/>
              <a:cs typeface="Verdana" panose="020B0604030504040204" pitchFamily="34" charset="0"/>
            </a:endParaRPr>
          </a:p>
          <a:p>
            <a:pPr marL="584200" indent="-584200">
              <a:lnSpc>
                <a:spcPct val="150000"/>
              </a:lnSpc>
              <a:spcBef>
                <a:spcPts val="4800"/>
              </a:spcBef>
              <a:buSzPct val="100000"/>
              <a:buChar char="•"/>
              <a:defRPr sz="6800"/>
            </a:pPr>
            <a:r>
              <a:rPr lang="fr-FR" dirty="0">
                <a:latin typeface="Verdana" panose="020B0604030504040204" pitchFamily="34" charset="0"/>
                <a:ea typeface="Verdana" panose="020B0604030504040204" pitchFamily="34" charset="0"/>
                <a:cs typeface="Verdana" panose="020B0604030504040204" pitchFamily="34" charset="0"/>
              </a:rPr>
              <a:t>Quelles singularités de l’enseignement en voies pro et techno ? </a:t>
            </a:r>
            <a:endParaRPr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469B2-DF93-8C9B-41AF-1325425FE985}"/>
              </a:ext>
            </a:extLst>
          </p:cNvPr>
          <p:cNvSpPr/>
          <p:nvPr>
            <p:custDataLst>
              <p:tags r:id="rId2"/>
            </p:custDataLst>
          </p:nvPr>
        </p:nvSpPr>
        <p:spPr>
          <a:xfrm>
            <a:off x="889386" y="3485407"/>
            <a:ext cx="4743393" cy="4743391"/>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34EDFB98-356A-096D-24FD-F04B19FCB3F2}"/>
              </a:ext>
            </a:extLst>
          </p:cNvPr>
          <p:cNvSpPr/>
          <p:nvPr>
            <p:custDataLst>
              <p:tags r:id="rId3"/>
            </p:custDataLst>
          </p:nvPr>
        </p:nvSpPr>
        <p:spPr>
          <a:xfrm>
            <a:off x="6225702" y="2001794"/>
            <a:ext cx="16972451" cy="7710616"/>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Qu’évoque pour vous la sociologie ?</a:t>
            </a:r>
          </a:p>
        </p:txBody>
      </p:sp>
      <p:sp>
        <p:nvSpPr>
          <p:cNvPr id="4" name="Rectangle 3">
            <a:extLst>
              <a:ext uri="{FF2B5EF4-FFF2-40B4-BE49-F238E27FC236}">
                <a16:creationId xmlns:a16="http://schemas.microsoft.com/office/drawing/2014/main" id="{1FCCE28B-92D6-29E9-B9DB-5D54168D7DAC}"/>
              </a:ext>
            </a:extLst>
          </p:cNvPr>
          <p:cNvSpPr/>
          <p:nvPr/>
        </p:nvSpPr>
        <p:spPr>
          <a:xfrm>
            <a:off x="0" y="11640065"/>
            <a:ext cx="24384002" cy="2075935"/>
          </a:xfrm>
          <a:prstGeom prst="rect">
            <a:avLst/>
          </a:prstGeom>
          <a:solidFill>
            <a:srgbClr val="198038"/>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1482310" tIns="518984" rIns="3705775" bIns="407773" rtlCol="0" anchor="ctr">
            <a:normAutofit/>
          </a:bodyPr>
          <a:lstStyle/>
          <a:p>
            <a:r>
              <a:rPr lang="fr-FR" sz="2600">
                <a:solidFill>
                  <a:srgbClr val="FFFFFF"/>
                </a:solidFill>
              </a:rPr>
              <a:t>The </a:t>
            </a:r>
            <a:r>
              <a:rPr lang="fr-FR" sz="2600">
                <a:solidFill>
                  <a:srgbClr val="FFFFFF"/>
                </a:solidFill>
                <a:hlinkClick r:id="rId7">
                  <a:extLst>
                    <a:ext uri="{A12FA001-AC4F-418D-AE19-62706E023703}">
                      <ahyp:hlinkClr xmlns:ahyp="http://schemas.microsoft.com/office/drawing/2018/hyperlinkcolor" val="tx"/>
                    </a:ext>
                  </a:extLst>
                </a:hlinkClick>
              </a:rPr>
              <a:t>Slido app</a:t>
            </a:r>
            <a:r>
              <a:rPr lang="fr-FR" sz="2600">
                <a:solidFill>
                  <a:srgbClr val="FFFFFF"/>
                </a:solidFill>
              </a:rPr>
              <a:t> must be installed on every computer you’re presenting from</a:t>
            </a:r>
          </a:p>
        </p:txBody>
      </p:sp>
      <p:pic>
        <p:nvPicPr>
          <p:cNvPr id="6" name="Graphique 5">
            <a:extLst>
              <a:ext uri="{FF2B5EF4-FFF2-40B4-BE49-F238E27FC236}">
                <a16:creationId xmlns:a16="http://schemas.microsoft.com/office/drawing/2014/main" id="{30560291-7514-B678-075C-4A8443D2128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592924" y="12381571"/>
            <a:ext cx="592924" cy="592924"/>
          </a:xfrm>
          <a:prstGeom prst="rect">
            <a:avLst/>
          </a:prstGeom>
        </p:spPr>
      </p:pic>
      <p:sp>
        <p:nvSpPr>
          <p:cNvPr id="7" name="Trapèze 6">
            <a:extLst>
              <a:ext uri="{FF2B5EF4-FFF2-40B4-BE49-F238E27FC236}">
                <a16:creationId xmlns:a16="http://schemas.microsoft.com/office/drawing/2014/main" id="{D8331AEB-5591-4038-61F3-CDD6B25A1AF7}"/>
              </a:ext>
            </a:extLst>
          </p:cNvPr>
          <p:cNvSpPr/>
          <p:nvPr/>
        </p:nvSpPr>
        <p:spPr>
          <a:xfrm rot="2700000">
            <a:off x="19240742" y="1029849"/>
            <a:ext cx="6670396" cy="1556425"/>
          </a:xfrm>
          <a:prstGeom prst="trapezoid">
            <a:avLst>
              <a:gd name="adj" fmla="val 100000"/>
            </a:avLst>
          </a:prstGeom>
          <a:solidFill>
            <a:srgbClr val="EDFAF2"/>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a:bodyPr>
          <a:lstStyle/>
          <a:p>
            <a:pPr algn="ctr"/>
            <a:r>
              <a:rPr lang="fr-FR" sz="2600" b="1">
                <a:solidFill>
                  <a:srgbClr val="198038"/>
                </a:solidFill>
              </a:rPr>
              <a:t>Do not edit
</a:t>
            </a:r>
            <a:r>
              <a:rPr lang="fr-FR"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9" name="Graphique 8">
            <a:extLst>
              <a:ext uri="{FF2B5EF4-FFF2-40B4-BE49-F238E27FC236}">
                <a16:creationId xmlns:a16="http://schemas.microsoft.com/office/drawing/2014/main" id="{6841EAF5-79ED-07C8-CFD5-B2CA32C08D1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1493496" y="12307455"/>
            <a:ext cx="2223465" cy="741155"/>
          </a:xfrm>
          <a:prstGeom prst="rect">
            <a:avLst/>
          </a:prstGeom>
        </p:spPr>
      </p:pic>
    </p:spTree>
    <p:custDataLst>
      <p:tags r:id="rId1"/>
    </p:custDataLst>
    <p:extLst>
      <p:ext uri="{BB962C8B-B14F-4D97-AF65-F5344CB8AC3E}">
        <p14:creationId xmlns:p14="http://schemas.microsoft.com/office/powerpoint/2010/main" val="116390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3"/>
                                        </p:tgtEl>
                                      </p:cBhvr>
                                    </p:animEffect>
                                    <p:animScale>
                                      <p:cBhvr>
                                        <p:cTn id="7" dur="2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Qu’est-ce que la sociologie ?"/>
          <p:cNvSpPr txBox="1">
            <a:spLocks noGrp="1"/>
          </p:cNvSpPr>
          <p:nvPr>
            <p:ph type="title"/>
          </p:nvPr>
        </p:nvSpPr>
        <p:spPr>
          <a:xfrm>
            <a:off x="1219199" y="492237"/>
            <a:ext cx="22251654" cy="1882663"/>
          </a:xfrm>
          <a:prstGeom prst="rect">
            <a:avLst/>
          </a:prstGeom>
          <a:solidFill>
            <a:srgbClr val="D87631"/>
          </a:solidFill>
        </p:spPr>
        <p:txBody>
          <a:bodyPr anchor="ctr">
            <a:normAutofit/>
          </a:bodyPr>
          <a:lstStyle>
            <a:lvl1pPr>
              <a:defRPr spc="-92"/>
            </a:lvl1pPr>
          </a:lstStyle>
          <a:p>
            <a:r>
              <a:rPr lang="fr-FR" sz="9600" dirty="0">
                <a:solidFill>
                  <a:schemeClr val="bg1"/>
                </a:solidFill>
              </a:rPr>
              <a:t>Qu’est-ce que la sociologie ?</a:t>
            </a:r>
          </a:p>
        </p:txBody>
      </p:sp>
      <p:sp>
        <p:nvSpPr>
          <p:cNvPr id="169" name="Une science avec son objet, son mode de raisonnement et ses méthodes…"/>
          <p:cNvSpPr txBox="1">
            <a:spLocks noGrp="1"/>
          </p:cNvSpPr>
          <p:nvPr>
            <p:ph type="body" sz="quarter" idx="1"/>
          </p:nvPr>
        </p:nvSpPr>
        <p:spPr>
          <a:xfrm>
            <a:off x="1219199" y="3765201"/>
            <a:ext cx="22251654" cy="9528557"/>
          </a:xfrm>
          <a:prstGeom prst="rect">
            <a:avLst/>
          </a:prstGeom>
        </p:spPr>
        <p:txBody>
          <a:bodyPr anchor="ctr">
            <a:normAutofit fontScale="77500" lnSpcReduction="20000"/>
          </a:bodyPr>
          <a:lstStyle/>
          <a:p>
            <a:pPr marL="466667" indent="-466667" defTabSz="2292038">
              <a:lnSpc>
                <a:spcPct val="160000"/>
              </a:lnSpc>
              <a:spcBef>
                <a:spcPts val="2200"/>
              </a:spcBef>
              <a:buSzPct val="100000"/>
              <a:buChar char="‣"/>
              <a:defRPr sz="6300"/>
            </a:pPr>
            <a:r>
              <a:rPr lang="fr-FR" dirty="0">
                <a:latin typeface="Verdana" panose="020B0604030504040204" pitchFamily="34" charset="0"/>
                <a:ea typeface="Verdana" panose="020B0604030504040204" pitchFamily="34" charset="0"/>
                <a:cs typeface="Verdana" panose="020B0604030504040204" pitchFamily="34" charset="0"/>
              </a:rPr>
              <a:t>Émilie Durkheim (1858-1917), un « père fondateur » de la sociologie française : la sociologie comme </a:t>
            </a:r>
            <a:r>
              <a:rPr lang="fr-FR" b="1" dirty="0">
                <a:latin typeface="Verdana" panose="020B0604030504040204" pitchFamily="34" charset="0"/>
                <a:ea typeface="Verdana" panose="020B0604030504040204" pitchFamily="34" charset="0"/>
                <a:cs typeface="Verdana" panose="020B0604030504040204" pitchFamily="34" charset="0"/>
              </a:rPr>
              <a:t>étude des faits sociaux</a:t>
            </a:r>
            <a:r>
              <a:rPr lang="fr-FR" dirty="0">
                <a:latin typeface="Verdana" panose="020B0604030504040204" pitchFamily="34" charset="0"/>
                <a:ea typeface="Verdana" panose="020B0604030504040204" pitchFamily="34" charset="0"/>
                <a:cs typeface="Verdana" panose="020B0604030504040204" pitchFamily="34" charset="0"/>
              </a:rPr>
              <a:t>.</a:t>
            </a:r>
          </a:p>
          <a:p>
            <a:pPr marL="466667" indent="-466667" defTabSz="2292038">
              <a:lnSpc>
                <a:spcPct val="160000"/>
              </a:lnSpc>
              <a:spcBef>
                <a:spcPts val="2200"/>
              </a:spcBef>
              <a:buSzPct val="100000"/>
              <a:buChar char="‣"/>
              <a:defRPr sz="6300"/>
            </a:pPr>
            <a:r>
              <a:rPr lang="fr-FR" dirty="0">
                <a:latin typeface="Verdana" panose="020B0604030504040204" pitchFamily="34" charset="0"/>
                <a:ea typeface="Verdana" panose="020B0604030504040204" pitchFamily="34" charset="0"/>
                <a:cs typeface="Verdana" panose="020B0604030504040204" pitchFamily="34" charset="0"/>
              </a:rPr>
              <a:t>Les « </a:t>
            </a:r>
            <a:r>
              <a:rPr lang="fr-FR" dirty="0">
                <a:solidFill>
                  <a:schemeClr val="accent5"/>
                </a:solidFill>
                <a:latin typeface="Verdana" panose="020B0604030504040204" pitchFamily="34" charset="0"/>
                <a:ea typeface="Verdana" panose="020B0604030504040204" pitchFamily="34" charset="0"/>
                <a:cs typeface="Verdana" panose="020B0604030504040204" pitchFamily="34" charset="0"/>
              </a:rPr>
              <a:t>faits sociaux</a:t>
            </a:r>
            <a:r>
              <a:rPr lang="fr-FR" dirty="0">
                <a:latin typeface="Verdana" panose="020B0604030504040204" pitchFamily="34" charset="0"/>
                <a:ea typeface="Verdana" panose="020B0604030504040204" pitchFamily="34" charset="0"/>
                <a:cs typeface="Verdana" panose="020B0604030504040204" pitchFamily="34" charset="0"/>
              </a:rPr>
              <a:t> » = des </a:t>
            </a:r>
            <a:r>
              <a:rPr lang="fr-FR" dirty="0">
                <a:solidFill>
                  <a:schemeClr val="accent5"/>
                </a:solidFill>
                <a:latin typeface="Verdana" panose="020B0604030504040204" pitchFamily="34" charset="0"/>
                <a:ea typeface="Verdana" panose="020B0604030504040204" pitchFamily="34" charset="0"/>
                <a:cs typeface="Verdana" panose="020B0604030504040204" pitchFamily="34" charset="0"/>
              </a:rPr>
              <a:t>normes sociales </a:t>
            </a:r>
            <a:r>
              <a:rPr lang="fr-FR" dirty="0">
                <a:latin typeface="Verdana" panose="020B0604030504040204" pitchFamily="34" charset="0"/>
                <a:ea typeface="Verdana" panose="020B0604030504040204" pitchFamily="34" charset="0"/>
                <a:cs typeface="Verdana" panose="020B0604030504040204" pitchFamily="34" charset="0"/>
              </a:rPr>
              <a:t>= « </a:t>
            </a:r>
            <a:r>
              <a:rPr lang="fr-FR" i="1" dirty="0">
                <a:latin typeface="Verdana" panose="020B0604030504040204" pitchFamily="34" charset="0"/>
                <a:ea typeface="Verdana" panose="020B0604030504040204" pitchFamily="34" charset="0"/>
                <a:cs typeface="Verdana" panose="020B0604030504040204" pitchFamily="34" charset="0"/>
              </a:rPr>
              <a:t>des </a:t>
            </a:r>
            <a:r>
              <a:rPr lang="fr-FR" i="1" dirty="0" err="1">
                <a:latin typeface="Verdana" panose="020B0604030504040204" pitchFamily="34" charset="0"/>
                <a:ea typeface="Verdana" panose="020B0604030504040204" pitchFamily="34" charset="0"/>
                <a:cs typeface="Verdana" panose="020B0604030504040204" pitchFamily="34" charset="0"/>
              </a:rPr>
              <a:t>manières</a:t>
            </a:r>
            <a:r>
              <a:rPr lang="fr-FR" i="1" dirty="0">
                <a:latin typeface="Verdana" panose="020B0604030504040204" pitchFamily="34" charset="0"/>
                <a:ea typeface="Verdana" panose="020B0604030504040204" pitchFamily="34" charset="0"/>
                <a:cs typeface="Verdana" panose="020B0604030504040204" pitchFamily="34" charset="0"/>
              </a:rPr>
              <a:t> d’agir, de penser et de sentir, </a:t>
            </a:r>
            <a:r>
              <a:rPr lang="fr-FR" i="1" dirty="0" err="1">
                <a:latin typeface="Verdana" panose="020B0604030504040204" pitchFamily="34" charset="0"/>
                <a:ea typeface="Verdana" panose="020B0604030504040204" pitchFamily="34" charset="0"/>
                <a:cs typeface="Verdana" panose="020B0604030504040204" pitchFamily="34" charset="0"/>
              </a:rPr>
              <a:t>extérieures</a:t>
            </a:r>
            <a:r>
              <a:rPr lang="fr-FR" i="1" dirty="0">
                <a:latin typeface="Verdana" panose="020B0604030504040204" pitchFamily="34" charset="0"/>
                <a:ea typeface="Verdana" panose="020B0604030504040204" pitchFamily="34" charset="0"/>
                <a:cs typeface="Verdana" panose="020B0604030504040204" pitchFamily="34" charset="0"/>
              </a:rPr>
              <a:t> à l’individu, et qui sont </a:t>
            </a:r>
            <a:r>
              <a:rPr lang="fr-FR" i="1" dirty="0" err="1">
                <a:latin typeface="Verdana" panose="020B0604030504040204" pitchFamily="34" charset="0"/>
                <a:ea typeface="Verdana" panose="020B0604030504040204" pitchFamily="34" charset="0"/>
                <a:cs typeface="Verdana" panose="020B0604030504040204" pitchFamily="34" charset="0"/>
              </a:rPr>
              <a:t>douées</a:t>
            </a:r>
            <a:r>
              <a:rPr lang="fr-FR" i="1" dirty="0">
                <a:latin typeface="Verdana" panose="020B0604030504040204" pitchFamily="34" charset="0"/>
                <a:ea typeface="Verdana" panose="020B0604030504040204" pitchFamily="34" charset="0"/>
                <a:cs typeface="Verdana" panose="020B0604030504040204" pitchFamily="34" charset="0"/>
              </a:rPr>
              <a:t> d’un pouvoir de coercition en vertu duquel ils s’imposent à lui</a:t>
            </a:r>
            <a:r>
              <a:rPr lang="fr-FR" dirty="0">
                <a:latin typeface="Verdana" panose="020B0604030504040204" pitchFamily="34" charset="0"/>
                <a:ea typeface="Verdana" panose="020B0604030504040204" pitchFamily="34" charset="0"/>
                <a:cs typeface="Verdana" panose="020B0604030504040204" pitchFamily="34" charset="0"/>
              </a:rPr>
              <a:t>. » </a:t>
            </a:r>
          </a:p>
          <a:p>
            <a:pPr marL="466667" indent="-466667" defTabSz="2292038">
              <a:lnSpc>
                <a:spcPct val="160000"/>
              </a:lnSpc>
              <a:spcBef>
                <a:spcPts val="2200"/>
              </a:spcBef>
              <a:buSzPct val="100000"/>
              <a:buChar char="‣"/>
              <a:defRPr sz="6300"/>
            </a:pPr>
            <a:r>
              <a:rPr lang="fr-FR" dirty="0">
                <a:latin typeface="Verdana" panose="020B0604030504040204" pitchFamily="34" charset="0"/>
                <a:ea typeface="Verdana" panose="020B0604030504040204" pitchFamily="34" charset="0"/>
                <a:cs typeface="Verdana" panose="020B0604030504040204" pitchFamily="34" charset="0"/>
              </a:rPr>
              <a:t>Le fait social est </a:t>
            </a:r>
            <a:r>
              <a:rPr lang="fr-FR" b="1" dirty="0">
                <a:latin typeface="Verdana" panose="020B0604030504040204" pitchFamily="34" charset="0"/>
                <a:ea typeface="Verdana" panose="020B0604030504040204" pitchFamily="34" charset="0"/>
                <a:cs typeface="Verdana" panose="020B0604030504040204" pitchFamily="34" charset="0"/>
              </a:rPr>
              <a:t>extérieur aux individus</a:t>
            </a:r>
            <a:r>
              <a:rPr lang="fr-FR" dirty="0">
                <a:latin typeface="Verdana" panose="020B0604030504040204" pitchFamily="34" charset="0"/>
                <a:ea typeface="Verdana" panose="020B0604030504040204" pitchFamily="34" charset="0"/>
                <a:cs typeface="Verdana" panose="020B0604030504040204" pitchFamily="34" charset="0"/>
              </a:rPr>
              <a:t>, </a:t>
            </a:r>
            <a:r>
              <a:rPr lang="fr-FR" b="1" dirty="0">
                <a:latin typeface="Verdana" panose="020B0604030504040204" pitchFamily="34" charset="0"/>
                <a:ea typeface="Verdana" panose="020B0604030504040204" pitchFamily="34" charset="0"/>
                <a:cs typeface="Verdana" panose="020B0604030504040204" pitchFamily="34" charset="0"/>
              </a:rPr>
              <a:t>contraignant</a:t>
            </a:r>
            <a:r>
              <a:rPr lang="fr-FR" dirty="0">
                <a:latin typeface="Verdana" panose="020B0604030504040204" pitchFamily="34" charset="0"/>
                <a:ea typeface="Verdana" panose="020B0604030504040204" pitchFamily="34" charset="0"/>
                <a:cs typeface="Verdana" panose="020B0604030504040204" pitchFamily="34" charset="0"/>
              </a:rPr>
              <a:t> et </a:t>
            </a:r>
            <a:r>
              <a:rPr lang="fr-FR" b="1" dirty="0">
                <a:latin typeface="Verdana" panose="020B0604030504040204" pitchFamily="34" charset="0"/>
                <a:ea typeface="Verdana" panose="020B0604030504040204" pitchFamily="34" charset="0"/>
                <a:cs typeface="Verdana" panose="020B0604030504040204" pitchFamily="34" charset="0"/>
              </a:rPr>
              <a:t>collectif</a:t>
            </a:r>
            <a:r>
              <a:rPr lang="fr-FR" dirty="0"/>
              <a:t>.</a:t>
            </a:r>
          </a:p>
        </p:txBody>
      </p:sp>
      <p:sp>
        <p:nvSpPr>
          <p:cNvPr id="170" name="Une science avec son objet, son mode de raisonnement et ses méthodes"/>
          <p:cNvSpPr txBox="1"/>
          <p:nvPr/>
        </p:nvSpPr>
        <p:spPr>
          <a:xfrm>
            <a:off x="1248663" y="2587087"/>
            <a:ext cx="22192727" cy="853431"/>
          </a:xfrm>
          <a:prstGeom prst="rect">
            <a:avLst/>
          </a:prstGeom>
          <a:solidFill>
            <a:srgbClr val="D87631">
              <a:alpha val="21285"/>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defTabSz="2292038">
              <a:lnSpc>
                <a:spcPct val="90000"/>
              </a:lnSpc>
              <a:spcBef>
                <a:spcPts val="2200"/>
              </a:spcBef>
              <a:defRPr sz="5800" b="0" spc="0">
                <a:solidFill>
                  <a:srgbClr val="FFFFFF"/>
                </a:solidFill>
              </a:defRPr>
            </a:pPr>
            <a:r>
              <a:rPr dirty="0">
                <a:solidFill>
                  <a:srgbClr val="000000"/>
                </a:solidFill>
              </a:rPr>
              <a:t>Une science avec son </a:t>
            </a:r>
            <a:r>
              <a:rPr b="1" u="sng" dirty="0" err="1">
                <a:solidFill>
                  <a:srgbClr val="000000"/>
                </a:solidFill>
              </a:rPr>
              <a:t>objet</a:t>
            </a:r>
            <a:r>
              <a:rPr dirty="0">
                <a:solidFill>
                  <a:srgbClr val="000000"/>
                </a:solidFill>
              </a:rPr>
              <a:t>,</a:t>
            </a:r>
            <a:r>
              <a:rPr dirty="0">
                <a:solidFill>
                  <a:srgbClr val="ECBC9A"/>
                </a:solidFill>
              </a:rPr>
              <a:t> son </a:t>
            </a:r>
            <a:r>
              <a:rPr b="1" dirty="0">
                <a:solidFill>
                  <a:srgbClr val="ECBC9A"/>
                </a:solidFill>
              </a:rPr>
              <a:t>mode de </a:t>
            </a:r>
            <a:r>
              <a:rPr b="1" dirty="0" err="1">
                <a:solidFill>
                  <a:srgbClr val="ECBC9A"/>
                </a:solidFill>
              </a:rPr>
              <a:t>raisonnement</a:t>
            </a:r>
            <a:r>
              <a:rPr dirty="0">
                <a:solidFill>
                  <a:srgbClr val="ECBC9A"/>
                </a:solidFill>
              </a:rPr>
              <a:t> et </a:t>
            </a:r>
            <a:r>
              <a:rPr dirty="0" err="1">
                <a:solidFill>
                  <a:srgbClr val="ECBC9A"/>
                </a:solidFill>
              </a:rPr>
              <a:t>ses</a:t>
            </a:r>
            <a:r>
              <a:rPr dirty="0">
                <a:solidFill>
                  <a:srgbClr val="ECBC9A"/>
                </a:solidFill>
              </a:rPr>
              <a:t> </a:t>
            </a:r>
            <a:r>
              <a:rPr b="1" dirty="0" err="1">
                <a:solidFill>
                  <a:srgbClr val="ECBC9A"/>
                </a:solidFill>
              </a:rPr>
              <a:t>méthodes</a:t>
            </a:r>
            <a:endParaRPr b="1" dirty="0">
              <a:solidFill>
                <a:srgbClr val="ECBC9A"/>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La socialisation, un concept central en sociologie"/>
          <p:cNvSpPr txBox="1">
            <a:spLocks noGrp="1"/>
          </p:cNvSpPr>
          <p:nvPr>
            <p:ph type="title"/>
          </p:nvPr>
        </p:nvSpPr>
        <p:spPr>
          <a:xfrm>
            <a:off x="1219199" y="492237"/>
            <a:ext cx="22251654" cy="1882663"/>
          </a:xfrm>
          <a:prstGeom prst="rect">
            <a:avLst/>
          </a:prstGeom>
          <a:solidFill>
            <a:srgbClr val="D87631"/>
          </a:solidFill>
        </p:spPr>
        <p:txBody>
          <a:bodyPr anchor="ctr">
            <a:normAutofit/>
          </a:bodyPr>
          <a:lstStyle>
            <a:lvl1pPr defTabSz="2365248">
              <a:defRPr sz="7200"/>
            </a:lvl1pPr>
          </a:lstStyle>
          <a:p>
            <a:pPr>
              <a:buNone/>
            </a:pPr>
            <a:r>
              <a:rPr sz="8800" dirty="0" err="1">
                <a:solidFill>
                  <a:schemeClr val="bg1"/>
                </a:solidFill>
              </a:rPr>
              <a:t>Qu’est-ce</a:t>
            </a:r>
            <a:r>
              <a:rPr sz="8800" dirty="0">
                <a:solidFill>
                  <a:schemeClr val="bg1"/>
                </a:solidFill>
              </a:rPr>
              <a:t> que la </a:t>
            </a:r>
            <a:r>
              <a:rPr sz="8800" dirty="0" err="1">
                <a:solidFill>
                  <a:schemeClr val="bg1"/>
                </a:solidFill>
              </a:rPr>
              <a:t>sociologie</a:t>
            </a:r>
            <a:r>
              <a:rPr sz="8800" dirty="0">
                <a:solidFill>
                  <a:schemeClr val="bg1"/>
                </a:solidFill>
              </a:rPr>
              <a:t> ?</a:t>
            </a:r>
          </a:p>
        </p:txBody>
      </p:sp>
      <p:sp>
        <p:nvSpPr>
          <p:cNvPr id="173" name="« C’est l’ensemble des processus par lesquels l’individu est construit, on dira aussi formé, modelé, façonné, fabriqué, conditionné, par la société globale et locale dans laquelle il vit, processus au cours desquels l’individu acquiert, apprend, intérior"/>
          <p:cNvSpPr txBox="1">
            <a:spLocks noGrp="1"/>
          </p:cNvSpPr>
          <p:nvPr>
            <p:ph type="body" idx="1"/>
          </p:nvPr>
        </p:nvSpPr>
        <p:spPr>
          <a:xfrm>
            <a:off x="1219199" y="2732138"/>
            <a:ext cx="22251654" cy="10321687"/>
          </a:xfrm>
          <a:prstGeom prst="rect">
            <a:avLst/>
          </a:prstGeom>
        </p:spPr>
        <p:txBody>
          <a:bodyPr anchor="ctr">
            <a:normAutofit fontScale="92500" lnSpcReduction="10000"/>
          </a:bodyPr>
          <a:lstStyle/>
          <a:p>
            <a:pPr marL="466667" indent="-466667" defTabSz="2292038">
              <a:lnSpc>
                <a:spcPct val="150000"/>
              </a:lnSpc>
              <a:spcBef>
                <a:spcPts val="2200"/>
              </a:spcBef>
              <a:buSzPct val="100000"/>
              <a:buChar char="‣"/>
              <a:defRPr sz="6300"/>
            </a:pPr>
            <a:r>
              <a:rPr dirty="0">
                <a:latin typeface="Verdana" panose="020B0604030504040204" pitchFamily="34" charset="0"/>
                <a:ea typeface="Verdana" panose="020B0604030504040204" pitchFamily="34" charset="0"/>
                <a:cs typeface="Verdana" panose="020B0604030504040204" pitchFamily="34" charset="0"/>
              </a:rPr>
              <a:t>Les </a:t>
            </a:r>
            <a:r>
              <a:rPr dirty="0" err="1">
                <a:latin typeface="Verdana" panose="020B0604030504040204" pitchFamily="34" charset="0"/>
                <a:ea typeface="Verdana" panose="020B0604030504040204" pitchFamily="34" charset="0"/>
                <a:cs typeface="Verdana" panose="020B0604030504040204" pitchFamily="34" charset="0"/>
              </a:rPr>
              <a:t>normes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sont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incorporées</a:t>
            </a:r>
            <a:r>
              <a:rPr dirty="0">
                <a:latin typeface="Verdana" panose="020B0604030504040204" pitchFamily="34" charset="0"/>
                <a:ea typeface="Verdana" panose="020B0604030504040204" pitchFamily="34" charset="0"/>
                <a:cs typeface="Verdana" panose="020B0604030504040204" pitchFamily="34" charset="0"/>
              </a:rPr>
              <a:t> par les </a:t>
            </a:r>
            <a:r>
              <a:rPr dirty="0" err="1">
                <a:latin typeface="Verdana" panose="020B0604030504040204" pitchFamily="34" charset="0"/>
                <a:ea typeface="Verdana" panose="020B0604030504040204" pitchFamily="34" charset="0"/>
                <a:cs typeface="Verdana" panose="020B0604030504040204" pitchFamily="34" charset="0"/>
              </a:rPr>
              <a:t>individus</a:t>
            </a:r>
            <a:r>
              <a:rPr dirty="0">
                <a:latin typeface="Verdana" panose="020B0604030504040204" pitchFamily="34" charset="0"/>
                <a:ea typeface="Verdana" panose="020B0604030504040204" pitchFamily="34" charset="0"/>
                <a:cs typeface="Verdana" panose="020B0604030504040204" pitchFamily="34" charset="0"/>
              </a:rPr>
              <a:t> = </a:t>
            </a:r>
            <a:r>
              <a:rPr dirty="0" err="1">
                <a:latin typeface="Verdana" panose="020B0604030504040204" pitchFamily="34" charset="0"/>
                <a:ea typeface="Verdana" panose="020B0604030504040204" pitchFamily="34" charset="0"/>
                <a:cs typeface="Verdana" panose="020B0604030504040204" pitchFamily="34" charset="0"/>
              </a:rPr>
              <a:t>C'est</a:t>
            </a:r>
            <a:r>
              <a:rPr dirty="0">
                <a:latin typeface="Verdana" panose="020B0604030504040204" pitchFamily="34" charset="0"/>
                <a:ea typeface="Verdana" panose="020B0604030504040204" pitchFamily="34" charset="0"/>
                <a:cs typeface="Verdana" panose="020B0604030504040204" pitchFamily="34" charset="0"/>
              </a:rPr>
              <a:t> le processus de </a:t>
            </a:r>
            <a:r>
              <a:rPr dirty="0" err="1">
                <a:solidFill>
                  <a:schemeClr val="accent5"/>
                </a:solidFill>
                <a:latin typeface="Verdana" panose="020B0604030504040204" pitchFamily="34" charset="0"/>
                <a:ea typeface="Verdana" panose="020B0604030504040204" pitchFamily="34" charset="0"/>
                <a:cs typeface="Verdana" panose="020B0604030504040204" pitchFamily="34" charset="0"/>
              </a:rPr>
              <a:t>socialisation</a:t>
            </a:r>
            <a:endParaRPr dirty="0">
              <a:solidFill>
                <a:schemeClr val="accent5"/>
              </a:solidFill>
              <a:latin typeface="Verdana" panose="020B0604030504040204" pitchFamily="34" charset="0"/>
              <a:ea typeface="Verdana" panose="020B0604030504040204" pitchFamily="34" charset="0"/>
              <a:cs typeface="Verdana" panose="020B0604030504040204" pitchFamily="34" charset="0"/>
            </a:endParaRPr>
          </a:p>
          <a:p>
            <a:pPr defTabSz="2145738">
              <a:lnSpc>
                <a:spcPct val="150000"/>
              </a:lnSpc>
              <a:spcBef>
                <a:spcPts val="2100"/>
              </a:spcBef>
              <a:buSzPct val="100000"/>
              <a:defRPr sz="5900"/>
            </a:pP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C’est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l’ensemble</a:t>
            </a:r>
            <a:r>
              <a:rPr dirty="0">
                <a:latin typeface="Verdana" panose="020B0604030504040204" pitchFamily="34" charset="0"/>
                <a:ea typeface="Verdana" panose="020B0604030504040204" pitchFamily="34" charset="0"/>
                <a:cs typeface="Verdana" panose="020B0604030504040204" pitchFamily="34" charset="0"/>
              </a:rPr>
              <a:t> des processus par </a:t>
            </a:r>
            <a:r>
              <a:rPr dirty="0" err="1">
                <a:latin typeface="Verdana" panose="020B0604030504040204" pitchFamily="34" charset="0"/>
                <a:ea typeface="Verdana" panose="020B0604030504040204" pitchFamily="34" charset="0"/>
                <a:cs typeface="Verdana" panose="020B0604030504040204" pitchFamily="34" charset="0"/>
              </a:rPr>
              <a:t>lesquels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l’individu</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est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construit</a:t>
            </a:r>
            <a:r>
              <a:rPr dirty="0">
                <a:latin typeface="Verdana" panose="020B0604030504040204" pitchFamily="34" charset="0"/>
                <a:ea typeface="Verdana" panose="020B0604030504040204" pitchFamily="34" charset="0"/>
                <a:cs typeface="Verdana" panose="020B0604030504040204" pitchFamily="34" charset="0"/>
              </a:rPr>
              <a:t>, on </a:t>
            </a:r>
            <a:r>
              <a:rPr dirty="0" err="1">
                <a:latin typeface="Verdana" panose="020B0604030504040204" pitchFamily="34" charset="0"/>
                <a:ea typeface="Verdana" panose="020B0604030504040204" pitchFamily="34" charset="0"/>
                <a:cs typeface="Verdana" panose="020B0604030504040204" pitchFamily="34" charset="0"/>
              </a:rPr>
              <a:t>dira</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aussi</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formé</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modelé</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façonné</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fabriqué</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conditionné</a:t>
            </a:r>
            <a:r>
              <a:rPr dirty="0">
                <a:latin typeface="Verdana" panose="020B0604030504040204" pitchFamily="34" charset="0"/>
                <a:ea typeface="Verdana" panose="020B0604030504040204" pitchFamily="34" charset="0"/>
                <a:cs typeface="Verdana" panose="020B0604030504040204" pitchFamily="34" charset="0"/>
              </a:rPr>
              <a:t>, par la société </a:t>
            </a:r>
            <a:r>
              <a:rPr dirty="0" err="1">
                <a:latin typeface="Verdana" panose="020B0604030504040204" pitchFamily="34" charset="0"/>
                <a:ea typeface="Verdana" panose="020B0604030504040204" pitchFamily="34" charset="0"/>
                <a:cs typeface="Verdana" panose="020B0604030504040204" pitchFamily="34" charset="0"/>
              </a:rPr>
              <a:t>globale</a:t>
            </a:r>
            <a:r>
              <a:rPr dirty="0">
                <a:latin typeface="Verdana" panose="020B0604030504040204" pitchFamily="34" charset="0"/>
                <a:ea typeface="Verdana" panose="020B0604030504040204" pitchFamily="34" charset="0"/>
                <a:cs typeface="Verdana" panose="020B0604030504040204" pitchFamily="34" charset="0"/>
              </a:rPr>
              <a:t> et locale dans </a:t>
            </a:r>
            <a:r>
              <a:rPr dirty="0" err="1">
                <a:latin typeface="Verdana" panose="020B0604030504040204" pitchFamily="34" charset="0"/>
                <a:ea typeface="Verdana" panose="020B0604030504040204" pitchFamily="34" charset="0"/>
                <a:cs typeface="Verdana" panose="020B0604030504040204" pitchFamily="34" charset="0"/>
              </a:rPr>
              <a:t>laquelle</a:t>
            </a:r>
            <a:r>
              <a:rPr dirty="0">
                <a:latin typeface="Verdana" panose="020B0604030504040204" pitchFamily="34" charset="0"/>
                <a:ea typeface="Verdana" panose="020B0604030504040204" pitchFamily="34" charset="0"/>
                <a:cs typeface="Verdana" panose="020B0604030504040204" pitchFamily="34" charset="0"/>
              </a:rPr>
              <a:t> il vit, processus au </a:t>
            </a:r>
            <a:r>
              <a:rPr dirty="0" err="1">
                <a:latin typeface="Verdana" panose="020B0604030504040204" pitchFamily="34" charset="0"/>
                <a:ea typeface="Verdana" panose="020B0604030504040204" pitchFamily="34" charset="0"/>
                <a:cs typeface="Verdana" panose="020B0604030504040204" pitchFamily="34" charset="0"/>
              </a:rPr>
              <a:t>cours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desquels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l’individu</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acquiert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apprend</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intériorise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incorpore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intègre</a:t>
            </a:r>
            <a:r>
              <a:rPr dirty="0">
                <a:latin typeface="Verdana" panose="020B0604030504040204" pitchFamily="34" charset="0"/>
                <a:ea typeface="Verdana" panose="020B0604030504040204" pitchFamily="34" charset="0"/>
                <a:cs typeface="Verdana" panose="020B0604030504040204" pitchFamily="34" charset="0"/>
              </a:rPr>
              <a:t>, des façons de faire, de </a:t>
            </a:r>
            <a:r>
              <a:rPr dirty="0" err="1">
                <a:latin typeface="Verdana" panose="020B0604030504040204" pitchFamily="34" charset="0"/>
                <a:ea typeface="Verdana" panose="020B0604030504040204" pitchFamily="34" charset="0"/>
                <a:cs typeface="Verdana" panose="020B0604030504040204" pitchFamily="34" charset="0"/>
              </a:rPr>
              <a:t>penser</a:t>
            </a:r>
            <a:r>
              <a:rPr dirty="0">
                <a:latin typeface="Verdana" panose="020B0604030504040204" pitchFamily="34" charset="0"/>
                <a:ea typeface="Verdana" panose="020B0604030504040204" pitchFamily="34" charset="0"/>
                <a:cs typeface="Verdana" panose="020B0604030504040204" pitchFamily="34" charset="0"/>
              </a:rPr>
              <a:t> et d’être qui </a:t>
            </a:r>
            <a:r>
              <a:rPr dirty="0" err="1">
                <a:latin typeface="Verdana" panose="020B0604030504040204" pitchFamily="34" charset="0"/>
                <a:ea typeface="Verdana" panose="020B0604030504040204" pitchFamily="34" charset="0"/>
                <a:cs typeface="Verdana" panose="020B0604030504040204" pitchFamily="34" charset="0"/>
              </a:rPr>
              <a:t>sont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situées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socialement</a:t>
            </a:r>
            <a:r>
              <a:rPr dirty="0">
                <a:latin typeface="Verdana" panose="020B0604030504040204" pitchFamily="34" charset="0"/>
                <a:ea typeface="Verdana" panose="020B0604030504040204" pitchFamily="34" charset="0"/>
                <a:cs typeface="Verdana" panose="020B0604030504040204" pitchFamily="34" charset="0"/>
              </a:rPr>
              <a:t> » (Darmon, 2023, p. 6)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Une science avec son objet, son mode de raisonnement et ses méthodes…"/>
          <p:cNvSpPr txBox="1">
            <a:spLocks noGrp="1"/>
          </p:cNvSpPr>
          <p:nvPr>
            <p:ph type="body" sz="quarter" idx="1"/>
          </p:nvPr>
        </p:nvSpPr>
        <p:spPr>
          <a:xfrm>
            <a:off x="1219199" y="3756979"/>
            <a:ext cx="22251654" cy="9466783"/>
          </a:xfrm>
          <a:prstGeom prst="rect">
            <a:avLst/>
          </a:prstGeom>
        </p:spPr>
        <p:txBody>
          <a:bodyPr anchor="ctr">
            <a:normAutofit fontScale="85000" lnSpcReduction="10000"/>
          </a:bodyPr>
          <a:lstStyle/>
          <a:p>
            <a:pPr marL="1042553" lvl="1" indent="-496453">
              <a:lnSpc>
                <a:spcPct val="160000"/>
              </a:lnSpc>
              <a:buSzPct val="100000"/>
              <a:buChar char="‣"/>
              <a:defRPr sz="5600"/>
            </a:pPr>
            <a:r>
              <a:rPr dirty="0" err="1">
                <a:latin typeface="Verdana" panose="020B0604030504040204" pitchFamily="34" charset="0"/>
                <a:ea typeface="Verdana" panose="020B0604030504040204" pitchFamily="34" charset="0"/>
                <a:cs typeface="Verdana" panose="020B0604030504040204" pitchFamily="34" charset="0"/>
              </a:rPr>
              <a:t>Préconisation</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d’É</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Durkeim</a:t>
            </a:r>
            <a:r>
              <a:rPr dirty="0">
                <a:latin typeface="Verdana" panose="020B0604030504040204" pitchFamily="34" charset="0"/>
                <a:ea typeface="Verdana" panose="020B0604030504040204" pitchFamily="34" charset="0"/>
                <a:cs typeface="Verdana" panose="020B0604030504040204" pitchFamily="34" charset="0"/>
              </a:rPr>
              <a:t> : « </a:t>
            </a:r>
            <a:r>
              <a:rPr b="1" dirty="0" err="1">
                <a:latin typeface="Verdana" panose="020B0604030504040204" pitchFamily="34" charset="0"/>
                <a:ea typeface="Verdana" panose="020B0604030504040204" pitchFamily="34" charset="0"/>
                <a:cs typeface="Verdana" panose="020B0604030504040204" pitchFamily="34" charset="0"/>
              </a:rPr>
              <a:t>expliquer</a:t>
            </a:r>
            <a:r>
              <a:rPr b="1" dirty="0">
                <a:latin typeface="Verdana" panose="020B0604030504040204" pitchFamily="34" charset="0"/>
                <a:ea typeface="Verdana" panose="020B0604030504040204" pitchFamily="34" charset="0"/>
                <a:cs typeface="Verdana" panose="020B0604030504040204" pitchFamily="34" charset="0"/>
              </a:rPr>
              <a:t> le social </a:t>
            </a:r>
            <a:r>
              <a:rPr b="1" u="sng" dirty="0">
                <a:latin typeface="Verdana" panose="020B0604030504040204" pitchFamily="34" charset="0"/>
                <a:ea typeface="Verdana" panose="020B0604030504040204" pitchFamily="34" charset="0"/>
                <a:cs typeface="Verdana" panose="020B0604030504040204" pitchFamily="34" charset="0"/>
              </a:rPr>
              <a:t>par le social</a:t>
            </a:r>
            <a:r>
              <a:rPr dirty="0">
                <a:latin typeface="Verdana" panose="020B0604030504040204" pitchFamily="34" charset="0"/>
                <a:ea typeface="Verdana" panose="020B0604030504040204" pitchFamily="34" charset="0"/>
                <a:cs typeface="Verdana" panose="020B0604030504040204" pitchFamily="34" charset="0"/>
              </a:rPr>
              <a:t> » </a:t>
            </a:r>
            <a:r>
              <a:rPr i="1" dirty="0">
                <a:latin typeface="Verdana" panose="020B0604030504040204" pitchFamily="34" charset="0"/>
                <a:ea typeface="Verdana" panose="020B0604030504040204" pitchFamily="34" charset="0"/>
                <a:cs typeface="Verdana" panose="020B0604030504040204" pitchFamily="34" charset="0"/>
              </a:rPr>
              <a:t>(et pas par le </a:t>
            </a:r>
            <a:r>
              <a:rPr i="1" dirty="0" err="1">
                <a:latin typeface="Verdana" panose="020B0604030504040204" pitchFamily="34" charset="0"/>
                <a:ea typeface="Verdana" panose="020B0604030504040204" pitchFamily="34" charset="0"/>
                <a:cs typeface="Verdana" panose="020B0604030504040204" pitchFamily="34" charset="0"/>
              </a:rPr>
              <a:t>psychologique</a:t>
            </a:r>
            <a:r>
              <a:rPr i="1" dirty="0">
                <a:latin typeface="Verdana" panose="020B0604030504040204" pitchFamily="34" charset="0"/>
                <a:ea typeface="Verdana" panose="020B0604030504040204" pitchFamily="34" charset="0"/>
                <a:cs typeface="Verdana" panose="020B0604030504040204" pitchFamily="34" charset="0"/>
              </a:rPr>
              <a:t> </a:t>
            </a:r>
            <a:r>
              <a:rPr i="1" dirty="0" err="1">
                <a:latin typeface="Verdana" panose="020B0604030504040204" pitchFamily="34" charset="0"/>
                <a:ea typeface="Verdana" panose="020B0604030504040204" pitchFamily="34" charset="0"/>
                <a:cs typeface="Verdana" panose="020B0604030504040204" pitchFamily="34" charset="0"/>
              </a:rPr>
              <a:t>ni</a:t>
            </a:r>
            <a:r>
              <a:rPr i="1" dirty="0">
                <a:latin typeface="Verdana" panose="020B0604030504040204" pitchFamily="34" charset="0"/>
                <a:ea typeface="Verdana" panose="020B0604030504040204" pitchFamily="34" charset="0"/>
                <a:cs typeface="Verdana" panose="020B0604030504040204" pitchFamily="34" charset="0"/>
              </a:rPr>
              <a:t> par le </a:t>
            </a:r>
            <a:r>
              <a:rPr i="1" dirty="0" err="1">
                <a:latin typeface="Verdana" panose="020B0604030504040204" pitchFamily="34" charset="0"/>
                <a:ea typeface="Verdana" panose="020B0604030504040204" pitchFamily="34" charset="0"/>
                <a:cs typeface="Verdana" panose="020B0604030504040204" pitchFamily="34" charset="0"/>
              </a:rPr>
              <a:t>biologique</a:t>
            </a:r>
            <a:r>
              <a:rPr i="1" dirty="0">
                <a:latin typeface="Verdana" panose="020B0604030504040204" pitchFamily="34" charset="0"/>
                <a:ea typeface="Verdana" panose="020B0604030504040204" pitchFamily="34" charset="0"/>
                <a:cs typeface="Verdana" panose="020B0604030504040204" pitchFamily="34" charset="0"/>
              </a:rPr>
              <a:t>)</a:t>
            </a:r>
          </a:p>
          <a:p>
            <a:pPr>
              <a:lnSpc>
                <a:spcPct val="160000"/>
              </a:lnSpc>
              <a:buSzPct val="100000"/>
              <a:defRPr sz="5600"/>
            </a:pPr>
            <a:r>
              <a:rPr dirty="0">
                <a:latin typeface="Verdana" panose="020B0604030504040204" pitchFamily="34" charset="0"/>
                <a:ea typeface="Verdana" panose="020B0604030504040204" pitchFamily="34" charset="0"/>
                <a:cs typeface="Verdana" panose="020B0604030504040204" pitchFamily="34" charset="0"/>
              </a:rPr>
              <a:t>Mise </a:t>
            </a:r>
            <a:r>
              <a:rPr dirty="0" err="1">
                <a:latin typeface="Verdana" panose="020B0604030504040204" pitchFamily="34" charset="0"/>
                <a:ea typeface="Verdana" panose="020B0604030504040204" pitchFamily="34" charset="0"/>
                <a:cs typeface="Verdana" panose="020B0604030504040204" pitchFamily="34" charset="0"/>
              </a:rPr>
              <a:t>en</a:t>
            </a:r>
            <a:r>
              <a:rPr dirty="0">
                <a:latin typeface="Verdana" panose="020B0604030504040204" pitchFamily="34" charset="0"/>
                <a:ea typeface="Verdana" panose="020B0604030504040204" pitchFamily="34" charset="0"/>
                <a:cs typeface="Verdana" panose="020B0604030504040204" pitchFamily="34" charset="0"/>
              </a:rPr>
              <a:t> application : </a:t>
            </a:r>
            <a:r>
              <a:rPr i="1" dirty="0">
                <a:latin typeface="Verdana" panose="020B0604030504040204" pitchFamily="34" charset="0"/>
                <a:ea typeface="Verdana" panose="020B0604030504040204" pitchFamily="34" charset="0"/>
                <a:cs typeface="Verdana" panose="020B0604030504040204" pitchFamily="34" charset="0"/>
              </a:rPr>
              <a:t>Le Suicide</a:t>
            </a:r>
            <a:r>
              <a:rPr dirty="0">
                <a:latin typeface="Verdana" panose="020B0604030504040204" pitchFamily="34" charset="0"/>
                <a:ea typeface="Verdana" panose="020B0604030504040204" pitchFamily="34" charset="0"/>
                <a:cs typeface="Verdana" panose="020B0604030504040204" pitchFamily="34" charset="0"/>
              </a:rPr>
              <a:t>, 1897</a:t>
            </a:r>
          </a:p>
          <a:p>
            <a:pPr>
              <a:lnSpc>
                <a:spcPct val="160000"/>
              </a:lnSpc>
              <a:buSzPct val="100000"/>
              <a:defRPr sz="5600"/>
            </a:pPr>
            <a:r>
              <a:rPr dirty="0">
                <a:latin typeface="Verdana" panose="020B0604030504040204" pitchFamily="34" charset="0"/>
                <a:ea typeface="Verdana" panose="020B0604030504040204" pitchFamily="34" charset="0"/>
                <a:cs typeface="Verdana" panose="020B0604030504040204" pitchFamily="34" charset="0"/>
              </a:rPr>
              <a:t>Un </a:t>
            </a:r>
            <a:r>
              <a:rPr dirty="0" err="1">
                <a:latin typeface="Verdana" panose="020B0604030504040204" pitchFamily="34" charset="0"/>
                <a:ea typeface="Verdana" panose="020B0604030504040204" pitchFamily="34" charset="0"/>
                <a:cs typeface="Verdana" panose="020B0604030504040204" pitchFamily="34" charset="0"/>
              </a:rPr>
              <a:t>exemple</a:t>
            </a:r>
            <a:r>
              <a:rPr dirty="0">
                <a:latin typeface="Verdana" panose="020B0604030504040204" pitchFamily="34" charset="0"/>
                <a:ea typeface="Verdana" panose="020B0604030504040204" pitchFamily="34" charset="0"/>
                <a:cs typeface="Verdana" panose="020B0604030504040204" pitchFamily="34" charset="0"/>
              </a:rPr>
              <a:t> : le « </a:t>
            </a:r>
            <a:r>
              <a:rPr dirty="0" err="1">
                <a:latin typeface="Verdana" panose="020B0604030504040204" pitchFamily="34" charset="0"/>
                <a:ea typeface="Verdana" panose="020B0604030504040204" pitchFamily="34" charset="0"/>
                <a:cs typeface="Verdana" panose="020B0604030504040204" pitchFamily="34" charset="0"/>
              </a:rPr>
              <a:t>décrochage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scolaire</a:t>
            </a:r>
            <a:r>
              <a:rPr dirty="0">
                <a:latin typeface="Verdana" panose="020B0604030504040204" pitchFamily="34" charset="0"/>
                <a:ea typeface="Verdana" panose="020B0604030504040204" pitchFamily="34" charset="0"/>
                <a:cs typeface="Verdana" panose="020B0604030504040204" pitchFamily="34" charset="0"/>
              </a:rPr>
              <a:t> » = le </a:t>
            </a:r>
            <a:r>
              <a:rPr dirty="0" err="1">
                <a:latin typeface="Verdana" panose="020B0604030504040204" pitchFamily="34" charset="0"/>
                <a:ea typeface="Verdana" panose="020B0604030504040204" pitchFamily="34" charset="0"/>
                <a:cs typeface="Verdana" panose="020B0604030504040204" pitchFamily="34" charset="0"/>
              </a:rPr>
              <a:t>résultat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d’une</a:t>
            </a:r>
            <a:r>
              <a:rPr dirty="0">
                <a:latin typeface="Verdana" panose="020B0604030504040204" pitchFamily="34" charset="0"/>
                <a:ea typeface="Verdana" panose="020B0604030504040204" pitchFamily="34" charset="0"/>
                <a:cs typeface="Verdana" panose="020B0604030504040204" pitchFamily="34" charset="0"/>
              </a:rPr>
              <a:t> « </a:t>
            </a:r>
            <a:r>
              <a:rPr dirty="0" err="1">
                <a:latin typeface="Verdana" panose="020B0604030504040204" pitchFamily="34" charset="0"/>
                <a:ea typeface="Verdana" panose="020B0604030504040204" pitchFamily="34" charset="0"/>
                <a:cs typeface="Verdana" panose="020B0604030504040204" pitchFamily="34" charset="0"/>
              </a:rPr>
              <a:t>phobie</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scolaire</a:t>
            </a:r>
            <a:r>
              <a:rPr dirty="0">
                <a:latin typeface="Verdana" panose="020B0604030504040204" pitchFamily="34" charset="0"/>
                <a:ea typeface="Verdana" panose="020B0604030504040204" pitchFamily="34" charset="0"/>
                <a:cs typeface="Verdana" panose="020B0604030504040204" pitchFamily="34" charset="0"/>
              </a:rPr>
              <a:t> » ?</a:t>
            </a:r>
          </a:p>
          <a:p>
            <a:pPr marL="1042553" lvl="1" indent="-496453">
              <a:lnSpc>
                <a:spcPct val="160000"/>
              </a:lnSpc>
              <a:buSzPct val="100000"/>
              <a:buChar char="‣"/>
              <a:defRPr sz="5600"/>
            </a:pPr>
            <a:r>
              <a:rPr dirty="0">
                <a:latin typeface="Verdana" panose="020B0604030504040204" pitchFamily="34" charset="0"/>
                <a:ea typeface="Verdana" panose="020B0604030504040204" pitchFamily="34" charset="0"/>
                <a:cs typeface="Verdana" panose="020B0604030504040204" pitchFamily="34" charset="0"/>
              </a:rPr>
              <a:t>Attention : </a:t>
            </a:r>
            <a:r>
              <a:rPr b="1" dirty="0">
                <a:latin typeface="Verdana" panose="020B0604030504040204" pitchFamily="34" charset="0"/>
                <a:ea typeface="Verdana" panose="020B0604030504040204" pitchFamily="34" charset="0"/>
                <a:cs typeface="Verdana" panose="020B0604030504040204" pitchFamily="34" charset="0"/>
              </a:rPr>
              <a:t>pas de </a:t>
            </a:r>
            <a:r>
              <a:rPr b="1" dirty="0" err="1">
                <a:latin typeface="Verdana" panose="020B0604030504040204" pitchFamily="34" charset="0"/>
                <a:ea typeface="Verdana" panose="020B0604030504040204" pitchFamily="34" charset="0"/>
                <a:cs typeface="Verdana" panose="020B0604030504040204" pitchFamily="34" charset="0"/>
              </a:rPr>
              <a:t>loi</a:t>
            </a:r>
            <a:r>
              <a:rPr b="1" dirty="0">
                <a:latin typeface="Verdana" panose="020B0604030504040204" pitchFamily="34" charset="0"/>
                <a:ea typeface="Verdana" panose="020B0604030504040204" pitchFamily="34" charset="0"/>
                <a:cs typeface="Verdana" panose="020B0604030504040204" pitchFamily="34" charset="0"/>
              </a:rPr>
              <a:t> du social </a:t>
            </a:r>
            <a:r>
              <a:rPr dirty="0">
                <a:latin typeface="Verdana" panose="020B0604030504040204" pitchFamily="34" charset="0"/>
                <a:ea typeface="Verdana" panose="020B0604030504040204" pitchFamily="34" charset="0"/>
                <a:cs typeface="Verdana" panose="020B0604030504040204" pitchFamily="34" charset="0"/>
              </a:rPr>
              <a:t>(</a:t>
            </a:r>
            <a:r>
              <a:rPr dirty="0" err="1">
                <a:latin typeface="Verdana" panose="020B0604030504040204" pitchFamily="34" charset="0"/>
                <a:ea typeface="Verdana" panose="020B0604030504040204" pitchFamily="34" charset="0"/>
                <a:cs typeface="Verdana" panose="020B0604030504040204" pitchFamily="34" charset="0"/>
              </a:rPr>
              <a:t>universelles</a:t>
            </a:r>
            <a:r>
              <a:rPr dirty="0">
                <a:latin typeface="Verdana" panose="020B0604030504040204" pitchFamily="34" charset="0"/>
                <a:ea typeface="Verdana" panose="020B0604030504040204" pitchFamily="34" charset="0"/>
                <a:cs typeface="Verdana" panose="020B0604030504040204" pitchFamily="34" charset="0"/>
              </a:rPr>
              <a:t> et </a:t>
            </a:r>
            <a:r>
              <a:rPr dirty="0" err="1">
                <a:latin typeface="Verdana" panose="020B0604030504040204" pitchFamily="34" charset="0"/>
                <a:ea typeface="Verdana" panose="020B0604030504040204" pitchFamily="34" charset="0"/>
                <a:cs typeface="Verdana" panose="020B0604030504040204" pitchFamily="34" charset="0"/>
              </a:rPr>
              <a:t>déterministes</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mais</a:t>
            </a:r>
            <a:r>
              <a:rPr dirty="0">
                <a:latin typeface="Verdana" panose="020B0604030504040204" pitchFamily="34" charset="0"/>
                <a:ea typeface="Verdana" panose="020B0604030504040204" pitchFamily="34" charset="0"/>
                <a:cs typeface="Verdana" panose="020B0604030504040204" pitchFamily="34" charset="0"/>
              </a:rPr>
              <a:t> des </a:t>
            </a:r>
            <a:r>
              <a:rPr dirty="0" err="1">
                <a:latin typeface="Verdana" panose="020B0604030504040204" pitchFamily="34" charset="0"/>
                <a:ea typeface="Verdana" panose="020B0604030504040204" pitchFamily="34" charset="0"/>
                <a:cs typeface="Verdana" panose="020B0604030504040204" pitchFamily="34" charset="0"/>
              </a:rPr>
              <a:t>causalités</a:t>
            </a:r>
            <a:r>
              <a:rPr dirty="0">
                <a:latin typeface="Verdana" panose="020B0604030504040204" pitchFamily="34" charset="0"/>
                <a:ea typeface="Verdana" panose="020B0604030504040204" pitchFamily="34" charset="0"/>
                <a:cs typeface="Verdana" panose="020B0604030504040204" pitchFamily="34" charset="0"/>
              </a:rPr>
              <a:t> </a:t>
            </a:r>
            <a:r>
              <a:rPr b="1" dirty="0" err="1">
                <a:latin typeface="Verdana" panose="020B0604030504040204" pitchFamily="34" charset="0"/>
                <a:ea typeface="Verdana" panose="020B0604030504040204" pitchFamily="34" charset="0"/>
                <a:cs typeface="Verdana" panose="020B0604030504040204" pitchFamily="34" charset="0"/>
              </a:rPr>
              <a:t>contextuelles</a:t>
            </a:r>
            <a:r>
              <a:rPr dirty="0">
                <a:latin typeface="Verdana" panose="020B0604030504040204" pitchFamily="34" charset="0"/>
                <a:ea typeface="Verdana" panose="020B0604030504040204" pitchFamily="34" charset="0"/>
                <a:cs typeface="Verdana" panose="020B0604030504040204" pitchFamily="34" charset="0"/>
              </a:rPr>
              <a:t> et </a:t>
            </a:r>
            <a:r>
              <a:rPr b="1" dirty="0" err="1">
                <a:latin typeface="Verdana" panose="020B0604030504040204" pitchFamily="34" charset="0"/>
                <a:ea typeface="Verdana" panose="020B0604030504040204" pitchFamily="34" charset="0"/>
                <a:cs typeface="Verdana" panose="020B0604030504040204" pitchFamily="34" charset="0"/>
              </a:rPr>
              <a:t>partielles</a:t>
            </a:r>
            <a:r>
              <a:rPr b="1" dirty="0">
                <a:latin typeface="Verdana" panose="020B0604030504040204" pitchFamily="34" charset="0"/>
                <a:ea typeface="Verdana" panose="020B0604030504040204" pitchFamily="34" charset="0"/>
                <a:cs typeface="Verdana" panose="020B0604030504040204" pitchFamily="34" charset="0"/>
              </a:rPr>
              <a:t> </a:t>
            </a:r>
            <a:r>
              <a:rPr dirty="0">
                <a:latin typeface="Verdana" panose="020B0604030504040204" pitchFamily="34" charset="0"/>
                <a:ea typeface="Verdana" panose="020B0604030504040204" pitchFamily="34" charset="0"/>
                <a:cs typeface="Verdana" panose="020B0604030504040204" pitchFamily="34" charset="0"/>
              </a:rPr>
              <a:t>(</a:t>
            </a:r>
            <a:r>
              <a:rPr dirty="0" err="1">
                <a:latin typeface="Verdana" panose="020B0604030504040204" pitchFamily="34" charset="0"/>
                <a:ea typeface="Verdana" panose="020B0604030504040204" pitchFamily="34" charset="0"/>
                <a:cs typeface="Verdana" panose="020B0604030504040204" pitchFamily="34" charset="0"/>
              </a:rPr>
              <a:t>probabilistes</a:t>
            </a:r>
            <a:r>
              <a:rPr dirty="0">
                <a:latin typeface="Verdana" panose="020B0604030504040204" pitchFamily="34" charset="0"/>
                <a:ea typeface="Verdana" panose="020B0604030504040204" pitchFamily="34" charset="0"/>
                <a:cs typeface="Verdana" panose="020B0604030504040204" pitchFamily="34" charset="0"/>
              </a:rPr>
              <a:t>).</a:t>
            </a:r>
          </a:p>
        </p:txBody>
      </p:sp>
      <p:sp>
        <p:nvSpPr>
          <p:cNvPr id="177" name="Une science avec son objet, son mode de raisonnement et ses méthodes"/>
          <p:cNvSpPr txBox="1"/>
          <p:nvPr/>
        </p:nvSpPr>
        <p:spPr>
          <a:xfrm>
            <a:off x="1248663" y="2587087"/>
            <a:ext cx="22192727" cy="853431"/>
          </a:xfrm>
          <a:prstGeom prst="rect">
            <a:avLst/>
          </a:prstGeom>
          <a:solidFill>
            <a:srgbClr val="D87631">
              <a:alpha val="21285"/>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defTabSz="2292038">
              <a:lnSpc>
                <a:spcPct val="90000"/>
              </a:lnSpc>
              <a:spcBef>
                <a:spcPts val="2200"/>
              </a:spcBef>
              <a:defRPr sz="5800" b="0" spc="0">
                <a:solidFill>
                  <a:srgbClr val="FFFFFF"/>
                </a:solidFill>
              </a:defRPr>
            </a:pPr>
            <a:r>
              <a:rPr>
                <a:solidFill>
                  <a:srgbClr val="000000"/>
                </a:solidFill>
              </a:rPr>
              <a:t>Une science avec son </a:t>
            </a:r>
            <a:r>
              <a:rPr b="1">
                <a:solidFill>
                  <a:srgbClr val="000000"/>
                </a:solidFill>
              </a:rPr>
              <a:t>objet</a:t>
            </a:r>
            <a:r>
              <a:rPr>
                <a:solidFill>
                  <a:srgbClr val="000000"/>
                </a:solidFill>
              </a:rPr>
              <a:t>, son </a:t>
            </a:r>
            <a:r>
              <a:rPr b="1" u="sng">
                <a:solidFill>
                  <a:srgbClr val="000000"/>
                </a:solidFill>
              </a:rPr>
              <a:t>mode de raisonnement</a:t>
            </a:r>
            <a:r>
              <a:rPr>
                <a:solidFill>
                  <a:srgbClr val="ECBC9A"/>
                </a:solidFill>
              </a:rPr>
              <a:t> et ses </a:t>
            </a:r>
            <a:r>
              <a:rPr b="1">
                <a:solidFill>
                  <a:srgbClr val="ECBC9A"/>
                </a:solidFill>
              </a:rPr>
              <a:t>méthodes</a:t>
            </a:r>
          </a:p>
        </p:txBody>
      </p:sp>
      <p:sp>
        <p:nvSpPr>
          <p:cNvPr id="5" name="Qu’est-ce que la sociologie ?">
            <a:extLst>
              <a:ext uri="{FF2B5EF4-FFF2-40B4-BE49-F238E27FC236}">
                <a16:creationId xmlns:a16="http://schemas.microsoft.com/office/drawing/2014/main" id="{903187C0-A40C-009F-6697-724E6DFCD4A0}"/>
              </a:ext>
            </a:extLst>
          </p:cNvPr>
          <p:cNvSpPr txBox="1">
            <a:spLocks/>
          </p:cNvSpPr>
          <p:nvPr/>
        </p:nvSpPr>
        <p:spPr>
          <a:xfrm>
            <a:off x="1219199" y="492237"/>
            <a:ext cx="22251654" cy="1882663"/>
          </a:xfrm>
          <a:prstGeom prst="rect">
            <a:avLst/>
          </a:prstGeom>
          <a:solidFill>
            <a:srgbClr val="D87631"/>
          </a:solidFill>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spc="-92">
                <a:solidFill>
                  <a:schemeClr val="tx1"/>
                </a:solidFill>
                <a:latin typeface="+mj-lt"/>
                <a:ea typeface="+mj-ea"/>
                <a:cs typeface="+mj-cs"/>
              </a:defRPr>
            </a:lvl1pPr>
          </a:lstStyle>
          <a:p>
            <a:r>
              <a:rPr lang="fr-FR" sz="9600" dirty="0">
                <a:solidFill>
                  <a:schemeClr val="bg1"/>
                </a:solidFill>
                <a:latin typeface="Verdana" panose="020B0604030504040204" pitchFamily="34" charset="0"/>
                <a:ea typeface="Verdana" panose="020B0604030504040204" pitchFamily="34" charset="0"/>
                <a:cs typeface="Verdana" panose="020B0604030504040204" pitchFamily="34" charset="0"/>
              </a:rPr>
              <a:t>Qu’est-ce que la sociologie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 descr="Image"/>
          <p:cNvPicPr>
            <a:picLocks noChangeAspect="1"/>
          </p:cNvPicPr>
          <p:nvPr/>
        </p:nvPicPr>
        <p:blipFill>
          <a:blip r:embed="rId2"/>
          <a:stretch>
            <a:fillRect/>
          </a:stretch>
        </p:blipFill>
        <p:spPr>
          <a:xfrm>
            <a:off x="1658525" y="2974164"/>
            <a:ext cx="15378455" cy="10195849"/>
          </a:xfrm>
          <a:prstGeom prst="rect">
            <a:avLst/>
          </a:prstGeom>
          <a:ln w="12700">
            <a:miter lim="400000"/>
          </a:ln>
        </p:spPr>
      </p:pic>
      <p:sp>
        <p:nvSpPr>
          <p:cNvPr id="180" name="Pas de déterminisme sociologique…"/>
          <p:cNvSpPr txBox="1">
            <a:spLocks noGrp="1"/>
          </p:cNvSpPr>
          <p:nvPr>
            <p:ph type="title"/>
          </p:nvPr>
        </p:nvSpPr>
        <p:spPr>
          <a:xfrm>
            <a:off x="1219199" y="612553"/>
            <a:ext cx="22251654" cy="1452449"/>
          </a:xfrm>
          <a:prstGeom prst="rect">
            <a:avLst/>
          </a:prstGeom>
          <a:solidFill>
            <a:srgbClr val="D87631"/>
          </a:solidFill>
        </p:spPr>
        <p:txBody>
          <a:bodyPr anchor="ctr">
            <a:normAutofit/>
          </a:bodyPr>
          <a:lstStyle>
            <a:lvl1pPr>
              <a:defRPr spc="-92"/>
            </a:lvl1pPr>
          </a:lstStyle>
          <a:p>
            <a:r>
              <a:rPr dirty="0">
                <a:solidFill>
                  <a:schemeClr val="bg1"/>
                </a:solidFill>
              </a:rPr>
              <a:t>Pas de </a:t>
            </a:r>
            <a:r>
              <a:rPr dirty="0" err="1">
                <a:solidFill>
                  <a:schemeClr val="bg1"/>
                </a:solidFill>
              </a:rPr>
              <a:t>déterminisme</a:t>
            </a:r>
            <a:r>
              <a:rPr dirty="0">
                <a:solidFill>
                  <a:schemeClr val="bg1"/>
                </a:solidFill>
              </a:rPr>
              <a:t> </a:t>
            </a:r>
            <a:r>
              <a:rPr dirty="0" err="1">
                <a:solidFill>
                  <a:schemeClr val="bg1"/>
                </a:solidFill>
              </a:rPr>
              <a:t>sociologique</a:t>
            </a:r>
            <a:r>
              <a:rPr dirty="0">
                <a:solidFill>
                  <a:schemeClr val="bg1"/>
                </a:solidFill>
              </a:rPr>
              <a:t>… </a:t>
            </a:r>
          </a:p>
        </p:txBody>
      </p:sp>
      <p:sp>
        <p:nvSpPr>
          <p:cNvPr id="181" name="Les notes d’information de la DEPP : un outil utile pour vous."/>
          <p:cNvSpPr txBox="1"/>
          <p:nvPr/>
        </p:nvSpPr>
        <p:spPr>
          <a:xfrm>
            <a:off x="18028446" y="4843859"/>
            <a:ext cx="5202065" cy="40282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2438337">
              <a:lnSpc>
                <a:spcPct val="150000"/>
              </a:lnSpc>
              <a:spcBef>
                <a:spcPts val="2500"/>
              </a:spcBef>
              <a:defRPr sz="4400" b="0" spc="0"/>
            </a:pPr>
            <a:r>
              <a:rPr dirty="0">
                <a:latin typeface="Verdana" panose="020B0604030504040204" pitchFamily="34" charset="0"/>
                <a:ea typeface="Verdana" panose="020B0604030504040204" pitchFamily="34" charset="0"/>
                <a:cs typeface="Verdana" panose="020B0604030504040204" pitchFamily="34" charset="0"/>
              </a:rPr>
              <a:t>Les </a:t>
            </a:r>
            <a:r>
              <a:rPr u="sng" dirty="0">
                <a:solidFill>
                  <a:srgbClr val="0000FF"/>
                </a:solidFill>
                <a:uFill>
                  <a:solidFill>
                    <a:srgbClr val="0000FF"/>
                  </a:solidFill>
                </a:uFill>
                <a:latin typeface="Verdana" panose="020B0604030504040204" pitchFamily="34" charset="0"/>
                <a:ea typeface="Verdana" panose="020B0604030504040204" pitchFamily="34" charset="0"/>
                <a:cs typeface="Verdana" panose="020B0604030504040204" pitchFamily="34" charset="0"/>
                <a:hlinkClick r:id="rId3"/>
              </a:rPr>
              <a:t>notes d’information de la DEPP</a:t>
            </a:r>
            <a:r>
              <a:rPr dirty="0">
                <a:latin typeface="Verdana" panose="020B0604030504040204" pitchFamily="34" charset="0"/>
                <a:ea typeface="Verdana" panose="020B0604030504040204" pitchFamily="34" charset="0"/>
                <a:cs typeface="Verdana" panose="020B0604030504040204" pitchFamily="34" charset="0"/>
              </a:rPr>
              <a:t> : </a:t>
            </a:r>
            <a:r>
              <a:rPr lang="fr-FR" dirty="0">
                <a:latin typeface="Verdana" panose="020B0604030504040204" pitchFamily="34" charset="0"/>
                <a:ea typeface="Verdana" panose="020B0604030504040204" pitchFamily="34" charset="0"/>
                <a:cs typeface="Verdana" panose="020B0604030504040204" pitchFamily="34" charset="0"/>
              </a:rPr>
              <a:t>une publication </a:t>
            </a:r>
            <a:r>
              <a:rPr dirty="0">
                <a:latin typeface="Verdana" panose="020B0604030504040204" pitchFamily="34" charset="0"/>
                <a:ea typeface="Verdana" panose="020B0604030504040204" pitchFamily="34" charset="0"/>
                <a:cs typeface="Verdana" panose="020B0604030504040204" pitchFamily="34" charset="0"/>
              </a:rPr>
              <a:t>utile.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Une science avec son objet, son mode de raisonnement et ses méthodes…"/>
          <p:cNvSpPr txBox="1">
            <a:spLocks noGrp="1"/>
          </p:cNvSpPr>
          <p:nvPr>
            <p:ph type="body" sz="quarter" idx="1"/>
          </p:nvPr>
        </p:nvSpPr>
        <p:spPr>
          <a:xfrm>
            <a:off x="511675" y="3993077"/>
            <a:ext cx="22959178" cy="8414823"/>
          </a:xfrm>
          <a:prstGeom prst="rect">
            <a:avLst/>
          </a:prstGeom>
        </p:spPr>
        <p:txBody>
          <a:bodyPr anchor="ctr"/>
          <a:lstStyle/>
          <a:p>
            <a:pPr marL="859536" defTabSz="2292038">
              <a:lnSpc>
                <a:spcPct val="150000"/>
              </a:lnSpc>
              <a:spcBef>
                <a:spcPts val="2200"/>
              </a:spcBef>
              <a:buSzPct val="100000"/>
              <a:defRPr sz="5300" u="sng"/>
            </a:pPr>
            <a:r>
              <a:rPr dirty="0">
                <a:latin typeface="Verdana" panose="020B0604030504040204" pitchFamily="34" charset="0"/>
                <a:ea typeface="Verdana" panose="020B0604030504040204" pitchFamily="34" charset="0"/>
                <a:cs typeface="Verdana" panose="020B0604030504040204" pitchFamily="34" charset="0"/>
              </a:rPr>
              <a:t>Trois grands </a:t>
            </a:r>
            <a:r>
              <a:rPr dirty="0" err="1">
                <a:latin typeface="Verdana" panose="020B0604030504040204" pitchFamily="34" charset="0"/>
                <a:ea typeface="Verdana" panose="020B0604030504040204" pitchFamily="34" charset="0"/>
                <a:cs typeface="Verdana" panose="020B0604030504040204" pitchFamily="34" charset="0"/>
              </a:rPr>
              <a:t>préceptes</a:t>
            </a:r>
            <a:r>
              <a:rPr dirty="0">
                <a:latin typeface="Verdana" panose="020B0604030504040204" pitchFamily="34" charset="0"/>
                <a:ea typeface="Verdana" panose="020B0604030504040204" pitchFamily="34" charset="0"/>
                <a:cs typeface="Verdana" panose="020B0604030504040204" pitchFamily="34" charset="0"/>
              </a:rPr>
              <a:t> à </a:t>
            </a:r>
            <a:r>
              <a:rPr dirty="0" err="1">
                <a:latin typeface="Verdana" panose="020B0604030504040204" pitchFamily="34" charset="0"/>
                <a:ea typeface="Verdana" panose="020B0604030504040204" pitchFamily="34" charset="0"/>
                <a:cs typeface="Verdana" panose="020B0604030504040204" pitchFamily="34" charset="0"/>
              </a:rPr>
              <a:t>retenir</a:t>
            </a:r>
            <a:endParaRPr dirty="0">
              <a:latin typeface="Verdana" panose="020B0604030504040204" pitchFamily="34" charset="0"/>
              <a:ea typeface="Verdana" panose="020B0604030504040204" pitchFamily="34" charset="0"/>
              <a:cs typeface="Verdana" panose="020B0604030504040204" pitchFamily="34" charset="0"/>
            </a:endParaRPr>
          </a:p>
          <a:p>
            <a:pPr marL="859536" defTabSz="2292038">
              <a:lnSpc>
                <a:spcPct val="150000"/>
              </a:lnSpc>
              <a:spcBef>
                <a:spcPts val="2200"/>
              </a:spcBef>
              <a:buSzPct val="100000"/>
              <a:defRPr sz="5300"/>
            </a:pPr>
            <a:r>
              <a:rPr dirty="0">
                <a:latin typeface="Verdana" panose="020B0604030504040204" pitchFamily="34" charset="0"/>
                <a:ea typeface="Verdana" panose="020B0604030504040204" pitchFamily="34" charset="0"/>
                <a:cs typeface="Verdana" panose="020B0604030504040204" pitchFamily="34" charset="0"/>
              </a:rPr>
              <a:t>1° Une </a:t>
            </a:r>
            <a:r>
              <a:rPr b="1" dirty="0" err="1">
                <a:latin typeface="Verdana" panose="020B0604030504040204" pitchFamily="34" charset="0"/>
                <a:ea typeface="Verdana" panose="020B0604030504040204" pitchFamily="34" charset="0"/>
                <a:cs typeface="Verdana" panose="020B0604030504040204" pitchFamily="34" charset="0"/>
              </a:rPr>
              <a:t>définition</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précise</a:t>
            </a:r>
            <a:r>
              <a:rPr dirty="0">
                <a:latin typeface="Verdana" panose="020B0604030504040204" pitchFamily="34" charset="0"/>
                <a:ea typeface="Verdana" panose="020B0604030504040204" pitchFamily="34" charset="0"/>
                <a:cs typeface="Verdana" panose="020B0604030504040204" pitchFamily="34" charset="0"/>
              </a:rPr>
              <a:t> et </a:t>
            </a:r>
            <a:r>
              <a:rPr b="1" dirty="0" err="1">
                <a:latin typeface="Verdana" panose="020B0604030504040204" pitchFamily="34" charset="0"/>
                <a:ea typeface="Verdana" panose="020B0604030504040204" pitchFamily="34" charset="0"/>
                <a:cs typeface="Verdana" panose="020B0604030504040204" pitchFamily="34" charset="0"/>
              </a:rPr>
              <a:t>objectivante</a:t>
            </a:r>
            <a:r>
              <a:rPr dirty="0">
                <a:latin typeface="Verdana" panose="020B0604030504040204" pitchFamily="34" charset="0"/>
                <a:ea typeface="Verdana" panose="020B0604030504040204" pitchFamily="34" charset="0"/>
                <a:cs typeface="Verdana" panose="020B0604030504040204" pitchFamily="34" charset="0"/>
              </a:rPr>
              <a:t> de son </a:t>
            </a:r>
            <a:r>
              <a:rPr dirty="0" err="1">
                <a:latin typeface="Verdana" panose="020B0604030504040204" pitchFamily="34" charset="0"/>
                <a:ea typeface="Verdana" panose="020B0604030504040204" pitchFamily="34" charset="0"/>
                <a:cs typeface="Verdana" panose="020B0604030504040204" pitchFamily="34" charset="0"/>
              </a:rPr>
              <a:t>objet</a:t>
            </a:r>
            <a:r>
              <a:rPr dirty="0">
                <a:latin typeface="Verdana" panose="020B0604030504040204" pitchFamily="34" charset="0"/>
                <a:ea typeface="Verdana" panose="020B0604030504040204" pitchFamily="34" charset="0"/>
                <a:cs typeface="Verdana" panose="020B0604030504040204" pitchFamily="34" charset="0"/>
              </a:rPr>
              <a:t> </a:t>
            </a:r>
            <a:r>
              <a:rPr dirty="0" err="1">
                <a:latin typeface="Verdana" panose="020B0604030504040204" pitchFamily="34" charset="0"/>
                <a:ea typeface="Verdana" panose="020B0604030504040204" pitchFamily="34" charset="0"/>
                <a:cs typeface="Verdana" panose="020B0604030504040204" pitchFamily="34" charset="0"/>
              </a:rPr>
              <a:t>d’étude</a:t>
            </a:r>
            <a:r>
              <a:rPr dirty="0">
                <a:latin typeface="Verdana" panose="020B0604030504040204" pitchFamily="34" charset="0"/>
                <a:ea typeface="Verdana" panose="020B0604030504040204" pitchFamily="34" charset="0"/>
                <a:cs typeface="Verdana" panose="020B0604030504040204" pitchFamily="34" charset="0"/>
              </a:rPr>
              <a:t> </a:t>
            </a:r>
          </a:p>
          <a:p>
            <a:pPr marL="859536" defTabSz="2292038">
              <a:lnSpc>
                <a:spcPct val="150000"/>
              </a:lnSpc>
              <a:spcBef>
                <a:spcPts val="2200"/>
              </a:spcBef>
              <a:buSzPct val="100000"/>
              <a:defRPr sz="5300"/>
            </a:pPr>
            <a:r>
              <a:rPr dirty="0">
                <a:latin typeface="Verdana" panose="020B0604030504040204" pitchFamily="34" charset="0"/>
                <a:ea typeface="Verdana" panose="020B0604030504040204" pitchFamily="34" charset="0"/>
                <a:cs typeface="Verdana" panose="020B0604030504040204" pitchFamily="34" charset="0"/>
              </a:rPr>
              <a:t>2° Une science </a:t>
            </a:r>
            <a:r>
              <a:rPr b="1" dirty="0" err="1">
                <a:latin typeface="Verdana" panose="020B0604030504040204" pitchFamily="34" charset="0"/>
                <a:ea typeface="Verdana" panose="020B0604030504040204" pitchFamily="34" charset="0"/>
                <a:cs typeface="Verdana" panose="020B0604030504040204" pitchFamily="34" charset="0"/>
              </a:rPr>
              <a:t>empirique</a:t>
            </a:r>
            <a:r>
              <a:rPr dirty="0">
                <a:latin typeface="Verdana" panose="020B0604030504040204" pitchFamily="34" charset="0"/>
                <a:ea typeface="Verdana" panose="020B0604030504040204" pitchFamily="34" charset="0"/>
                <a:cs typeface="Verdana" panose="020B0604030504040204" pitchFamily="34" charset="0"/>
              </a:rPr>
              <a:t> qui passe par </a:t>
            </a:r>
            <a:r>
              <a:rPr dirty="0" err="1">
                <a:latin typeface="Verdana" panose="020B0604030504040204" pitchFamily="34" charset="0"/>
                <a:ea typeface="Verdana" panose="020B0604030504040204" pitchFamily="34" charset="0"/>
                <a:cs typeface="Verdana" panose="020B0604030504040204" pitchFamily="34" charset="0"/>
              </a:rPr>
              <a:t>l’observation</a:t>
            </a:r>
            <a:r>
              <a:rPr dirty="0">
                <a:latin typeface="Verdana" panose="020B0604030504040204" pitchFamily="34" charset="0"/>
                <a:ea typeface="Verdana" panose="020B0604030504040204" pitchFamily="34" charset="0"/>
                <a:cs typeface="Verdana" panose="020B0604030504040204" pitchFamily="34" charset="0"/>
              </a:rPr>
              <a:t> et la </a:t>
            </a:r>
            <a:r>
              <a:rPr dirty="0" err="1">
                <a:latin typeface="Verdana" panose="020B0604030504040204" pitchFamily="34" charset="0"/>
                <a:ea typeface="Verdana" panose="020B0604030504040204" pitchFamily="34" charset="0"/>
                <a:cs typeface="Verdana" panose="020B0604030504040204" pitchFamily="34" charset="0"/>
              </a:rPr>
              <a:t>mesure</a:t>
            </a:r>
            <a:r>
              <a:rPr dirty="0">
                <a:latin typeface="Verdana" panose="020B0604030504040204" pitchFamily="34" charset="0"/>
                <a:ea typeface="Verdana" panose="020B0604030504040204" pitchFamily="34" charset="0"/>
                <a:cs typeface="Verdana" panose="020B0604030504040204" pitchFamily="34" charset="0"/>
              </a:rPr>
              <a:t> des faits</a:t>
            </a:r>
            <a:endParaRPr lang="fr-FR" dirty="0">
              <a:latin typeface="Verdana" panose="020B0604030504040204" pitchFamily="34" charset="0"/>
              <a:ea typeface="Verdana" panose="020B0604030504040204" pitchFamily="34" charset="0"/>
              <a:cs typeface="Verdana" panose="020B0604030504040204" pitchFamily="34" charset="0"/>
            </a:endParaRPr>
          </a:p>
          <a:p>
            <a:pPr marL="859536" defTabSz="2292038">
              <a:lnSpc>
                <a:spcPct val="150000"/>
              </a:lnSpc>
              <a:spcBef>
                <a:spcPts val="2200"/>
              </a:spcBef>
              <a:buSzPct val="100000"/>
              <a:defRPr sz="5300"/>
            </a:pPr>
            <a:r>
              <a:rPr lang="fr-FR" dirty="0">
                <a:latin typeface="Verdana" panose="020B0604030504040204" pitchFamily="34" charset="0"/>
                <a:ea typeface="Verdana" panose="020B0604030504040204" pitchFamily="34" charset="0"/>
                <a:cs typeface="Verdana" panose="020B0604030504040204" pitchFamily="34" charset="0"/>
              </a:rPr>
              <a:t>3° Des </a:t>
            </a:r>
            <a:r>
              <a:rPr lang="fr-FR" b="1" dirty="0">
                <a:latin typeface="Verdana" panose="020B0604030504040204" pitchFamily="34" charset="0"/>
                <a:ea typeface="Verdana" panose="020B0604030504040204" pitchFamily="34" charset="0"/>
                <a:cs typeface="Verdana" panose="020B0604030504040204" pitchFamily="34" charset="0"/>
              </a:rPr>
              <a:t>hypothèses explicatives</a:t>
            </a:r>
            <a:r>
              <a:rPr lang="fr-FR" dirty="0">
                <a:latin typeface="Verdana" panose="020B0604030504040204" pitchFamily="34" charset="0"/>
                <a:ea typeface="Verdana" panose="020B0604030504040204" pitchFamily="34" charset="0"/>
                <a:cs typeface="Verdana" panose="020B0604030504040204" pitchFamily="34" charset="0"/>
              </a:rPr>
              <a:t> critiquables et vérifiables  </a:t>
            </a:r>
          </a:p>
        </p:txBody>
      </p:sp>
      <p:sp>
        <p:nvSpPr>
          <p:cNvPr id="185" name="Une science avec son objet, son mode de raisonnement et ses méthodes"/>
          <p:cNvSpPr txBox="1"/>
          <p:nvPr/>
        </p:nvSpPr>
        <p:spPr>
          <a:xfrm>
            <a:off x="1248663" y="2587087"/>
            <a:ext cx="22192727" cy="853431"/>
          </a:xfrm>
          <a:prstGeom prst="rect">
            <a:avLst/>
          </a:prstGeom>
          <a:solidFill>
            <a:srgbClr val="D87631">
              <a:alpha val="21285"/>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defTabSz="2292038">
              <a:lnSpc>
                <a:spcPct val="90000"/>
              </a:lnSpc>
              <a:spcBef>
                <a:spcPts val="2200"/>
              </a:spcBef>
              <a:defRPr sz="5800" b="0" spc="0">
                <a:solidFill>
                  <a:srgbClr val="FFFFFF"/>
                </a:solidFill>
              </a:defRPr>
            </a:pPr>
            <a:r>
              <a:rPr>
                <a:solidFill>
                  <a:srgbClr val="000000"/>
                </a:solidFill>
              </a:rPr>
              <a:t>Une science avec son </a:t>
            </a:r>
            <a:r>
              <a:rPr b="1">
                <a:solidFill>
                  <a:srgbClr val="000000"/>
                </a:solidFill>
              </a:rPr>
              <a:t>objet</a:t>
            </a:r>
            <a:r>
              <a:rPr>
                <a:solidFill>
                  <a:srgbClr val="000000"/>
                </a:solidFill>
              </a:rPr>
              <a:t>, son </a:t>
            </a:r>
            <a:r>
              <a:rPr b="1">
                <a:solidFill>
                  <a:srgbClr val="000000"/>
                </a:solidFill>
              </a:rPr>
              <a:t>mode de raisonnement</a:t>
            </a:r>
            <a:r>
              <a:rPr>
                <a:solidFill>
                  <a:srgbClr val="000000"/>
                </a:solidFill>
              </a:rPr>
              <a:t> et ses </a:t>
            </a:r>
            <a:r>
              <a:rPr b="1" u="sng">
                <a:solidFill>
                  <a:srgbClr val="000000"/>
                </a:solidFill>
              </a:rPr>
              <a:t>méthodes</a:t>
            </a:r>
          </a:p>
        </p:txBody>
      </p:sp>
      <p:sp>
        <p:nvSpPr>
          <p:cNvPr id="4" name="Qu’est-ce que la sociologie ?">
            <a:extLst>
              <a:ext uri="{FF2B5EF4-FFF2-40B4-BE49-F238E27FC236}">
                <a16:creationId xmlns:a16="http://schemas.microsoft.com/office/drawing/2014/main" id="{22F99DB8-93E5-C6B6-0FFC-1A8440EBC30F}"/>
              </a:ext>
            </a:extLst>
          </p:cNvPr>
          <p:cNvSpPr txBox="1">
            <a:spLocks/>
          </p:cNvSpPr>
          <p:nvPr/>
        </p:nvSpPr>
        <p:spPr>
          <a:xfrm>
            <a:off x="1219199" y="492237"/>
            <a:ext cx="22251654" cy="1882663"/>
          </a:xfrm>
          <a:prstGeom prst="rect">
            <a:avLst/>
          </a:prstGeom>
          <a:solidFill>
            <a:srgbClr val="D87631"/>
          </a:solidFill>
        </p:spPr>
        <p:txBody>
          <a:bodyPr vert="horz" lIns="91440" tIns="45720" rIns="91440" bIns="45720" rtlCol="0" anchor="ctr">
            <a:normAutofit/>
          </a:bodyPr>
          <a:lstStyle>
            <a:lvl1pPr algn="l" defTabSz="1828800" rtl="0" eaLnBrk="1" latinLnBrk="0" hangingPunct="1">
              <a:lnSpc>
                <a:spcPct val="90000"/>
              </a:lnSpc>
              <a:spcBef>
                <a:spcPct val="0"/>
              </a:spcBef>
              <a:buNone/>
              <a:defRPr sz="8800" kern="1200" spc="-92">
                <a:solidFill>
                  <a:schemeClr val="tx1"/>
                </a:solidFill>
                <a:latin typeface="+mj-lt"/>
                <a:ea typeface="+mj-ea"/>
                <a:cs typeface="+mj-cs"/>
              </a:defRPr>
            </a:lvl1pPr>
          </a:lstStyle>
          <a:p>
            <a:r>
              <a:rPr lang="fr-FR" sz="9600" b="1">
                <a:solidFill>
                  <a:schemeClr val="bg1"/>
                </a:solidFill>
              </a:rPr>
              <a:t>Qu’est-ce que la sociologie ?</a:t>
            </a:r>
            <a:endParaRPr lang="fr-FR" sz="9600" b="1" dirty="0">
              <a:solidFill>
                <a:schemeClr val="bg1"/>
              </a:solidFill>
            </a:endParaRP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9b6266ea-e18f-400f-a2df-258e2a2fb564"/>
  <p:tag name="SLIDO_EVENT_UUID" val="97d173a3-e2e3-4c4b-82d6-23085f919edd"/>
  <p:tag name="SLIDO_EVENT_SECTION_UUID" val="a34ff59c-a588-4c60-b7fa-9738d8ab855c"/>
</p:tagLst>
</file>

<file path=ppt/tags/tag2.xml><?xml version="1.0" encoding="utf-8"?>
<p:tagLst xmlns:a="http://schemas.openxmlformats.org/drawingml/2006/main" xmlns:r="http://schemas.openxmlformats.org/officeDocument/2006/relationships" xmlns:p="http://schemas.openxmlformats.org/presentationml/2006/main">
  <p:tag name="SLIDO_TYPE" val="SlidoPoll"/>
  <p:tag name="SLIDO_POLL_UUID" val="d20ca32a-17d3-4257-8a55-087113089ed3"/>
  <p:tag name="SLIDO_TIMELINE" val="W3sic2hvd1Jlc3VsdHMiOmZhbHNlLCJwb2xsUXVlc3Rpb25VdWlkIjoiOWYzZWNkOTMtMGQ0My00YWU1LTk0MmQtM2RmNWM5YmQwZGZlIn0seyJzaG93UmVzdWx0cyI6dHJ1ZSwicG9sbFF1ZXN0aW9uVXVpZCI6IjlmM2VjZDkzLTBkNDMtNGFlNS05NDJkLTNkZjVjOWJkMGRmZSJ9XQ=="/>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TYPE" val="SlidoPoll"/>
  <p:tag name="SLIDO_POLL_UUID" val="857f2813-3fd0-4195-ba4b-bc19d98fe505"/>
  <p:tag name="SLIDO_TIMELINE" val="W3sicG9sbFF1ZXN0aW9uVXVpZCI6IjVlZGJjNzk5LWZkYjItNGYwZS1iYzhiLTc0NmJmNGY2MWI0NyIsInNob3dSZXN1bHRzIjpmYWxzZX0seyJwb2xsUXVlc3Rpb25VdWlkIjoiNWVkYmM3OTktZmRiMi00ZjBlLWJjOGItNzQ2YmY0ZjYxYjQ3Iiwic2hvd1Jlc3VsdHMiOnRydWV9XQ=="/>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23_ClassicWhite">
  <a:themeElements>
    <a:clrScheme name="23_ClassicWhite">
      <a:dk1>
        <a:srgbClr val="000000"/>
      </a:dk1>
      <a:lt1>
        <a:srgbClr val="FFFFFF"/>
      </a:lt1>
      <a:dk2>
        <a:srgbClr val="A7A7A7"/>
      </a:dk2>
      <a:lt2>
        <a:srgbClr val="535353"/>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Helvetica Neue"/>
        <a:ea typeface="Helvetica Neue"/>
        <a:cs typeface="Helvetica Neue"/>
      </a:majorFont>
      <a:minorFont>
        <a:latin typeface="Helvetica"/>
        <a:ea typeface="Helvetica"/>
        <a:cs typeface="Helvetica"/>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Pct val="100000"/>
          <a:buFontTx/>
          <a:buChar char=""/>
          <a:tabLst/>
          <a:defRPr kumimoji="0" sz="2400" b="0" i="0" u="none" strike="noStrike" cap="none" spc="0" normalizeH="0" baseline="0">
            <a:ln>
              <a:noFill/>
            </a:ln>
            <a:solidFill>
              <a:srgbClr val="000000"/>
            </a:solidFill>
            <a:effectLst/>
            <a:uFillTx/>
            <a:latin typeface="Canela Bold"/>
            <a:ea typeface="Canela Bold"/>
            <a:cs typeface="Canela Bold"/>
            <a:sym typeface="Canela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80000"/>
          </a:lnSpc>
          <a:spcBef>
            <a:spcPts val="0"/>
          </a:spcBef>
          <a:spcAft>
            <a:spcPts val="0"/>
          </a:spcAft>
          <a:buClrTx/>
          <a:buSzPct val="100000"/>
          <a:buFontTx/>
          <a:buChar char=""/>
          <a:tabLst/>
          <a:defRPr kumimoji="0" sz="8400" b="1" i="0" u="none" strike="noStrike" cap="none" spc="-10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4429</TotalTime>
  <Words>1601</Words>
  <Application>Microsoft Macintosh PowerPoint</Application>
  <PresentationFormat>Personnalisé</PresentationFormat>
  <Paragraphs>129</Paragraphs>
  <Slides>26</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Avenir Next Demi Bold</vt:lpstr>
      <vt:lpstr>Avenir Next Medium</vt:lpstr>
      <vt:lpstr>Calibri</vt:lpstr>
      <vt:lpstr>Courier New</vt:lpstr>
      <vt:lpstr>Helvetica Neue</vt:lpstr>
      <vt:lpstr>Verdana</vt:lpstr>
      <vt:lpstr>Thème Office</vt:lpstr>
      <vt:lpstr>M1 B1 SR1m  École et société</vt:lpstr>
      <vt:lpstr>Présentation personnelle</vt:lpstr>
      <vt:lpstr>Programme de la séance</vt:lpstr>
      <vt:lpstr>Présentation PowerPoint</vt:lpstr>
      <vt:lpstr>Qu’est-ce que la sociologie ?</vt:lpstr>
      <vt:lpstr>Qu’est-ce que la sociologie ?</vt:lpstr>
      <vt:lpstr>Présentation PowerPoint</vt:lpstr>
      <vt:lpstr>Pas de déterminisme sociologique… </vt:lpstr>
      <vt:lpstr>Présentation PowerPoint</vt:lpstr>
      <vt:lpstr>1° La définition</vt:lpstr>
      <vt:lpstr>2° L’observation et la mesure des faits</vt:lpstr>
      <vt:lpstr>Une méthode « plus scientifique » que l’autre ?</vt:lpstr>
      <vt:lpstr>3° Des hypothèses explicatives critiquables et vérifiables</vt:lpstr>
      <vt:lpstr>Présentation PowerPoint</vt:lpstr>
      <vt:lpstr>Pourquoi un cours de sociologie ?</vt:lpstr>
      <vt:lpstr>Pourquoi un cours de sociologie ?</vt:lpstr>
      <vt:lpstr>Pourquoi un cours de sociologie ?</vt:lpstr>
      <vt:lpstr>Présentation PowerPoint</vt:lpstr>
      <vt:lpstr>Un cours qui nourrit les compétences attendues des enseignant·e·s (liste non exhaustive…) :  </vt:lpstr>
      <vt:lpstr>Présentation PowerPoint</vt:lpstr>
      <vt:lpstr>Des élèves majoritairement issu·es des « classes populaires »</vt:lpstr>
      <vt:lpstr>Des spécialités genrées dans l’enseignement professionnel</vt:lpstr>
      <vt:lpstr>Des pratiques pédagogiques sexistes ?</vt:lpstr>
      <vt:lpstr>Des pratiques pédagogiques sexistes ?</vt:lpstr>
      <vt:lpstr>De nombreuses ressources</vt:lpstr>
      <vt:lpstr>Pour la prochaine séance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PERRINE AGNOUX</cp:lastModifiedBy>
  <cp:revision>10</cp:revision>
  <dcterms:modified xsi:type="dcterms:W3CDTF">2025-11-10T14:19:08Z</dcterms:modified>
</cp:coreProperties>
</file>