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37" r:id="rId2"/>
    <p:sldId id="408" r:id="rId3"/>
    <p:sldId id="282" r:id="rId4"/>
    <p:sldId id="283" r:id="rId5"/>
    <p:sldId id="296" r:id="rId6"/>
    <p:sldId id="297" r:id="rId7"/>
    <p:sldId id="336" r:id="rId8"/>
    <p:sldId id="420" r:id="rId9"/>
    <p:sldId id="286" r:id="rId10"/>
    <p:sldId id="419" r:id="rId11"/>
    <p:sldId id="299" r:id="rId12"/>
    <p:sldId id="445" r:id="rId13"/>
    <p:sldId id="443" r:id="rId14"/>
    <p:sldId id="444" r:id="rId15"/>
    <p:sldId id="446" r:id="rId16"/>
    <p:sldId id="449" r:id="rId17"/>
    <p:sldId id="298" r:id="rId18"/>
    <p:sldId id="302" r:id="rId19"/>
    <p:sldId id="301" r:id="rId20"/>
    <p:sldId id="285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557"/>
    <p:restoredTop sz="99600" autoAdjust="0"/>
  </p:normalViewPr>
  <p:slideViewPr>
    <p:cSldViewPr snapToGrid="0" snapToObjects="1">
      <p:cViewPr varScale="1">
        <p:scale>
          <a:sx n="119" d="100"/>
          <a:sy n="119" d="100"/>
        </p:scale>
        <p:origin x="17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8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4E9EE-98EF-DA4E-B53F-341FE3E25E85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CE59D-6932-654A-A75C-8A2295ACA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181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18497033-6CD0-254D-909C-645B567BC624}" type="datetime1">
              <a:rPr lang="fr-FR"/>
              <a:pPr>
                <a:defRPr/>
              </a:pPr>
              <a:t>29/09/2020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C8CBF54-1991-4C41-8DD4-081E75EF46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1170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1F222D-62EA-B840-BCD6-8FFF94FCE2F0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93DE32-B6A2-8F4E-9319-7DD4EE29736E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1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E95EEE-1228-EF4B-8ACD-BA6A203BE051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122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BA7AB5-361A-1040-923E-6A2DBCF04AC6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5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C6460A-69E0-3942-9F46-D894C5F8DD93}" type="slidenum">
              <a:rPr lang="fr-FR" sz="1200"/>
              <a:pPr/>
              <a:t>21</a:t>
            </a:fld>
            <a:endParaRPr lang="fr-FR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2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180AD0-AFD3-9648-AD38-2ACE28C8AFA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4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58E4E2-E797-DC44-BB66-E2DF3F302791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8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F7BF11-29ED-1B49-8C2F-F1962958370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8990D7-A003-1944-9C7E-949818226EDF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08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D88BA9-42CF-5C4A-80C5-8CAEE4F64CD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6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3055-61F9-2040-BBF3-E9430B66BEF5}" type="datetime1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A90D1-988E-2A4D-939A-A14B1B052F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59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6564E-2546-6447-BD6E-4A6CC5AED356}" type="datetime1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95BB5-5E9D-524D-ABA8-B59DEB6BF8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89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E65F4-D6E6-484F-8C18-F485101C24FB}" type="datetime1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6BA56-B30C-D64B-9CF9-3C47C3251D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96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0BAE7-9951-254D-9F7F-ACFA9BBC1F74}" type="datetime1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3235C-493D-7F4B-87CB-83D2523A2F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51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8620E-0FDE-FA4A-9D10-ECFBA1690968}" type="datetime1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031C7-E95E-1B49-BB01-E33BE62020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43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16B0-F99C-3940-986B-74ACFD111FBC}" type="datetime1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AA36-3600-9E45-999E-45970E05AD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26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8645-8151-C946-983E-BDF441F5A9EC}" type="datetime1">
              <a:rPr lang="fr-FR" smtClean="0"/>
              <a:t>29/09/2020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66688-BA60-2649-BCC4-4609CA5541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90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EDB89-C0AF-304A-AEFF-6D6C42DB6CF4}" type="datetime1">
              <a:rPr lang="fr-FR" smtClean="0"/>
              <a:t>29/09/2020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A48B6-0A96-E54B-A73C-83ECCEDB2C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6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B6557-6068-5A44-B0D1-5B2C98272A85}" type="datetime1">
              <a:rPr lang="fr-FR" smtClean="0"/>
              <a:t>29/09/2020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4EE51-0FB6-8642-B7EF-9E0779F9F4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43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8EB22-52D9-2E4A-B19B-7EF541B05126}" type="datetime1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4584F-97F1-A349-B042-F8F44948A6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50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1039-5435-FB4B-B702-A39879062577}" type="datetime1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1ACA-5181-FE44-9FDE-F897BDA4A68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7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B060716-9DF2-7842-B0D0-C7AD398FDEC8}" type="datetime1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06FD6D5-EF93-3E4E-BE4D-E1EC30C984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hyperlink" Target="https://fr.wikipedia.org/wiki/%C3%89sope" TargetMode="External"/><Relationship Id="rId4" Type="http://schemas.openxmlformats.org/officeDocument/2006/relationships/hyperlink" Target="https://fr.wikipedia.org/wiki/Grec_anci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2692400" y="2108200"/>
            <a:ext cx="3856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/>
              <a:t>Chapitre 4: méthodes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pPr>
              <a:defRPr/>
            </a:pPr>
            <a:fld id="{5A14EE51-0FB6-8642-B7EF-9E0779F9F4E3}" type="slidenum">
              <a:rPr lang="fr-FR" sz="2400" b="1" smtClean="0">
                <a:solidFill>
                  <a:schemeClr val="tx1"/>
                </a:solidFill>
              </a:rPr>
              <a:pPr>
                <a:defRPr/>
              </a:pPr>
              <a:t>1</a:t>
            </a:fld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C613C9-8B24-6E44-B37B-33A6DFBAE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0"/>
    </mc:Choice>
    <mc:Fallback xmlns="">
      <p:transition spd="slow" advTm="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532313"/>
            <a:ext cx="4587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/>
              <a:t>Transgénèse par recombinaison</a:t>
            </a:r>
          </a:p>
          <a:p>
            <a:pPr eaLnBrk="1" hangingPunct="1"/>
            <a:r>
              <a:rPr lang="fr-FR" dirty="0"/>
              <a:t>homologue chez la souris:</a:t>
            </a:r>
          </a:p>
          <a:p>
            <a:pPr eaLnBrk="1" hangingPunct="1"/>
            <a:r>
              <a:rPr lang="fr-FR" dirty="0"/>
              <a:t>« Knock Out » et « Knock In »</a:t>
            </a:r>
          </a:p>
        </p:txBody>
      </p:sp>
      <p:pic>
        <p:nvPicPr>
          <p:cNvPr id="3" name="Picture 5" descr="figure 8-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6444"/>
            <a:ext cx="9494131" cy="11609722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3870593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KO: Knock out</a:t>
            </a:r>
          </a:p>
          <a:p>
            <a:r>
              <a:rPr lang="fr-FR" sz="4000" dirty="0"/>
              <a:t>KI  : Knock In</a:t>
            </a:r>
          </a:p>
        </p:txBody>
      </p:sp>
      <p:sp>
        <p:nvSpPr>
          <p:cNvPr id="6" name="Rectangle 5"/>
          <p:cNvSpPr/>
          <p:nvPr/>
        </p:nvSpPr>
        <p:spPr>
          <a:xfrm>
            <a:off x="765990" y="-1390751"/>
            <a:ext cx="3353471" cy="2708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313731" y="403118"/>
            <a:ext cx="11288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34404" y="-403115"/>
            <a:ext cx="3353471" cy="765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861076" y="3854843"/>
            <a:ext cx="377681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Croisement des chimères pour</a:t>
            </a:r>
          </a:p>
          <a:p>
            <a:r>
              <a:rPr lang="fr-FR" dirty="0"/>
              <a:t>Identifier celles dans lesquelles la</a:t>
            </a:r>
          </a:p>
          <a:p>
            <a:r>
              <a:rPr lang="fr-FR" dirty="0"/>
              <a:t>lignée germinale est recombinante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95222" y="5889732"/>
            <a:ext cx="627945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Souris transgénique avec une copie </a:t>
            </a:r>
          </a:p>
          <a:p>
            <a:pPr algn="ctr"/>
            <a:r>
              <a:rPr lang="fr-FR" b="1" dirty="0"/>
              <a:t>du gène ciblé remplacée par la</a:t>
            </a:r>
          </a:p>
          <a:p>
            <a:pPr algn="ctr"/>
            <a:r>
              <a:rPr lang="fr-FR" b="1" dirty="0"/>
              <a:t>version mutée du gène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875868" y="810903"/>
            <a:ext cx="360415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Introduction des embryons </a:t>
            </a:r>
          </a:p>
          <a:p>
            <a:r>
              <a:rPr lang="fr-FR" dirty="0"/>
              <a:t>dans une mère porteuse</a:t>
            </a:r>
          </a:p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912558" y="2469441"/>
            <a:ext cx="1651000" cy="4938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8416" y="2233552"/>
            <a:ext cx="3776813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Cellules ES (totipotentes) avec une copie du gène muté</a:t>
            </a:r>
          </a:p>
          <a:p>
            <a:endParaRPr lang="fr-FR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037FAA0-CAAE-2343-9A8D-E8FFBD394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01"/>
    </mc:Choice>
    <mc:Fallback xmlns="">
      <p:transition spd="slow" advTm="32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311400"/>
            <a:ext cx="710406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ZoneTexte 2"/>
          <p:cNvSpPr txBox="1">
            <a:spLocks noChangeArrowheads="1"/>
          </p:cNvSpPr>
          <p:nvPr/>
        </p:nvSpPr>
        <p:spPr bwMode="auto">
          <a:xfrm>
            <a:off x="1638300" y="495300"/>
            <a:ext cx="5710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Souris KO pour le gène de la Myostatine</a:t>
            </a:r>
          </a:p>
        </p:txBody>
      </p:sp>
      <p:sp>
        <p:nvSpPr>
          <p:cNvPr id="22531" name="ZoneTexte 3"/>
          <p:cNvSpPr txBox="1">
            <a:spLocks noChangeArrowheads="1"/>
          </p:cNvSpPr>
          <p:nvPr/>
        </p:nvSpPr>
        <p:spPr bwMode="auto">
          <a:xfrm>
            <a:off x="8420100" y="4686300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WT</a:t>
            </a:r>
          </a:p>
        </p:txBody>
      </p:sp>
      <p:sp>
        <p:nvSpPr>
          <p:cNvPr id="22532" name="ZoneTexte 4"/>
          <p:cNvSpPr txBox="1">
            <a:spLocks noChangeArrowheads="1"/>
          </p:cNvSpPr>
          <p:nvPr/>
        </p:nvSpPr>
        <p:spPr bwMode="auto">
          <a:xfrm>
            <a:off x="1911350" y="5930900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WT</a:t>
            </a:r>
          </a:p>
        </p:txBody>
      </p:sp>
      <p:sp>
        <p:nvSpPr>
          <p:cNvPr id="22533" name="ZoneTexte 5"/>
          <p:cNvSpPr txBox="1">
            <a:spLocks noChangeArrowheads="1"/>
          </p:cNvSpPr>
          <p:nvPr/>
        </p:nvSpPr>
        <p:spPr bwMode="auto">
          <a:xfrm>
            <a:off x="3365500" y="59309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KO</a:t>
            </a:r>
          </a:p>
        </p:txBody>
      </p:sp>
      <p:sp>
        <p:nvSpPr>
          <p:cNvPr id="22534" name="ZoneTexte 6"/>
          <p:cNvSpPr txBox="1">
            <a:spLocks noChangeArrowheads="1"/>
          </p:cNvSpPr>
          <p:nvPr/>
        </p:nvSpPr>
        <p:spPr bwMode="auto">
          <a:xfrm>
            <a:off x="8445500" y="2717800"/>
            <a:ext cx="51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KO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48DF49-31B0-8649-9FB5-5BE1781C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35"/>
    </mc:Choice>
    <mc:Fallback xmlns="">
      <p:transition spd="slow" advTm="17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70809" y="244148"/>
            <a:ext cx="8424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 dirty="0"/>
              <a:t>Modification du génome par la méthode CRISPR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249" y="3064996"/>
            <a:ext cx="8778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fr-FR" sz="2400" b="1" dirty="0"/>
              <a:t>1987-2002: </a:t>
            </a:r>
            <a:r>
              <a:rPr lang="fr-FR" sz="2000" dirty="0"/>
              <a:t>découverte des séquences CRISPR:</a:t>
            </a:r>
          </a:p>
          <a:p>
            <a:pPr algn="just" eaLnBrk="1" hangingPunct="1"/>
            <a:r>
              <a:rPr lang="fr-FR" sz="2000" dirty="0"/>
              <a:t>5 séquences régulièrement espacées et partiellement palindromiques chez E. coli, puis dans la plupart des bactéries</a:t>
            </a:r>
          </a:p>
          <a:p>
            <a:pPr algn="just" eaLnBrk="1" hangingPunct="1"/>
            <a:endParaRPr lang="fr-FR" sz="2000" dirty="0"/>
          </a:p>
          <a:p>
            <a:pPr algn="just" eaLnBrk="1" hangingPunct="1"/>
            <a:r>
              <a:rPr lang="fr-FR" sz="2400" b="1" dirty="0"/>
              <a:t>2005</a:t>
            </a:r>
            <a:r>
              <a:rPr lang="fr-FR" sz="2000" dirty="0"/>
              <a:t>: séquences CRISPR identiques à des séquences de bactériophage</a:t>
            </a:r>
          </a:p>
          <a:p>
            <a:pPr algn="just" eaLnBrk="1" hangingPunct="1"/>
            <a:endParaRPr lang="fr-FR" sz="2000" dirty="0"/>
          </a:p>
          <a:p>
            <a:pPr algn="just" eaLnBrk="1" hangingPunct="1"/>
            <a:r>
              <a:rPr lang="fr-FR" sz="2400" b="1" dirty="0"/>
              <a:t>2007</a:t>
            </a:r>
            <a:r>
              <a:rPr lang="fr-FR" sz="2000" dirty="0"/>
              <a:t>: découverte du pouvoir protecteur des CRISPR contre les </a:t>
            </a:r>
            <a:r>
              <a:rPr lang="fr-FR" sz="2000" dirty="0" err="1"/>
              <a:t>bacteriophages</a:t>
            </a:r>
            <a:r>
              <a:rPr lang="fr-FR" sz="2000" dirty="0"/>
              <a:t> de la bactérie lactique Streptococcus </a:t>
            </a:r>
            <a:r>
              <a:rPr lang="fr-FR" sz="2000" dirty="0" err="1"/>
              <a:t>Thermophilus</a:t>
            </a:r>
            <a:endParaRPr lang="fr-FR" sz="2000" dirty="0"/>
          </a:p>
          <a:p>
            <a:pPr algn="just" eaLnBrk="1" hangingPunct="1"/>
            <a:endParaRPr lang="fr-FR" sz="2000" dirty="0"/>
          </a:p>
          <a:p>
            <a:pPr algn="just" eaLnBrk="1" hangingPunct="1"/>
            <a:r>
              <a:rPr lang="fr-FR" sz="2400" b="1" dirty="0"/>
              <a:t>2012</a:t>
            </a:r>
            <a:r>
              <a:rPr lang="fr-FR" sz="2000" dirty="0"/>
              <a:t>: ce système de défense peut être manipuler pour cibler n’importe quel gène</a:t>
            </a:r>
          </a:p>
          <a:p>
            <a:pPr algn="just" eaLnBrk="1" hangingPunct="1"/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362059" y="877838"/>
            <a:ext cx="84804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‘</a:t>
            </a:r>
            <a:r>
              <a:rPr lang="fr-FR" sz="2000" dirty="0" err="1"/>
              <a:t>Clustured</a:t>
            </a:r>
            <a:r>
              <a:rPr lang="fr-FR" sz="2000" dirty="0"/>
              <a:t> </a:t>
            </a:r>
            <a:r>
              <a:rPr lang="fr-FR" sz="2000" dirty="0" err="1"/>
              <a:t>Regularly</a:t>
            </a:r>
            <a:r>
              <a:rPr lang="fr-FR" sz="2000" dirty="0"/>
              <a:t> </a:t>
            </a:r>
            <a:r>
              <a:rPr lang="fr-FR" sz="2000" dirty="0" err="1"/>
              <a:t>Interspaced</a:t>
            </a:r>
            <a:r>
              <a:rPr lang="fr-FR" sz="2000" dirty="0"/>
              <a:t> Short </a:t>
            </a:r>
            <a:r>
              <a:rPr lang="fr-FR" sz="2000" dirty="0" err="1"/>
              <a:t>Palindromic</a:t>
            </a:r>
            <a:r>
              <a:rPr lang="fr-FR" sz="2000" dirty="0"/>
              <a:t> </a:t>
            </a:r>
            <a:r>
              <a:rPr lang="fr-FR" sz="2000" dirty="0" err="1"/>
              <a:t>Repeats</a:t>
            </a:r>
            <a:r>
              <a:rPr lang="fr-FR" sz="2000" dirty="0"/>
              <a:t>’</a:t>
            </a:r>
          </a:p>
          <a:p>
            <a:endParaRPr lang="fr-FR" sz="2000" b="1" dirty="0">
              <a:solidFill>
                <a:srgbClr val="3366FF"/>
              </a:solidFill>
            </a:endParaRPr>
          </a:p>
          <a:p>
            <a:r>
              <a:rPr lang="fr-FR" sz="2000" b="1" dirty="0">
                <a:solidFill>
                  <a:srgbClr val="3366FF"/>
                </a:solidFill>
              </a:rPr>
              <a:t>Palindrome</a:t>
            </a:r>
            <a:r>
              <a:rPr lang="fr-FR" sz="2000" dirty="0">
                <a:solidFill>
                  <a:srgbClr val="3366FF"/>
                </a:solidFill>
              </a:rPr>
              <a:t> (substantif masculin), du </a:t>
            </a:r>
            <a:r>
              <a:rPr lang="fr-FR" sz="2000" dirty="0">
                <a:solidFill>
                  <a:srgbClr val="3366FF"/>
                </a:solidFill>
                <a:hlinkClick r:id="rId4" tooltip="Grec ancien"/>
              </a:rPr>
              <a:t>grec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i="1" dirty="0" err="1">
                <a:solidFill>
                  <a:srgbClr val="3366FF"/>
                </a:solidFill>
              </a:rPr>
              <a:t>pálin</a:t>
            </a:r>
            <a:r>
              <a:rPr lang="fr-FR" sz="2000" dirty="0">
                <a:solidFill>
                  <a:srgbClr val="3366FF"/>
                </a:solidFill>
              </a:rPr>
              <a:t> « en arrière » et </a:t>
            </a:r>
            <a:r>
              <a:rPr lang="fr-FR" sz="2000" i="1" dirty="0" err="1">
                <a:solidFill>
                  <a:srgbClr val="3366FF"/>
                </a:solidFill>
              </a:rPr>
              <a:t>drómos</a:t>
            </a:r>
            <a:r>
              <a:rPr lang="fr-FR" sz="2000" dirty="0">
                <a:solidFill>
                  <a:srgbClr val="3366FF"/>
                </a:solidFill>
              </a:rPr>
              <a:t> « course ». Désigne un texte ou un mot dont l'ordre des lettres reste le même qu'on le lise de gauche à droite ou de droite à gauche, comme dans la phrase « </a:t>
            </a:r>
            <a:r>
              <a:rPr lang="fr-FR" sz="2000" dirty="0">
                <a:solidFill>
                  <a:srgbClr val="3366FF"/>
                </a:solidFill>
                <a:hlinkClick r:id="rId5" tooltip="Ésope"/>
              </a:rPr>
              <a:t>Ésope</a:t>
            </a:r>
            <a:r>
              <a:rPr lang="fr-FR" sz="2000" dirty="0">
                <a:solidFill>
                  <a:srgbClr val="3366FF"/>
                </a:solidFill>
              </a:rPr>
              <a:t> reste ici et se repose » ou encore « Elu par cette crapule».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380237-9A69-AE4A-A56A-214FDC1CB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2"/>
    </mc:Choice>
    <mc:Fallback xmlns="">
      <p:transition spd="slow" advTm="5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r="51584"/>
          <a:stretch/>
        </p:blipFill>
        <p:spPr>
          <a:xfrm>
            <a:off x="28857" y="561340"/>
            <a:ext cx="9115144" cy="57950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5E9A0F-A6FD-9E42-9F64-01595B589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4"/>
    </mc:Choice>
    <mc:Fallback xmlns="">
      <p:transition spd="slow" advTm="87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1" y="748934"/>
            <a:ext cx="9144000" cy="57950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978419-1107-1244-8350-0B2D2D459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60"/>
    </mc:Choice>
    <mc:Fallback xmlns="">
      <p:transition spd="slow" advTm="6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67472"/>
          <a:stretch/>
        </p:blipFill>
        <p:spPr>
          <a:xfrm>
            <a:off x="2181889" y="0"/>
            <a:ext cx="43713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1889" y="137695"/>
            <a:ext cx="4580503" cy="489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80531" y="182049"/>
            <a:ext cx="8085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 dirty="0"/>
              <a:t>Deux </a:t>
            </a:r>
            <a:r>
              <a:rPr lang="fr-FR" sz="2800" b="1" dirty="0" err="1"/>
              <a:t>facons</a:t>
            </a:r>
            <a:r>
              <a:rPr lang="fr-FR" sz="2800" b="1" dirty="0"/>
              <a:t> de modifier le </a:t>
            </a:r>
            <a:r>
              <a:rPr lang="fr-FR" sz="2800" b="1" dirty="0" err="1"/>
              <a:t>genome</a:t>
            </a:r>
            <a:r>
              <a:rPr lang="fr-FR" sz="2800" b="1" dirty="0"/>
              <a:t> (</a:t>
            </a:r>
            <a:r>
              <a:rPr lang="fr-FR" sz="2800" b="1" dirty="0" err="1"/>
              <a:t>cf</a:t>
            </a:r>
            <a:r>
              <a:rPr lang="fr-FR" sz="2800" b="1" dirty="0"/>
              <a:t> KO, KI)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67246F-A04F-F34F-850D-1C1748EB2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29"/>
    </mc:Choice>
    <mc:Fallback xmlns="">
      <p:transition spd="slow" advTm="14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oneTexte 1"/>
          <p:cNvSpPr txBox="1">
            <a:spLocks noChangeArrowheads="1"/>
          </p:cNvSpPr>
          <p:nvPr/>
        </p:nvSpPr>
        <p:spPr bwMode="auto">
          <a:xfrm>
            <a:off x="684279" y="188913"/>
            <a:ext cx="80865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/>
              <a:t>CRISPR chez la souris: injection des ovocytes</a:t>
            </a:r>
          </a:p>
          <a:p>
            <a:pPr eaLnBrk="1" hangingPunct="1"/>
            <a:r>
              <a:rPr lang="fr-FR" sz="2800" b="1" dirty="0"/>
              <a:t>comme en transgénèse classique </a:t>
            </a:r>
          </a:p>
        </p:txBody>
      </p:sp>
      <p:pic>
        <p:nvPicPr>
          <p:cNvPr id="18434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7"/>
          <a:stretch/>
        </p:blipFill>
        <p:spPr bwMode="auto">
          <a:xfrm>
            <a:off x="4868863" y="1206500"/>
            <a:ext cx="42751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780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5250" y="5794375"/>
            <a:ext cx="5075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Plus de 40 espèces testées avec succès</a:t>
            </a:r>
          </a:p>
          <a:p>
            <a:r>
              <a:rPr lang="fr-FR" sz="2000" b="1" dirty="0"/>
              <a:t>pour l’utilisation des CRISPR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95D24F-7FC5-F545-85AF-378A26531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16"/>
    </mc:Choice>
    <mc:Fallback xmlns="">
      <p:transition spd="slow" advTm="15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oneTexte 1"/>
          <p:cNvSpPr txBox="1">
            <a:spLocks noChangeArrowheads="1"/>
          </p:cNvSpPr>
          <p:nvPr/>
        </p:nvSpPr>
        <p:spPr bwMode="auto">
          <a:xfrm>
            <a:off x="3005138" y="273050"/>
            <a:ext cx="292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/>
              <a:t>Cellules en culture</a:t>
            </a:r>
          </a:p>
        </p:txBody>
      </p:sp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596900" y="1373188"/>
            <a:ext cx="6716713" cy="4875212"/>
            <a:chOff x="1143" y="6534"/>
            <a:chExt cx="9562" cy="6712"/>
          </a:xfrm>
        </p:grpSpPr>
        <p:sp>
          <p:nvSpPr>
            <p:cNvPr id="23555" name="Line 4"/>
            <p:cNvSpPr>
              <a:spLocks noChangeShapeType="1"/>
            </p:cNvSpPr>
            <p:nvPr/>
          </p:nvSpPr>
          <p:spPr bwMode="auto">
            <a:xfrm>
              <a:off x="3880" y="11271"/>
              <a:ext cx="2" cy="34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56" name="Line 5"/>
            <p:cNvSpPr>
              <a:spLocks noChangeShapeType="1"/>
            </p:cNvSpPr>
            <p:nvPr/>
          </p:nvSpPr>
          <p:spPr bwMode="auto">
            <a:xfrm>
              <a:off x="4532" y="10791"/>
              <a:ext cx="3" cy="3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57" name="Line 6"/>
            <p:cNvSpPr>
              <a:spLocks noChangeShapeType="1"/>
            </p:cNvSpPr>
            <p:nvPr/>
          </p:nvSpPr>
          <p:spPr bwMode="auto">
            <a:xfrm>
              <a:off x="6377" y="9331"/>
              <a:ext cx="3" cy="3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3558" name="Group 7"/>
            <p:cNvGrpSpPr>
              <a:grpSpLocks/>
            </p:cNvGrpSpPr>
            <p:nvPr/>
          </p:nvGrpSpPr>
          <p:grpSpPr bwMode="auto">
            <a:xfrm>
              <a:off x="1143" y="6534"/>
              <a:ext cx="9562" cy="6712"/>
              <a:chOff x="1233" y="3413"/>
              <a:chExt cx="9562" cy="6712"/>
            </a:xfrm>
          </p:grpSpPr>
          <p:sp>
            <p:nvSpPr>
              <p:cNvPr id="23559" name="Rectangle 8"/>
              <p:cNvSpPr>
                <a:spLocks noChangeArrowheads="1"/>
              </p:cNvSpPr>
              <p:nvPr/>
            </p:nvSpPr>
            <p:spPr bwMode="auto">
              <a:xfrm>
                <a:off x="8425" y="9911"/>
                <a:ext cx="1769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900" i="1">
                    <a:solidFill>
                      <a:srgbClr val="000000"/>
                    </a:solidFill>
                    <a:latin typeface="Helvetica" charset="0"/>
                    <a:cs typeface="Times New Roman" charset="0"/>
                  </a:rPr>
                  <a:t>semaines de culture</a:t>
                </a:r>
                <a:endParaRPr lang="en-US" sz="24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23560" name="Rectangle 9"/>
              <p:cNvSpPr>
                <a:spLocks noChangeArrowheads="1"/>
              </p:cNvSpPr>
              <p:nvPr/>
            </p:nvSpPr>
            <p:spPr bwMode="auto">
              <a:xfrm rot="-5400000">
                <a:off x="-272" y="6438"/>
                <a:ext cx="3268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23561" name="Group 10"/>
              <p:cNvGrpSpPr>
                <a:grpSpLocks/>
              </p:cNvGrpSpPr>
              <p:nvPr/>
            </p:nvGrpSpPr>
            <p:grpSpPr bwMode="auto">
              <a:xfrm>
                <a:off x="1602" y="3413"/>
                <a:ext cx="9193" cy="6402"/>
                <a:chOff x="1602" y="3413"/>
                <a:chExt cx="9193" cy="6402"/>
              </a:xfrm>
            </p:grpSpPr>
            <p:sp>
              <p:nvSpPr>
                <p:cNvPr id="23562" name="Rectangle 11"/>
                <p:cNvSpPr>
                  <a:spLocks noChangeArrowheads="1"/>
                </p:cNvSpPr>
                <p:nvPr/>
              </p:nvSpPr>
              <p:spPr bwMode="auto">
                <a:xfrm>
                  <a:off x="1622" y="6050"/>
                  <a:ext cx="335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14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563" name="Rectangle 12"/>
                <p:cNvSpPr>
                  <a:spLocks noChangeArrowheads="1"/>
                </p:cNvSpPr>
                <p:nvPr/>
              </p:nvSpPr>
              <p:spPr bwMode="auto">
                <a:xfrm>
                  <a:off x="1602" y="6750"/>
                  <a:ext cx="375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12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564" name="Rectangle 13"/>
                <p:cNvSpPr>
                  <a:spLocks noChangeArrowheads="1"/>
                </p:cNvSpPr>
                <p:nvPr/>
              </p:nvSpPr>
              <p:spPr bwMode="auto">
                <a:xfrm>
                  <a:off x="1622" y="5410"/>
                  <a:ext cx="335" cy="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16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565" name="Rectangle 14"/>
                <p:cNvSpPr>
                  <a:spLocks noChangeArrowheads="1"/>
                </p:cNvSpPr>
                <p:nvPr/>
              </p:nvSpPr>
              <p:spPr bwMode="auto">
                <a:xfrm>
                  <a:off x="1642" y="7500"/>
                  <a:ext cx="375" cy="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10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566" name="Rectangle 15"/>
                <p:cNvSpPr>
                  <a:spLocks noChangeArrowheads="1"/>
                </p:cNvSpPr>
                <p:nvPr/>
              </p:nvSpPr>
              <p:spPr bwMode="auto">
                <a:xfrm>
                  <a:off x="1777" y="8190"/>
                  <a:ext cx="13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8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567" name="Rectangle 16"/>
                <p:cNvSpPr>
                  <a:spLocks noChangeArrowheads="1"/>
                </p:cNvSpPr>
                <p:nvPr/>
              </p:nvSpPr>
              <p:spPr bwMode="auto">
                <a:xfrm>
                  <a:off x="1797" y="8900"/>
                  <a:ext cx="13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6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568" name="Rectangle 17"/>
                <p:cNvSpPr>
                  <a:spLocks noChangeArrowheads="1"/>
                </p:cNvSpPr>
                <p:nvPr/>
              </p:nvSpPr>
              <p:spPr bwMode="auto">
                <a:xfrm>
                  <a:off x="1622" y="4660"/>
                  <a:ext cx="355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  <a:cs typeface="Times New Roman" charset="0"/>
                    </a:rPr>
                    <a:t>18</a:t>
                  </a:r>
                  <a:endParaRPr lang="en-US" sz="24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grpSp>
              <p:nvGrpSpPr>
                <p:cNvPr id="23569" name="Group 18"/>
                <p:cNvGrpSpPr>
                  <a:grpSpLocks/>
                </p:cNvGrpSpPr>
                <p:nvPr/>
              </p:nvGrpSpPr>
              <p:grpSpPr bwMode="auto">
                <a:xfrm>
                  <a:off x="1967" y="3413"/>
                  <a:ext cx="8828" cy="6402"/>
                  <a:chOff x="1967" y="3413"/>
                  <a:chExt cx="8828" cy="6402"/>
                </a:xfrm>
              </p:grpSpPr>
              <p:sp>
                <p:nvSpPr>
                  <p:cNvPr id="23570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903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71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830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72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760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690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74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619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75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549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76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4751"/>
                    <a:ext cx="113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23577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102" y="3413"/>
                    <a:ext cx="8693" cy="6402"/>
                    <a:chOff x="2102" y="3413"/>
                    <a:chExt cx="8693" cy="6402"/>
                  </a:xfrm>
                </p:grpSpPr>
                <p:sp>
                  <p:nvSpPr>
                    <p:cNvPr id="23578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2" y="7191"/>
                      <a:ext cx="3" cy="36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579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60" y="6691"/>
                      <a:ext cx="2" cy="36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580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2" y="7171"/>
                      <a:ext cx="680" cy="4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/>
                      <a:r>
                        <a:rPr lang="en-US" sz="900" i="1">
                          <a:solidFill>
                            <a:srgbClr val="000000"/>
                          </a:solidFill>
                          <a:latin typeface="Helvetica" charset="0"/>
                          <a:cs typeface="Times New Roman" charset="0"/>
                        </a:rPr>
                        <a:t>mise en</a:t>
                      </a:r>
                    </a:p>
                    <a:p>
                      <a:pPr algn="ctr"/>
                      <a:r>
                        <a:rPr lang="en-US" sz="900" i="1">
                          <a:solidFill>
                            <a:srgbClr val="000000"/>
                          </a:solidFill>
                          <a:latin typeface="Helvetica" charset="0"/>
                          <a:cs typeface="Times New Roman" charset="0"/>
                        </a:rPr>
                        <a:t>culture</a:t>
                      </a: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81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2" y="6099"/>
                      <a:ext cx="1034" cy="2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latin typeface="Helvetica" charset="0"/>
                          <a:cs typeface="Times New Roman" charset="0"/>
                        </a:rPr>
                        <a:t>repiquages</a:t>
                      </a: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82" name="Line 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0" y="7720"/>
                      <a:ext cx="410" cy="8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583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80" y="6430"/>
                      <a:ext cx="290" cy="151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584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60" y="6380"/>
                      <a:ext cx="410" cy="6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3585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2" y="3413"/>
                      <a:ext cx="8693" cy="6402"/>
                      <a:chOff x="2102" y="3413"/>
                      <a:chExt cx="8693" cy="6402"/>
                    </a:xfrm>
                  </p:grpSpPr>
                  <p:grpSp>
                    <p:nvGrpSpPr>
                      <p:cNvPr id="23586" name="Group 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05" y="3911"/>
                        <a:ext cx="7672" cy="5580"/>
                        <a:chOff x="2305" y="3911"/>
                        <a:chExt cx="7672" cy="5580"/>
                      </a:xfrm>
                    </p:grpSpPr>
                    <p:sp>
                      <p:nvSpPr>
                        <p:cNvPr id="23785" name="Freeform 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05" y="5611"/>
                          <a:ext cx="7020" cy="3319"/>
                        </a:xfrm>
                        <a:custGeom>
                          <a:avLst/>
                          <a:gdLst>
                            <a:gd name="T0" fmla="*/ 2270 w 2808"/>
                            <a:gd name="T1" fmla="*/ 311919 h 1328"/>
                            <a:gd name="T2" fmla="*/ 15438 w 2808"/>
                            <a:gd name="T3" fmla="*/ 319726 h 1328"/>
                            <a:gd name="T4" fmla="*/ 30783 w 2808"/>
                            <a:gd name="T5" fmla="*/ 323630 h 1328"/>
                            <a:gd name="T6" fmla="*/ 43958 w 2808"/>
                            <a:gd name="T7" fmla="*/ 321676 h 1328"/>
                            <a:gd name="T8" fmla="*/ 61533 w 2808"/>
                            <a:gd name="T9" fmla="*/ 315822 h 1328"/>
                            <a:gd name="T10" fmla="*/ 79113 w 2808"/>
                            <a:gd name="T11" fmla="*/ 308032 h 1328"/>
                            <a:gd name="T12" fmla="*/ 96688 w 2808"/>
                            <a:gd name="T13" fmla="*/ 300232 h 1328"/>
                            <a:gd name="T14" fmla="*/ 114270 w 2808"/>
                            <a:gd name="T15" fmla="*/ 290467 h 1328"/>
                            <a:gd name="T16" fmla="*/ 129688 w 2808"/>
                            <a:gd name="T17" fmla="*/ 282667 h 1328"/>
                            <a:gd name="T18" fmla="*/ 147270 w 2808"/>
                            <a:gd name="T19" fmla="*/ 272910 h 1328"/>
                            <a:gd name="T20" fmla="*/ 162625 w 2808"/>
                            <a:gd name="T21" fmla="*/ 261199 h 1328"/>
                            <a:gd name="T22" fmla="*/ 180208 w 2808"/>
                            <a:gd name="T23" fmla="*/ 249537 h 1328"/>
                            <a:gd name="T24" fmla="*/ 195625 w 2808"/>
                            <a:gd name="T25" fmla="*/ 237831 h 1328"/>
                            <a:gd name="T26" fmla="*/ 210938 w 2808"/>
                            <a:gd name="T27" fmla="*/ 226139 h 1328"/>
                            <a:gd name="T28" fmla="*/ 228520 w 2808"/>
                            <a:gd name="T29" fmla="*/ 214433 h 1328"/>
                            <a:gd name="T30" fmla="*/ 243958 w 2808"/>
                            <a:gd name="T31" fmla="*/ 200772 h 1328"/>
                            <a:gd name="T32" fmla="*/ 261533 w 2808"/>
                            <a:gd name="T33" fmla="*/ 189061 h 1328"/>
                            <a:gd name="T34" fmla="*/ 276875 w 2808"/>
                            <a:gd name="T35" fmla="*/ 175420 h 1328"/>
                            <a:gd name="T36" fmla="*/ 292313 w 2808"/>
                            <a:gd name="T37" fmla="*/ 159917 h 1328"/>
                            <a:gd name="T38" fmla="*/ 309895 w 2808"/>
                            <a:gd name="T39" fmla="*/ 148223 h 1328"/>
                            <a:gd name="T40" fmla="*/ 323050 w 2808"/>
                            <a:gd name="T41" fmla="*/ 136519 h 1328"/>
                            <a:gd name="T42" fmla="*/ 338408 w 2808"/>
                            <a:gd name="T43" fmla="*/ 124805 h 1328"/>
                            <a:gd name="T44" fmla="*/ 355988 w 2808"/>
                            <a:gd name="T45" fmla="*/ 113101 h 1328"/>
                            <a:gd name="T46" fmla="*/ 371408 w 2808"/>
                            <a:gd name="T47" fmla="*/ 101407 h 1328"/>
                            <a:gd name="T48" fmla="*/ 388988 w 2808"/>
                            <a:gd name="T49" fmla="*/ 91650 h 1328"/>
                            <a:gd name="T50" fmla="*/ 406563 w 2808"/>
                            <a:gd name="T51" fmla="*/ 79946 h 1328"/>
                            <a:gd name="T52" fmla="*/ 421875 w 2808"/>
                            <a:gd name="T53" fmla="*/ 70189 h 1328"/>
                            <a:gd name="T54" fmla="*/ 441720 w 2808"/>
                            <a:gd name="T55" fmla="*/ 60477 h 1328"/>
                            <a:gd name="T56" fmla="*/ 459300 w 2808"/>
                            <a:gd name="T57" fmla="*/ 50720 h 1328"/>
                            <a:gd name="T58" fmla="*/ 479033 w 2808"/>
                            <a:gd name="T59" fmla="*/ 42912 h 1328"/>
                            <a:gd name="T60" fmla="*/ 496613 w 2808"/>
                            <a:gd name="T61" fmla="*/ 35109 h 1328"/>
                            <a:gd name="T62" fmla="*/ 518563 w 2808"/>
                            <a:gd name="T63" fmla="*/ 29256 h 1328"/>
                            <a:gd name="T64" fmla="*/ 533988 w 2808"/>
                            <a:gd name="T65" fmla="*/ 21461 h 1328"/>
                            <a:gd name="T66" fmla="*/ 553720 w 2808"/>
                            <a:gd name="T67" fmla="*/ 15610 h 1328"/>
                            <a:gd name="T68" fmla="*/ 569145 w 2808"/>
                            <a:gd name="T69" fmla="*/ 11706 h 1328"/>
                            <a:gd name="T70" fmla="*/ 588875 w 2808"/>
                            <a:gd name="T71" fmla="*/ 7808 h 1328"/>
                            <a:gd name="T72" fmla="*/ 599925 w 2808"/>
                            <a:gd name="T73" fmla="*/ 3904 h 1328"/>
                            <a:gd name="T74" fmla="*/ 613095 w 2808"/>
                            <a:gd name="T75" fmla="*/ 1949 h 1328"/>
                            <a:gd name="T76" fmla="*/ 621875 w 2808"/>
                            <a:gd name="T77" fmla="*/ 1949 h 1328"/>
                            <a:gd name="T78" fmla="*/ 635083 w 2808"/>
                            <a:gd name="T79" fmla="*/ 1949 h 1328"/>
                            <a:gd name="T80" fmla="*/ 646020 w 2808"/>
                            <a:gd name="T81" fmla="*/ 0 h 1328"/>
                            <a:gd name="T82" fmla="*/ 657033 w 2808"/>
                            <a:gd name="T83" fmla="*/ 0 h 1328"/>
                            <a:gd name="T84" fmla="*/ 670238 w 2808"/>
                            <a:gd name="T85" fmla="*/ 0 h 1328"/>
                            <a:gd name="T86" fmla="*/ 681175 w 2808"/>
                            <a:gd name="T87" fmla="*/ 1949 h 1328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w 2808"/>
                            <a:gd name="T133" fmla="*/ 0 h 1328"/>
                            <a:gd name="T134" fmla="*/ 2808 w 2808"/>
                            <a:gd name="T135" fmla="*/ 1328 h 1328"/>
                          </a:gdLst>
                          <a:ahLst/>
                          <a:cxnLst>
                            <a:cxn ang="T88">
                              <a:pos x="T0" y="T1"/>
                            </a:cxn>
                            <a:cxn ang="T89">
                              <a:pos x="T2" y="T3"/>
                            </a:cxn>
                            <a:cxn ang="T90">
                              <a:pos x="T4" y="T5"/>
                            </a:cxn>
                            <a:cxn ang="T91">
                              <a:pos x="T6" y="T7"/>
                            </a:cxn>
                            <a:cxn ang="T92">
                              <a:pos x="T8" y="T9"/>
                            </a:cxn>
                            <a:cxn ang="T93">
                              <a:pos x="T10" y="T11"/>
                            </a:cxn>
                            <a:cxn ang="T94">
                              <a:pos x="T12" y="T13"/>
                            </a:cxn>
                            <a:cxn ang="T95">
                              <a:pos x="T14" y="T15"/>
                            </a:cxn>
                            <a:cxn ang="T96">
                              <a:pos x="T16" y="T17"/>
                            </a:cxn>
                            <a:cxn ang="T97">
                              <a:pos x="T18" y="T19"/>
                            </a:cxn>
                            <a:cxn ang="T98">
                              <a:pos x="T20" y="T21"/>
                            </a:cxn>
                            <a:cxn ang="T99">
                              <a:pos x="T22" y="T23"/>
                            </a:cxn>
                            <a:cxn ang="T100">
                              <a:pos x="T24" y="T25"/>
                            </a:cxn>
                            <a:cxn ang="T101">
                              <a:pos x="T26" y="T27"/>
                            </a:cxn>
                            <a:cxn ang="T102">
                              <a:pos x="T28" y="T29"/>
                            </a:cxn>
                            <a:cxn ang="T103">
                              <a:pos x="T30" y="T31"/>
                            </a:cxn>
                            <a:cxn ang="T104">
                              <a:pos x="T32" y="T33"/>
                            </a:cxn>
                            <a:cxn ang="T105">
                              <a:pos x="T34" y="T35"/>
                            </a:cxn>
                            <a:cxn ang="T106">
                              <a:pos x="T36" y="T37"/>
                            </a:cxn>
                            <a:cxn ang="T107">
                              <a:pos x="T38" y="T39"/>
                            </a:cxn>
                            <a:cxn ang="T108">
                              <a:pos x="T40" y="T41"/>
                            </a:cxn>
                            <a:cxn ang="T109">
                              <a:pos x="T42" y="T43"/>
                            </a:cxn>
                            <a:cxn ang="T110">
                              <a:pos x="T44" y="T45"/>
                            </a:cxn>
                            <a:cxn ang="T111">
                              <a:pos x="T46" y="T47"/>
                            </a:cxn>
                            <a:cxn ang="T112">
                              <a:pos x="T48" y="T49"/>
                            </a:cxn>
                            <a:cxn ang="T113">
                              <a:pos x="T50" y="T51"/>
                            </a:cxn>
                            <a:cxn ang="T114">
                              <a:pos x="T52" y="T53"/>
                            </a:cxn>
                            <a:cxn ang="T115">
                              <a:pos x="T54" y="T55"/>
                            </a:cxn>
                            <a:cxn ang="T116">
                              <a:pos x="T56" y="T57"/>
                            </a:cxn>
                            <a:cxn ang="T117">
                              <a:pos x="T58" y="T59"/>
                            </a:cxn>
                            <a:cxn ang="T118">
                              <a:pos x="T60" y="T61"/>
                            </a:cxn>
                            <a:cxn ang="T119">
                              <a:pos x="T62" y="T63"/>
                            </a:cxn>
                            <a:cxn ang="T120">
                              <a:pos x="T64" y="T65"/>
                            </a:cxn>
                            <a:cxn ang="T121">
                              <a:pos x="T66" y="T67"/>
                            </a:cxn>
                            <a:cxn ang="T122">
                              <a:pos x="T68" y="T69"/>
                            </a:cxn>
                            <a:cxn ang="T123">
                              <a:pos x="T70" y="T71"/>
                            </a:cxn>
                            <a:cxn ang="T124">
                              <a:pos x="T72" y="T73"/>
                            </a:cxn>
                            <a:cxn ang="T125">
                              <a:pos x="T74" y="T75"/>
                            </a:cxn>
                            <a:cxn ang="T126">
                              <a:pos x="T76" y="T77"/>
                            </a:cxn>
                            <a:cxn ang="T127">
                              <a:pos x="T78" y="T79"/>
                            </a:cxn>
                            <a:cxn ang="T128">
                              <a:pos x="T80" y="T81"/>
                            </a:cxn>
                            <a:cxn ang="T129">
                              <a:pos x="T82" y="T83"/>
                            </a:cxn>
                            <a:cxn ang="T130">
                              <a:pos x="T84" y="T85"/>
                            </a:cxn>
                            <a:cxn ang="T131">
                              <a:pos x="T86" y="T87"/>
                            </a:cxn>
                          </a:cxnLst>
                          <a:rect l="T132" t="T133" r="T134" b="T135"/>
                          <a:pathLst>
                            <a:path w="2808" h="1328">
                              <a:moveTo>
                                <a:pt x="0" y="1240"/>
                              </a:moveTo>
                              <a:lnTo>
                                <a:pt x="9" y="1264"/>
                              </a:lnTo>
                              <a:lnTo>
                                <a:pt x="9" y="1280"/>
                              </a:lnTo>
                              <a:lnTo>
                                <a:pt x="36" y="1296"/>
                              </a:lnTo>
                              <a:lnTo>
                                <a:pt x="54" y="1304"/>
                              </a:lnTo>
                              <a:lnTo>
                                <a:pt x="63" y="1312"/>
                              </a:lnTo>
                              <a:lnTo>
                                <a:pt x="90" y="1320"/>
                              </a:lnTo>
                              <a:lnTo>
                                <a:pt x="108" y="1328"/>
                              </a:lnTo>
                              <a:lnTo>
                                <a:pt x="126" y="1328"/>
                              </a:lnTo>
                              <a:lnTo>
                                <a:pt x="144" y="1328"/>
                              </a:lnTo>
                              <a:lnTo>
                                <a:pt x="171" y="1328"/>
                              </a:lnTo>
                              <a:lnTo>
                                <a:pt x="180" y="1320"/>
                              </a:lnTo>
                              <a:lnTo>
                                <a:pt x="207" y="1312"/>
                              </a:lnTo>
                              <a:lnTo>
                                <a:pt x="225" y="1304"/>
                              </a:lnTo>
                              <a:lnTo>
                                <a:pt x="252" y="1296"/>
                              </a:lnTo>
                              <a:lnTo>
                                <a:pt x="270" y="1288"/>
                              </a:lnTo>
                              <a:lnTo>
                                <a:pt x="297" y="1280"/>
                              </a:lnTo>
                              <a:lnTo>
                                <a:pt x="324" y="1264"/>
                              </a:lnTo>
                              <a:lnTo>
                                <a:pt x="342" y="1256"/>
                              </a:lnTo>
                              <a:lnTo>
                                <a:pt x="369" y="1248"/>
                              </a:lnTo>
                              <a:lnTo>
                                <a:pt x="396" y="1232"/>
                              </a:lnTo>
                              <a:lnTo>
                                <a:pt x="423" y="1216"/>
                              </a:lnTo>
                              <a:lnTo>
                                <a:pt x="441" y="1208"/>
                              </a:lnTo>
                              <a:lnTo>
                                <a:pt x="468" y="1192"/>
                              </a:lnTo>
                              <a:lnTo>
                                <a:pt x="486" y="1176"/>
                              </a:lnTo>
                              <a:lnTo>
                                <a:pt x="513" y="1168"/>
                              </a:lnTo>
                              <a:lnTo>
                                <a:pt x="531" y="1160"/>
                              </a:lnTo>
                              <a:lnTo>
                                <a:pt x="558" y="1152"/>
                              </a:lnTo>
                              <a:lnTo>
                                <a:pt x="576" y="1136"/>
                              </a:lnTo>
                              <a:lnTo>
                                <a:pt x="603" y="1120"/>
                              </a:lnTo>
                              <a:lnTo>
                                <a:pt x="621" y="1104"/>
                              </a:lnTo>
                              <a:lnTo>
                                <a:pt x="648" y="1088"/>
                              </a:lnTo>
                              <a:lnTo>
                                <a:pt x="666" y="1072"/>
                              </a:lnTo>
                              <a:lnTo>
                                <a:pt x="693" y="1056"/>
                              </a:lnTo>
                              <a:lnTo>
                                <a:pt x="720" y="1040"/>
                              </a:lnTo>
                              <a:lnTo>
                                <a:pt x="738" y="1024"/>
                              </a:lnTo>
                              <a:lnTo>
                                <a:pt x="756" y="1008"/>
                              </a:lnTo>
                              <a:lnTo>
                                <a:pt x="774" y="992"/>
                              </a:lnTo>
                              <a:lnTo>
                                <a:pt x="801" y="976"/>
                              </a:lnTo>
                              <a:lnTo>
                                <a:pt x="819" y="960"/>
                              </a:lnTo>
                              <a:lnTo>
                                <a:pt x="855" y="952"/>
                              </a:lnTo>
                              <a:lnTo>
                                <a:pt x="864" y="928"/>
                              </a:lnTo>
                              <a:lnTo>
                                <a:pt x="891" y="912"/>
                              </a:lnTo>
                              <a:lnTo>
                                <a:pt x="927" y="888"/>
                              </a:lnTo>
                              <a:lnTo>
                                <a:pt x="936" y="880"/>
                              </a:lnTo>
                              <a:lnTo>
                                <a:pt x="954" y="856"/>
                              </a:lnTo>
                              <a:lnTo>
                                <a:pt x="981" y="840"/>
                              </a:lnTo>
                              <a:lnTo>
                                <a:pt x="999" y="824"/>
                              </a:lnTo>
                              <a:lnTo>
                                <a:pt x="1026" y="808"/>
                              </a:lnTo>
                              <a:lnTo>
                                <a:pt x="1053" y="784"/>
                              </a:lnTo>
                              <a:lnTo>
                                <a:pt x="1071" y="776"/>
                              </a:lnTo>
                              <a:lnTo>
                                <a:pt x="1089" y="760"/>
                              </a:lnTo>
                              <a:lnTo>
                                <a:pt x="1116" y="736"/>
                              </a:lnTo>
                              <a:lnTo>
                                <a:pt x="1134" y="720"/>
                              </a:lnTo>
                              <a:lnTo>
                                <a:pt x="1161" y="688"/>
                              </a:lnTo>
                              <a:lnTo>
                                <a:pt x="1179" y="688"/>
                              </a:lnTo>
                              <a:lnTo>
                                <a:pt x="1197" y="656"/>
                              </a:lnTo>
                              <a:lnTo>
                                <a:pt x="1224" y="640"/>
                              </a:lnTo>
                              <a:lnTo>
                                <a:pt x="1242" y="616"/>
                              </a:lnTo>
                              <a:lnTo>
                                <a:pt x="1269" y="608"/>
                              </a:lnTo>
                              <a:lnTo>
                                <a:pt x="1278" y="592"/>
                              </a:lnTo>
                              <a:lnTo>
                                <a:pt x="1305" y="576"/>
                              </a:lnTo>
                              <a:lnTo>
                                <a:pt x="1323" y="560"/>
                              </a:lnTo>
                              <a:lnTo>
                                <a:pt x="1350" y="544"/>
                              </a:lnTo>
                              <a:lnTo>
                                <a:pt x="1368" y="528"/>
                              </a:lnTo>
                              <a:lnTo>
                                <a:pt x="1386" y="512"/>
                              </a:lnTo>
                              <a:lnTo>
                                <a:pt x="1404" y="496"/>
                              </a:lnTo>
                              <a:lnTo>
                                <a:pt x="1431" y="480"/>
                              </a:lnTo>
                              <a:lnTo>
                                <a:pt x="1458" y="464"/>
                              </a:lnTo>
                              <a:lnTo>
                                <a:pt x="1476" y="448"/>
                              </a:lnTo>
                              <a:lnTo>
                                <a:pt x="1494" y="424"/>
                              </a:lnTo>
                              <a:lnTo>
                                <a:pt x="1521" y="416"/>
                              </a:lnTo>
                              <a:lnTo>
                                <a:pt x="1539" y="400"/>
                              </a:lnTo>
                              <a:lnTo>
                                <a:pt x="1575" y="384"/>
                              </a:lnTo>
                              <a:lnTo>
                                <a:pt x="1593" y="376"/>
                              </a:lnTo>
                              <a:lnTo>
                                <a:pt x="1611" y="360"/>
                              </a:lnTo>
                              <a:lnTo>
                                <a:pt x="1638" y="352"/>
                              </a:lnTo>
                              <a:lnTo>
                                <a:pt x="1665" y="328"/>
                              </a:lnTo>
                              <a:lnTo>
                                <a:pt x="1683" y="312"/>
                              </a:lnTo>
                              <a:lnTo>
                                <a:pt x="1710" y="304"/>
                              </a:lnTo>
                              <a:lnTo>
                                <a:pt x="1728" y="288"/>
                              </a:lnTo>
                              <a:lnTo>
                                <a:pt x="1764" y="272"/>
                              </a:lnTo>
                              <a:lnTo>
                                <a:pt x="1782" y="264"/>
                              </a:lnTo>
                              <a:lnTo>
                                <a:pt x="1809" y="248"/>
                              </a:lnTo>
                              <a:lnTo>
                                <a:pt x="1827" y="232"/>
                              </a:lnTo>
                              <a:lnTo>
                                <a:pt x="1863" y="224"/>
                              </a:lnTo>
                              <a:lnTo>
                                <a:pt x="1881" y="208"/>
                              </a:lnTo>
                              <a:lnTo>
                                <a:pt x="1908" y="192"/>
                              </a:lnTo>
                              <a:lnTo>
                                <a:pt x="1926" y="192"/>
                              </a:lnTo>
                              <a:lnTo>
                                <a:pt x="1962" y="176"/>
                              </a:lnTo>
                              <a:lnTo>
                                <a:pt x="1989" y="160"/>
                              </a:lnTo>
                              <a:lnTo>
                                <a:pt x="2016" y="160"/>
                              </a:lnTo>
                              <a:lnTo>
                                <a:pt x="2034" y="144"/>
                              </a:lnTo>
                              <a:lnTo>
                                <a:pt x="2070" y="136"/>
                              </a:lnTo>
                              <a:lnTo>
                                <a:pt x="2088" y="128"/>
                              </a:lnTo>
                              <a:lnTo>
                                <a:pt x="2124" y="120"/>
                              </a:lnTo>
                              <a:lnTo>
                                <a:pt x="2133" y="104"/>
                              </a:lnTo>
                              <a:lnTo>
                                <a:pt x="2169" y="96"/>
                              </a:lnTo>
                              <a:lnTo>
                                <a:pt x="2187" y="88"/>
                              </a:lnTo>
                              <a:lnTo>
                                <a:pt x="2223" y="80"/>
                              </a:lnTo>
                              <a:lnTo>
                                <a:pt x="2232" y="72"/>
                              </a:lnTo>
                              <a:lnTo>
                                <a:pt x="2268" y="64"/>
                              </a:lnTo>
                              <a:lnTo>
                                <a:pt x="2286" y="56"/>
                              </a:lnTo>
                              <a:lnTo>
                                <a:pt x="2313" y="48"/>
                              </a:lnTo>
                              <a:lnTo>
                                <a:pt x="2331" y="48"/>
                              </a:lnTo>
                              <a:lnTo>
                                <a:pt x="2358" y="40"/>
                              </a:lnTo>
                              <a:lnTo>
                                <a:pt x="2376" y="32"/>
                              </a:lnTo>
                              <a:lnTo>
                                <a:pt x="2412" y="32"/>
                              </a:lnTo>
                              <a:lnTo>
                                <a:pt x="2430" y="24"/>
                              </a:lnTo>
                              <a:lnTo>
                                <a:pt x="2439" y="24"/>
                              </a:lnTo>
                              <a:lnTo>
                                <a:pt x="2457" y="16"/>
                              </a:lnTo>
                              <a:lnTo>
                                <a:pt x="2475" y="16"/>
                              </a:lnTo>
                              <a:lnTo>
                                <a:pt x="2493" y="16"/>
                              </a:lnTo>
                              <a:lnTo>
                                <a:pt x="2511" y="8"/>
                              </a:lnTo>
                              <a:lnTo>
                                <a:pt x="2520" y="8"/>
                              </a:lnTo>
                              <a:lnTo>
                                <a:pt x="2538" y="8"/>
                              </a:lnTo>
                              <a:lnTo>
                                <a:pt x="2547" y="8"/>
                              </a:lnTo>
                              <a:lnTo>
                                <a:pt x="2565" y="8"/>
                              </a:lnTo>
                              <a:lnTo>
                                <a:pt x="2583" y="8"/>
                              </a:lnTo>
                              <a:lnTo>
                                <a:pt x="2601" y="8"/>
                              </a:lnTo>
                              <a:lnTo>
                                <a:pt x="2619" y="8"/>
                              </a:lnTo>
                              <a:lnTo>
                                <a:pt x="2628" y="0"/>
                              </a:lnTo>
                              <a:lnTo>
                                <a:pt x="2646" y="0"/>
                              </a:lnTo>
                              <a:lnTo>
                                <a:pt x="2664" y="0"/>
                              </a:lnTo>
                              <a:lnTo>
                                <a:pt x="2673" y="0"/>
                              </a:lnTo>
                              <a:lnTo>
                                <a:pt x="2691" y="0"/>
                              </a:lnTo>
                              <a:lnTo>
                                <a:pt x="2718" y="0"/>
                              </a:lnTo>
                              <a:lnTo>
                                <a:pt x="2727" y="0"/>
                              </a:lnTo>
                              <a:lnTo>
                                <a:pt x="2745" y="0"/>
                              </a:lnTo>
                              <a:lnTo>
                                <a:pt x="2754" y="0"/>
                              </a:lnTo>
                              <a:lnTo>
                                <a:pt x="2772" y="8"/>
                              </a:lnTo>
                              <a:lnTo>
                                <a:pt x="2790" y="8"/>
                              </a:lnTo>
                              <a:lnTo>
                                <a:pt x="2808" y="8"/>
                              </a:lnTo>
                            </a:path>
                          </a:pathLst>
                        </a:cu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3786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572" y="9191"/>
                          <a:ext cx="180" cy="30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3787" name="Line 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775" y="9191"/>
                          <a:ext cx="202" cy="30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3788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707" y="9411"/>
                          <a:ext cx="113" cy="2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grpSp>
                      <p:nvGrpSpPr>
                        <p:cNvPr id="23789" name="Group 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447" y="3911"/>
                          <a:ext cx="3" cy="5280"/>
                          <a:chOff x="4210" y="841"/>
                          <a:chExt cx="1" cy="2112"/>
                        </a:xfrm>
                      </p:grpSpPr>
                      <p:sp>
                        <p:nvSpPr>
                          <p:cNvPr id="23793" name="Line 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88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94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76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95" name="Line 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64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96" name="Line 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52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97" name="Line 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40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98" name="Line 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28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99" name="Line 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16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0" name="Line 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204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1" name="Line 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92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2" name="Line 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80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3" name="Line 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68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4" name="Line 5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56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5" name="Line 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44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6" name="Line 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32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7" name="Line 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20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8" name="Line 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108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09" name="Line 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96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810" name="Line 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10" y="841"/>
                            <a:ext cx="1" cy="72"/>
                          </a:xfrm>
                          <a:prstGeom prst="line">
                            <a:avLst/>
                          </a:prstGeom>
                          <a:noFill/>
                          <a:ln w="142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790" name="Line 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075" y="5931"/>
                          <a:ext cx="2" cy="34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3791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727" y="5630"/>
                          <a:ext cx="3" cy="36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3792" name="Line 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357" y="5531"/>
                          <a:ext cx="3" cy="319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23587" name="Group 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02" y="3413"/>
                        <a:ext cx="8693" cy="6402"/>
                        <a:chOff x="2102" y="3413"/>
                        <a:chExt cx="8693" cy="6402"/>
                      </a:xfrm>
                    </p:grpSpPr>
                    <p:grpSp>
                      <p:nvGrpSpPr>
                        <p:cNvPr id="23588" name="Group 6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75" y="9291"/>
                          <a:ext cx="8620" cy="524"/>
                          <a:chOff x="1717" y="3009"/>
                          <a:chExt cx="3356" cy="182"/>
                        </a:xfrm>
                      </p:grpSpPr>
                      <p:sp>
                        <p:nvSpPr>
                          <p:cNvPr id="23767" name="Line 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147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68" name="Line 6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51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69" name="Line 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346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70" name="Line 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941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71" name="Line 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536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72" name="Line 6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140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73" name="Line 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735" y="3009"/>
                            <a:ext cx="1" cy="48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74" name="Rectangle 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17" y="3105"/>
                            <a:ext cx="4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0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75" name="Rectangle 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13" y="3105"/>
                            <a:ext cx="4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2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76" name="Rectangle 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18" y="3105"/>
                            <a:ext cx="4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4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77" name="Rectangle 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923" y="3105"/>
                            <a:ext cx="4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6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78" name="Rectangle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28" y="3105"/>
                            <a:ext cx="4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8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79" name="Rectangle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15" y="3105"/>
                            <a:ext cx="8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10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80" name="Rectangl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11" y="3105"/>
                            <a:ext cx="8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12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81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7" y="3105"/>
                            <a:ext cx="8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14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82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93" y="3105"/>
                            <a:ext cx="80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20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783" name="Line 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5038" y="3017"/>
                            <a:ext cx="1" cy="56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784" name="Line 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543" y="3017"/>
                            <a:ext cx="1" cy="56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23589" name="Group 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02" y="3413"/>
                          <a:ext cx="8618" cy="5895"/>
                          <a:chOff x="2102" y="3413"/>
                          <a:chExt cx="8618" cy="5895"/>
                        </a:xfrm>
                      </p:grpSpPr>
                      <p:sp>
                        <p:nvSpPr>
                          <p:cNvPr id="23590" name="Freeform 8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9325" y="5630"/>
                            <a:ext cx="1012" cy="3440"/>
                          </a:xfrm>
                          <a:custGeom>
                            <a:avLst/>
                            <a:gdLst>
                              <a:gd name="T0" fmla="*/ 6507 w 405"/>
                              <a:gd name="T1" fmla="*/ 0 h 1376"/>
                              <a:gd name="T2" fmla="*/ 17539 w 405"/>
                              <a:gd name="T3" fmla="*/ 9770 h 1376"/>
                              <a:gd name="T4" fmla="*/ 28458 w 405"/>
                              <a:gd name="T5" fmla="*/ 17583 h 1376"/>
                              <a:gd name="T6" fmla="*/ 39456 w 405"/>
                              <a:gd name="T7" fmla="*/ 27345 h 1376"/>
                              <a:gd name="T8" fmla="*/ 43826 w 405"/>
                              <a:gd name="T9" fmla="*/ 37113 h 1376"/>
                              <a:gd name="T10" fmla="*/ 50363 w 405"/>
                              <a:gd name="T11" fmla="*/ 44925 h 1376"/>
                              <a:gd name="T12" fmla="*/ 52592 w 405"/>
                              <a:gd name="T13" fmla="*/ 48833 h 1376"/>
                              <a:gd name="T14" fmla="*/ 56994 w 405"/>
                              <a:gd name="T15" fmla="*/ 54688 h 1376"/>
                              <a:gd name="T16" fmla="*/ 61365 w 405"/>
                              <a:gd name="T17" fmla="*/ 64458 h 1376"/>
                              <a:gd name="T18" fmla="*/ 63499 w 405"/>
                              <a:gd name="T19" fmla="*/ 70313 h 1376"/>
                              <a:gd name="T20" fmla="*/ 63499 w 405"/>
                              <a:gd name="T21" fmla="*/ 78125 h 1376"/>
                              <a:gd name="T22" fmla="*/ 67914 w 405"/>
                              <a:gd name="T23" fmla="*/ 85938 h 1376"/>
                              <a:gd name="T24" fmla="*/ 70130 w 405"/>
                              <a:gd name="T25" fmla="*/ 91800 h 1376"/>
                              <a:gd name="T26" fmla="*/ 72284 w 405"/>
                              <a:gd name="T27" fmla="*/ 101563 h 1376"/>
                              <a:gd name="T28" fmla="*/ 76680 w 405"/>
                              <a:gd name="T29" fmla="*/ 109375 h 1376"/>
                              <a:gd name="T30" fmla="*/ 76680 w 405"/>
                              <a:gd name="T31" fmla="*/ 119145 h 1376"/>
                              <a:gd name="T32" fmla="*/ 78916 w 405"/>
                              <a:gd name="T33" fmla="*/ 126958 h 1376"/>
                              <a:gd name="T34" fmla="*/ 81050 w 405"/>
                              <a:gd name="T35" fmla="*/ 134770 h 1376"/>
                              <a:gd name="T36" fmla="*/ 81050 w 405"/>
                              <a:gd name="T37" fmla="*/ 142583 h 1376"/>
                              <a:gd name="T38" fmla="*/ 83269 w 405"/>
                              <a:gd name="T39" fmla="*/ 152345 h 1376"/>
                              <a:gd name="T40" fmla="*/ 85423 w 405"/>
                              <a:gd name="T41" fmla="*/ 162113 h 1376"/>
                              <a:gd name="T42" fmla="*/ 87682 w 405"/>
                              <a:gd name="T43" fmla="*/ 171875 h 1376"/>
                              <a:gd name="T44" fmla="*/ 87682 w 405"/>
                              <a:gd name="T45" fmla="*/ 177738 h 1376"/>
                              <a:gd name="T46" fmla="*/ 89818 w 405"/>
                              <a:gd name="T47" fmla="*/ 187500 h 1376"/>
                              <a:gd name="T48" fmla="*/ 89818 w 405"/>
                              <a:gd name="T49" fmla="*/ 197270 h 1376"/>
                              <a:gd name="T50" fmla="*/ 89818 w 405"/>
                              <a:gd name="T51" fmla="*/ 205083 h 1376"/>
                              <a:gd name="T52" fmla="*/ 89818 w 405"/>
                              <a:gd name="T53" fmla="*/ 214845 h 1376"/>
                              <a:gd name="T54" fmla="*/ 89818 w 405"/>
                              <a:gd name="T55" fmla="*/ 222658 h 1376"/>
                              <a:gd name="T56" fmla="*/ 89818 w 405"/>
                              <a:gd name="T57" fmla="*/ 232425 h 1376"/>
                              <a:gd name="T58" fmla="*/ 89818 w 405"/>
                              <a:gd name="T59" fmla="*/ 240238 h 1376"/>
                              <a:gd name="T60" fmla="*/ 89818 w 405"/>
                              <a:gd name="T61" fmla="*/ 248050 h 1376"/>
                              <a:gd name="T62" fmla="*/ 89818 w 405"/>
                              <a:gd name="T63" fmla="*/ 257813 h 1376"/>
                              <a:gd name="T64" fmla="*/ 92052 w 405"/>
                              <a:gd name="T65" fmla="*/ 265625 h 1376"/>
                              <a:gd name="T66" fmla="*/ 92052 w 405"/>
                              <a:gd name="T67" fmla="*/ 273438 h 1376"/>
                              <a:gd name="T68" fmla="*/ 92052 w 405"/>
                              <a:gd name="T69" fmla="*/ 281250 h 1376"/>
                              <a:gd name="T70" fmla="*/ 92052 w 405"/>
                              <a:gd name="T71" fmla="*/ 285158 h 1376"/>
                              <a:gd name="T72" fmla="*/ 94188 w 405"/>
                              <a:gd name="T73" fmla="*/ 294925 h 1376"/>
                              <a:gd name="T74" fmla="*/ 94188 w 405"/>
                              <a:gd name="T75" fmla="*/ 300783 h 1376"/>
                              <a:gd name="T76" fmla="*/ 94188 w 405"/>
                              <a:gd name="T77" fmla="*/ 306645 h 1376"/>
                              <a:gd name="T78" fmla="*/ 94188 w 405"/>
                              <a:gd name="T79" fmla="*/ 314458 h 1376"/>
                              <a:gd name="T80" fmla="*/ 96447 w 405"/>
                              <a:gd name="T81" fmla="*/ 320313 h 1376"/>
                              <a:gd name="T82" fmla="*/ 96447 w 405"/>
                              <a:gd name="T83" fmla="*/ 330083 h 137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w 405"/>
                              <a:gd name="T127" fmla="*/ 0 h 1376"/>
                              <a:gd name="T128" fmla="*/ 405 w 405"/>
                              <a:gd name="T129" fmla="*/ 1376 h 1376"/>
                            </a:gdLst>
                            <a:ahLst/>
                            <a:cxnLst>
                              <a:cxn ang="T84">
                                <a:pos x="T0" y="T1"/>
                              </a:cxn>
                              <a:cxn ang="T85">
                                <a:pos x="T2" y="T3"/>
                              </a:cxn>
                              <a:cxn ang="T86">
                                <a:pos x="T4" y="T5"/>
                              </a:cxn>
                              <a:cxn ang="T87">
                                <a:pos x="T6" y="T7"/>
                              </a:cxn>
                              <a:cxn ang="T88">
                                <a:pos x="T8" y="T9"/>
                              </a:cxn>
                              <a:cxn ang="T89">
                                <a:pos x="T10" y="T11"/>
                              </a:cxn>
                              <a:cxn ang="T90">
                                <a:pos x="T12" y="T13"/>
                              </a:cxn>
                              <a:cxn ang="T91">
                                <a:pos x="T14" y="T15"/>
                              </a:cxn>
                              <a:cxn ang="T92">
                                <a:pos x="T16" y="T17"/>
                              </a:cxn>
                              <a:cxn ang="T93">
                                <a:pos x="T18" y="T19"/>
                              </a:cxn>
                              <a:cxn ang="T94">
                                <a:pos x="T20" y="T21"/>
                              </a:cxn>
                              <a:cxn ang="T95">
                                <a:pos x="T22" y="T23"/>
                              </a:cxn>
                              <a:cxn ang="T96">
                                <a:pos x="T24" y="T25"/>
                              </a:cxn>
                              <a:cxn ang="T97">
                                <a:pos x="T26" y="T27"/>
                              </a:cxn>
                              <a:cxn ang="T98">
                                <a:pos x="T28" y="T29"/>
                              </a:cxn>
                              <a:cxn ang="T99">
                                <a:pos x="T30" y="T31"/>
                              </a:cxn>
                              <a:cxn ang="T100">
                                <a:pos x="T32" y="T33"/>
                              </a:cxn>
                              <a:cxn ang="T101">
                                <a:pos x="T34" y="T35"/>
                              </a:cxn>
                              <a:cxn ang="T102">
                                <a:pos x="T36" y="T37"/>
                              </a:cxn>
                              <a:cxn ang="T103">
                                <a:pos x="T38" y="T39"/>
                              </a:cxn>
                              <a:cxn ang="T104">
                                <a:pos x="T40" y="T41"/>
                              </a:cxn>
                              <a:cxn ang="T105">
                                <a:pos x="T42" y="T43"/>
                              </a:cxn>
                              <a:cxn ang="T106">
                                <a:pos x="T44" y="T45"/>
                              </a:cxn>
                              <a:cxn ang="T107">
                                <a:pos x="T46" y="T47"/>
                              </a:cxn>
                              <a:cxn ang="T108">
                                <a:pos x="T48" y="T49"/>
                              </a:cxn>
                              <a:cxn ang="T109">
                                <a:pos x="T50" y="T51"/>
                              </a:cxn>
                              <a:cxn ang="T110">
                                <a:pos x="T52" y="T53"/>
                              </a:cxn>
                              <a:cxn ang="T111">
                                <a:pos x="T54" y="T55"/>
                              </a:cxn>
                              <a:cxn ang="T112">
                                <a:pos x="T56" y="T57"/>
                              </a:cxn>
                              <a:cxn ang="T113">
                                <a:pos x="T58" y="T59"/>
                              </a:cxn>
                              <a:cxn ang="T114">
                                <a:pos x="T60" y="T61"/>
                              </a:cxn>
                              <a:cxn ang="T115">
                                <a:pos x="T62" y="T63"/>
                              </a:cxn>
                              <a:cxn ang="T116">
                                <a:pos x="T64" y="T65"/>
                              </a:cxn>
                              <a:cxn ang="T117">
                                <a:pos x="T66" y="T67"/>
                              </a:cxn>
                              <a:cxn ang="T118">
                                <a:pos x="T68" y="T69"/>
                              </a:cxn>
                              <a:cxn ang="T119">
                                <a:pos x="T70" y="T71"/>
                              </a:cxn>
                              <a:cxn ang="T120">
                                <a:pos x="T72" y="T73"/>
                              </a:cxn>
                              <a:cxn ang="T121">
                                <a:pos x="T74" y="T75"/>
                              </a:cxn>
                              <a:cxn ang="T122">
                                <a:pos x="T76" y="T77"/>
                              </a:cxn>
                              <a:cxn ang="T123">
                                <a:pos x="T78" y="T79"/>
                              </a:cxn>
                              <a:cxn ang="T124">
                                <a:pos x="T80" y="T81"/>
                              </a:cxn>
                              <a:cxn ang="T125">
                                <a:pos x="T82" y="T83"/>
                              </a:cxn>
                            </a:cxnLst>
                            <a:rect l="T126" t="T127" r="T128" b="T129"/>
                            <a:pathLst>
                              <a:path w="405" h="1376">
                                <a:moveTo>
                                  <a:pt x="0" y="0"/>
                                </a:moveTo>
                                <a:lnTo>
                                  <a:pt x="27" y="0"/>
                                </a:lnTo>
                                <a:lnTo>
                                  <a:pt x="45" y="16"/>
                                </a:lnTo>
                                <a:lnTo>
                                  <a:pt x="72" y="40"/>
                                </a:lnTo>
                                <a:lnTo>
                                  <a:pt x="90" y="48"/>
                                </a:lnTo>
                                <a:lnTo>
                                  <a:pt x="117" y="72"/>
                                </a:lnTo>
                                <a:lnTo>
                                  <a:pt x="135" y="88"/>
                                </a:lnTo>
                                <a:lnTo>
                                  <a:pt x="162" y="112"/>
                                </a:lnTo>
                                <a:lnTo>
                                  <a:pt x="171" y="128"/>
                                </a:lnTo>
                                <a:lnTo>
                                  <a:pt x="180" y="152"/>
                                </a:lnTo>
                                <a:lnTo>
                                  <a:pt x="198" y="168"/>
                                </a:lnTo>
                                <a:lnTo>
                                  <a:pt x="207" y="184"/>
                                </a:lnTo>
                                <a:lnTo>
                                  <a:pt x="216" y="184"/>
                                </a:lnTo>
                                <a:lnTo>
                                  <a:pt x="216" y="200"/>
                                </a:lnTo>
                                <a:lnTo>
                                  <a:pt x="225" y="216"/>
                                </a:lnTo>
                                <a:lnTo>
                                  <a:pt x="234" y="224"/>
                                </a:lnTo>
                                <a:lnTo>
                                  <a:pt x="243" y="240"/>
                                </a:lnTo>
                                <a:lnTo>
                                  <a:pt x="252" y="264"/>
                                </a:lnTo>
                                <a:lnTo>
                                  <a:pt x="261" y="272"/>
                                </a:lnTo>
                                <a:lnTo>
                                  <a:pt x="261" y="288"/>
                                </a:lnTo>
                                <a:lnTo>
                                  <a:pt x="261" y="304"/>
                                </a:lnTo>
                                <a:lnTo>
                                  <a:pt x="261" y="320"/>
                                </a:lnTo>
                                <a:lnTo>
                                  <a:pt x="270" y="336"/>
                                </a:lnTo>
                                <a:lnTo>
                                  <a:pt x="279" y="352"/>
                                </a:lnTo>
                                <a:lnTo>
                                  <a:pt x="279" y="368"/>
                                </a:lnTo>
                                <a:lnTo>
                                  <a:pt x="288" y="376"/>
                                </a:lnTo>
                                <a:lnTo>
                                  <a:pt x="297" y="392"/>
                                </a:lnTo>
                                <a:lnTo>
                                  <a:pt x="297" y="416"/>
                                </a:lnTo>
                                <a:lnTo>
                                  <a:pt x="306" y="432"/>
                                </a:lnTo>
                                <a:lnTo>
                                  <a:pt x="315" y="448"/>
                                </a:lnTo>
                                <a:lnTo>
                                  <a:pt x="315" y="464"/>
                                </a:lnTo>
                                <a:lnTo>
                                  <a:pt x="315" y="488"/>
                                </a:lnTo>
                                <a:lnTo>
                                  <a:pt x="315" y="496"/>
                                </a:lnTo>
                                <a:lnTo>
                                  <a:pt x="324" y="520"/>
                                </a:lnTo>
                                <a:lnTo>
                                  <a:pt x="324" y="536"/>
                                </a:lnTo>
                                <a:lnTo>
                                  <a:pt x="333" y="552"/>
                                </a:lnTo>
                                <a:lnTo>
                                  <a:pt x="333" y="568"/>
                                </a:lnTo>
                                <a:lnTo>
                                  <a:pt x="333" y="584"/>
                                </a:lnTo>
                                <a:lnTo>
                                  <a:pt x="342" y="600"/>
                                </a:lnTo>
                                <a:lnTo>
                                  <a:pt x="342" y="624"/>
                                </a:lnTo>
                                <a:lnTo>
                                  <a:pt x="351" y="640"/>
                                </a:lnTo>
                                <a:lnTo>
                                  <a:pt x="351" y="664"/>
                                </a:lnTo>
                                <a:lnTo>
                                  <a:pt x="351" y="680"/>
                                </a:lnTo>
                                <a:lnTo>
                                  <a:pt x="360" y="704"/>
                                </a:lnTo>
                                <a:lnTo>
                                  <a:pt x="360" y="720"/>
                                </a:lnTo>
                                <a:lnTo>
                                  <a:pt x="360" y="728"/>
                                </a:lnTo>
                                <a:lnTo>
                                  <a:pt x="360" y="760"/>
                                </a:lnTo>
                                <a:lnTo>
                                  <a:pt x="369" y="768"/>
                                </a:lnTo>
                                <a:lnTo>
                                  <a:pt x="369" y="792"/>
                                </a:lnTo>
                                <a:lnTo>
                                  <a:pt x="369" y="808"/>
                                </a:lnTo>
                                <a:lnTo>
                                  <a:pt x="369" y="824"/>
                                </a:lnTo>
                                <a:lnTo>
                                  <a:pt x="369" y="840"/>
                                </a:lnTo>
                                <a:lnTo>
                                  <a:pt x="369" y="864"/>
                                </a:lnTo>
                                <a:lnTo>
                                  <a:pt x="369" y="880"/>
                                </a:lnTo>
                                <a:lnTo>
                                  <a:pt x="369" y="896"/>
                                </a:lnTo>
                                <a:lnTo>
                                  <a:pt x="369" y="912"/>
                                </a:lnTo>
                                <a:lnTo>
                                  <a:pt x="369" y="936"/>
                                </a:lnTo>
                                <a:lnTo>
                                  <a:pt x="369" y="952"/>
                                </a:lnTo>
                                <a:lnTo>
                                  <a:pt x="369" y="960"/>
                                </a:lnTo>
                                <a:lnTo>
                                  <a:pt x="369" y="984"/>
                                </a:lnTo>
                                <a:lnTo>
                                  <a:pt x="369" y="1000"/>
                                </a:lnTo>
                                <a:lnTo>
                                  <a:pt x="369" y="1016"/>
                                </a:lnTo>
                                <a:lnTo>
                                  <a:pt x="369" y="1032"/>
                                </a:lnTo>
                                <a:lnTo>
                                  <a:pt x="369" y="1056"/>
                                </a:lnTo>
                                <a:lnTo>
                                  <a:pt x="378" y="1064"/>
                                </a:lnTo>
                                <a:lnTo>
                                  <a:pt x="378" y="1088"/>
                                </a:lnTo>
                                <a:lnTo>
                                  <a:pt x="378" y="1104"/>
                                </a:lnTo>
                                <a:lnTo>
                                  <a:pt x="378" y="1120"/>
                                </a:lnTo>
                                <a:lnTo>
                                  <a:pt x="378" y="1136"/>
                                </a:lnTo>
                                <a:lnTo>
                                  <a:pt x="378" y="1152"/>
                                </a:lnTo>
                                <a:lnTo>
                                  <a:pt x="378" y="1160"/>
                                </a:lnTo>
                                <a:lnTo>
                                  <a:pt x="378" y="1168"/>
                                </a:lnTo>
                                <a:lnTo>
                                  <a:pt x="387" y="1192"/>
                                </a:lnTo>
                                <a:lnTo>
                                  <a:pt x="387" y="1208"/>
                                </a:lnTo>
                                <a:lnTo>
                                  <a:pt x="387" y="1216"/>
                                </a:lnTo>
                                <a:lnTo>
                                  <a:pt x="387" y="1232"/>
                                </a:lnTo>
                                <a:lnTo>
                                  <a:pt x="387" y="1248"/>
                                </a:lnTo>
                                <a:lnTo>
                                  <a:pt x="387" y="1256"/>
                                </a:lnTo>
                                <a:lnTo>
                                  <a:pt x="387" y="1272"/>
                                </a:lnTo>
                                <a:lnTo>
                                  <a:pt x="387" y="1288"/>
                                </a:lnTo>
                                <a:lnTo>
                                  <a:pt x="396" y="1296"/>
                                </a:lnTo>
                                <a:lnTo>
                                  <a:pt x="396" y="1312"/>
                                </a:lnTo>
                                <a:lnTo>
                                  <a:pt x="396" y="1336"/>
                                </a:lnTo>
                                <a:lnTo>
                                  <a:pt x="396" y="1352"/>
                                </a:lnTo>
                                <a:lnTo>
                                  <a:pt x="405" y="1376"/>
                                </a:lnTo>
                              </a:path>
                            </a:pathLst>
                          </a:cu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591" name="Freeform 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560" y="4151"/>
                            <a:ext cx="1687" cy="1479"/>
                          </a:xfrm>
                          <a:custGeom>
                            <a:avLst/>
                            <a:gdLst>
                              <a:gd name="T0" fmla="*/ 0 w 675"/>
                              <a:gd name="T1" fmla="*/ 143943 h 592"/>
                              <a:gd name="T2" fmla="*/ 4371 w 675"/>
                              <a:gd name="T3" fmla="*/ 143943 h 592"/>
                              <a:gd name="T4" fmla="*/ 8775 w 675"/>
                              <a:gd name="T5" fmla="*/ 141996 h 592"/>
                              <a:gd name="T6" fmla="*/ 13141 w 675"/>
                              <a:gd name="T7" fmla="*/ 140043 h 592"/>
                              <a:gd name="T8" fmla="*/ 15298 w 675"/>
                              <a:gd name="T9" fmla="*/ 138114 h 592"/>
                              <a:gd name="T10" fmla="*/ 21931 w 675"/>
                              <a:gd name="T11" fmla="*/ 136160 h 592"/>
                              <a:gd name="T12" fmla="*/ 26335 w 675"/>
                              <a:gd name="T13" fmla="*/ 134212 h 592"/>
                              <a:gd name="T14" fmla="*/ 30706 w 675"/>
                              <a:gd name="T15" fmla="*/ 132266 h 592"/>
                              <a:gd name="T16" fmla="*/ 35110 w 675"/>
                              <a:gd name="T17" fmla="*/ 130312 h 592"/>
                              <a:gd name="T18" fmla="*/ 39483 w 675"/>
                              <a:gd name="T19" fmla="*/ 126417 h 592"/>
                              <a:gd name="T20" fmla="*/ 41638 w 675"/>
                              <a:gd name="T21" fmla="*/ 126417 h 592"/>
                              <a:gd name="T22" fmla="*/ 46036 w 675"/>
                              <a:gd name="T23" fmla="*/ 122515 h 592"/>
                              <a:gd name="T24" fmla="*/ 52674 w 675"/>
                              <a:gd name="T25" fmla="*/ 120568 h 592"/>
                              <a:gd name="T26" fmla="*/ 54811 w 675"/>
                              <a:gd name="T27" fmla="*/ 116666 h 592"/>
                              <a:gd name="T28" fmla="*/ 59182 w 675"/>
                              <a:gd name="T29" fmla="*/ 114770 h 592"/>
                              <a:gd name="T30" fmla="*/ 61444 w 675"/>
                              <a:gd name="T31" fmla="*/ 112816 h 592"/>
                              <a:gd name="T32" fmla="*/ 63599 w 675"/>
                              <a:gd name="T33" fmla="*/ 108921 h 592"/>
                              <a:gd name="T34" fmla="*/ 70189 w 675"/>
                              <a:gd name="T35" fmla="*/ 106968 h 592"/>
                              <a:gd name="T36" fmla="*/ 74605 w 675"/>
                              <a:gd name="T37" fmla="*/ 103085 h 592"/>
                              <a:gd name="T38" fmla="*/ 76742 w 675"/>
                              <a:gd name="T39" fmla="*/ 99190 h 592"/>
                              <a:gd name="T40" fmla="*/ 81113 w 675"/>
                              <a:gd name="T41" fmla="*/ 97237 h 592"/>
                              <a:gd name="T42" fmla="*/ 85517 w 675"/>
                              <a:gd name="T43" fmla="*/ 95291 h 592"/>
                              <a:gd name="T44" fmla="*/ 87749 w 675"/>
                              <a:gd name="T45" fmla="*/ 93342 h 592"/>
                              <a:gd name="T46" fmla="*/ 92153 w 675"/>
                              <a:gd name="T47" fmla="*/ 91396 h 592"/>
                              <a:gd name="T48" fmla="*/ 94307 w 675"/>
                              <a:gd name="T49" fmla="*/ 87493 h 592"/>
                              <a:gd name="T50" fmla="*/ 98678 w 675"/>
                              <a:gd name="T51" fmla="*/ 83593 h 592"/>
                              <a:gd name="T52" fmla="*/ 103082 w 675"/>
                              <a:gd name="T53" fmla="*/ 81645 h 592"/>
                              <a:gd name="T54" fmla="*/ 105314 w 675"/>
                              <a:gd name="T55" fmla="*/ 77762 h 592"/>
                              <a:gd name="T56" fmla="*/ 107448 w 675"/>
                              <a:gd name="T57" fmla="*/ 73863 h 592"/>
                              <a:gd name="T58" fmla="*/ 114089 w 675"/>
                              <a:gd name="T59" fmla="*/ 72029 h 592"/>
                              <a:gd name="T60" fmla="*/ 114089 w 675"/>
                              <a:gd name="T61" fmla="*/ 66193 h 592"/>
                              <a:gd name="T62" fmla="*/ 118485 w 675"/>
                              <a:gd name="T63" fmla="*/ 62298 h 592"/>
                              <a:gd name="T64" fmla="*/ 118485 w 675"/>
                              <a:gd name="T65" fmla="*/ 58396 h 592"/>
                              <a:gd name="T66" fmla="*/ 125013 w 675"/>
                              <a:gd name="T67" fmla="*/ 54501 h 592"/>
                              <a:gd name="T68" fmla="*/ 127275 w 675"/>
                              <a:gd name="T69" fmla="*/ 52547 h 592"/>
                              <a:gd name="T70" fmla="*/ 129417 w 675"/>
                              <a:gd name="T71" fmla="*/ 48652 h 592"/>
                              <a:gd name="T72" fmla="*/ 133790 w 675"/>
                              <a:gd name="T73" fmla="*/ 44770 h 592"/>
                              <a:gd name="T74" fmla="*/ 138157 w 675"/>
                              <a:gd name="T75" fmla="*/ 42816 h 592"/>
                              <a:gd name="T76" fmla="*/ 138157 w 675"/>
                              <a:gd name="T77" fmla="*/ 38921 h 592"/>
                              <a:gd name="T78" fmla="*/ 140423 w 675"/>
                              <a:gd name="T79" fmla="*/ 33075 h 592"/>
                              <a:gd name="T80" fmla="*/ 144795 w 675"/>
                              <a:gd name="T81" fmla="*/ 33075 h 592"/>
                              <a:gd name="T82" fmla="*/ 146931 w 675"/>
                              <a:gd name="T83" fmla="*/ 27277 h 592"/>
                              <a:gd name="T84" fmla="*/ 151348 w 675"/>
                              <a:gd name="T85" fmla="*/ 23374 h 592"/>
                              <a:gd name="T86" fmla="*/ 151348 w 675"/>
                              <a:gd name="T87" fmla="*/ 19474 h 592"/>
                              <a:gd name="T88" fmla="*/ 155721 w 675"/>
                              <a:gd name="T89" fmla="*/ 15579 h 592"/>
                              <a:gd name="T90" fmla="*/ 157988 w 675"/>
                              <a:gd name="T91" fmla="*/ 11677 h 592"/>
                              <a:gd name="T92" fmla="*/ 162342 w 675"/>
                              <a:gd name="T93" fmla="*/ 7795 h 592"/>
                              <a:gd name="T94" fmla="*/ 164496 w 675"/>
                              <a:gd name="T95" fmla="*/ 3900 h 592"/>
                              <a:gd name="T96" fmla="*/ 164496 w 675"/>
                              <a:gd name="T97" fmla="*/ 0 h 592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w 675"/>
                              <a:gd name="T148" fmla="*/ 0 h 592"/>
                              <a:gd name="T149" fmla="*/ 675 w 675"/>
                              <a:gd name="T150" fmla="*/ 592 h 592"/>
                            </a:gdLst>
                            <a:ahLst/>
                            <a:cxnLst>
                              <a:cxn ang="T98">
                                <a:pos x="T0" y="T1"/>
                              </a:cxn>
                              <a:cxn ang="T99">
                                <a:pos x="T2" y="T3"/>
                              </a:cxn>
                              <a:cxn ang="T100">
                                <a:pos x="T4" y="T5"/>
                              </a:cxn>
                              <a:cxn ang="T101">
                                <a:pos x="T6" y="T7"/>
                              </a:cxn>
                              <a:cxn ang="T102">
                                <a:pos x="T8" y="T9"/>
                              </a:cxn>
                              <a:cxn ang="T103">
                                <a:pos x="T10" y="T11"/>
                              </a:cxn>
                              <a:cxn ang="T104">
                                <a:pos x="T12" y="T13"/>
                              </a:cxn>
                              <a:cxn ang="T105">
                                <a:pos x="T14" y="T15"/>
                              </a:cxn>
                              <a:cxn ang="T106">
                                <a:pos x="T16" y="T17"/>
                              </a:cxn>
                              <a:cxn ang="T107">
                                <a:pos x="T18" y="T19"/>
                              </a:cxn>
                              <a:cxn ang="T108">
                                <a:pos x="T20" y="T21"/>
                              </a:cxn>
                              <a:cxn ang="T109">
                                <a:pos x="T22" y="T23"/>
                              </a:cxn>
                              <a:cxn ang="T110">
                                <a:pos x="T24" y="T25"/>
                              </a:cxn>
                              <a:cxn ang="T111">
                                <a:pos x="T26" y="T27"/>
                              </a:cxn>
                              <a:cxn ang="T112">
                                <a:pos x="T28" y="T29"/>
                              </a:cxn>
                              <a:cxn ang="T113">
                                <a:pos x="T30" y="T31"/>
                              </a:cxn>
                              <a:cxn ang="T114">
                                <a:pos x="T32" y="T33"/>
                              </a:cxn>
                              <a:cxn ang="T115">
                                <a:pos x="T34" y="T35"/>
                              </a:cxn>
                              <a:cxn ang="T116">
                                <a:pos x="T36" y="T37"/>
                              </a:cxn>
                              <a:cxn ang="T117">
                                <a:pos x="T38" y="T39"/>
                              </a:cxn>
                              <a:cxn ang="T118">
                                <a:pos x="T40" y="T41"/>
                              </a:cxn>
                              <a:cxn ang="T119">
                                <a:pos x="T42" y="T43"/>
                              </a:cxn>
                              <a:cxn ang="T120">
                                <a:pos x="T44" y="T45"/>
                              </a:cxn>
                              <a:cxn ang="T121">
                                <a:pos x="T46" y="T47"/>
                              </a:cxn>
                              <a:cxn ang="T122">
                                <a:pos x="T48" y="T49"/>
                              </a:cxn>
                              <a:cxn ang="T123">
                                <a:pos x="T50" y="T51"/>
                              </a:cxn>
                              <a:cxn ang="T124">
                                <a:pos x="T52" y="T53"/>
                              </a:cxn>
                              <a:cxn ang="T125">
                                <a:pos x="T54" y="T55"/>
                              </a:cxn>
                              <a:cxn ang="T126">
                                <a:pos x="T56" y="T57"/>
                              </a:cxn>
                              <a:cxn ang="T127">
                                <a:pos x="T58" y="T59"/>
                              </a:cxn>
                              <a:cxn ang="T128">
                                <a:pos x="T60" y="T61"/>
                              </a:cxn>
                              <a:cxn ang="T129">
                                <a:pos x="T62" y="T63"/>
                              </a:cxn>
                              <a:cxn ang="T130">
                                <a:pos x="T64" y="T65"/>
                              </a:cxn>
                              <a:cxn ang="T131">
                                <a:pos x="T66" y="T67"/>
                              </a:cxn>
                              <a:cxn ang="T132">
                                <a:pos x="T68" y="T69"/>
                              </a:cxn>
                              <a:cxn ang="T133">
                                <a:pos x="T70" y="T71"/>
                              </a:cxn>
                              <a:cxn ang="T134">
                                <a:pos x="T72" y="T73"/>
                              </a:cxn>
                              <a:cxn ang="T135">
                                <a:pos x="T74" y="T75"/>
                              </a:cxn>
                              <a:cxn ang="T136">
                                <a:pos x="T76" y="T77"/>
                              </a:cxn>
                              <a:cxn ang="T137">
                                <a:pos x="T78" y="T79"/>
                              </a:cxn>
                              <a:cxn ang="T138">
                                <a:pos x="T80" y="T81"/>
                              </a:cxn>
                              <a:cxn ang="T139">
                                <a:pos x="T82" y="T83"/>
                              </a:cxn>
                              <a:cxn ang="T140">
                                <a:pos x="T84" y="T85"/>
                              </a:cxn>
                              <a:cxn ang="T141">
                                <a:pos x="T86" y="T87"/>
                              </a:cxn>
                              <a:cxn ang="T142">
                                <a:pos x="T88" y="T89"/>
                              </a:cxn>
                              <a:cxn ang="T143">
                                <a:pos x="T90" y="T91"/>
                              </a:cxn>
                              <a:cxn ang="T144">
                                <a:pos x="T92" y="T93"/>
                              </a:cxn>
                              <a:cxn ang="T145">
                                <a:pos x="T94" y="T95"/>
                              </a:cxn>
                              <a:cxn ang="T146">
                                <a:pos x="T96" y="T97"/>
                              </a:cxn>
                            </a:cxnLst>
                            <a:rect l="T147" t="T148" r="T149" b="T150"/>
                            <a:pathLst>
                              <a:path w="675" h="592">
                                <a:moveTo>
                                  <a:pt x="0" y="592"/>
                                </a:moveTo>
                                <a:lnTo>
                                  <a:pt x="18" y="592"/>
                                </a:lnTo>
                                <a:lnTo>
                                  <a:pt x="36" y="584"/>
                                </a:lnTo>
                                <a:lnTo>
                                  <a:pt x="54" y="576"/>
                                </a:lnTo>
                                <a:lnTo>
                                  <a:pt x="63" y="568"/>
                                </a:lnTo>
                                <a:lnTo>
                                  <a:pt x="90" y="560"/>
                                </a:lnTo>
                                <a:lnTo>
                                  <a:pt x="108" y="552"/>
                                </a:lnTo>
                                <a:lnTo>
                                  <a:pt x="126" y="544"/>
                                </a:lnTo>
                                <a:lnTo>
                                  <a:pt x="144" y="536"/>
                                </a:lnTo>
                                <a:lnTo>
                                  <a:pt x="162" y="520"/>
                                </a:lnTo>
                                <a:lnTo>
                                  <a:pt x="171" y="520"/>
                                </a:lnTo>
                                <a:lnTo>
                                  <a:pt x="189" y="504"/>
                                </a:lnTo>
                                <a:lnTo>
                                  <a:pt x="216" y="496"/>
                                </a:lnTo>
                                <a:lnTo>
                                  <a:pt x="225" y="480"/>
                                </a:lnTo>
                                <a:lnTo>
                                  <a:pt x="243" y="472"/>
                                </a:lnTo>
                                <a:lnTo>
                                  <a:pt x="252" y="464"/>
                                </a:lnTo>
                                <a:lnTo>
                                  <a:pt x="261" y="448"/>
                                </a:lnTo>
                                <a:lnTo>
                                  <a:pt x="288" y="440"/>
                                </a:lnTo>
                                <a:lnTo>
                                  <a:pt x="306" y="424"/>
                                </a:lnTo>
                                <a:lnTo>
                                  <a:pt x="315" y="408"/>
                                </a:lnTo>
                                <a:lnTo>
                                  <a:pt x="333" y="400"/>
                                </a:lnTo>
                                <a:lnTo>
                                  <a:pt x="351" y="392"/>
                                </a:lnTo>
                                <a:lnTo>
                                  <a:pt x="360" y="384"/>
                                </a:lnTo>
                                <a:lnTo>
                                  <a:pt x="378" y="376"/>
                                </a:lnTo>
                                <a:lnTo>
                                  <a:pt x="387" y="360"/>
                                </a:lnTo>
                                <a:lnTo>
                                  <a:pt x="405" y="344"/>
                                </a:lnTo>
                                <a:lnTo>
                                  <a:pt x="423" y="336"/>
                                </a:lnTo>
                                <a:lnTo>
                                  <a:pt x="432" y="320"/>
                                </a:lnTo>
                                <a:lnTo>
                                  <a:pt x="441" y="304"/>
                                </a:lnTo>
                                <a:lnTo>
                                  <a:pt x="468" y="296"/>
                                </a:lnTo>
                                <a:lnTo>
                                  <a:pt x="468" y="272"/>
                                </a:lnTo>
                                <a:lnTo>
                                  <a:pt x="486" y="256"/>
                                </a:lnTo>
                                <a:lnTo>
                                  <a:pt x="486" y="240"/>
                                </a:lnTo>
                                <a:lnTo>
                                  <a:pt x="513" y="224"/>
                                </a:lnTo>
                                <a:lnTo>
                                  <a:pt x="522" y="216"/>
                                </a:lnTo>
                                <a:lnTo>
                                  <a:pt x="531" y="200"/>
                                </a:lnTo>
                                <a:lnTo>
                                  <a:pt x="549" y="184"/>
                                </a:lnTo>
                                <a:lnTo>
                                  <a:pt x="567" y="176"/>
                                </a:lnTo>
                                <a:lnTo>
                                  <a:pt x="567" y="160"/>
                                </a:lnTo>
                                <a:lnTo>
                                  <a:pt x="576" y="136"/>
                                </a:lnTo>
                                <a:lnTo>
                                  <a:pt x="594" y="136"/>
                                </a:lnTo>
                                <a:lnTo>
                                  <a:pt x="603" y="112"/>
                                </a:lnTo>
                                <a:lnTo>
                                  <a:pt x="621" y="96"/>
                                </a:lnTo>
                                <a:lnTo>
                                  <a:pt x="621" y="80"/>
                                </a:lnTo>
                                <a:lnTo>
                                  <a:pt x="639" y="64"/>
                                </a:lnTo>
                                <a:lnTo>
                                  <a:pt x="648" y="48"/>
                                </a:lnTo>
                                <a:lnTo>
                                  <a:pt x="666" y="32"/>
                                </a:lnTo>
                                <a:lnTo>
                                  <a:pt x="675" y="16"/>
                                </a:lnTo>
                                <a:lnTo>
                                  <a:pt x="675" y="0"/>
                                </a:lnTo>
                              </a:path>
                            </a:pathLst>
                          </a:cu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3592" name="Rectangle 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22" y="5074"/>
                            <a:ext cx="1278" cy="2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en-US" sz="900" i="1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transformation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593" name="Rectangle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740" y="6550"/>
                            <a:ext cx="1060" cy="5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pPr algn="ctr"/>
                            <a:r>
                              <a:rPr lang="en-US" sz="900" i="1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sénescence</a:t>
                            </a:r>
                          </a:p>
                          <a:p>
                            <a:pPr algn="ctr"/>
                            <a:r>
                              <a:rPr lang="en-US" sz="900" i="1">
                                <a:solidFill>
                                  <a:srgbClr val="000000"/>
                                </a:solidFill>
                                <a:latin typeface="Helvetica" charset="0"/>
                                <a:cs typeface="Times New Roman" charset="0"/>
                              </a:rPr>
                              <a:t>et mort</a:t>
                            </a:r>
                            <a:endParaRPr lang="en-US" sz="2400">
                              <a:solidFill>
                                <a:srgbClr val="000000"/>
                              </a:solidFill>
                              <a:latin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23594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420" y="7120"/>
                            <a:ext cx="550" cy="129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grpSp>
                        <p:nvGrpSpPr>
                          <p:cNvPr id="23595" name="Group 8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02" y="3413"/>
                            <a:ext cx="8618" cy="5895"/>
                            <a:chOff x="2102" y="3413"/>
                            <a:chExt cx="8618" cy="5895"/>
                          </a:xfrm>
                        </p:grpSpPr>
                        <p:grpSp>
                          <p:nvGrpSpPr>
                            <p:cNvPr id="23596" name="Group 8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02" y="4070"/>
                              <a:ext cx="1193" cy="140"/>
                              <a:chOff x="1672" y="905"/>
                              <a:chExt cx="477" cy="56"/>
                            </a:xfrm>
                          </p:grpSpPr>
                          <p:grpSp>
                            <p:nvGrpSpPr>
                              <p:cNvPr id="23744" name="Group 9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672" y="921"/>
                                <a:ext cx="460" cy="1"/>
                                <a:chOff x="1672" y="921"/>
                                <a:chExt cx="460" cy="1"/>
                              </a:xfrm>
                            </p:grpSpPr>
                            <p:sp>
                              <p:nvSpPr>
                                <p:cNvPr id="23749" name="Line 91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672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0" name="Line 92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699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1" name="Line 93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726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2" name="Line 94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753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3" name="Line 95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780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4" name="Line 9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807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5" name="Line 9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834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6" name="Line 9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861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7" name="Line 99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888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8" name="Line 100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915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59" name="Line 101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942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0" name="Line 102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969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1" name="Line 103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996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2" name="Line 104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023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3" name="Line 105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050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4" name="Line 10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077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5" name="Line 10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04" y="921"/>
                                  <a:ext cx="9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766" name="Line 10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1" y="921"/>
                                  <a:ext cx="1" cy="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3745" name="Freeform 10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681" y="905"/>
                                <a:ext cx="117" cy="56"/>
                              </a:xfrm>
                              <a:custGeom>
                                <a:avLst/>
                                <a:gdLst>
                                  <a:gd name="T0" fmla="*/ 72 w 117"/>
                                  <a:gd name="T1" fmla="*/ 24 h 56"/>
                                  <a:gd name="T2" fmla="*/ 117 w 117"/>
                                  <a:gd name="T3" fmla="*/ 0 h 56"/>
                                  <a:gd name="T4" fmla="*/ 0 w 117"/>
                                  <a:gd name="T5" fmla="*/ 24 h 56"/>
                                  <a:gd name="T6" fmla="*/ 117 w 117"/>
                                  <a:gd name="T7" fmla="*/ 56 h 56"/>
                                  <a:gd name="T8" fmla="*/ 72 w 117"/>
                                  <a:gd name="T9" fmla="*/ 24 h 56"/>
                                  <a:gd name="T10" fmla="*/ 0 60000 65536"/>
                                  <a:gd name="T11" fmla="*/ 0 60000 65536"/>
                                  <a:gd name="T12" fmla="*/ 0 60000 65536"/>
                                  <a:gd name="T13" fmla="*/ 0 60000 65536"/>
                                  <a:gd name="T14" fmla="*/ 0 60000 65536"/>
                                  <a:gd name="T15" fmla="*/ 0 w 117"/>
                                  <a:gd name="T16" fmla="*/ 0 h 56"/>
                                  <a:gd name="T17" fmla="*/ 117 w 117"/>
                                  <a:gd name="T18" fmla="*/ 56 h 56"/>
                                </a:gdLst>
                                <a:ahLst/>
                                <a:cxnLst>
                                  <a:cxn ang="T10">
                                    <a:pos x="T0" y="T1"/>
                                  </a:cxn>
                                  <a:cxn ang="T11">
                                    <a:pos x="T2" y="T3"/>
                                  </a:cxn>
                                  <a:cxn ang="T12">
                                    <a:pos x="T4" y="T5"/>
                                  </a:cxn>
                                  <a:cxn ang="T13">
                                    <a:pos x="T6" y="T7"/>
                                  </a:cxn>
                                  <a:cxn ang="T14">
                                    <a:pos x="T8" y="T9"/>
                                  </a:cxn>
                                </a:cxnLst>
                                <a:rect l="T15" t="T16" r="T17" b="T18"/>
                                <a:pathLst>
                                  <a:path w="117" h="56">
                                    <a:moveTo>
                                      <a:pt x="72" y="24"/>
                                    </a:moveTo>
                                    <a:lnTo>
                                      <a:pt x="117" y="0"/>
                                    </a:lnTo>
                                    <a:lnTo>
                                      <a:pt x="0" y="24"/>
                                    </a:lnTo>
                                    <a:lnTo>
                                      <a:pt x="117" y="56"/>
                                    </a:lnTo>
                                    <a:lnTo>
                                      <a:pt x="72" y="24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3746" name="Freeform 11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681" y="905"/>
                                <a:ext cx="117" cy="56"/>
                              </a:xfrm>
                              <a:custGeom>
                                <a:avLst/>
                                <a:gdLst>
                                  <a:gd name="T0" fmla="*/ 72 w 117"/>
                                  <a:gd name="T1" fmla="*/ 24 h 56"/>
                                  <a:gd name="T2" fmla="*/ 117 w 117"/>
                                  <a:gd name="T3" fmla="*/ 0 h 56"/>
                                  <a:gd name="T4" fmla="*/ 0 w 117"/>
                                  <a:gd name="T5" fmla="*/ 24 h 56"/>
                                  <a:gd name="T6" fmla="*/ 117 w 117"/>
                                  <a:gd name="T7" fmla="*/ 56 h 56"/>
                                  <a:gd name="T8" fmla="*/ 72 w 117"/>
                                  <a:gd name="T9" fmla="*/ 24 h 56"/>
                                  <a:gd name="T10" fmla="*/ 0 60000 65536"/>
                                  <a:gd name="T11" fmla="*/ 0 60000 65536"/>
                                  <a:gd name="T12" fmla="*/ 0 60000 65536"/>
                                  <a:gd name="T13" fmla="*/ 0 60000 65536"/>
                                  <a:gd name="T14" fmla="*/ 0 60000 65536"/>
                                  <a:gd name="T15" fmla="*/ 0 w 117"/>
                                  <a:gd name="T16" fmla="*/ 0 h 56"/>
                                  <a:gd name="T17" fmla="*/ 117 w 117"/>
                                  <a:gd name="T18" fmla="*/ 56 h 56"/>
                                </a:gdLst>
                                <a:ahLst/>
                                <a:cxnLst>
                                  <a:cxn ang="T10">
                                    <a:pos x="T0" y="T1"/>
                                  </a:cxn>
                                  <a:cxn ang="T11">
                                    <a:pos x="T2" y="T3"/>
                                  </a:cxn>
                                  <a:cxn ang="T12">
                                    <a:pos x="T4" y="T5"/>
                                  </a:cxn>
                                  <a:cxn ang="T13">
                                    <a:pos x="T6" y="T7"/>
                                  </a:cxn>
                                  <a:cxn ang="T14">
                                    <a:pos x="T8" y="T9"/>
                                  </a:cxn>
                                </a:cxnLst>
                                <a:rect l="T15" t="T16" r="T17" b="T18"/>
                                <a:pathLst>
                                  <a:path w="117" h="56">
                                    <a:moveTo>
                                      <a:pt x="72" y="24"/>
                                    </a:moveTo>
                                    <a:lnTo>
                                      <a:pt x="117" y="0"/>
                                    </a:lnTo>
                                    <a:lnTo>
                                      <a:pt x="0" y="24"/>
                                    </a:lnTo>
                                    <a:lnTo>
                                      <a:pt x="117" y="56"/>
                                    </a:lnTo>
                                    <a:lnTo>
                                      <a:pt x="72" y="24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14288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3747" name="Freeform 11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041" y="905"/>
                                <a:ext cx="108" cy="56"/>
                              </a:xfrm>
                              <a:custGeom>
                                <a:avLst/>
                                <a:gdLst>
                                  <a:gd name="T0" fmla="*/ 36 w 108"/>
                                  <a:gd name="T1" fmla="*/ 24 h 56"/>
                                  <a:gd name="T2" fmla="*/ 0 w 108"/>
                                  <a:gd name="T3" fmla="*/ 56 h 56"/>
                                  <a:gd name="T4" fmla="*/ 108 w 108"/>
                                  <a:gd name="T5" fmla="*/ 24 h 56"/>
                                  <a:gd name="T6" fmla="*/ 0 w 108"/>
                                  <a:gd name="T7" fmla="*/ 0 h 56"/>
                                  <a:gd name="T8" fmla="*/ 36 w 108"/>
                                  <a:gd name="T9" fmla="*/ 24 h 56"/>
                                  <a:gd name="T10" fmla="*/ 0 60000 65536"/>
                                  <a:gd name="T11" fmla="*/ 0 60000 65536"/>
                                  <a:gd name="T12" fmla="*/ 0 60000 65536"/>
                                  <a:gd name="T13" fmla="*/ 0 60000 65536"/>
                                  <a:gd name="T14" fmla="*/ 0 60000 65536"/>
                                  <a:gd name="T15" fmla="*/ 0 w 108"/>
                                  <a:gd name="T16" fmla="*/ 0 h 56"/>
                                  <a:gd name="T17" fmla="*/ 108 w 108"/>
                                  <a:gd name="T18" fmla="*/ 56 h 56"/>
                                </a:gdLst>
                                <a:ahLst/>
                                <a:cxnLst>
                                  <a:cxn ang="T10">
                                    <a:pos x="T0" y="T1"/>
                                  </a:cxn>
                                  <a:cxn ang="T11">
                                    <a:pos x="T2" y="T3"/>
                                  </a:cxn>
                                  <a:cxn ang="T12">
                                    <a:pos x="T4" y="T5"/>
                                  </a:cxn>
                                  <a:cxn ang="T13">
                                    <a:pos x="T6" y="T7"/>
                                  </a:cxn>
                                  <a:cxn ang="T14">
                                    <a:pos x="T8" y="T9"/>
                                  </a:cxn>
                                </a:cxnLst>
                                <a:rect l="T15" t="T16" r="T17" b="T18"/>
                                <a:pathLst>
                                  <a:path w="108" h="56">
                                    <a:moveTo>
                                      <a:pt x="36" y="24"/>
                                    </a:moveTo>
                                    <a:lnTo>
                                      <a:pt x="0" y="56"/>
                                    </a:lnTo>
                                    <a:lnTo>
                                      <a:pt x="108" y="24"/>
                                    </a:lnTo>
                                    <a:lnTo>
                                      <a:pt x="0" y="0"/>
                                    </a:lnTo>
                                    <a:lnTo>
                                      <a:pt x="36" y="24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3748" name="Freeform 11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041" y="905"/>
                                <a:ext cx="108" cy="56"/>
                              </a:xfrm>
                              <a:custGeom>
                                <a:avLst/>
                                <a:gdLst>
                                  <a:gd name="T0" fmla="*/ 36 w 108"/>
                                  <a:gd name="T1" fmla="*/ 24 h 56"/>
                                  <a:gd name="T2" fmla="*/ 0 w 108"/>
                                  <a:gd name="T3" fmla="*/ 56 h 56"/>
                                  <a:gd name="T4" fmla="*/ 108 w 108"/>
                                  <a:gd name="T5" fmla="*/ 24 h 56"/>
                                  <a:gd name="T6" fmla="*/ 0 w 108"/>
                                  <a:gd name="T7" fmla="*/ 0 h 56"/>
                                  <a:gd name="T8" fmla="*/ 36 w 108"/>
                                  <a:gd name="T9" fmla="*/ 24 h 56"/>
                                  <a:gd name="T10" fmla="*/ 0 60000 65536"/>
                                  <a:gd name="T11" fmla="*/ 0 60000 65536"/>
                                  <a:gd name="T12" fmla="*/ 0 60000 65536"/>
                                  <a:gd name="T13" fmla="*/ 0 60000 65536"/>
                                  <a:gd name="T14" fmla="*/ 0 60000 65536"/>
                                  <a:gd name="T15" fmla="*/ 0 w 108"/>
                                  <a:gd name="T16" fmla="*/ 0 h 56"/>
                                  <a:gd name="T17" fmla="*/ 108 w 108"/>
                                  <a:gd name="T18" fmla="*/ 56 h 56"/>
                                </a:gdLst>
                                <a:ahLst/>
                                <a:cxnLst>
                                  <a:cxn ang="T10">
                                    <a:pos x="T0" y="T1"/>
                                  </a:cxn>
                                  <a:cxn ang="T11">
                                    <a:pos x="T2" y="T3"/>
                                  </a:cxn>
                                  <a:cxn ang="T12">
                                    <a:pos x="T4" y="T5"/>
                                  </a:cxn>
                                  <a:cxn ang="T13">
                                    <a:pos x="T6" y="T7"/>
                                  </a:cxn>
                                  <a:cxn ang="T14">
                                    <a:pos x="T8" y="T9"/>
                                  </a:cxn>
                                </a:cxnLst>
                                <a:rect l="T15" t="T16" r="T17" b="T18"/>
                                <a:pathLst>
                                  <a:path w="108" h="56">
                                    <a:moveTo>
                                      <a:pt x="36" y="24"/>
                                    </a:moveTo>
                                    <a:lnTo>
                                      <a:pt x="0" y="56"/>
                                    </a:lnTo>
                                    <a:lnTo>
                                      <a:pt x="108" y="24"/>
                                    </a:lnTo>
                                    <a:lnTo>
                                      <a:pt x="0" y="0"/>
                                    </a:lnTo>
                                    <a:lnTo>
                                      <a:pt x="36" y="24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14288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3597" name="Rectangle 11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395" y="3571"/>
                              <a:ext cx="590" cy="21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lIns="0" tIns="0" rIns="0" bIns="0"/>
                            <a:lstStyle/>
                            <a:p>
                              <a:r>
                                <a:rPr lang="en-US" sz="900">
                                  <a:solidFill>
                                    <a:srgbClr val="000000"/>
                                  </a:solidFill>
                                  <a:latin typeface="Helvetica" charset="0"/>
                                  <a:cs typeface="Times New Roman" charset="0"/>
                                </a:rPr>
                                <a:t>culture </a:t>
                              </a:r>
                              <a:endParaRPr lang="en-US" sz="2400">
                                <a:solidFill>
                                  <a:srgbClr val="000000"/>
                                </a:solidFill>
                                <a:latin typeface="Times New Roman" charset="0"/>
                                <a:cs typeface="Times New Roman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23598" name="Group 11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02" y="3413"/>
                              <a:ext cx="8618" cy="5895"/>
                              <a:chOff x="2102" y="3413"/>
                              <a:chExt cx="8618" cy="5895"/>
                            </a:xfrm>
                          </p:grpSpPr>
                          <p:sp>
                            <p:nvSpPr>
                              <p:cNvPr id="23599" name="Rectangle 11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02" y="3413"/>
                                <a:ext cx="8618" cy="5895"/>
                              </a:xfrm>
                              <a:prstGeom prst="rect">
                                <a:avLst/>
                              </a:prstGeom>
                              <a:noFill/>
                              <a:ln w="2857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fr-FR"/>
                              </a:p>
                            </p:txBody>
                          </p:sp>
                          <p:grpSp>
                            <p:nvGrpSpPr>
                              <p:cNvPr id="23600" name="Group 116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295" y="4070"/>
                                <a:ext cx="5152" cy="140"/>
                                <a:chOff x="2149" y="905"/>
                                <a:chExt cx="2061" cy="56"/>
                              </a:xfrm>
                            </p:grpSpPr>
                            <p:grpSp>
                              <p:nvGrpSpPr>
                                <p:cNvPr id="23663" name="Group 117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149" y="921"/>
                                  <a:ext cx="2034" cy="1"/>
                                  <a:chOff x="2149" y="921"/>
                                  <a:chExt cx="2034" cy="1"/>
                                </a:xfrm>
                              </p:grpSpPr>
                              <p:sp>
                                <p:nvSpPr>
                                  <p:cNvPr id="23668" name="Line 11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14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69" name="Line 11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17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0" name="Line 12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20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1" name="Line 12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23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2" name="Line 12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25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3" name="Line 12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28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4" name="Line 12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1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5" name="Line 12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3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6" name="Line 12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6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7" name="Line 12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9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8" name="Line 12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41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79" name="Line 12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44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0" name="Line 13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47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1" name="Line 13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50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2" name="Line 13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52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3" name="Line 13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55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4" name="Line 13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58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5" name="Line 13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0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6" name="Line 13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3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7" name="Line 13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6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8" name="Line 13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8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89" name="Line 13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0" name="Line 14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4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1" name="Line 14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7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2" name="Line 14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3" name="Line 14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4" name="Line 14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5" name="Line 14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7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6" name="Line 14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90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7" name="Line 14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93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8" name="Line 14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95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99" name="Line 14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98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0" name="Line 15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01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1" name="Line 15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04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2" name="Line 15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06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3" name="Line 15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09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4" name="Line 15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12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5" name="Line 15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14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6" name="Line 15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17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7" name="Line 15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20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8" name="Line 15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22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09" name="Line 15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25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0" name="Line 16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28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1" name="Line 16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1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2" name="Line 16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3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3" name="Line 16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6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4" name="Line 16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9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5" name="Line 16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41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6" name="Line 16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44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7" name="Line 16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47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8" name="Line 16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49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19" name="Line 16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52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0" name="Line 17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55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1" name="Line 17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58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2" name="Line 17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60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3" name="Line 17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63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4" name="Line 17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66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5" name="Line 17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68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6" name="Line 17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71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7" name="Line 17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74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8" name="Line 17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76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29" name="Line 17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79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0" name="Line 18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82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1" name="Line 18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85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2" name="Line 18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87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3" name="Line 18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90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4" name="Line 18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93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5" name="Line 18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95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6" name="Line 18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98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7" name="Line 18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1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8" name="Line 18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3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39" name="Line 18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6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40" name="Line 19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9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41" name="Line 19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2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42" name="Line 19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4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743" name="Line 19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7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3664" name="Freeform 194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58" y="905"/>
                                  <a:ext cx="108" cy="56"/>
                                </a:xfrm>
                                <a:custGeom>
                                  <a:avLst/>
                                  <a:gdLst>
                                    <a:gd name="T0" fmla="*/ 63 w 108"/>
                                    <a:gd name="T1" fmla="*/ 24 h 56"/>
                                    <a:gd name="T2" fmla="*/ 108 w 108"/>
                                    <a:gd name="T3" fmla="*/ 0 h 56"/>
                                    <a:gd name="T4" fmla="*/ 0 w 108"/>
                                    <a:gd name="T5" fmla="*/ 24 h 56"/>
                                    <a:gd name="T6" fmla="*/ 108 w 108"/>
                                    <a:gd name="T7" fmla="*/ 56 h 56"/>
                                    <a:gd name="T8" fmla="*/ 63 w 108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108"/>
                                    <a:gd name="T16" fmla="*/ 0 h 56"/>
                                    <a:gd name="T17" fmla="*/ 108 w 108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108" h="56">
                                      <a:moveTo>
                                        <a:pt x="63" y="24"/>
                                      </a:moveTo>
                                      <a:lnTo>
                                        <a:pt x="108" y="0"/>
                                      </a:lnTo>
                                      <a:lnTo>
                                        <a:pt x="0" y="24"/>
                                      </a:lnTo>
                                      <a:lnTo>
                                        <a:pt x="108" y="56"/>
                                      </a:lnTo>
                                      <a:lnTo>
                                        <a:pt x="63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FFFF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xmlns="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65" name="Freeform 19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58" y="905"/>
                                  <a:ext cx="108" cy="56"/>
                                </a:xfrm>
                                <a:custGeom>
                                  <a:avLst/>
                                  <a:gdLst>
                                    <a:gd name="T0" fmla="*/ 63 w 108"/>
                                    <a:gd name="T1" fmla="*/ 24 h 56"/>
                                    <a:gd name="T2" fmla="*/ 108 w 108"/>
                                    <a:gd name="T3" fmla="*/ 0 h 56"/>
                                    <a:gd name="T4" fmla="*/ 0 w 108"/>
                                    <a:gd name="T5" fmla="*/ 24 h 56"/>
                                    <a:gd name="T6" fmla="*/ 108 w 108"/>
                                    <a:gd name="T7" fmla="*/ 56 h 56"/>
                                    <a:gd name="T8" fmla="*/ 63 w 108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108"/>
                                    <a:gd name="T16" fmla="*/ 0 h 56"/>
                                    <a:gd name="T17" fmla="*/ 108 w 108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108" h="56">
                                      <a:moveTo>
                                        <a:pt x="63" y="24"/>
                                      </a:moveTo>
                                      <a:lnTo>
                                        <a:pt x="108" y="0"/>
                                      </a:lnTo>
                                      <a:lnTo>
                                        <a:pt x="0" y="24"/>
                                      </a:lnTo>
                                      <a:lnTo>
                                        <a:pt x="108" y="56"/>
                                      </a:lnTo>
                                      <a:lnTo>
                                        <a:pt x="63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66" name="Freeform 19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11" y="905"/>
                                  <a:ext cx="99" cy="56"/>
                                </a:xfrm>
                                <a:custGeom>
                                  <a:avLst/>
                                  <a:gdLst>
                                    <a:gd name="T0" fmla="*/ 36 w 99"/>
                                    <a:gd name="T1" fmla="*/ 24 h 56"/>
                                    <a:gd name="T2" fmla="*/ 0 w 99"/>
                                    <a:gd name="T3" fmla="*/ 56 h 56"/>
                                    <a:gd name="T4" fmla="*/ 99 w 99"/>
                                    <a:gd name="T5" fmla="*/ 24 h 56"/>
                                    <a:gd name="T6" fmla="*/ 0 w 99"/>
                                    <a:gd name="T7" fmla="*/ 0 h 56"/>
                                    <a:gd name="T8" fmla="*/ 36 w 99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99"/>
                                    <a:gd name="T16" fmla="*/ 0 h 56"/>
                                    <a:gd name="T17" fmla="*/ 99 w 99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99" h="56">
                                      <a:moveTo>
                                        <a:pt x="36" y="24"/>
                                      </a:moveTo>
                                      <a:lnTo>
                                        <a:pt x="0" y="56"/>
                                      </a:lnTo>
                                      <a:lnTo>
                                        <a:pt x="99" y="24"/>
                                      </a:lnTo>
                                      <a:lnTo>
                                        <a:pt x="0" y="0"/>
                                      </a:lnTo>
                                      <a:lnTo>
                                        <a:pt x="36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FFFF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xmlns="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67" name="Freeform 19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11" y="905"/>
                                  <a:ext cx="99" cy="56"/>
                                </a:xfrm>
                                <a:custGeom>
                                  <a:avLst/>
                                  <a:gdLst>
                                    <a:gd name="T0" fmla="*/ 36 w 99"/>
                                    <a:gd name="T1" fmla="*/ 24 h 56"/>
                                    <a:gd name="T2" fmla="*/ 0 w 99"/>
                                    <a:gd name="T3" fmla="*/ 56 h 56"/>
                                    <a:gd name="T4" fmla="*/ 99 w 99"/>
                                    <a:gd name="T5" fmla="*/ 24 h 56"/>
                                    <a:gd name="T6" fmla="*/ 0 w 99"/>
                                    <a:gd name="T7" fmla="*/ 0 h 56"/>
                                    <a:gd name="T8" fmla="*/ 36 w 99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99"/>
                                    <a:gd name="T16" fmla="*/ 0 h 56"/>
                                    <a:gd name="T17" fmla="*/ 99 w 99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99" h="56">
                                      <a:moveTo>
                                        <a:pt x="36" y="24"/>
                                      </a:moveTo>
                                      <a:lnTo>
                                        <a:pt x="0" y="56"/>
                                      </a:lnTo>
                                      <a:lnTo>
                                        <a:pt x="99" y="24"/>
                                      </a:lnTo>
                                      <a:lnTo>
                                        <a:pt x="0" y="0"/>
                                      </a:lnTo>
                                      <a:lnTo>
                                        <a:pt x="36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3601" name="Group 19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8470" y="4070"/>
                                <a:ext cx="2250" cy="140"/>
                                <a:chOff x="4219" y="905"/>
                                <a:chExt cx="900" cy="56"/>
                              </a:xfrm>
                            </p:grpSpPr>
                            <p:grpSp>
                              <p:nvGrpSpPr>
                                <p:cNvPr id="23625" name="Group 19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4219" y="921"/>
                                  <a:ext cx="873" cy="1"/>
                                  <a:chOff x="4219" y="921"/>
                                  <a:chExt cx="873" cy="1"/>
                                </a:xfrm>
                              </p:grpSpPr>
                              <p:sp>
                                <p:nvSpPr>
                                  <p:cNvPr id="23630" name="Line 20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1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1" name="Line 20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4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2" name="Line 20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7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3" name="Line 20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30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4" name="Line 20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32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5" name="Line 20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35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6" name="Line 20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38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7" name="Line 20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40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8" name="Line 20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43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39" name="Line 20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46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0" name="Line 21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48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1" name="Line 21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51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2" name="Line 21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54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3" name="Line 21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57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4" name="Line 21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59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5" name="Line 21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62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6" name="Line 21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65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7" name="Line 21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67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8" name="Line 21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70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49" name="Line 21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73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0" name="Line 22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75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1" name="Line 22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78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2" name="Line 22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81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3" name="Line 22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840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4" name="Line 22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867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5" name="Line 22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894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6" name="Line 22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921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7" name="Line 22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948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8" name="Line 228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975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59" name="Line 229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002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60" name="Line 23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029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61" name="Line 23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056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  <p:sp>
                                <p:nvSpPr>
                                  <p:cNvPr id="23662" name="Line 23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083" y="921"/>
                                    <a:ext cx="9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4288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 xmlns="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fr-FR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3626" name="Freeform 23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28" y="905"/>
                                  <a:ext cx="108" cy="56"/>
                                </a:xfrm>
                                <a:custGeom>
                                  <a:avLst/>
                                  <a:gdLst>
                                    <a:gd name="T0" fmla="*/ 72 w 108"/>
                                    <a:gd name="T1" fmla="*/ 24 h 56"/>
                                    <a:gd name="T2" fmla="*/ 108 w 108"/>
                                    <a:gd name="T3" fmla="*/ 0 h 56"/>
                                    <a:gd name="T4" fmla="*/ 0 w 108"/>
                                    <a:gd name="T5" fmla="*/ 24 h 56"/>
                                    <a:gd name="T6" fmla="*/ 108 w 108"/>
                                    <a:gd name="T7" fmla="*/ 56 h 56"/>
                                    <a:gd name="T8" fmla="*/ 72 w 108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108"/>
                                    <a:gd name="T16" fmla="*/ 0 h 56"/>
                                    <a:gd name="T17" fmla="*/ 108 w 108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108" h="56">
                                      <a:moveTo>
                                        <a:pt x="72" y="24"/>
                                      </a:moveTo>
                                      <a:lnTo>
                                        <a:pt x="108" y="0"/>
                                      </a:lnTo>
                                      <a:lnTo>
                                        <a:pt x="0" y="24"/>
                                      </a:lnTo>
                                      <a:lnTo>
                                        <a:pt x="108" y="56"/>
                                      </a:lnTo>
                                      <a:lnTo>
                                        <a:pt x="72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FFFF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xmlns="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7" name="Freeform 234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28" y="905"/>
                                  <a:ext cx="108" cy="56"/>
                                </a:xfrm>
                                <a:custGeom>
                                  <a:avLst/>
                                  <a:gdLst>
                                    <a:gd name="T0" fmla="*/ 72 w 108"/>
                                    <a:gd name="T1" fmla="*/ 24 h 56"/>
                                    <a:gd name="T2" fmla="*/ 108 w 108"/>
                                    <a:gd name="T3" fmla="*/ 0 h 56"/>
                                    <a:gd name="T4" fmla="*/ 0 w 108"/>
                                    <a:gd name="T5" fmla="*/ 24 h 56"/>
                                    <a:gd name="T6" fmla="*/ 108 w 108"/>
                                    <a:gd name="T7" fmla="*/ 56 h 56"/>
                                    <a:gd name="T8" fmla="*/ 72 w 108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108"/>
                                    <a:gd name="T16" fmla="*/ 0 h 56"/>
                                    <a:gd name="T17" fmla="*/ 108 w 108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108" h="56">
                                      <a:moveTo>
                                        <a:pt x="72" y="24"/>
                                      </a:moveTo>
                                      <a:lnTo>
                                        <a:pt x="108" y="0"/>
                                      </a:lnTo>
                                      <a:lnTo>
                                        <a:pt x="0" y="24"/>
                                      </a:lnTo>
                                      <a:lnTo>
                                        <a:pt x="108" y="56"/>
                                      </a:lnTo>
                                      <a:lnTo>
                                        <a:pt x="72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8" name="Freeform 23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5020" y="905"/>
                                  <a:ext cx="99" cy="56"/>
                                </a:xfrm>
                                <a:custGeom>
                                  <a:avLst/>
                                  <a:gdLst>
                                    <a:gd name="T0" fmla="*/ 27 w 99"/>
                                    <a:gd name="T1" fmla="*/ 24 h 56"/>
                                    <a:gd name="T2" fmla="*/ 0 w 99"/>
                                    <a:gd name="T3" fmla="*/ 56 h 56"/>
                                    <a:gd name="T4" fmla="*/ 99 w 99"/>
                                    <a:gd name="T5" fmla="*/ 24 h 56"/>
                                    <a:gd name="T6" fmla="*/ 0 w 99"/>
                                    <a:gd name="T7" fmla="*/ 0 h 56"/>
                                    <a:gd name="T8" fmla="*/ 27 w 99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99"/>
                                    <a:gd name="T16" fmla="*/ 0 h 56"/>
                                    <a:gd name="T17" fmla="*/ 99 w 99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99" h="56">
                                      <a:moveTo>
                                        <a:pt x="27" y="24"/>
                                      </a:moveTo>
                                      <a:lnTo>
                                        <a:pt x="0" y="56"/>
                                      </a:lnTo>
                                      <a:lnTo>
                                        <a:pt x="99" y="24"/>
                                      </a:lnTo>
                                      <a:lnTo>
                                        <a:pt x="0" y="0"/>
                                      </a:lnTo>
                                      <a:lnTo>
                                        <a:pt x="27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FFFF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xmlns="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9" name="Freeform 23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5020" y="905"/>
                                  <a:ext cx="99" cy="56"/>
                                </a:xfrm>
                                <a:custGeom>
                                  <a:avLst/>
                                  <a:gdLst>
                                    <a:gd name="T0" fmla="*/ 27 w 99"/>
                                    <a:gd name="T1" fmla="*/ 24 h 56"/>
                                    <a:gd name="T2" fmla="*/ 0 w 99"/>
                                    <a:gd name="T3" fmla="*/ 56 h 56"/>
                                    <a:gd name="T4" fmla="*/ 99 w 99"/>
                                    <a:gd name="T5" fmla="*/ 24 h 56"/>
                                    <a:gd name="T6" fmla="*/ 0 w 99"/>
                                    <a:gd name="T7" fmla="*/ 0 h 56"/>
                                    <a:gd name="T8" fmla="*/ 27 w 99"/>
                                    <a:gd name="T9" fmla="*/ 24 h 56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99"/>
                                    <a:gd name="T16" fmla="*/ 0 h 56"/>
                                    <a:gd name="T17" fmla="*/ 99 w 99"/>
                                    <a:gd name="T18" fmla="*/ 56 h 56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99" h="56">
                                      <a:moveTo>
                                        <a:pt x="27" y="24"/>
                                      </a:moveTo>
                                      <a:lnTo>
                                        <a:pt x="0" y="56"/>
                                      </a:lnTo>
                                      <a:lnTo>
                                        <a:pt x="99" y="24"/>
                                      </a:lnTo>
                                      <a:lnTo>
                                        <a:pt x="0" y="0"/>
                                      </a:lnTo>
                                      <a:lnTo>
                                        <a:pt x="27" y="24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3602" name="Rectangle 23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27" y="3791"/>
                                <a:ext cx="650" cy="21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lIns="0" tIns="0" rIns="0" bIns="0"/>
                              <a:lstStyle/>
                              <a:p>
                                <a:r>
                                  <a:rPr lang="en-US" sz="900">
                                    <a:solidFill>
                                      <a:srgbClr val="000000"/>
                                    </a:solidFill>
                                    <a:latin typeface="Helvetica" charset="0"/>
                                    <a:cs typeface="Times New Roman" charset="0"/>
                                  </a:rPr>
                                  <a:t>primaire</a:t>
                                </a:r>
                                <a:endParaRPr lang="en-US" sz="240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cs typeface="Times New Roman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3603" name="Rectangle 23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870" y="3670"/>
                                <a:ext cx="1986" cy="26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lIns="0" tIns="0" rIns="0" bIns="0"/>
                              <a:lstStyle/>
                              <a:p>
                                <a:r>
                                  <a:rPr lang="en-US" sz="900">
                                    <a:solidFill>
                                      <a:srgbClr val="000000"/>
                                    </a:solidFill>
                                    <a:latin typeface="Helvetica" charset="0"/>
                                    <a:cs typeface="Times New Roman" charset="0"/>
                                  </a:rPr>
                                  <a:t>cultures secondaires</a:t>
                                </a:r>
                                <a:endParaRPr lang="en-US" sz="240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cs typeface="Times New Roman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3604" name="Rectangle 23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8785" y="3571"/>
                                <a:ext cx="1290" cy="43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lIns="0" tIns="0" rIns="0" bIns="0"/>
                              <a:lstStyle/>
                              <a:p>
                                <a:pPr algn="ctr"/>
                                <a:r>
                                  <a:rPr lang="en-US" sz="900">
                                    <a:solidFill>
                                      <a:srgbClr val="000000"/>
                                    </a:solidFill>
                                    <a:latin typeface="Helvetica" charset="0"/>
                                    <a:cs typeface="Times New Roman" charset="0"/>
                                  </a:rPr>
                                  <a:t>lignée cellulaire</a:t>
                                </a:r>
                              </a:p>
                              <a:p>
                                <a:pPr algn="ctr"/>
                                <a:r>
                                  <a:rPr lang="en-US" sz="900">
                                    <a:solidFill>
                                      <a:srgbClr val="000000"/>
                                    </a:solidFill>
                                    <a:latin typeface="Helvetica" charset="0"/>
                                    <a:cs typeface="Times New Roman" charset="0"/>
                                  </a:rPr>
                                  <a:t>continue</a:t>
                                </a:r>
                                <a:endParaRPr lang="en-US" sz="240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cs typeface="Times New Roman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3605" name="Group 24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297" y="3981"/>
                                <a:ext cx="3" cy="5280"/>
                                <a:chOff x="4210" y="841"/>
                                <a:chExt cx="1" cy="2112"/>
                              </a:xfrm>
                            </p:grpSpPr>
                            <p:sp>
                              <p:nvSpPr>
                                <p:cNvPr id="23607" name="Line 241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88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08" name="Line 242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76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09" name="Line 243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64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0" name="Line 244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52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1" name="Line 245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40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2" name="Line 24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28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3" name="Line 24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16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4" name="Line 24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204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5" name="Line 249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92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6" name="Line 250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80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7" name="Line 251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68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8" name="Line 252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56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19" name="Line 253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44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0" name="Line 254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32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1" name="Line 255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20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2" name="Line 25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108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3" name="Line 25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96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624" name="Line 25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4210" y="841"/>
                                  <a:ext cx="1" cy="7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4288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 xmlns="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3606" name="Line 25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8330" y="4500"/>
                                <a:ext cx="1240" cy="65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 type="triangle" w="med" len="med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076C2F-21CF-964E-B683-FBE3561D1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48"/>
    </mc:Choice>
    <mc:Fallback xmlns="">
      <p:transition spd="slow" advTm="16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oneTexte 1"/>
          <p:cNvSpPr txBox="1">
            <a:spLocks noChangeArrowheads="1"/>
          </p:cNvSpPr>
          <p:nvPr/>
        </p:nvSpPr>
        <p:spPr bwMode="auto">
          <a:xfrm>
            <a:off x="3276600" y="546100"/>
            <a:ext cx="3348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/>
              <a:t>Conditions de culture</a:t>
            </a:r>
          </a:p>
        </p:txBody>
      </p:sp>
      <p:sp>
        <p:nvSpPr>
          <p:cNvPr id="24578" name="ZoneTexte 2"/>
          <p:cNvSpPr txBox="1">
            <a:spLocks noChangeArrowheads="1"/>
          </p:cNvSpPr>
          <p:nvPr/>
        </p:nvSpPr>
        <p:spPr bwMode="auto">
          <a:xfrm>
            <a:off x="241300" y="1130300"/>
            <a:ext cx="780256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Milieu nutritif: acides aminés, glucose …</a:t>
            </a:r>
          </a:p>
          <a:p>
            <a:pPr eaLnBrk="1" hangingPunct="1"/>
            <a:endParaRPr lang="fr-FR"/>
          </a:p>
          <a:p>
            <a:pPr eaLnBrk="1" hangingPunct="1"/>
            <a:r>
              <a:rPr lang="fr-FR"/>
              <a:t>Facteurs de croissance (sérum)</a:t>
            </a:r>
          </a:p>
          <a:p>
            <a:pPr eaLnBrk="1" hangingPunct="1"/>
            <a:endParaRPr lang="fr-FR"/>
          </a:p>
          <a:p>
            <a:pPr eaLnBrk="1" hangingPunct="1"/>
            <a:r>
              <a:rPr lang="fr-FR"/>
              <a:t>Atmosphère contrôlé: O2/CO2, 37°C</a:t>
            </a:r>
          </a:p>
          <a:p>
            <a:pPr eaLnBrk="1" hangingPunct="1"/>
            <a:endParaRPr lang="fr-FR"/>
          </a:p>
          <a:p>
            <a:pPr eaLnBrk="1" hangingPunct="1"/>
            <a:r>
              <a:rPr lang="fr-FR"/>
              <a:t>Cultures adhérentes: monocouche, inhibition de contact</a:t>
            </a:r>
          </a:p>
          <a:p>
            <a:pPr eaLnBrk="1" hangingPunct="1"/>
            <a:endParaRPr lang="fr-FR"/>
          </a:p>
          <a:p>
            <a:pPr eaLnBrk="1" hangingPunct="1"/>
            <a:r>
              <a:rPr lang="fr-FR"/>
              <a:t>Caractéristiques courantes des cellules transformées:</a:t>
            </a:r>
          </a:p>
          <a:p>
            <a:pPr eaLnBrk="1" hangingPunct="1"/>
            <a:endParaRPr lang="fr-FR"/>
          </a:p>
          <a:p>
            <a:pPr lvl="2" eaLnBrk="1" hangingPunct="1">
              <a:buFontTx/>
              <a:buChar char="-"/>
            </a:pPr>
            <a:r>
              <a:rPr lang="fr-FR"/>
              <a:t> Culture indépendante du support</a:t>
            </a:r>
          </a:p>
          <a:p>
            <a:pPr lvl="2" eaLnBrk="1" hangingPunct="1">
              <a:buFontTx/>
              <a:buChar char="-"/>
            </a:pPr>
            <a:r>
              <a:rPr lang="fr-FR"/>
              <a:t> Culture indépendante du sérum</a:t>
            </a:r>
          </a:p>
          <a:p>
            <a:pPr lvl="2" eaLnBrk="1" hangingPunct="1">
              <a:buFontTx/>
              <a:buChar char="-"/>
            </a:pPr>
            <a:r>
              <a:rPr lang="fr-FR"/>
              <a:t> Perte de l</a:t>
            </a:r>
            <a:r>
              <a:rPr lang="ja-JP" altLang="fr-FR"/>
              <a:t>’</a:t>
            </a:r>
            <a:r>
              <a:rPr lang="fr-FR" altLang="ja-JP"/>
              <a:t>inhibition de contact</a:t>
            </a:r>
          </a:p>
          <a:p>
            <a:pPr lvl="2" eaLnBrk="1" hangingPunct="1">
              <a:buFontTx/>
              <a:buChar char="-"/>
            </a:pPr>
            <a:r>
              <a:rPr lang="fr-FR"/>
              <a:t> Immortalisées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C6E54-6282-DE4F-A986-0877A9610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21"/>
    </mc:Choice>
    <mc:Fallback xmlns="">
      <p:transition spd="slow" advTm="21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figure 8-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8788"/>
            <a:ext cx="7513638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Figure 8-5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25603" name="ZoneTexte 3"/>
          <p:cNvSpPr txBox="1">
            <a:spLocks noChangeArrowheads="1"/>
          </p:cNvSpPr>
          <p:nvPr/>
        </p:nvSpPr>
        <p:spPr bwMode="auto">
          <a:xfrm>
            <a:off x="25400" y="134938"/>
            <a:ext cx="6718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/>
              <a:t>Les cellules souches peuvent se différencier</a:t>
            </a:r>
          </a:p>
          <a:p>
            <a:pPr eaLnBrk="1" hangingPunct="1"/>
            <a:r>
              <a:rPr lang="fr-FR" b="1"/>
              <a:t>en différents types cellulaires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2FC53A-1BB6-DA48-AA3E-B346E4CD0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94"/>
    </mc:Choice>
    <mc:Fallback xmlns="">
      <p:transition spd="slow" advTm="6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693" y="741935"/>
            <a:ext cx="717343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/>
              <a:t>2. Méthodes de séparation</a:t>
            </a:r>
          </a:p>
          <a:p>
            <a:pPr>
              <a:defRPr/>
            </a:pPr>
            <a:endParaRPr lang="fr-FR" sz="2400" b="1" dirty="0"/>
          </a:p>
          <a:p>
            <a:pPr marL="457200" indent="-457200">
              <a:buFontTx/>
              <a:buAutoNum type="alphaLcPeriod"/>
              <a:defRPr/>
            </a:pPr>
            <a:r>
              <a:rPr lang="fr-FR" sz="2400" b="1" dirty="0"/>
              <a:t>Cellulaire: 		la </a:t>
            </a:r>
            <a:r>
              <a:rPr lang="fr-FR" sz="2400" b="1" dirty="0" err="1"/>
              <a:t>cytométrie</a:t>
            </a:r>
            <a:r>
              <a:rPr lang="fr-FR" sz="2400" b="1" dirty="0"/>
              <a:t> de flux</a:t>
            </a:r>
          </a:p>
          <a:p>
            <a:pPr marL="457200" indent="-457200">
              <a:buFontTx/>
              <a:buAutoNum type="alphaLcPeriod"/>
              <a:defRPr/>
            </a:pPr>
            <a:r>
              <a:rPr lang="fr-FR" sz="2400" b="1" dirty="0"/>
              <a:t>Subcellulaire: 	la centrifugation</a:t>
            </a:r>
          </a:p>
          <a:p>
            <a:pPr marL="457200" indent="-457200">
              <a:buFontTx/>
              <a:buAutoNum type="alphaLcPeriod"/>
              <a:defRPr/>
            </a:pPr>
            <a:r>
              <a:rPr lang="fr-FR" sz="2400" b="1" dirty="0"/>
              <a:t>Moléculaires:	chromatographies 					                </a:t>
            </a:r>
            <a:r>
              <a:rPr lang="fr-FR" sz="2400" b="1" dirty="0" err="1"/>
              <a:t>electrophorèses</a:t>
            </a:r>
            <a:endParaRPr lang="fr-FR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63693" y="3222161"/>
            <a:ext cx="89803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/>
              <a:t>3. Détection des molécules biologiques</a:t>
            </a:r>
          </a:p>
          <a:p>
            <a:pPr eaLnBrk="1" hangingPunct="1"/>
            <a:endParaRPr lang="fr-FR" sz="2400" b="1" dirty="0"/>
          </a:p>
          <a:p>
            <a:pPr marL="457200" indent="-457200" eaLnBrk="1" hangingPunct="1">
              <a:buAutoNum type="alphaLcPeriod"/>
            </a:pPr>
            <a:r>
              <a:rPr lang="fr-FR" sz="2400" b="1" dirty="0"/>
              <a:t>Les isotopes radioactifs</a:t>
            </a:r>
          </a:p>
          <a:p>
            <a:pPr marL="457200" indent="-457200" eaLnBrk="1" hangingPunct="1">
              <a:buAutoNum type="alphaLcPeriod"/>
            </a:pPr>
            <a:r>
              <a:rPr lang="fr-FR" sz="2400" b="1" dirty="0"/>
              <a:t>Les anticorps</a:t>
            </a:r>
          </a:p>
          <a:p>
            <a:pPr eaLnBrk="1" hangingPunct="1"/>
            <a:r>
              <a:rPr lang="fr-FR" sz="2400" b="1" dirty="0"/>
              <a:t>c.  Les protéines de fusion</a:t>
            </a:r>
          </a:p>
          <a:p>
            <a:pPr marL="457200" indent="-457200" eaLnBrk="1" hangingPunct="1">
              <a:buAutoNum type="alphaLcPeriod" startAt="4"/>
            </a:pPr>
            <a:r>
              <a:rPr lang="fr-FR" sz="2400" b="1" dirty="0"/>
              <a:t>Le cas des acides nucléiques: PCR, RT-PCR </a:t>
            </a:r>
            <a:r>
              <a:rPr lang="fr-FR" sz="2400" b="1" dirty="0" err="1"/>
              <a:t>Northern</a:t>
            </a:r>
            <a:r>
              <a:rPr lang="fr-FR" sz="2400" b="1" dirty="0"/>
              <a:t> 	blot, </a:t>
            </a:r>
            <a:r>
              <a:rPr lang="fr-FR" sz="2400" b="1" dirty="0" err="1"/>
              <a:t>Southern</a:t>
            </a:r>
            <a:r>
              <a:rPr lang="fr-FR" sz="2400" b="1" dirty="0"/>
              <a:t> blot</a:t>
            </a:r>
          </a:p>
          <a:p>
            <a:pPr eaLnBrk="1" hangingPunct="1"/>
            <a:endParaRPr lang="fr-FR" sz="2400" b="1" dirty="0"/>
          </a:p>
          <a:p>
            <a:pPr eaLnBrk="1" hangingPunct="1"/>
            <a:r>
              <a:rPr lang="fr-FR" sz="2800" b="1" dirty="0"/>
              <a:t>4. La microscopie et ses applications</a:t>
            </a:r>
          </a:p>
          <a:p>
            <a:pPr eaLnBrk="1" hangingPunct="1"/>
            <a:endParaRPr lang="fr-FR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63693" y="62311"/>
            <a:ext cx="828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/>
              <a:t>1. Différentes sources de matériel biologique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134013-E3CF-904B-A287-2E8C1D25B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6"/>
    </mc:Choice>
    <mc:Fallback xmlns="">
      <p:transition spd="slow" advTm="9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Figure 8-4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7650" name="Picture 4" descr="figure 8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11288"/>
            <a:ext cx="8535987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07100" y="4381500"/>
            <a:ext cx="2832100" cy="29686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652" name="ZoneTexte 4"/>
          <p:cNvSpPr txBox="1">
            <a:spLocks noChangeArrowheads="1"/>
          </p:cNvSpPr>
          <p:nvPr/>
        </p:nvSpPr>
        <p:spPr bwMode="auto">
          <a:xfrm>
            <a:off x="749300" y="41783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Fibroblastes</a:t>
            </a:r>
          </a:p>
        </p:txBody>
      </p:sp>
      <p:sp>
        <p:nvSpPr>
          <p:cNvPr id="27653" name="ZoneTexte 5"/>
          <p:cNvSpPr txBox="1">
            <a:spLocks noChangeArrowheads="1"/>
          </p:cNvSpPr>
          <p:nvPr/>
        </p:nvSpPr>
        <p:spPr bwMode="auto">
          <a:xfrm>
            <a:off x="3314700" y="4178300"/>
            <a:ext cx="230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Cellules musculaires</a:t>
            </a:r>
          </a:p>
        </p:txBody>
      </p:sp>
      <p:sp>
        <p:nvSpPr>
          <p:cNvPr id="27654" name="ZoneTexte 6"/>
          <p:cNvSpPr txBox="1">
            <a:spLocks noChangeArrowheads="1"/>
          </p:cNvSpPr>
          <p:nvPr/>
        </p:nvSpPr>
        <p:spPr bwMode="auto">
          <a:xfrm>
            <a:off x="7048500" y="4178300"/>
            <a:ext cx="1185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Neurones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125159-4F48-7740-B777-1906E1B4E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83"/>
    </mc:Choice>
    <mc:Fallback xmlns="">
      <p:transition spd="slow" advTm="5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5"/>
          <p:cNvGrpSpPr>
            <a:grpSpLocks/>
          </p:cNvGrpSpPr>
          <p:nvPr/>
        </p:nvGrpSpPr>
        <p:grpSpPr bwMode="auto">
          <a:xfrm>
            <a:off x="944563" y="2242959"/>
            <a:ext cx="4854575" cy="3236913"/>
            <a:chOff x="1771" y="1393"/>
            <a:chExt cx="3058" cy="2039"/>
          </a:xfrm>
        </p:grpSpPr>
        <p:pic>
          <p:nvPicPr>
            <p:cNvPr id="21528" name="Picture 6" descr="figure 8-1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" y="1393"/>
              <a:ext cx="2032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9" name="Text Box 7"/>
            <p:cNvSpPr txBox="1">
              <a:spLocks noChangeArrowheads="1"/>
            </p:cNvSpPr>
            <p:nvPr/>
          </p:nvSpPr>
          <p:spPr bwMode="auto">
            <a:xfrm>
              <a:off x="2530" y="1400"/>
              <a:ext cx="1557" cy="442"/>
            </a:xfrm>
            <a:prstGeom prst="rect">
              <a:avLst/>
            </a:prstGeom>
            <a:solidFill>
              <a:srgbClr val="BB9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fr-FR"/>
                <a:t>INTRODUCTION</a:t>
              </a:r>
            </a:p>
            <a:p>
              <a:pPr algn="ctr"/>
              <a:r>
                <a:rPr lang="fr-FR"/>
                <a:t>DANS LA CELLULE</a:t>
              </a:r>
            </a:p>
          </p:txBody>
        </p:sp>
        <p:sp>
          <p:nvSpPr>
            <p:cNvPr id="21530" name="Text Box 8"/>
            <p:cNvSpPr txBox="1">
              <a:spLocks noChangeArrowheads="1"/>
            </p:cNvSpPr>
            <p:nvPr/>
          </p:nvSpPr>
          <p:spPr bwMode="auto">
            <a:xfrm>
              <a:off x="3355" y="2678"/>
              <a:ext cx="147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/>
                <a:t>Protéine codée</a:t>
              </a:r>
            </a:p>
            <a:p>
              <a:r>
                <a:rPr lang="fr-FR"/>
                <a:t>L</a:t>
              </a:r>
              <a:r>
                <a:rPr lang="ja-JP" altLang="fr-FR"/>
                <a:t>’</a:t>
              </a:r>
              <a:r>
                <a:rPr lang="fr-FR" altLang="ja-JP"/>
                <a:t>ADNc mis dans le </a:t>
              </a:r>
            </a:p>
            <a:p>
              <a:r>
                <a:rPr lang="fr-FR"/>
                <a:t>Vecteur d</a:t>
              </a:r>
              <a:r>
                <a:rPr lang="ja-JP" altLang="fr-FR"/>
                <a:t>’</a:t>
              </a:r>
              <a:r>
                <a:rPr lang="fr-FR" altLang="ja-JP"/>
                <a:t>expression</a:t>
              </a:r>
              <a:endParaRPr lang="fr-FR"/>
            </a:p>
          </p:txBody>
        </p:sp>
      </p:grpSp>
      <p:pic>
        <p:nvPicPr>
          <p:cNvPr id="21506" name="Picture 10" descr="figure 8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3958" r="16200" b="90419"/>
          <a:stretch>
            <a:fillRect/>
          </a:stretch>
        </p:blipFill>
        <p:spPr bwMode="auto">
          <a:xfrm>
            <a:off x="1209675" y="1557159"/>
            <a:ext cx="30114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350838" y="1231722"/>
            <a:ext cx="4716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/>
              <a:t>ADNc de l</a:t>
            </a:r>
            <a:r>
              <a:rPr lang="ja-JP" altLang="fr-FR"/>
              <a:t>’</a:t>
            </a:r>
            <a:r>
              <a:rPr lang="fr-FR" altLang="ja-JP"/>
              <a:t>ARNm de la protéine d</a:t>
            </a:r>
            <a:r>
              <a:rPr lang="ja-JP" altLang="fr-FR"/>
              <a:t>’</a:t>
            </a:r>
            <a:r>
              <a:rPr lang="fr-FR" altLang="ja-JP"/>
              <a:t>intérêt</a:t>
            </a:r>
            <a:endParaRPr lang="fr-FR"/>
          </a:p>
        </p:txBody>
      </p:sp>
      <p:sp>
        <p:nvSpPr>
          <p:cNvPr id="21508" name="ZoneTexte 18"/>
          <p:cNvSpPr txBox="1">
            <a:spLocks noChangeArrowheads="1"/>
          </p:cNvSpPr>
          <p:nvPr/>
        </p:nvSpPr>
        <p:spPr bwMode="auto">
          <a:xfrm>
            <a:off x="5372100" y="2503309"/>
            <a:ext cx="25781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/>
              <a:t>Vecteur d</a:t>
            </a:r>
            <a:r>
              <a:rPr lang="ja-JP" altLang="fr-FR"/>
              <a:t>’</a:t>
            </a:r>
            <a:r>
              <a:rPr lang="fr-FR" altLang="ja-JP"/>
              <a:t>expression</a:t>
            </a:r>
            <a:endParaRPr lang="fr-FR"/>
          </a:p>
        </p:txBody>
      </p:sp>
      <p:sp>
        <p:nvSpPr>
          <p:cNvPr id="21" name="Flèche vers le bas 20"/>
          <p:cNvSpPr/>
          <p:nvPr/>
        </p:nvSpPr>
        <p:spPr>
          <a:xfrm rot="18694597">
            <a:off x="4656138" y="1506359"/>
            <a:ext cx="244475" cy="1273175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Flèche vers le bas 21"/>
          <p:cNvSpPr/>
          <p:nvPr/>
        </p:nvSpPr>
        <p:spPr>
          <a:xfrm rot="3835840">
            <a:off x="4487069" y="2431078"/>
            <a:ext cx="204787" cy="1724025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1511" name="Grouper 25"/>
          <p:cNvGrpSpPr>
            <a:grpSpLocks/>
          </p:cNvGrpSpPr>
          <p:nvPr/>
        </p:nvGrpSpPr>
        <p:grpSpPr bwMode="auto">
          <a:xfrm>
            <a:off x="6172200" y="3203397"/>
            <a:ext cx="2819400" cy="2908300"/>
            <a:chOff x="6324600" y="304800"/>
            <a:chExt cx="2819400" cy="2908300"/>
          </a:xfrm>
        </p:grpSpPr>
        <p:sp>
          <p:nvSpPr>
            <p:cNvPr id="24" name="Ellipse 23"/>
            <p:cNvSpPr/>
            <p:nvPr/>
          </p:nvSpPr>
          <p:spPr>
            <a:xfrm>
              <a:off x="6324600" y="304800"/>
              <a:ext cx="2819400" cy="2908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489700" y="393700"/>
              <a:ext cx="2501900" cy="2755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856413" y="2993847"/>
            <a:ext cx="142716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1513" name="Grouper 35"/>
          <p:cNvGrpSpPr>
            <a:grpSpLocks/>
          </p:cNvGrpSpPr>
          <p:nvPr/>
        </p:nvGrpSpPr>
        <p:grpSpPr bwMode="auto">
          <a:xfrm>
            <a:off x="6421438" y="3463747"/>
            <a:ext cx="833437" cy="887412"/>
            <a:chOff x="6421017" y="3195188"/>
            <a:chExt cx="833851" cy="887831"/>
          </a:xfrm>
        </p:grpSpPr>
        <p:grpSp>
          <p:nvGrpSpPr>
            <p:cNvPr id="21520" name="Grouper 34"/>
            <p:cNvGrpSpPr>
              <a:grpSpLocks/>
            </p:cNvGrpSpPr>
            <p:nvPr/>
          </p:nvGrpSpPr>
          <p:grpSpPr bwMode="auto">
            <a:xfrm>
              <a:off x="6421017" y="3195188"/>
              <a:ext cx="833851" cy="839161"/>
              <a:chOff x="6421017" y="3195188"/>
              <a:chExt cx="833851" cy="839161"/>
            </a:xfrm>
          </p:grpSpPr>
          <p:grpSp>
            <p:nvGrpSpPr>
              <p:cNvPr id="21522" name="Grouper 33"/>
              <p:cNvGrpSpPr>
                <a:grpSpLocks/>
              </p:cNvGrpSpPr>
              <p:nvPr/>
            </p:nvGrpSpPr>
            <p:grpSpPr bwMode="auto">
              <a:xfrm>
                <a:off x="6421017" y="3195188"/>
                <a:ext cx="833851" cy="444797"/>
                <a:chOff x="6421017" y="3195188"/>
                <a:chExt cx="833851" cy="444797"/>
              </a:xfrm>
            </p:grpSpPr>
            <p:sp>
              <p:nvSpPr>
                <p:cNvPr id="30" name="Arc plein 29"/>
                <p:cNvSpPr/>
                <p:nvPr/>
              </p:nvSpPr>
              <p:spPr>
                <a:xfrm rot="19072657">
                  <a:off x="6421017" y="3195188"/>
                  <a:ext cx="833851" cy="349415"/>
                </a:xfrm>
                <a:prstGeom prst="blockArc">
                  <a:avLst>
                    <a:gd name="adj1" fmla="val 13446462"/>
                    <a:gd name="adj2" fmla="val 19401962"/>
                    <a:gd name="adj3" fmla="val 0"/>
                  </a:avLst>
                </a:prstGeom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Arc plein 30"/>
                <p:cNvSpPr/>
                <p:nvPr/>
              </p:nvSpPr>
              <p:spPr>
                <a:xfrm rot="19072657">
                  <a:off x="6421017" y="3290483"/>
                  <a:ext cx="833851" cy="349415"/>
                </a:xfrm>
                <a:prstGeom prst="blockArc">
                  <a:avLst>
                    <a:gd name="adj1" fmla="val 13446462"/>
                    <a:gd name="adj2" fmla="val 19401962"/>
                    <a:gd name="adj3" fmla="val 0"/>
                  </a:avLst>
                </a:prstGeom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" name="Arc plein 31"/>
              <p:cNvSpPr/>
              <p:nvPr/>
            </p:nvSpPr>
            <p:spPr>
              <a:xfrm rot="18309475">
                <a:off x="6201049" y="3442156"/>
                <a:ext cx="833831" cy="349423"/>
              </a:xfrm>
              <a:prstGeom prst="blockArc">
                <a:avLst>
                  <a:gd name="adj1" fmla="val 13446462"/>
                  <a:gd name="adj2" fmla="val 19401962"/>
                  <a:gd name="adj3" fmla="val 0"/>
                </a:avLst>
              </a:prstGeom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Arc plein 32"/>
            <p:cNvSpPr/>
            <p:nvPr/>
          </p:nvSpPr>
          <p:spPr>
            <a:xfrm rot="18256890">
              <a:off x="6261404" y="3491392"/>
              <a:ext cx="833831" cy="349423"/>
            </a:xfrm>
            <a:prstGeom prst="blockArc">
              <a:avLst>
                <a:gd name="adj1" fmla="val 13446462"/>
                <a:gd name="adj2" fmla="val 19401962"/>
                <a:gd name="adj3" fmla="val 0"/>
              </a:avLst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21514" name="Picture 10" descr="figure 8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3958" r="16200" b="90419"/>
          <a:stretch>
            <a:fillRect/>
          </a:stretch>
        </p:blipFill>
        <p:spPr bwMode="auto">
          <a:xfrm>
            <a:off x="6856413" y="3266897"/>
            <a:ext cx="1427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Virage 38"/>
          <p:cNvSpPr/>
          <p:nvPr/>
        </p:nvSpPr>
        <p:spPr>
          <a:xfrm>
            <a:off x="6816725" y="3066872"/>
            <a:ext cx="368300" cy="450850"/>
          </a:xfrm>
          <a:prstGeom prst="ben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1516" name="ZoneTexte 22"/>
          <p:cNvSpPr txBox="1">
            <a:spLocks noChangeArrowheads="1"/>
          </p:cNvSpPr>
          <p:nvPr/>
        </p:nvSpPr>
        <p:spPr bwMode="auto">
          <a:xfrm>
            <a:off x="6615113" y="4047947"/>
            <a:ext cx="21351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400">
                <a:solidFill>
                  <a:srgbClr val="FF0000"/>
                </a:solidFill>
              </a:rPr>
              <a:t>Promoteur pour contrôler la transcription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rot="10800000">
            <a:off x="6742113" y="3749497"/>
            <a:ext cx="571500" cy="438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5705475" y="5479872"/>
            <a:ext cx="593725" cy="3000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9" name="ZoneTexte 45"/>
          <p:cNvSpPr txBox="1">
            <a:spLocks noChangeArrowheads="1"/>
          </p:cNvSpPr>
          <p:nvPr/>
        </p:nvSpPr>
        <p:spPr bwMode="auto">
          <a:xfrm>
            <a:off x="3213100" y="5779909"/>
            <a:ext cx="354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/>
              <a:t>ADN d</a:t>
            </a:r>
            <a:r>
              <a:rPr lang="ja-JP" altLang="fr-FR"/>
              <a:t>’</a:t>
            </a:r>
            <a:r>
              <a:rPr lang="fr-FR" altLang="ja-JP"/>
              <a:t>un virus ou d</a:t>
            </a:r>
            <a:r>
              <a:rPr lang="ja-JP" altLang="fr-FR"/>
              <a:t>’</a:t>
            </a:r>
            <a:r>
              <a:rPr lang="fr-FR" altLang="ja-JP"/>
              <a:t>un plasmide</a:t>
            </a:r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93170" y="114279"/>
            <a:ext cx="9061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/>
              <a:t>Comment faire entrer de l’ADN dans les cellules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8846D2-580C-F74C-8763-605AC0BC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33"/>
    </mc:Choice>
    <mc:Fallback xmlns="">
      <p:transition spd="slow" advTm="13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96888"/>
            <a:ext cx="7958137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D1D99E-57A5-D549-99F9-84C837D11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8"/>
    </mc:Choice>
    <mc:Fallback xmlns="">
      <p:transition spd="slow" advTm="1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Figure 9-34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5602" name="Picture 4" descr="figure 9-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73163"/>
            <a:ext cx="853598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0ED8E3-5420-8649-A242-D89DC070D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04"/>
    </mc:Choice>
    <mc:Fallback xmlns="">
      <p:transition spd="slow" advTm="18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igure 9-3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381000"/>
            <a:ext cx="301625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Figure 9-34a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27651" name="ZoneTexte 3"/>
          <p:cNvSpPr txBox="1">
            <a:spLocks noChangeArrowheads="1"/>
          </p:cNvSpPr>
          <p:nvPr/>
        </p:nvSpPr>
        <p:spPr bwMode="auto">
          <a:xfrm>
            <a:off x="431800" y="381000"/>
            <a:ext cx="227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400" b="1"/>
              <a:t>Microinjection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22A625-9B95-2944-A89B-0A5DEF64D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3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6"/>
    </mc:Choice>
    <mc:Fallback xmlns="">
      <p:transition spd="slow" advTm="11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igure 9-3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381000"/>
            <a:ext cx="3175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Figure 9-34b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29699" name="ZoneTexte 3"/>
          <p:cNvSpPr txBox="1">
            <a:spLocks noChangeArrowheads="1"/>
          </p:cNvSpPr>
          <p:nvPr/>
        </p:nvSpPr>
        <p:spPr bwMode="auto">
          <a:xfrm>
            <a:off x="431800" y="381000"/>
            <a:ext cx="2459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400" b="1"/>
              <a:t>Electroporation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53435C-54A1-0740-96BB-BA68BF1CC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0"/>
    </mc:Choice>
    <mc:Fallback xmlns="">
      <p:transition spd="slow" advTm="1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igure 9-3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381000"/>
            <a:ext cx="357187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Figure 9-34c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1747" name="ZoneTexte 3"/>
          <p:cNvSpPr txBox="1">
            <a:spLocks noChangeArrowheads="1"/>
          </p:cNvSpPr>
          <p:nvPr/>
        </p:nvSpPr>
        <p:spPr bwMode="auto">
          <a:xfrm>
            <a:off x="431800" y="381000"/>
            <a:ext cx="184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400" b="1"/>
              <a:t>Lipofection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97AC37-F458-8C41-B937-FB8B6AC3E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7"/>
    </mc:Choice>
    <mc:Fallback xmlns="">
      <p:transition spd="slow" advTm="2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igure 9-34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81000"/>
            <a:ext cx="318135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Figure 9-34d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3795" name="ZoneTexte 3"/>
          <p:cNvSpPr txBox="1">
            <a:spLocks noChangeArrowheads="1"/>
          </p:cNvSpPr>
          <p:nvPr/>
        </p:nvSpPr>
        <p:spPr bwMode="auto">
          <a:xfrm>
            <a:off x="0" y="0"/>
            <a:ext cx="32273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400" b="1"/>
              <a:t>Bombardement</a:t>
            </a:r>
          </a:p>
          <a:p>
            <a:pPr algn="ctr"/>
            <a:r>
              <a:rPr lang="fr-FR" sz="2400" b="1"/>
              <a:t>avec des particules</a:t>
            </a:r>
          </a:p>
          <a:p>
            <a:pPr algn="ctr"/>
            <a:r>
              <a:rPr lang="fr-FR" sz="2400" b="1"/>
              <a:t>d</a:t>
            </a:r>
            <a:r>
              <a:rPr lang="ja-JP" altLang="fr-FR" sz="2400" b="1"/>
              <a:t>’</a:t>
            </a:r>
            <a:r>
              <a:rPr lang="fr-FR" altLang="ja-JP" sz="2400" b="1"/>
              <a:t>or ou de tungstène</a:t>
            </a:r>
          </a:p>
          <a:p>
            <a:pPr algn="ctr"/>
            <a:r>
              <a:rPr lang="fr-FR" sz="2400" b="1"/>
              <a:t>(shotgun)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DB0CED-F6F2-BB4E-8BEC-66834C6D4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8"/>
    </mc:Choice>
    <mc:Fallback xmlns="">
      <p:transition spd="slow" advTm="1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2"/>
          <p:cNvSpPr txBox="1">
            <a:spLocks noChangeArrowheads="1"/>
          </p:cNvSpPr>
          <p:nvPr/>
        </p:nvSpPr>
        <p:spPr bwMode="auto">
          <a:xfrm>
            <a:off x="31750" y="403225"/>
            <a:ext cx="925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400"/>
              <a:t>Pourquoi transférer de l</a:t>
            </a:r>
            <a:r>
              <a:rPr lang="ja-JP" altLang="fr-FR" sz="2400"/>
              <a:t>’</a:t>
            </a:r>
            <a:r>
              <a:rPr lang="fr-FR" altLang="ja-JP" sz="2400"/>
              <a:t>ADN plutôt que directement les protéines?</a:t>
            </a:r>
            <a:endParaRPr lang="fr-FR" sz="2400"/>
          </a:p>
        </p:txBody>
      </p:sp>
      <p:sp>
        <p:nvSpPr>
          <p:cNvPr id="35842" name="ZoneTexte 3"/>
          <p:cNvSpPr txBox="1">
            <a:spLocks noChangeArrowheads="1"/>
          </p:cNvSpPr>
          <p:nvPr/>
        </p:nvSpPr>
        <p:spPr bwMode="auto">
          <a:xfrm>
            <a:off x="282575" y="1706563"/>
            <a:ext cx="86963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400"/>
              <a:t>Pour avoir une production continue de la protéine d</a:t>
            </a:r>
            <a:r>
              <a:rPr lang="ja-JP" altLang="fr-FR" sz="2400"/>
              <a:t>’</a:t>
            </a:r>
            <a:r>
              <a:rPr lang="fr-FR" altLang="ja-JP" sz="2400"/>
              <a:t>intérêt</a:t>
            </a:r>
          </a:p>
          <a:p>
            <a:pPr algn="ctr"/>
            <a:endParaRPr lang="fr-FR" sz="2400"/>
          </a:p>
          <a:p>
            <a:pPr algn="ctr"/>
            <a:endParaRPr lang="fr-FR" sz="2400"/>
          </a:p>
          <a:p>
            <a:pPr algn="ctr"/>
            <a:endParaRPr lang="fr-FR" sz="2400"/>
          </a:p>
          <a:p>
            <a:pPr algn="ctr"/>
            <a:r>
              <a:rPr lang="fr-FR"/>
              <a:t>L</a:t>
            </a:r>
            <a:r>
              <a:rPr lang="ja-JP" altLang="fr-FR"/>
              <a:t>’</a:t>
            </a:r>
            <a:r>
              <a:rPr lang="fr-FR" altLang="ja-JP"/>
              <a:t>ADN est stable dans les cellules, contrairement à la plupart des protéines </a:t>
            </a:r>
          </a:p>
          <a:p>
            <a:pPr algn="ctr">
              <a:buFontTx/>
              <a:buChar char="-"/>
            </a:pPr>
            <a:endParaRPr lang="fr-FR" sz="2400"/>
          </a:p>
        </p:txBody>
      </p:sp>
      <p:sp>
        <p:nvSpPr>
          <p:cNvPr id="5" name="Flèche vers le haut 4"/>
          <p:cNvSpPr/>
          <p:nvPr/>
        </p:nvSpPr>
        <p:spPr>
          <a:xfrm>
            <a:off x="4171950" y="2209800"/>
            <a:ext cx="419100" cy="9017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44" name="ZoneTexte 5"/>
          <p:cNvSpPr txBox="1">
            <a:spLocks noChangeArrowheads="1"/>
          </p:cNvSpPr>
          <p:nvPr/>
        </p:nvSpPr>
        <p:spPr bwMode="auto">
          <a:xfrm>
            <a:off x="282575" y="3952875"/>
            <a:ext cx="77422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/>
              <a:t>Autres raisons:</a:t>
            </a:r>
          </a:p>
          <a:p>
            <a:endParaRPr lang="fr-FR"/>
          </a:p>
          <a:p>
            <a:pPr>
              <a:buFontTx/>
              <a:buChar char="-"/>
            </a:pPr>
            <a:r>
              <a:rPr lang="fr-FR"/>
              <a:t>On peut utiliser des vecteurs qui se répliquent et ne se perdent pas au fil</a:t>
            </a:r>
          </a:p>
          <a:p>
            <a:r>
              <a:rPr lang="fr-FR"/>
              <a:t>des divisions cellulaires </a:t>
            </a:r>
          </a:p>
          <a:p>
            <a:endParaRPr lang="fr-FR"/>
          </a:p>
          <a:p>
            <a:pPr>
              <a:buFontTx/>
              <a:buChar char="-"/>
            </a:pPr>
            <a:r>
              <a:rPr lang="fr-FR"/>
              <a:t>Il est plus facile de produire de l</a:t>
            </a:r>
            <a:r>
              <a:rPr lang="ja-JP" altLang="fr-FR"/>
              <a:t>’</a:t>
            </a:r>
            <a:r>
              <a:rPr lang="fr-FR" altLang="ja-JP"/>
              <a:t>ADN que des protéines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r>
              <a:rPr lang="fr-FR"/>
              <a:t>On ne connaît pas forcément toutes les modifications posttraductionelles</a:t>
            </a:r>
          </a:p>
          <a:p>
            <a:r>
              <a:rPr lang="fr-FR"/>
              <a:t>qu</a:t>
            </a:r>
            <a:r>
              <a:rPr lang="ja-JP" altLang="fr-FR"/>
              <a:t>’</a:t>
            </a:r>
            <a:r>
              <a:rPr lang="fr-FR" altLang="ja-JP"/>
              <a:t>il faut apporter à une protéine pour qu</a:t>
            </a:r>
            <a:r>
              <a:rPr lang="ja-JP" altLang="fr-FR"/>
              <a:t>’</a:t>
            </a:r>
            <a:r>
              <a:rPr lang="fr-FR" altLang="ja-JP"/>
              <a:t>elle soit fonctionnelle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3235C-493D-7F4B-87CB-83D2523A2F2C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1FFE8D-D568-E54D-AE99-FA4212B8A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5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28"/>
    </mc:Choice>
    <mc:Fallback>
      <p:transition spd="slow" advTm="16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1"/>
          <p:cNvSpPr txBox="1">
            <a:spLocks noChangeArrowheads="1"/>
          </p:cNvSpPr>
          <p:nvPr/>
        </p:nvSpPr>
        <p:spPr bwMode="auto">
          <a:xfrm>
            <a:off x="88900" y="254000"/>
            <a:ext cx="675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/>
              <a:t>1. Différentes sources de matériel biologique</a:t>
            </a:r>
          </a:p>
        </p:txBody>
      </p:sp>
      <p:sp>
        <p:nvSpPr>
          <p:cNvPr id="15362" name="ZoneTexte 2"/>
          <p:cNvSpPr txBox="1">
            <a:spLocks noChangeArrowheads="1"/>
          </p:cNvSpPr>
          <p:nvPr/>
        </p:nvSpPr>
        <p:spPr bwMode="auto">
          <a:xfrm>
            <a:off x="0" y="1117600"/>
            <a:ext cx="8189051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/>
              <a:t>Virus:</a:t>
            </a:r>
            <a:r>
              <a:rPr lang="fr-FR" dirty="0"/>
              <a:t> vecteurs viraux, enzymes virales ...</a:t>
            </a:r>
          </a:p>
          <a:p>
            <a:pPr eaLnBrk="1" hangingPunct="1"/>
            <a:r>
              <a:rPr lang="fr-FR" dirty="0"/>
              <a:t>				(reverse transcriptase, ANR polymérases…)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b="1" dirty="0"/>
              <a:t>Procaryotes</a:t>
            </a:r>
            <a:r>
              <a:rPr lang="fr-FR" dirty="0"/>
              <a:t>: </a:t>
            </a:r>
            <a:r>
              <a:rPr lang="fr-FR" i="1" dirty="0"/>
              <a:t>Escherichia coli</a:t>
            </a:r>
            <a:r>
              <a:rPr lang="fr-FR" dirty="0"/>
              <a:t> </a:t>
            </a:r>
          </a:p>
          <a:p>
            <a:pPr eaLnBrk="1" hangingPunct="1"/>
            <a:r>
              <a:rPr lang="fr-FR" dirty="0"/>
              <a:t>				Clonages d</a:t>
            </a:r>
            <a:r>
              <a:rPr lang="ja-JP" altLang="fr-FR" dirty="0"/>
              <a:t>’</a:t>
            </a:r>
            <a:r>
              <a:rPr lang="fr-FR" altLang="ja-JP" dirty="0"/>
              <a:t>ADN, amplification de plasmides</a:t>
            </a:r>
          </a:p>
          <a:p>
            <a:pPr eaLnBrk="1" hangingPunct="1"/>
            <a:r>
              <a:rPr lang="fr-FR" dirty="0"/>
              <a:t>				Production de protéines recombinantes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b="1" dirty="0"/>
              <a:t>Eucaryotes</a:t>
            </a:r>
            <a:r>
              <a:rPr lang="fr-FR" dirty="0"/>
              <a:t> </a:t>
            </a:r>
            <a:r>
              <a:rPr lang="fr-FR" b="1" dirty="0"/>
              <a:t>unicellulaires</a:t>
            </a:r>
            <a:r>
              <a:rPr lang="fr-FR" dirty="0"/>
              <a:t>: </a:t>
            </a:r>
            <a:r>
              <a:rPr lang="fr-FR" i="1" dirty="0"/>
              <a:t>Saccharomyces </a:t>
            </a:r>
            <a:r>
              <a:rPr lang="fr-FR" i="1" dirty="0" err="1"/>
              <a:t>cerevisiae</a:t>
            </a:r>
            <a:endParaRPr lang="fr-FR" i="1" dirty="0"/>
          </a:p>
          <a:p>
            <a:pPr eaLnBrk="1" hangingPunct="1"/>
            <a:r>
              <a:rPr lang="fr-FR" i="1" dirty="0"/>
              <a:t>				</a:t>
            </a:r>
            <a:r>
              <a:rPr lang="fr-FR" dirty="0"/>
              <a:t>Production de protéines recombinantes</a:t>
            </a:r>
          </a:p>
          <a:p>
            <a:pPr eaLnBrk="1" hangingPunct="1"/>
            <a:r>
              <a:rPr lang="fr-FR" dirty="0"/>
              <a:t>				Approches génétiques</a:t>
            </a:r>
          </a:p>
          <a:p>
            <a:pPr eaLnBrk="1" hangingPunct="1"/>
            <a:r>
              <a:rPr lang="fr-FR" dirty="0"/>
              <a:t>  </a:t>
            </a:r>
          </a:p>
        </p:txBody>
      </p:sp>
      <p:pic>
        <p:nvPicPr>
          <p:cNvPr id="15363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3942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E7D86D-138F-4D41-AC9B-82060880F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78"/>
    </mc:Choice>
    <mc:Fallback xmlns="">
      <p:transition spd="slow" advTm="300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oneTexte 1"/>
          <p:cNvSpPr txBox="1">
            <a:spLocks noChangeArrowheads="1"/>
          </p:cNvSpPr>
          <p:nvPr/>
        </p:nvSpPr>
        <p:spPr bwMode="auto">
          <a:xfrm>
            <a:off x="3660775" y="98425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/>
              <a:t>Animaux</a:t>
            </a:r>
          </a:p>
        </p:txBody>
      </p:sp>
      <p:sp>
        <p:nvSpPr>
          <p:cNvPr id="16386" name="ZoneTexte 2"/>
          <p:cNvSpPr txBox="1">
            <a:spLocks noChangeArrowheads="1"/>
          </p:cNvSpPr>
          <p:nvPr/>
        </p:nvSpPr>
        <p:spPr bwMode="auto">
          <a:xfrm>
            <a:off x="0" y="936625"/>
            <a:ext cx="3852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/>
              <a:t>Drosophila melanogaster :</a:t>
            </a:r>
          </a:p>
          <a:p>
            <a:pPr eaLnBrk="1" hangingPunct="1"/>
            <a:endParaRPr lang="fr-FR" i="1"/>
          </a:p>
          <a:p>
            <a:pPr eaLnBrk="1" hangingPunct="1"/>
            <a:endParaRPr lang="fr-FR" i="1"/>
          </a:p>
          <a:p>
            <a:pPr eaLnBrk="1" hangingPunct="1"/>
            <a:endParaRPr lang="fr-FR" i="1"/>
          </a:p>
          <a:p>
            <a:pPr eaLnBrk="1" hangingPunct="1"/>
            <a:r>
              <a:rPr lang="fr-FR" i="1"/>
              <a:t>Caenorhabditis elegans :</a:t>
            </a:r>
            <a:endParaRPr lang="fr-FR"/>
          </a:p>
          <a:p>
            <a:pPr eaLnBrk="1" hangingPunct="1"/>
            <a:r>
              <a:rPr lang="fr-FR"/>
              <a:t>  </a:t>
            </a:r>
          </a:p>
        </p:txBody>
      </p:sp>
      <p:pic>
        <p:nvPicPr>
          <p:cNvPr id="16387" name="Picture 2" descr="figure 8-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2882900"/>
            <a:ext cx="571341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717550"/>
            <a:ext cx="2540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1800" y="5592763"/>
            <a:ext cx="701208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/>
              <a:t>Ces modèles permettent des approches génétiques car:</a:t>
            </a:r>
          </a:p>
          <a:p>
            <a:pPr marL="285750" indent="-285750">
              <a:buFontTx/>
              <a:buChar char="-"/>
              <a:defRPr/>
            </a:pPr>
            <a:r>
              <a:rPr lang="fr-FR" sz="2000" b="1" dirty="0"/>
              <a:t>Cycle reproductif très court</a:t>
            </a:r>
          </a:p>
          <a:p>
            <a:pPr marL="285750" indent="-285750">
              <a:buFontTx/>
              <a:buChar char="-"/>
              <a:defRPr/>
            </a:pPr>
            <a:r>
              <a:rPr lang="fr-FR" sz="2000" b="1" dirty="0"/>
              <a:t>Descendance très importante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B38E39-6DD2-D545-B9B8-FCFF997E6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13"/>
    </mc:Choice>
    <mc:Fallback xmlns="">
      <p:transition spd="slow" advTm="17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oneTexte 1"/>
          <p:cNvSpPr txBox="1">
            <a:spLocks noChangeArrowheads="1"/>
          </p:cNvSpPr>
          <p:nvPr/>
        </p:nvSpPr>
        <p:spPr bwMode="auto">
          <a:xfrm>
            <a:off x="63500" y="520700"/>
            <a:ext cx="905969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/>
              <a:t>									Souris</a:t>
            </a:r>
          </a:p>
          <a:p>
            <a:pPr eaLnBrk="1" hangingPunct="1"/>
            <a:endParaRPr lang="fr-FR" b="1" dirty="0"/>
          </a:p>
          <a:p>
            <a:pPr eaLnBrk="1" hangingPunct="1"/>
            <a:endParaRPr lang="fr-FR" b="1" dirty="0"/>
          </a:p>
          <a:p>
            <a:pPr eaLnBrk="1" hangingPunct="1"/>
            <a:r>
              <a:rPr lang="fr-FR" b="1" dirty="0"/>
              <a:t>Mutation spontanées</a:t>
            </a:r>
          </a:p>
          <a:p>
            <a:pPr eaLnBrk="1" hangingPunct="1"/>
            <a:endParaRPr lang="fr-FR" b="1" dirty="0"/>
          </a:p>
          <a:p>
            <a:pPr eaLnBrk="1" hangingPunct="1"/>
            <a:r>
              <a:rPr lang="fr-FR" b="1" dirty="0"/>
              <a:t>			</a:t>
            </a:r>
          </a:p>
          <a:p>
            <a:pPr eaLnBrk="1" hangingPunct="1"/>
            <a:r>
              <a:rPr lang="fr-FR" b="1" dirty="0"/>
              <a:t>Transgéniques: - transgénèse classique:</a:t>
            </a:r>
          </a:p>
          <a:p>
            <a:pPr eaLnBrk="1" hangingPunct="1"/>
            <a:r>
              <a:rPr lang="fr-FR" b="1" dirty="0"/>
              <a:t>							insertion aléatoire dans le génome</a:t>
            </a:r>
          </a:p>
          <a:p>
            <a:pPr eaLnBrk="1" hangingPunct="1"/>
            <a:endParaRPr lang="fr-FR" b="1" dirty="0"/>
          </a:p>
          <a:p>
            <a:pPr eaLnBrk="1" hangingPunct="1"/>
            <a:r>
              <a:rPr lang="fr-FR" b="1" dirty="0"/>
              <a:t>					 - recombinaison homologue: insertion ciblée</a:t>
            </a:r>
          </a:p>
          <a:p>
            <a:pPr eaLnBrk="1" hangingPunct="1"/>
            <a:r>
              <a:rPr lang="fr-FR" b="1" dirty="0"/>
              <a:t>							</a:t>
            </a:r>
          </a:p>
          <a:p>
            <a:pPr eaLnBrk="1" hangingPunct="1"/>
            <a:r>
              <a:rPr lang="fr-FR" b="1" dirty="0"/>
              <a:t>							Inactivation de gènes (Knock-out)</a:t>
            </a:r>
          </a:p>
          <a:p>
            <a:pPr eaLnBrk="1" hangingPunct="1"/>
            <a:endParaRPr lang="fr-FR" b="1" dirty="0"/>
          </a:p>
          <a:p>
            <a:pPr eaLnBrk="1" hangingPunct="1"/>
            <a:r>
              <a:rPr lang="fr-FR" b="1" dirty="0"/>
              <a:t>							Remplacement de gènes (Knock-in)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8C764A-CEC5-C543-A6BD-2CBB42BDA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29"/>
    </mc:Choice>
    <mc:Fallback xmlns="">
      <p:transition spd="slow" advTm="20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oneTexte 1"/>
          <p:cNvSpPr txBox="1">
            <a:spLocks noChangeArrowheads="1"/>
          </p:cNvSpPr>
          <p:nvPr/>
        </p:nvSpPr>
        <p:spPr bwMode="auto">
          <a:xfrm>
            <a:off x="1573279" y="442913"/>
            <a:ext cx="6591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/>
              <a:t>Transgénèse classique chez la souris</a:t>
            </a:r>
          </a:p>
        </p:txBody>
      </p:sp>
      <p:pic>
        <p:nvPicPr>
          <p:cNvPr id="18434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7"/>
          <a:stretch/>
        </p:blipFill>
        <p:spPr bwMode="auto">
          <a:xfrm>
            <a:off x="4868863" y="1206500"/>
            <a:ext cx="42751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780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58143B-FD23-DF48-BE4E-9F4845998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09"/>
    </mc:Choice>
    <mc:Fallback xmlns="">
      <p:transition spd="slow" advTm="9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859732"/>
            <a:ext cx="6100762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ZoneTexte 2"/>
          <p:cNvSpPr txBox="1">
            <a:spLocks noChangeArrowheads="1"/>
          </p:cNvSpPr>
          <p:nvPr/>
        </p:nvSpPr>
        <p:spPr bwMode="auto">
          <a:xfrm>
            <a:off x="520700" y="469900"/>
            <a:ext cx="801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Transgène: gène rapporteur de la </a:t>
            </a:r>
            <a:r>
              <a:rPr lang="fr-FR" sz="1800">
                <a:latin typeface="Symbol" charset="0"/>
                <a:cs typeface="Symbol" charset="0"/>
              </a:rPr>
              <a:t>b</a:t>
            </a:r>
            <a:r>
              <a:rPr lang="fr-FR" sz="1800"/>
              <a:t>galactosidase placé sous le contrôle d</a:t>
            </a:r>
            <a:r>
              <a:rPr lang="ja-JP" altLang="fr-FR" sz="1800"/>
              <a:t>’</a:t>
            </a:r>
            <a:r>
              <a:rPr lang="fr-FR" altLang="ja-JP" sz="1800"/>
              <a:t>un</a:t>
            </a:r>
          </a:p>
          <a:p>
            <a:pPr eaLnBrk="1" hangingPunct="1"/>
            <a:r>
              <a:rPr lang="fr-FR" sz="1800"/>
              <a:t>Promoteur spécifique des os.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801053" y="6006774"/>
            <a:ext cx="5089391" cy="459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787158" y="6008372"/>
            <a:ext cx="3013895" cy="45920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49632" y="5933686"/>
            <a:ext cx="29105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Promoteur d’un gène</a:t>
            </a:r>
          </a:p>
          <a:p>
            <a:r>
              <a:rPr lang="fr-FR" sz="1600" dirty="0"/>
              <a:t>exprimé uniquement dans l’os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793943" y="6043318"/>
            <a:ext cx="3971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Séquence transcrite d’un gène rapporteur</a:t>
            </a:r>
          </a:p>
        </p:txBody>
      </p:sp>
      <p:sp>
        <p:nvSpPr>
          <p:cNvPr id="20" name="Virage 19"/>
          <p:cNvSpPr/>
          <p:nvPr/>
        </p:nvSpPr>
        <p:spPr>
          <a:xfrm>
            <a:off x="3746231" y="5312670"/>
            <a:ext cx="456857" cy="1153312"/>
          </a:xfrm>
          <a:prstGeom prst="ben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72626" y="5205803"/>
            <a:ext cx="248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+1 (de la transcription)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184814" y="6486840"/>
            <a:ext cx="2478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ATG (+1 de la traduction)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4468065" y="6285834"/>
            <a:ext cx="0" cy="232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2E6F11-28A2-EA4E-A6DA-11CA4649C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53"/>
    </mc:Choice>
    <mc:Fallback xmlns="">
      <p:transition spd="slow" advTm="17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766974" y="704523"/>
            <a:ext cx="77269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 dirty="0"/>
              <a:t>Transgénèse par recombinaison homologue</a:t>
            </a:r>
          </a:p>
          <a:p>
            <a:pPr algn="ctr" eaLnBrk="1" hangingPunct="1"/>
            <a:r>
              <a:rPr lang="fr-FR" sz="2800" b="1" dirty="0"/>
              <a:t>chez la souris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9B8602-D8C6-7D40-A912-D95256D39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78"/>
    </mc:Choice>
    <mc:Fallback xmlns="">
      <p:transition spd="slow" advTm="4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Figure 8-65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0482" name="Picture 5" descr="figure 8-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36"/>
            <a:ext cx="9494131" cy="1160972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EE51-0FB6-8642-B7EF-9E0779F9F4E3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875187" y="5609741"/>
            <a:ext cx="3362470" cy="746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" y="1890889"/>
            <a:ext cx="1749778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Version mutée </a:t>
            </a:r>
          </a:p>
          <a:p>
            <a:r>
              <a:rPr lang="fr-FR" dirty="0"/>
              <a:t>d’un gène produite par</a:t>
            </a:r>
          </a:p>
          <a:p>
            <a:r>
              <a:rPr lang="fr-FR" dirty="0"/>
              <a:t>génie génétique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89667" y="1457446"/>
            <a:ext cx="2074333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Introduction d’un fragment d’ADN</a:t>
            </a:r>
          </a:p>
          <a:p>
            <a:r>
              <a:rPr lang="fr-FR" dirty="0"/>
              <a:t>contenant le gène</a:t>
            </a:r>
          </a:p>
          <a:p>
            <a:r>
              <a:rPr lang="fr-FR" dirty="0"/>
              <a:t>muté dans les</a:t>
            </a:r>
          </a:p>
          <a:p>
            <a:r>
              <a:rPr lang="fr-FR" dirty="0"/>
              <a:t>cellules totipotentes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61445" y="4546479"/>
            <a:ext cx="2314222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Sélection des rares cellules où le fragment d’ADN a remplacé une copie du gène normal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65222" y="1457446"/>
            <a:ext cx="1538109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Injection des cellules dans un embryon précoce (blastocyste)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04094" y="1236891"/>
            <a:ext cx="307057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Collecte d’embryons 3 jours après la fécondation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7111" y="1989667"/>
            <a:ext cx="1651000" cy="4938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875199" y="4001450"/>
            <a:ext cx="354605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Embryons hybrides partiellement</a:t>
            </a:r>
          </a:p>
          <a:p>
            <a:r>
              <a:rPr lang="fr-FR" dirty="0"/>
              <a:t>Formés à partir des cellules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394223" y="4515559"/>
            <a:ext cx="150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recombinées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04094" y="7222773"/>
            <a:ext cx="1651000" cy="2913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997222" y="5609741"/>
            <a:ext cx="307057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Introduction des embryons </a:t>
            </a:r>
          </a:p>
          <a:p>
            <a:r>
              <a:rPr lang="fr-FR" dirty="0"/>
              <a:t>dans une mère porteuse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AAEF8D3-BAB7-0542-A5F6-AB1F30F1D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01"/>
    </mc:Choice>
    <mc:Fallback xmlns="">
      <p:transition spd="slow" advTm="21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19927</TotalTime>
  <Words>1031</Words>
  <Application>Microsoft Macintosh PowerPoint</Application>
  <PresentationFormat>Affichage à l'écran (4:3)</PresentationFormat>
  <Paragraphs>239</Paragraphs>
  <Slides>28</Slides>
  <Notes>10</Notes>
  <HiddenSlides>0</HiddenSlides>
  <MMClips>28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</vt:lpstr>
      <vt:lpstr>Symbol</vt:lpstr>
      <vt:lpstr>Times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ENS-LYON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biologie</dc:creator>
  <cp:lastModifiedBy>Laurent S</cp:lastModifiedBy>
  <cp:revision>104</cp:revision>
  <cp:lastPrinted>2018-10-07T14:47:27Z</cp:lastPrinted>
  <dcterms:created xsi:type="dcterms:W3CDTF">2012-10-02T16:56:14Z</dcterms:created>
  <dcterms:modified xsi:type="dcterms:W3CDTF">2020-09-29T00:14:40Z</dcterms:modified>
</cp:coreProperties>
</file>