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notesMasterIdLst>
    <p:notesMasterId r:id="rId22"/>
  </p:notesMasterIdLst>
  <p:sldIdLst>
    <p:sldId id="379" r:id="rId2"/>
    <p:sldId id="257" r:id="rId3"/>
    <p:sldId id="260" r:id="rId4"/>
    <p:sldId id="261" r:id="rId5"/>
    <p:sldId id="262" r:id="rId6"/>
    <p:sldId id="263" r:id="rId7"/>
    <p:sldId id="269" r:id="rId8"/>
    <p:sldId id="270" r:id="rId9"/>
    <p:sldId id="380" r:id="rId10"/>
    <p:sldId id="268" r:id="rId11"/>
    <p:sldId id="264" r:id="rId12"/>
    <p:sldId id="265" r:id="rId13"/>
    <p:sldId id="266" r:id="rId14"/>
    <p:sldId id="274" r:id="rId15"/>
    <p:sldId id="381" r:id="rId16"/>
    <p:sldId id="376" r:id="rId17"/>
    <p:sldId id="271" r:id="rId18"/>
    <p:sldId id="382" r:id="rId19"/>
    <p:sldId id="272" r:id="rId20"/>
    <p:sldId id="3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67E841-B4AF-4190-A7F4-833DB54771ED}"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fr-FR"/>
        </a:p>
      </dgm:t>
    </dgm:pt>
    <dgm:pt modelId="{572E279B-E3C4-416A-872E-098B4A87265B}">
      <dgm:prSet/>
      <dgm:spPr/>
      <dgm:t>
        <a:bodyPr/>
        <a:lstStyle/>
        <a:p>
          <a:pPr rtl="0"/>
          <a:r>
            <a:rPr lang="fr-FR" b="1" dirty="0"/>
            <a:t>Aide à la décision en amont de l’admission dans les services de réanimation dans le contexte de la pandémie </a:t>
          </a:r>
          <a:r>
            <a:rPr lang="fr-FR" b="1" dirty="0" err="1"/>
            <a:t>Covid</a:t>
          </a:r>
          <a:r>
            <a:rPr lang="fr-FR" b="1" dirty="0"/>
            <a:t> 19. </a:t>
          </a:r>
          <a:endParaRPr lang="fr-FR" dirty="0"/>
        </a:p>
      </dgm:t>
    </dgm:pt>
    <dgm:pt modelId="{4A3E99FE-C028-4CDF-A050-E2222619ABD5}" type="parTrans" cxnId="{6A1B34B6-B826-48FA-A720-6853E732E350}">
      <dgm:prSet/>
      <dgm:spPr/>
      <dgm:t>
        <a:bodyPr/>
        <a:lstStyle/>
        <a:p>
          <a:endParaRPr lang="fr-FR"/>
        </a:p>
      </dgm:t>
    </dgm:pt>
    <dgm:pt modelId="{07189117-6DEE-40EC-AACD-2E75344DD0F4}" type="sibTrans" cxnId="{6A1B34B6-B826-48FA-A720-6853E732E350}">
      <dgm:prSet/>
      <dgm:spPr/>
      <dgm:t>
        <a:bodyPr/>
        <a:lstStyle/>
        <a:p>
          <a:endParaRPr lang="fr-FR"/>
        </a:p>
      </dgm:t>
    </dgm:pt>
    <dgm:pt modelId="{B1757363-4A96-4BBE-A3CC-C2A8B1FDA555}">
      <dgm:prSet/>
      <dgm:spPr/>
      <dgm:t>
        <a:bodyPr/>
        <a:lstStyle/>
        <a:p>
          <a:pPr rtl="0"/>
          <a:r>
            <a:rPr lang="fr-FR" b="1" dirty="0"/>
            <a:t>Avis sur la prise en compte des directives anticipées dans le contexte de pandémie </a:t>
          </a:r>
          <a:r>
            <a:rPr lang="fr-FR" b="1" dirty="0" err="1"/>
            <a:t>Covid</a:t>
          </a:r>
          <a:r>
            <a:rPr lang="fr-FR" b="1" dirty="0"/>
            <a:t> 19</a:t>
          </a:r>
          <a:endParaRPr lang="fr-FR" dirty="0"/>
        </a:p>
      </dgm:t>
    </dgm:pt>
    <dgm:pt modelId="{F7B2A481-39A0-43D4-BFD5-F7FE420A4DBA}" type="parTrans" cxnId="{8F2EC091-ADF1-4E13-B4C7-83CA9284DD80}">
      <dgm:prSet/>
      <dgm:spPr/>
      <dgm:t>
        <a:bodyPr/>
        <a:lstStyle/>
        <a:p>
          <a:endParaRPr lang="fr-FR"/>
        </a:p>
      </dgm:t>
    </dgm:pt>
    <dgm:pt modelId="{93E97AA6-9C29-45BD-8634-EBEED8D9C116}" type="sibTrans" cxnId="{8F2EC091-ADF1-4E13-B4C7-83CA9284DD80}">
      <dgm:prSet/>
      <dgm:spPr/>
      <dgm:t>
        <a:bodyPr/>
        <a:lstStyle/>
        <a:p>
          <a:endParaRPr lang="fr-FR"/>
        </a:p>
      </dgm:t>
    </dgm:pt>
    <dgm:pt modelId="{D7EBB953-A298-40F9-8186-98980FC09804}">
      <dgm:prSet/>
      <dgm:spPr/>
      <dgm:t>
        <a:bodyPr/>
        <a:lstStyle/>
        <a:p>
          <a:pPr rtl="0"/>
          <a:r>
            <a:rPr lang="fr-FR" b="1" dirty="0"/>
            <a:t>Avis relatif aux soins de conservation des patients décédés dans le contexte de pandémie.</a:t>
          </a:r>
          <a:endParaRPr lang="fr-FR" dirty="0"/>
        </a:p>
      </dgm:t>
    </dgm:pt>
    <dgm:pt modelId="{E35533CF-C87A-48C7-B7C1-81261A739CF0}" type="parTrans" cxnId="{46E617CA-0894-4701-9010-FCB1293B11E4}">
      <dgm:prSet/>
      <dgm:spPr/>
      <dgm:t>
        <a:bodyPr/>
        <a:lstStyle/>
        <a:p>
          <a:endParaRPr lang="fr-FR"/>
        </a:p>
      </dgm:t>
    </dgm:pt>
    <dgm:pt modelId="{4881FF14-35B4-418B-8FD9-3493BC28178C}" type="sibTrans" cxnId="{46E617CA-0894-4701-9010-FCB1293B11E4}">
      <dgm:prSet/>
      <dgm:spPr/>
      <dgm:t>
        <a:bodyPr/>
        <a:lstStyle/>
        <a:p>
          <a:endParaRPr lang="fr-FR"/>
        </a:p>
      </dgm:t>
    </dgm:pt>
    <dgm:pt modelId="{01C739B0-B191-417B-AA4A-2D2FCE5D0A2A}">
      <dgm:prSet/>
      <dgm:spPr/>
      <dgm:t>
        <a:bodyPr/>
        <a:lstStyle/>
        <a:p>
          <a:pPr rtl="0"/>
          <a:r>
            <a:rPr lang="fr-FR" b="1" dirty="0"/>
            <a:t>Avis concernant la prise en charge des patients </a:t>
          </a:r>
          <a:r>
            <a:rPr lang="fr-FR" b="1" dirty="0" err="1"/>
            <a:t>Covid</a:t>
          </a:r>
          <a:r>
            <a:rPr lang="fr-FR" b="1" dirty="0"/>
            <a:t>+ hospitalisés dans une  unité </a:t>
          </a:r>
          <a:r>
            <a:rPr lang="fr-FR" b="1" dirty="0" err="1"/>
            <a:t>cognitivo</a:t>
          </a:r>
          <a:r>
            <a:rPr lang="fr-FR" b="1" dirty="0"/>
            <a:t>-comportementale (UCC) </a:t>
          </a:r>
          <a:endParaRPr lang="fr-FR" dirty="0"/>
        </a:p>
      </dgm:t>
    </dgm:pt>
    <dgm:pt modelId="{2DA081BA-F239-4E85-9BBA-C60E3EA0F555}" type="parTrans" cxnId="{54FCBFEA-4554-43B6-BDF5-AB7490207EC5}">
      <dgm:prSet/>
      <dgm:spPr/>
      <dgm:t>
        <a:bodyPr/>
        <a:lstStyle/>
        <a:p>
          <a:endParaRPr lang="fr-FR"/>
        </a:p>
      </dgm:t>
    </dgm:pt>
    <dgm:pt modelId="{FF17C1AC-358F-442B-9C50-1E2AA900DDD4}" type="sibTrans" cxnId="{54FCBFEA-4554-43B6-BDF5-AB7490207EC5}">
      <dgm:prSet/>
      <dgm:spPr/>
      <dgm:t>
        <a:bodyPr/>
        <a:lstStyle/>
        <a:p>
          <a:endParaRPr lang="fr-FR"/>
        </a:p>
      </dgm:t>
    </dgm:pt>
    <dgm:pt modelId="{5FC495B0-730A-4FE6-9634-74C5494BD89C}">
      <dgm:prSet/>
      <dgm:spPr/>
      <dgm:t>
        <a:bodyPr/>
        <a:lstStyle/>
        <a:p>
          <a:pPr rtl="0"/>
          <a:r>
            <a:rPr lang="fr-FR" b="1" dirty="0"/>
            <a:t>Avis concernant l’organisation des visites des familles en unité de  soins palliatifs </a:t>
          </a:r>
          <a:endParaRPr lang="fr-FR" dirty="0"/>
        </a:p>
      </dgm:t>
    </dgm:pt>
    <dgm:pt modelId="{4776EEE1-4E02-4761-8A45-BCDDABD726B1}" type="parTrans" cxnId="{18F60F69-69D1-4E2E-99B7-0D178DC8FADC}">
      <dgm:prSet/>
      <dgm:spPr/>
      <dgm:t>
        <a:bodyPr/>
        <a:lstStyle/>
        <a:p>
          <a:endParaRPr lang="fr-FR"/>
        </a:p>
      </dgm:t>
    </dgm:pt>
    <dgm:pt modelId="{229B0B2B-4E69-47C3-97E8-F55F3CE6503F}" type="sibTrans" cxnId="{18F60F69-69D1-4E2E-99B7-0D178DC8FADC}">
      <dgm:prSet/>
      <dgm:spPr/>
      <dgm:t>
        <a:bodyPr/>
        <a:lstStyle/>
        <a:p>
          <a:endParaRPr lang="fr-FR"/>
        </a:p>
      </dgm:t>
    </dgm:pt>
    <dgm:pt modelId="{A4D41BB1-978E-4AE1-8D63-A9AF78063315}">
      <dgm:prSet/>
      <dgm:spPr/>
      <dgm:t>
        <a:bodyPr/>
        <a:lstStyle/>
        <a:p>
          <a:pPr rtl="0"/>
          <a:r>
            <a:rPr lang="fr-FR" b="1" dirty="0"/>
            <a:t>Avis concernant les patients porteurs de handicap sévères dont l’état pourrait  justifier leur admission en réanimation</a:t>
          </a:r>
          <a:endParaRPr lang="fr-FR" dirty="0"/>
        </a:p>
      </dgm:t>
    </dgm:pt>
    <dgm:pt modelId="{D21B2BAD-C741-453B-9B25-BF75B7B2276F}" type="parTrans" cxnId="{9F36DAFC-F9FF-457C-8451-F18205087F64}">
      <dgm:prSet/>
      <dgm:spPr/>
      <dgm:t>
        <a:bodyPr/>
        <a:lstStyle/>
        <a:p>
          <a:endParaRPr lang="fr-FR"/>
        </a:p>
      </dgm:t>
    </dgm:pt>
    <dgm:pt modelId="{2DBA689C-64B1-4A81-B423-0D63C5AD5AEA}" type="sibTrans" cxnId="{9F36DAFC-F9FF-457C-8451-F18205087F64}">
      <dgm:prSet/>
      <dgm:spPr/>
      <dgm:t>
        <a:bodyPr/>
        <a:lstStyle/>
        <a:p>
          <a:endParaRPr lang="fr-FR"/>
        </a:p>
      </dgm:t>
    </dgm:pt>
    <dgm:pt modelId="{CFDD5AFC-486F-45A9-A48C-CF054E0389CC}">
      <dgm:prSet/>
      <dgm:spPr/>
      <dgm:t>
        <a:bodyPr/>
        <a:lstStyle/>
        <a:p>
          <a:pPr rtl="0"/>
          <a:r>
            <a:rPr lang="fr-FR" b="1" dirty="0"/>
            <a:t>Avis sur les difficultés engendrées par la classification en niveau de soins pour les patients admis en  urgence.</a:t>
          </a:r>
          <a:endParaRPr lang="fr-FR" dirty="0"/>
        </a:p>
      </dgm:t>
    </dgm:pt>
    <dgm:pt modelId="{1D8649E4-479D-4314-92ED-7A31E1A7267C}" type="parTrans" cxnId="{6CFBAC27-1FF8-45BA-A3AC-2A82F86A595A}">
      <dgm:prSet/>
      <dgm:spPr/>
      <dgm:t>
        <a:bodyPr/>
        <a:lstStyle/>
        <a:p>
          <a:endParaRPr lang="fr-FR"/>
        </a:p>
      </dgm:t>
    </dgm:pt>
    <dgm:pt modelId="{4994932B-4A45-4C60-901A-11F5A3A2981F}" type="sibTrans" cxnId="{6CFBAC27-1FF8-45BA-A3AC-2A82F86A595A}">
      <dgm:prSet/>
      <dgm:spPr/>
      <dgm:t>
        <a:bodyPr/>
        <a:lstStyle/>
        <a:p>
          <a:endParaRPr lang="fr-FR"/>
        </a:p>
      </dgm:t>
    </dgm:pt>
    <dgm:pt modelId="{E8798F5E-89BF-4D19-A617-920C47A1F894}">
      <dgm:prSet/>
      <dgm:spPr/>
      <dgm:t>
        <a:bodyPr/>
        <a:lstStyle/>
        <a:p>
          <a:r>
            <a:rPr lang="fr-FR" dirty="0"/>
            <a:t>Actualisation de l’avis sur la classification en  niveaux de soins en amont des services de réanimation</a:t>
          </a:r>
        </a:p>
      </dgm:t>
    </dgm:pt>
    <dgm:pt modelId="{FC90EF4A-986B-4692-8803-03EB688EA166}" type="parTrans" cxnId="{50BE12B9-3C3E-485D-BA6C-8EDD2E1B124B}">
      <dgm:prSet/>
      <dgm:spPr/>
      <dgm:t>
        <a:bodyPr/>
        <a:lstStyle/>
        <a:p>
          <a:endParaRPr lang="fr-FR"/>
        </a:p>
      </dgm:t>
    </dgm:pt>
    <dgm:pt modelId="{EDB9C0C4-E249-4686-88DF-87FD53A82D0B}" type="sibTrans" cxnId="{50BE12B9-3C3E-485D-BA6C-8EDD2E1B124B}">
      <dgm:prSet/>
      <dgm:spPr/>
      <dgm:t>
        <a:bodyPr/>
        <a:lstStyle/>
        <a:p>
          <a:endParaRPr lang="fr-FR"/>
        </a:p>
      </dgm:t>
    </dgm:pt>
    <dgm:pt modelId="{4C08DD7C-0678-406B-87A7-8669F44C21BA}">
      <dgm:prSet/>
      <dgm:spPr/>
      <dgm:t>
        <a:bodyPr/>
        <a:lstStyle/>
        <a:p>
          <a:r>
            <a:rPr lang="fr-FR" dirty="0"/>
            <a:t>Avis relatif à l’accompagnement des équipes lors des décisions difficiles de déprogrammations </a:t>
          </a:r>
        </a:p>
      </dgm:t>
    </dgm:pt>
    <dgm:pt modelId="{81788B0E-DDDF-4C14-B7CE-DD425B4A7542}" type="parTrans" cxnId="{7A340183-764C-4C4A-88B4-DDEA900109E5}">
      <dgm:prSet/>
      <dgm:spPr/>
      <dgm:t>
        <a:bodyPr/>
        <a:lstStyle/>
        <a:p>
          <a:endParaRPr lang="fr-FR"/>
        </a:p>
      </dgm:t>
    </dgm:pt>
    <dgm:pt modelId="{0884DC0D-CC22-4B7A-90C6-874ED2E94746}" type="sibTrans" cxnId="{7A340183-764C-4C4A-88B4-DDEA900109E5}">
      <dgm:prSet/>
      <dgm:spPr/>
      <dgm:t>
        <a:bodyPr/>
        <a:lstStyle/>
        <a:p>
          <a:endParaRPr lang="fr-FR"/>
        </a:p>
      </dgm:t>
    </dgm:pt>
    <dgm:pt modelId="{E4E52851-EC65-48F5-9261-0019A551ACD2}" type="pres">
      <dgm:prSet presAssocID="{8467E841-B4AF-4190-A7F4-833DB54771ED}" presName="linear" presStyleCnt="0">
        <dgm:presLayoutVars>
          <dgm:animLvl val="lvl"/>
          <dgm:resizeHandles val="exact"/>
        </dgm:presLayoutVars>
      </dgm:prSet>
      <dgm:spPr/>
    </dgm:pt>
    <dgm:pt modelId="{E22F54E6-0F7A-4029-BF9E-F2B1B560C9F5}" type="pres">
      <dgm:prSet presAssocID="{572E279B-E3C4-416A-872E-098B4A87265B}" presName="parentText" presStyleLbl="node1" presStyleIdx="0" presStyleCnt="9">
        <dgm:presLayoutVars>
          <dgm:chMax val="0"/>
          <dgm:bulletEnabled val="1"/>
        </dgm:presLayoutVars>
      </dgm:prSet>
      <dgm:spPr/>
    </dgm:pt>
    <dgm:pt modelId="{565AAAD2-65A6-4C9C-8597-ECCCFF32F4CA}" type="pres">
      <dgm:prSet presAssocID="{07189117-6DEE-40EC-AACD-2E75344DD0F4}" presName="spacer" presStyleCnt="0"/>
      <dgm:spPr/>
    </dgm:pt>
    <dgm:pt modelId="{2F67841B-BE3E-4DE3-9B08-89FF9BDC626C}" type="pres">
      <dgm:prSet presAssocID="{B1757363-4A96-4BBE-A3CC-C2A8B1FDA555}" presName="parentText" presStyleLbl="node1" presStyleIdx="1" presStyleCnt="9">
        <dgm:presLayoutVars>
          <dgm:chMax val="0"/>
          <dgm:bulletEnabled val="1"/>
        </dgm:presLayoutVars>
      </dgm:prSet>
      <dgm:spPr/>
    </dgm:pt>
    <dgm:pt modelId="{C5FB1784-9113-4CDF-8349-C7EAE72D5F59}" type="pres">
      <dgm:prSet presAssocID="{93E97AA6-9C29-45BD-8634-EBEED8D9C116}" presName="spacer" presStyleCnt="0"/>
      <dgm:spPr/>
    </dgm:pt>
    <dgm:pt modelId="{E44D80DD-20C3-4025-AECF-201184D55103}" type="pres">
      <dgm:prSet presAssocID="{D7EBB953-A298-40F9-8186-98980FC09804}" presName="parentText" presStyleLbl="node1" presStyleIdx="2" presStyleCnt="9">
        <dgm:presLayoutVars>
          <dgm:chMax val="0"/>
          <dgm:bulletEnabled val="1"/>
        </dgm:presLayoutVars>
      </dgm:prSet>
      <dgm:spPr/>
    </dgm:pt>
    <dgm:pt modelId="{E40ECD18-E0A1-44CD-8923-8A44E22E8D32}" type="pres">
      <dgm:prSet presAssocID="{4881FF14-35B4-418B-8FD9-3493BC28178C}" presName="spacer" presStyleCnt="0"/>
      <dgm:spPr/>
    </dgm:pt>
    <dgm:pt modelId="{72C323F4-262B-43AE-A26D-1484ACE803CF}" type="pres">
      <dgm:prSet presAssocID="{01C739B0-B191-417B-AA4A-2D2FCE5D0A2A}" presName="parentText" presStyleLbl="node1" presStyleIdx="3" presStyleCnt="9">
        <dgm:presLayoutVars>
          <dgm:chMax val="0"/>
          <dgm:bulletEnabled val="1"/>
        </dgm:presLayoutVars>
      </dgm:prSet>
      <dgm:spPr/>
    </dgm:pt>
    <dgm:pt modelId="{F4DD5AE1-D945-430D-A93B-0977226B0208}" type="pres">
      <dgm:prSet presAssocID="{FF17C1AC-358F-442B-9C50-1E2AA900DDD4}" presName="spacer" presStyleCnt="0"/>
      <dgm:spPr/>
    </dgm:pt>
    <dgm:pt modelId="{A169A572-AFAD-4DEB-83ED-376FF53A2A07}" type="pres">
      <dgm:prSet presAssocID="{5FC495B0-730A-4FE6-9634-74C5494BD89C}" presName="parentText" presStyleLbl="node1" presStyleIdx="4" presStyleCnt="9">
        <dgm:presLayoutVars>
          <dgm:chMax val="0"/>
          <dgm:bulletEnabled val="1"/>
        </dgm:presLayoutVars>
      </dgm:prSet>
      <dgm:spPr/>
    </dgm:pt>
    <dgm:pt modelId="{A46F2D7D-8215-42A8-8A83-794B4508B132}" type="pres">
      <dgm:prSet presAssocID="{229B0B2B-4E69-47C3-97E8-F55F3CE6503F}" presName="spacer" presStyleCnt="0"/>
      <dgm:spPr/>
    </dgm:pt>
    <dgm:pt modelId="{5F82C3AA-68BD-4017-B4A1-0904F5B19A21}" type="pres">
      <dgm:prSet presAssocID="{A4D41BB1-978E-4AE1-8D63-A9AF78063315}" presName="parentText" presStyleLbl="node1" presStyleIdx="5" presStyleCnt="9">
        <dgm:presLayoutVars>
          <dgm:chMax val="0"/>
          <dgm:bulletEnabled val="1"/>
        </dgm:presLayoutVars>
      </dgm:prSet>
      <dgm:spPr/>
    </dgm:pt>
    <dgm:pt modelId="{778996C7-030E-499A-BA03-F8D448D9C0F3}" type="pres">
      <dgm:prSet presAssocID="{2DBA689C-64B1-4A81-B423-0D63C5AD5AEA}" presName="spacer" presStyleCnt="0"/>
      <dgm:spPr/>
    </dgm:pt>
    <dgm:pt modelId="{5D8CF7E5-4AB7-42BB-942A-02202760B09A}" type="pres">
      <dgm:prSet presAssocID="{CFDD5AFC-486F-45A9-A48C-CF054E0389CC}" presName="parentText" presStyleLbl="node1" presStyleIdx="6" presStyleCnt="9">
        <dgm:presLayoutVars>
          <dgm:chMax val="0"/>
          <dgm:bulletEnabled val="1"/>
        </dgm:presLayoutVars>
      </dgm:prSet>
      <dgm:spPr/>
    </dgm:pt>
    <dgm:pt modelId="{DBD4F364-49CF-4FA3-9858-FA50C0AB4D78}" type="pres">
      <dgm:prSet presAssocID="{4994932B-4A45-4C60-901A-11F5A3A2981F}" presName="spacer" presStyleCnt="0"/>
      <dgm:spPr/>
    </dgm:pt>
    <dgm:pt modelId="{161160E0-7265-45B7-A901-D59907AC0008}" type="pres">
      <dgm:prSet presAssocID="{E8798F5E-89BF-4D19-A617-920C47A1F894}" presName="parentText" presStyleLbl="node1" presStyleIdx="7" presStyleCnt="9">
        <dgm:presLayoutVars>
          <dgm:chMax val="0"/>
          <dgm:bulletEnabled val="1"/>
        </dgm:presLayoutVars>
      </dgm:prSet>
      <dgm:spPr/>
    </dgm:pt>
    <dgm:pt modelId="{15270339-1B05-49F4-A973-3AAC78227634}" type="pres">
      <dgm:prSet presAssocID="{EDB9C0C4-E249-4686-88DF-87FD53A82D0B}" presName="spacer" presStyleCnt="0"/>
      <dgm:spPr/>
    </dgm:pt>
    <dgm:pt modelId="{910FA7A5-B4FE-4207-A4B9-FE6BDD145FA9}" type="pres">
      <dgm:prSet presAssocID="{4C08DD7C-0678-406B-87A7-8669F44C21BA}" presName="parentText" presStyleLbl="node1" presStyleIdx="8" presStyleCnt="9">
        <dgm:presLayoutVars>
          <dgm:chMax val="0"/>
          <dgm:bulletEnabled val="1"/>
        </dgm:presLayoutVars>
      </dgm:prSet>
      <dgm:spPr/>
    </dgm:pt>
  </dgm:ptLst>
  <dgm:cxnLst>
    <dgm:cxn modelId="{139B8D0A-432D-49E0-B491-BFB636DBABBC}" type="presOf" srcId="{E8798F5E-89BF-4D19-A617-920C47A1F894}" destId="{161160E0-7265-45B7-A901-D59907AC0008}" srcOrd="0" destOrd="0" presId="urn:microsoft.com/office/officeart/2005/8/layout/vList2"/>
    <dgm:cxn modelId="{D6D7210B-97FF-4E42-B123-01E978918E72}" type="presOf" srcId="{572E279B-E3C4-416A-872E-098B4A87265B}" destId="{E22F54E6-0F7A-4029-BF9E-F2B1B560C9F5}" srcOrd="0" destOrd="0" presId="urn:microsoft.com/office/officeart/2005/8/layout/vList2"/>
    <dgm:cxn modelId="{E4628025-7D20-461A-B3C7-FEDEF6D05152}" type="presOf" srcId="{A4D41BB1-978E-4AE1-8D63-A9AF78063315}" destId="{5F82C3AA-68BD-4017-B4A1-0904F5B19A21}" srcOrd="0" destOrd="0" presId="urn:microsoft.com/office/officeart/2005/8/layout/vList2"/>
    <dgm:cxn modelId="{6CFBAC27-1FF8-45BA-A3AC-2A82F86A595A}" srcId="{8467E841-B4AF-4190-A7F4-833DB54771ED}" destId="{CFDD5AFC-486F-45A9-A48C-CF054E0389CC}" srcOrd="6" destOrd="0" parTransId="{1D8649E4-479D-4314-92ED-7A31E1A7267C}" sibTransId="{4994932B-4A45-4C60-901A-11F5A3A2981F}"/>
    <dgm:cxn modelId="{8DB3012F-AFE1-4A39-9D0E-D7A25103AB3A}" type="presOf" srcId="{01C739B0-B191-417B-AA4A-2D2FCE5D0A2A}" destId="{72C323F4-262B-43AE-A26D-1484ACE803CF}" srcOrd="0" destOrd="0" presId="urn:microsoft.com/office/officeart/2005/8/layout/vList2"/>
    <dgm:cxn modelId="{18F60F69-69D1-4E2E-99B7-0D178DC8FADC}" srcId="{8467E841-B4AF-4190-A7F4-833DB54771ED}" destId="{5FC495B0-730A-4FE6-9634-74C5494BD89C}" srcOrd="4" destOrd="0" parTransId="{4776EEE1-4E02-4761-8A45-BCDDABD726B1}" sibTransId="{229B0B2B-4E69-47C3-97E8-F55F3CE6503F}"/>
    <dgm:cxn modelId="{763F0C73-83FE-4191-A4CA-9B84973FA7B9}" type="presOf" srcId="{5FC495B0-730A-4FE6-9634-74C5494BD89C}" destId="{A169A572-AFAD-4DEB-83ED-376FF53A2A07}" srcOrd="0" destOrd="0" presId="urn:microsoft.com/office/officeart/2005/8/layout/vList2"/>
    <dgm:cxn modelId="{FEB74B75-7B9A-4174-9AEB-F4AC80F414ED}" type="presOf" srcId="{4C08DD7C-0678-406B-87A7-8669F44C21BA}" destId="{910FA7A5-B4FE-4207-A4B9-FE6BDD145FA9}" srcOrd="0" destOrd="0" presId="urn:microsoft.com/office/officeart/2005/8/layout/vList2"/>
    <dgm:cxn modelId="{F77F6256-6EE9-4DA3-B083-13055BEE56EA}" type="presOf" srcId="{8467E841-B4AF-4190-A7F4-833DB54771ED}" destId="{E4E52851-EC65-48F5-9261-0019A551ACD2}" srcOrd="0" destOrd="0" presId="urn:microsoft.com/office/officeart/2005/8/layout/vList2"/>
    <dgm:cxn modelId="{7A340183-764C-4C4A-88B4-DDEA900109E5}" srcId="{8467E841-B4AF-4190-A7F4-833DB54771ED}" destId="{4C08DD7C-0678-406B-87A7-8669F44C21BA}" srcOrd="8" destOrd="0" parTransId="{81788B0E-DDDF-4C14-B7CE-DD425B4A7542}" sibTransId="{0884DC0D-CC22-4B7A-90C6-874ED2E94746}"/>
    <dgm:cxn modelId="{8F2EC091-ADF1-4E13-B4C7-83CA9284DD80}" srcId="{8467E841-B4AF-4190-A7F4-833DB54771ED}" destId="{B1757363-4A96-4BBE-A3CC-C2A8B1FDA555}" srcOrd="1" destOrd="0" parTransId="{F7B2A481-39A0-43D4-BFD5-F7FE420A4DBA}" sibTransId="{93E97AA6-9C29-45BD-8634-EBEED8D9C116}"/>
    <dgm:cxn modelId="{8F6FB0AF-7334-495B-A1BF-0F3E4FB22242}" type="presOf" srcId="{D7EBB953-A298-40F9-8186-98980FC09804}" destId="{E44D80DD-20C3-4025-AECF-201184D55103}" srcOrd="0" destOrd="0" presId="urn:microsoft.com/office/officeart/2005/8/layout/vList2"/>
    <dgm:cxn modelId="{6A1B34B6-B826-48FA-A720-6853E732E350}" srcId="{8467E841-B4AF-4190-A7F4-833DB54771ED}" destId="{572E279B-E3C4-416A-872E-098B4A87265B}" srcOrd="0" destOrd="0" parTransId="{4A3E99FE-C028-4CDF-A050-E2222619ABD5}" sibTransId="{07189117-6DEE-40EC-AACD-2E75344DD0F4}"/>
    <dgm:cxn modelId="{50BE12B9-3C3E-485D-BA6C-8EDD2E1B124B}" srcId="{8467E841-B4AF-4190-A7F4-833DB54771ED}" destId="{E8798F5E-89BF-4D19-A617-920C47A1F894}" srcOrd="7" destOrd="0" parTransId="{FC90EF4A-986B-4692-8803-03EB688EA166}" sibTransId="{EDB9C0C4-E249-4686-88DF-87FD53A82D0B}"/>
    <dgm:cxn modelId="{46E617CA-0894-4701-9010-FCB1293B11E4}" srcId="{8467E841-B4AF-4190-A7F4-833DB54771ED}" destId="{D7EBB953-A298-40F9-8186-98980FC09804}" srcOrd="2" destOrd="0" parTransId="{E35533CF-C87A-48C7-B7C1-81261A739CF0}" sibTransId="{4881FF14-35B4-418B-8FD9-3493BC28178C}"/>
    <dgm:cxn modelId="{296846E8-6D40-400D-BA0F-6D1467B00818}" type="presOf" srcId="{CFDD5AFC-486F-45A9-A48C-CF054E0389CC}" destId="{5D8CF7E5-4AB7-42BB-942A-02202760B09A}" srcOrd="0" destOrd="0" presId="urn:microsoft.com/office/officeart/2005/8/layout/vList2"/>
    <dgm:cxn modelId="{54FCBFEA-4554-43B6-BDF5-AB7490207EC5}" srcId="{8467E841-B4AF-4190-A7F4-833DB54771ED}" destId="{01C739B0-B191-417B-AA4A-2D2FCE5D0A2A}" srcOrd="3" destOrd="0" parTransId="{2DA081BA-F239-4E85-9BBA-C60E3EA0F555}" sibTransId="{FF17C1AC-358F-442B-9C50-1E2AA900DDD4}"/>
    <dgm:cxn modelId="{9F36DAFC-F9FF-457C-8451-F18205087F64}" srcId="{8467E841-B4AF-4190-A7F4-833DB54771ED}" destId="{A4D41BB1-978E-4AE1-8D63-A9AF78063315}" srcOrd="5" destOrd="0" parTransId="{D21B2BAD-C741-453B-9B25-BF75B7B2276F}" sibTransId="{2DBA689C-64B1-4A81-B423-0D63C5AD5AEA}"/>
    <dgm:cxn modelId="{3B48F9FC-63A5-44C5-BA59-05B0ED6BA9EC}" type="presOf" srcId="{B1757363-4A96-4BBE-A3CC-C2A8B1FDA555}" destId="{2F67841B-BE3E-4DE3-9B08-89FF9BDC626C}" srcOrd="0" destOrd="0" presId="urn:microsoft.com/office/officeart/2005/8/layout/vList2"/>
    <dgm:cxn modelId="{066FDAF3-A318-459D-9AA9-831B2F9F783D}" type="presParOf" srcId="{E4E52851-EC65-48F5-9261-0019A551ACD2}" destId="{E22F54E6-0F7A-4029-BF9E-F2B1B560C9F5}" srcOrd="0" destOrd="0" presId="urn:microsoft.com/office/officeart/2005/8/layout/vList2"/>
    <dgm:cxn modelId="{41704CCC-17E3-41B7-A1C6-BE6BE4E2F931}" type="presParOf" srcId="{E4E52851-EC65-48F5-9261-0019A551ACD2}" destId="{565AAAD2-65A6-4C9C-8597-ECCCFF32F4CA}" srcOrd="1" destOrd="0" presId="urn:microsoft.com/office/officeart/2005/8/layout/vList2"/>
    <dgm:cxn modelId="{223C5C4B-2BEB-45FD-B330-0E5367C77DDA}" type="presParOf" srcId="{E4E52851-EC65-48F5-9261-0019A551ACD2}" destId="{2F67841B-BE3E-4DE3-9B08-89FF9BDC626C}" srcOrd="2" destOrd="0" presId="urn:microsoft.com/office/officeart/2005/8/layout/vList2"/>
    <dgm:cxn modelId="{873B1D3A-6819-4BCA-A939-4CD33C6C6C9C}" type="presParOf" srcId="{E4E52851-EC65-48F5-9261-0019A551ACD2}" destId="{C5FB1784-9113-4CDF-8349-C7EAE72D5F59}" srcOrd="3" destOrd="0" presId="urn:microsoft.com/office/officeart/2005/8/layout/vList2"/>
    <dgm:cxn modelId="{8758A9AE-333D-4A1E-AF01-0B567C6AFEC5}" type="presParOf" srcId="{E4E52851-EC65-48F5-9261-0019A551ACD2}" destId="{E44D80DD-20C3-4025-AECF-201184D55103}" srcOrd="4" destOrd="0" presId="urn:microsoft.com/office/officeart/2005/8/layout/vList2"/>
    <dgm:cxn modelId="{B0FED381-D837-4A37-99CE-CC4D3AE023A0}" type="presParOf" srcId="{E4E52851-EC65-48F5-9261-0019A551ACD2}" destId="{E40ECD18-E0A1-44CD-8923-8A44E22E8D32}" srcOrd="5" destOrd="0" presId="urn:microsoft.com/office/officeart/2005/8/layout/vList2"/>
    <dgm:cxn modelId="{36703CC9-0ACA-4F64-812C-3C3DD13B71F8}" type="presParOf" srcId="{E4E52851-EC65-48F5-9261-0019A551ACD2}" destId="{72C323F4-262B-43AE-A26D-1484ACE803CF}" srcOrd="6" destOrd="0" presId="urn:microsoft.com/office/officeart/2005/8/layout/vList2"/>
    <dgm:cxn modelId="{D2C6F1EA-97FC-4A29-B0FA-4D3A0E6C08B2}" type="presParOf" srcId="{E4E52851-EC65-48F5-9261-0019A551ACD2}" destId="{F4DD5AE1-D945-430D-A93B-0977226B0208}" srcOrd="7" destOrd="0" presId="urn:microsoft.com/office/officeart/2005/8/layout/vList2"/>
    <dgm:cxn modelId="{B14F5A66-F860-430D-826B-A1B1127F0209}" type="presParOf" srcId="{E4E52851-EC65-48F5-9261-0019A551ACD2}" destId="{A169A572-AFAD-4DEB-83ED-376FF53A2A07}" srcOrd="8" destOrd="0" presId="urn:microsoft.com/office/officeart/2005/8/layout/vList2"/>
    <dgm:cxn modelId="{7C2E9D0A-9BF5-472B-962E-8DB7810892A0}" type="presParOf" srcId="{E4E52851-EC65-48F5-9261-0019A551ACD2}" destId="{A46F2D7D-8215-42A8-8A83-794B4508B132}" srcOrd="9" destOrd="0" presId="urn:microsoft.com/office/officeart/2005/8/layout/vList2"/>
    <dgm:cxn modelId="{E41724E5-FD82-4278-825C-776168294069}" type="presParOf" srcId="{E4E52851-EC65-48F5-9261-0019A551ACD2}" destId="{5F82C3AA-68BD-4017-B4A1-0904F5B19A21}" srcOrd="10" destOrd="0" presId="urn:microsoft.com/office/officeart/2005/8/layout/vList2"/>
    <dgm:cxn modelId="{2F0100B0-BB99-4B1E-9705-5DBB6E29196B}" type="presParOf" srcId="{E4E52851-EC65-48F5-9261-0019A551ACD2}" destId="{778996C7-030E-499A-BA03-F8D448D9C0F3}" srcOrd="11" destOrd="0" presId="urn:microsoft.com/office/officeart/2005/8/layout/vList2"/>
    <dgm:cxn modelId="{7291FB74-9825-4FD7-BBDE-3CD7DBEF6FF3}" type="presParOf" srcId="{E4E52851-EC65-48F5-9261-0019A551ACD2}" destId="{5D8CF7E5-4AB7-42BB-942A-02202760B09A}" srcOrd="12" destOrd="0" presId="urn:microsoft.com/office/officeart/2005/8/layout/vList2"/>
    <dgm:cxn modelId="{9C408B5B-CF3C-4E4E-90D8-B928D96B35AB}" type="presParOf" srcId="{E4E52851-EC65-48F5-9261-0019A551ACD2}" destId="{DBD4F364-49CF-4FA3-9858-FA50C0AB4D78}" srcOrd="13" destOrd="0" presId="urn:microsoft.com/office/officeart/2005/8/layout/vList2"/>
    <dgm:cxn modelId="{C81A6A04-1544-481F-9099-1C8D1462EC16}" type="presParOf" srcId="{E4E52851-EC65-48F5-9261-0019A551ACD2}" destId="{161160E0-7265-45B7-A901-D59907AC0008}" srcOrd="14" destOrd="0" presId="urn:microsoft.com/office/officeart/2005/8/layout/vList2"/>
    <dgm:cxn modelId="{47172AB3-DBA0-4921-BFCA-0EE0D555355F}" type="presParOf" srcId="{E4E52851-EC65-48F5-9261-0019A551ACD2}" destId="{15270339-1B05-49F4-A973-3AAC78227634}" srcOrd="15" destOrd="0" presId="urn:microsoft.com/office/officeart/2005/8/layout/vList2"/>
    <dgm:cxn modelId="{95452A5B-1665-4908-A141-F029E3AE81C3}" type="presParOf" srcId="{E4E52851-EC65-48F5-9261-0019A551ACD2}" destId="{910FA7A5-B4FE-4207-A4B9-FE6BDD145FA9}"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F54E6-0F7A-4029-BF9E-F2B1B560C9F5}">
      <dsp:nvSpPr>
        <dsp:cNvPr id="0" name=""/>
        <dsp:cNvSpPr/>
      </dsp:nvSpPr>
      <dsp:spPr>
        <a:xfrm>
          <a:off x="0" y="623402"/>
          <a:ext cx="10514798" cy="3276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Aide à la décision en amont de l’admission dans les services de réanimation dans le contexte de la pandémie </a:t>
          </a:r>
          <a:r>
            <a:rPr lang="fr-FR" sz="1400" b="1" kern="1200" dirty="0" err="1"/>
            <a:t>Covid</a:t>
          </a:r>
          <a:r>
            <a:rPr lang="fr-FR" sz="1400" b="1" kern="1200" dirty="0"/>
            <a:t> 19. </a:t>
          </a:r>
          <a:endParaRPr lang="fr-FR" sz="1400" kern="1200" dirty="0"/>
        </a:p>
      </dsp:txBody>
      <dsp:txXfrm>
        <a:off x="15992" y="639394"/>
        <a:ext cx="10482814" cy="295616"/>
      </dsp:txXfrm>
    </dsp:sp>
    <dsp:sp modelId="{2F67841B-BE3E-4DE3-9B08-89FF9BDC626C}">
      <dsp:nvSpPr>
        <dsp:cNvPr id="0" name=""/>
        <dsp:cNvSpPr/>
      </dsp:nvSpPr>
      <dsp:spPr>
        <a:xfrm>
          <a:off x="0" y="991322"/>
          <a:ext cx="10514798" cy="32760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Avis sur la prise en compte des directives anticipées dans le contexte de pandémie </a:t>
          </a:r>
          <a:r>
            <a:rPr lang="fr-FR" sz="1400" b="1" kern="1200" dirty="0" err="1"/>
            <a:t>Covid</a:t>
          </a:r>
          <a:r>
            <a:rPr lang="fr-FR" sz="1400" b="1" kern="1200" dirty="0"/>
            <a:t> 19</a:t>
          </a:r>
          <a:endParaRPr lang="fr-FR" sz="1400" kern="1200" dirty="0"/>
        </a:p>
      </dsp:txBody>
      <dsp:txXfrm>
        <a:off x="15992" y="1007314"/>
        <a:ext cx="10482814" cy="295616"/>
      </dsp:txXfrm>
    </dsp:sp>
    <dsp:sp modelId="{E44D80DD-20C3-4025-AECF-201184D55103}">
      <dsp:nvSpPr>
        <dsp:cNvPr id="0" name=""/>
        <dsp:cNvSpPr/>
      </dsp:nvSpPr>
      <dsp:spPr>
        <a:xfrm>
          <a:off x="0" y="1359242"/>
          <a:ext cx="10514798" cy="32760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Avis relatif aux soins de conservation des patients décédés dans le contexte de pandémie.</a:t>
          </a:r>
          <a:endParaRPr lang="fr-FR" sz="1400" kern="1200" dirty="0"/>
        </a:p>
      </dsp:txBody>
      <dsp:txXfrm>
        <a:off x="15992" y="1375234"/>
        <a:ext cx="10482814" cy="295616"/>
      </dsp:txXfrm>
    </dsp:sp>
    <dsp:sp modelId="{72C323F4-262B-43AE-A26D-1484ACE803CF}">
      <dsp:nvSpPr>
        <dsp:cNvPr id="0" name=""/>
        <dsp:cNvSpPr/>
      </dsp:nvSpPr>
      <dsp:spPr>
        <a:xfrm>
          <a:off x="0" y="1727162"/>
          <a:ext cx="10514798" cy="32760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Avis concernant la prise en charge des patients </a:t>
          </a:r>
          <a:r>
            <a:rPr lang="fr-FR" sz="1400" b="1" kern="1200" dirty="0" err="1"/>
            <a:t>Covid</a:t>
          </a:r>
          <a:r>
            <a:rPr lang="fr-FR" sz="1400" b="1" kern="1200" dirty="0"/>
            <a:t>+ hospitalisés dans une  unité </a:t>
          </a:r>
          <a:r>
            <a:rPr lang="fr-FR" sz="1400" b="1" kern="1200" dirty="0" err="1"/>
            <a:t>cognitivo</a:t>
          </a:r>
          <a:r>
            <a:rPr lang="fr-FR" sz="1400" b="1" kern="1200" dirty="0"/>
            <a:t>-comportementale (UCC) </a:t>
          </a:r>
          <a:endParaRPr lang="fr-FR" sz="1400" kern="1200" dirty="0"/>
        </a:p>
      </dsp:txBody>
      <dsp:txXfrm>
        <a:off x="15992" y="1743154"/>
        <a:ext cx="10482814" cy="295616"/>
      </dsp:txXfrm>
    </dsp:sp>
    <dsp:sp modelId="{A169A572-AFAD-4DEB-83ED-376FF53A2A07}">
      <dsp:nvSpPr>
        <dsp:cNvPr id="0" name=""/>
        <dsp:cNvSpPr/>
      </dsp:nvSpPr>
      <dsp:spPr>
        <a:xfrm>
          <a:off x="0" y="2095082"/>
          <a:ext cx="10514798" cy="327600"/>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Avis concernant l’organisation des visites des familles en unité de  soins palliatifs </a:t>
          </a:r>
          <a:endParaRPr lang="fr-FR" sz="1400" kern="1200" dirty="0"/>
        </a:p>
      </dsp:txBody>
      <dsp:txXfrm>
        <a:off x="15992" y="2111074"/>
        <a:ext cx="10482814" cy="295616"/>
      </dsp:txXfrm>
    </dsp:sp>
    <dsp:sp modelId="{5F82C3AA-68BD-4017-B4A1-0904F5B19A21}">
      <dsp:nvSpPr>
        <dsp:cNvPr id="0" name=""/>
        <dsp:cNvSpPr/>
      </dsp:nvSpPr>
      <dsp:spPr>
        <a:xfrm>
          <a:off x="0" y="2463002"/>
          <a:ext cx="10514798" cy="3276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Avis concernant les patients porteurs de handicap sévères dont l’état pourrait  justifier leur admission en réanimation</a:t>
          </a:r>
          <a:endParaRPr lang="fr-FR" sz="1400" kern="1200" dirty="0"/>
        </a:p>
      </dsp:txBody>
      <dsp:txXfrm>
        <a:off x="15992" y="2478994"/>
        <a:ext cx="10482814" cy="295616"/>
      </dsp:txXfrm>
    </dsp:sp>
    <dsp:sp modelId="{5D8CF7E5-4AB7-42BB-942A-02202760B09A}">
      <dsp:nvSpPr>
        <dsp:cNvPr id="0" name=""/>
        <dsp:cNvSpPr/>
      </dsp:nvSpPr>
      <dsp:spPr>
        <a:xfrm>
          <a:off x="0" y="2830922"/>
          <a:ext cx="10514798" cy="32760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rtl="0">
            <a:lnSpc>
              <a:spcPct val="90000"/>
            </a:lnSpc>
            <a:spcBef>
              <a:spcPct val="0"/>
            </a:spcBef>
            <a:spcAft>
              <a:spcPct val="35000"/>
            </a:spcAft>
            <a:buNone/>
          </a:pPr>
          <a:r>
            <a:rPr lang="fr-FR" sz="1400" b="1" kern="1200" dirty="0"/>
            <a:t>Avis sur les difficultés engendrées par la classification en niveau de soins pour les patients admis en  urgence.</a:t>
          </a:r>
          <a:endParaRPr lang="fr-FR" sz="1400" kern="1200" dirty="0"/>
        </a:p>
      </dsp:txBody>
      <dsp:txXfrm>
        <a:off x="15992" y="2846914"/>
        <a:ext cx="10482814" cy="295616"/>
      </dsp:txXfrm>
    </dsp:sp>
    <dsp:sp modelId="{161160E0-7265-45B7-A901-D59907AC0008}">
      <dsp:nvSpPr>
        <dsp:cNvPr id="0" name=""/>
        <dsp:cNvSpPr/>
      </dsp:nvSpPr>
      <dsp:spPr>
        <a:xfrm>
          <a:off x="0" y="3198842"/>
          <a:ext cx="10514798" cy="32760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r-FR" sz="1400" kern="1200" dirty="0"/>
            <a:t>Actualisation de l’avis sur la classification en  niveaux de soins en amont des services de réanimation</a:t>
          </a:r>
        </a:p>
      </dsp:txBody>
      <dsp:txXfrm>
        <a:off x="15992" y="3214834"/>
        <a:ext cx="10482814" cy="295616"/>
      </dsp:txXfrm>
    </dsp:sp>
    <dsp:sp modelId="{910FA7A5-B4FE-4207-A4B9-FE6BDD145FA9}">
      <dsp:nvSpPr>
        <dsp:cNvPr id="0" name=""/>
        <dsp:cNvSpPr/>
      </dsp:nvSpPr>
      <dsp:spPr>
        <a:xfrm>
          <a:off x="0" y="3566762"/>
          <a:ext cx="10514798" cy="32760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fr-FR" sz="1400" kern="1200" dirty="0"/>
            <a:t>Avis relatif à l’accompagnement des équipes lors des décisions difficiles de déprogrammations </a:t>
          </a:r>
        </a:p>
      </dsp:txBody>
      <dsp:txXfrm>
        <a:off x="15992" y="3582754"/>
        <a:ext cx="10482814" cy="29561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049345-EC35-46E0-BAB2-41B73DFDB704}" type="datetimeFigureOut">
              <a:rPr lang="fr-FR" smtClean="0"/>
              <a:t>04/12/2023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AE542-EE93-4F61-9384-15CDBD064DCB}" type="slidenum">
              <a:rPr lang="fr-FR" smtClean="0"/>
              <a:t>‹N°›</a:t>
            </a:fld>
            <a:endParaRPr lang="fr-FR"/>
          </a:p>
        </p:txBody>
      </p:sp>
    </p:spTree>
    <p:extLst>
      <p:ext uri="{BB962C8B-B14F-4D97-AF65-F5344CB8AC3E}">
        <p14:creationId xmlns:p14="http://schemas.microsoft.com/office/powerpoint/2010/main" val="3089531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86CC4261-CE55-4CAE-8BFB-643D77C319B6}"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2964256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C875DC8-33ED-4F1E-BBB3-F20E14E59A47}"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1492213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2B167CB6-6EF1-4FA0-AA2B-2F7B16D9EF64}"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72834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DEB13A9-A313-48A0-B24A-38EDF9696E97}"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240948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2E76318-FC81-47FA-91E3-371404615542}"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2914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D22CC86F-DC55-4323-907E-E5F9CA3F0E0E}"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2340171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CDBF59C-1230-48EE-AD60-F0F31783F290}"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2476261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6EB813B-ADCC-4335-B407-A834D2407DFC}"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14958286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exte simple">
    <p:spTree>
      <p:nvGrpSpPr>
        <p:cNvPr id="1" name=""/>
        <p:cNvGrpSpPr/>
        <p:nvPr/>
      </p:nvGrpSpPr>
      <p:grpSpPr>
        <a:xfrm>
          <a:off x="0" y="0"/>
          <a:ext cx="0" cy="0"/>
          <a:chOff x="0" y="0"/>
          <a:chExt cx="0" cy="0"/>
        </a:xfrm>
      </p:grpSpPr>
      <p:sp>
        <p:nvSpPr>
          <p:cNvPr id="8" name="Espace réservé du numéro de diapositive 38">
            <a:extLst>
              <a:ext uri="{FF2B5EF4-FFF2-40B4-BE49-F238E27FC236}">
                <a16:creationId xmlns:a16="http://schemas.microsoft.com/office/drawing/2014/main" id="{63FECCC0-37DB-2141-8E8E-B50975E6D8DE}"/>
              </a:ext>
            </a:extLst>
          </p:cNvPr>
          <p:cNvSpPr>
            <a:spLocks noGrp="1"/>
          </p:cNvSpPr>
          <p:nvPr>
            <p:ph type="sldNum" sz="quarter" idx="26"/>
          </p:nvPr>
        </p:nvSpPr>
        <p:spPr>
          <a:xfrm>
            <a:off x="11579191" y="693538"/>
            <a:ext cx="612809" cy="613639"/>
          </a:xfrm>
          <a:prstGeom prst="rect">
            <a:avLst/>
          </a:prstGeom>
        </p:spPr>
        <p:txBody>
          <a:bodyPr anchor="ctr"/>
          <a:lstStyle>
            <a:lvl1pPr algn="l">
              <a:defRPr sz="1400">
                <a:solidFill>
                  <a:schemeClr val="bg2"/>
                </a:solidFill>
              </a:defRPr>
            </a:lvl1pPr>
          </a:lstStyle>
          <a:p>
            <a:fld id="{27F63893-9D7C-4D41-AC61-E8ABFBCB521E}" type="slidenum">
              <a:rPr lang="fr-FR" smtClean="0"/>
              <a:pPr/>
              <a:t>‹N°›</a:t>
            </a:fld>
            <a:endParaRPr lang="fr-FR" dirty="0"/>
          </a:p>
        </p:txBody>
      </p:sp>
      <p:sp>
        <p:nvSpPr>
          <p:cNvPr id="16" name="Espace réservé du texte 15">
            <a:extLst>
              <a:ext uri="{FF2B5EF4-FFF2-40B4-BE49-F238E27FC236}">
                <a16:creationId xmlns:a16="http://schemas.microsoft.com/office/drawing/2014/main" id="{4B2BB946-576E-284A-832D-770AB715C9CE}"/>
              </a:ext>
            </a:extLst>
          </p:cNvPr>
          <p:cNvSpPr>
            <a:spLocks noGrp="1"/>
          </p:cNvSpPr>
          <p:nvPr>
            <p:ph type="body" sz="quarter" idx="27"/>
          </p:nvPr>
        </p:nvSpPr>
        <p:spPr>
          <a:xfrm>
            <a:off x="1310132" y="2233556"/>
            <a:ext cx="10134306" cy="4088735"/>
          </a:xfrm>
          <a:prstGeom prst="rect">
            <a:avLst/>
          </a:prstGeom>
        </p:spPr>
        <p:txBody>
          <a:bodyPr>
            <a:normAutofit/>
          </a:bodyPr>
          <a:lstStyle>
            <a:lvl1pPr marL="406400" indent="-398463">
              <a:lnSpc>
                <a:spcPct val="100000"/>
              </a:lnSpc>
              <a:spcBef>
                <a:spcPts val="500"/>
              </a:spcBef>
              <a:buClr>
                <a:schemeClr val="bg2"/>
              </a:buClr>
              <a:buFont typeface="Police système"/>
              <a:buChar char="●"/>
              <a:tabLst/>
              <a:defRPr sz="3000" b="0">
                <a:solidFill>
                  <a:schemeClr val="tx2"/>
                </a:solidFill>
                <a:latin typeface="+mn-lt"/>
              </a:defRPr>
            </a:lvl1pPr>
            <a:lvl2pPr marL="800100" indent="-342900">
              <a:lnSpc>
                <a:spcPct val="100000"/>
              </a:lnSpc>
              <a:buClr>
                <a:schemeClr val="tx2"/>
              </a:buClr>
              <a:buSzPct val="120000"/>
              <a:buFont typeface="Police système"/>
              <a:buChar char="•"/>
              <a:defRPr sz="2600" b="0">
                <a:solidFill>
                  <a:schemeClr val="tx2"/>
                </a:solidFill>
                <a:latin typeface="+mn-lt"/>
              </a:defRPr>
            </a:lvl2pPr>
            <a:lvl3pPr marL="1143000" indent="-296863">
              <a:lnSpc>
                <a:spcPct val="100000"/>
              </a:lnSpc>
              <a:buFont typeface="Police système"/>
              <a:buChar char="•"/>
              <a:tabLst/>
              <a:defRPr sz="2400" b="0">
                <a:solidFill>
                  <a:schemeClr val="tx2"/>
                </a:solidFill>
                <a:latin typeface="+mn-lt"/>
              </a:defRPr>
            </a:lvl3pPr>
            <a:lvl4pPr marL="1385888" marR="0" indent="-261938"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200">
                <a:solidFill>
                  <a:schemeClr val="tx2"/>
                </a:solidFill>
              </a:defRPr>
            </a:lvl4pPr>
            <a:lvl5pPr marL="1649413" indent="-263525">
              <a:buFont typeface="Arial" panose="020B0604020202020204" pitchFamily="34" charset="0"/>
              <a:buChar char="•"/>
              <a:tabLst/>
              <a:defRPr sz="2000">
                <a:solidFill>
                  <a:schemeClr val="tx2"/>
                </a:solidFill>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20" name="Espace réservé du texte 16">
            <a:extLst>
              <a:ext uri="{FF2B5EF4-FFF2-40B4-BE49-F238E27FC236}">
                <a16:creationId xmlns:a16="http://schemas.microsoft.com/office/drawing/2014/main" id="{2ACF2E53-88F6-BD4B-99E6-ADECF414C959}"/>
              </a:ext>
            </a:extLst>
          </p:cNvPr>
          <p:cNvSpPr>
            <a:spLocks noGrp="1"/>
          </p:cNvSpPr>
          <p:nvPr>
            <p:ph type="body" sz="quarter" idx="19" hasCustomPrompt="1"/>
          </p:nvPr>
        </p:nvSpPr>
        <p:spPr>
          <a:xfrm>
            <a:off x="1310132" y="732616"/>
            <a:ext cx="10134306" cy="535484"/>
          </a:xfrm>
          <a:prstGeom prst="rect">
            <a:avLst/>
          </a:prstGeom>
        </p:spPr>
        <p:txBody>
          <a:bodyPr anchor="b">
            <a:noAutofit/>
          </a:bodyPr>
          <a:lstStyle>
            <a:lvl1pPr marL="0" indent="0">
              <a:buFontTx/>
              <a:buNone/>
              <a:defRPr sz="3400" b="1" cap="all" baseline="0">
                <a:solidFill>
                  <a:schemeClr val="bg2"/>
                </a:solidFill>
              </a:defRPr>
            </a:lvl1pPr>
          </a:lstStyle>
          <a:p>
            <a:r>
              <a:rPr lang="fr-FR" dirty="0"/>
              <a:t>Titre DE LA PAGE</a:t>
            </a:r>
          </a:p>
        </p:txBody>
      </p:sp>
      <p:sp>
        <p:nvSpPr>
          <p:cNvPr id="21" name="Espace réservé du texte 16">
            <a:extLst>
              <a:ext uri="{FF2B5EF4-FFF2-40B4-BE49-F238E27FC236}">
                <a16:creationId xmlns:a16="http://schemas.microsoft.com/office/drawing/2014/main" id="{F02F07DF-2781-AF4D-A902-322A8945E5B7}"/>
              </a:ext>
            </a:extLst>
          </p:cNvPr>
          <p:cNvSpPr>
            <a:spLocks noGrp="1"/>
          </p:cNvSpPr>
          <p:nvPr>
            <p:ph type="body" sz="quarter" idx="20" hasCustomPrompt="1"/>
          </p:nvPr>
        </p:nvSpPr>
        <p:spPr>
          <a:xfrm>
            <a:off x="1310132" y="1284387"/>
            <a:ext cx="9704231" cy="486557"/>
          </a:xfrm>
          <a:prstGeom prst="rect">
            <a:avLst/>
          </a:prstGeom>
        </p:spPr>
        <p:txBody>
          <a:bodyPr anchor="t">
            <a:noAutofit/>
          </a:bodyPr>
          <a:lstStyle>
            <a:lvl1pPr marL="0" indent="0">
              <a:buFontTx/>
              <a:buNone/>
              <a:defRPr sz="2400" b="0" cap="all" baseline="0">
                <a:solidFill>
                  <a:schemeClr val="tx2"/>
                </a:solidFill>
              </a:defRPr>
            </a:lvl1pPr>
          </a:lstStyle>
          <a:p>
            <a:r>
              <a:rPr lang="fr-FR" dirty="0"/>
              <a:t>Sous-titre</a:t>
            </a:r>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61773" y="5689325"/>
            <a:ext cx="641385" cy="641385"/>
          </a:xfrm>
          <a:prstGeom prst="rect">
            <a:avLst/>
          </a:prstGeom>
        </p:spPr>
      </p:pic>
    </p:spTree>
    <p:extLst>
      <p:ext uri="{BB962C8B-B14F-4D97-AF65-F5344CB8AC3E}">
        <p14:creationId xmlns:p14="http://schemas.microsoft.com/office/powerpoint/2010/main" val="2415688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8A18202-4AE3-4BA1-8CDD-C94B3FB5D253}"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3022364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23AC84E-A35A-4F13-A154-4AA72D0CD7AE}" type="datetime1">
              <a:rPr lang="fr-FR" smtClean="0"/>
              <a:t>04/12/2023</a:t>
            </a:fld>
            <a:endParaRPr lang="fr-FR"/>
          </a:p>
        </p:txBody>
      </p:sp>
      <p:sp>
        <p:nvSpPr>
          <p:cNvPr id="5" name="Footer Placeholder 4"/>
          <p:cNvSpPr>
            <a:spLocks noGrp="1"/>
          </p:cNvSpPr>
          <p:nvPr>
            <p:ph type="ftr" sz="quarter" idx="11"/>
          </p:nvPr>
        </p:nvSpPr>
        <p:spPr/>
        <p:txBody>
          <a:bodyPr/>
          <a:lstStyle/>
          <a:p>
            <a:r>
              <a:rPr lang="fr-FR"/>
              <a:t>JF. GUERIN - F. DOIRET</a:t>
            </a:r>
          </a:p>
        </p:txBody>
      </p:sp>
      <p:sp>
        <p:nvSpPr>
          <p:cNvPr id="6" name="Slide Number Placeholder 5"/>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374236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9FB470C-7A2E-42C6-91BA-D2A01C057D26}" type="datetime1">
              <a:rPr lang="fr-FR" smtClean="0"/>
              <a:t>04/12/2023</a:t>
            </a:fld>
            <a:endParaRPr lang="fr-FR"/>
          </a:p>
        </p:txBody>
      </p:sp>
      <p:sp>
        <p:nvSpPr>
          <p:cNvPr id="6" name="Footer Placeholder 5"/>
          <p:cNvSpPr>
            <a:spLocks noGrp="1"/>
          </p:cNvSpPr>
          <p:nvPr>
            <p:ph type="ftr" sz="quarter" idx="11"/>
          </p:nvPr>
        </p:nvSpPr>
        <p:spPr/>
        <p:txBody>
          <a:bodyPr/>
          <a:lstStyle/>
          <a:p>
            <a:r>
              <a:rPr lang="fr-FR"/>
              <a:t>JF. GUERIN - F. DOIRET</a:t>
            </a:r>
          </a:p>
        </p:txBody>
      </p:sp>
      <p:sp>
        <p:nvSpPr>
          <p:cNvPr id="7" name="Slide Number Placeholder 6"/>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966194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FA062AF-C482-47F2-B3CA-5437C3CA6118}" type="datetime1">
              <a:rPr lang="fr-FR" smtClean="0"/>
              <a:t>04/12/2023</a:t>
            </a:fld>
            <a:endParaRPr lang="fr-FR"/>
          </a:p>
        </p:txBody>
      </p:sp>
      <p:sp>
        <p:nvSpPr>
          <p:cNvPr id="8" name="Footer Placeholder 7"/>
          <p:cNvSpPr>
            <a:spLocks noGrp="1"/>
          </p:cNvSpPr>
          <p:nvPr>
            <p:ph type="ftr" sz="quarter" idx="11"/>
          </p:nvPr>
        </p:nvSpPr>
        <p:spPr/>
        <p:txBody>
          <a:bodyPr/>
          <a:lstStyle/>
          <a:p>
            <a:r>
              <a:rPr lang="fr-FR"/>
              <a:t>JF. GUERIN - F. DOIRET</a:t>
            </a:r>
          </a:p>
        </p:txBody>
      </p:sp>
      <p:sp>
        <p:nvSpPr>
          <p:cNvPr id="9" name="Slide Number Placeholder 8"/>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1144867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A948625-E9A0-4945-9771-D211AF48760C}" type="datetime1">
              <a:rPr lang="fr-FR" smtClean="0"/>
              <a:t>04/12/2023</a:t>
            </a:fld>
            <a:endParaRPr lang="fr-FR"/>
          </a:p>
        </p:txBody>
      </p:sp>
      <p:sp>
        <p:nvSpPr>
          <p:cNvPr id="4" name="Footer Placeholder 3"/>
          <p:cNvSpPr>
            <a:spLocks noGrp="1"/>
          </p:cNvSpPr>
          <p:nvPr>
            <p:ph type="ftr" sz="quarter" idx="11"/>
          </p:nvPr>
        </p:nvSpPr>
        <p:spPr/>
        <p:txBody>
          <a:bodyPr/>
          <a:lstStyle/>
          <a:p>
            <a:r>
              <a:rPr lang="fr-FR"/>
              <a:t>JF. GUERIN - F. DOIRET</a:t>
            </a:r>
          </a:p>
        </p:txBody>
      </p:sp>
      <p:sp>
        <p:nvSpPr>
          <p:cNvPr id="5" name="Slide Number Placeholder 4"/>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1763715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2EB7BC-89B5-48FD-90D9-90CF7473C442}" type="datetime1">
              <a:rPr lang="fr-FR" smtClean="0"/>
              <a:t>04/12/2023</a:t>
            </a:fld>
            <a:endParaRPr lang="fr-FR"/>
          </a:p>
        </p:txBody>
      </p:sp>
      <p:sp>
        <p:nvSpPr>
          <p:cNvPr id="3" name="Footer Placeholder 2"/>
          <p:cNvSpPr>
            <a:spLocks noGrp="1"/>
          </p:cNvSpPr>
          <p:nvPr>
            <p:ph type="ftr" sz="quarter" idx="11"/>
          </p:nvPr>
        </p:nvSpPr>
        <p:spPr/>
        <p:txBody>
          <a:bodyPr/>
          <a:lstStyle/>
          <a:p>
            <a:r>
              <a:rPr lang="fr-FR"/>
              <a:t>JF. GUERIN - F. DOIRET</a:t>
            </a:r>
          </a:p>
        </p:txBody>
      </p:sp>
      <p:sp>
        <p:nvSpPr>
          <p:cNvPr id="4" name="Slide Number Placeholder 3"/>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302175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8BD354F-5F86-4CCE-8654-886F6CAF05D7}" type="datetime1">
              <a:rPr lang="fr-FR" smtClean="0"/>
              <a:t>04/12/2023</a:t>
            </a:fld>
            <a:endParaRPr lang="fr-FR"/>
          </a:p>
        </p:txBody>
      </p:sp>
      <p:sp>
        <p:nvSpPr>
          <p:cNvPr id="6" name="Footer Placeholder 5"/>
          <p:cNvSpPr>
            <a:spLocks noGrp="1"/>
          </p:cNvSpPr>
          <p:nvPr>
            <p:ph type="ftr" sz="quarter" idx="11"/>
          </p:nvPr>
        </p:nvSpPr>
        <p:spPr/>
        <p:txBody>
          <a:bodyPr/>
          <a:lstStyle/>
          <a:p>
            <a:r>
              <a:rPr lang="fr-FR"/>
              <a:t>JF. GUERIN - F. DOIRET</a:t>
            </a:r>
          </a:p>
        </p:txBody>
      </p:sp>
      <p:sp>
        <p:nvSpPr>
          <p:cNvPr id="7" name="Slide Number Placeholder 6"/>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1971865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6BC34578-0705-495E-A495-1630AADD44D6}" type="datetime1">
              <a:rPr lang="fr-FR" smtClean="0"/>
              <a:t>04/12/2023</a:t>
            </a:fld>
            <a:endParaRPr lang="fr-FR"/>
          </a:p>
        </p:txBody>
      </p:sp>
      <p:sp>
        <p:nvSpPr>
          <p:cNvPr id="6" name="Footer Placeholder 5"/>
          <p:cNvSpPr>
            <a:spLocks noGrp="1"/>
          </p:cNvSpPr>
          <p:nvPr>
            <p:ph type="ftr" sz="quarter" idx="11"/>
          </p:nvPr>
        </p:nvSpPr>
        <p:spPr/>
        <p:txBody>
          <a:bodyPr/>
          <a:lstStyle/>
          <a:p>
            <a:r>
              <a:rPr lang="fr-FR"/>
              <a:t>JF. GUERIN - F. DOIRET</a:t>
            </a:r>
          </a:p>
        </p:txBody>
      </p:sp>
      <p:sp>
        <p:nvSpPr>
          <p:cNvPr id="7" name="Slide Number Placeholder 6"/>
          <p:cNvSpPr>
            <a:spLocks noGrp="1"/>
          </p:cNvSpPr>
          <p:nvPr>
            <p:ph type="sldNum" sz="quarter" idx="12"/>
          </p:nvPr>
        </p:nvSpPr>
        <p:spPr/>
        <p:txBody>
          <a:bodyPr/>
          <a:lstStyle/>
          <a:p>
            <a:fld id="{5D5A68FC-40FF-47DD-9EA9-54988091A214}" type="slidenum">
              <a:rPr lang="fr-FR" smtClean="0"/>
              <a:t>‹N°›</a:t>
            </a:fld>
            <a:endParaRPr lang="fr-FR"/>
          </a:p>
        </p:txBody>
      </p:sp>
    </p:spTree>
    <p:extLst>
      <p:ext uri="{BB962C8B-B14F-4D97-AF65-F5344CB8AC3E}">
        <p14:creationId xmlns:p14="http://schemas.microsoft.com/office/powerpoint/2010/main" val="3218692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51D20C8-AF02-41E4-A660-26F91308B577}" type="datetime1">
              <a:rPr lang="fr-FR" smtClean="0"/>
              <a:t>04/12/2023</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JF. GUERIN - F. DOIRET</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D5A68FC-40FF-47DD-9EA9-54988091A214}" type="slidenum">
              <a:rPr lang="fr-FR" smtClean="0"/>
              <a:t>‹N°›</a:t>
            </a:fld>
            <a:endParaRPr lang="fr-FR"/>
          </a:p>
        </p:txBody>
      </p:sp>
    </p:spTree>
    <p:extLst>
      <p:ext uri="{BB962C8B-B14F-4D97-AF65-F5344CB8AC3E}">
        <p14:creationId xmlns:p14="http://schemas.microsoft.com/office/powerpoint/2010/main" val="2298161841"/>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 id="2147483788" r:id="rId17"/>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88291" y="2404534"/>
            <a:ext cx="9356436" cy="1646302"/>
          </a:xfrm>
        </p:spPr>
        <p:txBody>
          <a:bodyPr/>
          <a:lstStyle/>
          <a:p>
            <a:pPr algn="l"/>
            <a:r>
              <a:rPr lang="fr-FR" dirty="0"/>
              <a:t>ETHIQUE DE  LA DISCUSSION </a:t>
            </a:r>
          </a:p>
        </p:txBody>
      </p:sp>
      <p:sp>
        <p:nvSpPr>
          <p:cNvPr id="3" name="Sous-titre 2"/>
          <p:cNvSpPr>
            <a:spLocks noGrp="1"/>
          </p:cNvSpPr>
          <p:nvPr>
            <p:ph type="subTitle" idx="1"/>
          </p:nvPr>
        </p:nvSpPr>
        <p:spPr>
          <a:xfrm>
            <a:off x="609600" y="4050833"/>
            <a:ext cx="9208655" cy="1096899"/>
          </a:xfrm>
        </p:spPr>
        <p:txBody>
          <a:bodyPr>
            <a:normAutofit/>
          </a:bodyPr>
          <a:lstStyle/>
          <a:p>
            <a:endParaRPr lang="fr-FR" sz="2800" dirty="0"/>
          </a:p>
          <a:p>
            <a:r>
              <a:rPr lang="fr-FR" sz="2800" dirty="0"/>
              <a:t>Analyse de cas soumis au comité d'éthique des HCL</a:t>
            </a:r>
          </a:p>
        </p:txBody>
      </p:sp>
      <p:sp>
        <p:nvSpPr>
          <p:cNvPr id="4" name="Espace réservé du pied de page 3"/>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1</a:t>
            </a:fld>
            <a:endParaRPr lang="fr-FR"/>
          </a:p>
        </p:txBody>
      </p:sp>
    </p:spTree>
    <p:extLst>
      <p:ext uri="{BB962C8B-B14F-4D97-AF65-F5344CB8AC3E}">
        <p14:creationId xmlns:p14="http://schemas.microsoft.com/office/powerpoint/2010/main" val="4071002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72720" y="365125"/>
            <a:ext cx="10764751" cy="955675"/>
          </a:xfrm>
        </p:spPr>
        <p:txBody>
          <a:bodyPr>
            <a:normAutofit fontScale="90000"/>
          </a:bodyPr>
          <a:lstStyle/>
          <a:p>
            <a:r>
              <a:rPr lang="fr-FR" sz="3100" b="1" dirty="0">
                <a:solidFill>
                  <a:schemeClr val="tx1"/>
                </a:solidFill>
              </a:rPr>
              <a:t>QUESTIONS SOUMISES AU COMITÉ D’ÉTHIQUE DES HCL</a:t>
            </a:r>
            <a:br>
              <a:rPr lang="fr-FR" dirty="0">
                <a:solidFill>
                  <a:schemeClr val="tx1"/>
                </a:solidFill>
              </a:rPr>
            </a:br>
            <a:endParaRPr lang="fr-FR" dirty="0">
              <a:solidFill>
                <a:schemeClr val="tx1"/>
              </a:solidFill>
            </a:endParaRPr>
          </a:p>
        </p:txBody>
      </p:sp>
      <p:sp>
        <p:nvSpPr>
          <p:cNvPr id="4" name="Espace réservé du contenu 3"/>
          <p:cNvSpPr>
            <a:spLocks noGrp="1"/>
          </p:cNvSpPr>
          <p:nvPr>
            <p:ph idx="1"/>
          </p:nvPr>
        </p:nvSpPr>
        <p:spPr>
          <a:xfrm>
            <a:off x="522241" y="1320800"/>
            <a:ext cx="9300248" cy="3907762"/>
          </a:xfrm>
        </p:spPr>
        <p:txBody>
          <a:bodyPr>
            <a:normAutofit/>
          </a:bodyPr>
          <a:lstStyle/>
          <a:p>
            <a:r>
              <a:rPr lang="fr-FR" sz="2000" dirty="0"/>
              <a:t>Contexte: demande de transfert d’une patiente chez qui on a diagnostiqué un cancer, mais porteuse d’une bactérie multi-résistante, dans un service de cancérologie:</a:t>
            </a:r>
          </a:p>
          <a:p>
            <a:pPr marL="0" indent="0">
              <a:buNone/>
            </a:pPr>
            <a:endParaRPr lang="fr-FR" sz="2000" dirty="0"/>
          </a:p>
          <a:p>
            <a:r>
              <a:rPr lang="fr-FR" sz="2000" dirty="0"/>
              <a:t> Réserves des cancérologues : les patients cancéreux hospitalisés dans le service sont en état de fragilité (immunologique) et donc sensibles aux infections </a:t>
            </a:r>
          </a:p>
          <a:p>
            <a:pPr marL="0" indent="0">
              <a:buNone/>
            </a:pPr>
            <a:endParaRPr lang="fr-FR" sz="2000" dirty="0"/>
          </a:p>
          <a:p>
            <a:r>
              <a:rPr lang="fr-FR" sz="2000" b="1" i="1" dirty="0"/>
              <a:t>Quel(s) conflit(s) entre les grands principes éthiques dans cette situation?</a:t>
            </a:r>
          </a:p>
        </p:txBody>
      </p:sp>
      <p:sp>
        <p:nvSpPr>
          <p:cNvPr id="2" name="Espace réservé du pied de page 1"/>
          <p:cNvSpPr>
            <a:spLocks noGrp="1"/>
          </p:cNvSpPr>
          <p:nvPr>
            <p:ph type="ftr" sz="quarter" idx="11"/>
          </p:nvPr>
        </p:nvSpPr>
        <p:spPr/>
        <p:txBody>
          <a:bodyPr/>
          <a:lstStyle/>
          <a:p>
            <a:r>
              <a:rPr lang="fr-FR" dirty="0"/>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10</a:t>
            </a:fld>
            <a:endParaRPr lang="fr-FR"/>
          </a:p>
        </p:txBody>
      </p:sp>
      <p:sp>
        <p:nvSpPr>
          <p:cNvPr id="6" name="ZoneTexte 5">
            <a:extLst>
              <a:ext uri="{FF2B5EF4-FFF2-40B4-BE49-F238E27FC236}">
                <a16:creationId xmlns:a16="http://schemas.microsoft.com/office/drawing/2014/main" id="{EA678801-0329-474F-B75A-EC471F4C5D7A}"/>
              </a:ext>
            </a:extLst>
          </p:cNvPr>
          <p:cNvSpPr txBox="1"/>
          <p:nvPr/>
        </p:nvSpPr>
        <p:spPr>
          <a:xfrm>
            <a:off x="1798564" y="5034798"/>
            <a:ext cx="6685035" cy="1200329"/>
          </a:xfrm>
          <a:prstGeom prst="rect">
            <a:avLst/>
          </a:prstGeom>
          <a:noFill/>
        </p:spPr>
        <p:txBody>
          <a:bodyPr wrap="square" rtlCol="0">
            <a:spAutoFit/>
          </a:bodyPr>
          <a:lstStyle/>
          <a:p>
            <a:r>
              <a:rPr lang="fr-FR" i="1" dirty="0"/>
              <a:t>Pb de justice. Conflit entre le bénéfice individuel (intérêt pour la patiente d’être transférée dans un service spécialisé) et le risque de malfaisance collective (contamination des autres patients du service)</a:t>
            </a:r>
          </a:p>
        </p:txBody>
      </p:sp>
    </p:spTree>
    <p:extLst>
      <p:ext uri="{BB962C8B-B14F-4D97-AF65-F5344CB8AC3E}">
        <p14:creationId xmlns:p14="http://schemas.microsoft.com/office/powerpoint/2010/main" val="280774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p:cNvSpPr>
            <a:spLocks noGrp="1"/>
          </p:cNvSpPr>
          <p:nvPr>
            <p:ph type="title"/>
          </p:nvPr>
        </p:nvSpPr>
        <p:spPr>
          <a:xfrm>
            <a:off x="785092" y="119591"/>
            <a:ext cx="9993744" cy="1816100"/>
          </a:xfrm>
        </p:spPr>
        <p:txBody>
          <a:bodyPr>
            <a:normAutofit/>
          </a:bodyPr>
          <a:lstStyle/>
          <a:p>
            <a:br>
              <a:rPr lang="fr-FR" altLang="fr-FR" sz="2800" dirty="0">
                <a:latin typeface="+mn-lt"/>
              </a:rPr>
            </a:br>
            <a:r>
              <a:rPr lang="fr-FR" altLang="fr-FR" sz="2800" b="1" dirty="0">
                <a:solidFill>
                  <a:schemeClr val="tx1"/>
                </a:solidFill>
                <a:latin typeface="+mn-lt"/>
              </a:rPr>
              <a:t>QUESTIONS SOUMISES AU COMITÉ D’ÉTHIQUE DES HCL</a:t>
            </a:r>
          </a:p>
        </p:txBody>
      </p:sp>
      <p:sp>
        <p:nvSpPr>
          <p:cNvPr id="26627" name="Espace réservé du contenu 2"/>
          <p:cNvSpPr>
            <a:spLocks noGrp="1"/>
          </p:cNvSpPr>
          <p:nvPr>
            <p:ph idx="1"/>
          </p:nvPr>
        </p:nvSpPr>
        <p:spPr>
          <a:xfrm>
            <a:off x="677333" y="1935691"/>
            <a:ext cx="9648921" cy="4105671"/>
          </a:xfrm>
        </p:spPr>
        <p:txBody>
          <a:bodyPr>
            <a:normAutofit fontScale="92500" lnSpcReduction="10000"/>
          </a:bodyPr>
          <a:lstStyle/>
          <a:p>
            <a:r>
              <a:rPr lang="fr-FR" altLang="fr-FR" sz="2200" dirty="0"/>
              <a:t>Contexte: </a:t>
            </a:r>
            <a:r>
              <a:rPr lang="fr-FR" altLang="fr-FR" sz="2200" b="1" dirty="0"/>
              <a:t>Maintien en réanimation d’une personne en vue d’un prélèvement d’organes (cadre du « Maastricht 3 »)</a:t>
            </a:r>
            <a:br>
              <a:rPr lang="fr-FR" altLang="fr-FR" sz="2200" b="1" dirty="0"/>
            </a:br>
            <a:r>
              <a:rPr lang="fr-FR" altLang="fr-FR" sz="2200" dirty="0"/>
              <a:t>Analyse de la question </a:t>
            </a:r>
            <a:r>
              <a:rPr lang="fr-FR" altLang="fr-FR" sz="2200" b="1" dirty="0"/>
              <a:t> : </a:t>
            </a:r>
            <a:endParaRPr lang="fr-FR" altLang="fr-FR" sz="2200" dirty="0"/>
          </a:p>
          <a:p>
            <a:r>
              <a:rPr lang="fr-FR" altLang="fr-FR" sz="2200" dirty="0"/>
              <a:t>Lorsque la gravité initiale d’une lésion cérébrale est telle que les soins de réanimation apparaissent inutiles, la loi Leonetti de 2005 autorise l’arrêt des traitements afin d’éviter une situation d’obstination déraisonnable tout en dispensant des soins palliatifs. Cette loi a été renforcée par la loi </a:t>
            </a:r>
            <a:r>
              <a:rPr lang="fr-FR" altLang="fr-FR" sz="2200" dirty="0" err="1"/>
              <a:t>Clayes</a:t>
            </a:r>
            <a:r>
              <a:rPr lang="fr-FR" altLang="fr-FR" sz="2200" dirty="0"/>
              <a:t> Leonetti du 2 février 2016;</a:t>
            </a:r>
          </a:p>
          <a:p>
            <a:r>
              <a:rPr lang="fr-FR" altLang="fr-FR" sz="2200" dirty="0"/>
              <a:t> Toutefois, lorsque la fin de vie est envisagée et qu’un prélèvement d’organe(s) s’avère possible, la question peut être posée à la famille avant même que la mort encéphalique n’intervienne. Les soins de réanimation seront alors maintenus, voire intensifiés, afin d’éviter la détérioration des organes « </a:t>
            </a:r>
            <a:r>
              <a:rPr lang="fr-FR" altLang="fr-FR" sz="2200" dirty="0" err="1"/>
              <a:t>prélevables</a:t>
            </a:r>
            <a:r>
              <a:rPr lang="fr-FR" altLang="fr-FR" sz="2200" dirty="0"/>
              <a:t> ».</a:t>
            </a:r>
          </a:p>
          <a:p>
            <a:endParaRPr lang="fr-FR" altLang="fr-FR" sz="2400" dirty="0"/>
          </a:p>
        </p:txBody>
      </p:sp>
      <p:sp>
        <p:nvSpPr>
          <p:cNvPr id="26628" name="Espace réservé du pied de page 3"/>
          <p:cNvSpPr>
            <a:spLocks noGrp="1"/>
          </p:cNvSpPr>
          <p:nvPr>
            <p:ph type="ftr" sz="quarter" idx="11"/>
          </p:nvPr>
        </p:nvSpPr>
        <p:spPr>
          <a:noFill/>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r>
              <a:rPr lang="fr-FR" altLang="fr-FR" sz="1400"/>
              <a:t>JF. GUERIN - F. DOIRET</a:t>
            </a:r>
            <a:endParaRPr lang="fr-FR" altLang="fr-FR" sz="1400" dirty="0"/>
          </a:p>
        </p:txBody>
      </p:sp>
      <p:sp>
        <p:nvSpPr>
          <p:cNvPr id="3" name="Espace réservé du numéro de diapositive 2"/>
          <p:cNvSpPr>
            <a:spLocks noGrp="1"/>
          </p:cNvSpPr>
          <p:nvPr>
            <p:ph type="sldNum" sz="quarter" idx="12"/>
          </p:nvPr>
        </p:nvSpPr>
        <p:spPr/>
        <p:txBody>
          <a:bodyPr/>
          <a:lstStyle/>
          <a:p>
            <a:fld id="{5D5A68FC-40FF-47DD-9EA9-54988091A214}" type="slidenum">
              <a:rPr lang="fr-FR" smtClean="0"/>
              <a:t>11</a:t>
            </a:fld>
            <a:endParaRPr lang="fr-FR"/>
          </a:p>
        </p:txBody>
      </p:sp>
    </p:spTree>
    <p:extLst>
      <p:ext uri="{BB962C8B-B14F-4D97-AF65-F5344CB8AC3E}">
        <p14:creationId xmlns:p14="http://schemas.microsoft.com/office/powerpoint/2010/main" val="2928917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pied de page 3"/>
          <p:cNvSpPr>
            <a:spLocks noGrp="1"/>
          </p:cNvSpPr>
          <p:nvPr>
            <p:ph type="ftr" sz="quarter" idx="11"/>
          </p:nvPr>
        </p:nvSpPr>
        <p:spPr>
          <a:noFill/>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r>
              <a:rPr lang="fr-FR" altLang="fr-FR" sz="1400"/>
              <a:t>JF. GUERIN - F. DOIRET</a:t>
            </a:r>
            <a:endParaRPr lang="fr-FR" altLang="fr-FR" sz="1400" dirty="0"/>
          </a:p>
        </p:txBody>
      </p:sp>
      <p:sp>
        <p:nvSpPr>
          <p:cNvPr id="27651" name="ZoneTexte 4"/>
          <p:cNvSpPr txBox="1">
            <a:spLocks noChangeArrowheads="1"/>
          </p:cNvSpPr>
          <p:nvPr/>
        </p:nvSpPr>
        <p:spPr bwMode="auto">
          <a:xfrm>
            <a:off x="677334" y="1773382"/>
            <a:ext cx="937183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marL="342900" indent="-342900">
              <a:spcBef>
                <a:spcPct val="0"/>
              </a:spcBef>
              <a:buClrTx/>
              <a:buSzTx/>
              <a:buFont typeface="Wingdings" panose="05000000000000000000" pitchFamily="2" charset="2"/>
              <a:buChar char="q"/>
            </a:pPr>
            <a:r>
              <a:rPr lang="fr-FR" altLang="fr-FR" sz="2000" dirty="0">
                <a:latin typeface="+mn-lt"/>
              </a:rPr>
              <a:t>Son principal objectif, en tant que réanimateur, est de prodiguer des soins dans l’optique de faire le maximum pour le patient, et non pour permettre de sauvegarder ses organes au nom de l’intérêt d’un autre.</a:t>
            </a:r>
          </a:p>
          <a:p>
            <a:pPr marL="342900" indent="-342900">
              <a:spcBef>
                <a:spcPct val="0"/>
              </a:spcBef>
              <a:buClrTx/>
              <a:buSzTx/>
              <a:buFont typeface="Wingdings" panose="05000000000000000000" pitchFamily="2" charset="2"/>
              <a:buChar char="q"/>
            </a:pPr>
            <a:r>
              <a:rPr lang="fr-FR" altLang="fr-FR" sz="2000" dirty="0">
                <a:latin typeface="+mn-lt"/>
              </a:rPr>
              <a:t>L’obligation de l’équipe médicale d’éviter une obstination déraisonnable, qui pourra infliger une souffrance supplémentaire pour les familles.</a:t>
            </a:r>
          </a:p>
          <a:p>
            <a:pPr marL="342900" indent="-342900">
              <a:spcBef>
                <a:spcPct val="0"/>
              </a:spcBef>
              <a:buClrTx/>
              <a:buSzTx/>
              <a:buFont typeface="Wingdings" panose="05000000000000000000" pitchFamily="2" charset="2"/>
              <a:buChar char="q"/>
            </a:pPr>
            <a:r>
              <a:rPr lang="fr-FR" altLang="fr-FR" sz="2000" dirty="0">
                <a:latin typeface="+mn-lt"/>
              </a:rPr>
              <a:t> Il existe un conflit entre les décisions possibles au regard de l’intérêt du patient (risque d’état neurovégétatif), celui de la famille (allongement du délai de la mort ), et celui des receveurs (vie sauvée ou améliorée).</a:t>
            </a:r>
          </a:p>
          <a:p>
            <a:pPr>
              <a:spcBef>
                <a:spcPct val="0"/>
              </a:spcBef>
              <a:buClrTx/>
              <a:buSzTx/>
              <a:buNone/>
            </a:pPr>
            <a:endParaRPr lang="fr-FR" sz="2000" i="1" dirty="0"/>
          </a:p>
          <a:p>
            <a:pPr>
              <a:spcBef>
                <a:spcPct val="0"/>
              </a:spcBef>
              <a:buClrTx/>
              <a:buSzTx/>
              <a:buNone/>
            </a:pPr>
            <a:endParaRPr lang="fr-FR" sz="2000" b="1" i="1" dirty="0"/>
          </a:p>
          <a:p>
            <a:pPr>
              <a:spcBef>
                <a:spcPct val="0"/>
              </a:spcBef>
              <a:buClrTx/>
              <a:buSzTx/>
              <a:buNone/>
            </a:pPr>
            <a:r>
              <a:rPr lang="fr-FR" sz="2000" b="1" i="1" dirty="0"/>
              <a:t>Quel avis donner et comment l’argumenter?</a:t>
            </a:r>
          </a:p>
          <a:p>
            <a:pPr eaLnBrk="1" hangingPunct="1">
              <a:spcBef>
                <a:spcPct val="0"/>
              </a:spcBef>
              <a:buClrTx/>
              <a:buSzTx/>
              <a:buFontTx/>
              <a:buNone/>
            </a:pPr>
            <a:endParaRPr lang="fr-FR" altLang="fr-FR" sz="2000" dirty="0">
              <a:latin typeface="+mn-lt"/>
            </a:endParaRPr>
          </a:p>
        </p:txBody>
      </p:sp>
      <p:sp>
        <p:nvSpPr>
          <p:cNvPr id="27652" name="ZoneTexte 5"/>
          <p:cNvSpPr txBox="1">
            <a:spLocks noChangeArrowheads="1"/>
          </p:cNvSpPr>
          <p:nvPr/>
        </p:nvSpPr>
        <p:spPr bwMode="auto">
          <a:xfrm>
            <a:off x="840509" y="609600"/>
            <a:ext cx="1005624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eaLnBrk="1" hangingPunct="1">
              <a:spcBef>
                <a:spcPct val="0"/>
              </a:spcBef>
              <a:buClrTx/>
              <a:buSzTx/>
              <a:buFontTx/>
              <a:buNone/>
            </a:pPr>
            <a:r>
              <a:rPr lang="fr-FR" altLang="fr-FR" sz="2800" b="1" dirty="0">
                <a:latin typeface="Trebuchet MS" panose="020B0603020202020204" pitchFamily="34" charset="0"/>
              </a:rPr>
              <a:t>LE RÉANIMATEUR EST FACE À UN CONFLIT ÉTHIQUE </a:t>
            </a:r>
          </a:p>
        </p:txBody>
      </p:sp>
      <p:sp>
        <p:nvSpPr>
          <p:cNvPr id="2" name="Espace réservé du numéro de diapositive 1"/>
          <p:cNvSpPr>
            <a:spLocks noGrp="1"/>
          </p:cNvSpPr>
          <p:nvPr>
            <p:ph type="sldNum" sz="quarter" idx="12"/>
          </p:nvPr>
        </p:nvSpPr>
        <p:spPr/>
        <p:txBody>
          <a:bodyPr/>
          <a:lstStyle/>
          <a:p>
            <a:fld id="{5D5A68FC-40FF-47DD-9EA9-54988091A214}" type="slidenum">
              <a:rPr lang="fr-FR" smtClean="0"/>
              <a:t>12</a:t>
            </a:fld>
            <a:endParaRPr lang="fr-FR"/>
          </a:p>
        </p:txBody>
      </p:sp>
    </p:spTree>
    <p:extLst>
      <p:ext uri="{BB962C8B-B14F-4D97-AF65-F5344CB8AC3E}">
        <p14:creationId xmlns:p14="http://schemas.microsoft.com/office/powerpoint/2010/main" val="309611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pied de page 1"/>
          <p:cNvSpPr>
            <a:spLocks noGrp="1"/>
          </p:cNvSpPr>
          <p:nvPr>
            <p:ph type="ftr" sz="quarter" idx="11"/>
          </p:nvPr>
        </p:nvSpPr>
        <p:spPr>
          <a:noFill/>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r>
              <a:rPr lang="fr-FR" altLang="fr-FR" sz="1400"/>
              <a:t>JF. GUERIN - F. DOIRET</a:t>
            </a:r>
            <a:endParaRPr lang="fr-FR" altLang="fr-FR" sz="1400" dirty="0"/>
          </a:p>
        </p:txBody>
      </p:sp>
      <p:sp>
        <p:nvSpPr>
          <p:cNvPr id="28675" name="ZoneTexte 2"/>
          <p:cNvSpPr txBox="1">
            <a:spLocks noChangeArrowheads="1"/>
          </p:cNvSpPr>
          <p:nvPr/>
        </p:nvSpPr>
        <p:spPr bwMode="auto">
          <a:xfrm>
            <a:off x="840510" y="378691"/>
            <a:ext cx="80633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eaLnBrk="1" hangingPunct="1">
              <a:spcBef>
                <a:spcPct val="0"/>
              </a:spcBef>
              <a:buClrTx/>
              <a:buSzTx/>
              <a:buFontTx/>
              <a:buNone/>
            </a:pPr>
            <a:r>
              <a:rPr lang="fr-FR" altLang="fr-FR" b="1" dirty="0">
                <a:latin typeface="Trebuchet MS" panose="020B0603020202020204" pitchFamily="34" charset="0"/>
              </a:rPr>
              <a:t>RÉPONSE DU COMITÉ D’ETHIQUE</a:t>
            </a:r>
          </a:p>
        </p:txBody>
      </p:sp>
      <p:sp>
        <p:nvSpPr>
          <p:cNvPr id="28676" name="ZoneTexte 3"/>
          <p:cNvSpPr txBox="1">
            <a:spLocks noChangeArrowheads="1"/>
          </p:cNvSpPr>
          <p:nvPr/>
        </p:nvSpPr>
        <p:spPr bwMode="auto">
          <a:xfrm>
            <a:off x="572655" y="979055"/>
            <a:ext cx="9919854"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eaLnBrk="1" hangingPunct="1">
              <a:spcBef>
                <a:spcPct val="0"/>
              </a:spcBef>
              <a:buClrTx/>
              <a:buSzTx/>
              <a:buFontTx/>
              <a:buNone/>
            </a:pPr>
            <a:r>
              <a:rPr lang="fr-FR" altLang="fr-FR" sz="2000" dirty="0">
                <a:latin typeface="+mn-lt"/>
              </a:rPr>
              <a:t>Ce conflit éventuel entre les différents intérêts en présence doit être résolu par la prise en compte des principaux critères éthiques :</a:t>
            </a:r>
          </a:p>
          <a:p>
            <a:pPr eaLnBrk="1" hangingPunct="1">
              <a:spcBef>
                <a:spcPct val="0"/>
              </a:spcBef>
              <a:buClrTx/>
              <a:buSzTx/>
              <a:buFontTx/>
              <a:buNone/>
            </a:pPr>
            <a:endParaRPr lang="fr-FR" altLang="fr-FR" sz="2000" dirty="0">
              <a:latin typeface="+mn-lt"/>
            </a:endParaRPr>
          </a:p>
          <a:p>
            <a:pPr marL="342900" indent="-342900" eaLnBrk="1" hangingPunct="1">
              <a:spcBef>
                <a:spcPct val="0"/>
              </a:spcBef>
              <a:buClrTx/>
              <a:buSzTx/>
              <a:buFont typeface="Wingdings" panose="05000000000000000000" pitchFamily="2" charset="2"/>
              <a:buChar char="Ø"/>
            </a:pPr>
            <a:r>
              <a:rPr lang="fr-FR" altLang="fr-FR" sz="2000" b="1" dirty="0">
                <a:latin typeface="+mn-lt"/>
              </a:rPr>
              <a:t>1.L’attention portée au respect de la liberté des patients et des familles</a:t>
            </a:r>
            <a:r>
              <a:rPr lang="fr-FR" altLang="fr-FR" sz="2000" dirty="0">
                <a:latin typeface="+mn-lt"/>
              </a:rPr>
              <a:t> :</a:t>
            </a:r>
          </a:p>
          <a:p>
            <a:pPr marL="342900" indent="-342900" eaLnBrk="1" hangingPunct="1">
              <a:spcBef>
                <a:spcPct val="0"/>
              </a:spcBef>
              <a:buClrTx/>
              <a:buSzTx/>
              <a:buFont typeface="Wingdings" panose="05000000000000000000" pitchFamily="2" charset="2"/>
              <a:buChar char="Ø"/>
            </a:pPr>
            <a:r>
              <a:rPr lang="fr-FR" altLang="fr-FR" sz="2000" b="1" dirty="0">
                <a:latin typeface="+mn-lt"/>
              </a:rPr>
              <a:t>2. La volonté de ne pas nuire</a:t>
            </a:r>
            <a:r>
              <a:rPr lang="fr-FR" altLang="fr-FR" sz="2000" dirty="0">
                <a:latin typeface="+mn-lt"/>
              </a:rPr>
              <a:t>, ne pas ajouter de la souffrance au patient et à sa famille tant pendant la période de réanimation qu’au regard du risque de vie dans un état neuro-végétatif. Pour </a:t>
            </a:r>
            <a:r>
              <a:rPr lang="fr-FR" altLang="fr-FR" sz="2000" dirty="0" err="1">
                <a:latin typeface="+mn-lt"/>
              </a:rPr>
              <a:t>cela,il</a:t>
            </a:r>
            <a:r>
              <a:rPr lang="fr-FR" altLang="fr-FR" sz="2000" dirty="0">
                <a:latin typeface="+mn-lt"/>
              </a:rPr>
              <a:t> convient de limiter la durée supplémentaire de la réanimation : une durée maximale de 3 jours apparaît comme un délai acceptable </a:t>
            </a:r>
          </a:p>
          <a:p>
            <a:pPr marL="342900" indent="-342900">
              <a:spcBef>
                <a:spcPct val="0"/>
              </a:spcBef>
              <a:buClrTx/>
              <a:buSzTx/>
              <a:buFont typeface="Wingdings" panose="05000000000000000000" pitchFamily="2" charset="2"/>
              <a:buChar char="Ø"/>
            </a:pPr>
            <a:r>
              <a:rPr lang="fr-FR" altLang="fr-FR" sz="2000" dirty="0">
                <a:latin typeface="+mn-lt"/>
              </a:rPr>
              <a:t>3. L’importance de la bienfaisance : indiscutable au regard du nombre de vies sauvées.</a:t>
            </a:r>
          </a:p>
          <a:p>
            <a:pPr marL="342900" indent="-342900">
              <a:spcBef>
                <a:spcPct val="0"/>
              </a:spcBef>
              <a:buClrTx/>
              <a:buSzTx/>
              <a:buFont typeface="Wingdings" panose="05000000000000000000" pitchFamily="2" charset="2"/>
              <a:buChar char="Ø"/>
            </a:pPr>
            <a:r>
              <a:rPr lang="fr-FR" altLang="fr-FR" sz="2000" dirty="0">
                <a:latin typeface="+mn-lt"/>
              </a:rPr>
              <a:t>4. L’obligation d’être juste envers tous les patients qui peuvent bénéficier de la réanimation</a:t>
            </a:r>
          </a:p>
          <a:p>
            <a:pPr marL="342900" indent="-342900">
              <a:spcBef>
                <a:spcPct val="0"/>
              </a:spcBef>
              <a:buClrTx/>
              <a:buSzTx/>
              <a:buFont typeface="Wingdings" panose="05000000000000000000" pitchFamily="2" charset="2"/>
              <a:buChar char="Ø"/>
            </a:pPr>
            <a:endParaRPr lang="fr-FR" altLang="fr-FR" sz="2000" dirty="0">
              <a:latin typeface="+mn-lt"/>
            </a:endParaRPr>
          </a:p>
          <a:p>
            <a:pPr marL="342900" indent="-342900">
              <a:spcBef>
                <a:spcPct val="0"/>
              </a:spcBef>
              <a:buClrTx/>
              <a:buSzTx/>
              <a:buFont typeface="Wingdings" panose="05000000000000000000" pitchFamily="2" charset="2"/>
              <a:buChar char="Ø"/>
            </a:pPr>
            <a:r>
              <a:rPr lang="fr-FR" altLang="fr-FR" sz="2000" dirty="0">
                <a:latin typeface="+mn-lt"/>
              </a:rPr>
              <a:t>Dans ce cas, l’instance éthique sollicitée n’a pas rendu une réponse « binaire », mais une proposition d’arbre décisionnel</a:t>
            </a:r>
          </a:p>
          <a:p>
            <a:pPr marL="1085850" lvl="1" indent="-342900">
              <a:spcBef>
                <a:spcPct val="0"/>
              </a:spcBef>
              <a:buClrTx/>
              <a:buSzTx/>
              <a:buFont typeface="Wingdings" panose="05000000000000000000" pitchFamily="2" charset="2"/>
              <a:buChar char="Ø"/>
            </a:pPr>
            <a:endParaRPr lang="fr-FR" altLang="fr-FR" sz="1600" dirty="0">
              <a:latin typeface="+mn-lt"/>
            </a:endParaRPr>
          </a:p>
          <a:p>
            <a:pPr marL="342900" indent="-342900" eaLnBrk="1" hangingPunct="1">
              <a:spcBef>
                <a:spcPct val="0"/>
              </a:spcBef>
              <a:buClrTx/>
              <a:buSzTx/>
              <a:buFont typeface="Wingdings" panose="05000000000000000000" pitchFamily="2" charset="2"/>
              <a:buChar char="Ø"/>
            </a:pPr>
            <a:endParaRPr lang="fr-FR" altLang="fr-FR" sz="2000" dirty="0">
              <a:latin typeface="+mn-lt"/>
            </a:endParaRPr>
          </a:p>
        </p:txBody>
      </p:sp>
      <p:sp>
        <p:nvSpPr>
          <p:cNvPr id="2" name="Espace réservé du numéro de diapositive 1"/>
          <p:cNvSpPr>
            <a:spLocks noGrp="1"/>
          </p:cNvSpPr>
          <p:nvPr>
            <p:ph type="sldNum" sz="quarter" idx="12"/>
          </p:nvPr>
        </p:nvSpPr>
        <p:spPr/>
        <p:txBody>
          <a:bodyPr/>
          <a:lstStyle/>
          <a:p>
            <a:fld id="{5D5A68FC-40FF-47DD-9EA9-54988091A214}" type="slidenum">
              <a:rPr lang="fr-FR" smtClean="0"/>
              <a:t>13</a:t>
            </a:fld>
            <a:endParaRPr lang="fr-FR"/>
          </a:p>
        </p:txBody>
      </p:sp>
    </p:spTree>
    <p:extLst>
      <p:ext uri="{BB962C8B-B14F-4D97-AF65-F5344CB8AC3E}">
        <p14:creationId xmlns:p14="http://schemas.microsoft.com/office/powerpoint/2010/main" val="2740062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E4F468-36C6-4AF6-B00E-7B9D71E6E147}"/>
              </a:ext>
            </a:extLst>
          </p:cNvPr>
          <p:cNvSpPr>
            <a:spLocks noGrp="1"/>
          </p:cNvSpPr>
          <p:nvPr>
            <p:ph type="title"/>
          </p:nvPr>
        </p:nvSpPr>
        <p:spPr>
          <a:xfrm>
            <a:off x="838199" y="365125"/>
            <a:ext cx="10613571" cy="1325563"/>
          </a:xfrm>
        </p:spPr>
        <p:txBody>
          <a:bodyPr>
            <a:normAutofit/>
          </a:bodyPr>
          <a:lstStyle/>
          <a:p>
            <a:r>
              <a:rPr lang="fr-FR" altLang="fr-FR" sz="2800" b="1" dirty="0">
                <a:solidFill>
                  <a:schemeClr val="tx1"/>
                </a:solidFill>
              </a:rPr>
              <a:t>QUESTIONS SOUMISES AU COMITÉ D’ÉTHIQUE DES HCL</a:t>
            </a:r>
            <a:br>
              <a:rPr lang="fr-FR" altLang="fr-FR" sz="3200" dirty="0">
                <a:solidFill>
                  <a:schemeClr val="tx1"/>
                </a:solidFill>
              </a:rPr>
            </a:br>
            <a:endParaRPr lang="fr-FR" sz="3200" dirty="0">
              <a:solidFill>
                <a:schemeClr val="tx1"/>
              </a:solidFill>
            </a:endParaRPr>
          </a:p>
        </p:txBody>
      </p:sp>
      <p:sp>
        <p:nvSpPr>
          <p:cNvPr id="3" name="Espace réservé du contenu 2">
            <a:extLst>
              <a:ext uri="{FF2B5EF4-FFF2-40B4-BE49-F238E27FC236}">
                <a16:creationId xmlns:a16="http://schemas.microsoft.com/office/drawing/2014/main" id="{D02AA156-0216-4799-9DA2-37D8E3A41B63}"/>
              </a:ext>
            </a:extLst>
          </p:cNvPr>
          <p:cNvSpPr>
            <a:spLocks noGrp="1"/>
          </p:cNvSpPr>
          <p:nvPr>
            <p:ph idx="1"/>
          </p:nvPr>
        </p:nvSpPr>
        <p:spPr>
          <a:xfrm>
            <a:off x="457201" y="1524001"/>
            <a:ext cx="9665854" cy="3738879"/>
          </a:xfrm>
        </p:spPr>
        <p:txBody>
          <a:bodyPr>
            <a:normAutofit/>
          </a:bodyPr>
          <a:lstStyle/>
          <a:p>
            <a:r>
              <a:rPr lang="fr-FR" altLang="fr-FR" sz="2000" b="1" dirty="0"/>
              <a:t>La question du respect des directives anticipées</a:t>
            </a:r>
            <a:r>
              <a:rPr lang="fr-FR" altLang="fr-FR" sz="2000" dirty="0"/>
              <a:t>:</a:t>
            </a:r>
          </a:p>
          <a:p>
            <a:r>
              <a:rPr lang="fr-FR" sz="2000" dirty="0"/>
              <a:t>Contexte : une patiente de 63 ans est admise au milieu de la nuit aux urgences neurologiques pour rupture d’anévrisme cérébral. Elle est sauvée mais gardera des séquelles vraisemblablement graves, bien que cette gravité soit impossible à préciser.</a:t>
            </a:r>
          </a:p>
          <a:p>
            <a:r>
              <a:rPr lang="fr-FR" sz="2000" dirty="0"/>
              <a:t>Au matin, on découvre dans ses papiers des directives anticipées (DA) indiquant son refus d’être réanimée dans ce contexte qu’elle connaissait parfaitement</a:t>
            </a:r>
          </a:p>
          <a:p>
            <a:pPr lvl="1"/>
            <a:r>
              <a:rPr lang="fr-FR" sz="1800" i="1" dirty="0"/>
              <a:t>Dilemme éthique : puisque l’intervention a eu lieu, faut-il poursuivre les soins en ne tenant pas compte des DA, ou au contraire arrêter les soins actifs en estimant que les DA doivent primer sur toute autre considération?</a:t>
            </a:r>
          </a:p>
        </p:txBody>
      </p:sp>
      <p:sp>
        <p:nvSpPr>
          <p:cNvPr id="4" name="Espace réservé du pied de page 3"/>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14</a:t>
            </a:fld>
            <a:endParaRPr lang="fr-FR"/>
          </a:p>
        </p:txBody>
      </p:sp>
      <p:sp>
        <p:nvSpPr>
          <p:cNvPr id="6" name="ZoneTexte 5">
            <a:extLst>
              <a:ext uri="{FF2B5EF4-FFF2-40B4-BE49-F238E27FC236}">
                <a16:creationId xmlns:a16="http://schemas.microsoft.com/office/drawing/2014/main" id="{96DFF8DF-210A-49D7-90DC-1B66D1E8106D}"/>
              </a:ext>
            </a:extLst>
          </p:cNvPr>
          <p:cNvSpPr txBox="1"/>
          <p:nvPr/>
        </p:nvSpPr>
        <p:spPr>
          <a:xfrm>
            <a:off x="941494" y="5249517"/>
            <a:ext cx="8497146" cy="923330"/>
          </a:xfrm>
          <a:prstGeom prst="rect">
            <a:avLst/>
          </a:prstGeom>
          <a:noFill/>
        </p:spPr>
        <p:txBody>
          <a:bodyPr wrap="square" rtlCol="0">
            <a:spAutoFit/>
          </a:bodyPr>
          <a:lstStyle/>
          <a:p>
            <a:r>
              <a:rPr lang="fr-FR" dirty="0"/>
              <a:t>Avis du comité : dans la mesure où les DA ont été exprimées sans </a:t>
            </a:r>
            <a:r>
              <a:rPr lang="fr-FR" dirty="0" err="1"/>
              <a:t>ambiguité</a:t>
            </a:r>
            <a:r>
              <a:rPr lang="fr-FR" dirty="0"/>
              <a:t>, il faut respecter la volonté de la patiente ( continuer les soins , avec un risque de séquelles important, représenterait de la malfaisance)</a:t>
            </a:r>
          </a:p>
        </p:txBody>
      </p:sp>
    </p:spTree>
    <p:extLst>
      <p:ext uri="{BB962C8B-B14F-4D97-AF65-F5344CB8AC3E}">
        <p14:creationId xmlns:p14="http://schemas.microsoft.com/office/powerpoint/2010/main" val="2176421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E6B94E-3A02-4A5E-A01E-56EE8C0686A2}"/>
              </a:ext>
            </a:extLst>
          </p:cNvPr>
          <p:cNvSpPr>
            <a:spLocks noGrp="1"/>
          </p:cNvSpPr>
          <p:nvPr>
            <p:ph type="title"/>
          </p:nvPr>
        </p:nvSpPr>
        <p:spPr>
          <a:xfrm>
            <a:off x="677334" y="609600"/>
            <a:ext cx="9086426" cy="1320800"/>
          </a:xfrm>
        </p:spPr>
        <p:txBody>
          <a:bodyPr>
            <a:normAutofit fontScale="90000"/>
          </a:bodyPr>
          <a:lstStyle/>
          <a:p>
            <a:r>
              <a:rPr lang="fr-FR" sz="3100" b="1" dirty="0">
                <a:solidFill>
                  <a:schemeClr val="tx1"/>
                </a:solidFill>
              </a:rPr>
              <a:t>QUESTIONS SOUMISES AU COMITÉ D’ÉTHIQUE DES HCL</a:t>
            </a:r>
            <a:br>
              <a:rPr lang="fr-FR" b="1" dirty="0"/>
            </a:br>
            <a:r>
              <a:rPr lang="fr-FR" b="1" dirty="0"/>
              <a:t>	dossier de pédiatrie</a:t>
            </a:r>
            <a:endParaRPr lang="fr-FR" dirty="0"/>
          </a:p>
        </p:txBody>
      </p:sp>
      <p:sp>
        <p:nvSpPr>
          <p:cNvPr id="3" name="Espace réservé du contenu 2">
            <a:extLst>
              <a:ext uri="{FF2B5EF4-FFF2-40B4-BE49-F238E27FC236}">
                <a16:creationId xmlns:a16="http://schemas.microsoft.com/office/drawing/2014/main" id="{D2F7A8EA-83D5-4492-8221-8F61C3914DDF}"/>
              </a:ext>
            </a:extLst>
          </p:cNvPr>
          <p:cNvSpPr>
            <a:spLocks noGrp="1"/>
          </p:cNvSpPr>
          <p:nvPr>
            <p:ph idx="1"/>
          </p:nvPr>
        </p:nvSpPr>
        <p:spPr>
          <a:xfrm>
            <a:off x="677334" y="1706881"/>
            <a:ext cx="8596668" cy="2733039"/>
          </a:xfrm>
        </p:spPr>
        <p:txBody>
          <a:bodyPr/>
          <a:lstStyle/>
          <a:p>
            <a:r>
              <a:rPr lang="fr-FR" dirty="0"/>
              <a:t>Situation d’un enfant de 5 mois né prématuré, qui souffre de multi-pathologies, la plus grave étant une insuffisance hépatique sévère qui nécessiterait une greffe hépatique. L’enfant est sous nutrition parentérale, il souffre d’atteintes neurologiques avec des séquelles probables.</a:t>
            </a:r>
          </a:p>
          <a:p>
            <a:r>
              <a:rPr lang="fr-FR" dirty="0"/>
              <a:t>Le contexte familial est très préoccupant : père en prison, mère en situation précaire et toxicomane.</a:t>
            </a:r>
          </a:p>
          <a:p>
            <a:r>
              <a:rPr lang="fr-FR" dirty="0"/>
              <a:t>Question éthique :la réalisation d’une greffe hépatique est-elle licite dans ce contexte?</a:t>
            </a:r>
          </a:p>
          <a:p>
            <a:endParaRPr lang="fr-FR" dirty="0"/>
          </a:p>
        </p:txBody>
      </p:sp>
      <p:sp>
        <p:nvSpPr>
          <p:cNvPr id="4" name="Espace réservé du pied de page 3">
            <a:extLst>
              <a:ext uri="{FF2B5EF4-FFF2-40B4-BE49-F238E27FC236}">
                <a16:creationId xmlns:a16="http://schemas.microsoft.com/office/drawing/2014/main" id="{3C5969EA-E2B8-4376-9345-CB51234F527A}"/>
              </a:ext>
            </a:extLst>
          </p:cNvPr>
          <p:cNvSpPr>
            <a:spLocks noGrp="1"/>
          </p:cNvSpPr>
          <p:nvPr>
            <p:ph type="ftr" sz="quarter" idx="11"/>
          </p:nvPr>
        </p:nvSpPr>
        <p:spPr/>
        <p:txBody>
          <a:bodyPr/>
          <a:lstStyle/>
          <a:p>
            <a:r>
              <a:rPr lang="fr-FR"/>
              <a:t>JF. GUERIN - F. DOIRET</a:t>
            </a:r>
          </a:p>
        </p:txBody>
      </p:sp>
      <p:sp>
        <p:nvSpPr>
          <p:cNvPr id="5" name="Espace réservé du numéro de diapositive 4">
            <a:extLst>
              <a:ext uri="{FF2B5EF4-FFF2-40B4-BE49-F238E27FC236}">
                <a16:creationId xmlns:a16="http://schemas.microsoft.com/office/drawing/2014/main" id="{CF583B75-EAF6-4ACA-A7DE-ABA1BF53127A}"/>
              </a:ext>
            </a:extLst>
          </p:cNvPr>
          <p:cNvSpPr>
            <a:spLocks noGrp="1"/>
          </p:cNvSpPr>
          <p:nvPr>
            <p:ph type="sldNum" sz="quarter" idx="12"/>
          </p:nvPr>
        </p:nvSpPr>
        <p:spPr/>
        <p:txBody>
          <a:bodyPr/>
          <a:lstStyle/>
          <a:p>
            <a:fld id="{5D5A68FC-40FF-47DD-9EA9-54988091A214}" type="slidenum">
              <a:rPr lang="fr-FR" smtClean="0"/>
              <a:t>15</a:t>
            </a:fld>
            <a:endParaRPr lang="fr-FR"/>
          </a:p>
        </p:txBody>
      </p:sp>
      <p:sp>
        <p:nvSpPr>
          <p:cNvPr id="6" name="ZoneTexte 5">
            <a:extLst>
              <a:ext uri="{FF2B5EF4-FFF2-40B4-BE49-F238E27FC236}">
                <a16:creationId xmlns:a16="http://schemas.microsoft.com/office/drawing/2014/main" id="{AC06DF63-194C-4C8F-9899-8EDB8430093D}"/>
              </a:ext>
            </a:extLst>
          </p:cNvPr>
          <p:cNvSpPr txBox="1"/>
          <p:nvPr/>
        </p:nvSpPr>
        <p:spPr>
          <a:xfrm>
            <a:off x="1056640" y="4439920"/>
            <a:ext cx="8818880" cy="1754326"/>
          </a:xfrm>
          <a:prstGeom prst="rect">
            <a:avLst/>
          </a:prstGeom>
          <a:noFill/>
        </p:spPr>
        <p:txBody>
          <a:bodyPr wrap="square" rtlCol="0">
            <a:spAutoFit/>
          </a:bodyPr>
          <a:lstStyle/>
          <a:p>
            <a:r>
              <a:rPr lang="fr-FR" i="1" dirty="0"/>
              <a:t>Avis : Sur le plan éthique : le contexte familial ne doit pas rentrer en compte car sinon : notion de « double peine ». Sur le plan de la bienfaisance, la greffe se justifie, mais au vu du contexte familial, le rejet de greffe est important (le suivi post greffe est primordial). La question de la justice ou équité devient centrale car perte de chance pour les enfants en attente de greffe pédiatrique : notion de risque disproportionné</a:t>
            </a:r>
          </a:p>
        </p:txBody>
      </p:sp>
    </p:spTree>
    <p:extLst>
      <p:ext uri="{BB962C8B-B14F-4D97-AF65-F5344CB8AC3E}">
        <p14:creationId xmlns:p14="http://schemas.microsoft.com/office/powerpoint/2010/main" val="418427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sz="quarter" idx="19"/>
          </p:nvPr>
        </p:nvSpPr>
        <p:spPr>
          <a:xfrm>
            <a:off x="768096" y="283463"/>
            <a:ext cx="11058144" cy="1000923"/>
          </a:xfrm>
        </p:spPr>
        <p:txBody>
          <a:bodyPr/>
          <a:lstStyle/>
          <a:p>
            <a:endParaRPr lang="fr-FR" sz="2400" dirty="0">
              <a:solidFill>
                <a:schemeClr val="tx1"/>
              </a:solidFill>
            </a:endParaRPr>
          </a:p>
          <a:p>
            <a:r>
              <a:rPr lang="fr-FR" sz="3200" dirty="0">
                <a:solidFill>
                  <a:schemeClr val="tx1"/>
                </a:solidFill>
              </a:rPr>
              <a:t>Demandes d’avis au Comité d’Ethique  en 2020 dans le cadre de la pandémie </a:t>
            </a:r>
          </a:p>
        </p:txBody>
      </p:sp>
      <p:sp>
        <p:nvSpPr>
          <p:cNvPr id="5" name="Espace réservé du texte 4"/>
          <p:cNvSpPr>
            <a:spLocks noGrp="1"/>
          </p:cNvSpPr>
          <p:nvPr>
            <p:ph type="body" sz="quarter" idx="20"/>
          </p:nvPr>
        </p:nvSpPr>
        <p:spPr>
          <a:xfrm>
            <a:off x="832104" y="1284387"/>
            <a:ext cx="10182259" cy="535269"/>
          </a:xfrm>
        </p:spPr>
        <p:txBody>
          <a:bodyPr/>
          <a:lstStyle/>
          <a:p>
            <a:endParaRPr lang="fr-FR" sz="1800" b="1" i="1" dirty="0"/>
          </a:p>
          <a:p>
            <a:r>
              <a:rPr lang="fr-FR" sz="1800" b="1" i="1" dirty="0"/>
              <a:t>1ere Vague et 2eme Vague : 9 avis rendus en lien direct avec la crise sanitaire  </a:t>
            </a:r>
          </a:p>
          <a:p>
            <a:endParaRPr lang="fr-FR" dirty="0"/>
          </a:p>
        </p:txBody>
      </p:sp>
      <p:graphicFrame>
        <p:nvGraphicFramePr>
          <p:cNvPr id="8" name="Diagramme 7"/>
          <p:cNvGraphicFramePr/>
          <p:nvPr>
            <p:extLst/>
          </p:nvPr>
        </p:nvGraphicFramePr>
        <p:xfrm>
          <a:off x="661284" y="1902431"/>
          <a:ext cx="10514798" cy="4517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space réservé du numéro de diapositive 1"/>
          <p:cNvSpPr>
            <a:spLocks noGrp="1"/>
          </p:cNvSpPr>
          <p:nvPr>
            <p:ph type="sldNum" sz="quarter" idx="26"/>
          </p:nvPr>
        </p:nvSpPr>
        <p:spPr/>
        <p:txBody>
          <a:bodyPr/>
          <a:lstStyle/>
          <a:p>
            <a:fld id="{27F63893-9D7C-4D41-AC61-E8ABFBCB521E}" type="slidenum">
              <a:rPr lang="fr-FR" smtClean="0"/>
              <a:pPr/>
              <a:t>16</a:t>
            </a:fld>
            <a:endParaRPr lang="fr-FR" dirty="0"/>
          </a:p>
        </p:txBody>
      </p:sp>
    </p:spTree>
    <p:extLst>
      <p:ext uri="{BB962C8B-B14F-4D97-AF65-F5344CB8AC3E}">
        <p14:creationId xmlns:p14="http://schemas.microsoft.com/office/powerpoint/2010/main" val="2437915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3200" y="500591"/>
            <a:ext cx="11159067" cy="1325563"/>
          </a:xfrm>
        </p:spPr>
        <p:txBody>
          <a:bodyPr>
            <a:normAutofit/>
          </a:bodyPr>
          <a:lstStyle/>
          <a:p>
            <a:r>
              <a:rPr lang="fr-FR" sz="2800" b="1" dirty="0">
                <a:solidFill>
                  <a:schemeClr val="tx1"/>
                </a:solidFill>
              </a:rPr>
              <a:t>PRIORISATION DES ADMISSIONS DANS UN SERVICE DE RÉANIMATION </a:t>
            </a:r>
          </a:p>
        </p:txBody>
      </p:sp>
      <p:sp>
        <p:nvSpPr>
          <p:cNvPr id="3" name="Espace réservé du contenu 2"/>
          <p:cNvSpPr>
            <a:spLocks noGrp="1"/>
          </p:cNvSpPr>
          <p:nvPr>
            <p:ph idx="1"/>
          </p:nvPr>
        </p:nvSpPr>
        <p:spPr>
          <a:xfrm>
            <a:off x="558800" y="1578399"/>
            <a:ext cx="9693564" cy="4351338"/>
          </a:xfrm>
        </p:spPr>
        <p:txBody>
          <a:bodyPr>
            <a:normAutofit/>
          </a:bodyPr>
          <a:lstStyle/>
          <a:p>
            <a:r>
              <a:rPr lang="fr-FR" sz="2000" dirty="0"/>
              <a:t>Questions : en cas d’afflux de demandes dans un contexte de  pandémie  (COVID 19 par exemple) et de saturation des services, est-il éthique d’effectuer un « tri » des patients ? Et si oui, sur quels critères?</a:t>
            </a:r>
          </a:p>
          <a:p>
            <a:r>
              <a:rPr lang="fr-FR" sz="2000" dirty="0"/>
              <a:t>Devait-on privilégier l’admission en réanimation des patients COVID + , au détriment d’autres patients COVID - dont l’état justifierait une admission en réa ?</a:t>
            </a:r>
          </a:p>
          <a:p>
            <a:r>
              <a:rPr lang="fr-FR" sz="2000" dirty="0"/>
              <a:t>L’élaboration d’une fiche « niveau de soins » est-elle pertinente et présente-t-elle des dangers sur le plan éthique ?</a:t>
            </a:r>
          </a:p>
        </p:txBody>
      </p:sp>
      <p:sp>
        <p:nvSpPr>
          <p:cNvPr id="4" name="Espace réservé du pied de page 3"/>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17</a:t>
            </a:fld>
            <a:endParaRPr lang="fr-FR"/>
          </a:p>
        </p:txBody>
      </p:sp>
    </p:spTree>
    <p:extLst>
      <p:ext uri="{BB962C8B-B14F-4D97-AF65-F5344CB8AC3E}">
        <p14:creationId xmlns:p14="http://schemas.microsoft.com/office/powerpoint/2010/main" val="828486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F5866E-D435-474C-9B04-6FF043E5394D}"/>
              </a:ext>
            </a:extLst>
          </p:cNvPr>
          <p:cNvSpPr>
            <a:spLocks noGrp="1"/>
          </p:cNvSpPr>
          <p:nvPr>
            <p:ph type="title"/>
          </p:nvPr>
        </p:nvSpPr>
        <p:spPr>
          <a:xfrm>
            <a:off x="677334" y="609600"/>
            <a:ext cx="8791786" cy="1320800"/>
          </a:xfrm>
        </p:spPr>
        <p:txBody>
          <a:bodyPr>
            <a:normAutofit/>
          </a:bodyPr>
          <a:lstStyle/>
          <a:p>
            <a:r>
              <a:rPr lang="fr-FR" sz="2800" b="1" dirty="0">
                <a:solidFill>
                  <a:schemeClr val="tx1"/>
                </a:solidFill>
              </a:rPr>
              <a:t>CLASSIFICATION DES PATIENTS EN NIVEAUX DE SOIN</a:t>
            </a:r>
            <a:endParaRPr lang="fr-FR" sz="2800" dirty="0"/>
          </a:p>
        </p:txBody>
      </p:sp>
      <p:sp>
        <p:nvSpPr>
          <p:cNvPr id="3" name="Espace réservé du contenu 2">
            <a:extLst>
              <a:ext uri="{FF2B5EF4-FFF2-40B4-BE49-F238E27FC236}">
                <a16:creationId xmlns:a16="http://schemas.microsoft.com/office/drawing/2014/main" id="{AE4286E7-32F5-4C60-8B97-04388B65B02B}"/>
              </a:ext>
            </a:extLst>
          </p:cNvPr>
          <p:cNvSpPr>
            <a:spLocks noGrp="1"/>
          </p:cNvSpPr>
          <p:nvPr>
            <p:ph idx="1"/>
          </p:nvPr>
        </p:nvSpPr>
        <p:spPr>
          <a:xfrm>
            <a:off x="350136" y="1693229"/>
            <a:ext cx="9261224" cy="3589971"/>
          </a:xfrm>
        </p:spPr>
        <p:txBody>
          <a:bodyPr>
            <a:noAutofit/>
          </a:bodyPr>
          <a:lstStyle/>
          <a:p>
            <a:r>
              <a:rPr lang="fr-FR" dirty="0"/>
              <a:t>Intérêt : anticiper la prise en charge des patients admis dans un service d’urgences (la question s’est posée lors de la pandémie COVID) :</a:t>
            </a:r>
          </a:p>
          <a:p>
            <a:r>
              <a:rPr lang="fr-FR" dirty="0"/>
              <a:t> </a:t>
            </a:r>
            <a:r>
              <a:rPr lang="fr-FR" dirty="0" err="1"/>
              <a:t>supporteront-ils</a:t>
            </a:r>
            <a:r>
              <a:rPr lang="fr-FR" dirty="0"/>
              <a:t> le passage en réanimation? Ont-ils une chance de sortir de la réanimation et de guérir?</a:t>
            </a:r>
          </a:p>
          <a:p>
            <a:r>
              <a:rPr lang="fr-FR" dirty="0">
                <a:sym typeface="Wingdings" panose="05000000000000000000" pitchFamily="2" charset="2"/>
              </a:rPr>
              <a:t>proposition d’une échelle, temporaire et dérogatoire, à considérer comme une aide à la prise de décisions, avec 4 niveaux de soins décidés à l’issue d’une discussion collégiale, et avec réévaluation possible en fonction de l’évolution de l’état du patient</a:t>
            </a:r>
          </a:p>
          <a:p>
            <a:r>
              <a:rPr lang="fr-FR" dirty="0">
                <a:sym typeface="Wingdings" panose="05000000000000000000" pitchFamily="2" charset="2"/>
              </a:rPr>
              <a:t>Nécessité d’une information claire délivrée au patient ou à sa famille</a:t>
            </a:r>
          </a:p>
          <a:p>
            <a:r>
              <a:rPr lang="fr-FR" dirty="0">
                <a:sym typeface="Wingdings" panose="05000000000000000000" pitchFamily="2" charset="2"/>
              </a:rPr>
              <a:t>Rajout secondaire d’un niveau Zéro, si éléments insuffisants pour une classification correcte</a:t>
            </a:r>
            <a:endParaRPr lang="fr-FR" dirty="0"/>
          </a:p>
        </p:txBody>
      </p:sp>
      <p:sp>
        <p:nvSpPr>
          <p:cNvPr id="4" name="Espace réservé du pied de page 3">
            <a:extLst>
              <a:ext uri="{FF2B5EF4-FFF2-40B4-BE49-F238E27FC236}">
                <a16:creationId xmlns:a16="http://schemas.microsoft.com/office/drawing/2014/main" id="{293402AA-C751-4344-A2E7-E7BEACFAF39D}"/>
              </a:ext>
            </a:extLst>
          </p:cNvPr>
          <p:cNvSpPr>
            <a:spLocks noGrp="1"/>
          </p:cNvSpPr>
          <p:nvPr>
            <p:ph type="ftr" sz="quarter" idx="11"/>
          </p:nvPr>
        </p:nvSpPr>
        <p:spPr/>
        <p:txBody>
          <a:bodyPr/>
          <a:lstStyle/>
          <a:p>
            <a:r>
              <a:rPr lang="fr-FR"/>
              <a:t>JF. GUERIN - F. DOIRET</a:t>
            </a:r>
          </a:p>
        </p:txBody>
      </p:sp>
      <p:sp>
        <p:nvSpPr>
          <p:cNvPr id="5" name="Espace réservé du numéro de diapositive 4">
            <a:extLst>
              <a:ext uri="{FF2B5EF4-FFF2-40B4-BE49-F238E27FC236}">
                <a16:creationId xmlns:a16="http://schemas.microsoft.com/office/drawing/2014/main" id="{52B80600-C4E8-4B32-9552-77D1EB7DFF4F}"/>
              </a:ext>
            </a:extLst>
          </p:cNvPr>
          <p:cNvSpPr>
            <a:spLocks noGrp="1"/>
          </p:cNvSpPr>
          <p:nvPr>
            <p:ph type="sldNum" sz="quarter" idx="12"/>
          </p:nvPr>
        </p:nvSpPr>
        <p:spPr/>
        <p:txBody>
          <a:bodyPr/>
          <a:lstStyle/>
          <a:p>
            <a:fld id="{5D5A68FC-40FF-47DD-9EA9-54988091A214}" type="slidenum">
              <a:rPr lang="fr-FR" smtClean="0"/>
              <a:t>18</a:t>
            </a:fld>
            <a:endParaRPr lang="fr-FR"/>
          </a:p>
        </p:txBody>
      </p:sp>
      <p:sp>
        <p:nvSpPr>
          <p:cNvPr id="6" name="ZoneTexte 5">
            <a:extLst>
              <a:ext uri="{FF2B5EF4-FFF2-40B4-BE49-F238E27FC236}">
                <a16:creationId xmlns:a16="http://schemas.microsoft.com/office/drawing/2014/main" id="{6F8B6592-0215-41B9-A64C-0A5F7CD18DA7}"/>
              </a:ext>
            </a:extLst>
          </p:cNvPr>
          <p:cNvSpPr txBox="1"/>
          <p:nvPr/>
        </p:nvSpPr>
        <p:spPr>
          <a:xfrm>
            <a:off x="894080" y="5441197"/>
            <a:ext cx="7406640" cy="1200329"/>
          </a:xfrm>
          <a:prstGeom prst="rect">
            <a:avLst/>
          </a:prstGeom>
          <a:noFill/>
        </p:spPr>
        <p:txBody>
          <a:bodyPr wrap="square" rtlCol="0">
            <a:spAutoFit/>
          </a:bodyPr>
          <a:lstStyle/>
          <a:p>
            <a:r>
              <a:rPr lang="fr-FR" i="1" dirty="0"/>
              <a:t>Aspects éthiques : Evaluation au cas par cas du rapport bienfaisance/ malfaisance (le passage en réa est toujours une épreuve) et convocation du principe de justice (un lit de réa occupé inutilement, c’est un lit en moins dont un patient pourrait bénéficier</a:t>
            </a:r>
          </a:p>
        </p:txBody>
      </p:sp>
    </p:spTree>
    <p:extLst>
      <p:ext uri="{BB962C8B-B14F-4D97-AF65-F5344CB8AC3E}">
        <p14:creationId xmlns:p14="http://schemas.microsoft.com/office/powerpoint/2010/main" val="414192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4"/>
            <a:ext cx="10368000" cy="1440000"/>
          </a:xfrm>
        </p:spPr>
        <p:txBody>
          <a:bodyPr>
            <a:normAutofit/>
          </a:bodyPr>
          <a:lstStyle/>
          <a:p>
            <a:r>
              <a:rPr lang="fr-FR" b="1" dirty="0">
                <a:solidFill>
                  <a:schemeClr val="tx1"/>
                </a:solidFill>
              </a:rPr>
              <a:t>Crise COVID19 CLASSIFICATION DES PATIENTS EN NIVEAUX DE SOIN</a:t>
            </a:r>
          </a:p>
        </p:txBody>
      </p:sp>
      <p:pic>
        <p:nvPicPr>
          <p:cNvPr id="4" name="Espace réservé du contenu 3"/>
          <p:cNvPicPr>
            <a:picLocks noGrp="1" noChangeAspect="1"/>
          </p:cNvPicPr>
          <p:nvPr>
            <p:ph idx="1"/>
          </p:nvPr>
        </p:nvPicPr>
        <p:blipFill rotWithShape="1">
          <a:blip r:embed="rId2"/>
          <a:srcRect l="6768" t="17001" r="8629" b="7697"/>
          <a:stretch/>
        </p:blipFill>
        <p:spPr>
          <a:xfrm>
            <a:off x="1295400" y="1805124"/>
            <a:ext cx="9087784" cy="4549772"/>
          </a:xfrm>
          <a:prstGeom prst="rect">
            <a:avLst/>
          </a:prstGeom>
        </p:spPr>
      </p:pic>
      <p:sp>
        <p:nvSpPr>
          <p:cNvPr id="3" name="Espace réservé du pied de page 2"/>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19</a:t>
            </a:fld>
            <a:endParaRPr lang="fr-FR"/>
          </a:p>
        </p:txBody>
      </p:sp>
      <p:sp>
        <p:nvSpPr>
          <p:cNvPr id="6" name="ZoneTexte 5">
            <a:extLst>
              <a:ext uri="{FF2B5EF4-FFF2-40B4-BE49-F238E27FC236}">
                <a16:creationId xmlns:a16="http://schemas.microsoft.com/office/drawing/2014/main" id="{E519185C-7642-49B2-85C3-934AFE84D3C3}"/>
              </a:ext>
            </a:extLst>
          </p:cNvPr>
          <p:cNvSpPr txBox="1"/>
          <p:nvPr/>
        </p:nvSpPr>
        <p:spPr>
          <a:xfrm>
            <a:off x="1432560" y="6492876"/>
            <a:ext cx="8950624" cy="369332"/>
          </a:xfrm>
          <a:prstGeom prst="rect">
            <a:avLst/>
          </a:prstGeom>
          <a:noFill/>
        </p:spPr>
        <p:txBody>
          <a:bodyPr wrap="square" rtlCol="0">
            <a:spAutoFit/>
          </a:bodyPr>
          <a:lstStyle/>
          <a:p>
            <a:r>
              <a:rPr lang="fr-FR" dirty="0">
                <a:highlight>
                  <a:srgbClr val="C0C0C0"/>
                </a:highlight>
              </a:rPr>
              <a:t>Niveau 0       </a:t>
            </a:r>
            <a:r>
              <a:rPr lang="fr-FR" sz="1600" dirty="0">
                <a:highlight>
                  <a:srgbClr val="C0C0C0"/>
                </a:highlight>
              </a:rPr>
              <a:t>I</a:t>
            </a:r>
            <a:r>
              <a:rPr lang="fr-FR" sz="1600" dirty="0"/>
              <a:t>mpossible d’effectuer présentement  une classification par manque d’éléments </a:t>
            </a:r>
          </a:p>
        </p:txBody>
      </p:sp>
    </p:spTree>
    <p:extLst>
      <p:ext uri="{BB962C8B-B14F-4D97-AF65-F5344CB8AC3E}">
        <p14:creationId xmlns:p14="http://schemas.microsoft.com/office/powerpoint/2010/main" val="357738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48145"/>
          </a:xfrm>
        </p:spPr>
        <p:txBody>
          <a:bodyPr>
            <a:normAutofit/>
          </a:bodyPr>
          <a:lstStyle/>
          <a:p>
            <a:pPr>
              <a:defRPr/>
            </a:pPr>
            <a:r>
              <a:rPr lang="fr-FR" b="1" dirty="0">
                <a:solidFill>
                  <a:schemeClr val="tx1"/>
                </a:solidFill>
              </a:rPr>
              <a:t>LE  COMITÉ D’ETHIQUE DES HCL</a:t>
            </a:r>
          </a:p>
        </p:txBody>
      </p:sp>
      <p:sp>
        <p:nvSpPr>
          <p:cNvPr id="3" name="Espace réservé du contenu 2"/>
          <p:cNvSpPr>
            <a:spLocks noGrp="1"/>
          </p:cNvSpPr>
          <p:nvPr>
            <p:ph idx="1"/>
          </p:nvPr>
        </p:nvSpPr>
        <p:spPr>
          <a:xfrm>
            <a:off x="212437" y="1524000"/>
            <a:ext cx="10334914" cy="5073650"/>
          </a:xfrm>
        </p:spPr>
        <p:txBody>
          <a:bodyPr>
            <a:noAutofit/>
          </a:bodyPr>
          <a:lstStyle/>
          <a:p>
            <a:pPr algn="just">
              <a:defRPr/>
            </a:pPr>
            <a:r>
              <a:rPr lang="fr-FR" sz="2000" dirty="0"/>
              <a:t>Emet des </a:t>
            </a:r>
            <a:r>
              <a:rPr lang="fr-FR" sz="2000" b="1" dirty="0"/>
              <a:t>avis</a:t>
            </a:r>
            <a:r>
              <a:rPr lang="fr-FR" sz="2000" dirty="0"/>
              <a:t> et des </a:t>
            </a:r>
            <a:r>
              <a:rPr lang="fr-FR" sz="2000" b="1" dirty="0"/>
              <a:t>recommandations </a:t>
            </a:r>
            <a:r>
              <a:rPr lang="fr-FR" sz="2000" dirty="0"/>
              <a:t>pris à l’issue d’une réflexion pluridisciplinaire, sur saisine émanant des </a:t>
            </a:r>
            <a:r>
              <a:rPr lang="fr-FR" sz="2000" b="1" dirty="0"/>
              <a:t>services hospitaliers</a:t>
            </a:r>
            <a:r>
              <a:rPr lang="fr-FR" sz="2000" dirty="0"/>
              <a:t>, de la gouvernance des HCL, parfois de l’université</a:t>
            </a:r>
          </a:p>
          <a:p>
            <a:pPr algn="just">
              <a:defRPr/>
            </a:pPr>
            <a:r>
              <a:rPr lang="fr-FR" sz="2000" dirty="0"/>
              <a:t>A un rôle de </a:t>
            </a:r>
            <a:r>
              <a:rPr lang="fr-FR" sz="2000" b="1" dirty="0"/>
              <a:t>conseil et d’aide à la décision </a:t>
            </a:r>
            <a:r>
              <a:rPr lang="fr-FR" sz="2000" dirty="0"/>
              <a:t>auprès des praticiens et des équipes soignantes du CHU qui sont confrontés à un problème ou à une question éthique difficile </a:t>
            </a:r>
          </a:p>
          <a:p>
            <a:pPr algn="just">
              <a:defRPr/>
            </a:pPr>
            <a:r>
              <a:rPr lang="fr-FR" sz="2000" dirty="0"/>
              <a:t>Les avis tous justifiés représentent un « </a:t>
            </a:r>
            <a:r>
              <a:rPr lang="fr-FR" sz="2000" b="1" dirty="0"/>
              <a:t>éclairage</a:t>
            </a:r>
            <a:r>
              <a:rPr lang="fr-FR" sz="2000" dirty="0"/>
              <a:t> », </a:t>
            </a:r>
            <a:r>
              <a:rPr lang="fr-FR" sz="2000" b="1" dirty="0"/>
              <a:t>une aide à la décision </a:t>
            </a:r>
            <a:r>
              <a:rPr lang="fr-FR" sz="2000" dirty="0"/>
              <a:t>dans une situation particulière. Ils ne constituent jamais des directives ni des « autorisations </a:t>
            </a:r>
            <a:r>
              <a:rPr lang="fr-FR" sz="2000" b="1" dirty="0"/>
              <a:t>». La décision finale appartenant toujours au médecin qui assure la prise en charge du patient</a:t>
            </a:r>
            <a:endParaRPr lang="fr-FR" sz="2000" dirty="0"/>
          </a:p>
          <a:p>
            <a:pPr algn="just" eaLnBrk="1" hangingPunct="1">
              <a:lnSpc>
                <a:spcPct val="90000"/>
              </a:lnSpc>
              <a:defRPr/>
            </a:pPr>
            <a:r>
              <a:rPr lang="fr-FR" altLang="fr-FR" sz="2000" dirty="0"/>
              <a:t>Sa composition est </a:t>
            </a:r>
            <a:r>
              <a:rPr lang="fr-FR" altLang="fr-FR" sz="2000" dirty="0" err="1"/>
              <a:t>pluri-disciplinaire</a:t>
            </a:r>
            <a:r>
              <a:rPr lang="fr-FR" altLang="fr-FR" sz="2000" dirty="0"/>
              <a:t> : soignants (médecins et </a:t>
            </a:r>
            <a:r>
              <a:rPr lang="fr-FR" altLang="fr-FR" sz="2000" dirty="0" err="1"/>
              <a:t>para-médicaux</a:t>
            </a:r>
            <a:r>
              <a:rPr lang="fr-FR" altLang="fr-FR" sz="2000" dirty="0"/>
              <a:t>); juristes, psychologues, philosophes, représentants des cultes, représentants des usagers…</a:t>
            </a:r>
            <a:endParaRPr lang="fr-FR" sz="2000" dirty="0"/>
          </a:p>
          <a:p>
            <a:pPr marL="0" indent="0" algn="just">
              <a:buNone/>
              <a:defRPr/>
            </a:pPr>
            <a:endParaRPr lang="fr-FR" sz="2000" dirty="0"/>
          </a:p>
        </p:txBody>
      </p:sp>
      <p:sp>
        <p:nvSpPr>
          <p:cNvPr id="4" name="Espace réservé du pied de page 3"/>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2</a:t>
            </a:fld>
            <a:endParaRPr lang="fr-FR"/>
          </a:p>
        </p:txBody>
      </p:sp>
    </p:spTree>
    <p:extLst>
      <p:ext uri="{BB962C8B-B14F-4D97-AF65-F5344CB8AC3E}">
        <p14:creationId xmlns:p14="http://schemas.microsoft.com/office/powerpoint/2010/main" val="586688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5AB354-7736-47F7-81FB-9BDC22FB1A03}"/>
              </a:ext>
            </a:extLst>
          </p:cNvPr>
          <p:cNvSpPr>
            <a:spLocks noGrp="1"/>
          </p:cNvSpPr>
          <p:nvPr>
            <p:ph type="title"/>
          </p:nvPr>
        </p:nvSpPr>
        <p:spPr/>
        <p:txBody>
          <a:bodyPr/>
          <a:lstStyle/>
          <a:p>
            <a:r>
              <a:rPr lang="fr-FR" b="1" dirty="0">
                <a:solidFill>
                  <a:schemeClr val="tx1"/>
                </a:solidFill>
              </a:rPr>
              <a:t>QUELQUES RÉFLEXIONS POUR CONCLURE</a:t>
            </a:r>
          </a:p>
        </p:txBody>
      </p:sp>
      <p:sp>
        <p:nvSpPr>
          <p:cNvPr id="3" name="Espace réservé du contenu 2">
            <a:extLst>
              <a:ext uri="{FF2B5EF4-FFF2-40B4-BE49-F238E27FC236}">
                <a16:creationId xmlns:a16="http://schemas.microsoft.com/office/drawing/2014/main" id="{61341F3D-D496-4BC7-A69F-5AADE932F035}"/>
              </a:ext>
            </a:extLst>
          </p:cNvPr>
          <p:cNvSpPr>
            <a:spLocks noGrp="1"/>
          </p:cNvSpPr>
          <p:nvPr>
            <p:ph idx="1"/>
          </p:nvPr>
        </p:nvSpPr>
        <p:spPr/>
        <p:txBody>
          <a:bodyPr>
            <a:normAutofit/>
          </a:bodyPr>
          <a:lstStyle/>
          <a:p>
            <a:pPr algn="just"/>
            <a:r>
              <a:rPr lang="fr-FR" sz="2000" dirty="0"/>
              <a:t>Les réunions du comité d’éthique se déroulent selon une </a:t>
            </a:r>
            <a:r>
              <a:rPr lang="fr-FR" sz="2000" i="1" dirty="0"/>
              <a:t>éthique de la discussion, </a:t>
            </a:r>
            <a:r>
              <a:rPr lang="fr-FR" sz="2000" dirty="0"/>
              <a:t>mais en se référant aux principes éthiques classiques </a:t>
            </a:r>
            <a:r>
              <a:rPr lang="fr-FR" sz="2000" i="1" dirty="0"/>
              <a:t>(éthique </a:t>
            </a:r>
            <a:r>
              <a:rPr lang="fr-FR" sz="2000" i="1" dirty="0" err="1"/>
              <a:t>principiste</a:t>
            </a:r>
            <a:r>
              <a:rPr lang="fr-FR" sz="2000" i="1" dirty="0"/>
              <a:t>)</a:t>
            </a:r>
          </a:p>
          <a:p>
            <a:pPr algn="just"/>
            <a:r>
              <a:rPr lang="fr-FR" sz="2000" dirty="0"/>
              <a:t>Chaque situation doit être considérée comme singulière</a:t>
            </a:r>
          </a:p>
          <a:p>
            <a:pPr algn="just"/>
            <a:r>
              <a:rPr lang="fr-FR" sz="2000" dirty="0"/>
              <a:t>Il n’existe pas de hiérarchisation des principes dans l’absolu, néanmoins certains principes peuvent être priorisés en fonction des situations</a:t>
            </a:r>
          </a:p>
        </p:txBody>
      </p:sp>
      <p:sp>
        <p:nvSpPr>
          <p:cNvPr id="4" name="Espace réservé du pied de page 3"/>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20</a:t>
            </a:fld>
            <a:endParaRPr lang="fr-FR"/>
          </a:p>
        </p:txBody>
      </p:sp>
    </p:spTree>
    <p:extLst>
      <p:ext uri="{BB962C8B-B14F-4D97-AF65-F5344CB8AC3E}">
        <p14:creationId xmlns:p14="http://schemas.microsoft.com/office/powerpoint/2010/main" val="1690492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re 2"/>
          <p:cNvSpPr>
            <a:spLocks noGrp="1"/>
          </p:cNvSpPr>
          <p:nvPr>
            <p:ph type="title"/>
          </p:nvPr>
        </p:nvSpPr>
        <p:spPr>
          <a:xfrm>
            <a:off x="840510" y="260350"/>
            <a:ext cx="10151342" cy="1341438"/>
          </a:xfrm>
        </p:spPr>
        <p:txBody>
          <a:bodyPr>
            <a:normAutofit fontScale="90000"/>
          </a:bodyPr>
          <a:lstStyle/>
          <a:p>
            <a:r>
              <a:rPr lang="fr-FR" altLang="fr-FR" sz="3200" dirty="0"/>
              <a:t>  	</a:t>
            </a:r>
            <a:br>
              <a:rPr lang="fr-FR" altLang="fr-FR" sz="3200" dirty="0"/>
            </a:br>
            <a:r>
              <a:rPr lang="fr-FR" altLang="fr-FR" sz="4000" b="1" dirty="0">
                <a:solidFill>
                  <a:schemeClr val="tx1"/>
                </a:solidFill>
              </a:rPr>
              <a:t>UNE RÉFLEXION NÉCESSAIREMENT COLLÉGIALE</a:t>
            </a:r>
            <a:br>
              <a:rPr lang="fr-FR" altLang="fr-FR" sz="3200" dirty="0"/>
            </a:br>
            <a:endParaRPr lang="fr-FR" altLang="fr-FR" sz="3200" dirty="0"/>
          </a:p>
        </p:txBody>
      </p:sp>
      <p:sp>
        <p:nvSpPr>
          <p:cNvPr id="4" name="Espace réservé du contenu 3"/>
          <p:cNvSpPr>
            <a:spLocks noGrp="1"/>
          </p:cNvSpPr>
          <p:nvPr>
            <p:ph idx="1"/>
          </p:nvPr>
        </p:nvSpPr>
        <p:spPr>
          <a:xfrm>
            <a:off x="840510" y="1700213"/>
            <a:ext cx="9088581" cy="4706274"/>
          </a:xfrm>
        </p:spPr>
        <p:txBody>
          <a:bodyPr>
            <a:normAutofit fontScale="62500" lnSpcReduction="20000"/>
          </a:bodyPr>
          <a:lstStyle/>
          <a:p>
            <a:pPr algn="just">
              <a:defRPr/>
            </a:pPr>
            <a:endParaRPr lang="fr-FR" sz="2400" dirty="0"/>
          </a:p>
          <a:p>
            <a:pPr algn="just">
              <a:defRPr/>
            </a:pPr>
            <a:r>
              <a:rPr lang="fr-FR" sz="3200" dirty="0"/>
              <a:t>Ce débat collégial apparaît d’autant plus indispensable que le cas est difficile. </a:t>
            </a:r>
          </a:p>
          <a:p>
            <a:pPr marL="0" indent="0" algn="just">
              <a:buNone/>
              <a:defRPr/>
            </a:pPr>
            <a:endParaRPr lang="fr-FR" sz="3200" dirty="0"/>
          </a:p>
          <a:p>
            <a:pPr algn="just">
              <a:defRPr/>
            </a:pPr>
            <a:r>
              <a:rPr lang="fr-FR" sz="3200" dirty="0"/>
              <a:t>Il permet une certaine distanciation, de dépasser les convictions et valeurs personnelles de chacun.</a:t>
            </a:r>
          </a:p>
          <a:p>
            <a:pPr marL="0" indent="0" algn="just">
              <a:buNone/>
              <a:defRPr/>
            </a:pPr>
            <a:endParaRPr lang="fr-FR" sz="3200" dirty="0"/>
          </a:p>
          <a:p>
            <a:pPr algn="just">
              <a:defRPr/>
            </a:pPr>
            <a:r>
              <a:rPr lang="fr-FR" sz="3200" dirty="0"/>
              <a:t>Ce débat collégial qui peut commencer au sein du service,  s’enrichira d’un apport extérieur de personnalités, apportant un regard plus neutre et plus détaché, et constituant un éventail de compétences diverses en dehors du champ strictement médical (philosophes, psychologues, juristes, paramédicaux, représentants des grands courants religieux, des usagers, etc.).</a:t>
            </a:r>
          </a:p>
          <a:p>
            <a:pPr marL="0" indent="0" algn="just">
              <a:buNone/>
              <a:defRPr/>
            </a:pPr>
            <a:r>
              <a:rPr lang="fr-FR" sz="3200" dirty="0"/>
              <a:t> </a:t>
            </a:r>
          </a:p>
          <a:p>
            <a:pPr marL="0" indent="0">
              <a:buNone/>
              <a:defRPr/>
            </a:pPr>
            <a:r>
              <a:rPr lang="fr-FR" sz="2600" dirty="0"/>
              <a:t> </a:t>
            </a:r>
          </a:p>
        </p:txBody>
      </p:sp>
      <p:sp>
        <p:nvSpPr>
          <p:cNvPr id="22532" name="Espace réservé du pied de page 1"/>
          <p:cNvSpPr>
            <a:spLocks noGrp="1"/>
          </p:cNvSpPr>
          <p:nvPr>
            <p:ph type="ftr" sz="quarter" idx="11"/>
          </p:nvPr>
        </p:nvSpPr>
        <p:spPr>
          <a:noFill/>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r>
              <a:rPr lang="fr-FR" altLang="fr-FR" sz="1400"/>
              <a:t>JF. GUERIN - F. DOIRET</a:t>
            </a:r>
            <a:endParaRPr lang="fr-FR" altLang="fr-FR" sz="1400" dirty="0"/>
          </a:p>
        </p:txBody>
      </p:sp>
      <p:sp>
        <p:nvSpPr>
          <p:cNvPr id="2" name="Espace réservé du numéro de diapositive 1"/>
          <p:cNvSpPr>
            <a:spLocks noGrp="1"/>
          </p:cNvSpPr>
          <p:nvPr>
            <p:ph type="sldNum" sz="quarter" idx="12"/>
          </p:nvPr>
        </p:nvSpPr>
        <p:spPr/>
        <p:txBody>
          <a:bodyPr/>
          <a:lstStyle/>
          <a:p>
            <a:fld id="{5D5A68FC-40FF-47DD-9EA9-54988091A214}" type="slidenum">
              <a:rPr lang="fr-FR" smtClean="0"/>
              <a:t>3</a:t>
            </a:fld>
            <a:endParaRPr lang="fr-FR"/>
          </a:p>
        </p:txBody>
      </p:sp>
    </p:spTree>
    <p:extLst>
      <p:ext uri="{BB962C8B-B14F-4D97-AF65-F5344CB8AC3E}">
        <p14:creationId xmlns:p14="http://schemas.microsoft.com/office/powerpoint/2010/main" val="3125162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a:xfrm>
            <a:off x="979055" y="546101"/>
            <a:ext cx="9579409" cy="1077913"/>
          </a:xfrm>
        </p:spPr>
        <p:txBody>
          <a:bodyPr>
            <a:noAutofit/>
          </a:bodyPr>
          <a:lstStyle/>
          <a:p>
            <a:r>
              <a:rPr lang="fr-FR" altLang="fr-FR" b="1" dirty="0">
                <a:solidFill>
                  <a:schemeClr val="tx1"/>
                </a:solidFill>
              </a:rPr>
              <a:t>LA RÉFLEXION ÉTHIQUE : 3 ÉTAPES</a:t>
            </a:r>
            <a:br>
              <a:rPr lang="fr-FR" altLang="fr-FR" b="1" dirty="0">
                <a:solidFill>
                  <a:schemeClr val="tx1"/>
                </a:solidFill>
              </a:rPr>
            </a:br>
            <a:endParaRPr lang="fr-FR" altLang="fr-FR" b="1" dirty="0">
              <a:solidFill>
                <a:schemeClr val="tx1"/>
              </a:solidFill>
            </a:endParaRPr>
          </a:p>
        </p:txBody>
      </p:sp>
      <p:sp>
        <p:nvSpPr>
          <p:cNvPr id="3" name="Espace réservé du contenu 2"/>
          <p:cNvSpPr>
            <a:spLocks noGrp="1"/>
          </p:cNvSpPr>
          <p:nvPr>
            <p:ph idx="1"/>
          </p:nvPr>
        </p:nvSpPr>
        <p:spPr/>
        <p:txBody>
          <a:bodyPr>
            <a:normAutofit lnSpcReduction="10000"/>
          </a:bodyPr>
          <a:lstStyle/>
          <a:p>
            <a:pPr>
              <a:defRPr/>
            </a:pPr>
            <a:r>
              <a:rPr lang="fr-FR" sz="2400" dirty="0"/>
              <a:t>Instruction détaillée de la situation</a:t>
            </a:r>
          </a:p>
          <a:p>
            <a:pPr>
              <a:defRPr/>
            </a:pPr>
            <a:r>
              <a:rPr lang="fr-FR" sz="2400" dirty="0"/>
              <a:t>Débat collégial et/ou interdisciplinaire : </a:t>
            </a:r>
            <a:r>
              <a:rPr lang="fr-FR" sz="2400" i="1" dirty="0"/>
              <a:t>éthique de la discussion</a:t>
            </a:r>
          </a:p>
          <a:p>
            <a:pPr>
              <a:defRPr/>
            </a:pPr>
            <a:r>
              <a:rPr lang="fr-FR" sz="2400" dirty="0"/>
              <a:t>Rendu de l’avis, après validation par l’ensemble des membres.</a:t>
            </a:r>
          </a:p>
          <a:p>
            <a:pPr marL="0" indent="0">
              <a:buNone/>
              <a:defRPr/>
            </a:pPr>
            <a:r>
              <a:rPr lang="fr-FR" sz="2400" dirty="0"/>
              <a:t> </a:t>
            </a:r>
          </a:p>
          <a:p>
            <a:pPr marL="0" indent="0">
              <a:buNone/>
              <a:defRPr/>
            </a:pPr>
            <a:r>
              <a:rPr lang="fr-FR" sz="2400" dirty="0">
                <a:sym typeface="Wingdings" panose="05000000000000000000" pitchFamily="2" charset="2"/>
              </a:rPr>
              <a:t>   </a:t>
            </a:r>
            <a:r>
              <a:rPr lang="fr-FR" sz="2400" b="1" dirty="0"/>
              <a:t>Une éthique de responsabilité se substituera ainsi à  		  une éthique de conviction </a:t>
            </a:r>
          </a:p>
          <a:p>
            <a:pPr marL="0" indent="0">
              <a:buNone/>
              <a:defRPr/>
            </a:pPr>
            <a:r>
              <a:rPr lang="fr-FR" sz="2400" dirty="0"/>
              <a:t> </a:t>
            </a:r>
          </a:p>
          <a:p>
            <a:pPr>
              <a:defRPr/>
            </a:pPr>
            <a:endParaRPr lang="fr-FR" sz="2400" dirty="0"/>
          </a:p>
        </p:txBody>
      </p:sp>
      <p:sp>
        <p:nvSpPr>
          <p:cNvPr id="23556" name="Espace réservé du pied de page 3"/>
          <p:cNvSpPr>
            <a:spLocks noGrp="1"/>
          </p:cNvSpPr>
          <p:nvPr>
            <p:ph type="ftr" sz="quarter" idx="11"/>
          </p:nvPr>
        </p:nvSpPr>
        <p:spPr>
          <a:noFill/>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r>
              <a:rPr lang="fr-FR" altLang="fr-FR" sz="1400"/>
              <a:t>JF. GUERIN - F. DOIRET</a:t>
            </a:r>
            <a:endParaRPr lang="fr-FR" altLang="fr-FR" sz="1400" dirty="0"/>
          </a:p>
        </p:txBody>
      </p:sp>
      <p:sp>
        <p:nvSpPr>
          <p:cNvPr id="2" name="Espace réservé du numéro de diapositive 1"/>
          <p:cNvSpPr>
            <a:spLocks noGrp="1"/>
          </p:cNvSpPr>
          <p:nvPr>
            <p:ph type="sldNum" sz="quarter" idx="12"/>
          </p:nvPr>
        </p:nvSpPr>
        <p:spPr/>
        <p:txBody>
          <a:bodyPr/>
          <a:lstStyle/>
          <a:p>
            <a:fld id="{5D5A68FC-40FF-47DD-9EA9-54988091A214}" type="slidenum">
              <a:rPr lang="fr-FR" smtClean="0"/>
              <a:t>4</a:t>
            </a:fld>
            <a:endParaRPr lang="fr-FR"/>
          </a:p>
        </p:txBody>
      </p:sp>
    </p:spTree>
    <p:extLst>
      <p:ext uri="{BB962C8B-B14F-4D97-AF65-F5344CB8AC3E}">
        <p14:creationId xmlns:p14="http://schemas.microsoft.com/office/powerpoint/2010/main" val="350923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u pied de page 3"/>
          <p:cNvSpPr>
            <a:spLocks noGrp="1"/>
          </p:cNvSpPr>
          <p:nvPr>
            <p:ph type="ftr" sz="quarter" idx="11"/>
          </p:nvPr>
        </p:nvSpPr>
        <p:spPr>
          <a:noFill/>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r>
              <a:rPr lang="fr-FR" altLang="fr-FR" sz="1400"/>
              <a:t>JF. GUERIN - F. DOIRET</a:t>
            </a:r>
            <a:endParaRPr lang="fr-FR" altLang="fr-FR" sz="1400" dirty="0"/>
          </a:p>
        </p:txBody>
      </p:sp>
      <p:sp>
        <p:nvSpPr>
          <p:cNvPr id="24579" name="ZoneTexte 4"/>
          <p:cNvSpPr txBox="1">
            <a:spLocks noChangeArrowheads="1"/>
          </p:cNvSpPr>
          <p:nvPr/>
        </p:nvSpPr>
        <p:spPr bwMode="auto">
          <a:xfrm>
            <a:off x="803563" y="2309091"/>
            <a:ext cx="8746837"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marL="342900" indent="-342900">
              <a:spcBef>
                <a:spcPct val="0"/>
              </a:spcBef>
              <a:buClrTx/>
              <a:buSzTx/>
              <a:buFont typeface="Wingdings" panose="05000000000000000000" pitchFamily="2" charset="2"/>
              <a:buChar char="ü"/>
            </a:pPr>
            <a:r>
              <a:rPr lang="fr-FR" altLang="fr-FR" sz="2000" dirty="0">
                <a:latin typeface="+mn-lt"/>
              </a:rPr>
              <a:t>Il va parfois exister un conflit entre les principes de la bioéthique (autonomie, bienfaisance, non malfaisance, justice)</a:t>
            </a:r>
          </a:p>
          <a:p>
            <a:pPr marL="342900" indent="-342900">
              <a:spcBef>
                <a:spcPct val="0"/>
              </a:spcBef>
              <a:buClrTx/>
              <a:buSzTx/>
              <a:buFont typeface="Wingdings" panose="05000000000000000000" pitchFamily="2" charset="2"/>
              <a:buChar char="ü"/>
            </a:pPr>
            <a:endParaRPr lang="fr-FR" altLang="fr-FR" sz="2000" dirty="0">
              <a:latin typeface="+mn-lt"/>
            </a:endParaRPr>
          </a:p>
          <a:p>
            <a:pPr marL="342900" indent="-342900">
              <a:spcBef>
                <a:spcPct val="0"/>
              </a:spcBef>
              <a:buClrTx/>
              <a:buSzTx/>
              <a:buFont typeface="Wingdings" panose="05000000000000000000" pitchFamily="2" charset="2"/>
              <a:buChar char="ü"/>
            </a:pPr>
            <a:r>
              <a:rPr lang="fr-FR" altLang="fr-FR" sz="2000" dirty="0">
                <a:latin typeface="+mn-lt"/>
              </a:rPr>
              <a:t>L’objectif du débat éthique n’est pas d’aboutir à une solution qui serait considérée comme la seule bonne décision dans ce contexte précis – ce n’est en général jamais le cas- mais de prendre une résolution qui respecte au mieux les principes éthiques, en s’autorisant une hiérarchisation de ces derniers </a:t>
            </a:r>
          </a:p>
          <a:p>
            <a:pPr eaLnBrk="1" hangingPunct="1">
              <a:spcBef>
                <a:spcPct val="0"/>
              </a:spcBef>
              <a:buClrTx/>
              <a:buSzTx/>
              <a:buFontTx/>
              <a:buNone/>
            </a:pPr>
            <a:endParaRPr lang="fr-FR" altLang="fr-FR" sz="2000" i="1" dirty="0">
              <a:latin typeface="+mn-lt"/>
            </a:endParaRPr>
          </a:p>
          <a:p>
            <a:pPr eaLnBrk="1" hangingPunct="1">
              <a:spcBef>
                <a:spcPct val="0"/>
              </a:spcBef>
              <a:buClrTx/>
              <a:buSzTx/>
              <a:buFontTx/>
              <a:buNone/>
            </a:pPr>
            <a:r>
              <a:rPr lang="fr-FR" altLang="fr-FR" sz="2000" i="1" dirty="0">
                <a:latin typeface="+mn-lt"/>
              </a:rPr>
              <a:t>Notion de « moins mauvaise décision »</a:t>
            </a:r>
          </a:p>
        </p:txBody>
      </p:sp>
      <p:sp>
        <p:nvSpPr>
          <p:cNvPr id="24580" name="ZoneTexte 5"/>
          <p:cNvSpPr txBox="1">
            <a:spLocks noChangeArrowheads="1"/>
          </p:cNvSpPr>
          <p:nvPr/>
        </p:nvSpPr>
        <p:spPr bwMode="auto">
          <a:xfrm>
            <a:off x="677334" y="684898"/>
            <a:ext cx="89561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eaLnBrk="1" hangingPunct="1">
              <a:spcBef>
                <a:spcPct val="0"/>
              </a:spcBef>
              <a:buClrTx/>
              <a:buSzTx/>
              <a:buFontTx/>
              <a:buNone/>
            </a:pPr>
            <a:r>
              <a:rPr lang="fr-FR" altLang="fr-FR" sz="3600" b="1" dirty="0">
                <a:latin typeface="Trebuchet MS" panose="020B0603020202020204" pitchFamily="34" charset="0"/>
              </a:rPr>
              <a:t>DIFFICULTÉ DE LA DÉCISION ÉTHIQUE</a:t>
            </a:r>
          </a:p>
        </p:txBody>
      </p:sp>
      <p:sp>
        <p:nvSpPr>
          <p:cNvPr id="2" name="Espace réservé du numéro de diapositive 1"/>
          <p:cNvSpPr>
            <a:spLocks noGrp="1"/>
          </p:cNvSpPr>
          <p:nvPr>
            <p:ph type="sldNum" sz="quarter" idx="12"/>
          </p:nvPr>
        </p:nvSpPr>
        <p:spPr/>
        <p:txBody>
          <a:bodyPr/>
          <a:lstStyle/>
          <a:p>
            <a:fld id="{5D5A68FC-40FF-47DD-9EA9-54988091A214}" type="slidenum">
              <a:rPr lang="fr-FR" smtClean="0"/>
              <a:t>5</a:t>
            </a:fld>
            <a:endParaRPr lang="fr-FR"/>
          </a:p>
        </p:txBody>
      </p:sp>
    </p:spTree>
    <p:extLst>
      <p:ext uri="{BB962C8B-B14F-4D97-AF65-F5344CB8AC3E}">
        <p14:creationId xmlns:p14="http://schemas.microsoft.com/office/powerpoint/2010/main" val="84625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a:xfrm>
            <a:off x="677335" y="674255"/>
            <a:ext cx="9765242" cy="1126836"/>
          </a:xfrm>
        </p:spPr>
        <p:txBody>
          <a:bodyPr>
            <a:noAutofit/>
          </a:bodyPr>
          <a:lstStyle/>
          <a:p>
            <a:r>
              <a:rPr lang="fr-FR" altLang="fr-FR" sz="2800" b="1" dirty="0">
                <a:solidFill>
                  <a:schemeClr val="tx1"/>
                </a:solidFill>
              </a:rPr>
              <a:t>EXEMPLES DE QUESTIONS SOUMISES AU COMITÉ D’ÉTHIQUE DES HCL</a:t>
            </a:r>
          </a:p>
        </p:txBody>
      </p:sp>
      <p:sp>
        <p:nvSpPr>
          <p:cNvPr id="3" name="Espace réservé du contenu 2"/>
          <p:cNvSpPr>
            <a:spLocks noGrp="1"/>
          </p:cNvSpPr>
          <p:nvPr>
            <p:ph idx="1"/>
          </p:nvPr>
        </p:nvSpPr>
        <p:spPr>
          <a:xfrm>
            <a:off x="677334" y="1985818"/>
            <a:ext cx="8934026" cy="4683270"/>
          </a:xfrm>
        </p:spPr>
        <p:txBody>
          <a:bodyPr>
            <a:normAutofit fontScale="85000" lnSpcReduction="10000"/>
          </a:bodyPr>
          <a:lstStyle/>
          <a:p>
            <a:pPr algn="just">
              <a:defRPr/>
            </a:pPr>
            <a:r>
              <a:rPr lang="fr-FR" sz="2000" dirty="0"/>
              <a:t>La demande de circoncision formulée par les parents d’un enfant hémophile, dans un contexte de rapport « coût-bénéfice-risque » problématique.</a:t>
            </a:r>
          </a:p>
          <a:p>
            <a:pPr algn="just">
              <a:defRPr/>
            </a:pPr>
            <a:r>
              <a:rPr lang="fr-FR" sz="2000" dirty="0"/>
              <a:t>La question du consentement des personnes présentant une altération débutante des facultés de raisonnement et en opposition avec les désirs de la famille:</a:t>
            </a:r>
          </a:p>
          <a:p>
            <a:pPr algn="just">
              <a:defRPr/>
            </a:pPr>
            <a:r>
              <a:rPr lang="fr-FR" sz="2000" dirty="0"/>
              <a:t>La demande d’aide à mourir dans des situations non prévues par la loi </a:t>
            </a:r>
            <a:r>
              <a:rPr lang="fr-FR" sz="2000" dirty="0" err="1"/>
              <a:t>Clayes-Leonetti</a:t>
            </a:r>
            <a:endParaRPr lang="fr-FR" sz="2000" dirty="0"/>
          </a:p>
          <a:p>
            <a:pPr algn="just">
              <a:defRPr/>
            </a:pPr>
            <a:r>
              <a:rPr lang="fr-FR" sz="2000" dirty="0"/>
              <a:t> Le transfert d’une patiente porteuse d’une bactérie multirésistante dans un service de cancérologie </a:t>
            </a:r>
          </a:p>
          <a:p>
            <a:pPr algn="just">
              <a:defRPr/>
            </a:pPr>
            <a:r>
              <a:rPr lang="fr-FR" sz="2000" dirty="0"/>
              <a:t>Le maintien en réanimation d’un patient en état de mort « pré-clinique » en vue d’un prélèvement d’organes</a:t>
            </a:r>
          </a:p>
          <a:p>
            <a:pPr algn="just">
              <a:defRPr/>
            </a:pPr>
            <a:r>
              <a:rPr lang="fr-FR" sz="2000" dirty="0"/>
              <a:t>La question du respect des directives anticipées</a:t>
            </a:r>
          </a:p>
          <a:p>
            <a:pPr algn="just">
              <a:defRPr/>
            </a:pPr>
            <a:r>
              <a:rPr lang="fr-FR" sz="2000" dirty="0"/>
              <a:t>La difficulté à donner un avis éthique en faisant abstraction du contexte socio-familial</a:t>
            </a:r>
          </a:p>
          <a:p>
            <a:pPr algn="just">
              <a:defRPr/>
            </a:pPr>
            <a:r>
              <a:rPr lang="fr-FR" sz="2000" dirty="0"/>
              <a:t>La priorisation des admissions dans un service de réanimation, en cas d’afflux de demandes dans un contexte de  pandémie  (SRAS, COVID 19).</a:t>
            </a:r>
          </a:p>
          <a:p>
            <a:pPr marL="0" indent="0" algn="just">
              <a:buNone/>
              <a:defRPr/>
            </a:pPr>
            <a:r>
              <a:rPr lang="fr-FR" dirty="0"/>
              <a:t> </a:t>
            </a:r>
          </a:p>
          <a:p>
            <a:pPr algn="just">
              <a:defRPr/>
            </a:pPr>
            <a:endParaRPr lang="fr-FR" dirty="0"/>
          </a:p>
        </p:txBody>
      </p:sp>
      <p:sp>
        <p:nvSpPr>
          <p:cNvPr id="2" name="Espace réservé du pied de page 1"/>
          <p:cNvSpPr>
            <a:spLocks noGrp="1"/>
          </p:cNvSpPr>
          <p:nvPr>
            <p:ph type="ftr" sz="quarter" idx="11"/>
          </p:nvPr>
        </p:nvSpPr>
        <p:spPr/>
        <p:txBody>
          <a:bodyPr/>
          <a:lstStyle/>
          <a:p>
            <a:r>
              <a:rPr lang="fr-FR"/>
              <a:t>JF. GUERIN - F. DOIRET</a:t>
            </a:r>
          </a:p>
        </p:txBody>
      </p:sp>
      <p:sp>
        <p:nvSpPr>
          <p:cNvPr id="4" name="Espace réservé du numéro de diapositive 3"/>
          <p:cNvSpPr>
            <a:spLocks noGrp="1"/>
          </p:cNvSpPr>
          <p:nvPr>
            <p:ph type="sldNum" sz="quarter" idx="12"/>
          </p:nvPr>
        </p:nvSpPr>
        <p:spPr/>
        <p:txBody>
          <a:bodyPr/>
          <a:lstStyle/>
          <a:p>
            <a:fld id="{5D5A68FC-40FF-47DD-9EA9-54988091A214}" type="slidenum">
              <a:rPr lang="fr-FR" smtClean="0"/>
              <a:t>6</a:t>
            </a:fld>
            <a:endParaRPr lang="fr-FR"/>
          </a:p>
        </p:txBody>
      </p:sp>
    </p:spTree>
    <p:extLst>
      <p:ext uri="{BB962C8B-B14F-4D97-AF65-F5344CB8AC3E}">
        <p14:creationId xmlns:p14="http://schemas.microsoft.com/office/powerpoint/2010/main" val="420341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8161" y="609600"/>
            <a:ext cx="9974348" cy="711200"/>
          </a:xfrm>
        </p:spPr>
        <p:txBody>
          <a:bodyPr>
            <a:normAutofit fontScale="90000"/>
          </a:bodyPr>
          <a:lstStyle/>
          <a:p>
            <a:r>
              <a:rPr lang="fr-FR" sz="3100" b="1" dirty="0">
                <a:solidFill>
                  <a:schemeClr val="tx1"/>
                </a:solidFill>
              </a:rPr>
              <a:t>QUESTIONS SOUMISES AU COMITÉ D’ÉTHIQUE DES HCL</a:t>
            </a:r>
            <a:br>
              <a:rPr lang="fr-FR" dirty="0"/>
            </a:br>
            <a:endParaRPr lang="fr-FR" sz="3600" dirty="0"/>
          </a:p>
        </p:txBody>
      </p:sp>
      <p:sp>
        <p:nvSpPr>
          <p:cNvPr id="3" name="Espace réservé du contenu 2"/>
          <p:cNvSpPr>
            <a:spLocks noGrp="1"/>
          </p:cNvSpPr>
          <p:nvPr>
            <p:ph idx="1"/>
          </p:nvPr>
        </p:nvSpPr>
        <p:spPr>
          <a:xfrm>
            <a:off x="677332" y="1571309"/>
            <a:ext cx="9329650" cy="3437571"/>
          </a:xfrm>
        </p:spPr>
        <p:txBody>
          <a:bodyPr>
            <a:normAutofit lnSpcReduction="10000"/>
          </a:bodyPr>
          <a:lstStyle/>
          <a:p>
            <a:r>
              <a:rPr lang="fr-FR" sz="2000" dirty="0"/>
              <a:t>Contexte : </a:t>
            </a:r>
            <a:r>
              <a:rPr lang="fr-FR" sz="2000" b="1" dirty="0"/>
              <a:t>demande de circoncision pour des motifs religieux</a:t>
            </a:r>
          </a:p>
          <a:p>
            <a:r>
              <a:rPr lang="fr-FR" sz="2000" dirty="0"/>
              <a:t>Réserves des pédiatres : risque d’hémorragie+++ en l’absence d’administration de facteur </a:t>
            </a:r>
            <a:r>
              <a:rPr lang="fr-FR" sz="2000" dirty="0" err="1"/>
              <a:t>anti-coagulant</a:t>
            </a:r>
            <a:r>
              <a:rPr lang="fr-FR" sz="2000" dirty="0"/>
              <a:t>; risque pour les enfants de développer des anticorps : péjoratif pour la suite des traitements durant toute la vie</a:t>
            </a:r>
          </a:p>
          <a:p>
            <a:r>
              <a:rPr lang="fr-FR" sz="2000" dirty="0"/>
              <a:t>Menace (chantage?) des parents : faire pratiquer la circoncision dans le pays d’origine, dans des conditions sanitaires non satisfaisantes…et demande au service de leur fournir les médicaments </a:t>
            </a:r>
            <a:r>
              <a:rPr lang="fr-FR" sz="2000" dirty="0" err="1"/>
              <a:t>ad’hoc</a:t>
            </a:r>
            <a:endParaRPr lang="fr-FR" sz="2000" dirty="0"/>
          </a:p>
          <a:p>
            <a:pPr marL="0" indent="0">
              <a:buNone/>
            </a:pPr>
            <a:endParaRPr lang="fr-FR" sz="2000" i="1" dirty="0"/>
          </a:p>
          <a:p>
            <a:r>
              <a:rPr lang="fr-FR" sz="2000" b="1" i="1" dirty="0"/>
              <a:t>Quel avis donner et comment l’argumenter?</a:t>
            </a:r>
          </a:p>
        </p:txBody>
      </p:sp>
      <p:sp>
        <p:nvSpPr>
          <p:cNvPr id="4" name="Espace réservé du pied de page 3"/>
          <p:cNvSpPr>
            <a:spLocks noGrp="1"/>
          </p:cNvSpPr>
          <p:nvPr>
            <p:ph type="ftr" sz="quarter" idx="11"/>
          </p:nvPr>
        </p:nvSpPr>
        <p:spPr/>
        <p:txBody>
          <a:bodyPr/>
          <a:lstStyle/>
          <a:p>
            <a:r>
              <a:rPr lang="fr-FR"/>
              <a:t>JF. GUERIN - F. DOIRET</a:t>
            </a:r>
          </a:p>
        </p:txBody>
      </p:sp>
      <p:sp>
        <p:nvSpPr>
          <p:cNvPr id="5" name="Espace réservé du numéro de diapositive 4"/>
          <p:cNvSpPr>
            <a:spLocks noGrp="1"/>
          </p:cNvSpPr>
          <p:nvPr>
            <p:ph type="sldNum" sz="quarter" idx="12"/>
          </p:nvPr>
        </p:nvSpPr>
        <p:spPr/>
        <p:txBody>
          <a:bodyPr/>
          <a:lstStyle/>
          <a:p>
            <a:fld id="{5D5A68FC-40FF-47DD-9EA9-54988091A214}" type="slidenum">
              <a:rPr lang="fr-FR" smtClean="0"/>
              <a:t>7</a:t>
            </a:fld>
            <a:endParaRPr lang="fr-FR"/>
          </a:p>
        </p:txBody>
      </p:sp>
      <p:sp>
        <p:nvSpPr>
          <p:cNvPr id="6" name="ZoneTexte 5">
            <a:extLst>
              <a:ext uri="{FF2B5EF4-FFF2-40B4-BE49-F238E27FC236}">
                <a16:creationId xmlns:a16="http://schemas.microsoft.com/office/drawing/2014/main" id="{644613F1-5AF9-46D0-9A2C-32E7D8E7074E}"/>
              </a:ext>
            </a:extLst>
          </p:cNvPr>
          <p:cNvSpPr txBox="1"/>
          <p:nvPr/>
        </p:nvSpPr>
        <p:spPr>
          <a:xfrm>
            <a:off x="677332" y="5162163"/>
            <a:ext cx="8964508" cy="1477328"/>
          </a:xfrm>
          <a:prstGeom prst="rect">
            <a:avLst/>
          </a:prstGeom>
          <a:noFill/>
        </p:spPr>
        <p:txBody>
          <a:bodyPr wrap="square" rtlCol="0">
            <a:spAutoFit/>
          </a:bodyPr>
          <a:lstStyle/>
          <a:p>
            <a:r>
              <a:rPr lang="fr-FR" i="1" dirty="0"/>
              <a:t>Avis : Rapport Bienfaisance/ Non malfaisance défavorable. Pb de justice distributive</a:t>
            </a:r>
          </a:p>
          <a:p>
            <a:r>
              <a:rPr lang="fr-FR" i="1" dirty="0"/>
              <a:t>(coûts exorbitant des facteurs anti-coagulants, qui peuvent poser problème en cas de budget institutionnel contraint)</a:t>
            </a:r>
          </a:p>
          <a:p>
            <a:r>
              <a:rPr lang="fr-FR" i="1" dirty="0"/>
              <a:t>Proposition du Comité : faire appel à un représentant du culte de la religion des parents</a:t>
            </a:r>
          </a:p>
        </p:txBody>
      </p:sp>
    </p:spTree>
    <p:extLst>
      <p:ext uri="{BB962C8B-B14F-4D97-AF65-F5344CB8AC3E}">
        <p14:creationId xmlns:p14="http://schemas.microsoft.com/office/powerpoint/2010/main" val="394626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407459"/>
            <a:ext cx="10854266" cy="617778"/>
          </a:xfrm>
        </p:spPr>
        <p:txBody>
          <a:bodyPr>
            <a:noAutofit/>
          </a:bodyPr>
          <a:lstStyle/>
          <a:p>
            <a:br>
              <a:rPr lang="fr-FR" sz="3200">
                <a:latin typeface="+mn-lt"/>
              </a:rPr>
            </a:br>
            <a:endParaRPr lang="fr-FR" sz="3200" dirty="0">
              <a:latin typeface="+mn-lt"/>
            </a:endParaRPr>
          </a:p>
        </p:txBody>
      </p:sp>
      <p:sp>
        <p:nvSpPr>
          <p:cNvPr id="3" name="Espace réservé du contenu 2"/>
          <p:cNvSpPr>
            <a:spLocks noGrp="1"/>
          </p:cNvSpPr>
          <p:nvPr>
            <p:ph idx="1"/>
          </p:nvPr>
        </p:nvSpPr>
        <p:spPr>
          <a:xfrm>
            <a:off x="677334" y="1190433"/>
            <a:ext cx="10515600" cy="3666047"/>
          </a:xfrm>
        </p:spPr>
        <p:txBody>
          <a:bodyPr>
            <a:normAutofit lnSpcReduction="10000"/>
          </a:bodyPr>
          <a:lstStyle/>
          <a:p>
            <a:pPr marL="0" indent="0">
              <a:buNone/>
            </a:pPr>
            <a:endParaRPr lang="fr-FR" dirty="0"/>
          </a:p>
          <a:p>
            <a:pPr marL="0" indent="0">
              <a:buNone/>
            </a:pPr>
            <a:r>
              <a:rPr lang="fr-FR" sz="2000" b="1" dirty="0"/>
              <a:t>Le consentement des personnes présentant une altération des facultés de raisonnement </a:t>
            </a:r>
            <a:r>
              <a:rPr lang="fr-FR" sz="2000" dirty="0"/>
              <a:t>et en opposition avec les désirs de la famille</a:t>
            </a:r>
          </a:p>
          <a:p>
            <a:r>
              <a:rPr lang="fr-FR" sz="2000" dirty="0"/>
              <a:t>contexte : le patient qui est sous assistance multiple ne veut plus continuer à vivre ainsi, et demande à ce qu’on arrête ses soins </a:t>
            </a:r>
          </a:p>
          <a:p>
            <a:r>
              <a:rPr lang="fr-FR" sz="2000" dirty="0"/>
              <a:t>Cependant, la famille s’y oppose, considérant que ses facultés cognitives se sont détériorées et ne lui permettent plus de raisonner correctement</a:t>
            </a:r>
          </a:p>
          <a:p>
            <a:pPr marL="0" indent="0">
              <a:buNone/>
            </a:pPr>
            <a:endParaRPr lang="fr-FR" sz="2000" dirty="0"/>
          </a:p>
          <a:p>
            <a:r>
              <a:rPr lang="fr-FR" sz="2000" b="1" i="1" dirty="0"/>
              <a:t>Quel avis donner et comment l’argumenter?</a:t>
            </a:r>
          </a:p>
          <a:p>
            <a:pPr marL="0" indent="0">
              <a:buNone/>
            </a:pPr>
            <a:r>
              <a:rPr lang="fr-FR" dirty="0"/>
              <a:t>	</a:t>
            </a:r>
          </a:p>
        </p:txBody>
      </p:sp>
      <p:sp>
        <p:nvSpPr>
          <p:cNvPr id="4" name="Espace réservé du pied de page 3"/>
          <p:cNvSpPr>
            <a:spLocks noGrp="1"/>
          </p:cNvSpPr>
          <p:nvPr>
            <p:ph type="ftr" sz="quarter" idx="11"/>
          </p:nvPr>
        </p:nvSpPr>
        <p:spPr/>
        <p:txBody>
          <a:bodyPr/>
          <a:lstStyle/>
          <a:p>
            <a:r>
              <a:rPr lang="fr-FR" dirty="0"/>
              <a:t>JF. GUERIN - F. DOIRET</a:t>
            </a:r>
          </a:p>
        </p:txBody>
      </p:sp>
      <p:sp>
        <p:nvSpPr>
          <p:cNvPr id="5" name="Rectangle 4"/>
          <p:cNvSpPr/>
          <p:nvPr/>
        </p:nvSpPr>
        <p:spPr>
          <a:xfrm>
            <a:off x="803274" y="572655"/>
            <a:ext cx="9550690" cy="523220"/>
          </a:xfrm>
          <a:prstGeom prst="rect">
            <a:avLst/>
          </a:prstGeom>
        </p:spPr>
        <p:txBody>
          <a:bodyPr wrap="square">
            <a:spAutoFit/>
          </a:bodyPr>
          <a:lstStyle/>
          <a:p>
            <a:r>
              <a:rPr lang="fr-FR" sz="2800" b="1" dirty="0"/>
              <a:t>QUESTIONS SOUMISES AU COMITÉ D’ÉTHIQUE DES HCL</a:t>
            </a:r>
          </a:p>
        </p:txBody>
      </p:sp>
      <p:sp>
        <p:nvSpPr>
          <p:cNvPr id="6" name="Espace réservé du numéro de diapositive 5"/>
          <p:cNvSpPr>
            <a:spLocks noGrp="1"/>
          </p:cNvSpPr>
          <p:nvPr>
            <p:ph type="sldNum" sz="quarter" idx="12"/>
          </p:nvPr>
        </p:nvSpPr>
        <p:spPr/>
        <p:txBody>
          <a:bodyPr/>
          <a:lstStyle/>
          <a:p>
            <a:fld id="{5D5A68FC-40FF-47DD-9EA9-54988091A214}" type="slidenum">
              <a:rPr lang="fr-FR" smtClean="0"/>
              <a:t>8</a:t>
            </a:fld>
            <a:endParaRPr lang="fr-FR"/>
          </a:p>
        </p:txBody>
      </p:sp>
      <p:sp>
        <p:nvSpPr>
          <p:cNvPr id="7" name="ZoneTexte 6">
            <a:extLst>
              <a:ext uri="{FF2B5EF4-FFF2-40B4-BE49-F238E27FC236}">
                <a16:creationId xmlns:a16="http://schemas.microsoft.com/office/drawing/2014/main" id="{B4344CBF-9822-4A35-800B-525F088E374C}"/>
              </a:ext>
            </a:extLst>
          </p:cNvPr>
          <p:cNvSpPr txBox="1"/>
          <p:nvPr/>
        </p:nvSpPr>
        <p:spPr>
          <a:xfrm>
            <a:off x="1631459" y="5008880"/>
            <a:ext cx="7894320" cy="923330"/>
          </a:xfrm>
          <a:prstGeom prst="rect">
            <a:avLst/>
          </a:prstGeom>
          <a:noFill/>
        </p:spPr>
        <p:txBody>
          <a:bodyPr wrap="square" rtlCol="0">
            <a:spAutoFit/>
          </a:bodyPr>
          <a:lstStyle/>
          <a:p>
            <a:r>
              <a:rPr lang="fr-FR" i="1" dirty="0"/>
              <a:t>Avis : l’autonomie du patient, dans la mesure où ses facultés cognitives ne sont pas sévèrement atteintes, doit être respectée et prime sur les autres principes</a:t>
            </a:r>
          </a:p>
        </p:txBody>
      </p:sp>
    </p:spTree>
    <p:extLst>
      <p:ext uri="{BB962C8B-B14F-4D97-AF65-F5344CB8AC3E}">
        <p14:creationId xmlns:p14="http://schemas.microsoft.com/office/powerpoint/2010/main" val="1853126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339675-4E02-4BB0-95DA-05B8D1255296}"/>
              </a:ext>
            </a:extLst>
          </p:cNvPr>
          <p:cNvSpPr>
            <a:spLocks noGrp="1"/>
          </p:cNvSpPr>
          <p:nvPr>
            <p:ph type="title"/>
          </p:nvPr>
        </p:nvSpPr>
        <p:spPr>
          <a:xfrm>
            <a:off x="677334" y="609600"/>
            <a:ext cx="9320106" cy="1320800"/>
          </a:xfrm>
        </p:spPr>
        <p:txBody>
          <a:bodyPr>
            <a:normAutofit/>
          </a:bodyPr>
          <a:lstStyle/>
          <a:p>
            <a:r>
              <a:rPr lang="fr-FR" sz="2800" b="1" dirty="0">
                <a:solidFill>
                  <a:schemeClr val="tx1"/>
                </a:solidFill>
              </a:rPr>
              <a:t>QUESTIONS SOUMISES AU COMITÉ D’ÉTHIQUE DES HCL</a:t>
            </a:r>
            <a:endParaRPr lang="fr-FR" sz="2800" dirty="0"/>
          </a:p>
        </p:txBody>
      </p:sp>
      <p:sp>
        <p:nvSpPr>
          <p:cNvPr id="3" name="Espace réservé du contenu 2">
            <a:extLst>
              <a:ext uri="{FF2B5EF4-FFF2-40B4-BE49-F238E27FC236}">
                <a16:creationId xmlns:a16="http://schemas.microsoft.com/office/drawing/2014/main" id="{A203D0D8-1D5E-4AF9-BFDB-0D769932192F}"/>
              </a:ext>
            </a:extLst>
          </p:cNvPr>
          <p:cNvSpPr>
            <a:spLocks noGrp="1"/>
          </p:cNvSpPr>
          <p:nvPr>
            <p:ph idx="1"/>
          </p:nvPr>
        </p:nvSpPr>
        <p:spPr>
          <a:xfrm>
            <a:off x="677334" y="1622109"/>
            <a:ext cx="8596668" cy="2116771"/>
          </a:xfrm>
        </p:spPr>
        <p:txBody>
          <a:bodyPr>
            <a:normAutofit lnSpcReduction="10000"/>
          </a:bodyPr>
          <a:lstStyle/>
          <a:p>
            <a:r>
              <a:rPr lang="fr-FR" b="1" dirty="0"/>
              <a:t>Demandes d’aide à mourir dans des situations non prévues par la loi </a:t>
            </a:r>
            <a:r>
              <a:rPr lang="fr-FR" b="1" dirty="0" err="1"/>
              <a:t>Clayes-Leonetti</a:t>
            </a:r>
            <a:endParaRPr lang="fr-FR" b="1" dirty="0"/>
          </a:p>
          <a:p>
            <a:r>
              <a:rPr lang="fr-FR" dirty="0"/>
              <a:t>Cas d’une patiente souffrant d’un syndrome </a:t>
            </a:r>
            <a:r>
              <a:rPr lang="fr-FR" dirty="0" err="1"/>
              <a:t>cérebelleux</a:t>
            </a:r>
            <a:r>
              <a:rPr lang="fr-FR" dirty="0"/>
              <a:t> mais dont le pronostic vital n’est pas engagé à court terme, et qui ne veut plus vivre</a:t>
            </a:r>
          </a:p>
          <a:p>
            <a:r>
              <a:rPr lang="fr-FR" dirty="0"/>
              <a:t>Cas d’un patient atteint de la maladie de Charcot (sclérose latérale amyotrophique) et qui demande une sédation profonde et continue jusqu’au décès</a:t>
            </a:r>
          </a:p>
          <a:p>
            <a:endParaRPr lang="fr-FR" b="1" dirty="0"/>
          </a:p>
        </p:txBody>
      </p:sp>
      <p:sp>
        <p:nvSpPr>
          <p:cNvPr id="4" name="Espace réservé du pied de page 3">
            <a:extLst>
              <a:ext uri="{FF2B5EF4-FFF2-40B4-BE49-F238E27FC236}">
                <a16:creationId xmlns:a16="http://schemas.microsoft.com/office/drawing/2014/main" id="{6658DE7F-25BC-462C-A274-F4C0ECB6DEF9}"/>
              </a:ext>
            </a:extLst>
          </p:cNvPr>
          <p:cNvSpPr>
            <a:spLocks noGrp="1"/>
          </p:cNvSpPr>
          <p:nvPr>
            <p:ph type="ftr" sz="quarter" idx="11"/>
          </p:nvPr>
        </p:nvSpPr>
        <p:spPr/>
        <p:txBody>
          <a:bodyPr/>
          <a:lstStyle/>
          <a:p>
            <a:r>
              <a:rPr lang="fr-FR" dirty="0"/>
              <a:t>JF. GUERIN - F. DOIRET</a:t>
            </a:r>
          </a:p>
        </p:txBody>
      </p:sp>
      <p:sp>
        <p:nvSpPr>
          <p:cNvPr id="5" name="Espace réservé du numéro de diapositive 4">
            <a:extLst>
              <a:ext uri="{FF2B5EF4-FFF2-40B4-BE49-F238E27FC236}">
                <a16:creationId xmlns:a16="http://schemas.microsoft.com/office/drawing/2014/main" id="{B3B0B7E0-011E-4130-B2E7-0569963B5B43}"/>
              </a:ext>
            </a:extLst>
          </p:cNvPr>
          <p:cNvSpPr>
            <a:spLocks noGrp="1"/>
          </p:cNvSpPr>
          <p:nvPr>
            <p:ph type="sldNum" sz="quarter" idx="12"/>
          </p:nvPr>
        </p:nvSpPr>
        <p:spPr/>
        <p:txBody>
          <a:bodyPr/>
          <a:lstStyle/>
          <a:p>
            <a:fld id="{5D5A68FC-40FF-47DD-9EA9-54988091A214}" type="slidenum">
              <a:rPr lang="fr-FR" smtClean="0"/>
              <a:t>9</a:t>
            </a:fld>
            <a:endParaRPr lang="fr-FR"/>
          </a:p>
        </p:txBody>
      </p:sp>
      <p:sp>
        <p:nvSpPr>
          <p:cNvPr id="6" name="ZoneTexte 5">
            <a:extLst>
              <a:ext uri="{FF2B5EF4-FFF2-40B4-BE49-F238E27FC236}">
                <a16:creationId xmlns:a16="http://schemas.microsoft.com/office/drawing/2014/main" id="{C2D7F361-87E1-4EBA-87BE-F92808AC1A50}"/>
              </a:ext>
            </a:extLst>
          </p:cNvPr>
          <p:cNvSpPr txBox="1"/>
          <p:nvPr/>
        </p:nvSpPr>
        <p:spPr>
          <a:xfrm>
            <a:off x="812800" y="4551680"/>
            <a:ext cx="8209280" cy="1200329"/>
          </a:xfrm>
          <a:prstGeom prst="rect">
            <a:avLst/>
          </a:prstGeom>
          <a:noFill/>
        </p:spPr>
        <p:txBody>
          <a:bodyPr wrap="square" rtlCol="0">
            <a:spAutoFit/>
          </a:bodyPr>
          <a:lstStyle/>
          <a:p>
            <a:r>
              <a:rPr lang="fr-FR" i="1" dirty="0"/>
              <a:t>Conflit entre le respect de l’autonomie du patient et le respect de la loi ; les demandes seraient recevables au nom du principe d’autonomie, mais ne peuvent être acceptées dans le cadre de la loi actuelle (pronostic vital non engagé à cours terme)</a:t>
            </a:r>
          </a:p>
        </p:txBody>
      </p:sp>
    </p:spTree>
    <p:extLst>
      <p:ext uri="{BB962C8B-B14F-4D97-AF65-F5344CB8AC3E}">
        <p14:creationId xmlns:p14="http://schemas.microsoft.com/office/powerpoint/2010/main" val="3904801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Facette">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1339</TotalTime>
  <Words>2447</Words>
  <Application>Microsoft Office PowerPoint</Application>
  <PresentationFormat>Grand écran</PresentationFormat>
  <Paragraphs>171</Paragraphs>
  <Slides>20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20</vt:i4>
      </vt:variant>
    </vt:vector>
  </HeadingPairs>
  <TitlesOfParts>
    <vt:vector size="28" baseType="lpstr">
      <vt:lpstr>Arial</vt:lpstr>
      <vt:lpstr>Calibri</vt:lpstr>
      <vt:lpstr>Police système</vt:lpstr>
      <vt:lpstr>Trebuchet MS</vt:lpstr>
      <vt:lpstr>Verdana</vt:lpstr>
      <vt:lpstr>Wingdings</vt:lpstr>
      <vt:lpstr>Wingdings 3</vt:lpstr>
      <vt:lpstr>Facette</vt:lpstr>
      <vt:lpstr>ETHIQUE DE  LA DISCUSSION </vt:lpstr>
      <vt:lpstr>LE  COMITÉ D’ETHIQUE DES HCL</vt:lpstr>
      <vt:lpstr>    UNE RÉFLEXION NÉCESSAIREMENT COLLÉGIALE </vt:lpstr>
      <vt:lpstr>LA RÉFLEXION ÉTHIQUE : 3 ÉTAPES </vt:lpstr>
      <vt:lpstr>Présentation PowerPoint</vt:lpstr>
      <vt:lpstr>EXEMPLES DE QUESTIONS SOUMISES AU COMITÉ D’ÉTHIQUE DES HCL</vt:lpstr>
      <vt:lpstr>QUESTIONS SOUMISES AU COMITÉ D’ÉTHIQUE DES HCL </vt:lpstr>
      <vt:lpstr> </vt:lpstr>
      <vt:lpstr>QUESTIONS SOUMISES AU COMITÉ D’ÉTHIQUE DES HCL</vt:lpstr>
      <vt:lpstr>QUESTIONS SOUMISES AU COMITÉ D’ÉTHIQUE DES HCL </vt:lpstr>
      <vt:lpstr> QUESTIONS SOUMISES AU COMITÉ D’ÉTHIQUE DES HCL</vt:lpstr>
      <vt:lpstr>Présentation PowerPoint</vt:lpstr>
      <vt:lpstr>Présentation PowerPoint</vt:lpstr>
      <vt:lpstr>QUESTIONS SOUMISES AU COMITÉ D’ÉTHIQUE DES HCL </vt:lpstr>
      <vt:lpstr>QUESTIONS SOUMISES AU COMITÉ D’ÉTHIQUE DES HCL  dossier de pédiatrie</vt:lpstr>
      <vt:lpstr>Présentation PowerPoint</vt:lpstr>
      <vt:lpstr>PRIORISATION DES ADMISSIONS DANS UN SERVICE DE RÉANIMATION </vt:lpstr>
      <vt:lpstr>CLASSIFICATION DES PATIENTS EN NIVEAUX DE SOIN</vt:lpstr>
      <vt:lpstr>Crise COVID19 CLASSIFICATION DES PATIENTS EN NIVEAUX DE SOIN</vt:lpstr>
      <vt:lpstr>QUELQUES RÉFLEXIONS POUR CONCLURE</vt:lpstr>
    </vt:vector>
  </TitlesOfParts>
  <Company>UCBL - Lyon 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Rôle du Comité Ethique des HCL</dc:title>
  <dc:creator>GUERIN JEAN-FRANCOIS</dc:creator>
  <cp:lastModifiedBy>GUERIN JEAN-FRANCOIS</cp:lastModifiedBy>
  <cp:revision>56</cp:revision>
  <dcterms:created xsi:type="dcterms:W3CDTF">2020-10-07T15:55:52Z</dcterms:created>
  <dcterms:modified xsi:type="dcterms:W3CDTF">2023-12-04T13:32:51Z</dcterms:modified>
</cp:coreProperties>
</file>