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56" r:id="rId2"/>
    <p:sldId id="341" r:id="rId3"/>
    <p:sldId id="342" r:id="rId4"/>
    <p:sldId id="372" r:id="rId5"/>
    <p:sldId id="373" r:id="rId6"/>
    <p:sldId id="349" r:id="rId7"/>
    <p:sldId id="376" r:id="rId8"/>
    <p:sldId id="377" r:id="rId9"/>
    <p:sldId id="375" r:id="rId10"/>
    <p:sldId id="378" r:id="rId11"/>
    <p:sldId id="379" r:id="rId12"/>
    <p:sldId id="381" r:id="rId13"/>
    <p:sldId id="380" r:id="rId14"/>
    <p:sldId id="382" r:id="rId15"/>
    <p:sldId id="374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54E9"/>
    <a:srgbClr val="2E6BA2"/>
    <a:srgbClr val="0D8910"/>
    <a:srgbClr val="12BE16"/>
    <a:srgbClr val="FE685C"/>
    <a:srgbClr val="FFA29B"/>
    <a:srgbClr val="FE42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5144" autoAdjust="0"/>
  </p:normalViewPr>
  <p:slideViewPr>
    <p:cSldViewPr>
      <p:cViewPr varScale="1">
        <p:scale>
          <a:sx n="87" d="100"/>
          <a:sy n="87" d="100"/>
        </p:scale>
        <p:origin x="234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FC2D9-0A68-4649-B503-79BFD6F746D3}" type="datetimeFigureOut">
              <a:rPr lang="fr-FR" smtClean="0"/>
              <a:t>06/10/2019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7D8A62-C969-4AEF-AD30-C3F61C32F7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6378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D8A62-C969-4AEF-AD30-C3F61C32F7D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177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D8A62-C969-4AEF-AD30-C3F61C32F7DF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4255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D8A62-C969-4AEF-AD30-C3F61C32F7DF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5335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D8A62-C969-4AEF-AD30-C3F61C32F7DF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9180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D8A62-C969-4AEF-AD30-C3F61C32F7DF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920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D8A62-C969-4AEF-AD30-C3F61C32F7DF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22821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D8A62-C969-4AEF-AD30-C3F61C32F7DF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2399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D8A62-C969-4AEF-AD30-C3F61C32F7DF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3767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D8A62-C969-4AEF-AD30-C3F61C32F7DF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94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28C985-C90F-495A-A00E-34EC595E325B}" type="datetimeFigureOut">
              <a:rPr lang="fr-FR" smtClean="0"/>
              <a:t>06/10/2019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772272" y="6356350"/>
            <a:ext cx="5192216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8652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936104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</a:gradFill>
        </p:spPr>
        <p:txBody>
          <a:bodyPr/>
          <a:lstStyle>
            <a:lvl1pPr>
              <a:defRPr sz="3600" baseline="0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/>
          <a:lstStyle>
            <a:lvl2pPr>
              <a:defRPr sz="2400" baseline="0"/>
            </a:lvl2pPr>
            <a:lvl3pPr>
              <a:defRPr sz="2000" baseline="0"/>
            </a:lvl3pPr>
            <a:lvl5pPr>
              <a:defRPr sz="1600" baseline="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6057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96752"/>
            <a:ext cx="8928992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0291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470025"/>
          </a:xfrm>
        </p:spPr>
        <p:txBody>
          <a:bodyPr/>
          <a:lstStyle/>
          <a:p>
            <a:r>
              <a:rPr lang="fr-FR" sz="4400" dirty="0" smtClean="0"/>
              <a:t>Antibiotiques essentielles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fr-FR" altLang="fr-FR" sz="1600" dirty="0"/>
              <a:t>Dr Kim An </a:t>
            </a:r>
            <a:r>
              <a:rPr lang="fr-FR" altLang="fr-FR" sz="1600" dirty="0" smtClean="0"/>
              <a:t>Nguyen- MD-PhD</a:t>
            </a:r>
          </a:p>
          <a:p>
            <a:pPr algn="l"/>
            <a:r>
              <a:rPr lang="fr-FR" altLang="fr-FR" sz="1600" dirty="0" smtClean="0"/>
              <a:t>MCUPH</a:t>
            </a:r>
            <a:endParaRPr lang="fr-FR" altLang="fr-FR" sz="1600" dirty="0"/>
          </a:p>
          <a:p>
            <a:pPr algn="l"/>
            <a:r>
              <a:rPr lang="fr-FR" altLang="fr-FR" sz="1600" dirty="0"/>
              <a:t>Service de </a:t>
            </a:r>
            <a:r>
              <a:rPr lang="fr-FR" altLang="fr-FR" sz="1600" dirty="0" smtClean="0"/>
              <a:t>Pharmacotoxicologie </a:t>
            </a:r>
            <a:endParaRPr lang="fr-FR" altLang="fr-FR" sz="1600" dirty="0"/>
          </a:p>
          <a:p>
            <a:pPr algn="l"/>
            <a:r>
              <a:rPr lang="fr-FR" altLang="fr-FR" sz="1600" dirty="0"/>
              <a:t>Service de </a:t>
            </a:r>
            <a:r>
              <a:rPr lang="fr-FR" altLang="fr-FR" sz="1600" dirty="0" smtClean="0"/>
              <a:t>Réanimation Néonatale – HFME</a:t>
            </a:r>
          </a:p>
          <a:p>
            <a:pPr algn="l"/>
            <a:r>
              <a:rPr lang="fr-FR" altLang="fr-FR" sz="1600" dirty="0" smtClean="0"/>
              <a:t>HCL et UCBL</a:t>
            </a:r>
            <a:endParaRPr lang="fr-FR" altLang="fr-FR" sz="1600" dirty="0"/>
          </a:p>
          <a:p>
            <a:pPr algn="l"/>
            <a:r>
              <a:rPr lang="fr-FR" altLang="fr-FR" sz="1600" dirty="0"/>
              <a:t>kim-an.nguyen@chu-lyon.fr</a:t>
            </a:r>
          </a:p>
          <a:p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129876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 smtClean="0"/>
              <a:t>QCM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736"/>
            <a:ext cx="8784976" cy="58052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dirty="0"/>
              <a:t>Question </a:t>
            </a:r>
            <a:r>
              <a:rPr lang="fr-FR" b="1" dirty="0" smtClean="0"/>
              <a:t>6</a:t>
            </a:r>
            <a:r>
              <a:rPr lang="fr-FR" dirty="0"/>
              <a:t> : Quels sont les critères déterminant votre choix d’antibiotique chez cette patiente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Seul le germe retrouvé au prélèvement bactériologique déterminera mon choix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Le site d’infection retrouvé ou suspecté après l’examen clinique de la patiente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Existence ou absence d’une antibioprophylaxie à long terme chez la patiente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L’âge du patient, ses antécédents médicaux, les médicaments en cours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La fonction rénale et la fonction hépatique 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marL="0" indent="0">
              <a:buNone/>
            </a:pPr>
            <a:r>
              <a:rPr lang="fr-FR" b="1" dirty="0"/>
              <a:t> </a:t>
            </a:r>
            <a:endParaRPr lang="fr-FR" dirty="0"/>
          </a:p>
          <a:p>
            <a:pPr marL="0" indent="0">
              <a:buNone/>
            </a:pPr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41382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 smtClean="0"/>
              <a:t>QCM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736"/>
            <a:ext cx="8784976" cy="58052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sz="4000" dirty="0" smtClean="0"/>
              <a:t>La radio pulmonaire montre un foyer opaque sur le LSD et 3 </a:t>
            </a:r>
            <a:r>
              <a:rPr lang="fr-FR" sz="4000" dirty="0"/>
              <a:t>heures plus tard, le laboratoire vous appelle car il y a de nombreuses </a:t>
            </a:r>
            <a:r>
              <a:rPr lang="fr-FR" sz="4000" dirty="0" err="1"/>
              <a:t>cocci</a:t>
            </a:r>
            <a:r>
              <a:rPr lang="fr-FR" sz="4000" dirty="0"/>
              <a:t> à gram positif en examen direct du prélèvement </a:t>
            </a:r>
            <a:r>
              <a:rPr lang="fr-FR" sz="4000" dirty="0" smtClean="0"/>
              <a:t>du crachat. </a:t>
            </a:r>
            <a:r>
              <a:rPr lang="fr-FR" sz="4000" dirty="0"/>
              <a:t>Vous auriez l’identification du germe dans 48h. </a:t>
            </a:r>
          </a:p>
          <a:p>
            <a:pPr marL="0" indent="0">
              <a:buNone/>
            </a:pPr>
            <a:r>
              <a:rPr lang="fr-FR" sz="4000" b="1" dirty="0"/>
              <a:t> </a:t>
            </a:r>
            <a:endParaRPr lang="fr-FR" sz="4000" dirty="0"/>
          </a:p>
          <a:p>
            <a:pPr marL="0" indent="0">
              <a:buNone/>
            </a:pPr>
            <a:r>
              <a:rPr lang="fr-FR" sz="4000" b="1" dirty="0"/>
              <a:t>Question </a:t>
            </a:r>
            <a:r>
              <a:rPr lang="fr-FR" sz="4000" b="1" dirty="0" smtClean="0"/>
              <a:t>7</a:t>
            </a:r>
            <a:r>
              <a:rPr lang="fr-FR" sz="4000" b="1" dirty="0"/>
              <a:t> : </a:t>
            </a:r>
            <a:r>
              <a:rPr lang="fr-FR" sz="4000" dirty="0"/>
              <a:t>Choisissiez les bonnes réponses dans la prise en charge de la patiente et à propos des antibiotiques :</a:t>
            </a:r>
          </a:p>
          <a:p>
            <a:pPr marL="0" indent="0">
              <a:buNone/>
            </a:pPr>
            <a:r>
              <a:rPr lang="fr-FR" sz="4000" dirty="0"/>
              <a:t> 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lphaUcPeriod"/>
            </a:pPr>
            <a:r>
              <a:rPr lang="fr-FR" sz="4000" dirty="0"/>
              <a:t>Vous attendez toujours l’identification du germe avant de prescrire un </a:t>
            </a:r>
            <a:r>
              <a:rPr lang="fr-FR" sz="4000" dirty="0" smtClean="0"/>
              <a:t>antibiotique</a:t>
            </a:r>
            <a:endParaRPr lang="fr-FR" sz="4000" dirty="0"/>
          </a:p>
          <a:p>
            <a:pPr marL="514350" lvl="0" indent="-514350">
              <a:lnSpc>
                <a:spcPct val="170000"/>
              </a:lnSpc>
              <a:buFont typeface="+mj-lt"/>
              <a:buAutoNum type="alphaUcPeriod"/>
            </a:pPr>
            <a:r>
              <a:rPr lang="fr-FR" sz="4000" dirty="0"/>
              <a:t>Vous prescrivez des antibiotiques à large spectre contre les bactéries à gram positif, négatif et des anaérobies d’emblée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lphaUcPeriod"/>
            </a:pPr>
            <a:r>
              <a:rPr lang="fr-FR" sz="4000" dirty="0" smtClean="0"/>
              <a:t>Vous </a:t>
            </a:r>
            <a:r>
              <a:rPr lang="fr-FR" sz="4000" dirty="0"/>
              <a:t>prescrivez </a:t>
            </a:r>
            <a:r>
              <a:rPr lang="fr-FR" sz="4000" dirty="0" smtClean="0"/>
              <a:t>amoxicilline  contre </a:t>
            </a:r>
            <a:r>
              <a:rPr lang="fr-FR" sz="4000" dirty="0"/>
              <a:t>les </a:t>
            </a:r>
            <a:r>
              <a:rPr lang="fr-FR" sz="4000" dirty="0" smtClean="0"/>
              <a:t>pneumocoques de la pneumonie communauté la plus fréquente rencontrée en </a:t>
            </a:r>
            <a:r>
              <a:rPr lang="fr-FR" sz="4000" dirty="0"/>
              <a:t>attendant l’antibiogramme 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lphaUcPeriod"/>
            </a:pPr>
            <a:r>
              <a:rPr lang="fr-FR" sz="4000" dirty="0"/>
              <a:t>Les aminosides peuvent être utilisés en monothérapie dans ce </a:t>
            </a:r>
            <a:r>
              <a:rPr lang="fr-FR" sz="4000" dirty="0" smtClean="0"/>
              <a:t>cas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lphaUcPeriod"/>
            </a:pPr>
            <a:r>
              <a:rPr lang="fr-FR" sz="4000" dirty="0" smtClean="0"/>
              <a:t>Vous demandez la patiente de revenir consulter après 48h pour surveiller l’efficacité d’antibiotique</a:t>
            </a:r>
            <a:endParaRPr lang="fr-FR" sz="4000" dirty="0"/>
          </a:p>
          <a:p>
            <a:pPr marL="0" indent="0">
              <a:lnSpc>
                <a:spcPct val="170000"/>
              </a:lnSpc>
              <a:buNone/>
            </a:pPr>
            <a:endParaRPr lang="fr-FR" sz="4000" dirty="0"/>
          </a:p>
          <a:p>
            <a:pPr marL="0" lvl="0" indent="0">
              <a:buNone/>
            </a:pPr>
            <a:r>
              <a:rPr lang="fr-FR" sz="4000" b="1" dirty="0"/>
              <a:t> </a:t>
            </a:r>
            <a:endParaRPr lang="fr-FR" sz="4000" dirty="0"/>
          </a:p>
          <a:p>
            <a:pPr marL="0" indent="0">
              <a:buNone/>
            </a:pPr>
            <a:r>
              <a:rPr lang="fr-FR" sz="4000" b="1" dirty="0"/>
              <a:t> </a:t>
            </a:r>
            <a:endParaRPr lang="fr-FR" sz="4000" dirty="0"/>
          </a:p>
          <a:p>
            <a:pPr marL="0" indent="0">
              <a:buNone/>
            </a:pPr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416653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 smtClean="0"/>
              <a:t>QCM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736"/>
            <a:ext cx="8784976" cy="580526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sz="4000" dirty="0"/>
          </a:p>
          <a:p>
            <a:pPr marL="0" indent="0">
              <a:buNone/>
            </a:pPr>
            <a:r>
              <a:rPr lang="fr-FR" sz="4000" b="1" dirty="0"/>
              <a:t>Question </a:t>
            </a:r>
            <a:r>
              <a:rPr lang="fr-FR" sz="4000" b="1" dirty="0" smtClean="0"/>
              <a:t>8</a:t>
            </a:r>
            <a:r>
              <a:rPr lang="fr-FR" sz="4000" b="1" dirty="0"/>
              <a:t> : </a:t>
            </a:r>
            <a:r>
              <a:rPr lang="fr-FR" sz="4000" dirty="0"/>
              <a:t>Choisissiez les bonnes réponses dans la prise en charge de la patiente et à </a:t>
            </a:r>
            <a:r>
              <a:rPr lang="fr-FR" sz="4000" dirty="0" smtClean="0"/>
              <a:t>propos de l’amoxicilline </a:t>
            </a:r>
            <a:endParaRPr lang="fr-FR" sz="4000" dirty="0"/>
          </a:p>
          <a:p>
            <a:pPr marL="0" indent="0">
              <a:buNone/>
            </a:pPr>
            <a:r>
              <a:rPr lang="fr-FR" sz="4000" dirty="0"/>
              <a:t> 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lphaUcPeriod"/>
            </a:pPr>
            <a:r>
              <a:rPr lang="fr-FR" sz="4000" dirty="0" smtClean="0"/>
              <a:t>Amoxicilline est un inhibiteur de la paroi des bactéries </a:t>
            </a:r>
          </a:p>
          <a:p>
            <a:pPr marL="514350" indent="-514350">
              <a:lnSpc>
                <a:spcPct val="170000"/>
              </a:lnSpc>
              <a:buFont typeface="+mj-lt"/>
              <a:buAutoNum type="alphaUcPeriod"/>
            </a:pPr>
            <a:r>
              <a:rPr lang="fr-FR" sz="4000" dirty="0"/>
              <a:t>Amoxicilline est un céphalosporine 1ere génération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lphaUcPeriod"/>
            </a:pPr>
            <a:r>
              <a:rPr lang="fr-FR" sz="4000" dirty="0" smtClean="0"/>
              <a:t>Je prescris 1g /8h en IV 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lphaUcPeriod"/>
            </a:pPr>
            <a:r>
              <a:rPr lang="fr-FR" sz="4000" dirty="0" smtClean="0"/>
              <a:t>L’</a:t>
            </a:r>
            <a:r>
              <a:rPr lang="fr-FR" sz="4000" dirty="0" err="1" smtClean="0"/>
              <a:t>amikacine</a:t>
            </a:r>
            <a:r>
              <a:rPr lang="fr-FR" sz="4000" dirty="0" smtClean="0"/>
              <a:t> peut être associé à 15mg/kg/j en synergie au début du traitement 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lphaUcPeriod"/>
            </a:pPr>
            <a:r>
              <a:rPr lang="fr-FR" sz="4000" dirty="0" smtClean="0"/>
              <a:t>Amoxicilline peut inhiber les germes sécrétant beta </a:t>
            </a:r>
            <a:r>
              <a:rPr lang="fr-FR" sz="4000" dirty="0" err="1" smtClean="0"/>
              <a:t>lactamases</a:t>
            </a:r>
            <a:endParaRPr lang="fr-FR" sz="4000" dirty="0" smtClean="0"/>
          </a:p>
          <a:p>
            <a:pPr marL="0" indent="0">
              <a:lnSpc>
                <a:spcPct val="170000"/>
              </a:lnSpc>
              <a:buNone/>
            </a:pPr>
            <a:endParaRPr lang="fr-FR" sz="4000" dirty="0"/>
          </a:p>
          <a:p>
            <a:pPr marL="0" lvl="0" indent="0">
              <a:buNone/>
            </a:pPr>
            <a:r>
              <a:rPr lang="fr-FR" sz="4000" b="1" dirty="0"/>
              <a:t> </a:t>
            </a:r>
            <a:endParaRPr lang="fr-FR" sz="4000" dirty="0"/>
          </a:p>
          <a:p>
            <a:pPr marL="0" indent="0">
              <a:buNone/>
            </a:pPr>
            <a:r>
              <a:rPr lang="fr-FR" sz="4000" b="1" dirty="0"/>
              <a:t> </a:t>
            </a:r>
            <a:endParaRPr lang="fr-FR" sz="4000" dirty="0"/>
          </a:p>
          <a:p>
            <a:pPr marL="0" indent="0">
              <a:buNone/>
            </a:pPr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34519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 smtClean="0"/>
              <a:t>QCM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736"/>
            <a:ext cx="8784976" cy="58052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 smtClean="0"/>
              <a:t>Un garçon de 2 </a:t>
            </a:r>
            <a:r>
              <a:rPr lang="fr-FR" dirty="0"/>
              <a:t>ans, consultée aux urgences pour fièvre depuis 48h et douleur abdominale, douleur à la miction. A l’examen clinique : bon état général, bon hémodynamique, température </a:t>
            </a:r>
            <a:r>
              <a:rPr lang="fr-FR" dirty="0" smtClean="0"/>
              <a:t>39°C</a:t>
            </a:r>
            <a:r>
              <a:rPr lang="fr-FR" dirty="0"/>
              <a:t>. Les premiers examens biologiques : CRP 85mg/l, BU = leucocytes +++, nitrites +++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marL="0" indent="0">
              <a:buNone/>
            </a:pPr>
            <a:r>
              <a:rPr lang="fr-FR" b="1" dirty="0"/>
              <a:t>Question </a:t>
            </a:r>
            <a:r>
              <a:rPr lang="fr-FR" b="1" dirty="0" smtClean="0"/>
              <a:t>9</a:t>
            </a:r>
            <a:r>
              <a:rPr lang="fr-FR" b="1" dirty="0"/>
              <a:t> : choisissiez les bonnes réponses dans la prise en charge </a:t>
            </a:r>
            <a:r>
              <a:rPr lang="fr-FR" b="1" dirty="0" smtClean="0"/>
              <a:t>du patient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Devant un examen clinique rassurant, je prescris les antibiotiques per os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 smtClean="0"/>
              <a:t>Je </a:t>
            </a:r>
            <a:r>
              <a:rPr lang="fr-FR" dirty="0"/>
              <a:t>fais l’hémoculture et l’ECBU avant de débuter d’une antibiothérapie </a:t>
            </a:r>
            <a:r>
              <a:rPr lang="fr-FR" dirty="0" smtClean="0"/>
              <a:t>probabiliste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 smtClean="0"/>
              <a:t>Je prescrit </a:t>
            </a:r>
            <a:r>
              <a:rPr lang="fr-FR" dirty="0" err="1" smtClean="0"/>
              <a:t>claforan</a:t>
            </a:r>
            <a:r>
              <a:rPr lang="fr-FR" dirty="0" smtClean="0"/>
              <a:t> (</a:t>
            </a:r>
            <a:r>
              <a:rPr lang="fr-FR" dirty="0" err="1" smtClean="0"/>
              <a:t>cefotaxime</a:t>
            </a:r>
            <a:r>
              <a:rPr lang="fr-FR" dirty="0" smtClean="0"/>
              <a:t>) pour une suspicion de pyélonéphrite aigue</a:t>
            </a:r>
            <a:endParaRPr lang="fr-FR" dirty="0"/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Antibiothérapie à adapter selon les résultats d’ECBU et hémoculture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Pour mon objectif thérapeutique, la guérison clinique est primordiale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marL="0" indent="0">
              <a:buNone/>
            </a:pPr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34213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 smtClean="0"/>
              <a:t>QCM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736"/>
            <a:ext cx="8784976" cy="580526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sz="4000" dirty="0"/>
          </a:p>
          <a:p>
            <a:pPr marL="0" indent="0">
              <a:buNone/>
            </a:pPr>
            <a:r>
              <a:rPr lang="fr-FR" sz="4000" b="1" dirty="0"/>
              <a:t>Question </a:t>
            </a:r>
            <a:r>
              <a:rPr lang="fr-FR" sz="4000" b="1" dirty="0" smtClean="0"/>
              <a:t>10</a:t>
            </a:r>
            <a:r>
              <a:rPr lang="fr-FR" sz="4000" b="1" dirty="0"/>
              <a:t> : </a:t>
            </a:r>
            <a:r>
              <a:rPr lang="fr-FR" sz="4000" dirty="0"/>
              <a:t>Choisissiez les bonnes réponses dans la prise en charge </a:t>
            </a:r>
            <a:r>
              <a:rPr lang="fr-FR" sz="4000" dirty="0" smtClean="0"/>
              <a:t>du patient et </a:t>
            </a:r>
            <a:r>
              <a:rPr lang="fr-FR" sz="4000" dirty="0"/>
              <a:t>à </a:t>
            </a:r>
            <a:r>
              <a:rPr lang="fr-FR" sz="4000" dirty="0" smtClean="0"/>
              <a:t>propos de </a:t>
            </a:r>
            <a:r>
              <a:rPr lang="fr-FR" sz="4000" dirty="0" err="1" smtClean="0"/>
              <a:t>cefotaxime</a:t>
            </a:r>
            <a:endParaRPr lang="fr-FR" sz="4000" dirty="0"/>
          </a:p>
          <a:p>
            <a:pPr marL="0" indent="0">
              <a:buNone/>
            </a:pPr>
            <a:r>
              <a:rPr lang="fr-FR" sz="4000" dirty="0"/>
              <a:t> </a:t>
            </a:r>
          </a:p>
          <a:p>
            <a:pPr marL="514350" indent="-514350">
              <a:lnSpc>
                <a:spcPct val="170000"/>
              </a:lnSpc>
              <a:buFont typeface="+mj-lt"/>
              <a:buAutoNum type="alphaUcPeriod"/>
            </a:pPr>
            <a:r>
              <a:rPr lang="fr-FR" sz="4400" dirty="0" err="1" smtClean="0"/>
              <a:t>Cefotaxime</a:t>
            </a:r>
            <a:r>
              <a:rPr lang="fr-FR" sz="4400" dirty="0" smtClean="0"/>
              <a:t> est dans la famille des macrolides</a:t>
            </a:r>
            <a:endParaRPr lang="fr-FR" sz="4400" dirty="0"/>
          </a:p>
          <a:p>
            <a:pPr marL="514350" lvl="0" indent="-514350">
              <a:lnSpc>
                <a:spcPct val="170000"/>
              </a:lnSpc>
              <a:buFont typeface="+mj-lt"/>
              <a:buAutoNum type="alphaUcPeriod"/>
            </a:pPr>
            <a:r>
              <a:rPr lang="fr-FR" sz="4400" dirty="0" smtClean="0"/>
              <a:t>Je prescris 50mg/kg/12h </a:t>
            </a:r>
          </a:p>
          <a:p>
            <a:pPr marL="514350" indent="-514350">
              <a:lnSpc>
                <a:spcPct val="170000"/>
              </a:lnSpc>
              <a:buFont typeface="+mj-lt"/>
              <a:buAutoNum type="alphaUcPeriod"/>
            </a:pPr>
            <a:r>
              <a:rPr lang="fr-FR" sz="4400" dirty="0" err="1" smtClean="0"/>
              <a:t>Cefotaxime</a:t>
            </a:r>
            <a:r>
              <a:rPr lang="fr-FR" sz="4400" dirty="0" smtClean="0"/>
              <a:t> </a:t>
            </a:r>
            <a:r>
              <a:rPr lang="fr-FR" sz="4400" dirty="0"/>
              <a:t>est un </a:t>
            </a:r>
            <a:r>
              <a:rPr lang="fr-FR" sz="4400" dirty="0" smtClean="0"/>
              <a:t>inhibiteur </a:t>
            </a:r>
            <a:r>
              <a:rPr lang="fr-FR" sz="4400" dirty="0"/>
              <a:t>de la synthèse protéique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lphaUcPeriod"/>
            </a:pPr>
            <a:r>
              <a:rPr lang="fr-FR" sz="4400" dirty="0" smtClean="0"/>
              <a:t>Je surveille la fonction hépatique pendant le traitement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lphaUcPeriod"/>
            </a:pPr>
            <a:r>
              <a:rPr lang="fr-FR" sz="4400" dirty="0" smtClean="0"/>
              <a:t>Il n’y a aucun effet indésirable à surveiller dans ce cas</a:t>
            </a:r>
          </a:p>
          <a:p>
            <a:pPr marL="0" indent="0">
              <a:lnSpc>
                <a:spcPct val="170000"/>
              </a:lnSpc>
              <a:buNone/>
            </a:pPr>
            <a:endParaRPr lang="fr-FR" sz="4400" dirty="0"/>
          </a:p>
          <a:p>
            <a:pPr marL="0" lvl="0" indent="0">
              <a:buNone/>
            </a:pPr>
            <a:r>
              <a:rPr lang="fr-FR" sz="4000" b="1" dirty="0"/>
              <a:t> </a:t>
            </a:r>
            <a:endParaRPr lang="fr-FR" sz="4000" dirty="0"/>
          </a:p>
          <a:p>
            <a:pPr marL="0" indent="0">
              <a:buNone/>
            </a:pPr>
            <a:r>
              <a:rPr lang="fr-FR" sz="4000" b="1" dirty="0"/>
              <a:t> </a:t>
            </a:r>
            <a:endParaRPr lang="fr-FR" sz="4000" dirty="0"/>
          </a:p>
          <a:p>
            <a:pPr marL="0" indent="0">
              <a:buNone/>
            </a:pPr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136394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 smtClean="0"/>
              <a:t>QCM-réponses</a:t>
            </a:r>
            <a:endParaRPr lang="fr-FR" altLang="fr-FR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064896" cy="52565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fr-FR" b="1" dirty="0"/>
              <a:t>Réponse 1 : </a:t>
            </a:r>
            <a:r>
              <a:rPr lang="fr-FR" b="1" dirty="0" smtClean="0"/>
              <a:t>BC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r>
              <a:rPr lang="fr-FR" b="1" dirty="0"/>
              <a:t>Réponse 2 : </a:t>
            </a:r>
            <a:r>
              <a:rPr lang="fr-FR" b="1" dirty="0" smtClean="0"/>
              <a:t>ABCD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r>
              <a:rPr lang="fr-FR" b="1" dirty="0"/>
              <a:t>Réponse 3 : </a:t>
            </a:r>
            <a:r>
              <a:rPr lang="fr-FR" b="1" dirty="0" smtClean="0"/>
              <a:t>A</a:t>
            </a:r>
          </a:p>
          <a:p>
            <a:pPr>
              <a:lnSpc>
                <a:spcPct val="90000"/>
              </a:lnSpc>
              <a:buNone/>
            </a:pPr>
            <a:r>
              <a:rPr lang="fr-FR" b="1" dirty="0"/>
              <a:t>Réponse 4 : </a:t>
            </a:r>
            <a:r>
              <a:rPr lang="fr-FR" b="1" dirty="0" smtClean="0"/>
              <a:t>ACE</a:t>
            </a:r>
          </a:p>
          <a:p>
            <a:pPr>
              <a:lnSpc>
                <a:spcPct val="90000"/>
              </a:lnSpc>
              <a:buNone/>
            </a:pPr>
            <a:r>
              <a:rPr lang="fr-FR" b="1" dirty="0"/>
              <a:t>Réponse </a:t>
            </a:r>
            <a:r>
              <a:rPr lang="fr-FR" b="1" dirty="0" smtClean="0"/>
              <a:t>5</a:t>
            </a:r>
            <a:r>
              <a:rPr lang="fr-FR" b="1" dirty="0"/>
              <a:t> : </a:t>
            </a:r>
            <a:r>
              <a:rPr lang="fr-FR" b="1" dirty="0" smtClean="0"/>
              <a:t>D</a:t>
            </a:r>
          </a:p>
          <a:p>
            <a:pPr marL="0" lvl="0" indent="0">
              <a:buNone/>
            </a:pPr>
            <a:r>
              <a:rPr lang="fr-FR" b="1" dirty="0"/>
              <a:t>Réponse </a:t>
            </a:r>
            <a:r>
              <a:rPr lang="fr-FR" b="1" dirty="0" smtClean="0"/>
              <a:t>6 : BCDE</a:t>
            </a:r>
          </a:p>
          <a:p>
            <a:pPr marL="0" indent="0">
              <a:buNone/>
            </a:pPr>
            <a:r>
              <a:rPr lang="fr-FR" b="1" dirty="0"/>
              <a:t>Réponse 7 : </a:t>
            </a:r>
            <a:r>
              <a:rPr lang="fr-FR" b="1" dirty="0" smtClean="0"/>
              <a:t>CE</a:t>
            </a:r>
            <a:endParaRPr lang="fr-FR" dirty="0"/>
          </a:p>
          <a:p>
            <a:pPr marL="0" indent="0">
              <a:buNone/>
            </a:pPr>
            <a:r>
              <a:rPr lang="fr-FR" b="1" dirty="0" smtClean="0"/>
              <a:t>Réponse 8 : </a:t>
            </a:r>
            <a:r>
              <a:rPr lang="fr-FR" b="1" dirty="0"/>
              <a:t>ACD</a:t>
            </a:r>
            <a:endParaRPr lang="fr-FR" dirty="0"/>
          </a:p>
          <a:p>
            <a:pPr marL="0" indent="0">
              <a:buNone/>
            </a:pPr>
            <a:r>
              <a:rPr lang="fr-FR" b="1" dirty="0" smtClean="0"/>
              <a:t>Réponse 9 : BCDE</a:t>
            </a:r>
            <a:r>
              <a:rPr lang="fr-FR" dirty="0"/>
              <a:t> </a:t>
            </a:r>
            <a:endParaRPr lang="fr-FR" dirty="0" smtClean="0"/>
          </a:p>
          <a:p>
            <a:pPr marL="0" indent="0">
              <a:buNone/>
            </a:pPr>
            <a:r>
              <a:rPr lang="fr-FR" b="1" dirty="0"/>
              <a:t>Réponse </a:t>
            </a:r>
            <a:r>
              <a:rPr lang="fr-FR" b="1" dirty="0" smtClean="0"/>
              <a:t>10 </a:t>
            </a:r>
            <a:r>
              <a:rPr lang="fr-FR" b="1" dirty="0"/>
              <a:t>: </a:t>
            </a:r>
            <a:r>
              <a:rPr lang="fr-FR" b="1" dirty="0" smtClean="0"/>
              <a:t>B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b="1" dirty="0"/>
          </a:p>
          <a:p>
            <a:pPr>
              <a:lnSpc>
                <a:spcPct val="90000"/>
              </a:lnSpc>
              <a:buNone/>
            </a:pPr>
            <a:endParaRPr lang="fr-FR" b="1" dirty="0" smtClean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304069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 smtClean="0"/>
              <a:t>Objectifs	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833859" cy="396044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fr-FR" dirty="0" smtClean="0"/>
              <a:t>Item173 </a:t>
            </a:r>
            <a:r>
              <a:rPr lang="fr-FR" dirty="0"/>
              <a:t>: Prescription et surveillance des anti-infectieux chez l’adulte et l’enfant </a:t>
            </a:r>
            <a:endParaRPr lang="fr-FR" dirty="0" smtClean="0"/>
          </a:p>
          <a:p>
            <a:pPr>
              <a:lnSpc>
                <a:spcPct val="90000"/>
              </a:lnSpc>
            </a:pPr>
            <a:r>
              <a:rPr lang="fr-FR" dirty="0"/>
              <a:t>Item 326 : Prescription et surveillance des classes de médicaments les plus courantes chez l’adulte et chez </a:t>
            </a:r>
            <a:r>
              <a:rPr lang="fr-FR" dirty="0" smtClean="0"/>
              <a:t>l’enfant</a:t>
            </a:r>
            <a:r>
              <a:rPr lang="fr-FR" dirty="0"/>
              <a:t/>
            </a:r>
            <a:br>
              <a:rPr lang="fr-FR" dirty="0"/>
            </a:br>
            <a:endParaRPr lang="fr-FR" altLang="fr-FR" dirty="0" smtClean="0"/>
          </a:p>
          <a:p>
            <a:pPr lvl="1">
              <a:lnSpc>
                <a:spcPct val="90000"/>
              </a:lnSpc>
            </a:pPr>
            <a:r>
              <a:rPr lang="fr-FR" altLang="fr-FR" dirty="0" smtClean="0"/>
              <a:t>Conception de base</a:t>
            </a:r>
          </a:p>
          <a:p>
            <a:pPr lvl="1">
              <a:lnSpc>
                <a:spcPct val="90000"/>
              </a:lnSpc>
            </a:pPr>
            <a:r>
              <a:rPr lang="fr-FR" altLang="fr-FR" dirty="0" smtClean="0"/>
              <a:t>4 Classes Médicamenteuses </a:t>
            </a:r>
            <a:r>
              <a:rPr lang="fr-FR" dirty="0"/>
              <a:t>les plus courantes</a:t>
            </a:r>
            <a:endParaRPr lang="fr-FR" altLang="fr-FR" dirty="0" smtClean="0"/>
          </a:p>
          <a:p>
            <a:pPr lvl="1">
              <a:lnSpc>
                <a:spcPct val="90000"/>
              </a:lnSpc>
            </a:pPr>
            <a:r>
              <a:rPr lang="fr-FR" altLang="fr-FR" dirty="0" smtClean="0"/>
              <a:t>Objectifs thérapeutiques</a:t>
            </a:r>
          </a:p>
          <a:p>
            <a:pPr lvl="1">
              <a:lnSpc>
                <a:spcPct val="90000"/>
              </a:lnSpc>
            </a:pPr>
            <a:r>
              <a:rPr lang="fr-FR" altLang="fr-FR" dirty="0" smtClean="0"/>
              <a:t>Choix de la classe thérapeutique</a:t>
            </a:r>
          </a:p>
          <a:p>
            <a:pPr lvl="1">
              <a:lnSpc>
                <a:spcPct val="90000"/>
              </a:lnSpc>
            </a:pPr>
            <a:r>
              <a:rPr lang="fr-FR" altLang="fr-FR" dirty="0" smtClean="0"/>
              <a:t>Résistance - Bon usage ATB – EBM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307376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Plan	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340768"/>
            <a:ext cx="7344816" cy="5112568"/>
          </a:xfrm>
        </p:spPr>
        <p:txBody>
          <a:bodyPr>
            <a:normAutofit lnSpcReduction="10000"/>
          </a:bodyPr>
          <a:lstStyle/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fr-FR" altLang="fr-FR" dirty="0"/>
              <a:t>Conception de </a:t>
            </a:r>
            <a:r>
              <a:rPr lang="fr-FR" altLang="fr-FR" dirty="0" smtClean="0"/>
              <a:t>base: </a:t>
            </a:r>
            <a:r>
              <a:rPr lang="fr-FR" altLang="fr-FR" dirty="0" err="1" smtClean="0"/>
              <a:t>cocci</a:t>
            </a:r>
            <a:r>
              <a:rPr lang="fr-FR" altLang="fr-FR" dirty="0" smtClean="0"/>
              <a:t>, bacille, Gr+, Gr -</a:t>
            </a:r>
            <a:endParaRPr lang="fr-FR" altLang="fr-FR" dirty="0"/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fr-FR" altLang="fr-FR" dirty="0" smtClean="0"/>
              <a:t>4 </a:t>
            </a:r>
            <a:r>
              <a:rPr lang="fr-FR" altLang="fr-FR" dirty="0"/>
              <a:t>Classes Médicamenteuses </a:t>
            </a:r>
            <a:r>
              <a:rPr lang="fr-FR" dirty="0"/>
              <a:t>les plus </a:t>
            </a:r>
            <a:r>
              <a:rPr lang="fr-FR" dirty="0" smtClean="0"/>
              <a:t>courantes</a:t>
            </a:r>
          </a:p>
          <a:p>
            <a:pPr lvl="2">
              <a:lnSpc>
                <a:spcPct val="150000"/>
              </a:lnSpc>
            </a:pPr>
            <a:r>
              <a:rPr lang="fr-FR" altLang="fr-FR" dirty="0" smtClean="0"/>
              <a:t>Beta </a:t>
            </a:r>
            <a:r>
              <a:rPr lang="fr-FR" altLang="fr-FR" dirty="0" err="1" smtClean="0"/>
              <a:t>lactamines</a:t>
            </a:r>
            <a:r>
              <a:rPr lang="fr-FR" altLang="fr-FR" dirty="0" smtClean="0"/>
              <a:t> : Pénicillines M et A; C3G</a:t>
            </a:r>
          </a:p>
          <a:p>
            <a:pPr lvl="2">
              <a:lnSpc>
                <a:spcPct val="150000"/>
              </a:lnSpc>
            </a:pPr>
            <a:r>
              <a:rPr lang="fr-FR" altLang="fr-FR" dirty="0" smtClean="0"/>
              <a:t>Aminosides : </a:t>
            </a:r>
            <a:r>
              <a:rPr lang="fr-FR" altLang="fr-FR" dirty="0" err="1" smtClean="0"/>
              <a:t>amikacine</a:t>
            </a:r>
            <a:r>
              <a:rPr lang="fr-FR" altLang="fr-FR" dirty="0" smtClean="0"/>
              <a:t>, gentamicine</a:t>
            </a:r>
          </a:p>
          <a:p>
            <a:pPr lvl="2">
              <a:lnSpc>
                <a:spcPct val="150000"/>
              </a:lnSpc>
            </a:pPr>
            <a:r>
              <a:rPr lang="fr-FR" altLang="fr-FR" dirty="0" err="1" smtClean="0"/>
              <a:t>Glycopeptides</a:t>
            </a:r>
            <a:r>
              <a:rPr lang="fr-FR" altLang="fr-FR" dirty="0" smtClean="0"/>
              <a:t> : Vancomycine</a:t>
            </a:r>
          </a:p>
          <a:p>
            <a:pPr lvl="2">
              <a:lnSpc>
                <a:spcPct val="150000"/>
              </a:lnSpc>
            </a:pPr>
            <a:r>
              <a:rPr lang="fr-FR" altLang="fr-FR" dirty="0" smtClean="0"/>
              <a:t>Macrolides : </a:t>
            </a:r>
            <a:r>
              <a:rPr lang="fr-FR" altLang="fr-FR" dirty="0" err="1" smtClean="0"/>
              <a:t>erythromycine</a:t>
            </a:r>
            <a:r>
              <a:rPr lang="fr-FR" altLang="fr-FR" dirty="0"/>
              <a:t> </a:t>
            </a:r>
            <a:r>
              <a:rPr lang="fr-FR" altLang="fr-FR" dirty="0" smtClean="0"/>
              <a:t> </a:t>
            </a:r>
            <a:endParaRPr lang="fr-FR" altLang="fr-FR" dirty="0"/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fr-FR" altLang="fr-FR" dirty="0"/>
              <a:t>Objectifs thérapeutiques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fr-FR" altLang="fr-FR" dirty="0"/>
              <a:t>Choix de la classe thérapeutique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fr-FR" altLang="fr-FR" dirty="0"/>
              <a:t>Résistance - Bon usage ATB – EBM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161451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 smtClean="0"/>
              <a:t>QROC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784976" cy="5112568"/>
          </a:xfrm>
        </p:spPr>
        <p:txBody>
          <a:bodyPr>
            <a:normAutofit lnSpcReduction="10000"/>
          </a:bodyPr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fr-FR" altLang="fr-FR" dirty="0" smtClean="0"/>
              <a:t>Lister 4 classes ATB les plus utilisées 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fr-FR" altLang="fr-FR" dirty="0" smtClean="0"/>
              <a:t>Lister le nom des médicaments les plus utilisés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fr-FR" altLang="fr-FR" dirty="0" smtClean="0"/>
              <a:t>Pour chaque médicament : répondre à 7 questions suivantes : </a:t>
            </a:r>
          </a:p>
          <a:p>
            <a:pPr marL="857250" lvl="1" indent="-457200">
              <a:lnSpc>
                <a:spcPct val="110000"/>
              </a:lnSpc>
              <a:buFont typeface="+mj-lt"/>
              <a:buAutoNum type="arabicPeriod"/>
            </a:pPr>
            <a:r>
              <a:rPr lang="fr-FR" dirty="0" smtClean="0"/>
              <a:t>Quelle </a:t>
            </a:r>
            <a:r>
              <a:rPr lang="fr-FR" dirty="0"/>
              <a:t>classe?</a:t>
            </a:r>
          </a:p>
          <a:p>
            <a:pPr marL="857250" lvl="1" indent="-457200">
              <a:lnSpc>
                <a:spcPct val="110000"/>
              </a:lnSpc>
              <a:buFont typeface="+mj-lt"/>
              <a:buAutoNum type="arabicPeriod"/>
            </a:pPr>
            <a:r>
              <a:rPr lang="fr-FR" dirty="0"/>
              <a:t>Quelle famille?</a:t>
            </a:r>
          </a:p>
          <a:p>
            <a:pPr marL="857250" lvl="1" indent="-457200">
              <a:lnSpc>
                <a:spcPct val="110000"/>
              </a:lnSpc>
              <a:buFont typeface="+mj-lt"/>
              <a:buAutoNum type="arabicPeriod"/>
            </a:pPr>
            <a:r>
              <a:rPr lang="fr-FR" dirty="0"/>
              <a:t>Quels germes? Quelles pathologies?</a:t>
            </a:r>
          </a:p>
          <a:p>
            <a:pPr marL="857250" lvl="1" indent="-457200">
              <a:lnSpc>
                <a:spcPct val="110000"/>
              </a:lnSpc>
              <a:buFont typeface="+mj-lt"/>
              <a:buAutoNum type="arabicPeriod"/>
            </a:pPr>
            <a:r>
              <a:rPr lang="fr-FR" dirty="0"/>
              <a:t>Quel mécanisme d’action?</a:t>
            </a:r>
          </a:p>
          <a:p>
            <a:pPr marL="857250" lvl="1" indent="-457200">
              <a:lnSpc>
                <a:spcPct val="110000"/>
              </a:lnSpc>
              <a:buFont typeface="+mj-lt"/>
              <a:buAutoNum type="arabicPeriod"/>
            </a:pPr>
            <a:r>
              <a:rPr lang="fr-FR" dirty="0"/>
              <a:t>Quelles formulations disponibles?</a:t>
            </a:r>
          </a:p>
          <a:p>
            <a:pPr marL="857250" lvl="1" indent="-457200">
              <a:lnSpc>
                <a:spcPct val="110000"/>
              </a:lnSpc>
              <a:buFont typeface="+mj-lt"/>
              <a:buAutoNum type="arabicPeriod"/>
            </a:pPr>
            <a:r>
              <a:rPr lang="fr-FR" dirty="0"/>
              <a:t>Quel dosage?</a:t>
            </a:r>
          </a:p>
          <a:p>
            <a:pPr marL="857250" lvl="1" indent="-457200">
              <a:lnSpc>
                <a:spcPct val="110000"/>
              </a:lnSpc>
              <a:buFont typeface="+mj-lt"/>
              <a:buAutoNum type="arabicPeriod"/>
            </a:pPr>
            <a:r>
              <a:rPr lang="fr-FR" dirty="0"/>
              <a:t>Quoi à surveiller comme EI les plus fréquents? Les plus graves?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29171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 smtClean="0"/>
              <a:t>QROC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784976" cy="5112568"/>
          </a:xfrm>
        </p:spPr>
        <p:txBody>
          <a:bodyPr>
            <a:normAutofit/>
          </a:bodyPr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 startAt="4"/>
            </a:pPr>
            <a:r>
              <a:rPr lang="fr-FR" altLang="fr-FR" dirty="0" smtClean="0"/>
              <a:t>Lister les critères de choix des antibiotiques 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 startAt="4"/>
            </a:pPr>
            <a:r>
              <a:rPr lang="fr-FR" altLang="fr-FR" dirty="0" smtClean="0"/>
              <a:t>Lister les critères de surveillance d’un traitement antibiotique pour chaque médicament des plus utilisés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 startAt="4"/>
            </a:pPr>
            <a:r>
              <a:rPr lang="fr-FR" altLang="fr-FR" dirty="0" smtClean="0"/>
              <a:t>Quel est objectif thérapeutique d’un ATB?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 startAt="4"/>
            </a:pPr>
            <a:r>
              <a:rPr lang="fr-FR" altLang="fr-FR" dirty="0" smtClean="0"/>
              <a:t>Quels critères pour déterminer la guérison?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 startAt="4"/>
            </a:pPr>
            <a:r>
              <a:rPr lang="fr-FR" altLang="fr-FR" dirty="0" smtClean="0"/>
              <a:t>Comment évaluer la balance bénéfice/risque d’un traitement?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 startAt="4"/>
            </a:pPr>
            <a:r>
              <a:rPr lang="fr-FR" altLang="fr-FR" dirty="0" smtClean="0"/>
              <a:t>Que </a:t>
            </a:r>
            <a:r>
              <a:rPr lang="fr-FR" altLang="fr-FR" dirty="0" err="1" smtClean="0"/>
              <a:t>signifife</a:t>
            </a:r>
            <a:r>
              <a:rPr lang="fr-FR" altLang="fr-FR" dirty="0" smtClean="0"/>
              <a:t> EBM (</a:t>
            </a:r>
            <a:r>
              <a:rPr lang="fr-FR" altLang="fr-FR" dirty="0" err="1" smtClean="0"/>
              <a:t>evidence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based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medicine</a:t>
            </a:r>
            <a:r>
              <a:rPr lang="fr-FR" altLang="fr-FR" dirty="0" smtClean="0"/>
              <a:t>)?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 startAt="4"/>
            </a:pPr>
            <a:r>
              <a:rPr lang="fr-FR" altLang="fr-FR" dirty="0" smtClean="0"/>
              <a:t>Quelle type étude a le moins de biais?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412752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 smtClean="0"/>
              <a:t>QCM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736"/>
            <a:ext cx="8784976" cy="580526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dirty="0"/>
              <a:t>Une femme de 34 ans présentait à 4 semaines post-partum d’une bartholinite compliqué d’un abcès depuis 10 jours, elle était sous traitement oral par l’amoxicilline depuis 7 jours. Elle vient  aux urgences pour fièvre 38°C, douleur intense au niveau de l’abcès </a:t>
            </a:r>
          </a:p>
          <a:p>
            <a:endParaRPr lang="fr-FR" dirty="0"/>
          </a:p>
          <a:p>
            <a:r>
              <a:rPr lang="fr-FR" b="1" dirty="0"/>
              <a:t>Question 1 :</a:t>
            </a:r>
            <a:r>
              <a:rPr lang="fr-FR" dirty="0"/>
              <a:t> Que feriez- vous ?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Vous rassurez la patiente et lui donnez des antalgiques et des </a:t>
            </a:r>
            <a:r>
              <a:rPr lang="fr-FR" dirty="0" err="1"/>
              <a:t>anti-pyrétiques</a:t>
            </a:r>
            <a:r>
              <a:rPr lang="fr-FR" dirty="0"/>
              <a:t> de type AINS comme ibuprofène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Vous hospitalisez cette patiente car elle risquerait développer un sepsis sévère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Vous faites une ponction de l’abcès et envoyer le liquide aspiré en bactériologie en même temps d’une hémoculture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Vous changez les antibiotiques type céphalosporine de 3è génération en intraveineuse sans faire des prélèvements bactériologiques avant car c’est une situation d’urgence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Vous arrêtez l’amoxicilline car les antibiotiques sont inutiles pour traiter un abcès local chez cette patiente </a:t>
            </a:r>
          </a:p>
          <a:p>
            <a:pPr marL="0" indent="0">
              <a:buNone/>
            </a:pPr>
            <a:r>
              <a:rPr lang="fr-FR" dirty="0"/>
              <a:t> </a:t>
            </a:r>
            <a:endParaRPr lang="fr-FR" dirty="0" smtClean="0"/>
          </a:p>
          <a:p>
            <a:r>
              <a:rPr lang="fr-FR" b="1" dirty="0"/>
              <a:t> </a:t>
            </a:r>
            <a:r>
              <a:rPr lang="fr-FR" b="1" dirty="0" smtClean="0"/>
              <a:t>Question </a:t>
            </a:r>
            <a:r>
              <a:rPr lang="fr-FR" b="1" dirty="0"/>
              <a:t>2</a:t>
            </a:r>
            <a:r>
              <a:rPr lang="fr-FR" dirty="0"/>
              <a:t> : Quels sont les critères déterminant votre choix d’antibiotique chez cette patiente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L’âge du patient, ses antécédents médicaux, les germes connus lors des épisodes d’infections précédentes, les médicaments en cours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La fonction rénale et la fonction hépatique sont des éléments importants à considérer dans mon choix d’antibiotique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Le site d’infection, les pathologies sous-jacentes de l’organe cible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Existence ou absence d’une antibioprophylaxie à long terme chez la patiente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Seul le germe retrouvé au prélèvement de l’abcès déterminera mon choix d’antibiotique</a:t>
            </a:r>
          </a:p>
          <a:p>
            <a:pPr marL="0" indent="0">
              <a:buNone/>
            </a:pPr>
            <a:r>
              <a:rPr lang="fr-FR" b="1" dirty="0"/>
              <a:t> </a:t>
            </a:r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72879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 smtClean="0"/>
              <a:t>QCM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736"/>
            <a:ext cx="8784976" cy="580526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dirty="0"/>
              <a:t>2 heures plus tard, le laboratoire vous appelle car il y a de nombreux bacilles à gram négatif en examen direct du prélèvement de l’abcès. Vous auriez l’identification du germe dans 24h. </a:t>
            </a:r>
          </a:p>
          <a:p>
            <a:pPr marL="0" indent="0">
              <a:buNone/>
            </a:pPr>
            <a:r>
              <a:rPr lang="fr-FR" dirty="0"/>
              <a:t>La patiente va mieux après la ponction de l’abcès, elle n’avait plus de fièvre sans avoir reçu des </a:t>
            </a:r>
            <a:r>
              <a:rPr lang="fr-FR" dirty="0" err="1"/>
              <a:t>anti-pyrétiques</a:t>
            </a:r>
            <a:r>
              <a:rPr lang="fr-FR" dirty="0"/>
              <a:t>, ses paramètres hémodynamiques sont stables. </a:t>
            </a:r>
          </a:p>
          <a:p>
            <a:pPr marL="0" indent="0">
              <a:buNone/>
            </a:pPr>
            <a:r>
              <a:rPr lang="fr-FR" b="1" dirty="0"/>
              <a:t> </a:t>
            </a:r>
            <a:endParaRPr lang="fr-FR" dirty="0"/>
          </a:p>
          <a:p>
            <a:pPr marL="0" indent="0">
              <a:buNone/>
            </a:pPr>
            <a:r>
              <a:rPr lang="fr-FR" b="1" dirty="0"/>
              <a:t>Question 3 : </a:t>
            </a:r>
            <a:r>
              <a:rPr lang="fr-FR" dirty="0"/>
              <a:t>Choisissiez les bonnes réponses dans la prise en charge de la patiente et à propos des antibiotiques :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Vous attendez l’identification du germe avant de changer un autre antibiotique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Vous supposez que ce germe soit résistant à l’amoxicilline et vous changerait d’emblée un autre antibiotique et passer en traitement intraveineux malgré l’état stable de la patiente 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La majorité de la </a:t>
            </a:r>
            <a:r>
              <a:rPr lang="fr-FR" dirty="0" err="1"/>
              <a:t>bactériorésistance</a:t>
            </a:r>
            <a:r>
              <a:rPr lang="fr-FR" dirty="0"/>
              <a:t> chez l’homme est acquise par l’utilisation répandue des antibiotiques aux animaux, dans l’environnement et surtout dans l’alimentation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Les ATB sont classés uniquement par leur mode d’action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Les β-</a:t>
            </a:r>
            <a:r>
              <a:rPr lang="fr-FR" dirty="0" err="1"/>
              <a:t>lactamines</a:t>
            </a:r>
            <a:r>
              <a:rPr lang="fr-FR" dirty="0"/>
              <a:t> inhibent la </a:t>
            </a:r>
            <a:r>
              <a:rPr lang="fr-FR" dirty="0" err="1"/>
              <a:t>transpeptidase</a:t>
            </a:r>
            <a:r>
              <a:rPr lang="fr-FR" dirty="0"/>
              <a:t> intervenant dans la synthèse de l’ADN</a:t>
            </a:r>
          </a:p>
          <a:p>
            <a:pPr marL="0" indent="0">
              <a:buNone/>
            </a:pPr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174586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 smtClean="0"/>
              <a:t>QCM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736"/>
            <a:ext cx="8784976" cy="58052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/>
              <a:t>48 heures après son hospitalisation, la patiente n’a plus eu de fièvre, son abcès a bien été évacué. Son hémoculture était positive à staphylocoque </a:t>
            </a:r>
            <a:r>
              <a:rPr lang="fr-FR" dirty="0" err="1"/>
              <a:t>épidermidis</a:t>
            </a:r>
            <a:r>
              <a:rPr lang="fr-FR" dirty="0"/>
              <a:t> après 36 heures de culture. La CRP était diminué de 80mg/l à l’entrée à 10mg/l. Le germe retrouvé du liquide de l’abcès était E. Coli sensible à tous les antibiotiques testés y compris l’amoxicilline. 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marL="0" indent="0">
              <a:buNone/>
            </a:pPr>
            <a:r>
              <a:rPr lang="fr-FR" b="1" dirty="0"/>
              <a:t>Question 4 : </a:t>
            </a:r>
            <a:r>
              <a:rPr lang="fr-FR" dirty="0"/>
              <a:t>Choisissiez les bonnes réponses dans la suite de la prise en charge de la patiente et son objectif thérapeutique 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endParaRPr lang="fr-FR" dirty="0"/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Cette patiente est en voie de la guérison clinique et biologique, vous ne changerez pas son antibiotique 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L’objectif thérapeutique idéal est la biologique et bactériologique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Une contamination du prélèvement d’hémoculture était très probable dans ce cas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Il est nécessaire adapter des ATB empirique selon le résultat de l’hémoculture pour cette patiente</a:t>
            </a:r>
          </a:p>
          <a:p>
            <a:pPr marL="514350" indent="-514350">
              <a:buFont typeface="+mj-lt"/>
              <a:buAutoNum type="alphaUcPeriod"/>
            </a:pPr>
            <a:r>
              <a:rPr lang="fr-FR" dirty="0"/>
              <a:t>Si cette patiente développait un sepsis, son hémoculture devrait être positive avec le même germe </a:t>
            </a:r>
            <a:r>
              <a:rPr lang="fr-FR" dirty="0" err="1"/>
              <a:t>E.Coli</a:t>
            </a:r>
            <a:r>
              <a:rPr lang="fr-FR" dirty="0"/>
              <a:t> du prélèvement de l’abcès</a:t>
            </a:r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133000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 smtClean="0"/>
              <a:t>QCM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736"/>
            <a:ext cx="8784976" cy="580526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/>
              <a:t>Une femme de 30 </a:t>
            </a:r>
            <a:r>
              <a:rPr lang="fr-FR" dirty="0" smtClean="0"/>
              <a:t>ans, tousse depuis 10 jours et présente d’une </a:t>
            </a:r>
            <a:r>
              <a:rPr lang="fr-FR" dirty="0"/>
              <a:t>fièvre </a:t>
            </a:r>
            <a:r>
              <a:rPr lang="fr-FR" dirty="0" smtClean="0"/>
              <a:t>38-39°C </a:t>
            </a:r>
            <a:r>
              <a:rPr lang="fr-FR" dirty="0"/>
              <a:t>depuis 4  jours sans autre signe évident à part d’une fatigue générale, vient consulter </a:t>
            </a:r>
            <a:r>
              <a:rPr lang="fr-FR" dirty="0" smtClean="0"/>
              <a:t>au cabinet</a:t>
            </a:r>
            <a:r>
              <a:rPr lang="fr-FR" dirty="0"/>
              <a:t> 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Question </a:t>
            </a:r>
            <a:r>
              <a:rPr lang="fr-FR" b="1" dirty="0"/>
              <a:t>5</a:t>
            </a:r>
            <a:r>
              <a:rPr lang="fr-FR" b="1" dirty="0"/>
              <a:t> :</a:t>
            </a:r>
            <a:r>
              <a:rPr lang="fr-FR" dirty="0"/>
              <a:t> Que feriez- vous ?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Vous prescrivez les antibiotiques sans faire </a:t>
            </a:r>
            <a:r>
              <a:rPr lang="fr-FR" dirty="0" smtClean="0"/>
              <a:t>aucun bilan biologique 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 smtClean="0"/>
              <a:t>Vous </a:t>
            </a:r>
            <a:r>
              <a:rPr lang="fr-FR" dirty="0"/>
              <a:t>suspectez une infection </a:t>
            </a:r>
            <a:r>
              <a:rPr lang="fr-FR" dirty="0" smtClean="0"/>
              <a:t>virale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 smtClean="0"/>
              <a:t>Vous </a:t>
            </a:r>
            <a:r>
              <a:rPr lang="fr-FR" dirty="0"/>
              <a:t>hospitalisez cette patiente car elle risquerait développer </a:t>
            </a:r>
            <a:r>
              <a:rPr lang="fr-FR" dirty="0" smtClean="0"/>
              <a:t>un </a:t>
            </a:r>
            <a:r>
              <a:rPr lang="fr-FR" dirty="0"/>
              <a:t>sepsis sévère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Vous faites des prélèvements bactériologiques (sang, urines</a:t>
            </a:r>
            <a:r>
              <a:rPr lang="fr-FR" dirty="0" smtClean="0"/>
              <a:t>, crachat, la gorge) et une </a:t>
            </a:r>
            <a:r>
              <a:rPr lang="fr-FR" dirty="0" err="1" smtClean="0"/>
              <a:t>radiopulmonaire</a:t>
            </a:r>
            <a:endParaRPr lang="fr-FR" dirty="0"/>
          </a:p>
          <a:p>
            <a:pPr marL="514350" lvl="0" indent="-514350">
              <a:buFont typeface="+mj-lt"/>
              <a:buAutoNum type="alphaUcPeriod"/>
            </a:pPr>
            <a:r>
              <a:rPr lang="fr-FR" dirty="0"/>
              <a:t>Vous laissez rentrer la patiente et lui donnez des antalgiques et des antipyrétiques </a:t>
            </a:r>
          </a:p>
          <a:p>
            <a:pPr marL="0" indent="0">
              <a:buNone/>
            </a:pPr>
            <a:r>
              <a:rPr lang="fr-FR" b="1" dirty="0"/>
              <a:t> </a:t>
            </a:r>
            <a:endParaRPr lang="fr-FR" dirty="0"/>
          </a:p>
          <a:p>
            <a:pPr marL="0" indent="0">
              <a:buNone/>
            </a:pPr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30994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D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6543</TotalTime>
  <Words>512</Words>
  <Application>Microsoft Office PowerPoint</Application>
  <PresentationFormat>Affichage à l'écran (4:3)</PresentationFormat>
  <Paragraphs>174</Paragraphs>
  <Slides>15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PresentationDT</vt:lpstr>
      <vt:lpstr>Antibiotiques essentielles</vt:lpstr>
      <vt:lpstr>Objectifs </vt:lpstr>
      <vt:lpstr>Plan </vt:lpstr>
      <vt:lpstr>QROC</vt:lpstr>
      <vt:lpstr>QROC</vt:lpstr>
      <vt:lpstr>QCM</vt:lpstr>
      <vt:lpstr>QCM</vt:lpstr>
      <vt:lpstr>QCM</vt:lpstr>
      <vt:lpstr>QCM</vt:lpstr>
      <vt:lpstr>QCM</vt:lpstr>
      <vt:lpstr>QCM</vt:lpstr>
      <vt:lpstr>QCM</vt:lpstr>
      <vt:lpstr>QCM</vt:lpstr>
      <vt:lpstr>QCM</vt:lpstr>
      <vt:lpstr>QCM-réponses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Docteur D</dc:creator>
  <cp:lastModifiedBy>NGUYEN, Huu-Kim-An</cp:lastModifiedBy>
  <cp:revision>175</cp:revision>
  <dcterms:created xsi:type="dcterms:W3CDTF">2013-10-01T16:16:21Z</dcterms:created>
  <dcterms:modified xsi:type="dcterms:W3CDTF">2019-10-06T20:40:02Z</dcterms:modified>
</cp:coreProperties>
</file>