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</p:sldMasterIdLst>
  <p:notesMasterIdLst>
    <p:notesMasterId r:id="rId27"/>
  </p:notesMasterIdLst>
  <p:handoutMasterIdLst>
    <p:handoutMasterId r:id="rId28"/>
  </p:handoutMasterIdLst>
  <p:sldIdLst>
    <p:sldId id="345" r:id="rId6"/>
    <p:sldId id="865" r:id="rId7"/>
    <p:sldId id="866" r:id="rId8"/>
    <p:sldId id="733" r:id="rId9"/>
    <p:sldId id="894" r:id="rId10"/>
    <p:sldId id="876" r:id="rId11"/>
    <p:sldId id="880" r:id="rId12"/>
    <p:sldId id="883" r:id="rId13"/>
    <p:sldId id="882" r:id="rId14"/>
    <p:sldId id="881" r:id="rId15"/>
    <p:sldId id="885" r:id="rId16"/>
    <p:sldId id="895" r:id="rId17"/>
    <p:sldId id="897" r:id="rId18"/>
    <p:sldId id="888" r:id="rId19"/>
    <p:sldId id="886" r:id="rId20"/>
    <p:sldId id="887" r:id="rId21"/>
    <p:sldId id="889" r:id="rId22"/>
    <p:sldId id="890" r:id="rId23"/>
    <p:sldId id="892" r:id="rId24"/>
    <p:sldId id="898" r:id="rId25"/>
    <p:sldId id="870" r:id="rId26"/>
  </p:sldIdLst>
  <p:sldSz cx="12192000" cy="6858000"/>
  <p:notesSz cx="6888163" cy="100203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 ALFANDARI" initials="BA" lastIdx="1" clrIdx="2">
    <p:extLst>
      <p:ext uri="{19B8F6BF-5375-455C-9EA6-DF929625EA0E}">
        <p15:presenceInfo xmlns:p15="http://schemas.microsoft.com/office/powerpoint/2012/main" userId="S-1-5-21-535819066-1818147470-2796627005-43890" providerId="AD"/>
      </p:ext>
    </p:extLst>
  </p:cmAuthor>
  <p:cmAuthor id="2" name="Evelyne WEYMANN" initials="EW" lastIdx="12" clrIdx="1">
    <p:extLst>
      <p:ext uri="{19B8F6BF-5375-455C-9EA6-DF929625EA0E}">
        <p15:presenceInfo xmlns:p15="http://schemas.microsoft.com/office/powerpoint/2012/main" userId="S-1-5-21-535819066-1818147470-2796627005-8491" providerId="AD"/>
      </p:ext>
    </p:extLst>
  </p:cmAuthor>
  <p:cmAuthor id="3" name="Sophie LASBLEIS" initials="SL" lastIdx="9" clrIdx="3">
    <p:extLst>
      <p:ext uri="{19B8F6BF-5375-455C-9EA6-DF929625EA0E}">
        <p15:presenceInfo xmlns:p15="http://schemas.microsoft.com/office/powerpoint/2012/main" userId="S::sophie.lasbleis@apf.asso.fr::99c5f180-6a93-42e6-bc88-10c12e791d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36B"/>
    <a:srgbClr val="457885"/>
    <a:srgbClr val="F9F1E8"/>
    <a:srgbClr val="B7BCCF"/>
    <a:srgbClr val="497E7F"/>
    <a:srgbClr val="5CA0A1"/>
    <a:srgbClr val="094258"/>
    <a:srgbClr val="EE6D63"/>
    <a:srgbClr val="41A1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758" y="1050"/>
      </p:cViewPr>
      <p:guideLst>
        <p:guide orient="horz" pos="436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BRISSE" userId="S::alexandra.brisse@apf.asso.fr::e413929f-3a67-4ce9-8f56-95a2ac83f622" providerId="AD" clId="Web-{237F4AF0-B167-B925-A50F-1EDB43620E36}"/>
    <pc:docChg chg="modSld">
      <pc:chgData name="Alexandra BRISSE" userId="S::alexandra.brisse@apf.asso.fr::e413929f-3a67-4ce9-8f56-95a2ac83f622" providerId="AD" clId="Web-{237F4AF0-B167-B925-A50F-1EDB43620E36}" dt="2024-09-18T07:07:40.130" v="6" actId="20577"/>
      <pc:docMkLst>
        <pc:docMk/>
      </pc:docMkLst>
      <pc:sldChg chg="modSp">
        <pc:chgData name="Alexandra BRISSE" userId="S::alexandra.brisse@apf.asso.fr::e413929f-3a67-4ce9-8f56-95a2ac83f622" providerId="AD" clId="Web-{237F4AF0-B167-B925-A50F-1EDB43620E36}" dt="2024-09-18T07:07:40.130" v="6" actId="20577"/>
        <pc:sldMkLst>
          <pc:docMk/>
          <pc:sldMk cId="402686324" sldId="865"/>
        </pc:sldMkLst>
      </pc:sldChg>
    </pc:docChg>
  </pc:docChgLst>
  <pc:docChgLst>
    <pc:chgData name="Aude BOURDEN" userId="S::aude.bourden@apf.asso.fr::d2b682ed-c614-4151-911b-832254f8de23" providerId="AD" clId="Web-{2AEB5D61-4891-75E4-DB00-CEB1A482B28F}"/>
    <pc:docChg chg="modSld">
      <pc:chgData name="Aude BOURDEN" userId="S::aude.bourden@apf.asso.fr::d2b682ed-c614-4151-911b-832254f8de23" providerId="AD" clId="Web-{2AEB5D61-4891-75E4-DB00-CEB1A482B28F}" dt="2024-10-31T08:54:45.540" v="2" actId="1076"/>
      <pc:docMkLst>
        <pc:docMk/>
      </pc:docMkLst>
      <pc:sldChg chg="modSp">
        <pc:chgData name="Aude BOURDEN" userId="S::aude.bourden@apf.asso.fr::d2b682ed-c614-4151-911b-832254f8de23" providerId="AD" clId="Web-{2AEB5D61-4891-75E4-DB00-CEB1A482B28F}" dt="2024-10-31T08:45:48.379" v="0" actId="1076"/>
        <pc:sldMkLst>
          <pc:docMk/>
          <pc:sldMk cId="562246994" sldId="733"/>
        </pc:sldMkLst>
      </pc:sldChg>
      <pc:sldChg chg="modSp">
        <pc:chgData name="Aude BOURDEN" userId="S::aude.bourden@apf.asso.fr::d2b682ed-c614-4151-911b-832254f8de23" providerId="AD" clId="Web-{2AEB5D61-4891-75E4-DB00-CEB1A482B28F}" dt="2024-10-31T08:50:20.280" v="1" actId="1076"/>
        <pc:sldMkLst>
          <pc:docMk/>
          <pc:sldMk cId="3921070291" sldId="869"/>
        </pc:sldMkLst>
      </pc:sldChg>
      <pc:sldChg chg="modSp">
        <pc:chgData name="Aude BOURDEN" userId="S::aude.bourden@apf.asso.fr::d2b682ed-c614-4151-911b-832254f8de23" providerId="AD" clId="Web-{2AEB5D61-4891-75E4-DB00-CEB1A482B28F}" dt="2024-10-31T08:54:45.540" v="2" actId="1076"/>
        <pc:sldMkLst>
          <pc:docMk/>
          <pc:sldMk cId="1030295620" sldId="87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0" cy="50275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1699" y="1"/>
            <a:ext cx="2984870" cy="50275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CC7C60D4-3CE5-4307-A876-3DFF32245F2B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0" cy="502754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693C6482-1212-4F0A-9BA3-7C0F8D2F1F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5362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0" cy="50275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699" y="1"/>
            <a:ext cx="2984870" cy="502755"/>
          </a:xfrm>
          <a:prstGeom prst="rect">
            <a:avLst/>
          </a:prstGeom>
        </p:spPr>
        <p:txBody>
          <a:bodyPr vert="horz" lIns="93122" tIns="46561" rIns="93122" bIns="46561" rtlCol="0"/>
          <a:lstStyle>
            <a:lvl1pPr algn="r">
              <a:defRPr sz="1200"/>
            </a:lvl1pPr>
          </a:lstStyle>
          <a:p>
            <a:fld id="{EEC7D092-958D-42FC-9BFC-809E9D25AAEC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22" tIns="46561" rIns="93122" bIns="4656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3122" tIns="46561" rIns="93122" bIns="46561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0" cy="502754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0" cy="502754"/>
          </a:xfrm>
          <a:prstGeom prst="rect">
            <a:avLst/>
          </a:prstGeom>
        </p:spPr>
        <p:txBody>
          <a:bodyPr vert="horz" lIns="93122" tIns="46561" rIns="93122" bIns="46561" rtlCol="0" anchor="b"/>
          <a:lstStyle>
            <a:lvl1pPr algn="r">
              <a:defRPr sz="1200"/>
            </a:lvl1pPr>
          </a:lstStyle>
          <a:p>
            <a:fld id="{C448AA38-026D-4F6E-898E-0FF8A360F5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6019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5280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6986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258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5138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6425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6304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8888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34046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65612">
              <a:defRPr/>
            </a:pPr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202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71466" y="2130426"/>
            <a:ext cx="10006134" cy="1470025"/>
          </a:xfrm>
        </p:spPr>
        <p:txBody>
          <a:bodyPr/>
          <a:lstStyle>
            <a:lvl1pPr algn="l">
              <a:defRPr>
                <a:solidFill>
                  <a:srgbClr val="094258"/>
                </a:solidFill>
                <a:latin typeface="Poppins"/>
                <a:cs typeface="Poppins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71465" y="3600451"/>
            <a:ext cx="10006134" cy="2038349"/>
          </a:xfrm>
        </p:spPr>
        <p:txBody>
          <a:bodyPr>
            <a:normAutofit/>
          </a:bodyPr>
          <a:lstStyle>
            <a:lvl1pPr marL="0" indent="0" algn="l">
              <a:buNone/>
              <a:defRPr sz="2667">
                <a:solidFill>
                  <a:srgbClr val="094258"/>
                </a:solidFill>
                <a:latin typeface="Raleway Light"/>
                <a:cs typeface="Raleway Ligh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FB4FC14-4600-41B1-835E-5CC76ADD8F89}"/>
              </a:ext>
            </a:extLst>
          </p:cNvPr>
          <p:cNvCxnSpPr>
            <a:cxnSpLocks/>
          </p:cNvCxnSpPr>
          <p:nvPr userDrawn="1"/>
        </p:nvCxnSpPr>
        <p:spPr>
          <a:xfrm flipV="1">
            <a:off x="1092200" y="1477108"/>
            <a:ext cx="0" cy="3896580"/>
          </a:xfrm>
          <a:prstGeom prst="line">
            <a:avLst/>
          </a:prstGeom>
          <a:ln w="508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730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307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18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6D31EB-6A64-4380-8DF3-A4C268FB7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C013D19-F0DC-4C91-AA34-5FD928A7E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E221B-B3E6-4242-B8A5-61CC611B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D8D85C-0450-45BF-8E4B-4C53FBB84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F9D14B-57DD-458D-99F0-610F610B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018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A6796-B892-4829-AE1F-51DAD821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39E4C8-C043-487C-8E07-B54E249AF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C85E2C-EA0A-49E3-A076-74DEBED3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FF5BE2-7FA8-4A77-879B-89F1984F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885993-FE43-4A9A-88B8-AB640423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968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8C561D-0FA8-4716-AA12-7734A63A3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8D3DFD-9A5C-4827-9AFC-0A1389D1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C5B97-FACC-41DF-8D74-8CA05F5F2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F802A9-F19A-4021-A686-5BA48416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C8BDE2-679F-42FF-99C4-175AD0ED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94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9D7606-2259-4AA3-8467-2B1B60D49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FD10EE-9CC8-4E9C-99DC-BF1D6D01B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127D73-9CCA-4D96-AF89-5D44EEB61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72DC4B-CC97-4211-AB10-20E02FDA7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B084211-9561-4E85-AAB2-309AB041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A8DD32-550C-4B08-BB68-5D9E4B94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0220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082D8-E0E5-46BE-BC6D-55FC54354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BEB3E8-D19A-4307-8C13-37F3CFC37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CE1229-E142-41D1-B942-A02760DC5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96061A-DC88-4CDA-AEBE-B5BAEAEED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D5B0544-CCE5-4BA0-9135-EEA56149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9170F39-7AB8-49B5-AE45-18735885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DBCCF2-6C2E-47A6-93E2-4431A35D3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B38BF0D-2C15-478A-BE13-B2E483B9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4793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A3F1D-5AB8-48FE-93EB-949B3019F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688A05-F537-4149-A160-59183F4B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F0D781-95FE-4C02-B2DB-990E6BB4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98FEBED-4581-4EAE-A892-A62F9BCC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840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C0739B-0BE0-4AE5-B232-3A784B333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6BDCD2-6431-402E-BFAC-91104D15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245A6-E9C2-41AF-B247-D647D870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7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70209F-EFED-4AF0-8DC2-4F135553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5DB6CD-88C5-4CEC-8A6C-7B3D84785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7C3004-A128-4615-A07A-AFD4D6BF9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BC9443-CB22-46EB-A994-916EC681D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56887F-63D1-4E4C-8A6E-DB5C644F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72620E-7FF3-4118-A394-33E60939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15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A8BD87-9894-4E91-847E-67DF517DA011}"/>
              </a:ext>
            </a:extLst>
          </p:cNvPr>
          <p:cNvSpPr/>
          <p:nvPr userDrawn="1"/>
        </p:nvSpPr>
        <p:spPr>
          <a:xfrm>
            <a:off x="0" y="0"/>
            <a:ext cx="12192000" cy="80989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4400" y="127387"/>
            <a:ext cx="7826375" cy="682505"/>
          </a:xfrm>
        </p:spPr>
        <p:txBody>
          <a:bodyPr/>
          <a:lstStyle>
            <a:lvl1pPr algn="r">
              <a:defRPr>
                <a:solidFill>
                  <a:srgbClr val="00536B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11226" y="1988840"/>
            <a:ext cx="10886430" cy="3779492"/>
          </a:xfrm>
        </p:spPr>
        <p:txBody>
          <a:bodyPr>
            <a:normAutofit/>
          </a:bodyPr>
          <a:lstStyle>
            <a:lvl1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defRPr sz="3200" b="1">
                <a:solidFill>
                  <a:schemeClr val="tx1"/>
                </a:solidFill>
                <a:latin typeface="Raleway Light" panose="020B0003030101060003" pitchFamily="34" charset="0"/>
              </a:defRPr>
            </a:lvl1pPr>
            <a:lvl2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defRPr sz="2400" b="1">
                <a:solidFill>
                  <a:schemeClr val="tx1"/>
                </a:solidFill>
                <a:latin typeface="Raleway Light" panose="020B0003030101060003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defRPr sz="2400" b="1">
                <a:solidFill>
                  <a:schemeClr val="tx1"/>
                </a:solidFill>
                <a:latin typeface="Raleway Light" panose="020B0003030101060003" pitchFamily="34" charset="0"/>
              </a:defRPr>
            </a:lvl3pPr>
            <a:lvl4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defRPr sz="2000" b="1">
                <a:solidFill>
                  <a:schemeClr val="tx1"/>
                </a:solidFill>
                <a:latin typeface="Raleway Light" panose="020B0003030101060003" pitchFamily="34" charset="0"/>
              </a:defRPr>
            </a:lvl4pPr>
            <a:lvl5pPr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defRPr sz="2000" b="1">
                <a:solidFill>
                  <a:schemeClr val="tx1"/>
                </a:solidFill>
                <a:latin typeface="Raleway Light" panose="020B00030301010600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2066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C815AD-C604-4B56-A5B8-4A8486261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A584623-59A1-4349-9202-E208986CC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1921A8-10B6-4969-B9C4-36D953FE7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1B053D-FAB7-4A5D-BC25-53CAFEDAD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CBA51B-3E00-4C4C-89DD-9D151F24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14A6EB-6394-4992-BED9-88C81F4D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729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11A2A-39A6-4117-AC08-281647829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1AF830-FAF8-410E-AD2E-129F43373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83C199-6968-4D63-86AB-4EEE979C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DD5D82-82C8-4BDA-973F-9D0416B5B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BB426D-A101-44AD-B203-8ABC71DC2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883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2B85F9-5999-4DA0-8623-7F80366A99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02DCCD-FDBA-453C-A105-D3EEF6AFB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D1DDAF-E977-4BF6-B9A7-28735BCF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298FF8-5EEC-48DE-802F-A6646920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F04FF-D14C-4CAE-B5F4-2F31BF18E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61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rgbClr val="094258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62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30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454400" y="127387"/>
            <a:ext cx="8441223" cy="68250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3967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9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3454400" y="127387"/>
            <a:ext cx="8441223" cy="68250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2111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1623485"/>
            <a:ext cx="4011084" cy="364431"/>
          </a:xfrm>
        </p:spPr>
        <p:txBody>
          <a:bodyPr anchor="b">
            <a:normAutofit/>
          </a:bodyPr>
          <a:lstStyle>
            <a:lvl1pPr algn="l">
              <a:defRPr sz="2133" b="1">
                <a:solidFill>
                  <a:srgbClr val="094258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1623484"/>
            <a:ext cx="6815667" cy="450268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987915"/>
            <a:ext cx="4011084" cy="4012644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124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CF5BECE-7330-3F47-AD2F-CCF6ACB24138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F7BCC-CCDD-EE44-97BD-0AC2870E5B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436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0" y="127387"/>
            <a:ext cx="8441223" cy="682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2012458"/>
            <a:ext cx="10972800" cy="377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356067" y="6356350"/>
            <a:ext cx="1226332" cy="5016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67">
                <a:solidFill>
                  <a:srgbClr val="094258"/>
                </a:solidFill>
                <a:latin typeface="Poppins"/>
                <a:cs typeface="Poppins"/>
              </a:defRPr>
            </a:lvl1pPr>
          </a:lstStyle>
          <a:p>
            <a:fld id="{472F7BCC-CCDD-EE44-97BD-0AC2870E5BEC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3E2421-E422-4B26-9D81-6EE3D020EF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537"/>
            <a:ext cx="12240000" cy="688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Poppins SemiBold"/>
          <a:ea typeface="+mj-ea"/>
          <a:cs typeface="Poppins SemiBold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94258"/>
          </a:solidFill>
          <a:latin typeface="Raleway"/>
          <a:ea typeface="+mn-ea"/>
          <a:cs typeface="Raleway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rgbClr val="094258"/>
          </a:solidFill>
          <a:latin typeface="Raleway"/>
          <a:ea typeface="+mn-ea"/>
          <a:cs typeface="Raleway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94258"/>
          </a:solidFill>
          <a:latin typeface="Raleway"/>
          <a:ea typeface="+mn-ea"/>
          <a:cs typeface="Raleway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133" kern="1200">
          <a:solidFill>
            <a:srgbClr val="094258"/>
          </a:solidFill>
          <a:latin typeface="Raleway"/>
          <a:ea typeface="+mn-ea"/>
          <a:cs typeface="Raleway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133" kern="1200">
          <a:solidFill>
            <a:srgbClr val="094258"/>
          </a:solidFill>
          <a:latin typeface="Raleway"/>
          <a:ea typeface="+mn-ea"/>
          <a:cs typeface="Raleway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78766A0-CAB9-494E-B70A-78BC57999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AE757C3-6E56-4D64-8CDF-8A263903B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140BD7-0BF4-4BD3-84CA-880AD3215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B4F46-13D9-4B39-BB50-6C8CBBA2285A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915245-9CC1-48FB-925A-1494A7A35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2B3DAE-A70B-485D-8B5D-636D5E56A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81F81-7086-4E32-AD42-7E4DA2E4C9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40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3.png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iKM-cLxiHs&amp;t=2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hyperlink" Target="https://www.apf-francehandicap.org/corps-cris-histoire-du-handicap-fran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hyperlink" Target="https://www.apf-francehandicap.org/campagnes/tous-scene-handicap" TargetMode="External"/><Relationship Id="rId9" Type="http://schemas.openxmlformats.org/officeDocument/2006/relationships/hyperlink" Target="https://www.youtube.com/watch?v=0I65jM08qZ0&amp;t=241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0BD6542-FF6C-4A37-9BD5-983B3614B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8" r="50000"/>
          <a:stretch/>
        </p:blipFill>
        <p:spPr>
          <a:xfrm>
            <a:off x="5591944" y="1422942"/>
            <a:ext cx="504056" cy="40121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D27CF8E-256C-4913-B4CF-4D010A65CE8F}"/>
              </a:ext>
            </a:extLst>
          </p:cNvPr>
          <p:cNvSpPr txBox="1"/>
          <p:nvPr/>
        </p:nvSpPr>
        <p:spPr>
          <a:xfrm>
            <a:off x="6456040" y="2186325"/>
            <a:ext cx="5100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>
                <a:solidFill>
                  <a:srgbClr val="00536B"/>
                </a:solidFill>
                <a:latin typeface="Poppins"/>
                <a:ea typeface="+mj-ea"/>
                <a:cs typeface="Poppins"/>
              </a:rPr>
              <a:t>Agir solidaire pour mieux vivre ensemble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5C1655-E5B7-4959-9CC5-2AB199544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1052736"/>
            <a:ext cx="4756330" cy="475252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B3F840B-53D7-4CE4-B93C-2FC910BC5C61}"/>
              </a:ext>
            </a:extLst>
          </p:cNvPr>
          <p:cNvSpPr txBox="1"/>
          <p:nvPr/>
        </p:nvSpPr>
        <p:spPr>
          <a:xfrm>
            <a:off x="4079776" y="2204864"/>
            <a:ext cx="1152128" cy="1152128"/>
          </a:xfrm>
          <a:prstGeom prst="rect">
            <a:avLst/>
          </a:prstGeom>
          <a:solidFill>
            <a:srgbClr val="F9F1E8"/>
          </a:solidFill>
        </p:spPr>
        <p:txBody>
          <a:bodyPr wrap="squar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5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EF2F-5C9E-4726-BA06-6516D9CB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1" y="357496"/>
            <a:ext cx="8474315" cy="826545"/>
          </a:xfrm>
        </p:spPr>
        <p:txBody>
          <a:bodyPr>
            <a:normAutofit fontScale="90000"/>
          </a:bodyPr>
          <a:lstStyle/>
          <a:p>
            <a:pPr algn="l"/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Un collectif qui agit dans la proximité, partout en France</a:t>
            </a:r>
            <a:endParaRPr lang="fr-FR" b="1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0441" y="1411770"/>
            <a:ext cx="4499495" cy="1656183"/>
          </a:xfrm>
          <a:noFill/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9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Des</a:t>
            </a:r>
            <a:r>
              <a:rPr lang="fr-FR" sz="190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fr-FR" sz="1900" b="1">
                <a:solidFill>
                  <a:srgbClr val="00536B"/>
                </a:solidFill>
                <a:latin typeface="Poppins Medium" panose="00000600000000000000" pitchFamily="2" charset="0"/>
                <a:ea typeface="Times New Roman" panose="02020603050405020304" pitchFamily="18" charset="0"/>
                <a:cs typeface="Poppins Medium" panose="00000600000000000000" pitchFamily="2" charset="0"/>
              </a:rPr>
              <a:t>actions de proximité</a:t>
            </a:r>
            <a:r>
              <a:rPr lang="fr-FR" sz="1900">
                <a:solidFill>
                  <a:srgbClr val="00536B"/>
                </a:solidFill>
                <a:latin typeface="Poppins Medium" panose="00000600000000000000" pitchFamily="2" charset="0"/>
                <a:ea typeface="Times New Roman" panose="02020603050405020304" pitchFamily="18" charset="0"/>
                <a:cs typeface="Poppins Medium" panose="00000600000000000000" pitchFamily="2" charset="0"/>
              </a:rPr>
              <a:t>, </a:t>
            </a:r>
            <a:r>
              <a:rPr lang="fr-FR" sz="19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partout en France, dans </a:t>
            </a:r>
            <a:r>
              <a:rPr lang="fr-FR" sz="1900" b="1">
                <a:solidFill>
                  <a:srgbClr val="00536B"/>
                </a:solidFill>
                <a:latin typeface="Poppins Medium" panose="00000600000000000000" pitchFamily="2" charset="0"/>
                <a:ea typeface="Times New Roman" panose="02020603050405020304" pitchFamily="18" charset="0"/>
                <a:cs typeface="Poppins Medium" panose="00000600000000000000" pitchFamily="2" charset="0"/>
              </a:rPr>
              <a:t>tous les domaines de la vie</a:t>
            </a:r>
            <a:r>
              <a:rPr lang="fr-FR" sz="1900" b="1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 </a:t>
            </a:r>
            <a:r>
              <a:rPr lang="fr-FR" sz="190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: </a:t>
            </a:r>
            <a:r>
              <a:rPr lang="fr-FR" sz="19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accessibilité, lien social, éducation, emploi, santé, culture, sport, loisirs…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0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0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0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0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000" b="0">
              <a:latin typeface="Poppins" panose="0200000000000000000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73EF1F-B466-4F56-A04B-816025FD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6" y="5124396"/>
            <a:ext cx="1905004" cy="190500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EA08A5-1CD0-433B-BF85-B1AAC1F650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b="2380"/>
          <a:stretch/>
        </p:blipFill>
        <p:spPr>
          <a:xfrm>
            <a:off x="231842" y="4368618"/>
            <a:ext cx="9896606" cy="230962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 txBox="1">
            <a:spLocks/>
          </p:cNvSpPr>
          <p:nvPr/>
        </p:nvSpPr>
        <p:spPr>
          <a:xfrm>
            <a:off x="6916476" y="1107400"/>
            <a:ext cx="3888432" cy="79167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Une présence dans </a:t>
            </a:r>
            <a:r>
              <a:rPr lang="fr-FR" sz="1800" b="1">
                <a:solidFill>
                  <a:srgbClr val="00536B"/>
                </a:solidFill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chaque département</a:t>
            </a:r>
            <a:endParaRPr lang="fr-FR" sz="1800" b="1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 txBox="1">
            <a:spLocks/>
          </p:cNvSpPr>
          <p:nvPr/>
        </p:nvSpPr>
        <p:spPr>
          <a:xfrm>
            <a:off x="999805" y="3063553"/>
            <a:ext cx="4160091" cy="12690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900" b="1">
                <a:solidFill>
                  <a:srgbClr val="00536B"/>
                </a:solidFill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85 000 acteurs </a:t>
            </a:r>
            <a:r>
              <a:rPr lang="fr-FR" sz="19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(adhérents, personnes accueillies, bénévoles, salariés), auxquelles s’ajoutent </a:t>
            </a:r>
            <a:br>
              <a:rPr lang="fr-FR" sz="19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</a:br>
            <a:r>
              <a:rPr lang="fr-FR" sz="19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180 000 donateurs</a:t>
            </a:r>
          </a:p>
          <a:p>
            <a:pPr marL="0" indent="0">
              <a:buFont typeface="Arial"/>
              <a:buNone/>
            </a:pPr>
            <a:endParaRPr lang="fr-FR" sz="19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19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19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1900">
              <a:latin typeface="Poppins" panose="0200000000000000000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 txBox="1">
            <a:spLocks/>
          </p:cNvSpPr>
          <p:nvPr/>
        </p:nvSpPr>
        <p:spPr>
          <a:xfrm>
            <a:off x="6916476" y="2060848"/>
            <a:ext cx="4571503" cy="14526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>
                <a:solidFill>
                  <a:srgbClr val="00536B"/>
                </a:solidFill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plus de </a:t>
            </a:r>
            <a:r>
              <a:rPr lang="fr-FR" sz="1800" b="1">
                <a:solidFill>
                  <a:srgbClr val="00536B"/>
                </a:solidFill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550 structures </a:t>
            </a:r>
            <a:r>
              <a:rPr lang="fr-FR" sz="18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: délégations, établissements et services sociaux et médico-sociaux, entreprises adaptées</a:t>
            </a:r>
          </a:p>
          <a:p>
            <a:pPr marL="0" indent="0">
              <a:buFont typeface="Arial"/>
              <a:buNone/>
            </a:pPr>
            <a:endParaRPr lang="fr-FR" sz="18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18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1800">
              <a:latin typeface="Poppins" panose="02000000000000000000"/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 txBox="1">
            <a:spLocks/>
          </p:cNvSpPr>
          <p:nvPr/>
        </p:nvSpPr>
        <p:spPr>
          <a:xfrm>
            <a:off x="6973037" y="3518130"/>
            <a:ext cx="4571503" cy="8535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133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>
                <a:solidFill>
                  <a:srgbClr val="00536B"/>
                </a:solidFill>
                <a:latin typeface="Poppins Medium" panose="00000600000000000000" pitchFamily="2" charset="0"/>
                <a:ea typeface="Calibri" panose="020F0502020204030204" pitchFamily="34" charset="0"/>
                <a:cs typeface="Poppins Medium" panose="00000600000000000000" pitchFamily="2" charset="0"/>
              </a:rPr>
              <a:t>50 000 personnes accompagnées </a:t>
            </a:r>
            <a:r>
              <a:rPr lang="fr-FR" sz="1800"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chaque année</a:t>
            </a: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  <a:p>
            <a:pPr marL="0" indent="0">
              <a:buFont typeface="Arial"/>
              <a:buNone/>
            </a:pPr>
            <a:endParaRPr lang="fr-FR" sz="2000">
              <a:latin typeface="Poppins" panose="0200000000000000000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49" y="2121741"/>
            <a:ext cx="720000" cy="7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76" y="3429000"/>
            <a:ext cx="720000" cy="7174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029947"/>
            <a:ext cx="720000" cy="72253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78" y="991782"/>
            <a:ext cx="720000" cy="72253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34337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6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EF2F-5C9E-4726-BA06-6516D9CB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88640"/>
            <a:ext cx="3592151" cy="826545"/>
          </a:xfrm>
        </p:spPr>
        <p:txBody>
          <a:bodyPr>
            <a:normAutofit/>
          </a:bodyPr>
          <a:lstStyle/>
          <a:p>
            <a:pPr algn="l"/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Pourquoi agir ? </a:t>
            </a:r>
            <a:endParaRPr lang="fr-FR" b="1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73EF1F-B466-4F56-A04B-816025FD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6" y="5124396"/>
            <a:ext cx="1905004" cy="190500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392" y="1417855"/>
            <a:ext cx="9500638" cy="465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79" y="282431"/>
            <a:ext cx="11641592" cy="6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13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05" y="211609"/>
            <a:ext cx="11662439" cy="641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1284" y="127387"/>
            <a:ext cx="10029491" cy="682505"/>
          </a:xfrm>
        </p:spPr>
        <p:txBody>
          <a:bodyPr>
            <a:normAutofit/>
          </a:bodyPr>
          <a:lstStyle/>
          <a:p>
            <a:r>
              <a:rPr lang="fr-FR" dirty="0"/>
              <a:t>3 domaines d’activités complémentaires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2176" y="2487777"/>
            <a:ext cx="2281087" cy="234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96694" y="2487777"/>
            <a:ext cx="2331720" cy="230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845" y="2487777"/>
            <a:ext cx="2293433" cy="230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52C7C78-707B-4E97-ACCA-758DC725E155}"/>
              </a:ext>
            </a:extLst>
          </p:cNvPr>
          <p:cNvSpPr txBox="1">
            <a:spLocks/>
          </p:cNvSpPr>
          <p:nvPr/>
        </p:nvSpPr>
        <p:spPr>
          <a:xfrm>
            <a:off x="1715137" y="1594748"/>
            <a:ext cx="1935163" cy="63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94258"/>
                </a:solidFill>
                <a:latin typeface="Raleway SemiBold"/>
                <a:ea typeface="+mn-ea"/>
                <a:cs typeface="Raleway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ctr" defTabSz="914400">
              <a:buClr>
                <a:schemeClr val="accent1"/>
              </a:buClr>
              <a:buFont typeface="Arial"/>
              <a:buNone/>
              <a:defRPr/>
            </a:pPr>
            <a:r>
              <a:rPr lang="fr-FR" b="1" dirty="0">
                <a:solidFill>
                  <a:srgbClr val="12546C"/>
                </a:solidFill>
                <a:latin typeface="+mn-lt"/>
                <a:cs typeface="+mn-cs"/>
              </a:rPr>
              <a:t>ACTION ASSOCIATIVE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E3FE692-4929-430C-8239-935EAC84CC6C}"/>
              </a:ext>
            </a:extLst>
          </p:cNvPr>
          <p:cNvSpPr txBox="1">
            <a:spLocks/>
          </p:cNvSpPr>
          <p:nvPr/>
        </p:nvSpPr>
        <p:spPr>
          <a:xfrm>
            <a:off x="4956048" y="1682407"/>
            <a:ext cx="1935163" cy="63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94258"/>
                </a:solidFill>
                <a:latin typeface="Raleway SemiBold"/>
                <a:ea typeface="+mn-ea"/>
                <a:cs typeface="Raleway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ctr" defTabSz="914400">
              <a:buClr>
                <a:schemeClr val="accent1"/>
              </a:buClr>
              <a:buFont typeface="Arial"/>
              <a:buNone/>
              <a:defRPr/>
            </a:pPr>
            <a:r>
              <a:rPr lang="fr-FR" b="1" dirty="0">
                <a:solidFill>
                  <a:srgbClr val="12546C"/>
                </a:solidFill>
                <a:latin typeface="+mn-lt"/>
                <a:cs typeface="+mn-cs"/>
              </a:rPr>
              <a:t>ESMS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BB24F63-5A77-4768-9788-4C6254A27B0B}"/>
              </a:ext>
            </a:extLst>
          </p:cNvPr>
          <p:cNvSpPr txBox="1">
            <a:spLocks/>
          </p:cNvSpPr>
          <p:nvPr/>
        </p:nvSpPr>
        <p:spPr>
          <a:xfrm>
            <a:off x="8280979" y="1682407"/>
            <a:ext cx="1935163" cy="635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94258"/>
                </a:solidFill>
                <a:latin typeface="Raleway SemiBold"/>
                <a:ea typeface="+mn-ea"/>
                <a:cs typeface="Raleway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94258"/>
                </a:solidFill>
                <a:latin typeface="Raleway"/>
                <a:ea typeface="+mn-ea"/>
                <a:cs typeface="Raleway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ctr" defTabSz="914400">
              <a:buClr>
                <a:schemeClr val="accent1"/>
              </a:buClr>
              <a:buFont typeface="Arial"/>
              <a:buNone/>
              <a:defRPr/>
            </a:pPr>
            <a:r>
              <a:rPr lang="fr-FR" b="1" dirty="0">
                <a:solidFill>
                  <a:srgbClr val="12546C"/>
                </a:solidFill>
                <a:latin typeface="+mn-lt"/>
                <a:cs typeface="+mn-cs"/>
              </a:rPr>
              <a:t>EA ET ESAT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059731" y="4932222"/>
            <a:ext cx="2882470" cy="1087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189" indent="-457189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32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1pPr>
            <a:lvl2pPr marL="990575" indent="-380990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4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2pPr>
            <a:lvl3pPr marL="1523962" indent="-304792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3pPr>
            <a:lvl4pPr marL="2133547" indent="-304792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0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4pPr>
            <a:lvl5pPr marL="2743131" indent="-304792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20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ctr" defTabSz="914400">
              <a:buClr>
                <a:schemeClr val="accent1"/>
              </a:buClr>
              <a:buFont typeface="Arial"/>
              <a:buNone/>
              <a:defRPr/>
            </a:pPr>
            <a:r>
              <a:rPr lang="fr-FR" sz="1800" dirty="0" smtClean="0">
                <a:solidFill>
                  <a:srgbClr val="12546C"/>
                </a:solidFill>
                <a:latin typeface="+mn-lt"/>
                <a:cs typeface="+mn-cs"/>
              </a:rPr>
              <a:t>Militer et défendre les droits des personnes en situation de handicap</a:t>
            </a:r>
            <a:endParaRPr lang="fr-FR" sz="1800" dirty="0">
              <a:solidFill>
                <a:srgbClr val="12546C"/>
              </a:solidFill>
              <a:latin typeface="+mn-lt"/>
              <a:cs typeface="+mn-cs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283243" y="4946218"/>
            <a:ext cx="3045984" cy="922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marL="457189" indent="-228600" algn="ctr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b="1">
                <a:solidFill>
                  <a:srgbClr val="12546C"/>
                </a:solidFill>
              </a:defRPr>
            </a:lvl1pPr>
            <a:lvl2pPr marL="990575" indent="-380990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400" b="1">
                <a:latin typeface="Raleway Light" panose="020B0003030101060003" pitchFamily="34" charset="0"/>
                <a:cs typeface="Raleway"/>
              </a:defRPr>
            </a:lvl2pPr>
            <a:lvl3pPr marL="1523962" indent="-304792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 b="1">
                <a:latin typeface="Raleway Light" panose="020B0003030101060003" pitchFamily="34" charset="0"/>
                <a:cs typeface="Raleway"/>
              </a:defRPr>
            </a:lvl3pPr>
            <a:lvl4pPr marL="2133547" indent="-304792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000" b="1">
                <a:latin typeface="Raleway Light" panose="020B0003030101060003" pitchFamily="34" charset="0"/>
                <a:cs typeface="Raleway"/>
              </a:defRPr>
            </a:lvl4pPr>
            <a:lvl5pPr marL="2743131" indent="-304792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2000" b="1">
                <a:latin typeface="Raleway Light" panose="020B0003030101060003" pitchFamily="34" charset="0"/>
                <a:cs typeface="Raleway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fr-FR" dirty="0"/>
              <a:t>Gérer des services et établissements médico-sociaux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7670269" y="4958659"/>
            <a:ext cx="2901478" cy="1650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marL="457189" indent="-228600" algn="ctr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/>
              <a:buNone/>
              <a:defRPr b="1">
                <a:solidFill>
                  <a:srgbClr val="12546C"/>
                </a:solidFill>
              </a:defRPr>
            </a:lvl1pPr>
            <a:lvl2pPr marL="990575" indent="-380990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400" b="1">
                <a:latin typeface="Raleway Light" panose="020B0003030101060003" pitchFamily="34" charset="0"/>
                <a:cs typeface="Raleway"/>
              </a:defRPr>
            </a:lvl2pPr>
            <a:lvl3pPr marL="1523962" indent="-304792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 b="1">
                <a:latin typeface="Raleway Light" panose="020B0003030101060003" pitchFamily="34" charset="0"/>
                <a:cs typeface="Raleway"/>
              </a:defRPr>
            </a:lvl3pPr>
            <a:lvl4pPr marL="2133547" indent="-304792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000" b="1">
                <a:latin typeface="Raleway Light" panose="020B0003030101060003" pitchFamily="34" charset="0"/>
                <a:cs typeface="Raleway"/>
              </a:defRPr>
            </a:lvl4pPr>
            <a:lvl5pPr marL="2743131" indent="-304792" defTabSz="609585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2000" b="1">
                <a:latin typeface="Raleway Light" panose="020B0003030101060003" pitchFamily="34" charset="0"/>
                <a:cs typeface="Raleway"/>
              </a:defRPr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fr-FR" dirty="0"/>
              <a:t>Animer un réseau de travail adapté et protégé</a:t>
            </a:r>
          </a:p>
        </p:txBody>
      </p:sp>
    </p:spTree>
    <p:extLst>
      <p:ext uri="{BB962C8B-B14F-4D97-AF65-F5344CB8AC3E}">
        <p14:creationId xmlns:p14="http://schemas.microsoft.com/office/powerpoint/2010/main" val="146882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grande diversité de métiers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231642" y="2425962"/>
            <a:ext cx="10183462" cy="2985794"/>
          </a:xfrm>
        </p:spPr>
        <p:txBody>
          <a:bodyPr>
            <a:normAutofit/>
          </a:bodyPr>
          <a:lstStyle/>
          <a:p>
            <a:r>
              <a:rPr lang="fr-FR" dirty="0"/>
              <a:t>Politique &amp; développement</a:t>
            </a:r>
          </a:p>
          <a:p>
            <a:r>
              <a:rPr lang="fr-FR" dirty="0" smtClean="0"/>
              <a:t>Santé </a:t>
            </a:r>
            <a:r>
              <a:rPr lang="fr-FR" dirty="0"/>
              <a:t>&amp; accompagnement</a:t>
            </a:r>
          </a:p>
          <a:p>
            <a:r>
              <a:rPr lang="fr-FR" dirty="0" smtClean="0"/>
              <a:t>Management</a:t>
            </a:r>
            <a:endParaRPr lang="fr-FR" dirty="0"/>
          </a:p>
          <a:p>
            <a:r>
              <a:rPr lang="fr-FR" dirty="0" smtClean="0"/>
              <a:t>Production </a:t>
            </a:r>
            <a:r>
              <a:rPr lang="fr-FR" dirty="0"/>
              <a:t>de biens &amp; services</a:t>
            </a:r>
          </a:p>
          <a:p>
            <a:r>
              <a:rPr lang="fr-FR" dirty="0" smtClean="0"/>
              <a:t>Gestion </a:t>
            </a:r>
            <a:r>
              <a:rPr lang="fr-FR" dirty="0"/>
              <a:t>&amp; support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8819" t="29383" r="49584" b="21234"/>
          <a:stretch>
            <a:fillRect/>
          </a:stretch>
        </p:blipFill>
        <p:spPr bwMode="auto">
          <a:xfrm>
            <a:off x="6985546" y="1076342"/>
            <a:ext cx="4295229" cy="512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117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grande diversité de métiers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B61D47AB-4F9B-4985-8DD6-97AD94C2C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821"/>
          <a:stretch/>
        </p:blipFill>
        <p:spPr>
          <a:xfrm>
            <a:off x="2360646" y="809892"/>
            <a:ext cx="7753738" cy="573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7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1263" y="127387"/>
            <a:ext cx="10799513" cy="682505"/>
          </a:xfrm>
        </p:spPr>
        <p:txBody>
          <a:bodyPr>
            <a:normAutofit fontScale="90000"/>
          </a:bodyPr>
          <a:lstStyle/>
          <a:p>
            <a:r>
              <a:rPr lang="fr-FR" altLang="fr-FR" dirty="0"/>
              <a:t>Santé &amp; accompagnement </a:t>
            </a:r>
            <a:br>
              <a:rPr lang="fr-FR" altLang="fr-FR" dirty="0"/>
            </a:br>
            <a:r>
              <a:rPr lang="fr-FR" altLang="fr-FR" dirty="0"/>
              <a:t> 8 </a:t>
            </a:r>
            <a:r>
              <a:rPr lang="fr-FR" altLang="fr-FR" dirty="0" smtClean="0"/>
              <a:t>500 </a:t>
            </a:r>
            <a:r>
              <a:rPr lang="fr-FR" altLang="fr-FR" dirty="0"/>
              <a:t>salariés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E8CC39-ED02-428E-85F5-5ABE0834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63" y="809892"/>
            <a:ext cx="4296338" cy="58338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87105F-B84C-4946-9B36-539DA080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333" y="2882549"/>
            <a:ext cx="5268798" cy="303477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13333" y="1204010"/>
            <a:ext cx="5502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La famille </a:t>
            </a:r>
            <a:r>
              <a:rPr lang="fr-FR" sz="1600" b="1" dirty="0"/>
              <a:t>santé &amp; accompagnement </a:t>
            </a:r>
            <a:r>
              <a:rPr lang="fr-FR" sz="1600" dirty="0"/>
              <a:t>représente </a:t>
            </a:r>
            <a:r>
              <a:rPr lang="fr-FR" sz="1600" b="1" dirty="0"/>
              <a:t>58 % de l’effectif global d’APF France handicap</a:t>
            </a:r>
          </a:p>
          <a:p>
            <a:pPr algn="ctr"/>
            <a:endParaRPr lang="fr-FR" sz="1600" dirty="0">
              <a:solidFill>
                <a:srgbClr val="588FC1"/>
              </a:solidFill>
            </a:endParaRPr>
          </a:p>
          <a:p>
            <a:pPr algn="ctr"/>
            <a:r>
              <a:rPr lang="fr-FR" sz="1600" dirty="0"/>
              <a:t>Le métier le plus représenté est </a:t>
            </a:r>
            <a:r>
              <a:rPr lang="fr-FR" sz="1600" b="1" dirty="0"/>
              <a:t>soins &amp; aide à la personne </a:t>
            </a:r>
            <a:r>
              <a:rPr lang="fr-FR" sz="1600" dirty="0"/>
              <a:t>avec près de </a:t>
            </a:r>
            <a:r>
              <a:rPr lang="fr-FR" sz="1600" b="1" dirty="0"/>
              <a:t>59 % </a:t>
            </a:r>
            <a:r>
              <a:rPr lang="fr-FR" sz="1600" dirty="0"/>
              <a:t>de l’effectif de la famille </a:t>
            </a:r>
            <a:r>
              <a:rPr lang="fr-FR" sz="1600" b="1" dirty="0"/>
              <a:t>santé &amp; accompagnement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3976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4400" y="319892"/>
            <a:ext cx="7826375" cy="682505"/>
          </a:xfrm>
        </p:spPr>
        <p:txBody>
          <a:bodyPr>
            <a:normAutofit fontScale="90000"/>
          </a:bodyPr>
          <a:lstStyle/>
          <a:p>
            <a:r>
              <a:rPr lang="en-US" dirty="0"/>
              <a:t>APF France handicap </a:t>
            </a:r>
            <a:r>
              <a:rPr lang="en-US" dirty="0" err="1"/>
              <a:t>en</a:t>
            </a:r>
            <a:r>
              <a:rPr lang="en-US" dirty="0"/>
              <a:t> AURA</a:t>
            </a:r>
            <a:br>
              <a:rPr lang="en-US" dirty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52" y="1317652"/>
            <a:ext cx="10431508" cy="47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53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APF France handicap </a:t>
            </a:r>
            <a:r>
              <a:rPr lang="en-US" dirty="0" err="1"/>
              <a:t>en</a:t>
            </a:r>
            <a:r>
              <a:rPr lang="en-US" dirty="0"/>
              <a:t> AURA</a:t>
            </a:r>
            <a:endParaRPr lang="fr-F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9C1A8F5-D55F-4FF9-8F0B-94C145D8984C}"/>
              </a:ext>
            </a:extLst>
          </p:cNvPr>
          <p:cNvSpPr txBox="1">
            <a:spLocks/>
          </p:cNvSpPr>
          <p:nvPr/>
        </p:nvSpPr>
        <p:spPr>
          <a:xfrm>
            <a:off x="1784415" y="1136464"/>
            <a:ext cx="9113740" cy="5413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32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1pPr>
            <a:lvl2pPr marL="990575" indent="-380990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4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2pPr>
            <a:lvl3pPr marL="1523962" indent="-304792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4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3pPr>
            <a:lvl4pPr marL="2133547" indent="-304792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–"/>
              <a:defRPr sz="20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4pPr>
            <a:lvl5pPr marL="2743131" indent="-304792" algn="l" defTabSz="609585" rtl="0" eaLnBrk="1" latinLnBrk="0" hangingPunct="1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»"/>
              <a:defRPr sz="2000" b="1" kern="1200">
                <a:solidFill>
                  <a:schemeClr val="tx1"/>
                </a:solidFill>
                <a:latin typeface="Raleway Light" panose="020B0003030101060003" pitchFamily="34" charset="0"/>
                <a:ea typeface="+mn-ea"/>
                <a:cs typeface="Raleway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dirty="0" smtClean="0"/>
              <a:t>Des services et des </a:t>
            </a:r>
            <a:r>
              <a:rPr lang="en-US" dirty="0" err="1" smtClean="0"/>
              <a:t>établissements</a:t>
            </a:r>
            <a:r>
              <a:rPr lang="en-US" dirty="0" smtClean="0"/>
              <a:t> qui </a:t>
            </a:r>
            <a:r>
              <a:rPr lang="en-US" dirty="0" err="1" smtClean="0"/>
              <a:t>accompagnent</a:t>
            </a:r>
            <a:r>
              <a:rPr lang="en-US" dirty="0" smtClean="0"/>
              <a:t> </a:t>
            </a:r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dirty="0" smtClean="0"/>
          </a:p>
          <a:p>
            <a:pPr marL="0" indent="0" algn="ctr">
              <a:buFont typeface="Arial"/>
              <a:buNone/>
            </a:pPr>
            <a:endParaRPr lang="en-US" sz="1200" dirty="0" smtClean="0"/>
          </a:p>
          <a:p>
            <a:pPr marL="0" indent="0" algn="ctr">
              <a:buFont typeface="Arial"/>
              <a:buNone/>
            </a:pPr>
            <a:r>
              <a:rPr lang="en-US" dirty="0" err="1" smtClean="0"/>
              <a:t>En</a:t>
            </a:r>
            <a:r>
              <a:rPr lang="en-US" dirty="0" smtClean="0"/>
              <a:t> situation de handicap à </a:t>
            </a:r>
          </a:p>
          <a:p>
            <a:pPr marL="0" indent="0" algn="ctr">
              <a:buFont typeface="Arial"/>
              <a:buNone/>
            </a:pPr>
            <a:endParaRPr lang="en-US" sz="2400" dirty="0" smtClean="0"/>
          </a:p>
          <a:p>
            <a:pPr marL="0" indent="0" algn="ctr">
              <a:buFont typeface="Arial"/>
              <a:buNone/>
            </a:pP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48" y="1698373"/>
            <a:ext cx="2639715" cy="21449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85" y="1698371"/>
            <a:ext cx="2666383" cy="214490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572" y="4712623"/>
            <a:ext cx="2554495" cy="17435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53" y="4694276"/>
            <a:ext cx="2364542" cy="178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91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551384" y="3725280"/>
            <a:ext cx="6480720" cy="194421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fr-FR" sz="3000" b="1">
                <a:latin typeface="Poppins" panose="02000000000000000000"/>
              </a:rPr>
              <a:t>APF France handicap </a:t>
            </a:r>
            <a:r>
              <a:rPr lang="fr-FR" sz="3000" b="0">
                <a:latin typeface="Poppins" panose="02000000000000000000"/>
              </a:rPr>
              <a:t>est une association </a:t>
            </a:r>
            <a:r>
              <a:rPr lang="fr-FR" sz="3000">
                <a:latin typeface="Poppins" panose="02000000000000000000"/>
              </a:rPr>
              <a:t>nationale de </a:t>
            </a:r>
            <a:r>
              <a:rPr lang="fr-FR" sz="3000" b="1">
                <a:latin typeface="Poppins" panose="02000000000000000000"/>
              </a:rPr>
              <a:t>personnes en situation de handicap ouverte à toutes et à tous </a:t>
            </a:r>
            <a:r>
              <a:rPr lang="fr-FR" sz="3000" b="0">
                <a:latin typeface="Poppins" panose="02000000000000000000"/>
              </a:rPr>
              <a:t>: familles, proches, sympathisants…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C358A2-ECC2-49EF-9170-52E87D531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26"/>
          <a:stretch/>
        </p:blipFill>
        <p:spPr>
          <a:xfrm>
            <a:off x="551384" y="300160"/>
            <a:ext cx="6696744" cy="322439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DC7B3E35-92C1-4D83-976C-8A08AD80F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583" y="5482479"/>
            <a:ext cx="2160240" cy="1114963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Deux femmes assises sur un banc dans un pa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41" y="300159"/>
            <a:ext cx="4307404" cy="322439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3542" y="3725279"/>
            <a:ext cx="4307404" cy="28721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26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441" y="125417"/>
            <a:ext cx="4475747" cy="65574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106" y="166350"/>
            <a:ext cx="4537782" cy="647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869FB1-61DC-4271-93BE-B8AE7E57C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78" y="3068960"/>
            <a:ext cx="3906444" cy="390644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C7D5BA0-9F42-48FD-8CE7-5C5FBC70763B}"/>
              </a:ext>
            </a:extLst>
          </p:cNvPr>
          <p:cNvSpPr txBox="1">
            <a:spLocks/>
          </p:cNvSpPr>
          <p:nvPr/>
        </p:nvSpPr>
        <p:spPr>
          <a:xfrm>
            <a:off x="-2544960" y="2132856"/>
            <a:ext cx="101531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94258"/>
                </a:solidFill>
                <a:latin typeface="Poppins"/>
                <a:ea typeface="+mj-ea"/>
                <a:cs typeface="Poppins"/>
              </a:defRPr>
            </a:lvl1pPr>
          </a:lstStyle>
          <a:p>
            <a:r>
              <a:rPr lang="fr-FR" sz="5400" b="1"/>
              <a:t/>
            </a:r>
            <a:br>
              <a:rPr lang="fr-FR" sz="5400" b="1"/>
            </a:br>
            <a:r>
              <a:rPr lang="fr-FR" sz="5400"/>
              <a:t/>
            </a:r>
            <a:br>
              <a:rPr lang="fr-FR" sz="5400"/>
            </a:br>
            <a:endParaRPr lang="fr-FR" sz="5400" b="1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A78F9AC-64AE-469A-8B16-CE9D55C89969}"/>
              </a:ext>
            </a:extLst>
          </p:cNvPr>
          <p:cNvSpPr txBox="1"/>
          <p:nvPr/>
        </p:nvSpPr>
        <p:spPr>
          <a:xfrm>
            <a:off x="1271464" y="1471136"/>
            <a:ext cx="9649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Ensemble, faisons la différence</a:t>
            </a:r>
          </a:p>
          <a:p>
            <a:pPr algn="ctr"/>
            <a:r>
              <a:rPr lang="fr-FR" sz="4000" b="1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et rendons l’impossible possible !</a:t>
            </a:r>
            <a:endParaRPr lang="fr-FR" sz="280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70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EF2F-5C9E-4726-BA06-6516D9CB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10628"/>
            <a:ext cx="8441223" cy="682505"/>
          </a:xfrm>
        </p:spPr>
        <p:txBody>
          <a:bodyPr>
            <a:normAutofit/>
          </a:bodyPr>
          <a:lstStyle/>
          <a:p>
            <a:pPr algn="l" defTabSz="914400"/>
            <a:r>
              <a:rPr lang="fr-FR" sz="2800" b="1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Notre histoire : risquer l’impossible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7368" y="1268413"/>
            <a:ext cx="7128792" cy="5184775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000" b="1" dirty="0">
                <a:latin typeface="Poppins" panose="02000000000000000000"/>
              </a:rPr>
              <a:t>APF France handicap, </a:t>
            </a:r>
            <a:r>
              <a:rPr lang="fr-FR" sz="2000" b="0" dirty="0">
                <a:latin typeface="Poppins" panose="02000000000000000000"/>
              </a:rPr>
              <a:t>connue jusqu'en 2018 sous le nom d'Association des Paralysés de France, a été </a:t>
            </a:r>
            <a:r>
              <a:rPr lang="fr-FR" sz="2000" b="1" dirty="0">
                <a:latin typeface="Poppins" panose="02000000000000000000"/>
              </a:rPr>
              <a:t>créée en 1933 </a:t>
            </a:r>
            <a:r>
              <a:rPr lang="fr-FR" sz="2000" dirty="0" smtClean="0">
                <a:latin typeface="Poppins" panose="02000000000000000000"/>
              </a:rPr>
              <a:t>par, </a:t>
            </a:r>
            <a:r>
              <a:rPr lang="fr-FR" sz="2000" dirty="0">
                <a:latin typeface="Poppins" panose="02000000000000000000"/>
              </a:rPr>
              <a:t>4 jeunes atteints de poliomyélite</a:t>
            </a:r>
            <a:r>
              <a:rPr lang="fr-FR" sz="2000" b="0" dirty="0">
                <a:latin typeface="Poppins" panose="02000000000000000000"/>
              </a:rPr>
              <a:t>, </a:t>
            </a:r>
            <a:r>
              <a:rPr lang="fr-FR" sz="2000" b="1" dirty="0">
                <a:latin typeface="Poppins" panose="02000000000000000000"/>
              </a:rPr>
              <a:t>confrontés à une société dans laquelle rien n’est prévu, ni adapté pour eux et révoltés par cette exclusion.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900" b="1" dirty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 b="0" dirty="0">
                <a:latin typeface="Poppins" panose="02000000000000000000"/>
              </a:rPr>
              <a:t>Leur objectif : </a:t>
            </a:r>
            <a:r>
              <a:rPr lang="fr-FR" sz="2000" b="1" dirty="0">
                <a:latin typeface="Poppins" panose="02000000000000000000"/>
              </a:rPr>
              <a:t>sortir les personnes </a:t>
            </a:r>
            <a:r>
              <a:rPr lang="fr-FR" sz="2000" b="0" dirty="0">
                <a:latin typeface="Poppins" panose="02000000000000000000"/>
              </a:rPr>
              <a:t>en situation de handicap </a:t>
            </a:r>
            <a:r>
              <a:rPr lang="fr-FR" sz="2000" b="1" dirty="0">
                <a:latin typeface="Poppins" panose="02000000000000000000"/>
              </a:rPr>
              <a:t>de l’enfermement, rompre leur isolement et leur permettre de vivre comme tout le monde</a:t>
            </a:r>
            <a:r>
              <a:rPr lang="fr-FR" sz="2000" b="0" dirty="0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, avec tout le monde.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900" b="0" dirty="0">
              <a:solidFill>
                <a:srgbClr val="00536B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000" b="0" dirty="0">
                <a:latin typeface="Poppins" panose="02000000000000000000"/>
              </a:rPr>
              <a:t>Comment ? </a:t>
            </a:r>
            <a:r>
              <a:rPr lang="fr-FR" sz="2000" b="0" dirty="0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 </a:t>
            </a:r>
            <a:r>
              <a:rPr lang="fr-FR" sz="2000" b="1" dirty="0">
                <a:latin typeface="Poppins" panose="02000000000000000000"/>
              </a:rPr>
              <a:t>imaginant des solutions et en les mettant en œuvre</a:t>
            </a:r>
            <a:r>
              <a:rPr lang="fr-FR" sz="2000" b="0" dirty="0">
                <a:latin typeface="Poppins" panose="02000000000000000000"/>
              </a:rPr>
              <a:t>, incitant les personnes en situation de handicap à faire de même, à </a:t>
            </a:r>
            <a:r>
              <a:rPr lang="fr-FR" sz="2000" b="0" i="1" dirty="0">
                <a:latin typeface="Poppins" panose="02000000000000000000"/>
              </a:rPr>
              <a:t>« </a:t>
            </a:r>
            <a:r>
              <a:rPr lang="fr-FR" sz="2000" i="1" dirty="0">
                <a:latin typeface="Poppins" panose="02000000000000000000"/>
              </a:rPr>
              <a:t>risquer l’impossible</a:t>
            </a:r>
            <a:r>
              <a:rPr lang="fr-FR" sz="2000" b="0" i="1" dirty="0">
                <a:latin typeface="Poppins" panose="02000000000000000000"/>
              </a:rPr>
              <a:t> » </a:t>
            </a:r>
            <a:r>
              <a:rPr lang="fr-FR" sz="2000" b="0" dirty="0">
                <a:latin typeface="Poppins" panose="02000000000000000000"/>
              </a:rPr>
              <a:t>comme le dit la devise d’André Trannoy.</a:t>
            </a:r>
          </a:p>
          <a:p>
            <a:pPr>
              <a:lnSpc>
                <a:spcPct val="100000"/>
              </a:lnSpc>
            </a:pPr>
            <a:endParaRPr lang="fr-FR" sz="2000" b="0" dirty="0">
              <a:latin typeface="Poppins" panose="0200000000000000000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73EF1F-B466-4F56-A04B-816025FD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6" y="5124396"/>
            <a:ext cx="1905004" cy="1905004"/>
          </a:xfrm>
          <a:prstGeom prst="rect">
            <a:avLst/>
          </a:prstGeom>
        </p:spPr>
      </p:pic>
      <p:pic>
        <p:nvPicPr>
          <p:cNvPr id="5" name="Image 4">
            <a:hlinkClick r:id="rId4"/>
            <a:extLst>
              <a:ext uri="{FF2B5EF4-FFF2-40B4-BE49-F238E27FC236}">
                <a16:creationId xmlns:a16="http://schemas.microsoft.com/office/drawing/2014/main" id="{B8D4B51C-B764-476A-8C7F-14E8C88BB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304" y="1329302"/>
            <a:ext cx="3951250" cy="2099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05BA29-02E0-4706-BAB7-189337B4FEB2}"/>
              </a:ext>
            </a:extLst>
          </p:cNvPr>
          <p:cNvSpPr txBox="1"/>
          <p:nvPr/>
        </p:nvSpPr>
        <p:spPr>
          <a:xfrm>
            <a:off x="7946736" y="3768866"/>
            <a:ext cx="390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latin typeface="Poppins" panose="00000500000000000000" pitchFamily="2" charset="0"/>
                <a:cs typeface="Poppins" panose="00000500000000000000" pitchFamily="2" charset="0"/>
              </a:rPr>
              <a:t>Pour aller plus loin</a:t>
            </a:r>
          </a:p>
          <a:p>
            <a:r>
              <a:rPr lang="fr-FR"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"A corps et à cris, une histoire du handicap en France"</a:t>
            </a:r>
            <a:endParaRPr lang="fr-FR" sz="2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50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5869FB1-61DC-4271-93BE-B8AE7E57C3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400" y="5115049"/>
            <a:ext cx="1905004" cy="1905004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C7D5BA0-9F42-48FD-8CE7-5C5FBC70763B}"/>
              </a:ext>
            </a:extLst>
          </p:cNvPr>
          <p:cNvSpPr txBox="1">
            <a:spLocks/>
          </p:cNvSpPr>
          <p:nvPr/>
        </p:nvSpPr>
        <p:spPr>
          <a:xfrm>
            <a:off x="1426686" y="3933056"/>
            <a:ext cx="101531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94258"/>
                </a:solidFill>
                <a:latin typeface="Poppins"/>
                <a:ea typeface="+mj-ea"/>
                <a:cs typeface="Poppins"/>
              </a:defRPr>
            </a:lvl1pPr>
          </a:lstStyle>
          <a:p>
            <a:r>
              <a:rPr lang="fr-FR" sz="5400" b="1"/>
              <a:t/>
            </a:r>
            <a:br>
              <a:rPr lang="fr-FR" sz="5400" b="1"/>
            </a:br>
            <a:r>
              <a:rPr lang="fr-FR" sz="2600" b="1">
                <a:solidFill>
                  <a:schemeClr val="accent6">
                    <a:lumMod val="75000"/>
                  </a:schemeClr>
                </a:solidFill>
              </a:rPr>
              <a:t>Notre ambition</a:t>
            </a:r>
            <a:r>
              <a:rPr lang="fr-FR" sz="2600">
                <a:solidFill>
                  <a:srgbClr val="00536B"/>
                </a:solidFill>
              </a:rPr>
              <a:t/>
            </a:r>
            <a:br>
              <a:rPr lang="fr-FR" sz="2600">
                <a:solidFill>
                  <a:srgbClr val="00536B"/>
                </a:solidFill>
              </a:rPr>
            </a:br>
            <a:r>
              <a:rPr lang="fr-FR" sz="2600">
                <a:solidFill>
                  <a:srgbClr val="00536B"/>
                </a:solidFill>
              </a:rPr>
              <a:t>Construire une </a:t>
            </a:r>
            <a:r>
              <a:rPr lang="fr-FR" sz="2600" b="1">
                <a:solidFill>
                  <a:srgbClr val="00536B"/>
                </a:solidFill>
              </a:rPr>
              <a:t>société plus juste, plus solidaire et durable fondée sur les droits humains</a:t>
            </a:r>
            <a:r>
              <a:rPr lang="fr-FR" sz="2600">
                <a:solidFill>
                  <a:srgbClr val="00536B"/>
                </a:solidFill>
              </a:rPr>
              <a:t>, dans laquelle chacune, chacun a sa place, une </a:t>
            </a:r>
            <a:r>
              <a:rPr lang="fr-FR" sz="2600" b="1">
                <a:solidFill>
                  <a:srgbClr val="00536B"/>
                </a:solidFill>
              </a:rPr>
              <a:t>société</a:t>
            </a:r>
            <a:r>
              <a:rPr lang="fr-FR" sz="2600">
                <a:solidFill>
                  <a:srgbClr val="00536B"/>
                </a:solidFill>
              </a:rPr>
              <a:t> </a:t>
            </a:r>
            <a:r>
              <a:rPr lang="fr-FR" sz="2600" b="1" err="1">
                <a:solidFill>
                  <a:srgbClr val="00536B"/>
                </a:solidFill>
              </a:rPr>
              <a:t>inclusiverselle</a:t>
            </a:r>
            <a:r>
              <a:rPr lang="fr-FR" sz="2600">
                <a:solidFill>
                  <a:srgbClr val="00536B"/>
                </a:solidFill>
              </a:rPr>
              <a:t>.</a:t>
            </a:r>
            <a:r>
              <a:rPr lang="fr-FR" sz="2600"/>
              <a:t/>
            </a:r>
            <a:br>
              <a:rPr lang="fr-FR" sz="2600"/>
            </a:br>
            <a:endParaRPr lang="fr-FR" sz="5400" b="1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D19467D-8DFD-421E-9A8C-7C9EA3E479A4}"/>
              </a:ext>
            </a:extLst>
          </p:cNvPr>
          <p:cNvSpPr txBox="1">
            <a:spLocks/>
          </p:cNvSpPr>
          <p:nvPr/>
        </p:nvSpPr>
        <p:spPr>
          <a:xfrm>
            <a:off x="1271464" y="2204864"/>
            <a:ext cx="1015312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94258"/>
                </a:solidFill>
                <a:latin typeface="Poppins"/>
                <a:ea typeface="+mj-ea"/>
                <a:cs typeface="Poppins"/>
              </a:defRPr>
            </a:lvl1pPr>
          </a:lstStyle>
          <a:p>
            <a:r>
              <a:rPr lang="fr-FR" sz="2600" b="1">
                <a:solidFill>
                  <a:schemeClr val="accent6">
                    <a:lumMod val="75000"/>
                  </a:schemeClr>
                </a:solidFill>
              </a:rPr>
              <a:t>Nos valeurs</a:t>
            </a:r>
            <a:r>
              <a:rPr lang="fr-FR" sz="260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fr-FR" sz="260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2600">
                <a:solidFill>
                  <a:srgbClr val="00536B"/>
                </a:solidFill>
              </a:rPr>
              <a:t>Fondée sur des valeurs humanistes de </a:t>
            </a:r>
            <a:r>
              <a:rPr lang="fr-FR" sz="2600" b="1">
                <a:solidFill>
                  <a:srgbClr val="00536B"/>
                </a:solidFill>
              </a:rPr>
              <a:t>respect</a:t>
            </a:r>
            <a:r>
              <a:rPr lang="fr-FR" sz="2600">
                <a:solidFill>
                  <a:srgbClr val="00536B"/>
                </a:solidFill>
              </a:rPr>
              <a:t>, d’</a:t>
            </a:r>
            <a:r>
              <a:rPr lang="fr-FR" sz="2600" b="1">
                <a:solidFill>
                  <a:srgbClr val="00536B"/>
                </a:solidFill>
              </a:rPr>
              <a:t>ouverture</a:t>
            </a:r>
            <a:r>
              <a:rPr lang="fr-FR" sz="2600">
                <a:solidFill>
                  <a:srgbClr val="00536B"/>
                </a:solidFill>
              </a:rPr>
              <a:t> et de </a:t>
            </a:r>
            <a:r>
              <a:rPr lang="fr-FR" sz="2600" b="1">
                <a:solidFill>
                  <a:srgbClr val="00536B"/>
                </a:solidFill>
              </a:rPr>
              <a:t>solidarité</a:t>
            </a:r>
            <a:r>
              <a:rPr lang="fr-FR" sz="2600">
                <a:solidFill>
                  <a:srgbClr val="00536B"/>
                </a:solidFill>
              </a:rPr>
              <a:t>, APF France handicap prône </a:t>
            </a:r>
            <a:r>
              <a:rPr lang="fr-FR" sz="2600" b="1">
                <a:solidFill>
                  <a:srgbClr val="00536B"/>
                </a:solidFill>
              </a:rPr>
              <a:t>l’égalité et le vivre ensemble.</a:t>
            </a:r>
            <a:r>
              <a:rPr lang="fr-FR" sz="5400"/>
              <a:t/>
            </a:r>
            <a:br>
              <a:rPr lang="fr-FR" sz="5400"/>
            </a:br>
            <a:endParaRPr lang="fr-FR" sz="5400" b="1"/>
          </a:p>
        </p:txBody>
      </p:sp>
    </p:spTree>
    <p:extLst>
      <p:ext uri="{BB962C8B-B14F-4D97-AF65-F5344CB8AC3E}">
        <p14:creationId xmlns:p14="http://schemas.microsoft.com/office/powerpoint/2010/main" val="56224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6" y="129314"/>
            <a:ext cx="11929216" cy="658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7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EF2F-5C9E-4726-BA06-6516D9CB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81" y="332656"/>
            <a:ext cx="8474315" cy="826545"/>
          </a:xfrm>
        </p:spPr>
        <p:txBody>
          <a:bodyPr>
            <a:normAutofit fontScale="90000"/>
          </a:bodyPr>
          <a:lstStyle/>
          <a:p>
            <a:pPr algn="l"/>
            <a:r>
              <a:rPr lang="fr-FR" b="1">
                <a:solidFill>
                  <a:schemeClr val="accent6">
                    <a:lumMod val="75000"/>
                  </a:schemeClr>
                </a:solidFill>
                <a:effectLst/>
              </a:rPr>
              <a:t>Défendre les droits des personnes et de leurs familles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0361" y="1412776"/>
            <a:ext cx="7834492" cy="4896743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200" b="0">
                <a:latin typeface="Poppins" panose="02000000000000000000"/>
              </a:rPr>
              <a:t>Actions d’influence, représentation politique, actions en justice, création d’alliances et de partenariats, mobilisation des médias et du grand public… </a:t>
            </a:r>
            <a:br>
              <a:rPr lang="fr-FR" sz="2200" b="0">
                <a:latin typeface="Poppins" panose="02000000000000000000"/>
              </a:rPr>
            </a:br>
            <a:endParaRPr lang="fr-FR" sz="8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 b="1">
                <a:latin typeface="Poppins" panose="00000500000000000000" pitchFamily="2" charset="0"/>
                <a:cs typeface="Poppins" panose="00000500000000000000" pitchFamily="2" charset="0"/>
              </a:rPr>
              <a:t>APF France handicap agit</a:t>
            </a:r>
            <a:r>
              <a:rPr lang="fr-FR" sz="2200" b="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fr-FR" sz="2200">
                <a:latin typeface="Poppins" panose="02000000000000000000"/>
              </a:rPr>
              <a:t>aux niveaux local, national et international, et régulièrement en </a:t>
            </a:r>
            <a:r>
              <a:rPr lang="fr-FR" sz="2200" err="1">
                <a:latin typeface="Poppins" panose="02000000000000000000"/>
              </a:rPr>
              <a:t>interassociatif</a:t>
            </a:r>
            <a:r>
              <a:rPr lang="fr-FR" sz="2200">
                <a:latin typeface="Poppins" panose="02000000000000000000"/>
              </a:rPr>
              <a:t>, </a:t>
            </a:r>
            <a:r>
              <a:rPr lang="fr-FR" sz="2200" b="1">
                <a:latin typeface="Poppins" panose="02000000000000000000"/>
              </a:rPr>
              <a:t>pour</a:t>
            </a:r>
            <a:r>
              <a:rPr lang="fr-FR" sz="2200" b="0">
                <a:latin typeface="Poppins" panose="02000000000000000000"/>
              </a:rPr>
              <a:t> </a:t>
            </a:r>
            <a:r>
              <a:rPr lang="fr-FR" sz="2200" b="1">
                <a:latin typeface="Poppins" panose="00000500000000000000" pitchFamily="2" charset="0"/>
                <a:cs typeface="Poppins" panose="00000500000000000000" pitchFamily="2" charset="0"/>
              </a:rPr>
              <a:t>peser sur les politiques publiques, faire appliquer les lois, les faire évoluer ou en faire adopter de nouvelles.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800" b="1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>
                <a:latin typeface="Poppins" panose="02000000000000000000"/>
              </a:rPr>
              <a:t>Elle </a:t>
            </a:r>
            <a:r>
              <a:rPr lang="fr-FR" sz="2200" b="1">
                <a:latin typeface="Poppins" panose="00000500000000000000" pitchFamily="2" charset="0"/>
                <a:cs typeface="Poppins" panose="00000500000000000000" pitchFamily="2" charset="0"/>
              </a:rPr>
              <a:t>s’appuie sur le vécu des personnes concernées </a:t>
            </a:r>
            <a:r>
              <a:rPr lang="fr-FR" sz="2200">
                <a:latin typeface="Poppins" panose="02000000000000000000"/>
              </a:rPr>
              <a:t>pour élaborer ses prises de positions et ses revendications.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C6DC1AF-E010-4256-8A27-656E11595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12" y="2420888"/>
            <a:ext cx="3240000" cy="216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B4FE9C3-B045-4F43-ACCE-FB8DC462FF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12" y="4581128"/>
            <a:ext cx="3240000" cy="216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624539F-1146-4EEF-8B0D-E83117193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312" y="225968"/>
            <a:ext cx="3240000" cy="216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337" y="5684448"/>
            <a:ext cx="104960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98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EF2F-5C9E-4726-BA06-6516D9CB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768" y="216271"/>
            <a:ext cx="7682227" cy="826545"/>
          </a:xfrm>
        </p:spPr>
        <p:txBody>
          <a:bodyPr>
            <a:normAutofit/>
          </a:bodyPr>
          <a:lstStyle/>
          <a:p>
            <a:pPr algn="r"/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Accompagner au quotidien</a:t>
            </a:r>
            <a:endParaRPr lang="fr-FR" b="1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07768" y="1201675"/>
            <a:ext cx="7834492" cy="4896544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200">
                <a:latin typeface="Poppins" panose="02000000000000000000"/>
              </a:rPr>
              <a:t>Lien social, information, loisirs, aide juridique, réponses sociales, soins, hébergement, scolarité, formation, emploi...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200" b="1">
                <a:latin typeface="Poppins" panose="02000000000000000000"/>
              </a:rPr>
              <a:t>APF France handicap déploie un panel de solutions individuelles ou collectives, à visée inclusive, dans tous les domaines et pour tous les âges de la vie.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2200">
                <a:latin typeface="Poppins" panose="02000000000000000000"/>
              </a:rPr>
              <a:t>Elle développe une </a:t>
            </a:r>
            <a:r>
              <a:rPr lang="fr-FR" sz="2200" b="1">
                <a:latin typeface="Poppins" panose="02000000000000000000"/>
              </a:rPr>
              <a:t>offre de service de proximité, de qualité, modulable, adaptée aux aspirations </a:t>
            </a:r>
            <a:r>
              <a:rPr lang="fr-FR" sz="2200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/>
            </a:r>
            <a:br>
              <a:rPr lang="fr-FR" sz="2200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fr-FR" sz="2200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et besoins</a:t>
            </a:r>
            <a:r>
              <a:rPr lang="fr-FR" sz="2200">
                <a:latin typeface="Poppins" panose="02000000000000000000"/>
              </a:rPr>
              <a:t> des personnes et qui repose sur la </a:t>
            </a:r>
            <a:r>
              <a:rPr lang="fr-FR" sz="2200" b="1">
                <a:latin typeface="Poppins" panose="02000000000000000000"/>
              </a:rPr>
              <a:t>participation effective </a:t>
            </a:r>
            <a:r>
              <a:rPr lang="fr-FR" sz="2200">
                <a:latin typeface="Poppins" panose="02000000000000000000"/>
              </a:rPr>
              <a:t>des personnes et de leurs proches.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2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2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2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200" b="0">
              <a:latin typeface="Poppins" panose="0200000000000000000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73EF1F-B466-4F56-A04B-816025FD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6" y="5124396"/>
            <a:ext cx="1905004" cy="1905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F9E651-FE10-4CE0-83C2-93B2CED6EC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0" y="134506"/>
            <a:ext cx="3132000" cy="2088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4E8086D-30CC-4511-B9E0-EBAE70D1D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0" y="4387988"/>
            <a:ext cx="3131022" cy="2088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4B6BEA6-6300-476A-9255-DBF5A0E1C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8" y="2261247"/>
            <a:ext cx="3131022" cy="2088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5558219"/>
            <a:ext cx="1008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8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EF2F-5C9E-4726-BA06-6516D9CB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81" y="188640"/>
            <a:ext cx="8474315" cy="826545"/>
          </a:xfrm>
        </p:spPr>
        <p:txBody>
          <a:bodyPr>
            <a:normAutofit/>
          </a:bodyPr>
          <a:lstStyle/>
          <a:p>
            <a:pPr algn="l"/>
            <a:r>
              <a:rPr lang="fr-FR" b="1">
                <a:solidFill>
                  <a:schemeClr val="accent6">
                    <a:lumMod val="75000"/>
                  </a:schemeClr>
                </a:solidFill>
              </a:rPr>
              <a:t>Rompre l’isolement</a:t>
            </a:r>
            <a:endParaRPr lang="fr-FR" b="1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360" y="1412776"/>
            <a:ext cx="7595839" cy="4896743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300" b="1">
                <a:latin typeface="Poppins" panose="02000000000000000000"/>
              </a:rPr>
              <a:t>Parce que plus d'un million de personnes en situation de handicap vivent dans la solitude</a:t>
            </a:r>
            <a:r>
              <a:rPr lang="fr-FR" sz="2300">
                <a:latin typeface="Poppins" panose="02000000000000000000"/>
              </a:rPr>
              <a:t>, </a:t>
            </a:r>
            <a:r>
              <a:rPr lang="fr-FR" sz="2300" b="1">
                <a:latin typeface="Poppins" panose="02000000000000000000"/>
              </a:rPr>
              <a:t>APF France handicap se mobilise dans toute la France </a:t>
            </a:r>
            <a:r>
              <a:rPr lang="fr-FR" sz="2300">
                <a:solidFill>
                  <a:srgbClr val="00536B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en déployant groupes de soutien, d’entraide ou de loisirs, bus solidaires, ateliers numériques, activités sportives, artistiques, culturelles, moments conviviaux</a:t>
            </a:r>
            <a:r>
              <a:rPr lang="fr-FR" sz="2300">
                <a:latin typeface="Poppins" panose="02000000000000000000"/>
              </a:rPr>
              <a:t>… </a:t>
            </a:r>
            <a:r>
              <a:rPr lang="fr-FR" sz="2300" b="1">
                <a:latin typeface="Poppins" panose="02000000000000000000"/>
              </a:rPr>
              <a:t>pour briser leur isolement.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73EF1F-B466-4F56-A04B-816025FD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6" y="5124396"/>
            <a:ext cx="1905004" cy="19050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5B779F-B700-4D70-B000-0EF6001323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362" r="4751" b="3075"/>
          <a:stretch/>
        </p:blipFill>
        <p:spPr>
          <a:xfrm>
            <a:off x="8749025" y="116632"/>
            <a:ext cx="3240000" cy="223224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A70586-32A0-4D8F-B839-3823F54ECA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7" b="4543"/>
          <a:stretch/>
        </p:blipFill>
        <p:spPr>
          <a:xfrm>
            <a:off x="8749025" y="2420888"/>
            <a:ext cx="3240000" cy="216024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1D2CED-7377-49AD-B796-2364777F41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14093" r="4799"/>
          <a:stretch/>
        </p:blipFill>
        <p:spPr>
          <a:xfrm>
            <a:off x="8749025" y="4653136"/>
            <a:ext cx="3240000" cy="211755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38" y="5085184"/>
            <a:ext cx="1008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1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EEF2F-5C9E-4726-BA06-6516D9CB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216271"/>
            <a:ext cx="8322050" cy="826545"/>
          </a:xfrm>
        </p:spPr>
        <p:txBody>
          <a:bodyPr>
            <a:normAutofit/>
          </a:bodyPr>
          <a:lstStyle/>
          <a:p>
            <a:pPr algn="r"/>
            <a:r>
              <a:rPr lang="fr-FR" sz="3000" b="1">
                <a:solidFill>
                  <a:schemeClr val="accent6">
                    <a:lumMod val="75000"/>
                  </a:schemeClr>
                </a:solidFill>
              </a:rPr>
              <a:t>Faire changer le regard sur le handicap</a:t>
            </a:r>
            <a:endParaRPr lang="fr-FR" sz="3000" b="1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C55360-8E1D-47E9-BDC2-1429841A6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9696" y="1201675"/>
            <a:ext cx="8474315" cy="3543403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2300">
                <a:latin typeface="Poppins" panose="02000000000000000000"/>
              </a:rPr>
              <a:t>Actions de sensibilisation dans les écoles, les entreprises, rencontres, opérations de communication </a:t>
            </a:r>
            <a:r>
              <a:rPr lang="fr-FR" sz="2300" err="1">
                <a:latin typeface="Poppins" panose="02000000000000000000"/>
              </a:rPr>
              <a:t>impactantes</a:t>
            </a:r>
            <a:r>
              <a:rPr lang="fr-FR" sz="2300">
                <a:latin typeface="Poppins" panose="02000000000000000000"/>
              </a:rPr>
              <a:t>… </a:t>
            </a:r>
            <a:r>
              <a:rPr lang="fr-FR" sz="2300" b="1">
                <a:latin typeface="Poppins" panose="02000000000000000000"/>
              </a:rPr>
              <a:t>APF France handicap se mobilise, partout en France, pour lutter contre les préjugés et les discriminations </a:t>
            </a:r>
            <a:r>
              <a:rPr lang="fr-FR" sz="2300">
                <a:latin typeface="Poppins" panose="02000000000000000000"/>
              </a:rPr>
              <a:t>subies par les personnes en situation de handicap, et ainsi faire changer le regard sur le handicap, pour une société plus inclusive. </a:t>
            </a: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  <a:p>
            <a:pPr marL="0" indent="0">
              <a:lnSpc>
                <a:spcPct val="100000"/>
              </a:lnSpc>
              <a:buNone/>
            </a:pPr>
            <a:endParaRPr lang="fr-FR" sz="2400" b="0">
              <a:latin typeface="Poppins" panose="0200000000000000000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73EF1F-B466-4F56-A04B-816025FDA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96" y="5124396"/>
            <a:ext cx="1905004" cy="1905004"/>
          </a:xfrm>
          <a:prstGeom prst="rect">
            <a:avLst/>
          </a:prstGeom>
        </p:spPr>
      </p:pic>
      <p:pic>
        <p:nvPicPr>
          <p:cNvPr id="11" name="Picture 4" descr="Tous en scène pour le handicap">
            <a:hlinkClick r:id="rId4"/>
            <a:extLst>
              <a:ext uri="{FF2B5EF4-FFF2-40B4-BE49-F238E27FC236}">
                <a16:creationId xmlns:a16="http://schemas.microsoft.com/office/drawing/2014/main" id="{2F155EB7-AA00-4250-9B6B-1757625B0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2" y="2565184"/>
            <a:ext cx="2880000" cy="288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EAEC53-54EA-44F9-B4A0-4A34DC2CC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20" y="4203747"/>
            <a:ext cx="2520000" cy="2520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B67CE3-54E1-466F-BEC9-102FF79EA7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170"/>
          <a:stretch/>
        </p:blipFill>
        <p:spPr>
          <a:xfrm>
            <a:off x="306362" y="216271"/>
            <a:ext cx="2880000" cy="226338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4122833"/>
            <a:ext cx="1049601" cy="1080000"/>
          </a:xfrm>
          <a:prstGeom prst="rect">
            <a:avLst/>
          </a:prstGeom>
        </p:spPr>
      </p:pic>
      <p:pic>
        <p:nvPicPr>
          <p:cNvPr id="15" name="Image 14">
            <a:hlinkClick r:id="rId9"/>
            <a:extLst>
              <a:ext uri="{FF2B5EF4-FFF2-40B4-BE49-F238E27FC236}">
                <a16:creationId xmlns:a16="http://schemas.microsoft.com/office/drawing/2014/main" id="{782407C6-A366-49AA-9203-E250E8F890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7239" y="4203747"/>
            <a:ext cx="3744413" cy="2033565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8A05801-21A0-428C-B7C1-DDBDEEF5461B}"/>
              </a:ext>
            </a:extLst>
          </p:cNvPr>
          <p:cNvSpPr txBox="1"/>
          <p:nvPr/>
        </p:nvSpPr>
        <p:spPr>
          <a:xfrm>
            <a:off x="5375920" y="630932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APF France handicap en campagnes</a:t>
            </a: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ZoneTexte 4">
            <a:hlinkClick r:id="rId4"/>
          </p:cNvPr>
          <p:cNvSpPr txBox="1"/>
          <p:nvPr/>
        </p:nvSpPr>
        <p:spPr>
          <a:xfrm>
            <a:off x="191344" y="5497487"/>
            <a:ext cx="1962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>
                <a:solidFill>
                  <a:srgbClr val="0000FF"/>
                </a:solidFill>
              </a:rPr>
              <a:t>Découvrir le programme</a:t>
            </a:r>
          </a:p>
        </p:txBody>
      </p:sp>
    </p:spTree>
    <p:extLst>
      <p:ext uri="{BB962C8B-B14F-4D97-AF65-F5344CB8AC3E}">
        <p14:creationId xmlns:p14="http://schemas.microsoft.com/office/powerpoint/2010/main" val="547023179"/>
      </p:ext>
    </p:extLst>
  </p:cSld>
  <p:clrMapOvr>
    <a:masterClrMapping/>
  </p:clrMapOvr>
</p:sld>
</file>

<file path=ppt/theme/theme1.xml><?xml version="1.0" encoding="utf-8"?>
<a:theme xmlns:a="http://schemas.openxmlformats.org/drawingml/2006/main" name="PPT National 16-9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5D8697F198124EB64223A19B5624A5" ma:contentTypeVersion="18" ma:contentTypeDescription="Crée un document." ma:contentTypeScope="" ma:versionID="22bbf1f1fb0c3028bb4656419955ec2c">
  <xsd:schema xmlns:xsd="http://www.w3.org/2001/XMLSchema" xmlns:xs="http://www.w3.org/2001/XMLSchema" xmlns:p="http://schemas.microsoft.com/office/2006/metadata/properties" xmlns:ns2="a51789c4-bb47-4c68-b8b3-d524084480a5" xmlns:ns3="2c81fd90-9ca5-4c40-a2b5-b43f6dbe817e" targetNamespace="http://schemas.microsoft.com/office/2006/metadata/properties" ma:root="true" ma:fieldsID="74c7d8cddfa87a41209257107c61a581" ns2:_="" ns3:_="">
    <xsd:import namespace="a51789c4-bb47-4c68-b8b3-d524084480a5"/>
    <xsd:import namespace="2c81fd90-9ca5-4c40-a2b5-b43f6dbe81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789c4-bb47-4c68-b8b3-d52408448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425b25fd-3b64-4ee3-9de6-2ed88bd688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81fd90-9ca5-4c40-a2b5-b43f6dbe817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f96ce7-683c-4e1c-ac22-18bbdf5ca9ea}" ma:internalName="TaxCatchAll" ma:showField="CatchAllData" ma:web="2c81fd90-9ca5-4c40-a2b5-b43f6dbe81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81fd90-9ca5-4c40-a2b5-b43f6dbe817e"/>
    <lcf76f155ced4ddcb4097134ff3c332f xmlns="a51789c4-bb47-4c68-b8b3-d524084480a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0E8178-DF1A-4B8D-8AE0-3F4241F9FF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1789c4-bb47-4c68-b8b3-d524084480a5"/>
    <ds:schemaRef ds:uri="2c81fd90-9ca5-4c40-a2b5-b43f6dbe81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EB24F9-4121-4CD2-8F50-8B3664DED50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721787-229D-4995-B295-769C4D6E29A4}">
  <ds:schemaRefs>
    <ds:schemaRef ds:uri="a51789c4-bb47-4c68-b8b3-d524084480a5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www.w3.org/XML/1998/namespace"/>
    <ds:schemaRef ds:uri="2c81fd90-9ca5-4c40-a2b5-b43f6dbe81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790</Words>
  <Application>Microsoft Office PowerPoint</Application>
  <PresentationFormat>Grand écran</PresentationFormat>
  <Paragraphs>81</Paragraphs>
  <Slides>21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33" baseType="lpstr">
      <vt:lpstr>Arial</vt:lpstr>
      <vt:lpstr>Calibri</vt:lpstr>
      <vt:lpstr>Calibri Light</vt:lpstr>
      <vt:lpstr>Poppins</vt:lpstr>
      <vt:lpstr>Poppins Medium</vt:lpstr>
      <vt:lpstr>Poppins SemiBold</vt:lpstr>
      <vt:lpstr>Raleway</vt:lpstr>
      <vt:lpstr>Raleway Light</vt:lpstr>
      <vt:lpstr>Raleway SemiBold</vt:lpstr>
      <vt:lpstr>Times New Roman</vt:lpstr>
      <vt:lpstr>PPT National 16-9</vt:lpstr>
      <vt:lpstr>Conception personnalisée</vt:lpstr>
      <vt:lpstr>Présentation PowerPoint</vt:lpstr>
      <vt:lpstr>Présentation PowerPoint</vt:lpstr>
      <vt:lpstr>Notre histoire : risquer l’impossible</vt:lpstr>
      <vt:lpstr>Présentation PowerPoint</vt:lpstr>
      <vt:lpstr>Présentation PowerPoint</vt:lpstr>
      <vt:lpstr>Défendre les droits des personnes et de leurs familles</vt:lpstr>
      <vt:lpstr>Accompagner au quotidien</vt:lpstr>
      <vt:lpstr>Rompre l’isolement</vt:lpstr>
      <vt:lpstr>Faire changer le regard sur le handicap</vt:lpstr>
      <vt:lpstr>Un collectif qui agit dans la proximité, partout en France</vt:lpstr>
      <vt:lpstr>Pourquoi agir ? </vt:lpstr>
      <vt:lpstr>Présentation PowerPoint</vt:lpstr>
      <vt:lpstr>Présentation PowerPoint</vt:lpstr>
      <vt:lpstr>3 domaines d’activités complémentaires</vt:lpstr>
      <vt:lpstr>Une grande diversité de métiers</vt:lpstr>
      <vt:lpstr>Une grande diversité de métiers</vt:lpstr>
      <vt:lpstr>Santé &amp; accompagnement   8 500 salariés</vt:lpstr>
      <vt:lpstr>APF France handicap en AURA </vt:lpstr>
      <vt:lpstr>APF France handicap en AURA</vt:lpstr>
      <vt:lpstr>Présentation PowerPoint</vt:lpstr>
      <vt:lpstr>Présentation PowerPoint</vt:lpstr>
    </vt:vector>
  </TitlesOfParts>
  <Company>APF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Congrès Montpellier 2018</dc:title>
  <dc:creator>Evelyne Weymann</dc:creator>
  <cp:lastModifiedBy>Camille REVEYRON</cp:lastModifiedBy>
  <cp:revision>14</cp:revision>
  <cp:lastPrinted>2021-06-25T15:09:23Z</cp:lastPrinted>
  <dcterms:created xsi:type="dcterms:W3CDTF">2018-04-20T11:37:43Z</dcterms:created>
  <dcterms:modified xsi:type="dcterms:W3CDTF">2025-11-25T10:09:25Z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0x010100F45D8697F198124EB64223A19B5624A5</vt:lpwstr>
  </property>
  <property fmtid="{D5CDD505-2E9C-101B-9397-08002B2CF9AE}" pid="3" name="MediaServiceImageTags">
    <vt:lpwstr/>
  </property>
</Properties>
</file>