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2" r:id="rId3"/>
    <p:sldId id="368" r:id="rId4"/>
    <p:sldId id="370" r:id="rId5"/>
    <p:sldId id="371" r:id="rId6"/>
    <p:sldId id="372" r:id="rId7"/>
    <p:sldId id="373" r:id="rId8"/>
    <p:sldId id="374" r:id="rId9"/>
    <p:sldId id="375" r:id="rId10"/>
    <p:sldId id="378" r:id="rId11"/>
    <p:sldId id="379" r:id="rId12"/>
    <p:sldId id="377" r:id="rId13"/>
    <p:sldId id="380" r:id="rId14"/>
    <p:sldId id="376" r:id="rId15"/>
    <p:sldId id="331" r:id="rId16"/>
    <p:sldId id="381" r:id="rId17"/>
    <p:sldId id="382" r:id="rId18"/>
    <p:sldId id="383" r:id="rId19"/>
    <p:sldId id="384" r:id="rId20"/>
    <p:sldId id="385" r:id="rId21"/>
    <p:sldId id="387" r:id="rId22"/>
    <p:sldId id="386" r:id="rId23"/>
    <p:sldId id="388" r:id="rId24"/>
    <p:sldId id="389" r:id="rId25"/>
    <p:sldId id="332" r:id="rId26"/>
    <p:sldId id="333" r:id="rId27"/>
    <p:sldId id="338" r:id="rId28"/>
    <p:sldId id="339" r:id="rId29"/>
    <p:sldId id="366" r:id="rId30"/>
    <p:sldId id="340" r:id="rId31"/>
    <p:sldId id="341" r:id="rId32"/>
    <p:sldId id="365" r:id="rId33"/>
    <p:sldId id="343" r:id="rId34"/>
    <p:sldId id="369" r:id="rId35"/>
    <p:sldId id="344" r:id="rId36"/>
    <p:sldId id="345" r:id="rId37"/>
    <p:sldId id="367" r:id="rId38"/>
    <p:sldId id="29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4264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249">
          <p15:clr>
            <a:srgbClr val="A4A3A4"/>
          </p15:clr>
        </p15:guide>
        <p15:guide id="6" pos="2883">
          <p15:clr>
            <a:srgbClr val="A4A3A4"/>
          </p15:clr>
        </p15:guide>
        <p15:guide id="7" pos="69">
          <p15:clr>
            <a:srgbClr val="A4A3A4"/>
          </p15:clr>
        </p15:guide>
        <p15:guide id="8" pos="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1BE"/>
    <a:srgbClr val="25A79B"/>
    <a:srgbClr val="078F9D"/>
    <a:srgbClr val="1FA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5" autoAdjust="0"/>
    <p:restoredTop sz="97107" autoAdjust="0"/>
  </p:normalViewPr>
  <p:slideViewPr>
    <p:cSldViewPr>
      <p:cViewPr>
        <p:scale>
          <a:sx n="70" d="100"/>
          <a:sy n="70" d="100"/>
        </p:scale>
        <p:origin x="2472" y="810"/>
      </p:cViewPr>
      <p:guideLst>
        <p:guide orient="horz" pos="436"/>
        <p:guide orient="horz" pos="2158"/>
        <p:guide orient="horz" pos="4264"/>
        <p:guide orient="horz" pos="210"/>
        <p:guide pos="249"/>
        <p:guide pos="2883"/>
        <p:guide pos="69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-15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7BFFD-1637-458B-8AE6-59157655538F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73E48-25EF-457A-AF08-B4337DD3B0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623E-8A92-497A-B6C6-B23D0A9AF894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2BCAB-EECF-4539-8FEF-E7D3EEC5F4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5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1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1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3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7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3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79318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fge.org/content/abrege-dhepato-gastro-enterologie-et-de-chirurgie-diges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-21107" y="2276872"/>
            <a:ext cx="9144000" cy="362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 b="1" dirty="0" smtClean="0">
                <a:solidFill>
                  <a:schemeClr val="accent6"/>
                </a:solidFill>
              </a:rPr>
              <a:t>Maladies du foie</a:t>
            </a:r>
            <a:br>
              <a:rPr lang="fr-FR" sz="5400" b="1" dirty="0" smtClean="0">
                <a:solidFill>
                  <a:schemeClr val="accent6"/>
                </a:solidFill>
              </a:rPr>
            </a:br>
            <a:r>
              <a:rPr lang="fr-FR" sz="5400" b="1" dirty="0" smtClean="0">
                <a:solidFill>
                  <a:schemeClr val="accent6"/>
                </a:solidFill>
              </a:rPr>
              <a:t>Cirrhose et complications</a:t>
            </a:r>
            <a:br>
              <a:rPr lang="fr-FR" sz="5400" b="1" dirty="0" smtClean="0">
                <a:solidFill>
                  <a:schemeClr val="accent6"/>
                </a:solidFill>
              </a:rPr>
            </a:br>
            <a:r>
              <a:rPr lang="fr-FR" sz="2400" b="1" dirty="0" smtClean="0">
                <a:solidFill>
                  <a:schemeClr val="accent6"/>
                </a:solidFill>
              </a:rPr>
              <a:t>Item </a:t>
            </a:r>
            <a:r>
              <a:rPr lang="fr-FR" sz="2400" b="1" dirty="0" smtClean="0">
                <a:solidFill>
                  <a:schemeClr val="accent6"/>
                </a:solidFill>
              </a:rPr>
              <a:t>279 – item 167</a:t>
            </a:r>
            <a:endParaRPr lang="fr-FR" sz="900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7092280" y="6309320"/>
            <a:ext cx="1944216" cy="288032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fr-FR" sz="1800" dirty="0" smtClean="0"/>
              <a:t>18/09/2024</a:t>
            </a:r>
            <a:endParaRPr lang="fr-FR" sz="1800" b="1" dirty="0">
              <a:solidFill>
                <a:schemeClr val="accent6"/>
              </a:solidFill>
            </a:endParaRPr>
          </a:p>
          <a:p>
            <a:pPr algn="l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91779" y="4428401"/>
            <a:ext cx="4599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Dr Fanny LEBOSSÉ</a:t>
            </a:r>
          </a:p>
          <a:p>
            <a:pPr algn="ctr"/>
            <a:r>
              <a:rPr lang="fr-FR" sz="2000" b="1" dirty="0" smtClean="0"/>
              <a:t>Service d’Hépatologie</a:t>
            </a:r>
          </a:p>
          <a:p>
            <a:pPr algn="ctr"/>
            <a:r>
              <a:rPr lang="fr-FR" sz="2000" b="1" dirty="0" smtClean="0"/>
              <a:t>Hôpital de la Croix Rousse</a:t>
            </a:r>
          </a:p>
          <a:p>
            <a:pPr algn="ctr"/>
            <a:r>
              <a:rPr lang="fr-FR" sz="2000" b="1" dirty="0" smtClean="0"/>
              <a:t>CRCL</a:t>
            </a:r>
            <a:endParaRPr lang="fr-FR" sz="2000" b="1" dirty="0"/>
          </a:p>
        </p:txBody>
      </p:sp>
      <p:sp>
        <p:nvSpPr>
          <p:cNvPr id="17" name="Forme libre 16"/>
          <p:cNvSpPr/>
          <p:nvPr/>
        </p:nvSpPr>
        <p:spPr>
          <a:xfrm>
            <a:off x="1835696" y="3962944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4034997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234" y="3948724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8366" y="4059703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1563" y="3609630"/>
            <a:ext cx="3416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Signes cliniques si hépatite aigue sévère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Ictère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Encéphalopathie hépatique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Confusion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Obnubilation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err="1" smtClean="0">
                <a:solidFill>
                  <a:srgbClr val="FF0000"/>
                </a:solidFill>
              </a:rPr>
              <a:t>Asterixis</a:t>
            </a:r>
            <a:endParaRPr lang="fr-FR" i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Coma 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1563" y="3609630"/>
            <a:ext cx="3416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Signes cliniques si hépatite aigue sévère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Ictère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Encéphalopathie hépatique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Confusion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Obnubilation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err="1" smtClean="0">
                <a:solidFill>
                  <a:srgbClr val="FF0000"/>
                </a:solidFill>
              </a:rPr>
              <a:t>Asterixis</a:t>
            </a:r>
            <a:endParaRPr lang="fr-FR" i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Coma 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2611514" y="5303129"/>
            <a:ext cx="3612252" cy="1383052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Catabolisme</a:t>
            </a:r>
            <a:r>
              <a:rPr lang="en-US" dirty="0" smtClean="0"/>
              <a:t> des </a:t>
            </a:r>
            <a:r>
              <a:rPr lang="en-US" dirty="0" err="1" smtClean="0"/>
              <a:t>protéines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= cycle de </a:t>
            </a:r>
            <a:r>
              <a:rPr lang="en-US" dirty="0" err="1" smtClean="0"/>
              <a:t>l’urée</a:t>
            </a:r>
            <a:endParaRPr lang="en-US" dirty="0" smtClean="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881512" y="4680413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  <p:sp>
        <p:nvSpPr>
          <p:cNvPr id="22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56075" y="4841464"/>
            <a:ext cx="372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Signes biologiques de gravité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Baisse du TP et du Facteur 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Hypoglycémies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pre</a:t>
            </a:r>
            <a:r>
              <a:rPr lang="fr-FR" dirty="0" smtClean="0">
                <a:solidFill>
                  <a:srgbClr val="FF0000"/>
                </a:solidFill>
              </a:rPr>
              <a:t>-mortem)</a:t>
            </a:r>
            <a:endParaRPr lang="fr-FR" dirty="0"/>
          </a:p>
        </p:txBody>
      </p:sp>
      <p:sp>
        <p:nvSpPr>
          <p:cNvPr id="19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56075" y="4841464"/>
            <a:ext cx="372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Signes biologiques de gravité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Baisse du TP et du Facteur 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Hypoglycémies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pre</a:t>
            </a:r>
            <a:r>
              <a:rPr lang="fr-FR" dirty="0" smtClean="0">
                <a:solidFill>
                  <a:srgbClr val="FF0000"/>
                </a:solidFill>
              </a:rPr>
              <a:t>-mortem)</a:t>
            </a:r>
            <a:endParaRPr lang="fr-FR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 rot="10800000" flipV="1">
            <a:off x="1770790" y="5223197"/>
            <a:ext cx="3775955" cy="1522921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protéique</a:t>
            </a:r>
            <a:endParaRPr lang="en-US" dirty="0" smtClean="0"/>
          </a:p>
          <a:p>
            <a:pPr algn="ctr"/>
            <a:r>
              <a:rPr lang="en-US" dirty="0" err="1" smtClean="0"/>
              <a:t>Facteurs</a:t>
            </a:r>
            <a:r>
              <a:rPr lang="en-US" dirty="0" smtClean="0"/>
              <a:t> de coagulation</a:t>
            </a:r>
          </a:p>
          <a:p>
            <a:pPr algn="ctr"/>
            <a:r>
              <a:rPr lang="en-US" dirty="0" err="1" smtClean="0"/>
              <a:t>Albumine</a:t>
            </a:r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3253228" y="3991652"/>
            <a:ext cx="1817066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Métabolisme</a:t>
            </a:r>
            <a:r>
              <a:rPr lang="en-US" dirty="0" smtClean="0"/>
              <a:t> </a:t>
            </a:r>
            <a:r>
              <a:rPr lang="en-US" dirty="0" err="1" smtClean="0"/>
              <a:t>glucidique</a:t>
            </a:r>
            <a:endParaRPr lang="en-US" dirty="0"/>
          </a:p>
        </p:txBody>
      </p:sp>
      <p:sp>
        <p:nvSpPr>
          <p:cNvPr id="22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126" y="2660826"/>
            <a:ext cx="1333500" cy="11811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84168" y="4437112"/>
            <a:ext cx="2736304" cy="1200329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Destruction massive des hépatocytes</a:t>
            </a:r>
          </a:p>
          <a:p>
            <a:r>
              <a:rPr lang="fr-FR" dirty="0" smtClean="0"/>
              <a:t>Insuffisance hépatique</a:t>
            </a:r>
          </a:p>
          <a:p>
            <a:r>
              <a:rPr lang="fr-FR" dirty="0" smtClean="0"/>
              <a:t>Décès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521" y="4468277"/>
            <a:ext cx="547260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La présence de signes </a:t>
            </a:r>
            <a:r>
              <a:rPr lang="fr-FR" b="1" i="1" dirty="0" smtClean="0">
                <a:solidFill>
                  <a:srgbClr val="FF0000"/>
                </a:solidFill>
              </a:rPr>
              <a:t>d’encéphalopathie hépatique et / ou la diminution du TP et du facteur V </a:t>
            </a:r>
            <a:r>
              <a:rPr lang="fr-FR" i="1" dirty="0" smtClean="0">
                <a:solidFill>
                  <a:srgbClr val="FF0000"/>
                </a:solidFill>
              </a:rPr>
              <a:t>sont des </a:t>
            </a:r>
            <a:r>
              <a:rPr lang="fr-FR" b="1" i="1" dirty="0" smtClean="0">
                <a:solidFill>
                  <a:srgbClr val="FF0000"/>
                </a:solidFill>
              </a:rPr>
              <a:t>signes de gravité </a:t>
            </a:r>
            <a:r>
              <a:rPr lang="fr-FR" i="1" dirty="0" smtClean="0">
                <a:solidFill>
                  <a:srgbClr val="FF0000"/>
                </a:solidFill>
              </a:rPr>
              <a:t>et doivent faire rapprocher le patient d’un </a:t>
            </a:r>
            <a:r>
              <a:rPr lang="fr-FR" b="1" i="1" dirty="0" smtClean="0">
                <a:solidFill>
                  <a:srgbClr val="FF0000"/>
                </a:solidFill>
              </a:rPr>
              <a:t>centre de greffe hépatique 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 rot="10598686">
            <a:off x="4491650" y="5809911"/>
            <a:ext cx="1922807" cy="720080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droite 22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endCxn id="24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38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courbée vers la gauche 22"/>
          <p:cNvSpPr/>
          <p:nvPr/>
        </p:nvSpPr>
        <p:spPr>
          <a:xfrm rot="17088061">
            <a:off x="2134684" y="159274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2581312" flipH="1">
            <a:off x="3391958" y="132596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4" descr="Hépat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3" y="1682879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i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1995616" y="2760860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1785" y="3097870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624" y="661318"/>
            <a:ext cx="16764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934695" y="952311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Alcool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7654" y="1432168"/>
            <a:ext cx="10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12" y="2239844"/>
            <a:ext cx="1476375" cy="14097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03702" y="2459240"/>
            <a:ext cx="105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Foie Gras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Flèche courbée vers la gauche 30"/>
          <p:cNvSpPr/>
          <p:nvPr/>
        </p:nvSpPr>
        <p:spPr>
          <a:xfrm rot="15040174" flipH="1" flipV="1">
            <a:off x="5343346" y="2784108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5" y="3647419"/>
            <a:ext cx="724928" cy="72006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22473" y="3861108"/>
            <a:ext cx="212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Maladies génétiques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endCxn id="35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49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courbée vers la gauche 22"/>
          <p:cNvSpPr/>
          <p:nvPr/>
        </p:nvSpPr>
        <p:spPr>
          <a:xfrm rot="17088061">
            <a:off x="2134684" y="159274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2581312" flipH="1">
            <a:off x="3391958" y="132596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4" descr="Hépat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3" y="1682879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i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1995616" y="2760860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1785" y="3097870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624" y="661318"/>
            <a:ext cx="16764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934695" y="952311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Alcool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7654" y="1432168"/>
            <a:ext cx="10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Virus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12" y="2239844"/>
            <a:ext cx="1476375" cy="14097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03702" y="2459240"/>
            <a:ext cx="105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Foie Gras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Flèche courbée vers la gauche 30"/>
          <p:cNvSpPr/>
          <p:nvPr/>
        </p:nvSpPr>
        <p:spPr>
          <a:xfrm rot="15040174" flipH="1" flipV="1">
            <a:off x="5343346" y="2784108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5" y="3647419"/>
            <a:ext cx="724928" cy="72006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22473" y="3861108"/>
            <a:ext cx="212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Maladies génétiques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5404" y="2132856"/>
            <a:ext cx="182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B + 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C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-291137" y="1412777"/>
            <a:ext cx="259492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>
            <a:endCxn id="37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51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courbée vers la gauche 22"/>
          <p:cNvSpPr/>
          <p:nvPr/>
        </p:nvSpPr>
        <p:spPr>
          <a:xfrm rot="17088061">
            <a:off x="2134684" y="159274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2581312" flipH="1">
            <a:off x="3391958" y="132596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4" descr="Hépat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3" y="1682879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i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1995616" y="2760860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1785" y="3097870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624" y="661318"/>
            <a:ext cx="16764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934695" y="952311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Alcool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7654" y="1432168"/>
            <a:ext cx="10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12" y="2239844"/>
            <a:ext cx="1476375" cy="14097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03702" y="2459240"/>
            <a:ext cx="105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Foie Gras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Flèche courbée vers la gauche 30"/>
          <p:cNvSpPr/>
          <p:nvPr/>
        </p:nvSpPr>
        <p:spPr>
          <a:xfrm rot="15040174" flipH="1" flipV="1">
            <a:off x="5343346" y="2784108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5" y="3647419"/>
            <a:ext cx="724928" cy="72006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22473" y="3861108"/>
            <a:ext cx="212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Maladies génétiques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endCxn id="36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5800779" y="1257367"/>
            <a:ext cx="348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&gt; 10 verres par semaine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&gt; 2 verres par jour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Pas de jour sans consommation</a:t>
            </a:r>
          </a:p>
        </p:txBody>
      </p:sp>
      <p:sp>
        <p:nvSpPr>
          <p:cNvPr id="51" name="Ellipse 50"/>
          <p:cNvSpPr/>
          <p:nvPr/>
        </p:nvSpPr>
        <p:spPr>
          <a:xfrm>
            <a:off x="4260900" y="554836"/>
            <a:ext cx="5696407" cy="1829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9"/>
          <a:srcRect l="14177" t="9236" r="12942" b="19118"/>
          <a:stretch/>
        </p:blipFill>
        <p:spPr>
          <a:xfrm>
            <a:off x="6923739" y="12749"/>
            <a:ext cx="1015980" cy="99876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5482" y="75761"/>
            <a:ext cx="649943" cy="6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courbée vers la gauche 22"/>
          <p:cNvSpPr/>
          <p:nvPr/>
        </p:nvSpPr>
        <p:spPr>
          <a:xfrm rot="17088061">
            <a:off x="2134684" y="159274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2581312" flipH="1">
            <a:off x="3391958" y="132596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4" descr="Hépat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3" y="1682879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i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1995616" y="2760860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1785" y="3097870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624" y="661318"/>
            <a:ext cx="16764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934695" y="952311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Alcool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7654" y="1432168"/>
            <a:ext cx="10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12" y="2239844"/>
            <a:ext cx="1476375" cy="14097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03702" y="2459240"/>
            <a:ext cx="106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Foie Gras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Flèche courbée vers la gauche 30"/>
          <p:cNvSpPr/>
          <p:nvPr/>
        </p:nvSpPr>
        <p:spPr>
          <a:xfrm rot="15040174" flipH="1" flipV="1">
            <a:off x="5343346" y="2784108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5" y="3647419"/>
            <a:ext cx="724928" cy="72006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22473" y="3861108"/>
            <a:ext cx="212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Maladies génétiques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04384" y="2865710"/>
            <a:ext cx="31481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Étiologie en augmentation (1</a:t>
            </a:r>
            <a:r>
              <a:rPr lang="fr-FR" baseline="30000" dirty="0" smtClean="0"/>
              <a:t>ère</a:t>
            </a:r>
            <a:r>
              <a:rPr lang="fr-FR" dirty="0" smtClean="0"/>
              <a:t> à 2</a:t>
            </a:r>
            <a:r>
              <a:rPr lang="fr-FR" baseline="30000" dirty="0" smtClean="0"/>
              <a:t>ème</a:t>
            </a:r>
            <a:r>
              <a:rPr lang="fr-FR" dirty="0" smtClean="0"/>
              <a:t> cause au niveau mondial)</a:t>
            </a:r>
          </a:p>
        </p:txBody>
      </p:sp>
      <p:sp>
        <p:nvSpPr>
          <p:cNvPr id="48" name="Flèche droite 47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>
            <a:endCxn id="49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5283786" y="2031296"/>
            <a:ext cx="4328774" cy="1829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2237" y="3811882"/>
            <a:ext cx="1333500" cy="1181100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9604" y="1068222"/>
            <a:ext cx="691492" cy="899460"/>
          </a:xfrm>
          <a:prstGeom prst="rect">
            <a:avLst/>
          </a:prstGeom>
        </p:spPr>
      </p:pic>
      <p:pic>
        <p:nvPicPr>
          <p:cNvPr id="15364" name="Picture 4" descr="Quiz n°66 - le sucre - La Table des Enfant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r="20777"/>
          <a:stretch/>
        </p:blipFill>
        <p:spPr bwMode="auto">
          <a:xfrm>
            <a:off x="7632828" y="519715"/>
            <a:ext cx="1071023" cy="11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8269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Définitions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Hépatite aiguë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Causes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Manifestations cliniques et biologiques</a:t>
            </a:r>
            <a:endParaRPr lang="fr-FR" sz="28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Hépatite </a:t>
            </a:r>
            <a:r>
              <a:rPr lang="fr-FR" sz="2800" dirty="0" smtClean="0"/>
              <a:t>chronique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/>
              <a:t>Causes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/>
              <a:t>Manifestations cliniques et </a:t>
            </a:r>
            <a:r>
              <a:rPr lang="fr-FR" sz="2800" dirty="0" smtClean="0"/>
              <a:t>biologiques</a:t>
            </a:r>
            <a:endParaRPr lang="fr-FR" sz="28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Cirrhose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Manifestations </a:t>
            </a:r>
            <a:r>
              <a:rPr lang="fr-FR" sz="2800" dirty="0"/>
              <a:t>cliniques </a:t>
            </a:r>
            <a:endParaRPr lang="fr-FR" sz="2800" dirty="0" smtClean="0"/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Manifestations biologiques</a:t>
            </a:r>
            <a:endParaRPr lang="fr-FR" sz="2800" dirty="0"/>
          </a:p>
          <a:p>
            <a:pPr>
              <a:buClr>
                <a:schemeClr val="accent6"/>
              </a:buClr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722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>
            <a:endCxn id="8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23" name="Flèche courbée vers la gauche 22"/>
          <p:cNvSpPr/>
          <p:nvPr/>
        </p:nvSpPr>
        <p:spPr>
          <a:xfrm rot="17088061">
            <a:off x="2134684" y="159274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2581312" flipH="1">
            <a:off x="3391958" y="132596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4" descr="Hépat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3" y="1682879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i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1995616" y="2760860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1785" y="3097870"/>
            <a:ext cx="148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auto-immune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624" y="661318"/>
            <a:ext cx="16764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934695" y="952311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Alcool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7654" y="1432168"/>
            <a:ext cx="10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12" y="2239844"/>
            <a:ext cx="1476375" cy="14097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03702" y="2459240"/>
            <a:ext cx="105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Foie Gras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Flèche courbée vers la gauche 30"/>
          <p:cNvSpPr/>
          <p:nvPr/>
        </p:nvSpPr>
        <p:spPr>
          <a:xfrm rot="15040174" flipH="1" flipV="1">
            <a:off x="5343346" y="2784108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5" y="3647419"/>
            <a:ext cx="724928" cy="72006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22473" y="3861108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Maladies génétiques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-21861" y="3967767"/>
            <a:ext cx="3486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auto-immune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Cholangite</a:t>
            </a:r>
            <a:r>
              <a:rPr lang="fr-FR" dirty="0" smtClean="0"/>
              <a:t> biliaire primitive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Cholangite</a:t>
            </a:r>
            <a:r>
              <a:rPr lang="fr-FR" dirty="0" smtClean="0"/>
              <a:t> </a:t>
            </a:r>
            <a:r>
              <a:rPr lang="fr-FR" dirty="0" err="1" smtClean="0"/>
              <a:t>sclerosante</a:t>
            </a:r>
            <a:r>
              <a:rPr lang="fr-FR" dirty="0" smtClean="0"/>
              <a:t> primitive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703476" y="4106267"/>
            <a:ext cx="4246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Maladie de Wilson (surcharge en cuivre)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Hémochromatose (surcharge en fer)</a:t>
            </a:r>
          </a:p>
        </p:txBody>
      </p:sp>
      <p:sp>
        <p:nvSpPr>
          <p:cNvPr id="36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chroniques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courbée vers la gauche 22"/>
          <p:cNvSpPr/>
          <p:nvPr/>
        </p:nvSpPr>
        <p:spPr>
          <a:xfrm rot="17088061">
            <a:off x="2134684" y="159274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2581312" flipH="1">
            <a:off x="3391958" y="1325961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Picture 4" descr="Hépat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3" y="1682879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Anti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1995616" y="2760860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21785" y="3097870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624" y="661318"/>
            <a:ext cx="16764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934695" y="952311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Alcool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7654" y="1432168"/>
            <a:ext cx="101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612" y="2239844"/>
            <a:ext cx="1476375" cy="14097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03702" y="2459240"/>
            <a:ext cx="105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Foie Gras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Flèche courbée vers la gauche 30"/>
          <p:cNvSpPr/>
          <p:nvPr/>
        </p:nvSpPr>
        <p:spPr>
          <a:xfrm rot="15040174" flipH="1" flipV="1">
            <a:off x="5343346" y="2784108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5" y="3647419"/>
            <a:ext cx="724928" cy="72006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622473" y="3861108"/>
            <a:ext cx="212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Maladies génétiques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endCxn id="35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21785" y="4310458"/>
            <a:ext cx="760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Pas de signe clinique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b="1" dirty="0" smtClean="0">
                <a:solidFill>
                  <a:srgbClr val="FF0000"/>
                </a:solidFill>
              </a:rPr>
              <a:t>cytolyse</a:t>
            </a:r>
            <a:r>
              <a:rPr lang="fr-FR" dirty="0" smtClean="0">
                <a:solidFill>
                  <a:srgbClr val="FF0000"/>
                </a:solidFill>
              </a:rPr>
              <a:t> (élévation des transaminases) et / ou </a:t>
            </a:r>
            <a:r>
              <a:rPr lang="fr-FR" b="1" dirty="0" smtClean="0">
                <a:solidFill>
                  <a:srgbClr val="FF0000"/>
                </a:solidFill>
              </a:rPr>
              <a:t>cholestase</a:t>
            </a:r>
            <a:r>
              <a:rPr lang="fr-FR" dirty="0" smtClean="0">
                <a:solidFill>
                  <a:srgbClr val="FF0000"/>
                </a:solidFill>
              </a:rPr>
              <a:t> (augmentation des gamma-GT et phosphatases alcaline)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chroniques =&gt; Cirrhose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droite 22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endCxn id="24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948264" y="4005064"/>
            <a:ext cx="1944216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79045" y="2907471"/>
            <a:ext cx="3833422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Evolution progressive vers la cirrhose 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dépôt de fibrose (tissu cicatriciel)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Stade ultime = cirrhose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Flèche courbée vers la gauche 37"/>
          <p:cNvSpPr/>
          <p:nvPr/>
        </p:nvSpPr>
        <p:spPr>
          <a:xfrm rot="1380559" flipH="1">
            <a:off x="2483768" y="1379829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21896" y="1220124"/>
            <a:ext cx="19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Hépatite chronique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0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Hépatites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chroniques =&gt; Cirrhose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endCxn id="24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948264" y="4005064"/>
            <a:ext cx="1944216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50192" y="2961607"/>
            <a:ext cx="2467953" cy="1200329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Cirrhose = </a:t>
            </a:r>
          </a:p>
          <a:p>
            <a:r>
              <a:rPr lang="fr-FR" b="1" dirty="0" smtClean="0"/>
              <a:t>Fibrose </a:t>
            </a:r>
            <a:r>
              <a:rPr lang="fr-FR" b="1" dirty="0"/>
              <a:t>annulaire entourant des nodules de </a:t>
            </a:r>
            <a:r>
              <a:rPr lang="fr-FR" b="1" dirty="0" smtClean="0"/>
              <a:t>régénération</a:t>
            </a:r>
            <a:endParaRPr lang="fr-FR" b="1" dirty="0"/>
          </a:p>
        </p:txBody>
      </p:sp>
      <p:sp>
        <p:nvSpPr>
          <p:cNvPr id="22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Flèche courbée vers la gauche 37"/>
          <p:cNvSpPr/>
          <p:nvPr/>
        </p:nvSpPr>
        <p:spPr>
          <a:xfrm rot="1380559" flipH="1">
            <a:off x="2483768" y="1379829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221896" y="1220124"/>
            <a:ext cx="19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Hépatite chronique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31" y="1801173"/>
            <a:ext cx="2671416" cy="16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Cirrhose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1403648" y="4859198"/>
            <a:ext cx="6624736" cy="108012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52805" y="59269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696" y="592696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an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71800" y="59399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ans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3635896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129608" y="5075892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635029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128741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162" y="4949205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162422" y="5009723"/>
            <a:ext cx="288032" cy="779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endCxn id="24" idx="0"/>
          </p:cNvCxnSpPr>
          <p:nvPr/>
        </p:nvCxnSpPr>
        <p:spPr>
          <a:xfrm>
            <a:off x="1403648" y="5728275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05172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059832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732240" y="5723964"/>
            <a:ext cx="0" cy="1986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93846" y="59181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xx ans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948264" y="4005064"/>
            <a:ext cx="1944216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13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31" y="1801173"/>
            <a:ext cx="2671416" cy="1661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3581" y="3601735"/>
            <a:ext cx="6206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b="1" dirty="0" smtClean="0"/>
              <a:t>Hépatomégalie </a:t>
            </a:r>
            <a:r>
              <a:rPr lang="fr-FR" b="1" dirty="0"/>
              <a:t>ferme à bord inférieur dur et tranchant</a:t>
            </a:r>
          </a:p>
          <a:p>
            <a:pPr marL="985838" indent="-985838">
              <a:buClr>
                <a:schemeClr val="accent6"/>
              </a:buClr>
            </a:pPr>
            <a:r>
              <a:rPr lang="fr-FR" dirty="0"/>
              <a:t>	=&gt; Cas de la cirrhose atrophique : foie non palpable</a:t>
            </a:r>
            <a:r>
              <a:rPr lang="fr-FR" dirty="0" smtClean="0"/>
              <a:t>.</a:t>
            </a:r>
          </a:p>
          <a:p>
            <a:pPr marL="985838" indent="-985838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Signes cliniques des complications +++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6243709" y="1770520"/>
            <a:ext cx="2305463" cy="1226432"/>
          </a:xfrm>
          <a:prstGeom prst="chevron">
            <a:avLst>
              <a:gd name="adj" fmla="val 20758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Insuffisance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hépatocellulaire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211960" y="1770520"/>
            <a:ext cx="2305463" cy="1226432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Altération</a:t>
            </a:r>
            <a:r>
              <a:rPr lang="en-US" sz="1600" b="1" dirty="0" smtClean="0">
                <a:solidFill>
                  <a:srgbClr val="FFFFFF"/>
                </a:solidFill>
              </a:rPr>
              <a:t> des </a:t>
            </a:r>
            <a:r>
              <a:rPr lang="en-US" sz="1600" b="1" dirty="0" err="1" smtClean="0">
                <a:solidFill>
                  <a:srgbClr val="FFFFFF"/>
                </a:solidFill>
              </a:rPr>
              <a:t>fonctions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hépatiques</a:t>
            </a:r>
            <a:endParaRPr lang="en-US" sz="900" b="1" dirty="0">
              <a:solidFill>
                <a:srgbClr val="FFFFFF"/>
              </a:solidFill>
            </a:endParaRPr>
          </a:p>
        </p:txBody>
      </p:sp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Complications de cirrhose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809" y="1052736"/>
            <a:ext cx="492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chemeClr val="accent6"/>
                </a:solidFill>
              </a:rPr>
              <a:t>Insuffisance hépatocellulaire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195736" y="1765430"/>
            <a:ext cx="2305465" cy="1226432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Destruction du </a:t>
            </a:r>
            <a:r>
              <a:rPr lang="en-US" sz="1600" b="1" dirty="0" err="1">
                <a:solidFill>
                  <a:srgbClr val="FFFFFF"/>
                </a:solidFill>
              </a:rPr>
              <a:t>parenchyme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hépatique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30729" y="1772816"/>
            <a:ext cx="1937513" cy="1226432"/>
          </a:xfrm>
          <a:prstGeom prst="homePlate">
            <a:avLst>
              <a:gd name="adj" fmla="val 22102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0" bIns="68580" rtlCol="0" anchor="ctr" anchorCtr="0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Atteinte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directe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ou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indirecte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d</a:t>
            </a:r>
            <a:r>
              <a:rPr lang="en-US" b="1" dirty="0" smtClean="0">
                <a:solidFill>
                  <a:srgbClr val="FFFFFF"/>
                </a:solidFill>
              </a:rPr>
              <a:t>u </a:t>
            </a:r>
            <a:r>
              <a:rPr lang="en-US" b="1" dirty="0" err="1" smtClean="0">
                <a:solidFill>
                  <a:srgbClr val="FFFFFF"/>
                </a:solidFill>
              </a:rPr>
              <a:t>foie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Insuffisance hépatocellulaire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91680" y="1772816"/>
            <a:ext cx="1764196" cy="1755195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Arc 5"/>
          <p:cNvSpPr/>
          <p:nvPr/>
        </p:nvSpPr>
        <p:spPr>
          <a:xfrm>
            <a:off x="1691680" y="1772816"/>
            <a:ext cx="1763350" cy="1754349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3455876" y="1772816"/>
            <a:ext cx="1800200" cy="1755195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Arc 7"/>
          <p:cNvSpPr/>
          <p:nvPr/>
        </p:nvSpPr>
        <p:spPr>
          <a:xfrm rot="10800000">
            <a:off x="3456722" y="1908677"/>
            <a:ext cx="1799354" cy="161933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256076" y="1772816"/>
            <a:ext cx="1908212" cy="18002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Arc 9"/>
          <p:cNvSpPr/>
          <p:nvPr/>
        </p:nvSpPr>
        <p:spPr>
          <a:xfrm>
            <a:off x="5256076" y="1772815"/>
            <a:ext cx="1908212" cy="1754349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/>
          <p:cNvSpPr/>
          <p:nvPr/>
        </p:nvSpPr>
        <p:spPr>
          <a:xfrm>
            <a:off x="1691680" y="2401724"/>
            <a:ext cx="161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Ictère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3601584" y="2132856"/>
            <a:ext cx="161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Encépha-lopatie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5220072" y="2132856"/>
            <a:ext cx="1945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Troubles </a:t>
            </a:r>
            <a:r>
              <a:rPr lang="en-US" sz="2800" dirty="0" err="1" smtClean="0"/>
              <a:t>hormonaux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83568" y="4390072"/>
            <a:ext cx="229798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Yeux </a:t>
            </a:r>
          </a:p>
          <a:p>
            <a:pPr marL="358775">
              <a:buClr>
                <a:schemeClr val="accent6"/>
              </a:buClr>
            </a:pPr>
            <a:r>
              <a:rPr lang="fr-FR" sz="2000" dirty="0" smtClean="0"/>
              <a:t>= </a:t>
            </a:r>
            <a:r>
              <a:rPr lang="fr-FR" sz="2000" dirty="0" err="1" smtClean="0"/>
              <a:t>sub</a:t>
            </a:r>
            <a:r>
              <a:rPr lang="fr-FR" sz="2000" dirty="0" smtClean="0"/>
              <a:t>-ictère conjonctival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Étendu à la peau</a:t>
            </a:r>
          </a:p>
          <a:p>
            <a:pPr marL="358775">
              <a:buClr>
                <a:schemeClr val="accent6"/>
              </a:buClr>
            </a:pPr>
            <a:r>
              <a:rPr lang="fr-FR" sz="2000" dirty="0" smtClean="0"/>
              <a:t>= jaunisse</a:t>
            </a:r>
            <a:endParaRPr lang="fr-FR" sz="2000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2269310" y="3862614"/>
            <a:ext cx="716947" cy="2880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3498147" y="4154304"/>
            <a:ext cx="229798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Trouble neurologique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err="1" smtClean="0"/>
              <a:t>Asterixis</a:t>
            </a:r>
            <a:endParaRPr lang="fr-FR" sz="20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Confusion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Somnolence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Coma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4215092" y="3717032"/>
            <a:ext cx="425784" cy="2880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Box 35"/>
          <p:cNvSpPr txBox="1"/>
          <p:nvPr/>
        </p:nvSpPr>
        <p:spPr>
          <a:xfrm>
            <a:off x="6228184" y="4149080"/>
            <a:ext cx="259228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Gynécomastie hommes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Perte pilosité hommes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000" dirty="0" smtClean="0"/>
              <a:t>Angiomes stellaires</a:t>
            </a:r>
          </a:p>
        </p:txBody>
      </p:sp>
      <p:sp>
        <p:nvSpPr>
          <p:cNvPr id="37" name="Right Arrow 36"/>
          <p:cNvSpPr/>
          <p:nvPr/>
        </p:nvSpPr>
        <p:spPr>
          <a:xfrm rot="5400000">
            <a:off x="6303324" y="3713900"/>
            <a:ext cx="425784" cy="2880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832" y="980728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CLINIQUE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3645024"/>
            <a:ext cx="4968552" cy="1944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Troubles hormonaux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12474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Le foie est impliqué dans </a:t>
            </a:r>
            <a:r>
              <a:rPr lang="fr-FR" sz="2800" b="1" dirty="0" smtClean="0"/>
              <a:t>le métabolisme des hormones sexuelles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fr-FR" sz="28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L’insuffisance hépatique augmente le </a:t>
            </a:r>
            <a:r>
              <a:rPr lang="fr-FR" sz="2800" b="1" dirty="0" smtClean="0"/>
              <a:t>taux d’</a:t>
            </a:r>
            <a:r>
              <a:rPr lang="fr-FR" sz="2800" b="1" dirty="0" err="1" smtClean="0"/>
              <a:t>oestrogènes</a:t>
            </a:r>
            <a:r>
              <a:rPr lang="fr-FR" sz="2800" b="1" dirty="0" smtClean="0"/>
              <a:t> circulant / testostérone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fr-FR" sz="2800" dirty="0"/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800" dirty="0" smtClean="0"/>
              <a:t>Angiomes stellaires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800" dirty="0" smtClean="0"/>
              <a:t>Gynécomastie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800" dirty="0" smtClean="0"/>
              <a:t>Perte de pilosité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800" dirty="0" smtClean="0"/>
              <a:t>Diminution de la libido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038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Angiomes stellaires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98072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Angiomes stellaires</a:t>
            </a:r>
          </a:p>
          <a:p>
            <a:pPr marL="447675">
              <a:buClr>
                <a:schemeClr val="accent6"/>
              </a:buClr>
            </a:pPr>
            <a:r>
              <a:rPr lang="fr-FR" sz="2800" dirty="0" smtClean="0"/>
              <a:t>= surtout en région thoracique supérieure</a:t>
            </a:r>
          </a:p>
          <a:p>
            <a:pPr marL="447675">
              <a:buClr>
                <a:schemeClr val="accent6"/>
              </a:buClr>
            </a:pPr>
            <a:r>
              <a:rPr lang="fr-FR" sz="2800" dirty="0" smtClean="0"/>
              <a:t>= lésion rouge, étoilée, s’effaçant à la pression et se recolorant ensuite du centre vers la périphérie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09" y="3573016"/>
            <a:ext cx="2784309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59731"/>
          <a:stretch/>
        </p:blipFill>
        <p:spPr>
          <a:xfrm>
            <a:off x="5522875" y="3501008"/>
            <a:ext cx="3379077" cy="12068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9129" y="3717032"/>
            <a:ext cx="86409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3473225" y="4005064"/>
            <a:ext cx="204965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Insuffisance hépatocellulaire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832" y="980728"/>
            <a:ext cx="161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BIOLOGIE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576" y="1988839"/>
            <a:ext cx="8280920" cy="2736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55576" y="1988840"/>
            <a:ext cx="8496944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sz="2800" dirty="0" smtClean="0"/>
              <a:t>Hypo-albuminémie</a:t>
            </a:r>
            <a:endParaRPr lang="fr-FR" sz="2800" dirty="0"/>
          </a:p>
          <a:p>
            <a:pPr lvl="2"/>
            <a:r>
              <a:rPr lang="fr-FR" sz="2800" dirty="0"/>
              <a:t>INR spontanément augmenté (</a:t>
            </a:r>
            <a:r>
              <a:rPr lang="fr-FR" sz="2800" dirty="0" smtClean="0"/>
              <a:t>Taux de Prothrombine (TP) </a:t>
            </a:r>
            <a:r>
              <a:rPr lang="fr-FR" sz="2800" dirty="0"/>
              <a:t>bas), baisse Facteur </a:t>
            </a:r>
            <a:r>
              <a:rPr lang="fr-FR" sz="2800" dirty="0" smtClean="0"/>
              <a:t>V </a:t>
            </a:r>
            <a:r>
              <a:rPr lang="fr-FR" sz="2000" i="1" dirty="0" smtClean="0"/>
              <a:t>(pour faire la différence avec un déficit en vitamine K)</a:t>
            </a:r>
            <a:endParaRPr lang="fr-FR" sz="2000" i="1" dirty="0"/>
          </a:p>
          <a:p>
            <a:pPr lvl="2"/>
            <a:r>
              <a:rPr lang="fr-FR" sz="2800" dirty="0"/>
              <a:t>Augmentation </a:t>
            </a:r>
            <a:r>
              <a:rPr lang="fr-FR" sz="2800" dirty="0" smtClean="0"/>
              <a:t>Bilirubine</a:t>
            </a:r>
          </a:p>
          <a:p>
            <a:pPr lvl="2"/>
            <a:r>
              <a:rPr lang="fr-FR" sz="2800" dirty="0" smtClean="0"/>
              <a:t>Et </a:t>
            </a:r>
            <a:r>
              <a:rPr lang="fr-FR" sz="2800" dirty="0"/>
              <a:t>aussi : hypoglycémie (gravité</a:t>
            </a:r>
            <a:r>
              <a:rPr lang="fr-FR" sz="2800" dirty="0" smtClean="0"/>
              <a:t>++)</a:t>
            </a:r>
            <a:r>
              <a:rPr lang="fr-FR" sz="3200" dirty="0"/>
              <a:t> </a:t>
            </a:r>
            <a:endParaRPr lang="fr-FR" sz="3200" dirty="0" smtClean="0"/>
          </a:p>
          <a:p>
            <a:pPr>
              <a:buFontTx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57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Maladie du foie : définition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1268760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Toute pathologie affectant le foie</a:t>
            </a:r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endParaRPr lang="fr-FR" sz="2800" dirty="0" smtClean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Par une atteinte directe ou indirecte… 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Destruction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Environnement inflammatoire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Environnement hypoxique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endParaRPr lang="fr-FR" sz="2800" dirty="0"/>
          </a:p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…de ses composants 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Hépatocytes</a:t>
            </a:r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err="1" smtClean="0"/>
              <a:t>Cholangiocytes</a:t>
            </a:r>
            <a:endParaRPr lang="fr-FR" sz="2400" dirty="0" smtClean="0"/>
          </a:p>
          <a:p>
            <a:pPr marL="800100" lvl="1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Sinusoïdes hépatique</a:t>
            </a:r>
            <a:endParaRPr lang="fr-FR" sz="2800" dirty="0" smtClean="0"/>
          </a:p>
          <a:p>
            <a:pPr>
              <a:buClr>
                <a:schemeClr val="accent6"/>
              </a:buClr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219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/>
          <p:cNvSpPr/>
          <p:nvPr/>
        </p:nvSpPr>
        <p:spPr>
          <a:xfrm>
            <a:off x="6243709" y="1770520"/>
            <a:ext cx="2305463" cy="1226432"/>
          </a:xfrm>
          <a:prstGeom prst="chevron">
            <a:avLst>
              <a:gd name="adj" fmla="val 20758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Insuffisance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hépatocellulaire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211960" y="1770520"/>
            <a:ext cx="2305463" cy="1226432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Altération</a:t>
            </a:r>
            <a:r>
              <a:rPr lang="en-US" sz="1600" b="1" dirty="0" smtClean="0">
                <a:solidFill>
                  <a:srgbClr val="FFFFFF"/>
                </a:solidFill>
              </a:rPr>
              <a:t> des </a:t>
            </a:r>
            <a:r>
              <a:rPr lang="en-US" sz="1600" b="1" dirty="0" err="1" smtClean="0">
                <a:solidFill>
                  <a:srgbClr val="FFFFFF"/>
                </a:solidFill>
              </a:rPr>
              <a:t>fonctions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hépatiques</a:t>
            </a:r>
            <a:endParaRPr lang="en-US" sz="900" b="1" dirty="0">
              <a:solidFill>
                <a:srgbClr val="FFFFFF"/>
              </a:solidFill>
            </a:endParaRPr>
          </a:p>
        </p:txBody>
      </p:sp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Complications de cirrhose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226977" y="4149080"/>
            <a:ext cx="2305463" cy="1226432"/>
          </a:xfrm>
          <a:prstGeom prst="chevron">
            <a:avLst>
              <a:gd name="adj" fmla="val 20758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Hypertension </a:t>
            </a:r>
            <a:r>
              <a:rPr lang="en-US" b="1" dirty="0" err="1" smtClean="0">
                <a:solidFill>
                  <a:srgbClr val="FFFFFF"/>
                </a:solidFill>
              </a:rPr>
              <a:t>portale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195228" y="4149080"/>
            <a:ext cx="2305463" cy="1226432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Ralentissement</a:t>
            </a:r>
            <a:r>
              <a:rPr lang="en-US" sz="1600" b="1" dirty="0" smtClean="0">
                <a:solidFill>
                  <a:srgbClr val="FFFFFF"/>
                </a:solidFill>
              </a:rPr>
              <a:t> du flux </a:t>
            </a:r>
            <a:r>
              <a:rPr lang="en-US" sz="1600" b="1" dirty="0" err="1" smtClean="0">
                <a:solidFill>
                  <a:srgbClr val="FFFFFF"/>
                </a:solidFill>
              </a:rPr>
              <a:t>dans</a:t>
            </a:r>
            <a:r>
              <a:rPr lang="en-US" sz="1600" b="1" dirty="0" smtClean="0">
                <a:solidFill>
                  <a:srgbClr val="FFFFFF"/>
                </a:solidFill>
              </a:rPr>
              <a:t> le </a:t>
            </a:r>
            <a:r>
              <a:rPr lang="en-US" sz="1600" b="1" dirty="0" err="1" smtClean="0">
                <a:solidFill>
                  <a:srgbClr val="FFFFFF"/>
                </a:solidFill>
              </a:rPr>
              <a:t>tronc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porte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163478" y="4149080"/>
            <a:ext cx="2305465" cy="1226432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Augmentation des </a:t>
            </a:r>
            <a:r>
              <a:rPr lang="en-US" sz="1600" b="1" dirty="0" err="1" smtClean="0">
                <a:solidFill>
                  <a:srgbClr val="FFFFFF"/>
                </a:solidFill>
              </a:rPr>
              <a:t>résistances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vasculaires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intrahépatiques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99680" y="4149080"/>
            <a:ext cx="1937513" cy="1226432"/>
          </a:xfrm>
          <a:prstGeom prst="homePlate">
            <a:avLst>
              <a:gd name="adj" fmla="val 22102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0" bIns="68580" rtlCol="0" anchor="ctr" anchorCtr="0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Fibrose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809" y="3481844"/>
            <a:ext cx="381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chemeClr val="accent6"/>
                </a:solidFill>
              </a:rPr>
              <a:t>Hypertension portale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809" y="1052736"/>
            <a:ext cx="492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chemeClr val="accent6"/>
                </a:solidFill>
              </a:rPr>
              <a:t>Insuffisance hépatocellulaire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195736" y="1765430"/>
            <a:ext cx="2305465" cy="1226432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bIns="68580" rtlCol="0" anchor="ctr" anchorCtr="0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Destruction du </a:t>
            </a:r>
            <a:r>
              <a:rPr lang="en-US" sz="1600" b="1" dirty="0" err="1">
                <a:solidFill>
                  <a:srgbClr val="FFFFFF"/>
                </a:solidFill>
              </a:rPr>
              <a:t>parenchyme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hépatique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30729" y="1772816"/>
            <a:ext cx="1937513" cy="1226432"/>
          </a:xfrm>
          <a:prstGeom prst="homePlate">
            <a:avLst>
              <a:gd name="adj" fmla="val 22102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0" bIns="68580" rtlCol="0" anchor="ctr" anchorCtr="0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Atteinte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directe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ou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indirecte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d</a:t>
            </a:r>
            <a:r>
              <a:rPr lang="en-US" b="1" dirty="0" smtClean="0">
                <a:solidFill>
                  <a:srgbClr val="FFFFFF"/>
                </a:solidFill>
              </a:rPr>
              <a:t>u </a:t>
            </a:r>
            <a:r>
              <a:rPr lang="en-US" b="1" dirty="0" err="1" smtClean="0">
                <a:solidFill>
                  <a:srgbClr val="FFFFFF"/>
                </a:solidFill>
              </a:rPr>
              <a:t>foie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Hypertension portale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rot="5400000">
            <a:off x="994932" y="1054280"/>
            <a:ext cx="1480970" cy="224771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1187624" y="2676982"/>
            <a:ext cx="288032" cy="108012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ight Triangle 17"/>
          <p:cNvSpPr/>
          <p:nvPr/>
        </p:nvSpPr>
        <p:spPr>
          <a:xfrm rot="5400000">
            <a:off x="994932" y="3749774"/>
            <a:ext cx="1480970" cy="224771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5576" y="836712"/>
            <a:ext cx="196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Foie</a:t>
            </a:r>
            <a:r>
              <a:rPr lang="en-GB" sz="2800" dirty="0" smtClean="0"/>
              <a:t> Normal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91756" y="3625860"/>
            <a:ext cx="2496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Foie</a:t>
            </a:r>
            <a:r>
              <a:rPr lang="en-GB" sz="2800" dirty="0" smtClean="0"/>
              <a:t> </a:t>
            </a:r>
            <a:r>
              <a:rPr lang="en-GB" sz="2800" dirty="0" err="1" smtClean="0"/>
              <a:t>cirrhotique</a:t>
            </a:r>
            <a:endParaRPr lang="en-GB" sz="2800" dirty="0"/>
          </a:p>
        </p:txBody>
      </p:sp>
      <p:sp>
        <p:nvSpPr>
          <p:cNvPr id="23" name="L-Shape 22"/>
          <p:cNvSpPr/>
          <p:nvPr/>
        </p:nvSpPr>
        <p:spPr>
          <a:xfrm rot="5176684">
            <a:off x="1878896" y="2367568"/>
            <a:ext cx="720080" cy="62766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 rot="2474145">
            <a:off x="1603106" y="2178137"/>
            <a:ext cx="448614" cy="2676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-Shape 26"/>
          <p:cNvSpPr/>
          <p:nvPr/>
        </p:nvSpPr>
        <p:spPr>
          <a:xfrm rot="5176684">
            <a:off x="1856483" y="4973559"/>
            <a:ext cx="1319129" cy="1347822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rot="2474145">
            <a:off x="1530981" y="4744219"/>
            <a:ext cx="657839" cy="633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/>
          <p:cNvSpPr/>
          <p:nvPr/>
        </p:nvSpPr>
        <p:spPr>
          <a:xfrm>
            <a:off x="1460190" y="4549410"/>
            <a:ext cx="663538" cy="6684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633137" y="4827188"/>
            <a:ext cx="274567" cy="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ight Brace 8"/>
          <p:cNvSpPr/>
          <p:nvPr/>
        </p:nvSpPr>
        <p:spPr>
          <a:xfrm>
            <a:off x="3923928" y="3757102"/>
            <a:ext cx="360040" cy="2592288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355976" y="3717032"/>
            <a:ext cx="45720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CIRRHOSE =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Augmentation des résistances dans les sinusoïdes par dépôt de fibrose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Ralentissement du flux portal</a:t>
            </a:r>
          </a:p>
          <a:p>
            <a:endParaRPr lang="fr-FR" sz="2400" dirty="0"/>
          </a:p>
          <a:p>
            <a:r>
              <a:rPr lang="fr-FR" sz="2400" dirty="0" smtClean="0"/>
              <a:t>=&gt; HYPERTENSION PORTALE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04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Hypertension portale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87624" y="1847146"/>
            <a:ext cx="2268252" cy="218724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Arc 5"/>
          <p:cNvSpPr/>
          <p:nvPr/>
        </p:nvSpPr>
        <p:spPr>
          <a:xfrm>
            <a:off x="1187624" y="1847146"/>
            <a:ext cx="2268252" cy="1970373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Arc 7"/>
          <p:cNvSpPr/>
          <p:nvPr/>
        </p:nvSpPr>
        <p:spPr>
          <a:xfrm rot="10800000">
            <a:off x="3455876" y="1700808"/>
            <a:ext cx="2268252" cy="2339415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Arc 9"/>
          <p:cNvSpPr/>
          <p:nvPr/>
        </p:nvSpPr>
        <p:spPr>
          <a:xfrm>
            <a:off x="5724128" y="1851089"/>
            <a:ext cx="2232248" cy="1971220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/>
          <p:cNvSpPr/>
          <p:nvPr/>
        </p:nvSpPr>
        <p:spPr>
          <a:xfrm>
            <a:off x="1513352" y="2617748"/>
            <a:ext cx="161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Ascite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673592" y="2402885"/>
            <a:ext cx="190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Spléno-mégalie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88124" y="1851089"/>
            <a:ext cx="2268252" cy="218724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/>
          <p:cNvSpPr/>
          <p:nvPr/>
        </p:nvSpPr>
        <p:spPr>
          <a:xfrm>
            <a:off x="3455876" y="1844825"/>
            <a:ext cx="2268252" cy="218724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77848" y="2348880"/>
            <a:ext cx="190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Circulation </a:t>
            </a:r>
            <a:r>
              <a:rPr lang="en-US" sz="2800" dirty="0" err="1" smtClean="0"/>
              <a:t>collatérale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8832" y="980728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CLINIQUE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Ascite – œdème des membres inférieurs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Ascite :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Augmentation du périmètre abdominal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Abdomen souvent distendu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Tympanisme </a:t>
            </a:r>
            <a:r>
              <a:rPr lang="fr-FR" sz="2400" dirty="0" err="1" smtClean="0"/>
              <a:t>périombilical</a:t>
            </a:r>
            <a:r>
              <a:rPr lang="fr-FR" sz="2400" dirty="0" smtClean="0"/>
              <a:t> (</a:t>
            </a:r>
            <a:r>
              <a:rPr lang="fr-FR" sz="2400" dirty="0" err="1" smtClean="0"/>
              <a:t>decubitus</a:t>
            </a:r>
            <a:r>
              <a:rPr lang="fr-FR" sz="2400" dirty="0" smtClean="0"/>
              <a:t>)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Matité déclive</a:t>
            </a:r>
            <a:endParaRPr lang="fr-FR" sz="24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fr-FR" sz="28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err="1" smtClean="0"/>
              <a:t>Oedèmes</a:t>
            </a:r>
            <a:r>
              <a:rPr lang="fr-FR" sz="2800" dirty="0" smtClean="0"/>
              <a:t> des membres inférieurs</a:t>
            </a:r>
            <a:endParaRPr lang="fr-FR" sz="2800" dirty="0"/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Augmentation du volume des MI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Œdème mou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Prenant le godet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Déclives</a:t>
            </a:r>
          </a:p>
        </p:txBody>
      </p:sp>
      <p:pic>
        <p:nvPicPr>
          <p:cNvPr id="2050" name="Picture 2" descr="C:\Users\Fanny\Pictures\clinique\ascite\P1030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5143" y="2927945"/>
            <a:ext cx="3480386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Hypertension portale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87624" y="1847146"/>
            <a:ext cx="2268252" cy="218724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Arc 5"/>
          <p:cNvSpPr/>
          <p:nvPr/>
        </p:nvSpPr>
        <p:spPr>
          <a:xfrm>
            <a:off x="1187624" y="1847146"/>
            <a:ext cx="2268252" cy="1970373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Arc 7"/>
          <p:cNvSpPr/>
          <p:nvPr/>
        </p:nvSpPr>
        <p:spPr>
          <a:xfrm rot="10800000">
            <a:off x="3455876" y="1700808"/>
            <a:ext cx="2268252" cy="2339415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Arc 9"/>
          <p:cNvSpPr/>
          <p:nvPr/>
        </p:nvSpPr>
        <p:spPr>
          <a:xfrm>
            <a:off x="5724128" y="1851089"/>
            <a:ext cx="2232248" cy="1971220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/>
          <p:cNvSpPr/>
          <p:nvPr/>
        </p:nvSpPr>
        <p:spPr>
          <a:xfrm>
            <a:off x="1513352" y="2617748"/>
            <a:ext cx="161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Ascite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3673592" y="2402885"/>
            <a:ext cx="190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Spléno-mégalie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88124" y="1851089"/>
            <a:ext cx="2268252" cy="218724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/>
          <p:cNvSpPr/>
          <p:nvPr/>
        </p:nvSpPr>
        <p:spPr>
          <a:xfrm>
            <a:off x="3455876" y="1844825"/>
            <a:ext cx="2268252" cy="218724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77848" y="2348880"/>
            <a:ext cx="190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Circulation </a:t>
            </a:r>
            <a:r>
              <a:rPr lang="en-US" sz="2800" dirty="0" err="1" smtClean="0"/>
              <a:t>collatérale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8832" y="980728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CLINIQUE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Circulation collatérale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4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b="1" dirty="0" smtClean="0"/>
              <a:t>Voies de dérivation développées en réaction au ralentissement du flux portal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err="1" smtClean="0"/>
              <a:t>Re</a:t>
            </a:r>
            <a:r>
              <a:rPr lang="fr-FR" sz="2400" dirty="0" smtClean="0"/>
              <a:t>-perméabilisation de la veine ombilicale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Veines visibles au niveau abdominal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endParaRPr lang="fr-FR" sz="2400" dirty="0"/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Développement de </a:t>
            </a:r>
            <a:r>
              <a:rPr lang="fr-FR" sz="2400" b="1" dirty="0" smtClean="0"/>
              <a:t>varices au niveau de l’œsophage</a:t>
            </a:r>
            <a:r>
              <a:rPr lang="fr-FR" sz="2400" dirty="0" smtClean="0"/>
              <a:t> (visibles uniquement en endoscopie)</a:t>
            </a:r>
            <a:endParaRPr lang="fr-FR" sz="2400" dirty="0"/>
          </a:p>
          <a:p>
            <a:pPr>
              <a:buClr>
                <a:schemeClr val="accent6"/>
              </a:buClr>
            </a:pPr>
            <a:endParaRPr lang="fr-FR" sz="2800" dirty="0"/>
          </a:p>
        </p:txBody>
      </p:sp>
      <p:pic>
        <p:nvPicPr>
          <p:cNvPr id="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7A60FB00-C35E-ED4C-856B-EA3B8916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54622"/>
            <a:ext cx="2016224" cy="186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4283"/>
            <a:ext cx="3341767" cy="25063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051720" y="5661248"/>
            <a:ext cx="201325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05445" y="5686793"/>
            <a:ext cx="201325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signes d’Hypertension Portale (HTP)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4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Splénomégalie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Témoigne du ralentissement du flux portal</a:t>
            </a:r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endParaRPr lang="fr-FR" sz="28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Erythrose </a:t>
            </a:r>
            <a:r>
              <a:rPr lang="fr-FR" sz="2800" dirty="0" err="1" smtClean="0"/>
              <a:t>palmo</a:t>
            </a:r>
            <a:r>
              <a:rPr lang="fr-FR" sz="2800" dirty="0" smtClean="0"/>
              <a:t>-plantaire (IHC?)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Témoigne d’une modification de la répartition de la vascularisation systémique</a:t>
            </a:r>
          </a:p>
          <a:p>
            <a:pPr marL="914400" lvl="1" indent="-4572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sz="2400" dirty="0" smtClean="0"/>
              <a:t>Erythrose des éminences thénars et hypothénars</a:t>
            </a:r>
          </a:p>
          <a:p>
            <a:pPr marL="914400" lvl="1" indent="-457200">
              <a:buClr>
                <a:schemeClr val="accent6"/>
              </a:buClr>
              <a:buFont typeface="Wingdings" pitchFamily="2" charset="2"/>
              <a:buChar char="§"/>
            </a:pPr>
            <a:endParaRPr lang="fr-FR" sz="2400" dirty="0"/>
          </a:p>
          <a:p>
            <a:pPr marL="457200" indent="-4572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Hippocratisme digital (non spécifique)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306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Hypertension portale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8832" y="980728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Biologie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772816"/>
            <a:ext cx="756084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57300" lvl="2" indent="-342900">
              <a:buFont typeface="Arial" pitchFamily="34" charset="0"/>
              <a:buChar char="•"/>
            </a:pPr>
            <a:r>
              <a:rPr lang="fr-FR" sz="2800" b="1" dirty="0" smtClean="0"/>
              <a:t>Thrombopénie</a:t>
            </a:r>
            <a:r>
              <a:rPr lang="fr-FR" sz="2800" dirty="0" smtClean="0"/>
              <a:t> </a:t>
            </a:r>
          </a:p>
          <a:p>
            <a:pPr lvl="3"/>
            <a:r>
              <a:rPr lang="fr-FR" sz="2800" dirty="0" smtClean="0"/>
              <a:t>=&gt; Plaquettes basses : reflet de la séquestration augmentées des plaquettes dans la rate en raison de la splénomégalie</a:t>
            </a:r>
            <a:endParaRPr lang="fr-FR" sz="28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800" dirty="0"/>
              <a:t>Hyponatrémie, insuffisance </a:t>
            </a:r>
            <a:r>
              <a:rPr lang="fr-FR" sz="2800" dirty="0" smtClean="0"/>
              <a:t>rénale</a:t>
            </a:r>
          </a:p>
          <a:p>
            <a:pPr lvl="3"/>
            <a:r>
              <a:rPr lang="fr-FR" sz="2800" dirty="0" smtClean="0"/>
              <a:t>=&gt; Complications sévères de l’ascite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81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Référence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3200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Collège National des Enseignants d’HGE</a:t>
            </a:r>
          </a:p>
          <a:p>
            <a:pPr marL="0" indent="0">
              <a:buFont typeface="Arial" pitchFamily="34" charset="0"/>
              <a:buNone/>
            </a:pPr>
            <a:r>
              <a:rPr lang="fr-FR" sz="2000" smtClean="0">
                <a:hlinkClick r:id="rId2"/>
              </a:rPr>
              <a:t>https://www.snfge.org/content/abrege-dhepato-gastro-enterologie-et-de-chirurgie-digestive</a:t>
            </a:r>
            <a:endParaRPr lang="fr-FR" sz="2000" smtClean="0"/>
          </a:p>
          <a:p>
            <a:pPr marL="0" indent="0">
              <a:buFont typeface="Arial" pitchFamily="34" charset="0"/>
              <a:buNone/>
            </a:pPr>
            <a:endParaRPr lang="fr-FR" sz="2000" smtClean="0"/>
          </a:p>
          <a:p>
            <a:pPr marL="0" indent="0">
              <a:buFont typeface="Arial" pitchFamily="34" charset="0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124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84168" y="4437112"/>
            <a:ext cx="2736304" cy="1200329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Destruction massive des hépatocytes</a:t>
            </a:r>
          </a:p>
          <a:p>
            <a:r>
              <a:rPr lang="fr-FR" dirty="0" smtClean="0"/>
              <a:t>Insuffisance hépatique</a:t>
            </a:r>
          </a:p>
          <a:p>
            <a:r>
              <a:rPr lang="fr-FR" dirty="0" smtClean="0"/>
              <a:t>Décès </a:t>
            </a:r>
            <a:endParaRPr lang="fr-FR" dirty="0"/>
          </a:p>
        </p:txBody>
      </p:sp>
      <p:sp>
        <p:nvSpPr>
          <p:cNvPr id="20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4916054" y="508898"/>
            <a:ext cx="4117281" cy="2076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39949" y="1104078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Toxiques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44614" y="1518598"/>
            <a:ext cx="218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Amanite Phalloïde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Paracétamol </a:t>
            </a:r>
            <a:endParaRPr lang="fr-FR" dirty="0"/>
          </a:p>
        </p:txBody>
      </p:sp>
      <p:sp>
        <p:nvSpPr>
          <p:cNvPr id="22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4445" y="16288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Virus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2080" y="1933659"/>
            <a:ext cx="182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B + D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-8177" y="1608964"/>
            <a:ext cx="2594924" cy="1456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75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Thrombose de la veine sus-hépatique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6758" y="1177954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Syndrome de </a:t>
            </a:r>
            <a:r>
              <a:rPr lang="fr-FR" dirty="0" err="1" smtClean="0"/>
              <a:t>Budd</a:t>
            </a:r>
            <a:r>
              <a:rPr lang="fr-FR" dirty="0" smtClean="0"/>
              <a:t> Chiari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267140" y="684569"/>
            <a:ext cx="4365156" cy="105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8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auto-immune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2803" y="3782257"/>
            <a:ext cx="261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Hépatite auto-immune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302840" y="3290797"/>
            <a:ext cx="2829000" cy="105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Hépatite aiguë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ie vesi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eur De Dessin Animé De L'herbe Rouge De Champigno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2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courbée vers la gauche 4"/>
          <p:cNvSpPr/>
          <p:nvPr/>
        </p:nvSpPr>
        <p:spPr>
          <a:xfrm rot="17088061">
            <a:off x="2601001" y="1769774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Picture 4" descr="Médicaments clip art gratuit - Médecine dessin - Médecin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200" b="16001"/>
          <a:stretch/>
        </p:blipFill>
        <p:spPr bwMode="auto">
          <a:xfrm>
            <a:off x="5156075" y="1128728"/>
            <a:ext cx="928093" cy="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courbée vers la gauche 8"/>
          <p:cNvSpPr/>
          <p:nvPr/>
        </p:nvSpPr>
        <p:spPr>
          <a:xfrm rot="2581312" flipH="1">
            <a:off x="4246948" y="1274425"/>
            <a:ext cx="576064" cy="936104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8" name="Picture 4" descr="Hépat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0" y="1859912"/>
            <a:ext cx="569520" cy="7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24927" y="1273708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Toxiques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ve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7664" y="1698302"/>
            <a:ext cx="1387509" cy="3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03735" y="877345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Thrombose de la veine sus-hépatique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2" name="Picture 8" descr="Anticor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084">
            <a:off x="2461933" y="2937893"/>
            <a:ext cx="548285" cy="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88102" y="3274903"/>
            <a:ext cx="146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Pathologie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auto-immune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2767534">
            <a:off x="4757193" y="4049756"/>
            <a:ext cx="1222008" cy="446357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064445" y="16288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Virus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52553" y="427293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Tableau initial classique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Douleurs de l’hypochondre droit, ictère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Cytolyse (élévation des ASAT et ALAT, les enzymes du foie)</a:t>
            </a:r>
            <a:endParaRPr lang="fr-FR" dirty="0"/>
          </a:p>
        </p:txBody>
      </p:sp>
      <p:sp>
        <p:nvSpPr>
          <p:cNvPr id="20" name="TextBox 9"/>
          <p:cNvSpPr txBox="1"/>
          <p:nvPr/>
        </p:nvSpPr>
        <p:spPr>
          <a:xfrm>
            <a:off x="7370119" y="116632"/>
            <a:ext cx="1098378" cy="765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Rang A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1056</Words>
  <Application>Microsoft Office PowerPoint</Application>
  <PresentationFormat>Affichage à l'écran (4:3)</PresentationFormat>
  <Paragraphs>379</Paragraphs>
  <Slides>38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Thème Office</vt:lpstr>
      <vt:lpstr>Maladies du foie Cirrhose et complications Item 279 – item 167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Troubles hormonaux</vt:lpstr>
      <vt:lpstr>Angiomes stellaires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BILLAUD MONIQUE</dc:creator>
  <cp:lastModifiedBy>Fanny LEBOSSE</cp:lastModifiedBy>
  <cp:revision>156</cp:revision>
  <dcterms:created xsi:type="dcterms:W3CDTF">2013-02-11T13:43:34Z</dcterms:created>
  <dcterms:modified xsi:type="dcterms:W3CDTF">2024-09-17T14:56:22Z</dcterms:modified>
</cp:coreProperties>
</file>