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Black Mango" panose="02020A03060303060403" pitchFamily="18" charset="77"/>
      <p:regular r:id="rId23"/>
    </p:embeddedFont>
    <p:embeddedFont>
      <p:font typeface="Black Mango Bold" panose="02020A03060303060403" pitchFamily="18" charset="77"/>
      <p:regular r:id="rId24"/>
      <p:bold r:id="rId25"/>
    </p:embeddedFont>
    <p:embeddedFont>
      <p:font typeface="TT Hoves" panose="02000003020000060003" pitchFamily="2" charset="0"/>
      <p:regular r:id="rId26"/>
    </p:embeddedFont>
    <p:embeddedFont>
      <p:font typeface="TT Hoves Bold" panose="02000003020000060003" pitchFamily="2" charset="0"/>
      <p:regular r:id="rId27"/>
      <p:bold r:id="rId28"/>
    </p:embeddedFont>
    <p:embeddedFont>
      <p:font typeface="TT Hoves Bold Italics" panose="02000003020000060003" pitchFamily="2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14" autoAdjust="0"/>
  </p:normalViewPr>
  <p:slideViewPr>
    <p:cSldViewPr>
      <p:cViewPr varScale="1">
        <p:scale>
          <a:sx n="60" d="100"/>
          <a:sy n="60" d="100"/>
        </p:scale>
        <p:origin x="66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856792" y="7198000"/>
            <a:ext cx="5431208" cy="3089000"/>
          </a:xfrm>
          <a:custGeom>
            <a:avLst/>
            <a:gdLst/>
            <a:ahLst/>
            <a:cxnLst/>
            <a:rect l="l" t="t" r="r" b="b"/>
            <a:pathLst>
              <a:path w="5431208" h="3089000">
                <a:moveTo>
                  <a:pt x="0" y="0"/>
                </a:moveTo>
                <a:lnTo>
                  <a:pt x="5431208" y="0"/>
                </a:lnTo>
                <a:lnTo>
                  <a:pt x="5431208" y="3089000"/>
                </a:lnTo>
                <a:lnTo>
                  <a:pt x="0" y="3089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10076875"/>
            <a:ext cx="18288000" cy="420250"/>
            <a:chOff x="0" y="0"/>
            <a:chExt cx="4816593" cy="1106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110683"/>
            </a:xfrm>
            <a:custGeom>
              <a:avLst/>
              <a:gdLst/>
              <a:ahLst/>
              <a:cxnLst/>
              <a:rect l="l" t="t" r="r" b="b"/>
              <a:pathLst>
                <a:path w="4816592" h="110683">
                  <a:moveTo>
                    <a:pt x="0" y="0"/>
                  </a:moveTo>
                  <a:lnTo>
                    <a:pt x="4816592" y="0"/>
                  </a:lnTo>
                  <a:lnTo>
                    <a:pt x="4816592" y="110683"/>
                  </a:lnTo>
                  <a:lnTo>
                    <a:pt x="0" y="110683"/>
                  </a:lnTo>
                  <a:close/>
                </a:path>
              </a:pathLst>
            </a:custGeom>
            <a:solidFill>
              <a:srgbClr val="AA381E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816593" cy="158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915930" y="438292"/>
            <a:ext cx="6267833" cy="3846883"/>
          </a:xfrm>
          <a:custGeom>
            <a:avLst/>
            <a:gdLst/>
            <a:ahLst/>
            <a:cxnLst/>
            <a:rect l="l" t="t" r="r" b="b"/>
            <a:pathLst>
              <a:path w="6267833" h="3846883">
                <a:moveTo>
                  <a:pt x="0" y="0"/>
                </a:moveTo>
                <a:lnTo>
                  <a:pt x="6267833" y="0"/>
                </a:lnTo>
                <a:lnTo>
                  <a:pt x="6267833" y="3846882"/>
                </a:lnTo>
                <a:lnTo>
                  <a:pt x="0" y="38468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564125" y="2100033"/>
            <a:ext cx="1159751" cy="1159751"/>
          </a:xfrm>
          <a:custGeom>
            <a:avLst/>
            <a:gdLst/>
            <a:ahLst/>
            <a:cxnLst/>
            <a:rect l="l" t="t" r="r" b="b"/>
            <a:pathLst>
              <a:path w="1159751" h="1159751">
                <a:moveTo>
                  <a:pt x="0" y="0"/>
                </a:moveTo>
                <a:lnTo>
                  <a:pt x="1159750" y="0"/>
                </a:lnTo>
                <a:lnTo>
                  <a:pt x="1159750" y="1159750"/>
                </a:lnTo>
                <a:lnTo>
                  <a:pt x="0" y="11597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310919" y="7832938"/>
            <a:ext cx="3666162" cy="499931"/>
          </a:xfrm>
          <a:custGeom>
            <a:avLst/>
            <a:gdLst/>
            <a:ahLst/>
            <a:cxnLst/>
            <a:rect l="l" t="t" r="r" b="b"/>
            <a:pathLst>
              <a:path w="3666162" h="499931">
                <a:moveTo>
                  <a:pt x="0" y="0"/>
                </a:moveTo>
                <a:lnTo>
                  <a:pt x="3666162" y="0"/>
                </a:lnTo>
                <a:lnTo>
                  <a:pt x="3666162" y="499931"/>
                </a:lnTo>
                <a:lnTo>
                  <a:pt x="0" y="4999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0" y="7426558"/>
            <a:ext cx="4837957" cy="2860442"/>
          </a:xfrm>
          <a:custGeom>
            <a:avLst/>
            <a:gdLst/>
            <a:ahLst/>
            <a:cxnLst/>
            <a:rect l="l" t="t" r="r" b="b"/>
            <a:pathLst>
              <a:path w="4837957" h="2860442">
                <a:moveTo>
                  <a:pt x="4837957" y="0"/>
                </a:moveTo>
                <a:lnTo>
                  <a:pt x="0" y="0"/>
                </a:lnTo>
                <a:lnTo>
                  <a:pt x="0" y="2860442"/>
                </a:lnTo>
                <a:lnTo>
                  <a:pt x="4837957" y="2860442"/>
                </a:lnTo>
                <a:lnTo>
                  <a:pt x="483795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20671" flipH="1" flipV="1">
            <a:off x="13527227" y="581417"/>
            <a:ext cx="7464147" cy="4273224"/>
          </a:xfrm>
          <a:custGeom>
            <a:avLst/>
            <a:gdLst/>
            <a:ahLst/>
            <a:cxnLst/>
            <a:rect l="l" t="t" r="r" b="b"/>
            <a:pathLst>
              <a:path w="7464147" h="4273224">
                <a:moveTo>
                  <a:pt x="7464146" y="4273224"/>
                </a:moveTo>
                <a:lnTo>
                  <a:pt x="0" y="4273224"/>
                </a:lnTo>
                <a:lnTo>
                  <a:pt x="0" y="0"/>
                </a:lnTo>
                <a:lnTo>
                  <a:pt x="7464146" y="0"/>
                </a:lnTo>
                <a:lnTo>
                  <a:pt x="7464146" y="4273224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28700" y="3399342"/>
            <a:ext cx="16230600" cy="407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70"/>
              </a:lnSpc>
              <a:spcBef>
                <a:spcPct val="0"/>
              </a:spcBef>
            </a:pPr>
            <a:r>
              <a:rPr lang="en-US" sz="11693">
                <a:solidFill>
                  <a:srgbClr val="000000"/>
                </a:solidFill>
                <a:latin typeface="Black Mango"/>
                <a:ea typeface="Black Mango"/>
                <a:cs typeface="Black Mango"/>
                <a:sym typeface="Black Mango"/>
              </a:rPr>
              <a:t>CHINA’S STEROID GROWTH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076875"/>
            <a:ext cx="18288000" cy="420250"/>
            <a:chOff x="0" y="0"/>
            <a:chExt cx="4816593" cy="1106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10683"/>
            </a:xfrm>
            <a:custGeom>
              <a:avLst/>
              <a:gdLst/>
              <a:ahLst/>
              <a:cxnLst/>
              <a:rect l="l" t="t" r="r" b="b"/>
              <a:pathLst>
                <a:path w="4816592" h="110683">
                  <a:moveTo>
                    <a:pt x="0" y="0"/>
                  </a:moveTo>
                  <a:lnTo>
                    <a:pt x="4816592" y="0"/>
                  </a:lnTo>
                  <a:lnTo>
                    <a:pt x="4816592" y="110683"/>
                  </a:lnTo>
                  <a:lnTo>
                    <a:pt x="0" y="110683"/>
                  </a:lnTo>
                  <a:close/>
                </a:path>
              </a:pathLst>
            </a:custGeom>
            <a:solidFill>
              <a:srgbClr val="AA381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158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7999850"/>
            <a:ext cx="5705727" cy="2487168"/>
          </a:xfrm>
          <a:custGeom>
            <a:avLst/>
            <a:gdLst/>
            <a:ahLst/>
            <a:cxnLst/>
            <a:rect l="l" t="t" r="r" b="b"/>
            <a:pathLst>
              <a:path w="5705727" h="2487168">
                <a:moveTo>
                  <a:pt x="0" y="0"/>
                </a:moveTo>
                <a:lnTo>
                  <a:pt x="5705727" y="0"/>
                </a:lnTo>
                <a:lnTo>
                  <a:pt x="5705727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8208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3897340" y="-1128874"/>
            <a:ext cx="4390660" cy="3852805"/>
          </a:xfrm>
          <a:custGeom>
            <a:avLst/>
            <a:gdLst/>
            <a:ahLst/>
            <a:cxnLst/>
            <a:rect l="l" t="t" r="r" b="b"/>
            <a:pathLst>
              <a:path w="4390660" h="3852805">
                <a:moveTo>
                  <a:pt x="4390660" y="0"/>
                </a:moveTo>
                <a:lnTo>
                  <a:pt x="0" y="0"/>
                </a:lnTo>
                <a:lnTo>
                  <a:pt x="0" y="3852805"/>
                </a:lnTo>
                <a:lnTo>
                  <a:pt x="4390660" y="3852805"/>
                </a:lnTo>
                <a:lnTo>
                  <a:pt x="439066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539754" y="4471224"/>
            <a:ext cx="11208492" cy="5337805"/>
          </a:xfrm>
          <a:custGeom>
            <a:avLst/>
            <a:gdLst/>
            <a:ahLst/>
            <a:cxnLst/>
            <a:rect l="l" t="t" r="r" b="b"/>
            <a:pathLst>
              <a:path w="11208492" h="5337805">
                <a:moveTo>
                  <a:pt x="0" y="0"/>
                </a:moveTo>
                <a:lnTo>
                  <a:pt x="11208492" y="0"/>
                </a:lnTo>
                <a:lnTo>
                  <a:pt x="11208492" y="5337806"/>
                </a:lnTo>
                <a:lnTo>
                  <a:pt x="0" y="53378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629" r="-261" b="-7695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181387" y="1085850"/>
            <a:ext cx="10905163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9"/>
              </a:lnSpc>
            </a:pPr>
            <a:r>
              <a:rPr lang="en-US" sz="5499" b="1">
                <a:solidFill>
                  <a:srgbClr val="000000"/>
                </a:solidFill>
                <a:latin typeface="Black Mango Bold"/>
                <a:ea typeface="Black Mango Bold"/>
                <a:cs typeface="Black Mango Bold"/>
                <a:sym typeface="Black Mango Bold"/>
              </a:rPr>
              <a:t>ENVIRONMENT DEGRADATION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59557" y="2545214"/>
            <a:ext cx="11292190" cy="1926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2960" lvl="1" indent="-396480" algn="l">
              <a:lnSpc>
                <a:spcPts val="5141"/>
              </a:lnSpc>
              <a:buFont typeface="Arial"/>
              <a:buChar char="•"/>
            </a:pPr>
            <a:r>
              <a:rPr lang="en-US" sz="3672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China’s share of global CO₂ (energy-related) ≈ 31%</a:t>
            </a:r>
          </a:p>
          <a:p>
            <a:pPr marL="792960" lvl="1" indent="-396480" algn="l">
              <a:lnSpc>
                <a:spcPts val="5141"/>
              </a:lnSpc>
              <a:buFont typeface="Arial"/>
              <a:buChar char="•"/>
            </a:pPr>
            <a:r>
              <a:rPr lang="en-US" sz="3672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Emissions rose steeply post-2000, driven by coal-based power &amp; heavy industry.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748246" y="8904025"/>
            <a:ext cx="3214025" cy="1172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7"/>
              </a:lnSpc>
              <a:spcBef>
                <a:spcPct val="0"/>
              </a:spcBef>
            </a:pPr>
            <a:r>
              <a:rPr lang="en-US" sz="1684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https://data.worldbank.org/indicator/NE.CON.PRVT.ZS?locations=CN&amp;utm_source=chatgpt.com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076875"/>
            <a:ext cx="18288000" cy="420250"/>
            <a:chOff x="0" y="0"/>
            <a:chExt cx="4816593" cy="1106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10683"/>
            </a:xfrm>
            <a:custGeom>
              <a:avLst/>
              <a:gdLst/>
              <a:ahLst/>
              <a:cxnLst/>
              <a:rect l="l" t="t" r="r" b="b"/>
              <a:pathLst>
                <a:path w="4816592" h="110683">
                  <a:moveTo>
                    <a:pt x="0" y="0"/>
                  </a:moveTo>
                  <a:lnTo>
                    <a:pt x="4816592" y="0"/>
                  </a:lnTo>
                  <a:lnTo>
                    <a:pt x="4816592" y="110683"/>
                  </a:lnTo>
                  <a:lnTo>
                    <a:pt x="0" y="110683"/>
                  </a:lnTo>
                  <a:close/>
                </a:path>
              </a:pathLst>
            </a:custGeom>
            <a:solidFill>
              <a:srgbClr val="AA381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158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7999850"/>
            <a:ext cx="5705727" cy="2487168"/>
          </a:xfrm>
          <a:custGeom>
            <a:avLst/>
            <a:gdLst/>
            <a:ahLst/>
            <a:cxnLst/>
            <a:rect l="l" t="t" r="r" b="b"/>
            <a:pathLst>
              <a:path w="5705727" h="2487168">
                <a:moveTo>
                  <a:pt x="0" y="0"/>
                </a:moveTo>
                <a:lnTo>
                  <a:pt x="5705727" y="0"/>
                </a:lnTo>
                <a:lnTo>
                  <a:pt x="5705727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8208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3897340" y="-1128874"/>
            <a:ext cx="4390660" cy="3852805"/>
          </a:xfrm>
          <a:custGeom>
            <a:avLst/>
            <a:gdLst/>
            <a:ahLst/>
            <a:cxnLst/>
            <a:rect l="l" t="t" r="r" b="b"/>
            <a:pathLst>
              <a:path w="4390660" h="3852805">
                <a:moveTo>
                  <a:pt x="4390660" y="0"/>
                </a:moveTo>
                <a:lnTo>
                  <a:pt x="0" y="0"/>
                </a:lnTo>
                <a:lnTo>
                  <a:pt x="0" y="3852805"/>
                </a:lnTo>
                <a:lnTo>
                  <a:pt x="4390660" y="3852805"/>
                </a:lnTo>
                <a:lnTo>
                  <a:pt x="439066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42731" y="3143059"/>
            <a:ext cx="10994965" cy="6115241"/>
          </a:xfrm>
          <a:custGeom>
            <a:avLst/>
            <a:gdLst/>
            <a:ahLst/>
            <a:cxnLst/>
            <a:rect l="l" t="t" r="r" b="b"/>
            <a:pathLst>
              <a:path w="10994965" h="6115241">
                <a:moveTo>
                  <a:pt x="0" y="0"/>
                </a:moveTo>
                <a:lnTo>
                  <a:pt x="10994965" y="0"/>
                </a:lnTo>
                <a:lnTo>
                  <a:pt x="10994965" y="6115241"/>
                </a:lnTo>
                <a:lnTo>
                  <a:pt x="0" y="61152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852864" y="1085850"/>
            <a:ext cx="10905163" cy="153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9"/>
              </a:lnSpc>
            </a:pPr>
            <a:r>
              <a:rPr lang="en-US" sz="5499" b="1">
                <a:solidFill>
                  <a:srgbClr val="000000"/>
                </a:solidFill>
                <a:latin typeface="Black Mango Bold"/>
                <a:ea typeface="Black Mango Bold"/>
                <a:cs typeface="Black Mango Bold"/>
                <a:sym typeface="Black Mango Bold"/>
              </a:rPr>
              <a:t>REAL-ESTATE BUBBLE AND LOCAL GOVERNMENT DEBT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7282" y="5064790"/>
            <a:ext cx="6625449" cy="1135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16"/>
              </a:lnSpc>
              <a:spcBef>
                <a:spcPct val="0"/>
              </a:spcBef>
            </a:pPr>
            <a:r>
              <a:rPr lang="en-US" sz="2154" b="1" i="1">
                <a:solidFill>
                  <a:srgbClr val="000000"/>
                </a:solidFill>
                <a:latin typeface="TT Hoves Bold Italics"/>
                <a:ea typeface="TT Hoves Bold Italics"/>
                <a:cs typeface="TT Hoves Bold Italics"/>
                <a:sym typeface="TT Hoves Bold Italics"/>
              </a:rPr>
              <a:t>2009</a:t>
            </a:r>
            <a:r>
              <a:rPr lang="en-US" sz="2154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stimulus → building boom • </a:t>
            </a:r>
            <a:r>
              <a:rPr lang="en-US" sz="2154" b="1" i="1">
                <a:solidFill>
                  <a:srgbClr val="000000"/>
                </a:solidFill>
                <a:latin typeface="TT Hoves Bold Italics"/>
                <a:ea typeface="TT Hoves Bold Italics"/>
                <a:cs typeface="TT Hoves Bold Italics"/>
                <a:sym typeface="TT Hoves Bold Italics"/>
              </a:rPr>
              <a:t>2020 </a:t>
            </a:r>
            <a:r>
              <a:rPr lang="en-US" sz="2154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‘three red lines’ → squeeze • </a:t>
            </a:r>
            <a:r>
              <a:rPr lang="en-US" sz="2154" b="1" i="1">
                <a:solidFill>
                  <a:srgbClr val="000000"/>
                </a:solidFill>
                <a:latin typeface="TT Hoves Bold Italics"/>
                <a:ea typeface="TT Hoves Bold Italics"/>
                <a:cs typeface="TT Hoves Bold Italics"/>
                <a:sym typeface="TT Hoves Bold Italics"/>
              </a:rPr>
              <a:t>2023–25</a:t>
            </a:r>
            <a:r>
              <a:rPr lang="en-US" sz="2154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→ defaults &amp; refinancing.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17224" y="9345544"/>
            <a:ext cx="6575445" cy="605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1"/>
              </a:lnSpc>
            </a:pPr>
            <a:r>
              <a:rPr lang="en-US" sz="1736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https://documents1.worldbank.org/curated/en/838131468239668821</a:t>
            </a:r>
          </a:p>
          <a:p>
            <a:pPr algn="ctr">
              <a:lnSpc>
                <a:spcPts val="2431"/>
              </a:lnSpc>
              <a:spcBef>
                <a:spcPct val="0"/>
              </a:spcBef>
            </a:pPr>
            <a:r>
              <a:rPr lang="en-US" sz="1736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/pdf/wps6221.pdf?utm_source=chatgpt.com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076875"/>
            <a:ext cx="18288000" cy="420250"/>
            <a:chOff x="0" y="0"/>
            <a:chExt cx="4816593" cy="1106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10683"/>
            </a:xfrm>
            <a:custGeom>
              <a:avLst/>
              <a:gdLst/>
              <a:ahLst/>
              <a:cxnLst/>
              <a:rect l="l" t="t" r="r" b="b"/>
              <a:pathLst>
                <a:path w="4816592" h="110683">
                  <a:moveTo>
                    <a:pt x="0" y="0"/>
                  </a:moveTo>
                  <a:lnTo>
                    <a:pt x="4816592" y="0"/>
                  </a:lnTo>
                  <a:lnTo>
                    <a:pt x="4816592" y="110683"/>
                  </a:lnTo>
                  <a:lnTo>
                    <a:pt x="0" y="110683"/>
                  </a:lnTo>
                  <a:close/>
                </a:path>
              </a:pathLst>
            </a:custGeom>
            <a:solidFill>
              <a:srgbClr val="AA381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158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7999850"/>
            <a:ext cx="5705727" cy="2487168"/>
          </a:xfrm>
          <a:custGeom>
            <a:avLst/>
            <a:gdLst/>
            <a:ahLst/>
            <a:cxnLst/>
            <a:rect l="l" t="t" r="r" b="b"/>
            <a:pathLst>
              <a:path w="5705727" h="2487168">
                <a:moveTo>
                  <a:pt x="0" y="0"/>
                </a:moveTo>
                <a:lnTo>
                  <a:pt x="5705727" y="0"/>
                </a:lnTo>
                <a:lnTo>
                  <a:pt x="5705727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8208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3897340" y="-1128874"/>
            <a:ext cx="4390660" cy="3852805"/>
          </a:xfrm>
          <a:custGeom>
            <a:avLst/>
            <a:gdLst/>
            <a:ahLst/>
            <a:cxnLst/>
            <a:rect l="l" t="t" r="r" b="b"/>
            <a:pathLst>
              <a:path w="4390660" h="3852805">
                <a:moveTo>
                  <a:pt x="4390660" y="0"/>
                </a:moveTo>
                <a:lnTo>
                  <a:pt x="0" y="0"/>
                </a:lnTo>
                <a:lnTo>
                  <a:pt x="0" y="3852805"/>
                </a:lnTo>
                <a:lnTo>
                  <a:pt x="4390660" y="3852805"/>
                </a:lnTo>
                <a:lnTo>
                  <a:pt x="439066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865564" y="3645910"/>
            <a:ext cx="8832849" cy="4872051"/>
          </a:xfrm>
          <a:custGeom>
            <a:avLst/>
            <a:gdLst/>
            <a:ahLst/>
            <a:cxnLst/>
            <a:rect l="l" t="t" r="r" b="b"/>
            <a:pathLst>
              <a:path w="8832849" h="4872051">
                <a:moveTo>
                  <a:pt x="0" y="0"/>
                </a:moveTo>
                <a:lnTo>
                  <a:pt x="8832849" y="0"/>
                </a:lnTo>
                <a:lnTo>
                  <a:pt x="8832849" y="4872051"/>
                </a:lnTo>
                <a:lnTo>
                  <a:pt x="0" y="48720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45519" y="1085850"/>
            <a:ext cx="14051062" cy="153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9"/>
              </a:lnSpc>
            </a:pPr>
            <a:r>
              <a:rPr lang="en-US" sz="5499" b="1">
                <a:solidFill>
                  <a:srgbClr val="000000"/>
                </a:solidFill>
                <a:latin typeface="Black Mango Bold"/>
                <a:ea typeface="Black Mango Bold"/>
                <a:cs typeface="Black Mango Bold"/>
                <a:sym typeface="Black Mango Bold"/>
              </a:rPr>
              <a:t>OVERRELIANCE ON INVESTMENT VS. CONSUMPTION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979163" y="4693391"/>
            <a:ext cx="6774061" cy="1944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I</a:t>
            </a:r>
            <a:r>
              <a:rPr lang="en-US" sz="219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nvestment &amp; exports heavy, consumption light</a:t>
            </a:r>
          </a:p>
          <a:p>
            <a:pPr algn="ctr">
              <a:lnSpc>
                <a:spcPts val="3079"/>
              </a:lnSpc>
            </a:pPr>
            <a:endParaRPr lang="en-US" sz="2199" b="1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marL="474979" lvl="1" indent="-237490" algn="ctr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Vulnerability to external shocks</a:t>
            </a:r>
          </a:p>
          <a:p>
            <a:pPr marL="474979" lvl="1" indent="-237490" algn="ctr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Rising debt and diminishing returns</a:t>
            </a:r>
          </a:p>
          <a:p>
            <a:pPr marL="474979" lvl="1" indent="-237490" algn="ctr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Weak domestic demand → overcapacity pressures.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864179" y="9171823"/>
            <a:ext cx="8945047" cy="452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6"/>
              </a:lnSpc>
            </a:pPr>
            <a:r>
              <a:rPr lang="en-US" sz="1325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https://data.worldbank.org/indicator/NE.CON.P</a:t>
            </a:r>
          </a:p>
          <a:p>
            <a:pPr algn="ctr">
              <a:lnSpc>
                <a:spcPts val="1856"/>
              </a:lnSpc>
              <a:spcBef>
                <a:spcPct val="0"/>
              </a:spcBef>
            </a:pPr>
            <a:r>
              <a:rPr lang="en-US" sz="1325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https://www.imf.org/external/pubs/ft/wp/2007/wp07181.pdf?utm_source=chatgpt.com RVT.ZS?utm_source=chatgpt.com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076875"/>
            <a:ext cx="18288000" cy="420250"/>
            <a:chOff x="0" y="0"/>
            <a:chExt cx="4816593" cy="1106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10683"/>
            </a:xfrm>
            <a:custGeom>
              <a:avLst/>
              <a:gdLst/>
              <a:ahLst/>
              <a:cxnLst/>
              <a:rect l="l" t="t" r="r" b="b"/>
              <a:pathLst>
                <a:path w="4816592" h="110683">
                  <a:moveTo>
                    <a:pt x="0" y="0"/>
                  </a:moveTo>
                  <a:lnTo>
                    <a:pt x="4816592" y="0"/>
                  </a:lnTo>
                  <a:lnTo>
                    <a:pt x="4816592" y="110683"/>
                  </a:lnTo>
                  <a:lnTo>
                    <a:pt x="0" y="110683"/>
                  </a:lnTo>
                  <a:close/>
                </a:path>
              </a:pathLst>
            </a:custGeom>
            <a:solidFill>
              <a:srgbClr val="AA381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158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7999850"/>
            <a:ext cx="5705727" cy="2487168"/>
          </a:xfrm>
          <a:custGeom>
            <a:avLst/>
            <a:gdLst/>
            <a:ahLst/>
            <a:cxnLst/>
            <a:rect l="l" t="t" r="r" b="b"/>
            <a:pathLst>
              <a:path w="5705727" h="2487168">
                <a:moveTo>
                  <a:pt x="0" y="0"/>
                </a:moveTo>
                <a:lnTo>
                  <a:pt x="5705727" y="0"/>
                </a:lnTo>
                <a:lnTo>
                  <a:pt x="5705727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8208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3897340" y="-1128874"/>
            <a:ext cx="4390660" cy="3852805"/>
          </a:xfrm>
          <a:custGeom>
            <a:avLst/>
            <a:gdLst/>
            <a:ahLst/>
            <a:cxnLst/>
            <a:rect l="l" t="t" r="r" b="b"/>
            <a:pathLst>
              <a:path w="4390660" h="3852805">
                <a:moveTo>
                  <a:pt x="4390660" y="0"/>
                </a:moveTo>
                <a:lnTo>
                  <a:pt x="0" y="0"/>
                </a:lnTo>
                <a:lnTo>
                  <a:pt x="0" y="3852805"/>
                </a:lnTo>
                <a:lnTo>
                  <a:pt x="4390660" y="3852805"/>
                </a:lnTo>
                <a:lnTo>
                  <a:pt x="439066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572577" y="3504563"/>
            <a:ext cx="8944678" cy="5791679"/>
          </a:xfrm>
          <a:custGeom>
            <a:avLst/>
            <a:gdLst/>
            <a:ahLst/>
            <a:cxnLst/>
            <a:rect l="l" t="t" r="r" b="b"/>
            <a:pathLst>
              <a:path w="8944678" h="5791679">
                <a:moveTo>
                  <a:pt x="0" y="0"/>
                </a:moveTo>
                <a:lnTo>
                  <a:pt x="8944678" y="0"/>
                </a:lnTo>
                <a:lnTo>
                  <a:pt x="8944678" y="5791680"/>
                </a:lnTo>
                <a:lnTo>
                  <a:pt x="0" y="57916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691419" y="1165170"/>
            <a:ext cx="10537994" cy="2219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6"/>
              </a:lnSpc>
            </a:pPr>
            <a:r>
              <a:rPr lang="en-US" sz="5314" b="1">
                <a:solidFill>
                  <a:srgbClr val="000000"/>
                </a:solidFill>
                <a:latin typeface="Black Mango Bold"/>
                <a:ea typeface="Black Mango Bold"/>
                <a:cs typeface="Black Mango Bold"/>
                <a:sym typeface="Black Mango Bold"/>
              </a:rPr>
              <a:t>DISTRIBUTIONAL &amp; SOCIAL COSTS: INEQUALITY, LABOR, HUMAN RIGHTS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5716" y="4062445"/>
            <a:ext cx="8818284" cy="2513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9237" lvl="1" indent="-309619" algn="l">
              <a:lnSpc>
                <a:spcPts val="4015"/>
              </a:lnSpc>
              <a:buFont typeface="Arial"/>
              <a:buChar char="•"/>
            </a:pPr>
            <a:r>
              <a:rPr lang="en-US" sz="2868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Inequality rose through the 1990s and 2000s</a:t>
            </a:r>
          </a:p>
          <a:p>
            <a:pPr marL="619237" lvl="1" indent="-309619" algn="l">
              <a:lnSpc>
                <a:spcPts val="4015"/>
              </a:lnSpc>
              <a:buFont typeface="Arial"/>
              <a:buChar char="•"/>
            </a:pPr>
            <a:r>
              <a:rPr lang="en-US" sz="2868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youth unemployment spiked in 2023</a:t>
            </a:r>
          </a:p>
          <a:p>
            <a:pPr marL="619237" lvl="1" indent="-309619" algn="l">
              <a:lnSpc>
                <a:spcPts val="4015"/>
              </a:lnSpc>
              <a:buFont typeface="Arial"/>
              <a:buChar char="•"/>
            </a:pPr>
            <a:r>
              <a:rPr lang="en-US" sz="2868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reduction in consumption and trust due to unemployment</a:t>
            </a:r>
          </a:p>
          <a:p>
            <a:pPr algn="l">
              <a:lnSpc>
                <a:spcPts val="4015"/>
              </a:lnSpc>
              <a:spcBef>
                <a:spcPct val="0"/>
              </a:spcBef>
            </a:pPr>
            <a:endParaRPr lang="en-US" sz="2868">
              <a:solidFill>
                <a:srgbClr val="000000"/>
              </a:solidFill>
              <a:latin typeface="TT Hoves"/>
              <a:ea typeface="TT Hoves"/>
              <a:cs typeface="TT Hoves"/>
              <a:sym typeface="TT Hove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348085" y="9267668"/>
            <a:ext cx="8549254" cy="585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4"/>
              </a:lnSpc>
            </a:pPr>
            <a:r>
              <a:rPr lang="en-US" sz="170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https://www.reuters.com/world/china/rotten-tail-kids-chinas-rising-youth-unemployment</a:t>
            </a:r>
          </a:p>
          <a:p>
            <a:pPr algn="ctr">
              <a:lnSpc>
                <a:spcPts val="2384"/>
              </a:lnSpc>
              <a:spcBef>
                <a:spcPct val="0"/>
              </a:spcBef>
            </a:pPr>
            <a:r>
              <a:rPr lang="en-US" sz="170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-breeds-new-working-class-2024-08-21/?utm_source=chatgpt.com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076875"/>
            <a:ext cx="18288000" cy="420250"/>
            <a:chOff x="0" y="0"/>
            <a:chExt cx="4816593" cy="1106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10683"/>
            </a:xfrm>
            <a:custGeom>
              <a:avLst/>
              <a:gdLst/>
              <a:ahLst/>
              <a:cxnLst/>
              <a:rect l="l" t="t" r="r" b="b"/>
              <a:pathLst>
                <a:path w="4816592" h="110683">
                  <a:moveTo>
                    <a:pt x="0" y="0"/>
                  </a:moveTo>
                  <a:lnTo>
                    <a:pt x="4816592" y="0"/>
                  </a:lnTo>
                  <a:lnTo>
                    <a:pt x="4816592" y="110683"/>
                  </a:lnTo>
                  <a:lnTo>
                    <a:pt x="0" y="110683"/>
                  </a:lnTo>
                  <a:close/>
                </a:path>
              </a:pathLst>
            </a:custGeom>
            <a:solidFill>
              <a:srgbClr val="AA381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158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7999850"/>
            <a:ext cx="5705727" cy="2487168"/>
          </a:xfrm>
          <a:custGeom>
            <a:avLst/>
            <a:gdLst/>
            <a:ahLst/>
            <a:cxnLst/>
            <a:rect l="l" t="t" r="r" b="b"/>
            <a:pathLst>
              <a:path w="5705727" h="2487168">
                <a:moveTo>
                  <a:pt x="0" y="0"/>
                </a:moveTo>
                <a:lnTo>
                  <a:pt x="5705727" y="0"/>
                </a:lnTo>
                <a:lnTo>
                  <a:pt x="5705727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8208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3897340" y="-1128874"/>
            <a:ext cx="4390660" cy="3852805"/>
          </a:xfrm>
          <a:custGeom>
            <a:avLst/>
            <a:gdLst/>
            <a:ahLst/>
            <a:cxnLst/>
            <a:rect l="l" t="t" r="r" b="b"/>
            <a:pathLst>
              <a:path w="4390660" h="3852805">
                <a:moveTo>
                  <a:pt x="4390660" y="0"/>
                </a:moveTo>
                <a:lnTo>
                  <a:pt x="0" y="0"/>
                </a:lnTo>
                <a:lnTo>
                  <a:pt x="0" y="3852805"/>
                </a:lnTo>
                <a:lnTo>
                  <a:pt x="4390660" y="3852805"/>
                </a:lnTo>
                <a:lnTo>
                  <a:pt x="439066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833140" y="1085850"/>
            <a:ext cx="9335966" cy="1716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6"/>
              </a:lnSpc>
            </a:pPr>
            <a:r>
              <a:rPr lang="en-US" sz="6087" b="1">
                <a:solidFill>
                  <a:srgbClr val="000000"/>
                </a:solidFill>
                <a:latin typeface="Black Mango Bold"/>
                <a:ea typeface="Black Mango Bold"/>
                <a:cs typeface="Black Mango Bold"/>
                <a:sym typeface="Black Mango Bold"/>
              </a:rPr>
              <a:t>THE DUAL CIRCULATION STRATEGY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17679" y="3856418"/>
            <a:ext cx="11507651" cy="5786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8090" lvl="1" indent="-404045" algn="l">
              <a:lnSpc>
                <a:spcPts val="5240"/>
              </a:lnSpc>
              <a:buFont typeface="Arial"/>
              <a:buChar char="•"/>
            </a:pPr>
            <a:r>
              <a:rPr lang="en-US" sz="3742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Internal circulation (domestic-focused)</a:t>
            </a:r>
            <a:r>
              <a:rPr lang="en-US" sz="3742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:</a:t>
            </a:r>
          </a:p>
          <a:p>
            <a:pPr marL="764909" lvl="1" indent="-382455" algn="l">
              <a:lnSpc>
                <a:spcPts val="4960"/>
              </a:lnSpc>
              <a:buFont typeface="Arial"/>
              <a:buChar char="•"/>
            </a:pPr>
            <a:r>
              <a:rPr lang="en-US" sz="3542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Boosting domestic consumption</a:t>
            </a:r>
          </a:p>
          <a:p>
            <a:pPr marL="764909" lvl="1" indent="-382455" algn="l">
              <a:lnSpc>
                <a:spcPts val="4960"/>
              </a:lnSpc>
              <a:buFont typeface="Arial"/>
              <a:buChar char="•"/>
            </a:pPr>
            <a:r>
              <a:rPr lang="en-US" sz="3542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Encouraging domestic innovation</a:t>
            </a:r>
          </a:p>
          <a:p>
            <a:pPr marL="808090" lvl="1" indent="-404045" algn="l">
              <a:lnSpc>
                <a:spcPts val="5240"/>
              </a:lnSpc>
              <a:buFont typeface="Arial"/>
              <a:buChar char="•"/>
            </a:pPr>
            <a:r>
              <a:rPr lang="en-US" sz="3742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External circulation (global integration):</a:t>
            </a:r>
          </a:p>
          <a:p>
            <a:pPr marL="764911" lvl="1" indent="-382456" algn="l">
              <a:lnSpc>
                <a:spcPts val="4960"/>
              </a:lnSpc>
              <a:buFont typeface="Arial"/>
              <a:buChar char="•"/>
            </a:pPr>
            <a:r>
              <a:rPr lang="en-US" sz="3542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Rebalancing industrial structure</a:t>
            </a:r>
          </a:p>
          <a:p>
            <a:pPr marL="764911" lvl="1" indent="-382456" algn="l">
              <a:lnSpc>
                <a:spcPts val="4960"/>
              </a:lnSpc>
              <a:buFont typeface="Arial"/>
              <a:buChar char="•"/>
            </a:pPr>
            <a:r>
              <a:rPr lang="en-US" sz="3542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Strategic global engagement</a:t>
            </a:r>
          </a:p>
          <a:p>
            <a:pPr algn="l">
              <a:lnSpc>
                <a:spcPts val="5240"/>
              </a:lnSpc>
              <a:spcBef>
                <a:spcPct val="0"/>
              </a:spcBef>
            </a:pPr>
            <a:endParaRPr lang="en-US" sz="3542">
              <a:solidFill>
                <a:srgbClr val="000000"/>
              </a:solidFill>
              <a:latin typeface="TT Hoves"/>
              <a:ea typeface="TT Hoves"/>
              <a:cs typeface="TT Hoves"/>
              <a:sym typeface="TT Hoves"/>
            </a:endParaRPr>
          </a:p>
          <a:p>
            <a:pPr algn="l">
              <a:lnSpc>
                <a:spcPts val="5240"/>
              </a:lnSpc>
              <a:spcBef>
                <a:spcPct val="0"/>
              </a:spcBef>
            </a:pPr>
            <a:endParaRPr lang="en-US" sz="3542">
              <a:solidFill>
                <a:srgbClr val="000000"/>
              </a:solidFill>
              <a:latin typeface="TT Hoves"/>
              <a:ea typeface="TT Hoves"/>
              <a:cs typeface="TT Hoves"/>
              <a:sym typeface="TT Hoves"/>
            </a:endParaRPr>
          </a:p>
          <a:p>
            <a:pPr algn="l">
              <a:lnSpc>
                <a:spcPts val="5240"/>
              </a:lnSpc>
              <a:spcBef>
                <a:spcPct val="0"/>
              </a:spcBef>
            </a:pPr>
            <a:endParaRPr lang="en-US" sz="3542">
              <a:solidFill>
                <a:srgbClr val="000000"/>
              </a:solidFill>
              <a:latin typeface="TT Hoves"/>
              <a:ea typeface="TT Hoves"/>
              <a:cs typeface="TT Hoves"/>
              <a:sym typeface="TT Hove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076875"/>
            <a:ext cx="18288000" cy="420250"/>
            <a:chOff x="0" y="0"/>
            <a:chExt cx="4816593" cy="1106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10683"/>
            </a:xfrm>
            <a:custGeom>
              <a:avLst/>
              <a:gdLst/>
              <a:ahLst/>
              <a:cxnLst/>
              <a:rect l="l" t="t" r="r" b="b"/>
              <a:pathLst>
                <a:path w="4816592" h="110683">
                  <a:moveTo>
                    <a:pt x="0" y="0"/>
                  </a:moveTo>
                  <a:lnTo>
                    <a:pt x="4816592" y="0"/>
                  </a:lnTo>
                  <a:lnTo>
                    <a:pt x="4816592" y="110683"/>
                  </a:lnTo>
                  <a:lnTo>
                    <a:pt x="0" y="110683"/>
                  </a:lnTo>
                  <a:close/>
                </a:path>
              </a:pathLst>
            </a:custGeom>
            <a:solidFill>
              <a:srgbClr val="AA381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158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7999850"/>
            <a:ext cx="5705727" cy="2487168"/>
          </a:xfrm>
          <a:custGeom>
            <a:avLst/>
            <a:gdLst/>
            <a:ahLst/>
            <a:cxnLst/>
            <a:rect l="l" t="t" r="r" b="b"/>
            <a:pathLst>
              <a:path w="5705727" h="2487168">
                <a:moveTo>
                  <a:pt x="0" y="0"/>
                </a:moveTo>
                <a:lnTo>
                  <a:pt x="5705727" y="0"/>
                </a:lnTo>
                <a:lnTo>
                  <a:pt x="5705727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8208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3897340" y="-1128874"/>
            <a:ext cx="4390660" cy="3852805"/>
          </a:xfrm>
          <a:custGeom>
            <a:avLst/>
            <a:gdLst/>
            <a:ahLst/>
            <a:cxnLst/>
            <a:rect l="l" t="t" r="r" b="b"/>
            <a:pathLst>
              <a:path w="4390660" h="3852805">
                <a:moveTo>
                  <a:pt x="4390660" y="0"/>
                </a:moveTo>
                <a:lnTo>
                  <a:pt x="0" y="0"/>
                </a:lnTo>
                <a:lnTo>
                  <a:pt x="0" y="3852805"/>
                </a:lnTo>
                <a:lnTo>
                  <a:pt x="4390660" y="3852805"/>
                </a:lnTo>
                <a:lnTo>
                  <a:pt x="439066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2723931"/>
            <a:ext cx="8519282" cy="6559847"/>
          </a:xfrm>
          <a:custGeom>
            <a:avLst/>
            <a:gdLst/>
            <a:ahLst/>
            <a:cxnLst/>
            <a:rect l="l" t="t" r="r" b="b"/>
            <a:pathLst>
              <a:path w="8519282" h="6559847">
                <a:moveTo>
                  <a:pt x="0" y="0"/>
                </a:moveTo>
                <a:lnTo>
                  <a:pt x="8519282" y="0"/>
                </a:lnTo>
                <a:lnTo>
                  <a:pt x="8519282" y="6559847"/>
                </a:lnTo>
                <a:lnTo>
                  <a:pt x="0" y="65598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517421" y="2853140"/>
            <a:ext cx="10759838" cy="6489188"/>
          </a:xfrm>
          <a:custGeom>
            <a:avLst/>
            <a:gdLst/>
            <a:ahLst/>
            <a:cxnLst/>
            <a:rect l="l" t="t" r="r" b="b"/>
            <a:pathLst>
              <a:path w="10759838" h="6489188">
                <a:moveTo>
                  <a:pt x="0" y="0"/>
                </a:moveTo>
                <a:lnTo>
                  <a:pt x="10759838" y="0"/>
                </a:lnTo>
                <a:lnTo>
                  <a:pt x="10759838" y="6489189"/>
                </a:lnTo>
                <a:lnTo>
                  <a:pt x="0" y="64891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2228" r="-719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691419" y="1085850"/>
            <a:ext cx="9655727" cy="176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sz="6284" b="1">
                <a:solidFill>
                  <a:srgbClr val="000000"/>
                </a:solidFill>
                <a:latin typeface="Black Mango Bold"/>
                <a:ea typeface="Black Mango Bold"/>
                <a:cs typeface="Black Mango Bold"/>
                <a:sym typeface="Black Mango Bold"/>
              </a:rPr>
              <a:t>THE DUAL CIRCULATION STRATEGY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-1263316" y="9294704"/>
            <a:ext cx="13347145" cy="356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7"/>
              </a:lnSpc>
              <a:spcBef>
                <a:spcPct val="0"/>
              </a:spcBef>
            </a:pPr>
            <a:r>
              <a:rPr lang="en-US" sz="2084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Source: Author’s own analysis based on UN Comtrade, IMF, WEO Data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504947" y="9375200"/>
            <a:ext cx="8783053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By strengthening its domestic market, China plans to boost its global economic influence. © macpixxel for GIS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076875"/>
            <a:ext cx="18288000" cy="420250"/>
            <a:chOff x="0" y="0"/>
            <a:chExt cx="4816593" cy="1106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10683"/>
            </a:xfrm>
            <a:custGeom>
              <a:avLst/>
              <a:gdLst/>
              <a:ahLst/>
              <a:cxnLst/>
              <a:rect l="l" t="t" r="r" b="b"/>
              <a:pathLst>
                <a:path w="4816592" h="110683">
                  <a:moveTo>
                    <a:pt x="0" y="0"/>
                  </a:moveTo>
                  <a:lnTo>
                    <a:pt x="4816592" y="0"/>
                  </a:lnTo>
                  <a:lnTo>
                    <a:pt x="4816592" y="110683"/>
                  </a:lnTo>
                  <a:lnTo>
                    <a:pt x="0" y="110683"/>
                  </a:lnTo>
                  <a:close/>
                </a:path>
              </a:pathLst>
            </a:custGeom>
            <a:solidFill>
              <a:srgbClr val="AA381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158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7999850"/>
            <a:ext cx="5705727" cy="2487168"/>
          </a:xfrm>
          <a:custGeom>
            <a:avLst/>
            <a:gdLst/>
            <a:ahLst/>
            <a:cxnLst/>
            <a:rect l="l" t="t" r="r" b="b"/>
            <a:pathLst>
              <a:path w="5705727" h="2487168">
                <a:moveTo>
                  <a:pt x="0" y="0"/>
                </a:moveTo>
                <a:lnTo>
                  <a:pt x="5705727" y="0"/>
                </a:lnTo>
                <a:lnTo>
                  <a:pt x="5705727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8208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3897340" y="-1128874"/>
            <a:ext cx="4390660" cy="3852805"/>
          </a:xfrm>
          <a:custGeom>
            <a:avLst/>
            <a:gdLst/>
            <a:ahLst/>
            <a:cxnLst/>
            <a:rect l="l" t="t" r="r" b="b"/>
            <a:pathLst>
              <a:path w="4390660" h="3852805">
                <a:moveTo>
                  <a:pt x="4390660" y="0"/>
                </a:moveTo>
                <a:lnTo>
                  <a:pt x="0" y="0"/>
                </a:lnTo>
                <a:lnTo>
                  <a:pt x="0" y="3852805"/>
                </a:lnTo>
                <a:lnTo>
                  <a:pt x="4390660" y="3852805"/>
                </a:lnTo>
                <a:lnTo>
                  <a:pt x="439066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360937" y="2819099"/>
            <a:ext cx="9927063" cy="6595075"/>
          </a:xfrm>
          <a:custGeom>
            <a:avLst/>
            <a:gdLst/>
            <a:ahLst/>
            <a:cxnLst/>
            <a:rect l="l" t="t" r="r" b="b"/>
            <a:pathLst>
              <a:path w="9927063" h="6595075">
                <a:moveTo>
                  <a:pt x="0" y="0"/>
                </a:moveTo>
                <a:lnTo>
                  <a:pt x="9927063" y="0"/>
                </a:lnTo>
                <a:lnTo>
                  <a:pt x="9927063" y="6595075"/>
                </a:lnTo>
                <a:lnTo>
                  <a:pt x="0" y="65950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148" r="-314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32340" y="356556"/>
            <a:ext cx="10515770" cy="236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59"/>
              </a:lnSpc>
            </a:pPr>
            <a:r>
              <a:rPr lang="en-US" sz="8417" b="1">
                <a:solidFill>
                  <a:srgbClr val="000000"/>
                </a:solidFill>
                <a:latin typeface="Black Mango Bold"/>
                <a:ea typeface="Black Mango Bold"/>
                <a:cs typeface="Black Mango Bold"/>
                <a:sym typeface="Black Mango Bold"/>
              </a:rPr>
              <a:t>CURRENT CHALLENGES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0147" y="3494695"/>
            <a:ext cx="11292190" cy="3221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2960" lvl="1" indent="-396480" algn="l">
              <a:lnSpc>
                <a:spcPts val="5141"/>
              </a:lnSpc>
              <a:buFont typeface="Arial"/>
              <a:buChar char="•"/>
            </a:pPr>
            <a:r>
              <a:rPr lang="en-US" sz="3672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Aging  population</a:t>
            </a:r>
          </a:p>
          <a:p>
            <a:pPr marL="792960" lvl="1" indent="-396480" algn="l">
              <a:lnSpc>
                <a:spcPts val="5141"/>
              </a:lnSpc>
              <a:buFont typeface="Arial"/>
              <a:buChar char="•"/>
            </a:pPr>
            <a:r>
              <a:rPr lang="en-US" sz="3672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Slowing Growth</a:t>
            </a:r>
          </a:p>
          <a:p>
            <a:pPr marL="792960" lvl="1" indent="-396480" algn="l">
              <a:lnSpc>
                <a:spcPts val="5141"/>
              </a:lnSpc>
              <a:buFont typeface="Arial"/>
              <a:buChar char="•"/>
            </a:pPr>
            <a:r>
              <a:rPr lang="en-US" sz="3672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US-China Trade Tensions</a:t>
            </a:r>
          </a:p>
          <a:p>
            <a:pPr marL="792960" lvl="1" indent="-396480" algn="l">
              <a:lnSpc>
                <a:spcPts val="5141"/>
              </a:lnSpc>
              <a:spcBef>
                <a:spcPct val="0"/>
              </a:spcBef>
              <a:buFont typeface="Arial"/>
              <a:buChar char="•"/>
            </a:pPr>
            <a:r>
              <a:rPr lang="en-US" sz="3672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Decoupling</a:t>
            </a:r>
          </a:p>
          <a:p>
            <a:pPr algn="l">
              <a:lnSpc>
                <a:spcPts val="5141"/>
              </a:lnSpc>
              <a:spcBef>
                <a:spcPct val="0"/>
              </a:spcBef>
            </a:pPr>
            <a:endParaRPr lang="en-US" sz="3672" b="1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360937" y="9461717"/>
            <a:ext cx="9927063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Source: https://www.macrotrends.net/global-metrics/countries/chn/china/gdp-growth-rate, Figure 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888274" y="2365074"/>
            <a:ext cx="2381409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GDP Growth: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076875"/>
            <a:ext cx="18288000" cy="420250"/>
            <a:chOff x="0" y="0"/>
            <a:chExt cx="4816593" cy="1106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10683"/>
            </a:xfrm>
            <a:custGeom>
              <a:avLst/>
              <a:gdLst/>
              <a:ahLst/>
              <a:cxnLst/>
              <a:rect l="l" t="t" r="r" b="b"/>
              <a:pathLst>
                <a:path w="4816592" h="110683">
                  <a:moveTo>
                    <a:pt x="0" y="0"/>
                  </a:moveTo>
                  <a:lnTo>
                    <a:pt x="4816592" y="0"/>
                  </a:lnTo>
                  <a:lnTo>
                    <a:pt x="4816592" y="110683"/>
                  </a:lnTo>
                  <a:lnTo>
                    <a:pt x="0" y="110683"/>
                  </a:lnTo>
                  <a:close/>
                </a:path>
              </a:pathLst>
            </a:custGeom>
            <a:solidFill>
              <a:srgbClr val="AA381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158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7999850"/>
            <a:ext cx="5705727" cy="2487168"/>
          </a:xfrm>
          <a:custGeom>
            <a:avLst/>
            <a:gdLst/>
            <a:ahLst/>
            <a:cxnLst/>
            <a:rect l="l" t="t" r="r" b="b"/>
            <a:pathLst>
              <a:path w="5705727" h="2487168">
                <a:moveTo>
                  <a:pt x="0" y="0"/>
                </a:moveTo>
                <a:lnTo>
                  <a:pt x="5705727" y="0"/>
                </a:lnTo>
                <a:lnTo>
                  <a:pt x="5705727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8208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3897340" y="-1128874"/>
            <a:ext cx="4390660" cy="3852805"/>
          </a:xfrm>
          <a:custGeom>
            <a:avLst/>
            <a:gdLst/>
            <a:ahLst/>
            <a:cxnLst/>
            <a:rect l="l" t="t" r="r" b="b"/>
            <a:pathLst>
              <a:path w="4390660" h="3852805">
                <a:moveTo>
                  <a:pt x="4390660" y="0"/>
                </a:moveTo>
                <a:lnTo>
                  <a:pt x="0" y="0"/>
                </a:lnTo>
                <a:lnTo>
                  <a:pt x="0" y="3852805"/>
                </a:lnTo>
                <a:lnTo>
                  <a:pt x="4390660" y="3852805"/>
                </a:lnTo>
                <a:lnTo>
                  <a:pt x="439066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791822" y="4656891"/>
            <a:ext cx="8496178" cy="5630109"/>
          </a:xfrm>
          <a:custGeom>
            <a:avLst/>
            <a:gdLst/>
            <a:ahLst/>
            <a:cxnLst/>
            <a:rect l="l" t="t" r="r" b="b"/>
            <a:pathLst>
              <a:path w="8496178" h="5630109">
                <a:moveTo>
                  <a:pt x="0" y="0"/>
                </a:moveTo>
                <a:lnTo>
                  <a:pt x="8496178" y="0"/>
                </a:lnTo>
                <a:lnTo>
                  <a:pt x="8496178" y="5630109"/>
                </a:lnTo>
                <a:lnTo>
                  <a:pt x="0" y="5630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216" r="-377" b="-135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4451225"/>
            <a:ext cx="8220332" cy="5835775"/>
          </a:xfrm>
          <a:custGeom>
            <a:avLst/>
            <a:gdLst/>
            <a:ahLst/>
            <a:cxnLst/>
            <a:rect l="l" t="t" r="r" b="b"/>
            <a:pathLst>
              <a:path w="8220332" h="5835775">
                <a:moveTo>
                  <a:pt x="0" y="0"/>
                </a:moveTo>
                <a:lnTo>
                  <a:pt x="8220332" y="0"/>
                </a:lnTo>
                <a:lnTo>
                  <a:pt x="8220332" y="5835775"/>
                </a:lnTo>
                <a:lnTo>
                  <a:pt x="0" y="58357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844" r="-365" b="-3421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948989" y="-152400"/>
            <a:ext cx="8390021" cy="292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88"/>
              </a:lnSpc>
              <a:spcBef>
                <a:spcPct val="0"/>
              </a:spcBef>
            </a:pPr>
            <a:r>
              <a:rPr lang="en-US" sz="8420" b="1">
                <a:solidFill>
                  <a:srgbClr val="000000"/>
                </a:solidFill>
                <a:latin typeface="Black Mango Bold"/>
                <a:ea typeface="Black Mango Bold"/>
                <a:cs typeface="Black Mango Bold"/>
                <a:sym typeface="Black Mango Bold"/>
              </a:rPr>
              <a:t>Current challenges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71133" y="2666781"/>
            <a:ext cx="85407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551803" y="2907129"/>
            <a:ext cx="3922077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China Exports to USA: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0" y="2907129"/>
            <a:ext cx="3489158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Aging population: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076875"/>
            <a:ext cx="18288000" cy="420250"/>
            <a:chOff x="0" y="0"/>
            <a:chExt cx="4816593" cy="1106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10683"/>
            </a:xfrm>
            <a:custGeom>
              <a:avLst/>
              <a:gdLst/>
              <a:ahLst/>
              <a:cxnLst/>
              <a:rect l="l" t="t" r="r" b="b"/>
              <a:pathLst>
                <a:path w="4816592" h="110683">
                  <a:moveTo>
                    <a:pt x="0" y="0"/>
                  </a:moveTo>
                  <a:lnTo>
                    <a:pt x="4816592" y="0"/>
                  </a:lnTo>
                  <a:lnTo>
                    <a:pt x="4816592" y="110683"/>
                  </a:lnTo>
                  <a:lnTo>
                    <a:pt x="0" y="110683"/>
                  </a:lnTo>
                  <a:close/>
                </a:path>
              </a:pathLst>
            </a:custGeom>
            <a:solidFill>
              <a:srgbClr val="AA381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158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7999850"/>
            <a:ext cx="5705727" cy="2487168"/>
          </a:xfrm>
          <a:custGeom>
            <a:avLst/>
            <a:gdLst/>
            <a:ahLst/>
            <a:cxnLst/>
            <a:rect l="l" t="t" r="r" b="b"/>
            <a:pathLst>
              <a:path w="5705727" h="2487168">
                <a:moveTo>
                  <a:pt x="0" y="0"/>
                </a:moveTo>
                <a:lnTo>
                  <a:pt x="5705727" y="0"/>
                </a:lnTo>
                <a:lnTo>
                  <a:pt x="5705727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8208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3897340" y="-1128874"/>
            <a:ext cx="4390660" cy="3852805"/>
          </a:xfrm>
          <a:custGeom>
            <a:avLst/>
            <a:gdLst/>
            <a:ahLst/>
            <a:cxnLst/>
            <a:rect l="l" t="t" r="r" b="b"/>
            <a:pathLst>
              <a:path w="4390660" h="3852805">
                <a:moveTo>
                  <a:pt x="4390660" y="0"/>
                </a:moveTo>
                <a:lnTo>
                  <a:pt x="0" y="0"/>
                </a:lnTo>
                <a:lnTo>
                  <a:pt x="0" y="3852805"/>
                </a:lnTo>
                <a:lnTo>
                  <a:pt x="4390660" y="3852805"/>
                </a:lnTo>
                <a:lnTo>
                  <a:pt x="439066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359802" y="3932618"/>
            <a:ext cx="7928198" cy="4878891"/>
          </a:xfrm>
          <a:custGeom>
            <a:avLst/>
            <a:gdLst/>
            <a:ahLst/>
            <a:cxnLst/>
            <a:rect l="l" t="t" r="r" b="b"/>
            <a:pathLst>
              <a:path w="7928198" h="4878891">
                <a:moveTo>
                  <a:pt x="0" y="0"/>
                </a:moveTo>
                <a:lnTo>
                  <a:pt x="7928198" y="0"/>
                </a:lnTo>
                <a:lnTo>
                  <a:pt x="7928198" y="4878891"/>
                </a:lnTo>
                <a:lnTo>
                  <a:pt x="0" y="48788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691419" y="1085850"/>
            <a:ext cx="8881581" cy="1739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81"/>
              </a:lnSpc>
            </a:pPr>
            <a:r>
              <a:rPr lang="en-US" sz="6164" b="1">
                <a:solidFill>
                  <a:srgbClr val="000000"/>
                </a:solidFill>
                <a:latin typeface="Black Mango Bold"/>
                <a:ea typeface="Black Mango Bold"/>
                <a:cs typeface="Black Mango Bold"/>
                <a:sym typeface="Black Mango Bold"/>
              </a:rPr>
              <a:t>GLOBAL IMPLICATIONS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0" y="3837368"/>
            <a:ext cx="15227446" cy="5216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69301" lvl="1" indent="-534651" algn="l">
              <a:lnSpc>
                <a:spcPts val="6933"/>
              </a:lnSpc>
              <a:buFont typeface="Arial"/>
              <a:buChar char="•"/>
            </a:pPr>
            <a:r>
              <a:rPr lang="en-US" sz="4952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Belt and Road initiative</a:t>
            </a:r>
          </a:p>
          <a:p>
            <a:pPr marL="1069301" lvl="1" indent="-534651" algn="l">
              <a:lnSpc>
                <a:spcPts val="6933"/>
              </a:lnSpc>
              <a:buFont typeface="Arial"/>
              <a:buChar char="•"/>
            </a:pPr>
            <a:r>
              <a:rPr lang="en-US" sz="4952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AI and technology</a:t>
            </a:r>
          </a:p>
          <a:p>
            <a:pPr marL="1069301" lvl="1" indent="-534651" algn="l">
              <a:lnSpc>
                <a:spcPts val="6933"/>
              </a:lnSpc>
              <a:buFont typeface="Arial"/>
              <a:buChar char="•"/>
            </a:pPr>
            <a:r>
              <a:rPr lang="en-US" sz="4952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Geopolitical influence </a:t>
            </a:r>
          </a:p>
          <a:p>
            <a:pPr marL="1069301" lvl="1" indent="-534651" algn="l">
              <a:lnSpc>
                <a:spcPts val="6933"/>
              </a:lnSpc>
              <a:buFont typeface="Arial"/>
              <a:buChar char="•"/>
            </a:pPr>
            <a:r>
              <a:rPr lang="en-US" sz="4952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Long-term impacts</a:t>
            </a:r>
          </a:p>
          <a:p>
            <a:pPr algn="l">
              <a:lnSpc>
                <a:spcPts val="6933"/>
              </a:lnSpc>
              <a:spcBef>
                <a:spcPct val="0"/>
              </a:spcBef>
            </a:pPr>
            <a:endParaRPr lang="en-US" sz="4952" b="1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l">
              <a:lnSpc>
                <a:spcPts val="6933"/>
              </a:lnSpc>
              <a:spcBef>
                <a:spcPct val="0"/>
              </a:spcBef>
            </a:pPr>
            <a:endParaRPr lang="en-US" sz="4952" b="1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020021" y="8974228"/>
            <a:ext cx="12197744" cy="269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3"/>
              </a:lnSpc>
              <a:spcBef>
                <a:spcPct val="0"/>
              </a:spcBef>
            </a:pPr>
            <a:r>
              <a:rPr lang="en-US" sz="1595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Yhttps://c.ndtvimg.com/2024-12/s5nmp5pg_china-ai_625x300_06_December_24.jpg?im=FitAndFill,algorithm=dnn,width=773,height=435t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076875"/>
            <a:ext cx="18288000" cy="420250"/>
            <a:chOff x="0" y="0"/>
            <a:chExt cx="4816593" cy="1106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10683"/>
            </a:xfrm>
            <a:custGeom>
              <a:avLst/>
              <a:gdLst/>
              <a:ahLst/>
              <a:cxnLst/>
              <a:rect l="l" t="t" r="r" b="b"/>
              <a:pathLst>
                <a:path w="4816592" h="110683">
                  <a:moveTo>
                    <a:pt x="0" y="0"/>
                  </a:moveTo>
                  <a:lnTo>
                    <a:pt x="4816592" y="0"/>
                  </a:lnTo>
                  <a:lnTo>
                    <a:pt x="4816592" y="110683"/>
                  </a:lnTo>
                  <a:lnTo>
                    <a:pt x="0" y="110683"/>
                  </a:lnTo>
                  <a:close/>
                </a:path>
              </a:pathLst>
            </a:custGeom>
            <a:solidFill>
              <a:srgbClr val="AA381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158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7999850"/>
            <a:ext cx="5705727" cy="2487168"/>
          </a:xfrm>
          <a:custGeom>
            <a:avLst/>
            <a:gdLst/>
            <a:ahLst/>
            <a:cxnLst/>
            <a:rect l="l" t="t" r="r" b="b"/>
            <a:pathLst>
              <a:path w="5705727" h="2487168">
                <a:moveTo>
                  <a:pt x="0" y="0"/>
                </a:moveTo>
                <a:lnTo>
                  <a:pt x="5705727" y="0"/>
                </a:lnTo>
                <a:lnTo>
                  <a:pt x="5705727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8208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3897340" y="-1128874"/>
            <a:ext cx="4390660" cy="3852805"/>
          </a:xfrm>
          <a:custGeom>
            <a:avLst/>
            <a:gdLst/>
            <a:ahLst/>
            <a:cxnLst/>
            <a:rect l="l" t="t" r="r" b="b"/>
            <a:pathLst>
              <a:path w="4390660" h="3852805">
                <a:moveTo>
                  <a:pt x="4390660" y="0"/>
                </a:moveTo>
                <a:lnTo>
                  <a:pt x="0" y="0"/>
                </a:lnTo>
                <a:lnTo>
                  <a:pt x="0" y="3852805"/>
                </a:lnTo>
                <a:lnTo>
                  <a:pt x="4390660" y="3852805"/>
                </a:lnTo>
                <a:lnTo>
                  <a:pt x="439066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3168701"/>
            <a:ext cx="8821245" cy="6396832"/>
          </a:xfrm>
          <a:custGeom>
            <a:avLst/>
            <a:gdLst/>
            <a:ahLst/>
            <a:cxnLst/>
            <a:rect l="l" t="t" r="r" b="b"/>
            <a:pathLst>
              <a:path w="8821245" h="6396832">
                <a:moveTo>
                  <a:pt x="0" y="0"/>
                </a:moveTo>
                <a:lnTo>
                  <a:pt x="8821245" y="0"/>
                </a:lnTo>
                <a:lnTo>
                  <a:pt x="8821245" y="6396832"/>
                </a:lnTo>
                <a:lnTo>
                  <a:pt x="0" y="6396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864" r="-25936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821245" y="3391269"/>
            <a:ext cx="9466755" cy="6279123"/>
          </a:xfrm>
          <a:custGeom>
            <a:avLst/>
            <a:gdLst/>
            <a:ahLst/>
            <a:cxnLst/>
            <a:rect l="l" t="t" r="r" b="b"/>
            <a:pathLst>
              <a:path w="9466755" h="6279123">
                <a:moveTo>
                  <a:pt x="0" y="0"/>
                </a:moveTo>
                <a:lnTo>
                  <a:pt x="9466755" y="0"/>
                </a:lnTo>
                <a:lnTo>
                  <a:pt x="9466755" y="6279123"/>
                </a:lnTo>
                <a:lnTo>
                  <a:pt x="0" y="62791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55" r="-955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721498" y="187595"/>
            <a:ext cx="8881581" cy="1739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81"/>
              </a:lnSpc>
            </a:pPr>
            <a:r>
              <a:rPr lang="en-US" sz="6164" b="1">
                <a:solidFill>
                  <a:srgbClr val="000000"/>
                </a:solidFill>
                <a:latin typeface="Black Mango Bold"/>
                <a:ea typeface="Black Mango Bold"/>
                <a:cs typeface="Black Mango Bold"/>
                <a:sym typeface="Black Mango Bold"/>
              </a:rPr>
              <a:t>GLOBAL IMPLICATIONS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62685" y="9622767"/>
            <a:ext cx="625856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YFig 1 China BRI investment engagement 2013-2025 H1t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0" y="2305101"/>
            <a:ext cx="6547938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Chinese engagement in BRI since 2013: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059695" y="9516721"/>
            <a:ext cx="2184400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Source:Merics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44000" y="2378124"/>
            <a:ext cx="4122420" cy="50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International AI build-up: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076875"/>
            <a:ext cx="18288000" cy="420250"/>
            <a:chOff x="0" y="0"/>
            <a:chExt cx="4816593" cy="1106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10683"/>
            </a:xfrm>
            <a:custGeom>
              <a:avLst/>
              <a:gdLst/>
              <a:ahLst/>
              <a:cxnLst/>
              <a:rect l="l" t="t" r="r" b="b"/>
              <a:pathLst>
                <a:path w="4816592" h="110683">
                  <a:moveTo>
                    <a:pt x="0" y="0"/>
                  </a:moveTo>
                  <a:lnTo>
                    <a:pt x="4816592" y="0"/>
                  </a:lnTo>
                  <a:lnTo>
                    <a:pt x="4816592" y="110683"/>
                  </a:lnTo>
                  <a:lnTo>
                    <a:pt x="0" y="110683"/>
                  </a:lnTo>
                  <a:close/>
                </a:path>
              </a:pathLst>
            </a:custGeom>
            <a:solidFill>
              <a:srgbClr val="AA381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158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7999850"/>
            <a:ext cx="5705727" cy="2487168"/>
          </a:xfrm>
          <a:custGeom>
            <a:avLst/>
            <a:gdLst/>
            <a:ahLst/>
            <a:cxnLst/>
            <a:rect l="l" t="t" r="r" b="b"/>
            <a:pathLst>
              <a:path w="5705727" h="2487168">
                <a:moveTo>
                  <a:pt x="0" y="0"/>
                </a:moveTo>
                <a:lnTo>
                  <a:pt x="5705727" y="0"/>
                </a:lnTo>
                <a:lnTo>
                  <a:pt x="5705727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8208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3897340" y="-1128874"/>
            <a:ext cx="4390660" cy="3852805"/>
          </a:xfrm>
          <a:custGeom>
            <a:avLst/>
            <a:gdLst/>
            <a:ahLst/>
            <a:cxnLst/>
            <a:rect l="l" t="t" r="r" b="b"/>
            <a:pathLst>
              <a:path w="4390660" h="3852805">
                <a:moveTo>
                  <a:pt x="4390660" y="0"/>
                </a:moveTo>
                <a:lnTo>
                  <a:pt x="0" y="0"/>
                </a:lnTo>
                <a:lnTo>
                  <a:pt x="0" y="3852805"/>
                </a:lnTo>
                <a:lnTo>
                  <a:pt x="4390660" y="3852805"/>
                </a:lnTo>
                <a:lnTo>
                  <a:pt x="439066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691419" y="1133475"/>
            <a:ext cx="10905163" cy="1537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79"/>
              </a:lnSpc>
            </a:pPr>
            <a:r>
              <a:rPr lang="en-US" sz="10799" b="1">
                <a:solidFill>
                  <a:srgbClr val="000000"/>
                </a:solidFill>
                <a:latin typeface="Black Mango Bold"/>
                <a:ea typeface="Black Mango Bold"/>
                <a:cs typeface="Black Mango Bold"/>
                <a:sym typeface="Black Mango Bold"/>
              </a:rPr>
              <a:t>CONTENT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33140" y="3856418"/>
            <a:ext cx="11292190" cy="3221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2960" lvl="1" indent="-396480" algn="l">
              <a:lnSpc>
                <a:spcPts val="5141"/>
              </a:lnSpc>
              <a:buFont typeface="Arial"/>
              <a:buChar char="•"/>
            </a:pPr>
            <a:r>
              <a:rPr lang="en-US" sz="3672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Historical and structural foundation of China's growth</a:t>
            </a:r>
          </a:p>
          <a:p>
            <a:pPr marL="792960" lvl="1" indent="-396480" algn="l">
              <a:lnSpc>
                <a:spcPts val="5141"/>
              </a:lnSpc>
              <a:buFont typeface="Arial"/>
              <a:buChar char="•"/>
            </a:pPr>
            <a:r>
              <a:rPr lang="en-US" sz="3672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The costs and imbalances of rapid growth</a:t>
            </a:r>
          </a:p>
          <a:p>
            <a:pPr marL="792960" lvl="1" indent="-396480" algn="l">
              <a:lnSpc>
                <a:spcPts val="5141"/>
              </a:lnSpc>
              <a:spcBef>
                <a:spcPct val="0"/>
              </a:spcBef>
              <a:buFont typeface="Arial"/>
              <a:buChar char="•"/>
            </a:pPr>
            <a:r>
              <a:rPr lang="en-US" sz="3672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China's Transition and Global Implications</a:t>
            </a:r>
          </a:p>
          <a:p>
            <a:pPr algn="l">
              <a:lnSpc>
                <a:spcPts val="5141"/>
              </a:lnSpc>
              <a:spcBef>
                <a:spcPct val="0"/>
              </a:spcBef>
            </a:pPr>
            <a:endParaRPr lang="en-US" sz="3672">
              <a:solidFill>
                <a:srgbClr val="000000"/>
              </a:solidFill>
              <a:latin typeface="TT Hoves"/>
              <a:ea typeface="TT Hoves"/>
              <a:cs typeface="TT Hoves"/>
              <a:sym typeface="TT Hove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076875"/>
            <a:ext cx="18288000" cy="420250"/>
            <a:chOff x="0" y="0"/>
            <a:chExt cx="4816593" cy="1106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10683"/>
            </a:xfrm>
            <a:custGeom>
              <a:avLst/>
              <a:gdLst/>
              <a:ahLst/>
              <a:cxnLst/>
              <a:rect l="l" t="t" r="r" b="b"/>
              <a:pathLst>
                <a:path w="4816592" h="110683">
                  <a:moveTo>
                    <a:pt x="0" y="0"/>
                  </a:moveTo>
                  <a:lnTo>
                    <a:pt x="4816592" y="0"/>
                  </a:lnTo>
                  <a:lnTo>
                    <a:pt x="4816592" y="110683"/>
                  </a:lnTo>
                  <a:lnTo>
                    <a:pt x="0" y="110683"/>
                  </a:lnTo>
                  <a:close/>
                </a:path>
              </a:pathLst>
            </a:custGeom>
            <a:solidFill>
              <a:srgbClr val="AA381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158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7999850"/>
            <a:ext cx="5705727" cy="2487168"/>
          </a:xfrm>
          <a:custGeom>
            <a:avLst/>
            <a:gdLst/>
            <a:ahLst/>
            <a:cxnLst/>
            <a:rect l="l" t="t" r="r" b="b"/>
            <a:pathLst>
              <a:path w="5705727" h="2487168">
                <a:moveTo>
                  <a:pt x="0" y="0"/>
                </a:moveTo>
                <a:lnTo>
                  <a:pt x="5705727" y="0"/>
                </a:lnTo>
                <a:lnTo>
                  <a:pt x="5705727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8208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3897340" y="-1128874"/>
            <a:ext cx="4390660" cy="3852805"/>
          </a:xfrm>
          <a:custGeom>
            <a:avLst/>
            <a:gdLst/>
            <a:ahLst/>
            <a:cxnLst/>
            <a:rect l="l" t="t" r="r" b="b"/>
            <a:pathLst>
              <a:path w="4390660" h="3852805">
                <a:moveTo>
                  <a:pt x="4390660" y="0"/>
                </a:moveTo>
                <a:lnTo>
                  <a:pt x="0" y="0"/>
                </a:lnTo>
                <a:lnTo>
                  <a:pt x="0" y="3852805"/>
                </a:lnTo>
                <a:lnTo>
                  <a:pt x="4390660" y="3852805"/>
                </a:lnTo>
                <a:lnTo>
                  <a:pt x="439066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529138" y="3219567"/>
            <a:ext cx="8736403" cy="5574546"/>
          </a:xfrm>
          <a:custGeom>
            <a:avLst/>
            <a:gdLst/>
            <a:ahLst/>
            <a:cxnLst/>
            <a:rect l="l" t="t" r="r" b="b"/>
            <a:pathLst>
              <a:path w="8736403" h="5574546">
                <a:moveTo>
                  <a:pt x="0" y="0"/>
                </a:moveTo>
                <a:lnTo>
                  <a:pt x="8736403" y="0"/>
                </a:lnTo>
                <a:lnTo>
                  <a:pt x="8736403" y="5574546"/>
                </a:lnTo>
                <a:lnTo>
                  <a:pt x="0" y="55745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197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271035" y="266700"/>
            <a:ext cx="6903720" cy="170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9999">
                <a:solidFill>
                  <a:srgbClr val="000000"/>
                </a:solidFill>
                <a:latin typeface="Black Mango"/>
                <a:ea typeface="Black Mango"/>
                <a:cs typeface="Black Mango"/>
                <a:sym typeface="Black Mango"/>
              </a:rPr>
              <a:t>Conclusion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7930" y="2437129"/>
            <a:ext cx="8732247" cy="6356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51" lvl="1" indent="-388626" algn="ctr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China’s rapid growth was driven by market reforms, exports, and state-led investment.</a:t>
            </a:r>
          </a:p>
          <a:p>
            <a:pPr marL="777251" lvl="1" indent="-388626" algn="ctr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Growth came with environmental, debt, and inequality costs.</a:t>
            </a:r>
          </a:p>
          <a:p>
            <a:pPr marL="777251" lvl="1" indent="-388626" algn="ctr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The Dual Circulation strategy aims to sustain growth amid slowing economy and global tensions, with major global implications.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endParaRPr lang="en-US" sz="3600">
              <a:solidFill>
                <a:srgbClr val="000000"/>
              </a:solidFill>
              <a:latin typeface="TT Hoves"/>
              <a:ea typeface="TT Hoves"/>
              <a:cs typeface="TT Hoves"/>
              <a:sym typeface="TT Hove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529138" y="8746488"/>
            <a:ext cx="8736403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https://imageio.forbes.com/specials-images/dam/imageserve/918144648/960x0.jpg?height=426&amp;width=711&amp;fit=bounds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076875"/>
            <a:ext cx="18288000" cy="420250"/>
            <a:chOff x="0" y="0"/>
            <a:chExt cx="4816593" cy="1106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10683"/>
            </a:xfrm>
            <a:custGeom>
              <a:avLst/>
              <a:gdLst/>
              <a:ahLst/>
              <a:cxnLst/>
              <a:rect l="l" t="t" r="r" b="b"/>
              <a:pathLst>
                <a:path w="4816592" h="110683">
                  <a:moveTo>
                    <a:pt x="0" y="0"/>
                  </a:moveTo>
                  <a:lnTo>
                    <a:pt x="4816592" y="0"/>
                  </a:lnTo>
                  <a:lnTo>
                    <a:pt x="4816592" y="110683"/>
                  </a:lnTo>
                  <a:lnTo>
                    <a:pt x="0" y="110683"/>
                  </a:lnTo>
                  <a:close/>
                </a:path>
              </a:pathLst>
            </a:custGeom>
            <a:solidFill>
              <a:srgbClr val="AA381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158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7999850"/>
            <a:ext cx="5705727" cy="2487168"/>
          </a:xfrm>
          <a:custGeom>
            <a:avLst/>
            <a:gdLst/>
            <a:ahLst/>
            <a:cxnLst/>
            <a:rect l="l" t="t" r="r" b="b"/>
            <a:pathLst>
              <a:path w="5705727" h="2487168">
                <a:moveTo>
                  <a:pt x="0" y="0"/>
                </a:moveTo>
                <a:lnTo>
                  <a:pt x="5705727" y="0"/>
                </a:lnTo>
                <a:lnTo>
                  <a:pt x="5705727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8208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3897340" y="-1128874"/>
            <a:ext cx="4390660" cy="3852805"/>
          </a:xfrm>
          <a:custGeom>
            <a:avLst/>
            <a:gdLst/>
            <a:ahLst/>
            <a:cxnLst/>
            <a:rect l="l" t="t" r="r" b="b"/>
            <a:pathLst>
              <a:path w="4390660" h="3852805">
                <a:moveTo>
                  <a:pt x="4390660" y="0"/>
                </a:moveTo>
                <a:lnTo>
                  <a:pt x="0" y="0"/>
                </a:lnTo>
                <a:lnTo>
                  <a:pt x="0" y="3852805"/>
                </a:lnTo>
                <a:lnTo>
                  <a:pt x="4390660" y="3852805"/>
                </a:lnTo>
                <a:lnTo>
                  <a:pt x="439066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275990" y="266700"/>
            <a:ext cx="8893810" cy="170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9999">
                <a:solidFill>
                  <a:srgbClr val="000000"/>
                </a:solidFill>
                <a:latin typeface="Black Mango"/>
                <a:ea typeface="Black Mango"/>
                <a:cs typeface="Black Mango"/>
                <a:sym typeface="Black Mango"/>
              </a:rPr>
              <a:t>Reference list: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58822" y="2318252"/>
            <a:ext cx="8893810" cy="6340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Lüdtke, L. (2021, November 26). Will China’s dual circulation strategy work? – GIS Reports. GIS Reports. https://www.gisreportsonline.com/r/china-dual-circulation/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Kynge, J., &amp; Fray, K. (2024). China’s plan to reshape world trade. Financial Times, 13. https://moodle.univ-lyon1.fr/pluginfile.php/2555426/mod_resource/content/1/Financial%20Times%20Chinas%20plan%202024.pdf</a:t>
            </a:r>
          </a:p>
          <a:p>
            <a:pPr algn="ctr"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TT Hoves"/>
              <a:ea typeface="TT Hoves"/>
              <a:cs typeface="TT Hoves"/>
              <a:sym typeface="TT Hoves"/>
            </a:endParaRP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Grace. (2025, April 1). The New Trade War: L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essons from 2018-2020 and What’s Next. Robertson Stephens. https://rscapital.com/2025/03/11/the-new-trade-war-lessons-from-2018-2020-and-whats-next/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Wang, C. N. (2025, July 17). China Belt and Road Initiative (BRI) investment report 2025 H1 – Green Finance &amp; Development Center. https://greenfdc.org/china-belt-and-road-initiative-bri-investment-report-2025-h1/</a:t>
            </a:r>
          </a:p>
          <a:p>
            <a:pPr algn="ctr"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TT Hoves"/>
              <a:ea typeface="TT Hoves"/>
              <a:cs typeface="TT Hoves"/>
              <a:sym typeface="TT Hoves"/>
            </a:endParaRPr>
          </a:p>
          <a:p>
            <a:pPr algn="ctr"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TT Hoves"/>
              <a:ea typeface="TT Hoves"/>
              <a:cs typeface="TT Hoves"/>
              <a:sym typeface="TT Hoves"/>
            </a:endParaRPr>
          </a:p>
          <a:p>
            <a:pPr algn="ctr"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TT Hoves"/>
              <a:ea typeface="TT Hoves"/>
              <a:cs typeface="TT Hoves"/>
              <a:sym typeface="TT Hoves"/>
            </a:endParaRPr>
          </a:p>
          <a:p>
            <a:pPr algn="ctr">
              <a:lnSpc>
                <a:spcPts val="2800"/>
              </a:lnSpc>
              <a:spcBef>
                <a:spcPct val="0"/>
              </a:spcBef>
            </a:pPr>
            <a:endParaRPr lang="en-US" sz="2000">
              <a:solidFill>
                <a:srgbClr val="000000"/>
              </a:solidFill>
              <a:latin typeface="TT Hoves"/>
              <a:ea typeface="TT Hoves"/>
              <a:cs typeface="TT Hoves"/>
              <a:sym typeface="TT Hove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076875"/>
            <a:ext cx="18288000" cy="420250"/>
            <a:chOff x="0" y="0"/>
            <a:chExt cx="4816593" cy="1106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10683"/>
            </a:xfrm>
            <a:custGeom>
              <a:avLst/>
              <a:gdLst/>
              <a:ahLst/>
              <a:cxnLst/>
              <a:rect l="l" t="t" r="r" b="b"/>
              <a:pathLst>
                <a:path w="4816592" h="110683">
                  <a:moveTo>
                    <a:pt x="0" y="0"/>
                  </a:moveTo>
                  <a:lnTo>
                    <a:pt x="4816592" y="0"/>
                  </a:lnTo>
                  <a:lnTo>
                    <a:pt x="4816592" y="110683"/>
                  </a:lnTo>
                  <a:lnTo>
                    <a:pt x="0" y="110683"/>
                  </a:lnTo>
                  <a:close/>
                </a:path>
              </a:pathLst>
            </a:custGeom>
            <a:solidFill>
              <a:srgbClr val="AA381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158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7999850"/>
            <a:ext cx="5705727" cy="2487168"/>
          </a:xfrm>
          <a:custGeom>
            <a:avLst/>
            <a:gdLst/>
            <a:ahLst/>
            <a:cxnLst/>
            <a:rect l="l" t="t" r="r" b="b"/>
            <a:pathLst>
              <a:path w="5705727" h="2487168">
                <a:moveTo>
                  <a:pt x="0" y="0"/>
                </a:moveTo>
                <a:lnTo>
                  <a:pt x="5705727" y="0"/>
                </a:lnTo>
                <a:lnTo>
                  <a:pt x="5705727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8208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3897340" y="-1128874"/>
            <a:ext cx="4390660" cy="3852805"/>
          </a:xfrm>
          <a:custGeom>
            <a:avLst/>
            <a:gdLst/>
            <a:ahLst/>
            <a:cxnLst/>
            <a:rect l="l" t="t" r="r" b="b"/>
            <a:pathLst>
              <a:path w="4390660" h="3852805">
                <a:moveTo>
                  <a:pt x="4390660" y="0"/>
                </a:moveTo>
                <a:lnTo>
                  <a:pt x="0" y="0"/>
                </a:lnTo>
                <a:lnTo>
                  <a:pt x="0" y="3852805"/>
                </a:lnTo>
                <a:lnTo>
                  <a:pt x="4390660" y="3852805"/>
                </a:lnTo>
                <a:lnTo>
                  <a:pt x="439066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691419" y="415585"/>
            <a:ext cx="10905163" cy="3162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en-US" sz="7500" b="1">
                <a:solidFill>
                  <a:srgbClr val="000000"/>
                </a:solidFill>
                <a:latin typeface="Black Mango Bold"/>
                <a:ea typeface="Black Mango Bold"/>
                <a:cs typeface="Black Mango Bold"/>
                <a:sym typeface="Black Mango Bold"/>
              </a:rPr>
              <a:t>INTRODUCTION TO CHINA’S “STEROID GROWTH”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91419" y="4139862"/>
            <a:ext cx="11292190" cy="3221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2960" lvl="1" indent="-396480" algn="l">
              <a:lnSpc>
                <a:spcPts val="5141"/>
              </a:lnSpc>
              <a:spcBef>
                <a:spcPct val="0"/>
              </a:spcBef>
              <a:buFont typeface="Arial"/>
              <a:buChar char="•"/>
            </a:pPr>
            <a:r>
              <a:rPr lang="en-US" sz="3672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Topic: Historical and Structural Foundations</a:t>
            </a:r>
          </a:p>
          <a:p>
            <a:pPr marL="792960" lvl="1" indent="-396480" algn="l">
              <a:lnSpc>
                <a:spcPts val="5141"/>
              </a:lnSpc>
              <a:spcBef>
                <a:spcPct val="0"/>
              </a:spcBef>
              <a:buFont typeface="Arial"/>
              <a:buChar char="•"/>
            </a:pPr>
            <a:r>
              <a:rPr lang="en-US" sz="3672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Focus: Post-1978 Reforms to Superpower Status</a:t>
            </a:r>
          </a:p>
          <a:p>
            <a:pPr marL="792960" lvl="1" indent="-396480" algn="l">
              <a:lnSpc>
                <a:spcPts val="5141"/>
              </a:lnSpc>
              <a:spcBef>
                <a:spcPct val="0"/>
              </a:spcBef>
              <a:buFont typeface="Arial"/>
              <a:buChar char="•"/>
            </a:pPr>
            <a:r>
              <a:rPr lang="en-US" sz="3672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"Steroid-like" Growth: From Poverty to Global Leader</a:t>
            </a:r>
          </a:p>
          <a:p>
            <a:pPr algn="l">
              <a:lnSpc>
                <a:spcPts val="5141"/>
              </a:lnSpc>
              <a:spcBef>
                <a:spcPct val="0"/>
              </a:spcBef>
            </a:pPr>
            <a:endParaRPr lang="en-US" sz="3672">
              <a:solidFill>
                <a:srgbClr val="000000"/>
              </a:solidFill>
              <a:latin typeface="TT Hoves"/>
              <a:ea typeface="TT Hoves"/>
              <a:cs typeface="TT Hoves"/>
              <a:sym typeface="TT Hove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137594" y="-1275237"/>
            <a:ext cx="5150406" cy="4925076"/>
          </a:xfrm>
          <a:custGeom>
            <a:avLst/>
            <a:gdLst/>
            <a:ahLst/>
            <a:cxnLst/>
            <a:rect l="l" t="t" r="r" b="b"/>
            <a:pathLst>
              <a:path w="5150406" h="4925076">
                <a:moveTo>
                  <a:pt x="5150406" y="0"/>
                </a:moveTo>
                <a:lnTo>
                  <a:pt x="0" y="0"/>
                </a:lnTo>
                <a:lnTo>
                  <a:pt x="0" y="4925076"/>
                </a:lnTo>
                <a:lnTo>
                  <a:pt x="5150406" y="4925076"/>
                </a:lnTo>
                <a:lnTo>
                  <a:pt x="515040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34136" y="5143500"/>
            <a:ext cx="12678661" cy="4516773"/>
          </a:xfrm>
          <a:custGeom>
            <a:avLst/>
            <a:gdLst/>
            <a:ahLst/>
            <a:cxnLst/>
            <a:rect l="l" t="t" r="r" b="b"/>
            <a:pathLst>
              <a:path w="12678661" h="4516773">
                <a:moveTo>
                  <a:pt x="0" y="0"/>
                </a:moveTo>
                <a:lnTo>
                  <a:pt x="12678661" y="0"/>
                </a:lnTo>
                <a:lnTo>
                  <a:pt x="12678661" y="4516773"/>
                </a:lnTo>
                <a:lnTo>
                  <a:pt x="0" y="45167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5" name="TextBox 5"/>
          <p:cNvSpPr txBox="1"/>
          <p:nvPr/>
        </p:nvSpPr>
        <p:spPr>
          <a:xfrm>
            <a:off x="683188" y="471664"/>
            <a:ext cx="12454405" cy="337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00"/>
              </a:lnSpc>
            </a:pPr>
            <a:r>
              <a:rPr lang="en-US" sz="8000" b="1">
                <a:solidFill>
                  <a:srgbClr val="000000"/>
                </a:solidFill>
                <a:latin typeface="Black Mango Bold"/>
                <a:ea typeface="Black Mango Bold"/>
                <a:cs typeface="Black Mango Bold"/>
                <a:sym typeface="Black Mango Bold"/>
              </a:rPr>
              <a:t>DENG XIAOPING'S ECONOMIC REFORMS</a:t>
            </a:r>
          </a:p>
          <a:p>
            <a:pPr algn="l">
              <a:lnSpc>
                <a:spcPts val="8800"/>
              </a:lnSpc>
            </a:pPr>
            <a:endParaRPr lang="en-US" sz="8000" b="1">
              <a:solidFill>
                <a:srgbClr val="000000"/>
              </a:solidFill>
              <a:latin typeface="Black Mango Bold"/>
              <a:ea typeface="Black Mango Bold"/>
              <a:cs typeface="Black Mango Bold"/>
              <a:sym typeface="Black Mango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446760" y="3335430"/>
            <a:ext cx="9853412" cy="2082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 algn="l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Shift from Central Planning to "Socialism with Chinese Characteristics"</a:t>
            </a:r>
          </a:p>
          <a:p>
            <a:pPr marL="518158" lvl="1" indent="-259079" algn="l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Opened Doors to Private Enterprise and Foreign Investment</a:t>
            </a:r>
          </a:p>
          <a:p>
            <a:pPr marL="518158" lvl="1" indent="-259079" algn="l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Result: Average 9-10% Annual GDP Growth (1978-2010s)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399">
              <a:solidFill>
                <a:srgbClr val="000000"/>
              </a:solidFill>
              <a:latin typeface="TT Hoves"/>
              <a:ea typeface="TT Hoves"/>
              <a:cs typeface="TT Hoves"/>
              <a:sym typeface="TT Hove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293405" y="9820731"/>
            <a:ext cx="12160124" cy="214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52"/>
              </a:lnSpc>
              <a:spcBef>
                <a:spcPct val="0"/>
              </a:spcBef>
            </a:pPr>
            <a:r>
              <a:rPr lang="en-US" sz="1322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https://www.researchgate.net/figure/Evolution-of-GDP-in-China-from-1978-to-2018-Note-Real-GDP-is-calculated-at-the-constant_fig1_372489275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7289" y="5018980"/>
            <a:ext cx="9984197" cy="4801991"/>
          </a:xfrm>
          <a:custGeom>
            <a:avLst/>
            <a:gdLst/>
            <a:ahLst/>
            <a:cxnLst/>
            <a:rect l="l" t="t" r="r" b="b"/>
            <a:pathLst>
              <a:path w="9984197" h="4801991">
                <a:moveTo>
                  <a:pt x="0" y="0"/>
                </a:moveTo>
                <a:lnTo>
                  <a:pt x="9984198" y="0"/>
                </a:lnTo>
                <a:lnTo>
                  <a:pt x="9984198" y="4801990"/>
                </a:lnTo>
                <a:lnTo>
                  <a:pt x="0" y="48019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697065" y="4076193"/>
            <a:ext cx="6075718" cy="5726364"/>
          </a:xfrm>
          <a:custGeom>
            <a:avLst/>
            <a:gdLst/>
            <a:ahLst/>
            <a:cxnLst/>
            <a:rect l="l" t="t" r="r" b="b"/>
            <a:pathLst>
              <a:path w="6075718" h="5726364">
                <a:moveTo>
                  <a:pt x="0" y="0"/>
                </a:moveTo>
                <a:lnTo>
                  <a:pt x="6075718" y="0"/>
                </a:lnTo>
                <a:lnTo>
                  <a:pt x="6075718" y="5726364"/>
                </a:lnTo>
                <a:lnTo>
                  <a:pt x="0" y="57263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56521" y="504868"/>
            <a:ext cx="16102779" cy="1825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0"/>
              </a:lnSpc>
            </a:pPr>
            <a:r>
              <a:rPr lang="en-US" sz="6500" b="1">
                <a:solidFill>
                  <a:srgbClr val="000000"/>
                </a:solidFill>
                <a:latin typeface="Black Mango Bold"/>
                <a:ea typeface="Black Mango Bold"/>
                <a:cs typeface="Black Mango Bold"/>
                <a:sym typeface="Black Mango Bold"/>
              </a:rPr>
              <a:t>EXPORT-LED INDUSTRIALIZATION AND GLOBAL INTEGRATION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70240" y="2735574"/>
            <a:ext cx="9752154" cy="119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9" lvl="1" indent="-248284" algn="l">
              <a:lnSpc>
                <a:spcPts val="3219"/>
              </a:lnSpc>
              <a:spcBef>
                <a:spcPct val="0"/>
              </a:spcBef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Focus on Manufacturing and Exports</a:t>
            </a:r>
          </a:p>
          <a:p>
            <a:pPr marL="496569" lvl="1" indent="-248284" algn="l">
              <a:lnSpc>
                <a:spcPts val="3219"/>
              </a:lnSpc>
              <a:spcBef>
                <a:spcPct val="0"/>
              </a:spcBef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WTO Entry (2001): Boosted Trade Access</a:t>
            </a:r>
          </a:p>
          <a:p>
            <a:pPr marL="496569" lvl="1" indent="-248284" algn="l">
              <a:lnSpc>
                <a:spcPts val="3219"/>
              </a:lnSpc>
              <a:spcBef>
                <a:spcPct val="0"/>
              </a:spcBef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Integrated into Global Supply Chains (e.g., "Factory of the World")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4911" y="9686351"/>
            <a:ext cx="9752154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https://www.researchgate.net/figure/Chinas-share-of-export-in-GDP-1978-2008_fig2_267406278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97065" y="9792395"/>
            <a:ext cx="9752154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https://news.cgtn.com/news/3d3d414e34596a4d31457a6333566d54/index.html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076875"/>
            <a:ext cx="18288000" cy="420250"/>
            <a:chOff x="0" y="0"/>
            <a:chExt cx="4816593" cy="1106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10683"/>
            </a:xfrm>
            <a:custGeom>
              <a:avLst/>
              <a:gdLst/>
              <a:ahLst/>
              <a:cxnLst/>
              <a:rect l="l" t="t" r="r" b="b"/>
              <a:pathLst>
                <a:path w="4816592" h="110683">
                  <a:moveTo>
                    <a:pt x="0" y="0"/>
                  </a:moveTo>
                  <a:lnTo>
                    <a:pt x="4816592" y="0"/>
                  </a:lnTo>
                  <a:lnTo>
                    <a:pt x="4816592" y="110683"/>
                  </a:lnTo>
                  <a:lnTo>
                    <a:pt x="0" y="110683"/>
                  </a:lnTo>
                  <a:close/>
                </a:path>
              </a:pathLst>
            </a:custGeom>
            <a:solidFill>
              <a:srgbClr val="AA381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158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59651" y="-719113"/>
            <a:ext cx="3177637" cy="2796321"/>
          </a:xfrm>
          <a:custGeom>
            <a:avLst/>
            <a:gdLst/>
            <a:ahLst/>
            <a:cxnLst/>
            <a:rect l="l" t="t" r="r" b="b"/>
            <a:pathLst>
              <a:path w="3177637" h="2796321">
                <a:moveTo>
                  <a:pt x="0" y="0"/>
                </a:moveTo>
                <a:lnTo>
                  <a:pt x="3177637" y="0"/>
                </a:lnTo>
                <a:lnTo>
                  <a:pt x="3177637" y="2796320"/>
                </a:lnTo>
                <a:lnTo>
                  <a:pt x="0" y="27963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5316165" y="-783184"/>
            <a:ext cx="2971835" cy="2860392"/>
          </a:xfrm>
          <a:custGeom>
            <a:avLst/>
            <a:gdLst/>
            <a:ahLst/>
            <a:cxnLst/>
            <a:rect l="l" t="t" r="r" b="b"/>
            <a:pathLst>
              <a:path w="2971835" h="2860392">
                <a:moveTo>
                  <a:pt x="2971835" y="0"/>
                </a:moveTo>
                <a:lnTo>
                  <a:pt x="0" y="0"/>
                </a:lnTo>
                <a:lnTo>
                  <a:pt x="0" y="2860391"/>
                </a:lnTo>
                <a:lnTo>
                  <a:pt x="2971835" y="2860391"/>
                </a:lnTo>
                <a:lnTo>
                  <a:pt x="297183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43712" y="3117363"/>
            <a:ext cx="8595100" cy="6383628"/>
          </a:xfrm>
          <a:custGeom>
            <a:avLst/>
            <a:gdLst/>
            <a:ahLst/>
            <a:cxnLst/>
            <a:rect l="l" t="t" r="r" b="b"/>
            <a:pathLst>
              <a:path w="8595100" h="6383628">
                <a:moveTo>
                  <a:pt x="0" y="0"/>
                </a:moveTo>
                <a:lnTo>
                  <a:pt x="8595100" y="0"/>
                </a:lnTo>
                <a:lnTo>
                  <a:pt x="8595100" y="6383628"/>
                </a:lnTo>
                <a:lnTo>
                  <a:pt x="0" y="63836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9" name="TextBox 9"/>
          <p:cNvSpPr txBox="1"/>
          <p:nvPr/>
        </p:nvSpPr>
        <p:spPr>
          <a:xfrm>
            <a:off x="2984667" y="435755"/>
            <a:ext cx="12331497" cy="2681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0"/>
              </a:lnSpc>
            </a:pPr>
            <a:r>
              <a:rPr lang="en-US" sz="6400" b="1">
                <a:solidFill>
                  <a:srgbClr val="000000"/>
                </a:solidFill>
                <a:latin typeface="Black Mango Bold"/>
                <a:ea typeface="Black Mango Bold"/>
                <a:cs typeface="Black Mango Bold"/>
                <a:sym typeface="Black Mango Bold"/>
              </a:rPr>
              <a:t>MASSIVE INFRASTRUCTURE INVESTMENT AND URBANIZATION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54487" y="4614254"/>
            <a:ext cx="6670215" cy="333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6805" lvl="1" indent="-343402" algn="l">
              <a:lnSpc>
                <a:spcPts val="4453"/>
              </a:lnSpc>
              <a:spcBef>
                <a:spcPct val="0"/>
              </a:spcBef>
              <a:buFont typeface="Arial"/>
              <a:buChar char="•"/>
            </a:pPr>
            <a:r>
              <a:rPr lang="en-US" sz="318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High-Speed Rails, Airports, Cities Built from Scratch</a:t>
            </a:r>
          </a:p>
          <a:p>
            <a:pPr marL="686805" lvl="1" indent="-343402" algn="l">
              <a:lnSpc>
                <a:spcPts val="4453"/>
              </a:lnSpc>
              <a:spcBef>
                <a:spcPct val="0"/>
              </a:spcBef>
              <a:buFont typeface="Arial"/>
              <a:buChar char="•"/>
            </a:pPr>
            <a:r>
              <a:rPr lang="en-US" sz="318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Urbanization: From 18% (1978) to 66% (2024)</a:t>
            </a:r>
          </a:p>
          <a:p>
            <a:pPr marL="686805" lvl="1" indent="-343402" algn="l">
              <a:lnSpc>
                <a:spcPts val="4453"/>
              </a:lnSpc>
              <a:spcBef>
                <a:spcPct val="0"/>
              </a:spcBef>
              <a:buFont typeface="Arial"/>
              <a:buChar char="•"/>
            </a:pPr>
            <a:r>
              <a:rPr lang="en-US" sz="318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Fueled Labor Mobility and Economic Efficiency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5278" y="9560791"/>
            <a:ext cx="8545138" cy="437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4"/>
              </a:lnSpc>
              <a:spcBef>
                <a:spcPct val="0"/>
              </a:spcBef>
            </a:pPr>
            <a:r>
              <a:rPr lang="en-US" sz="128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https://www.statista.com/statistics/1461388/urbanization-rate-zhejiang-china/?srsltid=AfmBOoo3LwHd5HJ1p85I1ES5SpcU8VQ-4lCs6dlRjXJ_MmjfwjXvrC9k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8346589" y="7999225"/>
            <a:ext cx="3995774" cy="2452406"/>
          </a:xfrm>
          <a:custGeom>
            <a:avLst/>
            <a:gdLst/>
            <a:ahLst/>
            <a:cxnLst/>
            <a:rect l="l" t="t" r="r" b="b"/>
            <a:pathLst>
              <a:path w="3995774" h="2452406">
                <a:moveTo>
                  <a:pt x="3995774" y="0"/>
                </a:moveTo>
                <a:lnTo>
                  <a:pt x="0" y="0"/>
                </a:lnTo>
                <a:lnTo>
                  <a:pt x="0" y="2452407"/>
                </a:lnTo>
                <a:lnTo>
                  <a:pt x="3995774" y="2452407"/>
                </a:lnTo>
                <a:lnTo>
                  <a:pt x="399577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41771" y="650610"/>
            <a:ext cx="6017529" cy="11916884"/>
          </a:xfrm>
          <a:custGeom>
            <a:avLst/>
            <a:gdLst/>
            <a:ahLst/>
            <a:cxnLst/>
            <a:rect l="l" t="t" r="r" b="b"/>
            <a:pathLst>
              <a:path w="6017529" h="11916884">
                <a:moveTo>
                  <a:pt x="0" y="0"/>
                </a:moveTo>
                <a:lnTo>
                  <a:pt x="6017529" y="0"/>
                </a:lnTo>
                <a:lnTo>
                  <a:pt x="6017529" y="11916884"/>
                </a:lnTo>
                <a:lnTo>
                  <a:pt x="0" y="119168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487" r="-39487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532990" y="10076875"/>
            <a:ext cx="12755010" cy="420250"/>
            <a:chOff x="0" y="0"/>
            <a:chExt cx="3359344" cy="1106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59344" cy="110683"/>
            </a:xfrm>
            <a:custGeom>
              <a:avLst/>
              <a:gdLst/>
              <a:ahLst/>
              <a:cxnLst/>
              <a:rect l="l" t="t" r="r" b="b"/>
              <a:pathLst>
                <a:path w="3359344" h="110683">
                  <a:moveTo>
                    <a:pt x="0" y="0"/>
                  </a:moveTo>
                  <a:lnTo>
                    <a:pt x="3359344" y="0"/>
                  </a:lnTo>
                  <a:lnTo>
                    <a:pt x="3359344" y="110683"/>
                  </a:lnTo>
                  <a:lnTo>
                    <a:pt x="0" y="110683"/>
                  </a:lnTo>
                  <a:close/>
                </a:path>
              </a:pathLst>
            </a:custGeom>
            <a:solidFill>
              <a:srgbClr val="AA381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359344" cy="158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7999850"/>
            <a:ext cx="5705727" cy="2487168"/>
          </a:xfrm>
          <a:custGeom>
            <a:avLst/>
            <a:gdLst/>
            <a:ahLst/>
            <a:cxnLst/>
            <a:rect l="l" t="t" r="r" b="b"/>
            <a:pathLst>
              <a:path w="5705727" h="2487168">
                <a:moveTo>
                  <a:pt x="0" y="0"/>
                </a:moveTo>
                <a:lnTo>
                  <a:pt x="5705727" y="0"/>
                </a:lnTo>
                <a:lnTo>
                  <a:pt x="5705727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820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499506"/>
            <a:ext cx="10504408" cy="3762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00"/>
              </a:lnSpc>
            </a:pPr>
            <a:r>
              <a:rPr lang="en-US" sz="6727" b="1">
                <a:solidFill>
                  <a:srgbClr val="000000"/>
                </a:solidFill>
                <a:latin typeface="Black Mango Bold"/>
                <a:ea typeface="Black Mango Bold"/>
                <a:cs typeface="Black Mango Bold"/>
                <a:sym typeface="Black Mango Bold"/>
              </a:rPr>
              <a:t>ROLE OF STATE-OWNED ENTERPRISES (SOES) AND PARTY-STATE MODEL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9888" y="4615649"/>
            <a:ext cx="9511679" cy="1993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0744" lvl="1" indent="-310372" algn="l">
              <a:lnSpc>
                <a:spcPts val="3162"/>
              </a:lnSpc>
              <a:buFont typeface="Arial"/>
              <a:buChar char="•"/>
            </a:pPr>
            <a:r>
              <a:rPr lang="en-US" sz="2875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SOEs: Control Key Sectors (Energy, Finance)</a:t>
            </a:r>
          </a:p>
          <a:p>
            <a:pPr marL="620744" lvl="1" indent="-310372" algn="l">
              <a:lnSpc>
                <a:spcPts val="3162"/>
              </a:lnSpc>
              <a:buFont typeface="Arial"/>
              <a:buChar char="•"/>
            </a:pPr>
            <a:r>
              <a:rPr lang="en-US" sz="2875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Party-State: Centralized Planning with Market Flexibility</a:t>
            </a:r>
          </a:p>
          <a:p>
            <a:pPr marL="620744" lvl="1" indent="-310372" algn="l">
              <a:lnSpc>
                <a:spcPts val="3162"/>
              </a:lnSpc>
              <a:buFont typeface="Arial"/>
              <a:buChar char="•"/>
            </a:pPr>
            <a:r>
              <a:rPr lang="en-US" sz="2875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Advantages: Long-Term Strategy, Resource Allocation</a:t>
            </a:r>
          </a:p>
          <a:p>
            <a:pPr algn="l">
              <a:lnSpc>
                <a:spcPts val="3162"/>
              </a:lnSpc>
            </a:pPr>
            <a:endParaRPr lang="en-US" sz="2875">
              <a:solidFill>
                <a:srgbClr val="000000"/>
              </a:solidFill>
              <a:latin typeface="TT Hoves"/>
              <a:ea typeface="TT Hoves"/>
              <a:cs typeface="TT Hoves"/>
              <a:sym typeface="TT Hove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076875"/>
            <a:ext cx="18288000" cy="420250"/>
            <a:chOff x="0" y="0"/>
            <a:chExt cx="4816593" cy="1106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10683"/>
            </a:xfrm>
            <a:custGeom>
              <a:avLst/>
              <a:gdLst/>
              <a:ahLst/>
              <a:cxnLst/>
              <a:rect l="l" t="t" r="r" b="b"/>
              <a:pathLst>
                <a:path w="4816592" h="110683">
                  <a:moveTo>
                    <a:pt x="0" y="0"/>
                  </a:moveTo>
                  <a:lnTo>
                    <a:pt x="4816592" y="0"/>
                  </a:lnTo>
                  <a:lnTo>
                    <a:pt x="4816592" y="110683"/>
                  </a:lnTo>
                  <a:lnTo>
                    <a:pt x="0" y="110683"/>
                  </a:lnTo>
                  <a:close/>
                </a:path>
              </a:pathLst>
            </a:custGeom>
            <a:solidFill>
              <a:srgbClr val="AA381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158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4121330" y="8269675"/>
            <a:ext cx="4288152" cy="2454967"/>
          </a:xfrm>
          <a:custGeom>
            <a:avLst/>
            <a:gdLst/>
            <a:ahLst/>
            <a:cxnLst/>
            <a:rect l="l" t="t" r="r" b="b"/>
            <a:pathLst>
              <a:path w="4288152" h="2454967">
                <a:moveTo>
                  <a:pt x="4288152" y="0"/>
                </a:moveTo>
                <a:lnTo>
                  <a:pt x="0" y="0"/>
                </a:lnTo>
                <a:lnTo>
                  <a:pt x="0" y="2454967"/>
                </a:lnTo>
                <a:lnTo>
                  <a:pt x="4288152" y="2454967"/>
                </a:lnTo>
                <a:lnTo>
                  <a:pt x="428815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862292" y="4213275"/>
            <a:ext cx="9890153" cy="5649750"/>
          </a:xfrm>
          <a:custGeom>
            <a:avLst/>
            <a:gdLst/>
            <a:ahLst/>
            <a:cxnLst/>
            <a:rect l="l" t="t" r="r" b="b"/>
            <a:pathLst>
              <a:path w="9890153" h="5649750">
                <a:moveTo>
                  <a:pt x="0" y="0"/>
                </a:moveTo>
                <a:lnTo>
                  <a:pt x="9890153" y="0"/>
                </a:lnTo>
                <a:lnTo>
                  <a:pt x="9890153" y="5649750"/>
                </a:lnTo>
                <a:lnTo>
                  <a:pt x="0" y="56497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8" name="TextBox 8"/>
          <p:cNvSpPr txBox="1"/>
          <p:nvPr/>
        </p:nvSpPr>
        <p:spPr>
          <a:xfrm>
            <a:off x="2975780" y="299595"/>
            <a:ext cx="12336439" cy="1825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50"/>
              </a:lnSpc>
            </a:pPr>
            <a:r>
              <a:rPr lang="en-US" sz="6500" b="1">
                <a:solidFill>
                  <a:srgbClr val="000000"/>
                </a:solidFill>
                <a:latin typeface="Black Mango Bold"/>
                <a:ea typeface="Black Mango Bold"/>
                <a:cs typeface="Black Mango Bold"/>
                <a:sym typeface="Black Mango Bold"/>
              </a:rPr>
              <a:t>COMPARISON WITH OTHER DEVELOPING ECONOMIES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661063" y="2077597"/>
            <a:ext cx="8292611" cy="1921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5542" lvl="1" indent="-297771" algn="l">
              <a:lnSpc>
                <a:spcPts val="3861"/>
              </a:lnSpc>
              <a:spcBef>
                <a:spcPct val="0"/>
              </a:spcBef>
              <a:buFont typeface="Arial"/>
              <a:buChar char="•"/>
            </a:pPr>
            <a:r>
              <a:rPr lang="en-US" sz="2758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China vs. India/Brazil: Faster, More Sustained Growth</a:t>
            </a:r>
          </a:p>
          <a:p>
            <a:pPr marL="595542" lvl="1" indent="-297771" algn="l">
              <a:lnSpc>
                <a:spcPts val="3861"/>
              </a:lnSpc>
              <a:spcBef>
                <a:spcPct val="0"/>
              </a:spcBef>
              <a:buFont typeface="Arial"/>
              <a:buChar char="•"/>
            </a:pPr>
            <a:r>
              <a:rPr lang="en-US" sz="2758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Why? Reforms + State Guidance + Scale</a:t>
            </a:r>
          </a:p>
          <a:p>
            <a:pPr marL="595542" lvl="1" indent="-297771" algn="l">
              <a:lnSpc>
                <a:spcPts val="3861"/>
              </a:lnSpc>
              <a:spcBef>
                <a:spcPct val="0"/>
              </a:spcBef>
              <a:buFont typeface="Arial"/>
              <a:buChar char="•"/>
            </a:pPr>
            <a:r>
              <a:rPr lang="en-US" sz="2758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Legacy: Foundation for Superpower Status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2186" y="8730144"/>
            <a:ext cx="3090107" cy="102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63"/>
              </a:lnSpc>
              <a:spcBef>
                <a:spcPct val="0"/>
              </a:spcBef>
            </a:pPr>
            <a:r>
              <a:rPr lang="en-US" sz="147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https://www.researchgate.net/figure/GDP-growth-in-India-China-and-Brazil-2000-2017-average-of-past-3-years-Source-World_fig1_337742526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076875"/>
            <a:ext cx="18288000" cy="420250"/>
            <a:chOff x="0" y="0"/>
            <a:chExt cx="4816593" cy="1106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10683"/>
            </a:xfrm>
            <a:custGeom>
              <a:avLst/>
              <a:gdLst/>
              <a:ahLst/>
              <a:cxnLst/>
              <a:rect l="l" t="t" r="r" b="b"/>
              <a:pathLst>
                <a:path w="4816592" h="110683">
                  <a:moveTo>
                    <a:pt x="0" y="0"/>
                  </a:moveTo>
                  <a:lnTo>
                    <a:pt x="4816592" y="0"/>
                  </a:lnTo>
                  <a:lnTo>
                    <a:pt x="4816592" y="110683"/>
                  </a:lnTo>
                  <a:lnTo>
                    <a:pt x="0" y="110683"/>
                  </a:lnTo>
                  <a:close/>
                </a:path>
              </a:pathLst>
            </a:custGeom>
            <a:solidFill>
              <a:srgbClr val="AA381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158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7999850"/>
            <a:ext cx="5705727" cy="2487168"/>
          </a:xfrm>
          <a:custGeom>
            <a:avLst/>
            <a:gdLst/>
            <a:ahLst/>
            <a:cxnLst/>
            <a:rect l="l" t="t" r="r" b="b"/>
            <a:pathLst>
              <a:path w="5705727" h="2487168">
                <a:moveTo>
                  <a:pt x="0" y="0"/>
                </a:moveTo>
                <a:lnTo>
                  <a:pt x="5705727" y="0"/>
                </a:lnTo>
                <a:lnTo>
                  <a:pt x="5705727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8208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3897340" y="-1128874"/>
            <a:ext cx="4390660" cy="3852805"/>
          </a:xfrm>
          <a:custGeom>
            <a:avLst/>
            <a:gdLst/>
            <a:ahLst/>
            <a:cxnLst/>
            <a:rect l="l" t="t" r="r" b="b"/>
            <a:pathLst>
              <a:path w="4390660" h="3852805">
                <a:moveTo>
                  <a:pt x="4390660" y="0"/>
                </a:moveTo>
                <a:lnTo>
                  <a:pt x="0" y="0"/>
                </a:lnTo>
                <a:lnTo>
                  <a:pt x="0" y="3852805"/>
                </a:lnTo>
                <a:lnTo>
                  <a:pt x="4390660" y="3852805"/>
                </a:lnTo>
                <a:lnTo>
                  <a:pt x="439066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26975" y="1225327"/>
            <a:ext cx="13170364" cy="2469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52"/>
              </a:lnSpc>
            </a:pPr>
            <a:r>
              <a:rPr lang="en-US" sz="5865" b="1">
                <a:solidFill>
                  <a:srgbClr val="000000"/>
                </a:solidFill>
                <a:latin typeface="Black Mango Bold"/>
                <a:ea typeface="Black Mango Bold"/>
                <a:cs typeface="Black Mango Bold"/>
                <a:sym typeface="Black Mango Bold"/>
              </a:rPr>
              <a:t>THE “STEROID” SIDE EFFECTS — WHAT MADE THIS GROWTH UNSUSTAINABLE OR RISKY.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40188" y="5042087"/>
            <a:ext cx="11999732" cy="655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64"/>
              </a:lnSpc>
              <a:spcBef>
                <a:spcPct val="0"/>
              </a:spcBef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2158754" y="4543336"/>
            <a:ext cx="13281166" cy="227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5859" lvl="1" indent="-292930" algn="ctr">
              <a:lnSpc>
                <a:spcPts val="3798"/>
              </a:lnSpc>
              <a:buFont typeface="Arial"/>
              <a:buChar char="•"/>
            </a:pPr>
            <a:r>
              <a:rPr lang="en-US" sz="271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Environmental degradation</a:t>
            </a:r>
          </a:p>
          <a:p>
            <a:pPr marL="585859" lvl="1" indent="-292930" algn="ctr">
              <a:lnSpc>
                <a:spcPts val="3798"/>
              </a:lnSpc>
              <a:buFont typeface="Arial"/>
              <a:buChar char="•"/>
            </a:pPr>
            <a:r>
              <a:rPr lang="en-US" sz="271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Real-estate bubble and local government debt</a:t>
            </a:r>
          </a:p>
          <a:p>
            <a:pPr marL="585859" lvl="1" indent="-292930" algn="ctr">
              <a:lnSpc>
                <a:spcPts val="3798"/>
              </a:lnSpc>
              <a:buFont typeface="Arial"/>
              <a:buChar char="•"/>
            </a:pPr>
            <a:r>
              <a:rPr lang="en-US" sz="271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Overreliance on investment vs. consumption</a:t>
            </a:r>
          </a:p>
          <a:p>
            <a:pPr marL="585859" lvl="1" indent="-292930" algn="ctr">
              <a:lnSpc>
                <a:spcPts val="3798"/>
              </a:lnSpc>
              <a:buFont typeface="Arial"/>
              <a:buChar char="•"/>
            </a:pPr>
            <a:r>
              <a:rPr lang="en-US" sz="271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Distributional &amp; social costs: inequality, labor, human rights</a:t>
            </a:r>
          </a:p>
          <a:p>
            <a:pPr algn="ctr">
              <a:lnSpc>
                <a:spcPts val="3099"/>
              </a:lnSpc>
              <a:spcBef>
                <a:spcPct val="0"/>
              </a:spcBef>
            </a:pPr>
            <a:endParaRPr lang="en-US" sz="2713">
              <a:solidFill>
                <a:srgbClr val="000000"/>
              </a:solidFill>
              <a:latin typeface="TT Hoves"/>
              <a:ea typeface="TT Hoves"/>
              <a:cs typeface="TT Hoves"/>
              <a:sym typeface="TT Hove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1010</Words>
  <Application>Microsoft Macintosh PowerPoint</Application>
  <PresentationFormat>Personnalisé</PresentationFormat>
  <Paragraphs>108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9" baseType="lpstr">
      <vt:lpstr>TT Hoves</vt:lpstr>
      <vt:lpstr>Calibri</vt:lpstr>
      <vt:lpstr>Black Mango</vt:lpstr>
      <vt:lpstr>TT Hoves Bold</vt:lpstr>
      <vt:lpstr>Black Mango Bold</vt:lpstr>
      <vt:lpstr>TT Hoves Bold Italics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 Yellow Illustrated Discover China Presentation</dc:title>
  <cp:lastModifiedBy>Microsoft Office User</cp:lastModifiedBy>
  <cp:revision>1</cp:revision>
  <dcterms:created xsi:type="dcterms:W3CDTF">2006-08-16T00:00:00Z</dcterms:created>
  <dcterms:modified xsi:type="dcterms:W3CDTF">2025-10-12T20:05:40Z</dcterms:modified>
  <dc:identifier>DAG1lKWBn0g</dc:identifier>
</cp:coreProperties>
</file>