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84" r:id="rId3"/>
    <p:sldId id="303" r:id="rId4"/>
    <p:sldId id="283" r:id="rId5"/>
    <p:sldId id="281" r:id="rId6"/>
    <p:sldId id="282" r:id="rId7"/>
    <p:sldId id="259" r:id="rId8"/>
    <p:sldId id="311" r:id="rId9"/>
    <p:sldId id="260" r:id="rId10"/>
    <p:sldId id="293" r:id="rId11"/>
    <p:sldId id="304" r:id="rId12"/>
    <p:sldId id="286" r:id="rId13"/>
    <p:sldId id="287" r:id="rId14"/>
    <p:sldId id="295" r:id="rId15"/>
    <p:sldId id="305" r:id="rId16"/>
    <p:sldId id="291" r:id="rId17"/>
    <p:sldId id="296" r:id="rId18"/>
    <p:sldId id="294" r:id="rId19"/>
    <p:sldId id="277" r:id="rId20"/>
    <p:sldId id="297" r:id="rId21"/>
    <p:sldId id="299" r:id="rId22"/>
    <p:sldId id="298" r:id="rId23"/>
    <p:sldId id="278" r:id="rId24"/>
    <p:sldId id="300" r:id="rId25"/>
    <p:sldId id="307" r:id="rId26"/>
    <p:sldId id="308" r:id="rId27"/>
    <p:sldId id="309" r:id="rId28"/>
    <p:sldId id="285" r:id="rId29"/>
    <p:sldId id="310" r:id="rId30"/>
    <p:sldId id="302" r:id="rId31"/>
    <p:sldId id="280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48" autoAdjust="0"/>
  </p:normalViewPr>
  <p:slideViewPr>
    <p:cSldViewPr>
      <p:cViewPr>
        <p:scale>
          <a:sx n="75" d="100"/>
          <a:sy n="75" d="100"/>
        </p:scale>
        <p:origin x="-1666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2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0212A-0F66-4989-AA4E-A3D4CCE6DB69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9DB39-0A84-4ACF-BFC6-23D7DFF2391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69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61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 smtClean="0"/>
          </a:p>
        </p:txBody>
      </p:sp>
      <p:sp>
        <p:nvSpPr>
          <p:cNvPr id="13619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870B9DAD-DEC7-470A-9089-CD4659C4AA93}" type="slidenum">
              <a:rPr lang="fr-FR" altLang="fr-FR" smtClean="0"/>
              <a:pPr/>
              <a:t>1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52935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DB39-0A84-4ACF-BFC6-23D7DFF2391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23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DB39-0A84-4ACF-BFC6-23D7DFF239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23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DB39-0A84-4ACF-BFC6-23D7DFF2391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23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DB39-0A84-4ACF-BFC6-23D7DFF2391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2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DB39-0A84-4ACF-BFC6-23D7DFF239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41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DB39-0A84-4ACF-BFC6-23D7DFF239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8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DB39-0A84-4ACF-BFC6-23D7DFF239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0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DB39-0A84-4ACF-BFC6-23D7DFF2391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23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DB39-0A84-4ACF-BFC6-23D7DFF2391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23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DB39-0A84-4ACF-BFC6-23D7DFF2391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23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DB39-0A84-4ACF-BFC6-23D7DFF2391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85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DB39-0A84-4ACF-BFC6-23D7DFF239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823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6AFA7-D56D-4950-8AEF-B25861C84E34}" type="datetime1">
              <a:rPr lang="fr-FR" smtClean="0"/>
              <a:t>27/02/2018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0CD1E-40A9-4826-8A8B-BD9A552E53AB}" type="datetime1">
              <a:rPr lang="fr-FR" smtClean="0"/>
              <a:t>27/02/2018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52138-6A55-4CB6-81A4-239E7564C19B}" type="datetime1">
              <a:rPr lang="fr-FR" smtClean="0"/>
              <a:t>27/02/2018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163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6079C-E6D2-491D-85C5-DACC226DCC77}" type="datetime1">
              <a:rPr lang="fr-FR" smtClean="0"/>
              <a:t>27/02/2018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4C8E3-8218-441D-9D7A-D0E7009A033A}" type="datetime1">
              <a:rPr lang="fr-FR" smtClean="0"/>
              <a:t>27/02/2018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33D8-24B4-46BC-ADDE-1749D601B44F}" type="datetime1">
              <a:rPr lang="fr-FR" smtClean="0"/>
              <a:t>27/02/2018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9E98-DED8-426B-94EA-1193415C5218}" type="datetime1">
              <a:rPr lang="fr-FR" smtClean="0"/>
              <a:t>27/02/2018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659E8-BD7A-442B-A239-C1A3221F8BA4}" type="datetime1">
              <a:rPr lang="fr-FR" smtClean="0"/>
              <a:t>27/02/2018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0BB58-6AA0-411E-BB1A-49281BC5A22A}" type="datetime1">
              <a:rPr lang="fr-FR" smtClean="0"/>
              <a:t>27/02/2018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7CD86-266A-4010-97E9-C8F0561346CB}" type="datetime1">
              <a:rPr lang="fr-FR" smtClean="0"/>
              <a:t>27/02/2018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F47B4-DA94-4CAE-BA10-624A30E8C08F}" type="datetime1">
              <a:rPr lang="fr-FR" smtClean="0"/>
              <a:t>27/02/2018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50731-2C9E-44CE-B44F-A95F7A3F2AEC}" type="datetime1">
              <a:rPr lang="fr-FR" smtClean="0"/>
              <a:t>27/02/2018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.png"/><Relationship Id="rId5" Type="http://schemas.openxmlformats.org/officeDocument/2006/relationships/hyperlink" Target="https://www.ncbi.nlm.nih.gov/pubmed/12189368" TargetMode="Externa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14.png"/><Relationship Id="rId5" Type="http://schemas.openxmlformats.org/officeDocument/2006/relationships/hyperlink" Target="http://www.pharmacogenetics.fr/index.html" TargetMode="External"/><Relationship Id="rId4" Type="http://schemas.openxmlformats.org/officeDocument/2006/relationships/hyperlink" Target="https://www.pharmgkb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636691" y="1052736"/>
            <a:ext cx="7772400" cy="15113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000" b="1" dirty="0">
                <a:solidFill>
                  <a:srgbClr val="0070C0"/>
                </a:solidFill>
                <a:latin typeface="+mn-lt"/>
              </a:rPr>
              <a:t>Variabilité </a:t>
            </a:r>
            <a:r>
              <a:rPr lang="fr-FR" sz="3000" b="1" dirty="0" smtClean="0">
                <a:solidFill>
                  <a:srgbClr val="0070C0"/>
                </a:solidFill>
                <a:latin typeface="+mn-lt"/>
              </a:rPr>
              <a:t>de l’effet des médicaments</a:t>
            </a:r>
            <a:r>
              <a:rPr lang="fr-FR" sz="3000" b="1" dirty="0">
                <a:solidFill>
                  <a:srgbClr val="0070C0"/>
                </a:solidFill>
                <a:latin typeface="+mn-lt"/>
              </a:rPr>
              <a:t/>
            </a:r>
            <a:br>
              <a:rPr lang="fr-FR" sz="3000" b="1" dirty="0">
                <a:solidFill>
                  <a:srgbClr val="0070C0"/>
                </a:solidFill>
                <a:latin typeface="+mn-lt"/>
              </a:rPr>
            </a:br>
            <a:r>
              <a:rPr lang="fr-FR" sz="3000" b="1" dirty="0" smtClean="0">
                <a:solidFill>
                  <a:srgbClr val="0070C0"/>
                </a:solidFill>
                <a:latin typeface="+mn-lt"/>
              </a:rPr>
              <a:t>due au polymorphisme génétique</a:t>
            </a:r>
            <a:endParaRPr lang="fr-FR" sz="30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363" name="ZoneTexte 5"/>
          <p:cNvSpPr txBox="1">
            <a:spLocks noChangeArrowheads="1"/>
          </p:cNvSpPr>
          <p:nvPr/>
        </p:nvSpPr>
        <p:spPr bwMode="auto">
          <a:xfrm>
            <a:off x="2051720" y="5433742"/>
            <a:ext cx="69847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>
                <a:latin typeface="+mn-lt"/>
              </a:rPr>
              <a:t>G. GRENET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en-US" sz="2000" dirty="0" smtClean="0">
                <a:latin typeface="+mn-lt"/>
              </a:rPr>
              <a:t>Service </a:t>
            </a:r>
            <a:r>
              <a:rPr lang="fr-FR" altLang="en-US" sz="2000" dirty="0">
                <a:latin typeface="+mn-lt"/>
              </a:rPr>
              <a:t>de pharmacotoxicologie des Hospices Civils de Lyon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1807694" y="3140968"/>
            <a:ext cx="5485854" cy="272107"/>
            <a:chOff x="1835696" y="2436813"/>
            <a:chExt cx="5485854" cy="272107"/>
          </a:xfrm>
        </p:grpSpPr>
        <p:grpSp>
          <p:nvGrpSpPr>
            <p:cNvPr id="3" name="Groupe 2"/>
            <p:cNvGrpSpPr/>
            <p:nvPr/>
          </p:nvGrpSpPr>
          <p:grpSpPr>
            <a:xfrm>
              <a:off x="1835696" y="2450776"/>
              <a:ext cx="5354860" cy="258144"/>
              <a:chOff x="1835696" y="2450776"/>
              <a:chExt cx="5354860" cy="258144"/>
            </a:xfrm>
          </p:grpSpPr>
          <p:sp>
            <p:nvSpPr>
              <p:cNvPr id="17" name="Forme libre 16"/>
              <p:cNvSpPr/>
              <p:nvPr/>
            </p:nvSpPr>
            <p:spPr>
              <a:xfrm>
                <a:off x="1835696" y="2450776"/>
                <a:ext cx="5160267" cy="258144"/>
              </a:xfrm>
              <a:custGeom>
                <a:avLst/>
                <a:gdLst>
                  <a:gd name="connsiteX0" fmla="*/ 0 w 5154917"/>
                  <a:gd name="connsiteY0" fmla="*/ 67632 h 164367"/>
                  <a:gd name="connsiteX1" fmla="*/ 1000125 w 5154917"/>
                  <a:gd name="connsiteY1" fmla="*/ 162882 h 164367"/>
                  <a:gd name="connsiteX2" fmla="*/ 2800350 w 5154917"/>
                  <a:gd name="connsiteY2" fmla="*/ 957 h 164367"/>
                  <a:gd name="connsiteX3" fmla="*/ 4800600 w 5154917"/>
                  <a:gd name="connsiteY3" fmla="*/ 96207 h 164367"/>
                  <a:gd name="connsiteX4" fmla="*/ 5143500 w 5154917"/>
                  <a:gd name="connsiteY4" fmla="*/ 105732 h 164367"/>
                  <a:gd name="connsiteX0" fmla="*/ 0 w 4983467"/>
                  <a:gd name="connsiteY0" fmla="*/ 10482 h 162900"/>
                  <a:gd name="connsiteX1" fmla="*/ 828675 w 4983467"/>
                  <a:gd name="connsiteY1" fmla="*/ 162882 h 162900"/>
                  <a:gd name="connsiteX2" fmla="*/ 2628900 w 4983467"/>
                  <a:gd name="connsiteY2" fmla="*/ 957 h 162900"/>
                  <a:gd name="connsiteX3" fmla="*/ 4629150 w 4983467"/>
                  <a:gd name="connsiteY3" fmla="*/ 96207 h 162900"/>
                  <a:gd name="connsiteX4" fmla="*/ 4972050 w 4983467"/>
                  <a:gd name="connsiteY4" fmla="*/ 105732 h 162900"/>
                  <a:gd name="connsiteX0" fmla="*/ 0 w 4983467"/>
                  <a:gd name="connsiteY0" fmla="*/ 10482 h 162923"/>
                  <a:gd name="connsiteX1" fmla="*/ 828675 w 4983467"/>
                  <a:gd name="connsiteY1" fmla="*/ 162882 h 162923"/>
                  <a:gd name="connsiteX2" fmla="*/ 2628900 w 4983467"/>
                  <a:gd name="connsiteY2" fmla="*/ 957 h 162923"/>
                  <a:gd name="connsiteX3" fmla="*/ 4629150 w 4983467"/>
                  <a:gd name="connsiteY3" fmla="*/ 96207 h 162923"/>
                  <a:gd name="connsiteX4" fmla="*/ 4972050 w 4983467"/>
                  <a:gd name="connsiteY4" fmla="*/ 105732 h 162923"/>
                  <a:gd name="connsiteX0" fmla="*/ 0 w 4972050"/>
                  <a:gd name="connsiteY0" fmla="*/ 0 h 152459"/>
                  <a:gd name="connsiteX1" fmla="*/ 828675 w 4972050"/>
                  <a:gd name="connsiteY1" fmla="*/ 152400 h 152459"/>
                  <a:gd name="connsiteX2" fmla="*/ 2876550 w 4972050"/>
                  <a:gd name="connsiteY2" fmla="*/ 19050 h 152459"/>
                  <a:gd name="connsiteX3" fmla="*/ 4629150 w 4972050"/>
                  <a:gd name="connsiteY3" fmla="*/ 85725 h 152459"/>
                  <a:gd name="connsiteX4" fmla="*/ 4972050 w 4972050"/>
                  <a:gd name="connsiteY4" fmla="*/ 95250 h 152459"/>
                  <a:gd name="connsiteX0" fmla="*/ 0 w 5314950"/>
                  <a:gd name="connsiteY0" fmla="*/ 0 h 617991"/>
                  <a:gd name="connsiteX1" fmla="*/ 1171575 w 5314950"/>
                  <a:gd name="connsiteY1" fmla="*/ 600075 h 617991"/>
                  <a:gd name="connsiteX2" fmla="*/ 3219450 w 5314950"/>
                  <a:gd name="connsiteY2" fmla="*/ 466725 h 617991"/>
                  <a:gd name="connsiteX3" fmla="*/ 4972050 w 5314950"/>
                  <a:gd name="connsiteY3" fmla="*/ 533400 h 617991"/>
                  <a:gd name="connsiteX4" fmla="*/ 5314950 w 5314950"/>
                  <a:gd name="connsiteY4" fmla="*/ 542925 h 617991"/>
                  <a:gd name="connsiteX0" fmla="*/ 0 w 5314950"/>
                  <a:gd name="connsiteY0" fmla="*/ 0 h 617991"/>
                  <a:gd name="connsiteX1" fmla="*/ 1171575 w 5314950"/>
                  <a:gd name="connsiteY1" fmla="*/ 600075 h 617991"/>
                  <a:gd name="connsiteX2" fmla="*/ 3219450 w 5314950"/>
                  <a:gd name="connsiteY2" fmla="*/ 466725 h 617991"/>
                  <a:gd name="connsiteX3" fmla="*/ 4972050 w 5314950"/>
                  <a:gd name="connsiteY3" fmla="*/ 533400 h 617991"/>
                  <a:gd name="connsiteX4" fmla="*/ 5314950 w 5314950"/>
                  <a:gd name="connsiteY4" fmla="*/ 542925 h 617991"/>
                  <a:gd name="connsiteX0" fmla="*/ 0 w 5495925"/>
                  <a:gd name="connsiteY0" fmla="*/ 0 h 668367"/>
                  <a:gd name="connsiteX1" fmla="*/ 1352550 w 5495925"/>
                  <a:gd name="connsiteY1" fmla="*/ 647700 h 668367"/>
                  <a:gd name="connsiteX2" fmla="*/ 3400425 w 5495925"/>
                  <a:gd name="connsiteY2" fmla="*/ 514350 h 668367"/>
                  <a:gd name="connsiteX3" fmla="*/ 5153025 w 5495925"/>
                  <a:gd name="connsiteY3" fmla="*/ 581025 h 668367"/>
                  <a:gd name="connsiteX4" fmla="*/ 5495925 w 5495925"/>
                  <a:gd name="connsiteY4" fmla="*/ 590550 h 668367"/>
                  <a:gd name="connsiteX0" fmla="*/ 0 w 5495925"/>
                  <a:gd name="connsiteY0" fmla="*/ 0 h 668367"/>
                  <a:gd name="connsiteX1" fmla="*/ 1352550 w 5495925"/>
                  <a:gd name="connsiteY1" fmla="*/ 647700 h 668367"/>
                  <a:gd name="connsiteX2" fmla="*/ 3400425 w 5495925"/>
                  <a:gd name="connsiteY2" fmla="*/ 514350 h 668367"/>
                  <a:gd name="connsiteX3" fmla="*/ 5153025 w 5495925"/>
                  <a:gd name="connsiteY3" fmla="*/ 581025 h 668367"/>
                  <a:gd name="connsiteX4" fmla="*/ 5495925 w 5495925"/>
                  <a:gd name="connsiteY4" fmla="*/ 590550 h 668367"/>
                  <a:gd name="connsiteX0" fmla="*/ 0 w 5800725"/>
                  <a:gd name="connsiteY0" fmla="*/ 0 h 638131"/>
                  <a:gd name="connsiteX1" fmla="*/ 1657350 w 5800725"/>
                  <a:gd name="connsiteY1" fmla="*/ 619125 h 638131"/>
                  <a:gd name="connsiteX2" fmla="*/ 3705225 w 5800725"/>
                  <a:gd name="connsiteY2" fmla="*/ 485775 h 638131"/>
                  <a:gd name="connsiteX3" fmla="*/ 5457825 w 5800725"/>
                  <a:gd name="connsiteY3" fmla="*/ 552450 h 638131"/>
                  <a:gd name="connsiteX4" fmla="*/ 5800725 w 5800725"/>
                  <a:gd name="connsiteY4" fmla="*/ 561975 h 638131"/>
                  <a:gd name="connsiteX0" fmla="*/ 0 w 5800725"/>
                  <a:gd name="connsiteY0" fmla="*/ 0 h 638131"/>
                  <a:gd name="connsiteX1" fmla="*/ 1657350 w 5800725"/>
                  <a:gd name="connsiteY1" fmla="*/ 619125 h 638131"/>
                  <a:gd name="connsiteX2" fmla="*/ 3705225 w 5800725"/>
                  <a:gd name="connsiteY2" fmla="*/ 485775 h 638131"/>
                  <a:gd name="connsiteX3" fmla="*/ 5457825 w 5800725"/>
                  <a:gd name="connsiteY3" fmla="*/ 552450 h 638131"/>
                  <a:gd name="connsiteX4" fmla="*/ 5800725 w 5800725"/>
                  <a:gd name="connsiteY4" fmla="*/ 561975 h 638131"/>
                  <a:gd name="connsiteX0" fmla="*/ 185340 w 5986065"/>
                  <a:gd name="connsiteY0" fmla="*/ 0 h 623529"/>
                  <a:gd name="connsiteX1" fmla="*/ 103461 w 5986065"/>
                  <a:gd name="connsiteY1" fmla="*/ 292655 h 623529"/>
                  <a:gd name="connsiteX2" fmla="*/ 1842690 w 5986065"/>
                  <a:gd name="connsiteY2" fmla="*/ 619125 h 623529"/>
                  <a:gd name="connsiteX3" fmla="*/ 3890565 w 5986065"/>
                  <a:gd name="connsiteY3" fmla="*/ 485775 h 623529"/>
                  <a:gd name="connsiteX4" fmla="*/ 5643165 w 5986065"/>
                  <a:gd name="connsiteY4" fmla="*/ 552450 h 623529"/>
                  <a:gd name="connsiteX5" fmla="*/ 5986065 w 5986065"/>
                  <a:gd name="connsiteY5" fmla="*/ 561975 h 623529"/>
                  <a:gd name="connsiteX0" fmla="*/ 0 w 6372225"/>
                  <a:gd name="connsiteY0" fmla="*/ 197013 h 353817"/>
                  <a:gd name="connsiteX1" fmla="*/ 489621 w 6372225"/>
                  <a:gd name="connsiteY1" fmla="*/ 22943 h 353817"/>
                  <a:gd name="connsiteX2" fmla="*/ 2228850 w 6372225"/>
                  <a:gd name="connsiteY2" fmla="*/ 349413 h 353817"/>
                  <a:gd name="connsiteX3" fmla="*/ 4276725 w 6372225"/>
                  <a:gd name="connsiteY3" fmla="*/ 216063 h 353817"/>
                  <a:gd name="connsiteX4" fmla="*/ 6029325 w 6372225"/>
                  <a:gd name="connsiteY4" fmla="*/ 282738 h 353817"/>
                  <a:gd name="connsiteX5" fmla="*/ 6372225 w 6372225"/>
                  <a:gd name="connsiteY5" fmla="*/ 292263 h 353817"/>
                  <a:gd name="connsiteX0" fmla="*/ 0 w 6372225"/>
                  <a:gd name="connsiteY0" fmla="*/ 110358 h 264091"/>
                  <a:gd name="connsiteX1" fmla="*/ 1051596 w 6372225"/>
                  <a:gd name="connsiteY1" fmla="*/ 31538 h 264091"/>
                  <a:gd name="connsiteX2" fmla="*/ 2228850 w 6372225"/>
                  <a:gd name="connsiteY2" fmla="*/ 262758 h 264091"/>
                  <a:gd name="connsiteX3" fmla="*/ 4276725 w 6372225"/>
                  <a:gd name="connsiteY3" fmla="*/ 129408 h 264091"/>
                  <a:gd name="connsiteX4" fmla="*/ 6029325 w 6372225"/>
                  <a:gd name="connsiteY4" fmla="*/ 196083 h 264091"/>
                  <a:gd name="connsiteX5" fmla="*/ 6372225 w 6372225"/>
                  <a:gd name="connsiteY5" fmla="*/ 205608 h 264091"/>
                  <a:gd name="connsiteX0" fmla="*/ 0 w 6372225"/>
                  <a:gd name="connsiteY0" fmla="*/ 110358 h 264091"/>
                  <a:gd name="connsiteX1" fmla="*/ 1051596 w 6372225"/>
                  <a:gd name="connsiteY1" fmla="*/ 31538 h 264091"/>
                  <a:gd name="connsiteX2" fmla="*/ 2228850 w 6372225"/>
                  <a:gd name="connsiteY2" fmla="*/ 262758 h 264091"/>
                  <a:gd name="connsiteX3" fmla="*/ 4276725 w 6372225"/>
                  <a:gd name="connsiteY3" fmla="*/ 129408 h 264091"/>
                  <a:gd name="connsiteX4" fmla="*/ 6029325 w 6372225"/>
                  <a:gd name="connsiteY4" fmla="*/ 196083 h 264091"/>
                  <a:gd name="connsiteX5" fmla="*/ 6372225 w 6372225"/>
                  <a:gd name="connsiteY5" fmla="*/ 205608 h 264091"/>
                  <a:gd name="connsiteX0" fmla="*/ 0 w 6372225"/>
                  <a:gd name="connsiteY0" fmla="*/ 110358 h 264091"/>
                  <a:gd name="connsiteX1" fmla="*/ 1061121 w 6372225"/>
                  <a:gd name="connsiteY1" fmla="*/ 31538 h 264091"/>
                  <a:gd name="connsiteX2" fmla="*/ 2228850 w 6372225"/>
                  <a:gd name="connsiteY2" fmla="*/ 262758 h 264091"/>
                  <a:gd name="connsiteX3" fmla="*/ 4276725 w 6372225"/>
                  <a:gd name="connsiteY3" fmla="*/ 129408 h 264091"/>
                  <a:gd name="connsiteX4" fmla="*/ 6029325 w 6372225"/>
                  <a:gd name="connsiteY4" fmla="*/ 196083 h 264091"/>
                  <a:gd name="connsiteX5" fmla="*/ 6372225 w 6372225"/>
                  <a:gd name="connsiteY5" fmla="*/ 205608 h 264091"/>
                  <a:gd name="connsiteX0" fmla="*/ 0 w 5743575"/>
                  <a:gd name="connsiteY0" fmla="*/ 54828 h 275236"/>
                  <a:gd name="connsiteX1" fmla="*/ 432471 w 5743575"/>
                  <a:gd name="connsiteY1" fmla="*/ 42683 h 275236"/>
                  <a:gd name="connsiteX2" fmla="*/ 1600200 w 5743575"/>
                  <a:gd name="connsiteY2" fmla="*/ 273903 h 275236"/>
                  <a:gd name="connsiteX3" fmla="*/ 3648075 w 5743575"/>
                  <a:gd name="connsiteY3" fmla="*/ 140553 h 275236"/>
                  <a:gd name="connsiteX4" fmla="*/ 5400675 w 5743575"/>
                  <a:gd name="connsiteY4" fmla="*/ 207228 h 275236"/>
                  <a:gd name="connsiteX5" fmla="*/ 5743575 w 5743575"/>
                  <a:gd name="connsiteY5" fmla="*/ 216753 h 275236"/>
                  <a:gd name="connsiteX0" fmla="*/ 704361 w 5362086"/>
                  <a:gd name="connsiteY0" fmla="*/ 0 h 1430083"/>
                  <a:gd name="connsiteX1" fmla="*/ 50982 w 5362086"/>
                  <a:gd name="connsiteY1" fmla="*/ 1197530 h 1430083"/>
                  <a:gd name="connsiteX2" fmla="*/ 1218711 w 5362086"/>
                  <a:gd name="connsiteY2" fmla="*/ 1428750 h 1430083"/>
                  <a:gd name="connsiteX3" fmla="*/ 3266586 w 5362086"/>
                  <a:gd name="connsiteY3" fmla="*/ 1295400 h 1430083"/>
                  <a:gd name="connsiteX4" fmla="*/ 5019186 w 5362086"/>
                  <a:gd name="connsiteY4" fmla="*/ 1362075 h 1430083"/>
                  <a:gd name="connsiteX5" fmla="*/ 5362086 w 5362086"/>
                  <a:gd name="connsiteY5" fmla="*/ 1371600 h 1430083"/>
                  <a:gd name="connsiteX0" fmla="*/ 877921 w 5535646"/>
                  <a:gd name="connsiteY0" fmla="*/ 0 h 1430083"/>
                  <a:gd name="connsiteX1" fmla="*/ 224542 w 5535646"/>
                  <a:gd name="connsiteY1" fmla="*/ 1197530 h 1430083"/>
                  <a:gd name="connsiteX2" fmla="*/ 1392271 w 5535646"/>
                  <a:gd name="connsiteY2" fmla="*/ 1428750 h 1430083"/>
                  <a:gd name="connsiteX3" fmla="*/ 3440146 w 5535646"/>
                  <a:gd name="connsiteY3" fmla="*/ 1295400 h 1430083"/>
                  <a:gd name="connsiteX4" fmla="*/ 5192746 w 5535646"/>
                  <a:gd name="connsiteY4" fmla="*/ 1362075 h 1430083"/>
                  <a:gd name="connsiteX5" fmla="*/ 5535646 w 5535646"/>
                  <a:gd name="connsiteY5" fmla="*/ 1371600 h 1430083"/>
                  <a:gd name="connsiteX0" fmla="*/ 877921 w 5535646"/>
                  <a:gd name="connsiteY0" fmla="*/ 0 h 1477896"/>
                  <a:gd name="connsiteX1" fmla="*/ 224542 w 5535646"/>
                  <a:gd name="connsiteY1" fmla="*/ 1197530 h 1477896"/>
                  <a:gd name="connsiteX2" fmla="*/ 1392271 w 5535646"/>
                  <a:gd name="connsiteY2" fmla="*/ 1428750 h 1477896"/>
                  <a:gd name="connsiteX3" fmla="*/ 3440146 w 5535646"/>
                  <a:gd name="connsiteY3" fmla="*/ 1295400 h 1477896"/>
                  <a:gd name="connsiteX4" fmla="*/ 5192746 w 5535646"/>
                  <a:gd name="connsiteY4" fmla="*/ 1362075 h 1477896"/>
                  <a:gd name="connsiteX5" fmla="*/ 5535646 w 5535646"/>
                  <a:gd name="connsiteY5" fmla="*/ 1371600 h 1477896"/>
                  <a:gd name="connsiteX0" fmla="*/ 0 w 5311104"/>
                  <a:gd name="connsiteY0" fmla="*/ 0 h 280366"/>
                  <a:gd name="connsiteX1" fmla="*/ 1167729 w 5311104"/>
                  <a:gd name="connsiteY1" fmla="*/ 231220 h 280366"/>
                  <a:gd name="connsiteX2" fmla="*/ 3215604 w 5311104"/>
                  <a:gd name="connsiteY2" fmla="*/ 97870 h 280366"/>
                  <a:gd name="connsiteX3" fmla="*/ 4968204 w 5311104"/>
                  <a:gd name="connsiteY3" fmla="*/ 164545 h 280366"/>
                  <a:gd name="connsiteX4" fmla="*/ 5311104 w 5311104"/>
                  <a:gd name="connsiteY4" fmla="*/ 174070 h 280366"/>
                  <a:gd name="connsiteX0" fmla="*/ 0 w 5482554"/>
                  <a:gd name="connsiteY0" fmla="*/ 0 h 340771"/>
                  <a:gd name="connsiteX1" fmla="*/ 1339179 w 5482554"/>
                  <a:gd name="connsiteY1" fmla="*/ 335995 h 340771"/>
                  <a:gd name="connsiteX2" fmla="*/ 3387054 w 5482554"/>
                  <a:gd name="connsiteY2" fmla="*/ 202645 h 340771"/>
                  <a:gd name="connsiteX3" fmla="*/ 5139654 w 5482554"/>
                  <a:gd name="connsiteY3" fmla="*/ 269320 h 340771"/>
                  <a:gd name="connsiteX4" fmla="*/ 5482554 w 5482554"/>
                  <a:gd name="connsiteY4" fmla="*/ 278845 h 340771"/>
                  <a:gd name="connsiteX0" fmla="*/ 0 w 5482554"/>
                  <a:gd name="connsiteY0" fmla="*/ 0 h 340771"/>
                  <a:gd name="connsiteX1" fmla="*/ 1339179 w 5482554"/>
                  <a:gd name="connsiteY1" fmla="*/ 335995 h 340771"/>
                  <a:gd name="connsiteX2" fmla="*/ 3387054 w 5482554"/>
                  <a:gd name="connsiteY2" fmla="*/ 202645 h 340771"/>
                  <a:gd name="connsiteX3" fmla="*/ 5139654 w 5482554"/>
                  <a:gd name="connsiteY3" fmla="*/ 269320 h 340771"/>
                  <a:gd name="connsiteX4" fmla="*/ 5482554 w 5482554"/>
                  <a:gd name="connsiteY4" fmla="*/ 278845 h 340771"/>
                  <a:gd name="connsiteX0" fmla="*/ 0 w 5501604"/>
                  <a:gd name="connsiteY0" fmla="*/ 0 h 157447"/>
                  <a:gd name="connsiteX1" fmla="*/ 1358229 w 5501604"/>
                  <a:gd name="connsiteY1" fmla="*/ 155020 h 157447"/>
                  <a:gd name="connsiteX2" fmla="*/ 3406104 w 5501604"/>
                  <a:gd name="connsiteY2" fmla="*/ 21670 h 157447"/>
                  <a:gd name="connsiteX3" fmla="*/ 5158704 w 5501604"/>
                  <a:gd name="connsiteY3" fmla="*/ 88345 h 157447"/>
                  <a:gd name="connsiteX4" fmla="*/ 5501604 w 5501604"/>
                  <a:gd name="connsiteY4" fmla="*/ 97870 h 157447"/>
                  <a:gd name="connsiteX0" fmla="*/ 0 w 5501604"/>
                  <a:gd name="connsiteY0" fmla="*/ 16098 h 171194"/>
                  <a:gd name="connsiteX1" fmla="*/ 1358229 w 5501604"/>
                  <a:gd name="connsiteY1" fmla="*/ 171118 h 171194"/>
                  <a:gd name="connsiteX2" fmla="*/ 3406104 w 5501604"/>
                  <a:gd name="connsiteY2" fmla="*/ 37768 h 171194"/>
                  <a:gd name="connsiteX3" fmla="*/ 5158704 w 5501604"/>
                  <a:gd name="connsiteY3" fmla="*/ 104443 h 171194"/>
                  <a:gd name="connsiteX4" fmla="*/ 5501604 w 5501604"/>
                  <a:gd name="connsiteY4" fmla="*/ 113968 h 171194"/>
                  <a:gd name="connsiteX0" fmla="*/ 0 w 5501604"/>
                  <a:gd name="connsiteY0" fmla="*/ 12680 h 243951"/>
                  <a:gd name="connsiteX1" fmla="*/ 1853529 w 5501604"/>
                  <a:gd name="connsiteY1" fmla="*/ 243900 h 243951"/>
                  <a:gd name="connsiteX2" fmla="*/ 3406104 w 5501604"/>
                  <a:gd name="connsiteY2" fmla="*/ 34350 h 243951"/>
                  <a:gd name="connsiteX3" fmla="*/ 5158704 w 5501604"/>
                  <a:gd name="connsiteY3" fmla="*/ 101025 h 243951"/>
                  <a:gd name="connsiteX4" fmla="*/ 5501604 w 5501604"/>
                  <a:gd name="connsiteY4" fmla="*/ 110550 h 243951"/>
                  <a:gd name="connsiteX0" fmla="*/ 0 w 5501604"/>
                  <a:gd name="connsiteY0" fmla="*/ 12680 h 243951"/>
                  <a:gd name="connsiteX1" fmla="*/ 1853529 w 5501604"/>
                  <a:gd name="connsiteY1" fmla="*/ 243900 h 243951"/>
                  <a:gd name="connsiteX2" fmla="*/ 3406104 w 5501604"/>
                  <a:gd name="connsiteY2" fmla="*/ 34350 h 243951"/>
                  <a:gd name="connsiteX3" fmla="*/ 5158704 w 5501604"/>
                  <a:gd name="connsiteY3" fmla="*/ 101025 h 243951"/>
                  <a:gd name="connsiteX4" fmla="*/ 5501604 w 5501604"/>
                  <a:gd name="connsiteY4" fmla="*/ 110550 h 243951"/>
                  <a:gd name="connsiteX0" fmla="*/ 0 w 5501604"/>
                  <a:gd name="connsiteY0" fmla="*/ 12680 h 243954"/>
                  <a:gd name="connsiteX1" fmla="*/ 1853529 w 5501604"/>
                  <a:gd name="connsiteY1" fmla="*/ 243900 h 243954"/>
                  <a:gd name="connsiteX2" fmla="*/ 3406104 w 5501604"/>
                  <a:gd name="connsiteY2" fmla="*/ 34350 h 243954"/>
                  <a:gd name="connsiteX3" fmla="*/ 5158704 w 5501604"/>
                  <a:gd name="connsiteY3" fmla="*/ 101025 h 243954"/>
                  <a:gd name="connsiteX4" fmla="*/ 5501604 w 5501604"/>
                  <a:gd name="connsiteY4" fmla="*/ 110550 h 243954"/>
                  <a:gd name="connsiteX0" fmla="*/ 0 w 5501604"/>
                  <a:gd name="connsiteY0" fmla="*/ 12680 h 243952"/>
                  <a:gd name="connsiteX1" fmla="*/ 1853529 w 5501604"/>
                  <a:gd name="connsiteY1" fmla="*/ 243900 h 243952"/>
                  <a:gd name="connsiteX2" fmla="*/ 3406104 w 5501604"/>
                  <a:gd name="connsiteY2" fmla="*/ 34350 h 243952"/>
                  <a:gd name="connsiteX3" fmla="*/ 5092029 w 5501604"/>
                  <a:gd name="connsiteY3" fmla="*/ 62925 h 243952"/>
                  <a:gd name="connsiteX4" fmla="*/ 5501604 w 5501604"/>
                  <a:gd name="connsiteY4" fmla="*/ 110550 h 243952"/>
                  <a:gd name="connsiteX0" fmla="*/ 0 w 5501604"/>
                  <a:gd name="connsiteY0" fmla="*/ 12680 h 243952"/>
                  <a:gd name="connsiteX1" fmla="*/ 1853529 w 5501604"/>
                  <a:gd name="connsiteY1" fmla="*/ 243900 h 243952"/>
                  <a:gd name="connsiteX2" fmla="*/ 3406104 w 5501604"/>
                  <a:gd name="connsiteY2" fmla="*/ 34350 h 243952"/>
                  <a:gd name="connsiteX3" fmla="*/ 5092029 w 5501604"/>
                  <a:gd name="connsiteY3" fmla="*/ 62925 h 243952"/>
                  <a:gd name="connsiteX4" fmla="*/ 5501604 w 5501604"/>
                  <a:gd name="connsiteY4" fmla="*/ 110550 h 243952"/>
                  <a:gd name="connsiteX0" fmla="*/ 0 w 5501604"/>
                  <a:gd name="connsiteY0" fmla="*/ 26734 h 258024"/>
                  <a:gd name="connsiteX1" fmla="*/ 1853529 w 5501604"/>
                  <a:gd name="connsiteY1" fmla="*/ 257954 h 258024"/>
                  <a:gd name="connsiteX2" fmla="*/ 3406104 w 5501604"/>
                  <a:gd name="connsiteY2" fmla="*/ 48404 h 258024"/>
                  <a:gd name="connsiteX3" fmla="*/ 5092029 w 5501604"/>
                  <a:gd name="connsiteY3" fmla="*/ 76979 h 258024"/>
                  <a:gd name="connsiteX4" fmla="*/ 5501604 w 5501604"/>
                  <a:gd name="connsiteY4" fmla="*/ 124604 h 258024"/>
                  <a:gd name="connsiteX0" fmla="*/ 0 w 5501604"/>
                  <a:gd name="connsiteY0" fmla="*/ 28486 h 259895"/>
                  <a:gd name="connsiteX1" fmla="*/ 341337 w 5501604"/>
                  <a:gd name="connsiteY1" fmla="*/ 14199 h 259895"/>
                  <a:gd name="connsiteX2" fmla="*/ 1853529 w 5501604"/>
                  <a:gd name="connsiteY2" fmla="*/ 259706 h 259895"/>
                  <a:gd name="connsiteX3" fmla="*/ 3406104 w 5501604"/>
                  <a:gd name="connsiteY3" fmla="*/ 50156 h 259895"/>
                  <a:gd name="connsiteX4" fmla="*/ 5092029 w 5501604"/>
                  <a:gd name="connsiteY4" fmla="*/ 78731 h 259895"/>
                  <a:gd name="connsiteX5" fmla="*/ 5501604 w 5501604"/>
                  <a:gd name="connsiteY5" fmla="*/ 126356 h 259895"/>
                  <a:gd name="connsiteX0" fmla="*/ 0 w 5501604"/>
                  <a:gd name="connsiteY0" fmla="*/ 28486 h 259895"/>
                  <a:gd name="connsiteX1" fmla="*/ 341337 w 5501604"/>
                  <a:gd name="connsiteY1" fmla="*/ 14199 h 259895"/>
                  <a:gd name="connsiteX2" fmla="*/ 1853529 w 5501604"/>
                  <a:gd name="connsiteY2" fmla="*/ 259706 h 259895"/>
                  <a:gd name="connsiteX3" fmla="*/ 3406104 w 5501604"/>
                  <a:gd name="connsiteY3" fmla="*/ 50156 h 259895"/>
                  <a:gd name="connsiteX4" fmla="*/ 5092029 w 5501604"/>
                  <a:gd name="connsiteY4" fmla="*/ 78731 h 259895"/>
                  <a:gd name="connsiteX5" fmla="*/ 5501604 w 5501604"/>
                  <a:gd name="connsiteY5" fmla="*/ 126356 h 259895"/>
                  <a:gd name="connsiteX0" fmla="*/ 0 w 5160267"/>
                  <a:gd name="connsiteY0" fmla="*/ 12448 h 258144"/>
                  <a:gd name="connsiteX1" fmla="*/ 1512192 w 5160267"/>
                  <a:gd name="connsiteY1" fmla="*/ 257955 h 258144"/>
                  <a:gd name="connsiteX2" fmla="*/ 3064767 w 5160267"/>
                  <a:gd name="connsiteY2" fmla="*/ 48405 h 258144"/>
                  <a:gd name="connsiteX3" fmla="*/ 4750692 w 5160267"/>
                  <a:gd name="connsiteY3" fmla="*/ 76980 h 258144"/>
                  <a:gd name="connsiteX4" fmla="*/ 5160267 w 5160267"/>
                  <a:gd name="connsiteY4" fmla="*/ 124605 h 25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60267" h="258144">
                    <a:moveTo>
                      <a:pt x="0" y="12448"/>
                    </a:moveTo>
                    <a:cubicBezTo>
                      <a:pt x="637533" y="46222"/>
                      <a:pt x="1001398" y="251962"/>
                      <a:pt x="1512192" y="257955"/>
                    </a:cubicBezTo>
                    <a:cubicBezTo>
                      <a:pt x="2022986" y="263948"/>
                      <a:pt x="2448817" y="126193"/>
                      <a:pt x="3064767" y="48405"/>
                    </a:cubicBezTo>
                    <a:cubicBezTo>
                      <a:pt x="3680717" y="-29383"/>
                      <a:pt x="4074417" y="-8745"/>
                      <a:pt x="4750692" y="76980"/>
                    </a:cubicBezTo>
                    <a:lnTo>
                      <a:pt x="5160267" y="124605"/>
                    </a:lnTo>
                  </a:path>
                </a:pathLst>
              </a:custGeom>
              <a:noFill/>
              <a:ln w="2540">
                <a:solidFill>
                  <a:srgbClr val="078F9D"/>
                </a:solidFill>
              </a:ln>
              <a:effectLst>
                <a:glow>
                  <a:schemeClr val="accent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>
                  <a:solidFill>
                    <a:srgbClr val="25A79B"/>
                  </a:solidFill>
                </a:endParaRPr>
              </a:p>
            </p:txBody>
          </p:sp>
          <p:sp>
            <p:nvSpPr>
              <p:cNvPr id="7" name="Forme libre 6"/>
              <p:cNvSpPr/>
              <p:nvPr/>
            </p:nvSpPr>
            <p:spPr>
              <a:xfrm rot="-10860000">
                <a:off x="1911230" y="2522829"/>
                <a:ext cx="5279326" cy="132584"/>
              </a:xfrm>
              <a:custGeom>
                <a:avLst/>
                <a:gdLst>
                  <a:gd name="connsiteX0" fmla="*/ 0 w 5154917"/>
                  <a:gd name="connsiteY0" fmla="*/ 67632 h 164367"/>
                  <a:gd name="connsiteX1" fmla="*/ 1000125 w 5154917"/>
                  <a:gd name="connsiteY1" fmla="*/ 162882 h 164367"/>
                  <a:gd name="connsiteX2" fmla="*/ 2800350 w 5154917"/>
                  <a:gd name="connsiteY2" fmla="*/ 957 h 164367"/>
                  <a:gd name="connsiteX3" fmla="*/ 4800600 w 5154917"/>
                  <a:gd name="connsiteY3" fmla="*/ 96207 h 164367"/>
                  <a:gd name="connsiteX4" fmla="*/ 5143500 w 5154917"/>
                  <a:gd name="connsiteY4" fmla="*/ 105732 h 164367"/>
                  <a:gd name="connsiteX0" fmla="*/ 0 w 4983467"/>
                  <a:gd name="connsiteY0" fmla="*/ 10482 h 162900"/>
                  <a:gd name="connsiteX1" fmla="*/ 828675 w 4983467"/>
                  <a:gd name="connsiteY1" fmla="*/ 162882 h 162900"/>
                  <a:gd name="connsiteX2" fmla="*/ 2628900 w 4983467"/>
                  <a:gd name="connsiteY2" fmla="*/ 957 h 162900"/>
                  <a:gd name="connsiteX3" fmla="*/ 4629150 w 4983467"/>
                  <a:gd name="connsiteY3" fmla="*/ 96207 h 162900"/>
                  <a:gd name="connsiteX4" fmla="*/ 4972050 w 4983467"/>
                  <a:gd name="connsiteY4" fmla="*/ 105732 h 162900"/>
                  <a:gd name="connsiteX0" fmla="*/ 0 w 4983467"/>
                  <a:gd name="connsiteY0" fmla="*/ 10482 h 162923"/>
                  <a:gd name="connsiteX1" fmla="*/ 828675 w 4983467"/>
                  <a:gd name="connsiteY1" fmla="*/ 162882 h 162923"/>
                  <a:gd name="connsiteX2" fmla="*/ 2628900 w 4983467"/>
                  <a:gd name="connsiteY2" fmla="*/ 957 h 162923"/>
                  <a:gd name="connsiteX3" fmla="*/ 4629150 w 4983467"/>
                  <a:gd name="connsiteY3" fmla="*/ 96207 h 162923"/>
                  <a:gd name="connsiteX4" fmla="*/ 4972050 w 4983467"/>
                  <a:gd name="connsiteY4" fmla="*/ 105732 h 162923"/>
                  <a:gd name="connsiteX0" fmla="*/ 0 w 4972050"/>
                  <a:gd name="connsiteY0" fmla="*/ 0 h 152459"/>
                  <a:gd name="connsiteX1" fmla="*/ 828675 w 4972050"/>
                  <a:gd name="connsiteY1" fmla="*/ 152400 h 152459"/>
                  <a:gd name="connsiteX2" fmla="*/ 2876550 w 4972050"/>
                  <a:gd name="connsiteY2" fmla="*/ 19050 h 152459"/>
                  <a:gd name="connsiteX3" fmla="*/ 4629150 w 4972050"/>
                  <a:gd name="connsiteY3" fmla="*/ 85725 h 152459"/>
                  <a:gd name="connsiteX4" fmla="*/ 4972050 w 4972050"/>
                  <a:gd name="connsiteY4" fmla="*/ 95250 h 152459"/>
                  <a:gd name="connsiteX0" fmla="*/ 0 w 5195794"/>
                  <a:gd name="connsiteY0" fmla="*/ 0 h 375423"/>
                  <a:gd name="connsiteX1" fmla="*/ 828675 w 5195794"/>
                  <a:gd name="connsiteY1" fmla="*/ 152400 h 375423"/>
                  <a:gd name="connsiteX2" fmla="*/ 2876550 w 5195794"/>
                  <a:gd name="connsiteY2" fmla="*/ 19050 h 375423"/>
                  <a:gd name="connsiteX3" fmla="*/ 4629150 w 5195794"/>
                  <a:gd name="connsiteY3" fmla="*/ 85725 h 375423"/>
                  <a:gd name="connsiteX4" fmla="*/ 5195794 w 5195794"/>
                  <a:gd name="connsiteY4" fmla="*/ 375423 h 375423"/>
                  <a:gd name="connsiteX0" fmla="*/ 0 w 5195794"/>
                  <a:gd name="connsiteY0" fmla="*/ 0 h 375423"/>
                  <a:gd name="connsiteX1" fmla="*/ 828675 w 5195794"/>
                  <a:gd name="connsiteY1" fmla="*/ 152400 h 375423"/>
                  <a:gd name="connsiteX2" fmla="*/ 2876550 w 5195794"/>
                  <a:gd name="connsiteY2" fmla="*/ 19050 h 375423"/>
                  <a:gd name="connsiteX3" fmla="*/ 4629150 w 5195794"/>
                  <a:gd name="connsiteY3" fmla="*/ 85725 h 375423"/>
                  <a:gd name="connsiteX4" fmla="*/ 5195794 w 5195794"/>
                  <a:gd name="connsiteY4" fmla="*/ 375423 h 375423"/>
                  <a:gd name="connsiteX0" fmla="*/ 0 w 5195794"/>
                  <a:gd name="connsiteY0" fmla="*/ 0 h 375423"/>
                  <a:gd name="connsiteX1" fmla="*/ 828675 w 5195794"/>
                  <a:gd name="connsiteY1" fmla="*/ 152400 h 375423"/>
                  <a:gd name="connsiteX2" fmla="*/ 2876550 w 5195794"/>
                  <a:gd name="connsiteY2" fmla="*/ 19050 h 375423"/>
                  <a:gd name="connsiteX3" fmla="*/ 4382202 w 5195794"/>
                  <a:gd name="connsiteY3" fmla="*/ 43309 h 375423"/>
                  <a:gd name="connsiteX4" fmla="*/ 5195794 w 5195794"/>
                  <a:gd name="connsiteY4" fmla="*/ 375423 h 375423"/>
                  <a:gd name="connsiteX0" fmla="*/ 0 w 5195794"/>
                  <a:gd name="connsiteY0" fmla="*/ 0 h 375423"/>
                  <a:gd name="connsiteX1" fmla="*/ 828675 w 5195794"/>
                  <a:gd name="connsiteY1" fmla="*/ 152400 h 375423"/>
                  <a:gd name="connsiteX2" fmla="*/ 2876550 w 5195794"/>
                  <a:gd name="connsiteY2" fmla="*/ 19050 h 375423"/>
                  <a:gd name="connsiteX3" fmla="*/ 4382202 w 5195794"/>
                  <a:gd name="connsiteY3" fmla="*/ 43309 h 375423"/>
                  <a:gd name="connsiteX4" fmla="*/ 5195794 w 5195794"/>
                  <a:gd name="connsiteY4" fmla="*/ 375423 h 375423"/>
                  <a:gd name="connsiteX0" fmla="*/ 0 w 5195794"/>
                  <a:gd name="connsiteY0" fmla="*/ 0 h 375423"/>
                  <a:gd name="connsiteX1" fmla="*/ 828675 w 5195794"/>
                  <a:gd name="connsiteY1" fmla="*/ 152400 h 375423"/>
                  <a:gd name="connsiteX2" fmla="*/ 2970954 w 5195794"/>
                  <a:gd name="connsiteY2" fmla="*/ 68330 h 375423"/>
                  <a:gd name="connsiteX3" fmla="*/ 4382202 w 5195794"/>
                  <a:gd name="connsiteY3" fmla="*/ 43309 h 375423"/>
                  <a:gd name="connsiteX4" fmla="*/ 5195794 w 5195794"/>
                  <a:gd name="connsiteY4" fmla="*/ 375423 h 375423"/>
                  <a:gd name="connsiteX0" fmla="*/ 0 w 5195794"/>
                  <a:gd name="connsiteY0" fmla="*/ 0 h 375423"/>
                  <a:gd name="connsiteX1" fmla="*/ 828675 w 5195794"/>
                  <a:gd name="connsiteY1" fmla="*/ 152400 h 375423"/>
                  <a:gd name="connsiteX2" fmla="*/ 2970954 w 5195794"/>
                  <a:gd name="connsiteY2" fmla="*/ 68330 h 375423"/>
                  <a:gd name="connsiteX3" fmla="*/ 4382202 w 5195794"/>
                  <a:gd name="connsiteY3" fmla="*/ 43309 h 375423"/>
                  <a:gd name="connsiteX4" fmla="*/ 5195794 w 5195794"/>
                  <a:gd name="connsiteY4" fmla="*/ 375423 h 375423"/>
                  <a:gd name="connsiteX0" fmla="*/ 0 w 5195794"/>
                  <a:gd name="connsiteY0" fmla="*/ 4143 h 379566"/>
                  <a:gd name="connsiteX1" fmla="*/ 828675 w 5195794"/>
                  <a:gd name="connsiteY1" fmla="*/ 156543 h 379566"/>
                  <a:gd name="connsiteX2" fmla="*/ 2970954 w 5195794"/>
                  <a:gd name="connsiteY2" fmla="*/ 72473 h 379566"/>
                  <a:gd name="connsiteX3" fmla="*/ 4392556 w 5195794"/>
                  <a:gd name="connsiteY3" fmla="*/ 0 h 379566"/>
                  <a:gd name="connsiteX4" fmla="*/ 5195794 w 5195794"/>
                  <a:gd name="connsiteY4" fmla="*/ 379566 h 379566"/>
                  <a:gd name="connsiteX0" fmla="*/ 0 w 5195794"/>
                  <a:gd name="connsiteY0" fmla="*/ 18905 h 394328"/>
                  <a:gd name="connsiteX1" fmla="*/ 828675 w 5195794"/>
                  <a:gd name="connsiteY1" fmla="*/ 171305 h 394328"/>
                  <a:gd name="connsiteX2" fmla="*/ 2970954 w 5195794"/>
                  <a:gd name="connsiteY2" fmla="*/ 87235 h 394328"/>
                  <a:gd name="connsiteX3" fmla="*/ 4392556 w 5195794"/>
                  <a:gd name="connsiteY3" fmla="*/ 14762 h 394328"/>
                  <a:gd name="connsiteX4" fmla="*/ 5195794 w 5195794"/>
                  <a:gd name="connsiteY4" fmla="*/ 394328 h 394328"/>
                  <a:gd name="connsiteX0" fmla="*/ 0 w 5195794"/>
                  <a:gd name="connsiteY0" fmla="*/ 18905 h 394328"/>
                  <a:gd name="connsiteX1" fmla="*/ 828675 w 5195794"/>
                  <a:gd name="connsiteY1" fmla="*/ 171305 h 394328"/>
                  <a:gd name="connsiteX2" fmla="*/ 2970954 w 5195794"/>
                  <a:gd name="connsiteY2" fmla="*/ 87235 h 394328"/>
                  <a:gd name="connsiteX3" fmla="*/ 4392556 w 5195794"/>
                  <a:gd name="connsiteY3" fmla="*/ 14762 h 394328"/>
                  <a:gd name="connsiteX4" fmla="*/ 5195794 w 5195794"/>
                  <a:gd name="connsiteY4" fmla="*/ 394328 h 394328"/>
                  <a:gd name="connsiteX0" fmla="*/ 0 w 5195794"/>
                  <a:gd name="connsiteY0" fmla="*/ 56473 h 431896"/>
                  <a:gd name="connsiteX1" fmla="*/ 828675 w 5195794"/>
                  <a:gd name="connsiteY1" fmla="*/ 208873 h 431896"/>
                  <a:gd name="connsiteX2" fmla="*/ 2970954 w 5195794"/>
                  <a:gd name="connsiteY2" fmla="*/ 124803 h 431896"/>
                  <a:gd name="connsiteX3" fmla="*/ 4392556 w 5195794"/>
                  <a:gd name="connsiteY3" fmla="*/ 52330 h 431896"/>
                  <a:gd name="connsiteX4" fmla="*/ 5195794 w 5195794"/>
                  <a:gd name="connsiteY4" fmla="*/ 431896 h 431896"/>
                  <a:gd name="connsiteX0" fmla="*/ 0 w 5195794"/>
                  <a:gd name="connsiteY0" fmla="*/ 58153 h 433576"/>
                  <a:gd name="connsiteX1" fmla="*/ 1018315 w 5195794"/>
                  <a:gd name="connsiteY1" fmla="*/ 261496 h 433576"/>
                  <a:gd name="connsiteX2" fmla="*/ 2970954 w 5195794"/>
                  <a:gd name="connsiteY2" fmla="*/ 126483 h 433576"/>
                  <a:gd name="connsiteX3" fmla="*/ 4392556 w 5195794"/>
                  <a:gd name="connsiteY3" fmla="*/ 54010 h 433576"/>
                  <a:gd name="connsiteX4" fmla="*/ 5195794 w 5195794"/>
                  <a:gd name="connsiteY4" fmla="*/ 433576 h 433576"/>
                  <a:gd name="connsiteX0" fmla="*/ 0 w 5195794"/>
                  <a:gd name="connsiteY0" fmla="*/ 58153 h 433576"/>
                  <a:gd name="connsiteX1" fmla="*/ 1018315 w 5195794"/>
                  <a:gd name="connsiteY1" fmla="*/ 261496 h 433576"/>
                  <a:gd name="connsiteX2" fmla="*/ 2970954 w 5195794"/>
                  <a:gd name="connsiteY2" fmla="*/ 126483 h 433576"/>
                  <a:gd name="connsiteX3" fmla="*/ 4392556 w 5195794"/>
                  <a:gd name="connsiteY3" fmla="*/ 54010 h 433576"/>
                  <a:gd name="connsiteX4" fmla="*/ 5195794 w 5195794"/>
                  <a:gd name="connsiteY4" fmla="*/ 433576 h 433576"/>
                  <a:gd name="connsiteX0" fmla="*/ 0 w 5195794"/>
                  <a:gd name="connsiteY0" fmla="*/ 55412 h 430835"/>
                  <a:gd name="connsiteX1" fmla="*/ 1077285 w 5195794"/>
                  <a:gd name="connsiteY1" fmla="*/ 154993 h 430835"/>
                  <a:gd name="connsiteX2" fmla="*/ 2970954 w 5195794"/>
                  <a:gd name="connsiteY2" fmla="*/ 123742 h 430835"/>
                  <a:gd name="connsiteX3" fmla="*/ 4392556 w 5195794"/>
                  <a:gd name="connsiteY3" fmla="*/ 51269 h 430835"/>
                  <a:gd name="connsiteX4" fmla="*/ 5195794 w 5195794"/>
                  <a:gd name="connsiteY4" fmla="*/ 430835 h 430835"/>
                  <a:gd name="connsiteX0" fmla="*/ 0 w 5195794"/>
                  <a:gd name="connsiteY0" fmla="*/ 55412 h 430835"/>
                  <a:gd name="connsiteX1" fmla="*/ 1077285 w 5195794"/>
                  <a:gd name="connsiteY1" fmla="*/ 154993 h 430835"/>
                  <a:gd name="connsiteX2" fmla="*/ 2970954 w 5195794"/>
                  <a:gd name="connsiteY2" fmla="*/ 123742 h 430835"/>
                  <a:gd name="connsiteX3" fmla="*/ 4392556 w 5195794"/>
                  <a:gd name="connsiteY3" fmla="*/ 51269 h 430835"/>
                  <a:gd name="connsiteX4" fmla="*/ 5195794 w 5195794"/>
                  <a:gd name="connsiteY4" fmla="*/ 430835 h 430835"/>
                  <a:gd name="connsiteX0" fmla="*/ 0 w 5195794"/>
                  <a:gd name="connsiteY0" fmla="*/ 47289 h 422712"/>
                  <a:gd name="connsiteX1" fmla="*/ 1077285 w 5195794"/>
                  <a:gd name="connsiteY1" fmla="*/ 146870 h 422712"/>
                  <a:gd name="connsiteX2" fmla="*/ 2941386 w 5195794"/>
                  <a:gd name="connsiteY2" fmla="*/ 172262 h 422712"/>
                  <a:gd name="connsiteX3" fmla="*/ 4392556 w 5195794"/>
                  <a:gd name="connsiteY3" fmla="*/ 43146 h 422712"/>
                  <a:gd name="connsiteX4" fmla="*/ 5195794 w 5195794"/>
                  <a:gd name="connsiteY4" fmla="*/ 422712 h 422712"/>
                  <a:gd name="connsiteX0" fmla="*/ 0 w 5195794"/>
                  <a:gd name="connsiteY0" fmla="*/ 37848 h 413271"/>
                  <a:gd name="connsiteX1" fmla="*/ 1077285 w 5195794"/>
                  <a:gd name="connsiteY1" fmla="*/ 137429 h 413271"/>
                  <a:gd name="connsiteX2" fmla="*/ 2941386 w 5195794"/>
                  <a:gd name="connsiteY2" fmla="*/ 162821 h 413271"/>
                  <a:gd name="connsiteX3" fmla="*/ 4392556 w 5195794"/>
                  <a:gd name="connsiteY3" fmla="*/ 33705 h 413271"/>
                  <a:gd name="connsiteX4" fmla="*/ 5195794 w 5195794"/>
                  <a:gd name="connsiteY4" fmla="*/ 413271 h 413271"/>
                  <a:gd name="connsiteX0" fmla="*/ 0 w 5195794"/>
                  <a:gd name="connsiteY0" fmla="*/ 45900 h 421323"/>
                  <a:gd name="connsiteX1" fmla="*/ 1011950 w 5195794"/>
                  <a:gd name="connsiteY1" fmla="*/ 68129 h 421323"/>
                  <a:gd name="connsiteX2" fmla="*/ 2941386 w 5195794"/>
                  <a:gd name="connsiteY2" fmla="*/ 170873 h 421323"/>
                  <a:gd name="connsiteX3" fmla="*/ 4392556 w 5195794"/>
                  <a:gd name="connsiteY3" fmla="*/ 41757 h 421323"/>
                  <a:gd name="connsiteX4" fmla="*/ 5195794 w 5195794"/>
                  <a:gd name="connsiteY4" fmla="*/ 421323 h 421323"/>
                  <a:gd name="connsiteX0" fmla="*/ 0 w 5673966"/>
                  <a:gd name="connsiteY0" fmla="*/ 151871 h 421323"/>
                  <a:gd name="connsiteX1" fmla="*/ 1490122 w 5673966"/>
                  <a:gd name="connsiteY1" fmla="*/ 68129 h 421323"/>
                  <a:gd name="connsiteX2" fmla="*/ 3419558 w 5673966"/>
                  <a:gd name="connsiteY2" fmla="*/ 170873 h 421323"/>
                  <a:gd name="connsiteX3" fmla="*/ 4870728 w 5673966"/>
                  <a:gd name="connsiteY3" fmla="*/ 41757 h 421323"/>
                  <a:gd name="connsiteX4" fmla="*/ 5673966 w 5673966"/>
                  <a:gd name="connsiteY4" fmla="*/ 421323 h 421323"/>
                  <a:gd name="connsiteX0" fmla="*/ 0 w 4870728"/>
                  <a:gd name="connsiteY0" fmla="*/ 151871 h 185439"/>
                  <a:gd name="connsiteX1" fmla="*/ 1490122 w 4870728"/>
                  <a:gd name="connsiteY1" fmla="*/ 68129 h 185439"/>
                  <a:gd name="connsiteX2" fmla="*/ 3419558 w 4870728"/>
                  <a:gd name="connsiteY2" fmla="*/ 170873 h 185439"/>
                  <a:gd name="connsiteX3" fmla="*/ 4870728 w 4870728"/>
                  <a:gd name="connsiteY3" fmla="*/ 41757 h 185439"/>
                  <a:gd name="connsiteX0" fmla="*/ 0 w 5279326"/>
                  <a:gd name="connsiteY0" fmla="*/ 99016 h 132584"/>
                  <a:gd name="connsiteX1" fmla="*/ 1490122 w 5279326"/>
                  <a:gd name="connsiteY1" fmla="*/ 15274 h 132584"/>
                  <a:gd name="connsiteX2" fmla="*/ 3419558 w 5279326"/>
                  <a:gd name="connsiteY2" fmla="*/ 118018 h 132584"/>
                  <a:gd name="connsiteX3" fmla="*/ 5279326 w 5279326"/>
                  <a:gd name="connsiteY3" fmla="*/ 48429 h 13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79326" h="132584">
                    <a:moveTo>
                      <a:pt x="0" y="99016"/>
                    </a:moveTo>
                    <a:cubicBezTo>
                      <a:pt x="276225" y="209347"/>
                      <a:pt x="920196" y="12107"/>
                      <a:pt x="1490122" y="15274"/>
                    </a:cubicBezTo>
                    <a:cubicBezTo>
                      <a:pt x="2060048" y="18441"/>
                      <a:pt x="2788024" y="112492"/>
                      <a:pt x="3419558" y="118018"/>
                    </a:cubicBezTo>
                    <a:cubicBezTo>
                      <a:pt x="4051092" y="123544"/>
                      <a:pt x="4541625" y="-93969"/>
                      <a:pt x="5279326" y="48429"/>
                    </a:cubicBezTo>
                  </a:path>
                </a:pathLst>
              </a:custGeom>
              <a:noFill/>
              <a:ln w="12700">
                <a:solidFill>
                  <a:schemeClr val="accent6"/>
                </a:solidFill>
              </a:ln>
              <a:effectLst>
                <a:glow>
                  <a:schemeClr val="accent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fr-FR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4" name="Ellipse 3"/>
            <p:cNvSpPr/>
            <p:nvPr/>
          </p:nvSpPr>
          <p:spPr>
            <a:xfrm>
              <a:off x="7192963" y="2436813"/>
              <a:ext cx="128587" cy="128587"/>
            </a:xfrm>
            <a:prstGeom prst="ellipse">
              <a:avLst/>
            </a:prstGeom>
            <a:noFill/>
            <a:ln w="127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8" name="Ellipse 7"/>
            <p:cNvSpPr/>
            <p:nvPr/>
          </p:nvSpPr>
          <p:spPr>
            <a:xfrm>
              <a:off x="6997700" y="2547938"/>
              <a:ext cx="65088" cy="63500"/>
            </a:xfrm>
            <a:prstGeom prst="ellipse">
              <a:avLst/>
            </a:prstGeom>
            <a:solidFill>
              <a:srgbClr val="078F9D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</p:grp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6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7"/>
    </mc:Choice>
    <mc:Fallback>
      <p:transition spd="slow" advTm="14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"/>
          <p:cNvSpPr>
            <a:spLocks noChangeArrowheads="1"/>
          </p:cNvSpPr>
          <p:nvPr/>
        </p:nvSpPr>
        <p:spPr bwMode="auto">
          <a:xfrm>
            <a:off x="103188" y="848325"/>
            <a:ext cx="89281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n-US" sz="26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Les différents phénotypes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5575" y="1206966"/>
            <a:ext cx="877252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2400" dirty="0" smtClean="0">
                <a:latin typeface="+mn-lt"/>
              </a:rPr>
              <a:t>Le phénotype métabolique désigne la fonctionnalité d’un polymorphisme génétique d’une enzyme </a:t>
            </a:r>
            <a:r>
              <a:rPr lang="fr-FR" altLang="fr-FR" sz="2400" dirty="0">
                <a:latin typeface="+mn-lt"/>
              </a:rPr>
              <a:t>du métabolisme </a:t>
            </a:r>
            <a:r>
              <a:rPr lang="fr-FR" altLang="fr-FR" sz="2400" dirty="0" smtClean="0">
                <a:latin typeface="+mn-lt"/>
              </a:rPr>
              <a:t>d’un médicament (cytochrome P450 notamment) :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 smtClean="0"/>
              <a:t>déficit </a:t>
            </a:r>
            <a:r>
              <a:rPr lang="fr-FR" altLang="fr-FR" sz="2400" dirty="0"/>
              <a:t>d’activité enzymatique </a:t>
            </a:r>
            <a:r>
              <a:rPr lang="fr-FR" altLang="fr-FR" sz="2400" dirty="0" smtClean="0"/>
              <a:t>=&gt; </a:t>
            </a:r>
            <a:r>
              <a:rPr lang="fr-FR" altLang="fr-FR" sz="2400" dirty="0" err="1" smtClean="0">
                <a:latin typeface="+mn-lt"/>
              </a:rPr>
              <a:t>métaboliseur</a:t>
            </a:r>
            <a:r>
              <a:rPr lang="fr-FR" altLang="fr-FR" sz="2400" dirty="0" smtClean="0">
                <a:latin typeface="+mn-lt"/>
              </a:rPr>
              <a:t> lent </a:t>
            </a:r>
            <a:r>
              <a:rPr lang="fr-FR" altLang="fr-FR" sz="2400" dirty="0">
                <a:latin typeface="+mn-lt"/>
              </a:rPr>
              <a:t>	</a:t>
            </a:r>
            <a:endParaRPr lang="fr-FR" altLang="fr-FR" sz="2400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latin typeface="+mn-lt"/>
              </a:rPr>
              <a:t>activité enzymatique </a:t>
            </a:r>
            <a:r>
              <a:rPr lang="fr-FR" altLang="fr-FR" sz="2400" dirty="0" smtClean="0">
                <a:latin typeface="+mn-lt"/>
              </a:rPr>
              <a:t>normale =&gt; </a:t>
            </a:r>
            <a:r>
              <a:rPr lang="fr-FR" altLang="fr-FR" sz="2400" dirty="0" err="1" smtClean="0">
                <a:latin typeface="+mn-lt"/>
              </a:rPr>
              <a:t>métaboliseurs</a:t>
            </a:r>
            <a:r>
              <a:rPr lang="fr-FR" altLang="fr-FR" sz="2400" dirty="0" smtClean="0">
                <a:latin typeface="+mn-lt"/>
              </a:rPr>
              <a:t> rapides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latin typeface="+mn-lt"/>
              </a:rPr>
              <a:t>activité enzymatique </a:t>
            </a:r>
            <a:r>
              <a:rPr lang="fr-FR" altLang="fr-FR" sz="2400" dirty="0" smtClean="0">
                <a:latin typeface="+mn-lt"/>
              </a:rPr>
              <a:t>augmentée : </a:t>
            </a:r>
            <a:r>
              <a:rPr lang="fr-FR" altLang="fr-FR" sz="2400" dirty="0" err="1" smtClean="0">
                <a:latin typeface="+mn-lt"/>
              </a:rPr>
              <a:t>métaboliseurs</a:t>
            </a:r>
            <a:r>
              <a:rPr lang="fr-FR" altLang="fr-FR" sz="2400" dirty="0" smtClean="0">
                <a:latin typeface="+mn-lt"/>
              </a:rPr>
              <a:t> ultrarapides</a:t>
            </a: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endParaRPr lang="fr-FR" altLang="fr-FR" sz="2400" dirty="0" smtClean="0">
              <a:latin typeface="+mn-lt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fr-FR" altLang="fr-FR" sz="2400" dirty="0" smtClean="0">
                <a:latin typeface="+mn-lt"/>
              </a:rPr>
              <a:t>Conséquences (activité, toxicité) : selon que l’activité biologique est portée par le médicament lui-même ou ses métabolites.</a:t>
            </a:r>
            <a:endParaRPr lang="fr-FR" altLang="fr-FR" sz="2400" dirty="0">
              <a:latin typeface="+mn-lt"/>
            </a:endParaRPr>
          </a:p>
        </p:txBody>
      </p:sp>
      <p:sp>
        <p:nvSpPr>
          <p:cNvPr id="4" name="AutoShape 2" descr="https://qph.ec.quoracdn.net/main-qimg-cec6a2e0c8ef2cff35038ebe9c603e28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qph.ec.quoracdn.net/main-qimg-cec6a2e0c8ef2cff35038ebe9c603e28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Introduction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051720" y="385500"/>
            <a:ext cx="48965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Définitions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10</a:t>
            </a:fld>
            <a:endParaRPr lang="fr-B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6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541"/>
    </mc:Choice>
    <mc:Fallback>
      <p:transition spd="slow" advTm="48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AD8E26-7B92-4719-9CF5-2BD8E524B783}" type="slidenum">
              <a:rPr lang="fr-FR" altLang="fr-FR" sz="1200" smtClean="0">
                <a:solidFill>
                  <a:srgbClr val="898989"/>
                </a:solidFill>
                <a:latin typeface="Arial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fr-FR" altLang="fr-FR" sz="1200" smtClean="0">
              <a:solidFill>
                <a:srgbClr val="898989"/>
              </a:solidFill>
              <a:latin typeface="Arial" charset="0"/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70644" y="1573213"/>
            <a:ext cx="9002713" cy="3711575"/>
            <a:chOff x="-1588" y="1311275"/>
            <a:chExt cx="9002713" cy="3711575"/>
          </a:xfrm>
        </p:grpSpPr>
        <p:cxnSp>
          <p:nvCxnSpPr>
            <p:cNvPr id="5" name="Connecteur droit avec flèche 4"/>
            <p:cNvCxnSpPr/>
            <p:nvPr/>
          </p:nvCxnSpPr>
          <p:spPr>
            <a:xfrm>
              <a:off x="1258888" y="1844675"/>
              <a:ext cx="0" cy="2663825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/>
            <p:cNvCxnSpPr/>
            <p:nvPr/>
          </p:nvCxnSpPr>
          <p:spPr>
            <a:xfrm flipH="1">
              <a:off x="1258888" y="4508500"/>
              <a:ext cx="684212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314450" y="2133600"/>
              <a:ext cx="6786563" cy="892175"/>
            </a:xfrm>
            <a:prstGeom prst="rect">
              <a:avLst/>
            </a:prstGeom>
            <a:solidFill>
              <a:srgbClr val="D7E4BD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  <p:sp>
          <p:nvSpPr>
            <p:cNvPr id="22535" name="Rectangle 11"/>
            <p:cNvSpPr>
              <a:spLocks noChangeArrowheads="1"/>
            </p:cNvSpPr>
            <p:nvPr/>
          </p:nvSpPr>
          <p:spPr bwMode="auto">
            <a:xfrm>
              <a:off x="-1588" y="1311275"/>
              <a:ext cx="1800226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 dirty="0">
                  <a:latin typeface="Arial" charset="0"/>
                  <a:cs typeface="Times New Roman" pitchFamily="18" charset="0"/>
                </a:rPr>
                <a:t>Concentration du médicament</a:t>
              </a:r>
              <a:endParaRPr lang="fr-FR" altLang="fr-FR" sz="1800" dirty="0">
                <a:latin typeface="Arial" charset="0"/>
              </a:endParaRPr>
            </a:p>
          </p:txBody>
        </p:sp>
        <p:sp>
          <p:nvSpPr>
            <p:cNvPr id="22536" name="Rectangle 13"/>
            <p:cNvSpPr>
              <a:spLocks noChangeArrowheads="1"/>
            </p:cNvSpPr>
            <p:nvPr/>
          </p:nvSpPr>
          <p:spPr bwMode="auto">
            <a:xfrm>
              <a:off x="7200900" y="4652963"/>
              <a:ext cx="180022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Arial" charset="0"/>
                  <a:cs typeface="Times New Roman" pitchFamily="18" charset="0"/>
                </a:rPr>
                <a:t>Temps</a:t>
              </a:r>
              <a:endParaRPr lang="fr-FR" altLang="fr-FR" sz="1800">
                <a:latin typeface="Arial" charset="0"/>
              </a:endParaRPr>
            </a:p>
          </p:txBody>
        </p:sp>
        <p:sp>
          <p:nvSpPr>
            <p:cNvPr id="22537" name="Rectangle 14"/>
            <p:cNvSpPr>
              <a:spLocks noChangeArrowheads="1"/>
            </p:cNvSpPr>
            <p:nvPr/>
          </p:nvSpPr>
          <p:spPr bwMode="auto">
            <a:xfrm>
              <a:off x="6300788" y="2255838"/>
              <a:ext cx="1800225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Arial" charset="0"/>
                  <a:cs typeface="Times New Roman" pitchFamily="18" charset="0"/>
                </a:rPr>
                <a:t>Fenêtre thérapeutique</a:t>
              </a:r>
              <a:endParaRPr lang="fr-FR" altLang="fr-FR" sz="1800">
                <a:latin typeface="Arial" charset="0"/>
              </a:endParaRPr>
            </a:p>
          </p:txBody>
        </p:sp>
        <p:sp>
          <p:nvSpPr>
            <p:cNvPr id="22538" name="Rectangle 15"/>
            <p:cNvSpPr>
              <a:spLocks noChangeArrowheads="1"/>
            </p:cNvSpPr>
            <p:nvPr/>
          </p:nvSpPr>
          <p:spPr bwMode="auto">
            <a:xfrm>
              <a:off x="6453188" y="3055938"/>
              <a:ext cx="18002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Arial" charset="0"/>
                  <a:cs typeface="Times New Roman" pitchFamily="18" charset="0"/>
                </a:rPr>
                <a:t>Inefficace </a:t>
              </a:r>
              <a:endParaRPr lang="fr-FR" altLang="fr-FR" sz="1800">
                <a:latin typeface="Arial" charset="0"/>
              </a:endParaRPr>
            </a:p>
          </p:txBody>
        </p:sp>
        <p:sp>
          <p:nvSpPr>
            <p:cNvPr id="22539" name="Rectangle 16"/>
            <p:cNvSpPr>
              <a:spLocks noChangeArrowheads="1"/>
            </p:cNvSpPr>
            <p:nvPr/>
          </p:nvSpPr>
          <p:spPr bwMode="auto">
            <a:xfrm>
              <a:off x="6453188" y="1660525"/>
              <a:ext cx="18002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800">
                  <a:latin typeface="Arial" charset="0"/>
                  <a:cs typeface="Times New Roman" pitchFamily="18" charset="0"/>
                </a:rPr>
                <a:t>Toxique</a:t>
              </a:r>
              <a:endParaRPr lang="fr-FR" altLang="fr-FR" sz="1800">
                <a:latin typeface="Arial" charset="0"/>
              </a:endParaRPr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1296988" y="1392238"/>
              <a:ext cx="5922962" cy="2979737"/>
            </a:xfrm>
            <a:custGeom>
              <a:avLst/>
              <a:gdLst>
                <a:gd name="connsiteX0" fmla="*/ 0 w 5921829"/>
                <a:gd name="connsiteY0" fmla="*/ 2979119 h 2979119"/>
                <a:gd name="connsiteX1" fmla="*/ 1924594 w 5921829"/>
                <a:gd name="connsiteY1" fmla="*/ 787 h 2979119"/>
                <a:gd name="connsiteX2" fmla="*/ 5921829 w 5921829"/>
                <a:gd name="connsiteY2" fmla="*/ 2656902 h 2979119"/>
                <a:gd name="connsiteX3" fmla="*/ 5921829 w 5921829"/>
                <a:gd name="connsiteY3" fmla="*/ 2656902 h 297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21829" h="2979119">
                  <a:moveTo>
                    <a:pt x="0" y="2979119"/>
                  </a:moveTo>
                  <a:cubicBezTo>
                    <a:pt x="468811" y="1516804"/>
                    <a:pt x="937623" y="54490"/>
                    <a:pt x="1924594" y="787"/>
                  </a:cubicBezTo>
                  <a:cubicBezTo>
                    <a:pt x="2911565" y="-52916"/>
                    <a:pt x="5921829" y="2656902"/>
                    <a:pt x="5921829" y="2656902"/>
                  </a:cubicBezTo>
                  <a:lnTo>
                    <a:pt x="5921829" y="2656902"/>
                  </a:lnTo>
                </a:path>
              </a:pathLst>
            </a:custGeom>
            <a:noFill/>
            <a:ln w="57150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FR"/>
            </a:p>
          </p:txBody>
        </p:sp>
      </p:grp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Introduction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03188" y="848325"/>
            <a:ext cx="89281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n-US" sz="26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Marge thérapeutique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8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39"/>
    </mc:Choice>
    <mc:Fallback>
      <p:transition spd="slow" advTm="34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550394"/>
              </p:ext>
            </p:extLst>
          </p:nvPr>
        </p:nvGraphicFramePr>
        <p:xfrm>
          <a:off x="247532" y="1052733"/>
          <a:ext cx="8648936" cy="5158935"/>
        </p:xfrm>
        <a:graphic>
          <a:graphicData uri="http://schemas.openxmlformats.org/drawingml/2006/table">
            <a:tbl>
              <a:tblPr firstRow="1" firstCol="1" bandRow="1"/>
              <a:tblGrid>
                <a:gridCol w="2300287"/>
                <a:gridCol w="3567857"/>
                <a:gridCol w="2780792"/>
              </a:tblGrid>
              <a:tr h="1031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Impact fonctionnel </a:t>
                      </a:r>
                      <a:endParaRPr lang="fr-FR" sz="2000" dirty="0" smtClean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du 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variant </a:t>
                      </a:r>
                      <a:r>
                        <a:rPr lang="fr-FR" sz="2000" dirty="0" smtClean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génétique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Impact clinique </a:t>
                      </a:r>
                      <a:endParaRPr lang="fr-FR" sz="2000" dirty="0" smtClean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du 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variant génétique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D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Grade de la </a:t>
                      </a:r>
                      <a:endParaRPr lang="fr-FR" sz="2000" dirty="0" smtClean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recommandation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DDEB"/>
                    </a:solidFill>
                  </a:tcPr>
                </a:tc>
              </a:tr>
              <a:tr h="72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Avérée ou probable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Démontré sur un phénotype clinique majeur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Helvetica"/>
                          <a:cs typeface="Helvetica"/>
                        </a:rPr>
                        <a:t>Test indispensable 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Helvetica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1031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Avérée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Démontré sur un phénotype intermédiaire </a:t>
                      </a:r>
                      <a:endParaRPr lang="fr-FR" sz="2000" dirty="0" smtClean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/ 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non clinique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D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Test conseillé</a:t>
                      </a:r>
                      <a:endParaRPr lang="en-US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D5"/>
                    </a:solidFill>
                  </a:tcPr>
                </a:tc>
              </a:tr>
              <a:tr h="13413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Avérée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Démontré sur un phénotype clinique majeur </a:t>
                      </a:r>
                      <a:endParaRPr lang="fr-FR" sz="2000" dirty="0" smtClean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 smtClean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MAIS </a:t>
                      </a: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prédictive par une approche non génétique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5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31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Avérée ou probable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Impact clinique probable mais non démontré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2000" dirty="0">
                          <a:solidFill>
                            <a:srgbClr val="000000"/>
                          </a:solidFill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  <a:latin typeface="+mn-lt"/>
                          <a:ea typeface="Arial Unicode MS"/>
                          <a:cs typeface="Arial Unicode MS"/>
                        </a:rPr>
                        <a:t>Test éventuellement utile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+mn-lt"/>
                        <a:ea typeface="Arial Unicode MS"/>
                        <a:cs typeface="Arial Unicode MS"/>
                      </a:endParaRPr>
                    </a:p>
                  </a:txBody>
                  <a:tcPr marL="50800" marR="50800" marT="50800" marB="508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6211669"/>
            <a:ext cx="90322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Adapté </a:t>
            </a:r>
            <a:r>
              <a:rPr lang="fr-FR" dirty="0"/>
              <a:t>à partir de </a:t>
            </a:r>
            <a:r>
              <a:rPr lang="fr-FR" dirty="0" smtClean="0"/>
              <a:t>la recommandation </a:t>
            </a:r>
            <a:r>
              <a:rPr lang="fr-FR" dirty="0"/>
              <a:t>proposée par le réseau national de </a:t>
            </a:r>
            <a:r>
              <a:rPr lang="fr-FR" dirty="0" smtClean="0"/>
              <a:t>pharmacogénétique </a:t>
            </a:r>
            <a:r>
              <a:rPr lang="fr-FR" dirty="0"/>
              <a:t>(Picard et al, </a:t>
            </a:r>
            <a:r>
              <a:rPr lang="fr-FR" dirty="0" err="1"/>
              <a:t>Therapie</a:t>
            </a:r>
            <a:r>
              <a:rPr lang="fr-FR" dirty="0"/>
              <a:t> </a:t>
            </a:r>
            <a:r>
              <a:rPr lang="fr-FR" dirty="0" smtClean="0"/>
              <a:t>2017)</a:t>
            </a:r>
            <a:endParaRPr lang="en-US" dirty="0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38550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Niveau </a:t>
            </a: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de preuve d’un test de pharmacogénétique</a:t>
            </a:r>
            <a:endParaRPr lang="fr-FR" altLang="en-US" sz="1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Introduction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12</a:t>
            </a:fld>
            <a:endParaRPr lang="fr-B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613"/>
    </mc:Choice>
    <mc:Fallback>
      <p:transition spd="slow" advTm="63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Exemples de pharmacogénétique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0096" y="404664"/>
            <a:ext cx="8928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Variations génétiques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et pharmacocinétique : P-gp</a:t>
            </a:r>
            <a:endParaRPr lang="fr-FR" altLang="en-US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13</a:t>
            </a:fld>
            <a:endParaRPr lang="fr-B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4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89"/>
    </mc:Choice>
    <mc:Fallback>
      <p:transition spd="slow" advTm="17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0096" y="404664"/>
            <a:ext cx="8928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Variations génétiques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et pharmacocinétique : P-gp</a:t>
            </a:r>
            <a:endParaRPr lang="fr-FR" altLang="en-US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8628" y="1067246"/>
            <a:ext cx="8936765" cy="538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Gène </a:t>
            </a:r>
            <a:r>
              <a:rPr lang="fr-FR" altLang="fr-FR" sz="2400" dirty="0">
                <a:latin typeface="+mn-lt"/>
              </a:rPr>
              <a:t>: </a:t>
            </a:r>
            <a:r>
              <a:rPr lang="fr-FR" altLang="fr-FR" sz="2400" dirty="0" smtClean="0">
                <a:latin typeface="+mn-lt"/>
              </a:rPr>
              <a:t>ABCB1 (</a:t>
            </a:r>
            <a:r>
              <a:rPr lang="fr-FR" altLang="fr-FR" sz="2400" dirty="0" err="1" smtClean="0">
                <a:latin typeface="+mn-lt"/>
              </a:rPr>
              <a:t>adenosine</a:t>
            </a:r>
            <a:r>
              <a:rPr lang="fr-FR" altLang="fr-FR" sz="2400" dirty="0" smtClean="0">
                <a:latin typeface="+mn-lt"/>
              </a:rPr>
              <a:t> </a:t>
            </a:r>
            <a:r>
              <a:rPr lang="fr-FR" altLang="fr-FR" sz="2400" dirty="0">
                <a:latin typeface="+mn-lt"/>
              </a:rPr>
              <a:t>triphosphate (ATP)-</a:t>
            </a:r>
            <a:r>
              <a:rPr lang="fr-FR" altLang="fr-FR" sz="2400" dirty="0" err="1">
                <a:latin typeface="+mn-lt"/>
              </a:rPr>
              <a:t>binding</a:t>
            </a:r>
            <a:r>
              <a:rPr lang="fr-FR" altLang="fr-FR" sz="2400" dirty="0">
                <a:latin typeface="+mn-lt"/>
              </a:rPr>
              <a:t> </a:t>
            </a:r>
            <a:r>
              <a:rPr lang="fr-FR" altLang="fr-FR" sz="2400" dirty="0" smtClean="0">
                <a:latin typeface="+mn-lt"/>
              </a:rPr>
              <a:t>cassette, ex MDR1</a:t>
            </a:r>
            <a:r>
              <a:rPr lang="fr-FR" altLang="fr-FR" sz="2400" dirty="0">
                <a:latin typeface="+mn-lt"/>
              </a:rPr>
              <a:t>)</a:t>
            </a:r>
            <a:endParaRPr lang="fr-FR" altLang="fr-FR" sz="2400" dirty="0" smtClean="0">
              <a:latin typeface="+mn-lt"/>
            </a:endParaRP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Protéine : P-glycoprotéine </a:t>
            </a:r>
            <a:r>
              <a:rPr lang="fr-FR" altLang="fr-FR" sz="2400" dirty="0">
                <a:latin typeface="+mn-lt"/>
              </a:rPr>
              <a:t>(P-gp</a:t>
            </a:r>
            <a:r>
              <a:rPr lang="fr-FR" altLang="fr-FR" sz="2400" dirty="0" smtClean="0">
                <a:latin typeface="+mn-lt"/>
              </a:rPr>
              <a:t>)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Impliqué dans </a:t>
            </a:r>
            <a:r>
              <a:rPr lang="fr-FR" altLang="fr-FR" sz="2400" dirty="0">
                <a:latin typeface="+mn-lt"/>
              </a:rPr>
              <a:t>l’absorption intestinale des </a:t>
            </a:r>
            <a:r>
              <a:rPr lang="fr-FR" altLang="fr-FR" sz="2400" dirty="0" smtClean="0">
                <a:latin typeface="+mn-lt"/>
              </a:rPr>
              <a:t>médicaments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Nombreux </a:t>
            </a:r>
            <a:r>
              <a:rPr lang="fr-FR" altLang="fr-FR" sz="2400" dirty="0">
                <a:latin typeface="+mn-lt"/>
              </a:rPr>
              <a:t>substrats </a:t>
            </a:r>
            <a:r>
              <a:rPr lang="fr-FR" altLang="fr-FR" sz="2200" dirty="0" smtClean="0">
                <a:latin typeface="+mn-lt"/>
              </a:rPr>
              <a:t>(</a:t>
            </a:r>
            <a:r>
              <a:rPr lang="fr-FR" altLang="fr-FR" sz="2200" dirty="0" err="1" smtClean="0">
                <a:latin typeface="+mn-lt"/>
              </a:rPr>
              <a:t>antiarythmiques</a:t>
            </a:r>
            <a:r>
              <a:rPr lang="fr-FR" altLang="fr-FR" sz="2200" dirty="0" smtClean="0">
                <a:latin typeface="+mn-lt"/>
              </a:rPr>
              <a:t>, statines, </a:t>
            </a:r>
            <a:r>
              <a:rPr lang="fr-FR" altLang="fr-FR" sz="2200" dirty="0" err="1" smtClean="0">
                <a:latin typeface="+mn-lt"/>
              </a:rPr>
              <a:t>antiprotéases</a:t>
            </a:r>
            <a:r>
              <a:rPr lang="fr-FR" altLang="fr-FR" sz="2200" dirty="0" smtClean="0">
                <a:latin typeface="+mn-lt"/>
              </a:rPr>
              <a:t>, …)</a:t>
            </a:r>
            <a:r>
              <a:rPr lang="fr-FR" altLang="fr-FR" sz="2400" dirty="0" smtClean="0">
                <a:latin typeface="+mn-lt"/>
              </a:rPr>
              <a:t>,</a:t>
            </a:r>
          </a:p>
          <a:p>
            <a:pPr marL="285750" indent="-285750">
              <a:spcBef>
                <a:spcPts val="120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dont la </a:t>
            </a:r>
            <a:r>
              <a:rPr lang="fr-FR" altLang="fr-FR" sz="2400" dirty="0" err="1" smtClean="0">
                <a:latin typeface="+mn-lt"/>
              </a:rPr>
              <a:t>digoxine</a:t>
            </a:r>
            <a:r>
              <a:rPr lang="fr-FR" altLang="fr-FR" sz="2400" dirty="0" smtClean="0">
                <a:latin typeface="+mn-lt"/>
              </a:rPr>
              <a:t> :</a:t>
            </a:r>
          </a:p>
          <a:p>
            <a:pPr marL="1028700" lvl="1">
              <a:spcBef>
                <a:spcPts val="1200"/>
              </a:spcBef>
              <a:buFontTx/>
              <a:buChar char="-"/>
            </a:pPr>
            <a:r>
              <a:rPr lang="fr-FR" altLang="fr-FR" sz="2400" dirty="0"/>
              <a:t>m</a:t>
            </a:r>
            <a:r>
              <a:rPr lang="fr-FR" altLang="fr-FR" sz="2400" dirty="0" smtClean="0"/>
              <a:t>édicament </a:t>
            </a:r>
            <a:r>
              <a:rPr lang="fr-FR" altLang="fr-FR" sz="2400" dirty="0" err="1" smtClean="0"/>
              <a:t>bradycardisant</a:t>
            </a:r>
            <a:r>
              <a:rPr lang="fr-FR" altLang="fr-FR" sz="2400" dirty="0" smtClean="0"/>
              <a:t> (digitalique)</a:t>
            </a:r>
            <a:endParaRPr lang="fr-FR" altLang="fr-FR" sz="2400" dirty="0"/>
          </a:p>
          <a:p>
            <a:pPr marL="1028700" lvl="1">
              <a:spcBef>
                <a:spcPts val="1200"/>
              </a:spcBef>
              <a:buFontTx/>
              <a:buChar char="-"/>
            </a:pPr>
            <a:r>
              <a:rPr lang="fr-FR" altLang="fr-FR" sz="2400" dirty="0"/>
              <a:t>à</a:t>
            </a:r>
            <a:r>
              <a:rPr lang="fr-FR" altLang="fr-FR" sz="2400" dirty="0" smtClean="0"/>
              <a:t> marge </a:t>
            </a:r>
            <a:r>
              <a:rPr lang="fr-FR" altLang="fr-FR" sz="2400" dirty="0"/>
              <a:t>thérapeutique étroite, </a:t>
            </a:r>
          </a:p>
          <a:p>
            <a:pPr marL="1028700" lvl="1">
              <a:spcBef>
                <a:spcPts val="1200"/>
              </a:spcBef>
              <a:buFontTx/>
              <a:buChar char="-"/>
            </a:pPr>
            <a:r>
              <a:rPr lang="fr-FR" altLang="fr-FR" sz="2400" dirty="0"/>
              <a:t>c</a:t>
            </a:r>
            <a:r>
              <a:rPr lang="fr-FR" altLang="fr-FR" sz="2400" dirty="0" smtClean="0"/>
              <a:t>oncentration dépendant </a:t>
            </a:r>
            <a:r>
              <a:rPr lang="fr-FR" altLang="fr-FR" sz="2400" dirty="0"/>
              <a:t>de la fonction rénale+++</a:t>
            </a:r>
          </a:p>
          <a:p>
            <a:pPr marL="1028700" lvl="1">
              <a:spcBef>
                <a:spcPts val="1200"/>
              </a:spcBef>
              <a:buFontTx/>
              <a:buChar char="-"/>
            </a:pPr>
            <a:r>
              <a:rPr lang="fr-FR" altLang="fr-FR" sz="2400" dirty="0"/>
              <a:t>s</a:t>
            </a:r>
            <a:r>
              <a:rPr lang="fr-FR" altLang="fr-FR" sz="2400" dirty="0" smtClean="0"/>
              <a:t>urdosage </a:t>
            </a:r>
            <a:r>
              <a:rPr lang="fr-FR" altLang="fr-FR" sz="2400" dirty="0"/>
              <a:t>= danger trouble du rythme cardiaque potentiellement </a:t>
            </a:r>
            <a:r>
              <a:rPr lang="fr-FR" altLang="fr-FR" sz="2400" dirty="0" smtClean="0"/>
              <a:t>mortel</a:t>
            </a:r>
            <a:endParaRPr lang="fr-FR" altLang="fr-FR" sz="24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Exemples de pharmacogénétique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14</a:t>
            </a:fld>
            <a:endParaRPr lang="fr-BE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41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748"/>
    </mc:Choice>
    <mc:Fallback>
      <p:transition spd="slow" advTm="54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Exemples de pharmacogénétique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15</a:t>
            </a:fld>
            <a:endParaRPr lang="fr-B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476999" cy="686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66730" y="879890"/>
            <a:ext cx="5436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/>
              <a:t>Serum </a:t>
            </a:r>
            <a:r>
              <a:rPr lang="en-US" sz="2000" dirty="0"/>
              <a:t>concentrations of digoxin after oral </a:t>
            </a:r>
            <a:r>
              <a:rPr lang="en-US" sz="2000" dirty="0" smtClean="0"/>
              <a:t>administration </a:t>
            </a:r>
            <a:r>
              <a:rPr lang="en-US" sz="2000" dirty="0"/>
              <a:t>in 3</a:t>
            </a:r>
          </a:p>
          <a:p>
            <a:pPr algn="r"/>
            <a:r>
              <a:rPr lang="en-US" sz="2000" dirty="0"/>
              <a:t>MDR1 genotypic groups </a:t>
            </a:r>
            <a:endParaRPr lang="en-US" sz="2000" dirty="0" smtClean="0"/>
          </a:p>
          <a:p>
            <a:pPr algn="r"/>
            <a:r>
              <a:rPr lang="fr-FR" sz="2000" dirty="0" smtClean="0"/>
              <a:t>Solid </a:t>
            </a:r>
            <a:r>
              <a:rPr lang="fr-FR" sz="2000" dirty="0" err="1" smtClean="0"/>
              <a:t>circles</a:t>
            </a:r>
            <a:r>
              <a:rPr lang="fr-FR" sz="2000" dirty="0"/>
              <a:t> </a:t>
            </a:r>
            <a:r>
              <a:rPr lang="fr-FR" sz="2000" dirty="0" smtClean="0"/>
              <a:t>: </a:t>
            </a:r>
            <a:r>
              <a:rPr lang="fr-FR" sz="2000" dirty="0"/>
              <a:t>G/G2677C/C3435 </a:t>
            </a:r>
            <a:r>
              <a:rPr lang="fr-FR" sz="2000" dirty="0" err="1"/>
              <a:t>subjects</a:t>
            </a:r>
            <a:r>
              <a:rPr lang="fr-FR" sz="2000" dirty="0"/>
              <a:t>; </a:t>
            </a:r>
            <a:endParaRPr lang="fr-FR" sz="2000" dirty="0" smtClean="0"/>
          </a:p>
          <a:p>
            <a:pPr algn="r"/>
            <a:r>
              <a:rPr lang="fr-FR" sz="2000" dirty="0" smtClean="0"/>
              <a:t>open </a:t>
            </a:r>
            <a:r>
              <a:rPr lang="fr-FR" sz="2000" dirty="0" err="1" smtClean="0"/>
              <a:t>circles</a:t>
            </a:r>
            <a:r>
              <a:rPr lang="fr-FR" sz="2000" dirty="0" smtClean="0"/>
              <a:t> : T/T2677T/T3435 </a:t>
            </a:r>
            <a:r>
              <a:rPr lang="en-US" sz="2000" dirty="0" smtClean="0"/>
              <a:t>subjects</a:t>
            </a:r>
            <a:r>
              <a:rPr lang="en-US" sz="2000" dirty="0"/>
              <a:t>; </a:t>
            </a:r>
            <a:endParaRPr lang="en-US" sz="2000" dirty="0" smtClean="0"/>
          </a:p>
          <a:p>
            <a:pPr algn="r"/>
            <a:r>
              <a:rPr lang="en-US" sz="2000" dirty="0" smtClean="0"/>
              <a:t>triangles : </a:t>
            </a:r>
            <a:r>
              <a:rPr lang="en-US" sz="2000" dirty="0"/>
              <a:t>G/T2677C/T3435 subjects. </a:t>
            </a:r>
            <a:endParaRPr lang="en-US" sz="2000" dirty="0" smtClean="0"/>
          </a:p>
          <a:p>
            <a:pPr algn="r"/>
            <a:r>
              <a:rPr lang="en-US" sz="2000" dirty="0" smtClean="0"/>
              <a:t>* : P&lt;0.05</a:t>
            </a:r>
            <a:r>
              <a:rPr lang="en-US" sz="2000" dirty="0"/>
              <a:t>, </a:t>
            </a:r>
            <a:r>
              <a:rPr lang="en-US" sz="2000" dirty="0" smtClean="0"/>
              <a:t>G/G2677C/C3435 versus T/T2677T/T3435 </a:t>
            </a:r>
            <a:r>
              <a:rPr lang="en-US" sz="2000" dirty="0"/>
              <a:t>subjects.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0370" y="407707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err="1" smtClean="0">
                <a:hlinkClick r:id="rId5" tooltip="Clinical pharmacology and therapeutics."/>
              </a:rPr>
              <a:t>Kurata</a:t>
            </a:r>
            <a:r>
              <a:rPr lang="en-US" dirty="0" smtClean="0">
                <a:hlinkClick r:id="rId5" tooltip="Clinical pharmacology and therapeutics."/>
              </a:rPr>
              <a:t>, 2002, </a:t>
            </a:r>
            <a:r>
              <a:rPr lang="en-US" dirty="0" err="1" smtClean="0">
                <a:hlinkClick r:id="rId5" tooltip="Clinical pharmacology and therapeutics."/>
              </a:rPr>
              <a:t>Clin</a:t>
            </a:r>
            <a:r>
              <a:rPr lang="en-US" dirty="0" smtClean="0">
                <a:hlinkClick r:id="rId5" tooltip="Clinical pharmacology and therapeutics."/>
              </a:rPr>
              <a:t> </a:t>
            </a:r>
            <a:r>
              <a:rPr lang="en-US" dirty="0" err="1">
                <a:hlinkClick r:id="rId5" tooltip="Clinical pharmacology and therapeutics."/>
              </a:rPr>
              <a:t>Pharmacol</a:t>
            </a:r>
            <a:r>
              <a:rPr lang="en-US" dirty="0">
                <a:hlinkClick r:id="rId5" tooltip="Clinical pharmacology and therapeutics."/>
              </a:rPr>
              <a:t> </a:t>
            </a:r>
            <a:r>
              <a:rPr lang="en-US" dirty="0" err="1" smtClean="0">
                <a:hlinkClick r:id="rId5" tooltip="Clinical pharmacology and therapeutics."/>
              </a:rPr>
              <a:t>Ther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63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84"/>
    </mc:Choice>
    <mc:Fallback>
      <p:transition spd="slow" advTm="65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0096" y="404664"/>
            <a:ext cx="8928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Variations génétiques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: TPMT </a:t>
            </a: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et </a:t>
            </a:r>
            <a:r>
              <a:rPr lang="fr-FR" altLang="en-US" sz="2800" dirty="0" err="1">
                <a:solidFill>
                  <a:srgbClr val="0070C0"/>
                </a:solidFill>
                <a:latin typeface="+mn-lt"/>
                <a:cs typeface="Times New Roman" pitchFamily="18" charset="0"/>
              </a:rPr>
              <a:t>thiopurines</a:t>
            </a:r>
            <a:endParaRPr lang="fr-FR" altLang="en-US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Exemples de pharmacogénétique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16</a:t>
            </a:fld>
            <a:endParaRPr lang="fr-B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21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51"/>
    </mc:Choice>
    <mc:Fallback>
      <p:transition spd="slow" advTm="18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36953" y="1212428"/>
            <a:ext cx="893676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fr-FR" altLang="fr-FR" sz="2400" dirty="0" err="1" smtClean="0">
                <a:latin typeface="+mn-lt"/>
              </a:rPr>
              <a:t>Thiopuriniques</a:t>
            </a:r>
            <a:r>
              <a:rPr lang="fr-FR" altLang="fr-FR" sz="2400" dirty="0">
                <a:latin typeface="+mn-lt"/>
              </a:rPr>
              <a:t> </a:t>
            </a:r>
            <a:r>
              <a:rPr lang="fr-FR" altLang="fr-FR" sz="2400" dirty="0" smtClean="0">
                <a:latin typeface="+mn-lt"/>
              </a:rPr>
              <a:t>(</a:t>
            </a:r>
            <a:r>
              <a:rPr lang="fr-FR" altLang="fr-FR" sz="2000" dirty="0" err="1" smtClean="0">
                <a:latin typeface="+mn-lt"/>
              </a:rPr>
              <a:t>azathioprine</a:t>
            </a:r>
            <a:r>
              <a:rPr lang="fr-FR" altLang="fr-FR" sz="2000" dirty="0" err="1">
                <a:latin typeface="+mn-lt"/>
              </a:rPr>
              <a:t>-</a:t>
            </a:r>
            <a:r>
              <a:rPr lang="fr-FR" altLang="fr-FR" sz="2000" dirty="0" err="1" smtClean="0">
                <a:latin typeface="+mn-lt"/>
              </a:rPr>
              <a:t>Imurel</a:t>
            </a:r>
            <a:r>
              <a:rPr lang="fr-FR" altLang="fr-FR" sz="2000" dirty="0" smtClean="0">
                <a:latin typeface="+mn-lt"/>
              </a:rPr>
              <a:t>®, …) </a:t>
            </a:r>
          </a:p>
          <a:p>
            <a:pPr marL="1028700" lvl="1">
              <a:spcBef>
                <a:spcPct val="0"/>
              </a:spcBef>
              <a:buFontTx/>
              <a:buChar char="-"/>
            </a:pPr>
            <a:r>
              <a:rPr lang="fr-FR" altLang="fr-FR" sz="2000" dirty="0" smtClean="0">
                <a:latin typeface="+mn-lt"/>
              </a:rPr>
              <a:t>Indication : maladies inflammatoires, greffe, …</a:t>
            </a:r>
          </a:p>
          <a:p>
            <a:pPr marL="1028700" lvl="1">
              <a:spcBef>
                <a:spcPct val="0"/>
              </a:spcBef>
              <a:buFontTx/>
              <a:buChar char="-"/>
            </a:pPr>
            <a:r>
              <a:rPr lang="fr-FR" altLang="fr-FR" sz="2000" dirty="0" smtClean="0">
                <a:latin typeface="+mn-lt"/>
              </a:rPr>
              <a:t>Toxicité </a:t>
            </a:r>
            <a:r>
              <a:rPr lang="fr-FR" altLang="fr-FR" sz="2000" dirty="0">
                <a:latin typeface="+mn-lt"/>
              </a:rPr>
              <a:t>: </a:t>
            </a:r>
            <a:endParaRPr lang="fr-FR" altLang="fr-FR" sz="2000" dirty="0" smtClean="0">
              <a:latin typeface="+mn-lt"/>
            </a:endParaRPr>
          </a:p>
          <a:p>
            <a:pPr marL="1428750" lvl="2">
              <a:spcBef>
                <a:spcPct val="0"/>
              </a:spcBef>
              <a:buFontTx/>
              <a:buChar char="-"/>
            </a:pPr>
            <a:r>
              <a:rPr lang="fr-FR" altLang="fr-FR" sz="2000" dirty="0" smtClean="0">
                <a:latin typeface="+mn-lt"/>
              </a:rPr>
              <a:t>leucopénie</a:t>
            </a:r>
            <a:r>
              <a:rPr lang="fr-FR" altLang="fr-FR" sz="2000" dirty="0">
                <a:latin typeface="+mn-lt"/>
              </a:rPr>
              <a:t>, thrombopénie, aplasie médullaire parfois </a:t>
            </a:r>
            <a:r>
              <a:rPr lang="fr-FR" altLang="fr-FR" sz="2000" dirty="0" smtClean="0">
                <a:latin typeface="+mn-lt"/>
              </a:rPr>
              <a:t>fatale</a:t>
            </a:r>
          </a:p>
          <a:p>
            <a:pPr marL="1428750" lvl="2">
              <a:spcBef>
                <a:spcPct val="0"/>
              </a:spcBef>
              <a:buFontTx/>
              <a:buChar char="-"/>
            </a:pPr>
            <a:r>
              <a:rPr lang="fr-FR" altLang="en-US" sz="2000" dirty="0">
                <a:latin typeface="+mn-lt"/>
                <a:cs typeface="Times New Roman" pitchFamily="18" charset="0"/>
              </a:rPr>
              <a:t>due à l’accumulation des </a:t>
            </a:r>
            <a:r>
              <a:rPr lang="fr-FR" altLang="en-US" sz="2000" dirty="0" err="1">
                <a:latin typeface="+mn-lt"/>
                <a:cs typeface="Times New Roman" pitchFamily="18" charset="0"/>
              </a:rPr>
              <a:t>thioguanine</a:t>
            </a:r>
            <a:r>
              <a:rPr lang="fr-FR" altLang="en-US" sz="2000" dirty="0">
                <a:latin typeface="+mn-lt"/>
                <a:cs typeface="Times New Roman" pitchFamily="18" charset="0"/>
              </a:rPr>
              <a:t> </a:t>
            </a:r>
            <a:r>
              <a:rPr lang="fr-FR" altLang="en-US" sz="2000" dirty="0" smtClean="0">
                <a:latin typeface="+mn-lt"/>
                <a:cs typeface="Times New Roman" pitchFamily="18" charset="0"/>
              </a:rPr>
              <a:t>nucléotides (TGN)</a:t>
            </a:r>
            <a:endParaRPr lang="fr-FR" altLang="fr-FR" sz="2000" dirty="0" smtClean="0">
              <a:latin typeface="+mn-lt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53" y="3438525"/>
            <a:ext cx="656272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32040" y="3630463"/>
            <a:ext cx="41287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6-MMPN </a:t>
            </a:r>
            <a:r>
              <a:rPr lang="en-US" sz="1600" dirty="0"/>
              <a:t>: 6-mercaptopurine </a:t>
            </a:r>
            <a:r>
              <a:rPr lang="en-US" sz="1600" dirty="0" err="1" smtClean="0"/>
              <a:t>nucléotides</a:t>
            </a:r>
            <a:endParaRPr lang="en-US" sz="1600" dirty="0" smtClean="0"/>
          </a:p>
          <a:p>
            <a:pPr algn="r"/>
            <a:r>
              <a:rPr lang="en-US" sz="1600" dirty="0" smtClean="0"/>
              <a:t>6-MP </a:t>
            </a:r>
            <a:r>
              <a:rPr lang="en-US" sz="1600" dirty="0"/>
              <a:t>: </a:t>
            </a:r>
            <a:r>
              <a:rPr lang="en-US" sz="1600" dirty="0" smtClean="0"/>
              <a:t>6-mercaptopurine</a:t>
            </a:r>
          </a:p>
          <a:p>
            <a:pPr algn="r"/>
            <a:r>
              <a:rPr lang="en-US" sz="1600" dirty="0" smtClean="0"/>
              <a:t>6-TIMP </a:t>
            </a:r>
            <a:r>
              <a:rPr lang="en-US" sz="1600" dirty="0"/>
              <a:t>: 6-thioinosine </a:t>
            </a:r>
            <a:r>
              <a:rPr lang="en-US" sz="1600" dirty="0" smtClean="0"/>
              <a:t>monophosphate</a:t>
            </a:r>
          </a:p>
          <a:p>
            <a:pPr algn="r"/>
            <a:r>
              <a:rPr lang="en-US" sz="1600" dirty="0" smtClean="0"/>
              <a:t>6-TGN </a:t>
            </a:r>
            <a:r>
              <a:rPr lang="en-US" sz="1600" dirty="0"/>
              <a:t>: 6-thioguanine </a:t>
            </a:r>
            <a:r>
              <a:rPr lang="en-US" sz="1600" dirty="0" err="1" smtClean="0"/>
              <a:t>nucléotides</a:t>
            </a:r>
            <a:endParaRPr lang="en-US" sz="1600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-39105" y="3212976"/>
            <a:ext cx="6522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/>
              <a:t>Métabolisme</a:t>
            </a:r>
            <a:r>
              <a:rPr lang="en-US" dirty="0"/>
              <a:t> </a:t>
            </a:r>
            <a:r>
              <a:rPr lang="en-US" dirty="0" err="1"/>
              <a:t>simplifié</a:t>
            </a:r>
            <a:r>
              <a:rPr lang="en-US" dirty="0"/>
              <a:t> des </a:t>
            </a:r>
            <a:r>
              <a:rPr lang="en-US" dirty="0" err="1" smtClean="0"/>
              <a:t>thiopurines</a:t>
            </a:r>
            <a:r>
              <a:rPr lang="en-US" dirty="0" smtClean="0"/>
              <a:t>, </a:t>
            </a:r>
            <a:r>
              <a:rPr lang="en-US" i="1" dirty="0" err="1"/>
              <a:t>Woillard</a:t>
            </a:r>
            <a:r>
              <a:rPr lang="en-US" i="1" dirty="0"/>
              <a:t>, </a:t>
            </a:r>
            <a:r>
              <a:rPr lang="en-US" i="1" dirty="0" err="1" smtClean="0"/>
              <a:t>Therapie</a:t>
            </a:r>
            <a:r>
              <a:rPr lang="en-US" i="1" dirty="0" smtClean="0"/>
              <a:t> 2017 </a:t>
            </a:r>
            <a:r>
              <a:rPr lang="en-US" dirty="0" smtClean="0"/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13821" y="5805264"/>
            <a:ext cx="56299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/>
              <a:t>HPRT </a:t>
            </a:r>
            <a:r>
              <a:rPr lang="en-US" sz="1600" dirty="0"/>
              <a:t>: hypoxanthine guanine </a:t>
            </a:r>
            <a:r>
              <a:rPr lang="en-US" sz="1600" dirty="0" err="1" smtClean="0"/>
              <a:t>phosphoribosyltransférase</a:t>
            </a:r>
            <a:endParaRPr lang="en-US" sz="1600" dirty="0" smtClean="0"/>
          </a:p>
          <a:p>
            <a:pPr algn="r"/>
            <a:r>
              <a:rPr lang="en-US" sz="1600" dirty="0" smtClean="0"/>
              <a:t>TPMT </a:t>
            </a:r>
            <a:r>
              <a:rPr lang="en-US" sz="1600" dirty="0"/>
              <a:t>: </a:t>
            </a:r>
            <a:r>
              <a:rPr lang="en-US" sz="1600" dirty="0" err="1"/>
              <a:t>thiopurine</a:t>
            </a:r>
            <a:r>
              <a:rPr lang="en-US" sz="1600" dirty="0"/>
              <a:t> </a:t>
            </a:r>
            <a:r>
              <a:rPr lang="en-US" sz="1600" dirty="0" smtClean="0"/>
              <a:t>S-</a:t>
            </a:r>
            <a:r>
              <a:rPr lang="en-US" sz="1600" dirty="0" err="1" smtClean="0"/>
              <a:t>méthyltransférase</a:t>
            </a:r>
            <a:endParaRPr lang="en-US" sz="1600" dirty="0" smtClean="0"/>
          </a:p>
          <a:p>
            <a:pPr algn="r"/>
            <a:r>
              <a:rPr lang="en-US" sz="1600" dirty="0" smtClean="0"/>
              <a:t>XO </a:t>
            </a:r>
            <a:r>
              <a:rPr lang="en-US" sz="1600" dirty="0"/>
              <a:t>: </a:t>
            </a:r>
            <a:r>
              <a:rPr lang="en-US" sz="1600" dirty="0" smtClean="0"/>
              <a:t>xanthine-</a:t>
            </a:r>
            <a:r>
              <a:rPr lang="en-US" sz="1600" dirty="0" err="1" smtClean="0"/>
              <a:t>oxydase</a:t>
            </a:r>
            <a:r>
              <a:rPr lang="en-US" sz="1600" dirty="0"/>
              <a:t>.</a:t>
            </a:r>
          </a:p>
        </p:txBody>
      </p:sp>
      <p:sp>
        <p:nvSpPr>
          <p:cNvPr id="13" name="Ellipse 12"/>
          <p:cNvSpPr/>
          <p:nvPr/>
        </p:nvSpPr>
        <p:spPr>
          <a:xfrm>
            <a:off x="3851920" y="4830792"/>
            <a:ext cx="2736304" cy="686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Exemples de pharmacogénétique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17</a:t>
            </a:fld>
            <a:endParaRPr lang="fr-BE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10096" y="404664"/>
            <a:ext cx="8928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Variations génétiques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: TPMT </a:t>
            </a: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et </a:t>
            </a:r>
            <a:r>
              <a:rPr lang="fr-FR" altLang="en-US" sz="2800" dirty="0" err="1">
                <a:solidFill>
                  <a:srgbClr val="0070C0"/>
                </a:solidFill>
                <a:latin typeface="+mn-lt"/>
                <a:cs typeface="Times New Roman" pitchFamily="18" charset="0"/>
              </a:rPr>
              <a:t>thiopurines</a:t>
            </a:r>
            <a:endParaRPr lang="fr-FR" altLang="en-US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09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709"/>
    </mc:Choice>
    <mc:Fallback>
      <p:transition spd="slow" advTm="69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93" y="400110"/>
            <a:ext cx="9028848" cy="642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948264" y="4365104"/>
            <a:ext cx="2089932" cy="86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600" dirty="0" smtClean="0"/>
              <a:t>GR </a:t>
            </a:r>
            <a:r>
              <a:rPr lang="fr-FR" sz="1600" dirty="0"/>
              <a:t>: globules </a:t>
            </a:r>
            <a:r>
              <a:rPr lang="fr-FR" sz="1600" dirty="0" smtClean="0"/>
              <a:t>rouges</a:t>
            </a:r>
          </a:p>
          <a:p>
            <a:pPr algn="r"/>
            <a:r>
              <a:rPr lang="fr-FR" sz="1600" dirty="0" smtClean="0"/>
              <a:t>TPMT </a:t>
            </a:r>
            <a:r>
              <a:rPr lang="fr-FR" sz="1600" dirty="0"/>
              <a:t>: </a:t>
            </a:r>
            <a:r>
              <a:rPr lang="fr-FR" sz="1600" dirty="0" err="1"/>
              <a:t>thiopurine</a:t>
            </a:r>
            <a:r>
              <a:rPr lang="fr-FR" sz="1600" dirty="0"/>
              <a:t> S-</a:t>
            </a:r>
            <a:r>
              <a:rPr lang="fr-FR" sz="1600" dirty="0" err="1"/>
              <a:t>méthyltransférase</a:t>
            </a:r>
            <a:r>
              <a:rPr lang="fr-FR" sz="1600" dirty="0"/>
              <a:t>.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0" y="64495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err="1" smtClean="0"/>
              <a:t>Woillard</a:t>
            </a:r>
            <a:r>
              <a:rPr lang="en-US" i="1" dirty="0"/>
              <a:t>, </a:t>
            </a:r>
            <a:r>
              <a:rPr lang="en-US" i="1" dirty="0" err="1"/>
              <a:t>Therapie</a:t>
            </a:r>
            <a:r>
              <a:rPr lang="en-US" i="1" dirty="0"/>
              <a:t> 2017 </a:t>
            </a:r>
            <a:r>
              <a:rPr lang="fr-FR" dirty="0" smtClean="0"/>
              <a:t>. </a:t>
            </a:r>
            <a:endParaRPr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Exemples de pharmacogénétique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18</a:t>
            </a:fld>
            <a:endParaRPr lang="fr-BE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86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440"/>
    </mc:Choice>
    <mc:Fallback>
      <p:transition spd="slow" advTm="63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749" y="980728"/>
            <a:ext cx="9271498" cy="432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5996" y="6516052"/>
            <a:ext cx="8818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r-FR" dirty="0">
                <a:latin typeface="+mn-lt"/>
              </a:rPr>
              <a:t>Recommandations du Réseau </a:t>
            </a:r>
            <a:r>
              <a:rPr lang="fr-FR" dirty="0" smtClean="0">
                <a:latin typeface="+mn-lt"/>
              </a:rPr>
              <a:t>national de </a:t>
            </a:r>
            <a:r>
              <a:rPr lang="fr-FR" dirty="0">
                <a:latin typeface="+mn-lt"/>
              </a:rPr>
              <a:t>pharmacogénétique (</a:t>
            </a:r>
            <a:r>
              <a:rPr lang="fr-FR" dirty="0" err="1">
                <a:latin typeface="+mn-lt"/>
              </a:rPr>
              <a:t>RNPGx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Therapie</a:t>
            </a:r>
            <a:r>
              <a:rPr lang="fr-FR" dirty="0">
                <a:latin typeface="+mn-lt"/>
              </a:rPr>
              <a:t> </a:t>
            </a:r>
            <a:r>
              <a:rPr lang="fr-FR" dirty="0" smtClean="0">
                <a:latin typeface="+mn-lt"/>
              </a:rPr>
              <a:t>2017</a:t>
            </a:r>
            <a:r>
              <a:rPr lang="fr-FR" dirty="0">
                <a:latin typeface="+mn-lt"/>
              </a:rPr>
              <a:t>) </a:t>
            </a:r>
          </a:p>
        </p:txBody>
      </p:sp>
      <p:sp>
        <p:nvSpPr>
          <p:cNvPr id="98308" name="Rectangle 2"/>
          <p:cNvSpPr>
            <a:spLocks noChangeArrowheads="1"/>
          </p:cNvSpPr>
          <p:nvPr/>
        </p:nvSpPr>
        <p:spPr bwMode="auto">
          <a:xfrm>
            <a:off x="4292" y="5550331"/>
            <a:ext cx="8748712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400" dirty="0" smtClean="0">
                <a:latin typeface="+mn-lt"/>
              </a:rPr>
              <a:t>RCP : mise en garde mais test non obligatoire en France (mais recommandé par la FDA)</a:t>
            </a:r>
            <a:endParaRPr lang="fr-FR" altLang="fr-FR" sz="2400" dirty="0"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19</a:t>
            </a:fld>
            <a:endParaRPr lang="fr-BE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Exemples de pharmacogénétique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10096" y="404664"/>
            <a:ext cx="8928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Variations génétiques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: TPMT </a:t>
            </a: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et </a:t>
            </a:r>
            <a:r>
              <a:rPr lang="fr-FR" altLang="en-US" sz="2800" dirty="0" err="1">
                <a:solidFill>
                  <a:srgbClr val="0070C0"/>
                </a:solidFill>
                <a:latin typeface="+mn-lt"/>
                <a:cs typeface="Times New Roman" pitchFamily="18" charset="0"/>
              </a:rPr>
              <a:t>thiopurines</a:t>
            </a:r>
            <a:endParaRPr lang="fr-FR" altLang="en-US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17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28"/>
    </mc:Choice>
    <mc:Fallback>
      <p:transition spd="slow" advTm="51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611188" y="45492"/>
            <a:ext cx="7772400" cy="1511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50824" y="2296560"/>
            <a:ext cx="878567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800" dirty="0" smtClean="0">
                <a:latin typeface="+mn-lt"/>
              </a:rPr>
              <a:t>Connaitre les enjeux et les limites de la </a:t>
            </a:r>
            <a:r>
              <a:rPr lang="fr-FR" altLang="fr-FR" sz="2800" dirty="0" err="1" smtClean="0">
                <a:latin typeface="+mn-lt"/>
              </a:rPr>
              <a:t>pharmacogénomique</a:t>
            </a:r>
            <a:endParaRPr lang="fr-FR" altLang="fr-FR" sz="2800" dirty="0">
              <a:latin typeface="+mn-lt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800" dirty="0" smtClean="0">
                <a:latin typeface="+mn-lt"/>
              </a:rPr>
              <a:t>Comprendre des exemples d’apport de la </a:t>
            </a:r>
            <a:r>
              <a:rPr lang="fr-FR" altLang="fr-FR" sz="2800" dirty="0" err="1" smtClean="0">
                <a:latin typeface="+mn-lt"/>
              </a:rPr>
              <a:t>pharmacogénomique</a:t>
            </a:r>
            <a:endParaRPr lang="fr-FR" altLang="fr-FR" sz="2800" dirty="0" smtClean="0">
              <a:latin typeface="+mn-lt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85800" y="45492"/>
            <a:ext cx="7772400" cy="863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700" b="1" dirty="0">
                <a:solidFill>
                  <a:srgbClr val="0070C0"/>
                </a:solidFill>
              </a:rPr>
              <a:t>Objectifs </a:t>
            </a:r>
            <a:r>
              <a:rPr lang="fr-FR" sz="2700" b="1" dirty="0" smtClean="0">
                <a:solidFill>
                  <a:srgbClr val="0070C0"/>
                </a:solidFill>
              </a:rPr>
              <a:t>pédagogiques</a:t>
            </a:r>
            <a:endParaRPr lang="fr-FR" sz="2700" b="1" dirty="0">
              <a:solidFill>
                <a:srgbClr val="0070C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</a:t>
            </a:fld>
            <a:endParaRPr lang="fr-BE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895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88"/>
    </mc:Choice>
    <mc:Fallback>
      <p:transition spd="slow" advTm="2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Exemples de pharmacogénétique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20</a:t>
            </a:fld>
            <a:endParaRPr lang="fr-BE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7950" y="404664"/>
            <a:ext cx="8928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Variations génétiques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et pharmacodynamie / sécurité : </a:t>
            </a:r>
          </a:p>
          <a:p>
            <a:pPr algn="ctr">
              <a:spcBef>
                <a:spcPct val="0"/>
              </a:spcBef>
              <a:buNone/>
            </a:pP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ABACAVIR et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HLA</a:t>
            </a:r>
            <a:endParaRPr lang="fr-FR" altLang="en-US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63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1"/>
    </mc:Choice>
    <mc:Fallback>
      <p:transition spd="slow" advTm="8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7950" y="404664"/>
            <a:ext cx="8928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Variations génétiques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et pharmacodynamie / sécurité : </a:t>
            </a:r>
          </a:p>
          <a:p>
            <a:pPr algn="ctr">
              <a:spcBef>
                <a:spcPct val="0"/>
              </a:spcBef>
              <a:buNone/>
            </a:pP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ABACAVIR et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HLA</a:t>
            </a:r>
            <a:endParaRPr lang="fr-FR" altLang="en-US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-36953" y="1212428"/>
            <a:ext cx="8936765" cy="502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 err="1" smtClean="0">
                <a:latin typeface="+mn-lt"/>
              </a:rPr>
              <a:t>Abacavir</a:t>
            </a:r>
            <a:endParaRPr lang="fr-FR" altLang="fr-FR" sz="2400" dirty="0" smtClean="0">
              <a:latin typeface="+mn-lt"/>
            </a:endParaRPr>
          </a:p>
          <a:p>
            <a:pPr marL="1028700" lvl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Antirétroviraux</a:t>
            </a:r>
          </a:p>
          <a:p>
            <a:pPr marL="1028700" lvl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latin typeface="+mn-lt"/>
              </a:rPr>
              <a:t>5 à 8% des patients traités </a:t>
            </a:r>
            <a:r>
              <a:rPr lang="fr-FR" altLang="fr-FR" sz="2400" dirty="0" smtClean="0">
                <a:latin typeface="+mn-lt"/>
              </a:rPr>
              <a:t>: réaction d'hypersensibilité</a:t>
            </a:r>
          </a:p>
          <a:p>
            <a:pPr marL="1428750" lvl="2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sz="2000" dirty="0" err="1"/>
              <a:t>généralement</a:t>
            </a:r>
            <a:r>
              <a:rPr lang="en-US" sz="2000" dirty="0"/>
              <a:t> </a:t>
            </a:r>
            <a:r>
              <a:rPr lang="en-US" sz="2000" dirty="0" err="1"/>
              <a:t>dans</a:t>
            </a:r>
            <a:r>
              <a:rPr lang="en-US" sz="2000" dirty="0"/>
              <a:t> les 6 premières </a:t>
            </a:r>
            <a:r>
              <a:rPr lang="en-US" sz="2000" dirty="0" err="1"/>
              <a:t>semaines</a:t>
            </a:r>
            <a:r>
              <a:rPr lang="en-US" sz="2000" dirty="0"/>
              <a:t> </a:t>
            </a:r>
            <a:endParaRPr lang="en-US" sz="2000" dirty="0" smtClean="0"/>
          </a:p>
          <a:p>
            <a:pPr marL="1428750" lvl="2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000" dirty="0">
                <a:latin typeface="+mn-lt"/>
              </a:rPr>
              <a:t>fièvre, un rash cutané, des troubles digestifs, respiratoire, et généraux (malaise, hypotension, œdème, anaphylaxie), ; mais également une atteinte hépatique, des myalgies, des céphalées, voire un DRESS syndrome, un syndrome de Stevens-Johnson ou un syndrome de Lyell, pouvant menacer le pronostic vital </a:t>
            </a:r>
            <a:endParaRPr lang="fr-FR" altLang="fr-FR" sz="2000" dirty="0" smtClean="0">
              <a:latin typeface="+mn-lt"/>
            </a:endParaRPr>
          </a:p>
          <a:p>
            <a:pPr marL="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 Génotype </a:t>
            </a:r>
            <a:r>
              <a:rPr lang="fr-FR" altLang="fr-FR" sz="2400" dirty="0">
                <a:latin typeface="+mn-lt"/>
              </a:rPr>
              <a:t>HLA-B*57:01 </a:t>
            </a:r>
            <a:r>
              <a:rPr lang="fr-FR" altLang="fr-FR" sz="2400" dirty="0" smtClean="0">
                <a:latin typeface="+mn-lt"/>
              </a:rPr>
              <a:t>: risque de </a:t>
            </a:r>
            <a:r>
              <a:rPr lang="fr-FR" altLang="fr-FR" sz="2400" dirty="0">
                <a:latin typeface="+mn-lt"/>
              </a:rPr>
              <a:t>réaction d’hypersensibilité </a:t>
            </a:r>
            <a:r>
              <a:rPr lang="fr-FR" altLang="fr-FR" sz="2400" dirty="0" smtClean="0">
                <a:latin typeface="+mn-lt"/>
              </a:rPr>
              <a:t>x30 !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Exemples de pharmacogénétique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21</a:t>
            </a:fld>
            <a:endParaRPr lang="fr-B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41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52"/>
    </mc:Choice>
    <mc:Fallback>
      <p:transition spd="slow" advTm="55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36953" y="1517883"/>
            <a:ext cx="893676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Essai clinique randomisé en double aveugle : avec ou sans dépistage génétique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30" y="2457450"/>
            <a:ext cx="8819759" cy="233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92" y="6021288"/>
            <a:ext cx="192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Mallal</a:t>
            </a:r>
            <a:r>
              <a:rPr lang="en-US" dirty="0" smtClean="0"/>
              <a:t>, NEJM 2008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Exemples de pharmacogénétique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22</a:t>
            </a:fld>
            <a:endParaRPr lang="fr-BE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07950" y="404664"/>
            <a:ext cx="8928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Variations génétiques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et pharmacodynamie / sécurité : </a:t>
            </a:r>
          </a:p>
          <a:p>
            <a:pPr algn="ctr">
              <a:spcBef>
                <a:spcPct val="0"/>
              </a:spcBef>
              <a:buNone/>
            </a:pP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ABACAVIR et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HLA</a:t>
            </a:r>
            <a:endParaRPr lang="fr-FR" altLang="en-US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4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447"/>
    </mc:Choice>
    <mc:Fallback>
      <p:transition spd="slow" advTm="47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4450"/>
            <a:ext cx="91313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1"/>
          <p:cNvSpPr>
            <a:spLocks noChangeArrowheads="1"/>
          </p:cNvSpPr>
          <p:nvPr/>
        </p:nvSpPr>
        <p:spPr bwMode="auto">
          <a:xfrm>
            <a:off x="1193800" y="5949950"/>
            <a:ext cx="794385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fr-FR" sz="1600">
                <a:latin typeface="Arial" charset="0"/>
              </a:rPr>
              <a:t>Becquemont Pharmacogenomics (2011)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fr-FR" altLang="fr-FR" sz="1600">
                <a:latin typeface="Arial" charset="0"/>
              </a:rPr>
              <a:t>Practical recommendations for pharmacogenomics based prescription: 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fr-FR" altLang="fr-FR" sz="1600">
                <a:latin typeface="Arial" charset="0"/>
              </a:rPr>
              <a:t>2010 ESF–UB Conference on Pharmacogenetics and Pharmacogenomics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23</a:t>
            </a:fld>
            <a:endParaRPr lang="fr-B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68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06"/>
    </mc:Choice>
    <mc:Fallback>
      <p:transition spd="slow" advTm="3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0096" y="404664"/>
            <a:ext cx="8928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Variations génétiques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et pharmacodynamie </a:t>
            </a:r>
            <a:r>
              <a:rPr lang="fr-FR" altLang="en-US" sz="2800" dirty="0">
                <a:solidFill>
                  <a:srgbClr val="0070C0"/>
                </a:solidFill>
                <a:cs typeface="Times New Roman" pitchFamily="18" charset="0"/>
              </a:rPr>
              <a:t> / </a:t>
            </a:r>
            <a:r>
              <a:rPr lang="fr-FR" altLang="en-US" sz="2800" dirty="0" smtClean="0">
                <a:solidFill>
                  <a:srgbClr val="0070C0"/>
                </a:solidFill>
                <a:cs typeface="Times New Roman" pitchFamily="18" charset="0"/>
              </a:rPr>
              <a:t>efficacité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: </a:t>
            </a:r>
          </a:p>
          <a:p>
            <a:pPr algn="ctr">
              <a:spcBef>
                <a:spcPct val="0"/>
              </a:spcBef>
              <a:buNone/>
            </a:pPr>
            <a:r>
              <a:rPr lang="fr-FR" altLang="en-US" sz="2800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Gefitinib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et mutation EGFR</a:t>
            </a:r>
            <a:endParaRPr lang="fr-FR" altLang="en-US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Exemples de pharmacogénétique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24</a:t>
            </a:fld>
            <a:endParaRPr lang="fr-B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3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5"/>
    </mc:Choice>
    <mc:Fallback>
      <p:transition spd="slow" advTm="10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Exemples de pharmacogénétique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25</a:t>
            </a:fld>
            <a:endParaRPr lang="fr-BE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350822" y="5934670"/>
            <a:ext cx="37228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fr-FR" sz="1800" dirty="0" err="1" smtClean="0">
                <a:latin typeface="+mn-lt"/>
              </a:rPr>
              <a:t>Sarivalasis</a:t>
            </a:r>
            <a:r>
              <a:rPr lang="fr-FR" altLang="fr-FR" sz="1800" dirty="0" smtClean="0">
                <a:latin typeface="+mn-lt"/>
              </a:rPr>
              <a:t> et al, </a:t>
            </a:r>
            <a:r>
              <a:rPr lang="en-US" sz="1800" dirty="0" smtClean="0">
                <a:latin typeface="+mn-lt"/>
              </a:rPr>
              <a:t>Rev </a:t>
            </a:r>
            <a:r>
              <a:rPr lang="en-US" sz="1800" dirty="0">
                <a:latin typeface="+mn-lt"/>
              </a:rPr>
              <a:t>Med Suisse 2013</a:t>
            </a:r>
            <a:endParaRPr lang="fr-FR" altLang="fr-FR" sz="1800" dirty="0">
              <a:latin typeface="+mn-lt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211960" y="1988840"/>
            <a:ext cx="4861694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spcBef>
                <a:spcPct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Recherche biomédicale sur le cancer :</a:t>
            </a:r>
          </a:p>
          <a:p>
            <a:pPr marL="342900" indent="-342900">
              <a:spcBef>
                <a:spcPct val="0"/>
              </a:spcBef>
              <a:buFont typeface="Symbol"/>
              <a:buChar char="Þ"/>
            </a:pPr>
            <a:r>
              <a:rPr lang="fr-FR" altLang="fr-FR" sz="2400" dirty="0" smtClean="0">
                <a:latin typeface="+mn-lt"/>
              </a:rPr>
              <a:t>Rôle des mutations EGFR dans l’</a:t>
            </a:r>
            <a:r>
              <a:rPr lang="fr-FR" altLang="fr-FR" sz="2400" dirty="0" err="1" smtClean="0">
                <a:latin typeface="+mn-lt"/>
              </a:rPr>
              <a:t>oncogénèse</a:t>
            </a:r>
            <a:r>
              <a:rPr lang="fr-FR" altLang="fr-FR" sz="2400" dirty="0" smtClean="0">
                <a:latin typeface="+mn-lt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fr-FR" altLang="fr-FR" sz="2000" dirty="0" smtClean="0">
                <a:latin typeface="+mn-lt"/>
              </a:rPr>
              <a:t>(récepteur </a:t>
            </a:r>
            <a:r>
              <a:rPr lang="fr-FR" altLang="fr-FR" sz="2000" dirty="0">
                <a:latin typeface="+mn-lt"/>
              </a:rPr>
              <a:t>de </a:t>
            </a:r>
            <a:r>
              <a:rPr lang="fr-FR" altLang="fr-FR" sz="2000" dirty="0" smtClean="0">
                <a:latin typeface="+mn-lt"/>
              </a:rPr>
              <a:t>l'EGF, </a:t>
            </a:r>
            <a:r>
              <a:rPr lang="fr-FR" altLang="fr-FR" sz="2000" dirty="0" err="1" smtClean="0">
                <a:latin typeface="+mn-lt"/>
              </a:rPr>
              <a:t>Epidermal</a:t>
            </a:r>
            <a:r>
              <a:rPr lang="fr-FR" altLang="fr-FR" sz="2000" dirty="0" smtClean="0">
                <a:latin typeface="+mn-lt"/>
              </a:rPr>
              <a:t> </a:t>
            </a:r>
            <a:r>
              <a:rPr lang="fr-FR" altLang="fr-FR" sz="2000" dirty="0" err="1">
                <a:latin typeface="+mn-lt"/>
              </a:rPr>
              <a:t>Growth</a:t>
            </a:r>
            <a:r>
              <a:rPr lang="fr-FR" altLang="fr-FR" sz="2000" dirty="0">
                <a:latin typeface="+mn-lt"/>
              </a:rPr>
              <a:t> Factor) </a:t>
            </a:r>
            <a:endParaRPr lang="fr-FR" altLang="fr-FR" sz="2000" dirty="0" smtClean="0">
              <a:latin typeface="+mn-lt"/>
            </a:endParaRPr>
          </a:p>
          <a:p>
            <a:pPr marL="342900" indent="-342900">
              <a:spcBef>
                <a:spcPct val="0"/>
              </a:spcBef>
              <a:buFont typeface="Symbol"/>
              <a:buChar char="Þ"/>
            </a:pPr>
            <a:r>
              <a:rPr lang="fr-FR" altLang="fr-FR" sz="2400" dirty="0" smtClean="0"/>
              <a:t>Développement </a:t>
            </a:r>
            <a:r>
              <a:rPr lang="fr-FR" altLang="fr-FR" sz="2400" dirty="0"/>
              <a:t>de médicament ciblé sur l’anomalie </a:t>
            </a:r>
            <a:r>
              <a:rPr lang="fr-FR" altLang="fr-FR" sz="2400" dirty="0" smtClean="0"/>
              <a:t>moléculaire, exemple : le </a:t>
            </a:r>
            <a:r>
              <a:rPr lang="fr-FR" altLang="fr-FR" sz="2400" dirty="0" err="1" smtClean="0"/>
              <a:t>Gefitinib</a:t>
            </a:r>
            <a:endParaRPr lang="fr-FR" altLang="fr-FR" sz="2400" dirty="0" smtClean="0"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" y="980728"/>
            <a:ext cx="4229253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10096" y="404664"/>
            <a:ext cx="8928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Variations génétiques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et pharmacodynamie </a:t>
            </a:r>
            <a:r>
              <a:rPr lang="fr-FR" altLang="en-US" sz="2800" dirty="0">
                <a:solidFill>
                  <a:srgbClr val="0070C0"/>
                </a:solidFill>
                <a:cs typeface="Times New Roman" pitchFamily="18" charset="0"/>
              </a:rPr>
              <a:t> / </a:t>
            </a:r>
            <a:r>
              <a:rPr lang="fr-FR" altLang="en-US" sz="2800" dirty="0" smtClean="0">
                <a:solidFill>
                  <a:srgbClr val="0070C0"/>
                </a:solidFill>
                <a:cs typeface="Times New Roman" pitchFamily="18" charset="0"/>
              </a:rPr>
              <a:t>efficacité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: </a:t>
            </a:r>
          </a:p>
          <a:p>
            <a:pPr algn="ctr">
              <a:spcBef>
                <a:spcPct val="0"/>
              </a:spcBef>
              <a:buNone/>
            </a:pPr>
            <a:r>
              <a:rPr lang="fr-FR" altLang="en-US" sz="2800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Gefitinib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et mutation EGFR</a:t>
            </a:r>
            <a:endParaRPr lang="fr-FR" altLang="en-US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0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93"/>
    </mc:Choice>
    <mc:Fallback>
      <p:transition spd="slow" advTm="38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Exemples de pharmacogénétique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26</a:t>
            </a:fld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0110"/>
            <a:ext cx="8219133" cy="645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09565" y="400110"/>
            <a:ext cx="5034435" cy="3228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707904" y="3629055"/>
            <a:ext cx="5034435" cy="3228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92" y="3629055"/>
            <a:ext cx="5034435" cy="3228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6948264" y="6165304"/>
            <a:ext cx="219573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sz="1600" dirty="0" err="1" smtClean="0"/>
              <a:t>Mok</a:t>
            </a:r>
            <a:r>
              <a:rPr lang="en-US" sz="1600" dirty="0"/>
              <a:t> </a:t>
            </a:r>
            <a:r>
              <a:rPr lang="en-US" sz="1600" dirty="0" smtClean="0"/>
              <a:t>et al, </a:t>
            </a:r>
            <a:r>
              <a:rPr lang="fr-FR" altLang="fr-FR" sz="1600" dirty="0" smtClean="0">
                <a:latin typeface="+mn-lt"/>
              </a:rPr>
              <a:t>NEJM 2009</a:t>
            </a:r>
            <a:endParaRPr lang="fr-FR" altLang="fr-FR" sz="1600" dirty="0">
              <a:latin typeface="+mn-l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4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03"/>
    </mc:Choice>
    <mc:Fallback>
      <p:transition spd="slow" advTm="46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Exemples de pharmacogénétique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27</a:t>
            </a:fld>
            <a:endParaRPr lang="fr-BE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0110"/>
            <a:ext cx="8219133" cy="645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07904" y="3629055"/>
            <a:ext cx="5034435" cy="3228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355" name="Rectangle 1"/>
          <p:cNvSpPr>
            <a:spLocks noChangeArrowheads="1"/>
          </p:cNvSpPr>
          <p:nvPr/>
        </p:nvSpPr>
        <p:spPr bwMode="auto">
          <a:xfrm>
            <a:off x="6948264" y="6165304"/>
            <a:ext cx="219573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sz="1600" dirty="0" err="1" smtClean="0"/>
              <a:t>Mok</a:t>
            </a:r>
            <a:r>
              <a:rPr lang="en-US" sz="1600" dirty="0"/>
              <a:t> </a:t>
            </a:r>
            <a:r>
              <a:rPr lang="en-US" sz="1600" dirty="0" smtClean="0"/>
              <a:t>et al, </a:t>
            </a:r>
            <a:r>
              <a:rPr lang="fr-FR" altLang="fr-FR" sz="1600" dirty="0" smtClean="0">
                <a:latin typeface="+mn-lt"/>
              </a:rPr>
              <a:t>NEJM 2009</a:t>
            </a:r>
            <a:endParaRPr lang="fr-FR" altLang="fr-FR" sz="1600" dirty="0">
              <a:latin typeface="+mn-lt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6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60"/>
    </mc:Choice>
    <mc:Fallback>
      <p:transition spd="slow" advTm="40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1"/>
          <p:cNvSpPr>
            <a:spLocks noChangeArrowheads="1"/>
          </p:cNvSpPr>
          <p:nvPr/>
        </p:nvSpPr>
        <p:spPr bwMode="auto">
          <a:xfrm>
            <a:off x="107950" y="1805893"/>
            <a:ext cx="871252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sz="2400" dirty="0" smtClean="0">
                <a:latin typeface="+mn-lt"/>
                <a:cs typeface="Times New Roman" pitchFamily="18" charset="0"/>
              </a:rPr>
              <a:t>Génétique &gt;&gt; attention éthique</a:t>
            </a:r>
          </a:p>
          <a:p>
            <a:pPr marL="1085850" lvl="1" indent="-3429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sz="2400" dirty="0" smtClean="0">
                <a:latin typeface="+mn-lt"/>
                <a:cs typeface="Times New Roman" pitchFamily="18" charset="0"/>
              </a:rPr>
              <a:t>Consentement éclairé du patient</a:t>
            </a:r>
          </a:p>
          <a:p>
            <a:pPr marL="1085850" lvl="1" indent="-3429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sz="2400" dirty="0" smtClean="0">
                <a:latin typeface="+mn-lt"/>
                <a:cs typeface="Times New Roman" pitchFamily="18" charset="0"/>
              </a:rPr>
              <a:t>Information sur un risque potentiel ?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0244" y="836712"/>
            <a:ext cx="8928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Limites/questions liées à la pharmacogénétique / </a:t>
            </a:r>
            <a:r>
              <a:rPr lang="fr-FR" altLang="en-US" sz="2800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pharmacogénomique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endParaRPr lang="fr-FR" altLang="en-US" sz="1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Pharmacogénétique – Limites/questions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28</a:t>
            </a:fld>
            <a:endParaRPr lang="fr-B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9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79"/>
    </mc:Choice>
    <mc:Fallback>
      <p:transition spd="slow" advTm="58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1"/>
          <p:cNvSpPr>
            <a:spLocks noChangeArrowheads="1"/>
          </p:cNvSpPr>
          <p:nvPr/>
        </p:nvSpPr>
        <p:spPr bwMode="auto">
          <a:xfrm>
            <a:off x="107950" y="1805893"/>
            <a:ext cx="871252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sz="2400" dirty="0" smtClean="0">
                <a:latin typeface="+mn-lt"/>
                <a:cs typeface="Times New Roman" pitchFamily="18" charset="0"/>
              </a:rPr>
              <a:t>Génétique &gt;&gt; attention éthique</a:t>
            </a:r>
          </a:p>
          <a:p>
            <a:pPr marL="1085850" lvl="1" indent="-3429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sz="2400" dirty="0" smtClean="0">
                <a:latin typeface="+mn-lt"/>
                <a:cs typeface="Times New Roman" pitchFamily="18" charset="0"/>
              </a:rPr>
              <a:t>Consentement éclairé du patient</a:t>
            </a:r>
          </a:p>
          <a:p>
            <a:pPr marL="1085850" lvl="1" indent="-3429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sz="2400" dirty="0" smtClean="0">
                <a:latin typeface="+mn-lt"/>
                <a:cs typeface="Times New Roman" pitchFamily="18" charset="0"/>
              </a:rPr>
              <a:t>Information sur un risque potentiel ? 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sz="2400" dirty="0" smtClean="0">
                <a:latin typeface="+mn-lt"/>
                <a:cs typeface="Times New Roman" pitchFamily="18" charset="0"/>
              </a:rPr>
              <a:t>Méthodologique</a:t>
            </a:r>
          </a:p>
          <a:p>
            <a:pPr marL="1085850" lvl="1" indent="-3429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sz="2400" dirty="0" smtClean="0">
                <a:latin typeface="+mn-lt"/>
                <a:cs typeface="Times New Roman" pitchFamily="18" charset="0"/>
              </a:rPr>
              <a:t>Étude sur génome entier = risque de faux positifs … </a:t>
            </a:r>
          </a:p>
          <a:p>
            <a:pPr marL="1085850" lvl="1" indent="-3429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sz="2400" dirty="0" err="1" smtClean="0">
                <a:latin typeface="+mn-lt"/>
                <a:cs typeface="Times New Roman" pitchFamily="18" charset="0"/>
              </a:rPr>
              <a:t>Biomarqueur</a:t>
            </a:r>
            <a:r>
              <a:rPr lang="fr-FR" altLang="en-US" sz="2400" dirty="0" smtClean="0">
                <a:latin typeface="+mn-lt"/>
                <a:cs typeface="Times New Roman" pitchFamily="18" charset="0"/>
              </a:rPr>
              <a:t> : </a:t>
            </a:r>
          </a:p>
          <a:p>
            <a:pPr marL="1485900" lvl="2" indent="-3429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dirty="0" smtClean="0">
                <a:latin typeface="+mn-lt"/>
                <a:cs typeface="Times New Roman" pitchFamily="18" charset="0"/>
              </a:rPr>
              <a:t>Pertinence clinique ? </a:t>
            </a:r>
          </a:p>
          <a:p>
            <a:pPr marL="1485900" lvl="2" indent="-342900" algn="just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dirty="0" smtClean="0">
                <a:latin typeface="+mn-lt"/>
                <a:cs typeface="Times New Roman" pitchFamily="18" charset="0"/>
              </a:rPr>
              <a:t>Performance économique ?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0244" y="836712"/>
            <a:ext cx="89281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Limites/questions liées à la pharmacogénétique / </a:t>
            </a:r>
            <a:r>
              <a:rPr lang="fr-FR" altLang="en-US" sz="2800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pharmacogénomique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endParaRPr lang="fr-FR" altLang="en-US" sz="1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Pharmacogénétique – Limites/questions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29</a:t>
            </a:fld>
            <a:endParaRPr lang="fr-B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119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22"/>
    </mc:Choice>
    <mc:Fallback>
      <p:transition spd="slow" advTm="45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685800" y="45492"/>
            <a:ext cx="7772400" cy="8632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2700" b="1" dirty="0" smtClean="0">
                <a:solidFill>
                  <a:srgbClr val="0070C0"/>
                </a:solidFill>
              </a:rPr>
              <a:t>Plan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50824" y="811733"/>
            <a:ext cx="8785672" cy="612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Introduction</a:t>
            </a:r>
          </a:p>
          <a:p>
            <a:pPr marL="1028700" lvl="1">
              <a:spcBef>
                <a:spcPts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Mise </a:t>
            </a:r>
            <a:r>
              <a:rPr lang="fr-FR" altLang="fr-FR" sz="2400" dirty="0">
                <a:latin typeface="+mn-lt"/>
              </a:rPr>
              <a:t>en </a:t>
            </a:r>
            <a:r>
              <a:rPr lang="fr-FR" altLang="fr-FR" sz="2400" dirty="0" smtClean="0">
                <a:latin typeface="+mn-lt"/>
              </a:rPr>
              <a:t>perspective</a:t>
            </a:r>
          </a:p>
          <a:p>
            <a:pPr marL="1028700" lvl="1">
              <a:spcBef>
                <a:spcPts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Définitions</a:t>
            </a:r>
            <a:endParaRPr lang="fr-FR" altLang="fr-FR" sz="2400" dirty="0">
              <a:latin typeface="+mn-lt"/>
            </a:endParaRPr>
          </a:p>
          <a:p>
            <a:pPr marL="1428750" lvl="2">
              <a:spcBef>
                <a:spcPts val="0"/>
              </a:spcBef>
              <a:buFontTx/>
              <a:buChar char="-"/>
            </a:pPr>
            <a:r>
              <a:rPr lang="fr-FR" altLang="fr-FR" dirty="0" smtClean="0">
                <a:latin typeface="+mn-lt"/>
              </a:rPr>
              <a:t>Pharmacogénétique/</a:t>
            </a:r>
            <a:r>
              <a:rPr lang="fr-FR" altLang="fr-FR" dirty="0" err="1" smtClean="0">
                <a:latin typeface="+mn-lt"/>
              </a:rPr>
              <a:t>pharmacogénomique</a:t>
            </a:r>
            <a:endParaRPr lang="fr-FR" altLang="fr-FR" dirty="0" smtClean="0">
              <a:latin typeface="+mn-lt"/>
            </a:endParaRPr>
          </a:p>
          <a:p>
            <a:pPr marL="1428750" lvl="2">
              <a:spcBef>
                <a:spcPts val="0"/>
              </a:spcBef>
              <a:buFontTx/>
              <a:buChar char="-"/>
            </a:pPr>
            <a:r>
              <a:rPr lang="fr-FR" altLang="fr-FR" dirty="0" smtClean="0">
                <a:latin typeface="+mn-lt"/>
              </a:rPr>
              <a:t>Phénotypes</a:t>
            </a:r>
            <a:endParaRPr lang="fr-FR" altLang="fr-FR" dirty="0">
              <a:latin typeface="+mn-lt"/>
            </a:endParaRPr>
          </a:p>
          <a:p>
            <a:pPr marL="1428750" lvl="2">
              <a:spcBef>
                <a:spcPts val="0"/>
              </a:spcBef>
              <a:buFontTx/>
              <a:buChar char="-"/>
            </a:pPr>
            <a:r>
              <a:rPr lang="fr-FR" altLang="fr-FR" dirty="0" smtClean="0">
                <a:latin typeface="+mn-lt"/>
              </a:rPr>
              <a:t>Niveaux </a:t>
            </a:r>
            <a:r>
              <a:rPr lang="fr-FR" altLang="fr-FR" dirty="0">
                <a:latin typeface="+mn-lt"/>
              </a:rPr>
              <a:t>de preuves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Exemples </a:t>
            </a:r>
            <a:r>
              <a:rPr lang="fr-FR" altLang="fr-FR" sz="2400" dirty="0">
                <a:latin typeface="+mn-lt"/>
              </a:rPr>
              <a:t>de </a:t>
            </a:r>
            <a:r>
              <a:rPr lang="fr-FR" altLang="fr-FR" sz="2400" dirty="0" smtClean="0">
                <a:latin typeface="+mn-lt"/>
              </a:rPr>
              <a:t>pharmacogénétique</a:t>
            </a:r>
            <a:endParaRPr lang="fr-FR" altLang="fr-FR" sz="2400" dirty="0">
              <a:latin typeface="+mn-lt"/>
            </a:endParaRPr>
          </a:p>
          <a:p>
            <a:pPr marL="1028700" lvl="1">
              <a:spcBef>
                <a:spcPts val="0"/>
              </a:spcBef>
              <a:buFontTx/>
              <a:buChar char="-"/>
            </a:pPr>
            <a:r>
              <a:rPr lang="fr-FR" altLang="fr-FR" sz="2400" dirty="0">
                <a:latin typeface="+mn-lt"/>
              </a:rPr>
              <a:t>Variations génétiques et pharmacocinétique : </a:t>
            </a:r>
            <a:endParaRPr lang="fr-FR" altLang="fr-FR" sz="2400" dirty="0" smtClean="0">
              <a:latin typeface="+mn-lt"/>
            </a:endParaRPr>
          </a:p>
          <a:p>
            <a:pPr marL="1428750" lvl="2">
              <a:spcBef>
                <a:spcPts val="0"/>
              </a:spcBef>
              <a:buFontTx/>
              <a:buChar char="-"/>
            </a:pPr>
            <a:r>
              <a:rPr lang="fr-FR" altLang="fr-FR" dirty="0" smtClean="0">
                <a:latin typeface="+mn-lt"/>
              </a:rPr>
              <a:t>P-gp</a:t>
            </a:r>
          </a:p>
          <a:p>
            <a:pPr marL="1028700" lvl="1">
              <a:spcBef>
                <a:spcPts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TPMT </a:t>
            </a:r>
            <a:r>
              <a:rPr lang="fr-FR" altLang="fr-FR" sz="2400" dirty="0">
                <a:latin typeface="+mn-lt"/>
              </a:rPr>
              <a:t>et </a:t>
            </a:r>
            <a:r>
              <a:rPr lang="fr-FR" altLang="fr-FR" sz="2400" dirty="0" err="1" smtClean="0">
                <a:latin typeface="+mn-lt"/>
              </a:rPr>
              <a:t>thiopurines</a:t>
            </a:r>
            <a:endParaRPr lang="fr-FR" altLang="fr-FR" sz="2400" dirty="0" smtClean="0">
              <a:latin typeface="+mn-lt"/>
            </a:endParaRPr>
          </a:p>
          <a:p>
            <a:pPr marL="1028700" lvl="1">
              <a:spcBef>
                <a:spcPts val="0"/>
              </a:spcBef>
              <a:buFontTx/>
              <a:buChar char="-"/>
            </a:pPr>
            <a:r>
              <a:rPr lang="fr-FR" altLang="fr-FR" sz="2400" dirty="0">
                <a:latin typeface="+mn-lt"/>
              </a:rPr>
              <a:t>Variations génétiques et pharmacodynamie : </a:t>
            </a:r>
          </a:p>
          <a:p>
            <a:pPr marL="1428750" lvl="2">
              <a:spcBef>
                <a:spcPts val="0"/>
              </a:spcBef>
              <a:buFontTx/>
              <a:buChar char="-"/>
            </a:pPr>
            <a:r>
              <a:rPr lang="fr-FR" altLang="fr-FR" dirty="0">
                <a:latin typeface="+mn-lt"/>
              </a:rPr>
              <a:t>ABACAVIR et </a:t>
            </a:r>
            <a:r>
              <a:rPr lang="fr-FR" altLang="fr-FR" dirty="0" smtClean="0">
                <a:latin typeface="+mn-lt"/>
              </a:rPr>
              <a:t>HLA</a:t>
            </a:r>
          </a:p>
          <a:p>
            <a:pPr marL="1428750" lvl="2">
              <a:spcBef>
                <a:spcPts val="0"/>
              </a:spcBef>
              <a:buFontTx/>
              <a:buChar char="-"/>
            </a:pPr>
            <a:r>
              <a:rPr lang="fr-FR" altLang="fr-FR" dirty="0" err="1" smtClean="0">
                <a:latin typeface="+mn-lt"/>
              </a:rPr>
              <a:t>Gefitinib</a:t>
            </a:r>
            <a:r>
              <a:rPr lang="fr-FR" altLang="fr-FR" dirty="0" smtClean="0">
                <a:latin typeface="+mn-lt"/>
              </a:rPr>
              <a:t> </a:t>
            </a:r>
            <a:r>
              <a:rPr lang="fr-FR" altLang="fr-FR" dirty="0">
                <a:latin typeface="+mn-lt"/>
              </a:rPr>
              <a:t>et mutation </a:t>
            </a:r>
            <a:r>
              <a:rPr lang="fr-FR" altLang="fr-FR" dirty="0" smtClean="0">
                <a:latin typeface="+mn-lt"/>
              </a:rPr>
              <a:t>EGFR</a:t>
            </a:r>
          </a:p>
          <a:p>
            <a:pPr marL="285750">
              <a:spcBef>
                <a:spcPts val="0"/>
              </a:spcBef>
              <a:buFontTx/>
              <a:buChar char="-"/>
            </a:pPr>
            <a:r>
              <a:rPr lang="fr-FR" altLang="fr-FR" sz="2400" dirty="0">
                <a:latin typeface="+mn-lt"/>
              </a:rPr>
              <a:t>Limites/questions </a:t>
            </a:r>
            <a:endParaRPr lang="fr-FR" altLang="fr-FR" sz="2400" dirty="0" smtClean="0">
              <a:latin typeface="+mn-lt"/>
            </a:endParaRPr>
          </a:p>
          <a:p>
            <a:pPr marL="285750">
              <a:spcBef>
                <a:spcPts val="0"/>
              </a:spcBef>
              <a:buFontTx/>
              <a:buChar char="-"/>
            </a:pPr>
            <a:r>
              <a:rPr lang="fr-FR" altLang="fr-FR" sz="2400" dirty="0" err="1">
                <a:latin typeface="+mn-lt"/>
              </a:rPr>
              <a:t>Take</a:t>
            </a:r>
            <a:r>
              <a:rPr lang="fr-FR" altLang="fr-FR" sz="2400" dirty="0">
                <a:latin typeface="+mn-lt"/>
              </a:rPr>
              <a:t> home message</a:t>
            </a:r>
          </a:p>
          <a:p>
            <a:pPr marL="285750">
              <a:spcBef>
                <a:spcPts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Références</a:t>
            </a:r>
            <a:endParaRPr lang="fr-FR" altLang="fr-FR" sz="2400" dirty="0"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</a:t>
            </a:fld>
            <a:endParaRPr lang="fr-BE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1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22"/>
    </mc:Choice>
    <mc:Fallback>
      <p:transition spd="slow" advTm="28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1"/>
          <p:cNvSpPr>
            <a:spLocks noChangeArrowheads="1"/>
          </p:cNvSpPr>
          <p:nvPr/>
        </p:nvSpPr>
        <p:spPr bwMode="auto">
          <a:xfrm>
            <a:off x="107950" y="2348880"/>
            <a:ext cx="8135938" cy="28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sz="2400" dirty="0" smtClean="0">
                <a:latin typeface="+mn-lt"/>
                <a:cs typeface="Times New Roman" pitchFamily="18" charset="0"/>
              </a:rPr>
              <a:t>Un rationnel pharmaco-biologique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sz="2400" dirty="0" smtClean="0">
                <a:latin typeface="+mn-lt"/>
                <a:cs typeface="Times New Roman" pitchFamily="18" charset="0"/>
              </a:rPr>
              <a:t>Quelques exemples marquant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sz="2400" dirty="0" smtClean="0">
                <a:latin typeface="+mn-lt"/>
                <a:cs typeface="Times New Roman" pitchFamily="18" charset="0"/>
              </a:rPr>
              <a:t>Mais encore peu d’application</a:t>
            </a:r>
          </a:p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sz="2400" dirty="0" smtClean="0">
                <a:latin typeface="+mn-lt"/>
                <a:cs typeface="Times New Roman" pitchFamily="18" charset="0"/>
              </a:rPr>
              <a:t>Potentiel de développement ?</a:t>
            </a:r>
            <a:endParaRPr lang="fr-FR" altLang="en-US" sz="2400" dirty="0">
              <a:latin typeface="+mn-lt"/>
              <a:cs typeface="Times New Roman" pitchFamily="18" charset="0"/>
            </a:endParaRPr>
          </a:p>
          <a:p>
            <a:pPr marL="342900" indent="-342900" algn="just" eaLnBrk="1" hangingPunct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en-US" sz="2400" dirty="0" smtClean="0">
                <a:latin typeface="+mn-lt"/>
                <a:cs typeface="Times New Roman" pitchFamily="18" charset="0"/>
              </a:rPr>
              <a:t>Attention aux limites … 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Conclusion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244" y="836712"/>
            <a:ext cx="8928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800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Take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home message</a:t>
            </a:r>
            <a:endParaRPr lang="fr-FR" altLang="en-US" sz="1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30</a:t>
            </a:fld>
            <a:endParaRPr lang="fr-BE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7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43"/>
    </mc:Choice>
    <mc:Fallback>
      <p:transition spd="slow" advTm="45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2"/>
          <p:cNvSpPr>
            <a:spLocks noChangeArrowheads="1"/>
          </p:cNvSpPr>
          <p:nvPr/>
        </p:nvSpPr>
        <p:spPr bwMode="auto">
          <a:xfrm>
            <a:off x="0" y="1600177"/>
            <a:ext cx="26084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+mn-lt"/>
                <a:hlinkClick r:id="rId4"/>
              </a:rPr>
              <a:t>https://www.pharmgkb.org/</a:t>
            </a:r>
            <a:r>
              <a:rPr lang="fr-FR" altLang="fr-FR" sz="1600" dirty="0">
                <a:latin typeface="+mn-lt"/>
              </a:rPr>
              <a:t> </a:t>
            </a:r>
          </a:p>
        </p:txBody>
      </p:sp>
      <p:sp>
        <p:nvSpPr>
          <p:cNvPr id="101383" name="Rectangle 7"/>
          <p:cNvSpPr>
            <a:spLocks noChangeArrowheads="1"/>
          </p:cNvSpPr>
          <p:nvPr/>
        </p:nvSpPr>
        <p:spPr bwMode="auto">
          <a:xfrm>
            <a:off x="0" y="2716302"/>
            <a:ext cx="9144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+mn-lt"/>
              </a:rPr>
              <a:t>THERAPIE Numéro 2 - Avril 2017 – Pharmacogénétique 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+mn-lt"/>
              </a:rPr>
              <a:t>Traitements personnalisés grâce à la pharmacogénétique : niveaux de preuve et de recommandations du Réseau national de pharmacogénétique (</a:t>
            </a:r>
            <a:r>
              <a:rPr lang="fr-FR" altLang="fr-FR" sz="1600" dirty="0" err="1">
                <a:latin typeface="+mn-lt"/>
              </a:rPr>
              <a:t>RNPGx</a:t>
            </a:r>
            <a:r>
              <a:rPr lang="fr-FR" altLang="fr-FR" sz="1600" dirty="0">
                <a:latin typeface="+mn-lt"/>
              </a:rPr>
              <a:t>)</a:t>
            </a:r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0" y="3689986"/>
            <a:ext cx="9144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 err="1">
                <a:latin typeface="+mn-lt"/>
              </a:rPr>
              <a:t>Becquemont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Pharmacogenomics</a:t>
            </a:r>
            <a:r>
              <a:rPr lang="fr-FR" altLang="fr-FR" sz="1600" dirty="0">
                <a:latin typeface="+mn-lt"/>
              </a:rPr>
              <a:t> (2011)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 err="1">
                <a:latin typeface="+mn-lt"/>
              </a:rPr>
              <a:t>Practical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recommendations</a:t>
            </a:r>
            <a:r>
              <a:rPr lang="fr-FR" altLang="fr-FR" sz="1600" dirty="0">
                <a:latin typeface="+mn-lt"/>
              </a:rPr>
              <a:t> for </a:t>
            </a:r>
            <a:r>
              <a:rPr lang="fr-FR" altLang="fr-FR" sz="1600" dirty="0" err="1">
                <a:latin typeface="+mn-lt"/>
              </a:rPr>
              <a:t>pharmacogenomics</a:t>
            </a:r>
            <a:r>
              <a:rPr lang="fr-FR" altLang="fr-FR" sz="1600" dirty="0">
                <a:latin typeface="+mn-lt"/>
              </a:rPr>
              <a:t> </a:t>
            </a:r>
            <a:r>
              <a:rPr lang="fr-FR" altLang="fr-FR" sz="1600" dirty="0" err="1">
                <a:latin typeface="+mn-lt"/>
              </a:rPr>
              <a:t>based</a:t>
            </a:r>
            <a:r>
              <a:rPr lang="fr-FR" altLang="fr-FR" sz="1600" dirty="0">
                <a:latin typeface="+mn-lt"/>
              </a:rPr>
              <a:t> prescription: 2010 ESF–UB </a:t>
            </a:r>
            <a:r>
              <a:rPr lang="fr-FR" altLang="fr-FR" sz="1600" dirty="0" err="1">
                <a:latin typeface="+mn-lt"/>
              </a:rPr>
              <a:t>Conference</a:t>
            </a:r>
            <a:r>
              <a:rPr lang="fr-FR" altLang="fr-FR" sz="1600" dirty="0">
                <a:latin typeface="+mn-lt"/>
              </a:rPr>
              <a:t> on </a:t>
            </a:r>
            <a:r>
              <a:rPr lang="fr-FR" altLang="fr-FR" sz="1600" dirty="0" err="1">
                <a:latin typeface="+mn-lt"/>
              </a:rPr>
              <a:t>Pharmacogenetics</a:t>
            </a:r>
            <a:r>
              <a:rPr lang="fr-FR" altLang="fr-FR" sz="1600" dirty="0">
                <a:latin typeface="+mn-lt"/>
              </a:rPr>
              <a:t> and </a:t>
            </a:r>
            <a:r>
              <a:rPr lang="fr-FR" altLang="fr-FR" sz="1600" dirty="0" err="1">
                <a:latin typeface="+mn-lt"/>
              </a:rPr>
              <a:t>Pharmacogenomics</a:t>
            </a:r>
            <a:endParaRPr lang="fr-FR" altLang="fr-FR" sz="16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9888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smtClean="0"/>
              <a:t>Tests </a:t>
            </a:r>
            <a:r>
              <a:rPr lang="fr-FR" sz="1600" dirty="0"/>
              <a:t>génétiques : questions scientifiques, médicales et sociétales. Rapport. Paris : Les éditions Inserm, 2008, XXXV - 351p</a:t>
            </a:r>
            <a:endParaRPr lang="en-US" sz="16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Bibliographies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0244" y="385500"/>
            <a:ext cx="8928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fr-FR" altLang="en-US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Quelques </a:t>
            </a:r>
            <a:r>
              <a:rPr lang="fr-FR" altLang="en-US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références</a:t>
            </a:r>
            <a:endParaRPr lang="fr-FR" altLang="en-US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663670"/>
            <a:ext cx="88204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Mallal</a:t>
            </a:r>
            <a:r>
              <a:rPr lang="en-US" sz="1600" dirty="0" smtClean="0"/>
              <a:t>, </a:t>
            </a:r>
            <a:r>
              <a:rPr lang="en-US" sz="1600" dirty="0"/>
              <a:t>HLA-B*5701 Screening for </a:t>
            </a:r>
            <a:r>
              <a:rPr lang="en-US" sz="1600" dirty="0" smtClean="0"/>
              <a:t>Hypersensitivity to </a:t>
            </a:r>
            <a:r>
              <a:rPr lang="en-US" sz="1600" dirty="0" err="1" smtClean="0"/>
              <a:t>Abacavir</a:t>
            </a:r>
            <a:r>
              <a:rPr lang="en-US" sz="1600" dirty="0" smtClean="0"/>
              <a:t>, NEJM 2008</a:t>
            </a:r>
            <a:endParaRPr lang="en-US" sz="1600" dirty="0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5626152"/>
            <a:ext cx="8902418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600" dirty="0" err="1" smtClean="0">
                <a:latin typeface="+mn-lt"/>
              </a:rPr>
              <a:t>Mok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et al</a:t>
            </a:r>
            <a:r>
              <a:rPr lang="en-US" sz="1600" dirty="0">
                <a:latin typeface="+mn-lt"/>
              </a:rPr>
              <a:t>, </a:t>
            </a:r>
            <a:r>
              <a:rPr lang="en-US" sz="1600" dirty="0" err="1">
                <a:latin typeface="+mn-lt"/>
              </a:rPr>
              <a:t>Gefitinib</a:t>
            </a:r>
            <a:r>
              <a:rPr lang="en-US" sz="1600" dirty="0">
                <a:latin typeface="+mn-lt"/>
              </a:rPr>
              <a:t> or Carboplatin–Paclitaxel in </a:t>
            </a:r>
            <a:r>
              <a:rPr lang="en-US" sz="1600" dirty="0" smtClean="0">
                <a:latin typeface="+mn-lt"/>
              </a:rPr>
              <a:t>Pulmonary Adenocarcinoma, </a:t>
            </a:r>
            <a:r>
              <a:rPr lang="fr-FR" altLang="fr-FR" sz="1600" dirty="0" smtClean="0">
                <a:latin typeface="+mn-lt"/>
              </a:rPr>
              <a:t>NEJM 2009</a:t>
            </a:r>
            <a:endParaRPr lang="fr-FR" altLang="fr-FR" sz="1600" dirty="0">
              <a:latin typeface="+mn-lt"/>
            </a:endParaRPr>
          </a:p>
        </p:txBody>
      </p:sp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0" y="1012666"/>
            <a:ext cx="39458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>
                <a:latin typeface="+mn-lt"/>
                <a:hlinkClick r:id="rId5"/>
              </a:rPr>
              <a:t>http://www.pharmacogenetics.fr/index.html</a:t>
            </a:r>
            <a:r>
              <a:rPr lang="fr-FR" altLang="fr-FR" sz="1600" dirty="0">
                <a:latin typeface="+mn-lt"/>
              </a:rPr>
              <a:t> </a:t>
            </a:r>
          </a:p>
        </p:txBody>
      </p:sp>
      <p:pic>
        <p:nvPicPr>
          <p:cNvPr id="101379" name="Picture 2" descr="PharmGK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69" y="1496368"/>
            <a:ext cx="30289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5144911"/>
            <a:ext cx="88204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1600" dirty="0" err="1" smtClean="0">
                <a:latin typeface="+mn-lt"/>
              </a:rPr>
              <a:t>Sarivalasis</a:t>
            </a:r>
            <a:r>
              <a:rPr lang="fr-FR" altLang="fr-FR" sz="1600" dirty="0" smtClean="0">
                <a:latin typeface="+mn-lt"/>
              </a:rPr>
              <a:t> et </a:t>
            </a:r>
            <a:r>
              <a:rPr lang="fr-FR" altLang="fr-FR" sz="1600" dirty="0">
                <a:latin typeface="+mn-lt"/>
              </a:rPr>
              <a:t>al, Marqueurs tumoraux </a:t>
            </a:r>
            <a:r>
              <a:rPr lang="fr-FR" altLang="fr-FR" sz="1600" dirty="0" smtClean="0">
                <a:latin typeface="+mn-lt"/>
              </a:rPr>
              <a:t>: quelle </a:t>
            </a:r>
            <a:r>
              <a:rPr lang="fr-FR" altLang="fr-FR" sz="1600" dirty="0">
                <a:latin typeface="+mn-lt"/>
              </a:rPr>
              <a:t>utilité en pratique clinique ? </a:t>
            </a:r>
            <a:r>
              <a:rPr lang="en-US" sz="1600" dirty="0" smtClean="0">
                <a:latin typeface="+mn-lt"/>
              </a:rPr>
              <a:t>Rev </a:t>
            </a:r>
            <a:r>
              <a:rPr lang="en-US" sz="1600" dirty="0">
                <a:latin typeface="+mn-lt"/>
              </a:rPr>
              <a:t>Med Suisse 2013</a:t>
            </a:r>
            <a:endParaRPr lang="fr-FR" altLang="fr-FR" sz="1600" dirty="0">
              <a:latin typeface="+mn-lt"/>
            </a:endParaRPr>
          </a:p>
        </p:txBody>
      </p:sp>
      <p:sp>
        <p:nvSpPr>
          <p:cNvPr id="17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t>31</a:t>
            </a:fld>
            <a:endParaRPr lang="fr-BE"/>
          </a:p>
        </p:txBody>
      </p:sp>
      <p:sp>
        <p:nvSpPr>
          <p:cNvPr id="5" name="Rectangle 4"/>
          <p:cNvSpPr/>
          <p:nvPr/>
        </p:nvSpPr>
        <p:spPr>
          <a:xfrm>
            <a:off x="0" y="6107393"/>
            <a:ext cx="9289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 smtClean="0"/>
              <a:t>Woillarda</a:t>
            </a:r>
            <a:r>
              <a:rPr lang="fr-FR" sz="1600" dirty="0" smtClean="0"/>
              <a:t> et al, Pharmacogénétique </a:t>
            </a:r>
            <a:r>
              <a:rPr lang="fr-FR" sz="1600" dirty="0"/>
              <a:t>des immunosuppresseurs :état des connaissances et </a:t>
            </a:r>
            <a:r>
              <a:rPr lang="fr-FR" sz="1600" dirty="0" smtClean="0"/>
              <a:t>des pratiques </a:t>
            </a:r>
            <a:r>
              <a:rPr lang="fr-FR" sz="1600" dirty="0"/>
              <a:t>— recommandations du Réseau </a:t>
            </a:r>
            <a:r>
              <a:rPr lang="fr-FR" sz="1600" dirty="0" err="1"/>
              <a:t>nationalde</a:t>
            </a:r>
            <a:r>
              <a:rPr lang="fr-FR" sz="1600" dirty="0"/>
              <a:t> pharmacogénétique (</a:t>
            </a:r>
            <a:r>
              <a:rPr lang="fr-FR" sz="1600" dirty="0" err="1"/>
              <a:t>RNPGx</a:t>
            </a:r>
            <a:r>
              <a:rPr lang="fr-FR" sz="1600" dirty="0" smtClean="0"/>
              <a:t>), </a:t>
            </a:r>
            <a:r>
              <a:rPr lang="fr-FR" sz="1600" dirty="0" err="1" smtClean="0"/>
              <a:t>Therapie</a:t>
            </a:r>
            <a:r>
              <a:rPr lang="fr-FR" sz="1600" dirty="0" smtClean="0"/>
              <a:t> 2017</a:t>
            </a:r>
            <a:endParaRPr lang="en-US" sz="16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57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80"/>
    </mc:Choice>
    <mc:Fallback>
      <p:transition spd="slow" advTm="17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èche droite 6"/>
          <p:cNvSpPr/>
          <p:nvPr/>
        </p:nvSpPr>
        <p:spPr>
          <a:xfrm>
            <a:off x="755576" y="3140968"/>
            <a:ext cx="8064896" cy="576064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2755" y="2483604"/>
            <a:ext cx="875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1953 </a:t>
            </a:r>
          </a:p>
        </p:txBody>
      </p:sp>
      <p:sp>
        <p:nvSpPr>
          <p:cNvPr id="9" name="Rectangle 8"/>
          <p:cNvSpPr/>
          <p:nvPr/>
        </p:nvSpPr>
        <p:spPr>
          <a:xfrm>
            <a:off x="4292" y="3933056"/>
            <a:ext cx="20474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 smtClean="0"/>
              <a:t>« </a:t>
            </a:r>
            <a:r>
              <a:rPr lang="fr-FR" sz="2400" dirty="0" err="1"/>
              <a:t>acétyleur</a:t>
            </a:r>
            <a:r>
              <a:rPr lang="fr-FR" sz="2400" dirty="0"/>
              <a:t> lent » de l’isoniazide</a:t>
            </a:r>
            <a:r>
              <a:rPr lang="en-US" sz="2400" dirty="0"/>
              <a:t> </a:t>
            </a:r>
            <a:r>
              <a:rPr lang="en-US" sz="2400" dirty="0" smtClean="0"/>
              <a:t> et </a:t>
            </a:r>
            <a:r>
              <a:rPr lang="en-US" sz="2400" dirty="0" err="1" smtClean="0"/>
              <a:t>neurotoxicité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195736" y="2522716"/>
            <a:ext cx="1267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1960’s …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2193485" y="5540694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/>
              <a:t>Effets</a:t>
            </a:r>
            <a:r>
              <a:rPr lang="en-US" sz="2400" dirty="0" smtClean="0"/>
              <a:t> </a:t>
            </a:r>
            <a:r>
              <a:rPr lang="en-US" sz="2400" dirty="0" err="1" smtClean="0"/>
              <a:t>indésirables</a:t>
            </a:r>
            <a:r>
              <a:rPr lang="en-US" sz="2400" dirty="0" smtClean="0"/>
              <a:t> et [</a:t>
            </a:r>
            <a:r>
              <a:rPr lang="en-US" sz="2400" dirty="0" err="1" smtClean="0"/>
              <a:t>médicament</a:t>
            </a:r>
            <a:r>
              <a:rPr lang="en-US" sz="2400" dirty="0" smtClean="0"/>
              <a:t>] </a:t>
            </a:r>
            <a:r>
              <a:rPr lang="en-US" sz="2400" dirty="0" err="1" smtClean="0"/>
              <a:t>élevée</a:t>
            </a:r>
            <a:r>
              <a:rPr lang="en-US" sz="2400" dirty="0"/>
              <a:t> 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63988" y="2567486"/>
            <a:ext cx="1267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1980’s …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508751" y="1921155"/>
            <a:ext cx="806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1977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13765" y="3933056"/>
            <a:ext cx="21675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Mutation </a:t>
            </a:r>
            <a:r>
              <a:rPr lang="en-US" sz="2400" dirty="0" smtClean="0">
                <a:sym typeface="Wingdings" panose="05000000000000000000" pitchFamily="2" charset="2"/>
              </a:rPr>
              <a:t> </a:t>
            </a:r>
            <a:r>
              <a:rPr lang="en-US" sz="2400" dirty="0" err="1" smtClean="0"/>
              <a:t>activité</a:t>
            </a:r>
            <a:r>
              <a:rPr lang="en-US" sz="2400" dirty="0" smtClean="0"/>
              <a:t> </a:t>
            </a:r>
            <a:r>
              <a:rPr lang="en-US" sz="2400" dirty="0" err="1" smtClean="0"/>
              <a:t>enzymatique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6804248" y="2668270"/>
            <a:ext cx="1198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2000’s…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7351344" y="5133385"/>
            <a:ext cx="16421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/>
              <a:t>Analyse</a:t>
            </a:r>
            <a:r>
              <a:rPr lang="en-US" sz="2400" dirty="0" smtClean="0"/>
              <a:t> </a:t>
            </a:r>
            <a:r>
              <a:rPr lang="en-US" sz="2400" dirty="0" err="1" smtClean="0"/>
              <a:t>génomique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2520172" y="1340768"/>
            <a:ext cx="2975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 smtClean="0"/>
              <a:t>Séquençage</a:t>
            </a:r>
            <a:r>
              <a:rPr lang="en-US" sz="2400" dirty="0" smtClean="0"/>
              <a:t> </a:t>
            </a:r>
            <a:r>
              <a:rPr lang="en-US" sz="2400" dirty="0"/>
              <a:t>de Sanger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Introduction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123728" y="385500"/>
            <a:ext cx="48965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Mise en perspective</a:t>
            </a:r>
            <a:endParaRPr lang="fr-FR" altLang="fr-FR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4</a:t>
            </a:fld>
            <a:endParaRPr lang="fr-BE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43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64"/>
    </mc:Choice>
    <mc:Fallback>
      <p:transition spd="slow" advTm="46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 noChangeArrowheads="1"/>
          </p:cNvSpPr>
          <p:nvPr/>
        </p:nvSpPr>
        <p:spPr bwMode="auto">
          <a:xfrm>
            <a:off x="1835150" y="6361509"/>
            <a:ext cx="69723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400" dirty="0">
                <a:latin typeface="Arial" charset="0"/>
              </a:rPr>
              <a:t>Yann </a:t>
            </a:r>
            <a:r>
              <a:rPr lang="fr-FR" altLang="fr-FR" sz="1400" dirty="0" err="1">
                <a:latin typeface="Arial" charset="0"/>
              </a:rPr>
              <a:t>Ponty</a:t>
            </a:r>
            <a:r>
              <a:rPr lang="fr-FR" altLang="fr-FR" sz="1400" dirty="0">
                <a:latin typeface="Arial" charset="0"/>
              </a:rPr>
              <a:t>. Bio-algorithmique des ARN : petite promenade aux interfaces. Bulletin de la </a:t>
            </a:r>
            <a:r>
              <a:rPr lang="fr-FR" altLang="fr-FR" sz="1400" dirty="0" err="1">
                <a:latin typeface="Arial" charset="0"/>
              </a:rPr>
              <a:t>societe</a:t>
            </a:r>
            <a:r>
              <a:rPr lang="fr-FR" altLang="fr-FR" sz="1400" dirty="0">
                <a:latin typeface="Arial" charset="0"/>
              </a:rPr>
              <a:t> informatique de France, 4, SIF, pp.23–53, 2014</a:t>
            </a:r>
          </a:p>
        </p:txBody>
      </p:sp>
      <p:pic>
        <p:nvPicPr>
          <p:cNvPr id="102403" name="Picture 4" descr="Figure 6: ´ Evolution (´ echelle logarithmique) du coût associé au (re)séquençage d'un génome humain entier (Source : NHGRI [68]).  &#10;               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76734"/>
            <a:ext cx="874395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Introduction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23728" y="385500"/>
            <a:ext cx="48965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Mise en perspective</a:t>
            </a:r>
            <a:endParaRPr lang="fr-FR" altLang="fr-FR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5</a:t>
            </a:fld>
            <a:endParaRPr lang="fr-BE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8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99"/>
    </mc:Choice>
    <mc:Fallback>
      <p:transition spd="slow" advTm="39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683568" y="795163"/>
            <a:ext cx="8027987" cy="6018213"/>
            <a:chOff x="576263" y="650875"/>
            <a:chExt cx="8027987" cy="6018213"/>
          </a:xfrm>
        </p:grpSpPr>
        <p:pic>
          <p:nvPicPr>
            <p:cNvPr id="10342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263" y="650875"/>
              <a:ext cx="8027987" cy="6018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Ellipse 1"/>
            <p:cNvSpPr/>
            <p:nvPr/>
          </p:nvSpPr>
          <p:spPr>
            <a:xfrm>
              <a:off x="4283968" y="4869160"/>
              <a:ext cx="1130705" cy="107119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Introduction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123728" y="385500"/>
            <a:ext cx="48965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Mise en perspective</a:t>
            </a:r>
            <a:endParaRPr lang="fr-FR" altLang="fr-FR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123728" y="836712"/>
            <a:ext cx="48965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Vers une médecine stratifiée ?</a:t>
            </a:r>
            <a:endParaRPr lang="fr-FR" altLang="fr-FR" sz="28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6</a:t>
            </a:fld>
            <a:endParaRPr lang="fr-BE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072"/>
    </mc:Choice>
    <mc:Fallback>
      <p:transition spd="slow" advTm="6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5575" y="1206966"/>
            <a:ext cx="87725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Etude de l’association</a:t>
            </a:r>
          </a:p>
          <a:p>
            <a:pPr marL="1028700" lvl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latin typeface="+mn-lt"/>
              </a:rPr>
              <a:t>v</a:t>
            </a:r>
            <a:r>
              <a:rPr lang="fr-FR" altLang="fr-FR" sz="2400" dirty="0" smtClean="0">
                <a:latin typeface="+mn-lt"/>
              </a:rPr>
              <a:t>ariation génétique/génomique </a:t>
            </a:r>
          </a:p>
          <a:p>
            <a:pPr marL="1028700" lvl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et variabilité de la réponse au médicament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Séquence d’ADN, +/- expression des gènes, </a:t>
            </a:r>
            <a:r>
              <a:rPr lang="fr-FR" altLang="fr-FR" sz="2400" dirty="0" smtClean="0">
                <a:latin typeface="+mn-lt"/>
              </a:rPr>
              <a:t>…</a:t>
            </a:r>
            <a:endParaRPr lang="fr-FR" altLang="fr-FR" sz="2400" dirty="0" smtClean="0">
              <a:latin typeface="+mn-lt"/>
            </a:endParaRPr>
          </a:p>
        </p:txBody>
      </p:sp>
      <p:sp>
        <p:nvSpPr>
          <p:cNvPr id="4" name="AutoShape 2" descr="https://qph.ec.quoracdn.net/main-qimg-cec6a2e0c8ef2cff35038ebe9c603e28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qph.ec.quoracdn.net/main-qimg-cec6a2e0c8ef2cff35038ebe9c603e28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Introduction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60429" y="836712"/>
            <a:ext cx="89281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6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La pharmacogénétique / </a:t>
            </a:r>
            <a:r>
              <a:rPr lang="fr-FR" altLang="en-US" sz="2600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pharmacogénomique</a:t>
            </a:r>
            <a:r>
              <a:rPr lang="fr-FR" altLang="en-US" sz="26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endParaRPr lang="fr-FR" altLang="en-US" sz="26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51720" y="385500"/>
            <a:ext cx="48965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Définitions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7</a:t>
            </a:fld>
            <a:endParaRPr lang="fr-BE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7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51"/>
    </mc:Choice>
    <mc:Fallback>
      <p:transition spd="slow" advTm="41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55575" y="1206966"/>
            <a:ext cx="8772525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Etude de l’association</a:t>
            </a:r>
          </a:p>
          <a:p>
            <a:pPr marL="1028700" lvl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>
                <a:latin typeface="+mn-lt"/>
              </a:rPr>
              <a:t>v</a:t>
            </a:r>
            <a:r>
              <a:rPr lang="fr-FR" altLang="fr-FR" sz="2400" dirty="0" smtClean="0">
                <a:latin typeface="+mn-lt"/>
              </a:rPr>
              <a:t>ariation génétique/génomique </a:t>
            </a:r>
          </a:p>
          <a:p>
            <a:pPr marL="1028700" lvl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et variabilité de la réponse au médicament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Séquence d’ADN, +/- expression des gènes, …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Approche </a:t>
            </a:r>
          </a:p>
          <a:p>
            <a:pPr marL="720000" lvl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gène candidat</a:t>
            </a:r>
          </a:p>
          <a:p>
            <a:pPr marL="720000" lvl="1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400" dirty="0" smtClean="0">
                <a:latin typeface="+mn-lt"/>
              </a:rPr>
              <a:t>génome entier</a:t>
            </a:r>
          </a:p>
          <a:p>
            <a:pPr marL="1080000" lvl="2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000" dirty="0" err="1" smtClean="0">
                <a:latin typeface="+mn-lt"/>
              </a:rPr>
              <a:t>Genome</a:t>
            </a:r>
            <a:r>
              <a:rPr lang="fr-FR" altLang="fr-FR" sz="2000" dirty="0" smtClean="0">
                <a:latin typeface="+mn-lt"/>
              </a:rPr>
              <a:t> Wide Association </a:t>
            </a:r>
            <a:r>
              <a:rPr lang="fr-FR" altLang="fr-FR" sz="2000" dirty="0" err="1" smtClean="0">
                <a:latin typeface="+mn-lt"/>
              </a:rPr>
              <a:t>Study</a:t>
            </a:r>
            <a:r>
              <a:rPr lang="fr-FR" altLang="fr-FR" sz="2000" dirty="0" smtClean="0">
                <a:latin typeface="+mn-lt"/>
              </a:rPr>
              <a:t> </a:t>
            </a:r>
            <a:r>
              <a:rPr lang="fr-FR" altLang="fr-FR" sz="2000" dirty="0" smtClean="0">
                <a:latin typeface="+mn-lt"/>
              </a:rPr>
              <a:t>(GWAS) : </a:t>
            </a:r>
            <a:r>
              <a:rPr lang="fr-FR" altLang="fr-FR" sz="2000" dirty="0" smtClean="0">
                <a:latin typeface="+mn-lt"/>
              </a:rPr>
              <a:t>puce à ADN (Single </a:t>
            </a:r>
            <a:r>
              <a:rPr lang="fr-FR" altLang="fr-FR" sz="2000" dirty="0" err="1" smtClean="0">
                <a:latin typeface="+mn-lt"/>
              </a:rPr>
              <a:t>Nucleotid</a:t>
            </a:r>
            <a:r>
              <a:rPr lang="fr-FR" altLang="fr-FR" sz="2000" dirty="0" smtClean="0">
                <a:latin typeface="+mn-lt"/>
              </a:rPr>
              <a:t> </a:t>
            </a:r>
            <a:r>
              <a:rPr lang="fr-FR" altLang="fr-FR" sz="2000" dirty="0" err="1" smtClean="0">
                <a:latin typeface="+mn-lt"/>
              </a:rPr>
              <a:t>Polymorphism</a:t>
            </a:r>
            <a:r>
              <a:rPr lang="fr-FR" altLang="fr-FR" sz="2000" dirty="0" smtClean="0">
                <a:latin typeface="+mn-lt"/>
              </a:rPr>
              <a:t> : SNP)</a:t>
            </a:r>
          </a:p>
          <a:p>
            <a:pPr marL="1080000" lvl="2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fr-FR" altLang="fr-FR" sz="2000" dirty="0" err="1" smtClean="0">
                <a:latin typeface="+mn-lt"/>
              </a:rPr>
              <a:t>Next</a:t>
            </a:r>
            <a:r>
              <a:rPr lang="fr-FR" altLang="fr-FR" sz="2000" dirty="0" smtClean="0">
                <a:latin typeface="+mn-lt"/>
              </a:rPr>
              <a:t> </a:t>
            </a:r>
            <a:r>
              <a:rPr lang="fr-FR" altLang="fr-FR" sz="2000" dirty="0" err="1" smtClean="0">
                <a:latin typeface="+mn-lt"/>
              </a:rPr>
              <a:t>Generation</a:t>
            </a:r>
            <a:r>
              <a:rPr lang="fr-FR" altLang="fr-FR" sz="2000" dirty="0" smtClean="0">
                <a:latin typeface="+mn-lt"/>
              </a:rPr>
              <a:t> </a:t>
            </a:r>
            <a:r>
              <a:rPr lang="fr-FR" altLang="fr-FR" sz="2000" dirty="0" err="1" smtClean="0">
                <a:latin typeface="+mn-lt"/>
              </a:rPr>
              <a:t>Sequencing</a:t>
            </a:r>
            <a:r>
              <a:rPr lang="fr-FR" altLang="fr-FR" sz="2000" dirty="0" smtClean="0">
                <a:latin typeface="+mn-lt"/>
              </a:rPr>
              <a:t> (NGS) : séquençage à haut débit</a:t>
            </a:r>
            <a:r>
              <a:rPr lang="fr-FR" altLang="fr-FR" dirty="0" smtClean="0">
                <a:latin typeface="+mn-lt"/>
              </a:rPr>
              <a:t> </a:t>
            </a:r>
          </a:p>
        </p:txBody>
      </p:sp>
      <p:sp>
        <p:nvSpPr>
          <p:cNvPr id="4" name="AutoShape 2" descr="https://qph.ec.quoracdn.net/main-qimg-cec6a2e0c8ef2cff35038ebe9c603e28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qph.ec.quoracdn.net/main-qimg-cec6a2e0c8ef2cff35038ebe9c603e28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Introduction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60429" y="836712"/>
            <a:ext cx="89281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n-US" sz="26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La pharmacogénétique / </a:t>
            </a:r>
            <a:r>
              <a:rPr lang="fr-FR" altLang="en-US" sz="2600" dirty="0" err="1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pharmacogénomique</a:t>
            </a:r>
            <a:r>
              <a:rPr lang="fr-FR" altLang="en-US" sz="26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 </a:t>
            </a:r>
            <a:endParaRPr lang="fr-FR" altLang="en-US" sz="26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51720" y="385500"/>
            <a:ext cx="48965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r-FR" altLang="fr-FR" sz="2800" dirty="0">
                <a:solidFill>
                  <a:srgbClr val="0070C0"/>
                </a:solidFill>
                <a:latin typeface="+mn-lt"/>
                <a:cs typeface="Times New Roman" pitchFamily="18" charset="0"/>
              </a:rPr>
              <a:t>Définitions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8</a:t>
            </a:fld>
            <a:endParaRPr lang="fr-BE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1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26"/>
    </mc:Choice>
    <mc:Fallback>
      <p:transition spd="slow" advTm="86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8501"/>
            <a:ext cx="8458788" cy="6341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292" y="0"/>
            <a:ext cx="9139708" cy="4001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70C0"/>
                </a:solidFill>
                <a:latin typeface="+mn-lt"/>
                <a:cs typeface="Times New Roman" pitchFamily="18" charset="0"/>
              </a:rPr>
              <a:t>Introduction</a:t>
            </a:r>
            <a:endParaRPr lang="fr-FR" altLang="fr-FR" sz="2000" dirty="0">
              <a:solidFill>
                <a:srgbClr val="0070C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39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57"/>
    </mc:Choice>
    <mc:Fallback>
      <p:transition spd="slow" advTm="62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790</TotalTime>
  <Words>1170</Words>
  <Application>Microsoft Office PowerPoint</Application>
  <PresentationFormat>Affichage à l'écran (4:3)</PresentationFormat>
  <Paragraphs>257</Paragraphs>
  <Slides>31</Slides>
  <Notes>13</Notes>
  <HiddenSlides>0</HiddenSlides>
  <MMClips>31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Variabilité de l’effet des médicaments due au polymorphisme génétique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Variabilité de l’effet des médicaments due au polymorphisme génétique</dc:title>
  <dc:creator>GRENET, Guillaume</dc:creator>
  <cp:lastModifiedBy>GRENET, Guillaume</cp:lastModifiedBy>
  <cp:revision>54</cp:revision>
  <dcterms:created xsi:type="dcterms:W3CDTF">2018-02-16T09:14:10Z</dcterms:created>
  <dcterms:modified xsi:type="dcterms:W3CDTF">2018-02-27T14:47:53Z</dcterms:modified>
</cp:coreProperties>
</file>