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716" r:id="rId3"/>
  </p:sldMasterIdLst>
  <p:notesMasterIdLst>
    <p:notesMasterId r:id="rId93"/>
  </p:notesMasterIdLst>
  <p:handoutMasterIdLst>
    <p:handoutMasterId r:id="rId94"/>
  </p:handoutMasterIdLst>
  <p:sldIdLst>
    <p:sldId id="256" r:id="rId4"/>
    <p:sldId id="260" r:id="rId5"/>
    <p:sldId id="366" r:id="rId6"/>
    <p:sldId id="360" r:id="rId7"/>
    <p:sldId id="361" r:id="rId8"/>
    <p:sldId id="358" r:id="rId9"/>
    <p:sldId id="367" r:id="rId10"/>
    <p:sldId id="365" r:id="rId11"/>
    <p:sldId id="368" r:id="rId12"/>
    <p:sldId id="303" r:id="rId13"/>
    <p:sldId id="304" r:id="rId14"/>
    <p:sldId id="305" r:id="rId15"/>
    <p:sldId id="306" r:id="rId16"/>
    <p:sldId id="307" r:id="rId17"/>
    <p:sldId id="310" r:id="rId18"/>
    <p:sldId id="311" r:id="rId19"/>
    <p:sldId id="354" r:id="rId20"/>
    <p:sldId id="355" r:id="rId21"/>
    <p:sldId id="356" r:id="rId22"/>
    <p:sldId id="357" r:id="rId23"/>
    <p:sldId id="330" r:id="rId24"/>
    <p:sldId id="312" r:id="rId25"/>
    <p:sldId id="313" r:id="rId26"/>
    <p:sldId id="314" r:id="rId27"/>
    <p:sldId id="315" r:id="rId28"/>
    <p:sldId id="316" r:id="rId29"/>
    <p:sldId id="318" r:id="rId30"/>
    <p:sldId id="319" r:id="rId31"/>
    <p:sldId id="320" r:id="rId32"/>
    <p:sldId id="400" r:id="rId33"/>
    <p:sldId id="322" r:id="rId34"/>
    <p:sldId id="401" r:id="rId35"/>
    <p:sldId id="323" r:id="rId36"/>
    <p:sldId id="324" r:id="rId37"/>
    <p:sldId id="325" r:id="rId38"/>
    <p:sldId id="326" r:id="rId39"/>
    <p:sldId id="327" r:id="rId40"/>
    <p:sldId id="328" r:id="rId41"/>
    <p:sldId id="329" r:id="rId42"/>
    <p:sldId id="331" r:id="rId43"/>
    <p:sldId id="332" r:id="rId44"/>
    <p:sldId id="333" r:id="rId45"/>
    <p:sldId id="309" r:id="rId46"/>
    <p:sldId id="334" r:id="rId47"/>
    <p:sldId id="335" r:id="rId48"/>
    <p:sldId id="336" r:id="rId49"/>
    <p:sldId id="337" r:id="rId50"/>
    <p:sldId id="350" r:id="rId51"/>
    <p:sldId id="338" r:id="rId52"/>
    <p:sldId id="339" r:id="rId53"/>
    <p:sldId id="351" r:id="rId54"/>
    <p:sldId id="340" r:id="rId55"/>
    <p:sldId id="349" r:id="rId56"/>
    <p:sldId id="348" r:id="rId57"/>
    <p:sldId id="352" r:id="rId58"/>
    <p:sldId id="353" r:id="rId59"/>
    <p:sldId id="341" r:id="rId60"/>
    <p:sldId id="296"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3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44" autoAdjust="0"/>
    <p:restoredTop sz="94550" autoAdjust="0"/>
  </p:normalViewPr>
  <p:slideViewPr>
    <p:cSldViewPr snapToGrid="0" snapToObjects="1">
      <p:cViewPr varScale="1">
        <p:scale>
          <a:sx n="163" d="100"/>
          <a:sy n="163" d="100"/>
        </p:scale>
        <p:origin x="165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9D346-7BF6-6143-BB94-67CE144FBEBC}" type="datetimeFigureOut">
              <a:rPr lang="fr-FR" smtClean="0"/>
              <a:t>29/11/2022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AD3A9C-6C2A-A14B-9474-1DE9F35990A5}" type="slidenum">
              <a:rPr lang="fr-FR" smtClean="0"/>
              <a:t>‹N°›</a:t>
            </a:fld>
            <a:endParaRPr lang="fr-FR"/>
          </a:p>
        </p:txBody>
      </p:sp>
    </p:spTree>
    <p:extLst>
      <p:ext uri="{BB962C8B-B14F-4D97-AF65-F5344CB8AC3E}">
        <p14:creationId xmlns:p14="http://schemas.microsoft.com/office/powerpoint/2010/main" val="411861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2AA43-35EB-5843-8621-116746513C93}" type="datetimeFigureOut">
              <a:rPr lang="fr-FR" smtClean="0"/>
              <a:t>29/11/2022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518A7-6218-184E-8D97-1E4E221F3DF7}" type="slidenum">
              <a:rPr lang="fr-FR" smtClean="0"/>
              <a:t>‹N°›</a:t>
            </a:fld>
            <a:endParaRPr lang="fr-FR"/>
          </a:p>
        </p:txBody>
      </p:sp>
    </p:spTree>
    <p:extLst>
      <p:ext uri="{BB962C8B-B14F-4D97-AF65-F5344CB8AC3E}">
        <p14:creationId xmlns:p14="http://schemas.microsoft.com/office/powerpoint/2010/main" val="49200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Après avoir rechercher d’éventuels signes de gravité, l’interrogatoire représente un</a:t>
            </a:r>
            <a:r>
              <a:rPr lang="fr-FR" baseline="0" dirty="0"/>
              <a:t> élément capital de l’examen clinique. Tout d’abord, le praticien devra interroger le patient sur le mode d’apparition de la douleur. Ainsi, une douleur d’</a:t>
            </a:r>
            <a:r>
              <a:rPr lang="fr-FR" baseline="0" dirty="0" err="1"/>
              <a:t>apparitionbrutale</a:t>
            </a:r>
            <a:r>
              <a:rPr lang="fr-FR" baseline="0" dirty="0"/>
              <a:t> devra faire évoquer en 1</a:t>
            </a:r>
            <a:r>
              <a:rPr lang="fr-FR" baseline="30000" dirty="0"/>
              <a:t>er</a:t>
            </a:r>
            <a:r>
              <a:rPr lang="fr-FR" baseline="0" dirty="0"/>
              <a:t> lieu la perforation d’un organe creux, une rupture d’organe, ou encore une cause classique de douleur thoracique projetée, telle qu’une EP ou un IDM. En cas douleur brutale, le patient est souvent capable de signaler l’heure à </a:t>
            </a:r>
            <a:r>
              <a:rPr lang="fr-FR" baseline="0" dirty="0" err="1"/>
              <a:t>laqeulle</a:t>
            </a:r>
            <a:r>
              <a:rPr lang="fr-FR" baseline="0" dirty="0"/>
              <a:t> la douleur a débutée, ou à défaut, il se rappelle de l’activité qu’il effectuait à ce moment précis. </a:t>
            </a:r>
          </a:p>
          <a:p>
            <a:r>
              <a:rPr lang="fr-FR" baseline="0" dirty="0"/>
              <a:t>Une douleur rapidement progressive sera </a:t>
            </a:r>
            <a:r>
              <a:rPr lang="fr-FR" baseline="0" dirty="0" err="1"/>
              <a:t>plutot</a:t>
            </a:r>
            <a:r>
              <a:rPr lang="fr-FR" baseline="0" dirty="0"/>
              <a:t> évocatrice d’une occlusion par strangulation, d’une ischémie </a:t>
            </a:r>
            <a:r>
              <a:rPr lang="fr-FR" baseline="0" dirty="0" err="1"/>
              <a:t>digetive</a:t>
            </a:r>
            <a:r>
              <a:rPr lang="fr-FR" baseline="0" dirty="0"/>
              <a:t> ou encore de crises de coliques, par exemple biliaire ou néphrétique. Enfin les pathologies responsables d’un foyer infectieux profonds telles qu’une appendicite ou </a:t>
            </a:r>
            <a:r>
              <a:rPr lang="fr-FR" baseline="0" dirty="0" err="1"/>
              <a:t>d-une</a:t>
            </a:r>
            <a:r>
              <a:rPr lang="fr-FR" baseline="0" dirty="0"/>
              <a:t> </a:t>
            </a:r>
            <a:r>
              <a:rPr lang="fr-FR" baseline="0" dirty="0" err="1"/>
              <a:t>diverticulite</a:t>
            </a:r>
            <a:r>
              <a:rPr lang="fr-FR" baseline="0" dirty="0"/>
              <a:t> sigmoïdienne, de même que les occlusion par obstruction sont responsable de douleurs d’apparition plus lente.</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15</a:t>
            </a:fld>
            <a:endParaRPr lang="fr-FR"/>
          </a:p>
        </p:txBody>
      </p:sp>
    </p:spTree>
    <p:extLst>
      <p:ext uri="{BB962C8B-B14F-4D97-AF65-F5344CB8AC3E}">
        <p14:creationId xmlns:p14="http://schemas.microsoft.com/office/powerpoint/2010/main" val="128608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42</a:t>
            </a:fld>
            <a:endParaRPr lang="fr-FR"/>
          </a:p>
        </p:txBody>
      </p:sp>
    </p:spTree>
    <p:extLst>
      <p:ext uri="{BB962C8B-B14F-4D97-AF65-F5344CB8AC3E}">
        <p14:creationId xmlns:p14="http://schemas.microsoft.com/office/powerpoint/2010/main" val="14116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822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68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12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10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49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040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20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58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topographie</a:t>
            </a:r>
            <a:r>
              <a:rPr lang="fr-FR" baseline="0" dirty="0"/>
              <a:t> de la douleur abdominale représente une des principales </a:t>
            </a:r>
            <a:r>
              <a:rPr lang="fr-FR" baseline="0" dirty="0" err="1"/>
              <a:t>caracétristiques</a:t>
            </a:r>
            <a:r>
              <a:rPr lang="fr-FR" baseline="0" dirty="0"/>
              <a:t> permettant d’</a:t>
            </a:r>
            <a:r>
              <a:rPr lang="fr-FR" baseline="0" dirty="0" err="1"/>
              <a:t>rienter</a:t>
            </a:r>
            <a:r>
              <a:rPr lang="fr-FR" baseline="0" dirty="0"/>
              <a:t> le diagnostic. </a:t>
            </a:r>
            <a:r>
              <a:rPr lang="fr-FR" baseline="0" dirty="0" err="1"/>
              <a:t>Aisni</a:t>
            </a:r>
            <a:r>
              <a:rPr lang="fr-FR" baseline="0" dirty="0"/>
              <a:t>, la palpation abdominale est menée de façon systématique en parcourant les 9 quadrants de l’abdomen afin de déterminer si la douleur est diffuse ou systématisée à un quadrant. En présence d’une douleur diffuse, l’absence de défense ou de contracture orientera plutôt vers une cause médicale, tandis qu’en présence d’une défense ou d’une contracture, il faudra craindre une péritonite généralisée.</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21</a:t>
            </a:fld>
            <a:endParaRPr lang="fr-FR"/>
          </a:p>
        </p:txBody>
      </p:sp>
    </p:spTree>
    <p:extLst>
      <p:ext uri="{BB962C8B-B14F-4D97-AF65-F5344CB8AC3E}">
        <p14:creationId xmlns:p14="http://schemas.microsoft.com/office/powerpoint/2010/main" val="197940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05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88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23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203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67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956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708A5-2B2A-4503-A751-7C8C28209A6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94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topographie</a:t>
            </a:r>
            <a:r>
              <a:rPr lang="fr-FR" baseline="0" dirty="0"/>
              <a:t> de la douleur abdominale représente une des principales </a:t>
            </a:r>
            <a:r>
              <a:rPr lang="fr-FR" baseline="0" dirty="0" err="1"/>
              <a:t>caracétristiques</a:t>
            </a:r>
            <a:r>
              <a:rPr lang="fr-FR" baseline="0" dirty="0"/>
              <a:t> permettant d’</a:t>
            </a:r>
            <a:r>
              <a:rPr lang="fr-FR" baseline="0" dirty="0" err="1"/>
              <a:t>rienter</a:t>
            </a:r>
            <a:r>
              <a:rPr lang="fr-FR" baseline="0" dirty="0"/>
              <a:t> le diagnostic. </a:t>
            </a:r>
            <a:r>
              <a:rPr lang="fr-FR" baseline="0" dirty="0" err="1"/>
              <a:t>Aisni</a:t>
            </a:r>
            <a:r>
              <a:rPr lang="fr-FR" baseline="0" dirty="0"/>
              <a:t>, la palpation abdominale est menée de façon systématique en parcourant les 9 quadrants de l’abdomen afin de déterminer si la douleur est diffuse ou systématisée à un quadrant. En présence d’une douleur diffuse, l’absence de défense ou de contracture orientera plutôt vers une cause médicale, tandis qu’en présence d’une défense ou d’une contracture, il faudra craindre une péritonite généralisée.</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22</a:t>
            </a:fld>
            <a:endParaRPr lang="fr-FR"/>
          </a:p>
        </p:txBody>
      </p:sp>
    </p:spTree>
    <p:extLst>
      <p:ext uri="{BB962C8B-B14F-4D97-AF65-F5344CB8AC3E}">
        <p14:creationId xmlns:p14="http://schemas.microsoft.com/office/powerpoint/2010/main" val="180164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Devant</a:t>
            </a:r>
            <a:r>
              <a:rPr lang="fr-FR" baseline="0" dirty="0"/>
              <a:t> une douleur épigastrique, la présence de fièvre fera évoquer</a:t>
            </a:r>
            <a:r>
              <a:rPr lang="is-IS" baseline="0" dirty="0"/>
              <a:t>… tandis que l’absence de fièvre fera évoquer</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27</a:t>
            </a:fld>
            <a:endParaRPr lang="fr-FR"/>
          </a:p>
        </p:txBody>
      </p:sp>
    </p:spTree>
    <p:extLst>
      <p:ext uri="{BB962C8B-B14F-4D97-AF65-F5344CB8AC3E}">
        <p14:creationId xmlns:p14="http://schemas.microsoft.com/office/powerpoint/2010/main" val="94791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Devant</a:t>
            </a:r>
            <a:r>
              <a:rPr lang="fr-FR" baseline="0" dirty="0"/>
              <a:t> une douleur épigastrique, la présence de fièvre fera évoquer</a:t>
            </a:r>
            <a:r>
              <a:rPr lang="is-IS" baseline="0" dirty="0"/>
              <a:t>… tandis que l’absence de fièvre fera évoquer</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28</a:t>
            </a:fld>
            <a:endParaRPr lang="fr-FR"/>
          </a:p>
        </p:txBody>
      </p:sp>
    </p:spTree>
    <p:extLst>
      <p:ext uri="{BB962C8B-B14F-4D97-AF65-F5344CB8AC3E}">
        <p14:creationId xmlns:p14="http://schemas.microsoft.com/office/powerpoint/2010/main" val="34551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Devant</a:t>
            </a:r>
            <a:r>
              <a:rPr lang="fr-FR" baseline="0" dirty="0"/>
              <a:t> une douleur épigastrique, la présence de fièvre fera évoquer</a:t>
            </a:r>
            <a:r>
              <a:rPr lang="is-IS" baseline="0" dirty="0"/>
              <a:t>… tandis que l’absence de fièvre fera évoquer</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29</a:t>
            </a:fld>
            <a:endParaRPr lang="fr-FR"/>
          </a:p>
        </p:txBody>
      </p:sp>
    </p:spTree>
    <p:extLst>
      <p:ext uri="{BB962C8B-B14F-4D97-AF65-F5344CB8AC3E}">
        <p14:creationId xmlns:p14="http://schemas.microsoft.com/office/powerpoint/2010/main" val="24345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Devant</a:t>
            </a:r>
            <a:r>
              <a:rPr lang="fr-FR" baseline="0" dirty="0"/>
              <a:t> une douleur épigastrique, la présence de fièvre fera évoquer</a:t>
            </a:r>
            <a:r>
              <a:rPr lang="is-IS" baseline="0" dirty="0"/>
              <a:t>… tandis que l’absence de fièvre fera évoquer</a:t>
            </a:r>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30</a:t>
            </a:fld>
            <a:endParaRPr lang="fr-FR"/>
          </a:p>
        </p:txBody>
      </p:sp>
    </p:spTree>
    <p:extLst>
      <p:ext uri="{BB962C8B-B14F-4D97-AF65-F5344CB8AC3E}">
        <p14:creationId xmlns:p14="http://schemas.microsoft.com/office/powerpoint/2010/main" val="425176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40</a:t>
            </a:fld>
            <a:endParaRPr lang="fr-FR"/>
          </a:p>
        </p:txBody>
      </p:sp>
    </p:spTree>
    <p:extLst>
      <p:ext uri="{BB962C8B-B14F-4D97-AF65-F5344CB8AC3E}">
        <p14:creationId xmlns:p14="http://schemas.microsoft.com/office/powerpoint/2010/main" val="20537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1DC305-82E9-6A45-A4D2-CFF963F3A3BB}" type="slidenum">
              <a:rPr lang="fr-FR" smtClean="0"/>
              <a:t>41</a:t>
            </a:fld>
            <a:endParaRPr lang="fr-FR"/>
          </a:p>
        </p:txBody>
      </p:sp>
    </p:spTree>
    <p:extLst>
      <p:ext uri="{BB962C8B-B14F-4D97-AF65-F5344CB8AC3E}">
        <p14:creationId xmlns:p14="http://schemas.microsoft.com/office/powerpoint/2010/main" val="124511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ZoneTexte 9"/>
          <p:cNvSpPr txBox="1"/>
          <p:nvPr userDrawn="1"/>
        </p:nvSpPr>
        <p:spPr>
          <a:xfrm>
            <a:off x="2423733" y="3038343"/>
            <a:ext cx="4080607" cy="584775"/>
          </a:xfrm>
          <a:prstGeom prst="rect">
            <a:avLst/>
          </a:prstGeom>
          <a:noFill/>
        </p:spPr>
        <p:txBody>
          <a:bodyPr wrap="square" rtlCol="0">
            <a:spAutoFit/>
          </a:bodyPr>
          <a:lstStyle/>
          <a:p>
            <a:pPr algn="ctr"/>
            <a:r>
              <a:rPr lang="fr-FR" sz="3200" dirty="0"/>
              <a:t>Dr Kayvan Mohkam</a:t>
            </a:r>
          </a:p>
        </p:txBody>
      </p:sp>
      <p:sp>
        <p:nvSpPr>
          <p:cNvPr id="12" name="Forme libre 11"/>
          <p:cNvSpPr/>
          <p:nvPr userDrawn="1"/>
        </p:nvSpPr>
        <p:spPr>
          <a:xfrm>
            <a:off x="1817408" y="2487352"/>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15" name="Forme libre 14"/>
          <p:cNvSpPr/>
          <p:nvPr userDrawn="1"/>
        </p:nvSpPr>
        <p:spPr>
          <a:xfrm rot="-10860000">
            <a:off x="1892942" y="2559405"/>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dirty="0" smtClean="0"/>
              <a:t>12/09/2018</a:t>
            </a:r>
            <a:endParaRPr lang="fr-FR" dirty="0"/>
          </a:p>
        </p:txBody>
      </p:sp>
      <p:sp>
        <p:nvSpPr>
          <p:cNvPr id="6" name="Espace réservé du pied de page 5"/>
          <p:cNvSpPr>
            <a:spLocks noGrp="1"/>
          </p:cNvSpPr>
          <p:nvPr>
            <p:ph type="ftr" sz="quarter" idx="11"/>
          </p:nvPr>
        </p:nvSpPr>
        <p:spPr/>
        <p:txBody>
          <a:bodyPr/>
          <a:lstStyle>
            <a:lvl1pPr>
              <a:defRPr/>
            </a:lvl1pPr>
          </a:lstStyle>
          <a:p>
            <a:r>
              <a:rPr lang="fr-FR" dirty="0" smtClean="0"/>
              <a:t>Item 270 - Dysphagie</a:t>
            </a:r>
            <a:endParaRPr lang="fr-FR" dirty="0"/>
          </a:p>
        </p:txBody>
      </p:sp>
      <p:sp>
        <p:nvSpPr>
          <p:cNvPr id="7" name="Espace réservé du numéro de diapositive 6"/>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6631046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dirty="0" smtClean="0"/>
              <a:t>12/09/2018</a:t>
            </a:r>
            <a:endParaRPr lang="fr-FR" dirty="0"/>
          </a:p>
        </p:txBody>
      </p:sp>
      <p:sp>
        <p:nvSpPr>
          <p:cNvPr id="8" name="Espace réservé du pied de page 7"/>
          <p:cNvSpPr>
            <a:spLocks noGrp="1"/>
          </p:cNvSpPr>
          <p:nvPr>
            <p:ph type="ftr" sz="quarter" idx="11"/>
          </p:nvPr>
        </p:nvSpPr>
        <p:spPr/>
        <p:txBody>
          <a:bodyPr/>
          <a:lstStyle>
            <a:lvl1pPr>
              <a:defRPr/>
            </a:lvl1pPr>
          </a:lstStyle>
          <a:p>
            <a:r>
              <a:rPr lang="fr-FR" dirty="0" smtClean="0"/>
              <a:t>Item 270 - Dysphagie</a:t>
            </a:r>
            <a:endParaRPr lang="fr-FR" dirty="0"/>
          </a:p>
        </p:txBody>
      </p:sp>
      <p:sp>
        <p:nvSpPr>
          <p:cNvPr id="9" name="Espace réservé du numéro de diapositive 8"/>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6405834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dirty="0" smtClean="0"/>
              <a:t>12/09/2018</a:t>
            </a:r>
            <a:endParaRPr lang="fr-FR" dirty="0"/>
          </a:p>
        </p:txBody>
      </p:sp>
      <p:sp>
        <p:nvSpPr>
          <p:cNvPr id="4" name="Espace réservé du pied de page 3"/>
          <p:cNvSpPr>
            <a:spLocks noGrp="1"/>
          </p:cNvSpPr>
          <p:nvPr>
            <p:ph type="ftr" sz="quarter" idx="11"/>
          </p:nvPr>
        </p:nvSpPr>
        <p:spPr/>
        <p:txBody>
          <a:bodyPr/>
          <a:lstStyle>
            <a:lvl1pPr>
              <a:defRPr/>
            </a:lvl1pPr>
          </a:lstStyle>
          <a:p>
            <a:r>
              <a:rPr lang="fr-FR" dirty="0" smtClean="0"/>
              <a:t>Item 270 - Dysphagie</a:t>
            </a:r>
            <a:endParaRPr lang="fr-FR" dirty="0"/>
          </a:p>
        </p:txBody>
      </p:sp>
      <p:sp>
        <p:nvSpPr>
          <p:cNvPr id="5" name="Espace réservé du numéro de diapositive 4"/>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658958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05/09/2018</a:t>
            </a:r>
            <a:endParaRPr lang="fr-FR"/>
          </a:p>
        </p:txBody>
      </p:sp>
      <p:sp>
        <p:nvSpPr>
          <p:cNvPr id="3" name="Espace réservé du pied de page 2"/>
          <p:cNvSpPr>
            <a:spLocks noGrp="1"/>
          </p:cNvSpPr>
          <p:nvPr>
            <p:ph type="ftr" sz="quarter" idx="11"/>
          </p:nvPr>
        </p:nvSpPr>
        <p:spPr/>
        <p:txBody>
          <a:bodyPr/>
          <a:lstStyle>
            <a:lvl1pPr>
              <a:defRPr/>
            </a:lvl1pPr>
          </a:lstStyle>
          <a:p>
            <a:r>
              <a:rPr lang="fr-FR" dirty="0" smtClean="0"/>
              <a:t>Item 270 - Dysphagie</a:t>
            </a:r>
            <a:endParaRPr lang="fr-FR" dirty="0"/>
          </a:p>
        </p:txBody>
      </p:sp>
      <p:sp>
        <p:nvSpPr>
          <p:cNvPr id="4" name="Espace réservé du numéro de diapositive 3"/>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9566327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05/09/2018</a:t>
            </a:r>
            <a:endParaRPr lang="fr-FR"/>
          </a:p>
        </p:txBody>
      </p:sp>
      <p:sp>
        <p:nvSpPr>
          <p:cNvPr id="6" name="Espace réservé du pied de page 5"/>
          <p:cNvSpPr>
            <a:spLocks noGrp="1"/>
          </p:cNvSpPr>
          <p:nvPr>
            <p:ph type="ftr" sz="quarter" idx="11"/>
          </p:nvPr>
        </p:nvSpPr>
        <p:spPr/>
        <p:txBody>
          <a:bodyPr/>
          <a:lstStyle/>
          <a:p>
            <a:r>
              <a:rPr lang="fr-FR" smtClean="0"/>
              <a:t>Item 268 - RGO</a:t>
            </a:r>
            <a:endParaRPr lang="fr-FR"/>
          </a:p>
        </p:txBody>
      </p:sp>
      <p:sp>
        <p:nvSpPr>
          <p:cNvPr id="7" name="Espace réservé du numéro de diapositive 6"/>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2751352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05/09/2018</a:t>
            </a:r>
            <a:endParaRPr lang="fr-FR"/>
          </a:p>
        </p:txBody>
      </p:sp>
      <p:sp>
        <p:nvSpPr>
          <p:cNvPr id="6" name="Espace réservé du pied de page 5"/>
          <p:cNvSpPr>
            <a:spLocks noGrp="1"/>
          </p:cNvSpPr>
          <p:nvPr>
            <p:ph type="ftr" sz="quarter" idx="11"/>
          </p:nvPr>
        </p:nvSpPr>
        <p:spPr/>
        <p:txBody>
          <a:bodyPr/>
          <a:lstStyle/>
          <a:p>
            <a:r>
              <a:rPr lang="fr-FR" smtClean="0"/>
              <a:t>Item 268 - RGO</a:t>
            </a:r>
            <a:endParaRPr lang="fr-FR"/>
          </a:p>
        </p:txBody>
      </p:sp>
      <p:sp>
        <p:nvSpPr>
          <p:cNvPr id="7" name="Espace réservé du numéro de diapositive 6"/>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5444246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05/09/2018</a:t>
            </a:r>
            <a:endParaRPr lang="fr-FR"/>
          </a:p>
        </p:txBody>
      </p:sp>
      <p:sp>
        <p:nvSpPr>
          <p:cNvPr id="5" name="Espace réservé du pied de page 4"/>
          <p:cNvSpPr>
            <a:spLocks noGrp="1"/>
          </p:cNvSpPr>
          <p:nvPr>
            <p:ph type="ftr" sz="quarter" idx="11"/>
          </p:nvPr>
        </p:nvSpPr>
        <p:spPr/>
        <p:txBody>
          <a:bodyPr/>
          <a:lstStyle/>
          <a:p>
            <a:r>
              <a:rPr lang="fr-FR" smtClean="0"/>
              <a:t>Item 268 - RGO</a:t>
            </a:r>
            <a:endParaRPr lang="fr-FR"/>
          </a:p>
        </p:txBody>
      </p:sp>
      <p:sp>
        <p:nvSpPr>
          <p:cNvPr id="6" name="Espace réservé du numéro de diapositive 5"/>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379015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05/09/2018</a:t>
            </a:r>
            <a:endParaRPr lang="fr-FR"/>
          </a:p>
        </p:txBody>
      </p:sp>
      <p:sp>
        <p:nvSpPr>
          <p:cNvPr id="5" name="Espace réservé du pied de page 4"/>
          <p:cNvSpPr>
            <a:spLocks noGrp="1"/>
          </p:cNvSpPr>
          <p:nvPr>
            <p:ph type="ftr" sz="quarter" idx="11"/>
          </p:nvPr>
        </p:nvSpPr>
        <p:spPr/>
        <p:txBody>
          <a:bodyPr/>
          <a:lstStyle/>
          <a:p>
            <a:r>
              <a:rPr lang="fr-FR" smtClean="0"/>
              <a:t>Item 268 - RGO</a:t>
            </a:r>
            <a:endParaRPr lang="fr-FR"/>
          </a:p>
        </p:txBody>
      </p:sp>
      <p:sp>
        <p:nvSpPr>
          <p:cNvPr id="6" name="Espace réservé du numéro de diapositive 5"/>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198415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05/09/2018</a:t>
            </a:r>
            <a:endParaRPr lang="fr-FR"/>
          </a:p>
        </p:txBody>
      </p:sp>
      <p:sp>
        <p:nvSpPr>
          <p:cNvPr id="4" name="Espace réservé du pied de page 3"/>
          <p:cNvSpPr>
            <a:spLocks noGrp="1"/>
          </p:cNvSpPr>
          <p:nvPr>
            <p:ph type="ftr" sz="quarter" idx="11"/>
          </p:nvPr>
        </p:nvSpPr>
        <p:spPr/>
        <p:txBody>
          <a:bodyPr/>
          <a:lstStyle/>
          <a:p>
            <a:r>
              <a:rPr lang="fr-FR" smtClean="0"/>
              <a:t>Item 268 - RGO</a:t>
            </a:r>
            <a:endParaRPr lang="fr-FR"/>
          </a:p>
        </p:txBody>
      </p:sp>
      <p:sp>
        <p:nvSpPr>
          <p:cNvPr id="5" name="Espace réservé du numéro de diapositive 4"/>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195369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txBox="1">
            <a:spLocks/>
          </p:cNvSpPr>
          <p:nvPr userDrawn="1"/>
        </p:nvSpPr>
        <p:spPr>
          <a:xfrm>
            <a:off x="251520" y="116632"/>
            <a:ext cx="8229600" cy="792088"/>
          </a:xfrm>
          <a:prstGeom prst="rect">
            <a:avLst/>
          </a:prstGeom>
        </p:spPr>
        <p:txBody>
          <a:bodyPr>
            <a:normAutofit/>
          </a:bodyPr>
          <a:lstStyle>
            <a:lvl1pPr algn="ctr" defTabSz="914400" rtl="0" eaLnBrk="1" latinLnBrk="0" hangingPunct="1">
              <a:spcBef>
                <a:spcPct val="0"/>
              </a:spcBef>
              <a:buNone/>
              <a:defRPr sz="3200" kern="1200" baseline="0">
                <a:solidFill>
                  <a:srgbClr val="002060"/>
                </a:solidFill>
                <a:latin typeface="Avenir Next Condensed" charset="0"/>
                <a:ea typeface="Avenir Next Condensed" charset="0"/>
                <a:cs typeface="Avenir Next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fr-FR" sz="3600" dirty="0">
              <a:solidFill>
                <a:srgbClr val="002060"/>
              </a:solidFill>
            </a:endParaRPr>
          </a:p>
        </p:txBody>
      </p:sp>
      <p:cxnSp>
        <p:nvCxnSpPr>
          <p:cNvPr id="3" name="Connecteur droit 2"/>
          <p:cNvCxnSpPr/>
          <p:nvPr userDrawn="1"/>
        </p:nvCxnSpPr>
        <p:spPr>
          <a:xfrm>
            <a:off x="395536" y="836712"/>
            <a:ext cx="7992888" cy="0"/>
          </a:xfrm>
          <a:prstGeom prst="line">
            <a:avLst/>
          </a:prstGeom>
          <a:ln w="19050">
            <a:gradFill flip="none" rotWithShape="1">
              <a:gsLst>
                <a:gs pos="100000">
                  <a:schemeClr val="tx1"/>
                </a:gs>
                <a:gs pos="0">
                  <a:schemeClr val="accent6"/>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8" name="Title 1"/>
          <p:cNvSpPr>
            <a:spLocks noGrp="1"/>
          </p:cNvSpPr>
          <p:nvPr>
            <p:ph type="title"/>
          </p:nvPr>
        </p:nvSpPr>
        <p:spPr>
          <a:xfrm>
            <a:off x="628650" y="365126"/>
            <a:ext cx="7886700" cy="1325563"/>
          </a:xfrm>
          <a:prstGeom prst="rect">
            <a:avLst/>
          </a:prstGeom>
        </p:spPr>
        <p:txBody>
          <a:bodyPr/>
          <a:lstStyle/>
          <a:p>
            <a:r>
              <a:rPr lang="fr-FR"/>
              <a:t>Cliquez et modifiez le titre</a:t>
            </a:r>
            <a:endParaRPr lang="en-US" dirty="0"/>
          </a:p>
        </p:txBody>
      </p:sp>
      <p:sp>
        <p:nvSpPr>
          <p:cNvPr id="3" name="Content Placeholder 2"/>
          <p:cNvSpPr>
            <a:spLocks noGrp="1"/>
          </p:cNvSpPr>
          <p:nvPr>
            <p:ph idx="1"/>
          </p:nvPr>
        </p:nvSpPr>
        <p:spPr>
          <a:xfrm>
            <a:off x="840000" y="1825625"/>
            <a:ext cx="76753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16976-5D93-46E4-A98A-FAD63E4D0EA8}" type="datetimeFigureOut">
              <a:rPr lang="en-US" dirty="0"/>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462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4971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12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pic>
        <p:nvPicPr>
          <p:cNvPr id="10" name="Picture 3" descr="D:\Donnée 2\Monique\Appels à projets 2012-2013\Diaporama LYON EST\bas-de-pag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9538" y="5832301"/>
            <a:ext cx="7759700" cy="98107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5800" y="476672"/>
            <a:ext cx="7772400" cy="1470025"/>
          </a:xfrm>
        </p:spPr>
        <p:txBody>
          <a:bodyPr/>
          <a:lstStyle>
            <a:lvl1pPr>
              <a:defRPr b="1" cap="all" baseline="0">
                <a:solidFill>
                  <a:schemeClr val="accent6"/>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05496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710208" y="5805264"/>
            <a:ext cx="2133600" cy="365125"/>
          </a:xfrm>
        </p:spPr>
        <p:txBody>
          <a:bodyPr/>
          <a:lstStyle/>
          <a:p>
            <a:r>
              <a:rPr lang="fr-FR" dirty="0" smtClean="0"/>
              <a:t>09/2018</a:t>
            </a:r>
            <a:endParaRPr lang="fr-FR" dirty="0"/>
          </a:p>
        </p:txBody>
      </p:sp>
      <p:sp>
        <p:nvSpPr>
          <p:cNvPr id="5" name="Espace réservé du pied de page 4"/>
          <p:cNvSpPr>
            <a:spLocks noGrp="1"/>
          </p:cNvSpPr>
          <p:nvPr>
            <p:ph type="ftr" sz="quarter" idx="11"/>
          </p:nvPr>
        </p:nvSpPr>
        <p:spPr>
          <a:xfrm>
            <a:off x="3124200" y="6376243"/>
            <a:ext cx="2895600" cy="365125"/>
          </a:xfrm>
        </p:spPr>
        <p:txBody>
          <a:bodyPr/>
          <a:lstStyle>
            <a:lvl1pPr>
              <a:defRPr/>
            </a:lvl1pPr>
          </a:lstStyle>
          <a:p>
            <a:r>
              <a:rPr lang="fr-FR" dirty="0" smtClean="0"/>
              <a:t>Item 270 - Dysphagie</a:t>
            </a:r>
            <a:endParaRPr lang="fr-FR" dirty="0"/>
          </a:p>
        </p:txBody>
      </p:sp>
      <p:sp>
        <p:nvSpPr>
          <p:cNvPr id="6" name="Espace réservé du numéro de diapositive 5"/>
          <p:cNvSpPr>
            <a:spLocks noGrp="1"/>
          </p:cNvSpPr>
          <p:nvPr>
            <p:ph type="sldNum" sz="quarter" idx="12"/>
          </p:nvPr>
        </p:nvSpPr>
        <p:spPr>
          <a:xfrm>
            <a:off x="6553200" y="6376243"/>
            <a:ext cx="2133600" cy="365125"/>
          </a:xfrm>
        </p:spPr>
        <p:txBody>
          <a:bodyPr/>
          <a:lstStyle/>
          <a:p>
            <a:fld id="{08EA9269-8B46-4430-AFD6-0C3589B024D4}" type="slidenum">
              <a:rPr lang="fr-FR" smtClean="0"/>
              <a:t>‹N°›</a:t>
            </a:fld>
            <a:endParaRPr lang="fr-FR"/>
          </a:p>
        </p:txBody>
      </p:sp>
      <p:sp>
        <p:nvSpPr>
          <p:cNvPr id="8" name="Forme libre 7"/>
          <p:cNvSpPr/>
          <p:nvPr userDrawn="1"/>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9" name="Forme libre 8"/>
          <p:cNvSpPr/>
          <p:nvPr userDrawn="1"/>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4449918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Picture 3" descr="D:\Donnée 2\Monique\Appels à projets 2012-2013\Diaporama LYON EST\bas-de-pag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9538" y="5832301"/>
            <a:ext cx="7759700" cy="98107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5800" y="476672"/>
            <a:ext cx="7772400" cy="1470025"/>
          </a:xfrm>
        </p:spPr>
        <p:txBody>
          <a:bodyPr/>
          <a:lstStyle>
            <a:lvl1pPr>
              <a:defRPr b="1" cap="all" baseline="0">
                <a:solidFill>
                  <a:schemeClr val="accent6"/>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05496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710208" y="5805264"/>
            <a:ext cx="2133600" cy="365125"/>
          </a:xfrm>
        </p:spPr>
        <p:txBody>
          <a:bodyPr/>
          <a:lstStyle/>
          <a:p>
            <a:r>
              <a:rPr lang="fr-FR" dirty="0" smtClean="0"/>
              <a:t>09/2018</a:t>
            </a:r>
            <a:endParaRPr lang="fr-FR" dirty="0"/>
          </a:p>
        </p:txBody>
      </p:sp>
      <p:sp>
        <p:nvSpPr>
          <p:cNvPr id="5" name="Espace réservé du pied de page 4"/>
          <p:cNvSpPr>
            <a:spLocks noGrp="1"/>
          </p:cNvSpPr>
          <p:nvPr>
            <p:ph type="ftr" sz="quarter" idx="11"/>
          </p:nvPr>
        </p:nvSpPr>
        <p:spPr>
          <a:xfrm>
            <a:off x="3124200" y="6376243"/>
            <a:ext cx="2895600" cy="365125"/>
          </a:xfrm>
        </p:spPr>
        <p:txBody>
          <a:bodyPr/>
          <a:lstStyle>
            <a:lvl1pPr>
              <a:defRPr/>
            </a:lvl1pPr>
          </a:lstStyle>
          <a:p>
            <a:r>
              <a:rPr lang="fr-FR" dirty="0" smtClean="0"/>
              <a:t>Item 270 - Dysphagie</a:t>
            </a:r>
            <a:endParaRPr lang="fr-FR" dirty="0"/>
          </a:p>
        </p:txBody>
      </p:sp>
      <p:sp>
        <p:nvSpPr>
          <p:cNvPr id="6" name="Espace réservé du numéro de diapositive 5"/>
          <p:cNvSpPr>
            <a:spLocks noGrp="1"/>
          </p:cNvSpPr>
          <p:nvPr>
            <p:ph type="sldNum" sz="quarter" idx="12"/>
          </p:nvPr>
        </p:nvSpPr>
        <p:spPr>
          <a:xfrm>
            <a:off x="6553200" y="6376243"/>
            <a:ext cx="2133600" cy="365125"/>
          </a:xfrm>
        </p:spPr>
        <p:txBody>
          <a:bodyPr/>
          <a:lstStyle/>
          <a:p>
            <a:fld id="{08EA9269-8B46-4430-AFD6-0C3589B024D4}" type="slidenum">
              <a:rPr lang="fr-FR" smtClean="0"/>
              <a:t>‹N°›</a:t>
            </a:fld>
            <a:endParaRPr lang="fr-FR"/>
          </a:p>
        </p:txBody>
      </p:sp>
      <p:sp>
        <p:nvSpPr>
          <p:cNvPr id="8" name="Forme libre 7"/>
          <p:cNvSpPr/>
          <p:nvPr userDrawn="1"/>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9" name="Forme libre 8"/>
          <p:cNvSpPr/>
          <p:nvPr userDrawn="1"/>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756117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lvl1pPr algn="l">
              <a:defRPr sz="4000" b="1" cap="small" baseline="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buClr>
                <a:schemeClr val="accent5"/>
              </a:buCl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r>
              <a:rPr lang="fr-FR" dirty="0" smtClean="0"/>
              <a:t>09/2018</a:t>
            </a:r>
            <a:endParaRPr lang="fr-FR" dirty="0"/>
          </a:p>
        </p:txBody>
      </p:sp>
      <p:sp>
        <p:nvSpPr>
          <p:cNvPr id="5" name="Espace réservé du pied de page 4"/>
          <p:cNvSpPr>
            <a:spLocks noGrp="1"/>
          </p:cNvSpPr>
          <p:nvPr>
            <p:ph type="ftr" sz="quarter" idx="11"/>
          </p:nvPr>
        </p:nvSpPr>
        <p:spPr/>
        <p:txBody>
          <a:bodyPr/>
          <a:lstStyle>
            <a:lvl1pPr>
              <a:defRPr/>
            </a:lvl1pPr>
          </a:lstStyle>
          <a:p>
            <a:r>
              <a:rPr lang="fr-FR" dirty="0" smtClean="0"/>
              <a:t>Item 270 - Dysphagie</a:t>
            </a:r>
            <a:endParaRPr lang="fr-FR" dirty="0"/>
          </a:p>
        </p:txBody>
      </p:sp>
      <p:sp>
        <p:nvSpPr>
          <p:cNvPr id="6" name="Espace réservé du numéro de diapositive 5"/>
          <p:cNvSpPr>
            <a:spLocks noGrp="1"/>
          </p:cNvSpPr>
          <p:nvPr>
            <p:ph type="sldNum" sz="quarter" idx="12"/>
          </p:nvPr>
        </p:nvSpPr>
        <p:spPr/>
        <p:txBody>
          <a:bodyPr/>
          <a:lstStyle/>
          <a:p>
            <a:fld id="{08EA9269-8B46-4430-AFD6-0C3589B024D4}" type="slidenum">
              <a:rPr lang="fr-FR" smtClean="0"/>
              <a:t>‹N°›</a:t>
            </a:fld>
            <a:endParaRPr lang="fr-FR"/>
          </a:p>
        </p:txBody>
      </p:sp>
      <p:cxnSp>
        <p:nvCxnSpPr>
          <p:cNvPr id="7" name="Connecteur droit 6"/>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7665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dirty="0" smtClean="0"/>
              <a:t>09/2018</a:t>
            </a:r>
            <a:endParaRPr lang="fr-FR" dirty="0"/>
          </a:p>
        </p:txBody>
      </p:sp>
      <p:sp>
        <p:nvSpPr>
          <p:cNvPr id="5" name="Espace réservé du pied de page 4"/>
          <p:cNvSpPr>
            <a:spLocks noGrp="1"/>
          </p:cNvSpPr>
          <p:nvPr>
            <p:ph type="ftr" sz="quarter" idx="11"/>
          </p:nvPr>
        </p:nvSpPr>
        <p:spPr/>
        <p:txBody>
          <a:bodyPr/>
          <a:lstStyle>
            <a:lvl1pPr>
              <a:defRPr/>
            </a:lvl1pPr>
          </a:lstStyle>
          <a:p>
            <a:r>
              <a:rPr lang="fr-FR" dirty="0" smtClean="0"/>
              <a:t>Item 270 - Dysphagie</a:t>
            </a:r>
            <a:endParaRPr lang="fr-FR" dirty="0"/>
          </a:p>
        </p:txBody>
      </p:sp>
      <p:sp>
        <p:nvSpPr>
          <p:cNvPr id="6" name="Espace réservé du numéro de diapositive 5"/>
          <p:cNvSpPr>
            <a:spLocks noGrp="1"/>
          </p:cNvSpPr>
          <p:nvPr>
            <p:ph type="sldNum" sz="quarter" idx="12"/>
          </p:nvPr>
        </p:nvSpPr>
        <p:spPr/>
        <p:txBody>
          <a:bodyPr/>
          <a:lstStyle/>
          <a:p>
            <a:fld id="{08EA9269-8B46-4430-AFD6-0C3589B024D4}" type="slidenum">
              <a:rPr lang="fr-FR" smtClean="0"/>
              <a:t>‹N°›</a:t>
            </a:fld>
            <a:endParaRPr lang="fr-FR"/>
          </a:p>
        </p:txBody>
      </p:sp>
    </p:spTree>
    <p:extLst>
      <p:ext uri="{BB962C8B-B14F-4D97-AF65-F5344CB8AC3E}">
        <p14:creationId xmlns:p14="http://schemas.microsoft.com/office/powerpoint/2010/main" val="7749157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riangle rectangle 3"/>
          <p:cNvSpPr/>
          <p:nvPr/>
        </p:nvSpPr>
        <p:spPr>
          <a:xfrm flipH="1">
            <a:off x="6308203" y="142689"/>
            <a:ext cx="570308" cy="870405"/>
          </a:xfrm>
          <a:prstGeom prst="rtTriangl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6878513" y="142689"/>
            <a:ext cx="2092650" cy="870405"/>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Picture 3" descr="D:\Donnée 2\Monique\Appels à projets 2012-2013\Diaporama LYON EST\bas-de-page-.jp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Sous-titre 2"/>
          <p:cNvSpPr txBox="1">
            <a:spLocks/>
          </p:cNvSpPr>
          <p:nvPr userDrawn="1"/>
        </p:nvSpPr>
        <p:spPr>
          <a:xfrm>
            <a:off x="6663104" y="6161682"/>
            <a:ext cx="2412268" cy="509191"/>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fr-FR" sz="1400" b="1" dirty="0">
                <a:solidFill>
                  <a:schemeClr val="accent6"/>
                </a:solidFill>
              </a:rPr>
              <a:t>ED HGE – item #269</a:t>
            </a:r>
          </a:p>
          <a:p>
            <a:pPr marL="0" indent="0" algn="r">
              <a:spcBef>
                <a:spcPts val="0"/>
              </a:spcBef>
              <a:buNone/>
            </a:pPr>
            <a:r>
              <a:rPr lang="fr-FR" sz="1000" baseline="0" dirty="0">
                <a:solidFill>
                  <a:srgbClr val="002060"/>
                </a:solidFill>
              </a:rPr>
              <a:t>15 au 18 </a:t>
            </a:r>
            <a:r>
              <a:rPr lang="fr-FR" sz="1000" dirty="0">
                <a:solidFill>
                  <a:srgbClr val="002060"/>
                </a:solidFill>
              </a:rPr>
              <a:t> Novembre 2021</a:t>
            </a:r>
            <a:endParaRPr lang="fr-FR" sz="1000" b="1" dirty="0">
              <a:solidFill>
                <a:srgbClr val="002060"/>
              </a:solidFill>
            </a:endParaRPr>
          </a:p>
          <a:p>
            <a:pPr marL="0" indent="0" algn="r">
              <a:spcBef>
                <a:spcPts val="0"/>
              </a:spcBef>
              <a:buNone/>
            </a:pPr>
            <a:r>
              <a:rPr lang="fr-FR" sz="1400" b="1" dirty="0">
                <a:solidFill>
                  <a:schemeClr val="accent6"/>
                </a:solidFill>
              </a:rPr>
              <a:t> </a:t>
            </a:r>
          </a:p>
          <a:p>
            <a:pPr>
              <a:spcBef>
                <a:spcPts val="0"/>
              </a:spcBef>
            </a:pPr>
            <a:endParaRPr lang="fr-FR" sz="1400" b="1" dirty="0">
              <a:solidFill>
                <a:schemeClr val="accent6"/>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4" r:id="rId3"/>
  </p:sldLayoutIdLst>
  <p:txStyles>
    <p:titleStyle>
      <a:lvl1pPr algn="ctr" defTabSz="914400" rtl="0" eaLnBrk="1" latinLnBrk="0" hangingPunct="1">
        <a:spcBef>
          <a:spcPct val="0"/>
        </a:spcBef>
        <a:buNone/>
        <a:defRPr sz="3200" kern="1200" baseline="0">
          <a:solidFill>
            <a:srgbClr val="002060"/>
          </a:solidFill>
          <a:latin typeface="Avenir Next Condensed" charset="0"/>
          <a:ea typeface="Avenir Next Condensed" charset="0"/>
          <a:cs typeface="Avenir Next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552269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12/09/2018</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Dysphagie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A9269-8B46-4430-AFD6-0C3589B024D4}" type="slidenum">
              <a:rPr lang="fr-FR" smtClean="0"/>
              <a:t>‹N°›</a:t>
            </a:fld>
            <a:endParaRPr lang="fr-FR"/>
          </a:p>
        </p:txBody>
      </p:sp>
    </p:spTree>
    <p:extLst>
      <p:ext uri="{BB962C8B-B14F-4D97-AF65-F5344CB8AC3E}">
        <p14:creationId xmlns:p14="http://schemas.microsoft.com/office/powerpoint/2010/main" val="12348714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6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0.jpg"/><Relationship Id="rId4" Type="http://schemas.openxmlformats.org/officeDocument/2006/relationships/image" Target="../media/image39.jpg"/></Relationships>
</file>

<file path=ppt/slides/_rels/slide8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3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hyperlink" Target="mailto:Arnaud.pasquer@chu-lyon.fr"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85800" y="1128345"/>
            <a:ext cx="7772400" cy="540919"/>
          </a:xfrm>
          <a:prstGeom prst="rect">
            <a:avLst/>
          </a:prstGeom>
        </p:spPr>
        <p:txBody>
          <a:bodyPr>
            <a:noAutofit/>
          </a:bodyPr>
          <a:lstStyle>
            <a:lvl1pPr algn="ctr" defTabSz="914400" rtl="0" eaLnBrk="1" latinLnBrk="0" hangingPunct="1">
              <a:spcBef>
                <a:spcPct val="0"/>
              </a:spcBef>
              <a:buNone/>
              <a:defRPr sz="3200" kern="1200" baseline="0">
                <a:solidFill>
                  <a:srgbClr val="002060"/>
                </a:solidFill>
                <a:latin typeface="Avenir Next Condensed" charset="0"/>
                <a:ea typeface="Avenir Next Condensed" charset="0"/>
                <a:cs typeface="Avenir Next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a:solidFill>
                  <a:schemeClr val="accent6"/>
                </a:solidFill>
              </a:rPr>
              <a:t>Douleurs abdominales et lombaires aiguës chez l’adulte (item #269)</a:t>
            </a:r>
          </a:p>
        </p:txBody>
      </p:sp>
      <p:sp>
        <p:nvSpPr>
          <p:cNvPr id="6" name="ZoneTexte 5"/>
          <p:cNvSpPr txBox="1"/>
          <p:nvPr/>
        </p:nvSpPr>
        <p:spPr>
          <a:xfrm>
            <a:off x="1298714" y="3014592"/>
            <a:ext cx="6506816" cy="584775"/>
          </a:xfrm>
          <a:prstGeom prst="rect">
            <a:avLst/>
          </a:prstGeom>
          <a:noFill/>
        </p:spPr>
        <p:txBody>
          <a:bodyPr wrap="square" rtlCol="0">
            <a:spAutoFit/>
          </a:bodyPr>
          <a:lstStyle/>
          <a:p>
            <a:pPr algn="ctr"/>
            <a:r>
              <a:rPr lang="fr-FR" sz="3200" dirty="0">
                <a:solidFill>
                  <a:srgbClr val="002060"/>
                </a:solidFill>
              </a:rPr>
              <a:t>K. Mohkam – A. </a:t>
            </a:r>
            <a:r>
              <a:rPr lang="fr-FR" sz="3200" dirty="0" err="1">
                <a:solidFill>
                  <a:srgbClr val="002060"/>
                </a:solidFill>
              </a:rPr>
              <a:t>Pasquer</a:t>
            </a:r>
            <a:r>
              <a:rPr lang="fr-FR" sz="3200" dirty="0">
                <a:solidFill>
                  <a:srgbClr val="002060"/>
                </a:solidFill>
              </a:rPr>
              <a:t> </a:t>
            </a:r>
          </a:p>
        </p:txBody>
      </p:sp>
      <p:sp>
        <p:nvSpPr>
          <p:cNvPr id="7" name="ZoneTexte 6"/>
          <p:cNvSpPr txBox="1"/>
          <p:nvPr/>
        </p:nvSpPr>
        <p:spPr>
          <a:xfrm>
            <a:off x="685800" y="4525595"/>
            <a:ext cx="7772400" cy="1200329"/>
          </a:xfrm>
          <a:prstGeom prst="rect">
            <a:avLst/>
          </a:prstGeom>
          <a:noFill/>
        </p:spPr>
        <p:txBody>
          <a:bodyPr wrap="square" rtlCol="0">
            <a:spAutoFit/>
          </a:bodyPr>
          <a:lstStyle/>
          <a:p>
            <a:pPr algn="ctr"/>
            <a:r>
              <a:rPr lang="fr-FR" sz="2400" b="1" dirty="0">
                <a:solidFill>
                  <a:schemeClr val="accent6"/>
                </a:solidFill>
              </a:rPr>
              <a:t>ED Hépato-Gastroentérologie</a:t>
            </a:r>
          </a:p>
          <a:p>
            <a:pPr algn="ctr"/>
            <a:endParaRPr lang="fr-FR" sz="2400" b="1" dirty="0">
              <a:solidFill>
                <a:schemeClr val="accent6"/>
              </a:solidFill>
            </a:endParaRPr>
          </a:p>
          <a:p>
            <a:pPr algn="ctr"/>
            <a:r>
              <a:rPr lang="fr-FR" sz="2400" i="1" dirty="0">
                <a:solidFill>
                  <a:schemeClr val="accent6"/>
                </a:solidFill>
              </a:rPr>
              <a:t>15, 16, 17, 18 Novembre 2021 – DFGSM2</a:t>
            </a:r>
            <a:endParaRPr lang="fr-FR" sz="2400" i="1" dirty="0"/>
          </a:p>
        </p:txBody>
      </p:sp>
    </p:spTree>
    <p:extLst>
      <p:ext uri="{BB962C8B-B14F-4D97-AF65-F5344CB8AC3E}">
        <p14:creationId xmlns:p14="http://schemas.microsoft.com/office/powerpoint/2010/main" val="51287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Délais ?</a:t>
            </a:r>
          </a:p>
        </p:txBody>
      </p:sp>
      <p:sp>
        <p:nvSpPr>
          <p:cNvPr id="5" name="ZoneTexte 4"/>
          <p:cNvSpPr txBox="1"/>
          <p:nvPr/>
        </p:nvSpPr>
        <p:spPr>
          <a:xfrm>
            <a:off x="220442" y="861966"/>
            <a:ext cx="8747125" cy="5095874"/>
          </a:xfrm>
          <a:prstGeom prst="rect">
            <a:avLst/>
          </a:prstGeom>
          <a:noFill/>
        </p:spPr>
        <p:txBody>
          <a:bodyPr wrap="square" lIns="180000" rtlCol="0">
            <a:noAutofit/>
          </a:bodyPr>
          <a:lstStyle/>
          <a:p>
            <a:r>
              <a:rPr lang="fr-FR" sz="1600" dirty="0">
                <a:solidFill>
                  <a:srgbClr val="002060"/>
                </a:solidFill>
              </a:rPr>
              <a:t>L’urgentiste vous informe que la patiente présente une douleur vive et brutale survenue vers 22h, alors qu’elle allait bien jusque-là. La patiente a du mal à précisément localiser la douleur, même si d’après elle est actuellement localisée en fosse iliaque droite.</a:t>
            </a:r>
          </a:p>
          <a:p>
            <a:endParaRPr lang="fr-FR" sz="1600" dirty="0">
              <a:solidFill>
                <a:srgbClr val="002060"/>
              </a:solidFill>
            </a:endParaRPr>
          </a:p>
          <a:p>
            <a:r>
              <a:rPr lang="fr-FR" sz="1600" dirty="0">
                <a:solidFill>
                  <a:srgbClr val="002060"/>
                </a:solidFill>
              </a:rPr>
              <a:t>Quelles causes de douleurs abdominales </a:t>
            </a:r>
            <a:r>
              <a:rPr lang="fr-FR" sz="1600" b="1" i="1" u="sng" dirty="0">
                <a:solidFill>
                  <a:srgbClr val="002060"/>
                </a:solidFill>
              </a:rPr>
              <a:t>brutales</a:t>
            </a:r>
            <a:r>
              <a:rPr lang="fr-FR" sz="1600" dirty="0">
                <a:solidFill>
                  <a:srgbClr val="002060"/>
                </a:solidFill>
              </a:rPr>
              <a:t> devez-vous évoquer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16694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L’urgentiste vous informe que la patiente présente une douleur vive et brutale survenue vers 22h, alors qu’elle allait bien jusque-là. La patiente a du mal à précisément localiser la douleur, même si d’après elle est actuellement localisée en fosse iliaque droite.</a:t>
            </a:r>
          </a:p>
          <a:p>
            <a:endParaRPr lang="fr-FR" sz="1600" dirty="0">
              <a:solidFill>
                <a:srgbClr val="002060"/>
              </a:solidFill>
            </a:endParaRPr>
          </a:p>
          <a:p>
            <a:r>
              <a:rPr lang="fr-FR" sz="1600" dirty="0">
                <a:solidFill>
                  <a:srgbClr val="002060"/>
                </a:solidFill>
              </a:rPr>
              <a:t>Quelles causes de douleurs abdominales </a:t>
            </a:r>
            <a:r>
              <a:rPr lang="fr-FR" sz="1600" b="1" i="1" u="sng" dirty="0">
                <a:solidFill>
                  <a:srgbClr val="002060"/>
                </a:solidFill>
              </a:rPr>
              <a:t>brutales</a:t>
            </a:r>
            <a:r>
              <a:rPr lang="fr-FR" sz="1600" dirty="0">
                <a:solidFill>
                  <a:srgbClr val="002060"/>
                </a:solidFill>
              </a:rPr>
              <a:t> devez-vous évoquer ?</a:t>
            </a:r>
          </a:p>
          <a:p>
            <a:endParaRPr lang="fr-FR" sz="1600" b="1" dirty="0">
              <a:solidFill>
                <a:srgbClr val="002060"/>
              </a:solidFill>
            </a:endParaRPr>
          </a:p>
          <a:p>
            <a:pPr marL="2266950" indent="-298450"/>
            <a:r>
              <a:rPr lang="fr-FR" sz="1400" b="1" dirty="0">
                <a:solidFill>
                  <a:srgbClr val="002060"/>
                </a:solidFill>
              </a:rPr>
              <a:t>Perforation d’organe creux :</a:t>
            </a:r>
          </a:p>
          <a:p>
            <a:pPr marL="2266950" lvl="1" indent="-298450">
              <a:buFont typeface="Arial" charset="0"/>
              <a:buChar char="•"/>
            </a:pPr>
            <a:r>
              <a:rPr lang="fr-FR" sz="1400" b="1" dirty="0">
                <a:solidFill>
                  <a:srgbClr val="FF0000"/>
                </a:solidFill>
              </a:rPr>
              <a:t>Ulcère duodénal ou gastrique perforé</a:t>
            </a:r>
          </a:p>
          <a:p>
            <a:pPr marL="2266950" lvl="1" indent="-298450">
              <a:buFont typeface="Arial" charset="0"/>
              <a:buChar char="•"/>
            </a:pPr>
            <a:r>
              <a:rPr lang="fr-FR" sz="1400" dirty="0">
                <a:solidFill>
                  <a:srgbClr val="002060"/>
                </a:solidFill>
              </a:rPr>
              <a:t>(Perforation d’une </a:t>
            </a:r>
            <a:r>
              <a:rPr lang="fr-FR" sz="1400" dirty="0" err="1">
                <a:solidFill>
                  <a:srgbClr val="002060"/>
                </a:solidFill>
              </a:rPr>
              <a:t>diverticulite</a:t>
            </a:r>
            <a:r>
              <a:rPr lang="fr-FR" sz="1400" dirty="0">
                <a:solidFill>
                  <a:srgbClr val="002060"/>
                </a:solidFill>
              </a:rPr>
              <a:t> sigmoïdienne)</a:t>
            </a:r>
          </a:p>
          <a:p>
            <a:pPr marL="2266950" lvl="1" indent="-298450">
              <a:buFont typeface="Arial" charset="0"/>
              <a:buChar char="•"/>
            </a:pPr>
            <a:endParaRPr lang="fr-FR" sz="1400" dirty="0">
              <a:solidFill>
                <a:srgbClr val="002060"/>
              </a:solidFill>
            </a:endParaRPr>
          </a:p>
          <a:p>
            <a:pPr marL="2266950" indent="-298450"/>
            <a:r>
              <a:rPr lang="fr-FR" sz="1400" b="1" dirty="0">
                <a:solidFill>
                  <a:srgbClr val="002060"/>
                </a:solidFill>
              </a:rPr>
              <a:t>Ruptures hémorragiques</a:t>
            </a:r>
          </a:p>
          <a:p>
            <a:pPr marL="2266950" lvl="1" indent="-298450">
              <a:buFont typeface="Arial" charset="0"/>
              <a:buChar char="•"/>
            </a:pPr>
            <a:r>
              <a:rPr lang="fr-FR" sz="1400" b="1" dirty="0">
                <a:solidFill>
                  <a:srgbClr val="FF0000"/>
                </a:solidFill>
              </a:rPr>
              <a:t>GEU rompue</a:t>
            </a:r>
          </a:p>
          <a:p>
            <a:pPr marL="2266950" lvl="1" indent="-298450">
              <a:buFont typeface="Arial" charset="0"/>
              <a:buChar char="•"/>
            </a:pPr>
            <a:r>
              <a:rPr lang="fr-FR" sz="1400" dirty="0">
                <a:solidFill>
                  <a:srgbClr val="002060"/>
                </a:solidFill>
              </a:rPr>
              <a:t>(fissuration d’AAA)</a:t>
            </a:r>
          </a:p>
          <a:p>
            <a:pPr marL="2266950" lvl="1" indent="-298450">
              <a:buFont typeface="Arial" charset="0"/>
              <a:buChar char="•"/>
            </a:pPr>
            <a:endParaRPr lang="fr-FR" sz="1400" dirty="0">
              <a:solidFill>
                <a:srgbClr val="002060"/>
              </a:solidFill>
            </a:endParaRPr>
          </a:p>
          <a:p>
            <a:pPr marL="2266950" indent="-298450"/>
            <a:r>
              <a:rPr lang="fr-FR" sz="1400" b="1" dirty="0">
                <a:solidFill>
                  <a:srgbClr val="002060"/>
                </a:solidFill>
              </a:rPr>
              <a:t>Etranglement</a:t>
            </a:r>
          </a:p>
          <a:p>
            <a:pPr marL="2266950" lvl="1" indent="-298450">
              <a:buFont typeface="Arial" charset="0"/>
              <a:buChar char="•"/>
            </a:pPr>
            <a:r>
              <a:rPr lang="fr-FR" sz="1400" b="1" dirty="0">
                <a:solidFill>
                  <a:srgbClr val="FF0000"/>
                </a:solidFill>
              </a:rPr>
              <a:t>Torsion </a:t>
            </a:r>
            <a:r>
              <a:rPr lang="fr-FR" sz="1400" b="1" dirty="0" err="1">
                <a:solidFill>
                  <a:srgbClr val="FF0000"/>
                </a:solidFill>
              </a:rPr>
              <a:t>annexielle</a:t>
            </a:r>
            <a:r>
              <a:rPr lang="fr-FR" sz="1400" b="1" dirty="0">
                <a:solidFill>
                  <a:srgbClr val="FF0000"/>
                </a:solidFill>
              </a:rPr>
              <a:t> (ovaire / kyste ovarien)</a:t>
            </a:r>
          </a:p>
          <a:p>
            <a:pPr marL="2266950" lvl="1" indent="-298450">
              <a:buFont typeface="Arial" charset="0"/>
              <a:buChar char="•"/>
            </a:pPr>
            <a:r>
              <a:rPr lang="fr-FR" sz="1400" b="1" dirty="0">
                <a:solidFill>
                  <a:srgbClr val="FF0000"/>
                </a:solidFill>
              </a:rPr>
              <a:t>Hernie inguinale / fémorale étranglée</a:t>
            </a:r>
          </a:p>
          <a:p>
            <a:pPr marL="2266950" indent="-298450">
              <a:buFont typeface="Arial" charset="0"/>
              <a:buChar char="•"/>
            </a:pPr>
            <a:endParaRPr lang="fr-FR" sz="1400" dirty="0">
              <a:solidFill>
                <a:srgbClr val="002060"/>
              </a:solidFill>
            </a:endParaRPr>
          </a:p>
          <a:p>
            <a:pPr marL="2266950" indent="-298450"/>
            <a:r>
              <a:rPr lang="fr-FR" sz="1400" b="1" dirty="0">
                <a:solidFill>
                  <a:srgbClr val="002060"/>
                </a:solidFill>
              </a:rPr>
              <a:t>Crises de coliques</a:t>
            </a:r>
          </a:p>
          <a:p>
            <a:pPr marL="2266950" lvl="1" indent="-298450">
              <a:buFont typeface="Arial" charset="0"/>
              <a:buChar char="•"/>
            </a:pPr>
            <a:r>
              <a:rPr lang="fr-FR" sz="1400" b="1" dirty="0">
                <a:solidFill>
                  <a:srgbClr val="FF0000"/>
                </a:solidFill>
              </a:rPr>
              <a:t>Colique néphrétique</a:t>
            </a:r>
          </a:p>
          <a:p>
            <a:pPr marL="2266950" lvl="1" indent="-298450">
              <a:buFont typeface="Arial" charset="0"/>
              <a:buChar char="•"/>
            </a:pPr>
            <a:r>
              <a:rPr lang="fr-FR" sz="1400" dirty="0">
                <a:solidFill>
                  <a:srgbClr val="002060"/>
                </a:solidFill>
              </a:rPr>
              <a:t>Colique hépatique</a:t>
            </a:r>
          </a:p>
          <a:p>
            <a:pPr marL="763588" indent="-298450">
              <a:buFont typeface="Arial" charset="0"/>
              <a:buChar char="•"/>
            </a:pPr>
            <a:endParaRPr lang="fr-FR" sz="1400"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ZoneTexte 5"/>
          <p:cNvSpPr txBox="1"/>
          <p:nvPr/>
        </p:nvSpPr>
        <p:spPr>
          <a:xfrm>
            <a:off x="220443" y="224841"/>
            <a:ext cx="8923558"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Délais ?</a:t>
            </a:r>
          </a:p>
        </p:txBody>
      </p:sp>
    </p:spTree>
    <p:extLst>
      <p:ext uri="{BB962C8B-B14F-4D97-AF65-F5344CB8AC3E}">
        <p14:creationId xmlns:p14="http://schemas.microsoft.com/office/powerpoint/2010/main" val="195711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L’externe de garde a pris les constantes de la patiente. La température est à 37,7°c, la fréquence respiratoire est à 12/min, la fréquence cardiaque est à 110 </a:t>
            </a:r>
            <a:r>
              <a:rPr lang="fr-FR" sz="1600" dirty="0" err="1">
                <a:solidFill>
                  <a:srgbClr val="002060"/>
                </a:solidFill>
              </a:rPr>
              <a:t>bpm</a:t>
            </a:r>
            <a:r>
              <a:rPr lang="fr-FR" sz="1600" dirty="0">
                <a:solidFill>
                  <a:srgbClr val="002060"/>
                </a:solidFill>
              </a:rPr>
              <a:t>, la tension </a:t>
            </a:r>
            <a:r>
              <a:rPr lang="fr-FR" sz="1600" dirty="0" err="1">
                <a:solidFill>
                  <a:srgbClr val="002060"/>
                </a:solidFill>
              </a:rPr>
              <a:t>arétrielle</a:t>
            </a:r>
            <a:r>
              <a:rPr lang="fr-FR" sz="1600" dirty="0">
                <a:solidFill>
                  <a:srgbClr val="002060"/>
                </a:solidFill>
              </a:rPr>
              <a:t> est à 100/70 </a:t>
            </a:r>
            <a:r>
              <a:rPr lang="fr-FR" sz="1600" dirty="0" err="1">
                <a:solidFill>
                  <a:srgbClr val="002060"/>
                </a:solidFill>
              </a:rPr>
              <a:t>mmHg</a:t>
            </a:r>
            <a:r>
              <a:rPr lang="fr-FR" sz="1600" dirty="0">
                <a:solidFill>
                  <a:srgbClr val="002060"/>
                </a:solidFill>
              </a:rPr>
              <a:t>. </a:t>
            </a:r>
          </a:p>
          <a:p>
            <a:endParaRPr lang="fr-FR" sz="1600" dirty="0">
              <a:solidFill>
                <a:srgbClr val="002060"/>
              </a:solidFill>
            </a:endParaRPr>
          </a:p>
          <a:p>
            <a:r>
              <a:rPr lang="fr-FR" sz="1600" dirty="0">
                <a:solidFill>
                  <a:srgbClr val="002060"/>
                </a:solidFill>
              </a:rPr>
              <a:t>En dehors de la douleur abdominales, quels sont les éléments pertinents de votre interrogatoire qui permettront d’orienter le </a:t>
            </a:r>
            <a:r>
              <a:rPr lang="fr-FR" sz="1600" b="1" i="1" u="sng" dirty="0">
                <a:solidFill>
                  <a:srgbClr val="002060"/>
                </a:solidFill>
              </a:rPr>
              <a:t>diagnostic étiologique </a:t>
            </a:r>
            <a:r>
              <a:rPr lang="fr-FR" sz="1600" dirty="0">
                <a:solidFill>
                  <a:srgbClr val="002060"/>
                </a:solidFill>
              </a:rPr>
              <a:t>?</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ZoneTexte 5"/>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Etiologie ?</a:t>
            </a:r>
          </a:p>
        </p:txBody>
      </p:sp>
    </p:spTree>
    <p:extLst>
      <p:ext uri="{BB962C8B-B14F-4D97-AF65-F5344CB8AC3E}">
        <p14:creationId xmlns:p14="http://schemas.microsoft.com/office/powerpoint/2010/main" val="7262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L’externe de garde a pris les constantes de la patiente. La température est à 37,7°c, la fréquence respiratoire est à 12/min, la fréquence cardiaque est à 110 </a:t>
            </a:r>
            <a:r>
              <a:rPr lang="fr-FR" sz="1600" dirty="0" err="1">
                <a:solidFill>
                  <a:srgbClr val="002060"/>
                </a:solidFill>
              </a:rPr>
              <a:t>bpm</a:t>
            </a:r>
            <a:r>
              <a:rPr lang="fr-FR" sz="1600" dirty="0">
                <a:solidFill>
                  <a:srgbClr val="002060"/>
                </a:solidFill>
              </a:rPr>
              <a:t>, la tension </a:t>
            </a:r>
            <a:r>
              <a:rPr lang="fr-FR" sz="1600" dirty="0" err="1">
                <a:solidFill>
                  <a:srgbClr val="002060"/>
                </a:solidFill>
              </a:rPr>
              <a:t>arétrielle</a:t>
            </a:r>
            <a:r>
              <a:rPr lang="fr-FR" sz="1600" dirty="0">
                <a:solidFill>
                  <a:srgbClr val="002060"/>
                </a:solidFill>
              </a:rPr>
              <a:t> est à 100/70 </a:t>
            </a:r>
            <a:r>
              <a:rPr lang="fr-FR" sz="1600" dirty="0" err="1">
                <a:solidFill>
                  <a:srgbClr val="002060"/>
                </a:solidFill>
              </a:rPr>
              <a:t>mmHg</a:t>
            </a:r>
            <a:r>
              <a:rPr lang="fr-FR" sz="1600" dirty="0">
                <a:solidFill>
                  <a:srgbClr val="002060"/>
                </a:solidFill>
              </a:rPr>
              <a:t>. </a:t>
            </a:r>
          </a:p>
          <a:p>
            <a:endParaRPr lang="fr-FR" sz="1600" dirty="0">
              <a:solidFill>
                <a:srgbClr val="002060"/>
              </a:solidFill>
            </a:endParaRPr>
          </a:p>
          <a:p>
            <a:r>
              <a:rPr lang="fr-FR" sz="1600" dirty="0">
                <a:solidFill>
                  <a:srgbClr val="002060"/>
                </a:solidFill>
              </a:rPr>
              <a:t>En dehors de la douleur abdominales, quels sont les éléments pertinents de votre interrogatoire qui permettront d’orienter le </a:t>
            </a:r>
            <a:r>
              <a:rPr lang="fr-FR" sz="1600" b="1" i="1" u="sng" dirty="0">
                <a:solidFill>
                  <a:srgbClr val="002060"/>
                </a:solidFill>
              </a:rPr>
              <a:t>diagnostic étiologique </a:t>
            </a:r>
            <a:r>
              <a:rPr lang="fr-FR" sz="1600" dirty="0">
                <a:solidFill>
                  <a:srgbClr val="002060"/>
                </a:solidFill>
              </a:rPr>
              <a:t>?</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446413" y="2458914"/>
            <a:ext cx="1249482" cy="283820"/>
          </a:xfrm>
          <a:prstGeom prst="rect">
            <a:avLst/>
          </a:prstGeom>
          <a:solidFill>
            <a:srgbClr val="00B050"/>
          </a:solidFill>
          <a:ln>
            <a:solidFill>
              <a:schemeClr val="accent4"/>
            </a:solidFill>
          </a:ln>
        </p:spPr>
        <p:txBody>
          <a:bodyPr anchor="ctr">
            <a:no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800">
                <a:solidFill>
                  <a:schemeClr val="tx1"/>
                </a:solidFill>
              </a:rPr>
              <a:t>Digestives</a:t>
            </a:r>
            <a:endParaRPr lang="fr-FR" sz="1800" dirty="0">
              <a:solidFill>
                <a:schemeClr val="tx1"/>
              </a:solidFill>
            </a:endParaRPr>
          </a:p>
        </p:txBody>
      </p:sp>
      <p:sp>
        <p:nvSpPr>
          <p:cNvPr id="7" name="Espace réservé du contenu 2"/>
          <p:cNvSpPr txBox="1">
            <a:spLocks/>
          </p:cNvSpPr>
          <p:nvPr/>
        </p:nvSpPr>
        <p:spPr>
          <a:xfrm>
            <a:off x="2156163" y="2458914"/>
            <a:ext cx="1249482" cy="283820"/>
          </a:xfrm>
          <a:prstGeom prst="rect">
            <a:avLst/>
          </a:prstGeom>
          <a:solidFill>
            <a:schemeClr val="accent6"/>
          </a:solidFill>
          <a:ln>
            <a:solidFill>
              <a:schemeClr val="accent4"/>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Urologiques</a:t>
            </a:r>
          </a:p>
        </p:txBody>
      </p:sp>
      <p:sp>
        <p:nvSpPr>
          <p:cNvPr id="8" name="Espace réservé du contenu 2"/>
          <p:cNvSpPr txBox="1">
            <a:spLocks/>
          </p:cNvSpPr>
          <p:nvPr/>
        </p:nvSpPr>
        <p:spPr>
          <a:xfrm>
            <a:off x="3852115" y="2458914"/>
            <a:ext cx="1249482" cy="283820"/>
          </a:xfrm>
          <a:prstGeom prst="rect">
            <a:avLst/>
          </a:prstGeom>
          <a:solidFill>
            <a:srgbClr val="ED4FB6"/>
          </a:solidFill>
          <a:ln>
            <a:solidFill>
              <a:schemeClr val="accent4"/>
            </a:solidFill>
          </a:ln>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Gynécologiques</a:t>
            </a:r>
          </a:p>
        </p:txBody>
      </p:sp>
      <p:sp>
        <p:nvSpPr>
          <p:cNvPr id="9" name="Espace réservé du contenu 2"/>
          <p:cNvSpPr txBox="1">
            <a:spLocks/>
          </p:cNvSpPr>
          <p:nvPr/>
        </p:nvSpPr>
        <p:spPr>
          <a:xfrm>
            <a:off x="5548067" y="2458914"/>
            <a:ext cx="1249482" cy="283820"/>
          </a:xfrm>
          <a:prstGeom prst="rect">
            <a:avLst/>
          </a:prstGeom>
          <a:solidFill>
            <a:srgbClr val="FF0000"/>
          </a:solidFill>
          <a:ln>
            <a:solidFill>
              <a:schemeClr val="accent4"/>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Vasculaires</a:t>
            </a:r>
          </a:p>
        </p:txBody>
      </p:sp>
      <p:sp>
        <p:nvSpPr>
          <p:cNvPr id="10" name="Espace réservé du contenu 2"/>
          <p:cNvSpPr txBox="1">
            <a:spLocks/>
          </p:cNvSpPr>
          <p:nvPr/>
        </p:nvSpPr>
        <p:spPr>
          <a:xfrm>
            <a:off x="7211291" y="2458914"/>
            <a:ext cx="1723548" cy="267194"/>
          </a:xfrm>
          <a:prstGeom prst="rect">
            <a:avLst/>
          </a:prstGeom>
          <a:solidFill>
            <a:schemeClr val="bg1">
              <a:lumMod val="50000"/>
              <a:lumOff val="50000"/>
            </a:schemeClr>
          </a:solidFill>
          <a:ln>
            <a:solidFill>
              <a:schemeClr val="accent4"/>
            </a:solid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Autres Causes</a:t>
            </a:r>
          </a:p>
        </p:txBody>
      </p:sp>
      <p:sp>
        <p:nvSpPr>
          <p:cNvPr id="16" name="ZoneTexte 15"/>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a:solidFill>
                  <a:srgbClr val="002060"/>
                </a:solidFill>
                <a:latin typeface="Avenir Next" charset="0"/>
                <a:ea typeface="Avenir Next" charset="0"/>
                <a:cs typeface="Avenir Next" charset="0"/>
              </a:rPr>
              <a:t>Etiologie </a:t>
            </a:r>
            <a:r>
              <a:rPr lang="fr-FR" sz="2800" dirty="0">
                <a:solidFill>
                  <a:srgbClr val="002060"/>
                </a:solidFill>
                <a:latin typeface="Avenir Next" charset="0"/>
                <a:ea typeface="Avenir Next" charset="0"/>
                <a:cs typeface="Avenir Next" charset="0"/>
              </a:rPr>
              <a:t>?</a:t>
            </a:r>
          </a:p>
        </p:txBody>
      </p:sp>
    </p:spTree>
    <p:extLst>
      <p:ext uri="{BB962C8B-B14F-4D97-AF65-F5344CB8AC3E}">
        <p14:creationId xmlns:p14="http://schemas.microsoft.com/office/powerpoint/2010/main" val="154898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L’externe de garde a pris les constantes de la patiente. La température est à 37,7°c, la fréquence respiratoire est à 12/min, la fréquence cardiaque est à 110 </a:t>
            </a:r>
            <a:r>
              <a:rPr lang="fr-FR" sz="1600" dirty="0" err="1">
                <a:solidFill>
                  <a:srgbClr val="002060"/>
                </a:solidFill>
              </a:rPr>
              <a:t>bpm</a:t>
            </a:r>
            <a:r>
              <a:rPr lang="fr-FR" sz="1600" dirty="0">
                <a:solidFill>
                  <a:srgbClr val="002060"/>
                </a:solidFill>
              </a:rPr>
              <a:t>, la tension </a:t>
            </a:r>
            <a:r>
              <a:rPr lang="fr-FR" sz="1600" dirty="0" err="1">
                <a:solidFill>
                  <a:srgbClr val="002060"/>
                </a:solidFill>
              </a:rPr>
              <a:t>arétrielle</a:t>
            </a:r>
            <a:r>
              <a:rPr lang="fr-FR" sz="1600" dirty="0">
                <a:solidFill>
                  <a:srgbClr val="002060"/>
                </a:solidFill>
              </a:rPr>
              <a:t> est à 100/70 </a:t>
            </a:r>
            <a:r>
              <a:rPr lang="fr-FR" sz="1600" dirty="0" err="1">
                <a:solidFill>
                  <a:srgbClr val="002060"/>
                </a:solidFill>
              </a:rPr>
              <a:t>mmHg</a:t>
            </a:r>
            <a:r>
              <a:rPr lang="fr-FR" sz="1600" dirty="0">
                <a:solidFill>
                  <a:srgbClr val="002060"/>
                </a:solidFill>
              </a:rPr>
              <a:t>. </a:t>
            </a:r>
          </a:p>
          <a:p>
            <a:endParaRPr lang="fr-FR" sz="1600" dirty="0">
              <a:solidFill>
                <a:srgbClr val="002060"/>
              </a:solidFill>
            </a:endParaRPr>
          </a:p>
          <a:p>
            <a:r>
              <a:rPr lang="fr-FR" sz="1600" dirty="0">
                <a:solidFill>
                  <a:srgbClr val="002060"/>
                </a:solidFill>
              </a:rPr>
              <a:t>En dehors de la douleur abdominales, quels sont les éléments pertinents de votre interrogatoire qui permettront d’orienter le </a:t>
            </a:r>
            <a:r>
              <a:rPr lang="fr-FR" sz="1600" b="1" i="1" u="sng" dirty="0">
                <a:solidFill>
                  <a:srgbClr val="002060"/>
                </a:solidFill>
              </a:rPr>
              <a:t>diagnostic étiologique </a:t>
            </a:r>
            <a:r>
              <a:rPr lang="fr-FR" sz="1600" dirty="0">
                <a:solidFill>
                  <a:srgbClr val="002060"/>
                </a:solidFill>
              </a:rPr>
              <a:t>?</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11" name="Espace réservé du contenu 2"/>
          <p:cNvSpPr txBox="1">
            <a:spLocks/>
          </p:cNvSpPr>
          <p:nvPr/>
        </p:nvSpPr>
        <p:spPr>
          <a:xfrm>
            <a:off x="446413" y="2898600"/>
            <a:ext cx="1249482" cy="2946108"/>
          </a:xfrm>
          <a:prstGeom prst="rect">
            <a:avLst/>
          </a:prstGeom>
          <a:solidFill>
            <a:srgbClr val="00B050"/>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50" dirty="0">
                <a:solidFill>
                  <a:schemeClr val="tx1"/>
                </a:solidFill>
              </a:rPr>
              <a:t>Estomac</a:t>
            </a:r>
          </a:p>
          <a:p>
            <a:r>
              <a:rPr lang="fr-FR" sz="1050" dirty="0">
                <a:solidFill>
                  <a:schemeClr val="tx1"/>
                </a:solidFill>
              </a:rPr>
              <a:t>Voies biliaires</a:t>
            </a:r>
          </a:p>
          <a:p>
            <a:r>
              <a:rPr lang="fr-FR" sz="1050" dirty="0">
                <a:solidFill>
                  <a:schemeClr val="tx1"/>
                </a:solidFill>
              </a:rPr>
              <a:t>Foie</a:t>
            </a:r>
          </a:p>
          <a:p>
            <a:r>
              <a:rPr lang="fr-FR" sz="1050" dirty="0">
                <a:solidFill>
                  <a:schemeClr val="tx1"/>
                </a:solidFill>
              </a:rPr>
              <a:t>Grêle</a:t>
            </a:r>
          </a:p>
          <a:p>
            <a:r>
              <a:rPr lang="fr-FR" sz="1050" dirty="0">
                <a:solidFill>
                  <a:schemeClr val="tx1"/>
                </a:solidFill>
              </a:rPr>
              <a:t>Colon</a:t>
            </a:r>
          </a:p>
          <a:p>
            <a:r>
              <a:rPr lang="fr-FR" sz="1050" dirty="0">
                <a:solidFill>
                  <a:schemeClr val="tx1"/>
                </a:solidFill>
              </a:rPr>
              <a:t>Appendice</a:t>
            </a:r>
          </a:p>
          <a:p>
            <a:r>
              <a:rPr lang="fr-FR" sz="1050" dirty="0">
                <a:solidFill>
                  <a:schemeClr val="tx1"/>
                </a:solidFill>
              </a:rPr>
              <a:t>Pancréas</a:t>
            </a:r>
          </a:p>
          <a:p>
            <a:r>
              <a:rPr lang="fr-FR" sz="1050" dirty="0">
                <a:solidFill>
                  <a:schemeClr val="tx1"/>
                </a:solidFill>
              </a:rPr>
              <a:t>Rate</a:t>
            </a:r>
          </a:p>
          <a:p>
            <a:endParaRPr lang="fr-FR" sz="1050" dirty="0">
              <a:solidFill>
                <a:schemeClr val="tx1"/>
              </a:solidFill>
            </a:endParaRPr>
          </a:p>
        </p:txBody>
      </p:sp>
      <p:sp>
        <p:nvSpPr>
          <p:cNvPr id="12" name="Espace réservé du contenu 2"/>
          <p:cNvSpPr txBox="1">
            <a:spLocks/>
          </p:cNvSpPr>
          <p:nvPr/>
        </p:nvSpPr>
        <p:spPr>
          <a:xfrm>
            <a:off x="2156163" y="2898600"/>
            <a:ext cx="1249482" cy="2946108"/>
          </a:xfrm>
          <a:prstGeom prst="rect">
            <a:avLst/>
          </a:prstGeom>
          <a:solidFill>
            <a:schemeClr val="accent6"/>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1"/>
                </a:solidFill>
              </a:rPr>
              <a:t>Reins</a:t>
            </a:r>
          </a:p>
          <a:p>
            <a:r>
              <a:rPr lang="fr-FR" sz="1600" dirty="0">
                <a:solidFill>
                  <a:schemeClr val="tx1"/>
                </a:solidFill>
              </a:rPr>
              <a:t>Uretères</a:t>
            </a:r>
          </a:p>
          <a:p>
            <a:r>
              <a:rPr lang="fr-FR" sz="1400" dirty="0">
                <a:solidFill>
                  <a:schemeClr val="tx1"/>
                </a:solidFill>
              </a:rPr>
              <a:t>Vessies</a:t>
            </a:r>
            <a:endParaRPr lang="fr-FR" sz="1600" dirty="0">
              <a:solidFill>
                <a:schemeClr val="tx1"/>
              </a:solidFill>
            </a:endParaRPr>
          </a:p>
          <a:p>
            <a:r>
              <a:rPr lang="fr-FR" sz="1600" dirty="0">
                <a:solidFill>
                  <a:schemeClr val="tx1"/>
                </a:solidFill>
              </a:rPr>
              <a:t>Prostate</a:t>
            </a:r>
          </a:p>
          <a:p>
            <a:r>
              <a:rPr lang="fr-FR" sz="1600" dirty="0">
                <a:solidFill>
                  <a:schemeClr val="tx1"/>
                </a:solidFill>
              </a:rPr>
              <a:t>Urètre</a:t>
            </a:r>
          </a:p>
          <a:p>
            <a:endParaRPr lang="fr-FR" sz="1600" dirty="0">
              <a:solidFill>
                <a:schemeClr val="tx1"/>
              </a:solidFill>
            </a:endParaRPr>
          </a:p>
        </p:txBody>
      </p:sp>
      <p:sp>
        <p:nvSpPr>
          <p:cNvPr id="13" name="Espace réservé du contenu 2"/>
          <p:cNvSpPr txBox="1">
            <a:spLocks/>
          </p:cNvSpPr>
          <p:nvPr/>
        </p:nvSpPr>
        <p:spPr>
          <a:xfrm>
            <a:off x="3865913" y="2898600"/>
            <a:ext cx="1249482" cy="2946108"/>
          </a:xfrm>
          <a:prstGeom prst="rect">
            <a:avLst/>
          </a:prstGeom>
          <a:solidFill>
            <a:srgbClr val="ED4FB6"/>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1"/>
                </a:solidFill>
              </a:rPr>
              <a:t>Ovaires</a:t>
            </a:r>
          </a:p>
          <a:p>
            <a:r>
              <a:rPr lang="fr-FR" sz="1600" dirty="0">
                <a:solidFill>
                  <a:schemeClr val="tx1"/>
                </a:solidFill>
              </a:rPr>
              <a:t>Trompes</a:t>
            </a:r>
          </a:p>
          <a:p>
            <a:r>
              <a:rPr lang="fr-FR" sz="1600" dirty="0">
                <a:solidFill>
                  <a:schemeClr val="tx1"/>
                </a:solidFill>
              </a:rPr>
              <a:t>Utérus</a:t>
            </a:r>
          </a:p>
          <a:p>
            <a:endParaRPr lang="fr-FR" sz="1600" dirty="0">
              <a:solidFill>
                <a:schemeClr val="tx1"/>
              </a:solidFill>
            </a:endParaRPr>
          </a:p>
        </p:txBody>
      </p:sp>
      <p:sp>
        <p:nvSpPr>
          <p:cNvPr id="14" name="Espace réservé du contenu 2"/>
          <p:cNvSpPr txBox="1">
            <a:spLocks/>
          </p:cNvSpPr>
          <p:nvPr/>
        </p:nvSpPr>
        <p:spPr>
          <a:xfrm>
            <a:off x="5548067" y="2898600"/>
            <a:ext cx="1249482" cy="2946108"/>
          </a:xfrm>
          <a:prstGeom prst="rect">
            <a:avLst/>
          </a:prstGeom>
          <a:solidFill>
            <a:srgbClr val="FF0000"/>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solidFill>
                  <a:schemeClr val="tx1"/>
                </a:solidFill>
              </a:rPr>
              <a:t>Aorte abdominale</a:t>
            </a:r>
          </a:p>
          <a:p>
            <a:r>
              <a:rPr lang="fr-FR" sz="1200" dirty="0">
                <a:solidFill>
                  <a:schemeClr val="tx1"/>
                </a:solidFill>
              </a:rPr>
              <a:t>Infarctus </a:t>
            </a:r>
            <a:r>
              <a:rPr lang="fr-FR" sz="1200" dirty="0" err="1">
                <a:solidFill>
                  <a:schemeClr val="tx1"/>
                </a:solidFill>
              </a:rPr>
              <a:t>mésen-térique</a:t>
            </a:r>
            <a:endParaRPr lang="fr-FR" sz="1200" dirty="0">
              <a:solidFill>
                <a:schemeClr val="tx1"/>
              </a:solidFill>
            </a:endParaRPr>
          </a:p>
        </p:txBody>
      </p:sp>
      <p:sp>
        <p:nvSpPr>
          <p:cNvPr id="15" name="Espace réservé du contenu 2"/>
          <p:cNvSpPr txBox="1">
            <a:spLocks/>
          </p:cNvSpPr>
          <p:nvPr/>
        </p:nvSpPr>
        <p:spPr>
          <a:xfrm>
            <a:off x="7211291" y="2898600"/>
            <a:ext cx="1723548" cy="2946108"/>
          </a:xfrm>
          <a:prstGeom prst="rect">
            <a:avLst/>
          </a:prstGeom>
          <a:solidFill>
            <a:schemeClr val="bg1">
              <a:lumMod val="50000"/>
              <a:lumOff val="50000"/>
            </a:schemeClr>
          </a:solidFill>
          <a:ln>
            <a:solidFill>
              <a:schemeClr val="accent4"/>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tx1"/>
                </a:solidFill>
              </a:rPr>
              <a:t>Douleurs thoraciques projetées</a:t>
            </a:r>
          </a:p>
          <a:p>
            <a:pPr marL="449263" lvl="1" indent="-231775">
              <a:lnSpc>
                <a:spcPct val="100000"/>
              </a:lnSpc>
            </a:pPr>
            <a:r>
              <a:rPr lang="fr-FR" sz="1400" dirty="0">
                <a:solidFill>
                  <a:schemeClr val="tx1"/>
                </a:solidFill>
              </a:rPr>
              <a:t>IDM inférieur</a:t>
            </a:r>
          </a:p>
          <a:p>
            <a:pPr marL="449263" lvl="1" indent="-231775">
              <a:lnSpc>
                <a:spcPct val="100000"/>
              </a:lnSpc>
            </a:pPr>
            <a:r>
              <a:rPr lang="fr-FR" sz="1400" dirty="0">
                <a:solidFill>
                  <a:schemeClr val="tx1"/>
                </a:solidFill>
              </a:rPr>
              <a:t>EP</a:t>
            </a:r>
          </a:p>
          <a:p>
            <a:pPr marL="449263" lvl="1" indent="-231775">
              <a:lnSpc>
                <a:spcPct val="100000"/>
              </a:lnSpc>
            </a:pPr>
            <a:r>
              <a:rPr lang="fr-FR" sz="1400" dirty="0">
                <a:solidFill>
                  <a:schemeClr val="tx1"/>
                </a:solidFill>
              </a:rPr>
              <a:t>Epanchement pleural</a:t>
            </a:r>
          </a:p>
          <a:p>
            <a:r>
              <a:rPr lang="fr-FR" sz="1800" dirty="0">
                <a:solidFill>
                  <a:schemeClr val="tx1"/>
                </a:solidFill>
              </a:rPr>
              <a:t>Causes rares</a:t>
            </a:r>
          </a:p>
          <a:p>
            <a:pPr marL="449263" lvl="1" indent="-231775">
              <a:lnSpc>
                <a:spcPct val="110000"/>
              </a:lnSpc>
            </a:pPr>
            <a:r>
              <a:rPr lang="fr-FR" sz="1400" dirty="0">
                <a:solidFill>
                  <a:schemeClr val="tx1"/>
                </a:solidFill>
              </a:rPr>
              <a:t>Insuffisance surrénalienne</a:t>
            </a:r>
          </a:p>
          <a:p>
            <a:pPr marL="449263" lvl="1" indent="-231775">
              <a:lnSpc>
                <a:spcPct val="110000"/>
              </a:lnSpc>
            </a:pPr>
            <a:r>
              <a:rPr lang="fr-FR" sz="1400" dirty="0">
                <a:solidFill>
                  <a:schemeClr val="tx1"/>
                </a:solidFill>
              </a:rPr>
              <a:t>Hypercalcémie</a:t>
            </a:r>
          </a:p>
          <a:p>
            <a:pPr marL="449263" lvl="1" indent="-231775">
              <a:lnSpc>
                <a:spcPct val="110000"/>
              </a:lnSpc>
            </a:pPr>
            <a:r>
              <a:rPr lang="fr-FR" sz="1400" dirty="0">
                <a:solidFill>
                  <a:schemeClr val="tx1"/>
                </a:solidFill>
              </a:rPr>
              <a:t>Maladie périodique</a:t>
            </a:r>
          </a:p>
          <a:p>
            <a:pPr marL="449263" lvl="1" indent="-231775">
              <a:lnSpc>
                <a:spcPct val="110000"/>
              </a:lnSpc>
            </a:pPr>
            <a:r>
              <a:rPr lang="fr-FR" sz="1400" dirty="0">
                <a:solidFill>
                  <a:schemeClr val="tx1"/>
                </a:solidFill>
              </a:rPr>
              <a:t>Porphyrie hépatique</a:t>
            </a:r>
            <a:endParaRPr lang="fr-FR" sz="1800" dirty="0">
              <a:solidFill>
                <a:schemeClr val="tx1"/>
              </a:solidFill>
            </a:endParaRPr>
          </a:p>
        </p:txBody>
      </p:sp>
      <p:sp>
        <p:nvSpPr>
          <p:cNvPr id="19" name="ZoneTexte 18"/>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a:solidFill>
                  <a:srgbClr val="002060"/>
                </a:solidFill>
                <a:latin typeface="Avenir Next" charset="0"/>
                <a:ea typeface="Avenir Next" charset="0"/>
                <a:cs typeface="Avenir Next" charset="0"/>
              </a:rPr>
              <a:t>Etiologie </a:t>
            </a:r>
            <a:r>
              <a:rPr lang="fr-FR" sz="2800" dirty="0">
                <a:solidFill>
                  <a:srgbClr val="002060"/>
                </a:solidFill>
                <a:latin typeface="Avenir Next" charset="0"/>
                <a:ea typeface="Avenir Next" charset="0"/>
                <a:cs typeface="Avenir Next" charset="0"/>
              </a:rPr>
              <a:t>?</a:t>
            </a:r>
          </a:p>
        </p:txBody>
      </p:sp>
      <p:sp>
        <p:nvSpPr>
          <p:cNvPr id="20" name="Espace réservé du contenu 2"/>
          <p:cNvSpPr txBox="1">
            <a:spLocks/>
          </p:cNvSpPr>
          <p:nvPr/>
        </p:nvSpPr>
        <p:spPr>
          <a:xfrm>
            <a:off x="446413" y="2458914"/>
            <a:ext cx="1249482" cy="283820"/>
          </a:xfrm>
          <a:prstGeom prst="rect">
            <a:avLst/>
          </a:prstGeom>
          <a:solidFill>
            <a:srgbClr val="00B050"/>
          </a:solidFill>
          <a:ln>
            <a:solidFill>
              <a:schemeClr val="accent4"/>
            </a:solidFill>
          </a:ln>
        </p:spPr>
        <p:txBody>
          <a:bodyPr anchor="ctr">
            <a:no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800">
                <a:solidFill>
                  <a:schemeClr val="tx1"/>
                </a:solidFill>
              </a:rPr>
              <a:t>Digestives</a:t>
            </a:r>
            <a:endParaRPr lang="fr-FR" sz="1800" dirty="0">
              <a:solidFill>
                <a:schemeClr val="tx1"/>
              </a:solidFill>
            </a:endParaRPr>
          </a:p>
        </p:txBody>
      </p:sp>
      <p:sp>
        <p:nvSpPr>
          <p:cNvPr id="21" name="Espace réservé du contenu 2"/>
          <p:cNvSpPr txBox="1">
            <a:spLocks/>
          </p:cNvSpPr>
          <p:nvPr/>
        </p:nvSpPr>
        <p:spPr>
          <a:xfrm>
            <a:off x="2156163" y="2458914"/>
            <a:ext cx="1249482" cy="283820"/>
          </a:xfrm>
          <a:prstGeom prst="rect">
            <a:avLst/>
          </a:prstGeom>
          <a:solidFill>
            <a:schemeClr val="accent6"/>
          </a:solidFill>
          <a:ln>
            <a:solidFill>
              <a:schemeClr val="accent4"/>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Urologiques</a:t>
            </a:r>
          </a:p>
        </p:txBody>
      </p:sp>
      <p:sp>
        <p:nvSpPr>
          <p:cNvPr id="22" name="Espace réservé du contenu 2"/>
          <p:cNvSpPr txBox="1">
            <a:spLocks/>
          </p:cNvSpPr>
          <p:nvPr/>
        </p:nvSpPr>
        <p:spPr>
          <a:xfrm>
            <a:off x="3852115" y="2458914"/>
            <a:ext cx="1249482" cy="283820"/>
          </a:xfrm>
          <a:prstGeom prst="rect">
            <a:avLst/>
          </a:prstGeom>
          <a:solidFill>
            <a:srgbClr val="ED4FB6"/>
          </a:solidFill>
          <a:ln>
            <a:solidFill>
              <a:schemeClr val="accent4"/>
            </a:solidFill>
          </a:ln>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Gynécologiques</a:t>
            </a:r>
          </a:p>
        </p:txBody>
      </p:sp>
      <p:sp>
        <p:nvSpPr>
          <p:cNvPr id="23" name="Espace réservé du contenu 2"/>
          <p:cNvSpPr txBox="1">
            <a:spLocks/>
          </p:cNvSpPr>
          <p:nvPr/>
        </p:nvSpPr>
        <p:spPr>
          <a:xfrm>
            <a:off x="5548067" y="2458914"/>
            <a:ext cx="1249482" cy="283820"/>
          </a:xfrm>
          <a:prstGeom prst="rect">
            <a:avLst/>
          </a:prstGeom>
          <a:solidFill>
            <a:srgbClr val="FF0000"/>
          </a:solidFill>
          <a:ln>
            <a:solidFill>
              <a:schemeClr val="accent4"/>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Vasculaires</a:t>
            </a:r>
          </a:p>
        </p:txBody>
      </p:sp>
      <p:sp>
        <p:nvSpPr>
          <p:cNvPr id="24" name="Espace réservé du contenu 2"/>
          <p:cNvSpPr txBox="1">
            <a:spLocks/>
          </p:cNvSpPr>
          <p:nvPr/>
        </p:nvSpPr>
        <p:spPr>
          <a:xfrm>
            <a:off x="7211291" y="2458914"/>
            <a:ext cx="1723548" cy="267194"/>
          </a:xfrm>
          <a:prstGeom prst="rect">
            <a:avLst/>
          </a:prstGeom>
          <a:solidFill>
            <a:schemeClr val="bg1">
              <a:lumMod val="50000"/>
              <a:lumOff val="50000"/>
            </a:schemeClr>
          </a:solidFill>
          <a:ln>
            <a:solidFill>
              <a:schemeClr val="accent4"/>
            </a:solid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tx1"/>
                </a:solidFill>
              </a:rPr>
              <a:t>Autres Causes</a:t>
            </a:r>
          </a:p>
        </p:txBody>
      </p:sp>
    </p:spTree>
    <p:extLst>
      <p:ext uri="{BB962C8B-B14F-4D97-AF65-F5344CB8AC3E}">
        <p14:creationId xmlns:p14="http://schemas.microsoft.com/office/powerpoint/2010/main" val="172826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014" y="1031966"/>
            <a:ext cx="2914650" cy="5086200"/>
          </a:xfrm>
          <a:ln>
            <a:solidFill>
              <a:schemeClr val="bg1"/>
            </a:solidFill>
          </a:ln>
        </p:spPr>
        <p:txBody>
          <a:bodyPr>
            <a:noAutofit/>
          </a:bodyPr>
          <a:lstStyle/>
          <a:p>
            <a:r>
              <a:rPr lang="fr-FR" sz="1200" dirty="0"/>
              <a:t>Mode d’apparition :</a:t>
            </a:r>
          </a:p>
          <a:p>
            <a:pPr lvl="1"/>
            <a:r>
              <a:rPr lang="fr-FR" sz="1200" dirty="0">
                <a:solidFill>
                  <a:schemeClr val="bg1"/>
                </a:solidFill>
              </a:rPr>
              <a:t>Très Brutale : </a:t>
            </a:r>
          </a:p>
          <a:p>
            <a:pPr lvl="2"/>
            <a:r>
              <a:rPr lang="fr-FR" sz="1200" dirty="0">
                <a:solidFill>
                  <a:schemeClr val="bg1"/>
                </a:solidFill>
              </a:rPr>
              <a:t>perforation organe creux (Colon, </a:t>
            </a:r>
            <a:r>
              <a:rPr lang="fr-FR" sz="1200" dirty="0" err="1">
                <a:solidFill>
                  <a:schemeClr val="bg1"/>
                </a:solidFill>
              </a:rPr>
              <a:t>Dudoénum</a:t>
            </a:r>
            <a:r>
              <a:rPr lang="is-IS" sz="1200" dirty="0">
                <a:solidFill>
                  <a:schemeClr val="bg1"/>
                </a:solidFill>
              </a:rPr>
              <a:t>…</a:t>
            </a:r>
            <a:r>
              <a:rPr lang="fr-FR" sz="1200" dirty="0">
                <a:solidFill>
                  <a:schemeClr val="bg1"/>
                </a:solidFill>
              </a:rPr>
              <a:t>)</a:t>
            </a:r>
          </a:p>
          <a:p>
            <a:pPr lvl="2"/>
            <a:r>
              <a:rPr lang="fr-FR" sz="1200" dirty="0">
                <a:solidFill>
                  <a:schemeClr val="bg1"/>
                </a:solidFill>
              </a:rPr>
              <a:t>Rupture (GEU, AAA)</a:t>
            </a:r>
          </a:p>
          <a:p>
            <a:pPr lvl="2"/>
            <a:r>
              <a:rPr lang="fr-FR" sz="1200" dirty="0">
                <a:solidFill>
                  <a:schemeClr val="bg1"/>
                </a:solidFill>
              </a:rPr>
              <a:t>douleur thoracique projetée : IDM, EP</a:t>
            </a:r>
          </a:p>
          <a:p>
            <a:pPr lvl="1"/>
            <a:r>
              <a:rPr lang="fr-FR" sz="1200" dirty="0">
                <a:solidFill>
                  <a:schemeClr val="bg1"/>
                </a:solidFill>
              </a:rPr>
              <a:t>Rapidement progressive</a:t>
            </a:r>
          </a:p>
          <a:p>
            <a:pPr lvl="2"/>
            <a:r>
              <a:rPr lang="fr-FR" sz="1200" dirty="0">
                <a:solidFill>
                  <a:schemeClr val="bg1"/>
                </a:solidFill>
              </a:rPr>
              <a:t>Strangulation</a:t>
            </a:r>
          </a:p>
          <a:p>
            <a:pPr lvl="2"/>
            <a:r>
              <a:rPr lang="fr-FR" sz="1200" dirty="0">
                <a:solidFill>
                  <a:schemeClr val="bg1"/>
                </a:solidFill>
              </a:rPr>
              <a:t>Ischémie</a:t>
            </a:r>
          </a:p>
          <a:p>
            <a:pPr lvl="2"/>
            <a:r>
              <a:rPr lang="fr-FR" sz="1200" dirty="0">
                <a:solidFill>
                  <a:schemeClr val="bg1"/>
                </a:solidFill>
              </a:rPr>
              <a:t>Coliques</a:t>
            </a:r>
          </a:p>
          <a:p>
            <a:pPr lvl="1"/>
            <a:r>
              <a:rPr lang="fr-FR" sz="1200" dirty="0">
                <a:solidFill>
                  <a:schemeClr val="bg1"/>
                </a:solidFill>
              </a:rPr>
              <a:t>Plus lente</a:t>
            </a:r>
          </a:p>
          <a:p>
            <a:pPr lvl="2"/>
            <a:r>
              <a:rPr lang="fr-FR" sz="1200" dirty="0">
                <a:solidFill>
                  <a:schemeClr val="bg1"/>
                </a:solidFill>
              </a:rPr>
              <a:t>Foyer infectieux profond</a:t>
            </a:r>
          </a:p>
          <a:p>
            <a:pPr lvl="2"/>
            <a:r>
              <a:rPr lang="fr-FR" sz="1200" dirty="0">
                <a:solidFill>
                  <a:schemeClr val="bg1"/>
                </a:solidFill>
              </a:rPr>
              <a:t>Obstruction</a:t>
            </a:r>
          </a:p>
        </p:txBody>
      </p:sp>
      <p:sp>
        <p:nvSpPr>
          <p:cNvPr id="5" name="Titre 1"/>
          <p:cNvSpPr txBox="1">
            <a:spLocks/>
          </p:cNvSpPr>
          <p:nvPr/>
        </p:nvSpPr>
        <p:spPr>
          <a:xfrm>
            <a:off x="615513" y="380723"/>
            <a:ext cx="7886700" cy="515865"/>
          </a:xfrm>
          <a:prstGeom prst="rect">
            <a:avLst/>
          </a:prstGeom>
          <a:solidFill>
            <a:schemeClr val="tx2"/>
          </a:solidFill>
          <a:ln>
            <a:solidFill>
              <a:schemeClr val="bg1"/>
            </a:solidFill>
          </a:ln>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fr-FR" sz="4050" dirty="0">
                <a:solidFill>
                  <a:schemeClr val="bg1"/>
                </a:solidFill>
              </a:rPr>
              <a:t>Douleur abdominale aiguë : Interrogatoire</a:t>
            </a:r>
          </a:p>
        </p:txBody>
      </p:sp>
      <p:sp>
        <p:nvSpPr>
          <p:cNvPr id="6" name="Espace réservé du contenu 2"/>
          <p:cNvSpPr txBox="1">
            <a:spLocks/>
          </p:cNvSpPr>
          <p:nvPr/>
        </p:nvSpPr>
        <p:spPr>
          <a:xfrm>
            <a:off x="3127664" y="1031965"/>
            <a:ext cx="2980527" cy="5086201"/>
          </a:xfrm>
          <a:prstGeom prst="rect">
            <a:avLst/>
          </a:prstGeom>
          <a:ln>
            <a:solidFill>
              <a:schemeClr val="bg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bg1"/>
                </a:solidFill>
              </a:rPr>
              <a:t>Facteur déclenchant/calmant :</a:t>
            </a:r>
          </a:p>
          <a:p>
            <a:pPr lvl="1"/>
            <a:r>
              <a:rPr lang="fr-FR" sz="1800" dirty="0">
                <a:solidFill>
                  <a:schemeClr val="bg1"/>
                </a:solidFill>
              </a:rPr>
              <a:t>Prise de repas</a:t>
            </a:r>
          </a:p>
          <a:p>
            <a:pPr lvl="2"/>
            <a:r>
              <a:rPr lang="fr-FR" sz="1800" dirty="0">
                <a:solidFill>
                  <a:schemeClr val="bg1"/>
                </a:solidFill>
              </a:rPr>
              <a:t>Déclenche :Lithiase biliaire</a:t>
            </a:r>
          </a:p>
          <a:p>
            <a:pPr lvl="2"/>
            <a:r>
              <a:rPr lang="fr-FR" sz="1800" dirty="0">
                <a:solidFill>
                  <a:schemeClr val="bg1"/>
                </a:solidFill>
              </a:rPr>
              <a:t>Soulage : Ulcère</a:t>
            </a:r>
          </a:p>
          <a:p>
            <a:pPr lvl="1"/>
            <a:r>
              <a:rPr lang="fr-FR" sz="1800" dirty="0">
                <a:solidFill>
                  <a:schemeClr val="bg1"/>
                </a:solidFill>
              </a:rPr>
              <a:t>Calmée en position de chien de fusil : Pancréatite</a:t>
            </a:r>
          </a:p>
          <a:p>
            <a:pPr lvl="1"/>
            <a:r>
              <a:rPr lang="fr-FR" sz="1800" dirty="0">
                <a:solidFill>
                  <a:schemeClr val="bg1"/>
                </a:solidFill>
              </a:rPr>
              <a:t>Prise d’AINS : ulcère</a:t>
            </a:r>
          </a:p>
          <a:p>
            <a:pPr lvl="1"/>
            <a:r>
              <a:rPr lang="fr-FR" sz="1800" dirty="0">
                <a:solidFill>
                  <a:schemeClr val="bg1"/>
                </a:solidFill>
              </a:rPr>
              <a:t>Prise d’alcool : Pancréatite aiguë</a:t>
            </a:r>
          </a:p>
          <a:p>
            <a:pPr lvl="1"/>
            <a:endParaRPr lang="fr-FR" sz="1800" dirty="0">
              <a:solidFill>
                <a:schemeClr val="bg1"/>
              </a:solidFill>
            </a:endParaRPr>
          </a:p>
        </p:txBody>
      </p:sp>
      <p:sp>
        <p:nvSpPr>
          <p:cNvPr id="7" name="Espace réservé du contenu 2"/>
          <p:cNvSpPr txBox="1">
            <a:spLocks/>
          </p:cNvSpPr>
          <p:nvPr/>
        </p:nvSpPr>
        <p:spPr>
          <a:xfrm>
            <a:off x="6108191" y="1031966"/>
            <a:ext cx="2848773" cy="5086200"/>
          </a:xfrm>
          <a:prstGeom prst="rect">
            <a:avLst/>
          </a:prstGeom>
          <a:ln>
            <a:solidFill>
              <a:schemeClr val="bg1"/>
            </a:solidFill>
          </a:ln>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solidFill>
                  <a:srgbClr val="FF0000"/>
                </a:solidFill>
              </a:rPr>
              <a:t>Signes associés :</a:t>
            </a:r>
          </a:p>
          <a:p>
            <a:pPr lvl="1"/>
            <a:r>
              <a:rPr lang="fr-FR" sz="1800" dirty="0">
                <a:solidFill>
                  <a:srgbClr val="FF0000"/>
                </a:solidFill>
              </a:rPr>
              <a:t>Fièvre </a:t>
            </a:r>
          </a:p>
          <a:p>
            <a:pPr lvl="2"/>
            <a:r>
              <a:rPr lang="fr-FR" sz="1500" dirty="0">
                <a:solidFill>
                  <a:srgbClr val="FF0000"/>
                </a:solidFill>
              </a:rPr>
              <a:t>Appendicite</a:t>
            </a:r>
          </a:p>
          <a:p>
            <a:pPr lvl="2"/>
            <a:r>
              <a:rPr lang="fr-FR" sz="1500" dirty="0" err="1">
                <a:solidFill>
                  <a:srgbClr val="FF0000"/>
                </a:solidFill>
              </a:rPr>
              <a:t>Diverticulite</a:t>
            </a:r>
            <a:endParaRPr lang="fr-FR" sz="1500" dirty="0">
              <a:solidFill>
                <a:srgbClr val="FF0000"/>
              </a:solidFill>
            </a:endParaRPr>
          </a:p>
          <a:p>
            <a:pPr lvl="2"/>
            <a:r>
              <a:rPr lang="fr-FR" sz="1500" dirty="0">
                <a:solidFill>
                  <a:srgbClr val="FF0000"/>
                </a:solidFill>
              </a:rPr>
              <a:t>Péritonites</a:t>
            </a:r>
          </a:p>
          <a:p>
            <a:pPr lvl="2"/>
            <a:r>
              <a:rPr lang="fr-FR" sz="1500" dirty="0">
                <a:solidFill>
                  <a:srgbClr val="FF0000"/>
                </a:solidFill>
              </a:rPr>
              <a:t>Pyélonéphrite</a:t>
            </a:r>
          </a:p>
          <a:p>
            <a:pPr lvl="2"/>
            <a:r>
              <a:rPr lang="fr-FR" sz="1500" dirty="0">
                <a:solidFill>
                  <a:srgbClr val="FF0000"/>
                </a:solidFill>
              </a:rPr>
              <a:t>Prostatite</a:t>
            </a:r>
          </a:p>
          <a:p>
            <a:pPr lvl="2"/>
            <a:r>
              <a:rPr lang="fr-FR" sz="1500" dirty="0">
                <a:solidFill>
                  <a:srgbClr val="FF0000"/>
                </a:solidFill>
              </a:rPr>
              <a:t>Salpingite</a:t>
            </a:r>
          </a:p>
          <a:p>
            <a:pPr lvl="2"/>
            <a:r>
              <a:rPr lang="fr-FR" sz="1500" dirty="0">
                <a:solidFill>
                  <a:srgbClr val="FF0000"/>
                </a:solidFill>
              </a:rPr>
              <a:t>Gastro-entérite</a:t>
            </a:r>
          </a:p>
          <a:p>
            <a:pPr lvl="1"/>
            <a:r>
              <a:rPr lang="fr-FR" sz="1800" dirty="0">
                <a:solidFill>
                  <a:srgbClr val="FF0000"/>
                </a:solidFill>
              </a:rPr>
              <a:t>Signes digestifs</a:t>
            </a:r>
          </a:p>
          <a:p>
            <a:pPr lvl="2"/>
            <a:r>
              <a:rPr lang="fr-FR" sz="1400" dirty="0">
                <a:solidFill>
                  <a:srgbClr val="FF0000"/>
                </a:solidFill>
              </a:rPr>
              <a:t>Arrêt des matières/gaz/vomissements = </a:t>
            </a:r>
            <a:r>
              <a:rPr lang="fr-FR" sz="1500" dirty="0">
                <a:solidFill>
                  <a:srgbClr val="FF0000"/>
                </a:solidFill>
              </a:rPr>
              <a:t>Syndrome occlusif</a:t>
            </a:r>
          </a:p>
          <a:p>
            <a:pPr lvl="2"/>
            <a:r>
              <a:rPr lang="fr-FR" sz="1500" dirty="0">
                <a:solidFill>
                  <a:srgbClr val="FF0000"/>
                </a:solidFill>
              </a:rPr>
              <a:t>Diarrhée, rectorragies</a:t>
            </a:r>
          </a:p>
          <a:p>
            <a:pPr lvl="1"/>
            <a:r>
              <a:rPr lang="fr-FR" sz="1800" dirty="0">
                <a:solidFill>
                  <a:srgbClr val="FF0000"/>
                </a:solidFill>
              </a:rPr>
              <a:t>Signes urinaires</a:t>
            </a:r>
          </a:p>
          <a:p>
            <a:pPr lvl="2"/>
            <a:r>
              <a:rPr lang="fr-FR" sz="1000" dirty="0">
                <a:solidFill>
                  <a:srgbClr val="FF0000"/>
                </a:solidFill>
              </a:rPr>
              <a:t>Brûlures mictionnelles</a:t>
            </a:r>
          </a:p>
          <a:p>
            <a:pPr lvl="2"/>
            <a:r>
              <a:rPr lang="fr-FR" sz="1000" dirty="0">
                <a:solidFill>
                  <a:srgbClr val="FF0000"/>
                </a:solidFill>
              </a:rPr>
              <a:t>Bandelette urinaire</a:t>
            </a:r>
          </a:p>
          <a:p>
            <a:pPr lvl="2"/>
            <a:r>
              <a:rPr lang="fr-FR" sz="1000" dirty="0">
                <a:solidFill>
                  <a:srgbClr val="FF0000"/>
                </a:solidFill>
              </a:rPr>
              <a:t>pollakiurie</a:t>
            </a:r>
          </a:p>
          <a:p>
            <a:pPr lvl="1"/>
            <a:r>
              <a:rPr lang="fr-FR" sz="1800" dirty="0">
                <a:solidFill>
                  <a:srgbClr val="FF0000"/>
                </a:solidFill>
              </a:rPr>
              <a:t>Signes gynécologiques</a:t>
            </a:r>
          </a:p>
          <a:p>
            <a:pPr lvl="2"/>
            <a:r>
              <a:rPr lang="fr-FR" sz="1400" dirty="0">
                <a:solidFill>
                  <a:srgbClr val="FF0000"/>
                </a:solidFill>
              </a:rPr>
              <a:t>DDR +++</a:t>
            </a:r>
          </a:p>
          <a:p>
            <a:pPr lvl="2"/>
            <a:r>
              <a:rPr lang="fr-FR" sz="1400" dirty="0">
                <a:solidFill>
                  <a:srgbClr val="FF0000"/>
                </a:solidFill>
              </a:rPr>
              <a:t>métrorragies</a:t>
            </a:r>
          </a:p>
          <a:p>
            <a:pPr lvl="2"/>
            <a:r>
              <a:rPr lang="fr-FR" sz="1400" dirty="0">
                <a:solidFill>
                  <a:srgbClr val="FF0000"/>
                </a:solidFill>
              </a:rPr>
              <a:t>pertes</a:t>
            </a:r>
          </a:p>
          <a:p>
            <a:pPr lvl="1"/>
            <a:endParaRPr lang="fr-FR" sz="1800" dirty="0">
              <a:solidFill>
                <a:srgbClr val="FF0000"/>
              </a:solidFill>
            </a:endParaRPr>
          </a:p>
        </p:txBody>
      </p:sp>
    </p:spTree>
    <p:extLst>
      <p:ext uri="{BB962C8B-B14F-4D97-AF65-F5344CB8AC3E}">
        <p14:creationId xmlns:p14="http://schemas.microsoft.com/office/powerpoint/2010/main" val="19811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A l’interrogatoire, la patiente prend la pilule, les dernière règles remontent à une semaine. Elle n’a pas vomi, n’a plus eu de selles depuis 24h mais a toujours des gaz. Elle est en revanche nauséeuse.</a:t>
            </a:r>
          </a:p>
          <a:p>
            <a:endParaRPr lang="fr-FR" sz="1600" dirty="0">
              <a:solidFill>
                <a:srgbClr val="002060"/>
              </a:solidFill>
            </a:endParaRPr>
          </a:p>
          <a:p>
            <a:r>
              <a:rPr lang="fr-FR" sz="1600" dirty="0">
                <a:solidFill>
                  <a:srgbClr val="002060"/>
                </a:solidFill>
              </a:rPr>
              <a:t>Quel examen physique allez-vous pratiquer afin d’orienter votre diagnostic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687556" y="2481943"/>
            <a:ext cx="1560969" cy="2677886"/>
          </a:xfrm>
          <a:prstGeom prst="rect">
            <a:avLst/>
          </a:prstGeom>
          <a:ln>
            <a:solidFill>
              <a:schemeClr val="bg1"/>
            </a:solidFill>
          </a:ln>
        </p:spPr>
        <p:txBody>
          <a:bodyPr>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400" b="1" u="sng" dirty="0">
                <a:solidFill>
                  <a:srgbClr val="0070C0"/>
                </a:solidFill>
              </a:rPr>
              <a:t>Inspection :</a:t>
            </a:r>
          </a:p>
          <a:p>
            <a:pPr marL="0" indent="0">
              <a:buFont typeface="Arial" pitchFamily="34" charset="0"/>
              <a:buNone/>
            </a:pPr>
            <a:r>
              <a:rPr lang="fr-FR" sz="1200" dirty="0"/>
              <a:t> </a:t>
            </a:r>
          </a:p>
        </p:txBody>
      </p:sp>
      <p:sp>
        <p:nvSpPr>
          <p:cNvPr id="7" name="Espace réservé du contenu 2"/>
          <p:cNvSpPr txBox="1">
            <a:spLocks/>
          </p:cNvSpPr>
          <p:nvPr/>
        </p:nvSpPr>
        <p:spPr>
          <a:xfrm>
            <a:off x="2480434" y="2481943"/>
            <a:ext cx="1582115"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u="sng" dirty="0">
                <a:solidFill>
                  <a:srgbClr val="0070C0"/>
                </a:solidFill>
              </a:rPr>
              <a:t>Palpation :</a:t>
            </a:r>
          </a:p>
        </p:txBody>
      </p:sp>
      <p:sp>
        <p:nvSpPr>
          <p:cNvPr id="8" name="Espace réservé du contenu 2"/>
          <p:cNvSpPr txBox="1">
            <a:spLocks/>
          </p:cNvSpPr>
          <p:nvPr/>
        </p:nvSpPr>
        <p:spPr>
          <a:xfrm>
            <a:off x="4294458" y="2481943"/>
            <a:ext cx="1792833"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Percussion :</a:t>
            </a:r>
            <a:r>
              <a:rPr lang="fr-FR" sz="1600" dirty="0">
                <a:solidFill>
                  <a:schemeClr val="bg1"/>
                </a:solidFill>
              </a:rPr>
              <a:t> </a:t>
            </a:r>
          </a:p>
          <a:p>
            <a:endParaRPr lang="fr-FR" sz="1600" dirty="0">
              <a:solidFill>
                <a:schemeClr val="bg1"/>
              </a:solidFill>
            </a:endParaRPr>
          </a:p>
        </p:txBody>
      </p:sp>
      <p:sp>
        <p:nvSpPr>
          <p:cNvPr id="9" name="Espace réservé du contenu 2"/>
          <p:cNvSpPr txBox="1">
            <a:spLocks/>
          </p:cNvSpPr>
          <p:nvPr/>
        </p:nvSpPr>
        <p:spPr>
          <a:xfrm>
            <a:off x="6319201" y="2481943"/>
            <a:ext cx="1792834"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Auscultation : </a:t>
            </a:r>
          </a:p>
          <a:p>
            <a:endParaRPr lang="fr-FR" sz="1600" dirty="0">
              <a:solidFill>
                <a:schemeClr val="bg1"/>
              </a:solidFill>
            </a:endParaRPr>
          </a:p>
        </p:txBody>
      </p:sp>
      <p:sp>
        <p:nvSpPr>
          <p:cNvPr id="11" name="ZoneTexte 10"/>
          <p:cNvSpPr txBox="1"/>
          <p:nvPr/>
        </p:nvSpPr>
        <p:spPr>
          <a:xfrm>
            <a:off x="220442" y="224840"/>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Examen physique ?</a:t>
            </a:r>
          </a:p>
        </p:txBody>
      </p:sp>
    </p:spTree>
    <p:extLst>
      <p:ext uri="{BB962C8B-B14F-4D97-AF65-F5344CB8AC3E}">
        <p14:creationId xmlns:p14="http://schemas.microsoft.com/office/powerpoint/2010/main" val="161149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A l’interrogatoire, la patiente prend la pilule, les dernière règles remontent à une semaine. Elle n’a pas vomi, n’a plus eu de selles depuis 24h mais a toujours des gaz. Elle est en revanche nauséeuse.</a:t>
            </a:r>
          </a:p>
          <a:p>
            <a:endParaRPr lang="fr-FR" sz="1600" dirty="0">
              <a:solidFill>
                <a:srgbClr val="002060"/>
              </a:solidFill>
            </a:endParaRPr>
          </a:p>
          <a:p>
            <a:r>
              <a:rPr lang="fr-FR" sz="1600" dirty="0">
                <a:solidFill>
                  <a:srgbClr val="002060"/>
                </a:solidFill>
              </a:rPr>
              <a:t>Quel examen physique allez-vous pratiquer afin d’orienter votre diagnostic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687556" y="2481943"/>
            <a:ext cx="1560969" cy="2677886"/>
          </a:xfrm>
          <a:prstGeom prst="rect">
            <a:avLst/>
          </a:prstGeom>
          <a:ln>
            <a:solidFill>
              <a:schemeClr val="bg1"/>
            </a:solidFill>
          </a:ln>
        </p:spPr>
        <p:txBody>
          <a:bodyPr>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400" b="1" u="sng" dirty="0">
                <a:solidFill>
                  <a:srgbClr val="0070C0"/>
                </a:solidFill>
              </a:rPr>
              <a:t>Inspection :</a:t>
            </a:r>
          </a:p>
          <a:p>
            <a:pPr marL="0" indent="0">
              <a:buFont typeface="Arial" pitchFamily="34" charset="0"/>
              <a:buNone/>
            </a:pPr>
            <a:r>
              <a:rPr lang="fr-FR" sz="1200" dirty="0"/>
              <a:t> </a:t>
            </a:r>
          </a:p>
          <a:p>
            <a:pPr marL="334963" lvl="1" indent="-334963"/>
            <a:r>
              <a:rPr lang="fr-FR" sz="1200" dirty="0">
                <a:solidFill>
                  <a:schemeClr val="bg1"/>
                </a:solidFill>
              </a:rPr>
              <a:t>Pâleur, marbrures</a:t>
            </a:r>
          </a:p>
          <a:p>
            <a:pPr marL="334963" lvl="1" indent="-334963"/>
            <a:r>
              <a:rPr lang="fr-FR" sz="1200" dirty="0">
                <a:solidFill>
                  <a:schemeClr val="bg1"/>
                </a:solidFill>
              </a:rPr>
              <a:t>Ictère</a:t>
            </a:r>
          </a:p>
          <a:p>
            <a:pPr marL="334963" lvl="1" indent="-334963"/>
            <a:r>
              <a:rPr lang="fr-FR" sz="1200" dirty="0">
                <a:solidFill>
                  <a:schemeClr val="bg1"/>
                </a:solidFill>
              </a:rPr>
              <a:t>Cicatrice chirurgicale</a:t>
            </a:r>
          </a:p>
          <a:p>
            <a:pPr marL="334963" lvl="1" indent="-334963"/>
            <a:r>
              <a:rPr lang="fr-FR" sz="1200" dirty="0">
                <a:solidFill>
                  <a:schemeClr val="bg1"/>
                </a:solidFill>
              </a:rPr>
              <a:t>Météorisme</a:t>
            </a:r>
          </a:p>
        </p:txBody>
      </p:sp>
      <p:sp>
        <p:nvSpPr>
          <p:cNvPr id="7" name="Espace réservé du contenu 2"/>
          <p:cNvSpPr txBox="1">
            <a:spLocks/>
          </p:cNvSpPr>
          <p:nvPr/>
        </p:nvSpPr>
        <p:spPr>
          <a:xfrm>
            <a:off x="2480434" y="2481943"/>
            <a:ext cx="1582115"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u="sng" dirty="0">
                <a:solidFill>
                  <a:srgbClr val="0070C0"/>
                </a:solidFill>
              </a:rPr>
              <a:t>Palpation :</a:t>
            </a:r>
          </a:p>
        </p:txBody>
      </p:sp>
      <p:sp>
        <p:nvSpPr>
          <p:cNvPr id="8" name="Espace réservé du contenu 2"/>
          <p:cNvSpPr txBox="1">
            <a:spLocks/>
          </p:cNvSpPr>
          <p:nvPr/>
        </p:nvSpPr>
        <p:spPr>
          <a:xfrm>
            <a:off x="4294458" y="2481943"/>
            <a:ext cx="1792833"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Percussion :</a:t>
            </a:r>
            <a:r>
              <a:rPr lang="fr-FR" sz="1600" dirty="0">
                <a:solidFill>
                  <a:schemeClr val="bg1"/>
                </a:solidFill>
              </a:rPr>
              <a:t> </a:t>
            </a:r>
          </a:p>
          <a:p>
            <a:endParaRPr lang="fr-FR" sz="1600" dirty="0">
              <a:solidFill>
                <a:schemeClr val="bg1"/>
              </a:solidFill>
            </a:endParaRPr>
          </a:p>
        </p:txBody>
      </p:sp>
      <p:sp>
        <p:nvSpPr>
          <p:cNvPr id="9" name="Espace réservé du contenu 2"/>
          <p:cNvSpPr txBox="1">
            <a:spLocks/>
          </p:cNvSpPr>
          <p:nvPr/>
        </p:nvSpPr>
        <p:spPr>
          <a:xfrm>
            <a:off x="6319201" y="2481943"/>
            <a:ext cx="1792834"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Auscultation : </a:t>
            </a:r>
          </a:p>
        </p:txBody>
      </p:sp>
      <p:sp>
        <p:nvSpPr>
          <p:cNvPr id="12" name="ZoneTexte 11"/>
          <p:cNvSpPr txBox="1"/>
          <p:nvPr/>
        </p:nvSpPr>
        <p:spPr>
          <a:xfrm>
            <a:off x="220442" y="224840"/>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Examen physique ?</a:t>
            </a:r>
          </a:p>
        </p:txBody>
      </p:sp>
    </p:spTree>
    <p:extLst>
      <p:ext uri="{BB962C8B-B14F-4D97-AF65-F5344CB8AC3E}">
        <p14:creationId xmlns:p14="http://schemas.microsoft.com/office/powerpoint/2010/main" val="19855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A l’interrogatoire, la patiente prend la </a:t>
            </a:r>
            <a:r>
              <a:rPr lang="fr-FR" sz="1600" dirty="0" err="1">
                <a:solidFill>
                  <a:srgbClr val="002060"/>
                </a:solidFill>
              </a:rPr>
              <a:t>pillule</a:t>
            </a:r>
            <a:r>
              <a:rPr lang="fr-FR" sz="1600" dirty="0">
                <a:solidFill>
                  <a:srgbClr val="002060"/>
                </a:solidFill>
              </a:rPr>
              <a:t>, les dernière règles remontent à une semaine. Elle n’a pas vomi, n’a plus eu de selles depuis 24h mais a toujours des gaz. Elle est en revanche nauséeuse.</a:t>
            </a:r>
          </a:p>
          <a:p>
            <a:endParaRPr lang="fr-FR" sz="1600" dirty="0">
              <a:solidFill>
                <a:srgbClr val="002060"/>
              </a:solidFill>
            </a:endParaRPr>
          </a:p>
          <a:p>
            <a:r>
              <a:rPr lang="fr-FR" sz="1600" dirty="0">
                <a:solidFill>
                  <a:srgbClr val="002060"/>
                </a:solidFill>
              </a:rPr>
              <a:t>Quel examen physique allez-vous pratiquer afin d’orienter votre diagnostic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687556" y="2481943"/>
            <a:ext cx="1560969" cy="2677886"/>
          </a:xfrm>
          <a:prstGeom prst="rect">
            <a:avLst/>
          </a:prstGeom>
          <a:ln>
            <a:solidFill>
              <a:schemeClr val="bg1"/>
            </a:solidFill>
          </a:ln>
        </p:spPr>
        <p:txBody>
          <a:bodyPr>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400" b="1" u="sng" dirty="0">
                <a:solidFill>
                  <a:srgbClr val="0070C0"/>
                </a:solidFill>
              </a:rPr>
              <a:t>Inspection :</a:t>
            </a:r>
          </a:p>
          <a:p>
            <a:pPr marL="0" indent="0">
              <a:buFont typeface="Arial" pitchFamily="34" charset="0"/>
              <a:buNone/>
            </a:pPr>
            <a:r>
              <a:rPr lang="fr-FR" sz="1200" dirty="0"/>
              <a:t> </a:t>
            </a:r>
          </a:p>
          <a:p>
            <a:pPr marL="334963" lvl="1" indent="-334963"/>
            <a:r>
              <a:rPr lang="fr-FR" sz="1200" dirty="0">
                <a:solidFill>
                  <a:schemeClr val="bg1"/>
                </a:solidFill>
              </a:rPr>
              <a:t>Pâleur, marbrures</a:t>
            </a:r>
          </a:p>
          <a:p>
            <a:pPr marL="334963" lvl="1" indent="-334963"/>
            <a:r>
              <a:rPr lang="fr-FR" sz="1200" dirty="0">
                <a:solidFill>
                  <a:schemeClr val="bg1"/>
                </a:solidFill>
              </a:rPr>
              <a:t>Ictère</a:t>
            </a:r>
          </a:p>
          <a:p>
            <a:pPr marL="334963" lvl="1" indent="-334963"/>
            <a:r>
              <a:rPr lang="fr-FR" sz="1200" dirty="0">
                <a:solidFill>
                  <a:schemeClr val="bg1"/>
                </a:solidFill>
              </a:rPr>
              <a:t>Cicatrice chirurgicale</a:t>
            </a:r>
          </a:p>
          <a:p>
            <a:pPr marL="334963" lvl="1" indent="-334963"/>
            <a:r>
              <a:rPr lang="fr-FR" sz="1200" dirty="0">
                <a:solidFill>
                  <a:schemeClr val="bg1"/>
                </a:solidFill>
              </a:rPr>
              <a:t>Météorisme</a:t>
            </a:r>
          </a:p>
        </p:txBody>
      </p:sp>
      <p:sp>
        <p:nvSpPr>
          <p:cNvPr id="7" name="Espace réservé du contenu 2"/>
          <p:cNvSpPr txBox="1">
            <a:spLocks/>
          </p:cNvSpPr>
          <p:nvPr/>
        </p:nvSpPr>
        <p:spPr>
          <a:xfrm>
            <a:off x="2480434" y="2481943"/>
            <a:ext cx="1582115"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u="sng" dirty="0">
                <a:solidFill>
                  <a:srgbClr val="0070C0"/>
                </a:solidFill>
              </a:rPr>
              <a:t>Palpation : « Quadrant par </a:t>
            </a:r>
            <a:r>
              <a:rPr lang="fr-FR" sz="1400" b="1" u="sng" dirty="0" err="1">
                <a:solidFill>
                  <a:srgbClr val="0070C0"/>
                </a:solidFill>
              </a:rPr>
              <a:t>quandrant</a:t>
            </a:r>
            <a:r>
              <a:rPr lang="fr-FR" sz="1400" b="1" u="sng" dirty="0">
                <a:solidFill>
                  <a:srgbClr val="0070C0"/>
                </a:solidFill>
              </a:rPr>
              <a:t> »</a:t>
            </a:r>
          </a:p>
          <a:p>
            <a:pPr marL="404813" lvl="1" indent="-282575"/>
            <a:r>
              <a:rPr lang="fr-FR" sz="1400" dirty="0">
                <a:solidFill>
                  <a:schemeClr val="bg1"/>
                </a:solidFill>
              </a:rPr>
              <a:t>Douleur élective</a:t>
            </a:r>
          </a:p>
          <a:p>
            <a:pPr marL="404813" lvl="1" indent="-282575"/>
            <a:r>
              <a:rPr lang="fr-FR" sz="1400" dirty="0">
                <a:solidFill>
                  <a:schemeClr val="bg1"/>
                </a:solidFill>
              </a:rPr>
              <a:t>Défense</a:t>
            </a:r>
          </a:p>
          <a:p>
            <a:pPr marL="404813" lvl="1" indent="-282575"/>
            <a:r>
              <a:rPr lang="fr-FR" sz="1400" dirty="0">
                <a:solidFill>
                  <a:schemeClr val="bg1"/>
                </a:solidFill>
              </a:rPr>
              <a:t>Contracture</a:t>
            </a:r>
          </a:p>
          <a:p>
            <a:pPr marL="404813" lvl="1" indent="-282575"/>
            <a:r>
              <a:rPr lang="fr-FR" sz="1400" dirty="0">
                <a:solidFill>
                  <a:schemeClr val="bg1"/>
                </a:solidFill>
              </a:rPr>
              <a:t>Orifices herniaires +++</a:t>
            </a:r>
          </a:p>
        </p:txBody>
      </p:sp>
      <p:sp>
        <p:nvSpPr>
          <p:cNvPr id="8" name="Espace réservé du contenu 2"/>
          <p:cNvSpPr txBox="1">
            <a:spLocks/>
          </p:cNvSpPr>
          <p:nvPr/>
        </p:nvSpPr>
        <p:spPr>
          <a:xfrm>
            <a:off x="4294458" y="2481943"/>
            <a:ext cx="1792833"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Percussion :</a:t>
            </a:r>
            <a:r>
              <a:rPr lang="fr-FR" sz="1600" dirty="0">
                <a:solidFill>
                  <a:schemeClr val="bg1"/>
                </a:solidFill>
              </a:rPr>
              <a:t> </a:t>
            </a:r>
          </a:p>
          <a:p>
            <a:endParaRPr lang="fr-FR" sz="1600" dirty="0">
              <a:solidFill>
                <a:schemeClr val="bg1"/>
              </a:solidFill>
            </a:endParaRPr>
          </a:p>
        </p:txBody>
      </p:sp>
      <p:sp>
        <p:nvSpPr>
          <p:cNvPr id="9" name="Espace réservé du contenu 2"/>
          <p:cNvSpPr txBox="1">
            <a:spLocks/>
          </p:cNvSpPr>
          <p:nvPr/>
        </p:nvSpPr>
        <p:spPr>
          <a:xfrm>
            <a:off x="6319201" y="2481943"/>
            <a:ext cx="1792834"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Auscultation : </a:t>
            </a:r>
          </a:p>
          <a:p>
            <a:endParaRPr lang="fr-FR" sz="1600" dirty="0">
              <a:solidFill>
                <a:schemeClr val="bg1"/>
              </a:solidFill>
            </a:endParaRPr>
          </a:p>
        </p:txBody>
      </p:sp>
      <p:sp>
        <p:nvSpPr>
          <p:cNvPr id="11" name="ZoneTexte 10"/>
          <p:cNvSpPr txBox="1"/>
          <p:nvPr/>
        </p:nvSpPr>
        <p:spPr>
          <a:xfrm>
            <a:off x="220442" y="224840"/>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Examen physique ?</a:t>
            </a:r>
          </a:p>
        </p:txBody>
      </p:sp>
    </p:spTree>
    <p:extLst>
      <p:ext uri="{BB962C8B-B14F-4D97-AF65-F5344CB8AC3E}">
        <p14:creationId xmlns:p14="http://schemas.microsoft.com/office/powerpoint/2010/main" val="204040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A l’interrogatoire, la patiente prend la pilule, les dernière règles remontent à une semaine. Elle n’a pas vomi, n’a plus eu de selles depuis 24h mais a toujours des gaz. Elle est en revanche nauséeuse.</a:t>
            </a:r>
          </a:p>
          <a:p>
            <a:endParaRPr lang="fr-FR" sz="1600" dirty="0">
              <a:solidFill>
                <a:srgbClr val="002060"/>
              </a:solidFill>
            </a:endParaRPr>
          </a:p>
          <a:p>
            <a:r>
              <a:rPr lang="fr-FR" sz="1600" dirty="0">
                <a:solidFill>
                  <a:srgbClr val="002060"/>
                </a:solidFill>
              </a:rPr>
              <a:t>Quel examen physique allez-vous pratiquer afin d’orienter votre diagnostic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687556" y="2481943"/>
            <a:ext cx="1560969" cy="2677886"/>
          </a:xfrm>
          <a:prstGeom prst="rect">
            <a:avLst/>
          </a:prstGeom>
          <a:ln>
            <a:solidFill>
              <a:schemeClr val="bg1"/>
            </a:solidFill>
          </a:ln>
        </p:spPr>
        <p:txBody>
          <a:bodyPr>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400" b="1" u="sng" dirty="0">
                <a:solidFill>
                  <a:srgbClr val="0070C0"/>
                </a:solidFill>
              </a:rPr>
              <a:t>Inspection :</a:t>
            </a:r>
          </a:p>
          <a:p>
            <a:pPr marL="0" indent="0">
              <a:buFont typeface="Arial" pitchFamily="34" charset="0"/>
              <a:buNone/>
            </a:pPr>
            <a:r>
              <a:rPr lang="fr-FR" sz="1200" dirty="0"/>
              <a:t> </a:t>
            </a:r>
          </a:p>
          <a:p>
            <a:pPr marL="334963" lvl="1" indent="-334963"/>
            <a:r>
              <a:rPr lang="fr-FR" sz="1200" dirty="0">
                <a:solidFill>
                  <a:schemeClr val="bg1"/>
                </a:solidFill>
              </a:rPr>
              <a:t>Pâleur, marbrures</a:t>
            </a:r>
          </a:p>
          <a:p>
            <a:pPr marL="334963" lvl="1" indent="-334963"/>
            <a:r>
              <a:rPr lang="fr-FR" sz="1200" dirty="0">
                <a:solidFill>
                  <a:schemeClr val="bg1"/>
                </a:solidFill>
              </a:rPr>
              <a:t>Ictère</a:t>
            </a:r>
          </a:p>
          <a:p>
            <a:pPr marL="334963" lvl="1" indent="-334963"/>
            <a:r>
              <a:rPr lang="fr-FR" sz="1200" dirty="0">
                <a:solidFill>
                  <a:schemeClr val="bg1"/>
                </a:solidFill>
              </a:rPr>
              <a:t>Cicatrice chirurgicale</a:t>
            </a:r>
          </a:p>
          <a:p>
            <a:pPr marL="334963" lvl="1" indent="-334963"/>
            <a:r>
              <a:rPr lang="fr-FR" sz="1200" dirty="0">
                <a:solidFill>
                  <a:schemeClr val="bg1"/>
                </a:solidFill>
              </a:rPr>
              <a:t>Météorisme</a:t>
            </a:r>
          </a:p>
        </p:txBody>
      </p:sp>
      <p:sp>
        <p:nvSpPr>
          <p:cNvPr id="7" name="Espace réservé du contenu 2"/>
          <p:cNvSpPr txBox="1">
            <a:spLocks/>
          </p:cNvSpPr>
          <p:nvPr/>
        </p:nvSpPr>
        <p:spPr>
          <a:xfrm>
            <a:off x="2480434" y="2481943"/>
            <a:ext cx="1582115"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u="sng" dirty="0">
                <a:solidFill>
                  <a:srgbClr val="0070C0"/>
                </a:solidFill>
              </a:rPr>
              <a:t>Palpation : « Quadrant par </a:t>
            </a:r>
            <a:r>
              <a:rPr lang="fr-FR" sz="1400" b="1" u="sng" dirty="0" err="1">
                <a:solidFill>
                  <a:srgbClr val="0070C0"/>
                </a:solidFill>
              </a:rPr>
              <a:t>quandrant</a:t>
            </a:r>
            <a:r>
              <a:rPr lang="fr-FR" sz="1400" b="1" u="sng" dirty="0">
                <a:solidFill>
                  <a:srgbClr val="0070C0"/>
                </a:solidFill>
              </a:rPr>
              <a:t> »</a:t>
            </a:r>
          </a:p>
          <a:p>
            <a:pPr marL="404813" lvl="1" indent="-282575"/>
            <a:r>
              <a:rPr lang="fr-FR" sz="1400" dirty="0">
                <a:solidFill>
                  <a:schemeClr val="bg1"/>
                </a:solidFill>
              </a:rPr>
              <a:t>Douleur élective</a:t>
            </a:r>
          </a:p>
          <a:p>
            <a:pPr marL="404813" lvl="1" indent="-282575"/>
            <a:r>
              <a:rPr lang="fr-FR" sz="1400" dirty="0">
                <a:solidFill>
                  <a:schemeClr val="bg1"/>
                </a:solidFill>
              </a:rPr>
              <a:t>Défense</a:t>
            </a:r>
          </a:p>
          <a:p>
            <a:pPr marL="404813" lvl="1" indent="-282575"/>
            <a:r>
              <a:rPr lang="fr-FR" sz="1400" dirty="0">
                <a:solidFill>
                  <a:schemeClr val="bg1"/>
                </a:solidFill>
              </a:rPr>
              <a:t>Contracture</a:t>
            </a:r>
          </a:p>
          <a:p>
            <a:pPr marL="404813" lvl="1" indent="-282575"/>
            <a:r>
              <a:rPr lang="fr-FR" sz="1400" dirty="0">
                <a:solidFill>
                  <a:schemeClr val="bg1"/>
                </a:solidFill>
              </a:rPr>
              <a:t>Orifices herniaires +++</a:t>
            </a:r>
          </a:p>
        </p:txBody>
      </p:sp>
      <p:sp>
        <p:nvSpPr>
          <p:cNvPr id="8" name="Espace réservé du contenu 2"/>
          <p:cNvSpPr txBox="1">
            <a:spLocks/>
          </p:cNvSpPr>
          <p:nvPr/>
        </p:nvSpPr>
        <p:spPr>
          <a:xfrm>
            <a:off x="4294458" y="2481943"/>
            <a:ext cx="1792833"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Percussion :</a:t>
            </a:r>
            <a:r>
              <a:rPr lang="fr-FR" sz="1600" dirty="0">
                <a:solidFill>
                  <a:schemeClr val="bg1"/>
                </a:solidFill>
              </a:rPr>
              <a:t> </a:t>
            </a:r>
          </a:p>
          <a:p>
            <a:endParaRPr lang="fr-FR" sz="1600" dirty="0">
              <a:solidFill>
                <a:schemeClr val="bg1"/>
              </a:solidFill>
            </a:endParaRPr>
          </a:p>
          <a:p>
            <a:pPr marL="369888" lvl="1" indent="-230188"/>
            <a:r>
              <a:rPr lang="fr-FR" sz="1400" dirty="0">
                <a:solidFill>
                  <a:schemeClr val="bg1"/>
                </a:solidFill>
              </a:rPr>
              <a:t>Tympanisme</a:t>
            </a:r>
          </a:p>
          <a:p>
            <a:pPr marL="369888" lvl="1" indent="-230188"/>
            <a:r>
              <a:rPr lang="fr-FR" sz="1400" dirty="0">
                <a:solidFill>
                  <a:schemeClr val="bg1"/>
                </a:solidFill>
              </a:rPr>
              <a:t>Matité (déclive)</a:t>
            </a:r>
          </a:p>
        </p:txBody>
      </p:sp>
      <p:sp>
        <p:nvSpPr>
          <p:cNvPr id="9" name="Espace réservé du contenu 2"/>
          <p:cNvSpPr txBox="1">
            <a:spLocks/>
          </p:cNvSpPr>
          <p:nvPr/>
        </p:nvSpPr>
        <p:spPr>
          <a:xfrm>
            <a:off x="6319201" y="2481943"/>
            <a:ext cx="1792834"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Auscultation : </a:t>
            </a:r>
          </a:p>
          <a:p>
            <a:endParaRPr lang="fr-FR" sz="1600" dirty="0">
              <a:solidFill>
                <a:schemeClr val="bg1"/>
              </a:solidFill>
            </a:endParaRPr>
          </a:p>
        </p:txBody>
      </p:sp>
      <p:sp>
        <p:nvSpPr>
          <p:cNvPr id="11" name="ZoneTexte 10"/>
          <p:cNvSpPr txBox="1"/>
          <p:nvPr/>
        </p:nvSpPr>
        <p:spPr>
          <a:xfrm>
            <a:off x="220442" y="224840"/>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Examen physique ?</a:t>
            </a:r>
          </a:p>
        </p:txBody>
      </p:sp>
    </p:spTree>
    <p:extLst>
      <p:ext uri="{BB962C8B-B14F-4D97-AF65-F5344CB8AC3E}">
        <p14:creationId xmlns:p14="http://schemas.microsoft.com/office/powerpoint/2010/main" val="64573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1635630"/>
            <a:ext cx="8747125" cy="3041079"/>
          </a:xfrm>
          <a:prstGeom prst="rect">
            <a:avLst/>
          </a:prstGeom>
          <a:noFill/>
        </p:spPr>
        <p:txBody>
          <a:bodyPr wrap="square" lIns="180000" rtlCol="0">
            <a:noAutofit/>
          </a:bodyPr>
          <a:lstStyle/>
          <a:p>
            <a:r>
              <a:rPr lang="fr-FR" sz="1600" dirty="0">
                <a:solidFill>
                  <a:srgbClr val="002060"/>
                </a:solidFill>
              </a:rPr>
              <a:t>Vous êtes l’interne de chirurgie de garde. Vous venez de terminer une intervention il y a une heure, et venez de vous endormir. Il est 3 heures du matin, lorsque votre BIP sonne de nouveau. Il s’agit du médecin urgentiste, qui souhaite avoir votre avis concernant une femme de 23 ans se présentant aux urgences pour douleurs abdominales.</a:t>
            </a:r>
          </a:p>
          <a:p>
            <a:endParaRPr lang="fr-FR" sz="1600" dirty="0">
              <a:solidFill>
                <a:srgbClr val="002060"/>
              </a:solidFill>
            </a:endParaRPr>
          </a:p>
          <a:p>
            <a:r>
              <a:rPr lang="fr-FR" sz="1600" dirty="0">
                <a:solidFill>
                  <a:srgbClr val="002060"/>
                </a:solidFill>
              </a:rPr>
              <a:t>L’urgentiste souhaite savoir si vous souhaitez vous déplacer et examiner la patiente </a:t>
            </a:r>
            <a:r>
              <a:rPr lang="fr-FR" sz="1600" b="1" u="sng" dirty="0">
                <a:solidFill>
                  <a:srgbClr val="00B0F0"/>
                </a:solidFill>
              </a:rPr>
              <a:t>immédiatement</a:t>
            </a:r>
            <a:r>
              <a:rPr lang="fr-FR" sz="1600" dirty="0">
                <a:solidFill>
                  <a:srgbClr val="002060"/>
                </a:solidFill>
              </a:rPr>
              <a:t> ou bien si vous souhaitez vous déplacer une fois que les résultats du bilan seront disponibles.</a:t>
            </a:r>
          </a:p>
          <a:p>
            <a:endParaRPr lang="fr-FR" sz="1600" dirty="0">
              <a:solidFill>
                <a:srgbClr val="002060"/>
              </a:solidFill>
            </a:endParaRP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t="24997" b="27687"/>
          <a:stretch/>
        </p:blipFill>
        <p:spPr>
          <a:xfrm>
            <a:off x="5303522" y="224841"/>
            <a:ext cx="3319106" cy="1410789"/>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13509" y="4619252"/>
            <a:ext cx="2058094" cy="1541584"/>
          </a:xfrm>
          <a:prstGeom prst="rect">
            <a:avLst/>
          </a:prstGeom>
          <a:ln>
            <a:solidFill>
              <a:srgbClr val="FFC000"/>
            </a:solidFill>
          </a:ln>
        </p:spPr>
      </p:pic>
      <p:pic>
        <p:nvPicPr>
          <p:cNvPr id="7" name="Image 6"/>
          <p:cNvPicPr>
            <a:picLocks noChangeAspect="1"/>
          </p:cNvPicPr>
          <p:nvPr/>
        </p:nvPicPr>
        <p:blipFill rotWithShape="1">
          <a:blip r:embed="rId4" cstate="email">
            <a:extLst>
              <a:ext uri="{28A0092B-C50C-407E-A947-70E740481C1C}">
                <a14:useLocalDpi xmlns:a14="http://schemas.microsoft.com/office/drawing/2010/main" val="0"/>
              </a:ext>
            </a:extLst>
          </a:blip>
          <a:srcRect l="7286" r="5702" b="16757"/>
          <a:stretch/>
        </p:blipFill>
        <p:spPr>
          <a:xfrm>
            <a:off x="5439773" y="4647980"/>
            <a:ext cx="2116183" cy="1484127"/>
          </a:xfrm>
          <a:prstGeom prst="rect">
            <a:avLst/>
          </a:prstGeom>
          <a:ln>
            <a:solidFill>
              <a:srgbClr val="0070C0"/>
            </a:solidFill>
          </a:ln>
        </p:spPr>
      </p:pic>
      <p:sp>
        <p:nvSpPr>
          <p:cNvPr id="8" name="Flèche vers le bas 7"/>
          <p:cNvSpPr/>
          <p:nvPr/>
        </p:nvSpPr>
        <p:spPr>
          <a:xfrm rot="2649581">
            <a:off x="3944983" y="4441371"/>
            <a:ext cx="431074" cy="744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18730125">
            <a:off x="4753635" y="4413706"/>
            <a:ext cx="431074" cy="744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432363" y="3972581"/>
            <a:ext cx="4232366" cy="312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002060"/>
                </a:solidFill>
              </a:rPr>
              <a:t>Quels sont vos critères décisionnels ?</a:t>
            </a:r>
            <a:endParaRPr lang="fr-FR" dirty="0">
              <a:solidFill>
                <a:srgbClr val="002060"/>
              </a:solidFill>
            </a:endParaRPr>
          </a:p>
        </p:txBody>
      </p:sp>
    </p:spTree>
    <p:extLst>
      <p:ext uri="{BB962C8B-B14F-4D97-AF65-F5344CB8AC3E}">
        <p14:creationId xmlns:p14="http://schemas.microsoft.com/office/powerpoint/2010/main" val="99630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sp>
        <p:nvSpPr>
          <p:cNvPr id="5" name="ZoneTexte 4"/>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A l’interrogatoire, la patiente prend la pilule, les dernière règles remontent à une semaine. Elle n’a pas vomi, n’a plus eu de selles depuis 24h mais a toujours des gaz. Elle est en revanche nauséeuse.</a:t>
            </a:r>
          </a:p>
          <a:p>
            <a:endParaRPr lang="fr-FR" sz="1600" dirty="0">
              <a:solidFill>
                <a:srgbClr val="002060"/>
              </a:solidFill>
            </a:endParaRPr>
          </a:p>
          <a:p>
            <a:r>
              <a:rPr lang="fr-FR" sz="1600" dirty="0">
                <a:solidFill>
                  <a:srgbClr val="002060"/>
                </a:solidFill>
              </a:rPr>
              <a:t>Quel examen physique allez-vous pratiquer afin d’orienter votre diagnostic ?</a:t>
            </a:r>
          </a:p>
          <a:p>
            <a:endParaRPr lang="fr-FR" sz="1600" b="1" dirty="0">
              <a:solidFill>
                <a:srgbClr val="002060"/>
              </a:solidFill>
            </a:endParaRPr>
          </a:p>
          <a:p>
            <a:pPr marL="742950" lvl="1" indent="-285750">
              <a:buFont typeface="Arial" charset="0"/>
              <a:buChar char="•"/>
            </a:pPr>
            <a:endParaRPr lang="fr-FR" sz="1600" dirty="0">
              <a:solidFill>
                <a:srgbClr val="002060"/>
              </a:solidFill>
            </a:endParaRPr>
          </a:p>
        </p:txBody>
      </p:sp>
      <p:sp>
        <p:nvSpPr>
          <p:cNvPr id="6" name="Espace réservé du contenu 2"/>
          <p:cNvSpPr txBox="1">
            <a:spLocks/>
          </p:cNvSpPr>
          <p:nvPr/>
        </p:nvSpPr>
        <p:spPr>
          <a:xfrm>
            <a:off x="687556" y="2481943"/>
            <a:ext cx="1560969" cy="2677886"/>
          </a:xfrm>
          <a:prstGeom prst="rect">
            <a:avLst/>
          </a:prstGeom>
          <a:ln>
            <a:solidFill>
              <a:schemeClr val="bg1"/>
            </a:solidFill>
          </a:ln>
        </p:spPr>
        <p:txBody>
          <a:bodyPr>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1400" b="1" u="sng" dirty="0">
                <a:solidFill>
                  <a:srgbClr val="0070C0"/>
                </a:solidFill>
              </a:rPr>
              <a:t>Inspection :</a:t>
            </a:r>
          </a:p>
          <a:p>
            <a:pPr marL="0" indent="0">
              <a:buFont typeface="Arial" pitchFamily="34" charset="0"/>
              <a:buNone/>
            </a:pPr>
            <a:r>
              <a:rPr lang="fr-FR" sz="1200" dirty="0"/>
              <a:t> </a:t>
            </a:r>
          </a:p>
          <a:p>
            <a:pPr marL="334963" lvl="1" indent="-334963"/>
            <a:r>
              <a:rPr lang="fr-FR" sz="1200" dirty="0">
                <a:solidFill>
                  <a:schemeClr val="bg1"/>
                </a:solidFill>
              </a:rPr>
              <a:t>Pâleur, marbrures</a:t>
            </a:r>
          </a:p>
          <a:p>
            <a:pPr marL="334963" lvl="1" indent="-334963"/>
            <a:r>
              <a:rPr lang="fr-FR" sz="1200" dirty="0">
                <a:solidFill>
                  <a:schemeClr val="bg1"/>
                </a:solidFill>
              </a:rPr>
              <a:t>Ictère</a:t>
            </a:r>
          </a:p>
          <a:p>
            <a:pPr marL="334963" lvl="1" indent="-334963"/>
            <a:r>
              <a:rPr lang="fr-FR" sz="1200" dirty="0">
                <a:solidFill>
                  <a:schemeClr val="bg1"/>
                </a:solidFill>
              </a:rPr>
              <a:t>Cicatrice chirurgicale</a:t>
            </a:r>
          </a:p>
          <a:p>
            <a:pPr marL="334963" lvl="1" indent="-334963"/>
            <a:r>
              <a:rPr lang="fr-FR" sz="1200" dirty="0">
                <a:solidFill>
                  <a:schemeClr val="bg1"/>
                </a:solidFill>
              </a:rPr>
              <a:t>Météorisme</a:t>
            </a:r>
          </a:p>
        </p:txBody>
      </p:sp>
      <p:sp>
        <p:nvSpPr>
          <p:cNvPr id="7" name="Espace réservé du contenu 2"/>
          <p:cNvSpPr txBox="1">
            <a:spLocks/>
          </p:cNvSpPr>
          <p:nvPr/>
        </p:nvSpPr>
        <p:spPr>
          <a:xfrm>
            <a:off x="2480434" y="2481943"/>
            <a:ext cx="1582115"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u="sng" dirty="0">
                <a:solidFill>
                  <a:srgbClr val="0070C0"/>
                </a:solidFill>
              </a:rPr>
              <a:t>Palpation : « Quadrant par </a:t>
            </a:r>
            <a:r>
              <a:rPr lang="fr-FR" sz="1400" b="1" u="sng" dirty="0" err="1">
                <a:solidFill>
                  <a:srgbClr val="0070C0"/>
                </a:solidFill>
              </a:rPr>
              <a:t>quandrant</a:t>
            </a:r>
            <a:r>
              <a:rPr lang="fr-FR" sz="1400" b="1" u="sng" dirty="0">
                <a:solidFill>
                  <a:srgbClr val="0070C0"/>
                </a:solidFill>
              </a:rPr>
              <a:t> »</a:t>
            </a:r>
          </a:p>
          <a:p>
            <a:pPr marL="404813" lvl="1" indent="-282575"/>
            <a:r>
              <a:rPr lang="fr-FR" sz="1400" dirty="0">
                <a:solidFill>
                  <a:schemeClr val="bg1"/>
                </a:solidFill>
              </a:rPr>
              <a:t>Douleur élective</a:t>
            </a:r>
          </a:p>
          <a:p>
            <a:pPr marL="404813" lvl="1" indent="-282575"/>
            <a:r>
              <a:rPr lang="fr-FR" sz="1400" dirty="0">
                <a:solidFill>
                  <a:schemeClr val="bg1"/>
                </a:solidFill>
              </a:rPr>
              <a:t>Défense</a:t>
            </a:r>
          </a:p>
          <a:p>
            <a:pPr marL="404813" lvl="1" indent="-282575"/>
            <a:r>
              <a:rPr lang="fr-FR" sz="1400" dirty="0">
                <a:solidFill>
                  <a:schemeClr val="bg1"/>
                </a:solidFill>
              </a:rPr>
              <a:t>Contracture</a:t>
            </a:r>
          </a:p>
          <a:p>
            <a:pPr marL="404813" lvl="1" indent="-282575"/>
            <a:r>
              <a:rPr lang="fr-FR" sz="1400" dirty="0">
                <a:solidFill>
                  <a:schemeClr val="bg1"/>
                </a:solidFill>
              </a:rPr>
              <a:t>Orifices herniaires +++</a:t>
            </a:r>
          </a:p>
        </p:txBody>
      </p:sp>
      <p:sp>
        <p:nvSpPr>
          <p:cNvPr id="8" name="Espace réservé du contenu 2"/>
          <p:cNvSpPr txBox="1">
            <a:spLocks/>
          </p:cNvSpPr>
          <p:nvPr/>
        </p:nvSpPr>
        <p:spPr>
          <a:xfrm>
            <a:off x="4294458" y="2481943"/>
            <a:ext cx="1792833"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Percussion :</a:t>
            </a:r>
            <a:r>
              <a:rPr lang="fr-FR" sz="1600" dirty="0">
                <a:solidFill>
                  <a:schemeClr val="bg1"/>
                </a:solidFill>
              </a:rPr>
              <a:t> </a:t>
            </a:r>
          </a:p>
          <a:p>
            <a:endParaRPr lang="fr-FR" sz="1600" dirty="0">
              <a:solidFill>
                <a:schemeClr val="bg1"/>
              </a:solidFill>
            </a:endParaRPr>
          </a:p>
          <a:p>
            <a:pPr marL="369888" lvl="1" indent="-230188"/>
            <a:r>
              <a:rPr lang="fr-FR" sz="1400" dirty="0">
                <a:solidFill>
                  <a:schemeClr val="bg1"/>
                </a:solidFill>
              </a:rPr>
              <a:t>Tympanisme</a:t>
            </a:r>
          </a:p>
          <a:p>
            <a:pPr marL="369888" lvl="1" indent="-230188"/>
            <a:r>
              <a:rPr lang="fr-FR" sz="1400" dirty="0">
                <a:solidFill>
                  <a:schemeClr val="bg1"/>
                </a:solidFill>
              </a:rPr>
              <a:t>Matité (déclive)</a:t>
            </a:r>
          </a:p>
        </p:txBody>
      </p:sp>
      <p:sp>
        <p:nvSpPr>
          <p:cNvPr id="9" name="Espace réservé du contenu 2"/>
          <p:cNvSpPr txBox="1">
            <a:spLocks/>
          </p:cNvSpPr>
          <p:nvPr/>
        </p:nvSpPr>
        <p:spPr>
          <a:xfrm>
            <a:off x="6319201" y="2481943"/>
            <a:ext cx="1792834" cy="2677886"/>
          </a:xfrm>
          <a:prstGeom prst="rect">
            <a:avLst/>
          </a:prstGeom>
          <a:ln>
            <a:solidFill>
              <a:schemeClr val="bg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Auscultation : </a:t>
            </a:r>
          </a:p>
          <a:p>
            <a:endParaRPr lang="fr-FR" sz="1600" dirty="0">
              <a:solidFill>
                <a:schemeClr val="bg1"/>
              </a:solidFill>
            </a:endParaRPr>
          </a:p>
          <a:p>
            <a:pPr marL="280988" lvl="1" indent="176213"/>
            <a:r>
              <a:rPr lang="fr-FR" sz="1400" dirty="0">
                <a:solidFill>
                  <a:schemeClr val="bg1"/>
                </a:solidFill>
              </a:rPr>
              <a:t>Bruits hydro-aériques augmentés ?</a:t>
            </a:r>
          </a:p>
          <a:p>
            <a:pPr marL="280988" lvl="1" indent="176213"/>
            <a:r>
              <a:rPr lang="fr-FR" sz="1400" dirty="0">
                <a:solidFill>
                  <a:schemeClr val="bg1"/>
                </a:solidFill>
              </a:rPr>
              <a:t>Silence « sépulcral »</a:t>
            </a:r>
          </a:p>
        </p:txBody>
      </p:sp>
      <p:sp>
        <p:nvSpPr>
          <p:cNvPr id="10" name="Espace réservé du contenu 2"/>
          <p:cNvSpPr txBox="1">
            <a:spLocks/>
          </p:cNvSpPr>
          <p:nvPr/>
        </p:nvSpPr>
        <p:spPr>
          <a:xfrm>
            <a:off x="674494" y="5304433"/>
            <a:ext cx="7424479" cy="413472"/>
          </a:xfrm>
          <a:prstGeom prst="rect">
            <a:avLst/>
          </a:prstGeom>
          <a:solidFill>
            <a:srgbClr val="FFFF00"/>
          </a:solidFill>
          <a:ln>
            <a:solidFill>
              <a:schemeClr val="bg1">
                <a:lumMod val="50000"/>
                <a:lumOff val="50000"/>
              </a:schemeClr>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a:solidFill>
                  <a:srgbClr val="0070C0"/>
                </a:solidFill>
              </a:rPr>
              <a:t>+/- Touchers pelviens : </a:t>
            </a:r>
            <a:r>
              <a:rPr lang="fr-FR" sz="1600" dirty="0">
                <a:solidFill>
                  <a:schemeClr val="bg1"/>
                </a:solidFill>
              </a:rPr>
              <a:t>non systématiques, selon les données de l’examens </a:t>
            </a:r>
            <a:r>
              <a:rPr lang="fr-FR" sz="1600" dirty="0" err="1">
                <a:solidFill>
                  <a:schemeClr val="bg1"/>
                </a:solidFill>
              </a:rPr>
              <a:t>physques</a:t>
            </a:r>
            <a:r>
              <a:rPr lang="fr-FR" sz="1600" dirty="0">
                <a:solidFill>
                  <a:schemeClr val="bg1"/>
                </a:solidFill>
              </a:rPr>
              <a:t>, par un médecin entraîné</a:t>
            </a:r>
          </a:p>
        </p:txBody>
      </p:sp>
      <p:sp>
        <p:nvSpPr>
          <p:cNvPr id="11" name="ZoneTexte 10"/>
          <p:cNvSpPr txBox="1"/>
          <p:nvPr/>
        </p:nvSpPr>
        <p:spPr>
          <a:xfrm>
            <a:off x="220442" y="224840"/>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harset="0"/>
                <a:ea typeface="Avenir Next" charset="0"/>
                <a:cs typeface="Avenir Next" charset="0"/>
              </a:rPr>
              <a:t>Examen physique ?</a:t>
            </a:r>
          </a:p>
        </p:txBody>
      </p:sp>
    </p:spTree>
    <p:extLst>
      <p:ext uri="{BB962C8B-B14F-4D97-AF65-F5344CB8AC3E}">
        <p14:creationId xmlns:p14="http://schemas.microsoft.com/office/powerpoint/2010/main" val="193789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49431" y="544959"/>
            <a:ext cx="7886700" cy="515865"/>
          </a:xfrm>
          <a:prstGeom prst="rect">
            <a:avLst/>
          </a:prstGeom>
          <a:ln>
            <a:solidFill>
              <a:schemeClr val="bg1"/>
            </a:solidFill>
          </a:ln>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fr-FR" sz="4050" dirty="0">
                <a:solidFill>
                  <a:srgbClr val="0070C0"/>
                </a:solidFill>
              </a:rPr>
              <a:t>Douleur abdominale aiguë : Topographie</a:t>
            </a:r>
          </a:p>
        </p:txBody>
      </p:sp>
      <p:pic>
        <p:nvPicPr>
          <p:cNvPr id="1026" name="Picture 2" descr="ésultat de recherche d'images pour &quot;abdomen&quot;"/>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t="9777" b="9382"/>
          <a:stretch/>
        </p:blipFill>
        <p:spPr bwMode="auto">
          <a:xfrm>
            <a:off x="1672935" y="1620982"/>
            <a:ext cx="5839692" cy="41963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flipV="1">
            <a:off x="2452255" y="3075709"/>
            <a:ext cx="4384964" cy="26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452255" y="4514851"/>
            <a:ext cx="4384964" cy="1039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938155" y="1652156"/>
            <a:ext cx="10391" cy="416512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5309755" y="1636569"/>
            <a:ext cx="10391" cy="416512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17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49431" y="544959"/>
            <a:ext cx="7886700" cy="515865"/>
          </a:xfrm>
          <a:prstGeom prst="rect">
            <a:avLst/>
          </a:prstGeom>
          <a:ln>
            <a:solidFill>
              <a:schemeClr val="bg1"/>
            </a:solidFill>
          </a:ln>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fr-FR" sz="4050" dirty="0">
                <a:solidFill>
                  <a:srgbClr val="0070C0"/>
                </a:solidFill>
              </a:rPr>
              <a:t>Douleur abdominale aiguë : Topographie</a:t>
            </a:r>
          </a:p>
        </p:txBody>
      </p:sp>
      <p:pic>
        <p:nvPicPr>
          <p:cNvPr id="1026" name="Picture 2" descr="ésultat de recherche d'images pour &quot;abdomen&quot;"/>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t="9777" b="9382"/>
          <a:stretch/>
        </p:blipFill>
        <p:spPr bwMode="auto">
          <a:xfrm>
            <a:off x="1672935" y="1620982"/>
            <a:ext cx="5839692" cy="41963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flipV="1">
            <a:off x="2452255" y="3075709"/>
            <a:ext cx="4384964" cy="26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452255" y="4514851"/>
            <a:ext cx="4384964" cy="1039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938155" y="1652156"/>
            <a:ext cx="10391" cy="416512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5309755" y="1636569"/>
            <a:ext cx="10391" cy="416512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473036" y="2225433"/>
            <a:ext cx="1386918" cy="300082"/>
          </a:xfrm>
          <a:prstGeom prst="rect">
            <a:avLst/>
          </a:prstGeom>
          <a:noFill/>
          <a:ln>
            <a:solidFill>
              <a:srgbClr val="FF0000"/>
            </a:solidFill>
          </a:ln>
        </p:spPr>
        <p:txBody>
          <a:bodyPr wrap="none" rtlCol="0">
            <a:spAutoFit/>
          </a:bodyPr>
          <a:lstStyle/>
          <a:p>
            <a:r>
              <a:rPr lang="fr-FR" sz="1350">
                <a:solidFill>
                  <a:srgbClr val="002060"/>
                </a:solidFill>
              </a:rPr>
              <a:t>Hypochondre D</a:t>
            </a:r>
          </a:p>
        </p:txBody>
      </p:sp>
      <p:sp>
        <p:nvSpPr>
          <p:cNvPr id="22" name="ZoneTexte 21"/>
          <p:cNvSpPr txBox="1"/>
          <p:nvPr/>
        </p:nvSpPr>
        <p:spPr>
          <a:xfrm>
            <a:off x="5575815" y="2225433"/>
            <a:ext cx="1396536" cy="300082"/>
          </a:xfrm>
          <a:prstGeom prst="rect">
            <a:avLst/>
          </a:prstGeom>
          <a:noFill/>
          <a:ln>
            <a:solidFill>
              <a:srgbClr val="FF0000"/>
            </a:solidFill>
          </a:ln>
        </p:spPr>
        <p:txBody>
          <a:bodyPr wrap="none" rtlCol="0">
            <a:spAutoFit/>
          </a:bodyPr>
          <a:lstStyle/>
          <a:p>
            <a:r>
              <a:rPr lang="fr-FR" sz="1350" dirty="0">
                <a:solidFill>
                  <a:srgbClr val="002060"/>
                </a:solidFill>
              </a:rPr>
              <a:t>Hypochondre G</a:t>
            </a:r>
          </a:p>
        </p:txBody>
      </p:sp>
      <p:sp>
        <p:nvSpPr>
          <p:cNvPr id="23" name="ZoneTexte 22"/>
          <p:cNvSpPr txBox="1"/>
          <p:nvPr/>
        </p:nvSpPr>
        <p:spPr>
          <a:xfrm>
            <a:off x="4202710" y="2234046"/>
            <a:ext cx="915635" cy="300082"/>
          </a:xfrm>
          <a:prstGeom prst="rect">
            <a:avLst/>
          </a:prstGeom>
          <a:noFill/>
          <a:ln>
            <a:solidFill>
              <a:srgbClr val="FF0000"/>
            </a:solidFill>
          </a:ln>
        </p:spPr>
        <p:txBody>
          <a:bodyPr wrap="none" rtlCol="0">
            <a:spAutoFit/>
          </a:bodyPr>
          <a:lstStyle/>
          <a:p>
            <a:r>
              <a:rPr lang="fr-FR" sz="1350">
                <a:solidFill>
                  <a:srgbClr val="002060"/>
                </a:solidFill>
              </a:rPr>
              <a:t>Epigastre</a:t>
            </a:r>
            <a:endParaRPr lang="fr-FR" sz="1350" dirty="0">
              <a:solidFill>
                <a:srgbClr val="002060"/>
              </a:solidFill>
            </a:endParaRPr>
          </a:p>
        </p:txBody>
      </p:sp>
      <p:sp>
        <p:nvSpPr>
          <p:cNvPr id="24" name="ZoneTexte 23"/>
          <p:cNvSpPr txBox="1"/>
          <p:nvPr/>
        </p:nvSpPr>
        <p:spPr>
          <a:xfrm>
            <a:off x="4036365" y="3264663"/>
            <a:ext cx="1152961" cy="1131079"/>
          </a:xfrm>
          <a:prstGeom prst="rect">
            <a:avLst/>
          </a:prstGeom>
          <a:noFill/>
          <a:ln>
            <a:solidFill>
              <a:srgbClr val="FF0000"/>
            </a:solidFill>
          </a:ln>
        </p:spPr>
        <p:txBody>
          <a:bodyPr wrap="square" rtlCol="0">
            <a:spAutoFit/>
          </a:bodyPr>
          <a:lstStyle/>
          <a:p>
            <a:pPr algn="ctr"/>
            <a:r>
              <a:rPr lang="fr-FR" sz="1350" dirty="0">
                <a:solidFill>
                  <a:srgbClr val="002060"/>
                </a:solidFill>
              </a:rPr>
              <a:t>Région </a:t>
            </a:r>
          </a:p>
          <a:p>
            <a:pPr algn="ctr"/>
            <a:endParaRPr lang="fr-FR" sz="1350" dirty="0">
              <a:solidFill>
                <a:srgbClr val="002060"/>
              </a:solidFill>
            </a:endParaRPr>
          </a:p>
          <a:p>
            <a:pPr algn="ctr"/>
            <a:r>
              <a:rPr lang="fr-FR" sz="1350" dirty="0">
                <a:solidFill>
                  <a:srgbClr val="002060"/>
                </a:solidFill>
              </a:rPr>
              <a:t>péri-</a:t>
            </a:r>
          </a:p>
          <a:p>
            <a:pPr algn="ctr"/>
            <a:endParaRPr lang="fr-FR" sz="1350" dirty="0">
              <a:solidFill>
                <a:srgbClr val="002060"/>
              </a:solidFill>
            </a:endParaRPr>
          </a:p>
          <a:p>
            <a:pPr algn="ctr"/>
            <a:r>
              <a:rPr lang="fr-FR" sz="1350" dirty="0">
                <a:solidFill>
                  <a:srgbClr val="002060"/>
                </a:solidFill>
              </a:rPr>
              <a:t>ombilicale</a:t>
            </a:r>
          </a:p>
        </p:txBody>
      </p:sp>
      <p:sp>
        <p:nvSpPr>
          <p:cNvPr id="25" name="ZoneTexte 24"/>
          <p:cNvSpPr txBox="1"/>
          <p:nvPr/>
        </p:nvSpPr>
        <p:spPr>
          <a:xfrm>
            <a:off x="2922444" y="3680161"/>
            <a:ext cx="780983" cy="300082"/>
          </a:xfrm>
          <a:prstGeom prst="rect">
            <a:avLst/>
          </a:prstGeom>
          <a:noFill/>
          <a:ln>
            <a:solidFill>
              <a:srgbClr val="FF0000"/>
            </a:solidFill>
          </a:ln>
        </p:spPr>
        <p:txBody>
          <a:bodyPr wrap="none" rtlCol="0">
            <a:spAutoFit/>
          </a:bodyPr>
          <a:lstStyle/>
          <a:p>
            <a:r>
              <a:rPr lang="fr-FR" sz="1350">
                <a:solidFill>
                  <a:srgbClr val="002060"/>
                </a:solidFill>
              </a:rPr>
              <a:t>Flanc D</a:t>
            </a:r>
            <a:endParaRPr lang="fr-FR" sz="1350" dirty="0">
              <a:solidFill>
                <a:srgbClr val="002060"/>
              </a:solidFill>
            </a:endParaRPr>
          </a:p>
        </p:txBody>
      </p:sp>
      <p:sp>
        <p:nvSpPr>
          <p:cNvPr id="26" name="ZoneTexte 25"/>
          <p:cNvSpPr txBox="1"/>
          <p:nvPr/>
        </p:nvSpPr>
        <p:spPr>
          <a:xfrm>
            <a:off x="5552311" y="3680161"/>
            <a:ext cx="790601" cy="300082"/>
          </a:xfrm>
          <a:prstGeom prst="rect">
            <a:avLst/>
          </a:prstGeom>
          <a:noFill/>
          <a:ln>
            <a:solidFill>
              <a:srgbClr val="FF0000"/>
            </a:solidFill>
          </a:ln>
        </p:spPr>
        <p:txBody>
          <a:bodyPr wrap="none" rtlCol="0">
            <a:spAutoFit/>
          </a:bodyPr>
          <a:lstStyle/>
          <a:p>
            <a:r>
              <a:rPr lang="fr-FR" sz="1350" dirty="0">
                <a:solidFill>
                  <a:srgbClr val="002060"/>
                </a:solidFill>
              </a:rPr>
              <a:t>Flanc G</a:t>
            </a:r>
          </a:p>
        </p:txBody>
      </p:sp>
      <p:sp>
        <p:nvSpPr>
          <p:cNvPr id="27" name="ZoneTexte 26"/>
          <p:cNvSpPr txBox="1"/>
          <p:nvPr/>
        </p:nvSpPr>
        <p:spPr>
          <a:xfrm>
            <a:off x="2473036" y="4944433"/>
            <a:ext cx="1377300" cy="300082"/>
          </a:xfrm>
          <a:prstGeom prst="rect">
            <a:avLst/>
          </a:prstGeom>
          <a:noFill/>
          <a:ln>
            <a:solidFill>
              <a:srgbClr val="FF0000"/>
            </a:solidFill>
          </a:ln>
        </p:spPr>
        <p:txBody>
          <a:bodyPr wrap="none" rtlCol="0">
            <a:spAutoFit/>
          </a:bodyPr>
          <a:lstStyle/>
          <a:p>
            <a:r>
              <a:rPr lang="fr-FR" sz="1350" dirty="0">
                <a:solidFill>
                  <a:srgbClr val="002060"/>
                </a:solidFill>
              </a:rPr>
              <a:t>Fosse iliaque D</a:t>
            </a:r>
          </a:p>
        </p:txBody>
      </p:sp>
      <p:sp>
        <p:nvSpPr>
          <p:cNvPr id="28" name="ZoneTexte 27"/>
          <p:cNvSpPr txBox="1"/>
          <p:nvPr/>
        </p:nvSpPr>
        <p:spPr>
          <a:xfrm>
            <a:off x="5579651" y="4944433"/>
            <a:ext cx="1386918" cy="300082"/>
          </a:xfrm>
          <a:prstGeom prst="rect">
            <a:avLst/>
          </a:prstGeom>
          <a:noFill/>
          <a:ln>
            <a:solidFill>
              <a:srgbClr val="FF0000"/>
            </a:solidFill>
          </a:ln>
        </p:spPr>
        <p:txBody>
          <a:bodyPr wrap="none" rtlCol="0">
            <a:spAutoFit/>
          </a:bodyPr>
          <a:lstStyle/>
          <a:p>
            <a:r>
              <a:rPr lang="fr-FR" sz="1350" dirty="0">
                <a:solidFill>
                  <a:srgbClr val="002060"/>
                </a:solidFill>
              </a:rPr>
              <a:t>Fosse iliaque G</a:t>
            </a:r>
          </a:p>
        </p:txBody>
      </p:sp>
      <p:sp>
        <p:nvSpPr>
          <p:cNvPr id="29" name="ZoneTexte 28"/>
          <p:cNvSpPr txBox="1"/>
          <p:nvPr/>
        </p:nvSpPr>
        <p:spPr>
          <a:xfrm>
            <a:off x="4161608" y="4944433"/>
            <a:ext cx="1069524" cy="300082"/>
          </a:xfrm>
          <a:prstGeom prst="rect">
            <a:avLst/>
          </a:prstGeom>
          <a:noFill/>
          <a:ln>
            <a:solidFill>
              <a:srgbClr val="FF0000"/>
            </a:solidFill>
          </a:ln>
        </p:spPr>
        <p:txBody>
          <a:bodyPr wrap="none" rtlCol="0">
            <a:spAutoFit/>
          </a:bodyPr>
          <a:lstStyle/>
          <a:p>
            <a:r>
              <a:rPr lang="fr-FR" sz="1350" dirty="0">
                <a:solidFill>
                  <a:srgbClr val="002060"/>
                </a:solidFill>
              </a:rPr>
              <a:t>Hypogastre</a:t>
            </a:r>
          </a:p>
        </p:txBody>
      </p:sp>
    </p:spTree>
    <p:extLst>
      <p:ext uri="{BB962C8B-B14F-4D97-AF65-F5344CB8AC3E}">
        <p14:creationId xmlns:p14="http://schemas.microsoft.com/office/powerpoint/2010/main" val="34841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328430"/>
            <a:ext cx="4721751" cy="994172"/>
          </a:xfrm>
        </p:spPr>
        <p:txBody>
          <a:bodyPr>
            <a:normAutofit fontScale="90000"/>
          </a:bodyPr>
          <a:lstStyle/>
          <a:p>
            <a:r>
              <a:rPr lang="fr-FR" sz="3300" dirty="0"/>
              <a:t>Douleur de </a:t>
            </a:r>
            <a:r>
              <a:rPr lang="fr-FR" sz="3300"/>
              <a:t>l’hypochondre droit</a:t>
            </a:r>
            <a:endParaRPr lang="fr-FR" sz="3300" dirty="0"/>
          </a:p>
        </p:txBody>
      </p:sp>
      <p:cxnSp>
        <p:nvCxnSpPr>
          <p:cNvPr id="6" name="Connecteur droit avec flèche 5"/>
          <p:cNvCxnSpPr>
            <a:stCxn id="5" idx="3"/>
          </p:cNvCxnSpPr>
          <p:nvPr/>
        </p:nvCxnSpPr>
        <p:spPr>
          <a:xfrm flipV="1">
            <a:off x="2950563" y="3632327"/>
            <a:ext cx="505332" cy="1524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896" y="2434369"/>
            <a:ext cx="2629667" cy="2426408"/>
          </a:xfrm>
          <a:prstGeom prst="rect">
            <a:avLst/>
          </a:prstGeom>
        </p:spPr>
      </p:pic>
    </p:spTree>
    <p:extLst>
      <p:ext uri="{BB962C8B-B14F-4D97-AF65-F5344CB8AC3E}">
        <p14:creationId xmlns:p14="http://schemas.microsoft.com/office/powerpoint/2010/main" val="58413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328430"/>
            <a:ext cx="4721751" cy="994172"/>
          </a:xfrm>
        </p:spPr>
        <p:txBody>
          <a:bodyPr>
            <a:normAutofit fontScale="90000"/>
          </a:bodyPr>
          <a:lstStyle/>
          <a:p>
            <a:r>
              <a:rPr lang="fr-FR" sz="3300" dirty="0"/>
              <a:t>Douleur de </a:t>
            </a:r>
            <a:r>
              <a:rPr lang="fr-FR" sz="3300"/>
              <a:t>l’hypochondre droit</a:t>
            </a:r>
            <a:endParaRPr lang="fr-FR" sz="3300" dirty="0"/>
          </a:p>
        </p:txBody>
      </p:sp>
      <p:cxnSp>
        <p:nvCxnSpPr>
          <p:cNvPr id="6" name="Connecteur droit avec flèche 5"/>
          <p:cNvCxnSpPr>
            <a:stCxn id="5" idx="3"/>
          </p:cNvCxnSpPr>
          <p:nvPr/>
        </p:nvCxnSpPr>
        <p:spPr>
          <a:xfrm flipV="1">
            <a:off x="2950563" y="3632327"/>
            <a:ext cx="505332" cy="1524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800" dirty="0">
                <a:solidFill>
                  <a:srgbClr val="0070C0"/>
                </a:solidFill>
              </a:rPr>
              <a:t>Cholécystite aiguë</a:t>
            </a:r>
          </a:p>
          <a:p>
            <a:pPr lvl="1"/>
            <a:r>
              <a:rPr lang="fr-FR" sz="1800" dirty="0">
                <a:solidFill>
                  <a:srgbClr val="0070C0"/>
                </a:solidFill>
              </a:rPr>
              <a:t>Angiocholite aiguë</a:t>
            </a:r>
          </a:p>
          <a:p>
            <a:pPr lvl="1"/>
            <a:r>
              <a:rPr lang="fr-FR" sz="1800" dirty="0">
                <a:solidFill>
                  <a:srgbClr val="0070C0"/>
                </a:solidFill>
              </a:rPr>
              <a:t>Ulcère perforé</a:t>
            </a:r>
          </a:p>
          <a:p>
            <a:pPr lvl="1"/>
            <a:r>
              <a:rPr lang="fr-FR" sz="1800" dirty="0">
                <a:solidFill>
                  <a:srgbClr val="0070C0"/>
                </a:solidFill>
              </a:rPr>
              <a:t>Appendicite aiguë sous hépatique</a:t>
            </a:r>
          </a:p>
          <a:p>
            <a:pPr lvl="1"/>
            <a:r>
              <a:rPr lang="fr-FR" sz="1800" dirty="0">
                <a:solidFill>
                  <a:srgbClr val="0070C0"/>
                </a:solidFill>
              </a:rPr>
              <a:t>Abcès hépatique</a:t>
            </a:r>
          </a:p>
          <a:p>
            <a:pPr lvl="1"/>
            <a:r>
              <a:rPr lang="fr-FR" sz="1800" dirty="0">
                <a:solidFill>
                  <a:srgbClr val="0070C0"/>
                </a:solidFill>
              </a:rPr>
              <a:t>Pneumopathie basale droite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896" y="2434369"/>
            <a:ext cx="2629667" cy="2426408"/>
          </a:xfrm>
          <a:prstGeom prst="rect">
            <a:avLst/>
          </a:prstGeom>
        </p:spPr>
      </p:pic>
    </p:spTree>
    <p:extLst>
      <p:ext uri="{BB962C8B-B14F-4D97-AF65-F5344CB8AC3E}">
        <p14:creationId xmlns:p14="http://schemas.microsoft.com/office/powerpoint/2010/main" val="211238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328430"/>
            <a:ext cx="4721751" cy="994172"/>
          </a:xfrm>
        </p:spPr>
        <p:txBody>
          <a:bodyPr>
            <a:normAutofit fontScale="90000"/>
          </a:bodyPr>
          <a:lstStyle/>
          <a:p>
            <a:r>
              <a:rPr lang="fr-FR" sz="3300" dirty="0"/>
              <a:t>Douleur de </a:t>
            </a:r>
            <a:r>
              <a:rPr lang="fr-FR" sz="3300"/>
              <a:t>l’hypochondre droit</a:t>
            </a:r>
            <a:endParaRPr lang="fr-FR" sz="3300" dirty="0"/>
          </a:p>
        </p:txBody>
      </p:sp>
      <p:cxnSp>
        <p:nvCxnSpPr>
          <p:cNvPr id="6" name="Connecteur droit avec flèche 5"/>
          <p:cNvCxnSpPr>
            <a:stCxn id="5" idx="3"/>
          </p:cNvCxnSpPr>
          <p:nvPr/>
        </p:nvCxnSpPr>
        <p:spPr>
          <a:xfrm flipV="1">
            <a:off x="2950563" y="3632327"/>
            <a:ext cx="505332" cy="1524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800" dirty="0">
                <a:solidFill>
                  <a:srgbClr val="0070C0"/>
                </a:solidFill>
              </a:rPr>
              <a:t>Cholécystite aiguë</a:t>
            </a:r>
          </a:p>
          <a:p>
            <a:pPr lvl="1"/>
            <a:r>
              <a:rPr lang="fr-FR" sz="1800" dirty="0">
                <a:solidFill>
                  <a:srgbClr val="0070C0"/>
                </a:solidFill>
              </a:rPr>
              <a:t>Angiocholite aiguë</a:t>
            </a:r>
          </a:p>
          <a:p>
            <a:pPr lvl="1"/>
            <a:r>
              <a:rPr lang="fr-FR" sz="1800" dirty="0">
                <a:solidFill>
                  <a:srgbClr val="0070C0"/>
                </a:solidFill>
              </a:rPr>
              <a:t>Ulcère perforé</a:t>
            </a:r>
          </a:p>
          <a:p>
            <a:pPr lvl="1"/>
            <a:r>
              <a:rPr lang="fr-FR" sz="1800" dirty="0">
                <a:solidFill>
                  <a:srgbClr val="0070C0"/>
                </a:solidFill>
              </a:rPr>
              <a:t>Appendicite aiguë sous hépatique</a:t>
            </a:r>
          </a:p>
          <a:p>
            <a:pPr lvl="1"/>
            <a:r>
              <a:rPr lang="fr-FR" sz="1800" dirty="0">
                <a:solidFill>
                  <a:srgbClr val="0070C0"/>
                </a:solidFill>
              </a:rPr>
              <a:t>Abcès hépatique</a:t>
            </a:r>
          </a:p>
          <a:p>
            <a:pPr lvl="1"/>
            <a:r>
              <a:rPr lang="fr-FR" sz="1800" dirty="0">
                <a:solidFill>
                  <a:srgbClr val="0070C0"/>
                </a:solidFill>
              </a:rPr>
              <a:t>Pneumopathie basale droite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896" y="2434369"/>
            <a:ext cx="2629667" cy="2426408"/>
          </a:xfrm>
          <a:prstGeom prst="rect">
            <a:avLst/>
          </a:prstGeom>
        </p:spPr>
      </p:pic>
    </p:spTree>
    <p:extLst>
      <p:ext uri="{BB962C8B-B14F-4D97-AF65-F5344CB8AC3E}">
        <p14:creationId xmlns:p14="http://schemas.microsoft.com/office/powerpoint/2010/main" val="196752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328430"/>
            <a:ext cx="4721751" cy="994172"/>
          </a:xfrm>
        </p:spPr>
        <p:txBody>
          <a:bodyPr>
            <a:normAutofit fontScale="90000"/>
          </a:bodyPr>
          <a:lstStyle/>
          <a:p>
            <a:r>
              <a:rPr lang="fr-FR" sz="3300" dirty="0"/>
              <a:t>Douleur de </a:t>
            </a:r>
            <a:r>
              <a:rPr lang="fr-FR" sz="3300"/>
              <a:t>l’hypochondre droit</a:t>
            </a:r>
            <a:endParaRPr lang="fr-FR" sz="3300" dirty="0"/>
          </a:p>
        </p:txBody>
      </p:sp>
      <p:sp>
        <p:nvSpPr>
          <p:cNvPr id="3" name="Espace réservé du contenu 2"/>
          <p:cNvSpPr>
            <a:spLocks noGrp="1"/>
          </p:cNvSpPr>
          <p:nvPr>
            <p:ph idx="1"/>
          </p:nvPr>
        </p:nvSpPr>
        <p:spPr>
          <a:xfrm>
            <a:off x="5303186" y="1322602"/>
            <a:ext cx="3289484" cy="2030645"/>
          </a:xfrm>
          <a:ln>
            <a:solidFill>
              <a:schemeClr val="bg1"/>
            </a:solidFill>
          </a:ln>
        </p:spPr>
        <p:txBody>
          <a:bodyPr anchor="ctr">
            <a:normAutofit fontScale="70000" lnSpcReduction="20000"/>
          </a:bodyPr>
          <a:lstStyle/>
          <a:p>
            <a:pPr lvl="1"/>
            <a:r>
              <a:rPr lang="fr-FR" dirty="0">
                <a:solidFill>
                  <a:srgbClr val="0070C0"/>
                </a:solidFill>
              </a:rPr>
              <a:t>Colique hépatique</a:t>
            </a:r>
          </a:p>
          <a:p>
            <a:pPr lvl="1"/>
            <a:r>
              <a:rPr lang="fr-FR" dirty="0">
                <a:solidFill>
                  <a:srgbClr val="0070C0"/>
                </a:solidFill>
              </a:rPr>
              <a:t>Migration lithiasique</a:t>
            </a:r>
          </a:p>
          <a:p>
            <a:pPr lvl="1"/>
            <a:r>
              <a:rPr lang="fr-FR" dirty="0">
                <a:solidFill>
                  <a:srgbClr val="0070C0"/>
                </a:solidFill>
              </a:rPr>
              <a:t>Ulcère perforé débutant</a:t>
            </a:r>
          </a:p>
          <a:p>
            <a:pPr lvl="1"/>
            <a:r>
              <a:rPr lang="fr-FR" dirty="0">
                <a:solidFill>
                  <a:srgbClr val="0070C0"/>
                </a:solidFill>
              </a:rPr>
              <a:t>Hépatite aiguë</a:t>
            </a:r>
          </a:p>
          <a:p>
            <a:pPr lvl="1"/>
            <a:r>
              <a:rPr lang="fr-FR" dirty="0">
                <a:solidFill>
                  <a:srgbClr val="0070C0"/>
                </a:solidFill>
              </a:rPr>
              <a:t>Embolie pulmonaire</a:t>
            </a:r>
          </a:p>
        </p:txBody>
      </p:sp>
      <p:cxnSp>
        <p:nvCxnSpPr>
          <p:cNvPr id="6" name="Connecteur droit avec flèche 5"/>
          <p:cNvCxnSpPr>
            <a:stCxn id="5" idx="3"/>
          </p:cNvCxnSpPr>
          <p:nvPr/>
        </p:nvCxnSpPr>
        <p:spPr>
          <a:xfrm flipV="1">
            <a:off x="2950563" y="3632327"/>
            <a:ext cx="505332" cy="1524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800" dirty="0">
                <a:solidFill>
                  <a:srgbClr val="0070C0"/>
                </a:solidFill>
              </a:rPr>
              <a:t>Cholécystite aiguë</a:t>
            </a:r>
          </a:p>
          <a:p>
            <a:pPr lvl="1"/>
            <a:r>
              <a:rPr lang="fr-FR" sz="1800" dirty="0">
                <a:solidFill>
                  <a:srgbClr val="0070C0"/>
                </a:solidFill>
              </a:rPr>
              <a:t>Angiocholite aiguë</a:t>
            </a:r>
          </a:p>
          <a:p>
            <a:pPr lvl="1"/>
            <a:r>
              <a:rPr lang="fr-FR" sz="1800" dirty="0">
                <a:solidFill>
                  <a:srgbClr val="0070C0"/>
                </a:solidFill>
              </a:rPr>
              <a:t>Ulcère perforé</a:t>
            </a:r>
          </a:p>
          <a:p>
            <a:pPr lvl="1"/>
            <a:r>
              <a:rPr lang="fr-FR" sz="1800" dirty="0">
                <a:solidFill>
                  <a:srgbClr val="0070C0"/>
                </a:solidFill>
              </a:rPr>
              <a:t>Appendicite aiguë sous hépatique</a:t>
            </a:r>
          </a:p>
          <a:p>
            <a:pPr lvl="1"/>
            <a:r>
              <a:rPr lang="fr-FR" sz="1800" dirty="0">
                <a:solidFill>
                  <a:srgbClr val="0070C0"/>
                </a:solidFill>
              </a:rPr>
              <a:t>Abcès hépatique</a:t>
            </a:r>
          </a:p>
          <a:p>
            <a:pPr lvl="1"/>
            <a:r>
              <a:rPr lang="fr-FR" sz="1800" dirty="0">
                <a:solidFill>
                  <a:srgbClr val="0070C0"/>
                </a:solidFill>
              </a:rPr>
              <a:t>Pneumopathie basale droite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896" y="2434369"/>
            <a:ext cx="2629667" cy="2426408"/>
          </a:xfrm>
          <a:prstGeom prst="rect">
            <a:avLst/>
          </a:prstGeom>
        </p:spPr>
      </p:pic>
    </p:spTree>
    <p:extLst>
      <p:ext uri="{BB962C8B-B14F-4D97-AF65-F5344CB8AC3E}">
        <p14:creationId xmlns:p14="http://schemas.microsoft.com/office/powerpoint/2010/main" val="72276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514" y="491842"/>
            <a:ext cx="7886700" cy="994172"/>
          </a:xfrm>
        </p:spPr>
        <p:txBody>
          <a:bodyPr>
            <a:normAutofit/>
          </a:bodyPr>
          <a:lstStyle/>
          <a:p>
            <a:pPr algn="l"/>
            <a:r>
              <a:rPr lang="fr-FR" sz="3300" dirty="0"/>
              <a:t>Douleur épigastrique</a:t>
            </a: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88" y="2904461"/>
            <a:ext cx="2733675" cy="1447800"/>
          </a:xfrm>
          <a:prstGeom prst="rect">
            <a:avLst/>
          </a:prstGeom>
        </p:spPr>
      </p:pic>
      <p:cxnSp>
        <p:nvCxnSpPr>
          <p:cNvPr id="6" name="Connecteur droit avec flèche 5"/>
          <p:cNvCxnSpPr>
            <a:stCxn id="4" idx="3"/>
          </p:cNvCxnSpPr>
          <p:nvPr/>
        </p:nvCxnSpPr>
        <p:spPr>
          <a:xfrm>
            <a:off x="2990463" y="3628361"/>
            <a:ext cx="465432"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spTree>
    <p:extLst>
      <p:ext uri="{BB962C8B-B14F-4D97-AF65-F5344CB8AC3E}">
        <p14:creationId xmlns:p14="http://schemas.microsoft.com/office/powerpoint/2010/main" val="250491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514" y="491842"/>
            <a:ext cx="7886700" cy="994172"/>
          </a:xfrm>
        </p:spPr>
        <p:txBody>
          <a:bodyPr>
            <a:normAutofit/>
          </a:bodyPr>
          <a:lstStyle/>
          <a:p>
            <a:pPr algn="l"/>
            <a:r>
              <a:rPr lang="fr-FR" sz="3300" dirty="0"/>
              <a:t>Douleur épigastrique</a:t>
            </a: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88" y="2904461"/>
            <a:ext cx="2733675" cy="1447800"/>
          </a:xfrm>
          <a:prstGeom prst="rect">
            <a:avLst/>
          </a:prstGeom>
        </p:spPr>
      </p:pic>
      <p:cxnSp>
        <p:nvCxnSpPr>
          <p:cNvPr id="6" name="Connecteur droit avec flèche 5"/>
          <p:cNvCxnSpPr>
            <a:stCxn id="4" idx="3"/>
          </p:cNvCxnSpPr>
          <p:nvPr/>
        </p:nvCxnSpPr>
        <p:spPr>
          <a:xfrm>
            <a:off x="2990463" y="3628361"/>
            <a:ext cx="465432"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400" dirty="0">
                <a:solidFill>
                  <a:srgbClr val="0070C0"/>
                </a:solidFill>
              </a:rPr>
              <a:t>Cholécystite aiguë</a:t>
            </a:r>
          </a:p>
          <a:p>
            <a:pPr lvl="1"/>
            <a:r>
              <a:rPr lang="fr-FR" sz="1400" dirty="0">
                <a:solidFill>
                  <a:srgbClr val="0070C0"/>
                </a:solidFill>
              </a:rPr>
              <a:t>Angiocholite aiguë</a:t>
            </a:r>
          </a:p>
          <a:p>
            <a:pPr lvl="1"/>
            <a:r>
              <a:rPr lang="fr-FR" sz="1400" dirty="0">
                <a:solidFill>
                  <a:srgbClr val="0070C0"/>
                </a:solidFill>
              </a:rPr>
              <a:t>Ulcère perforé</a:t>
            </a:r>
          </a:p>
          <a:p>
            <a:pPr lvl="1"/>
            <a:r>
              <a:rPr lang="fr-FR" sz="1400" dirty="0">
                <a:solidFill>
                  <a:srgbClr val="0070C0"/>
                </a:solidFill>
              </a:rPr>
              <a:t>Douleur thoracique projetée (Pneumopathie infectieuse, péricardite)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sp>
        <p:nvSpPr>
          <p:cNvPr id="5" name="Espace réservé du contenu 4"/>
          <p:cNvSpPr>
            <a:spLocks noGrp="1"/>
          </p:cNvSpPr>
          <p:nvPr>
            <p:ph idx="1"/>
          </p:nvPr>
        </p:nvSpPr>
        <p:spPr/>
        <p:txBody>
          <a:bodyPr/>
          <a:lstStyle/>
          <a:p>
            <a:endParaRPr lang="fr-FR"/>
          </a:p>
        </p:txBody>
      </p:sp>
    </p:spTree>
    <p:extLst>
      <p:ext uri="{BB962C8B-B14F-4D97-AF65-F5344CB8AC3E}">
        <p14:creationId xmlns:p14="http://schemas.microsoft.com/office/powerpoint/2010/main" val="119802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514" y="491842"/>
            <a:ext cx="7886700" cy="994172"/>
          </a:xfrm>
        </p:spPr>
        <p:txBody>
          <a:bodyPr>
            <a:normAutofit/>
          </a:bodyPr>
          <a:lstStyle/>
          <a:p>
            <a:pPr algn="l"/>
            <a:r>
              <a:rPr lang="fr-FR" sz="3300" dirty="0"/>
              <a:t>Douleur épigastrique</a:t>
            </a: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88" y="2904461"/>
            <a:ext cx="2733675" cy="1447800"/>
          </a:xfrm>
          <a:prstGeom prst="rect">
            <a:avLst/>
          </a:prstGeom>
        </p:spPr>
      </p:pic>
      <p:cxnSp>
        <p:nvCxnSpPr>
          <p:cNvPr id="6" name="Connecteur droit avec flèche 5"/>
          <p:cNvCxnSpPr>
            <a:stCxn id="4" idx="3"/>
          </p:cNvCxnSpPr>
          <p:nvPr/>
        </p:nvCxnSpPr>
        <p:spPr>
          <a:xfrm>
            <a:off x="2990463" y="3628361"/>
            <a:ext cx="465432"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400" dirty="0">
                <a:solidFill>
                  <a:srgbClr val="0070C0"/>
                </a:solidFill>
              </a:rPr>
              <a:t>Cholécystite aiguë</a:t>
            </a:r>
          </a:p>
          <a:p>
            <a:pPr lvl="1"/>
            <a:r>
              <a:rPr lang="fr-FR" sz="1400" dirty="0">
                <a:solidFill>
                  <a:srgbClr val="0070C0"/>
                </a:solidFill>
              </a:rPr>
              <a:t>Angiocholite aiguë</a:t>
            </a:r>
          </a:p>
          <a:p>
            <a:pPr lvl="1"/>
            <a:r>
              <a:rPr lang="fr-FR" sz="1400" dirty="0">
                <a:solidFill>
                  <a:srgbClr val="0070C0"/>
                </a:solidFill>
              </a:rPr>
              <a:t>Ulcère perforé</a:t>
            </a:r>
          </a:p>
          <a:p>
            <a:pPr lvl="1"/>
            <a:r>
              <a:rPr lang="fr-FR" sz="1400" dirty="0">
                <a:solidFill>
                  <a:srgbClr val="0070C0"/>
                </a:solidFill>
              </a:rPr>
              <a:t>Douleur thoracique projetée (Pneumopathie infectieuse, péricardite)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spTree>
    <p:extLst>
      <p:ext uri="{BB962C8B-B14F-4D97-AF65-F5344CB8AC3E}">
        <p14:creationId xmlns:p14="http://schemas.microsoft.com/office/powerpoint/2010/main" val="25428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1408033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514" y="491842"/>
            <a:ext cx="7886700" cy="994172"/>
          </a:xfrm>
        </p:spPr>
        <p:txBody>
          <a:bodyPr>
            <a:normAutofit/>
          </a:bodyPr>
          <a:lstStyle/>
          <a:p>
            <a:pPr algn="l"/>
            <a:r>
              <a:rPr lang="fr-FR" sz="3300" dirty="0"/>
              <a:t>Douleur épigastrique</a:t>
            </a:r>
          </a:p>
        </p:txBody>
      </p:sp>
      <p:sp>
        <p:nvSpPr>
          <p:cNvPr id="3" name="Espace réservé du contenu 2"/>
          <p:cNvSpPr>
            <a:spLocks noGrp="1"/>
          </p:cNvSpPr>
          <p:nvPr>
            <p:ph idx="1"/>
          </p:nvPr>
        </p:nvSpPr>
        <p:spPr>
          <a:xfrm>
            <a:off x="5291262" y="1597716"/>
            <a:ext cx="3289484" cy="2030645"/>
          </a:xfrm>
          <a:ln>
            <a:solidFill>
              <a:schemeClr val="bg1"/>
            </a:solidFill>
          </a:ln>
        </p:spPr>
        <p:txBody>
          <a:bodyPr>
            <a:normAutofit fontScale="55000" lnSpcReduction="20000"/>
          </a:bodyPr>
          <a:lstStyle/>
          <a:p>
            <a:pPr lvl="1">
              <a:buFont typeface="Arial" charset="0"/>
              <a:buChar char="•"/>
            </a:pPr>
            <a:r>
              <a:rPr lang="fr-FR" dirty="0">
                <a:solidFill>
                  <a:srgbClr val="0070C0"/>
                </a:solidFill>
              </a:rPr>
              <a:t>Ulcère GD</a:t>
            </a:r>
          </a:p>
          <a:p>
            <a:pPr lvl="1">
              <a:buFont typeface="Arial" charset="0"/>
              <a:buChar char="•"/>
            </a:pPr>
            <a:r>
              <a:rPr lang="fr-FR" dirty="0">
                <a:solidFill>
                  <a:srgbClr val="0070C0"/>
                </a:solidFill>
              </a:rPr>
              <a:t>Pancréatite aiguë</a:t>
            </a:r>
          </a:p>
          <a:p>
            <a:pPr lvl="1">
              <a:buFont typeface="Arial" charset="0"/>
              <a:buChar char="•"/>
            </a:pPr>
            <a:r>
              <a:rPr lang="fr-FR" dirty="0">
                <a:solidFill>
                  <a:srgbClr val="0070C0"/>
                </a:solidFill>
              </a:rPr>
              <a:t>Colique hépatique</a:t>
            </a:r>
          </a:p>
          <a:p>
            <a:pPr lvl="1">
              <a:buFont typeface="Arial" charset="0"/>
              <a:buChar char="•"/>
            </a:pPr>
            <a:r>
              <a:rPr lang="fr-FR" dirty="0">
                <a:solidFill>
                  <a:srgbClr val="0070C0"/>
                </a:solidFill>
              </a:rPr>
              <a:t>Migration lithiasique</a:t>
            </a:r>
          </a:p>
          <a:p>
            <a:pPr lvl="1">
              <a:buFont typeface="Arial" charset="0"/>
              <a:buChar char="•"/>
            </a:pPr>
            <a:r>
              <a:rPr lang="fr-FR" dirty="0">
                <a:solidFill>
                  <a:srgbClr val="0070C0"/>
                </a:solidFill>
              </a:rPr>
              <a:t>Douleur thoracique projetée (IDM inférieur)</a:t>
            </a: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88" y="2904461"/>
            <a:ext cx="2733675" cy="1447800"/>
          </a:xfrm>
          <a:prstGeom prst="rect">
            <a:avLst/>
          </a:prstGeom>
        </p:spPr>
      </p:pic>
      <p:cxnSp>
        <p:nvCxnSpPr>
          <p:cNvPr id="6" name="Connecteur droit avec flèche 5"/>
          <p:cNvCxnSpPr>
            <a:stCxn id="4" idx="3"/>
          </p:cNvCxnSpPr>
          <p:nvPr/>
        </p:nvCxnSpPr>
        <p:spPr>
          <a:xfrm>
            <a:off x="2990463" y="3628361"/>
            <a:ext cx="465432"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400" dirty="0">
                <a:solidFill>
                  <a:srgbClr val="0070C0"/>
                </a:solidFill>
              </a:rPr>
              <a:t>Cholécystite aiguë</a:t>
            </a:r>
          </a:p>
          <a:p>
            <a:pPr lvl="1"/>
            <a:r>
              <a:rPr lang="fr-FR" sz="1400" dirty="0">
                <a:solidFill>
                  <a:srgbClr val="0070C0"/>
                </a:solidFill>
              </a:rPr>
              <a:t>Angiocholite aiguë</a:t>
            </a:r>
          </a:p>
          <a:p>
            <a:pPr lvl="1"/>
            <a:r>
              <a:rPr lang="fr-FR" sz="1400" dirty="0">
                <a:solidFill>
                  <a:srgbClr val="0070C0"/>
                </a:solidFill>
              </a:rPr>
              <a:t>Ulcère perforé</a:t>
            </a:r>
          </a:p>
          <a:p>
            <a:pPr lvl="1"/>
            <a:r>
              <a:rPr lang="fr-FR" sz="1400" dirty="0">
                <a:solidFill>
                  <a:srgbClr val="0070C0"/>
                </a:solidFill>
              </a:rPr>
              <a:t>Douleur thoracique projetée (Pneumopathie infectieuse, péricardite)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spTree>
    <p:extLst>
      <p:ext uri="{BB962C8B-B14F-4D97-AF65-F5344CB8AC3E}">
        <p14:creationId xmlns:p14="http://schemas.microsoft.com/office/powerpoint/2010/main" val="95175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de l’hypochondre gauche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4718" y="2549380"/>
            <a:ext cx="2367431" cy="2311397"/>
          </a:xfrm>
          <a:prstGeom prst="rect">
            <a:avLst/>
          </a:prstGeom>
        </p:spPr>
      </p:pic>
    </p:spTree>
    <p:extLst>
      <p:ext uri="{BB962C8B-B14F-4D97-AF65-F5344CB8AC3E}">
        <p14:creationId xmlns:p14="http://schemas.microsoft.com/office/powerpoint/2010/main" val="585055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de l’hypochondre gauche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Abcès / Infarctus splénique</a:t>
            </a:r>
          </a:p>
          <a:p>
            <a:pPr lvl="1">
              <a:buFont typeface="Arial" charset="0"/>
              <a:buChar char="•"/>
            </a:pPr>
            <a:r>
              <a:rPr lang="fr-FR" sz="1600" dirty="0" err="1">
                <a:solidFill>
                  <a:srgbClr val="0070C0"/>
                </a:solidFill>
              </a:rPr>
              <a:t>Diverticulite</a:t>
            </a:r>
            <a:r>
              <a:rPr lang="fr-FR" sz="1600" dirty="0">
                <a:solidFill>
                  <a:srgbClr val="0070C0"/>
                </a:solidFill>
              </a:rPr>
              <a:t> colique de l’angle gauche</a:t>
            </a:r>
          </a:p>
          <a:p>
            <a:pPr lvl="1">
              <a:buFont typeface="Arial" charset="0"/>
              <a:buChar char="•"/>
            </a:pPr>
            <a:r>
              <a:rPr lang="fr-FR" sz="1600" dirty="0">
                <a:solidFill>
                  <a:srgbClr val="0070C0"/>
                </a:solidFill>
              </a:rPr>
              <a:t>Pneumopathie basale gauche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4718" y="2549380"/>
            <a:ext cx="2367431" cy="2311397"/>
          </a:xfrm>
          <a:prstGeom prst="rect">
            <a:avLst/>
          </a:prstGeom>
        </p:spPr>
      </p:pic>
    </p:spTree>
    <p:extLst>
      <p:ext uri="{BB962C8B-B14F-4D97-AF65-F5344CB8AC3E}">
        <p14:creationId xmlns:p14="http://schemas.microsoft.com/office/powerpoint/2010/main" val="254537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de l’hypochondre gauche</a:t>
            </a:r>
          </a:p>
        </p:txBody>
      </p:sp>
      <p:sp>
        <p:nvSpPr>
          <p:cNvPr id="3" name="Espace réservé du contenu 2"/>
          <p:cNvSpPr>
            <a:spLocks noGrp="1"/>
          </p:cNvSpPr>
          <p:nvPr>
            <p:ph idx="1"/>
          </p:nvPr>
        </p:nvSpPr>
        <p:spPr>
          <a:xfrm>
            <a:off x="5303186" y="1798923"/>
            <a:ext cx="3289484" cy="1500915"/>
          </a:xfrm>
          <a:ln>
            <a:solidFill>
              <a:schemeClr val="bg1"/>
            </a:solidFill>
          </a:ln>
        </p:spPr>
        <p:txBody>
          <a:bodyPr anchor="ctr">
            <a:normAutofit fontScale="92500" lnSpcReduction="20000"/>
          </a:bodyPr>
          <a:lstStyle/>
          <a:p>
            <a:pPr lvl="1">
              <a:buFont typeface="Arial" charset="0"/>
              <a:buChar char="•"/>
            </a:pPr>
            <a:r>
              <a:rPr lang="fr-FR" sz="1600" dirty="0">
                <a:solidFill>
                  <a:srgbClr val="0070C0"/>
                </a:solidFill>
              </a:rPr>
              <a:t>Pancréatite aiguë</a:t>
            </a:r>
          </a:p>
          <a:p>
            <a:pPr lvl="1">
              <a:buFont typeface="Arial" charset="0"/>
              <a:buChar char="•"/>
            </a:pPr>
            <a:r>
              <a:rPr lang="fr-FR" sz="1600" dirty="0">
                <a:solidFill>
                  <a:srgbClr val="0070C0"/>
                </a:solidFill>
              </a:rPr>
              <a:t>Ulcère gastrique</a:t>
            </a:r>
          </a:p>
          <a:p>
            <a:pPr lvl="1">
              <a:buFont typeface="Arial" charset="0"/>
              <a:buChar char="•"/>
            </a:pPr>
            <a:r>
              <a:rPr lang="fr-FR" sz="1600" dirty="0">
                <a:solidFill>
                  <a:srgbClr val="0070C0"/>
                </a:solidFill>
              </a:rPr>
              <a:t>Splénomégalie</a:t>
            </a:r>
          </a:p>
          <a:p>
            <a:pPr lvl="1">
              <a:buFont typeface="Arial" charset="0"/>
              <a:buChar char="•"/>
            </a:pPr>
            <a:r>
              <a:rPr lang="fr-FR" sz="1600" dirty="0">
                <a:solidFill>
                  <a:srgbClr val="0070C0"/>
                </a:solidFill>
              </a:rPr>
              <a:t>Embolie pulmonaire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289484" cy="1638093"/>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Abcès / Infarctus splénique</a:t>
            </a:r>
          </a:p>
          <a:p>
            <a:pPr lvl="1">
              <a:buFont typeface="Arial" charset="0"/>
              <a:buChar char="•"/>
            </a:pPr>
            <a:r>
              <a:rPr lang="fr-FR" sz="1600" dirty="0" err="1">
                <a:solidFill>
                  <a:srgbClr val="0070C0"/>
                </a:solidFill>
              </a:rPr>
              <a:t>Diverticulite</a:t>
            </a:r>
            <a:r>
              <a:rPr lang="fr-FR" sz="1600" dirty="0">
                <a:solidFill>
                  <a:srgbClr val="0070C0"/>
                </a:solidFill>
              </a:rPr>
              <a:t> colique de l’angle gauche</a:t>
            </a:r>
          </a:p>
          <a:p>
            <a:pPr lvl="1">
              <a:buFont typeface="Arial" charset="0"/>
              <a:buChar char="•"/>
            </a:pPr>
            <a:r>
              <a:rPr lang="fr-FR" sz="1600" dirty="0">
                <a:solidFill>
                  <a:srgbClr val="0070C0"/>
                </a:solidFill>
              </a:rPr>
              <a:t>Pneumopathie basale gauche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4718" y="2549380"/>
            <a:ext cx="2367431" cy="2311397"/>
          </a:xfrm>
          <a:prstGeom prst="rect">
            <a:avLst/>
          </a:prstGeom>
        </p:spPr>
      </p:pic>
    </p:spTree>
    <p:extLst>
      <p:ext uri="{BB962C8B-B14F-4D97-AF65-F5344CB8AC3E}">
        <p14:creationId xmlns:p14="http://schemas.microsoft.com/office/powerpoint/2010/main" val="1807043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a:bodyPr>
          <a:lstStyle/>
          <a:p>
            <a:r>
              <a:rPr lang="fr-FR" sz="3300" dirty="0"/>
              <a:t>Douleur de l’hypogastre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769" y="2933036"/>
            <a:ext cx="3286125" cy="1390650"/>
          </a:xfrm>
          <a:prstGeom prst="rect">
            <a:avLst/>
          </a:prstGeom>
        </p:spPr>
      </p:pic>
    </p:spTree>
    <p:extLst>
      <p:ext uri="{BB962C8B-B14F-4D97-AF65-F5344CB8AC3E}">
        <p14:creationId xmlns:p14="http://schemas.microsoft.com/office/powerpoint/2010/main" val="163232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a:bodyPr>
          <a:lstStyle/>
          <a:p>
            <a:r>
              <a:rPr lang="fr-FR" sz="3300" dirty="0"/>
              <a:t>Douleur de l’hypogastre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491191" cy="1638093"/>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Endométrite</a:t>
            </a:r>
          </a:p>
          <a:p>
            <a:pPr lvl="1">
              <a:buFont typeface="Arial" charset="0"/>
              <a:buChar char="•"/>
            </a:pPr>
            <a:r>
              <a:rPr lang="fr-FR" sz="1600" dirty="0">
                <a:solidFill>
                  <a:srgbClr val="0070C0"/>
                </a:solidFill>
              </a:rPr>
              <a:t>Prostatite</a:t>
            </a:r>
          </a:p>
          <a:p>
            <a:pPr lvl="1">
              <a:buFont typeface="Arial" charset="0"/>
              <a:buChar char="•"/>
            </a:pPr>
            <a:r>
              <a:rPr lang="fr-FR" sz="1600" dirty="0">
                <a:solidFill>
                  <a:srgbClr val="0070C0"/>
                </a:solidFill>
              </a:rPr>
              <a:t>Appendicite aiguë pelvienne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769" y="2933036"/>
            <a:ext cx="3286125" cy="1390650"/>
          </a:xfrm>
          <a:prstGeom prst="rect">
            <a:avLst/>
          </a:prstGeom>
        </p:spPr>
      </p:pic>
    </p:spTree>
    <p:extLst>
      <p:ext uri="{BB962C8B-B14F-4D97-AF65-F5344CB8AC3E}">
        <p14:creationId xmlns:p14="http://schemas.microsoft.com/office/powerpoint/2010/main" val="63009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a:bodyPr>
          <a:lstStyle/>
          <a:p>
            <a:r>
              <a:rPr lang="fr-FR" sz="3300" dirty="0"/>
              <a:t>Douleur de l’hypogastre</a:t>
            </a:r>
          </a:p>
        </p:txBody>
      </p:sp>
      <p:sp>
        <p:nvSpPr>
          <p:cNvPr id="3" name="Espace réservé du contenu 2"/>
          <p:cNvSpPr>
            <a:spLocks noGrp="1"/>
          </p:cNvSpPr>
          <p:nvPr>
            <p:ph idx="1"/>
          </p:nvPr>
        </p:nvSpPr>
        <p:spPr>
          <a:xfrm>
            <a:off x="5303186" y="2174152"/>
            <a:ext cx="3289484" cy="750458"/>
          </a:xfrm>
          <a:ln>
            <a:solidFill>
              <a:schemeClr val="bg1"/>
            </a:solidFill>
          </a:ln>
        </p:spPr>
        <p:txBody>
          <a:bodyPr anchor="ctr">
            <a:noAutofit/>
          </a:bodyPr>
          <a:lstStyle/>
          <a:p>
            <a:pPr lvl="1">
              <a:buFont typeface="Arial" charset="0"/>
              <a:buChar char="•"/>
            </a:pPr>
            <a:r>
              <a:rPr lang="fr-FR" sz="1600" dirty="0">
                <a:solidFill>
                  <a:srgbClr val="0070C0"/>
                </a:solidFill>
              </a:rPr>
              <a:t>Cystite</a:t>
            </a:r>
          </a:p>
          <a:p>
            <a:pPr lvl="1">
              <a:buFont typeface="Arial" charset="0"/>
              <a:buChar char="•"/>
            </a:pPr>
            <a:r>
              <a:rPr lang="fr-FR" sz="1600" dirty="0">
                <a:solidFill>
                  <a:srgbClr val="0070C0"/>
                </a:solidFill>
              </a:rPr>
              <a:t>Globe vésical</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851766"/>
            <a:ext cx="3491191" cy="1638093"/>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Endométrite</a:t>
            </a:r>
          </a:p>
          <a:p>
            <a:pPr lvl="1">
              <a:buFont typeface="Arial" charset="0"/>
              <a:buChar char="•"/>
            </a:pPr>
            <a:r>
              <a:rPr lang="fr-FR" sz="1600" dirty="0">
                <a:solidFill>
                  <a:srgbClr val="0070C0"/>
                </a:solidFill>
              </a:rPr>
              <a:t>Prostatite</a:t>
            </a:r>
          </a:p>
          <a:p>
            <a:pPr lvl="1">
              <a:buFont typeface="Arial" charset="0"/>
              <a:buChar char="•"/>
            </a:pPr>
            <a:r>
              <a:rPr lang="fr-FR" sz="1600" dirty="0">
                <a:solidFill>
                  <a:srgbClr val="0070C0"/>
                </a:solidFill>
              </a:rPr>
              <a:t>Appendicite aiguë pelvienne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769" y="2933036"/>
            <a:ext cx="3286125" cy="1390650"/>
          </a:xfrm>
          <a:prstGeom prst="rect">
            <a:avLst/>
          </a:prstGeom>
        </p:spPr>
      </p:pic>
    </p:spTree>
    <p:extLst>
      <p:ext uri="{BB962C8B-B14F-4D97-AF65-F5344CB8AC3E}">
        <p14:creationId xmlns:p14="http://schemas.microsoft.com/office/powerpoint/2010/main" val="26002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droit</a:t>
            </a:r>
            <a:r>
              <a:rPr lang="pt-BR" sz="3300" dirty="0"/>
              <a:t>(e)</a:t>
            </a:r>
            <a:endParaRPr lang="fr-FR" sz="3300" dirty="0"/>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506" y="2269036"/>
            <a:ext cx="2396270" cy="2829638"/>
          </a:xfrm>
          <a:prstGeom prst="rect">
            <a:avLst/>
          </a:prstGeom>
        </p:spPr>
      </p:pic>
    </p:spTree>
    <p:extLst>
      <p:ext uri="{BB962C8B-B14F-4D97-AF65-F5344CB8AC3E}">
        <p14:creationId xmlns:p14="http://schemas.microsoft.com/office/powerpoint/2010/main" val="528601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droit</a:t>
            </a:r>
            <a:r>
              <a:rPr lang="pt-BR" sz="3300" dirty="0"/>
              <a:t>(e)</a:t>
            </a:r>
            <a:endParaRPr lang="fr-FR" sz="3300" dirty="0"/>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706623"/>
            <a:ext cx="3491191" cy="1861498"/>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Appendicite aiguë</a:t>
            </a:r>
          </a:p>
          <a:p>
            <a:pPr lvl="1">
              <a:buFont typeface="Arial" charset="0"/>
              <a:buChar char="•"/>
            </a:pPr>
            <a:r>
              <a:rPr lang="fr-FR" sz="1600" dirty="0">
                <a:solidFill>
                  <a:srgbClr val="0070C0"/>
                </a:solidFill>
              </a:rPr>
              <a:t>Pyélonéphrite aiguë</a:t>
            </a:r>
          </a:p>
          <a:p>
            <a:pPr lvl="1">
              <a:buFont typeface="Arial" charset="0"/>
              <a:buChar char="•"/>
            </a:pPr>
            <a:r>
              <a:rPr lang="fr-FR" sz="1600" dirty="0">
                <a:solidFill>
                  <a:srgbClr val="0070C0"/>
                </a:solidFill>
              </a:rPr>
              <a:t>Iléite terminale</a:t>
            </a:r>
          </a:p>
          <a:p>
            <a:pPr lvl="1">
              <a:buFont typeface="Arial" charset="0"/>
              <a:buChar char="•"/>
            </a:pPr>
            <a:r>
              <a:rPr lang="fr-FR" sz="1600" dirty="0" err="1">
                <a:solidFill>
                  <a:srgbClr val="0070C0"/>
                </a:solidFill>
              </a:rPr>
              <a:t>Adénolymphite</a:t>
            </a:r>
            <a:r>
              <a:rPr lang="fr-FR" sz="1600" dirty="0">
                <a:solidFill>
                  <a:srgbClr val="0070C0"/>
                </a:solidFill>
              </a:rPr>
              <a:t> mésentérique</a:t>
            </a:r>
          </a:p>
          <a:p>
            <a:pPr lvl="1">
              <a:buFont typeface="Arial" charset="0"/>
              <a:buChar char="•"/>
            </a:pPr>
            <a:r>
              <a:rPr lang="fr-FR" sz="1600" dirty="0">
                <a:solidFill>
                  <a:srgbClr val="0070C0"/>
                </a:solidFill>
              </a:rPr>
              <a:t>Salpingite aiguë</a:t>
            </a:r>
          </a:p>
          <a:p>
            <a:pPr lvl="1">
              <a:buFont typeface="Arial" charset="0"/>
              <a:buChar char="•"/>
            </a:pPr>
            <a:r>
              <a:rPr lang="fr-FR" sz="1600" dirty="0" err="1">
                <a:solidFill>
                  <a:srgbClr val="0070C0"/>
                </a:solidFill>
              </a:rPr>
              <a:t>Diverticulite</a:t>
            </a:r>
            <a:r>
              <a:rPr lang="fr-FR" sz="1600" dirty="0">
                <a:solidFill>
                  <a:srgbClr val="0070C0"/>
                </a:solidFill>
              </a:rPr>
              <a:t> colique droite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506" y="2269036"/>
            <a:ext cx="2396270" cy="2829638"/>
          </a:xfrm>
          <a:prstGeom prst="rect">
            <a:avLst/>
          </a:prstGeom>
        </p:spPr>
      </p:pic>
    </p:spTree>
    <p:extLst>
      <p:ext uri="{BB962C8B-B14F-4D97-AF65-F5344CB8AC3E}">
        <p14:creationId xmlns:p14="http://schemas.microsoft.com/office/powerpoint/2010/main" val="632593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droit</a:t>
            </a:r>
            <a:r>
              <a:rPr lang="pt-BR" sz="3300" dirty="0"/>
              <a:t>(e)</a:t>
            </a:r>
            <a:endParaRPr lang="fr-FR" sz="3300" dirty="0"/>
          </a:p>
        </p:txBody>
      </p:sp>
      <p:sp>
        <p:nvSpPr>
          <p:cNvPr id="3" name="Espace réservé du contenu 2"/>
          <p:cNvSpPr>
            <a:spLocks noGrp="1"/>
          </p:cNvSpPr>
          <p:nvPr>
            <p:ph idx="1"/>
          </p:nvPr>
        </p:nvSpPr>
        <p:spPr>
          <a:xfrm>
            <a:off x="5303185" y="1582037"/>
            <a:ext cx="3289484" cy="1583265"/>
          </a:xfrm>
          <a:ln>
            <a:solidFill>
              <a:schemeClr val="bg1"/>
            </a:solidFill>
          </a:ln>
        </p:spPr>
        <p:txBody>
          <a:bodyPr anchor="ctr">
            <a:normAutofit fontScale="77500" lnSpcReduction="20000"/>
          </a:bodyPr>
          <a:lstStyle/>
          <a:p>
            <a:pPr lvl="1">
              <a:buFont typeface="Arial" charset="0"/>
              <a:buChar char="•"/>
            </a:pPr>
            <a:r>
              <a:rPr lang="fr-FR" sz="1600" dirty="0">
                <a:solidFill>
                  <a:srgbClr val="0070C0"/>
                </a:solidFill>
              </a:rPr>
              <a:t>Hernie inguinale étranglée</a:t>
            </a:r>
          </a:p>
          <a:p>
            <a:pPr lvl="1">
              <a:buFont typeface="Arial" charset="0"/>
              <a:buChar char="•"/>
            </a:pPr>
            <a:r>
              <a:rPr lang="fr-FR" sz="1600" dirty="0">
                <a:solidFill>
                  <a:srgbClr val="0070C0"/>
                </a:solidFill>
              </a:rPr>
              <a:t>Colique néphrétique</a:t>
            </a:r>
          </a:p>
          <a:p>
            <a:pPr lvl="1">
              <a:buFont typeface="Arial" charset="0"/>
              <a:buChar char="•"/>
            </a:pPr>
            <a:r>
              <a:rPr lang="fr-FR" sz="1600" dirty="0">
                <a:solidFill>
                  <a:srgbClr val="0070C0"/>
                </a:solidFill>
              </a:rPr>
              <a:t>Grossesse extra-utérine</a:t>
            </a:r>
          </a:p>
          <a:p>
            <a:pPr lvl="1">
              <a:buFont typeface="Arial" charset="0"/>
              <a:buChar char="•"/>
            </a:pPr>
            <a:r>
              <a:rPr lang="fr-FR" sz="1600" dirty="0">
                <a:solidFill>
                  <a:srgbClr val="0070C0"/>
                </a:solidFill>
              </a:rPr>
              <a:t>Torsion d’annexe / fibrome utérin</a:t>
            </a:r>
          </a:p>
          <a:p>
            <a:pPr lvl="1">
              <a:buFont typeface="Arial" charset="0"/>
              <a:buChar char="•"/>
            </a:pPr>
            <a:r>
              <a:rPr lang="fr-FR" sz="1600" dirty="0">
                <a:solidFill>
                  <a:srgbClr val="0070C0"/>
                </a:solidFill>
              </a:rPr>
              <a:t>Hématome du psoas</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706623"/>
            <a:ext cx="3491191" cy="1861498"/>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a:solidFill>
                  <a:srgbClr val="0070C0"/>
                </a:solidFill>
              </a:rPr>
              <a:t>Appendicite aiguë</a:t>
            </a:r>
          </a:p>
          <a:p>
            <a:pPr lvl="1">
              <a:buFont typeface="Arial" charset="0"/>
              <a:buChar char="•"/>
            </a:pPr>
            <a:r>
              <a:rPr lang="fr-FR" sz="1600" dirty="0">
                <a:solidFill>
                  <a:srgbClr val="0070C0"/>
                </a:solidFill>
              </a:rPr>
              <a:t>Pyélonéphrite aiguë</a:t>
            </a:r>
          </a:p>
          <a:p>
            <a:pPr lvl="1">
              <a:buFont typeface="Arial" charset="0"/>
              <a:buChar char="•"/>
            </a:pPr>
            <a:r>
              <a:rPr lang="fr-FR" sz="1600" dirty="0">
                <a:solidFill>
                  <a:srgbClr val="0070C0"/>
                </a:solidFill>
              </a:rPr>
              <a:t>Iléite terminale</a:t>
            </a:r>
          </a:p>
          <a:p>
            <a:pPr lvl="1">
              <a:buFont typeface="Arial" charset="0"/>
              <a:buChar char="•"/>
            </a:pPr>
            <a:r>
              <a:rPr lang="fr-FR" sz="1600" dirty="0" err="1">
                <a:solidFill>
                  <a:srgbClr val="0070C0"/>
                </a:solidFill>
              </a:rPr>
              <a:t>Adénolymphite</a:t>
            </a:r>
            <a:r>
              <a:rPr lang="fr-FR" sz="1600" dirty="0">
                <a:solidFill>
                  <a:srgbClr val="0070C0"/>
                </a:solidFill>
              </a:rPr>
              <a:t> mésentérique</a:t>
            </a:r>
          </a:p>
          <a:p>
            <a:pPr lvl="1">
              <a:buFont typeface="Arial" charset="0"/>
              <a:buChar char="•"/>
            </a:pPr>
            <a:r>
              <a:rPr lang="fr-FR" sz="1600" dirty="0">
                <a:solidFill>
                  <a:srgbClr val="0070C0"/>
                </a:solidFill>
              </a:rPr>
              <a:t>Salpingite aiguë</a:t>
            </a:r>
          </a:p>
          <a:p>
            <a:pPr lvl="1">
              <a:buFont typeface="Arial" charset="0"/>
              <a:buChar char="•"/>
            </a:pPr>
            <a:r>
              <a:rPr lang="fr-FR" sz="1600" dirty="0" err="1">
                <a:solidFill>
                  <a:srgbClr val="0070C0"/>
                </a:solidFill>
              </a:rPr>
              <a:t>Diverticulite</a:t>
            </a:r>
            <a:r>
              <a:rPr lang="fr-FR" sz="1600" dirty="0">
                <a:solidFill>
                  <a:srgbClr val="0070C0"/>
                </a:solidFill>
              </a:rPr>
              <a:t> colique droite</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506" y="2269036"/>
            <a:ext cx="2396270" cy="2829638"/>
          </a:xfrm>
          <a:prstGeom prst="rect">
            <a:avLst/>
          </a:prstGeom>
        </p:spPr>
      </p:pic>
    </p:spTree>
    <p:extLst>
      <p:ext uri="{BB962C8B-B14F-4D97-AF65-F5344CB8AC3E}">
        <p14:creationId xmlns:p14="http://schemas.microsoft.com/office/powerpoint/2010/main" val="86010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50110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gauche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5" name="Espace réservé du contenu 2"/>
          <p:cNvSpPr txBox="1">
            <a:spLocks/>
          </p:cNvSpPr>
          <p:nvPr/>
        </p:nvSpPr>
        <p:spPr>
          <a:xfrm>
            <a:off x="5303186" y="3706623"/>
            <a:ext cx="3491191" cy="1861498"/>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err="1">
                <a:solidFill>
                  <a:srgbClr val="0070C0"/>
                </a:solidFill>
              </a:rPr>
              <a:t>Diverticulite</a:t>
            </a:r>
            <a:r>
              <a:rPr lang="fr-FR" sz="1600" dirty="0">
                <a:solidFill>
                  <a:srgbClr val="0070C0"/>
                </a:solidFill>
              </a:rPr>
              <a:t> sigmoïdienne</a:t>
            </a:r>
          </a:p>
          <a:p>
            <a:pPr lvl="1">
              <a:buFont typeface="Arial" charset="0"/>
              <a:buChar char="•"/>
            </a:pPr>
            <a:r>
              <a:rPr lang="fr-FR" sz="1600" dirty="0">
                <a:solidFill>
                  <a:srgbClr val="0070C0"/>
                </a:solidFill>
              </a:rPr>
              <a:t>Pyélonéphrite aiguë</a:t>
            </a:r>
          </a:p>
          <a:p>
            <a:pPr lvl="1">
              <a:buFont typeface="Arial" charset="0"/>
              <a:buChar char="•"/>
            </a:pPr>
            <a:r>
              <a:rPr lang="fr-FR" sz="1600" dirty="0">
                <a:solidFill>
                  <a:srgbClr val="0070C0"/>
                </a:solidFill>
              </a:rPr>
              <a:t>Salpingite aiguë</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896" y="2234132"/>
            <a:ext cx="2555007" cy="2944982"/>
          </a:xfrm>
          <a:prstGeom prst="rect">
            <a:avLst/>
          </a:prstGeom>
        </p:spPr>
      </p:pic>
    </p:spTree>
    <p:extLst>
      <p:ext uri="{BB962C8B-B14F-4D97-AF65-F5344CB8AC3E}">
        <p14:creationId xmlns:p14="http://schemas.microsoft.com/office/powerpoint/2010/main" val="1396572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gauche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706623"/>
            <a:ext cx="3491191" cy="1861498"/>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err="1">
                <a:solidFill>
                  <a:srgbClr val="0070C0"/>
                </a:solidFill>
              </a:rPr>
              <a:t>Diverticulite</a:t>
            </a:r>
            <a:r>
              <a:rPr lang="fr-FR" sz="1600" dirty="0">
                <a:solidFill>
                  <a:srgbClr val="0070C0"/>
                </a:solidFill>
              </a:rPr>
              <a:t> sigmoïdienne</a:t>
            </a:r>
          </a:p>
          <a:p>
            <a:pPr lvl="1">
              <a:buFont typeface="Arial" charset="0"/>
              <a:buChar char="•"/>
            </a:pPr>
            <a:r>
              <a:rPr lang="fr-FR" sz="1600" dirty="0">
                <a:solidFill>
                  <a:srgbClr val="0070C0"/>
                </a:solidFill>
              </a:rPr>
              <a:t>Pyélonéphrite aiguë</a:t>
            </a:r>
          </a:p>
          <a:p>
            <a:pPr lvl="1">
              <a:buFont typeface="Arial" charset="0"/>
              <a:buChar char="•"/>
            </a:pPr>
            <a:r>
              <a:rPr lang="fr-FR" sz="1600" dirty="0">
                <a:solidFill>
                  <a:srgbClr val="0070C0"/>
                </a:solidFill>
              </a:rPr>
              <a:t>Salpingite aiguë</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896" y="2234132"/>
            <a:ext cx="2555007" cy="2944982"/>
          </a:xfrm>
          <a:prstGeom prst="rect">
            <a:avLst/>
          </a:prstGeom>
        </p:spPr>
      </p:pic>
    </p:spTree>
    <p:extLst>
      <p:ext uri="{BB962C8B-B14F-4D97-AF65-F5344CB8AC3E}">
        <p14:creationId xmlns:p14="http://schemas.microsoft.com/office/powerpoint/2010/main" val="1128183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896" y="1006813"/>
            <a:ext cx="4721751" cy="994172"/>
          </a:xfrm>
        </p:spPr>
        <p:txBody>
          <a:bodyPr>
            <a:normAutofit fontScale="90000"/>
          </a:bodyPr>
          <a:lstStyle/>
          <a:p>
            <a:r>
              <a:rPr lang="fr-FR" sz="3300" dirty="0"/>
              <a:t>Douleur du flanc / de la fosse iliaque gauche</a:t>
            </a:r>
          </a:p>
        </p:txBody>
      </p:sp>
      <p:sp>
        <p:nvSpPr>
          <p:cNvPr id="3" name="Espace réservé du contenu 2"/>
          <p:cNvSpPr>
            <a:spLocks noGrp="1"/>
          </p:cNvSpPr>
          <p:nvPr>
            <p:ph idx="1"/>
          </p:nvPr>
        </p:nvSpPr>
        <p:spPr>
          <a:xfrm>
            <a:off x="5303185" y="1582037"/>
            <a:ext cx="3289484" cy="1822920"/>
          </a:xfrm>
          <a:ln>
            <a:solidFill>
              <a:schemeClr val="bg1"/>
            </a:solidFill>
          </a:ln>
        </p:spPr>
        <p:txBody>
          <a:bodyPr anchor="ctr">
            <a:normAutofit fontScale="70000" lnSpcReduction="20000"/>
          </a:bodyPr>
          <a:lstStyle/>
          <a:p>
            <a:pPr lvl="1">
              <a:buFont typeface="Arial" charset="0"/>
              <a:buChar char="•"/>
            </a:pPr>
            <a:r>
              <a:rPr lang="fr-FR" sz="1600" dirty="0">
                <a:solidFill>
                  <a:srgbClr val="0070C0"/>
                </a:solidFill>
              </a:rPr>
              <a:t>Hernie inguinale étranglée</a:t>
            </a:r>
          </a:p>
          <a:p>
            <a:pPr lvl="1">
              <a:buFont typeface="Arial" charset="0"/>
              <a:buChar char="•"/>
            </a:pPr>
            <a:r>
              <a:rPr lang="fr-FR" sz="1600" dirty="0">
                <a:solidFill>
                  <a:srgbClr val="0070C0"/>
                </a:solidFill>
              </a:rPr>
              <a:t>Colique néphrétique</a:t>
            </a:r>
          </a:p>
          <a:p>
            <a:pPr lvl="1">
              <a:buFont typeface="Arial" charset="0"/>
              <a:buChar char="•"/>
            </a:pPr>
            <a:r>
              <a:rPr lang="fr-FR" sz="1600" dirty="0">
                <a:solidFill>
                  <a:srgbClr val="0070C0"/>
                </a:solidFill>
              </a:rPr>
              <a:t>Grossesse extra-utérine</a:t>
            </a:r>
          </a:p>
          <a:p>
            <a:pPr lvl="1">
              <a:buFont typeface="Arial" charset="0"/>
              <a:buChar char="•"/>
            </a:pPr>
            <a:r>
              <a:rPr lang="fr-FR" sz="1600" dirty="0">
                <a:solidFill>
                  <a:srgbClr val="0070C0"/>
                </a:solidFill>
              </a:rPr>
              <a:t>Torsion d’annexe / fibrome utérin</a:t>
            </a:r>
          </a:p>
          <a:p>
            <a:pPr lvl="1">
              <a:buFont typeface="Arial" charset="0"/>
              <a:buChar char="•"/>
            </a:pPr>
            <a:r>
              <a:rPr lang="fr-FR" sz="1600" dirty="0">
                <a:solidFill>
                  <a:srgbClr val="0070C0"/>
                </a:solidFill>
              </a:rPr>
              <a:t>Hématome du psoas</a:t>
            </a:r>
          </a:p>
          <a:p>
            <a:pPr lvl="1">
              <a:buFont typeface="Arial" charset="0"/>
              <a:buChar char="•"/>
            </a:pPr>
            <a:r>
              <a:rPr lang="fr-FR" sz="1600" dirty="0">
                <a:solidFill>
                  <a:srgbClr val="0070C0"/>
                </a:solidFill>
              </a:rPr>
              <a:t>Cancer du colon en occlusion</a:t>
            </a:r>
          </a:p>
          <a:p>
            <a:pPr lvl="1">
              <a:buFont typeface="Arial" charset="0"/>
              <a:buChar char="•"/>
            </a:pPr>
            <a:r>
              <a:rPr lang="fr-FR" sz="1600" dirty="0">
                <a:solidFill>
                  <a:srgbClr val="0070C0"/>
                </a:solidFill>
              </a:rPr>
              <a:t>Volvulus du sigmoïde</a:t>
            </a:r>
          </a:p>
        </p:txBody>
      </p:sp>
      <p:cxnSp>
        <p:nvCxnSpPr>
          <p:cNvPr id="6" name="Connecteur droit avec flèche 5"/>
          <p:cNvCxnSpPr/>
          <p:nvPr/>
        </p:nvCxnSpPr>
        <p:spPr>
          <a:xfrm>
            <a:off x="3123514" y="3628361"/>
            <a:ext cx="332381" cy="39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556891" y="3404956"/>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a:solidFill>
                  <a:schemeClr val="tx1"/>
                </a:solidFill>
              </a:rPr>
              <a:t>Fièvre ?</a:t>
            </a:r>
            <a:endParaRPr lang="fr-FR" sz="1350" dirty="0">
              <a:solidFill>
                <a:schemeClr val="tx1"/>
              </a:solidFill>
            </a:endParaRPr>
          </a:p>
        </p:txBody>
      </p:sp>
      <p:sp>
        <p:nvSpPr>
          <p:cNvPr id="14" name="Flèche à angle droit 13"/>
          <p:cNvSpPr/>
          <p:nvPr/>
        </p:nvSpPr>
        <p:spPr>
          <a:xfrm rot="5400000" flipH="1">
            <a:off x="3736680" y="2553229"/>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space réservé du contenu 2"/>
          <p:cNvSpPr txBox="1">
            <a:spLocks/>
          </p:cNvSpPr>
          <p:nvPr/>
        </p:nvSpPr>
        <p:spPr>
          <a:xfrm>
            <a:off x="5303186" y="3706623"/>
            <a:ext cx="3491191" cy="1861498"/>
          </a:xfrm>
          <a:prstGeom prst="rect">
            <a:avLst/>
          </a:prstGeom>
          <a:ln>
            <a:solidFill>
              <a:schemeClr val="bg1"/>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pPr>
            <a:r>
              <a:rPr lang="fr-FR" sz="1600" dirty="0" err="1">
                <a:solidFill>
                  <a:srgbClr val="0070C0"/>
                </a:solidFill>
              </a:rPr>
              <a:t>Diverticulite</a:t>
            </a:r>
            <a:r>
              <a:rPr lang="fr-FR" sz="1600" dirty="0">
                <a:solidFill>
                  <a:srgbClr val="0070C0"/>
                </a:solidFill>
              </a:rPr>
              <a:t> sigmoïdienne</a:t>
            </a:r>
          </a:p>
          <a:p>
            <a:pPr lvl="1">
              <a:buFont typeface="Arial" charset="0"/>
              <a:buChar char="•"/>
            </a:pPr>
            <a:r>
              <a:rPr lang="fr-FR" sz="1600" dirty="0">
                <a:solidFill>
                  <a:srgbClr val="0070C0"/>
                </a:solidFill>
              </a:rPr>
              <a:t>Pyélonéphrite aiguë</a:t>
            </a:r>
          </a:p>
          <a:p>
            <a:pPr lvl="1">
              <a:buFont typeface="Arial" charset="0"/>
              <a:buChar char="•"/>
            </a:pPr>
            <a:r>
              <a:rPr lang="fr-FR" sz="1600" dirty="0">
                <a:solidFill>
                  <a:srgbClr val="0070C0"/>
                </a:solidFill>
              </a:rPr>
              <a:t>Salpingite aiguë</a:t>
            </a:r>
          </a:p>
        </p:txBody>
      </p:sp>
      <p:sp>
        <p:nvSpPr>
          <p:cNvPr id="17" name="Flèche à angle droit 16"/>
          <p:cNvSpPr/>
          <p:nvPr/>
        </p:nvSpPr>
        <p:spPr>
          <a:xfrm rot="5400000">
            <a:off x="3748150" y="413591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txBox="1">
            <a:spLocks/>
          </p:cNvSpPr>
          <p:nvPr/>
        </p:nvSpPr>
        <p:spPr>
          <a:xfrm>
            <a:off x="4535420" y="2337925"/>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NON</a:t>
            </a:r>
          </a:p>
        </p:txBody>
      </p:sp>
      <p:sp>
        <p:nvSpPr>
          <p:cNvPr id="19" name="Espace réservé du contenu 2"/>
          <p:cNvSpPr txBox="1">
            <a:spLocks/>
          </p:cNvSpPr>
          <p:nvPr/>
        </p:nvSpPr>
        <p:spPr>
          <a:xfrm>
            <a:off x="4535420" y="4413967"/>
            <a:ext cx="657225" cy="446810"/>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350" dirty="0">
                <a:solidFill>
                  <a:schemeClr val="tx1"/>
                </a:solidFill>
              </a:rPr>
              <a:t>OUI</a:t>
            </a:r>
          </a:p>
        </p:txBody>
      </p:sp>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896" y="2234132"/>
            <a:ext cx="2555007" cy="2944982"/>
          </a:xfrm>
          <a:prstGeom prst="rect">
            <a:avLst/>
          </a:prstGeom>
        </p:spPr>
      </p:pic>
    </p:spTree>
    <p:extLst>
      <p:ext uri="{BB962C8B-B14F-4D97-AF65-F5344CB8AC3E}">
        <p14:creationId xmlns:p14="http://schemas.microsoft.com/office/powerpoint/2010/main" val="1924220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Examens complémentaires</a:t>
            </a:r>
            <a:endParaRPr lang="fr-FR" sz="2800" dirty="0">
              <a:solidFill>
                <a:srgbClr val="002060"/>
              </a:solidFill>
              <a:latin typeface="Avenir Next" charset="0"/>
              <a:ea typeface="Avenir Next" charset="0"/>
              <a:cs typeface="Avenir Next" charset="0"/>
            </a:endParaRPr>
          </a:p>
        </p:txBody>
      </p:sp>
      <p:sp>
        <p:nvSpPr>
          <p:cNvPr id="7" name="ZoneTexte 6"/>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Quel bilan biologique prescrivez-vous ?</a:t>
            </a:r>
          </a:p>
        </p:txBody>
      </p:sp>
    </p:spTree>
    <p:extLst>
      <p:ext uri="{BB962C8B-B14F-4D97-AF65-F5344CB8AC3E}">
        <p14:creationId xmlns:p14="http://schemas.microsoft.com/office/powerpoint/2010/main" val="55376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Examens complémentaires</a:t>
            </a:r>
            <a:endParaRPr lang="fr-FR" sz="2800" dirty="0">
              <a:solidFill>
                <a:srgbClr val="002060"/>
              </a:solidFill>
              <a:latin typeface="Avenir Next" charset="0"/>
              <a:ea typeface="Avenir Next" charset="0"/>
              <a:cs typeface="Avenir Next" charset="0"/>
            </a:endParaRPr>
          </a:p>
        </p:txBody>
      </p:sp>
      <p:sp>
        <p:nvSpPr>
          <p:cNvPr id="7" name="ZoneTexte 6"/>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Quel bilan biologique prescrivez-vous ?</a:t>
            </a:r>
          </a:p>
        </p:txBody>
      </p:sp>
      <p:sp>
        <p:nvSpPr>
          <p:cNvPr id="8" name="Espace réservé du contenu 2"/>
          <p:cNvSpPr txBox="1">
            <a:spLocks/>
          </p:cNvSpPr>
          <p:nvPr/>
        </p:nvSpPr>
        <p:spPr>
          <a:xfrm>
            <a:off x="403814" y="1188720"/>
            <a:ext cx="8380380" cy="4505533"/>
          </a:xfrm>
          <a:prstGeom prst="rect">
            <a:avLst/>
          </a:prstGeom>
          <a:ln>
            <a:solidFill>
              <a:schemeClr val="tx1"/>
            </a:solidFill>
          </a:ln>
        </p:spPr>
        <p:txBody>
          <a:bodyPr>
            <a:normAutofit fontScale="77500" lnSpcReduction="20000"/>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a:solidFill>
                  <a:srgbClr val="0070C0"/>
                </a:solidFill>
              </a:rPr>
              <a:t> </a:t>
            </a:r>
          </a:p>
          <a:p>
            <a:pPr lvl="1"/>
            <a:r>
              <a:rPr lang="fr-FR" dirty="0" err="1">
                <a:solidFill>
                  <a:srgbClr val="0070C0"/>
                </a:solidFill>
              </a:rPr>
              <a:t>Sd</a:t>
            </a:r>
            <a:r>
              <a:rPr lang="fr-FR" dirty="0">
                <a:solidFill>
                  <a:srgbClr val="0070C0"/>
                </a:solidFill>
              </a:rPr>
              <a:t> inflammatoire : GB, CRP</a:t>
            </a:r>
          </a:p>
          <a:p>
            <a:pPr lvl="1"/>
            <a:r>
              <a:rPr lang="fr-FR" dirty="0" err="1">
                <a:solidFill>
                  <a:srgbClr val="0070C0"/>
                </a:solidFill>
              </a:rPr>
              <a:t>Sd</a:t>
            </a:r>
            <a:r>
              <a:rPr lang="fr-FR" dirty="0">
                <a:solidFill>
                  <a:srgbClr val="0070C0"/>
                </a:solidFill>
              </a:rPr>
              <a:t> hémorragique : </a:t>
            </a:r>
            <a:r>
              <a:rPr lang="fr-FR" dirty="0" err="1">
                <a:solidFill>
                  <a:srgbClr val="0070C0"/>
                </a:solidFill>
              </a:rPr>
              <a:t>Hb</a:t>
            </a:r>
            <a:endParaRPr lang="fr-FR" dirty="0">
              <a:solidFill>
                <a:srgbClr val="0070C0"/>
              </a:solidFill>
            </a:endParaRPr>
          </a:p>
          <a:p>
            <a:pPr lvl="1"/>
            <a:r>
              <a:rPr lang="fr-FR" dirty="0">
                <a:solidFill>
                  <a:srgbClr val="0070C0"/>
                </a:solidFill>
              </a:rPr>
              <a:t>Atteinte hépatique / Biliaire ++ : Transaminases, PAL, GGT, Bilirubine</a:t>
            </a:r>
          </a:p>
          <a:p>
            <a:pPr lvl="1"/>
            <a:r>
              <a:rPr lang="fr-FR" dirty="0">
                <a:solidFill>
                  <a:srgbClr val="0070C0"/>
                </a:solidFill>
              </a:rPr>
              <a:t>Lipase (&gt;3N = pancréatite)</a:t>
            </a:r>
          </a:p>
          <a:p>
            <a:pPr lvl="1"/>
            <a:r>
              <a:rPr lang="fr-FR" dirty="0">
                <a:solidFill>
                  <a:srgbClr val="0070C0"/>
                </a:solidFill>
              </a:rPr>
              <a:t>Lactate (ischémie digestive)</a:t>
            </a:r>
          </a:p>
          <a:p>
            <a:pPr lvl="1"/>
            <a:r>
              <a:rPr lang="fr-FR" dirty="0">
                <a:solidFill>
                  <a:srgbClr val="0070C0"/>
                </a:solidFill>
              </a:rPr>
              <a:t>Retentissement rénal : Créatinine, ionogramme </a:t>
            </a:r>
          </a:p>
          <a:p>
            <a:pPr lvl="1"/>
            <a:r>
              <a:rPr lang="fr-FR" dirty="0">
                <a:solidFill>
                  <a:srgbClr val="0070C0"/>
                </a:solidFill>
              </a:rPr>
              <a:t>Si doute sur IDM inférieur : Troponine</a:t>
            </a:r>
          </a:p>
          <a:p>
            <a:pPr lvl="1"/>
            <a:r>
              <a:rPr lang="fr-FR" dirty="0">
                <a:solidFill>
                  <a:srgbClr val="0070C0"/>
                </a:solidFill>
              </a:rPr>
              <a:t>Femme &lt;50 ans : béta-</a:t>
            </a:r>
            <a:r>
              <a:rPr lang="fr-FR" dirty="0" err="1">
                <a:solidFill>
                  <a:srgbClr val="0070C0"/>
                </a:solidFill>
              </a:rPr>
              <a:t>hCG</a:t>
            </a:r>
            <a:r>
              <a:rPr lang="fr-FR" dirty="0">
                <a:solidFill>
                  <a:srgbClr val="0070C0"/>
                </a:solidFill>
              </a:rPr>
              <a:t>+++</a:t>
            </a:r>
          </a:p>
        </p:txBody>
      </p:sp>
    </p:spTree>
    <p:extLst>
      <p:ext uri="{BB962C8B-B14F-4D97-AF65-F5344CB8AC3E}">
        <p14:creationId xmlns:p14="http://schemas.microsoft.com/office/powerpoint/2010/main" val="1052562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Examens complémentaires</a:t>
            </a:r>
            <a:endParaRPr lang="fr-FR" sz="2800" dirty="0">
              <a:solidFill>
                <a:srgbClr val="002060"/>
              </a:solidFill>
              <a:latin typeface="Avenir Next" charset="0"/>
              <a:ea typeface="Avenir Next" charset="0"/>
              <a:cs typeface="Avenir Next" charset="0"/>
            </a:endParaRPr>
          </a:p>
        </p:txBody>
      </p:sp>
      <p:sp>
        <p:nvSpPr>
          <p:cNvPr id="7" name="ZoneTexte 6"/>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L’examen physique retrouve une contracture généralisée. La patiente présente le bilan suivant : GB = 16 G/L (N&lt;10), CRP = 123 mg/l (N&lt;10), lipase = 64 UI/L (N&lt;80), ASAT = 35 UI/L (N&lt;40), ALAT = 36 (N&lt;45), bilirubine totale = 11 (N&lt;20), beta-</a:t>
            </a:r>
            <a:r>
              <a:rPr lang="fr-FR" sz="1600" dirty="0" err="1">
                <a:solidFill>
                  <a:srgbClr val="002060"/>
                </a:solidFill>
              </a:rPr>
              <a:t>hCG</a:t>
            </a:r>
            <a:r>
              <a:rPr lang="fr-FR" sz="1600" dirty="0">
                <a:solidFill>
                  <a:srgbClr val="002060"/>
                </a:solidFill>
              </a:rPr>
              <a:t> = négatif</a:t>
            </a:r>
          </a:p>
          <a:p>
            <a:endParaRPr lang="fr-FR" sz="1600" dirty="0">
              <a:solidFill>
                <a:srgbClr val="002060"/>
              </a:solidFill>
            </a:endParaRPr>
          </a:p>
          <a:p>
            <a:r>
              <a:rPr lang="fr-FR" sz="1600" dirty="0">
                <a:solidFill>
                  <a:srgbClr val="002060"/>
                </a:solidFill>
              </a:rPr>
              <a:t>Quel bilan d’imagerie prescrivez-vous ?</a:t>
            </a:r>
          </a:p>
        </p:txBody>
      </p:sp>
    </p:spTree>
    <p:extLst>
      <p:ext uri="{BB962C8B-B14F-4D97-AF65-F5344CB8AC3E}">
        <p14:creationId xmlns:p14="http://schemas.microsoft.com/office/powerpoint/2010/main" val="493333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Examens complémentaires</a:t>
            </a:r>
            <a:endParaRPr lang="fr-FR" sz="2800" dirty="0">
              <a:solidFill>
                <a:srgbClr val="002060"/>
              </a:solidFill>
              <a:latin typeface="Avenir Next" charset="0"/>
              <a:ea typeface="Avenir Next" charset="0"/>
              <a:cs typeface="Avenir Next" charset="0"/>
            </a:endParaRPr>
          </a:p>
        </p:txBody>
      </p:sp>
      <p:sp>
        <p:nvSpPr>
          <p:cNvPr id="7" name="ZoneTexte 6"/>
          <p:cNvSpPr txBox="1"/>
          <p:nvPr/>
        </p:nvSpPr>
        <p:spPr>
          <a:xfrm>
            <a:off x="220442" y="829994"/>
            <a:ext cx="8747125" cy="5095874"/>
          </a:xfrm>
          <a:prstGeom prst="rect">
            <a:avLst/>
          </a:prstGeom>
          <a:noFill/>
        </p:spPr>
        <p:txBody>
          <a:bodyPr wrap="square" lIns="180000" rtlCol="0">
            <a:noAutofit/>
          </a:bodyPr>
          <a:lstStyle/>
          <a:p>
            <a:r>
              <a:rPr lang="fr-FR" sz="1600" dirty="0">
                <a:solidFill>
                  <a:srgbClr val="002060"/>
                </a:solidFill>
              </a:rPr>
              <a:t>Bilan d’imagerie devant une douleur abdominale</a:t>
            </a:r>
          </a:p>
        </p:txBody>
      </p:sp>
      <p:sp>
        <p:nvSpPr>
          <p:cNvPr id="4" name="Espace réservé du contenu 2"/>
          <p:cNvSpPr txBox="1">
            <a:spLocks/>
          </p:cNvSpPr>
          <p:nvPr/>
        </p:nvSpPr>
        <p:spPr>
          <a:xfrm>
            <a:off x="418011" y="1567798"/>
            <a:ext cx="8281852" cy="490472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rgbClr val="0070C0"/>
              </a:solidFill>
            </a:endParaRPr>
          </a:p>
          <a:p>
            <a:pPr lvl="1"/>
            <a:r>
              <a:rPr lang="fr-FR" dirty="0">
                <a:solidFill>
                  <a:srgbClr val="0070C0"/>
                </a:solidFill>
              </a:rPr>
              <a:t>ASP : non utile, non recommandé</a:t>
            </a:r>
          </a:p>
          <a:p>
            <a:pPr lvl="1"/>
            <a:r>
              <a:rPr lang="fr-FR" dirty="0">
                <a:solidFill>
                  <a:srgbClr val="0070C0"/>
                </a:solidFill>
              </a:rPr>
              <a:t>Echographie abdominale :</a:t>
            </a:r>
          </a:p>
          <a:p>
            <a:pPr lvl="2"/>
            <a:r>
              <a:rPr lang="fr-FR" dirty="0">
                <a:solidFill>
                  <a:srgbClr val="0070C0"/>
                </a:solidFill>
              </a:rPr>
              <a:t>Examen en 1</a:t>
            </a:r>
            <a:r>
              <a:rPr lang="fr-FR" baseline="30000" dirty="0">
                <a:solidFill>
                  <a:srgbClr val="0070C0"/>
                </a:solidFill>
              </a:rPr>
              <a:t>ère</a:t>
            </a:r>
            <a:r>
              <a:rPr lang="fr-FR" dirty="0">
                <a:solidFill>
                  <a:srgbClr val="0070C0"/>
                </a:solidFill>
              </a:rPr>
              <a:t> intention en l’absence de syndrome occlusif clinique / suspicion de cause vasculaire</a:t>
            </a:r>
          </a:p>
          <a:p>
            <a:pPr lvl="2"/>
            <a:r>
              <a:rPr lang="fr-FR" dirty="0">
                <a:solidFill>
                  <a:srgbClr val="0070C0"/>
                </a:solidFill>
              </a:rPr>
              <a:t>Explore les filières digestive, biliaire, urinaire et gynécologique</a:t>
            </a:r>
          </a:p>
          <a:p>
            <a:pPr lvl="1"/>
            <a:r>
              <a:rPr lang="fr-FR" dirty="0">
                <a:solidFill>
                  <a:srgbClr val="0070C0"/>
                </a:solidFill>
              </a:rPr>
              <a:t>Scanner abdominopelvien (+IV en l’absence de CI)</a:t>
            </a:r>
          </a:p>
          <a:p>
            <a:pPr lvl="2"/>
            <a:r>
              <a:rPr lang="fr-FR" dirty="0">
                <a:solidFill>
                  <a:srgbClr val="0070C0"/>
                </a:solidFill>
              </a:rPr>
              <a:t>Echographie non contributive</a:t>
            </a:r>
          </a:p>
          <a:p>
            <a:pPr lvl="2"/>
            <a:r>
              <a:rPr lang="fr-FR" dirty="0">
                <a:solidFill>
                  <a:srgbClr val="0070C0"/>
                </a:solidFill>
              </a:rPr>
              <a:t>Syndrome occlusif</a:t>
            </a:r>
          </a:p>
          <a:p>
            <a:pPr lvl="2"/>
            <a:r>
              <a:rPr lang="fr-FR" dirty="0">
                <a:solidFill>
                  <a:srgbClr val="0070C0"/>
                </a:solidFill>
              </a:rPr>
              <a:t>Cause vasculaire</a:t>
            </a:r>
          </a:p>
          <a:p>
            <a:pPr lvl="1"/>
            <a:endParaRPr lang="fr-FR" dirty="0">
              <a:solidFill>
                <a:srgbClr val="0070C0"/>
              </a:solidFill>
            </a:endParaRPr>
          </a:p>
        </p:txBody>
      </p:sp>
    </p:spTree>
    <p:extLst>
      <p:ext uri="{BB962C8B-B14F-4D97-AF65-F5344CB8AC3E}">
        <p14:creationId xmlns:p14="http://schemas.microsoft.com/office/powerpoint/2010/main" val="83988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51" y="994145"/>
            <a:ext cx="4544592" cy="300990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6088" y="994145"/>
            <a:ext cx="3378200" cy="3009900"/>
          </a:xfrm>
          <a:prstGeom prst="rect">
            <a:avLst/>
          </a:prstGeom>
        </p:spPr>
      </p:pic>
    </p:spTree>
    <p:extLst>
      <p:ext uri="{BB962C8B-B14F-4D97-AF65-F5344CB8AC3E}">
        <p14:creationId xmlns:p14="http://schemas.microsoft.com/office/powerpoint/2010/main" val="14978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Echographie abdominale</a:t>
            </a:r>
            <a:endParaRPr lang="fr-FR" sz="2800" dirty="0">
              <a:solidFill>
                <a:srgbClr val="002060"/>
              </a:solidFill>
              <a:latin typeface="Avenir Next" charset="0"/>
              <a:ea typeface="Avenir Next" charset="0"/>
              <a:cs typeface="Avenir Next"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51" y="994145"/>
            <a:ext cx="4544592" cy="300990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6088" y="994145"/>
            <a:ext cx="3378200" cy="3009900"/>
          </a:xfrm>
          <a:prstGeom prst="rect">
            <a:avLst/>
          </a:prstGeom>
        </p:spPr>
      </p:pic>
      <p:sp>
        <p:nvSpPr>
          <p:cNvPr id="14" name="ZoneTexte 13"/>
          <p:cNvSpPr txBox="1"/>
          <p:nvPr/>
        </p:nvSpPr>
        <p:spPr>
          <a:xfrm>
            <a:off x="1630160" y="4102925"/>
            <a:ext cx="2018501" cy="369332"/>
          </a:xfrm>
          <a:prstGeom prst="rect">
            <a:avLst/>
          </a:prstGeom>
          <a:noFill/>
        </p:spPr>
        <p:txBody>
          <a:bodyPr wrap="none" rtlCol="0">
            <a:spAutoFit/>
          </a:bodyPr>
          <a:lstStyle/>
          <a:p>
            <a:r>
              <a:rPr lang="fr-FR" i="1">
                <a:solidFill>
                  <a:srgbClr val="0070C0"/>
                </a:solidFill>
              </a:rPr>
              <a:t>appendice normal</a:t>
            </a:r>
          </a:p>
        </p:txBody>
      </p:sp>
      <p:sp>
        <p:nvSpPr>
          <p:cNvPr id="15" name="ZoneTexte 14"/>
          <p:cNvSpPr txBox="1"/>
          <p:nvPr/>
        </p:nvSpPr>
        <p:spPr>
          <a:xfrm>
            <a:off x="5815937" y="4102925"/>
            <a:ext cx="1992853" cy="369332"/>
          </a:xfrm>
          <a:prstGeom prst="rect">
            <a:avLst/>
          </a:prstGeom>
          <a:noFill/>
        </p:spPr>
        <p:txBody>
          <a:bodyPr wrap="none" rtlCol="0">
            <a:spAutoFit/>
          </a:bodyPr>
          <a:lstStyle/>
          <a:p>
            <a:r>
              <a:rPr lang="fr-FR" i="1">
                <a:solidFill>
                  <a:srgbClr val="0070C0"/>
                </a:solidFill>
              </a:rPr>
              <a:t>appendicite </a:t>
            </a:r>
            <a:r>
              <a:rPr lang="fr-FR" i="1" dirty="0">
                <a:solidFill>
                  <a:srgbClr val="0070C0"/>
                </a:solidFill>
              </a:rPr>
              <a:t>aiguë</a:t>
            </a:r>
          </a:p>
        </p:txBody>
      </p:sp>
      <p:sp>
        <p:nvSpPr>
          <p:cNvPr id="16" name="ZoneTexte 15"/>
          <p:cNvSpPr txBox="1"/>
          <p:nvPr/>
        </p:nvSpPr>
        <p:spPr>
          <a:xfrm>
            <a:off x="5136088" y="4571137"/>
            <a:ext cx="3378200" cy="1754326"/>
          </a:xfrm>
          <a:prstGeom prst="rect">
            <a:avLst/>
          </a:prstGeom>
          <a:noFill/>
        </p:spPr>
        <p:txBody>
          <a:bodyPr wrap="square" rtlCol="0">
            <a:spAutoFit/>
          </a:bodyPr>
          <a:lstStyle/>
          <a:p>
            <a:r>
              <a:rPr lang="fr-FR" dirty="0">
                <a:solidFill>
                  <a:schemeClr val="bg1"/>
                </a:solidFill>
              </a:rPr>
              <a:t>Appendice dilaté, paroi dédifférenciée et épaissie</a:t>
            </a:r>
          </a:p>
          <a:p>
            <a:r>
              <a:rPr lang="fr-FR" dirty="0">
                <a:solidFill>
                  <a:schemeClr val="bg1"/>
                </a:solidFill>
              </a:rPr>
              <a:t>paroi </a:t>
            </a:r>
            <a:r>
              <a:rPr lang="fr-FR" dirty="0" err="1">
                <a:solidFill>
                  <a:schemeClr val="bg1"/>
                </a:solidFill>
              </a:rPr>
              <a:t>hypervasculaire</a:t>
            </a:r>
            <a:r>
              <a:rPr lang="fr-FR" dirty="0">
                <a:solidFill>
                  <a:schemeClr val="bg1"/>
                </a:solidFill>
              </a:rPr>
              <a:t> au Doppler</a:t>
            </a:r>
          </a:p>
          <a:p>
            <a:r>
              <a:rPr lang="fr-FR" dirty="0">
                <a:solidFill>
                  <a:schemeClr val="bg1"/>
                </a:solidFill>
              </a:rPr>
              <a:t>Infiltration de la graisse péri-appendiculaire (flèche)</a:t>
            </a:r>
          </a:p>
        </p:txBody>
      </p:sp>
      <p:sp>
        <p:nvSpPr>
          <p:cNvPr id="17" name="ZoneTexte 16"/>
          <p:cNvSpPr txBox="1"/>
          <p:nvPr/>
        </p:nvSpPr>
        <p:spPr>
          <a:xfrm>
            <a:off x="1034858" y="4544913"/>
            <a:ext cx="3653852" cy="1200329"/>
          </a:xfrm>
          <a:prstGeom prst="rect">
            <a:avLst/>
          </a:prstGeom>
          <a:noFill/>
        </p:spPr>
        <p:txBody>
          <a:bodyPr wrap="square" rtlCol="0">
            <a:spAutoFit/>
          </a:bodyPr>
          <a:lstStyle/>
          <a:p>
            <a:r>
              <a:rPr lang="fr-FR" dirty="0">
                <a:solidFill>
                  <a:schemeClr val="bg1"/>
                </a:solidFill>
              </a:rPr>
              <a:t>les 3 couches de la paroi sont individualisables (têtes de flèches)</a:t>
            </a:r>
          </a:p>
          <a:p>
            <a:r>
              <a:rPr lang="fr-FR" dirty="0">
                <a:solidFill>
                  <a:schemeClr val="bg1"/>
                </a:solidFill>
              </a:rPr>
              <a:t>* = bas fond caecal</a:t>
            </a:r>
          </a:p>
        </p:txBody>
      </p:sp>
    </p:spTree>
    <p:extLst>
      <p:ext uri="{BB962C8B-B14F-4D97-AF65-F5344CB8AC3E}">
        <p14:creationId xmlns:p14="http://schemas.microsoft.com/office/powerpoint/2010/main" val="122121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Scanner abdominal</a:t>
            </a:r>
            <a:endParaRPr lang="fr-FR" sz="2800" dirty="0">
              <a:solidFill>
                <a:srgbClr val="002060"/>
              </a:solidFill>
              <a:latin typeface="Avenir Next" charset="0"/>
              <a:ea typeface="Avenir Next" charset="0"/>
              <a:cs typeface="Avenir Next"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0739" y="1028722"/>
            <a:ext cx="2946117" cy="2634829"/>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4004" y="1028722"/>
            <a:ext cx="2918344" cy="2654041"/>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1356" y="3823855"/>
            <a:ext cx="3365500" cy="2514600"/>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4004" y="3804805"/>
            <a:ext cx="3390900" cy="2552700"/>
          </a:xfrm>
          <a:prstGeom prst="rect">
            <a:avLst/>
          </a:prstGeom>
        </p:spPr>
      </p:pic>
    </p:spTree>
    <p:extLst>
      <p:ext uri="{BB962C8B-B14F-4D97-AF65-F5344CB8AC3E}">
        <p14:creationId xmlns:p14="http://schemas.microsoft.com/office/powerpoint/2010/main" val="10911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5" name="Rectangle 4"/>
          <p:cNvSpPr/>
          <p:nvPr/>
        </p:nvSpPr>
        <p:spPr>
          <a:xfrm>
            <a:off x="590550" y="2542516"/>
            <a:ext cx="3314700" cy="4566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Délai</a:t>
            </a: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
        <p:nvSpPr>
          <p:cNvPr id="10" name="ZoneTexte 9"/>
          <p:cNvSpPr txBox="1"/>
          <p:nvPr/>
        </p:nvSpPr>
        <p:spPr>
          <a:xfrm>
            <a:off x="444681" y="3025695"/>
            <a:ext cx="3774621" cy="298283"/>
          </a:xfrm>
          <a:prstGeom prst="rect">
            <a:avLst/>
          </a:prstGeom>
          <a:noFill/>
        </p:spPr>
        <p:txBody>
          <a:bodyPr wrap="square" lIns="180000" rtlCol="0">
            <a:noAutofit/>
          </a:bodyPr>
          <a:lstStyle/>
          <a:p>
            <a:r>
              <a:rPr lang="fr-FR" sz="1600" i="1" dirty="0">
                <a:solidFill>
                  <a:srgbClr val="002060"/>
                </a:solidFill>
              </a:rPr>
              <a:t>Quelques heures ? jours ? mois ?</a:t>
            </a:r>
          </a:p>
          <a:p>
            <a:endParaRPr lang="fr-FR" sz="1600" i="1" dirty="0">
              <a:solidFill>
                <a:srgbClr val="002060"/>
              </a:solidFill>
            </a:endParaRPr>
          </a:p>
        </p:txBody>
      </p:sp>
      <p:sp>
        <p:nvSpPr>
          <p:cNvPr id="12" name="ZoneTexte 11"/>
          <p:cNvSpPr txBox="1"/>
          <p:nvPr/>
        </p:nvSpPr>
        <p:spPr>
          <a:xfrm>
            <a:off x="3905250" y="2493749"/>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a:solidFill>
                  <a:srgbClr val="002060"/>
                </a:solidFill>
              </a:rPr>
              <a:t>Chronique</a:t>
            </a:r>
          </a:p>
          <a:p>
            <a:pPr marL="285750" indent="-285750">
              <a:buFont typeface="Arial" charset="0"/>
              <a:buChar char="•"/>
            </a:pPr>
            <a:endParaRPr lang="fr-FR" sz="1600" dirty="0">
              <a:solidFill>
                <a:srgbClr val="002060"/>
              </a:solidFill>
            </a:endParaRPr>
          </a:p>
        </p:txBody>
      </p:sp>
      <p:sp>
        <p:nvSpPr>
          <p:cNvPr id="14" name="ZoneTexte 13"/>
          <p:cNvSpPr txBox="1"/>
          <p:nvPr/>
        </p:nvSpPr>
        <p:spPr>
          <a:xfrm>
            <a:off x="5929449" y="2399424"/>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Brutal</a:t>
            </a:r>
          </a:p>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err="1">
                <a:solidFill>
                  <a:srgbClr val="002060"/>
                </a:solidFill>
              </a:rPr>
              <a:t>sub-aigu</a:t>
            </a:r>
            <a:endParaRPr lang="fr-FR" sz="1600" dirty="0">
              <a:solidFill>
                <a:srgbClr val="002060"/>
              </a:solidFill>
            </a:endParaRPr>
          </a:p>
          <a:p>
            <a:pPr marL="285750" indent="-285750">
              <a:buFont typeface="Arial" charset="0"/>
              <a:buChar char="•"/>
            </a:pPr>
            <a:endParaRPr lang="fr-FR" sz="1600" dirty="0">
              <a:solidFill>
                <a:srgbClr val="002060"/>
              </a:solidFill>
            </a:endParaRPr>
          </a:p>
        </p:txBody>
      </p:sp>
      <p:cxnSp>
        <p:nvCxnSpPr>
          <p:cNvPr id="15" name="Connecteur droit avec flèche 14"/>
          <p:cNvCxnSpPr/>
          <p:nvPr/>
        </p:nvCxnSpPr>
        <p:spPr>
          <a:xfrm flipV="1">
            <a:off x="5301343" y="2542516"/>
            <a:ext cx="733697" cy="13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01342" y="2717488"/>
            <a:ext cx="733698" cy="5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01342" y="2744176"/>
            <a:ext cx="733698" cy="3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2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pic>
        <p:nvPicPr>
          <p:cNvPr id="14" name="Picture 4" descr="IMG_1243"/>
          <p:cNvPicPr>
            <a:picLocks noChangeAspect="1" noChangeArrowheads="1"/>
          </p:cNvPicPr>
          <p:nvPr/>
        </p:nvPicPr>
        <p:blipFill>
          <a:blip r:embed="rId2" cstate="email">
            <a:extLst>
              <a:ext uri="{28A0092B-C50C-407E-A947-70E740481C1C}">
                <a14:useLocalDpi xmlns:a14="http://schemas.microsoft.com/office/drawing/2010/main" val="0"/>
              </a:ext>
            </a:extLst>
          </a:blip>
          <a:srcRect l="2362" t="-1614" r="4778"/>
          <a:stretch>
            <a:fillRect/>
          </a:stretch>
        </p:blipFill>
        <p:spPr>
          <a:xfrm>
            <a:off x="628980" y="984090"/>
            <a:ext cx="2819792" cy="240750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 name="Imag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8980" y="3545689"/>
            <a:ext cx="3283028" cy="2691319"/>
          </a:xfrm>
          <a:prstGeom prst="rect">
            <a:avLst/>
          </a:prstGeom>
        </p:spPr>
      </p:pic>
    </p:spTree>
    <p:extLst>
      <p:ext uri="{BB962C8B-B14F-4D97-AF65-F5344CB8AC3E}">
        <p14:creationId xmlns:p14="http://schemas.microsoft.com/office/powerpoint/2010/main" val="91144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pic>
        <p:nvPicPr>
          <p:cNvPr id="14" name="Picture 4" descr="IMG_1243"/>
          <p:cNvPicPr>
            <a:picLocks noChangeAspect="1" noChangeArrowheads="1"/>
          </p:cNvPicPr>
          <p:nvPr/>
        </p:nvPicPr>
        <p:blipFill>
          <a:blip r:embed="rId2" cstate="email">
            <a:extLst>
              <a:ext uri="{28A0092B-C50C-407E-A947-70E740481C1C}">
                <a14:useLocalDpi xmlns:a14="http://schemas.microsoft.com/office/drawing/2010/main" val="0"/>
              </a:ext>
            </a:extLst>
          </a:blip>
          <a:srcRect l="2362" t="-1614" r="4778"/>
          <a:stretch>
            <a:fillRect/>
          </a:stretch>
        </p:blipFill>
        <p:spPr>
          <a:xfrm>
            <a:off x="628980" y="984090"/>
            <a:ext cx="2819792" cy="240750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 name="Picture 2" descr="ulcere perfore1"/>
          <p:cNvPicPr>
            <a:picLocks noChangeAspect="1" noChangeArrowheads="1"/>
          </p:cNvPicPr>
          <p:nvPr/>
        </p:nvPicPr>
        <p:blipFill>
          <a:blip r:embed="rId3" cstate="email">
            <a:extLst>
              <a:ext uri="{28A0092B-C50C-407E-A947-70E740481C1C}">
                <a14:useLocalDpi xmlns:a14="http://schemas.microsoft.com/office/drawing/2010/main" val="0"/>
              </a:ext>
            </a:extLst>
          </a:blip>
          <a:srcRect l="10257" t="3378" r="15384" b="15552"/>
          <a:stretch>
            <a:fillRect/>
          </a:stretch>
        </p:blipFill>
        <p:spPr bwMode="auto">
          <a:xfrm>
            <a:off x="4640792" y="1017341"/>
            <a:ext cx="3429000" cy="2838450"/>
          </a:xfrm>
          <a:prstGeom prst="rect">
            <a:avLst/>
          </a:prstGeom>
          <a:noFill/>
          <a:ln w="9525">
            <a:solidFill>
              <a:srgbClr val="FF6600"/>
            </a:solidFill>
            <a:miter lim="800000"/>
            <a:headEnd/>
            <a:tailEnd/>
          </a:ln>
          <a:extLst>
            <a:ext uri="{909E8E84-426E-40dd-AFC4-6F175D3DCCD1}">
              <a14:hiddenFill xmlns="" xmlns:a14="http://schemas.microsoft.com/office/drawing/2010/main">
                <a:solidFill>
                  <a:srgbClr val="FFFFFF"/>
                </a:solidFill>
              </a14:hiddenFill>
            </a:ext>
          </a:extLst>
        </p:spPr>
      </p:pic>
      <p:pic>
        <p:nvPicPr>
          <p:cNvPr id="16" name="Picture 4" descr="ulcere perfore3"/>
          <p:cNvPicPr>
            <a:picLocks noChangeAspect="1" noChangeArrowheads="1"/>
          </p:cNvPicPr>
          <p:nvPr/>
        </p:nvPicPr>
        <p:blipFill>
          <a:blip r:embed="rId4" cstate="email">
            <a:lum bright="-12000" contrast="-24000"/>
            <a:extLst>
              <a:ext uri="{28A0092B-C50C-407E-A947-70E740481C1C}">
                <a14:useLocalDpi xmlns:a14="http://schemas.microsoft.com/office/drawing/2010/main" val="0"/>
              </a:ext>
            </a:extLst>
          </a:blip>
          <a:srcRect l="11320" t="9010" r="18867" b="16417"/>
          <a:stretch>
            <a:fillRect/>
          </a:stretch>
        </p:blipFill>
        <p:spPr bwMode="auto">
          <a:xfrm>
            <a:off x="4640792" y="3822541"/>
            <a:ext cx="3429000" cy="2781403"/>
          </a:xfrm>
          <a:prstGeom prst="rect">
            <a:avLst/>
          </a:prstGeom>
          <a:noFill/>
          <a:ln w="9525">
            <a:solidFill>
              <a:srgbClr val="FF6600"/>
            </a:solidFill>
            <a:miter lim="800000"/>
            <a:headEnd/>
            <a:tailEnd/>
          </a:ln>
          <a:extLst>
            <a:ext uri="{909E8E84-426E-40dd-AFC4-6F175D3DCCD1}">
              <a14:hiddenFill xmlns="" xmlns:a14="http://schemas.microsoft.com/office/drawing/2010/main">
                <a:solidFill>
                  <a:srgbClr val="FFFFFF"/>
                </a:solidFill>
              </a14:hiddenFill>
            </a:ext>
          </a:extLst>
        </p:spPr>
      </p:pic>
      <p:sp>
        <p:nvSpPr>
          <p:cNvPr id="17" name="Line 7"/>
          <p:cNvSpPr>
            <a:spLocks noChangeShapeType="1"/>
          </p:cNvSpPr>
          <p:nvPr/>
        </p:nvSpPr>
        <p:spPr bwMode="auto">
          <a:xfrm flipH="1">
            <a:off x="4936817" y="888338"/>
            <a:ext cx="76200" cy="533400"/>
          </a:xfrm>
          <a:prstGeom prst="line">
            <a:avLst/>
          </a:prstGeom>
          <a:noFill/>
          <a:ln w="9525">
            <a:solidFill>
              <a:srgbClr val="FF66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Line 8"/>
          <p:cNvSpPr>
            <a:spLocks noChangeShapeType="1"/>
          </p:cNvSpPr>
          <p:nvPr/>
        </p:nvSpPr>
        <p:spPr bwMode="auto">
          <a:xfrm>
            <a:off x="5301192" y="702133"/>
            <a:ext cx="228600" cy="533400"/>
          </a:xfrm>
          <a:prstGeom prst="line">
            <a:avLst/>
          </a:prstGeom>
          <a:noFill/>
          <a:ln w="9525">
            <a:solidFill>
              <a:srgbClr val="FF66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8"/>
          <p:cNvSpPr>
            <a:spLocks noChangeShapeType="1"/>
          </p:cNvSpPr>
          <p:nvPr/>
        </p:nvSpPr>
        <p:spPr bwMode="auto">
          <a:xfrm>
            <a:off x="5120390" y="3530994"/>
            <a:ext cx="228600" cy="533400"/>
          </a:xfrm>
          <a:prstGeom prst="line">
            <a:avLst/>
          </a:prstGeom>
          <a:noFill/>
          <a:ln w="9525">
            <a:solidFill>
              <a:srgbClr val="FF66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0" name="Imag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980" y="3545689"/>
            <a:ext cx="3283028" cy="2691319"/>
          </a:xfrm>
          <a:prstGeom prst="rect">
            <a:avLst/>
          </a:prstGeom>
        </p:spPr>
      </p:pic>
      <p:sp>
        <p:nvSpPr>
          <p:cNvPr id="10" name="ZoneTexte 9"/>
          <p:cNvSpPr txBox="1"/>
          <p:nvPr/>
        </p:nvSpPr>
        <p:spPr>
          <a:xfrm>
            <a:off x="206587" y="210986"/>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Pneumopéritoine</a:t>
            </a:r>
            <a:endParaRPr lang="fr-FR" sz="2800" dirty="0">
              <a:solidFill>
                <a:srgbClr val="002060"/>
              </a:solidFill>
              <a:latin typeface="Avenir Next" charset="0"/>
              <a:ea typeface="Avenir Next" charset="0"/>
              <a:cs typeface="Avenir Next" charset="0"/>
            </a:endParaRPr>
          </a:p>
        </p:txBody>
      </p:sp>
    </p:spTree>
    <p:extLst>
      <p:ext uri="{BB962C8B-B14F-4D97-AF65-F5344CB8AC3E}">
        <p14:creationId xmlns:p14="http://schemas.microsoft.com/office/powerpoint/2010/main" val="1654326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endParaRPr lang="fr-FR" sz="2800" dirty="0">
              <a:solidFill>
                <a:srgbClr val="002060"/>
              </a:solidFill>
              <a:latin typeface="Avenir Next" charset="0"/>
              <a:ea typeface="Avenir Next" charset="0"/>
              <a:cs typeface="Avenir Next" charset="0"/>
            </a:endParaRPr>
          </a:p>
        </p:txBody>
      </p:sp>
      <p:pic>
        <p:nvPicPr>
          <p:cNvPr id="10" name="Imag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6696" y="2003599"/>
            <a:ext cx="6271260" cy="3780674"/>
          </a:xfrm>
          <a:prstGeom prst="rect">
            <a:avLst/>
          </a:prstGeom>
        </p:spPr>
      </p:pic>
    </p:spTree>
    <p:extLst>
      <p:ext uri="{BB962C8B-B14F-4D97-AF65-F5344CB8AC3E}">
        <p14:creationId xmlns:p14="http://schemas.microsoft.com/office/powerpoint/2010/main" val="711317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err="1">
                <a:solidFill>
                  <a:srgbClr val="002060"/>
                </a:solidFill>
                <a:latin typeface="Avenir Next Condensed" charset="0"/>
                <a:ea typeface="Avenir Next Condensed" charset="0"/>
                <a:cs typeface="Avenir Next Condensed" charset="0"/>
              </a:rPr>
              <a:t>Anevrysme</a:t>
            </a:r>
            <a:r>
              <a:rPr lang="fr-FR" sz="2800" dirty="0">
                <a:solidFill>
                  <a:srgbClr val="002060"/>
                </a:solidFill>
                <a:latin typeface="Avenir Next Condensed" charset="0"/>
                <a:ea typeface="Avenir Next Condensed" charset="0"/>
                <a:cs typeface="Avenir Next Condensed" charset="0"/>
              </a:rPr>
              <a:t> de l’aorte abdominale fissuré</a:t>
            </a:r>
            <a:endParaRPr lang="fr-FR" sz="2800" dirty="0">
              <a:solidFill>
                <a:srgbClr val="002060"/>
              </a:solidFill>
              <a:latin typeface="Avenir Next" charset="0"/>
              <a:ea typeface="Avenir Next" charset="0"/>
              <a:cs typeface="Avenir Next" charset="0"/>
            </a:endParaRPr>
          </a:p>
        </p:txBody>
      </p:sp>
      <p:pic>
        <p:nvPicPr>
          <p:cNvPr id="10" name="Imag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6696" y="2003599"/>
            <a:ext cx="6271260" cy="3780674"/>
          </a:xfrm>
          <a:prstGeom prst="rect">
            <a:avLst/>
          </a:prstGeom>
        </p:spPr>
      </p:pic>
    </p:spTree>
    <p:extLst>
      <p:ext uri="{BB962C8B-B14F-4D97-AF65-F5344CB8AC3E}">
        <p14:creationId xmlns:p14="http://schemas.microsoft.com/office/powerpoint/2010/main" val="688940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4" y="947652"/>
            <a:ext cx="2947233" cy="271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p:cNvPicPr>
            <a:picLocks noChangeAspect="1"/>
          </p:cNvPicPr>
          <p:nvPr/>
        </p:nvPicPr>
        <p:blipFill rotWithShape="1">
          <a:blip r:embed="rId3" cstate="email">
            <a:extLst>
              <a:ext uri="{28A0092B-C50C-407E-A947-70E740481C1C}">
                <a14:useLocalDpi xmlns:a14="http://schemas.microsoft.com/office/drawing/2010/main" val="0"/>
              </a:ext>
            </a:extLst>
          </a:blip>
          <a:srcRect t="14128" b="16753"/>
          <a:stretch/>
        </p:blipFill>
        <p:spPr>
          <a:xfrm>
            <a:off x="4808713" y="2563413"/>
            <a:ext cx="4108473" cy="2240694"/>
          </a:xfrm>
          <a:prstGeom prst="rect">
            <a:avLst/>
          </a:prstGeom>
        </p:spPr>
      </p:pic>
      <p:cxnSp>
        <p:nvCxnSpPr>
          <p:cNvPr id="9" name="Connecteur droit avec flèche 8"/>
          <p:cNvCxnSpPr/>
          <p:nvPr/>
        </p:nvCxnSpPr>
        <p:spPr>
          <a:xfrm flipV="1">
            <a:off x="4604541" y="3352876"/>
            <a:ext cx="2197239" cy="6112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l="1563" t="10938" r="12500" b="20313"/>
          <a:stretch>
            <a:fillRect/>
          </a:stretch>
        </p:blipFill>
        <p:spPr bwMode="auto">
          <a:xfrm>
            <a:off x="344406" y="3824421"/>
            <a:ext cx="3375117" cy="2699591"/>
          </a:xfrm>
          <a:prstGeom prst="rect">
            <a:avLst/>
          </a:prstGeom>
          <a:noFill/>
          <a:ln w="9525">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281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4" y="947652"/>
            <a:ext cx="2947233" cy="271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p:nvPr/>
        </p:nvSpPr>
        <p:spPr>
          <a:xfrm>
            <a:off x="6218737" y="5575755"/>
            <a:ext cx="2428870" cy="369332"/>
          </a:xfrm>
          <a:prstGeom prst="rect">
            <a:avLst/>
          </a:prstGeom>
          <a:noFill/>
        </p:spPr>
        <p:txBody>
          <a:bodyPr wrap="none" rtlCol="0">
            <a:spAutoFit/>
          </a:bodyPr>
          <a:lstStyle/>
          <a:p>
            <a:r>
              <a:rPr lang="fr-FR" err="1">
                <a:solidFill>
                  <a:schemeClr val="bg1"/>
                </a:solidFill>
              </a:rPr>
              <a:t>Pneumatose</a:t>
            </a:r>
            <a:r>
              <a:rPr lang="fr-FR" dirty="0">
                <a:solidFill>
                  <a:schemeClr val="bg1"/>
                </a:solidFill>
              </a:rPr>
              <a:t> pariétale</a:t>
            </a:r>
          </a:p>
        </p:txBody>
      </p:sp>
      <p:sp>
        <p:nvSpPr>
          <p:cNvPr id="6" name="ZoneTexte 5"/>
          <p:cNvSpPr txBox="1"/>
          <p:nvPr/>
        </p:nvSpPr>
        <p:spPr>
          <a:xfrm>
            <a:off x="3038677" y="2028457"/>
            <a:ext cx="1249060" cy="369332"/>
          </a:xfrm>
          <a:prstGeom prst="rect">
            <a:avLst/>
          </a:prstGeom>
          <a:noFill/>
        </p:spPr>
        <p:txBody>
          <a:bodyPr wrap="none" rtlCol="0">
            <a:spAutoFit/>
          </a:bodyPr>
          <a:lstStyle/>
          <a:p>
            <a:r>
              <a:rPr lang="fr-FR" dirty="0" err="1">
                <a:solidFill>
                  <a:schemeClr val="bg1"/>
                </a:solidFill>
              </a:rPr>
              <a:t>Aéroportie</a:t>
            </a:r>
            <a:endParaRPr lang="fr-FR" dirty="0">
              <a:solidFill>
                <a:schemeClr val="bg1"/>
              </a:solidFill>
            </a:endParaRPr>
          </a:p>
        </p:txBody>
      </p:sp>
      <p:pic>
        <p:nvPicPr>
          <p:cNvPr id="7" name="Image 6"/>
          <p:cNvPicPr>
            <a:picLocks noChangeAspect="1"/>
          </p:cNvPicPr>
          <p:nvPr/>
        </p:nvPicPr>
        <p:blipFill rotWithShape="1">
          <a:blip r:embed="rId3" cstate="email">
            <a:extLst>
              <a:ext uri="{28A0092B-C50C-407E-A947-70E740481C1C}">
                <a14:useLocalDpi xmlns:a14="http://schemas.microsoft.com/office/drawing/2010/main" val="0"/>
              </a:ext>
            </a:extLst>
          </a:blip>
          <a:srcRect t="14128" b="16753"/>
          <a:stretch/>
        </p:blipFill>
        <p:spPr>
          <a:xfrm>
            <a:off x="4783134" y="2599100"/>
            <a:ext cx="4108473" cy="2240694"/>
          </a:xfrm>
          <a:prstGeom prst="rect">
            <a:avLst/>
          </a:prstGeom>
        </p:spPr>
      </p:pic>
      <p:sp>
        <p:nvSpPr>
          <p:cNvPr id="8" name="ZoneTexte 7"/>
          <p:cNvSpPr txBox="1"/>
          <p:nvPr/>
        </p:nvSpPr>
        <p:spPr>
          <a:xfrm>
            <a:off x="4898695" y="1379874"/>
            <a:ext cx="1903085" cy="923330"/>
          </a:xfrm>
          <a:prstGeom prst="rect">
            <a:avLst/>
          </a:prstGeom>
          <a:noFill/>
        </p:spPr>
        <p:txBody>
          <a:bodyPr wrap="none" rtlCol="0">
            <a:spAutoFit/>
          </a:bodyPr>
          <a:lstStyle/>
          <a:p>
            <a:r>
              <a:rPr lang="fr-FR" dirty="0">
                <a:solidFill>
                  <a:schemeClr val="bg1"/>
                </a:solidFill>
              </a:rPr>
              <a:t>Thrombus veine </a:t>
            </a:r>
          </a:p>
          <a:p>
            <a:r>
              <a:rPr lang="fr-FR" dirty="0">
                <a:solidFill>
                  <a:schemeClr val="bg1"/>
                </a:solidFill>
              </a:rPr>
              <a:t>Mésentérique </a:t>
            </a:r>
          </a:p>
          <a:p>
            <a:r>
              <a:rPr lang="fr-FR" dirty="0">
                <a:solidFill>
                  <a:schemeClr val="bg1"/>
                </a:solidFill>
              </a:rPr>
              <a:t>supérieure</a:t>
            </a:r>
          </a:p>
        </p:txBody>
      </p:sp>
      <p:cxnSp>
        <p:nvCxnSpPr>
          <p:cNvPr id="9" name="Connecteur droit avec flèche 8"/>
          <p:cNvCxnSpPr/>
          <p:nvPr/>
        </p:nvCxnSpPr>
        <p:spPr>
          <a:xfrm>
            <a:off x="6192103" y="2087761"/>
            <a:ext cx="591082" cy="1104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Ischémie / infarctus</a:t>
            </a:r>
            <a:endParaRPr lang="fr-FR" sz="2800" dirty="0">
              <a:solidFill>
                <a:srgbClr val="002060"/>
              </a:solidFill>
              <a:latin typeface="Avenir Next" charset="0"/>
              <a:ea typeface="Avenir Next" charset="0"/>
              <a:cs typeface="Avenir Next" charset="0"/>
            </a:endParaRPr>
          </a:p>
        </p:txBody>
      </p:sp>
      <p:pic>
        <p:nvPicPr>
          <p:cNvPr id="1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l="1563" t="10938" r="12500" b="20313"/>
          <a:stretch>
            <a:fillRect/>
          </a:stretch>
        </p:blipFill>
        <p:spPr bwMode="auto">
          <a:xfrm>
            <a:off x="184352" y="3776414"/>
            <a:ext cx="3375117" cy="2699591"/>
          </a:xfrm>
          <a:prstGeom prst="rect">
            <a:avLst/>
          </a:prstGeom>
          <a:noFill/>
          <a:ln w="9525">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Connecteur droit avec flèche 3"/>
          <p:cNvCxnSpPr/>
          <p:nvPr/>
        </p:nvCxnSpPr>
        <p:spPr>
          <a:xfrm flipH="1" flipV="1">
            <a:off x="1871910" y="4804107"/>
            <a:ext cx="4320193" cy="9563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41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442" y="1891838"/>
            <a:ext cx="4368800" cy="3073400"/>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89242" y="1891838"/>
            <a:ext cx="4229100" cy="3086100"/>
          </a:xfrm>
          <a:prstGeom prst="rect">
            <a:avLst/>
          </a:prstGeom>
        </p:spPr>
      </p:pic>
    </p:spTree>
    <p:extLst>
      <p:ext uri="{BB962C8B-B14F-4D97-AF65-F5344CB8AC3E}">
        <p14:creationId xmlns:p14="http://schemas.microsoft.com/office/powerpoint/2010/main" val="122418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0442" y="224841"/>
            <a:ext cx="8747125" cy="60515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Pancréatite aiguë</a:t>
            </a:r>
            <a:endParaRPr lang="fr-FR" sz="2800" dirty="0">
              <a:solidFill>
                <a:srgbClr val="002060"/>
              </a:solidFill>
              <a:latin typeface="Avenir Next" charset="0"/>
              <a:ea typeface="Avenir Next" charset="0"/>
              <a:cs typeface="Avenir Next" charset="0"/>
            </a:endParaRPr>
          </a:p>
        </p:txBody>
      </p:sp>
      <p:pic>
        <p:nvPicPr>
          <p:cNvPr id="12" name="Imag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442" y="1891838"/>
            <a:ext cx="4368800" cy="3073400"/>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89242" y="1891838"/>
            <a:ext cx="4229100" cy="3086100"/>
          </a:xfrm>
          <a:prstGeom prst="rect">
            <a:avLst/>
          </a:prstGeom>
        </p:spPr>
      </p:pic>
    </p:spTree>
    <p:extLst>
      <p:ext uri="{BB962C8B-B14F-4D97-AF65-F5344CB8AC3E}">
        <p14:creationId xmlns:p14="http://schemas.microsoft.com/office/powerpoint/2010/main" val="70633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idx="4294967295"/>
          </p:nvPr>
        </p:nvSpPr>
        <p:spPr>
          <a:xfrm>
            <a:off x="827584" y="116632"/>
            <a:ext cx="8229600" cy="792088"/>
          </a:xfrm>
        </p:spPr>
        <p:txBody>
          <a:bodyPr>
            <a:normAutofit/>
          </a:bodyPr>
          <a:lstStyle/>
          <a:p>
            <a:pPr algn="l"/>
            <a:r>
              <a:rPr lang="fr-FR" sz="3600" dirty="0">
                <a:solidFill>
                  <a:schemeClr val="accent6"/>
                </a:solidFill>
              </a:rPr>
              <a:t>Synthèse</a:t>
            </a:r>
          </a:p>
        </p:txBody>
      </p:sp>
      <p:cxnSp>
        <p:nvCxnSpPr>
          <p:cNvPr id="11" name="Connecteur droit 10"/>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2411760" y="6093296"/>
            <a:ext cx="6408712"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8820472" y="908720"/>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flipV="1">
            <a:off x="395288" y="836712"/>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51" name="Picture 3" descr="D:\Donnée 2\Monique\Appels à projets 2012-2013\Diaporama LYON EST\a-retenir.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Espace réservé du contenu 2"/>
          <p:cNvSpPr txBox="1">
            <a:spLocks/>
          </p:cNvSpPr>
          <p:nvPr/>
        </p:nvSpPr>
        <p:spPr>
          <a:xfrm>
            <a:off x="755576" y="1157082"/>
            <a:ext cx="7274519" cy="493621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Une urgence potentiellement vitale : recherche systématique de signes de gravité (choc ++)</a:t>
            </a:r>
          </a:p>
          <a:p>
            <a:endParaRPr lang="fr-FR" dirty="0"/>
          </a:p>
          <a:p>
            <a:r>
              <a:rPr lang="fr-FR" dirty="0"/>
              <a:t>Un réflexe chez la femme en âge de procréer ! =&gt; béta-</a:t>
            </a:r>
            <a:r>
              <a:rPr lang="fr-FR" dirty="0" err="1"/>
              <a:t>hCG</a:t>
            </a:r>
            <a:endParaRPr lang="fr-FR" dirty="0"/>
          </a:p>
          <a:p>
            <a:endParaRPr lang="fr-FR" dirty="0"/>
          </a:p>
          <a:p>
            <a:r>
              <a:rPr lang="fr-FR" dirty="0"/>
              <a:t>Pour orienter le diagnostic : importance de :</a:t>
            </a:r>
          </a:p>
          <a:p>
            <a:pPr lvl="1"/>
            <a:r>
              <a:rPr lang="fr-FR" dirty="0"/>
              <a:t>L’acuité</a:t>
            </a:r>
          </a:p>
          <a:p>
            <a:pPr lvl="1"/>
            <a:r>
              <a:rPr lang="fr-FR" dirty="0"/>
              <a:t>La topographie</a:t>
            </a:r>
          </a:p>
          <a:p>
            <a:pPr lvl="1"/>
            <a:r>
              <a:rPr lang="fr-FR" dirty="0"/>
              <a:t>Des signes associés (Fièvre, Transit, Ictère, Vomissements, urinaire, gynécologiques)</a:t>
            </a:r>
            <a:r>
              <a:rPr lang="is-IS" dirty="0"/>
              <a:t>…</a:t>
            </a:r>
          </a:p>
          <a:p>
            <a:pPr lvl="1"/>
            <a:r>
              <a:rPr lang="is-IS" dirty="0"/>
              <a:t>Des données de l’examen physique abdominal (Douleur elective / défense / contracture / Orifices herniaires)</a:t>
            </a:r>
          </a:p>
          <a:p>
            <a:pPr lvl="1"/>
            <a:endParaRPr lang="is-IS" dirty="0"/>
          </a:p>
          <a:p>
            <a:r>
              <a:rPr lang="is-IS" dirty="0"/>
              <a:t>Les examens complémentaires </a:t>
            </a:r>
          </a:p>
          <a:p>
            <a:pPr lvl="1"/>
            <a:r>
              <a:rPr lang="is-IS" dirty="0"/>
              <a:t>orientés selon la clinique</a:t>
            </a:r>
          </a:p>
          <a:p>
            <a:pPr lvl="1"/>
            <a:r>
              <a:rPr lang="is-IS" dirty="0"/>
              <a:t>Objectifs : diagnostiquer rapidement et traiter une urgence chirurgicale</a:t>
            </a:r>
            <a:endParaRPr lang="fr-FR" dirty="0"/>
          </a:p>
        </p:txBody>
      </p:sp>
    </p:spTree>
    <p:extLst>
      <p:ext uri="{BB962C8B-B14F-4D97-AF65-F5344CB8AC3E}">
        <p14:creationId xmlns:p14="http://schemas.microsoft.com/office/powerpoint/2010/main" val="1814117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022871"/>
            <a:ext cx="7772400" cy="1470025"/>
          </a:xfrm>
        </p:spPr>
        <p:txBody>
          <a:bodyPr/>
          <a:lstStyle/>
          <a:p>
            <a:r>
              <a:rPr lang="fr-FR" dirty="0" smtClean="0"/>
              <a:t>SYNDROME OCCLUSIF</a:t>
            </a:r>
            <a:br>
              <a:rPr lang="fr-FR" dirty="0" smtClean="0"/>
            </a:br>
            <a:r>
              <a:rPr lang="fr-FR" dirty="0" smtClean="0"/>
              <a:t>DE l’adulte</a:t>
            </a:r>
            <a:endParaRPr lang="fr-FR" dirty="0"/>
          </a:p>
        </p:txBody>
      </p:sp>
      <p:sp>
        <p:nvSpPr>
          <p:cNvPr id="3" name="Sous-titre 2"/>
          <p:cNvSpPr>
            <a:spLocks noGrp="1"/>
          </p:cNvSpPr>
          <p:nvPr>
            <p:ph type="subTitle" idx="1"/>
          </p:nvPr>
        </p:nvSpPr>
        <p:spPr>
          <a:xfrm>
            <a:off x="683568" y="3886200"/>
            <a:ext cx="8208912" cy="1054968"/>
          </a:xfrm>
        </p:spPr>
        <p:txBody>
          <a:bodyPr>
            <a:normAutofit fontScale="70000" lnSpcReduction="20000"/>
          </a:bodyPr>
          <a:lstStyle/>
          <a:p>
            <a:r>
              <a:rPr lang="fr-FR" dirty="0" smtClean="0"/>
              <a:t>Pr M. ROBERT, Dr J. CROZET </a:t>
            </a:r>
          </a:p>
          <a:p>
            <a:r>
              <a:rPr lang="fr-FR" dirty="0" smtClean="0"/>
              <a:t>Dr A. PASQUER, Dr T, DE SCHLICHTING</a:t>
            </a:r>
          </a:p>
          <a:p>
            <a:r>
              <a:rPr lang="fr-FR" dirty="0" smtClean="0"/>
              <a:t>Hôpital Edouard Herriot</a:t>
            </a:r>
            <a:endParaRPr lang="fr-FR" dirty="0"/>
          </a:p>
        </p:txBody>
      </p:sp>
      <p:sp>
        <p:nvSpPr>
          <p:cNvPr id="6" name="Espace réservé du numéro de diapositive 5"/>
          <p:cNvSpPr>
            <a:spLocks noGrp="1"/>
          </p:cNvSpPr>
          <p:nvPr>
            <p:ph type="sldNum" sz="quarter" idx="12"/>
          </p:nvPr>
        </p:nvSpPr>
        <p:spPr/>
        <p:txBody>
          <a:bodyPr/>
          <a:lstStyle/>
          <a:p>
            <a:fld id="{08EA9269-8B46-4430-AFD6-0C3589B024D4}" type="slidenum">
              <a:rPr lang="fr-FR" smtClean="0"/>
              <a:t>59</a:t>
            </a:fld>
            <a:endParaRPr lang="fr-FR"/>
          </a:p>
        </p:txBody>
      </p:sp>
      <p:sp>
        <p:nvSpPr>
          <p:cNvPr id="4" name="ZoneTexte 3"/>
          <p:cNvSpPr txBox="1"/>
          <p:nvPr/>
        </p:nvSpPr>
        <p:spPr>
          <a:xfrm>
            <a:off x="3419872" y="2996952"/>
            <a:ext cx="2592288" cy="461665"/>
          </a:xfrm>
          <a:prstGeom prst="rect">
            <a:avLst/>
          </a:prstGeom>
          <a:noFill/>
        </p:spPr>
        <p:txBody>
          <a:bodyPr wrap="square" rtlCol="0">
            <a:spAutoFit/>
          </a:bodyPr>
          <a:lstStyle/>
          <a:p>
            <a:pPr algn="ctr"/>
            <a:r>
              <a:rPr lang="fr-FR" sz="2400" b="1" dirty="0" smtClean="0"/>
              <a:t>Item 349 (R2C 353)</a:t>
            </a:r>
            <a:endParaRPr lang="fr-FR" sz="2400" b="1" dirty="0"/>
          </a:p>
        </p:txBody>
      </p:sp>
    </p:spTree>
    <p:extLst>
      <p:ext uri="{BB962C8B-B14F-4D97-AF65-F5344CB8AC3E}">
        <p14:creationId xmlns:p14="http://schemas.microsoft.com/office/powerpoint/2010/main" val="172134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5" name="Rectangle 4"/>
          <p:cNvSpPr/>
          <p:nvPr/>
        </p:nvSpPr>
        <p:spPr>
          <a:xfrm>
            <a:off x="590550" y="2542516"/>
            <a:ext cx="3314700" cy="4566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Délai</a:t>
            </a:r>
          </a:p>
        </p:txBody>
      </p:sp>
      <p:sp>
        <p:nvSpPr>
          <p:cNvPr id="6" name="Rectangle 5"/>
          <p:cNvSpPr/>
          <p:nvPr/>
        </p:nvSpPr>
        <p:spPr>
          <a:xfrm>
            <a:off x="590550" y="3772215"/>
            <a:ext cx="3314700" cy="456698"/>
          </a:xfrm>
          <a:prstGeom prst="rect">
            <a:avLst/>
          </a:prstGeom>
          <a:solidFill>
            <a:srgbClr val="E153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Terrain</a:t>
            </a: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
        <p:nvSpPr>
          <p:cNvPr id="10" name="ZoneTexte 9"/>
          <p:cNvSpPr txBox="1"/>
          <p:nvPr/>
        </p:nvSpPr>
        <p:spPr>
          <a:xfrm>
            <a:off x="444681" y="3025695"/>
            <a:ext cx="3774621" cy="298283"/>
          </a:xfrm>
          <a:prstGeom prst="rect">
            <a:avLst/>
          </a:prstGeom>
          <a:noFill/>
        </p:spPr>
        <p:txBody>
          <a:bodyPr wrap="square" lIns="180000" rtlCol="0">
            <a:noAutofit/>
          </a:bodyPr>
          <a:lstStyle/>
          <a:p>
            <a:r>
              <a:rPr lang="fr-FR" sz="1600" i="1" dirty="0">
                <a:solidFill>
                  <a:srgbClr val="002060"/>
                </a:solidFill>
              </a:rPr>
              <a:t>Quelques heures ? jours ? mois ?</a:t>
            </a:r>
          </a:p>
          <a:p>
            <a:endParaRPr lang="fr-FR" sz="1600" i="1" dirty="0">
              <a:solidFill>
                <a:srgbClr val="002060"/>
              </a:solidFill>
            </a:endParaRPr>
          </a:p>
        </p:txBody>
      </p:sp>
      <p:sp>
        <p:nvSpPr>
          <p:cNvPr id="12" name="ZoneTexte 11"/>
          <p:cNvSpPr txBox="1"/>
          <p:nvPr/>
        </p:nvSpPr>
        <p:spPr>
          <a:xfrm>
            <a:off x="3905250" y="2493749"/>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a:solidFill>
                  <a:srgbClr val="002060"/>
                </a:solidFill>
              </a:rPr>
              <a:t>Chronique</a:t>
            </a:r>
          </a:p>
          <a:p>
            <a:pPr marL="285750" indent="-285750">
              <a:buFont typeface="Arial" charset="0"/>
              <a:buChar char="•"/>
            </a:pPr>
            <a:endParaRPr lang="fr-FR" sz="1600" dirty="0">
              <a:solidFill>
                <a:srgbClr val="002060"/>
              </a:solidFill>
            </a:endParaRPr>
          </a:p>
        </p:txBody>
      </p:sp>
      <p:sp>
        <p:nvSpPr>
          <p:cNvPr id="14" name="ZoneTexte 13"/>
          <p:cNvSpPr txBox="1"/>
          <p:nvPr/>
        </p:nvSpPr>
        <p:spPr>
          <a:xfrm>
            <a:off x="5929449" y="2399424"/>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Brutal</a:t>
            </a:r>
          </a:p>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err="1">
                <a:solidFill>
                  <a:srgbClr val="002060"/>
                </a:solidFill>
              </a:rPr>
              <a:t>sub-aigu</a:t>
            </a:r>
            <a:endParaRPr lang="fr-FR" sz="1600" dirty="0">
              <a:solidFill>
                <a:srgbClr val="002060"/>
              </a:solidFill>
            </a:endParaRPr>
          </a:p>
          <a:p>
            <a:pPr marL="285750" indent="-285750">
              <a:buFont typeface="Arial" charset="0"/>
              <a:buChar char="•"/>
            </a:pPr>
            <a:endParaRPr lang="fr-FR" sz="1600" dirty="0">
              <a:solidFill>
                <a:srgbClr val="002060"/>
              </a:solidFill>
            </a:endParaRPr>
          </a:p>
        </p:txBody>
      </p:sp>
      <p:cxnSp>
        <p:nvCxnSpPr>
          <p:cNvPr id="15" name="Connecteur droit avec flèche 14"/>
          <p:cNvCxnSpPr/>
          <p:nvPr/>
        </p:nvCxnSpPr>
        <p:spPr>
          <a:xfrm flipV="1">
            <a:off x="5301343" y="2542516"/>
            <a:ext cx="733697" cy="13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01342" y="2717488"/>
            <a:ext cx="733698" cy="5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01342" y="2744176"/>
            <a:ext cx="733698" cy="3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238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a:t>
            </a:r>
            <a:endParaRPr lang="fr-FR" dirty="0"/>
          </a:p>
        </p:txBody>
      </p:sp>
      <p:sp>
        <p:nvSpPr>
          <p:cNvPr id="3" name="Espace réservé du contenu 2"/>
          <p:cNvSpPr>
            <a:spLocks noGrp="1"/>
          </p:cNvSpPr>
          <p:nvPr>
            <p:ph idx="1"/>
          </p:nvPr>
        </p:nvSpPr>
        <p:spPr/>
        <p:txBody>
          <a:bodyPr/>
          <a:lstStyle/>
          <a:p>
            <a:pPr marL="0" indent="0">
              <a:buNone/>
              <a:defRPr/>
            </a:pPr>
            <a:r>
              <a:rPr lang="fr-FR" i="1" dirty="0" smtClean="0"/>
              <a:t>Patient de 55 ans, pas d’antécédent médical ni chirurgical,</a:t>
            </a:r>
          </a:p>
          <a:p>
            <a:pPr marL="0" indent="0">
              <a:buNone/>
              <a:defRPr/>
            </a:pPr>
            <a:r>
              <a:rPr lang="fr-FR" i="1" dirty="0" smtClean="0"/>
              <a:t>Il consulte aux urgences pour douleurs abdominales, vomissements itératifs, et arrêt des matières et des gaz depuis 48h</a:t>
            </a:r>
          </a:p>
          <a:p>
            <a:pPr marL="0" indent="0">
              <a:buNone/>
              <a:defRPr/>
            </a:pPr>
            <a:r>
              <a:rPr lang="fr-FR" i="1" dirty="0" smtClean="0"/>
              <a:t>Pas de perte de poids</a:t>
            </a:r>
          </a:p>
          <a:p>
            <a:pPr>
              <a:defRPr/>
            </a:pP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9" name="Grouper 8"/>
          <p:cNvGrpSpPr/>
          <p:nvPr/>
        </p:nvGrpSpPr>
        <p:grpSpPr>
          <a:xfrm>
            <a:off x="457200" y="4005064"/>
            <a:ext cx="8363272" cy="1069389"/>
            <a:chOff x="457200" y="4005064"/>
            <a:chExt cx="8363272" cy="1069389"/>
          </a:xfrm>
        </p:grpSpPr>
        <p:sp>
          <p:nvSpPr>
            <p:cNvPr id="8" name="Rectangle 7"/>
            <p:cNvSpPr/>
            <p:nvPr/>
          </p:nvSpPr>
          <p:spPr>
            <a:xfrm>
              <a:off x="457200" y="4005064"/>
              <a:ext cx="8363272" cy="1069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ZoneTexte 4"/>
            <p:cNvSpPr txBox="1"/>
            <p:nvPr/>
          </p:nvSpPr>
          <p:spPr>
            <a:xfrm>
              <a:off x="486526" y="4124259"/>
              <a:ext cx="8075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Quels sont les éléments que vous devez rechercher lors de votre examen clinique?</a:t>
              </a:r>
            </a:p>
          </p:txBody>
        </p:sp>
      </p:grpSp>
    </p:spTree>
    <p:extLst>
      <p:ext uri="{BB962C8B-B14F-4D97-AF65-F5344CB8AC3E}">
        <p14:creationId xmlns:p14="http://schemas.microsoft.com/office/powerpoint/2010/main" val="37480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a:t>
            </a:r>
            <a:endParaRPr lang="fr-FR" dirty="0"/>
          </a:p>
        </p:txBody>
      </p:sp>
      <p:sp>
        <p:nvSpPr>
          <p:cNvPr id="3" name="Espace réservé du contenu 2"/>
          <p:cNvSpPr>
            <a:spLocks noGrp="1"/>
          </p:cNvSpPr>
          <p:nvPr>
            <p:ph idx="1"/>
          </p:nvPr>
        </p:nvSpPr>
        <p:spPr/>
        <p:txBody>
          <a:bodyPr/>
          <a:lstStyle/>
          <a:p>
            <a:pPr>
              <a:defRPr/>
            </a:pPr>
            <a:r>
              <a:rPr lang="fr-FR" dirty="0" smtClean="0"/>
              <a:t>Météorisme à l’inspection</a:t>
            </a:r>
          </a:p>
          <a:p>
            <a:pPr>
              <a:defRPr/>
            </a:pPr>
            <a:r>
              <a:rPr lang="fr-FR" dirty="0" smtClean="0"/>
              <a:t>Tympanisme à la percussion</a:t>
            </a:r>
          </a:p>
          <a:p>
            <a:pPr>
              <a:defRPr/>
            </a:pPr>
            <a:r>
              <a:rPr lang="fr-FR" dirty="0" smtClean="0"/>
              <a:t>Recherche de BHA à l’auscultation</a:t>
            </a:r>
          </a:p>
          <a:p>
            <a:pPr>
              <a:defRPr/>
            </a:pPr>
            <a:r>
              <a:rPr lang="fr-FR" dirty="0" smtClean="0"/>
              <a:t>Présence de </a:t>
            </a:r>
            <a:r>
              <a:rPr lang="fr-FR" b="1" dirty="0" smtClean="0"/>
              <a:t>cicatrices abdominales</a:t>
            </a:r>
          </a:p>
          <a:p>
            <a:pPr>
              <a:defRPr/>
            </a:pPr>
            <a:r>
              <a:rPr lang="fr-FR" dirty="0" smtClean="0"/>
              <a:t>Palper les </a:t>
            </a:r>
            <a:r>
              <a:rPr lang="fr-FR" b="1" dirty="0" smtClean="0"/>
              <a:t>orifices herniaires ++</a:t>
            </a:r>
          </a:p>
          <a:p>
            <a:pPr>
              <a:defRPr/>
            </a:pPr>
            <a:r>
              <a:rPr lang="fr-FR" dirty="0" smtClean="0"/>
              <a:t>Signes de gravité: fièvre, tachycardie</a:t>
            </a:r>
          </a:p>
          <a:p>
            <a:pPr>
              <a:defRPr/>
            </a:pPr>
            <a:r>
              <a:rPr lang="fr-FR" dirty="0" smtClean="0"/>
              <a:t>TR: fécalome? douleur?</a:t>
            </a:r>
          </a:p>
          <a:p>
            <a:pPr>
              <a:defRPr/>
            </a:pPr>
            <a:endParaRPr lang="fr-FR" dirty="0">
              <a:solidFill>
                <a:srgbClr val="FF0000"/>
              </a:solidFill>
            </a:endParaRPr>
          </a:p>
          <a:p>
            <a:pPr marL="0" indent="0">
              <a:buNone/>
              <a:defRPr/>
            </a:pP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6771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7" name="Grouper 6"/>
          <p:cNvGrpSpPr/>
          <p:nvPr/>
        </p:nvGrpSpPr>
        <p:grpSpPr>
          <a:xfrm>
            <a:off x="1115616" y="3024007"/>
            <a:ext cx="7191736" cy="1107996"/>
            <a:chOff x="457200" y="5013176"/>
            <a:chExt cx="7191736" cy="1107996"/>
          </a:xfrm>
        </p:grpSpPr>
        <p:sp>
          <p:nvSpPr>
            <p:cNvPr id="5" name="Rectangle 4"/>
            <p:cNvSpPr/>
            <p:nvPr/>
          </p:nvSpPr>
          <p:spPr>
            <a:xfrm>
              <a:off x="457200" y="5013176"/>
              <a:ext cx="7191735" cy="925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ZoneTexte 3"/>
            <p:cNvSpPr txBox="1"/>
            <p:nvPr/>
          </p:nvSpPr>
          <p:spPr>
            <a:xfrm>
              <a:off x="683568" y="5013176"/>
              <a:ext cx="696536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rPr>
                <a:t>Quel examens complémentaires demandez-vous </a:t>
              </a:r>
              <a:endPar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rPr>
                <a:t>pour </a:t>
              </a:r>
              <a:r>
                <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rPr>
                <a:t>étayer votre diagnostic?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927964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 </a:t>
            </a:r>
            <a:endParaRPr lang="fr-FR" dirty="0"/>
          </a:p>
        </p:txBody>
      </p:sp>
      <p:sp>
        <p:nvSpPr>
          <p:cNvPr id="3" name="Espace réservé du contenu 2"/>
          <p:cNvSpPr>
            <a:spLocks noGrp="1"/>
          </p:cNvSpPr>
          <p:nvPr>
            <p:ph idx="1"/>
          </p:nvPr>
        </p:nvSpPr>
        <p:spPr/>
        <p:txBody>
          <a:bodyPr/>
          <a:lstStyle/>
          <a:p>
            <a:pPr>
              <a:defRPr/>
            </a:pPr>
            <a:r>
              <a:rPr lang="fr-FR" dirty="0" smtClean="0"/>
              <a:t>Bilan biologique : à la recherche</a:t>
            </a:r>
          </a:p>
          <a:p>
            <a:pPr lvl="1">
              <a:defRPr/>
            </a:pPr>
            <a:r>
              <a:rPr lang="fr-FR" dirty="0" smtClean="0"/>
              <a:t>Syndrome inflammatoire</a:t>
            </a:r>
          </a:p>
          <a:p>
            <a:pPr lvl="1">
              <a:defRPr/>
            </a:pPr>
            <a:r>
              <a:rPr lang="fr-FR" dirty="0" smtClean="0"/>
              <a:t>Insuffisance rénale aigue</a:t>
            </a:r>
          </a:p>
          <a:p>
            <a:pPr lvl="1">
              <a:defRPr/>
            </a:pPr>
            <a:endParaRPr lang="fr-FR" dirty="0"/>
          </a:p>
          <a:p>
            <a:pPr>
              <a:defRPr/>
            </a:pPr>
            <a:r>
              <a:rPr lang="fr-FR" b="1" dirty="0" smtClean="0"/>
              <a:t>Scanner abdomino-pelvien avec injection </a:t>
            </a:r>
          </a:p>
          <a:p>
            <a:pPr marL="914400" lvl="2" indent="0">
              <a:buNone/>
              <a:defRPr/>
            </a:pPr>
            <a:r>
              <a:rPr lang="fr-FR" dirty="0" smtClean="0"/>
              <a:t>Examen de référence ++ </a:t>
            </a:r>
          </a:p>
          <a:p>
            <a:pPr marL="914400" lvl="2" indent="0">
              <a:buNone/>
              <a:defRPr/>
            </a:pPr>
            <a:r>
              <a:rPr lang="fr-FR" dirty="0" smtClean="0">
                <a:solidFill>
                  <a:srgbClr val="FF0000"/>
                </a:solidFill>
              </a:rPr>
              <a:t>APRES MISE EN PLACE D’UNE SONDE NASOGASTRIQUE </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8538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6811" t="26744" r="9026" b="6812"/>
          <a:stretch/>
        </p:blipFill>
        <p:spPr>
          <a:xfrm>
            <a:off x="179512" y="230910"/>
            <a:ext cx="5472608" cy="4320480"/>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l="7998" t="25485" r="10053" b="2112"/>
          <a:stretch/>
        </p:blipFill>
        <p:spPr>
          <a:xfrm>
            <a:off x="4283968" y="2576323"/>
            <a:ext cx="4691630" cy="4145152"/>
          </a:xfrm>
          <a:prstGeom prst="rect">
            <a:avLst/>
          </a:prstGeom>
        </p:spPr>
      </p:pic>
    </p:spTree>
    <p:extLst>
      <p:ext uri="{BB962C8B-B14F-4D97-AF65-F5344CB8AC3E}">
        <p14:creationId xmlns:p14="http://schemas.microsoft.com/office/powerpoint/2010/main" val="40718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4597" t="43357" r="4597" b="4980"/>
          <a:stretch/>
        </p:blipFill>
        <p:spPr>
          <a:xfrm>
            <a:off x="3059832" y="3362077"/>
            <a:ext cx="5904656" cy="3359398"/>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6258" t="44463" r="9025" b="4981"/>
          <a:stretch/>
        </p:blipFill>
        <p:spPr>
          <a:xfrm>
            <a:off x="179512" y="188640"/>
            <a:ext cx="5508612" cy="3287390"/>
          </a:xfrm>
          <a:prstGeom prst="rect">
            <a:avLst/>
          </a:prstGeom>
        </p:spPr>
      </p:pic>
      <p:grpSp>
        <p:nvGrpSpPr>
          <p:cNvPr id="11" name="Grouper 10"/>
          <p:cNvGrpSpPr/>
          <p:nvPr/>
        </p:nvGrpSpPr>
        <p:grpSpPr>
          <a:xfrm>
            <a:off x="395536" y="4532342"/>
            <a:ext cx="2142819" cy="1132820"/>
            <a:chOff x="5148857" y="5457620"/>
            <a:chExt cx="2142819" cy="1132820"/>
          </a:xfrm>
        </p:grpSpPr>
        <p:sp>
          <p:nvSpPr>
            <p:cNvPr id="13" name="ZoneTexte 12"/>
            <p:cNvSpPr txBox="1"/>
            <p:nvPr/>
          </p:nvSpPr>
          <p:spPr>
            <a:xfrm>
              <a:off x="5148857" y="5511950"/>
              <a:ext cx="21428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rPr>
                <a:t>Quel est votre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rPr>
                <a:t>diagnostic?</a:t>
              </a:r>
              <a:endPar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5" name="Rectangle 14"/>
            <p:cNvSpPr/>
            <p:nvPr/>
          </p:nvSpPr>
          <p:spPr>
            <a:xfrm>
              <a:off x="5148857" y="5457620"/>
              <a:ext cx="2142819" cy="1132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200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3797" y="2492896"/>
            <a:ext cx="7632848" cy="936104"/>
          </a:xfrm>
          <a:ln w="19050">
            <a:solidFill>
              <a:srgbClr val="FF0000"/>
            </a:solidFill>
          </a:ln>
        </p:spPr>
        <p:txBody>
          <a:bodyPr>
            <a:normAutofit fontScale="55000" lnSpcReduction="20000"/>
          </a:bodyPr>
          <a:lstStyle/>
          <a:p>
            <a:pPr marL="0" indent="0">
              <a:buNone/>
            </a:pPr>
            <a:endParaRPr lang="fr-FR" dirty="0" smtClean="0"/>
          </a:p>
          <a:p>
            <a:pPr marL="0" indent="0">
              <a:buNone/>
            </a:pPr>
            <a:r>
              <a:rPr lang="fr-FR" sz="4800" dirty="0" smtClean="0"/>
              <a:t>Syndrome occlusif sur hernie crurale étranglée</a:t>
            </a:r>
            <a:endParaRPr lang="fr-FR" sz="4800"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09/2018</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Item 270 - Dysphagie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17539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6811" t="26744" r="9026" b="6812"/>
          <a:stretch/>
        </p:blipFill>
        <p:spPr>
          <a:xfrm>
            <a:off x="179512" y="230910"/>
            <a:ext cx="5472608" cy="4320480"/>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l="7998" t="25485" r="10053" b="2112"/>
          <a:stretch/>
        </p:blipFill>
        <p:spPr>
          <a:xfrm>
            <a:off x="4283968" y="2576323"/>
            <a:ext cx="4691630" cy="4145152"/>
          </a:xfrm>
          <a:prstGeom prst="rect">
            <a:avLst/>
          </a:prstGeom>
        </p:spPr>
      </p:pic>
      <p:grpSp>
        <p:nvGrpSpPr>
          <p:cNvPr id="21" name="Grouper 20"/>
          <p:cNvGrpSpPr/>
          <p:nvPr/>
        </p:nvGrpSpPr>
        <p:grpSpPr>
          <a:xfrm>
            <a:off x="683568" y="4103381"/>
            <a:ext cx="4356484" cy="1717717"/>
            <a:chOff x="683568" y="4103381"/>
            <a:chExt cx="4356484" cy="1717717"/>
          </a:xfrm>
        </p:grpSpPr>
        <p:sp>
          <p:nvSpPr>
            <p:cNvPr id="16" name="ZoneTexte 15"/>
            <p:cNvSpPr txBox="1"/>
            <p:nvPr/>
          </p:nvSpPr>
          <p:spPr>
            <a:xfrm>
              <a:off x="683568" y="5451766"/>
              <a:ext cx="274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Dilatation anses grêles</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7" name="Connecteur droit avec flèche 16"/>
            <p:cNvCxnSpPr/>
            <p:nvPr/>
          </p:nvCxnSpPr>
          <p:spPr>
            <a:xfrm flipV="1">
              <a:off x="3131840" y="4103381"/>
              <a:ext cx="1908212" cy="148585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er 21"/>
          <p:cNvGrpSpPr/>
          <p:nvPr/>
        </p:nvGrpSpPr>
        <p:grpSpPr>
          <a:xfrm>
            <a:off x="4283968" y="515283"/>
            <a:ext cx="4680520" cy="1401549"/>
            <a:chOff x="4283968" y="515283"/>
            <a:chExt cx="4680520" cy="1401549"/>
          </a:xfrm>
        </p:grpSpPr>
        <p:cxnSp>
          <p:nvCxnSpPr>
            <p:cNvPr id="13" name="Connecteur droit avec flèche 12"/>
            <p:cNvCxnSpPr/>
            <p:nvPr/>
          </p:nvCxnSpPr>
          <p:spPr>
            <a:xfrm flipH="1">
              <a:off x="4283968" y="932518"/>
              <a:ext cx="1800200" cy="9843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217074" y="515283"/>
              <a:ext cx="274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Dilatation gastrique</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grpSp>
    </p:spTree>
    <p:extLst>
      <p:ext uri="{BB962C8B-B14F-4D97-AF65-F5344CB8AC3E}">
        <p14:creationId xmlns:p14="http://schemas.microsoft.com/office/powerpoint/2010/main" val="36776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4597" t="43357" r="4597" b="4980"/>
          <a:stretch/>
        </p:blipFill>
        <p:spPr>
          <a:xfrm>
            <a:off x="3059832" y="3362077"/>
            <a:ext cx="5904656" cy="3359398"/>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6258" t="44463" r="9025" b="4981"/>
          <a:stretch/>
        </p:blipFill>
        <p:spPr>
          <a:xfrm>
            <a:off x="179512" y="188640"/>
            <a:ext cx="5508612" cy="3287390"/>
          </a:xfrm>
          <a:prstGeom prst="rect">
            <a:avLst/>
          </a:prstGeom>
        </p:spPr>
      </p:pic>
      <p:grpSp>
        <p:nvGrpSpPr>
          <p:cNvPr id="16" name="Grouper 15"/>
          <p:cNvGrpSpPr/>
          <p:nvPr/>
        </p:nvGrpSpPr>
        <p:grpSpPr>
          <a:xfrm>
            <a:off x="2555776" y="908720"/>
            <a:ext cx="6576776" cy="2736304"/>
            <a:chOff x="2555776" y="908720"/>
            <a:chExt cx="6576776" cy="2736304"/>
          </a:xfrm>
        </p:grpSpPr>
        <p:sp>
          <p:nvSpPr>
            <p:cNvPr id="10" name="ZoneTexte 9"/>
            <p:cNvSpPr txBox="1"/>
            <p:nvPr/>
          </p:nvSpPr>
          <p:spPr>
            <a:xfrm>
              <a:off x="6385138" y="2269304"/>
              <a:ext cx="27474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Hernie crurale étranglée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Connecteur droit avec flèche 11"/>
            <p:cNvCxnSpPr/>
            <p:nvPr/>
          </p:nvCxnSpPr>
          <p:spPr>
            <a:xfrm flipH="1" flipV="1">
              <a:off x="2555776" y="908720"/>
              <a:ext cx="3834533" cy="1296144"/>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5688124" y="2854735"/>
              <a:ext cx="865077" cy="790289"/>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3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Siège de l’occlusion</a:t>
            </a:r>
            <a:endParaRPr lang="fr-FR" dirty="0"/>
          </a:p>
        </p:txBody>
      </p:sp>
      <p:sp>
        <p:nvSpPr>
          <p:cNvPr id="3" name="Espace réservé du contenu 2"/>
          <p:cNvSpPr>
            <a:spLocks noGrp="1"/>
          </p:cNvSpPr>
          <p:nvPr>
            <p:ph idx="1"/>
          </p:nvPr>
        </p:nvSpPr>
        <p:spPr>
          <a:xfrm>
            <a:off x="457200" y="1196752"/>
            <a:ext cx="8229600" cy="4525963"/>
          </a:xfrm>
        </p:spPr>
        <p:txBody>
          <a:bodyPr/>
          <a:lstStyle/>
          <a:p>
            <a:pPr marL="0" indent="0">
              <a:buNone/>
            </a:pPr>
            <a:endParaRPr lang="fr-FR" dirty="0"/>
          </a:p>
          <a:p>
            <a:endParaRPr lang="fr-FR" dirty="0" smtClean="0"/>
          </a:p>
          <a:p>
            <a:endParaRPr lang="fr-FR" dirty="0"/>
          </a:p>
        </p:txBody>
      </p:sp>
      <p:grpSp>
        <p:nvGrpSpPr>
          <p:cNvPr id="4" name="Grouper 3"/>
          <p:cNvGrpSpPr/>
          <p:nvPr/>
        </p:nvGrpSpPr>
        <p:grpSpPr>
          <a:xfrm>
            <a:off x="827584" y="1988840"/>
            <a:ext cx="2729307" cy="1206041"/>
            <a:chOff x="827584" y="1988840"/>
            <a:chExt cx="2729307" cy="1206041"/>
          </a:xfrm>
        </p:grpSpPr>
        <p:sp>
          <p:nvSpPr>
            <p:cNvPr id="7" name="Flèche à angle droit 6"/>
            <p:cNvSpPr/>
            <p:nvPr/>
          </p:nvSpPr>
          <p:spPr>
            <a:xfrm rot="5400000" flipH="1">
              <a:off x="695492" y="2506681"/>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Espace réservé du contenu 2"/>
            <p:cNvSpPr txBox="1">
              <a:spLocks/>
            </p:cNvSpPr>
            <p:nvPr/>
          </p:nvSpPr>
          <p:spPr>
            <a:xfrm>
              <a:off x="1414470" y="1988840"/>
              <a:ext cx="2142421" cy="795895"/>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OCCLUSION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HAUTE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er 4"/>
          <p:cNvGrpSpPr/>
          <p:nvPr/>
        </p:nvGrpSpPr>
        <p:grpSpPr>
          <a:xfrm>
            <a:off x="821196" y="3898634"/>
            <a:ext cx="2707095" cy="1006595"/>
            <a:chOff x="821196" y="3898634"/>
            <a:chExt cx="2707095" cy="1006595"/>
          </a:xfrm>
        </p:grpSpPr>
        <p:sp>
          <p:nvSpPr>
            <p:cNvPr id="10" name="Flèche à angle droit 9"/>
            <p:cNvSpPr/>
            <p:nvPr/>
          </p:nvSpPr>
          <p:spPr>
            <a:xfrm rot="5400000">
              <a:off x="700576" y="401925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Espace réservé du contenu 2"/>
            <p:cNvSpPr txBox="1">
              <a:spLocks/>
            </p:cNvSpPr>
            <p:nvPr/>
          </p:nvSpPr>
          <p:spPr>
            <a:xfrm>
              <a:off x="1385870" y="4109334"/>
              <a:ext cx="2142421" cy="795895"/>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OCCLUSION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BASSE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 name="Espace réservé du numéro de diapositive 5"/>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0" name="Grouper 29"/>
          <p:cNvGrpSpPr/>
          <p:nvPr/>
        </p:nvGrpSpPr>
        <p:grpSpPr>
          <a:xfrm>
            <a:off x="3790766" y="1037670"/>
            <a:ext cx="5266418" cy="2506404"/>
            <a:chOff x="3790766" y="1037670"/>
            <a:chExt cx="5266418" cy="2506404"/>
          </a:xfrm>
        </p:grpSpPr>
        <p:sp>
          <p:nvSpPr>
            <p:cNvPr id="23" name="Rectangle 22"/>
            <p:cNvSpPr/>
            <p:nvPr/>
          </p:nvSpPr>
          <p:spPr>
            <a:xfrm>
              <a:off x="4170427" y="1037670"/>
              <a:ext cx="4628067" cy="242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Espace réservé du contenu 2"/>
            <p:cNvSpPr txBox="1">
              <a:spLocks/>
            </p:cNvSpPr>
            <p:nvPr/>
          </p:nvSpPr>
          <p:spPr>
            <a:xfrm>
              <a:off x="3790766" y="1171442"/>
              <a:ext cx="5266418" cy="237263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Début brutal, douleurs vives</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Vomissements précoces et abondants</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AMG peut être retardé</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AEG rapide, déshydratation</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Météorisme abdominal minime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srgbClr val="8064A2">
                      <a:lumMod val="75000"/>
                    </a:srgbClr>
                  </a:solidFill>
                  <a:effectLst/>
                  <a:uLnTx/>
                  <a:uFillTx/>
                  <a:latin typeface="Arial" panose="020B0604020202020204" pitchFamily="34" charset="0"/>
                  <a:ea typeface="+mn-ea"/>
                  <a:cs typeface="Arial" panose="020B0604020202020204" pitchFamily="34" charset="0"/>
                </a:rPr>
                <a:t>ASP : NHA multiples, centraux, + larges que hauts</a:t>
              </a:r>
            </a:p>
          </p:txBody>
        </p:sp>
      </p:grpSp>
      <p:grpSp>
        <p:nvGrpSpPr>
          <p:cNvPr id="31" name="Grouper 30"/>
          <p:cNvGrpSpPr/>
          <p:nvPr/>
        </p:nvGrpSpPr>
        <p:grpSpPr>
          <a:xfrm>
            <a:off x="3919991" y="3862378"/>
            <a:ext cx="5266418" cy="2520802"/>
            <a:chOff x="3919991" y="3862378"/>
            <a:chExt cx="5266418" cy="2520802"/>
          </a:xfrm>
        </p:grpSpPr>
        <p:sp>
          <p:nvSpPr>
            <p:cNvPr id="24" name="Rectangle 23"/>
            <p:cNvSpPr/>
            <p:nvPr/>
          </p:nvSpPr>
          <p:spPr>
            <a:xfrm>
              <a:off x="4170427" y="3862378"/>
              <a:ext cx="4628067" cy="2220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space réservé du contenu 2"/>
            <p:cNvSpPr txBox="1">
              <a:spLocks/>
            </p:cNvSpPr>
            <p:nvPr/>
          </p:nvSpPr>
          <p:spPr>
            <a:xfrm>
              <a:off x="3919991" y="4010548"/>
              <a:ext cx="5266418" cy="237263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Début progressif</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AMG net</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Douleurs moins intenses</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Vomissements tardifs, </a:t>
              </a:r>
              <a:r>
                <a:rPr kumimoji="0" lang="fr-FR" sz="15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fécalïdes</a:t>
              </a:r>
              <a:endPar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Etat général conservé </a:t>
              </a:r>
              <a:r>
                <a:rPr kumimoji="0" lang="fr-FR" sz="15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lgtps</a:t>
              </a:r>
              <a:endPar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5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ASP: NHA rare, périphériques, + hauts que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larges</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endParaRPr kumimoji="0" lang="fr-FR"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1183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5" name="Rectangle 4"/>
          <p:cNvSpPr/>
          <p:nvPr/>
        </p:nvSpPr>
        <p:spPr>
          <a:xfrm>
            <a:off x="590550" y="2542516"/>
            <a:ext cx="3314700" cy="4566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Délai</a:t>
            </a:r>
          </a:p>
        </p:txBody>
      </p:sp>
      <p:sp>
        <p:nvSpPr>
          <p:cNvPr id="6" name="Rectangle 5"/>
          <p:cNvSpPr/>
          <p:nvPr/>
        </p:nvSpPr>
        <p:spPr>
          <a:xfrm>
            <a:off x="590550" y="3772215"/>
            <a:ext cx="3314700" cy="456698"/>
          </a:xfrm>
          <a:prstGeom prst="rect">
            <a:avLst/>
          </a:prstGeom>
          <a:solidFill>
            <a:srgbClr val="E153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Terrain</a:t>
            </a: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
        <p:nvSpPr>
          <p:cNvPr id="10" name="ZoneTexte 9"/>
          <p:cNvSpPr txBox="1"/>
          <p:nvPr/>
        </p:nvSpPr>
        <p:spPr>
          <a:xfrm>
            <a:off x="444681" y="3025695"/>
            <a:ext cx="3774621" cy="298283"/>
          </a:xfrm>
          <a:prstGeom prst="rect">
            <a:avLst/>
          </a:prstGeom>
          <a:noFill/>
        </p:spPr>
        <p:txBody>
          <a:bodyPr wrap="square" lIns="180000" rtlCol="0">
            <a:noAutofit/>
          </a:bodyPr>
          <a:lstStyle/>
          <a:p>
            <a:r>
              <a:rPr lang="fr-FR" sz="1600" i="1" dirty="0">
                <a:solidFill>
                  <a:srgbClr val="002060"/>
                </a:solidFill>
              </a:rPr>
              <a:t>Quelques heures ? jours ? mois ?</a:t>
            </a:r>
          </a:p>
          <a:p>
            <a:endParaRPr lang="fr-FR" sz="1600" i="1" dirty="0">
              <a:solidFill>
                <a:srgbClr val="002060"/>
              </a:solidFill>
            </a:endParaRPr>
          </a:p>
        </p:txBody>
      </p:sp>
      <p:sp>
        <p:nvSpPr>
          <p:cNvPr id="12" name="ZoneTexte 11"/>
          <p:cNvSpPr txBox="1"/>
          <p:nvPr/>
        </p:nvSpPr>
        <p:spPr>
          <a:xfrm>
            <a:off x="3905250" y="2493749"/>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a:solidFill>
                  <a:srgbClr val="002060"/>
                </a:solidFill>
              </a:rPr>
              <a:t>Chronique</a:t>
            </a:r>
          </a:p>
          <a:p>
            <a:pPr marL="285750" indent="-285750">
              <a:buFont typeface="Arial" charset="0"/>
              <a:buChar char="•"/>
            </a:pPr>
            <a:endParaRPr lang="fr-FR" sz="1600" dirty="0">
              <a:solidFill>
                <a:srgbClr val="002060"/>
              </a:solidFill>
            </a:endParaRPr>
          </a:p>
        </p:txBody>
      </p:sp>
      <p:sp>
        <p:nvSpPr>
          <p:cNvPr id="14" name="ZoneTexte 13"/>
          <p:cNvSpPr txBox="1"/>
          <p:nvPr/>
        </p:nvSpPr>
        <p:spPr>
          <a:xfrm>
            <a:off x="5929449" y="2399424"/>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Brutal</a:t>
            </a:r>
          </a:p>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err="1">
                <a:solidFill>
                  <a:srgbClr val="002060"/>
                </a:solidFill>
              </a:rPr>
              <a:t>sub-aigu</a:t>
            </a:r>
            <a:endParaRPr lang="fr-FR" sz="1600" dirty="0">
              <a:solidFill>
                <a:srgbClr val="002060"/>
              </a:solidFill>
            </a:endParaRPr>
          </a:p>
          <a:p>
            <a:pPr marL="285750" indent="-285750">
              <a:buFont typeface="Arial" charset="0"/>
              <a:buChar char="•"/>
            </a:pPr>
            <a:endParaRPr lang="fr-FR" sz="1600" dirty="0">
              <a:solidFill>
                <a:srgbClr val="002060"/>
              </a:solidFill>
            </a:endParaRPr>
          </a:p>
        </p:txBody>
      </p:sp>
      <p:cxnSp>
        <p:nvCxnSpPr>
          <p:cNvPr id="15" name="Connecteur droit avec flèche 14"/>
          <p:cNvCxnSpPr/>
          <p:nvPr/>
        </p:nvCxnSpPr>
        <p:spPr>
          <a:xfrm flipV="1">
            <a:off x="5301343" y="2542516"/>
            <a:ext cx="733697" cy="13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01342" y="2717488"/>
            <a:ext cx="733698" cy="5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01342" y="2744176"/>
            <a:ext cx="733698" cy="3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88917" y="4228913"/>
            <a:ext cx="3774621" cy="298283"/>
          </a:xfrm>
          <a:prstGeom prst="rect">
            <a:avLst/>
          </a:prstGeom>
          <a:noFill/>
        </p:spPr>
        <p:txBody>
          <a:bodyPr wrap="square" lIns="180000" rtlCol="0">
            <a:noAutofit/>
          </a:bodyPr>
          <a:lstStyle/>
          <a:p>
            <a:r>
              <a:rPr lang="fr-FR" sz="1600" i="1" dirty="0">
                <a:solidFill>
                  <a:srgbClr val="002060"/>
                </a:solidFill>
              </a:rPr>
              <a:t>Sexe ? âge ? </a:t>
            </a:r>
            <a:r>
              <a:rPr lang="fr-FR" sz="1600" i="1" dirty="0" err="1">
                <a:solidFill>
                  <a:srgbClr val="002060"/>
                </a:solidFill>
              </a:rPr>
              <a:t>co-morbidités</a:t>
            </a:r>
            <a:r>
              <a:rPr lang="fr-FR" sz="1600" i="1" dirty="0">
                <a:solidFill>
                  <a:srgbClr val="002060"/>
                </a:solidFill>
              </a:rPr>
              <a:t> ?</a:t>
            </a:r>
          </a:p>
          <a:p>
            <a:endParaRPr lang="fr-FR" sz="1600" i="1" dirty="0">
              <a:solidFill>
                <a:srgbClr val="002060"/>
              </a:solidFill>
            </a:endParaRPr>
          </a:p>
        </p:txBody>
      </p:sp>
      <p:sp>
        <p:nvSpPr>
          <p:cNvPr id="22" name="Rectangle 21"/>
          <p:cNvSpPr/>
          <p:nvPr/>
        </p:nvSpPr>
        <p:spPr>
          <a:xfrm>
            <a:off x="3984171" y="3556426"/>
            <a:ext cx="4944207" cy="1323439"/>
          </a:xfrm>
          <a:prstGeom prst="rect">
            <a:avLst/>
          </a:prstGeom>
        </p:spPr>
        <p:txBody>
          <a:bodyPr wrap="square">
            <a:spAutoFit/>
          </a:bodyPr>
          <a:lstStyle/>
          <a:p>
            <a:pPr marL="285750" indent="-285750">
              <a:buFont typeface="Arial" charset="0"/>
              <a:buChar char="•"/>
            </a:pPr>
            <a:r>
              <a:rPr lang="fr-FR" sz="1600" dirty="0">
                <a:solidFill>
                  <a:srgbClr val="002060"/>
                </a:solidFill>
              </a:rPr>
              <a:t>Grossesse ? =&gt; Date des dernières règles / Béta </a:t>
            </a:r>
            <a:r>
              <a:rPr lang="fr-FR" sz="1600" dirty="0" err="1">
                <a:solidFill>
                  <a:srgbClr val="002060"/>
                </a:solidFill>
              </a:rPr>
              <a:t>hCG</a:t>
            </a:r>
            <a:endParaRPr lang="fr-FR" sz="1600" dirty="0">
              <a:solidFill>
                <a:srgbClr val="002060"/>
              </a:solidFill>
            </a:endParaRPr>
          </a:p>
          <a:p>
            <a:pPr marL="285750" lvl="1" indent="-285750">
              <a:buFont typeface="Arial" charset="0"/>
              <a:buChar char="•"/>
            </a:pPr>
            <a:r>
              <a:rPr lang="fr-FR" sz="1600" dirty="0">
                <a:solidFill>
                  <a:srgbClr val="002060"/>
                </a:solidFill>
              </a:rPr>
              <a:t>Terrain (obésité morbide, grabataire, « poly-vasculaire », immunodéprimé)</a:t>
            </a:r>
          </a:p>
          <a:p>
            <a:pPr marL="285750"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2066127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Siège de l’occlusion</a:t>
            </a:r>
            <a:endParaRPr lang="fr-FR" dirty="0"/>
          </a:p>
        </p:txBody>
      </p:sp>
      <p:sp>
        <p:nvSpPr>
          <p:cNvPr id="3" name="Espace réservé du contenu 2"/>
          <p:cNvSpPr>
            <a:spLocks noGrp="1"/>
          </p:cNvSpPr>
          <p:nvPr>
            <p:ph idx="1"/>
          </p:nvPr>
        </p:nvSpPr>
        <p:spPr>
          <a:xfrm>
            <a:off x="803357" y="1556792"/>
            <a:ext cx="8229600" cy="4525963"/>
          </a:xfrm>
        </p:spPr>
        <p:txBody>
          <a:bodyPr/>
          <a:lstStyle/>
          <a:p>
            <a:pPr marL="0" indent="0">
              <a:buNone/>
            </a:pPr>
            <a:endParaRPr lang="fr-FR" dirty="0"/>
          </a:p>
          <a:p>
            <a:endParaRPr lang="fr-FR" dirty="0" smtClean="0"/>
          </a:p>
          <a:p>
            <a:endParaRPr lang="fr-FR" dirty="0"/>
          </a:p>
        </p:txBody>
      </p:sp>
      <p:sp>
        <p:nvSpPr>
          <p:cNvPr id="22" name="Espace réservé du numéro de diapositive 5"/>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72816"/>
            <a:ext cx="2701404" cy="3750870"/>
          </a:xfrm>
          <a:prstGeom prst="rect">
            <a:avLst/>
          </a:prstGeom>
        </p:spPr>
      </p:pic>
      <p:grpSp>
        <p:nvGrpSpPr>
          <p:cNvPr id="8" name="Grouper 7"/>
          <p:cNvGrpSpPr/>
          <p:nvPr/>
        </p:nvGrpSpPr>
        <p:grpSpPr>
          <a:xfrm>
            <a:off x="4857566" y="1772816"/>
            <a:ext cx="3194907" cy="3528992"/>
            <a:chOff x="4857566" y="1772816"/>
            <a:chExt cx="3194907" cy="3528992"/>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566" y="1772816"/>
              <a:ext cx="3194907" cy="2434704"/>
            </a:xfrm>
            <a:prstGeom prst="rect">
              <a:avLst/>
            </a:prstGeom>
          </p:spPr>
        </p:pic>
        <p:sp>
          <p:nvSpPr>
            <p:cNvPr id="16" name="Espace réservé du contenu 2"/>
            <p:cNvSpPr txBox="1">
              <a:spLocks/>
            </p:cNvSpPr>
            <p:nvPr/>
          </p:nvSpPr>
          <p:spPr>
            <a:xfrm>
              <a:off x="5028434" y="4628426"/>
              <a:ext cx="2762434" cy="67338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Occlusion colique</a:t>
              </a:r>
            </a:p>
          </p:txBody>
        </p:sp>
      </p:grpSp>
      <p:sp>
        <p:nvSpPr>
          <p:cNvPr id="17" name="Espace réservé du contenu 2"/>
          <p:cNvSpPr txBox="1">
            <a:spLocks/>
          </p:cNvSpPr>
          <p:nvPr/>
        </p:nvSpPr>
        <p:spPr>
          <a:xfrm>
            <a:off x="803357" y="5746064"/>
            <a:ext cx="2762434" cy="67338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Occlusion grêlique</a:t>
            </a:r>
          </a:p>
        </p:txBody>
      </p:sp>
    </p:spTree>
    <p:extLst>
      <p:ext uri="{BB962C8B-B14F-4D97-AF65-F5344CB8AC3E}">
        <p14:creationId xmlns:p14="http://schemas.microsoft.com/office/powerpoint/2010/main" val="20313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a:t>
            </a:r>
            <a:r>
              <a:rPr lang="fr-FR" dirty="0" err="1" smtClean="0"/>
              <a:t>etiologique</a:t>
            </a:r>
            <a:r>
              <a:rPr lang="fr-FR" dirty="0" smtClean="0"/>
              <a:t> de l’occlusion</a:t>
            </a:r>
            <a:endParaRPr lang="fr-FR" dirty="0"/>
          </a:p>
        </p:txBody>
      </p:sp>
      <p:sp>
        <p:nvSpPr>
          <p:cNvPr id="3" name="Espace réservé du contenu 2"/>
          <p:cNvSpPr>
            <a:spLocks noGrp="1"/>
          </p:cNvSpPr>
          <p:nvPr>
            <p:ph idx="1"/>
          </p:nvPr>
        </p:nvSpPr>
        <p:spPr>
          <a:xfrm>
            <a:off x="457200" y="1196752"/>
            <a:ext cx="8229600" cy="4525963"/>
          </a:xfrm>
        </p:spPr>
        <p:txBody>
          <a:bodyPr/>
          <a:lstStyle/>
          <a:p>
            <a:pPr marL="0" indent="0">
              <a:buNone/>
            </a:pPr>
            <a:endParaRPr lang="fr-FR" dirty="0"/>
          </a:p>
          <a:p>
            <a:endParaRPr lang="fr-FR" dirty="0" smtClean="0"/>
          </a:p>
          <a:p>
            <a:endParaRPr lang="fr-FR" dirty="0"/>
          </a:p>
        </p:txBody>
      </p:sp>
      <p:grpSp>
        <p:nvGrpSpPr>
          <p:cNvPr id="30" name="Grouper 29"/>
          <p:cNvGrpSpPr/>
          <p:nvPr/>
        </p:nvGrpSpPr>
        <p:grpSpPr>
          <a:xfrm>
            <a:off x="827584" y="2132856"/>
            <a:ext cx="2729307" cy="1062025"/>
            <a:chOff x="827584" y="2132856"/>
            <a:chExt cx="2729307" cy="1062025"/>
          </a:xfrm>
        </p:grpSpPr>
        <p:sp>
          <p:nvSpPr>
            <p:cNvPr id="11" name="Flèche à angle droit 10"/>
            <p:cNvSpPr/>
            <p:nvPr/>
          </p:nvSpPr>
          <p:spPr>
            <a:xfrm rot="5400000" flipH="1">
              <a:off x="695492" y="2506681"/>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Espace réservé du contenu 2"/>
            <p:cNvSpPr txBox="1">
              <a:spLocks/>
            </p:cNvSpPr>
            <p:nvPr/>
          </p:nvSpPr>
          <p:spPr>
            <a:xfrm>
              <a:off x="1414470" y="2132856"/>
              <a:ext cx="2142421" cy="651879"/>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OBSTACLE ORGANIQUE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er 4"/>
          <p:cNvGrpSpPr/>
          <p:nvPr/>
        </p:nvGrpSpPr>
        <p:grpSpPr>
          <a:xfrm>
            <a:off x="3790766" y="1037670"/>
            <a:ext cx="5266418" cy="2506404"/>
            <a:chOff x="3790766" y="1037670"/>
            <a:chExt cx="5266418" cy="2506404"/>
          </a:xfrm>
        </p:grpSpPr>
        <p:sp>
          <p:nvSpPr>
            <p:cNvPr id="7" name="Espace réservé du contenu 2"/>
            <p:cNvSpPr txBox="1">
              <a:spLocks/>
            </p:cNvSpPr>
            <p:nvPr/>
          </p:nvSpPr>
          <p:spPr>
            <a:xfrm>
              <a:off x="3790766" y="1171442"/>
              <a:ext cx="5266418" cy="2372632"/>
            </a:xfrm>
            <a:prstGeom prst="rect">
              <a:avLst/>
            </a:prstGeom>
            <a:ln>
              <a:solidFill>
                <a:schemeClr val="bg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Intraluminal</a:t>
              </a:r>
              <a:endPar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Bézoard, calcul, parasite, fécalome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Pariétal</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Tumoral: cancer, polype</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Inflammatoire: </a:t>
              </a:r>
              <a:r>
                <a:rPr kumimoji="0" lang="fr-FR" sz="15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Crohn</a:t>
              </a: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fr-FR" sz="15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tbc</a:t>
              </a: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ischémie, radiothérapie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Extraluminal</a:t>
              </a:r>
              <a:endPar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Brides post opératoires, volvulus, </a:t>
              </a:r>
              <a:r>
                <a:rPr kumimoji="0" lang="fr-FR" sz="15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hernie étranglée</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Carcinose péritonéale, tumeur ovarienne</a:t>
              </a:r>
              <a:endParaRPr kumimoji="0" lang="fr-FR"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4170427" y="1037670"/>
              <a:ext cx="4197711" cy="242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 name="Grouper 28"/>
          <p:cNvGrpSpPr/>
          <p:nvPr/>
        </p:nvGrpSpPr>
        <p:grpSpPr>
          <a:xfrm>
            <a:off x="3785636" y="3862377"/>
            <a:ext cx="5012858" cy="2859097"/>
            <a:chOff x="3785636" y="3862377"/>
            <a:chExt cx="5012858" cy="2859097"/>
          </a:xfrm>
        </p:grpSpPr>
        <p:sp>
          <p:nvSpPr>
            <p:cNvPr id="12" name="Espace réservé du contenu 2"/>
            <p:cNvSpPr txBox="1">
              <a:spLocks/>
            </p:cNvSpPr>
            <p:nvPr/>
          </p:nvSpPr>
          <p:spPr>
            <a:xfrm>
              <a:off x="3785636" y="3950095"/>
              <a:ext cx="4967291" cy="2771379"/>
            </a:xfrm>
            <a:prstGeom prst="rect">
              <a:avLst/>
            </a:prstGeom>
            <a:ln>
              <a:solidFill>
                <a:schemeClr val="bg1"/>
              </a:solidFill>
            </a:ln>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charset="0"/>
                  <a:ea typeface="Arial" charset="0"/>
                  <a:cs typeface="Arial" charset="0"/>
                </a:rPr>
                <a:t>Iléus réflexe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charset="0"/>
                  <a:ea typeface="Arial" charset="0"/>
                  <a:cs typeface="Arial" charset="0"/>
                </a:rPr>
                <a:t>Colique néphrétique, infection pleuropulmonaire, IDM, GEU, Torsion de kyste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charset="0"/>
                  <a:ea typeface="Arial" charset="0"/>
                  <a:cs typeface="Arial" charset="0"/>
                </a:rPr>
                <a:t>Traumatismes, Hématome du psoas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500" b="0" i="0" u="none" strike="noStrike" kern="1200" cap="none" spc="0" normalizeH="0" baseline="0" noProof="0" dirty="0" smtClean="0">
                  <a:ln>
                    <a:noFill/>
                  </a:ln>
                  <a:solidFill>
                    <a:srgbClr val="0070C0"/>
                  </a:solidFill>
                  <a:effectLst/>
                  <a:uLnTx/>
                  <a:uFillTx/>
                  <a:latin typeface="Arial" charset="0"/>
                  <a:ea typeface="Arial" charset="0"/>
                  <a:cs typeface="Arial" charset="0"/>
                </a:rPr>
                <a:t>PA, appendicite </a:t>
              </a:r>
              <a:r>
                <a:rPr kumimoji="0" lang="fr-FR" sz="15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mésocoeliaque</a:t>
              </a:r>
              <a:r>
                <a:rPr kumimoji="0" lang="fr-FR" sz="1500" b="0" i="0" u="none" strike="noStrike" kern="1200" cap="none" spc="0" normalizeH="0" baseline="0" noProof="0" dirty="0" smtClean="0">
                  <a:ln>
                    <a:noFill/>
                  </a:ln>
                  <a:solidFill>
                    <a:srgbClr val="0070C0"/>
                  </a:solidFill>
                  <a:effectLst/>
                  <a:uLnTx/>
                  <a:uFillTx/>
                  <a:latin typeface="Arial" charset="0"/>
                  <a:ea typeface="Arial" charset="0"/>
                  <a:cs typeface="Arial" charset="0"/>
                </a:rPr>
                <a:t>, péritonite, Infarctus mésentérique</a:t>
              </a:r>
              <a:endParaRPr kumimoji="0" lang="fr-FR" sz="1500" b="0" i="0" u="none" strike="noStrike" kern="1200" cap="none" spc="0" normalizeH="0" baseline="0" noProof="0" dirty="0">
                <a:ln>
                  <a:noFill/>
                </a:ln>
                <a:solidFill>
                  <a:srgbClr val="0070C0"/>
                </a:solidFill>
                <a:effectLst/>
                <a:uLnTx/>
                <a:uFillTx/>
                <a:latin typeface="Arial" charset="0"/>
                <a:ea typeface="Arial" charset="0"/>
                <a:cs typeface="Arial"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charset="0"/>
                  <a:ea typeface="Arial" charset="0"/>
                  <a:cs typeface="Arial" charset="0"/>
                </a:rPr>
                <a:t>Pseudo obstruction intestinale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Métabolique : </a:t>
              </a: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hyperCa</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 </a:t>
              </a: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HypoK</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 acidose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Médicaments;</a:t>
              </a:r>
              <a:r>
                <a:rPr kumimoji="0" lang="fr-FR" sz="1400" b="0" i="0" u="none" strike="noStrike" kern="1200" cap="none" spc="0" normalizeH="0" baseline="0" noProof="0" dirty="0">
                  <a:ln>
                    <a:noFill/>
                  </a:ln>
                  <a:solidFill>
                    <a:srgbClr val="0070C0"/>
                  </a:solidFill>
                  <a:effectLst/>
                  <a:uLnTx/>
                  <a:uFillTx/>
                  <a:latin typeface="Arial" charset="0"/>
                  <a:ea typeface="Arial" charset="0"/>
                  <a:cs typeface="Arial" charset="0"/>
                </a:rPr>
                <a:t> </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opiacés, anticholinergique, neuroleptiques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Maladie générale: </a:t>
              </a: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dt</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 </a:t>
              </a: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hypothyroidie</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 sclérodermie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Sd</a:t>
              </a:r>
              <a:r>
                <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rPr>
                <a:t> d’</a:t>
              </a:r>
              <a:r>
                <a:rPr kumimoji="0" lang="fr-FR" sz="1400" b="0" i="0" u="none" strike="noStrike" kern="1200" cap="none" spc="0" normalizeH="0" baseline="0" noProof="0" dirty="0" err="1" smtClean="0">
                  <a:ln>
                    <a:noFill/>
                  </a:ln>
                  <a:solidFill>
                    <a:srgbClr val="0070C0"/>
                  </a:solidFill>
                  <a:effectLst/>
                  <a:uLnTx/>
                  <a:uFillTx/>
                  <a:latin typeface="Arial" charset="0"/>
                  <a:ea typeface="Arial" charset="0"/>
                  <a:cs typeface="Arial" charset="0"/>
                </a:rPr>
                <a:t>Ogilvie</a:t>
              </a:r>
              <a:endParaRPr kumimoji="0" lang="fr-FR" sz="1400" b="0" i="0" u="none" strike="noStrike" kern="1200" cap="none" spc="0" normalizeH="0" baseline="0" noProof="0" dirty="0" smtClean="0">
                <a:ln>
                  <a:noFill/>
                </a:ln>
                <a:solidFill>
                  <a:srgbClr val="0070C0"/>
                </a:solidFill>
                <a:effectLst/>
                <a:uLnTx/>
                <a:uFillTx/>
                <a:latin typeface="Arial" charset="0"/>
                <a:ea typeface="Arial" charset="0"/>
                <a:cs typeface="Arial" charset="0"/>
              </a:endParaRPr>
            </a:p>
          </p:txBody>
        </p:sp>
        <p:sp>
          <p:nvSpPr>
            <p:cNvPr id="25" name="Rectangle 24"/>
            <p:cNvSpPr/>
            <p:nvPr/>
          </p:nvSpPr>
          <p:spPr>
            <a:xfrm>
              <a:off x="4170427" y="3862377"/>
              <a:ext cx="4628067" cy="2859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 name="Grouper 3"/>
          <p:cNvGrpSpPr/>
          <p:nvPr/>
        </p:nvGrpSpPr>
        <p:grpSpPr>
          <a:xfrm>
            <a:off x="821196" y="3898634"/>
            <a:ext cx="2694305" cy="1050553"/>
            <a:chOff x="821196" y="3898634"/>
            <a:chExt cx="2694305" cy="1050553"/>
          </a:xfrm>
        </p:grpSpPr>
        <p:sp>
          <p:nvSpPr>
            <p:cNvPr id="13" name="Flèche à angle droit 12"/>
            <p:cNvSpPr/>
            <p:nvPr/>
          </p:nvSpPr>
          <p:spPr>
            <a:xfrm rot="5400000">
              <a:off x="700576" y="401925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8" name="Espace réservé du contenu 2"/>
            <p:cNvSpPr txBox="1">
              <a:spLocks/>
            </p:cNvSpPr>
            <p:nvPr/>
          </p:nvSpPr>
          <p:spPr>
            <a:xfrm>
              <a:off x="1373080" y="4297308"/>
              <a:ext cx="2142421" cy="651879"/>
            </a:xfrm>
            <a:prstGeom prst="rect">
              <a:avLst/>
            </a:prstGeom>
            <a:solidFill>
              <a:srgbClr val="00B0F0"/>
            </a:solidFill>
            <a:ln>
              <a:solidFill>
                <a:schemeClr val="accent4"/>
              </a:solidFill>
            </a:ln>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OCCLUSION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FONCTIONNELLE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607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contenu 2"/>
          <p:cNvSpPr txBox="1">
            <a:spLocks/>
          </p:cNvSpPr>
          <p:nvPr/>
        </p:nvSpPr>
        <p:spPr>
          <a:xfrm>
            <a:off x="4085445" y="4352277"/>
            <a:ext cx="4374624" cy="985069"/>
          </a:xfrm>
          <a:prstGeom prst="rect">
            <a:avLst/>
          </a:prstGeom>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Sténose bénigne : </a:t>
            </a:r>
            <a:r>
              <a:rPr kumimoji="0" lang="fr-FR"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Crohn</a:t>
            </a:r>
            <a:r>
              <a:rPr kumimoji="0" lang="fr-FR"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lésion post </a:t>
            </a:r>
            <a:r>
              <a:rPr kumimoji="0" lang="fr-FR"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radique</a:t>
            </a:r>
            <a:r>
              <a:rPr kumimoji="0" lang="fr-FR"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endométriose, </a:t>
            </a:r>
            <a:r>
              <a:rPr kumimoji="0" lang="fr-FR"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tbc</a:t>
            </a:r>
            <a:r>
              <a:rPr kumimoji="0" lang="mr-IN" sz="1400" b="0" i="0" u="none" strike="noStrike" kern="1200" cap="none" spc="0" normalizeH="0" baseline="0" noProof="0" dirty="0" smtClean="0">
                <a:ln>
                  <a:noFill/>
                </a:ln>
                <a:solidFill>
                  <a:prstClr val="black"/>
                </a:solidFill>
                <a:effectLst/>
                <a:uLnTx/>
                <a:uFillTx/>
                <a:latin typeface="Arial" panose="020B0604020202020204" pitchFamily="34" charset="0"/>
                <a:ea typeface="+mn-ea"/>
              </a:rPr>
              <a:t>…</a:t>
            </a: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Tumeur du grêle : </a:t>
            </a:r>
            <a:r>
              <a:rPr kumimoji="0" lang="fr-FR"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polype, TNE, lymphome, métastases, </a:t>
            </a:r>
            <a:r>
              <a:rPr kumimoji="0" lang="fr-FR"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adk</a:t>
            </a:r>
            <a:r>
              <a:rPr kumimoji="0" lang="fr-FR"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primitif</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Iléus biliaire</a:t>
            </a:r>
          </a:p>
        </p:txBody>
      </p:sp>
      <p:sp>
        <p:nvSpPr>
          <p:cNvPr id="36" name="Espace réservé du contenu 2"/>
          <p:cNvSpPr txBox="1">
            <a:spLocks/>
          </p:cNvSpPr>
          <p:nvPr/>
        </p:nvSpPr>
        <p:spPr>
          <a:xfrm>
            <a:off x="4077605" y="5962888"/>
            <a:ext cx="3603592" cy="985069"/>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Cancer colique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Fécalome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Syndrome d’</a:t>
            </a:r>
            <a:r>
              <a:rPr kumimoji="0" lang="fr-FR"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Ogilvie</a:t>
            </a:r>
            <a:endPar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re 1"/>
          <p:cNvSpPr>
            <a:spLocks noGrp="1"/>
          </p:cNvSpPr>
          <p:nvPr>
            <p:ph type="title"/>
          </p:nvPr>
        </p:nvSpPr>
        <p:spPr/>
        <p:txBody>
          <a:bodyPr/>
          <a:lstStyle/>
          <a:p>
            <a:r>
              <a:rPr lang="fr-FR" dirty="0" smtClean="0"/>
              <a:t>Mécanisme de l’occlusion</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9" name="Grouper 28"/>
          <p:cNvGrpSpPr/>
          <p:nvPr/>
        </p:nvGrpSpPr>
        <p:grpSpPr>
          <a:xfrm>
            <a:off x="875980" y="1954081"/>
            <a:ext cx="2729307" cy="1206041"/>
            <a:chOff x="827584" y="1988840"/>
            <a:chExt cx="2729307" cy="1206041"/>
          </a:xfrm>
        </p:grpSpPr>
        <p:sp>
          <p:nvSpPr>
            <p:cNvPr id="7" name="Flèche à angle droit 6"/>
            <p:cNvSpPr/>
            <p:nvPr/>
          </p:nvSpPr>
          <p:spPr>
            <a:xfrm rot="5400000" flipH="1">
              <a:off x="695492" y="2506681"/>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Espace réservé du contenu 2"/>
            <p:cNvSpPr txBox="1">
              <a:spLocks/>
            </p:cNvSpPr>
            <p:nvPr/>
          </p:nvSpPr>
          <p:spPr>
            <a:xfrm>
              <a:off x="1414470" y="1988840"/>
              <a:ext cx="2142421" cy="795895"/>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PAR</a:t>
              </a:r>
              <a:br>
                <a:rPr kumimoji="0" lang="fr-FR" sz="1800" b="0" i="0" u="none" strike="noStrike" kern="1200" cap="none" spc="0" normalizeH="0" baseline="0" noProof="0" dirty="0" smtClean="0">
                  <a:ln>
                    <a:noFill/>
                  </a:ln>
                  <a:solidFill>
                    <a:prstClr val="black"/>
                  </a:solidFill>
                  <a:effectLst/>
                  <a:uLnTx/>
                  <a:uFillTx/>
                  <a:latin typeface="Calibri"/>
                  <a:ea typeface="+mn-ea"/>
                  <a:cs typeface="+mn-cs"/>
                </a:rPr>
              </a:b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STRANGULATION</a:t>
              </a:r>
            </a:p>
          </p:txBody>
        </p:sp>
      </p:grpSp>
      <p:grpSp>
        <p:nvGrpSpPr>
          <p:cNvPr id="28" name="Grouper 27"/>
          <p:cNvGrpSpPr/>
          <p:nvPr/>
        </p:nvGrpSpPr>
        <p:grpSpPr>
          <a:xfrm>
            <a:off x="827584" y="4732758"/>
            <a:ext cx="2707095" cy="1006595"/>
            <a:chOff x="821196" y="3898634"/>
            <a:chExt cx="2707095" cy="1006595"/>
          </a:xfrm>
        </p:grpSpPr>
        <p:sp>
          <p:nvSpPr>
            <p:cNvPr id="10" name="Flèche à angle droit 9"/>
            <p:cNvSpPr/>
            <p:nvPr/>
          </p:nvSpPr>
          <p:spPr>
            <a:xfrm rot="5400000">
              <a:off x="700576" y="401925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Espace réservé du contenu 2"/>
            <p:cNvSpPr txBox="1">
              <a:spLocks/>
            </p:cNvSpPr>
            <p:nvPr/>
          </p:nvSpPr>
          <p:spPr>
            <a:xfrm>
              <a:off x="1385870" y="4109334"/>
              <a:ext cx="2142421" cy="795895"/>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PAR</a:t>
              </a:r>
              <a:br>
                <a:rPr kumimoji="0" lang="fr-FR" sz="1800" b="0" i="0" u="none" strike="noStrike" kern="1200" cap="none" spc="0" normalizeH="0" baseline="0" noProof="0" dirty="0" smtClean="0">
                  <a:ln>
                    <a:noFill/>
                  </a:ln>
                  <a:solidFill>
                    <a:prstClr val="black"/>
                  </a:solidFill>
                  <a:effectLst/>
                  <a:uLnTx/>
                  <a:uFillTx/>
                  <a:latin typeface="Calibri"/>
                  <a:ea typeface="+mn-ea"/>
                  <a:cs typeface="+mn-cs"/>
                </a:rPr>
              </a:b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OBSTRUCTION</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7" name="Grouper 36"/>
          <p:cNvGrpSpPr/>
          <p:nvPr/>
        </p:nvGrpSpPr>
        <p:grpSpPr>
          <a:xfrm>
            <a:off x="3774106" y="1182208"/>
            <a:ext cx="2617962" cy="866439"/>
            <a:chOff x="3774106" y="1182208"/>
            <a:chExt cx="2617962" cy="866439"/>
          </a:xfrm>
        </p:grpSpPr>
        <p:sp>
          <p:nvSpPr>
            <p:cNvPr id="13" name="Flèche à angle droit 12"/>
            <p:cNvSpPr/>
            <p:nvPr/>
          </p:nvSpPr>
          <p:spPr>
            <a:xfrm rot="5400000" flipH="1">
              <a:off x="3723808" y="1361878"/>
              <a:ext cx="737067" cy="636472"/>
            </a:xfrm>
            <a:prstGeom prst="bentUpArrow">
              <a:avLst>
                <a:gd name="adj1" fmla="val 10051"/>
                <a:gd name="adj2" fmla="val 2500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Espace réservé du contenu 2"/>
            <p:cNvSpPr txBox="1">
              <a:spLocks/>
            </p:cNvSpPr>
            <p:nvPr/>
          </p:nvSpPr>
          <p:spPr>
            <a:xfrm>
              <a:off x="4578960" y="1182208"/>
              <a:ext cx="1813108" cy="448694"/>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350" b="0" i="0" u="none" strike="noStrike" kern="1200" cap="none" spc="0" normalizeH="0" baseline="0" noProof="0" dirty="0" smtClean="0">
                  <a:ln>
                    <a:noFill/>
                  </a:ln>
                  <a:solidFill>
                    <a:prstClr val="black"/>
                  </a:solidFill>
                  <a:effectLst/>
                  <a:uLnTx/>
                  <a:uFillTx/>
                  <a:latin typeface="Calibri"/>
                  <a:ea typeface="+mn-ea"/>
                  <a:cs typeface="+mn-cs"/>
                </a:rPr>
                <a:t>OCCLUSION HAUTE</a:t>
              </a: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8" name="Grouper 37"/>
          <p:cNvGrpSpPr/>
          <p:nvPr/>
        </p:nvGrpSpPr>
        <p:grpSpPr>
          <a:xfrm>
            <a:off x="3774106" y="2505754"/>
            <a:ext cx="2617962" cy="747626"/>
            <a:chOff x="3774106" y="2505754"/>
            <a:chExt cx="2617962" cy="747626"/>
          </a:xfrm>
        </p:grpSpPr>
        <p:sp>
          <p:nvSpPr>
            <p:cNvPr id="14" name="Flèche à angle droit 13"/>
            <p:cNvSpPr/>
            <p:nvPr/>
          </p:nvSpPr>
          <p:spPr>
            <a:xfrm rot="5400000">
              <a:off x="3734116" y="2545744"/>
              <a:ext cx="716451" cy="636472"/>
            </a:xfrm>
            <a:prstGeom prst="bentUpArrow">
              <a:avLst>
                <a:gd name="adj1" fmla="val 10051"/>
                <a:gd name="adj2" fmla="val 2500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Espace réservé du contenu 2"/>
            <p:cNvSpPr txBox="1">
              <a:spLocks/>
            </p:cNvSpPr>
            <p:nvPr/>
          </p:nvSpPr>
          <p:spPr>
            <a:xfrm>
              <a:off x="4540578" y="2804686"/>
              <a:ext cx="1851490" cy="448694"/>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350" b="0" i="0" u="none" strike="noStrike" kern="1200" cap="none" spc="0" normalizeH="0" baseline="0" noProof="0" dirty="0" smtClean="0">
                  <a:ln>
                    <a:noFill/>
                  </a:ln>
                  <a:solidFill>
                    <a:prstClr val="black"/>
                  </a:solidFill>
                  <a:effectLst/>
                  <a:uLnTx/>
                  <a:uFillTx/>
                  <a:latin typeface="Calibri"/>
                  <a:ea typeface="+mn-ea"/>
                  <a:cs typeface="+mn-cs"/>
                </a:rPr>
                <a:t>OCCLUSION BASSE</a:t>
              </a: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0" name="Espace réservé du contenu 2"/>
          <p:cNvSpPr txBox="1">
            <a:spLocks/>
          </p:cNvSpPr>
          <p:nvPr/>
        </p:nvSpPr>
        <p:spPr>
          <a:xfrm>
            <a:off x="4136760" y="1722664"/>
            <a:ext cx="3603592" cy="985069"/>
          </a:xfrm>
          <a:prstGeom prst="rect">
            <a:avLst/>
          </a:prstGeom>
          <a:ln>
            <a:solidFill>
              <a:schemeClr val="bg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Occlusion sur bride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Etranglement herniaire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Eventration post opératoire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Invagination intestinale aigue</a:t>
            </a:r>
          </a:p>
        </p:txBody>
      </p:sp>
      <p:sp>
        <p:nvSpPr>
          <p:cNvPr id="33" name="Espace réservé du contenu 2"/>
          <p:cNvSpPr txBox="1">
            <a:spLocks/>
          </p:cNvSpPr>
          <p:nvPr/>
        </p:nvSpPr>
        <p:spPr>
          <a:xfrm>
            <a:off x="4128775" y="3319159"/>
            <a:ext cx="3376231" cy="999185"/>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Volvulus du colon</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endPar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0" name="Grouper 39"/>
          <p:cNvGrpSpPr/>
          <p:nvPr/>
        </p:nvGrpSpPr>
        <p:grpSpPr>
          <a:xfrm>
            <a:off x="3785961" y="5231418"/>
            <a:ext cx="2617962" cy="747626"/>
            <a:chOff x="3785961" y="5231418"/>
            <a:chExt cx="2617962" cy="747626"/>
          </a:xfrm>
        </p:grpSpPr>
        <p:sp>
          <p:nvSpPr>
            <p:cNvPr id="24" name="Flèche à angle droit 23"/>
            <p:cNvSpPr/>
            <p:nvPr/>
          </p:nvSpPr>
          <p:spPr>
            <a:xfrm rot="5400000">
              <a:off x="3745971" y="5271408"/>
              <a:ext cx="716451" cy="636472"/>
            </a:xfrm>
            <a:prstGeom prst="bentUpArrow">
              <a:avLst>
                <a:gd name="adj1" fmla="val 10051"/>
                <a:gd name="adj2" fmla="val 2500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6" name="Espace réservé du contenu 2"/>
            <p:cNvSpPr txBox="1">
              <a:spLocks/>
            </p:cNvSpPr>
            <p:nvPr/>
          </p:nvSpPr>
          <p:spPr>
            <a:xfrm>
              <a:off x="4552433" y="5530350"/>
              <a:ext cx="1851490" cy="448694"/>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350" b="0" i="0" u="none" strike="noStrike" kern="1200" cap="none" spc="0" normalizeH="0" baseline="0" noProof="0" dirty="0" smtClean="0">
                  <a:ln>
                    <a:noFill/>
                  </a:ln>
                  <a:solidFill>
                    <a:prstClr val="black"/>
                  </a:solidFill>
                  <a:effectLst/>
                  <a:uLnTx/>
                  <a:uFillTx/>
                  <a:latin typeface="Calibri"/>
                  <a:ea typeface="+mn-ea"/>
                  <a:cs typeface="+mn-cs"/>
                </a:rPr>
                <a:t>OCCLUSION BASSE</a:t>
              </a: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9" name="Grouper 38"/>
          <p:cNvGrpSpPr/>
          <p:nvPr/>
        </p:nvGrpSpPr>
        <p:grpSpPr>
          <a:xfrm>
            <a:off x="3785961" y="3907872"/>
            <a:ext cx="2617962" cy="866439"/>
            <a:chOff x="3785961" y="3907872"/>
            <a:chExt cx="2617962" cy="866439"/>
          </a:xfrm>
        </p:grpSpPr>
        <p:sp>
          <p:nvSpPr>
            <p:cNvPr id="25" name="Espace réservé du contenu 2"/>
            <p:cNvSpPr txBox="1">
              <a:spLocks/>
            </p:cNvSpPr>
            <p:nvPr/>
          </p:nvSpPr>
          <p:spPr>
            <a:xfrm>
              <a:off x="4590815" y="3907872"/>
              <a:ext cx="1813108" cy="448694"/>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350" b="0" i="0" u="none" strike="noStrike" kern="1200" cap="none" spc="0" normalizeH="0" baseline="0" noProof="0" dirty="0" smtClean="0">
                  <a:ln>
                    <a:noFill/>
                  </a:ln>
                  <a:solidFill>
                    <a:prstClr val="black"/>
                  </a:solidFill>
                  <a:effectLst/>
                  <a:uLnTx/>
                  <a:uFillTx/>
                  <a:latin typeface="Calibri"/>
                  <a:ea typeface="+mn-ea"/>
                  <a:cs typeface="+mn-cs"/>
                </a:rPr>
                <a:t>OCCLUSION HAUTE</a:t>
              </a: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lèche à angle droit 22"/>
            <p:cNvSpPr/>
            <p:nvPr/>
          </p:nvSpPr>
          <p:spPr>
            <a:xfrm rot="5400000" flipH="1">
              <a:off x="3735663" y="4087542"/>
              <a:ext cx="737067" cy="636472"/>
            </a:xfrm>
            <a:prstGeom prst="bentUpArrow">
              <a:avLst>
                <a:gd name="adj1" fmla="val 10051"/>
                <a:gd name="adj2" fmla="val 2500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702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0" grpId="0" animBg="1"/>
      <p:bldP spid="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a:t>
            </a:r>
            <a:endParaRPr lang="fr-FR" dirty="0"/>
          </a:p>
        </p:txBody>
      </p:sp>
      <p:sp>
        <p:nvSpPr>
          <p:cNvPr id="3" name="Espace réservé du contenu 2"/>
          <p:cNvSpPr>
            <a:spLocks noGrp="1"/>
          </p:cNvSpPr>
          <p:nvPr>
            <p:ph idx="1"/>
          </p:nvPr>
        </p:nvSpPr>
        <p:spPr/>
        <p:txBody>
          <a:bodyPr/>
          <a:lstStyle/>
          <a:p>
            <a:pPr marL="0" indent="0">
              <a:buNone/>
              <a:defRPr/>
            </a:pPr>
            <a:r>
              <a:rPr lang="fr-FR" i="1" dirty="0" smtClean="0"/>
              <a:t>Patient de 55 ans, pas d’antécédent médical ni chirurgical,</a:t>
            </a:r>
          </a:p>
          <a:p>
            <a:pPr marL="0" indent="0">
              <a:buNone/>
              <a:defRPr/>
            </a:pPr>
            <a:r>
              <a:rPr lang="fr-FR" i="1" dirty="0" smtClean="0"/>
              <a:t>Il consulte aux urgences pour douleurs abdominales, vomissements itératifs, et arrêt des matières et des gaz depuis 48h</a:t>
            </a:r>
          </a:p>
          <a:p>
            <a:pPr marL="0" indent="0">
              <a:buNone/>
              <a:defRPr/>
            </a:pPr>
            <a:r>
              <a:rPr lang="fr-FR" i="1" dirty="0" smtClean="0"/>
              <a:t>Pas de perte de poids</a:t>
            </a:r>
          </a:p>
          <a:p>
            <a:pPr marL="0" indent="0">
              <a:buNone/>
              <a:defRPr/>
            </a:pPr>
            <a:endParaRPr lang="fr-FR" i="1" dirty="0"/>
          </a:p>
          <a:p>
            <a:pPr marL="0" indent="0">
              <a:buNone/>
              <a:defRPr/>
            </a:pPr>
            <a:r>
              <a:rPr lang="fr-FR" i="1" dirty="0" smtClean="0"/>
              <a:t>TDM: hernie crurale droite étranglée, épanchement intra </a:t>
            </a:r>
            <a:r>
              <a:rPr lang="fr-FR" i="1" dirty="0" err="1" smtClean="0"/>
              <a:t>péritonal</a:t>
            </a:r>
            <a:endParaRPr lang="fr-FR" i="1" dirty="0" smtClean="0"/>
          </a:p>
          <a:p>
            <a:pPr marL="0" indent="0">
              <a:buNone/>
              <a:defRPr/>
            </a:pP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er 4"/>
          <p:cNvGrpSpPr/>
          <p:nvPr/>
        </p:nvGrpSpPr>
        <p:grpSpPr>
          <a:xfrm>
            <a:off x="1259632" y="5463843"/>
            <a:ext cx="6087290" cy="777413"/>
            <a:chOff x="465910" y="5171867"/>
            <a:chExt cx="6087290" cy="777413"/>
          </a:xfrm>
        </p:grpSpPr>
        <p:sp>
          <p:nvSpPr>
            <p:cNvPr id="8" name="Rectangle 7"/>
            <p:cNvSpPr/>
            <p:nvPr/>
          </p:nvSpPr>
          <p:spPr>
            <a:xfrm>
              <a:off x="465910" y="5171867"/>
              <a:ext cx="5186210" cy="777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ZoneTexte 3"/>
            <p:cNvSpPr txBox="1"/>
            <p:nvPr/>
          </p:nvSpPr>
          <p:spPr>
            <a:xfrm>
              <a:off x="648544" y="5329740"/>
              <a:ext cx="5904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rPr>
                <a:t>Quelle est votre prise en charge?</a:t>
              </a:r>
            </a:p>
          </p:txBody>
        </p:sp>
      </p:grpSp>
    </p:spTree>
    <p:extLst>
      <p:ext uri="{BB962C8B-B14F-4D97-AF65-F5344CB8AC3E}">
        <p14:creationId xmlns:p14="http://schemas.microsoft.com/office/powerpoint/2010/main" val="15770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1</a:t>
            </a:r>
            <a:endParaRPr lang="fr-FR" dirty="0"/>
          </a:p>
        </p:txBody>
      </p:sp>
      <p:sp>
        <p:nvSpPr>
          <p:cNvPr id="3" name="Espace réservé du contenu 2"/>
          <p:cNvSpPr>
            <a:spLocks noGrp="1"/>
          </p:cNvSpPr>
          <p:nvPr>
            <p:ph idx="1"/>
          </p:nvPr>
        </p:nvSpPr>
        <p:spPr/>
        <p:txBody>
          <a:bodyPr/>
          <a:lstStyle/>
          <a:p>
            <a:pPr>
              <a:defRPr/>
            </a:pPr>
            <a:r>
              <a:rPr lang="fr-FR" dirty="0" smtClean="0"/>
              <a:t>URGENCE CHIRURGICALE</a:t>
            </a:r>
          </a:p>
          <a:p>
            <a:pPr>
              <a:defRPr/>
            </a:pPr>
            <a:endParaRPr lang="fr-FR" dirty="0" smtClean="0"/>
          </a:p>
          <a:p>
            <a:pPr marL="0" indent="0">
              <a:buNone/>
              <a:defRPr/>
            </a:pPr>
            <a:r>
              <a:rPr lang="fr-FR" dirty="0"/>
              <a:t>E</a:t>
            </a:r>
            <a:r>
              <a:rPr lang="fr-FR" dirty="0" smtClean="0"/>
              <a:t>xploration des anses digestives </a:t>
            </a:r>
          </a:p>
          <a:p>
            <a:pPr marL="0" indent="0">
              <a:buNone/>
              <a:defRPr/>
            </a:pPr>
            <a:r>
              <a:rPr lang="fr-FR" dirty="0" smtClean="0"/>
              <a:t>+/- Résection digestive </a:t>
            </a:r>
          </a:p>
          <a:p>
            <a:pPr marL="0" indent="0">
              <a:buNone/>
              <a:defRPr/>
            </a:pPr>
            <a:r>
              <a:rPr lang="fr-FR" b="1" dirty="0" smtClean="0"/>
              <a:t>Prévenir du risque de stomie ++</a:t>
            </a:r>
          </a:p>
          <a:p>
            <a:pPr marL="0" indent="0">
              <a:buNone/>
              <a:defRPr/>
            </a:pPr>
            <a:r>
              <a:rPr lang="fr-FR" dirty="0" smtClean="0"/>
              <a:t>Réparation de l’orifice herniaire (</a:t>
            </a:r>
            <a:r>
              <a:rPr lang="fr-FR" dirty="0" err="1" smtClean="0"/>
              <a:t>raphie</a:t>
            </a:r>
            <a:r>
              <a:rPr lang="fr-FR" dirty="0" smtClean="0"/>
              <a:t>/prothèse)</a:t>
            </a:r>
          </a:p>
          <a:p>
            <a:pPr marL="0" indent="0">
              <a:buNone/>
              <a:defRPr/>
            </a:pPr>
            <a:endParaRPr lang="fr-FR" dirty="0" smtClean="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5973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2</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Espace réservé du contenu 2"/>
          <p:cNvSpPr>
            <a:spLocks noGrp="1"/>
          </p:cNvSpPr>
          <p:nvPr>
            <p:ph idx="1"/>
          </p:nvPr>
        </p:nvSpPr>
        <p:spPr>
          <a:xfrm>
            <a:off x="457200" y="1600200"/>
            <a:ext cx="8229600" cy="4525963"/>
          </a:xfrm>
        </p:spPr>
        <p:txBody>
          <a:bodyPr/>
          <a:lstStyle/>
          <a:p>
            <a:pPr marL="0" indent="0">
              <a:buNone/>
              <a:defRPr/>
            </a:pPr>
            <a:r>
              <a:rPr lang="fr-FR" i="1" dirty="0" smtClean="0"/>
              <a:t>Patient de </a:t>
            </a:r>
            <a:r>
              <a:rPr lang="fr-FR" i="1" dirty="0"/>
              <a:t>4</a:t>
            </a:r>
            <a:r>
              <a:rPr lang="fr-FR" i="1" dirty="0" smtClean="0"/>
              <a:t>5 ans,</a:t>
            </a:r>
          </a:p>
          <a:p>
            <a:pPr marL="0" indent="0">
              <a:buNone/>
              <a:defRPr/>
            </a:pPr>
            <a:r>
              <a:rPr lang="fr-FR" i="1" dirty="0" smtClean="0"/>
              <a:t>Il consulte aux urgences pour douleurs abdominales, arrêt des matières et des gaz</a:t>
            </a:r>
          </a:p>
          <a:p>
            <a:pPr marL="0" indent="0">
              <a:buNone/>
              <a:defRPr/>
            </a:pPr>
            <a:endParaRPr lang="fr-FR" i="1" dirty="0" smtClean="0"/>
          </a:p>
          <a:p>
            <a:pPr marL="0" indent="0">
              <a:buNone/>
              <a:defRPr/>
            </a:pPr>
            <a:r>
              <a:rPr lang="fr-FR" i="1" dirty="0" err="1" smtClean="0"/>
              <a:t>Atcd</a:t>
            </a:r>
            <a:r>
              <a:rPr lang="fr-FR" i="1" dirty="0" smtClean="0"/>
              <a:t> :</a:t>
            </a:r>
          </a:p>
          <a:p>
            <a:pPr marL="0" indent="0">
              <a:buNone/>
              <a:defRPr/>
            </a:pPr>
            <a:r>
              <a:rPr lang="fr-FR" i="1" dirty="0" smtClean="0"/>
              <a:t>- </a:t>
            </a:r>
            <a:r>
              <a:rPr lang="fr-FR" i="1" dirty="0"/>
              <a:t>A</a:t>
            </a:r>
            <a:r>
              <a:rPr lang="fr-FR" i="1" dirty="0" smtClean="0"/>
              <a:t>ppendicectomie par abord de Mc Burney à l’âge de 12 ans</a:t>
            </a:r>
          </a:p>
          <a:p>
            <a:pPr marL="0" indent="0">
              <a:buNone/>
              <a:defRPr/>
            </a:pPr>
            <a:r>
              <a:rPr lang="fr-FR" i="1" dirty="0" smtClean="0"/>
              <a:t>- Obésité IMC 35 </a:t>
            </a:r>
          </a:p>
          <a:p>
            <a:pPr>
              <a:defRPr/>
            </a:pPr>
            <a:endParaRPr lang="fr-FR" dirty="0"/>
          </a:p>
        </p:txBody>
      </p:sp>
    </p:spTree>
    <p:extLst>
      <p:ext uri="{BB962C8B-B14F-4D97-AF65-F5344CB8AC3E}">
        <p14:creationId xmlns:p14="http://schemas.microsoft.com/office/powerpoint/2010/main" val="26121890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a:t>
            </a:r>
            <a:r>
              <a:rPr lang="fr-FR" dirty="0" smtClean="0"/>
              <a:t>clinique 2</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rotWithShape="1">
          <a:blip r:embed="rId2"/>
          <a:srcRect l="6811" t="17885" r="7919" b="15671"/>
          <a:stretch/>
        </p:blipFill>
        <p:spPr>
          <a:xfrm>
            <a:off x="3155287" y="881969"/>
            <a:ext cx="5988713" cy="4666530"/>
          </a:xfrm>
          <a:prstGeom prst="rect">
            <a:avLst/>
          </a:prstGeom>
        </p:spPr>
      </p:pic>
      <p:pic>
        <p:nvPicPr>
          <p:cNvPr id="8" name="Image 7"/>
          <p:cNvPicPr>
            <a:picLocks noChangeAspect="1"/>
          </p:cNvPicPr>
          <p:nvPr/>
        </p:nvPicPr>
        <p:blipFill rotWithShape="1">
          <a:blip r:embed="rId3"/>
          <a:srcRect l="6810" t="15670" r="3490" b="17885"/>
          <a:stretch/>
        </p:blipFill>
        <p:spPr>
          <a:xfrm>
            <a:off x="179512" y="3215234"/>
            <a:ext cx="4896544" cy="3627069"/>
          </a:xfrm>
          <a:prstGeom prst="rect">
            <a:avLst/>
          </a:prstGeom>
        </p:spPr>
      </p:pic>
      <p:grpSp>
        <p:nvGrpSpPr>
          <p:cNvPr id="9" name="Grouper 8"/>
          <p:cNvGrpSpPr/>
          <p:nvPr/>
        </p:nvGrpSpPr>
        <p:grpSpPr>
          <a:xfrm>
            <a:off x="5251860" y="6042532"/>
            <a:ext cx="3995143" cy="570324"/>
            <a:chOff x="5148857" y="5457620"/>
            <a:chExt cx="3995143" cy="570324"/>
          </a:xfrm>
        </p:grpSpPr>
        <p:sp>
          <p:nvSpPr>
            <p:cNvPr id="10" name="ZoneTexte 9"/>
            <p:cNvSpPr txBox="1"/>
            <p:nvPr/>
          </p:nvSpPr>
          <p:spPr>
            <a:xfrm>
              <a:off x="5148857" y="5511950"/>
              <a:ext cx="3995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rPr>
                <a:t>Quel est votre diagnostic?</a:t>
              </a:r>
              <a:endPar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1" name="Rectangle 10"/>
            <p:cNvSpPr/>
            <p:nvPr/>
          </p:nvSpPr>
          <p:spPr>
            <a:xfrm>
              <a:off x="5148857" y="5457620"/>
              <a:ext cx="3744673" cy="5703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325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a:t>
            </a:r>
            <a:r>
              <a:rPr lang="fr-FR" dirty="0" smtClean="0"/>
              <a:t>clinique 2</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8" name="Grouper 27"/>
          <p:cNvGrpSpPr/>
          <p:nvPr/>
        </p:nvGrpSpPr>
        <p:grpSpPr>
          <a:xfrm>
            <a:off x="567099" y="881969"/>
            <a:ext cx="8576901" cy="4666530"/>
            <a:chOff x="567099" y="881969"/>
            <a:chExt cx="8576901" cy="4666530"/>
          </a:xfrm>
        </p:grpSpPr>
        <p:pic>
          <p:nvPicPr>
            <p:cNvPr id="7" name="Image 6"/>
            <p:cNvPicPr>
              <a:picLocks noChangeAspect="1"/>
            </p:cNvPicPr>
            <p:nvPr/>
          </p:nvPicPr>
          <p:blipFill rotWithShape="1">
            <a:blip r:embed="rId2"/>
            <a:srcRect l="6811" t="17885" r="7919" b="15671"/>
            <a:stretch/>
          </p:blipFill>
          <p:spPr>
            <a:xfrm>
              <a:off x="3155287" y="881969"/>
              <a:ext cx="5988713" cy="4666530"/>
            </a:xfrm>
            <a:prstGeom prst="rect">
              <a:avLst/>
            </a:prstGeom>
          </p:spPr>
        </p:pic>
        <p:cxnSp>
          <p:nvCxnSpPr>
            <p:cNvPr id="4" name="Connecteur droit avec flèche 3"/>
            <p:cNvCxnSpPr/>
            <p:nvPr/>
          </p:nvCxnSpPr>
          <p:spPr>
            <a:xfrm>
              <a:off x="2699792" y="1628800"/>
              <a:ext cx="2376264" cy="43204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67099" y="1214211"/>
              <a:ext cx="2602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Syndrome </a:t>
              </a:r>
              <a:r>
                <a:rPr kumimoji="0" lang="fr-FR" sz="1800" b="1" i="0" u="none" strike="noStrike" kern="1200" cap="none" spc="0" normalizeH="0" baseline="0" noProof="0" dirty="0" err="1" smtClean="0">
                  <a:ln>
                    <a:noFill/>
                  </a:ln>
                  <a:solidFill>
                    <a:srgbClr val="FF0000"/>
                  </a:solidFill>
                  <a:effectLst/>
                  <a:uLnTx/>
                  <a:uFillTx/>
                  <a:latin typeface="Calibri"/>
                  <a:ea typeface="+mn-ea"/>
                  <a:cs typeface="+mn-cs"/>
                </a:rPr>
                <a:t>jonctionnel</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29" name="Grouper 28"/>
          <p:cNvGrpSpPr/>
          <p:nvPr/>
        </p:nvGrpSpPr>
        <p:grpSpPr>
          <a:xfrm>
            <a:off x="91363" y="2145708"/>
            <a:ext cx="4984693" cy="4696595"/>
            <a:chOff x="91363" y="2145708"/>
            <a:chExt cx="4984693" cy="4696595"/>
          </a:xfrm>
        </p:grpSpPr>
        <p:pic>
          <p:nvPicPr>
            <p:cNvPr id="8" name="Image 7"/>
            <p:cNvPicPr>
              <a:picLocks noChangeAspect="1"/>
            </p:cNvPicPr>
            <p:nvPr/>
          </p:nvPicPr>
          <p:blipFill rotWithShape="1">
            <a:blip r:embed="rId3"/>
            <a:srcRect l="6810" t="15670" r="3490" b="17885"/>
            <a:stretch/>
          </p:blipFill>
          <p:spPr>
            <a:xfrm>
              <a:off x="179512" y="3215234"/>
              <a:ext cx="4896544" cy="3627069"/>
            </a:xfrm>
            <a:prstGeom prst="rect">
              <a:avLst/>
            </a:prstGeom>
          </p:spPr>
        </p:pic>
        <p:cxnSp>
          <p:nvCxnSpPr>
            <p:cNvPr id="9" name="Connecteur droit avec flèche 8"/>
            <p:cNvCxnSpPr/>
            <p:nvPr/>
          </p:nvCxnSpPr>
          <p:spPr>
            <a:xfrm>
              <a:off x="683568" y="2807679"/>
              <a:ext cx="1184847" cy="159138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91363" y="2407978"/>
              <a:ext cx="2602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Grêle plat</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4" name="Connecteur droit avec flèche 13"/>
            <p:cNvCxnSpPr/>
            <p:nvPr/>
          </p:nvCxnSpPr>
          <p:spPr>
            <a:xfrm>
              <a:off x="1986394" y="2592644"/>
              <a:ext cx="311292" cy="1286424"/>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410435" y="2145708"/>
              <a:ext cx="2602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Grêle dilaté</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grpSp>
      <p:sp>
        <p:nvSpPr>
          <p:cNvPr id="27" name="ZoneTexte 26"/>
          <p:cNvSpPr txBox="1"/>
          <p:nvPr/>
        </p:nvSpPr>
        <p:spPr>
          <a:xfrm>
            <a:off x="5132022" y="5779902"/>
            <a:ext cx="3902150" cy="830997"/>
          </a:xfrm>
          <a:prstGeom prst="rect">
            <a:avLst/>
          </a:prstGeom>
          <a:solidFill>
            <a:schemeClr val="bg1"/>
          </a:solidFill>
        </p:spPr>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charset="2"/>
              <a:buChar char="à"/>
              <a:tabLst/>
              <a:defRPr/>
            </a:pPr>
            <a:r>
              <a:rPr kumimoji="0" lang="fr-FR" sz="2400" b="1" i="0" u="none" strike="noStrike" kern="1200" cap="none" spc="0" normalizeH="0" baseline="0" noProof="0" dirty="0" smtClean="0">
                <a:ln>
                  <a:noFill/>
                </a:ln>
                <a:solidFill>
                  <a:srgbClr val="FF0000"/>
                </a:solidFill>
                <a:effectLst/>
                <a:uLnTx/>
                <a:uFillTx/>
                <a:latin typeface="Calibri"/>
                <a:ea typeface="+mn-ea"/>
                <a:cs typeface="+mn-cs"/>
              </a:rPr>
              <a:t>Syndrome occlusif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FF0000"/>
                </a:solidFill>
                <a:effectLst/>
                <a:uLnTx/>
                <a:uFillTx/>
                <a:latin typeface="Calibri"/>
                <a:ea typeface="+mn-ea"/>
                <a:cs typeface="+mn-cs"/>
              </a:rPr>
              <a:t>sur bride</a:t>
            </a:r>
            <a:endParaRPr kumimoji="0" lang="fr-FR" sz="24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7016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05/09/2018</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Item 270 - Dysphagie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6" name="Grouper 4"/>
          <p:cNvGrpSpPr/>
          <p:nvPr/>
        </p:nvGrpSpPr>
        <p:grpSpPr>
          <a:xfrm>
            <a:off x="1979712" y="2204864"/>
            <a:ext cx="6087290" cy="777413"/>
            <a:chOff x="465910" y="5171867"/>
            <a:chExt cx="6087290" cy="777413"/>
          </a:xfrm>
        </p:grpSpPr>
        <p:sp>
          <p:nvSpPr>
            <p:cNvPr id="7" name="Rectangle 6"/>
            <p:cNvSpPr/>
            <p:nvPr/>
          </p:nvSpPr>
          <p:spPr>
            <a:xfrm>
              <a:off x="465910" y="5171867"/>
              <a:ext cx="5186210" cy="777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648544" y="5329740"/>
              <a:ext cx="5904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rPr>
                <a:t>Quelle est votre prise en charge?</a:t>
              </a:r>
            </a:p>
          </p:txBody>
        </p:sp>
      </p:grpSp>
    </p:spTree>
    <p:extLst>
      <p:ext uri="{BB962C8B-B14F-4D97-AF65-F5344CB8AC3E}">
        <p14:creationId xmlns:p14="http://schemas.microsoft.com/office/powerpoint/2010/main" val="5460650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525963"/>
          </a:xfrm>
        </p:spPr>
        <p:txBody>
          <a:bodyPr/>
          <a:lstStyle/>
          <a:p>
            <a:pPr marL="0" indent="0">
              <a:buNone/>
            </a:pPr>
            <a:endParaRPr lang="fr-FR" dirty="0"/>
          </a:p>
          <a:p>
            <a:endParaRPr lang="fr-FR" dirty="0" smtClean="0"/>
          </a:p>
          <a:p>
            <a:endParaRPr lang="fr-FR" dirty="0"/>
          </a:p>
        </p:txBody>
      </p:sp>
      <p:grpSp>
        <p:nvGrpSpPr>
          <p:cNvPr id="30" name="Grouper 29"/>
          <p:cNvGrpSpPr/>
          <p:nvPr/>
        </p:nvGrpSpPr>
        <p:grpSpPr>
          <a:xfrm>
            <a:off x="827584" y="2132856"/>
            <a:ext cx="2729307" cy="1062025"/>
            <a:chOff x="827584" y="2132856"/>
            <a:chExt cx="2729307" cy="1062025"/>
          </a:xfrm>
        </p:grpSpPr>
        <p:sp>
          <p:nvSpPr>
            <p:cNvPr id="11" name="Flèche à angle droit 10"/>
            <p:cNvSpPr/>
            <p:nvPr/>
          </p:nvSpPr>
          <p:spPr>
            <a:xfrm rot="5400000" flipH="1">
              <a:off x="695492" y="2506681"/>
              <a:ext cx="820292"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Espace réservé du contenu 2"/>
            <p:cNvSpPr txBox="1">
              <a:spLocks/>
            </p:cNvSpPr>
            <p:nvPr/>
          </p:nvSpPr>
          <p:spPr>
            <a:xfrm>
              <a:off x="1414470" y="2132856"/>
              <a:ext cx="2142421" cy="651879"/>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Traitement Médical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er 4"/>
          <p:cNvGrpSpPr/>
          <p:nvPr/>
        </p:nvGrpSpPr>
        <p:grpSpPr>
          <a:xfrm>
            <a:off x="3790766" y="1037670"/>
            <a:ext cx="5266418" cy="2506404"/>
            <a:chOff x="3790766" y="1037670"/>
            <a:chExt cx="5266418" cy="2506404"/>
          </a:xfrm>
        </p:grpSpPr>
        <p:sp>
          <p:nvSpPr>
            <p:cNvPr id="7" name="Espace réservé du contenu 2"/>
            <p:cNvSpPr txBox="1">
              <a:spLocks/>
            </p:cNvSpPr>
            <p:nvPr/>
          </p:nvSpPr>
          <p:spPr>
            <a:xfrm>
              <a:off x="3790766" y="1171442"/>
              <a:ext cx="5266418" cy="237263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Sonde </a:t>
              </a:r>
              <a:r>
                <a:rPr kumimoji="0" lang="fr-FR" sz="2200" b="1"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naso</a:t>
              </a: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gastrique</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 jeun </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Hydratation </a:t>
              </a:r>
            </a:p>
            <a:p>
              <a:pPr marL="742950" marR="0" lvl="1" indent="-28575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2200" b="1"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Réequilibrage</a:t>
              </a:r>
              <a:r>
                <a:rPr kumimoji="0" lang="fr-FR" sz="2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hydro électrolytique </a:t>
              </a:r>
              <a:endParaRPr kumimoji="0" lang="fr-FR"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4170427" y="1037670"/>
              <a:ext cx="4197711" cy="242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Rectangle 24"/>
          <p:cNvSpPr/>
          <p:nvPr/>
        </p:nvSpPr>
        <p:spPr>
          <a:xfrm>
            <a:off x="4170427" y="3862377"/>
            <a:ext cx="4628067" cy="2859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er 3"/>
          <p:cNvGrpSpPr/>
          <p:nvPr/>
        </p:nvGrpSpPr>
        <p:grpSpPr>
          <a:xfrm>
            <a:off x="821196" y="3898634"/>
            <a:ext cx="2772044" cy="1050553"/>
            <a:chOff x="821196" y="3898634"/>
            <a:chExt cx="2772044" cy="1050553"/>
          </a:xfrm>
        </p:grpSpPr>
        <p:sp>
          <p:nvSpPr>
            <p:cNvPr id="13" name="Flèche à angle droit 12"/>
            <p:cNvSpPr/>
            <p:nvPr/>
          </p:nvSpPr>
          <p:spPr>
            <a:xfrm rot="5400000">
              <a:off x="700576" y="4019254"/>
              <a:ext cx="797348" cy="556108"/>
            </a:xfrm>
            <a:prstGeom prst="bentUpArrow">
              <a:avLst>
                <a:gd name="adj1" fmla="val 10051"/>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8" name="Espace réservé du contenu 2"/>
            <p:cNvSpPr txBox="1">
              <a:spLocks/>
            </p:cNvSpPr>
            <p:nvPr/>
          </p:nvSpPr>
          <p:spPr>
            <a:xfrm>
              <a:off x="1450819" y="4297308"/>
              <a:ext cx="2142421" cy="651879"/>
            </a:xfrm>
            <a:prstGeom prst="rect">
              <a:avLst/>
            </a:prstGeom>
            <a:solidFill>
              <a:srgbClr val="00B0F0"/>
            </a:solidFill>
            <a:ln>
              <a:solidFill>
                <a:schemeClr val="accent4"/>
              </a:solid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Traitement Chirurgical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ZoneTexte 5"/>
          <p:cNvSpPr txBox="1"/>
          <p:nvPr/>
        </p:nvSpPr>
        <p:spPr>
          <a:xfrm>
            <a:off x="4170427" y="4072024"/>
            <a:ext cx="4589888" cy="26468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Souffrance digestive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Hémodynamique : Choc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Clinique: Défense</a:t>
            </a:r>
            <a:r>
              <a:rPr kumimoji="0" lang="fr-FR"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douleur intense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Biologique : syndrome inflammatoire ++ </a:t>
            </a:r>
            <a:endParaRPr kumimoji="0" lang="fr-FR"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Imagerie: épanchement intra péritonéale, défaut de rehaussement pariétal, </a:t>
            </a:r>
            <a:r>
              <a:rPr kumimoji="0" lang="fr-FR" sz="18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pneumatose</a:t>
            </a: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pariétale, </a:t>
            </a:r>
            <a:r>
              <a:rPr kumimoji="0" lang="fr-FR" sz="18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aéromésentérie</a:t>
            </a: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fr-FR" sz="1800" b="0" i="0"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aéroportie</a:t>
            </a:r>
            <a:r>
              <a:rPr kumimoji="0" lang="fr-FR" sz="1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fr-FR"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587481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5" name="Rectangle 4"/>
          <p:cNvSpPr/>
          <p:nvPr/>
        </p:nvSpPr>
        <p:spPr>
          <a:xfrm>
            <a:off x="590550" y="2542516"/>
            <a:ext cx="3314700" cy="4566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Délai</a:t>
            </a:r>
          </a:p>
        </p:txBody>
      </p:sp>
      <p:sp>
        <p:nvSpPr>
          <p:cNvPr id="6" name="Rectangle 5"/>
          <p:cNvSpPr/>
          <p:nvPr/>
        </p:nvSpPr>
        <p:spPr>
          <a:xfrm>
            <a:off x="590550" y="3772215"/>
            <a:ext cx="3314700" cy="456698"/>
          </a:xfrm>
          <a:prstGeom prst="rect">
            <a:avLst/>
          </a:prstGeom>
          <a:solidFill>
            <a:srgbClr val="E153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Terrain</a:t>
            </a:r>
          </a:p>
        </p:txBody>
      </p:sp>
      <p:sp>
        <p:nvSpPr>
          <p:cNvPr id="7" name="Rectangle 6"/>
          <p:cNvSpPr/>
          <p:nvPr/>
        </p:nvSpPr>
        <p:spPr>
          <a:xfrm>
            <a:off x="588917" y="5054981"/>
            <a:ext cx="3314700" cy="62687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URGENCES VITALES immédiates</a:t>
            </a:r>
            <a:endParaRPr lang="fr-FR" dirty="0">
              <a:solidFill>
                <a:schemeClr val="bg1"/>
              </a:solidFill>
            </a:endParaRP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
        <p:nvSpPr>
          <p:cNvPr id="10" name="ZoneTexte 9"/>
          <p:cNvSpPr txBox="1"/>
          <p:nvPr/>
        </p:nvSpPr>
        <p:spPr>
          <a:xfrm>
            <a:off x="444681" y="3025695"/>
            <a:ext cx="3774621" cy="298283"/>
          </a:xfrm>
          <a:prstGeom prst="rect">
            <a:avLst/>
          </a:prstGeom>
          <a:noFill/>
        </p:spPr>
        <p:txBody>
          <a:bodyPr wrap="square" lIns="180000" rtlCol="0">
            <a:noAutofit/>
          </a:bodyPr>
          <a:lstStyle/>
          <a:p>
            <a:r>
              <a:rPr lang="fr-FR" sz="1600" i="1" dirty="0">
                <a:solidFill>
                  <a:srgbClr val="002060"/>
                </a:solidFill>
              </a:rPr>
              <a:t>Quelques heures ? jours ? mois ?</a:t>
            </a:r>
          </a:p>
          <a:p>
            <a:endParaRPr lang="fr-FR" sz="1600" i="1" dirty="0">
              <a:solidFill>
                <a:srgbClr val="002060"/>
              </a:solidFill>
            </a:endParaRPr>
          </a:p>
        </p:txBody>
      </p:sp>
      <p:sp>
        <p:nvSpPr>
          <p:cNvPr id="12" name="ZoneTexte 11"/>
          <p:cNvSpPr txBox="1"/>
          <p:nvPr/>
        </p:nvSpPr>
        <p:spPr>
          <a:xfrm>
            <a:off x="3905250" y="2493749"/>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a:solidFill>
                  <a:srgbClr val="002060"/>
                </a:solidFill>
              </a:rPr>
              <a:t>Chronique</a:t>
            </a:r>
          </a:p>
          <a:p>
            <a:pPr marL="285750" indent="-285750">
              <a:buFont typeface="Arial" charset="0"/>
              <a:buChar char="•"/>
            </a:pPr>
            <a:endParaRPr lang="fr-FR" sz="1600" dirty="0">
              <a:solidFill>
                <a:srgbClr val="002060"/>
              </a:solidFill>
            </a:endParaRPr>
          </a:p>
        </p:txBody>
      </p:sp>
      <p:sp>
        <p:nvSpPr>
          <p:cNvPr id="14" name="ZoneTexte 13"/>
          <p:cNvSpPr txBox="1"/>
          <p:nvPr/>
        </p:nvSpPr>
        <p:spPr>
          <a:xfrm>
            <a:off x="5929449" y="2399424"/>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Brutal</a:t>
            </a:r>
          </a:p>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err="1">
                <a:solidFill>
                  <a:srgbClr val="002060"/>
                </a:solidFill>
              </a:rPr>
              <a:t>sub-aigu</a:t>
            </a:r>
            <a:endParaRPr lang="fr-FR" sz="1600" dirty="0">
              <a:solidFill>
                <a:srgbClr val="002060"/>
              </a:solidFill>
            </a:endParaRPr>
          </a:p>
          <a:p>
            <a:pPr marL="285750" indent="-285750">
              <a:buFont typeface="Arial" charset="0"/>
              <a:buChar char="•"/>
            </a:pPr>
            <a:endParaRPr lang="fr-FR" sz="1600" dirty="0">
              <a:solidFill>
                <a:srgbClr val="002060"/>
              </a:solidFill>
            </a:endParaRPr>
          </a:p>
        </p:txBody>
      </p:sp>
      <p:cxnSp>
        <p:nvCxnSpPr>
          <p:cNvPr id="15" name="Connecteur droit avec flèche 14"/>
          <p:cNvCxnSpPr/>
          <p:nvPr/>
        </p:nvCxnSpPr>
        <p:spPr>
          <a:xfrm flipV="1">
            <a:off x="5301343" y="2542516"/>
            <a:ext cx="733697" cy="13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01342" y="2717488"/>
            <a:ext cx="733698" cy="5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01342" y="2744176"/>
            <a:ext cx="733698" cy="3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88917" y="4228913"/>
            <a:ext cx="3774621" cy="298283"/>
          </a:xfrm>
          <a:prstGeom prst="rect">
            <a:avLst/>
          </a:prstGeom>
          <a:noFill/>
        </p:spPr>
        <p:txBody>
          <a:bodyPr wrap="square" lIns="180000" rtlCol="0">
            <a:noAutofit/>
          </a:bodyPr>
          <a:lstStyle/>
          <a:p>
            <a:r>
              <a:rPr lang="fr-FR" sz="1600" i="1" dirty="0">
                <a:solidFill>
                  <a:srgbClr val="002060"/>
                </a:solidFill>
              </a:rPr>
              <a:t>Sexe ? âge ? </a:t>
            </a:r>
            <a:r>
              <a:rPr lang="fr-FR" sz="1600" i="1" dirty="0" err="1">
                <a:solidFill>
                  <a:srgbClr val="002060"/>
                </a:solidFill>
              </a:rPr>
              <a:t>co-morbidités</a:t>
            </a:r>
            <a:r>
              <a:rPr lang="fr-FR" sz="1600" i="1" dirty="0">
                <a:solidFill>
                  <a:srgbClr val="002060"/>
                </a:solidFill>
              </a:rPr>
              <a:t> ?</a:t>
            </a:r>
          </a:p>
          <a:p>
            <a:endParaRPr lang="fr-FR" sz="1600" i="1" dirty="0">
              <a:solidFill>
                <a:srgbClr val="002060"/>
              </a:solidFill>
            </a:endParaRPr>
          </a:p>
        </p:txBody>
      </p:sp>
      <p:sp>
        <p:nvSpPr>
          <p:cNvPr id="22" name="Rectangle 21"/>
          <p:cNvSpPr/>
          <p:nvPr/>
        </p:nvSpPr>
        <p:spPr>
          <a:xfrm>
            <a:off x="3984171" y="3556426"/>
            <a:ext cx="4944207" cy="1323439"/>
          </a:xfrm>
          <a:prstGeom prst="rect">
            <a:avLst/>
          </a:prstGeom>
        </p:spPr>
        <p:txBody>
          <a:bodyPr wrap="square">
            <a:spAutoFit/>
          </a:bodyPr>
          <a:lstStyle/>
          <a:p>
            <a:pPr marL="285750" indent="-285750">
              <a:buFont typeface="Arial" charset="0"/>
              <a:buChar char="•"/>
            </a:pPr>
            <a:r>
              <a:rPr lang="fr-FR" sz="1600" dirty="0">
                <a:solidFill>
                  <a:srgbClr val="002060"/>
                </a:solidFill>
              </a:rPr>
              <a:t>Grossesse ? =&gt; Date des dernières règles / Béta </a:t>
            </a:r>
            <a:r>
              <a:rPr lang="fr-FR" sz="1600" dirty="0" err="1">
                <a:solidFill>
                  <a:srgbClr val="002060"/>
                </a:solidFill>
              </a:rPr>
              <a:t>hCG</a:t>
            </a:r>
            <a:endParaRPr lang="fr-FR" sz="1600" dirty="0">
              <a:solidFill>
                <a:srgbClr val="002060"/>
              </a:solidFill>
            </a:endParaRPr>
          </a:p>
          <a:p>
            <a:pPr marL="285750" lvl="1" indent="-285750">
              <a:buFont typeface="Arial" charset="0"/>
              <a:buChar char="•"/>
            </a:pPr>
            <a:r>
              <a:rPr lang="fr-FR" sz="1600" dirty="0">
                <a:solidFill>
                  <a:srgbClr val="002060"/>
                </a:solidFill>
              </a:rPr>
              <a:t>Terrain (obésité morbide, grabataire, « poly-vasculaire », immunodéprimé)</a:t>
            </a:r>
          </a:p>
          <a:p>
            <a:pPr marL="285750" indent="-285750">
              <a:buFont typeface="Arial" charset="0"/>
              <a:buChar char="•"/>
            </a:pPr>
            <a:endParaRPr lang="fr-FR" sz="1600" dirty="0">
              <a:solidFill>
                <a:srgbClr val="002060"/>
              </a:solidFill>
            </a:endParaRPr>
          </a:p>
        </p:txBody>
      </p:sp>
      <p:sp>
        <p:nvSpPr>
          <p:cNvPr id="23" name="ZoneTexte 22"/>
          <p:cNvSpPr txBox="1"/>
          <p:nvPr/>
        </p:nvSpPr>
        <p:spPr>
          <a:xfrm>
            <a:off x="3978185" y="4869931"/>
            <a:ext cx="4845690" cy="1063891"/>
          </a:xfrm>
          <a:prstGeom prst="rect">
            <a:avLst/>
          </a:prstGeom>
          <a:noFill/>
        </p:spPr>
        <p:txBody>
          <a:bodyPr wrap="square" lIns="180000" rtlCol="0">
            <a:noAutofit/>
          </a:bodyPr>
          <a:lstStyle/>
          <a:p>
            <a:r>
              <a:rPr lang="fr-FR" sz="1600" dirty="0">
                <a:solidFill>
                  <a:srgbClr val="002060"/>
                </a:solidFill>
              </a:rPr>
              <a:t>Causes rares, mais graves +++</a:t>
            </a:r>
          </a:p>
          <a:p>
            <a:pPr marL="285750"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491065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05/09/2018</a:t>
            </a:r>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t>Item 270 - Dysphagie</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55" t="35849" r="20970" b="22877"/>
          <a:stretch/>
        </p:blipFill>
        <p:spPr bwMode="auto">
          <a:xfrm>
            <a:off x="395536" y="1412776"/>
            <a:ext cx="840395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0681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3</a:t>
            </a:r>
            <a:endParaRPr lang="fr-FR" dirty="0"/>
          </a:p>
        </p:txBody>
      </p:sp>
      <p:sp>
        <p:nvSpPr>
          <p:cNvPr id="3" name="Espace réservé du contenu 2"/>
          <p:cNvSpPr>
            <a:spLocks noGrp="1"/>
          </p:cNvSpPr>
          <p:nvPr>
            <p:ph idx="1"/>
          </p:nvPr>
        </p:nvSpPr>
        <p:spPr/>
        <p:txBody>
          <a:bodyPr/>
          <a:lstStyle/>
          <a:p>
            <a:pPr marL="0" indent="0">
              <a:buNone/>
              <a:defRPr/>
            </a:pPr>
            <a:r>
              <a:rPr lang="fr-FR" i="1" dirty="0" smtClean="0"/>
              <a:t>Patient de 85 ans,</a:t>
            </a:r>
          </a:p>
          <a:p>
            <a:pPr marL="0" indent="0">
              <a:buNone/>
              <a:defRPr/>
            </a:pPr>
            <a:r>
              <a:rPr lang="fr-FR" i="1" dirty="0" smtClean="0"/>
              <a:t>Il consulte aux urgences pour douleurs abdominales, arrêt des matières et des gaz, pas de vomissements</a:t>
            </a:r>
          </a:p>
          <a:p>
            <a:pPr marL="0" indent="0">
              <a:buNone/>
              <a:defRPr/>
            </a:pPr>
            <a:r>
              <a:rPr lang="fr-FR" i="1" dirty="0" smtClean="0"/>
              <a:t>Perte de 10kgs en 6 mois</a:t>
            </a:r>
          </a:p>
          <a:p>
            <a:pPr>
              <a:defRPr/>
            </a:pP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59005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3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6812" t="14348" r="6810" b="21423"/>
          <a:stretch/>
        </p:blipFill>
        <p:spPr>
          <a:xfrm>
            <a:off x="3779912" y="239995"/>
            <a:ext cx="5113618" cy="3802434"/>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9026" t="3490" r="5704" b="33388"/>
          <a:stretch/>
        </p:blipFill>
        <p:spPr>
          <a:xfrm>
            <a:off x="179512" y="3203369"/>
            <a:ext cx="4752528" cy="3518105"/>
          </a:xfrm>
          <a:prstGeom prst="rect">
            <a:avLst/>
          </a:prstGeom>
        </p:spPr>
      </p:pic>
      <p:pic>
        <p:nvPicPr>
          <p:cNvPr id="7" name="Image 6"/>
          <p:cNvPicPr>
            <a:picLocks noChangeAspect="1"/>
          </p:cNvPicPr>
          <p:nvPr/>
        </p:nvPicPr>
        <p:blipFill rotWithShape="1">
          <a:blip r:embed="rId5">
            <a:extLst>
              <a:ext uri="{28A0092B-C50C-407E-A947-70E740481C1C}">
                <a14:useLocalDpi xmlns:a14="http://schemas.microsoft.com/office/drawing/2010/main" val="0"/>
              </a:ext>
            </a:extLst>
          </a:blip>
          <a:srcRect l="10134" t="1489" r="4596" b="27852"/>
          <a:stretch/>
        </p:blipFill>
        <p:spPr>
          <a:xfrm>
            <a:off x="1691680" y="1466604"/>
            <a:ext cx="4536504" cy="3759154"/>
          </a:xfrm>
          <a:prstGeom prst="rect">
            <a:avLst/>
          </a:prstGeom>
        </p:spPr>
      </p:pic>
      <p:grpSp>
        <p:nvGrpSpPr>
          <p:cNvPr id="10" name="Grouper 9"/>
          <p:cNvGrpSpPr/>
          <p:nvPr/>
        </p:nvGrpSpPr>
        <p:grpSpPr>
          <a:xfrm>
            <a:off x="5148857" y="5457620"/>
            <a:ext cx="3995143" cy="570324"/>
            <a:chOff x="5148857" y="5457620"/>
            <a:chExt cx="3995143" cy="570324"/>
          </a:xfrm>
        </p:grpSpPr>
        <p:sp>
          <p:nvSpPr>
            <p:cNvPr id="8" name="ZoneTexte 7"/>
            <p:cNvSpPr txBox="1"/>
            <p:nvPr/>
          </p:nvSpPr>
          <p:spPr>
            <a:xfrm>
              <a:off x="5148857" y="5511950"/>
              <a:ext cx="3995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Arial" charset="0"/>
                  <a:cs typeface="Arial" charset="0"/>
                </a:rPr>
                <a:t>Quel est votre diagnostic?</a:t>
              </a:r>
              <a:endParaRPr kumimoji="0" lang="fr-FR" sz="24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9" name="Rectangle 8"/>
            <p:cNvSpPr/>
            <p:nvPr/>
          </p:nvSpPr>
          <p:spPr>
            <a:xfrm>
              <a:off x="5148857" y="5457620"/>
              <a:ext cx="3744673" cy="5703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22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a:t>
            </a:r>
            <a:r>
              <a:rPr lang="fr-FR" dirty="0"/>
              <a:t>3</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0" name="Grouper 19"/>
          <p:cNvGrpSpPr/>
          <p:nvPr/>
        </p:nvGrpSpPr>
        <p:grpSpPr>
          <a:xfrm>
            <a:off x="1568020" y="239995"/>
            <a:ext cx="7325510" cy="3802434"/>
            <a:chOff x="1568020" y="239995"/>
            <a:chExt cx="7325510" cy="3802434"/>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6812" t="14348" r="6810" b="21423"/>
            <a:stretch/>
          </p:blipFill>
          <p:spPr>
            <a:xfrm>
              <a:off x="3779912" y="239995"/>
              <a:ext cx="5113618" cy="3802434"/>
            </a:xfrm>
            <a:prstGeom prst="rect">
              <a:avLst/>
            </a:prstGeom>
          </p:spPr>
        </p:pic>
        <p:sp>
          <p:nvSpPr>
            <p:cNvPr id="11" name="ZoneTexte 10"/>
            <p:cNvSpPr txBox="1"/>
            <p:nvPr/>
          </p:nvSpPr>
          <p:spPr>
            <a:xfrm>
              <a:off x="1568020" y="862498"/>
              <a:ext cx="27474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Lésion sigmoïdienne suspecte</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Connecteur droit avec flèche 11"/>
            <p:cNvCxnSpPr/>
            <p:nvPr/>
          </p:nvCxnSpPr>
          <p:spPr>
            <a:xfrm>
              <a:off x="3168369" y="1483059"/>
              <a:ext cx="2987807" cy="13830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er 20"/>
          <p:cNvGrpSpPr/>
          <p:nvPr/>
        </p:nvGrpSpPr>
        <p:grpSpPr>
          <a:xfrm>
            <a:off x="0" y="2018124"/>
            <a:ext cx="4932040" cy="4651236"/>
            <a:chOff x="0" y="2070238"/>
            <a:chExt cx="4932040" cy="4651236"/>
          </a:xfrm>
        </p:grpSpPr>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9026" t="3490" r="5704" b="33388"/>
            <a:stretch/>
          </p:blipFill>
          <p:spPr>
            <a:xfrm>
              <a:off x="179512" y="3203369"/>
              <a:ext cx="4752528" cy="3518105"/>
            </a:xfrm>
            <a:prstGeom prst="rect">
              <a:avLst/>
            </a:prstGeom>
          </p:spPr>
        </p:pic>
        <p:cxnSp>
          <p:nvCxnSpPr>
            <p:cNvPr id="13" name="Connecteur droit avec flèche 12"/>
            <p:cNvCxnSpPr/>
            <p:nvPr/>
          </p:nvCxnSpPr>
          <p:spPr>
            <a:xfrm>
              <a:off x="515374" y="2762744"/>
              <a:ext cx="384218" cy="21996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0" y="2070238"/>
              <a:ext cx="12596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Dilatation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srgbClr val="FF0000"/>
                  </a:solidFill>
                  <a:effectLst/>
                  <a:uLnTx/>
                  <a:uFillTx/>
                  <a:latin typeface="Calibri"/>
                  <a:ea typeface="+mn-ea"/>
                  <a:cs typeface="+mn-cs"/>
                </a:rPr>
                <a:t>caecum</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22" name="Grouper 21"/>
          <p:cNvGrpSpPr/>
          <p:nvPr/>
        </p:nvGrpSpPr>
        <p:grpSpPr>
          <a:xfrm>
            <a:off x="2112587" y="2027198"/>
            <a:ext cx="6545613" cy="4578144"/>
            <a:chOff x="2112587" y="2027198"/>
            <a:chExt cx="6545613" cy="4578144"/>
          </a:xfrm>
        </p:grpSpPr>
        <p:pic>
          <p:nvPicPr>
            <p:cNvPr id="7" name="Image 6"/>
            <p:cNvPicPr>
              <a:picLocks noChangeAspect="1"/>
            </p:cNvPicPr>
            <p:nvPr/>
          </p:nvPicPr>
          <p:blipFill rotWithShape="1">
            <a:blip r:embed="rId5" cstate="email">
              <a:extLst>
                <a:ext uri="{28A0092B-C50C-407E-A947-70E740481C1C}">
                  <a14:useLocalDpi xmlns:a14="http://schemas.microsoft.com/office/drawing/2010/main" val="0"/>
                </a:ext>
              </a:extLst>
            </a:blip>
            <a:srcRect l="10134" t="1489" r="4596" b="27852"/>
            <a:stretch/>
          </p:blipFill>
          <p:spPr>
            <a:xfrm>
              <a:off x="5264826" y="3793438"/>
              <a:ext cx="3393374" cy="2811904"/>
            </a:xfrm>
            <a:prstGeom prst="rect">
              <a:avLst/>
            </a:prstGeom>
          </p:spPr>
        </p:pic>
        <p:cxnSp>
          <p:nvCxnSpPr>
            <p:cNvPr id="16" name="Connecteur droit avec flèche 15"/>
            <p:cNvCxnSpPr/>
            <p:nvPr/>
          </p:nvCxnSpPr>
          <p:spPr>
            <a:xfrm>
              <a:off x="3102443" y="2693599"/>
              <a:ext cx="2862095" cy="250579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112587" y="2027198"/>
              <a:ext cx="12596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srgbClr val="FF0000"/>
                  </a:solidFill>
                  <a:effectLst/>
                  <a:uLnTx/>
                  <a:uFillTx/>
                  <a:latin typeface="Calibri"/>
                  <a:ea typeface="+mn-ea"/>
                  <a:cs typeface="+mn-cs"/>
                </a:rPr>
                <a:t>Lésion hépatique suspecte</a:t>
              </a:r>
              <a:endParaRPr kumimoji="0" lang="fr-FR" sz="1800" b="1" i="0" u="none" strike="noStrike" kern="1200" cap="none" spc="0" normalizeH="0" baseline="0" noProof="0" dirty="0">
                <a:ln>
                  <a:noFill/>
                </a:ln>
                <a:solidFill>
                  <a:srgbClr val="FF0000"/>
                </a:solidFill>
                <a:effectLst/>
                <a:uLnTx/>
                <a:uFillTx/>
                <a:latin typeface="Calibri"/>
                <a:ea typeface="+mn-ea"/>
                <a:cs typeface="+mn-cs"/>
              </a:endParaRPr>
            </a:p>
          </p:txBody>
        </p:sp>
      </p:grpSp>
      <p:sp>
        <p:nvSpPr>
          <p:cNvPr id="10" name="ZoneTexte 9"/>
          <p:cNvSpPr txBox="1"/>
          <p:nvPr/>
        </p:nvSpPr>
        <p:spPr>
          <a:xfrm>
            <a:off x="3372219" y="5452232"/>
            <a:ext cx="5314581"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FF0000"/>
                </a:solidFill>
                <a:effectLst/>
                <a:uLnTx/>
                <a:uFillTx/>
                <a:latin typeface="Calibri"/>
                <a:ea typeface="+mn-ea"/>
                <a:cs typeface="+mn-cs"/>
                <a:sym typeface="Wingdings"/>
              </a:rPr>
              <a:t> </a:t>
            </a:r>
            <a:r>
              <a:rPr kumimoji="0" lang="fr-FR" sz="2400" b="1" i="0" u="none" strike="noStrike" kern="1200" cap="none" spc="0" normalizeH="0" baseline="0" noProof="0" dirty="0" smtClean="0">
                <a:ln>
                  <a:noFill/>
                </a:ln>
                <a:solidFill>
                  <a:srgbClr val="FF0000"/>
                </a:solidFill>
                <a:effectLst/>
                <a:uLnTx/>
                <a:uFillTx/>
                <a:latin typeface="Calibri"/>
                <a:ea typeface="+mn-ea"/>
                <a:cs typeface="+mn-cs"/>
              </a:rPr>
              <a:t>Suspicion d’ADK du </a:t>
            </a:r>
            <a:r>
              <a:rPr kumimoji="0" lang="fr-FR" sz="2400" b="1" i="0" u="none" strike="noStrike" kern="1200" cap="none" spc="0" normalizeH="0" baseline="0" noProof="0" dirty="0" err="1" smtClean="0">
                <a:ln>
                  <a:noFill/>
                </a:ln>
                <a:solidFill>
                  <a:srgbClr val="FF0000"/>
                </a:solidFill>
                <a:effectLst/>
                <a:uLnTx/>
                <a:uFillTx/>
                <a:latin typeface="Calibri"/>
                <a:ea typeface="+mn-ea"/>
                <a:cs typeface="+mn-cs"/>
              </a:rPr>
              <a:t>sigmoide</a:t>
            </a:r>
            <a:r>
              <a:rPr kumimoji="0" lang="fr-FR" sz="2400" b="1" i="0" u="none" strike="noStrike" kern="1200" cap="none" spc="0" normalizeH="0" baseline="0" noProof="0" dirty="0" smtClean="0">
                <a:ln>
                  <a:noFill/>
                </a:ln>
                <a:solidFill>
                  <a:srgbClr val="FF0000"/>
                </a:solidFill>
                <a:effectLst/>
                <a:uLnTx/>
                <a:uFillTx/>
                <a:latin typeface="Calibri"/>
                <a:ea typeface="+mn-ea"/>
                <a:cs typeface="+mn-cs"/>
              </a:rPr>
              <a:t> métastatique en occlusion ++</a:t>
            </a:r>
            <a:endParaRPr kumimoji="0" lang="fr-FR" sz="24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5101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fr-FR" dirty="0" smtClean="0"/>
              <a:t>SYNDROME OCCLUSIF</a:t>
            </a:r>
          </a:p>
          <a:p>
            <a:pPr marL="0" indent="0">
              <a:buNone/>
            </a:pPr>
            <a:endParaRPr lang="fr-FR" dirty="0" smtClean="0"/>
          </a:p>
          <a:p>
            <a:r>
              <a:rPr lang="fr-FR" dirty="0" smtClean="0"/>
              <a:t>Association de 4 signes</a:t>
            </a:r>
          </a:p>
          <a:p>
            <a:pPr marL="0" indent="0">
              <a:buNone/>
            </a:pPr>
            <a:r>
              <a:rPr lang="fr-FR" sz="2000" dirty="0" smtClean="0"/>
              <a:t>Douleur abdominale</a:t>
            </a:r>
          </a:p>
          <a:p>
            <a:pPr marL="0" indent="0">
              <a:buNone/>
            </a:pPr>
            <a:r>
              <a:rPr lang="fr-FR" sz="2000" b="1" dirty="0" smtClean="0"/>
              <a:t>Arrêt des matières et des gaz </a:t>
            </a:r>
            <a:r>
              <a:rPr lang="fr-FR" sz="2000" dirty="0" smtClean="0"/>
              <a:t>(AMG)</a:t>
            </a:r>
          </a:p>
          <a:p>
            <a:pPr marL="0" indent="0">
              <a:buNone/>
            </a:pPr>
            <a:r>
              <a:rPr lang="fr-FR" sz="2000" dirty="0" smtClean="0"/>
              <a:t>Nausées ou vomissements</a:t>
            </a:r>
          </a:p>
          <a:p>
            <a:pPr marL="0" indent="0">
              <a:buNone/>
            </a:pPr>
            <a:r>
              <a:rPr lang="fr-FR" sz="2000" dirty="0" smtClean="0"/>
              <a:t>Météorisme abdominal</a:t>
            </a:r>
          </a:p>
          <a:p>
            <a:pPr>
              <a:buFont typeface="Arial" charset="0"/>
              <a:buChar char="•"/>
            </a:pPr>
            <a:endParaRPr lang="fr-FR" sz="2000" dirty="0" smtClean="0"/>
          </a:p>
          <a:p>
            <a:pPr>
              <a:buFont typeface="Arial" charset="0"/>
              <a:buChar char="•"/>
            </a:pPr>
            <a:r>
              <a:rPr lang="fr-FR" sz="2000" dirty="0" smtClean="0"/>
              <a:t>R</a:t>
            </a:r>
            <a:r>
              <a:rPr lang="fr-FR" dirty="0" smtClean="0"/>
              <a:t>etentissement de l’occlusion</a:t>
            </a:r>
          </a:p>
          <a:p>
            <a:pPr marL="0" indent="0">
              <a:buNone/>
            </a:pPr>
            <a:r>
              <a:rPr lang="fr-FR" sz="2000" dirty="0" smtClean="0"/>
              <a:t>Fièvre</a:t>
            </a:r>
          </a:p>
          <a:p>
            <a:pPr marL="0" indent="0">
              <a:buNone/>
            </a:pPr>
            <a:r>
              <a:rPr lang="fr-FR" sz="2000" dirty="0" smtClean="0"/>
              <a:t>Tachycardie</a:t>
            </a:r>
          </a:p>
          <a:p>
            <a:pPr marL="0" indent="0">
              <a:buNone/>
            </a:pPr>
            <a:r>
              <a:rPr lang="fr-FR" sz="2000" dirty="0" smtClean="0"/>
              <a:t>Déshydratation</a:t>
            </a:r>
          </a:p>
          <a:p>
            <a:pPr>
              <a:buFont typeface="Arial" charset="0"/>
              <a:buChar char="•"/>
            </a:pPr>
            <a:endParaRPr lang="fr-FR" sz="2000" dirty="0" smtClean="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re 1"/>
          <p:cNvSpPr txBox="1">
            <a:spLocks/>
          </p:cNvSpPr>
          <p:nvPr/>
        </p:nvSpPr>
        <p:spPr>
          <a:xfrm>
            <a:off x="585406" y="193029"/>
            <a:ext cx="8229600"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small" spc="0" normalizeH="0" baseline="0" noProof="0" dirty="0" smtClean="0">
                <a:ln>
                  <a:noFill/>
                </a:ln>
                <a:solidFill>
                  <a:prstClr val="black"/>
                </a:solidFill>
                <a:effectLst/>
                <a:uLnTx/>
                <a:uFillTx/>
                <a:latin typeface="Calibri"/>
                <a:ea typeface="+mj-ea"/>
                <a:cs typeface="+mj-cs"/>
              </a:rPr>
              <a:t>A retenir</a:t>
            </a:r>
            <a:endParaRPr kumimoji="0" lang="fr-FR" sz="4000" b="1" i="0" u="none" strike="noStrike" kern="1200" cap="small"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1765188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retenir</a:t>
            </a:r>
            <a:endParaRPr lang="fr-FR" dirty="0"/>
          </a:p>
        </p:txBody>
      </p:sp>
      <p:sp>
        <p:nvSpPr>
          <p:cNvPr id="3" name="Espace réservé du contenu 2"/>
          <p:cNvSpPr>
            <a:spLocks noGrp="1"/>
          </p:cNvSpPr>
          <p:nvPr>
            <p:ph idx="1"/>
          </p:nvPr>
        </p:nvSpPr>
        <p:spPr>
          <a:xfrm>
            <a:off x="457200" y="1412776"/>
            <a:ext cx="8229600" cy="4525963"/>
          </a:xfrm>
        </p:spPr>
        <p:txBody>
          <a:bodyPr>
            <a:normAutofit/>
          </a:bodyPr>
          <a:lstStyle/>
          <a:p>
            <a:r>
              <a:rPr lang="fr-FR" dirty="0" smtClean="0"/>
              <a:t>Interrogatoire (occlusion haute/basse)</a:t>
            </a:r>
          </a:p>
          <a:p>
            <a:r>
              <a:rPr lang="fr-FR" dirty="0" smtClean="0"/>
              <a:t>Ne pas oublier l’examen des orifices herniaires! </a:t>
            </a:r>
          </a:p>
          <a:p>
            <a:r>
              <a:rPr lang="fr-FR" dirty="0" smtClean="0"/>
              <a:t>Connaître les signes de gravité nécessitant une prise en charge chirurgicale en urgence</a:t>
            </a:r>
          </a:p>
          <a:p>
            <a:pPr lvl="1"/>
            <a:endParaRPr lang="fr-FR" dirty="0" smtClean="0"/>
          </a:p>
          <a:p>
            <a:r>
              <a:rPr lang="fr-FR" dirty="0" smtClean="0"/>
              <a:t>Examen de première intention: scanner </a:t>
            </a:r>
            <a:r>
              <a:rPr lang="fr-FR" dirty="0" err="1" smtClean="0"/>
              <a:t>abdomino</a:t>
            </a:r>
            <a:r>
              <a:rPr lang="fr-FR" dirty="0" smtClean="0"/>
              <a:t> pelvien avec injection de produit de contraste, </a:t>
            </a:r>
            <a:r>
              <a:rPr lang="fr-FR" b="1" dirty="0" smtClean="0"/>
              <a:t>après mise en place d’une sonde </a:t>
            </a:r>
            <a:r>
              <a:rPr lang="fr-FR" b="1" dirty="0" err="1" smtClean="0"/>
              <a:t>naso</a:t>
            </a:r>
            <a:r>
              <a:rPr lang="fr-FR" b="1" dirty="0" smtClean="0"/>
              <a:t> gastrique</a:t>
            </a:r>
          </a:p>
          <a:p>
            <a:endParaRPr lang="fr-FR" dirty="0"/>
          </a:p>
          <a:p>
            <a:r>
              <a:rPr lang="fr-FR" dirty="0" smtClean="0"/>
              <a:t>Le traitement dépend de l’étiologie ++ </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05314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Prise en charge: Occlusion HAUTE</a:t>
            </a:r>
            <a:endParaRPr lang="fr-FR" dirty="0"/>
          </a:p>
        </p:txBody>
      </p:sp>
      <p:sp>
        <p:nvSpPr>
          <p:cNvPr id="3" name="Espace réservé du contenu 2"/>
          <p:cNvSpPr>
            <a:spLocks noGrp="1"/>
          </p:cNvSpPr>
          <p:nvPr>
            <p:ph idx="1"/>
          </p:nvPr>
        </p:nvSpPr>
        <p:spPr/>
        <p:txBody>
          <a:bodyPr>
            <a:normAutofit/>
          </a:bodyPr>
          <a:lstStyle/>
          <a:p>
            <a:r>
              <a:rPr lang="fr-FR" b="1" dirty="0" smtClean="0"/>
              <a:t>Par strangulation</a:t>
            </a:r>
          </a:p>
          <a:p>
            <a:endParaRPr lang="fr-FR" sz="800" dirty="0" smtClean="0"/>
          </a:p>
          <a:p>
            <a:pPr>
              <a:buFontTx/>
              <a:buChar char="-"/>
            </a:pPr>
            <a:r>
              <a:rPr lang="fr-FR" sz="2000" dirty="0" smtClean="0"/>
              <a:t>Occlusion sur bride</a:t>
            </a:r>
          </a:p>
          <a:p>
            <a:pPr>
              <a:buFontTx/>
              <a:buChar char="-"/>
            </a:pPr>
            <a:endParaRPr lang="fr-FR" sz="800" dirty="0" smtClean="0"/>
          </a:p>
          <a:p>
            <a:pPr>
              <a:buFontTx/>
              <a:buChar char="-"/>
            </a:pPr>
            <a:r>
              <a:rPr lang="fr-FR" sz="2000" dirty="0" smtClean="0"/>
              <a:t>Etranglement herniaire</a:t>
            </a:r>
          </a:p>
          <a:p>
            <a:pPr>
              <a:buFontTx/>
              <a:buChar char="-"/>
            </a:pPr>
            <a:endParaRPr lang="fr-FR" sz="1200" dirty="0"/>
          </a:p>
          <a:p>
            <a:pPr>
              <a:buFont typeface="Arial" charset="0"/>
              <a:buChar char="•"/>
            </a:pPr>
            <a:r>
              <a:rPr lang="fr-FR" b="1" dirty="0"/>
              <a:t>Par </a:t>
            </a:r>
            <a:r>
              <a:rPr lang="fr-FR" b="1" dirty="0" smtClean="0"/>
              <a:t>obstruction</a:t>
            </a:r>
          </a:p>
          <a:p>
            <a:pPr>
              <a:buFont typeface="Arial" charset="0"/>
              <a:buChar char="•"/>
            </a:pPr>
            <a:endParaRPr lang="fr-FR" sz="800" b="1" dirty="0"/>
          </a:p>
          <a:p>
            <a:pPr>
              <a:buFontTx/>
              <a:buChar char="-"/>
            </a:pPr>
            <a:r>
              <a:rPr lang="fr-FR" sz="2000" dirty="0" smtClean="0"/>
              <a:t>Tumeur du grêle/ Iléus biliaire</a:t>
            </a:r>
          </a:p>
          <a:p>
            <a:pPr>
              <a:buFontTx/>
              <a:buChar char="-"/>
            </a:pPr>
            <a:endParaRPr lang="fr-FR" sz="800" dirty="0" smtClean="0"/>
          </a:p>
          <a:p>
            <a:pPr>
              <a:buFontTx/>
              <a:buChar char="-"/>
            </a:pPr>
            <a:r>
              <a:rPr lang="fr-FR" sz="2000" dirty="0" smtClean="0"/>
              <a:t>Sténose bénigne</a:t>
            </a:r>
            <a:endParaRPr lang="fr-FR" sz="2000"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p:cNvSpPr txBox="1"/>
          <p:nvPr/>
        </p:nvSpPr>
        <p:spPr>
          <a:xfrm>
            <a:off x="3347864" y="2132856"/>
            <a:ext cx="47525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a:t>
            </a: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rPr>
              <a:t>surveillance vs chirurgie</a:t>
            </a:r>
          </a:p>
        </p:txBody>
      </p:sp>
      <p:sp>
        <p:nvSpPr>
          <p:cNvPr id="5" name="Rectangle 4"/>
          <p:cNvSpPr/>
          <p:nvPr/>
        </p:nvSpPr>
        <p:spPr>
          <a:xfrm>
            <a:off x="3635896" y="2696290"/>
            <a:ext cx="149111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rPr>
              <a:t>chirurgie</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7" name="Rectangle 6"/>
          <p:cNvSpPr/>
          <p:nvPr/>
        </p:nvSpPr>
        <p:spPr>
          <a:xfrm>
            <a:off x="4381453" y="3847792"/>
            <a:ext cx="149111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rPr>
              <a:t>chirurgie</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8" name="ZoneTexte 7"/>
          <p:cNvSpPr txBox="1"/>
          <p:nvPr/>
        </p:nvSpPr>
        <p:spPr>
          <a:xfrm>
            <a:off x="2908846" y="4411226"/>
            <a:ext cx="3461204"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a:t>
            </a:r>
            <a:r>
              <a:rPr kumimoji="0" lang="fr-FR" sz="2000" b="0" i="0" u="none" strike="noStrike" kern="1200" cap="none" spc="0" normalizeH="0" baseline="0" noProof="0" dirty="0" err="1">
                <a:ln>
                  <a:noFill/>
                </a:ln>
                <a:solidFill>
                  <a:prstClr val="black"/>
                </a:solidFill>
                <a:effectLst/>
                <a:uLnTx/>
                <a:uFillTx/>
                <a:latin typeface="Arial" charset="0"/>
                <a:ea typeface="Arial" charset="0"/>
                <a:cs typeface="Arial" charset="0"/>
              </a:rPr>
              <a:t>ttt</a:t>
            </a: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rPr>
              <a:t> étiologique +/- chirurgie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6852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Prise en charge: Occlusion BASSE</a:t>
            </a:r>
            <a:endParaRPr lang="fr-FR" dirty="0"/>
          </a:p>
        </p:txBody>
      </p:sp>
      <p:sp>
        <p:nvSpPr>
          <p:cNvPr id="3" name="Espace réservé du contenu 2"/>
          <p:cNvSpPr>
            <a:spLocks noGrp="1"/>
          </p:cNvSpPr>
          <p:nvPr>
            <p:ph idx="1"/>
          </p:nvPr>
        </p:nvSpPr>
        <p:spPr/>
        <p:txBody>
          <a:bodyPr>
            <a:normAutofit/>
          </a:bodyPr>
          <a:lstStyle/>
          <a:p>
            <a:r>
              <a:rPr lang="fr-FR" b="1" dirty="0" smtClean="0"/>
              <a:t>Par strangulation</a:t>
            </a:r>
          </a:p>
          <a:p>
            <a:endParaRPr lang="fr-FR" sz="800" dirty="0" smtClean="0"/>
          </a:p>
          <a:p>
            <a:pPr>
              <a:buFontTx/>
              <a:buChar char="-"/>
            </a:pPr>
            <a:r>
              <a:rPr lang="fr-FR" sz="2000" dirty="0" smtClean="0"/>
              <a:t>Volvulus du sigmoïde</a:t>
            </a:r>
          </a:p>
          <a:p>
            <a:pPr>
              <a:buFontTx/>
              <a:buChar char="-"/>
            </a:pPr>
            <a:r>
              <a:rPr lang="fr-FR" sz="2000" dirty="0" smtClean="0">
                <a:sym typeface="Wingdings"/>
              </a:rPr>
              <a:t>Volvulus du </a:t>
            </a:r>
            <a:r>
              <a:rPr lang="fr-FR" sz="2000" dirty="0" err="1" smtClean="0">
                <a:sym typeface="Wingdings"/>
              </a:rPr>
              <a:t>caecum</a:t>
            </a:r>
            <a:endParaRPr lang="fr-FR" sz="2000" dirty="0" smtClean="0"/>
          </a:p>
          <a:p>
            <a:pPr marL="0" indent="0">
              <a:buNone/>
            </a:pPr>
            <a:endParaRPr lang="fr-FR" sz="1200" dirty="0"/>
          </a:p>
          <a:p>
            <a:pPr>
              <a:buFont typeface="Arial" charset="0"/>
              <a:buChar char="•"/>
            </a:pPr>
            <a:r>
              <a:rPr lang="fr-FR" b="1" dirty="0"/>
              <a:t>Par </a:t>
            </a:r>
            <a:r>
              <a:rPr lang="fr-FR" b="1" dirty="0" smtClean="0"/>
              <a:t>obstruction</a:t>
            </a:r>
          </a:p>
          <a:p>
            <a:pPr>
              <a:buFont typeface="Arial" charset="0"/>
              <a:buChar char="•"/>
            </a:pPr>
            <a:endParaRPr lang="fr-FR" sz="800" b="1" dirty="0"/>
          </a:p>
          <a:p>
            <a:pPr>
              <a:buFontTx/>
              <a:buChar char="-"/>
            </a:pPr>
            <a:r>
              <a:rPr lang="fr-FR" sz="2000" dirty="0" smtClean="0"/>
              <a:t>Cancer colorectal </a:t>
            </a:r>
          </a:p>
          <a:p>
            <a:pPr>
              <a:buFontTx/>
              <a:buChar char="-"/>
            </a:pPr>
            <a:endParaRPr lang="fr-FR" sz="2000" dirty="0"/>
          </a:p>
          <a:p>
            <a:pPr>
              <a:buFontTx/>
              <a:buChar char="-"/>
            </a:pPr>
            <a:endParaRPr lang="fr-FR" sz="2000" dirty="0" smtClean="0"/>
          </a:p>
          <a:p>
            <a:pPr>
              <a:buFontTx/>
              <a:buChar char="-"/>
            </a:pPr>
            <a:r>
              <a:rPr lang="fr-FR" sz="2000" dirty="0" smtClean="0"/>
              <a:t>Fécalome</a:t>
            </a:r>
            <a:endParaRPr lang="fr-FR" sz="2000" dirty="0" smtClean="0">
              <a:sym typeface="Wingdings"/>
            </a:endParaRPr>
          </a:p>
          <a:p>
            <a:pPr>
              <a:buFontTx/>
              <a:buChar char="-"/>
            </a:pPr>
            <a:r>
              <a:rPr lang="fr-FR" sz="2000" dirty="0" smtClean="0">
                <a:sym typeface="Wingdings"/>
              </a:rPr>
              <a:t>Syndrome d’</a:t>
            </a:r>
            <a:r>
              <a:rPr lang="fr-FR" sz="2000" dirty="0" err="1" smtClean="0">
                <a:sym typeface="Wingdings"/>
              </a:rPr>
              <a:t>Ogilvie</a:t>
            </a:r>
            <a:endParaRPr lang="fr-FR" sz="2000"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ZoneTexte 4"/>
          <p:cNvSpPr txBox="1"/>
          <p:nvPr/>
        </p:nvSpPr>
        <p:spPr>
          <a:xfrm>
            <a:off x="3347864" y="2132856"/>
            <a:ext cx="47525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a:ea typeface="+mn-ea"/>
                <a:cs typeface="+mn-cs"/>
                <a:sym typeface="Wingdings"/>
              </a:rPr>
              <a:t>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sym typeface="Wingdings"/>
              </a:rPr>
              <a:t> Détorsion  </a:t>
            </a: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chirurgie</a:t>
            </a:r>
          </a:p>
        </p:txBody>
      </p:sp>
      <p:sp>
        <p:nvSpPr>
          <p:cNvPr id="7" name="ZoneTexte 6"/>
          <p:cNvSpPr txBox="1"/>
          <p:nvPr/>
        </p:nvSpPr>
        <p:spPr>
          <a:xfrm>
            <a:off x="3347864" y="2602923"/>
            <a:ext cx="47525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a:ea typeface="+mn-ea"/>
                <a:cs typeface="+mn-cs"/>
                <a:sym typeface="Wingdings"/>
              </a:rPr>
              <a:t>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sym typeface="Wingdings"/>
              </a:rPr>
              <a:t> Chirurgie, colectomie droite</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endParaRPr>
          </a:p>
        </p:txBody>
      </p:sp>
      <p:sp>
        <p:nvSpPr>
          <p:cNvPr id="4" name="ZoneTexte 3"/>
          <p:cNvSpPr txBox="1"/>
          <p:nvPr/>
        </p:nvSpPr>
        <p:spPr>
          <a:xfrm>
            <a:off x="2987824" y="3736596"/>
            <a:ext cx="5472608"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Lever l’occlusion (stomie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sym typeface="Wingdings"/>
              </a:rPr>
              <a:t>d’amont ou résection</a:t>
            </a:r>
            <a:r>
              <a:rPr kumimoji="0" lang="mr-IN" sz="2000" b="0" i="0" u="none" strike="noStrike" kern="1200" cap="none" spc="0" normalizeH="0" baseline="0" noProof="0" dirty="0" smtClean="0">
                <a:ln>
                  <a:noFill/>
                </a:ln>
                <a:solidFill>
                  <a:prstClr val="black"/>
                </a:solidFill>
                <a:effectLst/>
                <a:uLnTx/>
                <a:uFillTx/>
                <a:latin typeface="Arial" charset="0"/>
                <a:ea typeface="Arial" charset="0"/>
                <a:cs typeface="Arial" charset="0"/>
                <a:sym typeface="Wingdings"/>
              </a:rPr>
              <a:t>…</a:t>
            </a: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puis bilan complet </a:t>
            </a:r>
            <a:r>
              <a:rPr kumimoji="0" lang="fr-FR" sz="2000" b="0" i="0" u="none" strike="noStrike" kern="1200" cap="none" spc="0" normalizeH="0" baseline="0" noProof="0" dirty="0" err="1">
                <a:ln>
                  <a:noFill/>
                </a:ln>
                <a:solidFill>
                  <a:prstClr val="black"/>
                </a:solidFill>
                <a:effectLst/>
                <a:uLnTx/>
                <a:uFillTx/>
                <a:latin typeface="Arial" charset="0"/>
                <a:ea typeface="Arial" charset="0"/>
                <a:cs typeface="Arial" charset="0"/>
                <a:sym typeface="Wingdings"/>
              </a:rPr>
              <a:t>pr</a:t>
            </a: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PEC carcinologique optimale </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p:cNvSpPr txBox="1"/>
          <p:nvPr/>
        </p:nvSpPr>
        <p:spPr>
          <a:xfrm>
            <a:off x="2195736" y="4829203"/>
            <a:ext cx="30861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Evacuation, lavements</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9" name="Rectangle 8"/>
          <p:cNvSpPr/>
          <p:nvPr/>
        </p:nvSpPr>
        <p:spPr>
          <a:xfrm>
            <a:off x="3293028" y="5229313"/>
            <a:ext cx="349666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sym typeface="Wingdings"/>
              </a:rPr>
              <a:t> </a:t>
            </a:r>
            <a:r>
              <a:rPr kumimoji="0" lang="fr-FR" sz="2000" b="0" i="0" u="none" strike="noStrike" kern="1200" cap="none" spc="0" normalizeH="0" baseline="0" noProof="0" dirty="0" smtClean="0">
                <a:ln>
                  <a:noFill/>
                </a:ln>
                <a:solidFill>
                  <a:prstClr val="black"/>
                </a:solidFill>
                <a:effectLst/>
                <a:uLnTx/>
                <a:uFillTx/>
                <a:latin typeface="Arial" charset="0"/>
                <a:ea typeface="Arial" charset="0"/>
                <a:cs typeface="Arial" charset="0"/>
                <a:sym typeface="Wingdings"/>
              </a:rPr>
              <a:t>Exsufflation endoscopique</a:t>
            </a:r>
            <a:endParaRPr kumimoji="0" lang="fr-FR" sz="2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4093768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a:t>
            </a:r>
            <a:endParaRPr lang="fr-FR" dirty="0"/>
          </a:p>
        </p:txBody>
      </p:sp>
      <p:sp>
        <p:nvSpPr>
          <p:cNvPr id="3" name="Espace réservé du contenu 2"/>
          <p:cNvSpPr>
            <a:spLocks noGrp="1"/>
          </p:cNvSpPr>
          <p:nvPr>
            <p:ph idx="1"/>
          </p:nvPr>
        </p:nvSpPr>
        <p:spPr>
          <a:xfrm>
            <a:off x="454479" y="1052736"/>
            <a:ext cx="8075876" cy="1324744"/>
          </a:xfrm>
        </p:spPr>
        <p:txBody>
          <a:bodyPr>
            <a:noAutofit/>
          </a:bodyPr>
          <a:lstStyle/>
          <a:p>
            <a:pPr fontAlgn="auto">
              <a:spcAft>
                <a:spcPts val="0"/>
              </a:spcAft>
              <a:buClr>
                <a:schemeClr val="accent6"/>
              </a:buClr>
              <a:buFont typeface="Courier New" pitchFamily="49" charset="0"/>
              <a:buChar char="o"/>
              <a:defRPr/>
            </a:pPr>
            <a:r>
              <a:rPr lang="fr-FR" sz="1600" dirty="0"/>
              <a:t>Les fondamentaux de la pathologie digestive</a:t>
            </a:r>
          </a:p>
          <a:p>
            <a:pPr marL="0" indent="0" fontAlgn="auto">
              <a:spcAft>
                <a:spcPts val="0"/>
              </a:spcAft>
              <a:buClr>
                <a:schemeClr val="accent6"/>
              </a:buClr>
              <a:buNone/>
              <a:defRPr/>
            </a:pPr>
            <a:r>
              <a:rPr lang="fr-FR" sz="1600" dirty="0"/>
              <a:t>Collégiale des universitaires en </a:t>
            </a:r>
            <a:r>
              <a:rPr lang="fr-FR" sz="1600" dirty="0" err="1" smtClean="0"/>
              <a:t>hépato-gastro-entérologie</a:t>
            </a:r>
            <a:r>
              <a:rPr lang="fr-FR" sz="1600" dirty="0"/>
              <a:t> </a:t>
            </a:r>
            <a:r>
              <a:rPr lang="fr-FR" sz="1600" dirty="0" smtClean="0"/>
              <a:t>- Elsevier </a:t>
            </a:r>
            <a:r>
              <a:rPr lang="fr-FR" sz="1600" dirty="0"/>
              <a:t>Masson</a:t>
            </a:r>
          </a:p>
          <a:p>
            <a:pPr marL="0" indent="0">
              <a:buNone/>
            </a:pPr>
            <a:endParaRPr lang="fr-FR" sz="1600"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p:nvPr/>
        </p:nvSpPr>
        <p:spPr>
          <a:xfrm>
            <a:off x="2219578" y="1772816"/>
            <a:ext cx="638487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https://www.snfge.org/content/les-fondamentaux-de-la-pathologie-digestive</a:t>
            </a:r>
          </a:p>
        </p:txBody>
      </p:sp>
      <p:sp>
        <p:nvSpPr>
          <p:cNvPr id="9" name="ZoneTexte 8"/>
          <p:cNvSpPr txBox="1"/>
          <p:nvPr/>
        </p:nvSpPr>
        <p:spPr>
          <a:xfrm>
            <a:off x="2219578" y="2348880"/>
            <a:ext cx="58503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Pour consulter le chapitre </a:t>
            </a:r>
            <a:r>
              <a:rPr kumimoji="0" lang="fr-FR" sz="1600" b="0" i="0" u="none" strike="noStrike" kern="1200" cap="none" spc="0" normalizeH="0" baseline="0" noProof="0" dirty="0" smtClean="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https</a:t>
            </a:r>
            <a:r>
              <a:rPr kumimoji="0" lang="fr-FR" sz="16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a:t>
            </a:r>
            <a:r>
              <a:rPr kumimoji="0" lang="fr-FR" sz="1600" b="0"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www.snfge.org</a:t>
            </a:r>
            <a:r>
              <a:rPr kumimoji="0" lang="fr-FR" sz="16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/sites/default/files/SNFGE/Formation/chap-15_fondamentaux-pathologie-digestive_octobre-2014.pdf</a:t>
            </a: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916836"/>
            <a:ext cx="1332000" cy="173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contenu 2"/>
          <p:cNvSpPr txBox="1">
            <a:spLocks/>
          </p:cNvSpPr>
          <p:nvPr/>
        </p:nvSpPr>
        <p:spPr>
          <a:xfrm>
            <a:off x="539552" y="3789040"/>
            <a:ext cx="8147248" cy="855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F79646"/>
              </a:buClr>
              <a:buSzTx/>
              <a:buFont typeface="Courier New" pitchFamily="49" charset="0"/>
              <a:buChar char="o"/>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Abrégé d’Hépatogastroentérologie et de chirurgie Digestive - Elsevier Masson</a:t>
            </a:r>
          </a:p>
          <a:p>
            <a:pPr marL="0" marR="0" lvl="0" indent="0" algn="l" defTabSz="914400" rtl="0" eaLnBrk="1" fontAlgn="auto" latinLnBrk="0" hangingPunct="1">
              <a:lnSpc>
                <a:spcPct val="100000"/>
              </a:lnSpc>
              <a:spcBef>
                <a:spcPct val="20000"/>
              </a:spcBef>
              <a:spcAft>
                <a:spcPts val="0"/>
              </a:spcAft>
              <a:buClr>
                <a:srgbClr val="4BACC6"/>
              </a:buClr>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2339752" y="4140369"/>
            <a:ext cx="534659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https://www.snfge.org/content/abrege-dhepato-gastro-enterologie-et-de-chirurgie-digestive</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618" y="4212377"/>
            <a:ext cx="1296000" cy="168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0491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A9269-8B46-4430-AFD6-0C3589B024D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re 1"/>
          <p:cNvSpPr txBox="1">
            <a:spLocks/>
          </p:cNvSpPr>
          <p:nvPr/>
        </p:nvSpPr>
        <p:spPr>
          <a:xfrm>
            <a:off x="3059832" y="1700808"/>
            <a:ext cx="3096344"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smtClean="0">
                <a:ln>
                  <a:noFill/>
                </a:ln>
                <a:solidFill>
                  <a:prstClr val="black">
                    <a:lumMod val="65000"/>
                    <a:lumOff val="35000"/>
                  </a:prstClr>
                </a:solidFill>
                <a:effectLst/>
                <a:uLnTx/>
                <a:uFillTx/>
                <a:latin typeface="Calibri"/>
                <a:ea typeface="+mj-ea"/>
                <a:cs typeface="+mj-cs"/>
              </a:rPr>
              <a:t>Des questions</a:t>
            </a:r>
            <a:endParaRPr kumimoji="0" lang="fr-FR" sz="4000" b="1" i="0" u="none" strike="noStrike" kern="1200" cap="none" spc="0" normalizeH="0" baseline="0" noProof="0" dirty="0">
              <a:ln>
                <a:noFill/>
              </a:ln>
              <a:solidFill>
                <a:prstClr val="black">
                  <a:lumMod val="65000"/>
                  <a:lumOff val="35000"/>
                </a:prstClr>
              </a:solidFill>
              <a:effectLst/>
              <a:uLnTx/>
              <a:uFillTx/>
              <a:latin typeface="Calibri"/>
              <a:ea typeface="+mj-ea"/>
              <a:cs typeface="+mj-cs"/>
            </a:endParaRPr>
          </a:p>
        </p:txBody>
      </p:sp>
      <p:sp>
        <p:nvSpPr>
          <p:cNvPr id="6" name="Sous-titre 2"/>
          <p:cNvSpPr txBox="1">
            <a:spLocks/>
          </p:cNvSpPr>
          <p:nvPr/>
        </p:nvSpPr>
        <p:spPr>
          <a:xfrm>
            <a:off x="2375756" y="5085184"/>
            <a:ext cx="5292588" cy="792088"/>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rgbClr val="F79646"/>
                </a:solidFill>
                <a:effectLst/>
                <a:uLnTx/>
                <a:uFillTx/>
                <a:latin typeface="Calibri"/>
                <a:ea typeface="+mn-ea"/>
                <a:cs typeface="+mn-cs"/>
              </a:rPr>
              <a:t>Item 349 – Syndrome occlusif de l’adulte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rgbClr val="F79646"/>
                </a:solidFill>
                <a:effectLst/>
                <a:uLnTx/>
                <a:uFillTx/>
                <a:latin typeface="Calibri"/>
                <a:ea typeface="+mn-ea"/>
                <a:cs typeface="+mn-cs"/>
              </a:rPr>
              <a:t/>
            </a:r>
            <a:br>
              <a:rPr kumimoji="0" lang="fr-FR" sz="2400" b="1" i="0" u="none" strike="noStrike" kern="1200" cap="none" spc="0" normalizeH="0" baseline="0" noProof="0" dirty="0" smtClean="0">
                <a:ln>
                  <a:noFill/>
                </a:ln>
                <a:solidFill>
                  <a:srgbClr val="F79646"/>
                </a:solidFill>
                <a:effectLst/>
                <a:uLnTx/>
                <a:uFillTx/>
                <a:latin typeface="Calibri"/>
                <a:ea typeface="+mn-ea"/>
                <a:cs typeface="+mn-cs"/>
              </a:rPr>
            </a:br>
            <a:endParaRPr kumimoji="0" lang="fr-FR" sz="1400" b="1" i="0" u="none" strike="noStrike" kern="1200" cap="none" spc="0" normalizeH="0" baseline="0" noProof="0" dirty="0" smtClean="0">
              <a:ln>
                <a:noFill/>
              </a:ln>
              <a:solidFill>
                <a:srgbClr val="F79646"/>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400" b="1" i="0" u="none" strike="noStrike" kern="1200" cap="none" spc="0" normalizeH="0" baseline="0" noProof="0" dirty="0">
              <a:ln>
                <a:noFill/>
              </a:ln>
              <a:solidFill>
                <a:srgbClr val="F79646"/>
              </a:solidFill>
              <a:effectLst/>
              <a:uLnTx/>
              <a:uFillTx/>
              <a:latin typeface="Calibri"/>
              <a:ea typeface="+mn-ea"/>
              <a:cs typeface="+mn-cs"/>
            </a:endParaRPr>
          </a:p>
        </p:txBody>
      </p:sp>
      <p:sp>
        <p:nvSpPr>
          <p:cNvPr id="7" name="ZoneTexte 6"/>
          <p:cNvSpPr txBox="1"/>
          <p:nvPr/>
        </p:nvSpPr>
        <p:spPr>
          <a:xfrm>
            <a:off x="755576" y="2783542"/>
            <a:ext cx="770485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a:ea typeface="+mn-ea"/>
                <a:cs typeface="+mn-cs"/>
              </a:rPr>
              <a:t>Dr Arnaud PASQUER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a:ea typeface="+mn-ea"/>
                <a:cs typeface="+mn-cs"/>
                <a:hlinkClick r:id="rId2"/>
              </a:rPr>
              <a:t>Arnaud.pasquer@chu-lyon.fr</a:t>
            </a:r>
            <a:endParaRPr kumimoji="0" lang="fr-FR"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05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442" y="224841"/>
            <a:ext cx="8747125" cy="1303513"/>
          </a:xfrm>
          <a:prstGeom prst="rect">
            <a:avLst/>
          </a:prstGeom>
          <a:noFill/>
        </p:spPr>
        <p:txBody>
          <a:bodyPr wrap="square" lIns="180000" rtlCol="0">
            <a:noAutofit/>
          </a:bodyPr>
          <a:lstStyle/>
          <a:p>
            <a:pPr>
              <a:lnSpc>
                <a:spcPct val="120000"/>
              </a:lnSpc>
            </a:pPr>
            <a:r>
              <a:rPr lang="fr-FR" sz="2800" dirty="0">
                <a:solidFill>
                  <a:srgbClr val="002060"/>
                </a:solidFill>
                <a:latin typeface="Avenir Next Condensed" charset="0"/>
                <a:ea typeface="Avenir Next Condensed" charset="0"/>
                <a:cs typeface="Avenir Next Condensed" charset="0"/>
              </a:rPr>
              <a:t>Evaluer le degré d’urgence devant une douleur abdominale</a:t>
            </a:r>
            <a:endParaRPr lang="fr-FR" sz="2800" dirty="0">
              <a:solidFill>
                <a:srgbClr val="002060"/>
              </a:solidFill>
              <a:latin typeface="Avenir Next" charset="0"/>
              <a:ea typeface="Avenir Next" charset="0"/>
              <a:cs typeface="Avenir Next" charset="0"/>
            </a:endParaRPr>
          </a:p>
        </p:txBody>
      </p:sp>
      <p:sp>
        <p:nvSpPr>
          <p:cNvPr id="11" name="ZoneTexte 10"/>
          <p:cNvSpPr txBox="1"/>
          <p:nvPr/>
        </p:nvSpPr>
        <p:spPr>
          <a:xfrm>
            <a:off x="811530" y="1706974"/>
            <a:ext cx="2872740" cy="304295"/>
          </a:xfrm>
          <a:prstGeom prst="rect">
            <a:avLst/>
          </a:prstGeom>
          <a:noFill/>
        </p:spPr>
        <p:txBody>
          <a:bodyPr wrap="square" lIns="180000" rtlCol="0">
            <a:noAutofit/>
          </a:bodyPr>
          <a:lstStyle/>
          <a:p>
            <a:r>
              <a:rPr lang="fr-FR" sz="1600" i="1" dirty="0">
                <a:solidFill>
                  <a:srgbClr val="002060"/>
                </a:solidFill>
              </a:rPr>
              <a:t>TA, pouls, FR, marbrures</a:t>
            </a:r>
          </a:p>
          <a:p>
            <a:endParaRPr lang="fr-FR" sz="1600" i="1" dirty="0">
              <a:solidFill>
                <a:srgbClr val="002060"/>
              </a:solidFill>
            </a:endParaRPr>
          </a:p>
        </p:txBody>
      </p:sp>
      <p:sp>
        <p:nvSpPr>
          <p:cNvPr id="2" name="Rectangle 1"/>
          <p:cNvSpPr/>
          <p:nvPr/>
        </p:nvSpPr>
        <p:spPr>
          <a:xfrm>
            <a:off x="590550" y="1229807"/>
            <a:ext cx="3314700" cy="45669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Instabilité hémodynamique </a:t>
            </a:r>
          </a:p>
        </p:txBody>
      </p:sp>
      <p:sp>
        <p:nvSpPr>
          <p:cNvPr id="5" name="Rectangle 4"/>
          <p:cNvSpPr/>
          <p:nvPr/>
        </p:nvSpPr>
        <p:spPr>
          <a:xfrm>
            <a:off x="590550" y="2542516"/>
            <a:ext cx="3314700" cy="4566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Délai</a:t>
            </a:r>
          </a:p>
        </p:txBody>
      </p:sp>
      <p:sp>
        <p:nvSpPr>
          <p:cNvPr id="6" name="Rectangle 5"/>
          <p:cNvSpPr/>
          <p:nvPr/>
        </p:nvSpPr>
        <p:spPr>
          <a:xfrm>
            <a:off x="590550" y="3772215"/>
            <a:ext cx="3314700" cy="456698"/>
          </a:xfrm>
          <a:prstGeom prst="rect">
            <a:avLst/>
          </a:prstGeom>
          <a:solidFill>
            <a:srgbClr val="E153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Terrain</a:t>
            </a:r>
          </a:p>
        </p:txBody>
      </p:sp>
      <p:sp>
        <p:nvSpPr>
          <p:cNvPr id="7" name="Rectangle 6"/>
          <p:cNvSpPr/>
          <p:nvPr/>
        </p:nvSpPr>
        <p:spPr>
          <a:xfrm>
            <a:off x="588917" y="5054981"/>
            <a:ext cx="3314700" cy="62687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URGENCES VITALES immédiates</a:t>
            </a:r>
            <a:endParaRPr lang="fr-FR" dirty="0">
              <a:solidFill>
                <a:schemeClr val="bg1"/>
              </a:solidFill>
            </a:endParaRPr>
          </a:p>
        </p:txBody>
      </p:sp>
      <p:sp>
        <p:nvSpPr>
          <p:cNvPr id="9" name="ZoneTexte 8"/>
          <p:cNvSpPr txBox="1"/>
          <p:nvPr/>
        </p:nvSpPr>
        <p:spPr>
          <a:xfrm>
            <a:off x="3864973" y="1153861"/>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Choc hémorragique</a:t>
            </a:r>
          </a:p>
          <a:p>
            <a:pPr marL="285750" indent="-285750">
              <a:buFont typeface="Arial" charset="0"/>
              <a:buChar char="•"/>
            </a:pPr>
            <a:r>
              <a:rPr lang="fr-FR" sz="1600" dirty="0">
                <a:solidFill>
                  <a:srgbClr val="002060"/>
                </a:solidFill>
              </a:rPr>
              <a:t>Choc septique</a:t>
            </a:r>
          </a:p>
          <a:p>
            <a:pPr marL="285750" indent="-285750">
              <a:buFont typeface="Arial" charset="0"/>
              <a:buChar char="•"/>
            </a:pPr>
            <a:endParaRPr lang="fr-FR" sz="1600" dirty="0">
              <a:solidFill>
                <a:srgbClr val="002060"/>
              </a:solidFill>
            </a:endParaRPr>
          </a:p>
        </p:txBody>
      </p:sp>
      <p:sp>
        <p:nvSpPr>
          <p:cNvPr id="10" name="ZoneTexte 9"/>
          <p:cNvSpPr txBox="1"/>
          <p:nvPr/>
        </p:nvSpPr>
        <p:spPr>
          <a:xfrm>
            <a:off x="444681" y="3025695"/>
            <a:ext cx="3774621" cy="298283"/>
          </a:xfrm>
          <a:prstGeom prst="rect">
            <a:avLst/>
          </a:prstGeom>
          <a:noFill/>
        </p:spPr>
        <p:txBody>
          <a:bodyPr wrap="square" lIns="180000" rtlCol="0">
            <a:noAutofit/>
          </a:bodyPr>
          <a:lstStyle/>
          <a:p>
            <a:r>
              <a:rPr lang="fr-FR" sz="1600" i="1" dirty="0">
                <a:solidFill>
                  <a:srgbClr val="002060"/>
                </a:solidFill>
              </a:rPr>
              <a:t>Quelques heures ? jours ? mois ?</a:t>
            </a:r>
          </a:p>
          <a:p>
            <a:endParaRPr lang="fr-FR" sz="1600" i="1" dirty="0">
              <a:solidFill>
                <a:srgbClr val="002060"/>
              </a:solidFill>
            </a:endParaRPr>
          </a:p>
        </p:txBody>
      </p:sp>
      <p:sp>
        <p:nvSpPr>
          <p:cNvPr id="12" name="ZoneTexte 11"/>
          <p:cNvSpPr txBox="1"/>
          <p:nvPr/>
        </p:nvSpPr>
        <p:spPr>
          <a:xfrm>
            <a:off x="3905250" y="2493749"/>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a:solidFill>
                  <a:srgbClr val="002060"/>
                </a:solidFill>
              </a:rPr>
              <a:t>Chronique</a:t>
            </a:r>
          </a:p>
          <a:p>
            <a:pPr marL="285750" indent="-285750">
              <a:buFont typeface="Arial" charset="0"/>
              <a:buChar char="•"/>
            </a:pPr>
            <a:endParaRPr lang="fr-FR" sz="1600" dirty="0">
              <a:solidFill>
                <a:srgbClr val="002060"/>
              </a:solidFill>
            </a:endParaRPr>
          </a:p>
        </p:txBody>
      </p:sp>
      <p:sp>
        <p:nvSpPr>
          <p:cNvPr id="14" name="ZoneTexte 13"/>
          <p:cNvSpPr txBox="1"/>
          <p:nvPr/>
        </p:nvSpPr>
        <p:spPr>
          <a:xfrm>
            <a:off x="5929449" y="2399424"/>
            <a:ext cx="2872740" cy="1063891"/>
          </a:xfrm>
          <a:prstGeom prst="rect">
            <a:avLst/>
          </a:prstGeom>
          <a:noFill/>
        </p:spPr>
        <p:txBody>
          <a:bodyPr wrap="square" lIns="180000" rtlCol="0">
            <a:noAutofit/>
          </a:bodyPr>
          <a:lstStyle/>
          <a:p>
            <a:pPr marL="285750" indent="-285750">
              <a:buFont typeface="Arial" charset="0"/>
              <a:buChar char="•"/>
            </a:pPr>
            <a:r>
              <a:rPr lang="fr-FR" sz="1600" dirty="0">
                <a:solidFill>
                  <a:srgbClr val="002060"/>
                </a:solidFill>
              </a:rPr>
              <a:t>Brutal</a:t>
            </a:r>
          </a:p>
          <a:p>
            <a:pPr marL="285750" indent="-285750">
              <a:buFont typeface="Arial" charset="0"/>
              <a:buChar char="•"/>
            </a:pPr>
            <a:r>
              <a:rPr lang="fr-FR" sz="1600" dirty="0">
                <a:solidFill>
                  <a:srgbClr val="002060"/>
                </a:solidFill>
              </a:rPr>
              <a:t>aigu</a:t>
            </a:r>
          </a:p>
          <a:p>
            <a:pPr marL="285750" indent="-285750">
              <a:buFont typeface="Arial" charset="0"/>
              <a:buChar char="•"/>
            </a:pPr>
            <a:r>
              <a:rPr lang="fr-FR" sz="1600" dirty="0" err="1">
                <a:solidFill>
                  <a:srgbClr val="002060"/>
                </a:solidFill>
              </a:rPr>
              <a:t>sub-aigu</a:t>
            </a:r>
            <a:endParaRPr lang="fr-FR" sz="1600" dirty="0">
              <a:solidFill>
                <a:srgbClr val="002060"/>
              </a:solidFill>
            </a:endParaRPr>
          </a:p>
          <a:p>
            <a:pPr marL="285750" indent="-285750">
              <a:buFont typeface="Arial" charset="0"/>
              <a:buChar char="•"/>
            </a:pPr>
            <a:endParaRPr lang="fr-FR" sz="1600" dirty="0">
              <a:solidFill>
                <a:srgbClr val="002060"/>
              </a:solidFill>
            </a:endParaRPr>
          </a:p>
        </p:txBody>
      </p:sp>
      <p:cxnSp>
        <p:nvCxnSpPr>
          <p:cNvPr id="15" name="Connecteur droit avec flèche 14"/>
          <p:cNvCxnSpPr/>
          <p:nvPr/>
        </p:nvCxnSpPr>
        <p:spPr>
          <a:xfrm flipV="1">
            <a:off x="5301343" y="2542516"/>
            <a:ext cx="733697" cy="13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301342" y="2717488"/>
            <a:ext cx="733698" cy="5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01342" y="2744176"/>
            <a:ext cx="733698" cy="30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88917" y="4228913"/>
            <a:ext cx="3774621" cy="298283"/>
          </a:xfrm>
          <a:prstGeom prst="rect">
            <a:avLst/>
          </a:prstGeom>
          <a:noFill/>
        </p:spPr>
        <p:txBody>
          <a:bodyPr wrap="square" lIns="180000" rtlCol="0">
            <a:noAutofit/>
          </a:bodyPr>
          <a:lstStyle/>
          <a:p>
            <a:r>
              <a:rPr lang="fr-FR" sz="1600" i="1" dirty="0">
                <a:solidFill>
                  <a:srgbClr val="002060"/>
                </a:solidFill>
              </a:rPr>
              <a:t>Sexe ? âge ? </a:t>
            </a:r>
            <a:r>
              <a:rPr lang="fr-FR" sz="1600" i="1" dirty="0" err="1">
                <a:solidFill>
                  <a:srgbClr val="002060"/>
                </a:solidFill>
              </a:rPr>
              <a:t>co-morbidités</a:t>
            </a:r>
            <a:r>
              <a:rPr lang="fr-FR" sz="1600" i="1" dirty="0">
                <a:solidFill>
                  <a:srgbClr val="002060"/>
                </a:solidFill>
              </a:rPr>
              <a:t> ?</a:t>
            </a:r>
          </a:p>
          <a:p>
            <a:endParaRPr lang="fr-FR" sz="1600" i="1" dirty="0">
              <a:solidFill>
                <a:srgbClr val="002060"/>
              </a:solidFill>
            </a:endParaRPr>
          </a:p>
        </p:txBody>
      </p:sp>
      <p:sp>
        <p:nvSpPr>
          <p:cNvPr id="22" name="Rectangle 21"/>
          <p:cNvSpPr/>
          <p:nvPr/>
        </p:nvSpPr>
        <p:spPr>
          <a:xfrm>
            <a:off x="3984171" y="3556426"/>
            <a:ext cx="4944207" cy="1323439"/>
          </a:xfrm>
          <a:prstGeom prst="rect">
            <a:avLst/>
          </a:prstGeom>
        </p:spPr>
        <p:txBody>
          <a:bodyPr wrap="square">
            <a:spAutoFit/>
          </a:bodyPr>
          <a:lstStyle/>
          <a:p>
            <a:pPr marL="285750" indent="-285750">
              <a:buFont typeface="Arial" charset="0"/>
              <a:buChar char="•"/>
            </a:pPr>
            <a:r>
              <a:rPr lang="fr-FR" sz="1600" dirty="0">
                <a:solidFill>
                  <a:srgbClr val="002060"/>
                </a:solidFill>
              </a:rPr>
              <a:t>Grossesse ? =&gt; Date des dernières règles / Béta </a:t>
            </a:r>
            <a:r>
              <a:rPr lang="fr-FR" sz="1600" dirty="0" err="1">
                <a:solidFill>
                  <a:srgbClr val="002060"/>
                </a:solidFill>
              </a:rPr>
              <a:t>hCG</a:t>
            </a:r>
            <a:endParaRPr lang="fr-FR" sz="1600" dirty="0">
              <a:solidFill>
                <a:srgbClr val="002060"/>
              </a:solidFill>
            </a:endParaRPr>
          </a:p>
          <a:p>
            <a:pPr marL="285750" lvl="1" indent="-285750">
              <a:buFont typeface="Arial" charset="0"/>
              <a:buChar char="•"/>
            </a:pPr>
            <a:r>
              <a:rPr lang="fr-FR" sz="1600" dirty="0">
                <a:solidFill>
                  <a:srgbClr val="002060"/>
                </a:solidFill>
              </a:rPr>
              <a:t>Terrain (obésité morbide, grabataire, « poly-vasculaire », immunodéprimé)</a:t>
            </a:r>
          </a:p>
          <a:p>
            <a:pPr marL="285750" indent="-285750">
              <a:buFont typeface="Arial" charset="0"/>
              <a:buChar char="•"/>
            </a:pPr>
            <a:endParaRPr lang="fr-FR" sz="1600" dirty="0">
              <a:solidFill>
                <a:srgbClr val="002060"/>
              </a:solidFill>
            </a:endParaRPr>
          </a:p>
        </p:txBody>
      </p:sp>
      <p:sp>
        <p:nvSpPr>
          <p:cNvPr id="23" name="ZoneTexte 22"/>
          <p:cNvSpPr txBox="1"/>
          <p:nvPr/>
        </p:nvSpPr>
        <p:spPr>
          <a:xfrm>
            <a:off x="3978185" y="4869931"/>
            <a:ext cx="4845690" cy="1063891"/>
          </a:xfrm>
          <a:prstGeom prst="rect">
            <a:avLst/>
          </a:prstGeom>
          <a:noFill/>
        </p:spPr>
        <p:txBody>
          <a:bodyPr wrap="square" lIns="180000" rtlCol="0">
            <a:noAutofit/>
          </a:bodyPr>
          <a:lstStyle/>
          <a:p>
            <a:r>
              <a:rPr lang="fr-FR" sz="1600" dirty="0">
                <a:solidFill>
                  <a:srgbClr val="002060"/>
                </a:solidFill>
              </a:rPr>
              <a:t>Causes rares, mais graves +++</a:t>
            </a:r>
          </a:p>
          <a:p>
            <a:pPr marL="285750" indent="-285750">
              <a:buFont typeface="Arial" charset="0"/>
              <a:buChar char="•"/>
            </a:pPr>
            <a:r>
              <a:rPr lang="fr-FR" sz="1600" dirty="0">
                <a:solidFill>
                  <a:srgbClr val="002060"/>
                </a:solidFill>
              </a:rPr>
              <a:t>Fissuration </a:t>
            </a:r>
            <a:r>
              <a:rPr lang="fr-FR" sz="1600" dirty="0" err="1">
                <a:solidFill>
                  <a:srgbClr val="002060"/>
                </a:solidFill>
              </a:rPr>
              <a:t>anevrysme</a:t>
            </a:r>
            <a:r>
              <a:rPr lang="fr-FR" sz="1600" dirty="0">
                <a:solidFill>
                  <a:srgbClr val="002060"/>
                </a:solidFill>
              </a:rPr>
              <a:t> aorte abdominale</a:t>
            </a:r>
          </a:p>
          <a:p>
            <a:pPr marL="285750" indent="-285750">
              <a:buFont typeface="Arial" charset="0"/>
              <a:buChar char="•"/>
            </a:pPr>
            <a:r>
              <a:rPr lang="fr-FR" sz="1600" dirty="0">
                <a:solidFill>
                  <a:srgbClr val="002060"/>
                </a:solidFill>
              </a:rPr>
              <a:t>Infarctus mésentérique</a:t>
            </a:r>
          </a:p>
          <a:p>
            <a:pPr marL="285750" indent="-285750">
              <a:buFont typeface="Arial" charset="0"/>
              <a:buChar char="•"/>
            </a:pPr>
            <a:r>
              <a:rPr lang="fr-FR" sz="1600" dirty="0">
                <a:solidFill>
                  <a:srgbClr val="002060"/>
                </a:solidFill>
              </a:rPr>
              <a:t>IDM territoire inférieur</a:t>
            </a:r>
          </a:p>
          <a:p>
            <a:pPr marL="285750" indent="-285750">
              <a:buFont typeface="Arial" charset="0"/>
              <a:buChar char="•"/>
            </a:pPr>
            <a:endParaRPr lang="fr-FR" sz="1600" dirty="0">
              <a:solidFill>
                <a:srgbClr val="002060"/>
              </a:solidFill>
            </a:endParaRPr>
          </a:p>
        </p:txBody>
      </p:sp>
    </p:spTree>
    <p:extLst>
      <p:ext uri="{BB962C8B-B14F-4D97-AF65-F5344CB8AC3E}">
        <p14:creationId xmlns:p14="http://schemas.microsoft.com/office/powerpoint/2010/main" val="207803844"/>
      </p:ext>
    </p:extLst>
  </p:cSld>
  <p:clrMapOvr>
    <a:masterClrMapping/>
  </p:clrMapOvr>
</p:sld>
</file>

<file path=ppt/theme/theme1.xml><?xml version="1.0" encoding="utf-8"?>
<a:theme xmlns:a="http://schemas.openxmlformats.org/drawingml/2006/main" name="Modèle Croix-Rousse">
  <a:themeElements>
    <a:clrScheme name="Aube">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b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3" id="{A367BBF2-A976-804A-BB50-FD3E713AA991}" vid="{03DB285A-E41B-7245-9F22-A53413FB479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Masque Faculté Lyon-Est</Template>
  <TotalTime>8519</TotalTime>
  <Words>3572</Words>
  <Application>Microsoft Office PowerPoint</Application>
  <PresentationFormat>Affichage à l'écran (4:3)</PresentationFormat>
  <Paragraphs>822</Paragraphs>
  <Slides>89</Slides>
  <Notes>26</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89</vt:i4>
      </vt:variant>
    </vt:vector>
  </HeadingPairs>
  <TitlesOfParts>
    <vt:vector size="98" baseType="lpstr">
      <vt:lpstr>Arial</vt:lpstr>
      <vt:lpstr>Avenir Next</vt:lpstr>
      <vt:lpstr>Avenir Next Condensed</vt:lpstr>
      <vt:lpstr>Calibri</vt:lpstr>
      <vt:lpstr>Courier New</vt:lpstr>
      <vt:lpstr>Wingdings</vt:lpstr>
      <vt:lpstr>Modèle Croix-Rousse</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Douleur de l’hypochondre droit</vt:lpstr>
      <vt:lpstr>Douleur de l’hypochondre droit</vt:lpstr>
      <vt:lpstr>Douleur de l’hypochondre droit</vt:lpstr>
      <vt:lpstr>Douleur de l’hypochondre droit</vt:lpstr>
      <vt:lpstr>Douleur épigastrique</vt:lpstr>
      <vt:lpstr>Douleur épigastrique</vt:lpstr>
      <vt:lpstr>Douleur épigastrique</vt:lpstr>
      <vt:lpstr>Douleur épigastrique</vt:lpstr>
      <vt:lpstr>Douleur de l’hypochondre gauche</vt:lpstr>
      <vt:lpstr>Douleur de l’hypochondre gauche</vt:lpstr>
      <vt:lpstr>Douleur de l’hypochondre gauche</vt:lpstr>
      <vt:lpstr>Douleur de l’hypogastre</vt:lpstr>
      <vt:lpstr>Douleur de l’hypogastre</vt:lpstr>
      <vt:lpstr>Douleur de l’hypogastre</vt:lpstr>
      <vt:lpstr>Douleur du flanc / de la fosse iliaque droit(e)</vt:lpstr>
      <vt:lpstr>Douleur du flanc / de la fosse iliaque droit(e)</vt:lpstr>
      <vt:lpstr>Douleur du flanc / de la fosse iliaque droit(e)</vt:lpstr>
      <vt:lpstr>Douleur du flanc / de la fosse iliaque gauche</vt:lpstr>
      <vt:lpstr>Douleur du flanc / de la fosse iliaque gauche</vt:lpstr>
      <vt:lpstr>Douleur du flanc / de la fosse iliaque gauche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Synthèse</vt:lpstr>
      <vt:lpstr>SYNDROME OCCLUSIF DE l’adulte</vt:lpstr>
      <vt:lpstr>Cas clinique 1</vt:lpstr>
      <vt:lpstr>Cas clinique 1</vt:lpstr>
      <vt:lpstr>Cas clinique 1</vt:lpstr>
      <vt:lpstr>Cas clinique 1 </vt:lpstr>
      <vt:lpstr>Cas clinique 1 </vt:lpstr>
      <vt:lpstr>Présentation PowerPoint</vt:lpstr>
      <vt:lpstr>Présentation PowerPoint</vt:lpstr>
      <vt:lpstr>Cas clinique 1 </vt:lpstr>
      <vt:lpstr>Présentation PowerPoint</vt:lpstr>
      <vt:lpstr>Siège de l’occlusion</vt:lpstr>
      <vt:lpstr>Siège de l’occlusion</vt:lpstr>
      <vt:lpstr>Diagnostic etiologique de l’occlusion</vt:lpstr>
      <vt:lpstr>Mécanisme de l’occlusion</vt:lpstr>
      <vt:lpstr>Cas clinique 1</vt:lpstr>
      <vt:lpstr>Cas clinique 1</vt:lpstr>
      <vt:lpstr>Cas clinique 2</vt:lpstr>
      <vt:lpstr>Cas clinique 2</vt:lpstr>
      <vt:lpstr>Cas clinique 2</vt:lpstr>
      <vt:lpstr>Présentation PowerPoint</vt:lpstr>
      <vt:lpstr>Présentation PowerPoint</vt:lpstr>
      <vt:lpstr>Présentation PowerPoint</vt:lpstr>
      <vt:lpstr>Cas clinique 3</vt:lpstr>
      <vt:lpstr>Cas clinique 3 </vt:lpstr>
      <vt:lpstr>Cas clinique 3</vt:lpstr>
      <vt:lpstr>Présentation PowerPoint</vt:lpstr>
      <vt:lpstr>A retenir</vt:lpstr>
      <vt:lpstr>Prise en charge: Occlusion HAUTE</vt:lpstr>
      <vt:lpstr>Prise en charge: Occlusion BASSE</vt:lpstr>
      <vt:lpstr>Références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kayvan mohkam</dc:creator>
  <cp:lastModifiedBy>PASQUER, Arnaud</cp:lastModifiedBy>
  <cp:revision>52</cp:revision>
  <dcterms:created xsi:type="dcterms:W3CDTF">2018-08-28T12:19:52Z</dcterms:created>
  <dcterms:modified xsi:type="dcterms:W3CDTF">2022-11-29T06:48:43Z</dcterms:modified>
</cp:coreProperties>
</file>