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128" r:id="rId3"/>
    <p:sldId id="4169" r:id="rId4"/>
    <p:sldId id="4170" r:id="rId5"/>
    <p:sldId id="4177" r:id="rId6"/>
    <p:sldId id="4176" r:id="rId7"/>
    <p:sldId id="4178" r:id="rId8"/>
    <p:sldId id="4132" r:id="rId9"/>
    <p:sldId id="4181" r:id="rId10"/>
    <p:sldId id="4175" r:id="rId11"/>
    <p:sldId id="4182" r:id="rId12"/>
    <p:sldId id="4127" r:id="rId13"/>
    <p:sldId id="4174" r:id="rId14"/>
    <p:sldId id="4173" r:id="rId15"/>
    <p:sldId id="4172" r:id="rId16"/>
    <p:sldId id="4171" r:id="rId17"/>
    <p:sldId id="4179" r:id="rId1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ric stauffer" initials="es" lastIdx="6" clrIdx="0">
    <p:extLst>
      <p:ext uri="{19B8F6BF-5375-455C-9EA6-DF929625EA0E}">
        <p15:presenceInfo xmlns:p15="http://schemas.microsoft.com/office/powerpoint/2012/main" userId="25353733647448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FFF"/>
    <a:srgbClr val="A31621"/>
    <a:srgbClr val="3F8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/>
    <p:restoredTop sz="95788" autoAdjust="0"/>
  </p:normalViewPr>
  <p:slideViewPr>
    <p:cSldViewPr snapToGrid="0" snapToObjects="1">
      <p:cViewPr varScale="1">
        <p:scale>
          <a:sx n="83" d="100"/>
          <a:sy n="83" d="100"/>
        </p:scale>
        <p:origin x="38" y="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4A36-C67F-8F42-A2C3-F60811E272E1}" type="datetimeFigureOut">
              <a:rPr lang="en-FR" smtClean="0"/>
              <a:t>11/12/2023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E47C9-5F61-3D4E-B099-85FFB934C06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603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E47C9-5F61-3D4E-B099-85FFB934C06E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8232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E47C9-5F61-3D4E-B099-85FFB934C06E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972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E47C9-5F61-3D4E-B099-85FFB934C06E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8454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D0DF-65DF-C845-AB2C-B8ED565D0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3B2F7-6FCE-6648-A82A-0707733FE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883C0-78ED-BA48-AA51-E0B25BC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EA65-387A-6C4A-8FAB-5672577FC2C8}" type="datetime1">
              <a:rPr lang="fr-FR" smtClean="0"/>
              <a:t>12/11/2023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15CAD-3FF0-DA43-9785-2F66B4E8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01F95-3293-9749-9505-8039CBEF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5788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EE8E-D15C-FB45-8C60-34A8F2F0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916B3-7EBE-EC43-B958-9BBC0FAA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4A51-209C-7F4E-ADFF-1037D29F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00C2-9A19-AA4B-880F-FB8EEC7AA44E}" type="datetime1">
              <a:rPr lang="fr-FR" smtClean="0"/>
              <a:t>12/11/2023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5E7F-BBBF-BF4B-A442-8D8EFA30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952B0-994C-7F41-A1F5-8DE063FE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177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FB6CE-076B-DC4A-BBA2-BE0C607C3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4A30D-7FDD-3444-956A-6581CCF99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8B982-D0DD-D549-9187-7AAD59A3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8EFD-5FAB-3C4D-870F-29F24D2F8E34}" type="datetime1">
              <a:rPr lang="fr-FR" smtClean="0"/>
              <a:t>12/11/2023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B989-E333-3B49-B359-9230C4CE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D604C-330E-624E-80D2-ACE987F0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8477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6ECC-E099-F449-B6DD-7D78434C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B58E-460D-8D4B-87EE-B11188A7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F764-6E21-CB42-9882-91979FA0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D987-4B2F-E24E-A464-361C9F69200F}" type="datetime1">
              <a:rPr lang="fr-FR" smtClean="0"/>
              <a:t>12/11/2023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F6D2-514C-1A4E-890A-93BC3A44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3485B-3D46-6B4D-89E9-46F5CD8B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2994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3DB3-18F5-8845-A249-991FDFBC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AEFE-1E97-3742-9B2D-5C550455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C4F8-1D5B-D843-A1F1-0BF64A66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32BB-5177-214C-B8A5-0E49AFABC278}" type="datetime1">
              <a:rPr lang="fr-FR" smtClean="0"/>
              <a:t>12/11/2023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6220-E00A-574B-8444-C414788A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F53D3-9CF2-BE4D-A393-2F76F031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925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4B86-6BDA-1645-95D5-0D772393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69C7C-F153-3241-BB19-F70E7FA6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F6C24-117E-EC4D-A9C9-9AC5FBB9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94AB7-04F2-7F4B-848B-DED86252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2679-F99C-7B48-9B53-875B40521955}" type="datetime1">
              <a:rPr lang="fr-FR" smtClean="0"/>
              <a:t>12/11/2023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05C56-8ECC-F547-8AA7-D8F2099F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0D051-676B-3A41-B16B-1BCD2C90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869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A94C-4158-1D4F-ABD2-B7C3F6A4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19037-C110-F942-B2C4-02E3BB0A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6EB7E-DC13-1546-846F-1DE318DDB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8C59A-C07B-D746-9E03-772A9CC45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C12D2-75AC-784F-85D8-B77FF55AF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E1878-F1AD-E74F-88A1-C240993D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E9D5-5802-AB4D-BD7C-1DF3396A2F2F}" type="datetime1">
              <a:rPr lang="fr-FR" smtClean="0"/>
              <a:t>12/11/2023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9B94-877C-A74D-BB04-4F4DACF9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B5C16-0B79-8245-9566-22427CD4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4625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83F7-CBC5-1545-873A-40E9D107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BA41-9991-464C-BE62-73F3B343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2945-C785-0D47-AF1E-ED3E029CFAC6}" type="datetime1">
              <a:rPr lang="fr-FR" smtClean="0"/>
              <a:t>12/11/2023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85B5D-8332-BF4C-950D-093BB302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C39FB-9CA3-0542-9B29-DE18891C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3114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7F092-DE68-C447-8F01-FCCF0BB2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CE9A-8565-2749-977A-FC65D0A83137}" type="datetime1">
              <a:rPr lang="fr-FR" smtClean="0"/>
              <a:t>12/11/2023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39015-251C-2C4E-8A4D-50D4036A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79701-89B7-6B47-AC2D-06FE7D34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4825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BA45-CA41-0341-A042-A9AA9912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1B4E-B68D-B546-8118-F99338A4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53F46-BF85-C940-8B2E-52C2EA465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EEE3D-476B-6D41-9EE9-BB83F64C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A58-7A0A-A24D-A773-DD57CD1D97E4}" type="datetime1">
              <a:rPr lang="fr-FR" smtClean="0"/>
              <a:t>12/11/2023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B7753-18DE-7444-9B82-22DB8FFA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3A1C0-268F-6949-B58F-96D267AC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6779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877-D562-5343-B7B9-E9AA02F8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71BFC-E79B-1E41-8C5B-7A7BEF39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7FCCD-58C1-B74A-8EB5-49549D052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36BA-7DB4-AE48-A022-E1B47CB3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BB0B-451C-C646-B4CA-E1F07FF74D05}" type="datetime1">
              <a:rPr lang="fr-FR" smtClean="0"/>
              <a:t>12/11/2023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CE680-4D4C-3C4C-9DC0-24A4C932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62329-2102-984C-B520-9B97490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9858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05BA7-96DC-AC4F-8BAA-E3035E18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5C7A6-D910-9C40-98B1-26445D54B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7616-2F8B-6D47-A91D-DFAC2C7E4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26E8-EE48-4A4A-A10D-2A9BD4BFDD4F}" type="datetime1">
              <a:rPr lang="fr-FR" smtClean="0"/>
              <a:t>12/11/2023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283B-986B-1241-BE30-F878749A0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7404-4594-4B43-B2D2-BFCC72C62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9DFA-E35D-A845-8D99-1E0D5BBCF9BE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9984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5">
            <a:extLst>
              <a:ext uri="{FF2B5EF4-FFF2-40B4-BE49-F238E27FC236}">
                <a16:creationId xmlns:a16="http://schemas.microsoft.com/office/drawing/2014/main" id="{60FE035E-D7A0-B24F-A92B-FCCFD355BC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88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35">
            <a:extLst>
              <a:ext uri="{FF2B5EF4-FFF2-40B4-BE49-F238E27FC236}">
                <a16:creationId xmlns:a16="http://schemas.microsoft.com/office/drawing/2014/main" id="{21E7A5AE-3C52-3443-90A5-212B6F7EAC92}"/>
              </a:ext>
            </a:extLst>
          </p:cNvPr>
          <p:cNvSpPr/>
          <p:nvPr/>
        </p:nvSpPr>
        <p:spPr>
          <a:xfrm>
            <a:off x="8534400" y="0"/>
            <a:ext cx="3657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1A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FGSM 2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Physiologie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respiratoire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2F389-2605-4B43-935E-C61DECF909CB}"/>
              </a:ext>
            </a:extLst>
          </p:cNvPr>
          <p:cNvSpPr/>
          <p:nvPr/>
        </p:nvSpPr>
        <p:spPr>
          <a:xfrm>
            <a:off x="419548" y="934436"/>
            <a:ext cx="4591355" cy="232749"/>
          </a:xfrm>
          <a:prstGeom prst="rect">
            <a:avLst/>
          </a:prstGeom>
          <a:solidFill>
            <a:srgbClr val="A31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>
              <a:solidFill>
                <a:srgbClr val="A3162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B26B4-AF5C-2845-A047-EAA02DE3E768}"/>
              </a:ext>
            </a:extLst>
          </p:cNvPr>
          <p:cNvSpPr txBox="1"/>
          <p:nvPr/>
        </p:nvSpPr>
        <p:spPr>
          <a:xfrm>
            <a:off x="86720" y="678634"/>
            <a:ext cx="6137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Réponse à l’hypoxie : rôle de HIF</a:t>
            </a:r>
            <a:endParaRPr lang="id-ID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8EE29-9F54-AC4A-8EC8-3CCBA9994D4D}"/>
              </a:ext>
            </a:extLst>
          </p:cNvPr>
          <p:cNvSpPr/>
          <p:nvPr/>
        </p:nvSpPr>
        <p:spPr>
          <a:xfrm>
            <a:off x="180553" y="5089862"/>
            <a:ext cx="4233042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Emeric STAUFFER </a:t>
            </a: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(MD PhD)</a:t>
            </a: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Exploration Fonctionnelle Respiratoire, Médecine du Sport et de l’activité Physique</a:t>
            </a: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 du sommeil et des maladies respiratoires</a:t>
            </a: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Hôpital Croix Rousse, Hospices Civils de Lyon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4C48A2B-AB12-2445-8A30-8E4E8233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23" y="5872494"/>
            <a:ext cx="634730" cy="63473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25B3DF8-411F-454A-B012-E5419AEE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10" y="6020717"/>
            <a:ext cx="1703421" cy="43384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5428812-423B-964E-AECD-3A6156880F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" t="1357" r="460" b="810"/>
          <a:stretch/>
        </p:blipFill>
        <p:spPr>
          <a:xfrm>
            <a:off x="7288888" y="5851839"/>
            <a:ext cx="663787" cy="6553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2665A6-C0B3-284F-B6BB-ECD0A192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</a:t>
            </a:fld>
            <a:endParaRPr lang="en-FR"/>
          </a:p>
        </p:txBody>
      </p:sp>
      <p:pic>
        <p:nvPicPr>
          <p:cNvPr id="1026" name="Picture 2" descr="Hypoxia inducible factor (HIF) as a model for studying inhibition of  protein–protein interactions - Chemical Science (RSC Publishing)">
            <a:extLst>
              <a:ext uri="{FF2B5EF4-FFF2-40B4-BE49-F238E27FC236}">
                <a16:creationId xmlns:a16="http://schemas.microsoft.com/office/drawing/2014/main" id="{3B88AB5F-2F61-A1ED-8FA2-1FE991E1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851109"/>
            <a:ext cx="3390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4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68404E-04EE-7826-DDC1-55380739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10</a:t>
            </a:fld>
            <a:endParaRPr lang="en-FR"/>
          </a:p>
        </p:txBody>
      </p:sp>
      <p:pic>
        <p:nvPicPr>
          <p:cNvPr id="9224" name="Picture 8" descr="A novel HIF stabilizer in CKD | Haase Lab: Advancing HIF-based therapy">
            <a:extLst>
              <a:ext uri="{FF2B5EF4-FFF2-40B4-BE49-F238E27FC236}">
                <a16:creationId xmlns:a16="http://schemas.microsoft.com/office/drawing/2014/main" id="{C2CFAE55-9F38-F566-3FD2-32AE0A66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6" y="1189484"/>
            <a:ext cx="9991589" cy="56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FB412-890A-60CF-0424-33539C1CF23A}"/>
              </a:ext>
            </a:extLst>
          </p:cNvPr>
          <p:cNvSpPr/>
          <p:nvPr/>
        </p:nvSpPr>
        <p:spPr>
          <a:xfrm>
            <a:off x="-29499" y="-16620"/>
            <a:ext cx="12240000" cy="1248134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Les stabilisateurs de HIF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05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68404E-04EE-7826-DDC1-55380739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11</a:t>
            </a:fld>
            <a:endParaRPr lang="en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FB412-890A-60CF-0424-33539C1CF23A}"/>
              </a:ext>
            </a:extLst>
          </p:cNvPr>
          <p:cNvSpPr/>
          <p:nvPr/>
        </p:nvSpPr>
        <p:spPr>
          <a:xfrm>
            <a:off x="-29499" y="-16620"/>
            <a:ext cx="12240000" cy="1248134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Les stabilisateurs de HIF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pic>
        <p:nvPicPr>
          <p:cNvPr id="15362" name="Picture 2" descr="Things get broken: the hypoxia-inducible factor prolyl hydroxylases in ischemic heart disease | SpringerLink">
            <a:extLst>
              <a:ext uri="{FF2B5EF4-FFF2-40B4-BE49-F238E27FC236}">
                <a16:creationId xmlns:a16="http://schemas.microsoft.com/office/drawing/2014/main" id="{04C2E7DA-EE07-50E6-E53E-F98297DA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43" y="1410290"/>
            <a:ext cx="6952113" cy="52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7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374670-0686-43A1-8FCB-D670D70C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12</a:t>
            </a:fld>
            <a:endParaRPr lang="en-FR"/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E3A50AE7-3E6D-4BA1-9466-5D0F2375D3E9}"/>
              </a:ext>
            </a:extLst>
          </p:cNvPr>
          <p:cNvSpPr txBox="1"/>
          <p:nvPr/>
        </p:nvSpPr>
        <p:spPr>
          <a:xfrm>
            <a:off x="283080" y="297217"/>
            <a:ext cx="1190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3F88C5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Merci</a:t>
            </a:r>
            <a:r>
              <a:rPr lang="en-US" sz="66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endParaRPr lang="id-ID" sz="6600" b="1" dirty="0">
              <a:solidFill>
                <a:srgbClr val="A3162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pic>
        <p:nvPicPr>
          <p:cNvPr id="5" name="Picture 2" descr="A picture containing outdoor object, black, dark, pylon&#10;&#10;Description automatically generated">
            <a:extLst>
              <a:ext uri="{FF2B5EF4-FFF2-40B4-BE49-F238E27FC236}">
                <a16:creationId xmlns:a16="http://schemas.microsoft.com/office/drawing/2014/main" id="{EAC6942E-8A2C-4756-9586-BB02646D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6007">
            <a:off x="9050623" y="5903815"/>
            <a:ext cx="4758491" cy="31710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64" descr="A picture containing outdoor object, black, dark, pylon&#10;&#10;Description automatically generated">
            <a:extLst>
              <a:ext uri="{FF2B5EF4-FFF2-40B4-BE49-F238E27FC236}">
                <a16:creationId xmlns:a16="http://schemas.microsoft.com/office/drawing/2014/main" id="{BE824510-4031-48F9-B593-D40E5ED2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58049">
            <a:off x="9224191" y="-1194996"/>
            <a:ext cx="4758491" cy="31710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340" name="Picture 4" descr="Vascular Biology and Red Blood Cell team - LIBM laboratory - Home | Facebook">
            <a:extLst>
              <a:ext uri="{FF2B5EF4-FFF2-40B4-BE49-F238E27FC236}">
                <a16:creationId xmlns:a16="http://schemas.microsoft.com/office/drawing/2014/main" id="{D6FE3292-04C4-48CB-8544-C6BD64B6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16" y="49855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BM (@LIBM_lab) | Twitter">
            <a:extLst>
              <a:ext uri="{FF2B5EF4-FFF2-40B4-BE49-F238E27FC236}">
                <a16:creationId xmlns:a16="http://schemas.microsoft.com/office/drawing/2014/main" id="{6330ACB6-E78E-4D99-9F04-7A07C642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46" y="4912918"/>
            <a:ext cx="1740487" cy="17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57BC7DF-FFF6-4583-9ABD-84FB9934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0" y="5250980"/>
            <a:ext cx="1192734" cy="11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A6B4A8-D8C6-450C-AEE2-9EFC05604F7D}"/>
              </a:ext>
            </a:extLst>
          </p:cNvPr>
          <p:cNvSpPr txBox="1"/>
          <p:nvPr/>
        </p:nvSpPr>
        <p:spPr>
          <a:xfrm>
            <a:off x="1691605" y="5121443"/>
            <a:ext cx="528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r>
              <a:rPr lang="fr-FR" sz="1600" dirty="0"/>
              <a:t>Centre du sommeil et des maladies respiratoires</a:t>
            </a:r>
          </a:p>
          <a:p>
            <a:endParaRPr lang="fr-FR" sz="1600" dirty="0"/>
          </a:p>
          <a:p>
            <a:r>
              <a:rPr lang="fr-FR" sz="1600" dirty="0"/>
              <a:t>Exploration Fonctionnelle respiratoire médecine du sport et de l’activité physique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0F453C-C0A7-E166-E517-8F609F7F7E3E}"/>
              </a:ext>
            </a:extLst>
          </p:cNvPr>
          <p:cNvSpPr txBox="1"/>
          <p:nvPr/>
        </p:nvSpPr>
        <p:spPr>
          <a:xfrm>
            <a:off x="3651164" y="2742265"/>
            <a:ext cx="48896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200" u="sng" dirty="0">
                <a:solidFill>
                  <a:srgbClr val="41AFFF"/>
                </a:solidFill>
              </a:rPr>
              <a:t>emeric.stauffer@chu-lyon.fr</a:t>
            </a:r>
          </a:p>
        </p:txBody>
      </p:sp>
    </p:spTree>
    <p:extLst>
      <p:ext uri="{BB962C8B-B14F-4D97-AF65-F5344CB8AC3E}">
        <p14:creationId xmlns:p14="http://schemas.microsoft.com/office/powerpoint/2010/main" val="2236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66643-5086-37FB-8BC2-80596BB8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CBB264-645D-9BED-8C70-F27EB39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13</a:t>
            </a:fld>
            <a:endParaRPr lang="en-FR"/>
          </a:p>
        </p:txBody>
      </p:sp>
      <p:pic>
        <p:nvPicPr>
          <p:cNvPr id="8194" name="Picture 2" descr="Difference Between HIF-1 and HIF-2 in Tabular Form">
            <a:extLst>
              <a:ext uri="{FF2B5EF4-FFF2-40B4-BE49-F238E27FC236}">
                <a16:creationId xmlns:a16="http://schemas.microsoft.com/office/drawing/2014/main" id="{83CA73C5-6771-930E-4899-76924BD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42900"/>
            <a:ext cx="61912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1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1D143-5CF7-9432-C2E0-59116100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1FD432-19E9-85B5-A1AF-229364D3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14</a:t>
            </a:fld>
            <a:endParaRPr lang="en-FR"/>
          </a:p>
        </p:txBody>
      </p:sp>
      <p:pic>
        <p:nvPicPr>
          <p:cNvPr id="7170" name="Picture 2" descr="Treatment of anemia associated with chronic kidney disease with the HIF  prolyl hydroxylase inhibitor enarodustat: A review of the evidence -  Fujikawa - 2022 - Therapeutic Apheresis and Dialysis - Wiley Online Library">
            <a:extLst>
              <a:ext uri="{FF2B5EF4-FFF2-40B4-BE49-F238E27FC236}">
                <a16:creationId xmlns:a16="http://schemas.microsoft.com/office/drawing/2014/main" id="{458C6C07-93FB-CB9E-FD6D-AE7998AB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800"/>
            <a:ext cx="12192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2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0D6FF-0C8F-5B77-556E-940566F2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DC98CA-4480-23EA-6A11-A3F780A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15</a:t>
            </a:fld>
            <a:endParaRPr lang="en-F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4FF4636-19B1-0C33-43EA-A5968D2E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40631"/>
            <a:ext cx="8281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2D0F94-EDE0-A49B-5F15-BBE2AB59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16</a:t>
            </a:fld>
            <a:endParaRPr lang="en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D63839C-C10B-3810-4C53-7CC03FC2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21920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3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05577-1154-F708-6621-8550BD45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062509-82C0-5715-6722-FEA5779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17</a:t>
            </a:fld>
            <a:endParaRPr lang="en-FR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4B93FEE-6437-FA1D-B7FD-46477DD3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7" y="365125"/>
            <a:ext cx="11209425" cy="632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5">
            <a:extLst>
              <a:ext uri="{FF2B5EF4-FFF2-40B4-BE49-F238E27FC236}">
                <a16:creationId xmlns:a16="http://schemas.microsoft.com/office/drawing/2014/main" id="{188312AC-0D69-5248-8BB6-C595713F0CE8}"/>
              </a:ext>
            </a:extLst>
          </p:cNvPr>
          <p:cNvSpPr/>
          <p:nvPr/>
        </p:nvSpPr>
        <p:spPr>
          <a:xfrm>
            <a:off x="-57405" y="0"/>
            <a:ext cx="6544314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1A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6ECAE-A2B2-BE40-B58D-BAC7C64A6A21}"/>
              </a:ext>
            </a:extLst>
          </p:cNvPr>
          <p:cNvSpPr txBox="1"/>
          <p:nvPr/>
        </p:nvSpPr>
        <p:spPr>
          <a:xfrm>
            <a:off x="261782" y="320468"/>
            <a:ext cx="47530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Une </a:t>
            </a:r>
            <a:r>
              <a:rPr lang="en-US" sz="4400" b="1" dirty="0" err="1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découverte</a:t>
            </a:r>
            <a:r>
              <a:rPr lang="en-US" sz="44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majeure dans le </a:t>
            </a:r>
            <a:r>
              <a:rPr lang="en-US" sz="4400" b="1" dirty="0" err="1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domaine</a:t>
            </a:r>
            <a:r>
              <a:rPr lang="en-US" sz="44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de la </a:t>
            </a:r>
            <a:r>
              <a:rPr lang="en-US" sz="4400" b="1" dirty="0" err="1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physiologie</a:t>
            </a:r>
            <a:r>
              <a:rPr lang="en-US" sz="44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respiratoire</a:t>
            </a:r>
            <a:r>
              <a:rPr lang="en-US" sz="50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5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50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0FA0DEB8-92A9-9C0F-CD01-69A21379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6044"/>
            <a:ext cx="6922168" cy="692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4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5">
            <a:extLst>
              <a:ext uri="{FF2B5EF4-FFF2-40B4-BE49-F238E27FC236}">
                <a16:creationId xmlns:a16="http://schemas.microsoft.com/office/drawing/2014/main" id="{188312AC-0D69-5248-8BB6-C595713F0CE8}"/>
              </a:ext>
            </a:extLst>
          </p:cNvPr>
          <p:cNvSpPr/>
          <p:nvPr/>
        </p:nvSpPr>
        <p:spPr>
          <a:xfrm>
            <a:off x="-1" y="0"/>
            <a:ext cx="7647709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1A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age 12">
            <a:extLst>
              <a:ext uri="{FF2B5EF4-FFF2-40B4-BE49-F238E27FC236}">
                <a16:creationId xmlns:a16="http://schemas.microsoft.com/office/drawing/2014/main" id="{3C85CB0F-5D24-5343-8B88-44A3D1D0D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05" y="2126797"/>
            <a:ext cx="3275821" cy="2604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6ECAE-A2B2-BE40-B58D-BAC7C64A6A21}"/>
              </a:ext>
            </a:extLst>
          </p:cNvPr>
          <p:cNvSpPr txBox="1"/>
          <p:nvPr/>
        </p:nvSpPr>
        <p:spPr>
          <a:xfrm>
            <a:off x="869620" y="2126797"/>
            <a:ext cx="5392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L’hypoxie</a:t>
            </a:r>
            <a:r>
              <a:rPr lang="en-US" sz="50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5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50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32D8E-A5AB-DE4E-9354-2CD1D8BB04DB}"/>
              </a:ext>
            </a:extLst>
          </p:cNvPr>
          <p:cNvSpPr/>
          <p:nvPr/>
        </p:nvSpPr>
        <p:spPr>
          <a:xfrm>
            <a:off x="869620" y="2988571"/>
            <a:ext cx="6035901" cy="133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Circonstance au cours de laquelle la biodisponibilité en O</a:t>
            </a:r>
            <a:r>
              <a:rPr lang="fr-FR" baseline="-25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fr-F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dans un environnement donné est diminué.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DauphinPla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AA8A-79E7-CD48-B83F-F23430E6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3546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79C2E6-9797-5CCD-85AD-AD698623ECE9}"/>
              </a:ext>
            </a:extLst>
          </p:cNvPr>
          <p:cNvSpPr/>
          <p:nvPr/>
        </p:nvSpPr>
        <p:spPr>
          <a:xfrm>
            <a:off x="-29499" y="-16621"/>
            <a:ext cx="12240000" cy="1533787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Différents type d’hypoxie 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710A81-527C-5A86-F5BC-ABDDC05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4</a:t>
            </a:fld>
            <a:endParaRPr lang="en-FR"/>
          </a:p>
        </p:txBody>
      </p:sp>
      <p:pic>
        <p:nvPicPr>
          <p:cNvPr id="5" name="Picture 2" descr="Aucune description de photo disponible.">
            <a:extLst>
              <a:ext uri="{FF2B5EF4-FFF2-40B4-BE49-F238E27FC236}">
                <a16:creationId xmlns:a16="http://schemas.microsoft.com/office/drawing/2014/main" id="{12D7C0BC-E23E-0E2A-33F5-56F2AEFA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48" y="1517166"/>
            <a:ext cx="9493905" cy="53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2">
            <a:extLst>
              <a:ext uri="{FF2B5EF4-FFF2-40B4-BE49-F238E27FC236}">
                <a16:creationId xmlns:a16="http://schemas.microsoft.com/office/drawing/2014/main" id="{9ADF03E7-362C-C0B0-4C8E-BC05E532B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88" y="1929053"/>
            <a:ext cx="3275821" cy="26044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D83501F-6E98-4056-DE23-2223D7863F3F}"/>
              </a:ext>
            </a:extLst>
          </p:cNvPr>
          <p:cNvSpPr txBox="1"/>
          <p:nvPr/>
        </p:nvSpPr>
        <p:spPr>
          <a:xfrm>
            <a:off x="2265478" y="4945346"/>
            <a:ext cx="76500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/>
              <a:t>Une même conséquence l’hypoxie cellulaire</a:t>
            </a:r>
          </a:p>
        </p:txBody>
      </p:sp>
    </p:spTree>
    <p:extLst>
      <p:ext uri="{BB962C8B-B14F-4D97-AF65-F5344CB8AC3E}">
        <p14:creationId xmlns:p14="http://schemas.microsoft.com/office/powerpoint/2010/main" val="13396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79C2E6-9797-5CCD-85AD-AD698623ECE9}"/>
              </a:ext>
            </a:extLst>
          </p:cNvPr>
          <p:cNvSpPr/>
          <p:nvPr/>
        </p:nvSpPr>
        <p:spPr>
          <a:xfrm>
            <a:off x="-29499" y="-16621"/>
            <a:ext cx="12240000" cy="1533787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De la régulation de la synthèse de l’EPO à la découverte de HIF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710A81-527C-5A86-F5BC-ABDDC05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5</a:t>
            </a:fld>
            <a:endParaRPr lang="en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B76249-C48A-C2DC-410F-B5B39C8B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22" y="2506900"/>
            <a:ext cx="10459356" cy="1844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45FE3C2-C705-51D7-8FBB-AD5469C5F888}"/>
              </a:ext>
            </a:extLst>
          </p:cNvPr>
          <p:cNvSpPr txBox="1"/>
          <p:nvPr/>
        </p:nvSpPr>
        <p:spPr>
          <a:xfrm>
            <a:off x="378947" y="4879169"/>
            <a:ext cx="1142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L’étude du promoteur de l’EPO a permis de mettre en évidence une séquence </a:t>
            </a:r>
            <a:r>
              <a:rPr lang="fr-F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enhancer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en position 3’ non codante du gène (5’-TACGTGCT-3’) qui est sensible à l’hypoxie et qui a été nommée HRE </a:t>
            </a:r>
            <a:r>
              <a:rPr lang="fr-F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fr-F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hypoxia</a:t>
            </a:r>
            <a:r>
              <a:rPr lang="fr-F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response</a:t>
            </a:r>
            <a:r>
              <a:rPr lang="fr-F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</a:t>
            </a:r>
            <a:r>
              <a:rPr lang="fr-F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22292C-FB77-D6DF-1946-3C6B5D9FC6B3}"/>
              </a:ext>
            </a:extLst>
          </p:cNvPr>
          <p:cNvSpPr txBox="1"/>
          <p:nvPr/>
        </p:nvSpPr>
        <p:spPr>
          <a:xfrm>
            <a:off x="378947" y="6024012"/>
            <a:ext cx="883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Cette séquence fixe en condition d’hypoxie un complexe protéique nommé HIF-1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45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79C2E6-9797-5CCD-85AD-AD698623ECE9}"/>
              </a:ext>
            </a:extLst>
          </p:cNvPr>
          <p:cNvSpPr/>
          <p:nvPr/>
        </p:nvSpPr>
        <p:spPr>
          <a:xfrm>
            <a:off x="-29499" y="-16621"/>
            <a:ext cx="12240000" cy="1533787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Structure de HIF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710A81-527C-5A86-F5BC-ABDDC05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6</a:t>
            </a:fld>
            <a:endParaRPr lang="en-FR"/>
          </a:p>
        </p:txBody>
      </p:sp>
      <p:pic>
        <p:nvPicPr>
          <p:cNvPr id="12292" name="Picture 4" descr="Modeling of the HIF-1α-HIF-1 beta-HRE complex. (A) HIF-1α (red) and... |  Download Scientific Diagram">
            <a:extLst>
              <a:ext uri="{FF2B5EF4-FFF2-40B4-BE49-F238E27FC236}">
                <a16:creationId xmlns:a16="http://schemas.microsoft.com/office/drawing/2014/main" id="{B1B814BD-BD2C-A359-04AB-563F71F3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70" y="2061662"/>
            <a:ext cx="9463059" cy="30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A770F5D-1717-182C-E4B6-C1B07C43CF20}"/>
              </a:ext>
            </a:extLst>
          </p:cNvPr>
          <p:cNvSpPr txBox="1"/>
          <p:nvPr/>
        </p:nvSpPr>
        <p:spPr>
          <a:xfrm>
            <a:off x="1647135" y="5863389"/>
            <a:ext cx="888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 hétérodimère constitué des deux sous-unités HIF-1α et ARNT1/HIF-1ß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5188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710A81-527C-5A86-F5BC-ABDDC05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7</a:t>
            </a:fld>
            <a:endParaRPr lang="en-FR"/>
          </a:p>
        </p:txBody>
      </p:sp>
      <p:pic>
        <p:nvPicPr>
          <p:cNvPr id="2" name="Picture 6" descr="Brain Health — Tampa Bay Holistic Wellness">
            <a:extLst>
              <a:ext uri="{FF2B5EF4-FFF2-40B4-BE49-F238E27FC236}">
                <a16:creationId xmlns:a16="http://schemas.microsoft.com/office/drawing/2014/main" id="{4827E944-0CE3-DB94-3CD3-95BFF2A1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59" y="454962"/>
            <a:ext cx="8930882" cy="63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79C2E6-9797-5CCD-85AD-AD698623ECE9}"/>
              </a:ext>
            </a:extLst>
          </p:cNvPr>
          <p:cNvSpPr/>
          <p:nvPr/>
        </p:nvSpPr>
        <p:spPr>
          <a:xfrm>
            <a:off x="-29499" y="-16620"/>
            <a:ext cx="12240000" cy="1248134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Régulation de HIF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988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79C2E6-9797-5CCD-85AD-AD698623ECE9}"/>
              </a:ext>
            </a:extLst>
          </p:cNvPr>
          <p:cNvSpPr/>
          <p:nvPr/>
        </p:nvSpPr>
        <p:spPr>
          <a:xfrm>
            <a:off x="-29499" y="-16621"/>
            <a:ext cx="12240000" cy="2013864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Cascade des réponses induites par la stimulation de HIF-1 en hypoxie 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710A81-527C-5A86-F5BC-ABDDC05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8</a:t>
            </a:fld>
            <a:endParaRPr lang="en-FR"/>
          </a:p>
        </p:txBody>
      </p:sp>
      <p:pic>
        <p:nvPicPr>
          <p:cNvPr id="14338" name="Picture 2" descr="Pathways targeted by the hypoxia-inducible factor (HIF) via binding to... |  Download Scientific Diagram">
            <a:extLst>
              <a:ext uri="{FF2B5EF4-FFF2-40B4-BE49-F238E27FC236}">
                <a16:creationId xmlns:a16="http://schemas.microsoft.com/office/drawing/2014/main" id="{31BA54D0-67D8-91D2-9E5F-D3971381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213629"/>
            <a:ext cx="8096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2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68404E-04EE-7826-DDC1-55380739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9DFA-E35D-A845-8D99-1E0D5BBCF9BE}" type="slidenum">
              <a:rPr lang="en-FR" smtClean="0"/>
              <a:t>9</a:t>
            </a:fld>
            <a:endParaRPr lang="en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FB412-890A-60CF-0424-33539C1CF23A}"/>
              </a:ext>
            </a:extLst>
          </p:cNvPr>
          <p:cNvSpPr/>
          <p:nvPr/>
        </p:nvSpPr>
        <p:spPr>
          <a:xfrm>
            <a:off x="-29499" y="-16620"/>
            <a:ext cx="12240000" cy="1248134"/>
          </a:xfrm>
          <a:prstGeom prst="rect">
            <a:avLst/>
          </a:prstGeom>
          <a:gradFill flip="none" rotWithShape="1">
            <a:gsLst>
              <a:gs pos="3000">
                <a:srgbClr val="41AFFF"/>
              </a:gs>
              <a:gs pos="100000">
                <a:srgbClr val="3F88C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Les stabilisateurs de HIF</a:t>
            </a:r>
            <a:r>
              <a:rPr lang="en-US" sz="4800" b="1" dirty="0">
                <a:solidFill>
                  <a:srgbClr val="A3162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Rubik" pitchFamily="2" charset="-79"/>
                <a:ea typeface="Open Sans" panose="020B0606030504020204" pitchFamily="34" charset="0"/>
                <a:cs typeface="Rubik" pitchFamily="2" charset="-79"/>
              </a:rPr>
              <a:t> </a:t>
            </a:r>
            <a:endParaRPr lang="id-ID" sz="4800" b="1" dirty="0">
              <a:solidFill>
                <a:schemeClr val="bg1"/>
              </a:solidFill>
              <a:latin typeface="Rubik" pitchFamily="2" charset="-79"/>
              <a:ea typeface="Open Sans" panose="020B0606030504020204" pitchFamily="34" charset="0"/>
              <a:cs typeface="Rubik" pitchFamily="2" charset="-79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51D48F-9911-090B-3A1A-6B02EDC5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44" y="1355736"/>
            <a:ext cx="9504314" cy="53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0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Grand écran</PresentationFormat>
  <Paragraphs>63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DauphinPlain</vt:lpstr>
      <vt:lpstr>Open Sans</vt:lpstr>
      <vt:lpstr>Rubik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PITTET</dc:creator>
  <cp:lastModifiedBy>emeric stauffer</cp:lastModifiedBy>
  <cp:revision>48</cp:revision>
  <dcterms:created xsi:type="dcterms:W3CDTF">2021-11-21T16:16:06Z</dcterms:created>
  <dcterms:modified xsi:type="dcterms:W3CDTF">2023-11-13T12:57:03Z</dcterms:modified>
</cp:coreProperties>
</file>