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391" r:id="rId3"/>
    <p:sldId id="257" r:id="rId4"/>
    <p:sldId id="258" r:id="rId5"/>
    <p:sldId id="408" r:id="rId6"/>
    <p:sldId id="259" r:id="rId7"/>
    <p:sldId id="260" r:id="rId8"/>
    <p:sldId id="261" r:id="rId9"/>
    <p:sldId id="262" r:id="rId10"/>
    <p:sldId id="371" r:id="rId11"/>
    <p:sldId id="372" r:id="rId12"/>
    <p:sldId id="373" r:id="rId13"/>
    <p:sldId id="374" r:id="rId14"/>
    <p:sldId id="375" r:id="rId15"/>
    <p:sldId id="376" r:id="rId16"/>
    <p:sldId id="377" r:id="rId17"/>
    <p:sldId id="380" r:id="rId18"/>
    <p:sldId id="378" r:id="rId19"/>
    <p:sldId id="379" r:id="rId20"/>
    <p:sldId id="381" r:id="rId21"/>
    <p:sldId id="382" r:id="rId22"/>
    <p:sldId id="388" r:id="rId23"/>
    <p:sldId id="389" r:id="rId24"/>
    <p:sldId id="390" r:id="rId25"/>
    <p:sldId id="392" r:id="rId26"/>
    <p:sldId id="393" r:id="rId27"/>
    <p:sldId id="394" r:id="rId28"/>
    <p:sldId id="369" r:id="rId29"/>
    <p:sldId id="386" r:id="rId30"/>
    <p:sldId id="385" r:id="rId31"/>
    <p:sldId id="395" r:id="rId32"/>
    <p:sldId id="387" r:id="rId33"/>
    <p:sldId id="383" r:id="rId34"/>
    <p:sldId id="396" r:id="rId35"/>
    <p:sldId id="397" r:id="rId36"/>
    <p:sldId id="398" r:id="rId37"/>
    <p:sldId id="267" r:id="rId38"/>
    <p:sldId id="399" r:id="rId39"/>
    <p:sldId id="268" r:id="rId40"/>
    <p:sldId id="400" r:id="rId41"/>
    <p:sldId id="401" r:id="rId42"/>
    <p:sldId id="402" r:id="rId43"/>
    <p:sldId id="405" r:id="rId44"/>
    <p:sldId id="288" r:id="rId45"/>
    <p:sldId id="406" r:id="rId46"/>
    <p:sldId id="407" r:id="rId47"/>
    <p:sldId id="409" r:id="rId48"/>
    <p:sldId id="410" r:id="rId49"/>
    <p:sldId id="411" r:id="rId50"/>
    <p:sldId id="412" r:id="rId51"/>
    <p:sldId id="413" r:id="rId52"/>
    <p:sldId id="414"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5217" autoAdjust="0"/>
  </p:normalViewPr>
  <p:slideViewPr>
    <p:cSldViewPr snapToGrid="0">
      <p:cViewPr varScale="1">
        <p:scale>
          <a:sx n="83" d="100"/>
          <a:sy n="83" d="100"/>
        </p:scale>
        <p:origin x="59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ail NOURREDINE" userId="eea3293e3d666b54" providerId="LiveId" clId="{495E4FBC-6A6D-4F1C-8D8C-AC1E32B7B834}"/>
    <pc:docChg chg="custSel addSld delSld modSld">
      <pc:chgData name="Mikail NOURREDINE" userId="eea3293e3d666b54" providerId="LiveId" clId="{495E4FBC-6A6D-4F1C-8D8C-AC1E32B7B834}" dt="2021-11-30T16:57:32.991" v="114" actId="47"/>
      <pc:docMkLst>
        <pc:docMk/>
      </pc:docMkLst>
      <pc:sldChg chg="modSp mod">
        <pc:chgData name="Mikail NOURREDINE" userId="eea3293e3d666b54" providerId="LiveId" clId="{495E4FBC-6A6D-4F1C-8D8C-AC1E32B7B834}" dt="2021-11-12T10:40:08.836" v="4" actId="20577"/>
        <pc:sldMkLst>
          <pc:docMk/>
          <pc:sldMk cId="2021371801" sldId="372"/>
        </pc:sldMkLst>
        <pc:spChg chg="mod">
          <ac:chgData name="Mikail NOURREDINE" userId="eea3293e3d666b54" providerId="LiveId" clId="{495E4FBC-6A6D-4F1C-8D8C-AC1E32B7B834}" dt="2021-11-12T10:40:08.836" v="4" actId="20577"/>
          <ac:spMkLst>
            <pc:docMk/>
            <pc:sldMk cId="2021371801" sldId="372"/>
            <ac:spMk id="2" creationId="{04E25245-D5E5-4BBF-8774-9A9F7001CCBE}"/>
          </ac:spMkLst>
        </pc:spChg>
      </pc:sldChg>
      <pc:sldChg chg="modSp mod">
        <pc:chgData name="Mikail NOURREDINE" userId="eea3293e3d666b54" providerId="LiveId" clId="{495E4FBC-6A6D-4F1C-8D8C-AC1E32B7B834}" dt="2021-11-12T10:46:08.341" v="70" actId="20577"/>
        <pc:sldMkLst>
          <pc:docMk/>
          <pc:sldMk cId="3471085972" sldId="373"/>
        </pc:sldMkLst>
        <pc:spChg chg="mod">
          <ac:chgData name="Mikail NOURREDINE" userId="eea3293e3d666b54" providerId="LiveId" clId="{495E4FBC-6A6D-4F1C-8D8C-AC1E32B7B834}" dt="2021-11-12T10:45:55.557" v="67" actId="27636"/>
          <ac:spMkLst>
            <pc:docMk/>
            <pc:sldMk cId="3471085972" sldId="373"/>
            <ac:spMk id="2" creationId="{66D7A131-B943-4A61-BD1D-B4B8B565ABD2}"/>
          </ac:spMkLst>
        </pc:spChg>
        <pc:spChg chg="mod">
          <ac:chgData name="Mikail NOURREDINE" userId="eea3293e3d666b54" providerId="LiveId" clId="{495E4FBC-6A6D-4F1C-8D8C-AC1E32B7B834}" dt="2021-11-12T10:46:08.341" v="70" actId="20577"/>
          <ac:spMkLst>
            <pc:docMk/>
            <pc:sldMk cId="3471085972" sldId="373"/>
            <ac:spMk id="4" creationId="{B435FADF-5D8A-44C1-AD17-1F076D47645D}"/>
          </ac:spMkLst>
        </pc:spChg>
      </pc:sldChg>
      <pc:sldChg chg="modSp mod">
        <pc:chgData name="Mikail NOURREDINE" userId="eea3293e3d666b54" providerId="LiveId" clId="{495E4FBC-6A6D-4F1C-8D8C-AC1E32B7B834}" dt="2021-11-12T10:46:30.034" v="71" actId="113"/>
        <pc:sldMkLst>
          <pc:docMk/>
          <pc:sldMk cId="412017969" sldId="374"/>
        </pc:sldMkLst>
        <pc:spChg chg="mod">
          <ac:chgData name="Mikail NOURREDINE" userId="eea3293e3d666b54" providerId="LiveId" clId="{495E4FBC-6A6D-4F1C-8D8C-AC1E32B7B834}" dt="2021-11-12T10:40:20.200" v="17" actId="20577"/>
          <ac:spMkLst>
            <pc:docMk/>
            <pc:sldMk cId="412017969" sldId="374"/>
            <ac:spMk id="2" creationId="{1FC2AA7D-282B-4DC2-95E5-7EDBECF66930}"/>
          </ac:spMkLst>
        </pc:spChg>
        <pc:spChg chg="mod">
          <ac:chgData name="Mikail NOURREDINE" userId="eea3293e3d666b54" providerId="LiveId" clId="{495E4FBC-6A6D-4F1C-8D8C-AC1E32B7B834}" dt="2021-11-12T10:46:30.034" v="71" actId="113"/>
          <ac:spMkLst>
            <pc:docMk/>
            <pc:sldMk cId="412017969" sldId="374"/>
            <ac:spMk id="4" creationId="{AB83709B-1B49-431E-92AD-09B6F16CC655}"/>
          </ac:spMkLst>
        </pc:spChg>
      </pc:sldChg>
      <pc:sldChg chg="modSp mod">
        <pc:chgData name="Mikail NOURREDINE" userId="eea3293e3d666b54" providerId="LiveId" clId="{495E4FBC-6A6D-4F1C-8D8C-AC1E32B7B834}" dt="2021-11-12T10:40:22.766" v="18" actId="20577"/>
        <pc:sldMkLst>
          <pc:docMk/>
          <pc:sldMk cId="410323991" sldId="375"/>
        </pc:sldMkLst>
        <pc:spChg chg="mod">
          <ac:chgData name="Mikail NOURREDINE" userId="eea3293e3d666b54" providerId="LiveId" clId="{495E4FBC-6A6D-4F1C-8D8C-AC1E32B7B834}" dt="2021-11-12T10:40:22.766" v="18" actId="20577"/>
          <ac:spMkLst>
            <pc:docMk/>
            <pc:sldMk cId="410323991" sldId="375"/>
            <ac:spMk id="2" creationId="{AC7B4C9F-3BB3-4855-B9A9-EB6434BB03C0}"/>
          </ac:spMkLst>
        </pc:spChg>
      </pc:sldChg>
      <pc:sldChg chg="modSp mod">
        <pc:chgData name="Mikail NOURREDINE" userId="eea3293e3d666b54" providerId="LiveId" clId="{495E4FBC-6A6D-4F1C-8D8C-AC1E32B7B834}" dt="2021-11-12T10:40:55.997" v="36" actId="20577"/>
        <pc:sldMkLst>
          <pc:docMk/>
          <pc:sldMk cId="2777819674" sldId="382"/>
        </pc:sldMkLst>
        <pc:spChg chg="mod">
          <ac:chgData name="Mikail NOURREDINE" userId="eea3293e3d666b54" providerId="LiveId" clId="{495E4FBC-6A6D-4F1C-8D8C-AC1E32B7B834}" dt="2021-11-12T10:40:55.997" v="36" actId="20577"/>
          <ac:spMkLst>
            <pc:docMk/>
            <pc:sldMk cId="2777819674" sldId="382"/>
            <ac:spMk id="3" creationId="{3B51B315-078C-43FB-91A9-6C72367C8EC2}"/>
          </ac:spMkLst>
        </pc:spChg>
      </pc:sldChg>
      <pc:sldChg chg="modSp mod">
        <pc:chgData name="Mikail NOURREDINE" userId="eea3293e3d666b54" providerId="LiveId" clId="{495E4FBC-6A6D-4F1C-8D8C-AC1E32B7B834}" dt="2021-11-12T10:41:09.812" v="40" actId="1076"/>
        <pc:sldMkLst>
          <pc:docMk/>
          <pc:sldMk cId="1360148870" sldId="388"/>
        </pc:sldMkLst>
        <pc:spChg chg="mod">
          <ac:chgData name="Mikail NOURREDINE" userId="eea3293e3d666b54" providerId="LiveId" clId="{495E4FBC-6A6D-4F1C-8D8C-AC1E32B7B834}" dt="2021-11-12T10:41:03.821" v="37" actId="1076"/>
          <ac:spMkLst>
            <pc:docMk/>
            <pc:sldMk cId="1360148870" sldId="388"/>
            <ac:spMk id="3" creationId="{CDE4C39B-DCF5-4996-B777-4915064018F7}"/>
          </ac:spMkLst>
        </pc:spChg>
        <pc:picChg chg="mod">
          <ac:chgData name="Mikail NOURREDINE" userId="eea3293e3d666b54" providerId="LiveId" clId="{495E4FBC-6A6D-4F1C-8D8C-AC1E32B7B834}" dt="2021-11-12T10:41:09.812" v="40" actId="1076"/>
          <ac:picMkLst>
            <pc:docMk/>
            <pc:sldMk cId="1360148870" sldId="388"/>
            <ac:picMk id="7" creationId="{ECEDECA6-CD6F-4236-B97F-9513A3A182B1}"/>
          </ac:picMkLst>
        </pc:picChg>
      </pc:sldChg>
      <pc:sldChg chg="modSp mod">
        <pc:chgData name="Mikail NOURREDINE" userId="eea3293e3d666b54" providerId="LiveId" clId="{495E4FBC-6A6D-4F1C-8D8C-AC1E32B7B834}" dt="2021-11-12T13:14:03.644" v="111" actId="20577"/>
        <pc:sldMkLst>
          <pc:docMk/>
          <pc:sldMk cId="3856243815" sldId="414"/>
        </pc:sldMkLst>
        <pc:spChg chg="mod">
          <ac:chgData name="Mikail NOURREDINE" userId="eea3293e3d666b54" providerId="LiveId" clId="{495E4FBC-6A6D-4F1C-8D8C-AC1E32B7B834}" dt="2021-11-12T13:14:03.644" v="111" actId="20577"/>
          <ac:spMkLst>
            <pc:docMk/>
            <pc:sldMk cId="3856243815" sldId="414"/>
            <ac:spMk id="3" creationId="{69DDBCB2-257D-41D0-8C65-CFE7EB726E7B}"/>
          </ac:spMkLst>
        </pc:spChg>
      </pc:sldChg>
      <pc:sldChg chg="modSp del mod modNotesTx">
        <pc:chgData name="Mikail NOURREDINE" userId="eea3293e3d666b54" providerId="LiveId" clId="{495E4FBC-6A6D-4F1C-8D8C-AC1E32B7B834}" dt="2021-11-30T16:57:32.991" v="114" actId="47"/>
        <pc:sldMkLst>
          <pc:docMk/>
          <pc:sldMk cId="492301388" sldId="415"/>
        </pc:sldMkLst>
        <pc:spChg chg="mod">
          <ac:chgData name="Mikail NOURREDINE" userId="eea3293e3d666b54" providerId="LiveId" clId="{495E4FBC-6A6D-4F1C-8D8C-AC1E32B7B834}" dt="2021-11-12T10:50:05.867" v="81" actId="14100"/>
          <ac:spMkLst>
            <pc:docMk/>
            <pc:sldMk cId="492301388" sldId="415"/>
            <ac:spMk id="2" creationId="{D8148F58-A507-4D23-A6D8-9F1BD1736130}"/>
          </ac:spMkLst>
        </pc:spChg>
        <pc:spChg chg="mod">
          <ac:chgData name="Mikail NOURREDINE" userId="eea3293e3d666b54" providerId="LiveId" clId="{495E4FBC-6A6D-4F1C-8D8C-AC1E32B7B834}" dt="2021-11-12T10:50:00.220" v="79" actId="1076"/>
          <ac:spMkLst>
            <pc:docMk/>
            <pc:sldMk cId="492301388" sldId="415"/>
            <ac:spMk id="3" creationId="{F1EFBFC7-EF91-4C39-B41E-0D96EBA0CD93}"/>
          </ac:spMkLst>
        </pc:spChg>
      </pc:sldChg>
      <pc:sldChg chg="modSp new del mod modNotesTx">
        <pc:chgData name="Mikail NOURREDINE" userId="eea3293e3d666b54" providerId="LiveId" clId="{495E4FBC-6A6D-4F1C-8D8C-AC1E32B7B834}" dt="2021-11-30T16:57:32.991" v="114" actId="47"/>
        <pc:sldMkLst>
          <pc:docMk/>
          <pc:sldMk cId="3573753688" sldId="416"/>
        </pc:sldMkLst>
        <pc:spChg chg="mod">
          <ac:chgData name="Mikail NOURREDINE" userId="eea3293e3d666b54" providerId="LiveId" clId="{495E4FBC-6A6D-4F1C-8D8C-AC1E32B7B834}" dt="2021-11-12T10:50:58.420" v="90" actId="403"/>
          <ac:spMkLst>
            <pc:docMk/>
            <pc:sldMk cId="3573753688" sldId="416"/>
            <ac:spMk id="2" creationId="{B3C08FD2-6787-4282-B4F0-10C21B7EDE67}"/>
          </ac:spMkLst>
        </pc:spChg>
        <pc:spChg chg="mod">
          <ac:chgData name="Mikail NOURREDINE" userId="eea3293e3d666b54" providerId="LiveId" clId="{495E4FBC-6A6D-4F1C-8D8C-AC1E32B7B834}" dt="2021-11-12T10:51:17.759" v="96" actId="113"/>
          <ac:spMkLst>
            <pc:docMk/>
            <pc:sldMk cId="3573753688" sldId="416"/>
            <ac:spMk id="3" creationId="{FCD9A671-C947-466E-A35A-7A06FC280469}"/>
          </ac:spMkLst>
        </pc:spChg>
      </pc:sldChg>
      <pc:sldChg chg="modSp new del mod modNotesTx">
        <pc:chgData name="Mikail NOURREDINE" userId="eea3293e3d666b54" providerId="LiveId" clId="{495E4FBC-6A6D-4F1C-8D8C-AC1E32B7B834}" dt="2021-11-30T16:57:32.991" v="114" actId="47"/>
        <pc:sldMkLst>
          <pc:docMk/>
          <pc:sldMk cId="3130182306" sldId="417"/>
        </pc:sldMkLst>
        <pc:spChg chg="mod">
          <ac:chgData name="Mikail NOURREDINE" userId="eea3293e3d666b54" providerId="LiveId" clId="{495E4FBC-6A6D-4F1C-8D8C-AC1E32B7B834}" dt="2021-11-12T10:51:55.074" v="105" actId="1076"/>
          <ac:spMkLst>
            <pc:docMk/>
            <pc:sldMk cId="3130182306" sldId="417"/>
            <ac:spMk id="2" creationId="{BFB329B7-F75D-46BD-BA13-6652CF26670F}"/>
          </ac:spMkLst>
        </pc:spChg>
        <pc:spChg chg="mod">
          <ac:chgData name="Mikail NOURREDINE" userId="eea3293e3d666b54" providerId="LiveId" clId="{495E4FBC-6A6D-4F1C-8D8C-AC1E32B7B834}" dt="2021-11-12T10:52:03.838" v="107" actId="113"/>
          <ac:spMkLst>
            <pc:docMk/>
            <pc:sldMk cId="3130182306" sldId="417"/>
            <ac:spMk id="3" creationId="{A4605C61-FA3E-4F91-8869-B36A5D98356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04FEB0-851F-42BD-B30C-66572969CB8B}" type="datetimeFigureOut">
              <a:rPr lang="fr-FR" smtClean="0"/>
              <a:t>30/11/2021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738FE0-F37A-45E8-8DAD-AFAEE3D9BFFE}" type="slidenum">
              <a:rPr lang="fr-FR" smtClean="0"/>
              <a:t>‹N°›</a:t>
            </a:fld>
            <a:endParaRPr lang="fr-FR"/>
          </a:p>
        </p:txBody>
      </p:sp>
    </p:spTree>
    <p:extLst>
      <p:ext uri="{BB962C8B-B14F-4D97-AF65-F5344CB8AC3E}">
        <p14:creationId xmlns:p14="http://schemas.microsoft.com/office/powerpoint/2010/main" val="3627945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5738FE0-F37A-45E8-8DAD-AFAEE3D9BFFE}" type="slidenum">
              <a:rPr lang="fr-FR" smtClean="0"/>
              <a:t>5</a:t>
            </a:fld>
            <a:endParaRPr lang="fr-FR"/>
          </a:p>
        </p:txBody>
      </p:sp>
    </p:spTree>
    <p:extLst>
      <p:ext uri="{BB962C8B-B14F-4D97-AF65-F5344CB8AC3E}">
        <p14:creationId xmlns:p14="http://schemas.microsoft.com/office/powerpoint/2010/main" val="1633020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Le lithium est l’élément chimique de numéro atomique 3. C’est un métal alcalin. Sa propriété sédative à été découvert en 1949 par John Cade d’abord sur des cochons d’Indes, puis sur lui-même en essayant de trouver une dose de sécurité. Mais les recherches ont été arrêtées devant la faible marge thérapeutique avec un grand risque de toxicité.</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Le dosage plasmatique a permis une sécurisation de ce traitement et c’est en 1970 que Morgan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Schou</a:t>
            </a:r>
            <a:r>
              <a:rPr lang="fr-FR" sz="1800" dirty="0">
                <a:effectLst/>
                <a:latin typeface="Calibri" panose="020F0502020204030204" pitchFamily="34" charset="0"/>
                <a:ea typeface="Calibri" panose="020F0502020204030204" pitchFamily="34" charset="0"/>
                <a:cs typeface="Times New Roman" panose="02020603050405020304" pitchFamily="18" charset="0"/>
              </a:rPr>
              <a:t> publie le premier essai randomisé montrant l’efficacité du lithium dans la manie aigüe.</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Très réactifs le Lithium existe uniquement sous forme d’ion à l’état naturel. Actuellement on l’extrait de roches, d’argiles et de saumures sur des champs tel que l’image d’introduction du chapitre.</a:t>
            </a:r>
          </a:p>
          <a:p>
            <a:endParaRPr lang="fr-FR" dirty="0"/>
          </a:p>
        </p:txBody>
      </p:sp>
      <p:sp>
        <p:nvSpPr>
          <p:cNvPr id="4" name="Espace réservé du numéro de diapositive 3"/>
          <p:cNvSpPr>
            <a:spLocks noGrp="1"/>
          </p:cNvSpPr>
          <p:nvPr>
            <p:ph type="sldNum" sz="quarter" idx="5"/>
          </p:nvPr>
        </p:nvSpPr>
        <p:spPr/>
        <p:txBody>
          <a:bodyPr/>
          <a:lstStyle/>
          <a:p>
            <a:fld id="{45738FE0-F37A-45E8-8DAD-AFAEE3D9BFFE}" type="slidenum">
              <a:rPr lang="fr-FR" smtClean="0"/>
              <a:t>40</a:t>
            </a:fld>
            <a:endParaRPr lang="fr-FR"/>
          </a:p>
        </p:txBody>
      </p:sp>
    </p:spTree>
    <p:extLst>
      <p:ext uri="{BB962C8B-B14F-4D97-AF65-F5344CB8AC3E}">
        <p14:creationId xmlns:p14="http://schemas.microsoft.com/office/powerpoint/2010/main" val="1848773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Afin de comprendre (et non apprendre bêtement) les facteurs majorant ou diminuant la lithémie il faut s’attarder un temps sur la pharmacocinétique du Lithium.</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L’Absorption est rapide et complète au niveau digestif. Puis il diffuse de manière rapide dans tous les tissus via des transporteurs ou des canaux, en se substituant au sodium. Il est sous forme libre, donc active, dans le plasma. Il ne subit pas de métabolisation. Et sera éliminé par le rein. Cependant le lithium est réabsorbé activement au niveau tubulaire en compétition avec le sodium. Il faut donc prêter attention aux situations susceptibles d’augmenter la lithémie : </a:t>
            </a:r>
          </a:p>
          <a:p>
            <a:pPr marL="342900" lvl="0" indent="-342900">
              <a:lnSpc>
                <a:spcPct val="107000"/>
              </a:lnSpc>
              <a:spcAft>
                <a:spcPts val="800"/>
              </a:spcAft>
              <a:buClr>
                <a:srgbClr val="000000"/>
              </a:buClr>
              <a:buFont typeface="Arial" panose="020B060402020202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Au niveau de la filtration glomérulaire : filtration glomérulaire diminuée par les AINS, les inhibiteurs de l’enzyme de conversion, l’insuffisance rénale ce qui augmentera la lithémie.</a:t>
            </a:r>
          </a:p>
          <a:p>
            <a:pPr marL="342900" lvl="0" indent="-342900">
              <a:lnSpc>
                <a:spcPct val="107000"/>
              </a:lnSpc>
              <a:spcAft>
                <a:spcPts val="800"/>
              </a:spcAft>
              <a:buClr>
                <a:srgbClr val="000000"/>
              </a:buClr>
              <a:buFont typeface="Arial" panose="020B060402020202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Au niveau tubulaire : réabsorption tubulaire du lithium augmentée en cas de régime sans sel, prises diurétiques, déshydratation. </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Nous n’allons pas faire une liste des facteurs diminuant et majorant la lithémie car la plupart peuvent être retrouvés avec ce raisonnement.</a:t>
            </a:r>
          </a:p>
          <a:p>
            <a:endParaRPr lang="fr-FR" dirty="0"/>
          </a:p>
        </p:txBody>
      </p:sp>
      <p:sp>
        <p:nvSpPr>
          <p:cNvPr id="4" name="Espace réservé du numéro de diapositive 3"/>
          <p:cNvSpPr>
            <a:spLocks noGrp="1"/>
          </p:cNvSpPr>
          <p:nvPr>
            <p:ph type="sldNum" sz="quarter" idx="5"/>
          </p:nvPr>
        </p:nvSpPr>
        <p:spPr/>
        <p:txBody>
          <a:bodyPr/>
          <a:lstStyle/>
          <a:p>
            <a:fld id="{45738FE0-F37A-45E8-8DAD-AFAEE3D9BFFE}" type="slidenum">
              <a:rPr lang="fr-FR" smtClean="0"/>
              <a:t>41</a:t>
            </a:fld>
            <a:endParaRPr lang="fr-FR"/>
          </a:p>
        </p:txBody>
      </p:sp>
    </p:spTree>
    <p:extLst>
      <p:ext uri="{BB962C8B-B14F-4D97-AF65-F5344CB8AC3E}">
        <p14:creationId xmlns:p14="http://schemas.microsoft.com/office/powerpoint/2010/main" val="1284716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5738FE0-F37A-45E8-8DAD-AFAEE3D9BFFE}" type="slidenum">
              <a:rPr lang="fr-FR" smtClean="0"/>
              <a:t>42</a:t>
            </a:fld>
            <a:endParaRPr lang="fr-FR"/>
          </a:p>
        </p:txBody>
      </p:sp>
    </p:spTree>
    <p:extLst>
      <p:ext uri="{BB962C8B-B14F-4D97-AF65-F5344CB8AC3E}">
        <p14:creationId xmlns:p14="http://schemas.microsoft.com/office/powerpoint/2010/main" val="3711269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La prescription initiale est annuelle et réservée aux psychiatres. De plus il y aura un accord de soins obligatoire signé par la patiente ou son représentant légal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et</a:t>
            </a:r>
            <a:r>
              <a:rPr lang="fr-FR" sz="1800" dirty="0">
                <a:effectLst/>
                <a:latin typeface="Calibri" panose="020F0502020204030204" pitchFamily="34" charset="0"/>
                <a:ea typeface="Calibri" panose="020F0502020204030204" pitchFamily="34" charset="0"/>
                <a:cs typeface="Times New Roman" panose="02020603050405020304" pitchFamily="18" charset="0"/>
              </a:rPr>
              <a:t> par le psychiatre. Il sera à renouveler annuellement.</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A la pharmacie la délivrance se fera uniquement en présence de l’ordonnance du psychiatre et de l’accord de soins; (+ de l’ordonnance du généraliste en cas de renouvellement).</a:t>
            </a:r>
          </a:p>
          <a:p>
            <a:endParaRPr lang="fr-FR" dirty="0"/>
          </a:p>
        </p:txBody>
      </p:sp>
      <p:sp>
        <p:nvSpPr>
          <p:cNvPr id="4" name="Espace réservé du numéro de diapositive 3"/>
          <p:cNvSpPr>
            <a:spLocks noGrp="1"/>
          </p:cNvSpPr>
          <p:nvPr>
            <p:ph type="sldNum" sz="quarter" idx="5"/>
          </p:nvPr>
        </p:nvSpPr>
        <p:spPr/>
        <p:txBody>
          <a:bodyPr/>
          <a:lstStyle/>
          <a:p>
            <a:fld id="{45738FE0-F37A-45E8-8DAD-AFAEE3D9BFFE}" type="slidenum">
              <a:rPr lang="fr-FR" smtClean="0"/>
              <a:t>43</a:t>
            </a:fld>
            <a:endParaRPr lang="fr-FR"/>
          </a:p>
        </p:txBody>
      </p:sp>
    </p:spTree>
    <p:extLst>
      <p:ext uri="{BB962C8B-B14F-4D97-AF65-F5344CB8AC3E}">
        <p14:creationId xmlns:p14="http://schemas.microsoft.com/office/powerpoint/2010/main" val="1545964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5738FE0-F37A-45E8-8DAD-AFAEE3D9BFFE}" type="slidenum">
              <a:rPr lang="fr-FR" smtClean="0"/>
              <a:t>46</a:t>
            </a:fld>
            <a:endParaRPr lang="fr-FR"/>
          </a:p>
        </p:txBody>
      </p:sp>
    </p:spTree>
    <p:extLst>
      <p:ext uri="{BB962C8B-B14F-4D97-AF65-F5344CB8AC3E}">
        <p14:creationId xmlns:p14="http://schemas.microsoft.com/office/powerpoint/2010/main" val="36557136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914449"/>
            <a:ext cx="9143999" cy="1967410"/>
          </a:xfrm>
        </p:spPr>
        <p:txBody>
          <a:bodyPr anchor="b"/>
          <a:lstStyle>
            <a:lvl1pPr algn="ctr">
              <a:defRPr sz="6000">
                <a:solidFill>
                  <a:schemeClr val="accent5">
                    <a:lumMod val="75000"/>
                  </a:schemeClr>
                </a:solidFill>
                <a:latin typeface="Lato" panose="020F0502020204030203"/>
              </a:defRPr>
            </a:lvl1pPr>
          </a:lstStyle>
          <a:p>
            <a:r>
              <a:rPr lang="fr-FR"/>
              <a:t>Modifiez le style du titre</a:t>
            </a:r>
            <a:endParaRPr lang="en-US" dirty="0"/>
          </a:p>
        </p:txBody>
      </p:sp>
      <p:sp>
        <p:nvSpPr>
          <p:cNvPr id="3" name="Subtitle 2"/>
          <p:cNvSpPr>
            <a:spLocks noGrp="1"/>
          </p:cNvSpPr>
          <p:nvPr>
            <p:ph type="subTitle" idx="1" hasCustomPrompt="1"/>
          </p:nvPr>
        </p:nvSpPr>
        <p:spPr>
          <a:xfrm>
            <a:off x="1523999" y="4640362"/>
            <a:ext cx="9144000" cy="4166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Mikaïl Nourredine</a:t>
            </a:r>
            <a:endParaRPr lang="en-US" dirty="0"/>
          </a:p>
        </p:txBody>
      </p:sp>
      <p:sp>
        <p:nvSpPr>
          <p:cNvPr id="4" name="Date Placeholder 3"/>
          <p:cNvSpPr>
            <a:spLocks noGrp="1"/>
          </p:cNvSpPr>
          <p:nvPr>
            <p:ph type="dt" sz="half" idx="10"/>
          </p:nvPr>
        </p:nvSpPr>
        <p:spPr/>
        <p:txBody>
          <a:bodyPr/>
          <a:lstStyle/>
          <a:p>
            <a:fld id="{90280379-7AB3-471D-9BA9-BDC0E2077A4E}" type="datetimeFigureOut">
              <a:rPr lang="fr-FR" smtClean="0"/>
              <a:t>30/11/2021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32F9345-EACC-48FC-A63F-1A6C6DF8F419}" type="slidenum">
              <a:rPr lang="fr-FR" smtClean="0"/>
              <a:t>‹N°›</a:t>
            </a:fld>
            <a:endParaRPr lang="fr-FR"/>
          </a:p>
        </p:txBody>
      </p:sp>
      <p:pic>
        <p:nvPicPr>
          <p:cNvPr id="7" name="Image 6">
            <a:extLst>
              <a:ext uri="{FF2B5EF4-FFF2-40B4-BE49-F238E27FC236}">
                <a16:creationId xmlns:a16="http://schemas.microsoft.com/office/drawing/2014/main" id="{4BC1E835-AAB6-4AB9-A63E-F73A9A1E2244}"/>
              </a:ext>
            </a:extLst>
          </p:cNvPr>
          <p:cNvPicPr>
            <a:picLocks noChangeAspect="1"/>
          </p:cNvPicPr>
          <p:nvPr/>
        </p:nvPicPr>
        <p:blipFill>
          <a:blip r:embed="rId2"/>
          <a:stretch>
            <a:fillRect/>
          </a:stretch>
        </p:blipFill>
        <p:spPr>
          <a:xfrm>
            <a:off x="169486" y="197277"/>
            <a:ext cx="2727598" cy="1065666"/>
          </a:xfrm>
          <a:prstGeom prst="rect">
            <a:avLst/>
          </a:prstGeom>
        </p:spPr>
      </p:pic>
      <p:pic>
        <p:nvPicPr>
          <p:cNvPr id="1026" name="Picture 2" descr="Résultat de recherche d'images pour &quot;HCL logo&quot;">
            <a:extLst>
              <a:ext uri="{FF2B5EF4-FFF2-40B4-BE49-F238E27FC236}">
                <a16:creationId xmlns:a16="http://schemas.microsoft.com/office/drawing/2014/main" id="{918E1EBD-6056-4ED4-AA64-2552993EA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6542" y="52852"/>
            <a:ext cx="1354515" cy="1354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577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0280379-7AB3-471D-9BA9-BDC0E2077A4E}" type="datetimeFigureOut">
              <a:rPr lang="fr-FR" smtClean="0"/>
              <a:t>30/11/2021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32F9345-EACC-48FC-A63F-1A6C6DF8F419}" type="slidenum">
              <a:rPr lang="fr-FR" smtClean="0"/>
              <a:t>‹N°›</a:t>
            </a:fld>
            <a:endParaRPr lang="fr-FR"/>
          </a:p>
        </p:txBody>
      </p:sp>
    </p:spTree>
    <p:extLst>
      <p:ext uri="{BB962C8B-B14F-4D97-AF65-F5344CB8AC3E}">
        <p14:creationId xmlns:p14="http://schemas.microsoft.com/office/powerpoint/2010/main" val="4234290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0280379-7AB3-471D-9BA9-BDC0E2077A4E}" type="datetimeFigureOut">
              <a:rPr lang="fr-FR" smtClean="0"/>
              <a:t>30/11/2021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32F9345-EACC-48FC-A63F-1A6C6DF8F419}" type="slidenum">
              <a:rPr lang="fr-FR" smtClean="0"/>
              <a:t>‹N°›</a:t>
            </a:fld>
            <a:endParaRPr lang="fr-FR"/>
          </a:p>
        </p:txBody>
      </p:sp>
    </p:spTree>
    <p:extLst>
      <p:ext uri="{BB962C8B-B14F-4D97-AF65-F5344CB8AC3E}">
        <p14:creationId xmlns:p14="http://schemas.microsoft.com/office/powerpoint/2010/main" val="2635978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0" y="18255"/>
            <a:ext cx="10042497" cy="1015415"/>
          </a:xfrm>
        </p:spPr>
        <p:txBody>
          <a:bodyPr/>
          <a:lstStyle>
            <a:lvl1pPr>
              <a:defRPr>
                <a:solidFill>
                  <a:schemeClr val="accent5">
                    <a:lumMod val="75000"/>
                  </a:schemeClr>
                </a:solidFill>
                <a:latin typeface="Lato" panose="020F0502020204030203"/>
              </a:defRPr>
            </a:lvl1pPr>
          </a:lstStyle>
          <a:p>
            <a:r>
              <a:rPr lang="fr-FR"/>
              <a:t>Modifiez le style du titre</a:t>
            </a:r>
            <a:endParaRPr lang="en-US" dirty="0"/>
          </a:p>
        </p:txBody>
      </p:sp>
      <p:sp>
        <p:nvSpPr>
          <p:cNvPr id="3" name="Content Placeholder 2"/>
          <p:cNvSpPr>
            <a:spLocks noGrp="1"/>
          </p:cNvSpPr>
          <p:nvPr>
            <p:ph idx="1"/>
          </p:nvPr>
        </p:nvSpPr>
        <p:spPr>
          <a:xfrm>
            <a:off x="190831" y="1152940"/>
            <a:ext cx="11162969" cy="5024024"/>
          </a:xfrm>
        </p:spPr>
        <p:txBody>
          <a:bodyPr/>
          <a:lstStyle>
            <a:lvl1pPr marL="457200" indent="-457200">
              <a:buClr>
                <a:schemeClr val="bg2">
                  <a:lumMod val="75000"/>
                </a:schemeClr>
              </a:buClr>
              <a:buFont typeface="Wingdings" panose="05000000000000000000" pitchFamily="2" charset="2"/>
              <a:buChar char="§"/>
              <a:defRPr/>
            </a:lvl1pPr>
            <a:lvl2pPr marL="685800" indent="-228600">
              <a:buClr>
                <a:schemeClr val="bg2"/>
              </a:buClr>
              <a:buFont typeface="Arial" panose="020B0604020202020204" pitchFamily="34" charset="0"/>
              <a:buChar char="•"/>
              <a:defRPr/>
            </a:lvl2pPr>
            <a:lvl3pPr marL="1143000" indent="-228600">
              <a:buClr>
                <a:schemeClr val="bg2"/>
              </a:buClr>
              <a:buFont typeface="Arial" panose="020B0604020202020204" pitchFamily="34" charset="0"/>
              <a:buChar char="•"/>
              <a:defRPr/>
            </a:lvl3pPr>
            <a:lvl4pPr marL="1600200" indent="-228600">
              <a:buClr>
                <a:schemeClr val="bg2"/>
              </a:buClr>
              <a:buFont typeface="Arial" panose="020B0604020202020204" pitchFamily="34" charset="0"/>
              <a:buChar char="•"/>
              <a:defRPr/>
            </a:lvl4pPr>
            <a:lvl5pPr>
              <a:buClr>
                <a:schemeClr val="bg2"/>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0280379-7AB3-471D-9BA9-BDC0E2077A4E}" type="datetimeFigureOut">
              <a:rPr lang="fr-FR" smtClean="0"/>
              <a:t>30/11/2021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32F9345-EACC-48FC-A63F-1A6C6DF8F419}" type="slidenum">
              <a:rPr lang="fr-FR" smtClean="0"/>
              <a:t>‹N°›</a:t>
            </a:fld>
            <a:endParaRPr lang="fr-FR"/>
          </a:p>
        </p:txBody>
      </p:sp>
    </p:spTree>
    <p:extLst>
      <p:ext uri="{BB962C8B-B14F-4D97-AF65-F5344CB8AC3E}">
        <p14:creationId xmlns:p14="http://schemas.microsoft.com/office/powerpoint/2010/main" val="958131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0280379-7AB3-471D-9BA9-BDC0E2077A4E}" type="datetimeFigureOut">
              <a:rPr lang="fr-FR" smtClean="0"/>
              <a:t>30/11/2021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32F9345-EACC-48FC-A63F-1A6C6DF8F419}" type="slidenum">
              <a:rPr lang="fr-FR" smtClean="0"/>
              <a:t>‹N°›</a:t>
            </a:fld>
            <a:endParaRPr lang="fr-FR"/>
          </a:p>
        </p:txBody>
      </p:sp>
    </p:spTree>
    <p:extLst>
      <p:ext uri="{BB962C8B-B14F-4D97-AF65-F5344CB8AC3E}">
        <p14:creationId xmlns:p14="http://schemas.microsoft.com/office/powerpoint/2010/main" val="2208212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0280379-7AB3-471D-9BA9-BDC0E2077A4E}" type="datetimeFigureOut">
              <a:rPr lang="fr-FR" smtClean="0"/>
              <a:t>30/11/2021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32F9345-EACC-48FC-A63F-1A6C6DF8F419}" type="slidenum">
              <a:rPr lang="fr-FR" smtClean="0"/>
              <a:t>‹N°›</a:t>
            </a:fld>
            <a:endParaRPr lang="fr-FR"/>
          </a:p>
        </p:txBody>
      </p:sp>
    </p:spTree>
    <p:extLst>
      <p:ext uri="{BB962C8B-B14F-4D97-AF65-F5344CB8AC3E}">
        <p14:creationId xmlns:p14="http://schemas.microsoft.com/office/powerpoint/2010/main" val="2364412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0280379-7AB3-471D-9BA9-BDC0E2077A4E}" type="datetimeFigureOut">
              <a:rPr lang="fr-FR" smtClean="0"/>
              <a:t>30/11/2021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32F9345-EACC-48FC-A63F-1A6C6DF8F419}" type="slidenum">
              <a:rPr lang="fr-FR" smtClean="0"/>
              <a:t>‹N°›</a:t>
            </a:fld>
            <a:endParaRPr lang="fr-FR"/>
          </a:p>
        </p:txBody>
      </p:sp>
    </p:spTree>
    <p:extLst>
      <p:ext uri="{BB962C8B-B14F-4D97-AF65-F5344CB8AC3E}">
        <p14:creationId xmlns:p14="http://schemas.microsoft.com/office/powerpoint/2010/main" val="1045748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0280379-7AB3-471D-9BA9-BDC0E2077A4E}" type="datetimeFigureOut">
              <a:rPr lang="fr-FR" smtClean="0"/>
              <a:t>30/11/2021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32F9345-EACC-48FC-A63F-1A6C6DF8F419}" type="slidenum">
              <a:rPr lang="fr-FR" smtClean="0"/>
              <a:t>‹N°›</a:t>
            </a:fld>
            <a:endParaRPr lang="fr-FR"/>
          </a:p>
        </p:txBody>
      </p:sp>
    </p:spTree>
    <p:extLst>
      <p:ext uri="{BB962C8B-B14F-4D97-AF65-F5344CB8AC3E}">
        <p14:creationId xmlns:p14="http://schemas.microsoft.com/office/powerpoint/2010/main" val="3515974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280379-7AB3-471D-9BA9-BDC0E2077A4E}" type="datetimeFigureOut">
              <a:rPr lang="fr-FR" smtClean="0"/>
              <a:t>30/11/2021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32F9345-EACC-48FC-A63F-1A6C6DF8F419}" type="slidenum">
              <a:rPr lang="fr-FR" smtClean="0"/>
              <a:t>‹N°›</a:t>
            </a:fld>
            <a:endParaRPr lang="fr-FR"/>
          </a:p>
        </p:txBody>
      </p:sp>
    </p:spTree>
    <p:extLst>
      <p:ext uri="{BB962C8B-B14F-4D97-AF65-F5344CB8AC3E}">
        <p14:creationId xmlns:p14="http://schemas.microsoft.com/office/powerpoint/2010/main" val="3080964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0280379-7AB3-471D-9BA9-BDC0E2077A4E}" type="datetimeFigureOut">
              <a:rPr lang="fr-FR" smtClean="0"/>
              <a:t>30/11/2021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32F9345-EACC-48FC-A63F-1A6C6DF8F419}" type="slidenum">
              <a:rPr lang="fr-FR" smtClean="0"/>
              <a:t>‹N°›</a:t>
            </a:fld>
            <a:endParaRPr lang="fr-FR"/>
          </a:p>
        </p:txBody>
      </p:sp>
    </p:spTree>
    <p:extLst>
      <p:ext uri="{BB962C8B-B14F-4D97-AF65-F5344CB8AC3E}">
        <p14:creationId xmlns:p14="http://schemas.microsoft.com/office/powerpoint/2010/main" val="1630670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0280379-7AB3-471D-9BA9-BDC0E2077A4E}" type="datetimeFigureOut">
              <a:rPr lang="fr-FR" smtClean="0"/>
              <a:t>30/11/2021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32F9345-EACC-48FC-A63F-1A6C6DF8F419}" type="slidenum">
              <a:rPr lang="fr-FR" smtClean="0"/>
              <a:t>‹N°›</a:t>
            </a:fld>
            <a:endParaRPr lang="fr-FR"/>
          </a:p>
        </p:txBody>
      </p:sp>
    </p:spTree>
    <p:extLst>
      <p:ext uri="{BB962C8B-B14F-4D97-AF65-F5344CB8AC3E}">
        <p14:creationId xmlns:p14="http://schemas.microsoft.com/office/powerpoint/2010/main" val="2146866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80379-7AB3-471D-9BA9-BDC0E2077A4E}" type="datetimeFigureOut">
              <a:rPr lang="fr-FR" smtClean="0"/>
              <a:t>30/11/2021</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F9345-EACC-48FC-A63F-1A6C6DF8F419}" type="slidenum">
              <a:rPr lang="fr-FR" smtClean="0"/>
              <a:t>‹N°›</a:t>
            </a:fld>
            <a:endParaRPr lang="fr-FR"/>
          </a:p>
        </p:txBody>
      </p:sp>
    </p:spTree>
    <p:extLst>
      <p:ext uri="{BB962C8B-B14F-4D97-AF65-F5344CB8AC3E}">
        <p14:creationId xmlns:p14="http://schemas.microsoft.com/office/powerpoint/2010/main" val="24083228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75000"/>
            </a:schemeClr>
          </a:solidFill>
          <a:latin typeface="Lato" panose="020F0502020204030203"/>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D80619-7410-4913-9AC8-9F04F7100CF1}"/>
              </a:ext>
            </a:extLst>
          </p:cNvPr>
          <p:cNvSpPr>
            <a:spLocks noGrp="1"/>
          </p:cNvSpPr>
          <p:nvPr>
            <p:ph type="ctrTitle"/>
          </p:nvPr>
        </p:nvSpPr>
        <p:spPr/>
        <p:txBody>
          <a:bodyPr/>
          <a:lstStyle/>
          <a:p>
            <a:r>
              <a:rPr lang="fr-FR" dirty="0"/>
              <a:t>Psychotropes l’essentiel</a:t>
            </a:r>
          </a:p>
        </p:txBody>
      </p:sp>
      <p:sp>
        <p:nvSpPr>
          <p:cNvPr id="3" name="Sous-titre 2">
            <a:extLst>
              <a:ext uri="{FF2B5EF4-FFF2-40B4-BE49-F238E27FC236}">
                <a16:creationId xmlns:a16="http://schemas.microsoft.com/office/drawing/2014/main" id="{434DE655-5D27-48C1-9D1B-72115E3E257B}"/>
              </a:ext>
            </a:extLst>
          </p:cNvPr>
          <p:cNvSpPr>
            <a:spLocks noGrp="1"/>
          </p:cNvSpPr>
          <p:nvPr>
            <p:ph type="subTitle" idx="1"/>
          </p:nvPr>
        </p:nvSpPr>
        <p:spPr/>
        <p:txBody>
          <a:bodyPr>
            <a:normAutofit lnSpcReduction="10000"/>
          </a:bodyPr>
          <a:lstStyle/>
          <a:p>
            <a:endParaRPr lang="fr-FR"/>
          </a:p>
        </p:txBody>
      </p:sp>
    </p:spTree>
    <p:extLst>
      <p:ext uri="{BB962C8B-B14F-4D97-AF65-F5344CB8AC3E}">
        <p14:creationId xmlns:p14="http://schemas.microsoft.com/office/powerpoint/2010/main" val="4279477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F706B0-7BF0-45CC-81CF-47BB1C11F3AD}"/>
              </a:ext>
            </a:extLst>
          </p:cNvPr>
          <p:cNvSpPr>
            <a:spLocks noGrp="1"/>
          </p:cNvSpPr>
          <p:nvPr>
            <p:ph type="title"/>
          </p:nvPr>
        </p:nvSpPr>
        <p:spPr/>
        <p:txBody>
          <a:bodyPr/>
          <a:lstStyle/>
          <a:p>
            <a:r>
              <a:rPr lang="fr-FR" dirty="0"/>
              <a:t>Indications</a:t>
            </a:r>
          </a:p>
        </p:txBody>
      </p:sp>
      <p:sp>
        <p:nvSpPr>
          <p:cNvPr id="3" name="Espace réservé du contenu 2">
            <a:extLst>
              <a:ext uri="{FF2B5EF4-FFF2-40B4-BE49-F238E27FC236}">
                <a16:creationId xmlns:a16="http://schemas.microsoft.com/office/drawing/2014/main" id="{F533F6AF-0D6F-41D0-84B2-60241F250CBD}"/>
              </a:ext>
            </a:extLst>
          </p:cNvPr>
          <p:cNvSpPr>
            <a:spLocks noGrp="1"/>
          </p:cNvSpPr>
          <p:nvPr>
            <p:ph idx="1"/>
          </p:nvPr>
        </p:nvSpPr>
        <p:spPr/>
        <p:txBody>
          <a:bodyPr>
            <a:normAutofit/>
          </a:bodyPr>
          <a:lstStyle/>
          <a:p>
            <a:r>
              <a:rPr lang="fr-FR" dirty="0"/>
              <a:t>Trouble de l’humeur : Episode caractérisé modéré à sévère, trouble dépressif récurrent</a:t>
            </a:r>
          </a:p>
          <a:p>
            <a:pPr marL="0" indent="0">
              <a:buNone/>
            </a:pPr>
            <a:endParaRPr lang="fr-FR" dirty="0"/>
          </a:p>
          <a:p>
            <a:r>
              <a:rPr lang="fr-FR" dirty="0"/>
              <a:t>Trouble anxieux : trouble anxieux généralisé, trouble panique, phobie spécifique, anxiété social</a:t>
            </a:r>
          </a:p>
          <a:p>
            <a:pPr marL="0" indent="0">
              <a:buNone/>
            </a:pPr>
            <a:endParaRPr lang="fr-FR" dirty="0"/>
          </a:p>
          <a:p>
            <a:r>
              <a:rPr lang="fr-FR" dirty="0"/>
              <a:t>Autres indications : algies neurologiques (tricyclique, IRSNa), céphalée et migraines (tricyclique, IMAO), trouble du comportement alimentaire</a:t>
            </a:r>
          </a:p>
        </p:txBody>
      </p:sp>
      <p:sp>
        <p:nvSpPr>
          <p:cNvPr id="4" name="Espace réservé du numéro de diapositive 3">
            <a:extLst>
              <a:ext uri="{FF2B5EF4-FFF2-40B4-BE49-F238E27FC236}">
                <a16:creationId xmlns:a16="http://schemas.microsoft.com/office/drawing/2014/main" id="{AD95002B-1C87-4B96-B422-2CE2686F7506}"/>
              </a:ext>
            </a:extLst>
          </p:cNvPr>
          <p:cNvSpPr>
            <a:spLocks noGrp="1"/>
          </p:cNvSpPr>
          <p:nvPr>
            <p:ph type="sldNum" sz="quarter" idx="12"/>
          </p:nvPr>
        </p:nvSpPr>
        <p:spPr/>
        <p:txBody>
          <a:bodyPr/>
          <a:lstStyle/>
          <a:p>
            <a:fld id="{FA8B6565-9BF0-4851-88BC-481D3FE6E5CB}" type="slidenum">
              <a:rPr lang="fr-FR" smtClean="0"/>
              <a:pPr/>
              <a:t>10</a:t>
            </a:fld>
            <a:endParaRPr lang="fr-FR" dirty="0"/>
          </a:p>
        </p:txBody>
      </p:sp>
    </p:spTree>
    <p:extLst>
      <p:ext uri="{BB962C8B-B14F-4D97-AF65-F5344CB8AC3E}">
        <p14:creationId xmlns:p14="http://schemas.microsoft.com/office/powerpoint/2010/main" val="517791035"/>
      </p:ext>
    </p:extLst>
  </p:cSld>
  <p:clrMapOvr>
    <a:masterClrMapping/>
  </p:clrMapOvr>
  <mc:AlternateContent xmlns:mc="http://schemas.openxmlformats.org/markup-compatibility/2006" xmlns:p14="http://schemas.microsoft.com/office/powerpoint/2010/main">
    <mc:Choice Requires="p14">
      <p:transition spd="slow" p14:dur="2000" advTm="27658"/>
    </mc:Choice>
    <mc:Fallback xmlns="">
      <p:transition spd="slow" advTm="2765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E25245-D5E5-4BBF-8774-9A9F7001CCBE}"/>
              </a:ext>
            </a:extLst>
          </p:cNvPr>
          <p:cNvSpPr>
            <a:spLocks noGrp="1"/>
          </p:cNvSpPr>
          <p:nvPr>
            <p:ph type="title"/>
          </p:nvPr>
        </p:nvSpPr>
        <p:spPr/>
        <p:txBody>
          <a:bodyPr/>
          <a:lstStyle/>
          <a:p>
            <a:r>
              <a:rPr lang="fr-FR" dirty="0"/>
              <a:t>Instauration</a:t>
            </a:r>
          </a:p>
        </p:txBody>
      </p:sp>
      <p:sp>
        <p:nvSpPr>
          <p:cNvPr id="4" name="Espace réservé du contenu 2">
            <a:extLst>
              <a:ext uri="{FF2B5EF4-FFF2-40B4-BE49-F238E27FC236}">
                <a16:creationId xmlns:a16="http://schemas.microsoft.com/office/drawing/2014/main" id="{1C388C1B-E1E2-4285-8007-D771259635F0}"/>
              </a:ext>
            </a:extLst>
          </p:cNvPr>
          <p:cNvSpPr>
            <a:spLocks noGrp="1"/>
          </p:cNvSpPr>
          <p:nvPr>
            <p:ph idx="1"/>
          </p:nvPr>
        </p:nvSpPr>
        <p:spPr>
          <a:xfrm>
            <a:off x="190500" y="1152525"/>
            <a:ext cx="11163300" cy="5024438"/>
          </a:xfrm>
        </p:spPr>
        <p:txBody>
          <a:bodyPr>
            <a:normAutofit/>
          </a:bodyPr>
          <a:lstStyle/>
          <a:p>
            <a:r>
              <a:rPr lang="fr-FR" sz="3600" dirty="0"/>
              <a:t>Jamais en urgence </a:t>
            </a:r>
          </a:p>
          <a:p>
            <a:r>
              <a:rPr lang="fr-FR" sz="3600" dirty="0"/>
              <a:t>Prescription dose minimale efficace en fonction profil de tolérance / comorbidité / risque interaction médicamenteuse</a:t>
            </a:r>
          </a:p>
          <a:p>
            <a:r>
              <a:rPr lang="fr-FR" sz="3600" dirty="0"/>
              <a:t>Pas d’association d’antidépresseur devant le risque de syndrome sérotoninergique</a:t>
            </a:r>
          </a:p>
          <a:p>
            <a:r>
              <a:rPr lang="fr-FR" sz="3600" dirty="0"/>
              <a:t>Pas d’association à une benzodiazépine en systématique</a:t>
            </a:r>
          </a:p>
        </p:txBody>
      </p:sp>
    </p:spTree>
    <p:extLst>
      <p:ext uri="{BB962C8B-B14F-4D97-AF65-F5344CB8AC3E}">
        <p14:creationId xmlns:p14="http://schemas.microsoft.com/office/powerpoint/2010/main" val="2021371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D7A131-B943-4A61-BD1D-B4B8B565ABD2}"/>
              </a:ext>
            </a:extLst>
          </p:cNvPr>
          <p:cNvSpPr>
            <a:spLocks noGrp="1"/>
          </p:cNvSpPr>
          <p:nvPr>
            <p:ph type="title"/>
          </p:nvPr>
        </p:nvSpPr>
        <p:spPr/>
        <p:txBody>
          <a:bodyPr>
            <a:normAutofit fontScale="90000"/>
          </a:bodyPr>
          <a:lstStyle/>
          <a:p>
            <a:r>
              <a:rPr lang="fr-FR" dirty="0"/>
              <a:t>Instauration : examens complémentaires</a:t>
            </a:r>
          </a:p>
        </p:txBody>
      </p:sp>
      <p:sp>
        <p:nvSpPr>
          <p:cNvPr id="4" name="Espace réservé du contenu 2">
            <a:extLst>
              <a:ext uri="{FF2B5EF4-FFF2-40B4-BE49-F238E27FC236}">
                <a16:creationId xmlns:a16="http://schemas.microsoft.com/office/drawing/2014/main" id="{B435FADF-5D8A-44C1-AD17-1F076D47645D}"/>
              </a:ext>
            </a:extLst>
          </p:cNvPr>
          <p:cNvSpPr>
            <a:spLocks noGrp="1"/>
          </p:cNvSpPr>
          <p:nvPr>
            <p:ph idx="1"/>
          </p:nvPr>
        </p:nvSpPr>
        <p:spPr>
          <a:xfrm>
            <a:off x="190500" y="1152525"/>
            <a:ext cx="11163300" cy="5024438"/>
          </a:xfrm>
        </p:spPr>
        <p:txBody>
          <a:bodyPr>
            <a:normAutofit/>
          </a:bodyPr>
          <a:lstStyle/>
          <a:p>
            <a:r>
              <a:rPr lang="fr-FR" dirty="0"/>
              <a:t>ADT(antidépresseur Tricyclique) :ECG, ophtalmo, rénal, hépatique, EEG si </a:t>
            </a:r>
            <a:r>
              <a:rPr lang="fr-FR" dirty="0" err="1"/>
              <a:t>atcd</a:t>
            </a:r>
            <a:r>
              <a:rPr lang="fr-FR" dirty="0"/>
              <a:t> épilepsie</a:t>
            </a:r>
          </a:p>
          <a:p>
            <a:pPr marL="0" indent="0">
              <a:buNone/>
            </a:pPr>
            <a:endParaRPr lang="fr-FR" dirty="0"/>
          </a:p>
          <a:p>
            <a:r>
              <a:rPr lang="fr-FR" dirty="0"/>
              <a:t>ISRS et </a:t>
            </a:r>
            <a:r>
              <a:rPr lang="fr-FR" dirty="0" err="1"/>
              <a:t>ISRNa</a:t>
            </a:r>
            <a:r>
              <a:rPr lang="fr-FR" dirty="0"/>
              <a:t> : pas systématique en fonction de la clinique</a:t>
            </a:r>
          </a:p>
          <a:p>
            <a:pPr marL="0" indent="0">
              <a:buNone/>
            </a:pPr>
            <a:r>
              <a:rPr lang="fr-FR" dirty="0"/>
              <a:t>Sauf venlafaxine(</a:t>
            </a:r>
            <a:r>
              <a:rPr lang="fr-FR" dirty="0" err="1"/>
              <a:t>ISRNa</a:t>
            </a:r>
            <a:r>
              <a:rPr lang="fr-FR" dirty="0"/>
              <a:t>) : pression artérielle</a:t>
            </a:r>
          </a:p>
          <a:p>
            <a:pPr marL="0" indent="0">
              <a:buNone/>
            </a:pPr>
            <a:endParaRPr lang="fr-FR" dirty="0"/>
          </a:p>
          <a:p>
            <a:r>
              <a:rPr lang="fr-FR" dirty="0" err="1"/>
              <a:t>Agomélatine</a:t>
            </a:r>
            <a:r>
              <a:rPr lang="fr-FR" dirty="0"/>
              <a:t> : hépatique (transaminases)</a:t>
            </a:r>
          </a:p>
          <a:p>
            <a:pPr marL="0" indent="0">
              <a:buNone/>
            </a:pPr>
            <a:endParaRPr lang="fr-FR" dirty="0"/>
          </a:p>
          <a:p>
            <a:r>
              <a:rPr lang="fr-FR" dirty="0"/>
              <a:t> IMAO : réservés aux spécialistes</a:t>
            </a:r>
          </a:p>
          <a:p>
            <a:endParaRPr lang="fr-FR" dirty="0"/>
          </a:p>
        </p:txBody>
      </p:sp>
    </p:spTree>
    <p:extLst>
      <p:ext uri="{BB962C8B-B14F-4D97-AF65-F5344CB8AC3E}">
        <p14:creationId xmlns:p14="http://schemas.microsoft.com/office/powerpoint/2010/main" val="3471085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C2AA7D-282B-4DC2-95E5-7EDBECF66930}"/>
              </a:ext>
            </a:extLst>
          </p:cNvPr>
          <p:cNvSpPr>
            <a:spLocks noGrp="1"/>
          </p:cNvSpPr>
          <p:nvPr>
            <p:ph type="title"/>
          </p:nvPr>
        </p:nvSpPr>
        <p:spPr/>
        <p:txBody>
          <a:bodyPr/>
          <a:lstStyle/>
          <a:p>
            <a:r>
              <a:rPr lang="fr-FR" dirty="0"/>
              <a:t>Suivi</a:t>
            </a:r>
          </a:p>
        </p:txBody>
      </p:sp>
      <p:sp>
        <p:nvSpPr>
          <p:cNvPr id="4" name="Espace réservé du contenu 2">
            <a:extLst>
              <a:ext uri="{FF2B5EF4-FFF2-40B4-BE49-F238E27FC236}">
                <a16:creationId xmlns:a16="http://schemas.microsoft.com/office/drawing/2014/main" id="{AB83709B-1B49-431E-92AD-09B6F16CC655}"/>
              </a:ext>
            </a:extLst>
          </p:cNvPr>
          <p:cNvSpPr>
            <a:spLocks noGrp="1"/>
          </p:cNvSpPr>
          <p:nvPr>
            <p:ph idx="1"/>
          </p:nvPr>
        </p:nvSpPr>
        <p:spPr>
          <a:xfrm>
            <a:off x="190500" y="1152525"/>
            <a:ext cx="11163300" cy="5024438"/>
          </a:xfrm>
        </p:spPr>
        <p:txBody>
          <a:bodyPr>
            <a:normAutofit/>
          </a:bodyPr>
          <a:lstStyle/>
          <a:p>
            <a:r>
              <a:rPr lang="fr-FR" dirty="0"/>
              <a:t>Consultations plus fréquentes dans le 1</a:t>
            </a:r>
            <a:r>
              <a:rPr lang="fr-FR" baseline="30000" dirty="0"/>
              <a:t>er</a:t>
            </a:r>
            <a:r>
              <a:rPr lang="fr-FR" dirty="0"/>
              <a:t> mois</a:t>
            </a:r>
          </a:p>
          <a:p>
            <a:pPr marL="0" indent="0">
              <a:buNone/>
            </a:pPr>
            <a:endParaRPr lang="fr-FR" dirty="0"/>
          </a:p>
          <a:p>
            <a:r>
              <a:rPr lang="fr-FR" dirty="0"/>
              <a:t>Suivi biologique : </a:t>
            </a:r>
          </a:p>
          <a:p>
            <a:pPr lvl="1"/>
            <a:r>
              <a:rPr lang="fr-FR" dirty="0" err="1"/>
              <a:t>Agomélatine</a:t>
            </a:r>
            <a:r>
              <a:rPr lang="fr-FR" dirty="0"/>
              <a:t> : bilan hépatique obligatoire S3, S6, S12 et S24</a:t>
            </a:r>
          </a:p>
          <a:p>
            <a:pPr lvl="1"/>
            <a:r>
              <a:rPr lang="fr-FR" dirty="0"/>
              <a:t>ISRS : natrémie </a:t>
            </a:r>
            <a:r>
              <a:rPr lang="fr-FR" b="1" dirty="0"/>
              <a:t>recommandée</a:t>
            </a:r>
            <a:r>
              <a:rPr lang="fr-FR" dirty="0"/>
              <a:t> à +1semaine et à chaque modification de posologie (++ si diurétique et insuffisance rénale)</a:t>
            </a:r>
          </a:p>
          <a:p>
            <a:endParaRPr lang="fr-FR" dirty="0"/>
          </a:p>
          <a:p>
            <a:r>
              <a:rPr lang="fr-FR" dirty="0"/>
              <a:t>ECG en fonction des signes cliniques ou si ajout/modification des posologies d’un médicament allongeant le </a:t>
            </a:r>
            <a:r>
              <a:rPr lang="fr-FR" dirty="0" err="1"/>
              <a:t>QTc</a:t>
            </a:r>
            <a:endParaRPr lang="fr-FR" dirty="0"/>
          </a:p>
          <a:p>
            <a:endParaRPr lang="fr-FR" dirty="0"/>
          </a:p>
        </p:txBody>
      </p:sp>
    </p:spTree>
    <p:extLst>
      <p:ext uri="{BB962C8B-B14F-4D97-AF65-F5344CB8AC3E}">
        <p14:creationId xmlns:p14="http://schemas.microsoft.com/office/powerpoint/2010/main" val="412017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7B4C9F-3BB3-4855-B9A9-EB6434BB03C0}"/>
              </a:ext>
            </a:extLst>
          </p:cNvPr>
          <p:cNvSpPr>
            <a:spLocks noGrp="1"/>
          </p:cNvSpPr>
          <p:nvPr>
            <p:ph type="title"/>
          </p:nvPr>
        </p:nvSpPr>
        <p:spPr/>
        <p:txBody>
          <a:bodyPr/>
          <a:lstStyle/>
          <a:p>
            <a:r>
              <a:rPr lang="fr-FR" dirty="0"/>
              <a:t>Arrêt</a:t>
            </a:r>
          </a:p>
        </p:txBody>
      </p:sp>
      <p:sp>
        <p:nvSpPr>
          <p:cNvPr id="4" name="Espace réservé du contenu 2">
            <a:extLst>
              <a:ext uri="{FF2B5EF4-FFF2-40B4-BE49-F238E27FC236}">
                <a16:creationId xmlns:a16="http://schemas.microsoft.com/office/drawing/2014/main" id="{DB436571-8455-4E99-B068-8A6EA6095EE5}"/>
              </a:ext>
            </a:extLst>
          </p:cNvPr>
          <p:cNvSpPr>
            <a:spLocks noGrp="1"/>
          </p:cNvSpPr>
          <p:nvPr>
            <p:ph idx="1"/>
          </p:nvPr>
        </p:nvSpPr>
        <p:spPr>
          <a:xfrm>
            <a:off x="190500" y="1152525"/>
            <a:ext cx="11163300" cy="5024438"/>
          </a:xfrm>
        </p:spPr>
        <p:txBody>
          <a:bodyPr/>
          <a:lstStyle/>
          <a:p>
            <a:r>
              <a:rPr lang="fr-FR" dirty="0"/>
              <a:t>Progressif sur 1 mois car risque de syndrome de sevrage / rebond ou aggravation du trouble initial</a:t>
            </a:r>
          </a:p>
          <a:p>
            <a:pPr marL="0" indent="0">
              <a:buNone/>
            </a:pPr>
            <a:endParaRPr lang="fr-FR" dirty="0"/>
          </a:p>
          <a:p>
            <a:r>
              <a:rPr lang="fr-FR" dirty="0"/>
              <a:t>Syndrome de sevrage : trouble du sommeil, sueurs, trouble digestif, anxiété, irritabilité… </a:t>
            </a:r>
          </a:p>
          <a:p>
            <a:pPr marL="0" indent="0">
              <a:buNone/>
            </a:pPr>
            <a:endParaRPr lang="fr-FR" dirty="0"/>
          </a:p>
          <a:p>
            <a:r>
              <a:rPr lang="fr-FR" dirty="0"/>
              <a:t>Demie vie courte plus de risque : paroxétine (ISRS) et venlafaxine (</a:t>
            </a:r>
            <a:r>
              <a:rPr lang="fr-FR" dirty="0" err="1"/>
              <a:t>ISRNa</a:t>
            </a:r>
            <a:r>
              <a:rPr lang="fr-FR" dirty="0"/>
              <a:t>)</a:t>
            </a:r>
          </a:p>
          <a:p>
            <a:endParaRPr lang="fr-FR" dirty="0"/>
          </a:p>
          <a:p>
            <a:endParaRPr lang="fr-FR" dirty="0"/>
          </a:p>
        </p:txBody>
      </p:sp>
    </p:spTree>
    <p:extLst>
      <p:ext uri="{BB962C8B-B14F-4D97-AF65-F5344CB8AC3E}">
        <p14:creationId xmlns:p14="http://schemas.microsoft.com/office/powerpoint/2010/main" val="410323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43DCC0-8130-4D14-8C03-CBED80574FC8}"/>
              </a:ext>
            </a:extLst>
          </p:cNvPr>
          <p:cNvSpPr>
            <a:spLocks noGrp="1"/>
          </p:cNvSpPr>
          <p:nvPr>
            <p:ph type="title"/>
          </p:nvPr>
        </p:nvSpPr>
        <p:spPr/>
        <p:txBody>
          <a:bodyPr/>
          <a:lstStyle/>
          <a:p>
            <a:r>
              <a:rPr lang="fr-FR" dirty="0"/>
              <a:t>Antipsychotiques</a:t>
            </a:r>
          </a:p>
        </p:txBody>
      </p:sp>
      <p:pic>
        <p:nvPicPr>
          <p:cNvPr id="4" name="Picture 2">
            <a:extLst>
              <a:ext uri="{FF2B5EF4-FFF2-40B4-BE49-F238E27FC236}">
                <a16:creationId xmlns:a16="http://schemas.microsoft.com/office/drawing/2014/main" id="{54F7585F-5491-42FA-A207-B7DCE68EDDF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6739" y="878784"/>
            <a:ext cx="7913121" cy="560616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25305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CB5E54-9CE3-4E6C-9E28-F8A367EEC663}"/>
              </a:ext>
            </a:extLst>
          </p:cNvPr>
          <p:cNvSpPr>
            <a:spLocks noGrp="1"/>
          </p:cNvSpPr>
          <p:nvPr>
            <p:ph type="title"/>
          </p:nvPr>
        </p:nvSpPr>
        <p:spPr/>
        <p:txBody>
          <a:bodyPr/>
          <a:lstStyle/>
          <a:p>
            <a:r>
              <a:rPr lang="fr-FR" dirty="0"/>
              <a:t>Généralités</a:t>
            </a:r>
          </a:p>
        </p:txBody>
      </p:sp>
      <p:sp>
        <p:nvSpPr>
          <p:cNvPr id="3" name="Espace réservé du contenu 2">
            <a:extLst>
              <a:ext uri="{FF2B5EF4-FFF2-40B4-BE49-F238E27FC236}">
                <a16:creationId xmlns:a16="http://schemas.microsoft.com/office/drawing/2014/main" id="{FDEEA837-01C6-4356-A61B-05A58C1DED82}"/>
              </a:ext>
            </a:extLst>
          </p:cNvPr>
          <p:cNvSpPr>
            <a:spLocks noGrp="1"/>
          </p:cNvSpPr>
          <p:nvPr>
            <p:ph idx="1"/>
          </p:nvPr>
        </p:nvSpPr>
        <p:spPr/>
        <p:txBody>
          <a:bodyPr/>
          <a:lstStyle/>
          <a:p>
            <a:r>
              <a:rPr lang="fr-FR" dirty="0"/>
              <a:t>Antipsychotique = antagoniste dopaminergique D2 (sauf </a:t>
            </a:r>
            <a:r>
              <a:rPr lang="fr-FR" dirty="0" err="1"/>
              <a:t>aripiprazole</a:t>
            </a:r>
            <a:r>
              <a:rPr lang="fr-FR" dirty="0"/>
              <a:t> agoniste partiel)</a:t>
            </a:r>
          </a:p>
          <a:p>
            <a:r>
              <a:rPr lang="fr-FR" dirty="0"/>
              <a:t>Antipsychotique de 2</a:t>
            </a:r>
            <a:r>
              <a:rPr lang="fr-FR" baseline="30000" dirty="0"/>
              <a:t>nde</a:t>
            </a:r>
            <a:r>
              <a:rPr lang="fr-FR" dirty="0"/>
              <a:t> génération : </a:t>
            </a:r>
          </a:p>
          <a:p>
            <a:pPr lvl="1"/>
            <a:r>
              <a:rPr lang="fr-FR" dirty="0"/>
              <a:t>Antagonisme 5HT2A</a:t>
            </a:r>
          </a:p>
          <a:p>
            <a:pPr lvl="1"/>
            <a:r>
              <a:rPr lang="fr-FR" dirty="0" err="1"/>
              <a:t>Agonisme</a:t>
            </a:r>
            <a:r>
              <a:rPr lang="fr-FR" dirty="0"/>
              <a:t> 5HT1a</a:t>
            </a:r>
          </a:p>
          <a:p>
            <a:r>
              <a:rPr lang="fr-FR" dirty="0"/>
              <a:t>1</a:t>
            </a:r>
            <a:r>
              <a:rPr lang="fr-FR" baseline="30000" dirty="0"/>
              <a:t>ière</a:t>
            </a:r>
            <a:r>
              <a:rPr lang="fr-FR" dirty="0"/>
              <a:t> vs 2</a:t>
            </a:r>
            <a:r>
              <a:rPr lang="fr-FR" baseline="30000" dirty="0"/>
              <a:t>nde</a:t>
            </a:r>
            <a:r>
              <a:rPr lang="fr-FR" dirty="0"/>
              <a:t> génération : </a:t>
            </a:r>
          </a:p>
          <a:p>
            <a:pPr lvl="1"/>
            <a:r>
              <a:rPr lang="fr-FR" dirty="0"/>
              <a:t>profil de tolérance différent, moins d’effets extra-pyramidaux avec les 2nde G</a:t>
            </a:r>
          </a:p>
          <a:p>
            <a:pPr lvl="1"/>
            <a:r>
              <a:rPr lang="fr-FR" dirty="0"/>
              <a:t>Pas de meilleur efficacité des 2</a:t>
            </a:r>
            <a:r>
              <a:rPr lang="fr-FR" baseline="30000" dirty="0"/>
              <a:t>nde</a:t>
            </a:r>
            <a:r>
              <a:rPr lang="fr-FR" dirty="0"/>
              <a:t> génération. </a:t>
            </a:r>
          </a:p>
          <a:p>
            <a:pPr lvl="1"/>
            <a:r>
              <a:rPr lang="fr-FR" dirty="0"/>
              <a:t>Privilégier les 2</a:t>
            </a:r>
            <a:r>
              <a:rPr lang="fr-FR" baseline="30000" dirty="0"/>
              <a:t>nde</a:t>
            </a:r>
            <a:r>
              <a:rPr lang="fr-FR" dirty="0"/>
              <a:t> générations en introduction de traitement</a:t>
            </a:r>
          </a:p>
        </p:txBody>
      </p:sp>
    </p:spTree>
    <p:extLst>
      <p:ext uri="{BB962C8B-B14F-4D97-AF65-F5344CB8AC3E}">
        <p14:creationId xmlns:p14="http://schemas.microsoft.com/office/powerpoint/2010/main" val="3572971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E8E5E8-89A6-4505-AB06-30B73CAD760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F8C17E5-7DCF-4A97-8419-3446F994D3BE}"/>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F16AF48E-32B7-450C-B013-B80F9A914C7C}"/>
              </a:ext>
            </a:extLst>
          </p:cNvPr>
          <p:cNvPicPr>
            <a:picLocks noChangeAspect="1"/>
          </p:cNvPicPr>
          <p:nvPr/>
        </p:nvPicPr>
        <p:blipFill>
          <a:blip r:embed="rId2"/>
          <a:stretch>
            <a:fillRect/>
          </a:stretch>
        </p:blipFill>
        <p:spPr>
          <a:xfrm>
            <a:off x="256755" y="37626"/>
            <a:ext cx="10183646" cy="6782747"/>
          </a:xfrm>
          <a:prstGeom prst="rect">
            <a:avLst/>
          </a:prstGeom>
        </p:spPr>
      </p:pic>
    </p:spTree>
    <p:extLst>
      <p:ext uri="{BB962C8B-B14F-4D97-AF65-F5344CB8AC3E}">
        <p14:creationId xmlns:p14="http://schemas.microsoft.com/office/powerpoint/2010/main" val="1281497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A3AE5C-955C-4567-A853-37508018F440}"/>
              </a:ext>
            </a:extLst>
          </p:cNvPr>
          <p:cNvSpPr>
            <a:spLocks noGrp="1"/>
          </p:cNvSpPr>
          <p:nvPr>
            <p:ph type="title"/>
          </p:nvPr>
        </p:nvSpPr>
        <p:spPr/>
        <p:txBody>
          <a:bodyPr/>
          <a:lstStyle/>
          <a:p>
            <a:r>
              <a:rPr lang="fr-FR" dirty="0"/>
              <a:t>Indications</a:t>
            </a:r>
          </a:p>
        </p:txBody>
      </p:sp>
      <p:sp>
        <p:nvSpPr>
          <p:cNvPr id="3" name="Espace réservé du contenu 2">
            <a:extLst>
              <a:ext uri="{FF2B5EF4-FFF2-40B4-BE49-F238E27FC236}">
                <a16:creationId xmlns:a16="http://schemas.microsoft.com/office/drawing/2014/main" id="{4AC0A0C5-1D21-442E-8FBC-5A291EE74FD5}"/>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FDA42592-7B71-4501-B330-8C1C099CD3B8}"/>
              </a:ext>
            </a:extLst>
          </p:cNvPr>
          <p:cNvPicPr>
            <a:picLocks noChangeAspect="1"/>
          </p:cNvPicPr>
          <p:nvPr/>
        </p:nvPicPr>
        <p:blipFill>
          <a:blip r:embed="rId2"/>
          <a:stretch>
            <a:fillRect/>
          </a:stretch>
        </p:blipFill>
        <p:spPr>
          <a:xfrm>
            <a:off x="679939" y="1423593"/>
            <a:ext cx="10402752" cy="3867690"/>
          </a:xfrm>
          <a:prstGeom prst="rect">
            <a:avLst/>
          </a:prstGeom>
        </p:spPr>
      </p:pic>
    </p:spTree>
    <p:extLst>
      <p:ext uri="{BB962C8B-B14F-4D97-AF65-F5344CB8AC3E}">
        <p14:creationId xmlns:p14="http://schemas.microsoft.com/office/powerpoint/2010/main" val="2772269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92D369-D272-4559-81F3-162BFF58FA9D}"/>
              </a:ext>
            </a:extLst>
          </p:cNvPr>
          <p:cNvSpPr>
            <a:spLocks noGrp="1"/>
          </p:cNvSpPr>
          <p:nvPr>
            <p:ph type="title"/>
          </p:nvPr>
        </p:nvSpPr>
        <p:spPr/>
        <p:txBody>
          <a:bodyPr/>
          <a:lstStyle/>
          <a:p>
            <a:r>
              <a:rPr lang="fr-FR" dirty="0"/>
              <a:t>Contre-indication</a:t>
            </a:r>
          </a:p>
        </p:txBody>
      </p:sp>
      <p:sp>
        <p:nvSpPr>
          <p:cNvPr id="3" name="Espace réservé du contenu 2">
            <a:extLst>
              <a:ext uri="{FF2B5EF4-FFF2-40B4-BE49-F238E27FC236}">
                <a16:creationId xmlns:a16="http://schemas.microsoft.com/office/drawing/2014/main" id="{157D2A73-3F89-40AD-ABEC-4D1012AB5AF8}"/>
              </a:ext>
            </a:extLst>
          </p:cNvPr>
          <p:cNvSpPr>
            <a:spLocks noGrp="1"/>
          </p:cNvSpPr>
          <p:nvPr>
            <p:ph idx="1"/>
          </p:nvPr>
        </p:nvSpPr>
        <p:spPr/>
        <p:txBody>
          <a:bodyPr/>
          <a:lstStyle/>
          <a:p>
            <a:r>
              <a:rPr lang="fr-FR" dirty="0"/>
              <a:t>Pas de contre-indication absolue</a:t>
            </a:r>
          </a:p>
          <a:p>
            <a:r>
              <a:rPr lang="fr-FR" dirty="0"/>
              <a:t>Syndrome malin des neuroleptiques (contre-indication à vie des antipsychotiques apparentés sur la structure chimique de l’antipsychotique incriminé)</a:t>
            </a:r>
          </a:p>
          <a:p>
            <a:r>
              <a:rPr lang="fr-FR" dirty="0"/>
              <a:t>Agranulocytose toxique sous clozapine : contre indication à vie de la clozapine</a:t>
            </a:r>
          </a:p>
          <a:p>
            <a:r>
              <a:rPr lang="fr-FR" dirty="0"/>
              <a:t>Allongement </a:t>
            </a:r>
            <a:r>
              <a:rPr lang="fr-FR" dirty="0" err="1"/>
              <a:t>QTc</a:t>
            </a:r>
            <a:endParaRPr lang="fr-FR" dirty="0"/>
          </a:p>
          <a:p>
            <a:r>
              <a:rPr lang="fr-FR" dirty="0"/>
              <a:t>Glaucome à angle fermé, rétention aiguë d’urine </a:t>
            </a:r>
          </a:p>
          <a:p>
            <a:endParaRPr lang="fr-FR" dirty="0"/>
          </a:p>
        </p:txBody>
      </p:sp>
    </p:spTree>
    <p:extLst>
      <p:ext uri="{BB962C8B-B14F-4D97-AF65-F5344CB8AC3E}">
        <p14:creationId xmlns:p14="http://schemas.microsoft.com/office/powerpoint/2010/main" val="2762955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248C33-1C1E-431D-B5CD-2EE3DF92F8F7}"/>
              </a:ext>
            </a:extLst>
          </p:cNvPr>
          <p:cNvSpPr>
            <a:spLocks noGrp="1"/>
          </p:cNvSpPr>
          <p:nvPr>
            <p:ph type="title"/>
          </p:nvPr>
        </p:nvSpPr>
        <p:spPr/>
        <p:txBody>
          <a:bodyPr/>
          <a:lstStyle/>
          <a:p>
            <a:r>
              <a:rPr lang="fr-FR" dirty="0"/>
              <a:t>Sources</a:t>
            </a:r>
          </a:p>
        </p:txBody>
      </p:sp>
      <p:sp>
        <p:nvSpPr>
          <p:cNvPr id="3" name="Espace réservé du contenu 2">
            <a:extLst>
              <a:ext uri="{FF2B5EF4-FFF2-40B4-BE49-F238E27FC236}">
                <a16:creationId xmlns:a16="http://schemas.microsoft.com/office/drawing/2014/main" id="{B15FA16D-5AD8-481B-9F8D-03511FE97474}"/>
              </a:ext>
            </a:extLst>
          </p:cNvPr>
          <p:cNvSpPr>
            <a:spLocks noGrp="1"/>
          </p:cNvSpPr>
          <p:nvPr>
            <p:ph idx="1"/>
          </p:nvPr>
        </p:nvSpPr>
        <p:spPr>
          <a:xfrm>
            <a:off x="198782" y="1152940"/>
            <a:ext cx="11162969" cy="5024024"/>
          </a:xfrm>
        </p:spPr>
        <p:txBody>
          <a:bodyPr/>
          <a:lstStyle/>
          <a:p>
            <a:endParaRPr lang="fr-FR" dirty="0"/>
          </a:p>
        </p:txBody>
      </p:sp>
      <p:pic>
        <p:nvPicPr>
          <p:cNvPr id="5" name="Image 4">
            <a:extLst>
              <a:ext uri="{FF2B5EF4-FFF2-40B4-BE49-F238E27FC236}">
                <a16:creationId xmlns:a16="http://schemas.microsoft.com/office/drawing/2014/main" id="{C10E3C5A-B302-4282-86DB-D837913258FA}"/>
              </a:ext>
            </a:extLst>
          </p:cNvPr>
          <p:cNvPicPr>
            <a:picLocks noChangeAspect="1"/>
          </p:cNvPicPr>
          <p:nvPr/>
        </p:nvPicPr>
        <p:blipFill>
          <a:blip r:embed="rId2"/>
          <a:stretch>
            <a:fillRect/>
          </a:stretch>
        </p:blipFill>
        <p:spPr>
          <a:xfrm>
            <a:off x="0" y="1152940"/>
            <a:ext cx="4596522" cy="4890051"/>
          </a:xfrm>
          <a:prstGeom prst="rect">
            <a:avLst/>
          </a:prstGeom>
        </p:spPr>
      </p:pic>
      <p:pic>
        <p:nvPicPr>
          <p:cNvPr id="7" name="Image 6">
            <a:extLst>
              <a:ext uri="{FF2B5EF4-FFF2-40B4-BE49-F238E27FC236}">
                <a16:creationId xmlns:a16="http://schemas.microsoft.com/office/drawing/2014/main" id="{EAEF577F-91B2-4337-9FEB-344911D80FB1}"/>
              </a:ext>
            </a:extLst>
          </p:cNvPr>
          <p:cNvPicPr>
            <a:picLocks noChangeAspect="1"/>
          </p:cNvPicPr>
          <p:nvPr/>
        </p:nvPicPr>
        <p:blipFill>
          <a:blip r:embed="rId3"/>
          <a:stretch>
            <a:fillRect/>
          </a:stretch>
        </p:blipFill>
        <p:spPr>
          <a:xfrm>
            <a:off x="4596522" y="1152940"/>
            <a:ext cx="5726191" cy="3946184"/>
          </a:xfrm>
          <a:prstGeom prst="rect">
            <a:avLst/>
          </a:prstGeom>
        </p:spPr>
      </p:pic>
    </p:spTree>
    <p:extLst>
      <p:ext uri="{BB962C8B-B14F-4D97-AF65-F5344CB8AC3E}">
        <p14:creationId xmlns:p14="http://schemas.microsoft.com/office/powerpoint/2010/main" val="3255242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24280E-911C-49F0-84A6-C7F4817728B1}"/>
              </a:ext>
            </a:extLst>
          </p:cNvPr>
          <p:cNvSpPr>
            <a:spLocks noGrp="1"/>
          </p:cNvSpPr>
          <p:nvPr>
            <p:ph type="title"/>
          </p:nvPr>
        </p:nvSpPr>
        <p:spPr/>
        <p:txBody>
          <a:bodyPr>
            <a:normAutofit/>
          </a:bodyPr>
          <a:lstStyle/>
          <a:p>
            <a:r>
              <a:rPr lang="fr-FR" dirty="0"/>
              <a:t>Précaution d’emploi à la prescription</a:t>
            </a:r>
          </a:p>
        </p:txBody>
      </p:sp>
      <p:sp>
        <p:nvSpPr>
          <p:cNvPr id="3" name="Espace réservé du contenu 2">
            <a:extLst>
              <a:ext uri="{FF2B5EF4-FFF2-40B4-BE49-F238E27FC236}">
                <a16:creationId xmlns:a16="http://schemas.microsoft.com/office/drawing/2014/main" id="{68F1A22F-D0C6-4A4F-8679-3B57AE632160}"/>
              </a:ext>
            </a:extLst>
          </p:cNvPr>
          <p:cNvSpPr>
            <a:spLocks noGrp="1"/>
          </p:cNvSpPr>
          <p:nvPr>
            <p:ph idx="1"/>
          </p:nvPr>
        </p:nvSpPr>
        <p:spPr/>
        <p:txBody>
          <a:bodyPr/>
          <a:lstStyle/>
          <a:p>
            <a:r>
              <a:rPr lang="fr-FR" dirty="0"/>
              <a:t>Epilepsie</a:t>
            </a:r>
          </a:p>
          <a:p>
            <a:r>
              <a:rPr lang="fr-FR" dirty="0"/>
              <a:t>Diabète : plus de risque olanzapine et clozapine</a:t>
            </a:r>
          </a:p>
          <a:p>
            <a:r>
              <a:rPr lang="fr-FR" dirty="0"/>
              <a:t>Maladie de Parkinson : préférer la clozapine et la quétiapine</a:t>
            </a:r>
          </a:p>
        </p:txBody>
      </p:sp>
    </p:spTree>
    <p:extLst>
      <p:ext uri="{BB962C8B-B14F-4D97-AF65-F5344CB8AC3E}">
        <p14:creationId xmlns:p14="http://schemas.microsoft.com/office/powerpoint/2010/main" val="1498579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63E98A-1973-46AC-99F3-5044A70E89C0}"/>
              </a:ext>
            </a:extLst>
          </p:cNvPr>
          <p:cNvSpPr>
            <a:spLocks noGrp="1"/>
          </p:cNvSpPr>
          <p:nvPr>
            <p:ph type="title"/>
          </p:nvPr>
        </p:nvSpPr>
        <p:spPr/>
        <p:txBody>
          <a:bodyPr/>
          <a:lstStyle/>
          <a:p>
            <a:r>
              <a:rPr lang="fr-FR" dirty="0"/>
              <a:t>Prescription initiale et suivi</a:t>
            </a:r>
          </a:p>
        </p:txBody>
      </p:sp>
      <p:sp>
        <p:nvSpPr>
          <p:cNvPr id="3" name="Espace réservé du contenu 2">
            <a:extLst>
              <a:ext uri="{FF2B5EF4-FFF2-40B4-BE49-F238E27FC236}">
                <a16:creationId xmlns:a16="http://schemas.microsoft.com/office/drawing/2014/main" id="{3B51B315-078C-43FB-91A9-6C72367C8EC2}"/>
              </a:ext>
            </a:extLst>
          </p:cNvPr>
          <p:cNvSpPr>
            <a:spLocks noGrp="1"/>
          </p:cNvSpPr>
          <p:nvPr>
            <p:ph idx="1"/>
          </p:nvPr>
        </p:nvSpPr>
        <p:spPr/>
        <p:txBody>
          <a:bodyPr/>
          <a:lstStyle/>
          <a:p>
            <a:r>
              <a:rPr lang="fr-FR" dirty="0"/>
              <a:t>Débuter à une faible posologie puis augmentation progressive</a:t>
            </a:r>
          </a:p>
        </p:txBody>
      </p:sp>
      <p:pic>
        <p:nvPicPr>
          <p:cNvPr id="5" name="Image 4">
            <a:extLst>
              <a:ext uri="{FF2B5EF4-FFF2-40B4-BE49-F238E27FC236}">
                <a16:creationId xmlns:a16="http://schemas.microsoft.com/office/drawing/2014/main" id="{49B29FB0-2337-428C-80A5-3D88419E09B1}"/>
              </a:ext>
            </a:extLst>
          </p:cNvPr>
          <p:cNvPicPr>
            <a:picLocks noChangeAspect="1"/>
          </p:cNvPicPr>
          <p:nvPr/>
        </p:nvPicPr>
        <p:blipFill>
          <a:blip r:embed="rId2"/>
          <a:stretch>
            <a:fillRect/>
          </a:stretch>
        </p:blipFill>
        <p:spPr>
          <a:xfrm>
            <a:off x="1018676" y="1823431"/>
            <a:ext cx="9507277" cy="4353533"/>
          </a:xfrm>
          <a:prstGeom prst="rect">
            <a:avLst/>
          </a:prstGeom>
        </p:spPr>
      </p:pic>
    </p:spTree>
    <p:extLst>
      <p:ext uri="{BB962C8B-B14F-4D97-AF65-F5344CB8AC3E}">
        <p14:creationId xmlns:p14="http://schemas.microsoft.com/office/powerpoint/2010/main" val="2777819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A3C1E5-CD95-46F3-BD75-7E9E1B0329D9}"/>
              </a:ext>
            </a:extLst>
          </p:cNvPr>
          <p:cNvSpPr>
            <a:spLocks noGrp="1"/>
          </p:cNvSpPr>
          <p:nvPr>
            <p:ph type="title"/>
          </p:nvPr>
        </p:nvSpPr>
        <p:spPr>
          <a:xfrm>
            <a:off x="0" y="73914"/>
            <a:ext cx="10042497" cy="1015415"/>
          </a:xfrm>
        </p:spPr>
        <p:txBody>
          <a:bodyPr>
            <a:normAutofit fontScale="90000"/>
          </a:bodyPr>
          <a:lstStyle/>
          <a:p>
            <a:r>
              <a:rPr lang="fr-FR" dirty="0"/>
              <a:t>Prescription d’un antipsychotique à action prolongée</a:t>
            </a:r>
          </a:p>
        </p:txBody>
      </p:sp>
      <p:sp>
        <p:nvSpPr>
          <p:cNvPr id="3" name="Espace réservé du contenu 2">
            <a:extLst>
              <a:ext uri="{FF2B5EF4-FFF2-40B4-BE49-F238E27FC236}">
                <a16:creationId xmlns:a16="http://schemas.microsoft.com/office/drawing/2014/main" id="{CDE4C39B-DCF5-4996-B777-4915064018F7}"/>
              </a:ext>
            </a:extLst>
          </p:cNvPr>
          <p:cNvSpPr>
            <a:spLocks noGrp="1"/>
          </p:cNvSpPr>
          <p:nvPr>
            <p:ph idx="1"/>
          </p:nvPr>
        </p:nvSpPr>
        <p:spPr>
          <a:xfrm>
            <a:off x="214685" y="1407381"/>
            <a:ext cx="11162969" cy="5024024"/>
          </a:xfrm>
        </p:spPr>
        <p:txBody>
          <a:bodyPr/>
          <a:lstStyle/>
          <a:p>
            <a:r>
              <a:rPr lang="fr-FR" dirty="0"/>
              <a:t>Indication : schizophrénie, schizo-affectif, trouble bipolaire</a:t>
            </a:r>
          </a:p>
          <a:p>
            <a:endParaRPr lang="fr-FR" dirty="0"/>
          </a:p>
          <a:p>
            <a:endParaRPr lang="fr-FR" dirty="0"/>
          </a:p>
          <a:p>
            <a:endParaRPr lang="fr-FR" dirty="0"/>
          </a:p>
          <a:p>
            <a:endParaRPr lang="fr-FR" dirty="0"/>
          </a:p>
          <a:p>
            <a:r>
              <a:rPr lang="fr-FR" dirty="0"/>
              <a:t>Bilan thérapeutique similaire qu’à une prescription orale</a:t>
            </a:r>
          </a:p>
          <a:p>
            <a:r>
              <a:rPr lang="fr-FR" dirty="0"/>
              <a:t>Nécessité d’une prise orale initiale sans durée minimale définie</a:t>
            </a:r>
          </a:p>
        </p:txBody>
      </p:sp>
      <p:pic>
        <p:nvPicPr>
          <p:cNvPr id="7" name="Image 6">
            <a:extLst>
              <a:ext uri="{FF2B5EF4-FFF2-40B4-BE49-F238E27FC236}">
                <a16:creationId xmlns:a16="http://schemas.microsoft.com/office/drawing/2014/main" id="{ECEDECA6-CD6F-4236-B97F-9513A3A182B1}"/>
              </a:ext>
            </a:extLst>
          </p:cNvPr>
          <p:cNvPicPr>
            <a:picLocks noChangeAspect="1"/>
          </p:cNvPicPr>
          <p:nvPr/>
        </p:nvPicPr>
        <p:blipFill>
          <a:blip r:embed="rId2"/>
          <a:stretch>
            <a:fillRect/>
          </a:stretch>
        </p:blipFill>
        <p:spPr>
          <a:xfrm>
            <a:off x="407981" y="2154670"/>
            <a:ext cx="11027213" cy="1407514"/>
          </a:xfrm>
          <a:prstGeom prst="rect">
            <a:avLst/>
          </a:prstGeom>
        </p:spPr>
      </p:pic>
    </p:spTree>
    <p:extLst>
      <p:ext uri="{BB962C8B-B14F-4D97-AF65-F5344CB8AC3E}">
        <p14:creationId xmlns:p14="http://schemas.microsoft.com/office/powerpoint/2010/main" val="1360148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AC49B8-2D09-4C91-91EE-FA3DE48641A3}"/>
              </a:ext>
            </a:extLst>
          </p:cNvPr>
          <p:cNvSpPr>
            <a:spLocks noGrp="1"/>
          </p:cNvSpPr>
          <p:nvPr>
            <p:ph type="title"/>
          </p:nvPr>
        </p:nvSpPr>
        <p:spPr/>
        <p:txBody>
          <a:bodyPr/>
          <a:lstStyle/>
          <a:p>
            <a:r>
              <a:rPr lang="fr-FR" dirty="0"/>
              <a:t>Antipsychotiques à action prolongée</a:t>
            </a:r>
          </a:p>
        </p:txBody>
      </p:sp>
      <p:sp>
        <p:nvSpPr>
          <p:cNvPr id="3" name="Espace réservé du contenu 2">
            <a:extLst>
              <a:ext uri="{FF2B5EF4-FFF2-40B4-BE49-F238E27FC236}">
                <a16:creationId xmlns:a16="http://schemas.microsoft.com/office/drawing/2014/main" id="{178F1758-1971-4857-8354-5CEECE68CB50}"/>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F3D620DB-EAC9-4B20-BC04-0AE2807C9AE0}"/>
              </a:ext>
            </a:extLst>
          </p:cNvPr>
          <p:cNvPicPr>
            <a:picLocks noChangeAspect="1"/>
          </p:cNvPicPr>
          <p:nvPr/>
        </p:nvPicPr>
        <p:blipFill>
          <a:blip r:embed="rId2"/>
          <a:stretch>
            <a:fillRect/>
          </a:stretch>
        </p:blipFill>
        <p:spPr>
          <a:xfrm>
            <a:off x="968613" y="1342001"/>
            <a:ext cx="9459645" cy="4363059"/>
          </a:xfrm>
          <a:prstGeom prst="rect">
            <a:avLst/>
          </a:prstGeom>
        </p:spPr>
      </p:pic>
    </p:spTree>
    <p:extLst>
      <p:ext uri="{BB962C8B-B14F-4D97-AF65-F5344CB8AC3E}">
        <p14:creationId xmlns:p14="http://schemas.microsoft.com/office/powerpoint/2010/main" val="2004779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F79696B-CBA8-44FD-8261-EF52A82327BC}"/>
              </a:ext>
            </a:extLst>
          </p:cNvPr>
          <p:cNvPicPr>
            <a:picLocks noChangeAspect="1"/>
          </p:cNvPicPr>
          <p:nvPr/>
        </p:nvPicPr>
        <p:blipFill>
          <a:blip r:embed="rId2"/>
          <a:stretch>
            <a:fillRect/>
          </a:stretch>
        </p:blipFill>
        <p:spPr>
          <a:xfrm>
            <a:off x="206832" y="0"/>
            <a:ext cx="8375179" cy="6858000"/>
          </a:xfrm>
          <a:prstGeom prst="rect">
            <a:avLst/>
          </a:prstGeom>
        </p:spPr>
      </p:pic>
      <p:pic>
        <p:nvPicPr>
          <p:cNvPr id="8" name="Picture 2">
            <a:extLst>
              <a:ext uri="{FF2B5EF4-FFF2-40B4-BE49-F238E27FC236}">
                <a16:creationId xmlns:a16="http://schemas.microsoft.com/office/drawing/2014/main" id="{2747BEF8-9296-4A82-8A85-62A4A973164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14913" y="-1"/>
            <a:ext cx="4377088" cy="31010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75489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720B4F-E533-4D91-B32C-C4ADCCF70FF2}"/>
              </a:ext>
            </a:extLst>
          </p:cNvPr>
          <p:cNvSpPr>
            <a:spLocks noGrp="1"/>
          </p:cNvSpPr>
          <p:nvPr>
            <p:ph type="title"/>
          </p:nvPr>
        </p:nvSpPr>
        <p:spPr/>
        <p:txBody>
          <a:bodyPr/>
          <a:lstStyle/>
          <a:p>
            <a:r>
              <a:rPr lang="fr-FR" dirty="0"/>
              <a:t>Effets indésirables : Akathisie</a:t>
            </a:r>
          </a:p>
        </p:txBody>
      </p:sp>
      <p:sp>
        <p:nvSpPr>
          <p:cNvPr id="3" name="Espace réservé du contenu 2">
            <a:extLst>
              <a:ext uri="{FF2B5EF4-FFF2-40B4-BE49-F238E27FC236}">
                <a16:creationId xmlns:a16="http://schemas.microsoft.com/office/drawing/2014/main" id="{638AF0F8-5F2F-4757-8CDC-E9C94D0ED37E}"/>
              </a:ext>
            </a:extLst>
          </p:cNvPr>
          <p:cNvSpPr>
            <a:spLocks noGrp="1"/>
          </p:cNvSpPr>
          <p:nvPr>
            <p:ph idx="1"/>
          </p:nvPr>
        </p:nvSpPr>
        <p:spPr>
          <a:xfrm>
            <a:off x="161335" y="916988"/>
            <a:ext cx="11162969" cy="5024024"/>
          </a:xfrm>
        </p:spPr>
        <p:txBody>
          <a:bodyPr/>
          <a:lstStyle/>
          <a:p>
            <a:r>
              <a:rPr lang="fr-FR" dirty="0"/>
              <a:t>Surtout à l’initiation du traitement ou lors d’un switch</a:t>
            </a:r>
          </a:p>
          <a:p>
            <a:r>
              <a:rPr lang="fr-FR" dirty="0"/>
              <a:t>Fréquente avec les AP1G</a:t>
            </a:r>
          </a:p>
          <a:p>
            <a:r>
              <a:rPr lang="fr-FR" dirty="0"/>
              <a:t>Incapacité pour le patient à conserver une position</a:t>
            </a:r>
          </a:p>
          <a:p>
            <a:r>
              <a:rPr lang="fr-FR" dirty="0"/>
              <a:t>Diag différentiel: syndrome des jambes sans repos ou d’une agitation psychomotrice</a:t>
            </a:r>
          </a:p>
          <a:p>
            <a:endParaRPr lang="fr-FR" dirty="0"/>
          </a:p>
        </p:txBody>
      </p:sp>
      <p:pic>
        <p:nvPicPr>
          <p:cNvPr id="5" name="Image 4">
            <a:extLst>
              <a:ext uri="{FF2B5EF4-FFF2-40B4-BE49-F238E27FC236}">
                <a16:creationId xmlns:a16="http://schemas.microsoft.com/office/drawing/2014/main" id="{CFF1FF94-C870-4DBF-A467-2AEC375BA2CA}"/>
              </a:ext>
            </a:extLst>
          </p:cNvPr>
          <p:cNvPicPr>
            <a:picLocks noChangeAspect="1"/>
          </p:cNvPicPr>
          <p:nvPr/>
        </p:nvPicPr>
        <p:blipFill>
          <a:blip r:embed="rId2"/>
          <a:stretch>
            <a:fillRect/>
          </a:stretch>
        </p:blipFill>
        <p:spPr>
          <a:xfrm>
            <a:off x="362973" y="3328834"/>
            <a:ext cx="10393225" cy="3277057"/>
          </a:xfrm>
          <a:prstGeom prst="rect">
            <a:avLst/>
          </a:prstGeom>
        </p:spPr>
      </p:pic>
    </p:spTree>
    <p:extLst>
      <p:ext uri="{BB962C8B-B14F-4D97-AF65-F5344CB8AC3E}">
        <p14:creationId xmlns:p14="http://schemas.microsoft.com/office/powerpoint/2010/main" val="1396768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860708-02E2-44D0-ADBC-D9A47F5911D4}"/>
              </a:ext>
            </a:extLst>
          </p:cNvPr>
          <p:cNvSpPr>
            <a:spLocks noGrp="1"/>
          </p:cNvSpPr>
          <p:nvPr>
            <p:ph type="title"/>
          </p:nvPr>
        </p:nvSpPr>
        <p:spPr/>
        <p:txBody>
          <a:bodyPr/>
          <a:lstStyle/>
          <a:p>
            <a:r>
              <a:rPr lang="fr-FR" dirty="0"/>
              <a:t>Effets indésirables : Dyskinésie aiguë</a:t>
            </a:r>
          </a:p>
        </p:txBody>
      </p:sp>
      <p:sp>
        <p:nvSpPr>
          <p:cNvPr id="3" name="Espace réservé du contenu 2">
            <a:extLst>
              <a:ext uri="{FF2B5EF4-FFF2-40B4-BE49-F238E27FC236}">
                <a16:creationId xmlns:a16="http://schemas.microsoft.com/office/drawing/2014/main" id="{5F6D9907-D8B4-4076-81CA-11F79513A3E3}"/>
              </a:ext>
            </a:extLst>
          </p:cNvPr>
          <p:cNvSpPr>
            <a:spLocks noGrp="1"/>
          </p:cNvSpPr>
          <p:nvPr>
            <p:ph idx="1"/>
          </p:nvPr>
        </p:nvSpPr>
        <p:spPr>
          <a:xfrm>
            <a:off x="190831" y="1152940"/>
            <a:ext cx="11577099" cy="3737112"/>
          </a:xfrm>
        </p:spPr>
        <p:txBody>
          <a:bodyPr>
            <a:normAutofit/>
          </a:bodyPr>
          <a:lstStyle/>
          <a:p>
            <a:r>
              <a:rPr lang="fr-FR" sz="2400" dirty="0"/>
              <a:t>Chez le sujet jeune</a:t>
            </a:r>
          </a:p>
          <a:p>
            <a:r>
              <a:rPr lang="fr-FR" sz="2400" dirty="0"/>
              <a:t>Dans les 1</a:t>
            </a:r>
            <a:r>
              <a:rPr lang="fr-FR" sz="2400" baseline="30000" dirty="0"/>
              <a:t>er</a:t>
            </a:r>
            <a:r>
              <a:rPr lang="fr-FR" sz="2400" dirty="0"/>
              <a:t> jours suivant l’introduction ou après modification posologie</a:t>
            </a:r>
          </a:p>
          <a:p>
            <a:r>
              <a:rPr lang="fr-FR" sz="2400" dirty="0"/>
              <a:t>Contracture musculaire céphalique ++(trismus, protrusion langue, blépharospasme)</a:t>
            </a:r>
          </a:p>
          <a:p>
            <a:r>
              <a:rPr lang="fr-FR" sz="2400" dirty="0"/>
              <a:t>Risque : difficulté déglutition, dyspnée </a:t>
            </a:r>
          </a:p>
        </p:txBody>
      </p:sp>
      <p:pic>
        <p:nvPicPr>
          <p:cNvPr id="7" name="Image 6">
            <a:extLst>
              <a:ext uri="{FF2B5EF4-FFF2-40B4-BE49-F238E27FC236}">
                <a16:creationId xmlns:a16="http://schemas.microsoft.com/office/drawing/2014/main" id="{CD0CE66D-5B98-4827-A20C-E366A6A07858}"/>
              </a:ext>
            </a:extLst>
          </p:cNvPr>
          <p:cNvPicPr>
            <a:picLocks noChangeAspect="1"/>
          </p:cNvPicPr>
          <p:nvPr/>
        </p:nvPicPr>
        <p:blipFill>
          <a:blip r:embed="rId2"/>
          <a:stretch>
            <a:fillRect/>
          </a:stretch>
        </p:blipFill>
        <p:spPr>
          <a:xfrm>
            <a:off x="285447" y="3021496"/>
            <a:ext cx="10269383" cy="3639058"/>
          </a:xfrm>
          <a:prstGeom prst="rect">
            <a:avLst/>
          </a:prstGeom>
        </p:spPr>
      </p:pic>
    </p:spTree>
    <p:extLst>
      <p:ext uri="{BB962C8B-B14F-4D97-AF65-F5344CB8AC3E}">
        <p14:creationId xmlns:p14="http://schemas.microsoft.com/office/powerpoint/2010/main" val="1721508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938A57-018C-4E29-9970-0B7F134E4577}"/>
              </a:ext>
            </a:extLst>
          </p:cNvPr>
          <p:cNvSpPr>
            <a:spLocks noGrp="1"/>
          </p:cNvSpPr>
          <p:nvPr>
            <p:ph type="title"/>
          </p:nvPr>
        </p:nvSpPr>
        <p:spPr/>
        <p:txBody>
          <a:bodyPr>
            <a:normAutofit fontScale="90000"/>
          </a:bodyPr>
          <a:lstStyle/>
          <a:p>
            <a:r>
              <a:rPr lang="fr-FR" dirty="0"/>
              <a:t>Effets indésirables : Dyskinésie chronique</a:t>
            </a:r>
          </a:p>
        </p:txBody>
      </p:sp>
      <p:sp>
        <p:nvSpPr>
          <p:cNvPr id="3" name="Espace réservé du contenu 2">
            <a:extLst>
              <a:ext uri="{FF2B5EF4-FFF2-40B4-BE49-F238E27FC236}">
                <a16:creationId xmlns:a16="http://schemas.microsoft.com/office/drawing/2014/main" id="{56559BBC-ACC9-4237-91F4-83FE8FC550BA}"/>
              </a:ext>
            </a:extLst>
          </p:cNvPr>
          <p:cNvSpPr>
            <a:spLocks noGrp="1"/>
          </p:cNvSpPr>
          <p:nvPr>
            <p:ph idx="1"/>
          </p:nvPr>
        </p:nvSpPr>
        <p:spPr/>
        <p:txBody>
          <a:bodyPr/>
          <a:lstStyle/>
          <a:p>
            <a:r>
              <a:rPr lang="fr-FR" dirty="0"/>
              <a:t>Peuvent survenir chez sujet avec plus de 3 mois d’AP</a:t>
            </a:r>
          </a:p>
          <a:p>
            <a:r>
              <a:rPr lang="fr-FR" dirty="0"/>
              <a:t>Mouvement répétitif anormaux, involontaires</a:t>
            </a:r>
          </a:p>
          <a:p>
            <a:r>
              <a:rPr lang="fr-FR" dirty="0"/>
              <a:t>Sphère </a:t>
            </a:r>
            <a:r>
              <a:rPr lang="fr-FR" dirty="0" err="1"/>
              <a:t>oro</a:t>
            </a:r>
            <a:r>
              <a:rPr lang="fr-FR" dirty="0"/>
              <a:t>-faciale</a:t>
            </a:r>
          </a:p>
          <a:p>
            <a:r>
              <a:rPr lang="fr-FR" dirty="0"/>
              <a:t>Peuvent être irréversible malgré l’arrêt du traitement</a:t>
            </a:r>
          </a:p>
          <a:p>
            <a:r>
              <a:rPr lang="fr-FR" dirty="0"/>
              <a:t>Les anticholinergiques ne fonctionnent pas dessus</a:t>
            </a:r>
          </a:p>
        </p:txBody>
      </p:sp>
    </p:spTree>
    <p:extLst>
      <p:ext uri="{BB962C8B-B14F-4D97-AF65-F5344CB8AC3E}">
        <p14:creationId xmlns:p14="http://schemas.microsoft.com/office/powerpoint/2010/main" val="1655582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FAA946-F7A6-4F7C-AA5B-4D0F5F04A600}"/>
              </a:ext>
            </a:extLst>
          </p:cNvPr>
          <p:cNvSpPr>
            <a:spLocks noGrp="1"/>
          </p:cNvSpPr>
          <p:nvPr>
            <p:ph type="title"/>
          </p:nvPr>
        </p:nvSpPr>
        <p:spPr>
          <a:xfrm>
            <a:off x="82494" y="0"/>
            <a:ext cx="10515600" cy="1325563"/>
          </a:xfrm>
        </p:spPr>
        <p:txBody>
          <a:bodyPr/>
          <a:lstStyle/>
          <a:p>
            <a:r>
              <a:rPr lang="fr-FR" dirty="0"/>
              <a:t>Syndrome malin des neuroleptiques</a:t>
            </a:r>
          </a:p>
        </p:txBody>
      </p:sp>
      <p:pic>
        <p:nvPicPr>
          <p:cNvPr id="5" name="Espace réservé du contenu 4">
            <a:extLst>
              <a:ext uri="{FF2B5EF4-FFF2-40B4-BE49-F238E27FC236}">
                <a16:creationId xmlns:a16="http://schemas.microsoft.com/office/drawing/2014/main" id="{D0DCD40C-7E06-410A-A181-DF46F4FE38A7}"/>
              </a:ext>
            </a:extLst>
          </p:cNvPr>
          <p:cNvPicPr>
            <a:picLocks noGrp="1" noChangeAspect="1"/>
          </p:cNvPicPr>
          <p:nvPr>
            <p:ph idx="1"/>
          </p:nvPr>
        </p:nvPicPr>
        <p:blipFill>
          <a:blip r:embed="rId2"/>
          <a:stretch>
            <a:fillRect/>
          </a:stretch>
        </p:blipFill>
        <p:spPr>
          <a:xfrm>
            <a:off x="82494" y="1300270"/>
            <a:ext cx="6657353" cy="4965295"/>
          </a:xfrm>
          <a:prstGeom prst="rect">
            <a:avLst/>
          </a:prstGeom>
        </p:spPr>
      </p:pic>
      <p:sp>
        <p:nvSpPr>
          <p:cNvPr id="6" name="ZoneTexte 5">
            <a:extLst>
              <a:ext uri="{FF2B5EF4-FFF2-40B4-BE49-F238E27FC236}">
                <a16:creationId xmlns:a16="http://schemas.microsoft.com/office/drawing/2014/main" id="{388954D5-F604-445A-ADD7-BDF5BD657505}"/>
              </a:ext>
            </a:extLst>
          </p:cNvPr>
          <p:cNvSpPr txBox="1"/>
          <p:nvPr/>
        </p:nvSpPr>
        <p:spPr>
          <a:xfrm>
            <a:off x="6739847" y="1458930"/>
            <a:ext cx="5369659" cy="5109091"/>
          </a:xfrm>
          <a:prstGeom prst="rect">
            <a:avLst/>
          </a:prstGeom>
          <a:noFill/>
        </p:spPr>
        <p:txBody>
          <a:bodyPr wrap="square" rtlCol="0">
            <a:spAutoFit/>
          </a:bodyPr>
          <a:lstStyle/>
          <a:p>
            <a:r>
              <a:rPr lang="fr-FR" sz="2800" b="1" dirty="0"/>
              <a:t>Bilan étiologique : </a:t>
            </a:r>
            <a:r>
              <a:rPr lang="fr-FR" sz="2800" dirty="0"/>
              <a:t>éliminer autre cause de fièvre (centrale, toxique, infectieuse) hémoculture, ponction lombaire, IRM/TDM encéphalique</a:t>
            </a:r>
          </a:p>
          <a:p>
            <a:endParaRPr lang="fr-FR" sz="2800" dirty="0"/>
          </a:p>
          <a:p>
            <a:r>
              <a:rPr lang="fr-FR" sz="2800" b="1" dirty="0"/>
              <a:t>Bilan de gravité : </a:t>
            </a:r>
          </a:p>
          <a:p>
            <a:r>
              <a:rPr lang="fr-FR" sz="2800" dirty="0"/>
              <a:t>- Augmentation CPK (corrélation avec la sévérité et le pronostic)</a:t>
            </a:r>
          </a:p>
          <a:p>
            <a:r>
              <a:rPr lang="fr-FR" sz="2800" dirty="0"/>
              <a:t>- signe de choc </a:t>
            </a:r>
          </a:p>
          <a:p>
            <a:r>
              <a:rPr lang="fr-FR" sz="2800" dirty="0"/>
              <a:t>- bilan rénal (rhabdomyolyse)</a:t>
            </a:r>
          </a:p>
          <a:p>
            <a:r>
              <a:rPr lang="fr-FR" sz="2800" dirty="0"/>
              <a:t>- bilan hépatique et coagulation</a:t>
            </a:r>
          </a:p>
          <a:p>
            <a:endParaRPr lang="fr-FR" dirty="0"/>
          </a:p>
        </p:txBody>
      </p:sp>
    </p:spTree>
    <p:extLst>
      <p:ext uri="{BB962C8B-B14F-4D97-AF65-F5344CB8AC3E}">
        <p14:creationId xmlns:p14="http://schemas.microsoft.com/office/powerpoint/2010/main" val="1357463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35B611-6F10-4EB5-8BB4-E9E100D60BB6}"/>
              </a:ext>
            </a:extLst>
          </p:cNvPr>
          <p:cNvSpPr>
            <a:spLocks noGrp="1"/>
          </p:cNvSpPr>
          <p:nvPr>
            <p:ph type="title"/>
          </p:nvPr>
        </p:nvSpPr>
        <p:spPr>
          <a:xfrm>
            <a:off x="0" y="153427"/>
            <a:ext cx="10042497" cy="1015415"/>
          </a:xfrm>
        </p:spPr>
        <p:txBody>
          <a:bodyPr>
            <a:normAutofit fontScale="90000"/>
          </a:bodyPr>
          <a:lstStyle/>
          <a:p>
            <a:r>
              <a:rPr lang="fr-FR" dirty="0"/>
              <a:t>Syndrome malin des neuroleptiques : Prise en charge</a:t>
            </a:r>
          </a:p>
        </p:txBody>
      </p:sp>
      <p:sp>
        <p:nvSpPr>
          <p:cNvPr id="3" name="Espace réservé du contenu 2">
            <a:extLst>
              <a:ext uri="{FF2B5EF4-FFF2-40B4-BE49-F238E27FC236}">
                <a16:creationId xmlns:a16="http://schemas.microsoft.com/office/drawing/2014/main" id="{372D8BE1-88ED-45FD-B213-B1BA65B6FA6C}"/>
              </a:ext>
            </a:extLst>
          </p:cNvPr>
          <p:cNvSpPr>
            <a:spLocks noGrp="1"/>
          </p:cNvSpPr>
          <p:nvPr>
            <p:ph idx="1"/>
          </p:nvPr>
        </p:nvSpPr>
        <p:spPr>
          <a:xfrm>
            <a:off x="838200" y="1825625"/>
            <a:ext cx="10515600" cy="4667250"/>
          </a:xfrm>
        </p:spPr>
        <p:txBody>
          <a:bodyPr>
            <a:normAutofit lnSpcReduction="10000"/>
          </a:bodyPr>
          <a:lstStyle/>
          <a:p>
            <a:r>
              <a:rPr lang="fr-FR" dirty="0"/>
              <a:t>Arrêt des antipsychotiques et apparentés en urgences; </a:t>
            </a:r>
          </a:p>
          <a:p>
            <a:r>
              <a:rPr lang="fr-FR" dirty="0"/>
              <a:t>Arrêt des traitements augmentant le </a:t>
            </a:r>
            <a:r>
              <a:rPr lang="fr-FR" dirty="0" err="1"/>
              <a:t>QTc</a:t>
            </a:r>
            <a:r>
              <a:rPr lang="fr-FR" dirty="0"/>
              <a:t>; </a:t>
            </a:r>
          </a:p>
          <a:p>
            <a:r>
              <a:rPr lang="fr-FR" dirty="0"/>
              <a:t>Prise en charge en réanimation; </a:t>
            </a:r>
          </a:p>
          <a:p>
            <a:r>
              <a:rPr lang="fr-FR" dirty="0"/>
              <a:t>En fonction de la sévérité : benzodiazépine +/- bromocriptine +/- </a:t>
            </a:r>
            <a:r>
              <a:rPr lang="fr-FR" dirty="0" err="1"/>
              <a:t>dantrolène</a:t>
            </a:r>
            <a:r>
              <a:rPr lang="fr-FR" dirty="0"/>
              <a:t>;</a:t>
            </a:r>
          </a:p>
          <a:p>
            <a:r>
              <a:rPr lang="fr-FR" dirty="0"/>
              <a:t>Réintroduction d’un AP : </a:t>
            </a:r>
          </a:p>
          <a:p>
            <a:pPr lvl="1"/>
            <a:r>
              <a:rPr lang="fr-FR" dirty="0"/>
              <a:t>risque récidive SMN 50%. </a:t>
            </a:r>
          </a:p>
          <a:p>
            <a:pPr lvl="1"/>
            <a:r>
              <a:rPr lang="fr-FR" dirty="0"/>
              <a:t>Réintroduction possible avec surveillance rapprochée d’un AP d’une classe différente et à faible dose. La clozapine serait moins associée au risque de SMN.</a:t>
            </a:r>
          </a:p>
          <a:p>
            <a:pPr lvl="1"/>
            <a:r>
              <a:rPr lang="fr-FR" dirty="0"/>
              <a:t>Pas d’antipsychotique d’action prolongée !</a:t>
            </a:r>
          </a:p>
        </p:txBody>
      </p:sp>
    </p:spTree>
    <p:extLst>
      <p:ext uri="{BB962C8B-B14F-4D97-AF65-F5344CB8AC3E}">
        <p14:creationId xmlns:p14="http://schemas.microsoft.com/office/powerpoint/2010/main" val="784417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713A16-D6C6-49E6-8115-5F8A0C3E5F2E}"/>
              </a:ext>
            </a:extLst>
          </p:cNvPr>
          <p:cNvSpPr>
            <a:spLocks noGrp="1"/>
          </p:cNvSpPr>
          <p:nvPr>
            <p:ph type="title"/>
          </p:nvPr>
        </p:nvSpPr>
        <p:spPr/>
        <p:txBody>
          <a:bodyPr/>
          <a:lstStyle/>
          <a:p>
            <a:r>
              <a:rPr lang="fr-FR" dirty="0"/>
              <a:t>La fente synaptique</a:t>
            </a:r>
          </a:p>
        </p:txBody>
      </p:sp>
      <p:pic>
        <p:nvPicPr>
          <p:cNvPr id="5" name="Image 4">
            <a:extLst>
              <a:ext uri="{FF2B5EF4-FFF2-40B4-BE49-F238E27FC236}">
                <a16:creationId xmlns:a16="http://schemas.microsoft.com/office/drawing/2014/main" id="{D728C099-851F-446B-BFC0-BEA7C15CAF6E}"/>
              </a:ext>
            </a:extLst>
          </p:cNvPr>
          <p:cNvPicPr>
            <a:picLocks noChangeAspect="1"/>
          </p:cNvPicPr>
          <p:nvPr/>
        </p:nvPicPr>
        <p:blipFill>
          <a:blip r:embed="rId2"/>
          <a:stretch>
            <a:fillRect/>
          </a:stretch>
        </p:blipFill>
        <p:spPr>
          <a:xfrm>
            <a:off x="184686" y="1033670"/>
            <a:ext cx="8857320" cy="5627104"/>
          </a:xfrm>
          <a:prstGeom prst="rect">
            <a:avLst/>
          </a:prstGeom>
        </p:spPr>
      </p:pic>
      <p:sp>
        <p:nvSpPr>
          <p:cNvPr id="10" name="ZoneTexte 9">
            <a:extLst>
              <a:ext uri="{FF2B5EF4-FFF2-40B4-BE49-F238E27FC236}">
                <a16:creationId xmlns:a16="http://schemas.microsoft.com/office/drawing/2014/main" id="{FB0232F0-9866-4BBD-8C28-8D4A03F4B420}"/>
              </a:ext>
            </a:extLst>
          </p:cNvPr>
          <p:cNvSpPr txBox="1"/>
          <p:nvPr/>
        </p:nvSpPr>
        <p:spPr>
          <a:xfrm>
            <a:off x="8567352" y="2049085"/>
            <a:ext cx="3748216" cy="2585323"/>
          </a:xfrm>
          <a:prstGeom prst="rect">
            <a:avLst/>
          </a:prstGeom>
          <a:noFill/>
        </p:spPr>
        <p:txBody>
          <a:bodyPr wrap="square" rtlCol="0">
            <a:spAutoFit/>
          </a:bodyPr>
          <a:lstStyle/>
          <a:p>
            <a:r>
              <a:rPr lang="fr-FR" dirty="0"/>
              <a:t>Entrée ions positifs (cations) : dépolarisation de la membrane donc excitabilité neuronale</a:t>
            </a:r>
          </a:p>
          <a:p>
            <a:endParaRPr lang="fr-FR" dirty="0"/>
          </a:p>
          <a:p>
            <a:r>
              <a:rPr lang="fr-FR" dirty="0"/>
              <a:t>Entrée ions négatifs (anions) : hyperpolarisation de la membranes donc réduction de l’excitabilité neuronale </a:t>
            </a:r>
          </a:p>
          <a:p>
            <a:endParaRPr lang="fr-FR" dirty="0"/>
          </a:p>
        </p:txBody>
      </p:sp>
    </p:spTree>
    <p:extLst>
      <p:ext uri="{BB962C8B-B14F-4D97-AF65-F5344CB8AC3E}">
        <p14:creationId xmlns:p14="http://schemas.microsoft.com/office/powerpoint/2010/main" val="2583974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A9F2A85-F6AC-4262-AE0D-7A2A9248A2F8}"/>
              </a:ext>
            </a:extLst>
          </p:cNvPr>
          <p:cNvPicPr>
            <a:picLocks noChangeAspect="1"/>
          </p:cNvPicPr>
          <p:nvPr/>
        </p:nvPicPr>
        <p:blipFill>
          <a:blip r:embed="rId2"/>
          <a:stretch>
            <a:fillRect/>
          </a:stretch>
        </p:blipFill>
        <p:spPr>
          <a:xfrm>
            <a:off x="0" y="191386"/>
            <a:ext cx="5472146" cy="5720316"/>
          </a:xfrm>
          <a:prstGeom prst="rect">
            <a:avLst/>
          </a:prstGeom>
        </p:spPr>
      </p:pic>
      <p:pic>
        <p:nvPicPr>
          <p:cNvPr id="6" name="Image 5">
            <a:extLst>
              <a:ext uri="{FF2B5EF4-FFF2-40B4-BE49-F238E27FC236}">
                <a16:creationId xmlns:a16="http://schemas.microsoft.com/office/drawing/2014/main" id="{0CCC5EDB-87C9-41A7-A218-7D0BCF77D358}"/>
              </a:ext>
            </a:extLst>
          </p:cNvPr>
          <p:cNvPicPr>
            <a:picLocks noChangeAspect="1"/>
          </p:cNvPicPr>
          <p:nvPr/>
        </p:nvPicPr>
        <p:blipFill>
          <a:blip r:embed="rId3"/>
          <a:stretch>
            <a:fillRect/>
          </a:stretch>
        </p:blipFill>
        <p:spPr>
          <a:xfrm>
            <a:off x="5472146" y="1700329"/>
            <a:ext cx="6623974" cy="3988257"/>
          </a:xfrm>
          <a:prstGeom prst="rect">
            <a:avLst/>
          </a:prstGeom>
        </p:spPr>
      </p:pic>
      <p:pic>
        <p:nvPicPr>
          <p:cNvPr id="9" name="Image 8">
            <a:extLst>
              <a:ext uri="{FF2B5EF4-FFF2-40B4-BE49-F238E27FC236}">
                <a16:creationId xmlns:a16="http://schemas.microsoft.com/office/drawing/2014/main" id="{292E20C3-9318-4730-885C-44F69B19E269}"/>
              </a:ext>
            </a:extLst>
          </p:cNvPr>
          <p:cNvPicPr>
            <a:picLocks noChangeAspect="1"/>
          </p:cNvPicPr>
          <p:nvPr/>
        </p:nvPicPr>
        <p:blipFill>
          <a:blip r:embed="rId4"/>
          <a:stretch>
            <a:fillRect/>
          </a:stretch>
        </p:blipFill>
        <p:spPr>
          <a:xfrm>
            <a:off x="6719856" y="951413"/>
            <a:ext cx="3905099" cy="702648"/>
          </a:xfrm>
          <a:prstGeom prst="rect">
            <a:avLst/>
          </a:prstGeom>
        </p:spPr>
      </p:pic>
      <p:sp>
        <p:nvSpPr>
          <p:cNvPr id="2" name="Rectangle 1">
            <a:extLst>
              <a:ext uri="{FF2B5EF4-FFF2-40B4-BE49-F238E27FC236}">
                <a16:creationId xmlns:a16="http://schemas.microsoft.com/office/drawing/2014/main" id="{B3692A0A-3CA0-4F53-BD27-E5ED7EA3193A}"/>
              </a:ext>
            </a:extLst>
          </p:cNvPr>
          <p:cNvSpPr/>
          <p:nvPr/>
        </p:nvSpPr>
        <p:spPr>
          <a:xfrm>
            <a:off x="8420793" y="3715789"/>
            <a:ext cx="1828800" cy="7647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9E96FFA1-ECB8-487B-A982-991FC01E3A6F}"/>
              </a:ext>
            </a:extLst>
          </p:cNvPr>
          <p:cNvSpPr/>
          <p:nvPr/>
        </p:nvSpPr>
        <p:spPr>
          <a:xfrm>
            <a:off x="8420793" y="2904750"/>
            <a:ext cx="1828800" cy="7647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7969DFAD-5A1D-4E15-9F23-155E45D6D923}"/>
              </a:ext>
            </a:extLst>
          </p:cNvPr>
          <p:cNvSpPr/>
          <p:nvPr/>
        </p:nvSpPr>
        <p:spPr>
          <a:xfrm>
            <a:off x="3560619" y="839585"/>
            <a:ext cx="1828800" cy="20651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57884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71B148-5F97-45EE-830C-D6222249B950}"/>
              </a:ext>
            </a:extLst>
          </p:cNvPr>
          <p:cNvSpPr>
            <a:spLocks noGrp="1"/>
          </p:cNvSpPr>
          <p:nvPr>
            <p:ph type="title"/>
          </p:nvPr>
        </p:nvSpPr>
        <p:spPr/>
        <p:txBody>
          <a:bodyPr/>
          <a:lstStyle/>
          <a:p>
            <a:r>
              <a:rPr lang="fr-FR" dirty="0"/>
              <a:t>Effets indésirables : leuco-neutropénie</a:t>
            </a:r>
          </a:p>
        </p:txBody>
      </p:sp>
      <p:sp>
        <p:nvSpPr>
          <p:cNvPr id="3" name="Espace réservé du contenu 2">
            <a:extLst>
              <a:ext uri="{FF2B5EF4-FFF2-40B4-BE49-F238E27FC236}">
                <a16:creationId xmlns:a16="http://schemas.microsoft.com/office/drawing/2014/main" id="{986BD424-027D-4FDC-8395-0DCEEB9227A8}"/>
              </a:ext>
            </a:extLst>
          </p:cNvPr>
          <p:cNvSpPr>
            <a:spLocks noGrp="1"/>
          </p:cNvSpPr>
          <p:nvPr>
            <p:ph idx="1"/>
          </p:nvPr>
        </p:nvSpPr>
        <p:spPr/>
        <p:txBody>
          <a:bodyPr/>
          <a:lstStyle/>
          <a:p>
            <a:r>
              <a:rPr lang="fr-FR" dirty="0"/>
              <a:t>Pas associé à un risque accru d’agranulocytose</a:t>
            </a:r>
          </a:p>
          <a:p>
            <a:r>
              <a:rPr lang="fr-FR" dirty="0"/>
              <a:t>Fréquent avec la clozapine</a:t>
            </a:r>
          </a:p>
        </p:txBody>
      </p:sp>
      <p:pic>
        <p:nvPicPr>
          <p:cNvPr id="5" name="Image 4">
            <a:extLst>
              <a:ext uri="{FF2B5EF4-FFF2-40B4-BE49-F238E27FC236}">
                <a16:creationId xmlns:a16="http://schemas.microsoft.com/office/drawing/2014/main" id="{F4B46EBD-F3B7-42E5-96D5-10AF9FFA0309}"/>
              </a:ext>
            </a:extLst>
          </p:cNvPr>
          <p:cNvPicPr>
            <a:picLocks noChangeAspect="1"/>
          </p:cNvPicPr>
          <p:nvPr/>
        </p:nvPicPr>
        <p:blipFill>
          <a:blip r:embed="rId2"/>
          <a:stretch>
            <a:fillRect/>
          </a:stretch>
        </p:blipFill>
        <p:spPr>
          <a:xfrm>
            <a:off x="355548" y="2639305"/>
            <a:ext cx="10431331" cy="2819794"/>
          </a:xfrm>
          <a:prstGeom prst="rect">
            <a:avLst/>
          </a:prstGeom>
        </p:spPr>
      </p:pic>
    </p:spTree>
    <p:extLst>
      <p:ext uri="{BB962C8B-B14F-4D97-AF65-F5344CB8AC3E}">
        <p14:creationId xmlns:p14="http://schemas.microsoft.com/office/powerpoint/2010/main" val="3403611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EFA7B44-A986-4887-AF3F-033AF40E4194}"/>
              </a:ext>
            </a:extLst>
          </p:cNvPr>
          <p:cNvPicPr>
            <a:picLocks noChangeAspect="1"/>
          </p:cNvPicPr>
          <p:nvPr/>
        </p:nvPicPr>
        <p:blipFill>
          <a:blip r:embed="rId2"/>
          <a:stretch>
            <a:fillRect/>
          </a:stretch>
        </p:blipFill>
        <p:spPr>
          <a:xfrm>
            <a:off x="198782" y="1287027"/>
            <a:ext cx="7028954" cy="3042458"/>
          </a:xfrm>
          <a:prstGeom prst="rect">
            <a:avLst/>
          </a:prstGeom>
        </p:spPr>
      </p:pic>
      <p:pic>
        <p:nvPicPr>
          <p:cNvPr id="5" name="Image 4">
            <a:extLst>
              <a:ext uri="{FF2B5EF4-FFF2-40B4-BE49-F238E27FC236}">
                <a16:creationId xmlns:a16="http://schemas.microsoft.com/office/drawing/2014/main" id="{B6E67E28-E9F5-4486-8069-ACA52680B8FC}"/>
              </a:ext>
            </a:extLst>
          </p:cNvPr>
          <p:cNvPicPr>
            <a:picLocks noChangeAspect="1"/>
          </p:cNvPicPr>
          <p:nvPr/>
        </p:nvPicPr>
        <p:blipFill>
          <a:blip r:embed="rId3"/>
          <a:stretch>
            <a:fillRect/>
          </a:stretch>
        </p:blipFill>
        <p:spPr>
          <a:xfrm>
            <a:off x="198782" y="4365463"/>
            <a:ext cx="8254538" cy="2385753"/>
          </a:xfrm>
          <a:prstGeom prst="rect">
            <a:avLst/>
          </a:prstGeom>
        </p:spPr>
      </p:pic>
      <p:pic>
        <p:nvPicPr>
          <p:cNvPr id="6" name="Image 5">
            <a:extLst>
              <a:ext uri="{FF2B5EF4-FFF2-40B4-BE49-F238E27FC236}">
                <a16:creationId xmlns:a16="http://schemas.microsoft.com/office/drawing/2014/main" id="{6E78FAF4-A43E-47BB-A1A3-E608D70D7261}"/>
              </a:ext>
            </a:extLst>
          </p:cNvPr>
          <p:cNvPicPr>
            <a:picLocks noChangeAspect="1"/>
          </p:cNvPicPr>
          <p:nvPr/>
        </p:nvPicPr>
        <p:blipFill>
          <a:blip r:embed="rId4"/>
          <a:stretch>
            <a:fillRect/>
          </a:stretch>
        </p:blipFill>
        <p:spPr>
          <a:xfrm>
            <a:off x="7141717" y="1555494"/>
            <a:ext cx="5281612" cy="5140062"/>
          </a:xfrm>
          <a:prstGeom prst="rect">
            <a:avLst/>
          </a:prstGeom>
        </p:spPr>
      </p:pic>
      <p:sp>
        <p:nvSpPr>
          <p:cNvPr id="7" name="Titre 1">
            <a:extLst>
              <a:ext uri="{FF2B5EF4-FFF2-40B4-BE49-F238E27FC236}">
                <a16:creationId xmlns:a16="http://schemas.microsoft.com/office/drawing/2014/main" id="{AEACBBC8-69FE-408F-A26F-12ADCA7C9580}"/>
              </a:ext>
            </a:extLst>
          </p:cNvPr>
          <p:cNvSpPr>
            <a:spLocks noGrp="1"/>
          </p:cNvSpPr>
          <p:nvPr>
            <p:ph type="title"/>
          </p:nvPr>
        </p:nvSpPr>
        <p:spPr>
          <a:xfrm>
            <a:off x="0" y="18255"/>
            <a:ext cx="10042497" cy="1015415"/>
          </a:xfrm>
        </p:spPr>
        <p:txBody>
          <a:bodyPr/>
          <a:lstStyle/>
          <a:p>
            <a:r>
              <a:rPr lang="fr-FR" dirty="0"/>
              <a:t>Clozapine : particularités</a:t>
            </a:r>
          </a:p>
        </p:txBody>
      </p:sp>
    </p:spTree>
    <p:extLst>
      <p:ext uri="{BB962C8B-B14F-4D97-AF65-F5344CB8AC3E}">
        <p14:creationId xmlns:p14="http://schemas.microsoft.com/office/powerpoint/2010/main" val="159648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7D1462E-E2B3-440C-A4A2-E3E40498A686}"/>
              </a:ext>
            </a:extLst>
          </p:cNvPr>
          <p:cNvPicPr>
            <a:picLocks noChangeAspect="1"/>
          </p:cNvPicPr>
          <p:nvPr/>
        </p:nvPicPr>
        <p:blipFill>
          <a:blip r:embed="rId2"/>
          <a:stretch>
            <a:fillRect/>
          </a:stretch>
        </p:blipFill>
        <p:spPr>
          <a:xfrm>
            <a:off x="2692197" y="33337"/>
            <a:ext cx="7572375" cy="6791325"/>
          </a:xfrm>
          <a:prstGeom prst="rect">
            <a:avLst/>
          </a:prstGeom>
        </p:spPr>
      </p:pic>
    </p:spTree>
    <p:extLst>
      <p:ext uri="{BB962C8B-B14F-4D97-AF65-F5344CB8AC3E}">
        <p14:creationId xmlns:p14="http://schemas.microsoft.com/office/powerpoint/2010/main" val="1807967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BD83AB-6824-4992-A33D-AA75BCF1F36E}"/>
              </a:ext>
            </a:extLst>
          </p:cNvPr>
          <p:cNvSpPr>
            <a:spLocks noGrp="1"/>
          </p:cNvSpPr>
          <p:nvPr>
            <p:ph type="title"/>
          </p:nvPr>
        </p:nvSpPr>
        <p:spPr/>
        <p:txBody>
          <a:bodyPr/>
          <a:lstStyle/>
          <a:p>
            <a:r>
              <a:rPr lang="fr-FR" dirty="0"/>
              <a:t>Thymorégulateurs</a:t>
            </a:r>
          </a:p>
        </p:txBody>
      </p:sp>
      <p:sp>
        <p:nvSpPr>
          <p:cNvPr id="3" name="Espace réservé du contenu 2">
            <a:extLst>
              <a:ext uri="{FF2B5EF4-FFF2-40B4-BE49-F238E27FC236}">
                <a16:creationId xmlns:a16="http://schemas.microsoft.com/office/drawing/2014/main" id="{3DD64CB2-B7A8-425C-801E-B9873384AB16}"/>
              </a:ext>
            </a:extLst>
          </p:cNvPr>
          <p:cNvSpPr>
            <a:spLocks noGrp="1"/>
          </p:cNvSpPr>
          <p:nvPr>
            <p:ph idx="1"/>
          </p:nvPr>
        </p:nvSpPr>
        <p:spPr/>
        <p:txBody>
          <a:bodyPr/>
          <a:lstStyle/>
          <a:p>
            <a:endParaRPr lang="fr-FR"/>
          </a:p>
        </p:txBody>
      </p:sp>
      <p:pic>
        <p:nvPicPr>
          <p:cNvPr id="4" name="Espace réservé du contenu 5" descr="Une image contenant extérieur, eau, nature, plage&#10;&#10;Description générée automatiquement">
            <a:extLst>
              <a:ext uri="{FF2B5EF4-FFF2-40B4-BE49-F238E27FC236}">
                <a16:creationId xmlns:a16="http://schemas.microsoft.com/office/drawing/2014/main" id="{13B6F72D-23C2-4D77-A2BC-DAD70C23D10A}"/>
              </a:ext>
            </a:extLst>
          </p:cNvPr>
          <p:cNvPicPr>
            <a:picLocks noChangeAspect="1"/>
          </p:cNvPicPr>
          <p:nvPr/>
        </p:nvPicPr>
        <p:blipFill rotWithShape="1">
          <a:blip r:embed="rId2">
            <a:extLst>
              <a:ext uri="{28A0092B-C50C-407E-A947-70E740481C1C}">
                <a14:useLocalDpi xmlns:a14="http://schemas.microsoft.com/office/drawing/2010/main" val="0"/>
              </a:ext>
            </a:extLst>
          </a:blip>
          <a:srcRect t="20682" r="-1" b="-1"/>
          <a:stretch/>
        </p:blipFill>
        <p:spPr>
          <a:xfrm>
            <a:off x="190831" y="1281258"/>
            <a:ext cx="8229600" cy="4895706"/>
          </a:xfrm>
          <a:prstGeom prst="rect">
            <a:avLst/>
          </a:prstGeom>
          <a:noFill/>
        </p:spPr>
      </p:pic>
    </p:spTree>
    <p:extLst>
      <p:ext uri="{BB962C8B-B14F-4D97-AF65-F5344CB8AC3E}">
        <p14:creationId xmlns:p14="http://schemas.microsoft.com/office/powerpoint/2010/main" val="769551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A3FBD4-58BC-4C82-BE19-E9F79E93E172}"/>
              </a:ext>
            </a:extLst>
          </p:cNvPr>
          <p:cNvSpPr>
            <a:spLocks noGrp="1"/>
          </p:cNvSpPr>
          <p:nvPr>
            <p:ph type="title"/>
          </p:nvPr>
        </p:nvSpPr>
        <p:spPr/>
        <p:txBody>
          <a:bodyPr/>
          <a:lstStyle/>
          <a:p>
            <a:r>
              <a:rPr lang="fr-FR" dirty="0"/>
              <a:t>Classe pharmacologique</a:t>
            </a:r>
          </a:p>
        </p:txBody>
      </p:sp>
      <p:sp>
        <p:nvSpPr>
          <p:cNvPr id="4" name="Espace réservé du contenu 2">
            <a:extLst>
              <a:ext uri="{FF2B5EF4-FFF2-40B4-BE49-F238E27FC236}">
                <a16:creationId xmlns:a16="http://schemas.microsoft.com/office/drawing/2014/main" id="{6043158F-85E9-42EC-8028-A1A39CF31514}"/>
              </a:ext>
            </a:extLst>
          </p:cNvPr>
          <p:cNvSpPr>
            <a:spLocks noGrp="1"/>
          </p:cNvSpPr>
          <p:nvPr>
            <p:ph idx="1"/>
          </p:nvPr>
        </p:nvSpPr>
        <p:spPr>
          <a:xfrm>
            <a:off x="190500" y="1152525"/>
            <a:ext cx="11163300" cy="5024438"/>
          </a:xfrm>
        </p:spPr>
        <p:txBody>
          <a:bodyPr/>
          <a:lstStyle/>
          <a:p>
            <a:r>
              <a:rPr lang="fr-FR" dirty="0"/>
              <a:t>Lithium</a:t>
            </a:r>
          </a:p>
          <a:p>
            <a:pPr marL="0" indent="0">
              <a:buNone/>
            </a:pPr>
            <a:endParaRPr lang="fr-FR" dirty="0"/>
          </a:p>
          <a:p>
            <a:r>
              <a:rPr lang="fr-FR" dirty="0"/>
              <a:t>Antiépileptiques : carbamazépine, </a:t>
            </a:r>
            <a:r>
              <a:rPr lang="fr-FR" dirty="0" err="1"/>
              <a:t>valpromide</a:t>
            </a:r>
            <a:r>
              <a:rPr lang="fr-FR" dirty="0"/>
              <a:t>, valproate, </a:t>
            </a:r>
            <a:r>
              <a:rPr lang="fr-FR" dirty="0" err="1"/>
              <a:t>lamotrigine</a:t>
            </a:r>
            <a:endParaRPr lang="fr-FR" dirty="0"/>
          </a:p>
          <a:p>
            <a:pPr marL="0" indent="0">
              <a:buNone/>
            </a:pPr>
            <a:endParaRPr lang="fr-FR" dirty="0"/>
          </a:p>
          <a:p>
            <a:r>
              <a:rPr lang="fr-FR" dirty="0"/>
              <a:t>Antipsychotique (AP) atypique : quétiapine, </a:t>
            </a:r>
            <a:r>
              <a:rPr lang="fr-FR" dirty="0" err="1"/>
              <a:t>aripiprazole</a:t>
            </a:r>
            <a:r>
              <a:rPr lang="fr-FR" dirty="0"/>
              <a:t>, olanzapine, </a:t>
            </a:r>
            <a:r>
              <a:rPr lang="fr-FR" dirty="0" err="1"/>
              <a:t>risperidone</a:t>
            </a:r>
            <a:endParaRPr lang="fr-FR" dirty="0"/>
          </a:p>
        </p:txBody>
      </p:sp>
    </p:spTree>
    <p:extLst>
      <p:ext uri="{BB962C8B-B14F-4D97-AF65-F5344CB8AC3E}">
        <p14:creationId xmlns:p14="http://schemas.microsoft.com/office/powerpoint/2010/main" val="2266468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B27098-9243-4D85-B3B9-F3E9E01D5B39}"/>
              </a:ext>
            </a:extLst>
          </p:cNvPr>
          <p:cNvSpPr>
            <a:spLocks noGrp="1"/>
          </p:cNvSpPr>
          <p:nvPr>
            <p:ph type="title"/>
          </p:nvPr>
        </p:nvSpPr>
        <p:spPr/>
        <p:txBody>
          <a:bodyPr/>
          <a:lstStyle/>
          <a:p>
            <a:r>
              <a:rPr lang="fr-FR" dirty="0"/>
              <a:t>Trouble bipolaire : rappel</a:t>
            </a:r>
          </a:p>
        </p:txBody>
      </p:sp>
      <p:sp>
        <p:nvSpPr>
          <p:cNvPr id="5" name="Espace réservé du contenu 4">
            <a:extLst>
              <a:ext uri="{FF2B5EF4-FFF2-40B4-BE49-F238E27FC236}">
                <a16:creationId xmlns:a16="http://schemas.microsoft.com/office/drawing/2014/main" id="{206631CE-C538-424A-A447-FB7DF253F506}"/>
              </a:ext>
            </a:extLst>
          </p:cNvPr>
          <p:cNvSpPr>
            <a:spLocks noGrp="1"/>
          </p:cNvSpPr>
          <p:nvPr>
            <p:ph idx="1"/>
          </p:nvPr>
        </p:nvSpPr>
        <p:spPr/>
        <p:txBody>
          <a:bodyPr/>
          <a:lstStyle/>
          <a:p>
            <a:endParaRPr lang="fr-FR"/>
          </a:p>
        </p:txBody>
      </p:sp>
      <p:graphicFrame>
        <p:nvGraphicFramePr>
          <p:cNvPr id="6" name="Tableau 5">
            <a:extLst>
              <a:ext uri="{FF2B5EF4-FFF2-40B4-BE49-F238E27FC236}">
                <a16:creationId xmlns:a16="http://schemas.microsoft.com/office/drawing/2014/main" id="{2B47A974-63E2-434F-9BC2-0A4296BD0C4B}"/>
              </a:ext>
            </a:extLst>
          </p:cNvPr>
          <p:cNvGraphicFramePr>
            <a:graphicFrameLocks/>
          </p:cNvGraphicFramePr>
          <p:nvPr>
            <p:extLst>
              <p:ext uri="{D42A27DB-BD31-4B8C-83A1-F6EECF244321}">
                <p14:modId xmlns:p14="http://schemas.microsoft.com/office/powerpoint/2010/main" val="570754306"/>
              </p:ext>
            </p:extLst>
          </p:nvPr>
        </p:nvGraphicFramePr>
        <p:xfrm>
          <a:off x="1553468" y="1388811"/>
          <a:ext cx="8135937" cy="4552281"/>
        </p:xfrm>
        <a:graphic>
          <a:graphicData uri="http://schemas.openxmlformats.org/drawingml/2006/table">
            <a:tbl>
              <a:tblPr firstRow="1" bandRow="1">
                <a:tableStyleId>{5C22544A-7EE6-4342-B048-85BDC9FD1C3A}</a:tableStyleId>
              </a:tblPr>
              <a:tblGrid>
                <a:gridCol w="2711979">
                  <a:extLst>
                    <a:ext uri="{9D8B030D-6E8A-4147-A177-3AD203B41FA5}">
                      <a16:colId xmlns:a16="http://schemas.microsoft.com/office/drawing/2014/main" val="34907419"/>
                    </a:ext>
                  </a:extLst>
                </a:gridCol>
                <a:gridCol w="2711979">
                  <a:extLst>
                    <a:ext uri="{9D8B030D-6E8A-4147-A177-3AD203B41FA5}">
                      <a16:colId xmlns:a16="http://schemas.microsoft.com/office/drawing/2014/main" val="3945115271"/>
                    </a:ext>
                  </a:extLst>
                </a:gridCol>
                <a:gridCol w="2711979">
                  <a:extLst>
                    <a:ext uri="{9D8B030D-6E8A-4147-A177-3AD203B41FA5}">
                      <a16:colId xmlns:a16="http://schemas.microsoft.com/office/drawing/2014/main" val="3072190966"/>
                    </a:ext>
                  </a:extLst>
                </a:gridCol>
              </a:tblGrid>
              <a:tr h="1517427">
                <a:tc>
                  <a:txBody>
                    <a:bodyPr/>
                    <a:lstStyle/>
                    <a:p>
                      <a:endParaRPr lang="fr-FR" dirty="0"/>
                    </a:p>
                  </a:txBody>
                  <a:tcPr/>
                </a:tc>
                <a:tc>
                  <a:txBody>
                    <a:bodyPr/>
                    <a:lstStyle/>
                    <a:p>
                      <a:r>
                        <a:rPr lang="fr-FR" sz="3200" dirty="0"/>
                        <a:t>Manie</a:t>
                      </a:r>
                    </a:p>
                  </a:txBody>
                  <a:tcPr/>
                </a:tc>
                <a:tc>
                  <a:txBody>
                    <a:bodyPr/>
                    <a:lstStyle/>
                    <a:p>
                      <a:r>
                        <a:rPr lang="fr-FR" sz="3200" dirty="0"/>
                        <a:t>Dépression</a:t>
                      </a:r>
                    </a:p>
                  </a:txBody>
                  <a:tcPr/>
                </a:tc>
                <a:extLst>
                  <a:ext uri="{0D108BD9-81ED-4DB2-BD59-A6C34878D82A}">
                    <a16:rowId xmlns:a16="http://schemas.microsoft.com/office/drawing/2014/main" val="3659845893"/>
                  </a:ext>
                </a:extLst>
              </a:tr>
              <a:tr h="1517427">
                <a:tc>
                  <a:txBody>
                    <a:bodyPr/>
                    <a:lstStyle/>
                    <a:p>
                      <a:r>
                        <a:rPr lang="fr-FR" sz="3600" dirty="0"/>
                        <a:t>Aigüe</a:t>
                      </a:r>
                    </a:p>
                  </a:txBody>
                  <a:tcPr/>
                </a:tc>
                <a:tc>
                  <a:txBody>
                    <a:bodyPr/>
                    <a:lstStyle/>
                    <a:p>
                      <a:r>
                        <a:rPr lang="fr-FR" dirty="0"/>
                        <a:t>Episode maniaque aigüe</a:t>
                      </a:r>
                    </a:p>
                  </a:txBody>
                  <a:tcPr/>
                </a:tc>
                <a:tc>
                  <a:txBody>
                    <a:bodyPr/>
                    <a:lstStyle/>
                    <a:p>
                      <a:r>
                        <a:rPr lang="fr-FR" dirty="0"/>
                        <a:t>Episode dépressif aigüe dans le cadre d’un trouble bipolaire</a:t>
                      </a:r>
                    </a:p>
                  </a:txBody>
                  <a:tcPr/>
                </a:tc>
                <a:extLst>
                  <a:ext uri="{0D108BD9-81ED-4DB2-BD59-A6C34878D82A}">
                    <a16:rowId xmlns:a16="http://schemas.microsoft.com/office/drawing/2014/main" val="3461920866"/>
                  </a:ext>
                </a:extLst>
              </a:tr>
              <a:tr h="1517427">
                <a:tc>
                  <a:txBody>
                    <a:bodyPr/>
                    <a:lstStyle/>
                    <a:p>
                      <a:r>
                        <a:rPr lang="fr-FR" sz="3200" dirty="0"/>
                        <a:t>Chronique</a:t>
                      </a:r>
                    </a:p>
                  </a:txBody>
                  <a:tcPr/>
                </a:tc>
                <a:tc gridSpan="2">
                  <a:txBody>
                    <a:bodyPr/>
                    <a:lstStyle/>
                    <a:p>
                      <a:r>
                        <a:rPr lang="fr-FR" dirty="0"/>
                        <a:t>Trouble bipolaire, avec polarité maniaque ou dépressive ou non différencié</a:t>
                      </a:r>
                    </a:p>
                  </a:txBody>
                  <a:tcPr/>
                </a:tc>
                <a:tc hMerge="1">
                  <a:txBody>
                    <a:bodyPr/>
                    <a:lstStyle/>
                    <a:p>
                      <a:endParaRPr lang="fr-FR" dirty="0"/>
                    </a:p>
                  </a:txBody>
                  <a:tcPr/>
                </a:tc>
                <a:extLst>
                  <a:ext uri="{0D108BD9-81ED-4DB2-BD59-A6C34878D82A}">
                    <a16:rowId xmlns:a16="http://schemas.microsoft.com/office/drawing/2014/main" val="782813676"/>
                  </a:ext>
                </a:extLst>
              </a:tr>
            </a:tbl>
          </a:graphicData>
        </a:graphic>
      </p:graphicFrame>
    </p:spTree>
    <p:extLst>
      <p:ext uri="{BB962C8B-B14F-4D97-AF65-F5344CB8AC3E}">
        <p14:creationId xmlns:p14="http://schemas.microsoft.com/office/powerpoint/2010/main" val="732332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821C74-28F2-48A8-95AE-DC10A5562E4C}"/>
              </a:ext>
            </a:extLst>
          </p:cNvPr>
          <p:cNvSpPr>
            <a:spLocks noGrp="1"/>
          </p:cNvSpPr>
          <p:nvPr>
            <p:ph type="title"/>
          </p:nvPr>
        </p:nvSpPr>
        <p:spPr/>
        <p:txBody>
          <a:bodyPr>
            <a:normAutofit fontScale="90000"/>
          </a:bodyPr>
          <a:lstStyle/>
          <a:p>
            <a:r>
              <a:rPr lang="fr-FR" dirty="0"/>
              <a:t>Episode dépressif aigüe dans un trouble bipolaire</a:t>
            </a:r>
          </a:p>
        </p:txBody>
      </p:sp>
      <p:sp>
        <p:nvSpPr>
          <p:cNvPr id="3" name="Espace réservé du contenu 2">
            <a:extLst>
              <a:ext uri="{FF2B5EF4-FFF2-40B4-BE49-F238E27FC236}">
                <a16:creationId xmlns:a16="http://schemas.microsoft.com/office/drawing/2014/main" id="{5016D136-F456-4148-BC11-C566AAA068D5}"/>
              </a:ext>
            </a:extLst>
          </p:cNvPr>
          <p:cNvSpPr>
            <a:spLocks noGrp="1"/>
          </p:cNvSpPr>
          <p:nvPr>
            <p:ph idx="1"/>
          </p:nvPr>
        </p:nvSpPr>
        <p:spPr>
          <a:xfrm>
            <a:off x="838200" y="1867188"/>
            <a:ext cx="10515600" cy="4351338"/>
          </a:xfrm>
        </p:spPr>
        <p:txBody>
          <a:bodyPr/>
          <a:lstStyle/>
          <a:p>
            <a:r>
              <a:rPr lang="fr-FR" u="sng" dirty="0"/>
              <a:t>1</a:t>
            </a:r>
            <a:r>
              <a:rPr lang="fr-FR" u="sng" baseline="30000" dirty="0"/>
              <a:t>ière</a:t>
            </a:r>
            <a:r>
              <a:rPr lang="fr-FR" u="sng" dirty="0"/>
              <a:t> intention monothérapie : </a:t>
            </a:r>
          </a:p>
          <a:p>
            <a:pPr lvl="1"/>
            <a:r>
              <a:rPr lang="fr-FR" dirty="0"/>
              <a:t>Quétiapine</a:t>
            </a:r>
          </a:p>
          <a:p>
            <a:pPr lvl="1"/>
            <a:r>
              <a:rPr lang="fr-FR" dirty="0" err="1"/>
              <a:t>Lamotrigine</a:t>
            </a:r>
            <a:endParaRPr lang="fr-FR" dirty="0"/>
          </a:p>
          <a:p>
            <a:pPr lvl="1"/>
            <a:r>
              <a:rPr lang="fr-FR" dirty="0"/>
              <a:t>Lithium</a:t>
            </a:r>
          </a:p>
          <a:p>
            <a:r>
              <a:rPr lang="fr-FR" dirty="0"/>
              <a:t>Si mauvaise tolérance/contre indication/prescription d’un thymorégulateur actif sur l’épisode dépressif aigüe :</a:t>
            </a:r>
          </a:p>
          <a:p>
            <a:pPr marL="0" indent="0">
              <a:buNone/>
            </a:pPr>
            <a:r>
              <a:rPr lang="fr-FR" dirty="0"/>
              <a:t> vérifier l’observance -&gt; dosage médicament -&gt; étape de 2</a:t>
            </a:r>
            <a:r>
              <a:rPr lang="fr-FR" baseline="30000" dirty="0"/>
              <a:t>nde</a:t>
            </a:r>
            <a:r>
              <a:rPr lang="fr-FR" dirty="0"/>
              <a:t> intention</a:t>
            </a:r>
          </a:p>
          <a:p>
            <a:pPr marL="0" indent="0">
              <a:buNone/>
            </a:pPr>
            <a:endParaRPr lang="fr-FR" dirty="0"/>
          </a:p>
        </p:txBody>
      </p:sp>
    </p:spTree>
    <p:extLst>
      <p:ext uri="{BB962C8B-B14F-4D97-AF65-F5344CB8AC3E}">
        <p14:creationId xmlns:p14="http://schemas.microsoft.com/office/powerpoint/2010/main" val="1823099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9BD4E5-E292-4AF1-AF66-87A77C4B7942}"/>
              </a:ext>
            </a:extLst>
          </p:cNvPr>
          <p:cNvSpPr>
            <a:spLocks noGrp="1"/>
          </p:cNvSpPr>
          <p:nvPr>
            <p:ph type="title"/>
          </p:nvPr>
        </p:nvSpPr>
        <p:spPr/>
        <p:txBody>
          <a:bodyPr/>
          <a:lstStyle/>
          <a:p>
            <a:r>
              <a:rPr lang="fr-FR" dirty="0"/>
              <a:t>Episode maniaque aigüe</a:t>
            </a:r>
          </a:p>
        </p:txBody>
      </p:sp>
      <p:sp>
        <p:nvSpPr>
          <p:cNvPr id="3" name="Espace réservé du contenu 2">
            <a:extLst>
              <a:ext uri="{FF2B5EF4-FFF2-40B4-BE49-F238E27FC236}">
                <a16:creationId xmlns:a16="http://schemas.microsoft.com/office/drawing/2014/main" id="{88EFC90B-4707-4452-8DCE-9422058ACE8E}"/>
              </a:ext>
            </a:extLst>
          </p:cNvPr>
          <p:cNvSpPr>
            <a:spLocks noGrp="1"/>
          </p:cNvSpPr>
          <p:nvPr>
            <p:ph idx="1"/>
          </p:nvPr>
        </p:nvSpPr>
        <p:spPr/>
        <p:txBody>
          <a:bodyPr/>
          <a:lstStyle/>
          <a:p>
            <a:r>
              <a:rPr lang="fr-FR" dirty="0"/>
              <a:t>Première intention : </a:t>
            </a:r>
          </a:p>
          <a:p>
            <a:pPr lvl="1"/>
            <a:r>
              <a:rPr lang="fr-FR" dirty="0"/>
              <a:t>Antipsychotique thymorégulateur : </a:t>
            </a:r>
            <a:r>
              <a:rPr lang="fr-FR" dirty="0" err="1"/>
              <a:t>quetiapine</a:t>
            </a:r>
            <a:r>
              <a:rPr lang="fr-FR" dirty="0"/>
              <a:t>, </a:t>
            </a:r>
            <a:r>
              <a:rPr lang="fr-FR" dirty="0" err="1"/>
              <a:t>aripiprazole</a:t>
            </a:r>
            <a:r>
              <a:rPr lang="fr-FR" dirty="0"/>
              <a:t>, </a:t>
            </a:r>
            <a:r>
              <a:rPr lang="fr-FR" dirty="0" err="1"/>
              <a:t>risperidone</a:t>
            </a:r>
            <a:endParaRPr lang="fr-FR" dirty="0"/>
          </a:p>
          <a:p>
            <a:pPr lvl="1"/>
            <a:r>
              <a:rPr lang="fr-FR" dirty="0" err="1"/>
              <a:t>Antiepiletique</a:t>
            </a:r>
            <a:r>
              <a:rPr lang="fr-FR" dirty="0"/>
              <a:t> : acide valproïque</a:t>
            </a:r>
          </a:p>
          <a:p>
            <a:pPr lvl="1"/>
            <a:r>
              <a:rPr lang="fr-FR" dirty="0"/>
              <a:t>Lithium</a:t>
            </a:r>
          </a:p>
          <a:p>
            <a:r>
              <a:rPr lang="fr-FR" dirty="0"/>
              <a:t>50% patients répondeurs à une monothérapie avec amendement symptômes maniaque en 3 à 4 semaines</a:t>
            </a:r>
          </a:p>
          <a:p>
            <a:r>
              <a:rPr lang="fr-FR" dirty="0" err="1"/>
              <a:t>Lamotrigine</a:t>
            </a:r>
            <a:r>
              <a:rPr lang="fr-FR" dirty="0"/>
              <a:t> et clozapine non recommandé pour l’épisode maniaque aigüe</a:t>
            </a:r>
          </a:p>
        </p:txBody>
      </p:sp>
    </p:spTree>
    <p:extLst>
      <p:ext uri="{BB962C8B-B14F-4D97-AF65-F5344CB8AC3E}">
        <p14:creationId xmlns:p14="http://schemas.microsoft.com/office/powerpoint/2010/main" val="1263715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C604D6-7243-4E1D-9068-BEF53131C364}"/>
              </a:ext>
            </a:extLst>
          </p:cNvPr>
          <p:cNvSpPr>
            <a:spLocks noGrp="1"/>
          </p:cNvSpPr>
          <p:nvPr>
            <p:ph type="title"/>
          </p:nvPr>
        </p:nvSpPr>
        <p:spPr/>
        <p:txBody>
          <a:bodyPr>
            <a:normAutofit fontScale="90000"/>
          </a:bodyPr>
          <a:lstStyle/>
          <a:p>
            <a:r>
              <a:rPr lang="fr-FR" dirty="0"/>
              <a:t>Maintien des rechutes maniaque ou dépressive</a:t>
            </a:r>
          </a:p>
        </p:txBody>
      </p:sp>
      <p:sp>
        <p:nvSpPr>
          <p:cNvPr id="3" name="Espace réservé du contenu 2">
            <a:extLst>
              <a:ext uri="{FF2B5EF4-FFF2-40B4-BE49-F238E27FC236}">
                <a16:creationId xmlns:a16="http://schemas.microsoft.com/office/drawing/2014/main" id="{15BF2C2A-9BBE-4C6D-91F2-680BD2417A0B}"/>
              </a:ext>
            </a:extLst>
          </p:cNvPr>
          <p:cNvSpPr>
            <a:spLocks noGrp="1"/>
          </p:cNvSpPr>
          <p:nvPr>
            <p:ph idx="1"/>
          </p:nvPr>
        </p:nvSpPr>
        <p:spPr>
          <a:xfrm>
            <a:off x="190831" y="1717482"/>
            <a:ext cx="11162969" cy="5024024"/>
          </a:xfrm>
        </p:spPr>
        <p:txBody>
          <a:bodyPr>
            <a:normAutofit/>
          </a:bodyPr>
          <a:lstStyle/>
          <a:p>
            <a:r>
              <a:rPr lang="fr-FR" sz="3600" u="sng" dirty="0"/>
              <a:t>1</a:t>
            </a:r>
            <a:r>
              <a:rPr lang="fr-FR" sz="3600" u="sng" baseline="30000" dirty="0"/>
              <a:t>ière</a:t>
            </a:r>
            <a:r>
              <a:rPr lang="fr-FR" sz="3600" u="sng" dirty="0"/>
              <a:t> intention : </a:t>
            </a:r>
          </a:p>
          <a:p>
            <a:pPr lvl="1"/>
            <a:r>
              <a:rPr lang="fr-FR" sz="3200" i="1" dirty="0"/>
              <a:t>Monothérapie </a:t>
            </a:r>
            <a:r>
              <a:rPr lang="fr-FR" sz="3200" dirty="0"/>
              <a:t>: Lithium, quétiapine, acide valproïque, </a:t>
            </a:r>
            <a:r>
              <a:rPr lang="fr-FR" sz="3200" dirty="0" err="1"/>
              <a:t>lamotrigine</a:t>
            </a:r>
            <a:endParaRPr lang="fr-FR" sz="3200" dirty="0"/>
          </a:p>
          <a:p>
            <a:pPr lvl="1"/>
            <a:r>
              <a:rPr lang="fr-FR" sz="3200" i="1" dirty="0"/>
              <a:t>Bithérapie : </a:t>
            </a:r>
            <a:r>
              <a:rPr lang="fr-FR" sz="3200" dirty="0"/>
              <a:t>AP(quétiapine ou </a:t>
            </a:r>
            <a:r>
              <a:rPr lang="fr-FR" sz="3200" dirty="0" err="1"/>
              <a:t>aripiprazole</a:t>
            </a:r>
            <a:r>
              <a:rPr lang="fr-FR" sz="3200" dirty="0"/>
              <a:t>) </a:t>
            </a:r>
            <a:r>
              <a:rPr lang="fr-FR" sz="4000" dirty="0"/>
              <a:t>+</a:t>
            </a:r>
            <a:r>
              <a:rPr lang="fr-FR" sz="3200" dirty="0"/>
              <a:t> Lithium ou acide valproïque</a:t>
            </a:r>
          </a:p>
          <a:p>
            <a:pPr lvl="1"/>
            <a:endParaRPr lang="fr-FR" sz="3200" dirty="0"/>
          </a:p>
          <a:p>
            <a:pPr marL="0" indent="0">
              <a:buNone/>
            </a:pPr>
            <a:endParaRPr lang="fr-FR" dirty="0"/>
          </a:p>
        </p:txBody>
      </p:sp>
    </p:spTree>
    <p:extLst>
      <p:ext uri="{BB962C8B-B14F-4D97-AF65-F5344CB8AC3E}">
        <p14:creationId xmlns:p14="http://schemas.microsoft.com/office/powerpoint/2010/main" val="1836295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2F3533-B822-4181-B265-ED5FFD6294D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F2C9957-08C0-42B1-AAD7-599BB436D402}"/>
              </a:ext>
            </a:extLst>
          </p:cNvPr>
          <p:cNvSpPr>
            <a:spLocks noGrp="1"/>
          </p:cNvSpPr>
          <p:nvPr>
            <p:ph idx="1"/>
          </p:nvPr>
        </p:nvSpPr>
        <p:spPr/>
        <p:txBody>
          <a:bodyPr/>
          <a:lstStyle/>
          <a:p>
            <a:endParaRPr lang="fr-FR" dirty="0"/>
          </a:p>
        </p:txBody>
      </p:sp>
      <p:pic>
        <p:nvPicPr>
          <p:cNvPr id="5" name="Image 4">
            <a:extLst>
              <a:ext uri="{FF2B5EF4-FFF2-40B4-BE49-F238E27FC236}">
                <a16:creationId xmlns:a16="http://schemas.microsoft.com/office/drawing/2014/main" id="{65FB4E79-E5A6-4085-B85B-3032DE3FB7D6}"/>
              </a:ext>
            </a:extLst>
          </p:cNvPr>
          <p:cNvPicPr>
            <a:picLocks noChangeAspect="1"/>
          </p:cNvPicPr>
          <p:nvPr/>
        </p:nvPicPr>
        <p:blipFill>
          <a:blip r:embed="rId2"/>
          <a:stretch>
            <a:fillRect/>
          </a:stretch>
        </p:blipFill>
        <p:spPr>
          <a:xfrm>
            <a:off x="98854" y="2587716"/>
            <a:ext cx="10136015" cy="3867690"/>
          </a:xfrm>
          <a:prstGeom prst="rect">
            <a:avLst/>
          </a:prstGeom>
        </p:spPr>
      </p:pic>
      <p:pic>
        <p:nvPicPr>
          <p:cNvPr id="6" name="Image 5">
            <a:extLst>
              <a:ext uri="{FF2B5EF4-FFF2-40B4-BE49-F238E27FC236}">
                <a16:creationId xmlns:a16="http://schemas.microsoft.com/office/drawing/2014/main" id="{C9BEF3DF-7E66-46ED-B361-CD3FD0E26C1C}"/>
              </a:ext>
            </a:extLst>
          </p:cNvPr>
          <p:cNvPicPr>
            <a:picLocks noChangeAspect="1"/>
          </p:cNvPicPr>
          <p:nvPr/>
        </p:nvPicPr>
        <p:blipFill>
          <a:blip r:embed="rId3"/>
          <a:stretch>
            <a:fillRect/>
          </a:stretch>
        </p:blipFill>
        <p:spPr>
          <a:xfrm>
            <a:off x="7680538" y="0"/>
            <a:ext cx="4511462" cy="2866157"/>
          </a:xfrm>
          <a:prstGeom prst="rect">
            <a:avLst/>
          </a:prstGeom>
        </p:spPr>
      </p:pic>
    </p:spTree>
    <p:extLst>
      <p:ext uri="{BB962C8B-B14F-4D97-AF65-F5344CB8AC3E}">
        <p14:creationId xmlns:p14="http://schemas.microsoft.com/office/powerpoint/2010/main" val="3099536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23FAC3-1DD1-4D0B-A7CB-0B46A854772F}"/>
              </a:ext>
            </a:extLst>
          </p:cNvPr>
          <p:cNvSpPr>
            <a:spLocks noGrp="1"/>
          </p:cNvSpPr>
          <p:nvPr>
            <p:ph type="title"/>
          </p:nvPr>
        </p:nvSpPr>
        <p:spPr/>
        <p:txBody>
          <a:bodyPr/>
          <a:lstStyle/>
          <a:p>
            <a:r>
              <a:rPr lang="fr-FR" dirty="0"/>
              <a:t>Lithium</a:t>
            </a:r>
          </a:p>
        </p:txBody>
      </p:sp>
      <p:sp>
        <p:nvSpPr>
          <p:cNvPr id="3" name="Espace réservé du contenu 2">
            <a:extLst>
              <a:ext uri="{FF2B5EF4-FFF2-40B4-BE49-F238E27FC236}">
                <a16:creationId xmlns:a16="http://schemas.microsoft.com/office/drawing/2014/main" id="{803085EE-A619-45FC-A025-7A6D93EF8269}"/>
              </a:ext>
            </a:extLst>
          </p:cNvPr>
          <p:cNvSpPr>
            <a:spLocks noGrp="1"/>
          </p:cNvSpPr>
          <p:nvPr>
            <p:ph idx="1"/>
          </p:nvPr>
        </p:nvSpPr>
        <p:spPr/>
        <p:txBody>
          <a:bodyPr/>
          <a:lstStyle/>
          <a:p>
            <a:r>
              <a:rPr lang="fr-FR" dirty="0"/>
              <a:t>Métal alcalin</a:t>
            </a:r>
          </a:p>
        </p:txBody>
      </p:sp>
      <p:pic>
        <p:nvPicPr>
          <p:cNvPr id="4" name="Image 3" descr="Une image contenant homme, personne, verres, portant&#10;&#10;Description générée automatiquement">
            <a:extLst>
              <a:ext uri="{FF2B5EF4-FFF2-40B4-BE49-F238E27FC236}">
                <a16:creationId xmlns:a16="http://schemas.microsoft.com/office/drawing/2014/main" id="{FC6C49B7-767F-4BBC-88C9-F5937BBE97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4882" y="20884"/>
            <a:ext cx="2326287" cy="2448417"/>
          </a:xfrm>
          <a:prstGeom prst="rect">
            <a:avLst/>
          </a:prstGeom>
        </p:spPr>
      </p:pic>
      <p:pic>
        <p:nvPicPr>
          <p:cNvPr id="5" name="Image 4" descr="Une image contenant capture d’écran&#10;&#10;Description générée automatiquement">
            <a:extLst>
              <a:ext uri="{FF2B5EF4-FFF2-40B4-BE49-F238E27FC236}">
                <a16:creationId xmlns:a16="http://schemas.microsoft.com/office/drawing/2014/main" id="{750962A8-AEC5-4C1F-92A1-855BC3E619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547" y="1723274"/>
            <a:ext cx="6546500" cy="2885916"/>
          </a:xfrm>
          <a:prstGeom prst="rect">
            <a:avLst/>
          </a:prstGeom>
        </p:spPr>
      </p:pic>
      <p:pic>
        <p:nvPicPr>
          <p:cNvPr id="7" name="Image 6">
            <a:extLst>
              <a:ext uri="{FF2B5EF4-FFF2-40B4-BE49-F238E27FC236}">
                <a16:creationId xmlns:a16="http://schemas.microsoft.com/office/drawing/2014/main" id="{4186F646-6AC7-4856-8BE0-A57882DE6B32}"/>
              </a:ext>
            </a:extLst>
          </p:cNvPr>
          <p:cNvPicPr>
            <a:picLocks noChangeAspect="1"/>
          </p:cNvPicPr>
          <p:nvPr/>
        </p:nvPicPr>
        <p:blipFill>
          <a:blip r:embed="rId5"/>
          <a:stretch>
            <a:fillRect/>
          </a:stretch>
        </p:blipFill>
        <p:spPr>
          <a:xfrm>
            <a:off x="6889457" y="4123164"/>
            <a:ext cx="5302543" cy="2734836"/>
          </a:xfrm>
          <a:prstGeom prst="rect">
            <a:avLst/>
          </a:prstGeom>
        </p:spPr>
      </p:pic>
    </p:spTree>
    <p:extLst>
      <p:ext uri="{BB962C8B-B14F-4D97-AF65-F5344CB8AC3E}">
        <p14:creationId xmlns:p14="http://schemas.microsoft.com/office/powerpoint/2010/main" val="42934300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CD848F-9E5D-4FA3-9C68-835E40144261}"/>
              </a:ext>
            </a:extLst>
          </p:cNvPr>
          <p:cNvSpPr>
            <a:spLocks noGrp="1"/>
          </p:cNvSpPr>
          <p:nvPr>
            <p:ph type="title"/>
          </p:nvPr>
        </p:nvSpPr>
        <p:spPr/>
        <p:txBody>
          <a:bodyPr/>
          <a:lstStyle/>
          <a:p>
            <a:r>
              <a:rPr lang="fr-FR" dirty="0"/>
              <a:t>Lithium – Pharmacocinétique</a:t>
            </a:r>
          </a:p>
        </p:txBody>
      </p:sp>
      <p:sp>
        <p:nvSpPr>
          <p:cNvPr id="3" name="Espace réservé du contenu 2">
            <a:extLst>
              <a:ext uri="{FF2B5EF4-FFF2-40B4-BE49-F238E27FC236}">
                <a16:creationId xmlns:a16="http://schemas.microsoft.com/office/drawing/2014/main" id="{252D280D-3651-443F-BC2A-8FCEBCA30401}"/>
              </a:ext>
            </a:extLst>
          </p:cNvPr>
          <p:cNvSpPr>
            <a:spLocks noGrp="1"/>
          </p:cNvSpPr>
          <p:nvPr>
            <p:ph idx="1"/>
          </p:nvPr>
        </p:nvSpPr>
        <p:spPr/>
        <p:txBody>
          <a:bodyPr/>
          <a:lstStyle/>
          <a:p>
            <a:r>
              <a:rPr lang="fr-FR" dirty="0"/>
              <a:t>Pas de métabolisation, élimination rénale avec </a:t>
            </a:r>
            <a:r>
              <a:rPr lang="fr-FR" dirty="0" err="1"/>
              <a:t>ré-absorption</a:t>
            </a:r>
            <a:r>
              <a:rPr lang="fr-FR" dirty="0"/>
              <a:t> tubulaire avec compétition avec ion sodium</a:t>
            </a:r>
          </a:p>
          <a:p>
            <a:r>
              <a:rPr lang="fr-FR" dirty="0"/>
              <a:t> ↘Filtration glomérulaire = ↗lithémie</a:t>
            </a:r>
          </a:p>
          <a:p>
            <a:r>
              <a:rPr lang="fr-FR" dirty="0"/>
              <a:t>↘apport sodé = compétition moins forte = ↗lithémie </a:t>
            </a:r>
          </a:p>
          <a:p>
            <a:endParaRPr lang="fr-FR" dirty="0"/>
          </a:p>
        </p:txBody>
      </p:sp>
      <p:pic>
        <p:nvPicPr>
          <p:cNvPr id="4" name="Image 3">
            <a:extLst>
              <a:ext uri="{FF2B5EF4-FFF2-40B4-BE49-F238E27FC236}">
                <a16:creationId xmlns:a16="http://schemas.microsoft.com/office/drawing/2014/main" id="{675773B3-041B-412C-A1F9-EE82D33337C7}"/>
              </a:ext>
            </a:extLst>
          </p:cNvPr>
          <p:cNvPicPr>
            <a:picLocks noChangeAspect="1"/>
          </p:cNvPicPr>
          <p:nvPr/>
        </p:nvPicPr>
        <p:blipFill>
          <a:blip r:embed="rId3"/>
          <a:stretch>
            <a:fillRect/>
          </a:stretch>
        </p:blipFill>
        <p:spPr>
          <a:xfrm>
            <a:off x="1821954" y="3429000"/>
            <a:ext cx="1824990" cy="2917862"/>
          </a:xfrm>
          <a:prstGeom prst="rect">
            <a:avLst/>
          </a:prstGeom>
        </p:spPr>
      </p:pic>
      <p:pic>
        <p:nvPicPr>
          <p:cNvPr id="5" name="Image 4">
            <a:extLst>
              <a:ext uri="{FF2B5EF4-FFF2-40B4-BE49-F238E27FC236}">
                <a16:creationId xmlns:a16="http://schemas.microsoft.com/office/drawing/2014/main" id="{FF8C5DBF-132D-4C11-8018-F7AFD933E7DD}"/>
              </a:ext>
            </a:extLst>
          </p:cNvPr>
          <p:cNvPicPr>
            <a:picLocks noChangeAspect="1"/>
          </p:cNvPicPr>
          <p:nvPr/>
        </p:nvPicPr>
        <p:blipFill>
          <a:blip r:embed="rId4"/>
          <a:stretch>
            <a:fillRect/>
          </a:stretch>
        </p:blipFill>
        <p:spPr>
          <a:xfrm>
            <a:off x="3646944" y="3429000"/>
            <a:ext cx="2072640" cy="1293830"/>
          </a:xfrm>
          <a:prstGeom prst="rect">
            <a:avLst/>
          </a:prstGeom>
        </p:spPr>
      </p:pic>
      <p:pic>
        <p:nvPicPr>
          <p:cNvPr id="6" name="Image 5">
            <a:extLst>
              <a:ext uri="{FF2B5EF4-FFF2-40B4-BE49-F238E27FC236}">
                <a16:creationId xmlns:a16="http://schemas.microsoft.com/office/drawing/2014/main" id="{F0E71970-2D02-48AC-A81D-2103DC75912A}"/>
              </a:ext>
            </a:extLst>
          </p:cNvPr>
          <p:cNvPicPr>
            <a:picLocks noChangeAspect="1"/>
          </p:cNvPicPr>
          <p:nvPr/>
        </p:nvPicPr>
        <p:blipFill>
          <a:blip r:embed="rId5"/>
          <a:stretch>
            <a:fillRect/>
          </a:stretch>
        </p:blipFill>
        <p:spPr>
          <a:xfrm>
            <a:off x="5719584" y="3429000"/>
            <a:ext cx="1786890" cy="3121802"/>
          </a:xfrm>
          <a:prstGeom prst="rect">
            <a:avLst/>
          </a:prstGeom>
        </p:spPr>
      </p:pic>
    </p:spTree>
    <p:extLst>
      <p:ext uri="{BB962C8B-B14F-4D97-AF65-F5344CB8AC3E}">
        <p14:creationId xmlns:p14="http://schemas.microsoft.com/office/powerpoint/2010/main" val="1870006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C3BE0-5BB1-46AF-A61E-7A521E6063BC}"/>
              </a:ext>
            </a:extLst>
          </p:cNvPr>
          <p:cNvSpPr>
            <a:spLocks noGrp="1"/>
          </p:cNvSpPr>
          <p:nvPr>
            <p:ph type="title"/>
          </p:nvPr>
        </p:nvSpPr>
        <p:spPr/>
        <p:txBody>
          <a:bodyPr/>
          <a:lstStyle/>
          <a:p>
            <a:r>
              <a:rPr lang="fr-FR" dirty="0"/>
              <a:t>Lithium : Initiation et Suivi</a:t>
            </a:r>
          </a:p>
        </p:txBody>
      </p:sp>
      <p:sp>
        <p:nvSpPr>
          <p:cNvPr id="3" name="Espace réservé du contenu 2">
            <a:extLst>
              <a:ext uri="{FF2B5EF4-FFF2-40B4-BE49-F238E27FC236}">
                <a16:creationId xmlns:a16="http://schemas.microsoft.com/office/drawing/2014/main" id="{7E783CA5-D5AF-48D9-BB76-150C49515531}"/>
              </a:ext>
            </a:extLst>
          </p:cNvPr>
          <p:cNvSpPr>
            <a:spLocks noGrp="1"/>
          </p:cNvSpPr>
          <p:nvPr>
            <p:ph idx="1"/>
          </p:nvPr>
        </p:nvSpPr>
        <p:spPr/>
        <p:txBody>
          <a:bodyPr/>
          <a:lstStyle/>
          <a:p>
            <a:r>
              <a:rPr lang="fr-FR" dirty="0"/>
              <a:t>Lithémie le matin :</a:t>
            </a:r>
          </a:p>
          <a:p>
            <a:pPr lvl="1"/>
            <a:r>
              <a:rPr lang="fr-FR" dirty="0"/>
              <a:t>0.5 – 0.8 mEq/L si forme libération immédiate (concentration minimale efficace)</a:t>
            </a:r>
          </a:p>
          <a:p>
            <a:pPr lvl="1"/>
            <a:r>
              <a:rPr lang="fr-FR" dirty="0"/>
              <a:t>0.8- 1.2 mEq/L si forme libération prolongé (concentration intermédiaire)</a:t>
            </a:r>
          </a:p>
          <a:p>
            <a:r>
              <a:rPr lang="fr-FR" dirty="0"/>
              <a:t>Suivi /Semaine le 1</a:t>
            </a:r>
            <a:r>
              <a:rPr lang="fr-FR" baseline="30000" dirty="0"/>
              <a:t>ier</a:t>
            </a:r>
            <a:r>
              <a:rPr lang="fr-FR" dirty="0"/>
              <a:t> Mois puis /Mois le 1</a:t>
            </a:r>
            <a:r>
              <a:rPr lang="fr-FR" baseline="30000" dirty="0"/>
              <a:t>ier</a:t>
            </a:r>
            <a:r>
              <a:rPr lang="fr-FR" dirty="0"/>
              <a:t> Trimestre puis /6mois</a:t>
            </a:r>
          </a:p>
          <a:p>
            <a:r>
              <a:rPr lang="fr-FR" dirty="0"/>
              <a:t> Signes de surdosage : asthénie, tremblement, syndrome cérébelleux, convulsion, BAV, allongement du QT</a:t>
            </a:r>
          </a:p>
          <a:p>
            <a:r>
              <a:rPr lang="fr-FR" dirty="0"/>
              <a:t>PEC surdosage : hospitalisation surveillance </a:t>
            </a:r>
            <a:r>
              <a:rPr lang="fr-FR" dirty="0" err="1"/>
              <a:t>clinico</a:t>
            </a:r>
            <a:r>
              <a:rPr lang="fr-FR" dirty="0"/>
              <a:t>-biologique prolongée car remonté de lithémie par sortie lithium intra-cellulaire</a:t>
            </a:r>
          </a:p>
          <a:p>
            <a:r>
              <a:rPr lang="fr-FR" dirty="0"/>
              <a:t>Autres effets indésirables à connaitre : </a:t>
            </a:r>
            <a:r>
              <a:rPr lang="fr-FR" dirty="0" err="1"/>
              <a:t>acnée</a:t>
            </a:r>
            <a:r>
              <a:rPr lang="fr-FR" dirty="0"/>
              <a:t>, psoriasis, hypothyroïdie, tremblement des extrémités, prise de poids</a:t>
            </a:r>
          </a:p>
          <a:p>
            <a:endParaRPr lang="fr-FR" dirty="0"/>
          </a:p>
        </p:txBody>
      </p:sp>
    </p:spTree>
    <p:extLst>
      <p:ext uri="{BB962C8B-B14F-4D97-AF65-F5344CB8AC3E}">
        <p14:creationId xmlns:p14="http://schemas.microsoft.com/office/powerpoint/2010/main" val="914206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E5C6CF-3461-4C0C-9FF7-81216C3DE39B}"/>
              </a:ext>
            </a:extLst>
          </p:cNvPr>
          <p:cNvSpPr>
            <a:spLocks noGrp="1"/>
          </p:cNvSpPr>
          <p:nvPr>
            <p:ph type="title"/>
          </p:nvPr>
        </p:nvSpPr>
        <p:spPr/>
        <p:txBody>
          <a:bodyPr/>
          <a:lstStyle/>
          <a:p>
            <a:r>
              <a:rPr lang="fr-FR" dirty="0"/>
              <a:t>Acide valproïque et femmes enceintes</a:t>
            </a:r>
          </a:p>
        </p:txBody>
      </p:sp>
      <p:sp>
        <p:nvSpPr>
          <p:cNvPr id="3" name="Espace réservé du contenu 2">
            <a:extLst>
              <a:ext uri="{FF2B5EF4-FFF2-40B4-BE49-F238E27FC236}">
                <a16:creationId xmlns:a16="http://schemas.microsoft.com/office/drawing/2014/main" id="{713A26CB-1132-482D-A95A-7E93EC3EACCF}"/>
              </a:ext>
            </a:extLst>
          </p:cNvPr>
          <p:cNvSpPr>
            <a:spLocks noGrp="1"/>
          </p:cNvSpPr>
          <p:nvPr>
            <p:ph idx="1"/>
          </p:nvPr>
        </p:nvSpPr>
        <p:spPr/>
        <p:txBody>
          <a:bodyPr/>
          <a:lstStyle/>
          <a:p>
            <a:r>
              <a:rPr lang="fr-FR" dirty="0"/>
              <a:t>Chez la femme en âge de procréer : Uniquement si inefficacité/intolérance des alternatives ET test de grossesse – à l’instauration et à intervalle régulier ET contraception efficace</a:t>
            </a:r>
          </a:p>
          <a:p>
            <a:r>
              <a:rPr lang="fr-FR" dirty="0"/>
              <a:t>Prescription initiale annuelle réservées aux psychiatres</a:t>
            </a:r>
          </a:p>
          <a:p>
            <a:r>
              <a:rPr lang="fr-FR" dirty="0"/>
              <a:t>Accord de soins obligatoire (signé par la patiente et le psychiatre) renouvelé annuellement.</a:t>
            </a:r>
          </a:p>
          <a:p>
            <a:endParaRPr lang="fr-FR" dirty="0"/>
          </a:p>
        </p:txBody>
      </p:sp>
      <p:pic>
        <p:nvPicPr>
          <p:cNvPr id="4" name="Image 3" descr="Une image contenant capture d’écran&#10;&#10;Description générée automatiquement">
            <a:extLst>
              <a:ext uri="{FF2B5EF4-FFF2-40B4-BE49-F238E27FC236}">
                <a16:creationId xmlns:a16="http://schemas.microsoft.com/office/drawing/2014/main" id="{0BDF21F0-BBD6-4FA1-88A7-56463F4DE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245" y="2504471"/>
            <a:ext cx="8930179" cy="3999714"/>
          </a:xfrm>
          <a:prstGeom prst="rect">
            <a:avLst/>
          </a:prstGeom>
        </p:spPr>
      </p:pic>
    </p:spTree>
    <p:extLst>
      <p:ext uri="{BB962C8B-B14F-4D97-AF65-F5344CB8AC3E}">
        <p14:creationId xmlns:p14="http://schemas.microsoft.com/office/powerpoint/2010/main" val="300757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692415-B940-4E07-AECB-362949BE8387}"/>
              </a:ext>
            </a:extLst>
          </p:cNvPr>
          <p:cNvSpPr>
            <a:spLocks noGrp="1"/>
          </p:cNvSpPr>
          <p:nvPr>
            <p:ph type="title"/>
          </p:nvPr>
        </p:nvSpPr>
        <p:spPr/>
        <p:txBody>
          <a:bodyPr/>
          <a:lstStyle/>
          <a:p>
            <a:r>
              <a:rPr lang="fr-FR" dirty="0"/>
              <a:t>Bipolaire et désir de grossesse</a:t>
            </a:r>
          </a:p>
        </p:txBody>
      </p:sp>
      <p:sp>
        <p:nvSpPr>
          <p:cNvPr id="3" name="Espace réservé du contenu 2">
            <a:extLst>
              <a:ext uri="{FF2B5EF4-FFF2-40B4-BE49-F238E27FC236}">
                <a16:creationId xmlns:a16="http://schemas.microsoft.com/office/drawing/2014/main" id="{FCE83E14-3728-4D61-8840-90DDE14A0A03}"/>
              </a:ext>
            </a:extLst>
          </p:cNvPr>
          <p:cNvSpPr>
            <a:spLocks noGrp="1"/>
          </p:cNvSpPr>
          <p:nvPr>
            <p:ph idx="1"/>
          </p:nvPr>
        </p:nvSpPr>
        <p:spPr/>
        <p:txBody>
          <a:bodyPr/>
          <a:lstStyle/>
          <a:p>
            <a:r>
              <a:rPr lang="fr-FR" dirty="0"/>
              <a:t>Olanzapine et </a:t>
            </a:r>
            <a:r>
              <a:rPr lang="fr-FR" dirty="0" err="1"/>
              <a:t>lamotrigine</a:t>
            </a:r>
            <a:r>
              <a:rPr lang="fr-FR" dirty="0"/>
              <a:t> sont les deux traitements autorisés durant la grossesse + trouble bipolaire</a:t>
            </a:r>
          </a:p>
          <a:p>
            <a:r>
              <a:rPr lang="fr-FR" dirty="0"/>
              <a:t>Le lithium peut être continué si initialement prescrit (risque de malformation cardiaque à T1) cependant cela doit être fortement justifié par une analyse de la balance bénéfice/risque !</a:t>
            </a:r>
          </a:p>
        </p:txBody>
      </p:sp>
    </p:spTree>
    <p:extLst>
      <p:ext uri="{BB962C8B-B14F-4D97-AF65-F5344CB8AC3E}">
        <p14:creationId xmlns:p14="http://schemas.microsoft.com/office/powerpoint/2010/main" val="32798203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AD3886-E62C-4093-8E9F-17F45E860D41}"/>
              </a:ext>
            </a:extLst>
          </p:cNvPr>
          <p:cNvSpPr>
            <a:spLocks noGrp="1"/>
          </p:cNvSpPr>
          <p:nvPr>
            <p:ph type="title"/>
          </p:nvPr>
        </p:nvSpPr>
        <p:spPr/>
        <p:txBody>
          <a:bodyPr/>
          <a:lstStyle/>
          <a:p>
            <a:r>
              <a:rPr lang="fr-FR" dirty="0"/>
              <a:t>Benzodiazépines et apparentés</a:t>
            </a:r>
          </a:p>
        </p:txBody>
      </p:sp>
      <p:sp>
        <p:nvSpPr>
          <p:cNvPr id="3" name="Espace réservé du contenu 2">
            <a:extLst>
              <a:ext uri="{FF2B5EF4-FFF2-40B4-BE49-F238E27FC236}">
                <a16:creationId xmlns:a16="http://schemas.microsoft.com/office/drawing/2014/main" id="{F57BAF14-7ED6-48C7-8F96-7BBFB298CF54}"/>
              </a:ext>
            </a:extLst>
          </p:cNvPr>
          <p:cNvSpPr>
            <a:spLocks noGrp="1"/>
          </p:cNvSpPr>
          <p:nvPr>
            <p:ph idx="1"/>
          </p:nvPr>
        </p:nvSpPr>
        <p:spPr>
          <a:xfrm>
            <a:off x="7167716" y="1143108"/>
            <a:ext cx="5257800" cy="5024024"/>
          </a:xfrm>
        </p:spPr>
        <p:txBody>
          <a:bodyPr/>
          <a:lstStyle/>
          <a:p>
            <a:r>
              <a:rPr lang="fr-FR" dirty="0"/>
              <a:t>Anxiolytiques : alprazolam, oxazépam, diazépam etc…</a:t>
            </a:r>
          </a:p>
          <a:p>
            <a:r>
              <a:rPr lang="fr-FR" dirty="0"/>
              <a:t>Z-</a:t>
            </a:r>
            <a:r>
              <a:rPr lang="fr-FR" dirty="0" err="1"/>
              <a:t>drugs</a:t>
            </a:r>
            <a:r>
              <a:rPr lang="fr-FR" dirty="0"/>
              <a:t>  = apparentés aux benzodiazépines :</a:t>
            </a:r>
          </a:p>
          <a:p>
            <a:pPr lvl="1"/>
            <a:r>
              <a:rPr lang="fr-FR" dirty="0"/>
              <a:t>Zolpidem (courte demi vie)</a:t>
            </a:r>
          </a:p>
          <a:p>
            <a:pPr lvl="1"/>
            <a:r>
              <a:rPr lang="fr-FR" dirty="0"/>
              <a:t>Zopiclone (plus longue demi vie)</a:t>
            </a:r>
          </a:p>
          <a:p>
            <a:pPr lvl="1"/>
            <a:endParaRPr lang="fr-FR" dirty="0"/>
          </a:p>
          <a:p>
            <a:pPr lvl="1"/>
            <a:endParaRPr lang="fr-FR" dirty="0"/>
          </a:p>
        </p:txBody>
      </p:sp>
      <p:pic>
        <p:nvPicPr>
          <p:cNvPr id="6" name="Image 5">
            <a:extLst>
              <a:ext uri="{FF2B5EF4-FFF2-40B4-BE49-F238E27FC236}">
                <a16:creationId xmlns:a16="http://schemas.microsoft.com/office/drawing/2014/main" id="{C2B7182A-5814-43CB-AB04-3C8E05188B68}"/>
              </a:ext>
            </a:extLst>
          </p:cNvPr>
          <p:cNvPicPr>
            <a:picLocks noChangeAspect="1"/>
          </p:cNvPicPr>
          <p:nvPr/>
        </p:nvPicPr>
        <p:blipFill>
          <a:blip r:embed="rId2"/>
          <a:stretch>
            <a:fillRect/>
          </a:stretch>
        </p:blipFill>
        <p:spPr>
          <a:xfrm>
            <a:off x="174672" y="934410"/>
            <a:ext cx="6609585" cy="5717928"/>
          </a:xfrm>
          <a:prstGeom prst="rect">
            <a:avLst/>
          </a:prstGeom>
        </p:spPr>
      </p:pic>
    </p:spTree>
    <p:extLst>
      <p:ext uri="{BB962C8B-B14F-4D97-AF65-F5344CB8AC3E}">
        <p14:creationId xmlns:p14="http://schemas.microsoft.com/office/powerpoint/2010/main" val="21182994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8DC1DC-D044-455E-8377-7134E131605F}"/>
              </a:ext>
            </a:extLst>
          </p:cNvPr>
          <p:cNvSpPr>
            <a:spLocks noGrp="1"/>
          </p:cNvSpPr>
          <p:nvPr>
            <p:ph type="title"/>
          </p:nvPr>
        </p:nvSpPr>
        <p:spPr/>
        <p:txBody>
          <a:bodyPr/>
          <a:lstStyle/>
          <a:p>
            <a:r>
              <a:rPr lang="fr-FR" dirty="0"/>
              <a:t>Mécanismes d’action</a:t>
            </a:r>
          </a:p>
        </p:txBody>
      </p:sp>
      <p:pic>
        <p:nvPicPr>
          <p:cNvPr id="5" name="Espace réservé du contenu 4">
            <a:extLst>
              <a:ext uri="{FF2B5EF4-FFF2-40B4-BE49-F238E27FC236}">
                <a16:creationId xmlns:a16="http://schemas.microsoft.com/office/drawing/2014/main" id="{50B91517-A9FA-4BF2-B4E4-BE0636D51AD9}"/>
              </a:ext>
            </a:extLst>
          </p:cNvPr>
          <p:cNvPicPr>
            <a:picLocks noGrp="1" noChangeAspect="1"/>
          </p:cNvPicPr>
          <p:nvPr>
            <p:ph idx="1"/>
          </p:nvPr>
        </p:nvPicPr>
        <p:blipFill>
          <a:blip r:embed="rId3"/>
          <a:stretch>
            <a:fillRect/>
          </a:stretch>
        </p:blipFill>
        <p:spPr>
          <a:xfrm>
            <a:off x="291388" y="1618360"/>
            <a:ext cx="5634195" cy="4232197"/>
          </a:xfrm>
        </p:spPr>
      </p:pic>
      <p:sp>
        <p:nvSpPr>
          <p:cNvPr id="6" name="ZoneTexte 5">
            <a:extLst>
              <a:ext uri="{FF2B5EF4-FFF2-40B4-BE49-F238E27FC236}">
                <a16:creationId xmlns:a16="http://schemas.microsoft.com/office/drawing/2014/main" id="{4E917591-AE68-409D-94B6-E8E9F225CB97}"/>
              </a:ext>
            </a:extLst>
          </p:cNvPr>
          <p:cNvSpPr txBox="1"/>
          <p:nvPr/>
        </p:nvSpPr>
        <p:spPr>
          <a:xfrm>
            <a:off x="6266419" y="1618360"/>
            <a:ext cx="5485609" cy="2954655"/>
          </a:xfrm>
          <a:prstGeom prst="rect">
            <a:avLst/>
          </a:prstGeom>
          <a:noFill/>
        </p:spPr>
        <p:txBody>
          <a:bodyPr wrap="square" rtlCol="0">
            <a:spAutoFit/>
          </a:bodyPr>
          <a:lstStyle/>
          <a:p>
            <a:pPr marL="285750" indent="-285750">
              <a:buFont typeface="Arial" panose="020B0604020202020204" pitchFamily="34" charset="0"/>
              <a:buChar char="•"/>
            </a:pPr>
            <a:r>
              <a:rPr lang="fr-FR" sz="2800" dirty="0"/>
              <a:t>Propriétés communes des BZD :</a:t>
            </a:r>
          </a:p>
          <a:p>
            <a:pPr marL="742950" lvl="1" indent="-285750">
              <a:buFont typeface="Arial" panose="020B0604020202020204" pitchFamily="34" charset="0"/>
              <a:buChar char="•"/>
            </a:pPr>
            <a:r>
              <a:rPr lang="fr-FR" sz="2800" dirty="0"/>
              <a:t>Anxiolytique</a:t>
            </a:r>
          </a:p>
          <a:p>
            <a:pPr marL="742950" lvl="1" indent="-285750">
              <a:buFont typeface="Arial" panose="020B0604020202020204" pitchFamily="34" charset="0"/>
              <a:buChar char="•"/>
            </a:pPr>
            <a:r>
              <a:rPr lang="fr-FR" sz="2800" dirty="0" err="1"/>
              <a:t>Antiepileptique</a:t>
            </a:r>
            <a:endParaRPr lang="fr-FR" sz="2800" dirty="0"/>
          </a:p>
          <a:p>
            <a:pPr marL="742950" lvl="1" indent="-285750">
              <a:buFont typeface="Arial" panose="020B0604020202020204" pitchFamily="34" charset="0"/>
              <a:buChar char="•"/>
            </a:pPr>
            <a:r>
              <a:rPr lang="fr-FR" sz="2800" dirty="0"/>
              <a:t>Myorelaxant</a:t>
            </a:r>
          </a:p>
          <a:p>
            <a:pPr marL="742950" lvl="1" indent="-285750">
              <a:buFont typeface="Arial" panose="020B0604020202020204" pitchFamily="34" charset="0"/>
              <a:buChar char="•"/>
            </a:pPr>
            <a:r>
              <a:rPr lang="fr-FR" sz="2800" dirty="0"/>
              <a:t>Hypnotique</a:t>
            </a:r>
          </a:p>
          <a:p>
            <a:pPr marL="742950" lvl="1" indent="-285750">
              <a:buFont typeface="Arial" panose="020B0604020202020204" pitchFamily="34" charset="0"/>
              <a:buChar char="•"/>
            </a:pPr>
            <a:r>
              <a:rPr lang="fr-FR" sz="2800" dirty="0"/>
              <a:t>Amnésiant</a:t>
            </a:r>
          </a:p>
          <a:p>
            <a:endParaRPr lang="fr-FR" dirty="0"/>
          </a:p>
        </p:txBody>
      </p:sp>
    </p:spTree>
    <p:extLst>
      <p:ext uri="{BB962C8B-B14F-4D97-AF65-F5344CB8AC3E}">
        <p14:creationId xmlns:p14="http://schemas.microsoft.com/office/powerpoint/2010/main" val="33892811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312C38-2B93-457D-AB6D-3A748ADBE0E5}"/>
              </a:ext>
            </a:extLst>
          </p:cNvPr>
          <p:cNvSpPr>
            <a:spLocks noGrp="1"/>
          </p:cNvSpPr>
          <p:nvPr>
            <p:ph type="title"/>
          </p:nvPr>
        </p:nvSpPr>
        <p:spPr/>
        <p:txBody>
          <a:bodyPr/>
          <a:lstStyle/>
          <a:p>
            <a:r>
              <a:rPr lang="fr-FR" dirty="0"/>
              <a:t>Indications</a:t>
            </a:r>
          </a:p>
        </p:txBody>
      </p:sp>
      <p:pic>
        <p:nvPicPr>
          <p:cNvPr id="5" name="Espace réservé du contenu 4">
            <a:extLst>
              <a:ext uri="{FF2B5EF4-FFF2-40B4-BE49-F238E27FC236}">
                <a16:creationId xmlns:a16="http://schemas.microsoft.com/office/drawing/2014/main" id="{9D8B2B23-BDEC-44E2-86D2-4A17D5A6B7D2}"/>
              </a:ext>
            </a:extLst>
          </p:cNvPr>
          <p:cNvPicPr>
            <a:picLocks noGrp="1" noChangeAspect="1"/>
          </p:cNvPicPr>
          <p:nvPr>
            <p:ph idx="1"/>
          </p:nvPr>
        </p:nvPicPr>
        <p:blipFill>
          <a:blip r:embed="rId2"/>
          <a:stretch>
            <a:fillRect/>
          </a:stretch>
        </p:blipFill>
        <p:spPr>
          <a:xfrm>
            <a:off x="275447" y="1963531"/>
            <a:ext cx="11641105" cy="2719786"/>
          </a:xfrm>
        </p:spPr>
      </p:pic>
    </p:spTree>
    <p:extLst>
      <p:ext uri="{BB962C8B-B14F-4D97-AF65-F5344CB8AC3E}">
        <p14:creationId xmlns:p14="http://schemas.microsoft.com/office/powerpoint/2010/main" val="36660512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EA09CA-21FD-4CAD-B828-6DAA4965A68B}"/>
              </a:ext>
            </a:extLst>
          </p:cNvPr>
          <p:cNvSpPr>
            <a:spLocks noGrp="1"/>
          </p:cNvSpPr>
          <p:nvPr>
            <p:ph type="title"/>
          </p:nvPr>
        </p:nvSpPr>
        <p:spPr/>
        <p:txBody>
          <a:bodyPr/>
          <a:lstStyle/>
          <a:p>
            <a:r>
              <a:rPr lang="fr-FR" dirty="0"/>
              <a:t>Contre-indications</a:t>
            </a:r>
          </a:p>
        </p:txBody>
      </p:sp>
      <p:pic>
        <p:nvPicPr>
          <p:cNvPr id="5" name="Espace réservé du contenu 4">
            <a:extLst>
              <a:ext uri="{FF2B5EF4-FFF2-40B4-BE49-F238E27FC236}">
                <a16:creationId xmlns:a16="http://schemas.microsoft.com/office/drawing/2014/main" id="{8C1B4D62-4420-4C78-A6BA-5236486ED245}"/>
              </a:ext>
            </a:extLst>
          </p:cNvPr>
          <p:cNvPicPr>
            <a:picLocks noGrp="1" noChangeAspect="1"/>
          </p:cNvPicPr>
          <p:nvPr>
            <p:ph idx="1"/>
          </p:nvPr>
        </p:nvPicPr>
        <p:blipFill>
          <a:blip r:embed="rId2"/>
          <a:stretch>
            <a:fillRect/>
          </a:stretch>
        </p:blipFill>
        <p:spPr>
          <a:xfrm>
            <a:off x="255911" y="1203534"/>
            <a:ext cx="11680177" cy="5173412"/>
          </a:xfrm>
        </p:spPr>
      </p:pic>
    </p:spTree>
    <p:extLst>
      <p:ext uri="{BB962C8B-B14F-4D97-AF65-F5344CB8AC3E}">
        <p14:creationId xmlns:p14="http://schemas.microsoft.com/office/powerpoint/2010/main" val="30461549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C6F789-BEAB-4F9D-9021-5457CA2F1323}"/>
              </a:ext>
            </a:extLst>
          </p:cNvPr>
          <p:cNvSpPr>
            <a:spLocks noGrp="1"/>
          </p:cNvSpPr>
          <p:nvPr>
            <p:ph type="title"/>
          </p:nvPr>
        </p:nvSpPr>
        <p:spPr/>
        <p:txBody>
          <a:bodyPr/>
          <a:lstStyle/>
          <a:p>
            <a:r>
              <a:rPr lang="fr-FR" dirty="0"/>
              <a:t>Règles de prescription</a:t>
            </a:r>
          </a:p>
        </p:txBody>
      </p:sp>
      <p:pic>
        <p:nvPicPr>
          <p:cNvPr id="7" name="Espace réservé du contenu 6">
            <a:extLst>
              <a:ext uri="{FF2B5EF4-FFF2-40B4-BE49-F238E27FC236}">
                <a16:creationId xmlns:a16="http://schemas.microsoft.com/office/drawing/2014/main" id="{3D201EEE-2DA9-475F-9B26-ED2F83E65DA4}"/>
              </a:ext>
            </a:extLst>
          </p:cNvPr>
          <p:cNvPicPr>
            <a:picLocks noGrp="1" noChangeAspect="1"/>
          </p:cNvPicPr>
          <p:nvPr>
            <p:ph idx="1"/>
          </p:nvPr>
        </p:nvPicPr>
        <p:blipFill>
          <a:blip r:embed="rId2"/>
          <a:stretch>
            <a:fillRect/>
          </a:stretch>
        </p:blipFill>
        <p:spPr>
          <a:xfrm>
            <a:off x="118621" y="2376806"/>
            <a:ext cx="10417042" cy="4372585"/>
          </a:xfrm>
        </p:spPr>
      </p:pic>
      <p:pic>
        <p:nvPicPr>
          <p:cNvPr id="5" name="Image 4">
            <a:extLst>
              <a:ext uri="{FF2B5EF4-FFF2-40B4-BE49-F238E27FC236}">
                <a16:creationId xmlns:a16="http://schemas.microsoft.com/office/drawing/2014/main" id="{4E2336A6-3D48-4A07-9DDE-3B293AA86847}"/>
              </a:ext>
            </a:extLst>
          </p:cNvPr>
          <p:cNvPicPr>
            <a:picLocks noChangeAspect="1"/>
          </p:cNvPicPr>
          <p:nvPr/>
        </p:nvPicPr>
        <p:blipFill>
          <a:blip r:embed="rId3"/>
          <a:stretch>
            <a:fillRect/>
          </a:stretch>
        </p:blipFill>
        <p:spPr>
          <a:xfrm>
            <a:off x="75753" y="834887"/>
            <a:ext cx="10459910" cy="1390844"/>
          </a:xfrm>
          <a:prstGeom prst="rect">
            <a:avLst/>
          </a:prstGeom>
        </p:spPr>
      </p:pic>
    </p:spTree>
    <p:extLst>
      <p:ext uri="{BB962C8B-B14F-4D97-AF65-F5344CB8AC3E}">
        <p14:creationId xmlns:p14="http://schemas.microsoft.com/office/powerpoint/2010/main" val="2864309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1049ED-5624-4CD0-B944-400B750CDCF1}"/>
              </a:ext>
            </a:extLst>
          </p:cNvPr>
          <p:cNvSpPr>
            <a:spLocks noGrp="1"/>
          </p:cNvSpPr>
          <p:nvPr>
            <p:ph type="title"/>
          </p:nvPr>
        </p:nvSpPr>
        <p:spPr/>
        <p:txBody>
          <a:bodyPr/>
          <a:lstStyle/>
          <a:p>
            <a:r>
              <a:rPr lang="fr-FR" dirty="0"/>
              <a:t>Neurotransmetteurs</a:t>
            </a:r>
          </a:p>
        </p:txBody>
      </p:sp>
      <p:sp>
        <p:nvSpPr>
          <p:cNvPr id="3" name="Espace réservé du contenu 2">
            <a:extLst>
              <a:ext uri="{FF2B5EF4-FFF2-40B4-BE49-F238E27FC236}">
                <a16:creationId xmlns:a16="http://schemas.microsoft.com/office/drawing/2014/main" id="{84259995-4B1A-4CEF-A84C-704BFE0ED7B2}"/>
              </a:ext>
            </a:extLst>
          </p:cNvPr>
          <p:cNvSpPr>
            <a:spLocks noGrp="1"/>
          </p:cNvSpPr>
          <p:nvPr>
            <p:ph idx="1"/>
          </p:nvPr>
        </p:nvSpPr>
        <p:spPr>
          <a:xfrm>
            <a:off x="190831" y="1177653"/>
            <a:ext cx="11162969" cy="5024024"/>
          </a:xfrm>
        </p:spPr>
        <p:txBody>
          <a:bodyPr>
            <a:normAutofit fontScale="92500" lnSpcReduction="20000"/>
          </a:bodyPr>
          <a:lstStyle/>
          <a:p>
            <a:pPr algn="just">
              <a:lnSpc>
                <a:spcPct val="150000"/>
              </a:lnSpc>
            </a:pPr>
            <a:r>
              <a:rPr lang="fr-FR" b="1" dirty="0"/>
              <a:t>GABA :</a:t>
            </a:r>
            <a:r>
              <a:rPr lang="fr-FR" dirty="0"/>
              <a:t> 30-40% des neurones – effets </a:t>
            </a:r>
            <a:r>
              <a:rPr lang="fr-FR" b="1" dirty="0"/>
              <a:t>inhibiteurs</a:t>
            </a:r>
            <a:r>
              <a:rPr lang="fr-FR" dirty="0"/>
              <a:t> – sédation, anxiolyse, anticonvulsivant</a:t>
            </a:r>
          </a:p>
          <a:p>
            <a:pPr algn="just">
              <a:lnSpc>
                <a:spcPct val="150000"/>
              </a:lnSpc>
            </a:pPr>
            <a:r>
              <a:rPr lang="fr-FR" b="1" dirty="0"/>
              <a:t>Glutamate : </a:t>
            </a:r>
            <a:r>
              <a:rPr lang="fr-FR" dirty="0"/>
              <a:t>30-40% - effets </a:t>
            </a:r>
            <a:r>
              <a:rPr lang="fr-FR" b="1" dirty="0"/>
              <a:t>activateurs</a:t>
            </a:r>
            <a:r>
              <a:rPr lang="fr-FR" dirty="0"/>
              <a:t> – Mémoire, apprentissage, motricité</a:t>
            </a:r>
          </a:p>
          <a:p>
            <a:pPr algn="just">
              <a:lnSpc>
                <a:spcPct val="150000"/>
              </a:lnSpc>
            </a:pPr>
            <a:r>
              <a:rPr lang="fr-FR" b="1" dirty="0"/>
              <a:t>Sérotonine : </a:t>
            </a:r>
            <a:r>
              <a:rPr lang="fr-FR" dirty="0"/>
              <a:t>2% - effet </a:t>
            </a:r>
            <a:r>
              <a:rPr lang="fr-FR" b="1" dirty="0"/>
              <a:t>modulateur</a:t>
            </a:r>
            <a:r>
              <a:rPr lang="fr-FR" dirty="0"/>
              <a:t> – Emotion, humeur, éveil, sommeil, alimentation</a:t>
            </a:r>
          </a:p>
          <a:p>
            <a:pPr algn="just">
              <a:lnSpc>
                <a:spcPct val="150000"/>
              </a:lnSpc>
            </a:pPr>
            <a:r>
              <a:rPr lang="fr-FR" b="1" dirty="0"/>
              <a:t>Dopamine : </a:t>
            </a:r>
            <a:r>
              <a:rPr lang="fr-FR" dirty="0"/>
              <a:t>2%- effet </a:t>
            </a:r>
            <a:r>
              <a:rPr lang="fr-FR" b="1" dirty="0"/>
              <a:t>modulateur</a:t>
            </a:r>
            <a:r>
              <a:rPr lang="fr-FR" dirty="0"/>
              <a:t> – motricité, émotion, cognition, plaisir</a:t>
            </a:r>
          </a:p>
          <a:p>
            <a:pPr algn="just">
              <a:lnSpc>
                <a:spcPct val="150000"/>
              </a:lnSpc>
            </a:pPr>
            <a:r>
              <a:rPr lang="fr-FR" b="1" dirty="0"/>
              <a:t>Noradrénaline : </a:t>
            </a:r>
            <a:r>
              <a:rPr lang="fr-FR" dirty="0"/>
              <a:t>2% - effet </a:t>
            </a:r>
            <a:r>
              <a:rPr lang="fr-FR" b="1" dirty="0"/>
              <a:t>modulateur</a:t>
            </a:r>
            <a:r>
              <a:rPr lang="fr-FR" dirty="0"/>
              <a:t> – Vigilance, attention</a:t>
            </a:r>
          </a:p>
          <a:p>
            <a:pPr algn="just">
              <a:lnSpc>
                <a:spcPct val="150000"/>
              </a:lnSpc>
            </a:pPr>
            <a:r>
              <a:rPr lang="fr-FR" b="1" dirty="0"/>
              <a:t>Acétylcholine :</a:t>
            </a:r>
            <a:r>
              <a:rPr lang="fr-FR" dirty="0"/>
              <a:t> – 2% - effet </a:t>
            </a:r>
            <a:r>
              <a:rPr lang="fr-FR" b="1" dirty="0"/>
              <a:t>modulateur</a:t>
            </a:r>
            <a:r>
              <a:rPr lang="fr-FR" dirty="0"/>
              <a:t> – Mémoire, attention, sommeil</a:t>
            </a:r>
          </a:p>
          <a:p>
            <a:endParaRPr lang="fr-FR" dirty="0"/>
          </a:p>
        </p:txBody>
      </p:sp>
    </p:spTree>
    <p:extLst>
      <p:ext uri="{BB962C8B-B14F-4D97-AF65-F5344CB8AC3E}">
        <p14:creationId xmlns:p14="http://schemas.microsoft.com/office/powerpoint/2010/main" val="11761384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DB7487-BE39-4114-98FD-E79346BE983C}"/>
              </a:ext>
            </a:extLst>
          </p:cNvPr>
          <p:cNvSpPr>
            <a:spLocks noGrp="1"/>
          </p:cNvSpPr>
          <p:nvPr>
            <p:ph type="title"/>
          </p:nvPr>
        </p:nvSpPr>
        <p:spPr/>
        <p:txBody>
          <a:bodyPr/>
          <a:lstStyle/>
          <a:p>
            <a:r>
              <a:rPr lang="fr-FR" dirty="0"/>
              <a:t>Information à délivrer aux patients</a:t>
            </a:r>
          </a:p>
        </p:txBody>
      </p:sp>
      <p:pic>
        <p:nvPicPr>
          <p:cNvPr id="5" name="Espace réservé du contenu 4">
            <a:extLst>
              <a:ext uri="{FF2B5EF4-FFF2-40B4-BE49-F238E27FC236}">
                <a16:creationId xmlns:a16="http://schemas.microsoft.com/office/drawing/2014/main" id="{A3D9BB93-C085-4C05-81FC-28E09EB4682D}"/>
              </a:ext>
            </a:extLst>
          </p:cNvPr>
          <p:cNvPicPr>
            <a:picLocks noGrp="1" noChangeAspect="1"/>
          </p:cNvPicPr>
          <p:nvPr>
            <p:ph idx="1"/>
          </p:nvPr>
        </p:nvPicPr>
        <p:blipFill>
          <a:blip r:embed="rId2"/>
          <a:stretch>
            <a:fillRect/>
          </a:stretch>
        </p:blipFill>
        <p:spPr>
          <a:xfrm>
            <a:off x="-816" y="1985772"/>
            <a:ext cx="12192816" cy="2851727"/>
          </a:xfrm>
        </p:spPr>
      </p:pic>
    </p:spTree>
    <p:extLst>
      <p:ext uri="{BB962C8B-B14F-4D97-AF65-F5344CB8AC3E}">
        <p14:creationId xmlns:p14="http://schemas.microsoft.com/office/powerpoint/2010/main" val="2900998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974D6B-55ED-4A67-86C5-27899D4754D7}"/>
              </a:ext>
            </a:extLst>
          </p:cNvPr>
          <p:cNvSpPr>
            <a:spLocks noGrp="1"/>
          </p:cNvSpPr>
          <p:nvPr>
            <p:ph type="title"/>
          </p:nvPr>
        </p:nvSpPr>
        <p:spPr/>
        <p:txBody>
          <a:bodyPr/>
          <a:lstStyle/>
          <a:p>
            <a:r>
              <a:rPr lang="fr-FR" dirty="0"/>
              <a:t>Arrêt du traitement</a:t>
            </a:r>
          </a:p>
        </p:txBody>
      </p:sp>
      <p:sp>
        <p:nvSpPr>
          <p:cNvPr id="3" name="Espace réservé du contenu 2">
            <a:extLst>
              <a:ext uri="{FF2B5EF4-FFF2-40B4-BE49-F238E27FC236}">
                <a16:creationId xmlns:a16="http://schemas.microsoft.com/office/drawing/2014/main" id="{38358293-A2E7-4801-9520-52C052B167B6}"/>
              </a:ext>
            </a:extLst>
          </p:cNvPr>
          <p:cNvSpPr>
            <a:spLocks noGrp="1"/>
          </p:cNvSpPr>
          <p:nvPr>
            <p:ph idx="1"/>
          </p:nvPr>
        </p:nvSpPr>
        <p:spPr>
          <a:xfrm>
            <a:off x="349857" y="1815721"/>
            <a:ext cx="11162969" cy="5024024"/>
          </a:xfrm>
        </p:spPr>
        <p:txBody>
          <a:bodyPr/>
          <a:lstStyle/>
          <a:p>
            <a:r>
              <a:rPr lang="fr-FR" dirty="0"/>
              <a:t>Progressif sur plusieurs semaines voir plusieurs mois</a:t>
            </a:r>
          </a:p>
          <a:p>
            <a:r>
              <a:rPr lang="fr-FR" dirty="0"/>
              <a:t>Préférer benzodiazépine de demi-vie longue (ex : diazépam)</a:t>
            </a:r>
          </a:p>
          <a:p>
            <a:r>
              <a:rPr lang="fr-FR" dirty="0"/>
              <a:t>Durée max de traitement : </a:t>
            </a:r>
          </a:p>
          <a:p>
            <a:pPr lvl="1"/>
            <a:r>
              <a:rPr lang="fr-FR" dirty="0"/>
              <a:t>12 semaines (</a:t>
            </a:r>
            <a:r>
              <a:rPr lang="fr-FR" dirty="0" err="1"/>
              <a:t>benzo</a:t>
            </a:r>
            <a:r>
              <a:rPr lang="fr-FR" dirty="0"/>
              <a:t> anxiolytique) </a:t>
            </a:r>
          </a:p>
          <a:p>
            <a:pPr lvl="1"/>
            <a:r>
              <a:rPr lang="fr-FR" dirty="0"/>
              <a:t>4 semaines (hypnotique)</a:t>
            </a:r>
          </a:p>
          <a:p>
            <a:endParaRPr lang="fr-FR" dirty="0"/>
          </a:p>
        </p:txBody>
      </p:sp>
    </p:spTree>
    <p:extLst>
      <p:ext uri="{BB962C8B-B14F-4D97-AF65-F5344CB8AC3E}">
        <p14:creationId xmlns:p14="http://schemas.microsoft.com/office/powerpoint/2010/main" val="29569521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65EB4B-19A5-4742-B1FB-50527169C978}"/>
              </a:ext>
            </a:extLst>
          </p:cNvPr>
          <p:cNvSpPr>
            <a:spLocks noGrp="1"/>
          </p:cNvSpPr>
          <p:nvPr>
            <p:ph type="title"/>
          </p:nvPr>
        </p:nvSpPr>
        <p:spPr/>
        <p:txBody>
          <a:bodyPr/>
          <a:lstStyle/>
          <a:p>
            <a:r>
              <a:rPr lang="fr-FR" dirty="0"/>
              <a:t>Effets indésirables</a:t>
            </a:r>
          </a:p>
        </p:txBody>
      </p:sp>
      <p:sp>
        <p:nvSpPr>
          <p:cNvPr id="3" name="Espace réservé du contenu 2">
            <a:extLst>
              <a:ext uri="{FF2B5EF4-FFF2-40B4-BE49-F238E27FC236}">
                <a16:creationId xmlns:a16="http://schemas.microsoft.com/office/drawing/2014/main" id="{69DDBCB2-257D-41D0-8C65-CFE7EB726E7B}"/>
              </a:ext>
            </a:extLst>
          </p:cNvPr>
          <p:cNvSpPr>
            <a:spLocks noGrp="1"/>
          </p:cNvSpPr>
          <p:nvPr>
            <p:ph idx="1"/>
          </p:nvPr>
        </p:nvSpPr>
        <p:spPr/>
        <p:txBody>
          <a:bodyPr/>
          <a:lstStyle/>
          <a:p>
            <a:r>
              <a:rPr lang="fr-FR" dirty="0"/>
              <a:t>Sédation : attention aux métiers à risques (conducteur d’engins etc…)</a:t>
            </a:r>
          </a:p>
          <a:p>
            <a:r>
              <a:rPr lang="fr-FR" dirty="0"/>
              <a:t>Majoré chez le sujets âgés, préférer BZD demi vie courte et très faible posologie</a:t>
            </a:r>
          </a:p>
          <a:p>
            <a:r>
              <a:rPr lang="fr-FR" dirty="0"/>
              <a:t>Dépendance psychique et physique (=syndrome de sevrage)</a:t>
            </a:r>
          </a:p>
          <a:p>
            <a:r>
              <a:rPr lang="fr-FR" dirty="0"/>
              <a:t>Distinguer le syndrome de sevrage d’un(e) :</a:t>
            </a:r>
          </a:p>
          <a:p>
            <a:pPr lvl="1"/>
            <a:r>
              <a:rPr lang="fr-FR" dirty="0"/>
              <a:t>Rebond précoce : symptôme qualitativement identiques à ceux en pré-thérapeutique, durée transitoire avec une diminution d’intensité ; dose dépendant ; surtout pour les demi-vie courtes</a:t>
            </a:r>
          </a:p>
          <a:p>
            <a:pPr lvl="1"/>
            <a:r>
              <a:rPr lang="fr-FR" dirty="0"/>
              <a:t>Rechute : même symptômes qu’en pré-thérapeutique apparition plus tardive et progressive 2 à 3 semaines + nouveau symptôme partiel</a:t>
            </a:r>
          </a:p>
        </p:txBody>
      </p:sp>
    </p:spTree>
    <p:extLst>
      <p:ext uri="{BB962C8B-B14F-4D97-AF65-F5344CB8AC3E}">
        <p14:creationId xmlns:p14="http://schemas.microsoft.com/office/powerpoint/2010/main" val="3856243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4478A3-9C28-408B-BDB2-BADE4AFA1086}"/>
              </a:ext>
            </a:extLst>
          </p:cNvPr>
          <p:cNvSpPr>
            <a:spLocks noGrp="1"/>
          </p:cNvSpPr>
          <p:nvPr>
            <p:ph type="title"/>
          </p:nvPr>
        </p:nvSpPr>
        <p:spPr/>
        <p:txBody>
          <a:bodyPr/>
          <a:lstStyle/>
          <a:p>
            <a:r>
              <a:rPr lang="fr-FR" dirty="0"/>
              <a:t>Antidépresseurs</a:t>
            </a:r>
          </a:p>
        </p:txBody>
      </p:sp>
      <p:sp>
        <p:nvSpPr>
          <p:cNvPr id="3" name="Espace réservé du contenu 2">
            <a:extLst>
              <a:ext uri="{FF2B5EF4-FFF2-40B4-BE49-F238E27FC236}">
                <a16:creationId xmlns:a16="http://schemas.microsoft.com/office/drawing/2014/main" id="{D96088A3-8E34-498C-B458-4EA2D47DE034}"/>
              </a:ext>
            </a:extLst>
          </p:cNvPr>
          <p:cNvSpPr>
            <a:spLocks noGrp="1"/>
          </p:cNvSpPr>
          <p:nvPr>
            <p:ph idx="1"/>
          </p:nvPr>
        </p:nvSpPr>
        <p:spPr/>
        <p:txBody>
          <a:bodyPr/>
          <a:lstStyle/>
          <a:p>
            <a:endParaRPr lang="fr-FR"/>
          </a:p>
        </p:txBody>
      </p:sp>
      <p:pic>
        <p:nvPicPr>
          <p:cNvPr id="4" name="Image 3" descr="Une image contenant eau, pose, chien, fenêtre&#10;&#10;Description générée automatiquement">
            <a:extLst>
              <a:ext uri="{FF2B5EF4-FFF2-40B4-BE49-F238E27FC236}">
                <a16:creationId xmlns:a16="http://schemas.microsoft.com/office/drawing/2014/main" id="{64502524-76E6-4220-B8AC-058388C544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831" y="1152940"/>
            <a:ext cx="6050702" cy="4840562"/>
          </a:xfrm>
          <a:prstGeom prst="rect">
            <a:avLst/>
          </a:prstGeom>
          <a:noFill/>
        </p:spPr>
      </p:pic>
    </p:spTree>
    <p:extLst>
      <p:ext uri="{BB962C8B-B14F-4D97-AF65-F5344CB8AC3E}">
        <p14:creationId xmlns:p14="http://schemas.microsoft.com/office/powerpoint/2010/main" val="1764075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B237E2-A598-4A4B-B394-4EA9CC0A15BE}"/>
              </a:ext>
            </a:extLst>
          </p:cNvPr>
          <p:cNvSpPr>
            <a:spLocks noGrp="1"/>
          </p:cNvSpPr>
          <p:nvPr>
            <p:ph type="title"/>
          </p:nvPr>
        </p:nvSpPr>
        <p:spPr>
          <a:xfrm>
            <a:off x="0" y="18255"/>
            <a:ext cx="2941983" cy="1015415"/>
          </a:xfrm>
        </p:spPr>
        <p:txBody>
          <a:bodyPr>
            <a:normAutofit fontScale="90000"/>
          </a:bodyPr>
          <a:lstStyle/>
          <a:p>
            <a:r>
              <a:rPr lang="fr-FR" dirty="0"/>
              <a:t>Mécanisme d’action</a:t>
            </a:r>
          </a:p>
        </p:txBody>
      </p:sp>
      <p:sp>
        <p:nvSpPr>
          <p:cNvPr id="3" name="Espace réservé du contenu 2">
            <a:extLst>
              <a:ext uri="{FF2B5EF4-FFF2-40B4-BE49-F238E27FC236}">
                <a16:creationId xmlns:a16="http://schemas.microsoft.com/office/drawing/2014/main" id="{A299C828-D384-4C6A-8AD7-3BA3E88429BF}"/>
              </a:ext>
            </a:extLst>
          </p:cNvPr>
          <p:cNvSpPr>
            <a:spLocks noGrp="1"/>
          </p:cNvSpPr>
          <p:nvPr>
            <p:ph idx="1"/>
          </p:nvPr>
        </p:nvSpPr>
        <p:spPr/>
        <p:txBody>
          <a:bodyPr/>
          <a:lstStyle/>
          <a:p>
            <a:endParaRPr lang="fr-FR" dirty="0"/>
          </a:p>
        </p:txBody>
      </p:sp>
      <p:graphicFrame>
        <p:nvGraphicFramePr>
          <p:cNvPr id="4" name="Tableau 5">
            <a:extLst>
              <a:ext uri="{FF2B5EF4-FFF2-40B4-BE49-F238E27FC236}">
                <a16:creationId xmlns:a16="http://schemas.microsoft.com/office/drawing/2014/main" id="{BE5CF8F4-C786-4009-BCA0-8CFD85CFC685}"/>
              </a:ext>
            </a:extLst>
          </p:cNvPr>
          <p:cNvGraphicFramePr>
            <a:graphicFrameLocks/>
          </p:cNvGraphicFramePr>
          <p:nvPr>
            <p:extLst>
              <p:ext uri="{D42A27DB-BD31-4B8C-83A1-F6EECF244321}">
                <p14:modId xmlns:p14="http://schemas.microsoft.com/office/powerpoint/2010/main" val="706405543"/>
              </p:ext>
            </p:extLst>
          </p:nvPr>
        </p:nvGraphicFramePr>
        <p:xfrm>
          <a:off x="2783632" y="144596"/>
          <a:ext cx="9110903" cy="6643554"/>
        </p:xfrm>
        <a:graphic>
          <a:graphicData uri="http://schemas.openxmlformats.org/drawingml/2006/table">
            <a:tbl>
              <a:tblPr firstRow="1" bandRow="1">
                <a:tableStyleId>{5C22544A-7EE6-4342-B048-85BDC9FD1C3A}</a:tableStyleId>
              </a:tblPr>
              <a:tblGrid>
                <a:gridCol w="2692936">
                  <a:extLst>
                    <a:ext uri="{9D8B030D-6E8A-4147-A177-3AD203B41FA5}">
                      <a16:colId xmlns:a16="http://schemas.microsoft.com/office/drawing/2014/main" val="3129881659"/>
                    </a:ext>
                  </a:extLst>
                </a:gridCol>
                <a:gridCol w="3380999">
                  <a:extLst>
                    <a:ext uri="{9D8B030D-6E8A-4147-A177-3AD203B41FA5}">
                      <a16:colId xmlns:a16="http://schemas.microsoft.com/office/drawing/2014/main" val="3888014499"/>
                    </a:ext>
                  </a:extLst>
                </a:gridCol>
                <a:gridCol w="3036968">
                  <a:extLst>
                    <a:ext uri="{9D8B030D-6E8A-4147-A177-3AD203B41FA5}">
                      <a16:colId xmlns:a16="http://schemas.microsoft.com/office/drawing/2014/main" val="3560679636"/>
                    </a:ext>
                  </a:extLst>
                </a:gridCol>
              </a:tblGrid>
              <a:tr h="406332">
                <a:tc>
                  <a:txBody>
                    <a:bodyPr/>
                    <a:lstStyle/>
                    <a:p>
                      <a:r>
                        <a:rPr lang="fr-FR" dirty="0"/>
                        <a:t>Neurotransmetteur</a:t>
                      </a:r>
                    </a:p>
                  </a:txBody>
                  <a:tcPr/>
                </a:tc>
                <a:tc>
                  <a:txBody>
                    <a:bodyPr/>
                    <a:lstStyle/>
                    <a:p>
                      <a:r>
                        <a:rPr lang="fr-FR" dirty="0"/>
                        <a:t>Mécanismes</a:t>
                      </a:r>
                    </a:p>
                  </a:txBody>
                  <a:tcPr/>
                </a:tc>
                <a:tc>
                  <a:txBody>
                    <a:bodyPr/>
                    <a:lstStyle/>
                    <a:p>
                      <a:r>
                        <a:rPr lang="fr-FR" dirty="0"/>
                        <a:t>DCI</a:t>
                      </a:r>
                    </a:p>
                  </a:txBody>
                  <a:tcPr/>
                </a:tc>
                <a:extLst>
                  <a:ext uri="{0D108BD9-81ED-4DB2-BD59-A6C34878D82A}">
                    <a16:rowId xmlns:a16="http://schemas.microsoft.com/office/drawing/2014/main" val="3898209346"/>
                  </a:ext>
                </a:extLst>
              </a:tr>
              <a:tr h="1001914">
                <a:tc>
                  <a:txBody>
                    <a:bodyPr/>
                    <a:lstStyle/>
                    <a:p>
                      <a:r>
                        <a:rPr lang="fr-FR" dirty="0"/>
                        <a:t>Sérotonine</a:t>
                      </a:r>
                    </a:p>
                  </a:txBody>
                  <a:tcPr/>
                </a:tc>
                <a:tc>
                  <a:txBody>
                    <a:bodyPr/>
                    <a:lstStyle/>
                    <a:p>
                      <a:r>
                        <a:rPr lang="fr-FR" dirty="0"/>
                        <a:t>Inhibition de la recapture</a:t>
                      </a:r>
                    </a:p>
                  </a:txBody>
                  <a:tcPr/>
                </a:tc>
                <a:tc>
                  <a:txBody>
                    <a:bodyPr/>
                    <a:lstStyle/>
                    <a:p>
                      <a:r>
                        <a:rPr lang="fr-FR" b="1" dirty="0"/>
                        <a:t>ISRS : </a:t>
                      </a:r>
                      <a:r>
                        <a:rPr lang="fr-FR" dirty="0"/>
                        <a:t>Citalopram, </a:t>
                      </a:r>
                      <a:r>
                        <a:rPr lang="fr-FR" dirty="0" err="1"/>
                        <a:t>escitalopram</a:t>
                      </a:r>
                      <a:r>
                        <a:rPr lang="fr-FR" dirty="0"/>
                        <a:t>, fluoxétine, paroxétine, </a:t>
                      </a:r>
                      <a:r>
                        <a:rPr lang="fr-FR" dirty="0" err="1"/>
                        <a:t>sertraline</a:t>
                      </a:r>
                      <a:r>
                        <a:rPr lang="fr-FR" dirty="0"/>
                        <a:t>, </a:t>
                      </a:r>
                      <a:r>
                        <a:rPr lang="fr-FR" dirty="0" err="1"/>
                        <a:t>fluvoxamine</a:t>
                      </a:r>
                      <a:endParaRPr lang="fr-FR" dirty="0"/>
                    </a:p>
                  </a:txBody>
                  <a:tcPr/>
                </a:tc>
                <a:extLst>
                  <a:ext uri="{0D108BD9-81ED-4DB2-BD59-A6C34878D82A}">
                    <a16:rowId xmlns:a16="http://schemas.microsoft.com/office/drawing/2014/main" val="4082067487"/>
                  </a:ext>
                </a:extLst>
              </a:tr>
              <a:tr h="1001914">
                <a:tc rowSpan="4">
                  <a:txBody>
                    <a:bodyPr/>
                    <a:lstStyle/>
                    <a:p>
                      <a:r>
                        <a:rPr lang="fr-FR" dirty="0"/>
                        <a:t>Sérotonine et Noradrénaline</a:t>
                      </a:r>
                    </a:p>
                  </a:txBody>
                  <a:tcPr/>
                </a:tc>
                <a:tc rowSpan="2">
                  <a:txBody>
                    <a:bodyPr/>
                    <a:lstStyle/>
                    <a:p>
                      <a:pPr algn="l"/>
                      <a:r>
                        <a:rPr lang="fr-FR" dirty="0"/>
                        <a:t>Inhibition de la recapture</a:t>
                      </a:r>
                    </a:p>
                  </a:txBody>
                  <a:tcPr/>
                </a:tc>
                <a:tc>
                  <a:txBody>
                    <a:bodyPr/>
                    <a:lstStyle/>
                    <a:p>
                      <a:r>
                        <a:rPr lang="fr-FR" b="1" dirty="0"/>
                        <a:t>Imipraminique / Tricyclique (ADT) : </a:t>
                      </a:r>
                      <a:r>
                        <a:rPr lang="fr-FR" dirty="0" err="1"/>
                        <a:t>clomipramine</a:t>
                      </a:r>
                      <a:r>
                        <a:rPr lang="fr-FR" dirty="0"/>
                        <a:t>, </a:t>
                      </a:r>
                      <a:r>
                        <a:rPr lang="fr-FR" dirty="0" err="1"/>
                        <a:t>amitryptiline</a:t>
                      </a:r>
                      <a:endParaRPr lang="fr-FR" dirty="0"/>
                    </a:p>
                  </a:txBody>
                  <a:tcPr/>
                </a:tc>
                <a:extLst>
                  <a:ext uri="{0D108BD9-81ED-4DB2-BD59-A6C34878D82A}">
                    <a16:rowId xmlns:a16="http://schemas.microsoft.com/office/drawing/2014/main" val="2425499869"/>
                  </a:ext>
                </a:extLst>
              </a:tr>
              <a:tr h="701340">
                <a:tc vMerge="1">
                  <a:txBody>
                    <a:bodyPr/>
                    <a:lstStyle/>
                    <a:p>
                      <a:endParaRPr lang="fr-FR"/>
                    </a:p>
                  </a:txBody>
                  <a:tcPr/>
                </a:tc>
                <a:tc vMerge="1">
                  <a:txBody>
                    <a:bodyPr/>
                    <a:lstStyle/>
                    <a:p>
                      <a:endParaRPr lang="fr-FR"/>
                    </a:p>
                  </a:txBody>
                  <a:tcPr/>
                </a:tc>
                <a:tc>
                  <a:txBody>
                    <a:bodyPr/>
                    <a:lstStyle/>
                    <a:p>
                      <a:r>
                        <a:rPr lang="fr-FR" b="1" dirty="0"/>
                        <a:t>IRSNa : </a:t>
                      </a:r>
                      <a:r>
                        <a:rPr lang="fr-FR" dirty="0"/>
                        <a:t>venlafaxine, </a:t>
                      </a:r>
                      <a:r>
                        <a:rPr lang="fr-FR" dirty="0" err="1"/>
                        <a:t>minalcipran</a:t>
                      </a:r>
                      <a:endParaRPr lang="fr-FR" dirty="0"/>
                    </a:p>
                  </a:txBody>
                  <a:tcPr>
                    <a:solidFill>
                      <a:srgbClr val="E7F3FC"/>
                    </a:solidFill>
                  </a:tcPr>
                </a:tc>
                <a:extLst>
                  <a:ext uri="{0D108BD9-81ED-4DB2-BD59-A6C34878D82A}">
                    <a16:rowId xmlns:a16="http://schemas.microsoft.com/office/drawing/2014/main" val="3654401843"/>
                  </a:ext>
                </a:extLst>
              </a:tr>
              <a:tr h="701340">
                <a:tc vMerge="1">
                  <a:txBody>
                    <a:bodyPr/>
                    <a:lstStyle/>
                    <a:p>
                      <a:endParaRPr lang="fr-FR"/>
                    </a:p>
                  </a:txBody>
                  <a:tcPr/>
                </a:tc>
                <a:tc>
                  <a:txBody>
                    <a:bodyPr/>
                    <a:lstStyle/>
                    <a:p>
                      <a:r>
                        <a:rPr lang="fr-FR" dirty="0"/>
                        <a:t>Inhibition catabolisme (</a:t>
                      </a:r>
                      <a:r>
                        <a:rPr lang="fr-FR" dirty="0" err="1"/>
                        <a:t>Mono-amine</a:t>
                      </a:r>
                      <a:r>
                        <a:rPr lang="fr-FR" dirty="0"/>
                        <a:t> oxydase A)</a:t>
                      </a:r>
                    </a:p>
                  </a:txBody>
                  <a:tcPr/>
                </a:tc>
                <a:tc>
                  <a:txBody>
                    <a:bodyPr/>
                    <a:lstStyle/>
                    <a:p>
                      <a:r>
                        <a:rPr lang="fr-FR" dirty="0" err="1"/>
                        <a:t>Moclobemide</a:t>
                      </a:r>
                      <a:endParaRPr lang="fr-FR" dirty="0"/>
                    </a:p>
                  </a:txBody>
                  <a:tcPr/>
                </a:tc>
                <a:extLst>
                  <a:ext uri="{0D108BD9-81ED-4DB2-BD59-A6C34878D82A}">
                    <a16:rowId xmlns:a16="http://schemas.microsoft.com/office/drawing/2014/main" val="3071270184"/>
                  </a:ext>
                </a:extLst>
              </a:tr>
              <a:tr h="701340">
                <a:tc vMerge="1">
                  <a:txBody>
                    <a:bodyPr/>
                    <a:lstStyle/>
                    <a:p>
                      <a:endParaRPr lang="fr-FR"/>
                    </a:p>
                  </a:txBody>
                  <a:tcPr/>
                </a:tc>
                <a:tc>
                  <a:txBody>
                    <a:bodyPr/>
                    <a:lstStyle/>
                    <a:p>
                      <a:r>
                        <a:rPr lang="fr-FR" dirty="0"/>
                        <a:t>Antagonisme récepteurs alpha-2 adrénergique</a:t>
                      </a:r>
                    </a:p>
                  </a:txBody>
                  <a:tcPr>
                    <a:solidFill>
                      <a:srgbClr val="E7F3FC"/>
                    </a:solidFill>
                  </a:tcPr>
                </a:tc>
                <a:tc>
                  <a:txBody>
                    <a:bodyPr/>
                    <a:lstStyle/>
                    <a:p>
                      <a:r>
                        <a:rPr lang="fr-FR" dirty="0" err="1"/>
                        <a:t>Mirtazapine</a:t>
                      </a:r>
                      <a:r>
                        <a:rPr lang="fr-FR" dirty="0"/>
                        <a:t>, miansérine</a:t>
                      </a:r>
                    </a:p>
                  </a:txBody>
                  <a:tcPr>
                    <a:solidFill>
                      <a:srgbClr val="E7F3FC"/>
                    </a:solidFill>
                  </a:tcPr>
                </a:tc>
                <a:extLst>
                  <a:ext uri="{0D108BD9-81ED-4DB2-BD59-A6C34878D82A}">
                    <a16:rowId xmlns:a16="http://schemas.microsoft.com/office/drawing/2014/main" val="1687038917"/>
                  </a:ext>
                </a:extLst>
              </a:tr>
              <a:tr h="1302488">
                <a:tc>
                  <a:txBody>
                    <a:bodyPr/>
                    <a:lstStyle/>
                    <a:p>
                      <a:r>
                        <a:rPr lang="fr-FR" dirty="0"/>
                        <a:t>Sérotonine et mélatonine</a:t>
                      </a:r>
                    </a:p>
                  </a:txBody>
                  <a:tcPr/>
                </a:tc>
                <a:tc>
                  <a:txBody>
                    <a:bodyPr/>
                    <a:lstStyle/>
                    <a:p>
                      <a:r>
                        <a:rPr lang="fr-FR" dirty="0" err="1"/>
                        <a:t>Agonisme</a:t>
                      </a:r>
                      <a:r>
                        <a:rPr lang="fr-FR" dirty="0"/>
                        <a:t> récepteurs de la mélatonine et antagonismes des récepteurs sérotoninergique 5HT2c</a:t>
                      </a:r>
                    </a:p>
                  </a:txBody>
                  <a:tcPr/>
                </a:tc>
                <a:tc>
                  <a:txBody>
                    <a:bodyPr/>
                    <a:lstStyle/>
                    <a:p>
                      <a:r>
                        <a:rPr lang="fr-FR" dirty="0" err="1"/>
                        <a:t>Agomélatine</a:t>
                      </a:r>
                      <a:endParaRPr lang="fr-FR" dirty="0"/>
                    </a:p>
                  </a:txBody>
                  <a:tcPr/>
                </a:tc>
                <a:extLst>
                  <a:ext uri="{0D108BD9-81ED-4DB2-BD59-A6C34878D82A}">
                    <a16:rowId xmlns:a16="http://schemas.microsoft.com/office/drawing/2014/main" val="714942011"/>
                  </a:ext>
                </a:extLst>
              </a:tr>
              <a:tr h="406332">
                <a:tc>
                  <a:txBody>
                    <a:bodyPr/>
                    <a:lstStyle/>
                    <a:p>
                      <a:r>
                        <a:rPr lang="fr-FR" dirty="0"/>
                        <a:t>Noradrénaline et Dopamine</a:t>
                      </a:r>
                    </a:p>
                  </a:txBody>
                  <a:tcPr/>
                </a:tc>
                <a:tc>
                  <a:txBody>
                    <a:bodyPr/>
                    <a:lstStyle/>
                    <a:p>
                      <a:r>
                        <a:rPr lang="fr-FR" dirty="0"/>
                        <a:t>Inhibiteur de la recapture</a:t>
                      </a:r>
                    </a:p>
                  </a:txBody>
                  <a:tcPr/>
                </a:tc>
                <a:tc>
                  <a:txBody>
                    <a:bodyPr/>
                    <a:lstStyle/>
                    <a:p>
                      <a:r>
                        <a:rPr lang="fr-FR" dirty="0" err="1"/>
                        <a:t>Bupropion</a:t>
                      </a:r>
                      <a:r>
                        <a:rPr lang="fr-FR" dirty="0"/>
                        <a:t> (hors AMM)</a:t>
                      </a:r>
                    </a:p>
                  </a:txBody>
                  <a:tcPr/>
                </a:tc>
                <a:extLst>
                  <a:ext uri="{0D108BD9-81ED-4DB2-BD59-A6C34878D82A}">
                    <a16:rowId xmlns:a16="http://schemas.microsoft.com/office/drawing/2014/main" val="2431822758"/>
                  </a:ext>
                </a:extLst>
              </a:tr>
            </a:tbl>
          </a:graphicData>
        </a:graphic>
      </p:graphicFrame>
    </p:spTree>
    <p:extLst>
      <p:ext uri="{BB962C8B-B14F-4D97-AF65-F5344CB8AC3E}">
        <p14:creationId xmlns:p14="http://schemas.microsoft.com/office/powerpoint/2010/main" val="2606166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FB0EF8-2ED0-4238-AA9C-51ACE80E1F5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166806D-4ED6-4653-8CE4-736177C587A1}"/>
              </a:ext>
            </a:extLst>
          </p:cNvPr>
          <p:cNvSpPr>
            <a:spLocks noGrp="1"/>
          </p:cNvSpPr>
          <p:nvPr>
            <p:ph idx="1"/>
          </p:nvPr>
        </p:nvSpPr>
        <p:spPr/>
        <p:txBody>
          <a:bodyPr/>
          <a:lstStyle/>
          <a:p>
            <a:endParaRPr lang="fr-FR"/>
          </a:p>
        </p:txBody>
      </p:sp>
      <p:graphicFrame>
        <p:nvGraphicFramePr>
          <p:cNvPr id="4" name="Tableau 5">
            <a:extLst>
              <a:ext uri="{FF2B5EF4-FFF2-40B4-BE49-F238E27FC236}">
                <a16:creationId xmlns:a16="http://schemas.microsoft.com/office/drawing/2014/main" id="{F06196A1-092C-4A6F-9623-0812299BBFE1}"/>
              </a:ext>
            </a:extLst>
          </p:cNvPr>
          <p:cNvGraphicFramePr>
            <a:graphicFrameLocks/>
          </p:cNvGraphicFramePr>
          <p:nvPr>
            <p:extLst>
              <p:ext uri="{D42A27DB-BD31-4B8C-83A1-F6EECF244321}">
                <p14:modId xmlns:p14="http://schemas.microsoft.com/office/powerpoint/2010/main" val="2996196226"/>
              </p:ext>
            </p:extLst>
          </p:nvPr>
        </p:nvGraphicFramePr>
        <p:xfrm>
          <a:off x="1420633" y="365760"/>
          <a:ext cx="9143999" cy="6126480"/>
        </p:xfrm>
        <a:graphic>
          <a:graphicData uri="http://schemas.openxmlformats.org/drawingml/2006/table">
            <a:tbl>
              <a:tblPr firstRow="1" bandRow="1">
                <a:tableStyleId>{5C22544A-7EE6-4342-B048-85BDC9FD1C3A}</a:tableStyleId>
              </a:tblPr>
              <a:tblGrid>
                <a:gridCol w="2051720">
                  <a:extLst>
                    <a:ext uri="{9D8B030D-6E8A-4147-A177-3AD203B41FA5}">
                      <a16:colId xmlns:a16="http://schemas.microsoft.com/office/drawing/2014/main" val="748866249"/>
                    </a:ext>
                  </a:extLst>
                </a:gridCol>
                <a:gridCol w="2880320">
                  <a:extLst>
                    <a:ext uri="{9D8B030D-6E8A-4147-A177-3AD203B41FA5}">
                      <a16:colId xmlns:a16="http://schemas.microsoft.com/office/drawing/2014/main" val="412398685"/>
                    </a:ext>
                  </a:extLst>
                </a:gridCol>
                <a:gridCol w="4211959">
                  <a:extLst>
                    <a:ext uri="{9D8B030D-6E8A-4147-A177-3AD203B41FA5}">
                      <a16:colId xmlns:a16="http://schemas.microsoft.com/office/drawing/2014/main" val="198146766"/>
                    </a:ext>
                  </a:extLst>
                </a:gridCol>
              </a:tblGrid>
              <a:tr h="288868">
                <a:tc rowSpan="2">
                  <a:txBody>
                    <a:bodyPr/>
                    <a:lstStyle/>
                    <a:p>
                      <a:r>
                        <a:rPr lang="fr-FR" dirty="0"/>
                        <a:t>Neurotransmission</a:t>
                      </a:r>
                    </a:p>
                  </a:txBody>
                  <a:tcPr/>
                </a:tc>
                <a:tc gridSpan="2">
                  <a:txBody>
                    <a:bodyPr/>
                    <a:lstStyle/>
                    <a:p>
                      <a:pPr algn="ctr"/>
                      <a:r>
                        <a:rPr lang="fr-FR" dirty="0"/>
                        <a:t>Effets indésirables</a:t>
                      </a:r>
                    </a:p>
                  </a:txBody>
                  <a:tcPr/>
                </a:tc>
                <a:tc hMerge="1">
                  <a:txBody>
                    <a:bodyPr/>
                    <a:lstStyle/>
                    <a:p>
                      <a:endParaRPr lang="fr-FR"/>
                    </a:p>
                  </a:txBody>
                  <a:tcPr/>
                </a:tc>
                <a:extLst>
                  <a:ext uri="{0D108BD9-81ED-4DB2-BD59-A6C34878D82A}">
                    <a16:rowId xmlns:a16="http://schemas.microsoft.com/office/drawing/2014/main" val="252257200"/>
                  </a:ext>
                </a:extLst>
              </a:tr>
              <a:tr h="288868">
                <a:tc vMerge="1">
                  <a:txBody>
                    <a:bodyPr/>
                    <a:lstStyle/>
                    <a:p>
                      <a:endParaRPr lang="fr-FR" dirty="0"/>
                    </a:p>
                  </a:txBody>
                  <a:tcPr/>
                </a:tc>
                <a:tc>
                  <a:txBody>
                    <a:bodyPr/>
                    <a:lstStyle/>
                    <a:p>
                      <a:r>
                        <a:rPr lang="fr-FR" dirty="0"/>
                        <a:t>Graves</a:t>
                      </a:r>
                    </a:p>
                  </a:txBody>
                  <a:tcPr>
                    <a:solidFill>
                      <a:schemeClr val="accent1">
                        <a:lumMod val="60000"/>
                        <a:lumOff val="40000"/>
                      </a:schemeClr>
                    </a:solidFill>
                  </a:tcPr>
                </a:tc>
                <a:tc>
                  <a:txBody>
                    <a:bodyPr/>
                    <a:lstStyle/>
                    <a:p>
                      <a:r>
                        <a:rPr lang="fr-FR" dirty="0"/>
                        <a:t>Fréquents</a:t>
                      </a:r>
                    </a:p>
                  </a:txBody>
                  <a:tcPr>
                    <a:solidFill>
                      <a:schemeClr val="accent1">
                        <a:lumMod val="60000"/>
                        <a:lumOff val="40000"/>
                      </a:schemeClr>
                    </a:solidFill>
                  </a:tcPr>
                </a:tc>
                <a:extLst>
                  <a:ext uri="{0D108BD9-81ED-4DB2-BD59-A6C34878D82A}">
                    <a16:rowId xmlns:a16="http://schemas.microsoft.com/office/drawing/2014/main" val="2898750789"/>
                  </a:ext>
                </a:extLst>
              </a:tr>
              <a:tr h="1372124">
                <a:tc>
                  <a:txBody>
                    <a:bodyPr/>
                    <a:lstStyle/>
                    <a:p>
                      <a:r>
                        <a:rPr lang="fr-FR" dirty="0"/>
                        <a:t>Stimulation de la voie sérotonine</a:t>
                      </a:r>
                    </a:p>
                  </a:txBody>
                  <a:tcPr/>
                </a:tc>
                <a:tc>
                  <a:txBody>
                    <a:bodyPr/>
                    <a:lstStyle/>
                    <a:p>
                      <a:r>
                        <a:rPr lang="fr-FR" dirty="0"/>
                        <a:t>Syndrome sérotoninergique</a:t>
                      </a:r>
                    </a:p>
                    <a:p>
                      <a:r>
                        <a:rPr lang="fr-FR" dirty="0"/>
                        <a:t>Hyponatrémie et SIADH</a:t>
                      </a:r>
                    </a:p>
                    <a:p>
                      <a:r>
                        <a:rPr lang="fr-FR" dirty="0"/>
                        <a:t>Augmentation du QT avec mort subite </a:t>
                      </a:r>
                    </a:p>
                    <a:p>
                      <a:r>
                        <a:rPr lang="fr-FR" dirty="0"/>
                        <a:t>Trouble hémostase</a:t>
                      </a:r>
                    </a:p>
                  </a:txBody>
                  <a:tcPr/>
                </a:tc>
                <a:tc>
                  <a:txBody>
                    <a:bodyPr/>
                    <a:lstStyle/>
                    <a:p>
                      <a:r>
                        <a:rPr lang="fr-FR" dirty="0"/>
                        <a:t>Trouble digestif </a:t>
                      </a:r>
                    </a:p>
                    <a:p>
                      <a:r>
                        <a:rPr lang="fr-FR" dirty="0"/>
                        <a:t>Trouble sexuel</a:t>
                      </a:r>
                    </a:p>
                    <a:p>
                      <a:r>
                        <a:rPr lang="fr-FR" dirty="0"/>
                        <a:t>Trouble du sommeil</a:t>
                      </a:r>
                    </a:p>
                    <a:p>
                      <a:r>
                        <a:rPr lang="fr-FR" dirty="0"/>
                        <a:t>Prise de poids</a:t>
                      </a:r>
                    </a:p>
                    <a:p>
                      <a:endParaRPr lang="fr-FR" dirty="0"/>
                    </a:p>
                  </a:txBody>
                  <a:tcPr/>
                </a:tc>
                <a:extLst>
                  <a:ext uri="{0D108BD9-81ED-4DB2-BD59-A6C34878D82A}">
                    <a16:rowId xmlns:a16="http://schemas.microsoft.com/office/drawing/2014/main" val="813194047"/>
                  </a:ext>
                </a:extLst>
              </a:tr>
              <a:tr h="938822">
                <a:tc>
                  <a:txBody>
                    <a:bodyPr/>
                    <a:lstStyle/>
                    <a:p>
                      <a:r>
                        <a:rPr lang="fr-FR" dirty="0"/>
                        <a:t>Stimulation de la voie noradrénergique</a:t>
                      </a:r>
                    </a:p>
                  </a:txBody>
                  <a:tcPr/>
                </a:tc>
                <a:tc>
                  <a:txBody>
                    <a:bodyPr/>
                    <a:lstStyle/>
                    <a:p>
                      <a:r>
                        <a:rPr lang="fr-FR" dirty="0"/>
                        <a:t>Hypertension artérielle</a:t>
                      </a:r>
                    </a:p>
                  </a:txBody>
                  <a:tcPr/>
                </a:tc>
                <a:tc>
                  <a:txBody>
                    <a:bodyPr/>
                    <a:lstStyle/>
                    <a:p>
                      <a:r>
                        <a:rPr lang="fr-FR" dirty="0"/>
                        <a:t>Bloc alpha adrénergique : Hypotension orthostatique, prise de poids</a:t>
                      </a:r>
                    </a:p>
                    <a:p>
                      <a:r>
                        <a:rPr lang="fr-FR" dirty="0"/>
                        <a:t>Irritabilité</a:t>
                      </a:r>
                    </a:p>
                    <a:p>
                      <a:r>
                        <a:rPr lang="fr-FR" dirty="0"/>
                        <a:t>Anxiété</a:t>
                      </a:r>
                    </a:p>
                  </a:txBody>
                  <a:tcPr/>
                </a:tc>
                <a:extLst>
                  <a:ext uri="{0D108BD9-81ED-4DB2-BD59-A6C34878D82A}">
                    <a16:rowId xmlns:a16="http://schemas.microsoft.com/office/drawing/2014/main" val="2112681453"/>
                  </a:ext>
                </a:extLst>
              </a:tr>
              <a:tr h="938822">
                <a:tc>
                  <a:txBody>
                    <a:bodyPr/>
                    <a:lstStyle/>
                    <a:p>
                      <a:r>
                        <a:rPr lang="fr-FR" dirty="0"/>
                        <a:t>Inhibition de la voie cholinergique</a:t>
                      </a:r>
                    </a:p>
                  </a:txBody>
                  <a:tcPr/>
                </a:tc>
                <a:tc>
                  <a:txBody>
                    <a:bodyPr/>
                    <a:lstStyle/>
                    <a:p>
                      <a:r>
                        <a:rPr lang="fr-FR" dirty="0"/>
                        <a:t>Confusion</a:t>
                      </a:r>
                    </a:p>
                    <a:p>
                      <a:r>
                        <a:rPr lang="fr-FR" dirty="0"/>
                        <a:t>Hallucination</a:t>
                      </a:r>
                    </a:p>
                    <a:p>
                      <a:r>
                        <a:rPr lang="fr-FR" dirty="0"/>
                        <a:t>Glaucome Aigüe à Fermeture d’angle</a:t>
                      </a:r>
                    </a:p>
                  </a:txBody>
                  <a:tcPr/>
                </a:tc>
                <a:tc>
                  <a:txBody>
                    <a:bodyPr/>
                    <a:lstStyle/>
                    <a:p>
                      <a:r>
                        <a:rPr lang="fr-FR" dirty="0"/>
                        <a:t>Sécheresse buccale, constipation </a:t>
                      </a:r>
                    </a:p>
                    <a:p>
                      <a:r>
                        <a:rPr lang="fr-FR" dirty="0"/>
                        <a:t>Rétention aigüe d’urine</a:t>
                      </a:r>
                    </a:p>
                    <a:p>
                      <a:r>
                        <a:rPr lang="fr-FR" dirty="0"/>
                        <a:t>Trouble accommodation visuel</a:t>
                      </a:r>
                    </a:p>
                    <a:p>
                      <a:r>
                        <a:rPr lang="fr-FR" dirty="0"/>
                        <a:t>Sédation</a:t>
                      </a:r>
                    </a:p>
                  </a:txBody>
                  <a:tcPr/>
                </a:tc>
                <a:extLst>
                  <a:ext uri="{0D108BD9-81ED-4DB2-BD59-A6C34878D82A}">
                    <a16:rowId xmlns:a16="http://schemas.microsoft.com/office/drawing/2014/main" val="90482449"/>
                  </a:ext>
                </a:extLst>
              </a:tr>
              <a:tr h="505520">
                <a:tc>
                  <a:txBody>
                    <a:bodyPr/>
                    <a:lstStyle/>
                    <a:p>
                      <a:r>
                        <a:rPr lang="fr-FR" dirty="0"/>
                        <a:t>Inhibition catabolisme MAO</a:t>
                      </a:r>
                    </a:p>
                  </a:txBody>
                  <a:tcPr/>
                </a:tc>
                <a:tc gridSpan="2">
                  <a:txBody>
                    <a:bodyPr/>
                    <a:lstStyle/>
                    <a:p>
                      <a:r>
                        <a:rPr lang="fr-FR" dirty="0"/>
                        <a:t>Syndrome sérotoninergique.</a:t>
                      </a:r>
                    </a:p>
                    <a:p>
                      <a:r>
                        <a:rPr lang="fr-FR" dirty="0"/>
                        <a:t>Crise hypertensive avec hémorragie cérébrale</a:t>
                      </a:r>
                    </a:p>
                  </a:txBody>
                  <a:tcPr/>
                </a:tc>
                <a:tc hMerge="1">
                  <a:txBody>
                    <a:bodyPr/>
                    <a:lstStyle/>
                    <a:p>
                      <a:endParaRPr lang="fr-FR" dirty="0"/>
                    </a:p>
                  </a:txBody>
                  <a:tcPr/>
                </a:tc>
                <a:extLst>
                  <a:ext uri="{0D108BD9-81ED-4DB2-BD59-A6C34878D82A}">
                    <a16:rowId xmlns:a16="http://schemas.microsoft.com/office/drawing/2014/main" val="3407869410"/>
                  </a:ext>
                </a:extLst>
              </a:tr>
              <a:tr h="722171">
                <a:tc>
                  <a:txBody>
                    <a:bodyPr/>
                    <a:lstStyle/>
                    <a:p>
                      <a:r>
                        <a:rPr lang="fr-FR" dirty="0"/>
                        <a:t>Stimulation de la voie </a:t>
                      </a:r>
                      <a:r>
                        <a:rPr lang="fr-FR" dirty="0" err="1"/>
                        <a:t>mélatoninergique</a:t>
                      </a:r>
                      <a:endParaRPr lang="fr-FR" dirty="0"/>
                    </a:p>
                  </a:txBody>
                  <a:tcPr/>
                </a:tc>
                <a:tc>
                  <a:txBody>
                    <a:bodyPr/>
                    <a:lstStyle/>
                    <a:p>
                      <a:r>
                        <a:rPr lang="fr-FR" dirty="0"/>
                        <a:t>Hépatite cytolytique</a:t>
                      </a:r>
                    </a:p>
                  </a:txBody>
                  <a:tcPr/>
                </a:tc>
                <a:tc>
                  <a:txBody>
                    <a:bodyPr/>
                    <a:lstStyle/>
                    <a:p>
                      <a:r>
                        <a:rPr lang="fr-FR" dirty="0"/>
                        <a:t>Sédation</a:t>
                      </a:r>
                    </a:p>
                  </a:txBody>
                  <a:tcPr/>
                </a:tc>
                <a:extLst>
                  <a:ext uri="{0D108BD9-81ED-4DB2-BD59-A6C34878D82A}">
                    <a16:rowId xmlns:a16="http://schemas.microsoft.com/office/drawing/2014/main" val="2352937646"/>
                  </a:ext>
                </a:extLst>
              </a:tr>
            </a:tbl>
          </a:graphicData>
        </a:graphic>
      </p:graphicFrame>
    </p:spTree>
    <p:extLst>
      <p:ext uri="{BB962C8B-B14F-4D97-AF65-F5344CB8AC3E}">
        <p14:creationId xmlns:p14="http://schemas.microsoft.com/office/powerpoint/2010/main" val="326852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AC92EF-81C6-40BA-8C00-986F55E06F79}"/>
              </a:ext>
            </a:extLst>
          </p:cNvPr>
          <p:cNvSpPr>
            <a:spLocks noGrp="1"/>
          </p:cNvSpPr>
          <p:nvPr>
            <p:ph type="title"/>
          </p:nvPr>
        </p:nvSpPr>
        <p:spPr/>
        <p:txBody>
          <a:bodyPr/>
          <a:lstStyle/>
          <a:p>
            <a:r>
              <a:rPr lang="fr-FR" dirty="0"/>
              <a:t>Syndrome sérotoninergique</a:t>
            </a:r>
          </a:p>
        </p:txBody>
      </p:sp>
      <p:sp>
        <p:nvSpPr>
          <p:cNvPr id="3" name="Espace réservé du contenu 2">
            <a:extLst>
              <a:ext uri="{FF2B5EF4-FFF2-40B4-BE49-F238E27FC236}">
                <a16:creationId xmlns:a16="http://schemas.microsoft.com/office/drawing/2014/main" id="{F27ADA43-8AA7-4055-8F83-00E21E821138}"/>
              </a:ext>
            </a:extLst>
          </p:cNvPr>
          <p:cNvSpPr>
            <a:spLocks noGrp="1"/>
          </p:cNvSpPr>
          <p:nvPr>
            <p:ph idx="1"/>
          </p:nvPr>
        </p:nvSpPr>
        <p:spPr/>
        <p:txBody>
          <a:bodyPr/>
          <a:lstStyle/>
          <a:p>
            <a:endParaRPr lang="fr-FR" dirty="0"/>
          </a:p>
        </p:txBody>
      </p:sp>
      <p:pic>
        <p:nvPicPr>
          <p:cNvPr id="4" name="Image 3">
            <a:extLst>
              <a:ext uri="{FF2B5EF4-FFF2-40B4-BE49-F238E27FC236}">
                <a16:creationId xmlns:a16="http://schemas.microsoft.com/office/drawing/2014/main" id="{02AA6445-8833-4A28-88B1-4F26E1651F76}"/>
              </a:ext>
            </a:extLst>
          </p:cNvPr>
          <p:cNvPicPr>
            <a:picLocks noChangeAspect="1"/>
          </p:cNvPicPr>
          <p:nvPr/>
        </p:nvPicPr>
        <p:blipFill>
          <a:blip r:embed="rId2"/>
          <a:stretch>
            <a:fillRect/>
          </a:stretch>
        </p:blipFill>
        <p:spPr>
          <a:xfrm>
            <a:off x="3119372" y="1087787"/>
            <a:ext cx="5760640" cy="5154330"/>
          </a:xfrm>
          <a:prstGeom prst="rect">
            <a:avLst/>
          </a:prstGeom>
          <a:noFill/>
        </p:spPr>
      </p:pic>
      <p:sp>
        <p:nvSpPr>
          <p:cNvPr id="5" name="Rectangle : coins arrondis 4">
            <a:extLst>
              <a:ext uri="{FF2B5EF4-FFF2-40B4-BE49-F238E27FC236}">
                <a16:creationId xmlns:a16="http://schemas.microsoft.com/office/drawing/2014/main" id="{EF108CD0-A226-436D-918E-C3F95E26B7E6}"/>
              </a:ext>
            </a:extLst>
          </p:cNvPr>
          <p:cNvSpPr/>
          <p:nvPr/>
        </p:nvSpPr>
        <p:spPr>
          <a:xfrm>
            <a:off x="1571708" y="1087787"/>
            <a:ext cx="1547664" cy="1008112"/>
          </a:xfrm>
          <a:prstGeom prst="round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ISRS, </a:t>
            </a:r>
            <a:r>
              <a:rPr lang="fr-FR" sz="1400" dirty="0" err="1"/>
              <a:t>ISRNa</a:t>
            </a:r>
            <a:r>
              <a:rPr lang="fr-FR" sz="1400" dirty="0"/>
              <a:t>, ADT, lithium, morphinique (</a:t>
            </a:r>
            <a:r>
              <a:rPr lang="fr-FR" sz="1400" dirty="0" err="1"/>
              <a:t>tramadol</a:t>
            </a:r>
            <a:r>
              <a:rPr lang="fr-FR" sz="1400" dirty="0"/>
              <a:t>, codéine)…</a:t>
            </a:r>
          </a:p>
        </p:txBody>
      </p:sp>
    </p:spTree>
    <p:extLst>
      <p:ext uri="{BB962C8B-B14F-4D97-AF65-F5344CB8AC3E}">
        <p14:creationId xmlns:p14="http://schemas.microsoft.com/office/powerpoint/2010/main" val="2749649933"/>
      </p:ext>
    </p:extLst>
  </p:cSld>
  <p:clrMapOvr>
    <a:masterClrMapping/>
  </p:clrMapOvr>
</p:sld>
</file>

<file path=ppt/theme/theme1.xml><?xml version="1.0" encoding="utf-8"?>
<a:theme xmlns:a="http://schemas.openxmlformats.org/drawingml/2006/main" name="Modeleppt_NOURREDINE_HCL_Lyon">
  <a:themeElements>
    <a:clrScheme name="Bleu chau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5" id="{AA60BF34-9117-4927-A328-D5EFFF20708F}" vid="{C811B5D7-5788-427E-9FE6-1FE65D59E3D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Modeleppt_NOURREDINE_HCL_Lyon</Template>
  <TotalTime>0</TotalTime>
  <Words>2000</Words>
  <Application>Microsoft Office PowerPoint</Application>
  <PresentationFormat>Grand écran</PresentationFormat>
  <Paragraphs>272</Paragraphs>
  <Slides>52</Slides>
  <Notes>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52</vt:i4>
      </vt:variant>
    </vt:vector>
  </HeadingPairs>
  <TitlesOfParts>
    <vt:vector size="57" baseType="lpstr">
      <vt:lpstr>Arial</vt:lpstr>
      <vt:lpstr>Calibri</vt:lpstr>
      <vt:lpstr>Lato</vt:lpstr>
      <vt:lpstr>Wingdings</vt:lpstr>
      <vt:lpstr>Modeleppt_NOURREDINE_HCL_Lyon</vt:lpstr>
      <vt:lpstr>Psychotropes l’essentiel</vt:lpstr>
      <vt:lpstr>Sources</vt:lpstr>
      <vt:lpstr>La fente synaptique</vt:lpstr>
      <vt:lpstr>Présentation PowerPoint</vt:lpstr>
      <vt:lpstr>Neurotransmetteurs</vt:lpstr>
      <vt:lpstr>Antidépresseurs</vt:lpstr>
      <vt:lpstr>Mécanisme d’action</vt:lpstr>
      <vt:lpstr>Présentation PowerPoint</vt:lpstr>
      <vt:lpstr>Syndrome sérotoninergique</vt:lpstr>
      <vt:lpstr>Indications</vt:lpstr>
      <vt:lpstr>Instauration</vt:lpstr>
      <vt:lpstr>Instauration : examens complémentaires</vt:lpstr>
      <vt:lpstr>Suivi</vt:lpstr>
      <vt:lpstr>Arrêt</vt:lpstr>
      <vt:lpstr>Antipsychotiques</vt:lpstr>
      <vt:lpstr>Généralités</vt:lpstr>
      <vt:lpstr>Présentation PowerPoint</vt:lpstr>
      <vt:lpstr>Indications</vt:lpstr>
      <vt:lpstr>Contre-indication</vt:lpstr>
      <vt:lpstr>Précaution d’emploi à la prescription</vt:lpstr>
      <vt:lpstr>Prescription initiale et suivi</vt:lpstr>
      <vt:lpstr>Prescription d’un antipsychotique à action prolongée</vt:lpstr>
      <vt:lpstr>Antipsychotiques à action prolongée</vt:lpstr>
      <vt:lpstr>Présentation PowerPoint</vt:lpstr>
      <vt:lpstr>Effets indésirables : Akathisie</vt:lpstr>
      <vt:lpstr>Effets indésirables : Dyskinésie aiguë</vt:lpstr>
      <vt:lpstr>Effets indésirables : Dyskinésie chronique</vt:lpstr>
      <vt:lpstr>Syndrome malin des neuroleptiques</vt:lpstr>
      <vt:lpstr>Syndrome malin des neuroleptiques : Prise en charge</vt:lpstr>
      <vt:lpstr>Présentation PowerPoint</vt:lpstr>
      <vt:lpstr>Effets indésirables : leuco-neutropénie</vt:lpstr>
      <vt:lpstr>Clozapine : particularités</vt:lpstr>
      <vt:lpstr>Présentation PowerPoint</vt:lpstr>
      <vt:lpstr>Thymorégulateurs</vt:lpstr>
      <vt:lpstr>Classe pharmacologique</vt:lpstr>
      <vt:lpstr>Trouble bipolaire : rappel</vt:lpstr>
      <vt:lpstr>Episode dépressif aigüe dans un trouble bipolaire</vt:lpstr>
      <vt:lpstr>Episode maniaque aigüe</vt:lpstr>
      <vt:lpstr>Maintien des rechutes maniaque ou dépressive</vt:lpstr>
      <vt:lpstr>Lithium</vt:lpstr>
      <vt:lpstr>Lithium – Pharmacocinétique</vt:lpstr>
      <vt:lpstr>Lithium : Initiation et Suivi</vt:lpstr>
      <vt:lpstr>Acide valproïque et femmes enceintes</vt:lpstr>
      <vt:lpstr>Bipolaire et désir de grossesse</vt:lpstr>
      <vt:lpstr>Benzodiazépines et apparentés</vt:lpstr>
      <vt:lpstr>Mécanismes d’action</vt:lpstr>
      <vt:lpstr>Indications</vt:lpstr>
      <vt:lpstr>Contre-indications</vt:lpstr>
      <vt:lpstr>Règles de prescription</vt:lpstr>
      <vt:lpstr>Information à délivrer aux patients</vt:lpstr>
      <vt:lpstr>Arrêt du traitement</vt:lpstr>
      <vt:lpstr>Effets indésirables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Psychotropes l’essentiel</dc:title>
  <dc:creator>Mikail NOURREDINE</dc:creator>
  <cp:lastModifiedBy>Mikail NOURREDINE</cp:lastModifiedBy>
  <cp:revision>1</cp:revision>
  <dcterms:created xsi:type="dcterms:W3CDTF">2021-11-12T09:12:43Z</dcterms:created>
  <dcterms:modified xsi:type="dcterms:W3CDTF">2021-11-30T16:57:33Z</dcterms:modified>
</cp:coreProperties>
</file>