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58" r:id="rId4"/>
    <p:sldId id="259" r:id="rId5"/>
    <p:sldId id="297" r:id="rId6"/>
    <p:sldId id="298" r:id="rId7"/>
    <p:sldId id="299" r:id="rId8"/>
    <p:sldId id="260" r:id="rId9"/>
    <p:sldId id="261" r:id="rId10"/>
    <p:sldId id="266" r:id="rId11"/>
    <p:sldId id="269" r:id="rId12"/>
    <p:sldId id="270" r:id="rId13"/>
    <p:sldId id="301" r:id="rId14"/>
    <p:sldId id="271" r:id="rId15"/>
    <p:sldId id="329" r:id="rId16"/>
    <p:sldId id="341" r:id="rId17"/>
    <p:sldId id="342" r:id="rId18"/>
    <p:sldId id="346" r:id="rId19"/>
    <p:sldId id="348" r:id="rId20"/>
    <p:sldId id="334" r:id="rId21"/>
    <p:sldId id="335" r:id="rId22"/>
    <p:sldId id="344" r:id="rId23"/>
    <p:sldId id="345" r:id="rId24"/>
    <p:sldId id="336" r:id="rId25"/>
    <p:sldId id="265" r:id="rId26"/>
  </p:sldIdLst>
  <p:sldSz cx="9144000" cy="6858000" type="screen4x3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6">
          <p15:clr>
            <a:srgbClr val="A4A3A4"/>
          </p15:clr>
        </p15:guide>
        <p15:guide id="2" orient="horz" pos="2158">
          <p15:clr>
            <a:srgbClr val="A4A3A4"/>
          </p15:clr>
        </p15:guide>
        <p15:guide id="3" orient="horz" pos="4264">
          <p15:clr>
            <a:srgbClr val="A4A3A4"/>
          </p15:clr>
        </p15:guide>
        <p15:guide id="4" orient="horz" pos="210">
          <p15:clr>
            <a:srgbClr val="A4A3A4"/>
          </p15:clr>
        </p15:guide>
        <p15:guide id="5" pos="249">
          <p15:clr>
            <a:srgbClr val="A4A3A4"/>
          </p15:clr>
        </p15:guide>
        <p15:guide id="6" pos="2883">
          <p15:clr>
            <a:srgbClr val="A4A3A4"/>
          </p15:clr>
        </p15:guide>
        <p15:guide id="7" pos="69">
          <p15:clr>
            <a:srgbClr val="A4A3A4"/>
          </p15:clr>
        </p15:guide>
        <p15:guide id="8" pos="5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nce BONTEMPS" initials="LB" lastIdx="2" clrIdx="0"/>
  <p:cmAuthor id="2" name="BONTEMPS, Laurence" initials="BL" lastIdx="1" clrIdx="1">
    <p:extLst>
      <p:ext uri="{19B8F6BF-5375-455C-9EA6-DF929625EA0E}">
        <p15:presenceInfo xmlns:p15="http://schemas.microsoft.com/office/powerpoint/2012/main" userId="S-1-5-21-1292428093-854245398-725345543-188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8F9D"/>
    <a:srgbClr val="1FA192"/>
    <a:srgbClr val="0EA1BE"/>
    <a:srgbClr val="25A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116" d="100"/>
          <a:sy n="116" d="100"/>
        </p:scale>
        <p:origin x="1500" y="108"/>
      </p:cViewPr>
      <p:guideLst>
        <p:guide orient="horz" pos="436"/>
        <p:guide orient="horz" pos="2158"/>
        <p:guide orient="horz" pos="4264"/>
        <p:guide orient="horz" pos="210"/>
        <p:guide pos="249"/>
        <p:guide pos="2883"/>
        <p:guide pos="69"/>
        <p:guide pos="573"/>
      </p:guideLst>
    </p:cSldViewPr>
  </p:slideViewPr>
  <p:outlineViewPr>
    <p:cViewPr>
      <p:scale>
        <a:sx n="33" d="100"/>
        <a:sy n="33" d="100"/>
      </p:scale>
      <p:origin x="0" y="-171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2" d="100"/>
          <a:sy n="72" d="100"/>
        </p:scale>
        <p:origin x="3450" y="66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3T16:31:19.470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  <p:cm authorId="1" dt="2020-11-13T16:31:26.129" idx="2">
    <p:pos x="146" y="146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4-11-19T14:49:15.611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A7BFFD-1637-458B-8AE6-59157655538F}" type="datetimeFigureOut">
              <a:rPr lang="fr-FR" smtClean="0"/>
              <a:pPr/>
              <a:t>08/10/2025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73E48-25EF-457A-AF08-B4337DD3B07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5538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B623E-8A92-497A-B6C6-B23D0A9AF894}" type="datetimeFigureOut">
              <a:rPr lang="fr-FR" smtClean="0"/>
              <a:pPr/>
              <a:t>08/10/2025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2BCAB-EECF-4539-8FEF-E7D3EEC5F4B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8964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7725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>
                <a:latin typeface="Calibri" charset="0"/>
              </a:rPr>
              <a:t>Ischémie apicale</a:t>
            </a:r>
          </a:p>
        </p:txBody>
      </p:sp>
      <p:sp>
        <p:nvSpPr>
          <p:cNvPr id="2048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CC2C65-FFC1-E240-9B71-24FC2237772D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>
                <a:latin typeface="Calibri" charset="0"/>
              </a:rPr>
              <a:t>Importante ischémie latérale </a:t>
            </a:r>
          </a:p>
        </p:txBody>
      </p:sp>
      <p:sp>
        <p:nvSpPr>
          <p:cNvPr id="21507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1BEFB4-877A-5C4A-8E7A-FE09F2105AD3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26228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253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>
                <a:latin typeface="Calibri" charset="0"/>
              </a:rPr>
              <a:t>Nécrose latérale</a:t>
            </a:r>
          </a:p>
        </p:txBody>
      </p:sp>
      <p:sp>
        <p:nvSpPr>
          <p:cNvPr id="2253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F7F5E2F-944E-9E48-B8D7-386FE2F0EEF0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82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Ischémie sévère et étendue de topographie apicale, latérale, inférieure et à un degré moindre </a:t>
            </a:r>
            <a:r>
              <a:rPr lang="fr-F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inféro-septale</a:t>
            </a:r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Seuls les territoires antérieur et antéro-septal conservent une bonne fixation</a:t>
            </a:r>
            <a:endParaRPr lang="fr-FR" dirty="0">
              <a:latin typeface="Calibri" charset="0"/>
            </a:endParaRPr>
          </a:p>
        </p:txBody>
      </p:sp>
      <p:sp>
        <p:nvSpPr>
          <p:cNvPr id="307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1BD857-1487-6C41-8351-63CACFABF90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8209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7132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dirty="0">
                <a:latin typeface="Calibri" charset="0"/>
              </a:rPr>
              <a:t>Ischémie apicale significative, plus modérée en septal et </a:t>
            </a:r>
            <a:r>
              <a:rPr lang="fr-FR" dirty="0" err="1">
                <a:latin typeface="Calibri" charset="0"/>
              </a:rPr>
              <a:t>inféroseptal</a:t>
            </a:r>
            <a:endParaRPr lang="fr-FR" dirty="0">
              <a:latin typeface="Calibri" charset="0"/>
            </a:endParaRPr>
          </a:p>
        </p:txBody>
      </p:sp>
      <p:sp>
        <p:nvSpPr>
          <p:cNvPr id="307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1BD857-1487-6C41-8351-63CACFABF90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160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187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0722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 dirty="0">
                <a:latin typeface="Calibri" charset="0"/>
              </a:rPr>
              <a:t>Aspect compatible avec une nécrose apicale associée à une composante ischémique péri-nécrotique en antérieur et </a:t>
            </a:r>
            <a:r>
              <a:rPr lang="fr-FR" dirty="0" err="1">
                <a:latin typeface="Calibri" charset="0"/>
              </a:rPr>
              <a:t>inféro-septal</a:t>
            </a:r>
            <a:endParaRPr lang="fr-FR" dirty="0">
              <a:latin typeface="Calibri" charset="0"/>
            </a:endParaRPr>
          </a:p>
        </p:txBody>
      </p:sp>
      <p:sp>
        <p:nvSpPr>
          <p:cNvPr id="30723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1BD857-1487-6C41-8351-63CACFABF908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160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152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4187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Discrète hypofixation apicale fixe. Pas d’anomalie significative par ailleurs.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3701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15994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110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396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12015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5548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4012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>
                <a:cs typeface="Times New Roman" pitchFamily="18" charset="0"/>
              </a:rPr>
              <a:t>L’examen permet l’évaluation de la perfusion myocardique, c’est-à-dire la façon dont le sang et les nutriments qu’il transporte (débit coronaire), arrivent jusqu’aux myocytes afin que ceux-ci puissent remplir leur fonction . Le cœur est une pompe et les myocytes doivent se contracter pour assurer un débit cardiaque suffisant et ainsi alimenter correctement les organes périphériques, au repos mais aussi à l’effort, lorsqu’il faut augmenter les performances de la pompe!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>
                <a:cs typeface="Times New Roman" pitchFamily="18" charset="0"/>
              </a:rPr>
              <a:t>Dans la pathologie coronaire, cette augmentation nécessaire du débit coronaire lors de l’effort (</a:t>
            </a:r>
            <a:r>
              <a:rPr lang="fr-FR" b="1" dirty="0">
                <a:solidFill>
                  <a:srgbClr val="0070C0"/>
                </a:solidFill>
                <a:cs typeface="Times New Roman" pitchFamily="18" charset="0"/>
              </a:rPr>
              <a:t>réserve coronaire</a:t>
            </a:r>
            <a:r>
              <a:rPr lang="fr-FR" dirty="0">
                <a:cs typeface="Times New Roman" pitchFamily="18" charset="0"/>
              </a:rPr>
              <a:t>)  peut être compromise. Dans ce contexte , la scintigraphie myocardique permet de mettre en évidence ces territoires ayant un déficit </a:t>
            </a:r>
            <a:r>
              <a:rPr lang="fr-FR" b="1" dirty="0">
                <a:cs typeface="Times New Roman" pitchFamily="18" charset="0"/>
              </a:rPr>
              <a:t>relatif</a:t>
            </a:r>
            <a:r>
              <a:rPr lang="fr-FR" dirty="0">
                <a:cs typeface="Times New Roman" pitchFamily="18" charset="0"/>
              </a:rPr>
              <a:t> de perfusion  </a:t>
            </a:r>
            <a:r>
              <a:rPr lang="fr-FR" b="1" dirty="0">
                <a:cs typeface="Times New Roman" pitchFamily="18" charset="0"/>
              </a:rPr>
              <a:t>(ischémie myocardique et nécrose). </a:t>
            </a:r>
            <a:endParaRPr lang="fr-FR" dirty="0">
              <a:cs typeface="Times New Roman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60445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32BCAB-EECF-4539-8FEF-E7D3EEC5F4B1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1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843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fr-FR">
                <a:latin typeface="Calibri" charset="0"/>
              </a:rPr>
              <a:t>Cas normal</a:t>
            </a:r>
          </a:p>
        </p:txBody>
      </p:sp>
      <p:sp>
        <p:nvSpPr>
          <p:cNvPr id="18435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2E8AD5-C569-C34B-999D-C8296C05ED91}" type="slidenum">
              <a:rPr lang="fr-FR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A84B4E-D5AB-4557-AD95-7644BC25F4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D05173C-29A6-4F27-AF2C-1903171659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28D0A4-21D4-4FA3-9B52-EFCE94A8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7CEB1B-2051-4E6E-AEE3-7D1DBB8E7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95A879-152C-43E9-9F6F-B59C934C9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2225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12E2C6-FA6F-420C-B123-B996CBF6E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3F9CD3-85CF-4D00-9609-2534C7637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60F3551-23EB-4A12-9F35-4875DF837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A6513A-0F10-4059-9E77-61A5ADA5D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1E6213-EF9C-40ED-9E39-3DE3E4ADD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317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5B437CE-BA8C-41FE-B6FC-5BCA9F4C04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4E07F24-3BE3-4AC3-9D89-C58D71E2C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6001F4-0368-4F3F-8DB1-B07A7F361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A05983-E809-45C6-AE83-316BF4688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1B490A-7526-4F0B-8CCB-EACA529D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7206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8987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685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1E195C-0565-43FB-9751-0A94C2E91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890FD8-BC30-41C9-A6BE-38F026236B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BFC9850-3C41-4579-AAEF-D4E5AA23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A40C15-FE94-4BA2-9B35-750A6C945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32AB42-36C8-478A-A882-6982FDF26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550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8CF22-83D0-4309-8ECE-7B25F0006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79F805-1D00-418D-B166-0BD283F8F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D39FA0-3234-4687-A1BB-73FA9902F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EB0C76-9F2D-40F0-9081-911A10D9B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C0FE238-B810-40DE-8EEA-22EAF7D01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09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4E563E-D6E2-4466-86D4-8DF866FA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103E02D-B785-4EFD-92BD-F5298A5F35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C607F96-5325-40D6-8052-57E64E686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98F623C-594A-42E3-951E-73609F8EC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08/10/2025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D3141DA-DD02-48CC-81BE-B32F9F85D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C8ECF1-D862-4DE1-881C-92DD7ACF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4784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C550BD-ADFC-46B4-82BB-271A8A97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E79F97-582F-480B-A379-CF20C4F5C8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964015C-6CF6-4252-BE35-BE4E9A04D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43BF0D-13B1-43A0-8F38-570B4F66BD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86C7C5-6729-4EB8-B75E-4CB7F295AB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5938E3A-CABD-4250-B8EB-D5DFB6FF1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08/10/2025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E350E0F-B6A0-4BCC-A4AA-DBBA802FF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6DC4C78-840B-4468-B473-B4DB5620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58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9066A9-1B3C-4EAC-9D2C-73006E380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BFAAD36-3F2D-48E5-9C6C-B703C1A9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08/10/2025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A1BFD87-5329-48F9-A50A-2D018B71A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EA8C107-FE80-4D1E-BDAC-F92035C31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8337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7B19D4F-72B0-4748-8C70-10C1A039B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08/10/2025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8A28001-F5DD-4A69-B72D-C415A1F94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B01E9DA-ED6B-4B5E-AAB9-725FC1179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177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ECE91D-B2FC-4496-B148-D19C80F27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29D0FE-3E3C-4D61-B0A5-A1DD382A9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6015A8B-E2FC-4697-838C-5BAFF0A08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2DAA8F7-A1C5-4709-BCD5-998B693B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08/10/2025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C664E7-2880-454A-ADE0-06C5D37B8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BB1397F-8BDD-47E7-93B5-E8F763A2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165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C234F5-BB1C-4053-AD86-3B4A0EF8C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1F1989C-A0F2-4F53-8CBC-73C23DAFA0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AC1BA66-4209-4187-94B6-7006FF50F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2A89C4B-47AB-4B12-9180-D29595B1E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F266F-2916-4745-B93D-69D50F8E62A5}" type="datetimeFigureOut">
              <a:rPr lang="fr-FR" smtClean="0"/>
              <a:pPr/>
              <a:t>08/10/2025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004C9F-9AE6-4FE4-9ADD-11599AC85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C86E18D-9EE6-4C31-800F-78D590ECF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0192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B60E71-815B-443B-A23F-2A51BBB8E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BE4923-4951-4CB7-85A9-15C88C60D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896B8EA-DC7D-4C74-B58F-2EEB5911F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F266F-2916-4745-B93D-69D50F8E62A5}" type="datetimeFigureOut">
              <a:rPr lang="fr-FR" smtClean="0"/>
              <a:pPr/>
              <a:t>08/10/2025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86856AD-3DA6-40EC-9836-939478111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36DA10-75C5-49D3-AA50-1B930F612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2D708-3F92-4503-A40A-8EEB2E69661F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Picture 3" descr="D:\Donnée 2\Monique\Appels à projets 2012-2013\Diaporama LYON EST\bas-de-page-.jpg">
            <a:extLst>
              <a:ext uri="{FF2B5EF4-FFF2-40B4-BE49-F238E27FC236}">
                <a16:creationId xmlns:a16="http://schemas.microsoft.com/office/drawing/2014/main" id="{202E06F6-4F5C-44EF-A5F9-988B546865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5779318"/>
            <a:ext cx="7759700" cy="98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449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comments" Target="../comments/commen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wmv"/><Relationship Id="rId7" Type="http://schemas.openxmlformats.org/officeDocument/2006/relationships/image" Target="../media/image3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wm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microsoft.com/office/2007/relationships/media" Target="../media/media5.wmv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video" Target="../media/media6.wmv"/><Relationship Id="rId11" Type="http://schemas.openxmlformats.org/officeDocument/2006/relationships/image" Target="../media/image36.png"/><Relationship Id="rId5" Type="http://schemas.microsoft.com/office/2007/relationships/media" Target="../media/media6.wmv"/><Relationship Id="rId10" Type="http://schemas.openxmlformats.org/officeDocument/2006/relationships/image" Target="../media/image35.png"/><Relationship Id="rId4" Type="http://schemas.openxmlformats.org/officeDocument/2006/relationships/video" Target="../media/media5.wmv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8.wmv"/><Relationship Id="rId7" Type="http://schemas.openxmlformats.org/officeDocument/2006/relationships/image" Target="../media/image40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8.wm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849796" y="1298094"/>
            <a:ext cx="7772400" cy="36195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chemeClr val="accent6"/>
                </a:solidFill>
              </a:rPr>
              <a:t>Cardiologie Nucléaire : </a:t>
            </a:r>
            <a:br>
              <a:rPr lang="fr-FR" b="1" dirty="0">
                <a:solidFill>
                  <a:schemeClr val="accent6"/>
                </a:solidFill>
              </a:rPr>
            </a:br>
            <a:r>
              <a:rPr lang="fr-FR" b="1" dirty="0">
                <a:solidFill>
                  <a:schemeClr val="accent6"/>
                </a:solidFill>
              </a:rPr>
              <a:t>la scintigraphie myocardique de perfusion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591780" y="3060249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Laurence BONTEMPS</a:t>
            </a:r>
          </a:p>
        </p:txBody>
      </p:sp>
      <p:sp>
        <p:nvSpPr>
          <p:cNvPr id="17" name="Forme libre 16"/>
          <p:cNvSpPr/>
          <p:nvPr/>
        </p:nvSpPr>
        <p:spPr>
          <a:xfrm>
            <a:off x="1835696" y="2450776"/>
            <a:ext cx="5160267" cy="25814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314950"/>
              <a:gd name="connsiteY0" fmla="*/ 0 h 617991"/>
              <a:gd name="connsiteX1" fmla="*/ 1171575 w 5314950"/>
              <a:gd name="connsiteY1" fmla="*/ 600075 h 617991"/>
              <a:gd name="connsiteX2" fmla="*/ 3219450 w 5314950"/>
              <a:gd name="connsiteY2" fmla="*/ 466725 h 617991"/>
              <a:gd name="connsiteX3" fmla="*/ 4972050 w 5314950"/>
              <a:gd name="connsiteY3" fmla="*/ 533400 h 617991"/>
              <a:gd name="connsiteX4" fmla="*/ 5314950 w 5314950"/>
              <a:gd name="connsiteY4" fmla="*/ 542925 h 617991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495925"/>
              <a:gd name="connsiteY0" fmla="*/ 0 h 668367"/>
              <a:gd name="connsiteX1" fmla="*/ 1352550 w 5495925"/>
              <a:gd name="connsiteY1" fmla="*/ 647700 h 668367"/>
              <a:gd name="connsiteX2" fmla="*/ 3400425 w 5495925"/>
              <a:gd name="connsiteY2" fmla="*/ 514350 h 668367"/>
              <a:gd name="connsiteX3" fmla="*/ 5153025 w 5495925"/>
              <a:gd name="connsiteY3" fmla="*/ 581025 h 668367"/>
              <a:gd name="connsiteX4" fmla="*/ 5495925 w 5495925"/>
              <a:gd name="connsiteY4" fmla="*/ 590550 h 668367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0 w 5800725"/>
              <a:gd name="connsiteY0" fmla="*/ 0 h 638131"/>
              <a:gd name="connsiteX1" fmla="*/ 1657350 w 5800725"/>
              <a:gd name="connsiteY1" fmla="*/ 619125 h 638131"/>
              <a:gd name="connsiteX2" fmla="*/ 3705225 w 5800725"/>
              <a:gd name="connsiteY2" fmla="*/ 485775 h 638131"/>
              <a:gd name="connsiteX3" fmla="*/ 5457825 w 5800725"/>
              <a:gd name="connsiteY3" fmla="*/ 552450 h 638131"/>
              <a:gd name="connsiteX4" fmla="*/ 5800725 w 5800725"/>
              <a:gd name="connsiteY4" fmla="*/ 561975 h 638131"/>
              <a:gd name="connsiteX0" fmla="*/ 185340 w 5986065"/>
              <a:gd name="connsiteY0" fmla="*/ 0 h 623529"/>
              <a:gd name="connsiteX1" fmla="*/ 103461 w 5986065"/>
              <a:gd name="connsiteY1" fmla="*/ 292655 h 623529"/>
              <a:gd name="connsiteX2" fmla="*/ 1842690 w 5986065"/>
              <a:gd name="connsiteY2" fmla="*/ 619125 h 623529"/>
              <a:gd name="connsiteX3" fmla="*/ 3890565 w 5986065"/>
              <a:gd name="connsiteY3" fmla="*/ 485775 h 623529"/>
              <a:gd name="connsiteX4" fmla="*/ 5643165 w 5986065"/>
              <a:gd name="connsiteY4" fmla="*/ 552450 h 623529"/>
              <a:gd name="connsiteX5" fmla="*/ 5986065 w 5986065"/>
              <a:gd name="connsiteY5" fmla="*/ 561975 h 623529"/>
              <a:gd name="connsiteX0" fmla="*/ 0 w 6372225"/>
              <a:gd name="connsiteY0" fmla="*/ 197013 h 353817"/>
              <a:gd name="connsiteX1" fmla="*/ 489621 w 6372225"/>
              <a:gd name="connsiteY1" fmla="*/ 22943 h 353817"/>
              <a:gd name="connsiteX2" fmla="*/ 2228850 w 6372225"/>
              <a:gd name="connsiteY2" fmla="*/ 349413 h 353817"/>
              <a:gd name="connsiteX3" fmla="*/ 4276725 w 6372225"/>
              <a:gd name="connsiteY3" fmla="*/ 216063 h 353817"/>
              <a:gd name="connsiteX4" fmla="*/ 6029325 w 6372225"/>
              <a:gd name="connsiteY4" fmla="*/ 282738 h 353817"/>
              <a:gd name="connsiteX5" fmla="*/ 6372225 w 6372225"/>
              <a:gd name="connsiteY5" fmla="*/ 292263 h 353817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51596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6372225"/>
              <a:gd name="connsiteY0" fmla="*/ 110358 h 264091"/>
              <a:gd name="connsiteX1" fmla="*/ 1061121 w 6372225"/>
              <a:gd name="connsiteY1" fmla="*/ 31538 h 264091"/>
              <a:gd name="connsiteX2" fmla="*/ 2228850 w 6372225"/>
              <a:gd name="connsiteY2" fmla="*/ 262758 h 264091"/>
              <a:gd name="connsiteX3" fmla="*/ 4276725 w 6372225"/>
              <a:gd name="connsiteY3" fmla="*/ 129408 h 264091"/>
              <a:gd name="connsiteX4" fmla="*/ 6029325 w 6372225"/>
              <a:gd name="connsiteY4" fmla="*/ 196083 h 264091"/>
              <a:gd name="connsiteX5" fmla="*/ 6372225 w 6372225"/>
              <a:gd name="connsiteY5" fmla="*/ 205608 h 264091"/>
              <a:gd name="connsiteX0" fmla="*/ 0 w 5743575"/>
              <a:gd name="connsiteY0" fmla="*/ 54828 h 275236"/>
              <a:gd name="connsiteX1" fmla="*/ 432471 w 5743575"/>
              <a:gd name="connsiteY1" fmla="*/ 42683 h 275236"/>
              <a:gd name="connsiteX2" fmla="*/ 1600200 w 5743575"/>
              <a:gd name="connsiteY2" fmla="*/ 273903 h 275236"/>
              <a:gd name="connsiteX3" fmla="*/ 3648075 w 5743575"/>
              <a:gd name="connsiteY3" fmla="*/ 140553 h 275236"/>
              <a:gd name="connsiteX4" fmla="*/ 5400675 w 5743575"/>
              <a:gd name="connsiteY4" fmla="*/ 207228 h 275236"/>
              <a:gd name="connsiteX5" fmla="*/ 5743575 w 5743575"/>
              <a:gd name="connsiteY5" fmla="*/ 216753 h 275236"/>
              <a:gd name="connsiteX0" fmla="*/ 704361 w 5362086"/>
              <a:gd name="connsiteY0" fmla="*/ 0 h 1430083"/>
              <a:gd name="connsiteX1" fmla="*/ 50982 w 5362086"/>
              <a:gd name="connsiteY1" fmla="*/ 1197530 h 1430083"/>
              <a:gd name="connsiteX2" fmla="*/ 1218711 w 5362086"/>
              <a:gd name="connsiteY2" fmla="*/ 1428750 h 1430083"/>
              <a:gd name="connsiteX3" fmla="*/ 3266586 w 5362086"/>
              <a:gd name="connsiteY3" fmla="*/ 1295400 h 1430083"/>
              <a:gd name="connsiteX4" fmla="*/ 5019186 w 5362086"/>
              <a:gd name="connsiteY4" fmla="*/ 1362075 h 1430083"/>
              <a:gd name="connsiteX5" fmla="*/ 5362086 w 5362086"/>
              <a:gd name="connsiteY5" fmla="*/ 1371600 h 1430083"/>
              <a:gd name="connsiteX0" fmla="*/ 877921 w 5535646"/>
              <a:gd name="connsiteY0" fmla="*/ 0 h 1430083"/>
              <a:gd name="connsiteX1" fmla="*/ 224542 w 5535646"/>
              <a:gd name="connsiteY1" fmla="*/ 1197530 h 1430083"/>
              <a:gd name="connsiteX2" fmla="*/ 1392271 w 5535646"/>
              <a:gd name="connsiteY2" fmla="*/ 1428750 h 1430083"/>
              <a:gd name="connsiteX3" fmla="*/ 3440146 w 5535646"/>
              <a:gd name="connsiteY3" fmla="*/ 1295400 h 1430083"/>
              <a:gd name="connsiteX4" fmla="*/ 5192746 w 5535646"/>
              <a:gd name="connsiteY4" fmla="*/ 1362075 h 1430083"/>
              <a:gd name="connsiteX5" fmla="*/ 5535646 w 5535646"/>
              <a:gd name="connsiteY5" fmla="*/ 1371600 h 1430083"/>
              <a:gd name="connsiteX0" fmla="*/ 877921 w 5535646"/>
              <a:gd name="connsiteY0" fmla="*/ 0 h 1477896"/>
              <a:gd name="connsiteX1" fmla="*/ 224542 w 5535646"/>
              <a:gd name="connsiteY1" fmla="*/ 1197530 h 1477896"/>
              <a:gd name="connsiteX2" fmla="*/ 1392271 w 5535646"/>
              <a:gd name="connsiteY2" fmla="*/ 1428750 h 1477896"/>
              <a:gd name="connsiteX3" fmla="*/ 3440146 w 5535646"/>
              <a:gd name="connsiteY3" fmla="*/ 1295400 h 1477896"/>
              <a:gd name="connsiteX4" fmla="*/ 5192746 w 5535646"/>
              <a:gd name="connsiteY4" fmla="*/ 1362075 h 1477896"/>
              <a:gd name="connsiteX5" fmla="*/ 5535646 w 5535646"/>
              <a:gd name="connsiteY5" fmla="*/ 1371600 h 1477896"/>
              <a:gd name="connsiteX0" fmla="*/ 0 w 5311104"/>
              <a:gd name="connsiteY0" fmla="*/ 0 h 280366"/>
              <a:gd name="connsiteX1" fmla="*/ 1167729 w 5311104"/>
              <a:gd name="connsiteY1" fmla="*/ 231220 h 280366"/>
              <a:gd name="connsiteX2" fmla="*/ 3215604 w 5311104"/>
              <a:gd name="connsiteY2" fmla="*/ 97870 h 280366"/>
              <a:gd name="connsiteX3" fmla="*/ 4968204 w 5311104"/>
              <a:gd name="connsiteY3" fmla="*/ 164545 h 280366"/>
              <a:gd name="connsiteX4" fmla="*/ 5311104 w 5311104"/>
              <a:gd name="connsiteY4" fmla="*/ 174070 h 280366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482554"/>
              <a:gd name="connsiteY0" fmla="*/ 0 h 340771"/>
              <a:gd name="connsiteX1" fmla="*/ 1339179 w 5482554"/>
              <a:gd name="connsiteY1" fmla="*/ 335995 h 340771"/>
              <a:gd name="connsiteX2" fmla="*/ 3387054 w 5482554"/>
              <a:gd name="connsiteY2" fmla="*/ 202645 h 340771"/>
              <a:gd name="connsiteX3" fmla="*/ 5139654 w 5482554"/>
              <a:gd name="connsiteY3" fmla="*/ 269320 h 340771"/>
              <a:gd name="connsiteX4" fmla="*/ 5482554 w 5482554"/>
              <a:gd name="connsiteY4" fmla="*/ 278845 h 340771"/>
              <a:gd name="connsiteX0" fmla="*/ 0 w 5501604"/>
              <a:gd name="connsiteY0" fmla="*/ 0 h 157447"/>
              <a:gd name="connsiteX1" fmla="*/ 1358229 w 5501604"/>
              <a:gd name="connsiteY1" fmla="*/ 155020 h 157447"/>
              <a:gd name="connsiteX2" fmla="*/ 3406104 w 5501604"/>
              <a:gd name="connsiteY2" fmla="*/ 21670 h 157447"/>
              <a:gd name="connsiteX3" fmla="*/ 5158704 w 5501604"/>
              <a:gd name="connsiteY3" fmla="*/ 88345 h 157447"/>
              <a:gd name="connsiteX4" fmla="*/ 5501604 w 5501604"/>
              <a:gd name="connsiteY4" fmla="*/ 97870 h 157447"/>
              <a:gd name="connsiteX0" fmla="*/ 0 w 5501604"/>
              <a:gd name="connsiteY0" fmla="*/ 16098 h 171194"/>
              <a:gd name="connsiteX1" fmla="*/ 1358229 w 5501604"/>
              <a:gd name="connsiteY1" fmla="*/ 171118 h 171194"/>
              <a:gd name="connsiteX2" fmla="*/ 3406104 w 5501604"/>
              <a:gd name="connsiteY2" fmla="*/ 37768 h 171194"/>
              <a:gd name="connsiteX3" fmla="*/ 5158704 w 5501604"/>
              <a:gd name="connsiteY3" fmla="*/ 104443 h 171194"/>
              <a:gd name="connsiteX4" fmla="*/ 5501604 w 5501604"/>
              <a:gd name="connsiteY4" fmla="*/ 113968 h 171194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1"/>
              <a:gd name="connsiteX1" fmla="*/ 1853529 w 5501604"/>
              <a:gd name="connsiteY1" fmla="*/ 243900 h 243951"/>
              <a:gd name="connsiteX2" fmla="*/ 3406104 w 5501604"/>
              <a:gd name="connsiteY2" fmla="*/ 34350 h 243951"/>
              <a:gd name="connsiteX3" fmla="*/ 5158704 w 5501604"/>
              <a:gd name="connsiteY3" fmla="*/ 101025 h 243951"/>
              <a:gd name="connsiteX4" fmla="*/ 5501604 w 5501604"/>
              <a:gd name="connsiteY4" fmla="*/ 110550 h 243951"/>
              <a:gd name="connsiteX0" fmla="*/ 0 w 5501604"/>
              <a:gd name="connsiteY0" fmla="*/ 12680 h 243954"/>
              <a:gd name="connsiteX1" fmla="*/ 1853529 w 5501604"/>
              <a:gd name="connsiteY1" fmla="*/ 243900 h 243954"/>
              <a:gd name="connsiteX2" fmla="*/ 3406104 w 5501604"/>
              <a:gd name="connsiteY2" fmla="*/ 34350 h 243954"/>
              <a:gd name="connsiteX3" fmla="*/ 5158704 w 5501604"/>
              <a:gd name="connsiteY3" fmla="*/ 101025 h 243954"/>
              <a:gd name="connsiteX4" fmla="*/ 5501604 w 5501604"/>
              <a:gd name="connsiteY4" fmla="*/ 110550 h 243954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12680 h 243952"/>
              <a:gd name="connsiteX1" fmla="*/ 1853529 w 5501604"/>
              <a:gd name="connsiteY1" fmla="*/ 243900 h 243952"/>
              <a:gd name="connsiteX2" fmla="*/ 3406104 w 5501604"/>
              <a:gd name="connsiteY2" fmla="*/ 34350 h 243952"/>
              <a:gd name="connsiteX3" fmla="*/ 5092029 w 5501604"/>
              <a:gd name="connsiteY3" fmla="*/ 62925 h 243952"/>
              <a:gd name="connsiteX4" fmla="*/ 5501604 w 5501604"/>
              <a:gd name="connsiteY4" fmla="*/ 110550 h 243952"/>
              <a:gd name="connsiteX0" fmla="*/ 0 w 5501604"/>
              <a:gd name="connsiteY0" fmla="*/ 26734 h 258024"/>
              <a:gd name="connsiteX1" fmla="*/ 1853529 w 5501604"/>
              <a:gd name="connsiteY1" fmla="*/ 257954 h 258024"/>
              <a:gd name="connsiteX2" fmla="*/ 3406104 w 5501604"/>
              <a:gd name="connsiteY2" fmla="*/ 48404 h 258024"/>
              <a:gd name="connsiteX3" fmla="*/ 5092029 w 5501604"/>
              <a:gd name="connsiteY3" fmla="*/ 76979 h 258024"/>
              <a:gd name="connsiteX4" fmla="*/ 5501604 w 5501604"/>
              <a:gd name="connsiteY4" fmla="*/ 124604 h 258024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501604"/>
              <a:gd name="connsiteY0" fmla="*/ 28486 h 259895"/>
              <a:gd name="connsiteX1" fmla="*/ 341337 w 5501604"/>
              <a:gd name="connsiteY1" fmla="*/ 14199 h 259895"/>
              <a:gd name="connsiteX2" fmla="*/ 1853529 w 5501604"/>
              <a:gd name="connsiteY2" fmla="*/ 259706 h 259895"/>
              <a:gd name="connsiteX3" fmla="*/ 3406104 w 5501604"/>
              <a:gd name="connsiteY3" fmla="*/ 50156 h 259895"/>
              <a:gd name="connsiteX4" fmla="*/ 5092029 w 5501604"/>
              <a:gd name="connsiteY4" fmla="*/ 78731 h 259895"/>
              <a:gd name="connsiteX5" fmla="*/ 5501604 w 5501604"/>
              <a:gd name="connsiteY5" fmla="*/ 126356 h 259895"/>
              <a:gd name="connsiteX0" fmla="*/ 0 w 5160267"/>
              <a:gd name="connsiteY0" fmla="*/ 12448 h 258144"/>
              <a:gd name="connsiteX1" fmla="*/ 1512192 w 5160267"/>
              <a:gd name="connsiteY1" fmla="*/ 257955 h 258144"/>
              <a:gd name="connsiteX2" fmla="*/ 3064767 w 5160267"/>
              <a:gd name="connsiteY2" fmla="*/ 48405 h 258144"/>
              <a:gd name="connsiteX3" fmla="*/ 4750692 w 5160267"/>
              <a:gd name="connsiteY3" fmla="*/ 76980 h 258144"/>
              <a:gd name="connsiteX4" fmla="*/ 5160267 w 5160267"/>
              <a:gd name="connsiteY4" fmla="*/ 124605 h 25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0267" h="258144">
                <a:moveTo>
                  <a:pt x="0" y="12448"/>
                </a:moveTo>
                <a:cubicBezTo>
                  <a:pt x="637533" y="46222"/>
                  <a:pt x="1001398" y="251962"/>
                  <a:pt x="1512192" y="257955"/>
                </a:cubicBezTo>
                <a:cubicBezTo>
                  <a:pt x="2022986" y="263948"/>
                  <a:pt x="2448817" y="126193"/>
                  <a:pt x="3064767" y="48405"/>
                </a:cubicBezTo>
                <a:cubicBezTo>
                  <a:pt x="3680717" y="-29383"/>
                  <a:pt x="4074417" y="-8745"/>
                  <a:pt x="4750692" y="76980"/>
                </a:cubicBezTo>
                <a:lnTo>
                  <a:pt x="5160267" y="124605"/>
                </a:lnTo>
              </a:path>
            </a:pathLst>
          </a:custGeom>
          <a:noFill/>
          <a:ln w="2540">
            <a:solidFill>
              <a:srgbClr val="078F9D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25A79B"/>
              </a:solidFill>
            </a:endParaRPr>
          </a:p>
        </p:txBody>
      </p:sp>
      <p:sp>
        <p:nvSpPr>
          <p:cNvPr id="7" name="Forme libre 6"/>
          <p:cNvSpPr/>
          <p:nvPr/>
        </p:nvSpPr>
        <p:spPr>
          <a:xfrm rot="-10860000">
            <a:off x="1911230" y="2522829"/>
            <a:ext cx="5279326" cy="132584"/>
          </a:xfrm>
          <a:custGeom>
            <a:avLst/>
            <a:gdLst>
              <a:gd name="connsiteX0" fmla="*/ 0 w 5154917"/>
              <a:gd name="connsiteY0" fmla="*/ 67632 h 164367"/>
              <a:gd name="connsiteX1" fmla="*/ 1000125 w 5154917"/>
              <a:gd name="connsiteY1" fmla="*/ 162882 h 164367"/>
              <a:gd name="connsiteX2" fmla="*/ 2800350 w 5154917"/>
              <a:gd name="connsiteY2" fmla="*/ 957 h 164367"/>
              <a:gd name="connsiteX3" fmla="*/ 4800600 w 5154917"/>
              <a:gd name="connsiteY3" fmla="*/ 96207 h 164367"/>
              <a:gd name="connsiteX4" fmla="*/ 5143500 w 5154917"/>
              <a:gd name="connsiteY4" fmla="*/ 105732 h 164367"/>
              <a:gd name="connsiteX0" fmla="*/ 0 w 4983467"/>
              <a:gd name="connsiteY0" fmla="*/ 10482 h 162900"/>
              <a:gd name="connsiteX1" fmla="*/ 828675 w 4983467"/>
              <a:gd name="connsiteY1" fmla="*/ 162882 h 162900"/>
              <a:gd name="connsiteX2" fmla="*/ 2628900 w 4983467"/>
              <a:gd name="connsiteY2" fmla="*/ 957 h 162900"/>
              <a:gd name="connsiteX3" fmla="*/ 4629150 w 4983467"/>
              <a:gd name="connsiteY3" fmla="*/ 96207 h 162900"/>
              <a:gd name="connsiteX4" fmla="*/ 4972050 w 4983467"/>
              <a:gd name="connsiteY4" fmla="*/ 105732 h 162900"/>
              <a:gd name="connsiteX0" fmla="*/ 0 w 4983467"/>
              <a:gd name="connsiteY0" fmla="*/ 10482 h 162923"/>
              <a:gd name="connsiteX1" fmla="*/ 828675 w 4983467"/>
              <a:gd name="connsiteY1" fmla="*/ 162882 h 162923"/>
              <a:gd name="connsiteX2" fmla="*/ 2628900 w 4983467"/>
              <a:gd name="connsiteY2" fmla="*/ 957 h 162923"/>
              <a:gd name="connsiteX3" fmla="*/ 4629150 w 4983467"/>
              <a:gd name="connsiteY3" fmla="*/ 96207 h 162923"/>
              <a:gd name="connsiteX4" fmla="*/ 4972050 w 4983467"/>
              <a:gd name="connsiteY4" fmla="*/ 105732 h 162923"/>
              <a:gd name="connsiteX0" fmla="*/ 0 w 4972050"/>
              <a:gd name="connsiteY0" fmla="*/ 0 h 152459"/>
              <a:gd name="connsiteX1" fmla="*/ 828675 w 4972050"/>
              <a:gd name="connsiteY1" fmla="*/ 152400 h 152459"/>
              <a:gd name="connsiteX2" fmla="*/ 2876550 w 4972050"/>
              <a:gd name="connsiteY2" fmla="*/ 19050 h 152459"/>
              <a:gd name="connsiteX3" fmla="*/ 4629150 w 4972050"/>
              <a:gd name="connsiteY3" fmla="*/ 85725 h 152459"/>
              <a:gd name="connsiteX4" fmla="*/ 4972050 w 4972050"/>
              <a:gd name="connsiteY4" fmla="*/ 95250 h 152459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629150 w 5195794"/>
              <a:gd name="connsiteY3" fmla="*/ 85725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876550 w 5195794"/>
              <a:gd name="connsiteY2" fmla="*/ 1905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0 h 375423"/>
              <a:gd name="connsiteX1" fmla="*/ 828675 w 5195794"/>
              <a:gd name="connsiteY1" fmla="*/ 152400 h 375423"/>
              <a:gd name="connsiteX2" fmla="*/ 2970954 w 5195794"/>
              <a:gd name="connsiteY2" fmla="*/ 68330 h 375423"/>
              <a:gd name="connsiteX3" fmla="*/ 4382202 w 5195794"/>
              <a:gd name="connsiteY3" fmla="*/ 43309 h 375423"/>
              <a:gd name="connsiteX4" fmla="*/ 5195794 w 5195794"/>
              <a:gd name="connsiteY4" fmla="*/ 375423 h 375423"/>
              <a:gd name="connsiteX0" fmla="*/ 0 w 5195794"/>
              <a:gd name="connsiteY0" fmla="*/ 4143 h 379566"/>
              <a:gd name="connsiteX1" fmla="*/ 828675 w 5195794"/>
              <a:gd name="connsiteY1" fmla="*/ 156543 h 379566"/>
              <a:gd name="connsiteX2" fmla="*/ 2970954 w 5195794"/>
              <a:gd name="connsiteY2" fmla="*/ 72473 h 379566"/>
              <a:gd name="connsiteX3" fmla="*/ 4392556 w 5195794"/>
              <a:gd name="connsiteY3" fmla="*/ 0 h 379566"/>
              <a:gd name="connsiteX4" fmla="*/ 5195794 w 5195794"/>
              <a:gd name="connsiteY4" fmla="*/ 379566 h 379566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18905 h 394328"/>
              <a:gd name="connsiteX1" fmla="*/ 828675 w 5195794"/>
              <a:gd name="connsiteY1" fmla="*/ 171305 h 394328"/>
              <a:gd name="connsiteX2" fmla="*/ 2970954 w 5195794"/>
              <a:gd name="connsiteY2" fmla="*/ 87235 h 394328"/>
              <a:gd name="connsiteX3" fmla="*/ 4392556 w 5195794"/>
              <a:gd name="connsiteY3" fmla="*/ 14762 h 394328"/>
              <a:gd name="connsiteX4" fmla="*/ 5195794 w 5195794"/>
              <a:gd name="connsiteY4" fmla="*/ 394328 h 394328"/>
              <a:gd name="connsiteX0" fmla="*/ 0 w 5195794"/>
              <a:gd name="connsiteY0" fmla="*/ 56473 h 431896"/>
              <a:gd name="connsiteX1" fmla="*/ 828675 w 5195794"/>
              <a:gd name="connsiteY1" fmla="*/ 208873 h 431896"/>
              <a:gd name="connsiteX2" fmla="*/ 2970954 w 5195794"/>
              <a:gd name="connsiteY2" fmla="*/ 124803 h 431896"/>
              <a:gd name="connsiteX3" fmla="*/ 4392556 w 5195794"/>
              <a:gd name="connsiteY3" fmla="*/ 52330 h 431896"/>
              <a:gd name="connsiteX4" fmla="*/ 5195794 w 5195794"/>
              <a:gd name="connsiteY4" fmla="*/ 431896 h 43189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8153 h 433576"/>
              <a:gd name="connsiteX1" fmla="*/ 1018315 w 5195794"/>
              <a:gd name="connsiteY1" fmla="*/ 261496 h 433576"/>
              <a:gd name="connsiteX2" fmla="*/ 2970954 w 5195794"/>
              <a:gd name="connsiteY2" fmla="*/ 126483 h 433576"/>
              <a:gd name="connsiteX3" fmla="*/ 4392556 w 5195794"/>
              <a:gd name="connsiteY3" fmla="*/ 54010 h 433576"/>
              <a:gd name="connsiteX4" fmla="*/ 5195794 w 5195794"/>
              <a:gd name="connsiteY4" fmla="*/ 433576 h 433576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55412 h 430835"/>
              <a:gd name="connsiteX1" fmla="*/ 1077285 w 5195794"/>
              <a:gd name="connsiteY1" fmla="*/ 154993 h 430835"/>
              <a:gd name="connsiteX2" fmla="*/ 2970954 w 5195794"/>
              <a:gd name="connsiteY2" fmla="*/ 123742 h 430835"/>
              <a:gd name="connsiteX3" fmla="*/ 4392556 w 5195794"/>
              <a:gd name="connsiteY3" fmla="*/ 51269 h 430835"/>
              <a:gd name="connsiteX4" fmla="*/ 5195794 w 5195794"/>
              <a:gd name="connsiteY4" fmla="*/ 430835 h 430835"/>
              <a:gd name="connsiteX0" fmla="*/ 0 w 5195794"/>
              <a:gd name="connsiteY0" fmla="*/ 47289 h 422712"/>
              <a:gd name="connsiteX1" fmla="*/ 1077285 w 5195794"/>
              <a:gd name="connsiteY1" fmla="*/ 146870 h 422712"/>
              <a:gd name="connsiteX2" fmla="*/ 2941386 w 5195794"/>
              <a:gd name="connsiteY2" fmla="*/ 172262 h 422712"/>
              <a:gd name="connsiteX3" fmla="*/ 4392556 w 5195794"/>
              <a:gd name="connsiteY3" fmla="*/ 43146 h 422712"/>
              <a:gd name="connsiteX4" fmla="*/ 5195794 w 5195794"/>
              <a:gd name="connsiteY4" fmla="*/ 422712 h 422712"/>
              <a:gd name="connsiteX0" fmla="*/ 0 w 5195794"/>
              <a:gd name="connsiteY0" fmla="*/ 37848 h 413271"/>
              <a:gd name="connsiteX1" fmla="*/ 1077285 w 5195794"/>
              <a:gd name="connsiteY1" fmla="*/ 137429 h 413271"/>
              <a:gd name="connsiteX2" fmla="*/ 2941386 w 5195794"/>
              <a:gd name="connsiteY2" fmla="*/ 162821 h 413271"/>
              <a:gd name="connsiteX3" fmla="*/ 4392556 w 5195794"/>
              <a:gd name="connsiteY3" fmla="*/ 33705 h 413271"/>
              <a:gd name="connsiteX4" fmla="*/ 5195794 w 5195794"/>
              <a:gd name="connsiteY4" fmla="*/ 413271 h 413271"/>
              <a:gd name="connsiteX0" fmla="*/ 0 w 5195794"/>
              <a:gd name="connsiteY0" fmla="*/ 45900 h 421323"/>
              <a:gd name="connsiteX1" fmla="*/ 1011950 w 5195794"/>
              <a:gd name="connsiteY1" fmla="*/ 68129 h 421323"/>
              <a:gd name="connsiteX2" fmla="*/ 2941386 w 5195794"/>
              <a:gd name="connsiteY2" fmla="*/ 170873 h 421323"/>
              <a:gd name="connsiteX3" fmla="*/ 4392556 w 5195794"/>
              <a:gd name="connsiteY3" fmla="*/ 41757 h 421323"/>
              <a:gd name="connsiteX4" fmla="*/ 5195794 w 5195794"/>
              <a:gd name="connsiteY4" fmla="*/ 421323 h 421323"/>
              <a:gd name="connsiteX0" fmla="*/ 0 w 5673966"/>
              <a:gd name="connsiteY0" fmla="*/ 151871 h 421323"/>
              <a:gd name="connsiteX1" fmla="*/ 1490122 w 5673966"/>
              <a:gd name="connsiteY1" fmla="*/ 68129 h 421323"/>
              <a:gd name="connsiteX2" fmla="*/ 3419558 w 5673966"/>
              <a:gd name="connsiteY2" fmla="*/ 170873 h 421323"/>
              <a:gd name="connsiteX3" fmla="*/ 4870728 w 5673966"/>
              <a:gd name="connsiteY3" fmla="*/ 41757 h 421323"/>
              <a:gd name="connsiteX4" fmla="*/ 5673966 w 5673966"/>
              <a:gd name="connsiteY4" fmla="*/ 421323 h 421323"/>
              <a:gd name="connsiteX0" fmla="*/ 0 w 4870728"/>
              <a:gd name="connsiteY0" fmla="*/ 151871 h 185439"/>
              <a:gd name="connsiteX1" fmla="*/ 1490122 w 4870728"/>
              <a:gd name="connsiteY1" fmla="*/ 68129 h 185439"/>
              <a:gd name="connsiteX2" fmla="*/ 3419558 w 4870728"/>
              <a:gd name="connsiteY2" fmla="*/ 170873 h 185439"/>
              <a:gd name="connsiteX3" fmla="*/ 4870728 w 4870728"/>
              <a:gd name="connsiteY3" fmla="*/ 41757 h 185439"/>
              <a:gd name="connsiteX0" fmla="*/ 0 w 5279326"/>
              <a:gd name="connsiteY0" fmla="*/ 99016 h 132584"/>
              <a:gd name="connsiteX1" fmla="*/ 1490122 w 5279326"/>
              <a:gd name="connsiteY1" fmla="*/ 15274 h 132584"/>
              <a:gd name="connsiteX2" fmla="*/ 3419558 w 5279326"/>
              <a:gd name="connsiteY2" fmla="*/ 118018 h 132584"/>
              <a:gd name="connsiteX3" fmla="*/ 5279326 w 5279326"/>
              <a:gd name="connsiteY3" fmla="*/ 48429 h 13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326" h="132584">
                <a:moveTo>
                  <a:pt x="0" y="99016"/>
                </a:moveTo>
                <a:cubicBezTo>
                  <a:pt x="276225" y="209347"/>
                  <a:pt x="920196" y="12107"/>
                  <a:pt x="1490122" y="15274"/>
                </a:cubicBezTo>
                <a:cubicBezTo>
                  <a:pt x="2060048" y="18441"/>
                  <a:pt x="2788024" y="112492"/>
                  <a:pt x="3419558" y="118018"/>
                </a:cubicBezTo>
                <a:cubicBezTo>
                  <a:pt x="4051092" y="123544"/>
                  <a:pt x="4541625" y="-93969"/>
                  <a:pt x="5279326" y="48429"/>
                </a:cubicBezTo>
              </a:path>
            </a:pathLst>
          </a:custGeom>
          <a:noFill/>
          <a:ln w="12700">
            <a:solidFill>
              <a:schemeClr val="accent6"/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C000"/>
              </a:solidFill>
            </a:endParaRPr>
          </a:p>
        </p:txBody>
      </p:sp>
      <p:sp>
        <p:nvSpPr>
          <p:cNvPr id="4" name="Ellipse 3"/>
          <p:cNvSpPr/>
          <p:nvPr/>
        </p:nvSpPr>
        <p:spPr>
          <a:xfrm>
            <a:off x="7192234" y="2436556"/>
            <a:ext cx="129012" cy="129012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6998366" y="2547535"/>
            <a:ext cx="64506" cy="64506"/>
          </a:xfrm>
          <a:prstGeom prst="ellipse">
            <a:avLst/>
          </a:prstGeom>
          <a:solidFill>
            <a:srgbClr val="078F9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3275856" y="3717032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6"/>
                </a:solidFill>
              </a:rPr>
              <a:t>UE9 \ Cardiologie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37893185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/>
          <p:cNvGrpSpPr>
            <a:grpSpLocks/>
          </p:cNvGrpSpPr>
          <p:nvPr/>
        </p:nvGrpSpPr>
        <p:grpSpPr bwMode="auto">
          <a:xfrm>
            <a:off x="78596" y="437084"/>
            <a:ext cx="1651000" cy="1368425"/>
            <a:chOff x="107504" y="692696"/>
            <a:chExt cx="1651250" cy="1368152"/>
          </a:xfrm>
        </p:grpSpPr>
        <p:sp>
          <p:nvSpPr>
            <p:cNvPr id="9" name="Accolade ouvrante 8"/>
            <p:cNvSpPr/>
            <p:nvPr/>
          </p:nvSpPr>
          <p:spPr>
            <a:xfrm>
              <a:off x="1242739" y="692696"/>
              <a:ext cx="516015" cy="136815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74" name="ZoneTexte 13"/>
            <p:cNvSpPr txBox="1">
              <a:spLocks noChangeArrowheads="1"/>
            </p:cNvSpPr>
            <p:nvPr/>
          </p:nvSpPr>
          <p:spPr bwMode="auto">
            <a:xfrm>
              <a:off x="107504" y="1174925"/>
              <a:ext cx="11406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fr-FR" b="1" dirty="0">
                  <a:latin typeface="+mn-lt"/>
                </a:rPr>
                <a:t>Petit axe</a:t>
              </a:r>
            </a:p>
          </p:txBody>
        </p:sp>
      </p:grpSp>
      <p:grpSp>
        <p:nvGrpSpPr>
          <p:cNvPr id="2050" name="Groupe 5"/>
          <p:cNvGrpSpPr>
            <a:grpSpLocks/>
          </p:cNvGrpSpPr>
          <p:nvPr/>
        </p:nvGrpSpPr>
        <p:grpSpPr bwMode="auto">
          <a:xfrm>
            <a:off x="1739900" y="355600"/>
            <a:ext cx="6240463" cy="5788025"/>
            <a:chOff x="1739407" y="555328"/>
            <a:chExt cx="6240194" cy="5788406"/>
          </a:xfrm>
        </p:grpSpPr>
        <p:pic>
          <p:nvPicPr>
            <p:cNvPr id="2071" name="Picture 2" descr="C:\Users\bontempsla\Desktop\Echelle COULEUR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1832" y="555328"/>
              <a:ext cx="307769" cy="5788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2" name="Picture 3" descr="C:\Users\bontempsla\Desktop\Iconographie TD Cardio MJ\NORMAL1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9407" y="565744"/>
              <a:ext cx="5797887" cy="577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8" name="Groupe 27"/>
          <p:cNvGrpSpPr>
            <a:grpSpLocks/>
          </p:cNvGrpSpPr>
          <p:nvPr/>
        </p:nvGrpSpPr>
        <p:grpSpPr bwMode="auto">
          <a:xfrm>
            <a:off x="96807" y="1823810"/>
            <a:ext cx="1656208" cy="1368425"/>
            <a:chOff x="107503" y="2081379"/>
            <a:chExt cx="1656185" cy="1368152"/>
          </a:xfrm>
        </p:grpSpPr>
        <p:sp>
          <p:nvSpPr>
            <p:cNvPr id="10" name="Accolade ouvrante 9"/>
            <p:cNvSpPr/>
            <p:nvPr/>
          </p:nvSpPr>
          <p:spPr>
            <a:xfrm>
              <a:off x="1247757" y="2081379"/>
              <a:ext cx="515931" cy="136815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70" name="ZoneTexte 11"/>
            <p:cNvSpPr txBox="1">
              <a:spLocks noChangeArrowheads="1"/>
            </p:cNvSpPr>
            <p:nvPr/>
          </p:nvSpPr>
          <p:spPr bwMode="auto">
            <a:xfrm>
              <a:off x="107503" y="2492980"/>
              <a:ext cx="124820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fr-FR" b="1" dirty="0">
                  <a:latin typeface="+mn-lt"/>
                </a:rPr>
                <a:t>Grand axe vertical</a:t>
              </a:r>
            </a:p>
          </p:txBody>
        </p:sp>
      </p:grpSp>
      <p:grpSp>
        <p:nvGrpSpPr>
          <p:cNvPr id="29" name="Groupe 28"/>
          <p:cNvGrpSpPr>
            <a:grpSpLocks/>
          </p:cNvGrpSpPr>
          <p:nvPr/>
        </p:nvGrpSpPr>
        <p:grpSpPr bwMode="auto">
          <a:xfrm>
            <a:off x="96852" y="3192235"/>
            <a:ext cx="1651000" cy="1368425"/>
            <a:chOff x="107504" y="3456112"/>
            <a:chExt cx="1651250" cy="1368152"/>
          </a:xfrm>
        </p:grpSpPr>
        <p:sp>
          <p:nvSpPr>
            <p:cNvPr id="11" name="Accolade ouvrante 10"/>
            <p:cNvSpPr/>
            <p:nvPr/>
          </p:nvSpPr>
          <p:spPr>
            <a:xfrm>
              <a:off x="1242739" y="3456112"/>
              <a:ext cx="516015" cy="1368152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2068" name="ZoneTexte 12"/>
            <p:cNvSpPr txBox="1">
              <a:spLocks noChangeArrowheads="1"/>
            </p:cNvSpPr>
            <p:nvPr/>
          </p:nvSpPr>
          <p:spPr bwMode="auto">
            <a:xfrm>
              <a:off x="107504" y="3817022"/>
              <a:ext cx="1224136" cy="646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fr-FR" b="1" dirty="0">
                  <a:latin typeface="+mn-lt"/>
                </a:rPr>
                <a:t>Grand axe horizontal</a:t>
              </a:r>
            </a:p>
          </p:txBody>
        </p:sp>
      </p:grpSp>
      <p:grpSp>
        <p:nvGrpSpPr>
          <p:cNvPr id="30" name="Groupe 29"/>
          <p:cNvGrpSpPr>
            <a:grpSpLocks/>
          </p:cNvGrpSpPr>
          <p:nvPr/>
        </p:nvGrpSpPr>
        <p:grpSpPr bwMode="auto">
          <a:xfrm>
            <a:off x="5437188" y="5240338"/>
            <a:ext cx="3609975" cy="650875"/>
            <a:chOff x="5437135" y="5240941"/>
            <a:chExt cx="3610457" cy="650738"/>
          </a:xfrm>
        </p:grpSpPr>
        <p:sp>
          <p:nvSpPr>
            <p:cNvPr id="2063" name="Rectangle 1"/>
            <p:cNvSpPr>
              <a:spLocks noChangeArrowheads="1"/>
            </p:cNvSpPr>
            <p:nvPr/>
          </p:nvSpPr>
          <p:spPr bwMode="auto">
            <a:xfrm>
              <a:off x="8004898" y="5240941"/>
              <a:ext cx="104269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fr-FR" b="1"/>
                <a:t>Cartes polaires</a:t>
              </a:r>
            </a:p>
          </p:txBody>
        </p:sp>
        <p:grpSp>
          <p:nvGrpSpPr>
            <p:cNvPr id="2064" name="Groupe 23"/>
            <p:cNvGrpSpPr>
              <a:grpSpLocks/>
            </p:cNvGrpSpPr>
            <p:nvPr/>
          </p:nvGrpSpPr>
          <p:grpSpPr bwMode="auto">
            <a:xfrm>
              <a:off x="5437135" y="5567321"/>
              <a:ext cx="2663255" cy="324358"/>
              <a:chOff x="5580112" y="5445224"/>
              <a:chExt cx="2522830" cy="324358"/>
            </a:xfrm>
          </p:grpSpPr>
          <p:cxnSp>
            <p:nvCxnSpPr>
              <p:cNvPr id="18" name="Connecteur droit avec flèche 17"/>
              <p:cNvCxnSpPr/>
              <p:nvPr/>
            </p:nvCxnSpPr>
            <p:spPr>
              <a:xfrm flipH="1">
                <a:off x="5580112" y="5445800"/>
                <a:ext cx="2522203" cy="252359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avec flèche 20"/>
              <p:cNvCxnSpPr/>
              <p:nvPr/>
            </p:nvCxnSpPr>
            <p:spPr>
              <a:xfrm flipH="1">
                <a:off x="7019437" y="5445800"/>
                <a:ext cx="1082878" cy="323782"/>
              </a:xfrm>
              <a:prstGeom prst="straightConnector1">
                <a:avLst/>
              </a:prstGeom>
              <a:ln w="38100"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32" name="Groupe 1031"/>
          <p:cNvGrpSpPr>
            <a:grpSpLocks/>
          </p:cNvGrpSpPr>
          <p:nvPr/>
        </p:nvGrpSpPr>
        <p:grpSpPr bwMode="auto">
          <a:xfrm>
            <a:off x="7091362" y="461143"/>
            <a:ext cx="2052638" cy="369888"/>
            <a:chOff x="6956358" y="692496"/>
            <a:chExt cx="2052678" cy="369332"/>
          </a:xfrm>
        </p:grpSpPr>
        <p:sp>
          <p:nvSpPr>
            <p:cNvPr id="2061" name="ZoneTexte 14"/>
            <p:cNvSpPr txBox="1">
              <a:spLocks noChangeArrowheads="1"/>
            </p:cNvSpPr>
            <p:nvPr/>
          </p:nvSpPr>
          <p:spPr bwMode="auto">
            <a:xfrm>
              <a:off x="8000924" y="692496"/>
              <a:ext cx="10081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fr-FR" b="1">
                  <a:latin typeface="+mn-lt"/>
                </a:rPr>
                <a:t>Stress</a:t>
              </a:r>
            </a:p>
          </p:txBody>
        </p:sp>
        <p:cxnSp>
          <p:nvCxnSpPr>
            <p:cNvPr id="1024" name="Connecteur droit avec flèche 1023"/>
            <p:cNvCxnSpPr>
              <a:stCxn id="2061" idx="1"/>
            </p:cNvCxnSpPr>
            <p:nvPr/>
          </p:nvCxnSpPr>
          <p:spPr>
            <a:xfrm flipH="1">
              <a:off x="6956358" y="877955"/>
              <a:ext cx="104459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3" name="Groupe 1032"/>
          <p:cNvGrpSpPr>
            <a:grpSpLocks/>
          </p:cNvGrpSpPr>
          <p:nvPr/>
        </p:nvGrpSpPr>
        <p:grpSpPr bwMode="auto">
          <a:xfrm>
            <a:off x="7124700" y="1121296"/>
            <a:ext cx="2019300" cy="369887"/>
            <a:chOff x="6990261" y="1344506"/>
            <a:chExt cx="2018775" cy="369332"/>
          </a:xfrm>
        </p:grpSpPr>
        <p:sp>
          <p:nvSpPr>
            <p:cNvPr id="2059" name="ZoneTexte 15"/>
            <p:cNvSpPr txBox="1">
              <a:spLocks noChangeArrowheads="1"/>
            </p:cNvSpPr>
            <p:nvPr/>
          </p:nvSpPr>
          <p:spPr bwMode="auto">
            <a:xfrm>
              <a:off x="8000924" y="1344506"/>
              <a:ext cx="100811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r>
                <a:rPr lang="fr-FR" b="1">
                  <a:latin typeface="+mn-lt"/>
                </a:rPr>
                <a:t>Repos</a:t>
              </a:r>
            </a:p>
          </p:txBody>
        </p:sp>
        <p:cxnSp>
          <p:nvCxnSpPr>
            <p:cNvPr id="40" name="Connecteur droit avec flèche 39"/>
            <p:cNvCxnSpPr/>
            <p:nvPr/>
          </p:nvCxnSpPr>
          <p:spPr>
            <a:xfrm flipH="1">
              <a:off x="6990261" y="1529964"/>
              <a:ext cx="104430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Imag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29" r="88194" b="34608"/>
          <a:stretch>
            <a:fillRect/>
          </a:stretch>
        </p:blipFill>
        <p:spPr bwMode="auto">
          <a:xfrm>
            <a:off x="1752600" y="3508375"/>
            <a:ext cx="803275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57" b="87190"/>
          <a:stretch>
            <a:fillRect/>
          </a:stretch>
        </p:blipFill>
        <p:spPr bwMode="auto">
          <a:xfrm>
            <a:off x="1758950" y="511175"/>
            <a:ext cx="741363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06" r="88889" b="63226"/>
          <a:stretch>
            <a:fillRect/>
          </a:stretch>
        </p:blipFill>
        <p:spPr bwMode="auto">
          <a:xfrm>
            <a:off x="1739900" y="2081213"/>
            <a:ext cx="8159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 descr="C:\Users\Zigaroula\Desktop\Manip 11 sept 2018\Cours Cardiologie manip\petit ax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309" y="125890"/>
            <a:ext cx="591388" cy="8473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4" name="Picture 2" descr="C:\Users\Zigaroula\Desktop\Manip 11 sept 2018\Cours Cardiologie manip\grand axe vertica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9982" y="1464544"/>
            <a:ext cx="730041" cy="77094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5" name="Picture 3" descr="C:\Users\Zigaroula\Desktop\Manip 11 sept 2018\Cours Cardiologie manip\grand axe vhorizonta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0146" y="4199548"/>
            <a:ext cx="601853" cy="1049176"/>
          </a:xfrm>
          <a:prstGeom prst="rect">
            <a:avLst/>
          </a:prstGeom>
          <a:noFill/>
          <a:effectLst>
            <a:outerShdw blurRad="149987" dist="250190" dir="8460000" algn="tr" rotWithShape="0">
              <a:prstClr val="black">
                <a:alpha val="28000"/>
              </a:prstClr>
            </a:outerShdw>
          </a:effec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763688" y="391631"/>
            <a:ext cx="6284979" cy="5788406"/>
            <a:chOff x="1835150" y="620688"/>
            <a:chExt cx="6284979" cy="5788406"/>
          </a:xfrm>
        </p:grpSpPr>
        <p:pic>
          <p:nvPicPr>
            <p:cNvPr id="4097" name="Image 3" descr="ISCHEMIE APICALE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150" y="620713"/>
              <a:ext cx="5868988" cy="5767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C:\Users\bontempsla\Desktop\Echelle COULEUR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620688"/>
              <a:ext cx="307769" cy="5788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468313" y="1484313"/>
            <a:ext cx="8280151" cy="501675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81025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1 : Homme de 65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Evaluation scintigraphique de la perfusion myocardique dans le cadre de douleur thoracique chez un patient présentant une atteinte </a:t>
            </a:r>
            <a:r>
              <a:rPr lang="fr-FR" sz="2800" b="1" dirty="0" err="1">
                <a:latin typeface="+mn-lt"/>
                <a:ea typeface="+mn-ea"/>
                <a:cs typeface="+mn-cs"/>
              </a:rPr>
              <a:t>polyartérielle</a:t>
            </a:r>
            <a:r>
              <a:rPr lang="fr-FR" sz="2800" b="1" dirty="0">
                <a:latin typeface="+mn-lt"/>
                <a:ea typeface="+mn-ea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Test d'effort (110 W, 85 % de la FCMT) : épreuve négative cliniquement et positive électriquement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(sous-décalage de ST dès 70 W, à 2,5 mm au pic de l'effort)</a:t>
            </a: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835695" y="404664"/>
            <a:ext cx="6286786" cy="5860157"/>
            <a:chOff x="1835695" y="404664"/>
            <a:chExt cx="6286786" cy="5860157"/>
          </a:xfrm>
        </p:grpSpPr>
        <p:pic>
          <p:nvPicPr>
            <p:cNvPr id="5121" name="Imag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5" y="404664"/>
              <a:ext cx="5908575" cy="5860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C:\Users\bontempsla\Desktop\Echelle COULEUR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2360" y="404664"/>
              <a:ext cx="310121" cy="5832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395536" y="1844824"/>
            <a:ext cx="8425184" cy="45858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81025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2 : Homme de 71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Dépistage d'une ischémie myocardique chez un patient diabétique dans le cadre d'un bilan de FRCV.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Test au dipyridamole potentialisé par l'effort (60 W) : épreuve démaquillée, négative cliniquement et litigieuse électriquement.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A8B6565-9BF0-4851-88BC-481D3FE6E5CB}" type="slidenum">
              <a:rPr lang="fr-FR" smtClean="0"/>
              <a:pPr/>
              <a:t>13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5974051" cy="35284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Rectangle 5"/>
          <p:cNvSpPr/>
          <p:nvPr/>
        </p:nvSpPr>
        <p:spPr>
          <a:xfrm>
            <a:off x="899592" y="18864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cs typeface="Times New Roman" pitchFamily="18" charset="0"/>
              </a:rPr>
              <a:t>Interprétation des déficits</a:t>
            </a:r>
            <a:r>
              <a:rPr lang="fr-FR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fr-FR" sz="32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907704" y="5733256"/>
            <a:ext cx="5412059" cy="400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cs typeface="Times New Roman" pitchFamily="18" charset="0"/>
              </a:rPr>
              <a:t>Ischémie myocardique (hypofixation réversible)</a:t>
            </a:r>
          </a:p>
        </p:txBody>
      </p:sp>
    </p:spTree>
    <p:extLst>
      <p:ext uri="{BB962C8B-B14F-4D97-AF65-F5344CB8AC3E}">
        <p14:creationId xmlns:p14="http://schemas.microsoft.com/office/powerpoint/2010/main" val="2471328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763713" y="476250"/>
            <a:ext cx="6059250" cy="5634038"/>
            <a:chOff x="1763713" y="476250"/>
            <a:chExt cx="6059250" cy="5634038"/>
          </a:xfrm>
        </p:grpSpPr>
        <p:pic>
          <p:nvPicPr>
            <p:cNvPr id="6145" name="Image 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13" y="476250"/>
              <a:ext cx="5703887" cy="5634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C:\Users\bontempsla\Desktop\Echelle COULEUR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476672"/>
              <a:ext cx="298635" cy="5616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395535" y="1484313"/>
            <a:ext cx="8496945" cy="45858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81025" dist="5842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3 : Homme de 63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Recherche d'ischémie myocardique chez un patient coronarien connu (</a:t>
            </a:r>
            <a:r>
              <a:rPr lang="fr-FR" sz="2800" b="1" dirty="0" err="1">
                <a:latin typeface="+mn-lt"/>
                <a:ea typeface="+mn-ea"/>
                <a:cs typeface="+mn-cs"/>
              </a:rPr>
              <a:t>tritronculaire</a:t>
            </a:r>
            <a:r>
              <a:rPr lang="fr-FR" sz="2800" b="1" dirty="0">
                <a:latin typeface="+mn-lt"/>
                <a:ea typeface="+mn-ea"/>
                <a:cs typeface="+mn-cs"/>
              </a:rPr>
              <a:t> avec </a:t>
            </a:r>
            <a:r>
              <a:rPr lang="fr-FR" sz="2800" b="1" dirty="0" err="1">
                <a:latin typeface="+mn-lt"/>
                <a:ea typeface="+mn-ea"/>
                <a:cs typeface="+mn-cs"/>
              </a:rPr>
              <a:t>stent</a:t>
            </a:r>
            <a:r>
              <a:rPr lang="fr-FR" sz="2800" b="1" dirty="0">
                <a:latin typeface="+mn-lt"/>
                <a:ea typeface="+mn-ea"/>
                <a:cs typeface="+mn-cs"/>
              </a:rPr>
              <a:t> IVA et CD)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Test d'effort (62 % FMT) : épreuve maquillée (</a:t>
            </a:r>
            <a:r>
              <a:rPr lang="fr-FR" sz="2800" b="1" dirty="0" err="1">
                <a:latin typeface="+mn-lt"/>
                <a:ea typeface="+mn-ea"/>
                <a:cs typeface="+mn-cs"/>
              </a:rPr>
              <a:t>Cardensiel</a:t>
            </a:r>
            <a:r>
              <a:rPr lang="fr-FR" sz="2800" b="1" dirty="0">
                <a:latin typeface="+mn-lt"/>
                <a:ea typeface="+mn-ea"/>
                <a:cs typeface="+mn-cs"/>
              </a:rPr>
              <a:t>), négative cliniquement et électriquement.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A8B6565-9BF0-4851-88BC-481D3FE6E5CB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6" name="Rectangle 5"/>
          <p:cNvSpPr/>
          <p:nvPr/>
        </p:nvSpPr>
        <p:spPr>
          <a:xfrm>
            <a:off x="899592" y="188640"/>
            <a:ext cx="7560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solidFill>
                  <a:srgbClr val="C00000"/>
                </a:solidFill>
                <a:cs typeface="Times New Roman" pitchFamily="18" charset="0"/>
              </a:rPr>
              <a:t>Interprétation des déficits (2) </a:t>
            </a:r>
            <a:endParaRPr lang="fr-FR" sz="3200" b="1" dirty="0"/>
          </a:p>
        </p:txBody>
      </p:sp>
      <p:grpSp>
        <p:nvGrpSpPr>
          <p:cNvPr id="50" name="Groupe 49"/>
          <p:cNvGrpSpPr/>
          <p:nvPr/>
        </p:nvGrpSpPr>
        <p:grpSpPr>
          <a:xfrm>
            <a:off x="1475656" y="1628800"/>
            <a:ext cx="5974051" cy="3528424"/>
            <a:chOff x="1403648" y="1844824"/>
            <a:chExt cx="5974051" cy="3528424"/>
          </a:xfrm>
        </p:grpSpPr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3648" y="1844824"/>
              <a:ext cx="5974051" cy="3528424"/>
            </a:xfrm>
            <a:prstGeom prst="re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46" name="Bouée 45"/>
            <p:cNvSpPr/>
            <p:nvPr/>
          </p:nvSpPr>
          <p:spPr>
            <a:xfrm>
              <a:off x="5364088" y="3212976"/>
              <a:ext cx="1296144" cy="1296144"/>
            </a:xfrm>
            <a:prstGeom prst="donu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7" name="Arc plein 46"/>
            <p:cNvSpPr/>
            <p:nvPr/>
          </p:nvSpPr>
          <p:spPr>
            <a:xfrm rot="5400000">
              <a:off x="5328084" y="3176972"/>
              <a:ext cx="1296144" cy="1368152"/>
            </a:xfrm>
            <a:prstGeom prst="blockArc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49" name="Arc plein 48"/>
            <p:cNvSpPr/>
            <p:nvPr/>
          </p:nvSpPr>
          <p:spPr>
            <a:xfrm rot="5400000">
              <a:off x="2015716" y="3176972"/>
              <a:ext cx="1368152" cy="1440160"/>
            </a:xfrm>
            <a:prstGeom prst="blockArc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51" name="ZoneTexte 50"/>
          <p:cNvSpPr txBox="1"/>
          <p:nvPr/>
        </p:nvSpPr>
        <p:spPr>
          <a:xfrm>
            <a:off x="2195736" y="5661248"/>
            <a:ext cx="4626780" cy="4001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>
                <a:cs typeface="Times New Roman" pitchFamily="18" charset="0"/>
              </a:rPr>
              <a:t>Nécrose myocardique (hypofixation fixe)</a:t>
            </a:r>
          </a:p>
        </p:txBody>
      </p:sp>
      <p:pic>
        <p:nvPicPr>
          <p:cNvPr id="3" name="Graphique 2" descr="Fermer">
            <a:extLst>
              <a:ext uri="{FF2B5EF4-FFF2-40B4-BE49-F238E27FC236}">
                <a16:creationId xmlns:a16="http://schemas.microsoft.com/office/drawing/2014/main" id="{7754620B-022F-4AD5-BCD6-7AE8A0693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5856" y="1981879"/>
            <a:ext cx="720080" cy="720080"/>
          </a:xfrm>
          <a:prstGeom prst="rect">
            <a:avLst/>
          </a:prstGeom>
        </p:spPr>
      </p:pic>
      <p:pic>
        <p:nvPicPr>
          <p:cNvPr id="12" name="Graphique 11" descr="Fermer">
            <a:extLst>
              <a:ext uri="{FF2B5EF4-FFF2-40B4-BE49-F238E27FC236}">
                <a16:creationId xmlns:a16="http://schemas.microsoft.com/office/drawing/2014/main" id="{4DEE8D5C-B062-4A31-9D93-214793482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16216" y="1952836"/>
            <a:ext cx="720080" cy="72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90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FC85FE9-F0E1-41CD-9AAC-D645EE5184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20" y="332656"/>
            <a:ext cx="8700359" cy="53113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313" y="1484313"/>
            <a:ext cx="8208143" cy="3847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622300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4 : Homme de </a:t>
            </a:r>
            <a:r>
              <a:rPr lang="fr-FR" sz="2800" b="1" dirty="0"/>
              <a:t>67</a:t>
            </a:r>
            <a:r>
              <a:rPr lang="fr-FR" sz="2800" b="1" dirty="0">
                <a:latin typeface="+mn-lt"/>
                <a:ea typeface="+mn-ea"/>
                <a:cs typeface="+mn-cs"/>
              </a:rPr>
              <a:t>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Recherche d'ischémie myocardique chez un patient coronarien connu (CD occlusion chronique, Cx 70-80 %). FRCV : tabac, DNID, HTA.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Test au </a:t>
            </a:r>
            <a:r>
              <a:rPr lang="fr-FR" sz="2800" b="1" dirty="0" err="1"/>
              <a:t>dipyridamole</a:t>
            </a:r>
            <a:r>
              <a:rPr lang="fr-FR" sz="2800" b="1" dirty="0"/>
              <a:t> potentialisé par l'effort  (100 W,  63 % FMT, maquillé), positive  électriquement </a:t>
            </a: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</p:txBody>
      </p:sp>
      <p:pic>
        <p:nvPicPr>
          <p:cNvPr id="5" name="Video1 R">
            <a:hlinkClick r:id="" action="ppaction://media"/>
            <a:extLst>
              <a:ext uri="{FF2B5EF4-FFF2-40B4-BE49-F238E27FC236}">
                <a16:creationId xmlns:a16="http://schemas.microsoft.com/office/drawing/2014/main" id="{20857F42-8240-4D0D-B117-F42B926C98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48380" y="1844824"/>
            <a:ext cx="7647237" cy="287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6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7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56FDBA-A32F-479B-B47E-F574DA41D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6632"/>
            <a:ext cx="6760057" cy="60212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BC0EB39-0FD1-499A-AF4F-2EE9A7B6BD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891" y="3429000"/>
            <a:ext cx="1664879" cy="171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4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6C81A783-3DFB-4974-879C-6E6CA36E7D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76" y="260648"/>
            <a:ext cx="8604448" cy="52412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313" y="1484313"/>
            <a:ext cx="8208143" cy="41549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622300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5 : Homme de </a:t>
            </a:r>
            <a:r>
              <a:rPr lang="fr-FR" sz="2800" b="1" dirty="0"/>
              <a:t>63</a:t>
            </a:r>
            <a:r>
              <a:rPr lang="fr-FR" sz="2800" b="1" dirty="0">
                <a:latin typeface="+mn-lt"/>
                <a:ea typeface="+mn-ea"/>
                <a:cs typeface="+mn-cs"/>
              </a:rPr>
              <a:t> ans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Recherche d'ischémie myocardique chez un patient suivi pour arythmie, avec dyspnée importante apparue au cours d’un effort. FRCV : hérédité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Test d’effort (180W, 106% FMT), négatif cliniquement et positif électriquement.</a:t>
            </a: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b="1" dirty="0">
              <a:latin typeface="+mn-lt"/>
              <a:ea typeface="+mn-ea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160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VG H">
            <a:hlinkClick r:id="" action="ppaction://media"/>
            <a:extLst>
              <a:ext uri="{FF2B5EF4-FFF2-40B4-BE49-F238E27FC236}">
                <a16:creationId xmlns:a16="http://schemas.microsoft.com/office/drawing/2014/main" id="{5D655C7C-D070-4F00-A698-81ABBE09F6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979712" y="385614"/>
            <a:ext cx="5560046" cy="5515918"/>
          </a:xfrm>
          <a:prstGeom prst="rect">
            <a:avLst/>
          </a:prstGeom>
          <a:ln>
            <a:noFill/>
          </a:ln>
          <a:effectLst/>
          <a:scene3d>
            <a:camera prst="perspective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4" name="Video cvg 2 H">
            <a:hlinkClick r:id="" action="ppaction://media"/>
            <a:extLst>
              <a:ext uri="{FF2B5EF4-FFF2-40B4-BE49-F238E27FC236}">
                <a16:creationId xmlns:a16="http://schemas.microsoft.com/office/drawing/2014/main" id="{FC590882-76B0-4F40-BD15-D48B717A7F4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292080" y="2871986"/>
            <a:ext cx="3629204" cy="3600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23928" y="980728"/>
            <a:ext cx="1512168" cy="96575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887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OBJECTIFS</a:t>
            </a:r>
          </a:p>
        </p:txBody>
      </p:sp>
      <p:sp>
        <p:nvSpPr>
          <p:cNvPr id="4" name="Espace réservé du contenu 2"/>
          <p:cNvSpPr>
            <a:spLocks noGrp="1"/>
          </p:cNvSpPr>
          <p:nvPr>
            <p:ph idx="4294967295"/>
          </p:nvPr>
        </p:nvSpPr>
        <p:spPr>
          <a:xfrm>
            <a:off x="427906" y="2276872"/>
            <a:ext cx="8064896" cy="160893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buClr>
                <a:srgbClr val="078F9D"/>
              </a:buClr>
            </a:pPr>
            <a:r>
              <a:rPr lang="fr-FR" sz="2800" dirty="0"/>
              <a:t>Comprendre le but et le principe de l’examen</a:t>
            </a:r>
          </a:p>
          <a:p>
            <a:pPr>
              <a:buClr>
                <a:srgbClr val="078F9D"/>
              </a:buClr>
            </a:pPr>
            <a:endParaRPr lang="fr-FR" sz="2800" dirty="0"/>
          </a:p>
          <a:p>
            <a:pPr>
              <a:buClr>
                <a:srgbClr val="25A79B"/>
              </a:buClr>
            </a:pPr>
            <a:r>
              <a:rPr lang="fr-FR" sz="2800" dirty="0"/>
              <a:t>Comprendre et interpréter les images scintigraphiques obtenues</a:t>
            </a:r>
          </a:p>
          <a:p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5" name="Connecteur droit 4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ous-titre 2"/>
          <p:cNvSpPr txBox="1">
            <a:spLocks/>
          </p:cNvSpPr>
          <p:nvPr/>
        </p:nvSpPr>
        <p:spPr>
          <a:xfrm>
            <a:off x="8100392" y="0"/>
            <a:ext cx="1043608" cy="33265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111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9A17768-50D4-4E42-81F7-17096AAB09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84" y="244224"/>
            <a:ext cx="7954831" cy="63695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8313" y="1484784"/>
            <a:ext cx="8352159" cy="38472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622300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6a : Femme de </a:t>
            </a:r>
            <a:r>
              <a:rPr lang="fr-FR" sz="2800" b="1" dirty="0"/>
              <a:t>76</a:t>
            </a:r>
            <a:r>
              <a:rPr lang="fr-FR" sz="2800" b="1" dirty="0">
                <a:latin typeface="+mn-lt"/>
                <a:ea typeface="+mn-ea"/>
                <a:cs typeface="+mn-cs"/>
              </a:rPr>
              <a:t> ans </a:t>
            </a:r>
            <a:r>
              <a:rPr lang="fr-FR" sz="2800" b="1" dirty="0"/>
              <a:t>(</a:t>
            </a:r>
            <a:r>
              <a:rPr lang="fr-FR" sz="2800" b="1" dirty="0">
                <a:latin typeface="+mn-lt"/>
                <a:ea typeface="+mn-ea"/>
                <a:cs typeface="+mn-cs"/>
              </a:rPr>
              <a:t>examen du 13/03/2023)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r>
              <a:rPr lang="fr-FR" sz="2800" b="1" dirty="0"/>
              <a:t>Recherche de signes d'ischémie dans le cadre d’un angor d’effort avec HTA et dyslipidémie.</a:t>
            </a:r>
          </a:p>
          <a:p>
            <a:endParaRPr lang="fr-FR" sz="2800" b="1" dirty="0"/>
          </a:p>
          <a:p>
            <a:r>
              <a:rPr lang="fr-FR" sz="2800" b="1" dirty="0"/>
              <a:t>Epreuve de stress pharmacologique bien supportée cliniquement et négative électriquement.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0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85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1 CVG 2023">
            <a:hlinkClick r:id="" action="ppaction://media"/>
            <a:extLst>
              <a:ext uri="{FF2B5EF4-FFF2-40B4-BE49-F238E27FC236}">
                <a16:creationId xmlns:a16="http://schemas.microsoft.com/office/drawing/2014/main" id="{E4017947-1142-4512-867B-39DC342DAB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2940" y="260648"/>
            <a:ext cx="3456384" cy="3492767"/>
          </a:xfrm>
          <a:prstGeom prst="rect">
            <a:avLst/>
          </a:prstGeom>
        </p:spPr>
      </p:pic>
      <p:pic>
        <p:nvPicPr>
          <p:cNvPr id="7" name="Video 3 mise en place du stent">
            <a:hlinkClick r:id="" action="ppaction://media"/>
            <a:extLst>
              <a:ext uri="{FF2B5EF4-FFF2-40B4-BE49-F238E27FC236}">
                <a16:creationId xmlns:a16="http://schemas.microsoft.com/office/drawing/2014/main" id="{0E68091D-7313-4B9A-B330-AAA60530A7B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087689" y="2054591"/>
            <a:ext cx="3809496" cy="3383434"/>
          </a:xfrm>
          <a:prstGeom prst="rect">
            <a:avLst/>
          </a:prstGeom>
        </p:spPr>
      </p:pic>
      <p:pic>
        <p:nvPicPr>
          <p:cNvPr id="8" name="Video 5 post ACT">
            <a:hlinkClick r:id="" action="ppaction://media"/>
            <a:extLst>
              <a:ext uri="{FF2B5EF4-FFF2-40B4-BE49-F238E27FC236}">
                <a16:creationId xmlns:a16="http://schemas.microsoft.com/office/drawing/2014/main" id="{DF4789F7-10D4-4949-B275-BDCF36DFA6A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35693" y="2924944"/>
            <a:ext cx="3809496" cy="336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2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308F443-474C-4D85-82C6-54D5E004B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40" y="332656"/>
            <a:ext cx="7861719" cy="63261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66CFC1-6661-461E-BD15-1A8201503475}"/>
              </a:ext>
            </a:extLst>
          </p:cNvPr>
          <p:cNvSpPr/>
          <p:nvPr/>
        </p:nvSpPr>
        <p:spPr>
          <a:xfrm>
            <a:off x="468313" y="1484784"/>
            <a:ext cx="8352159" cy="44012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622300" dist="546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>
                <a:latin typeface="+mn-lt"/>
                <a:ea typeface="+mn-ea"/>
                <a:cs typeface="+mn-cs"/>
              </a:rPr>
              <a:t>Cas clinique 6b : Femme de </a:t>
            </a:r>
            <a:r>
              <a:rPr lang="fr-FR" sz="2800" b="1" dirty="0"/>
              <a:t>76</a:t>
            </a:r>
            <a:r>
              <a:rPr lang="fr-FR" sz="2800" b="1" dirty="0">
                <a:latin typeface="+mn-lt"/>
                <a:ea typeface="+mn-ea"/>
                <a:cs typeface="+mn-cs"/>
              </a:rPr>
              <a:t> ans </a:t>
            </a:r>
            <a:r>
              <a:rPr lang="fr-FR" sz="2800" b="1" dirty="0"/>
              <a:t>(</a:t>
            </a:r>
            <a:r>
              <a:rPr lang="fr-FR" sz="2800" b="1" dirty="0">
                <a:latin typeface="+mn-lt"/>
                <a:ea typeface="+mn-ea"/>
                <a:cs typeface="+mn-cs"/>
              </a:rPr>
              <a:t>examen du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2800" b="1" dirty="0"/>
              <a:t>27/06/2025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2800" b="1" dirty="0">
              <a:latin typeface="+mn-lt"/>
              <a:ea typeface="+mn-ea"/>
              <a:cs typeface="+mn-cs"/>
            </a:endParaRPr>
          </a:p>
          <a:p>
            <a:r>
              <a:rPr lang="fr-FR" sz="2800" b="1" dirty="0"/>
              <a:t>Recherche d'ischémie myocardique - Troubles de la repolarisation au dernier contrôle cardiologique - Angioplastie sur une lésion serrée à 90% de l'IVA proximale en 2023.</a:t>
            </a:r>
          </a:p>
          <a:p>
            <a:endParaRPr lang="fr-FR" sz="2800" b="1" dirty="0"/>
          </a:p>
          <a:p>
            <a:r>
              <a:rPr lang="fr-FR" sz="2800" b="1" dirty="0"/>
              <a:t>Epreuve de stress pharmacologique bien supportée cliniquement et négative électriquement. </a:t>
            </a:r>
            <a:endParaRPr lang="fr-FR" sz="20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63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07E9A65-BAAF-456D-B6EA-773CFF2D3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4053130" cy="48691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1D557B3-7FCE-422A-98B0-A28D3B86F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44824"/>
            <a:ext cx="4030391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496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 2025-07-15">
            <a:hlinkClick r:id="" action="ppaction://media"/>
            <a:extLst>
              <a:ext uri="{FF2B5EF4-FFF2-40B4-BE49-F238E27FC236}">
                <a16:creationId xmlns:a16="http://schemas.microsoft.com/office/drawing/2014/main" id="{F1B1F116-DEB7-4FF8-8720-E84D675801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332656"/>
            <a:ext cx="4529908" cy="2954288"/>
          </a:xfrm>
          <a:prstGeom prst="rect">
            <a:avLst/>
          </a:prstGeom>
        </p:spPr>
      </p:pic>
      <p:pic>
        <p:nvPicPr>
          <p:cNvPr id="5" name="Video1 2025-07-15">
            <a:hlinkClick r:id="" action="ppaction://media"/>
            <a:extLst>
              <a:ext uri="{FF2B5EF4-FFF2-40B4-BE49-F238E27FC236}">
                <a16:creationId xmlns:a16="http://schemas.microsoft.com/office/drawing/2014/main" id="{435938AC-E4CF-4F4A-91E5-25C47EDFE18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9952" y="3448492"/>
            <a:ext cx="4573465" cy="295428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CE5D8FF-8EF9-4D2B-8CC6-1145EEC12262}"/>
              </a:ext>
            </a:extLst>
          </p:cNvPr>
          <p:cNvSpPr txBox="1"/>
          <p:nvPr/>
        </p:nvSpPr>
        <p:spPr>
          <a:xfrm>
            <a:off x="4860032" y="764704"/>
            <a:ext cx="41044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La FEVG en post stress est estimée à 52% (13-03-2023)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BA86E04-274B-4831-B3BB-5C17E0CCAE81}"/>
              </a:ext>
            </a:extLst>
          </p:cNvPr>
          <p:cNvSpPr txBox="1"/>
          <p:nvPr/>
        </p:nvSpPr>
        <p:spPr>
          <a:xfrm>
            <a:off x="107504" y="465313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/>
              <a:t>La FEVG en post stress est estimée &gt;70% (27/06/2025)</a:t>
            </a:r>
          </a:p>
        </p:txBody>
      </p:sp>
    </p:spTree>
    <p:extLst>
      <p:ext uri="{BB962C8B-B14F-4D97-AF65-F5344CB8AC3E}">
        <p14:creationId xmlns:p14="http://schemas.microsoft.com/office/powerpoint/2010/main" val="71960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5148064" y="476672"/>
            <a:ext cx="3097212" cy="792162"/>
          </a:xfrm>
        </p:spPr>
        <p:txBody>
          <a:bodyPr>
            <a:normAutofit/>
          </a:bodyPr>
          <a:lstStyle/>
          <a:p>
            <a:pPr algn="l"/>
            <a:r>
              <a:rPr lang="fr-FR" sz="4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 questions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3635896" y="4071937"/>
            <a:ext cx="2520280" cy="1085850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2400" b="1" dirty="0">
                <a:solidFill>
                  <a:schemeClr val="accent6"/>
                </a:solidFill>
              </a:rPr>
              <a:t>UE9 Cardiologie</a:t>
            </a:r>
            <a:br>
              <a:rPr lang="fr-FR" sz="2400" b="1">
                <a:solidFill>
                  <a:schemeClr val="accent6"/>
                </a:solidFill>
              </a:rPr>
            </a:br>
            <a:endParaRPr lang="fr-FR" sz="1400" b="1" dirty="0">
              <a:solidFill>
                <a:schemeClr val="accent6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07704" y="2636912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Laurence BONTEMPS</a:t>
            </a:r>
          </a:p>
          <a:p>
            <a:pPr algn="ctr"/>
            <a:r>
              <a:rPr lang="fr-FR" sz="3200" dirty="0"/>
              <a:t>laurence.bontemps@chu-lyon.fr</a:t>
            </a:r>
          </a:p>
        </p:txBody>
      </p:sp>
    </p:spTree>
    <p:extLst>
      <p:ext uri="{BB962C8B-B14F-4D97-AF65-F5344CB8AC3E}">
        <p14:creationId xmlns:p14="http://schemas.microsoft.com/office/powerpoint/2010/main" val="927568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PLAN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1644650" y="1484313"/>
            <a:ext cx="7499350" cy="410527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25A79B"/>
              </a:buClr>
            </a:pPr>
            <a:endParaRPr lang="fr-FR" dirty="0"/>
          </a:p>
          <a:p>
            <a:pPr>
              <a:buClr>
                <a:srgbClr val="25A79B"/>
              </a:buClr>
            </a:pPr>
            <a:r>
              <a:rPr lang="fr-FR" sz="2800" dirty="0"/>
              <a:t>But de l’examen</a:t>
            </a:r>
          </a:p>
          <a:p>
            <a:pPr>
              <a:buClr>
                <a:srgbClr val="25A79B"/>
              </a:buClr>
            </a:pPr>
            <a:r>
              <a:rPr lang="fr-FR" sz="2800" dirty="0"/>
              <a:t>Principe de l’examen</a:t>
            </a:r>
          </a:p>
          <a:p>
            <a:pPr>
              <a:buClr>
                <a:srgbClr val="25A79B"/>
              </a:buClr>
            </a:pPr>
            <a:r>
              <a:rPr lang="fr-FR" sz="2800" dirty="0"/>
              <a:t>Réalisation de l’examen</a:t>
            </a:r>
          </a:p>
          <a:p>
            <a:pPr>
              <a:buClr>
                <a:srgbClr val="25A79B"/>
              </a:buClr>
            </a:pPr>
            <a:r>
              <a:rPr lang="fr-FR" sz="2800" dirty="0"/>
              <a:t>Images obtenues dans le cas d’un examen normal</a:t>
            </a:r>
          </a:p>
          <a:p>
            <a:pPr>
              <a:buClr>
                <a:srgbClr val="25A79B"/>
              </a:buClr>
            </a:pPr>
            <a:r>
              <a:rPr lang="fr-FR" sz="2800" dirty="0"/>
              <a:t>Cas cliniques pathologiques</a:t>
            </a:r>
          </a:p>
          <a:p>
            <a:pPr>
              <a:buClr>
                <a:srgbClr val="25A79B"/>
              </a:buClr>
            </a:pPr>
            <a:endParaRPr lang="fr-FR" sz="2800" dirty="0"/>
          </a:p>
          <a:p>
            <a:endParaRPr lang="fr-FR" dirty="0">
              <a:solidFill>
                <a:schemeClr val="accent6"/>
              </a:solidFill>
            </a:endParaRPr>
          </a:p>
        </p:txBody>
      </p:sp>
      <p:sp>
        <p:nvSpPr>
          <p:cNvPr id="7" name="Sous-titre 2"/>
          <p:cNvSpPr txBox="1">
            <a:spLocks/>
          </p:cNvSpPr>
          <p:nvPr/>
        </p:nvSpPr>
        <p:spPr>
          <a:xfrm>
            <a:off x="7740352" y="6304185"/>
            <a:ext cx="1332148" cy="509191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endParaRPr lang="fr-FR" sz="1400" b="1" dirty="0">
              <a:solidFill>
                <a:schemeClr val="accent6"/>
              </a:solidFill>
            </a:endParaRPr>
          </a:p>
          <a:p>
            <a:endParaRPr lang="fr-FR" sz="1400" b="1" dirty="0">
              <a:solidFill>
                <a:schemeClr val="accent6"/>
              </a:solidFill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431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CONNAISSANCES ANTERIEURES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105272" y="1484784"/>
            <a:ext cx="7499176" cy="41044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5A79B"/>
              </a:buClr>
            </a:pPr>
            <a:r>
              <a:rPr lang="fr-FR" sz="2800" b="1" dirty="0">
                <a:solidFill>
                  <a:srgbClr val="FF0000"/>
                </a:solidFill>
              </a:rPr>
              <a:t>Anatomie des artères coronaires</a:t>
            </a:r>
            <a:endParaRPr lang="fr-FR" b="1" dirty="0">
              <a:solidFill>
                <a:srgbClr val="FF0000"/>
              </a:solidFill>
            </a:endParaRPr>
          </a:p>
          <a:p>
            <a:pPr>
              <a:buClr>
                <a:srgbClr val="25A79B"/>
              </a:buClr>
            </a:pPr>
            <a:r>
              <a:rPr lang="fr-FR" sz="2800" dirty="0"/>
              <a:t>Maladie coronaire</a:t>
            </a:r>
          </a:p>
          <a:p>
            <a:endParaRPr lang="fr-F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08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565-9BF0-4851-88BC-481D3FE6E5CB}" type="slidenum">
              <a:rPr lang="fr-FR" smtClean="0"/>
              <a:pPr/>
              <a:t>5</a:t>
            </a:fld>
            <a:endParaRPr lang="fr-FR" dirty="0"/>
          </a:p>
        </p:txBody>
      </p:sp>
      <p:grpSp>
        <p:nvGrpSpPr>
          <p:cNvPr id="12" name="Groupe 11"/>
          <p:cNvGrpSpPr/>
          <p:nvPr/>
        </p:nvGrpSpPr>
        <p:grpSpPr>
          <a:xfrm>
            <a:off x="4139952" y="1556792"/>
            <a:ext cx="4320480" cy="4176464"/>
            <a:chOff x="1979712" y="1268760"/>
            <a:chExt cx="5154538" cy="5328983"/>
          </a:xfrm>
        </p:grpSpPr>
        <p:pic>
          <p:nvPicPr>
            <p:cNvPr id="1026" name="Picture 2" descr="C:\Users\Zigaroula\Desktop\Manip 11 sept 2018\Cours Cardiologie manip version hôpital\arteres coronaire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79712" y="1268760"/>
              <a:ext cx="5154538" cy="5328983"/>
            </a:xfrm>
            <a:prstGeom prst="rect">
              <a:avLst/>
            </a:prstGeom>
            <a:noFill/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</p:pic>
        <p:sp>
          <p:nvSpPr>
            <p:cNvPr id="6" name="ZoneTexte 5"/>
            <p:cNvSpPr txBox="1"/>
            <p:nvPr/>
          </p:nvSpPr>
          <p:spPr>
            <a:xfrm>
              <a:off x="2699792" y="3861048"/>
              <a:ext cx="486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OD</a:t>
              </a:r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4788024" y="2924944"/>
              <a:ext cx="487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OG</a:t>
              </a: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3851920" y="1844824"/>
              <a:ext cx="7220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Aorte</a:t>
              </a: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4067944" y="2852936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AP</a:t>
              </a:r>
            </a:p>
          </p:txBody>
        </p:sp>
        <p:sp>
          <p:nvSpPr>
            <p:cNvPr id="10" name="ZoneTexte 9"/>
            <p:cNvSpPr txBox="1"/>
            <p:nvPr/>
          </p:nvSpPr>
          <p:spPr>
            <a:xfrm>
              <a:off x="3419872" y="4869160"/>
              <a:ext cx="466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VD</a:t>
              </a:r>
            </a:p>
          </p:txBody>
        </p:sp>
        <p:sp>
          <p:nvSpPr>
            <p:cNvPr id="11" name="ZoneTexte 10"/>
            <p:cNvSpPr txBox="1"/>
            <p:nvPr/>
          </p:nvSpPr>
          <p:spPr>
            <a:xfrm>
              <a:off x="4860032" y="4149080"/>
              <a:ext cx="4644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VG</a:t>
              </a:r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179512" y="1844824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cs typeface="Times New Roman" pitchFamily="18" charset="0"/>
              </a:rPr>
              <a:t>Le débit coronaire est assuré par les artères coronaires</a:t>
            </a:r>
          </a:p>
        </p:txBody>
      </p:sp>
      <p:grpSp>
        <p:nvGrpSpPr>
          <p:cNvPr id="19" name="Groupe 18"/>
          <p:cNvGrpSpPr/>
          <p:nvPr/>
        </p:nvGrpSpPr>
        <p:grpSpPr>
          <a:xfrm>
            <a:off x="179512" y="2852936"/>
            <a:ext cx="6336704" cy="1200329"/>
            <a:chOff x="179512" y="2852936"/>
            <a:chExt cx="6336704" cy="1200329"/>
          </a:xfrm>
        </p:grpSpPr>
        <p:sp>
          <p:nvSpPr>
            <p:cNvPr id="14" name="ZoneTexte 13"/>
            <p:cNvSpPr txBox="1"/>
            <p:nvPr/>
          </p:nvSpPr>
          <p:spPr>
            <a:xfrm>
              <a:off x="179512" y="2852936"/>
              <a:ext cx="38164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fr-FR" b="1" dirty="0">
                  <a:cs typeface="Times New Roman" pitchFamily="18" charset="0"/>
                </a:rPr>
                <a:t>Réseau gauche  </a:t>
              </a:r>
              <a:r>
                <a:rPr lang="fr-FR" dirty="0">
                  <a:cs typeface="Times New Roman" pitchFamily="18" charset="0"/>
                </a:rPr>
                <a:t>avec le tronc commun  (TCG) qui donne naissance à l’artère Inter Ventriculaire Antérieure (IVA) et à l’artère Circonflexe (Cx)</a:t>
              </a:r>
            </a:p>
          </p:txBody>
        </p:sp>
        <p:cxnSp>
          <p:nvCxnSpPr>
            <p:cNvPr id="17" name="Connecteur droit avec flèche 16"/>
            <p:cNvCxnSpPr>
              <a:stCxn id="14" idx="3"/>
            </p:cNvCxnSpPr>
            <p:nvPr/>
          </p:nvCxnSpPr>
          <p:spPr>
            <a:xfrm>
              <a:off x="3995936" y="3453101"/>
              <a:ext cx="2520280" cy="47907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e 21"/>
          <p:cNvGrpSpPr/>
          <p:nvPr/>
        </p:nvGrpSpPr>
        <p:grpSpPr>
          <a:xfrm>
            <a:off x="179512" y="4077072"/>
            <a:ext cx="5112568" cy="873388"/>
            <a:chOff x="179512" y="4077072"/>
            <a:chExt cx="5112568" cy="873388"/>
          </a:xfrm>
        </p:grpSpPr>
        <p:sp>
          <p:nvSpPr>
            <p:cNvPr id="15" name="ZoneTexte 14"/>
            <p:cNvSpPr txBox="1"/>
            <p:nvPr/>
          </p:nvSpPr>
          <p:spPr>
            <a:xfrm>
              <a:off x="179512" y="4581128"/>
              <a:ext cx="38353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cs typeface="Times New Roman" pitchFamily="18" charset="0"/>
                </a:rPr>
                <a:t>Réseau droit </a:t>
              </a:r>
              <a:r>
                <a:rPr lang="fr-FR" dirty="0">
                  <a:cs typeface="Times New Roman" pitchFamily="18" charset="0"/>
                </a:rPr>
                <a:t>: la coronaire droite (CD)</a:t>
              </a:r>
            </a:p>
          </p:txBody>
        </p:sp>
        <p:cxnSp>
          <p:nvCxnSpPr>
            <p:cNvPr id="21" name="Connecteur droit avec flèche 20"/>
            <p:cNvCxnSpPr/>
            <p:nvPr/>
          </p:nvCxnSpPr>
          <p:spPr>
            <a:xfrm flipV="1">
              <a:off x="3923928" y="4077072"/>
              <a:ext cx="1368152" cy="79208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CONNAISSANCES ANTERIEURES</a:t>
            </a:r>
          </a:p>
        </p:txBody>
      </p:sp>
      <p:cxnSp>
        <p:nvCxnSpPr>
          <p:cNvPr id="9" name="Connecteur droit 8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105272" y="1484784"/>
            <a:ext cx="7499176" cy="410445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25A79B"/>
              </a:buClr>
            </a:pPr>
            <a:r>
              <a:rPr lang="fr-FR" sz="2800" dirty="0"/>
              <a:t>Anatomie des artères coronaires</a:t>
            </a:r>
            <a:endParaRPr lang="fr-FR" dirty="0"/>
          </a:p>
          <a:p>
            <a:pPr>
              <a:buClr>
                <a:srgbClr val="25A79B"/>
              </a:buClr>
            </a:pPr>
            <a:r>
              <a:rPr lang="fr-FR" sz="2800" b="1" dirty="0">
                <a:solidFill>
                  <a:srgbClr val="FF0000"/>
                </a:solidFill>
              </a:rPr>
              <a:t>Maladie coronaire</a:t>
            </a:r>
          </a:p>
          <a:p>
            <a:pPr marL="0" indent="0">
              <a:buClr>
                <a:srgbClr val="25A79B"/>
              </a:buClr>
              <a:buNone/>
            </a:pPr>
            <a:endParaRPr lang="fr-FR" sz="2800" dirty="0"/>
          </a:p>
          <a:p>
            <a:endParaRPr lang="fr-FR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96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B6565-9BF0-4851-88BC-481D3FE6E5CB}" type="slidenum">
              <a:rPr lang="fr-FR" smtClean="0"/>
              <a:pPr/>
              <a:t>7</a:t>
            </a:fld>
            <a:endParaRPr lang="fr-FR" dirty="0"/>
          </a:p>
        </p:txBody>
      </p:sp>
      <p:pic>
        <p:nvPicPr>
          <p:cNvPr id="2050" name="Picture 2" descr="C:\Users\Zigaroula\Desktop\Manip 11 sept 2018\Cours Cardiologie manip version hôpital\evolution sténose coronai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039" y="1189540"/>
            <a:ext cx="7341443" cy="169395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ZoneTexte 5"/>
          <p:cNvSpPr txBox="1"/>
          <p:nvPr/>
        </p:nvSpPr>
        <p:spPr>
          <a:xfrm>
            <a:off x="255558" y="357382"/>
            <a:ext cx="88437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cs typeface="Times New Roman" pitchFamily="18" charset="0"/>
              </a:rPr>
              <a:t>Rétrécissement progressif de la lumière du vaisseau par le processus athéromateux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484769" y="3266618"/>
            <a:ext cx="8666499" cy="707886"/>
            <a:chOff x="531238" y="3266618"/>
            <a:chExt cx="8666499" cy="707886"/>
          </a:xfrm>
        </p:grpSpPr>
        <p:sp>
          <p:nvSpPr>
            <p:cNvPr id="8" name="ZoneTexte 7"/>
            <p:cNvSpPr txBox="1"/>
            <p:nvPr/>
          </p:nvSpPr>
          <p:spPr>
            <a:xfrm>
              <a:off x="531238" y="3266618"/>
              <a:ext cx="866649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cs typeface="Times New Roman" pitchFamily="18" charset="0"/>
                </a:rPr>
                <a:t>Déséquilibre entre les besoins tissulaires et les apports nutritifs sanguins :                      		souffrance du muscle cardiaque </a:t>
              </a:r>
            </a:p>
          </p:txBody>
        </p:sp>
        <p:sp>
          <p:nvSpPr>
            <p:cNvPr id="10" name="Flèche droite 9"/>
            <p:cNvSpPr/>
            <p:nvPr/>
          </p:nvSpPr>
          <p:spPr>
            <a:xfrm>
              <a:off x="988825" y="3698666"/>
              <a:ext cx="1224136" cy="2160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76601D7-09A2-4D09-9993-DC5998C44FF0}"/>
              </a:ext>
            </a:extLst>
          </p:cNvPr>
          <p:cNvGrpSpPr/>
          <p:nvPr/>
        </p:nvGrpSpPr>
        <p:grpSpPr>
          <a:xfrm>
            <a:off x="112956" y="4248952"/>
            <a:ext cx="8746637" cy="707886"/>
            <a:chOff x="112956" y="4248952"/>
            <a:chExt cx="8746637" cy="707886"/>
          </a:xfrm>
        </p:grpSpPr>
        <p:sp>
          <p:nvSpPr>
            <p:cNvPr id="12" name="ZoneTexte 11"/>
            <p:cNvSpPr txBox="1"/>
            <p:nvPr/>
          </p:nvSpPr>
          <p:spPr>
            <a:xfrm>
              <a:off x="869970" y="4248952"/>
              <a:ext cx="798962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000" dirty="0">
                  <a:cs typeface="Times New Roman" pitchFamily="18" charset="0"/>
                </a:rPr>
                <a:t>Ischémie myocardique : la sténose empêche les apports nutritifs suffisants </a:t>
              </a:r>
            </a:p>
            <a:p>
              <a:r>
                <a:rPr lang="fr-FR" sz="2000" dirty="0">
                  <a:cs typeface="Times New Roman" pitchFamily="18" charset="0"/>
                </a:rPr>
                <a:t>(angor d’effort) </a:t>
              </a:r>
            </a:p>
          </p:txBody>
        </p:sp>
        <p:sp>
          <p:nvSpPr>
            <p:cNvPr id="13" name="Flèche droite 12"/>
            <p:cNvSpPr/>
            <p:nvPr/>
          </p:nvSpPr>
          <p:spPr>
            <a:xfrm>
              <a:off x="112956" y="4460872"/>
              <a:ext cx="720080" cy="45719"/>
            </a:xfrm>
            <a:prstGeom prst="righ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124729" y="5038680"/>
            <a:ext cx="8814304" cy="707886"/>
            <a:chOff x="196737" y="5038680"/>
            <a:chExt cx="8814304" cy="707886"/>
          </a:xfrm>
        </p:grpSpPr>
        <p:sp>
          <p:nvSpPr>
            <p:cNvPr id="9" name="ZoneTexte 8"/>
            <p:cNvSpPr txBox="1"/>
            <p:nvPr/>
          </p:nvSpPr>
          <p:spPr>
            <a:xfrm>
              <a:off x="910649" y="5038680"/>
              <a:ext cx="81003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dirty="0">
                  <a:cs typeface="Times New Roman" pitchFamily="18" charset="0"/>
                </a:rPr>
                <a:t>Infarctus du myocarde : l’artère se bouche, entraînant la mort cellulaire (nécrose), zone non fonctionnelle, perte d’efficacité de la pompe cardiaque</a:t>
              </a:r>
            </a:p>
          </p:txBody>
        </p:sp>
        <p:sp>
          <p:nvSpPr>
            <p:cNvPr id="14" name="Flèche droite 13"/>
            <p:cNvSpPr/>
            <p:nvPr/>
          </p:nvSpPr>
          <p:spPr>
            <a:xfrm>
              <a:off x="196737" y="5216011"/>
              <a:ext cx="720080" cy="45719"/>
            </a:xfrm>
            <a:prstGeom prst="rightArrow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>
                <a:ln>
                  <a:solidFill>
                    <a:srgbClr val="FF0000"/>
                  </a:solidFill>
                </a:ln>
                <a:noFill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BUT DE L’EXAMEN</a:t>
            </a:r>
          </a:p>
        </p:txBody>
      </p:sp>
      <p:sp>
        <p:nvSpPr>
          <p:cNvPr id="5" name="Espace réservé du contenu 2"/>
          <p:cNvSpPr>
            <a:spLocks noGrp="1"/>
          </p:cNvSpPr>
          <p:nvPr>
            <p:ph idx="4294967295"/>
          </p:nvPr>
        </p:nvSpPr>
        <p:spPr>
          <a:xfrm>
            <a:off x="1644650" y="1484313"/>
            <a:ext cx="7499350" cy="4105275"/>
          </a:xfrm>
          <a:prstGeom prst="rect">
            <a:avLst/>
          </a:prstGeom>
        </p:spPr>
        <p:txBody>
          <a:bodyPr/>
          <a:lstStyle/>
          <a:p>
            <a:pPr marL="0" indent="0">
              <a:buClr>
                <a:srgbClr val="25A79B"/>
              </a:buClr>
              <a:buNone/>
            </a:pPr>
            <a:endParaRPr lang="fr-FR" sz="2800" dirty="0"/>
          </a:p>
          <a:p>
            <a:pPr marL="0" indent="0">
              <a:buNone/>
            </a:pPr>
            <a:endParaRPr lang="fr-FR" dirty="0">
              <a:solidFill>
                <a:schemeClr val="accent6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90273361-AD03-433E-92AA-3B0D477ECB29}"/>
              </a:ext>
            </a:extLst>
          </p:cNvPr>
          <p:cNvSpPr txBox="1"/>
          <p:nvPr/>
        </p:nvSpPr>
        <p:spPr>
          <a:xfrm>
            <a:off x="364613" y="1966033"/>
            <a:ext cx="8156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fr-FR" sz="2000" dirty="0">
                <a:cs typeface="Times New Roman" pitchFamily="18" charset="0"/>
              </a:rPr>
              <a:t>Evaluer la perfusion myocardique</a:t>
            </a:r>
          </a:p>
          <a:p>
            <a:pPr marL="285750" indent="-285750" algn="just">
              <a:buFontTx/>
              <a:buChar char="-"/>
            </a:pPr>
            <a:r>
              <a:rPr lang="fr-FR" sz="2000" dirty="0">
                <a:cs typeface="Times New Roman" pitchFamily="18" charset="0"/>
              </a:rPr>
              <a:t>Le cœur est une pompe</a:t>
            </a:r>
          </a:p>
          <a:p>
            <a:pPr marL="285750" indent="-285750" algn="just">
              <a:buFontTx/>
              <a:buChar char="-"/>
            </a:pPr>
            <a:r>
              <a:rPr lang="fr-FR" sz="2000" dirty="0">
                <a:cs typeface="Times New Roman" pitchFamily="18" charset="0"/>
              </a:rPr>
              <a:t>Débit cardiaque suffisant (au repos et à l’effort)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7C82432-EFFE-435E-BB1E-145E140BEA04}"/>
              </a:ext>
            </a:extLst>
          </p:cNvPr>
          <p:cNvSpPr txBox="1"/>
          <p:nvPr/>
        </p:nvSpPr>
        <p:spPr>
          <a:xfrm>
            <a:off x="364613" y="3968637"/>
            <a:ext cx="81563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fr-FR" sz="2000" dirty="0">
                <a:cs typeface="Times New Roman" pitchFamily="18" charset="0"/>
              </a:rPr>
              <a:t>Pathologie coronaire = augmentation du débit coronaire est compromise</a:t>
            </a:r>
          </a:p>
          <a:p>
            <a:pPr marL="285750" indent="-285750" algn="just">
              <a:buFontTx/>
              <a:buChar char="-"/>
            </a:pPr>
            <a:r>
              <a:rPr lang="fr-FR" sz="2000" dirty="0">
                <a:cs typeface="Times New Roman" pitchFamily="18" charset="0"/>
              </a:rPr>
              <a:t>Déficit </a:t>
            </a:r>
            <a:r>
              <a:rPr lang="fr-FR" sz="2000" b="1" dirty="0">
                <a:cs typeface="Times New Roman" pitchFamily="18" charset="0"/>
              </a:rPr>
              <a:t>relatif</a:t>
            </a:r>
            <a:r>
              <a:rPr lang="fr-FR" sz="2000" dirty="0">
                <a:cs typeface="Times New Roman" pitchFamily="18" charset="0"/>
              </a:rPr>
              <a:t> de perfusion  </a:t>
            </a:r>
            <a:r>
              <a:rPr lang="fr-FR" sz="2000" b="1" dirty="0">
                <a:cs typeface="Times New Roman" pitchFamily="18" charset="0"/>
              </a:rPr>
              <a:t>(ischémie myocardique et nécrose). </a:t>
            </a:r>
            <a:endParaRPr lang="fr-FR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244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 idx="4294967295"/>
          </p:nvPr>
        </p:nvSpPr>
        <p:spPr>
          <a:xfrm>
            <a:off x="0" y="115888"/>
            <a:ext cx="8229600" cy="792162"/>
          </a:xfrm>
        </p:spPr>
        <p:txBody>
          <a:bodyPr>
            <a:normAutofit/>
          </a:bodyPr>
          <a:lstStyle/>
          <a:p>
            <a:pPr algn="l"/>
            <a:r>
              <a:rPr lang="fr-FR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PRINCIPE DE L’EXAMEN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395536" y="836712"/>
            <a:ext cx="7992888" cy="0"/>
          </a:xfrm>
          <a:prstGeom prst="line">
            <a:avLst/>
          </a:prstGeom>
          <a:ln w="19050">
            <a:gradFill flip="none" rotWithShape="1">
              <a:gsLst>
                <a:gs pos="41000">
                  <a:schemeClr val="bg1">
                    <a:lumMod val="85000"/>
                  </a:schemeClr>
                </a:gs>
                <a:gs pos="0">
                  <a:schemeClr val="accent6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AB6FCA0-D1F4-4567-9A2C-E48BB33638C0}"/>
              </a:ext>
            </a:extLst>
          </p:cNvPr>
          <p:cNvSpPr/>
          <p:nvPr/>
        </p:nvSpPr>
        <p:spPr>
          <a:xfrm>
            <a:off x="395536" y="1124744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L’examen consiste à administrer un radio traceur à tropisme cardiaque (Thallium-201, traceurs </a:t>
            </a:r>
            <a:r>
              <a:rPr lang="fr-FR" dirty="0" err="1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technétiés</a:t>
            </a:r>
            <a:r>
              <a:rPr lang="fr-FR" dirty="0">
                <a:solidFill>
                  <a:srgbClr val="000000"/>
                </a:solidFill>
                <a:ea typeface="Times New Roman" pitchFamily="18" charset="0"/>
                <a:cs typeface="Times New Roman" pitchFamily="18" charset="0"/>
              </a:rPr>
              <a:t>) par voie intraveineuse , en deux temps :</a:t>
            </a:r>
          </a:p>
          <a:p>
            <a:pPr lvl="0" algn="just"/>
            <a:r>
              <a:rPr lang="fr-FR" dirty="0">
                <a:solidFill>
                  <a:srgbClr val="000000"/>
                </a:solidFill>
                <a:cs typeface="Times New Roman" pitchFamily="18" charset="0"/>
              </a:rPr>
              <a:t>	- au décours d’</a:t>
            </a:r>
            <a:r>
              <a:rPr lang="fr-FR" dirty="0">
                <a:cs typeface="Times New Roman" pitchFamily="18" charset="0"/>
              </a:rPr>
              <a:t>un test de provocation augmentant le débit coronaire (stress 	pharmacologique ou épreuve d'effort) </a:t>
            </a:r>
          </a:p>
          <a:p>
            <a:pPr algn="just"/>
            <a:r>
              <a:rPr lang="fr-FR" dirty="0">
                <a:cs typeface="Times New Roman" pitchFamily="18" charset="0"/>
              </a:rPr>
              <a:t>	- suivie d’une étude au repos,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64C37E-4F50-4678-85BC-05A27C2CC0B3}"/>
              </a:ext>
            </a:extLst>
          </p:cNvPr>
          <p:cNvSpPr/>
          <p:nvPr/>
        </p:nvSpPr>
        <p:spPr>
          <a:xfrm>
            <a:off x="899989" y="5445224"/>
            <a:ext cx="7632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>
                <a:cs typeface="Times New Roman" pitchFamily="18" charset="0"/>
              </a:rPr>
              <a:t>permettant l’évaluation de la </a:t>
            </a:r>
            <a:r>
              <a:rPr lang="fr-FR" sz="2400" b="1" dirty="0">
                <a:cs typeface="Times New Roman" pitchFamily="18" charset="0"/>
              </a:rPr>
              <a:t>RESERVE CORONAIRE.</a:t>
            </a:r>
            <a:endParaRPr lang="fr-FR" sz="2400" dirty="0"/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27902328-5D24-456D-A0F2-CC33AD01BC50}"/>
              </a:ext>
            </a:extLst>
          </p:cNvPr>
          <p:cNvGrpSpPr/>
          <p:nvPr/>
        </p:nvGrpSpPr>
        <p:grpSpPr>
          <a:xfrm>
            <a:off x="899989" y="2890103"/>
            <a:ext cx="7224811" cy="2112243"/>
            <a:chOff x="683568" y="1628800"/>
            <a:chExt cx="7224811" cy="2112243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BDD44E92-55AF-454F-95DD-20887C15E4BB}"/>
                </a:ext>
              </a:extLst>
            </p:cNvPr>
            <p:cNvGrpSpPr/>
            <p:nvPr/>
          </p:nvGrpSpPr>
          <p:grpSpPr>
            <a:xfrm>
              <a:off x="683568" y="1628800"/>
              <a:ext cx="7200800" cy="1792199"/>
              <a:chOff x="395536" y="1268760"/>
              <a:chExt cx="8064896" cy="2728303"/>
            </a:xfrm>
          </p:grpSpPr>
          <p:grpSp>
            <p:nvGrpSpPr>
              <p:cNvPr id="15" name="Groupe 14">
                <a:extLst>
                  <a:ext uri="{FF2B5EF4-FFF2-40B4-BE49-F238E27FC236}">
                    <a16:creationId xmlns:a16="http://schemas.microsoft.com/office/drawing/2014/main" id="{4A3A1472-C182-47FB-A919-D157533D5DB8}"/>
                  </a:ext>
                </a:extLst>
              </p:cNvPr>
              <p:cNvGrpSpPr/>
              <p:nvPr/>
            </p:nvGrpSpPr>
            <p:grpSpPr>
              <a:xfrm>
                <a:off x="1187624" y="1268760"/>
                <a:ext cx="855562" cy="864096"/>
                <a:chOff x="1691680" y="1268760"/>
                <a:chExt cx="855562" cy="864096"/>
              </a:xfrm>
            </p:grpSpPr>
            <p:pic>
              <p:nvPicPr>
                <p:cNvPr id="36" name="Picture 5" descr="C:\Users\Zigaroula\Desktop\Manip 11 sept 2018\Cours Cardiologie manip version hôpital\Caméra semi conducteur.jpg">
                  <a:extLst>
                    <a:ext uri="{FF2B5EF4-FFF2-40B4-BE49-F238E27FC236}">
                      <a16:creationId xmlns:a16="http://schemas.microsoft.com/office/drawing/2014/main" id="{8E6C7F28-2315-48D4-A564-B38C33E1187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691680" y="1340768"/>
                  <a:ext cx="792088" cy="792088"/>
                </a:xfrm>
                <a:prstGeom prst="rect">
                  <a:avLst/>
                </a:prstGeom>
                <a:noFill/>
              </p:spPr>
            </p:pic>
            <p:sp>
              <p:nvSpPr>
                <p:cNvPr id="37" name="ZoneTexte 36">
                  <a:extLst>
                    <a:ext uri="{FF2B5EF4-FFF2-40B4-BE49-F238E27FC236}">
                      <a16:creationId xmlns:a16="http://schemas.microsoft.com/office/drawing/2014/main" id="{C9E99053-F015-4EB2-89A4-AC610E65102A}"/>
                    </a:ext>
                  </a:extLst>
                </p:cNvPr>
                <p:cNvSpPr txBox="1"/>
                <p:nvPr/>
              </p:nvSpPr>
              <p:spPr>
                <a:xfrm>
                  <a:off x="2123728" y="1268760"/>
                  <a:ext cx="42351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Times New Roman" pitchFamily="18" charset="0"/>
                      <a:cs typeface="Times New Roman" pitchFamily="18" charset="0"/>
                    </a:rPr>
                    <a:t>10’</a:t>
                  </a:r>
                </a:p>
              </p:txBody>
            </p:sp>
          </p:grpSp>
          <p:grpSp>
            <p:nvGrpSpPr>
              <p:cNvPr id="16" name="Groupe 15">
                <a:extLst>
                  <a:ext uri="{FF2B5EF4-FFF2-40B4-BE49-F238E27FC236}">
                    <a16:creationId xmlns:a16="http://schemas.microsoft.com/office/drawing/2014/main" id="{50574017-95A5-4E2C-B1B4-3ABB798D834E}"/>
                  </a:ext>
                </a:extLst>
              </p:cNvPr>
              <p:cNvGrpSpPr/>
              <p:nvPr/>
            </p:nvGrpSpPr>
            <p:grpSpPr>
              <a:xfrm>
                <a:off x="4860032" y="1340768"/>
                <a:ext cx="805868" cy="864096"/>
                <a:chOff x="4932040" y="1196752"/>
                <a:chExt cx="805868" cy="864096"/>
              </a:xfrm>
            </p:grpSpPr>
            <p:pic>
              <p:nvPicPr>
                <p:cNvPr id="34" name="Picture 5" descr="C:\Users\Zigaroula\Desktop\Manip 11 sept 2018\Cours Cardiologie manip version hôpital\Caméra semi conducteur.jpg">
                  <a:extLst>
                    <a:ext uri="{FF2B5EF4-FFF2-40B4-BE49-F238E27FC236}">
                      <a16:creationId xmlns:a16="http://schemas.microsoft.com/office/drawing/2014/main" id="{0B8E2D41-5AF4-4129-B43F-7DF96BD590B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932040" y="1268760"/>
                  <a:ext cx="792088" cy="792088"/>
                </a:xfrm>
                <a:prstGeom prst="rect">
                  <a:avLst/>
                </a:prstGeom>
                <a:noFill/>
              </p:spPr>
            </p:pic>
            <p:sp>
              <p:nvSpPr>
                <p:cNvPr id="35" name="ZoneTexte 34">
                  <a:extLst>
                    <a:ext uri="{FF2B5EF4-FFF2-40B4-BE49-F238E27FC236}">
                      <a16:creationId xmlns:a16="http://schemas.microsoft.com/office/drawing/2014/main" id="{CD28B359-FD74-4906-B775-2339B19180D9}"/>
                    </a:ext>
                  </a:extLst>
                </p:cNvPr>
                <p:cNvSpPr txBox="1"/>
                <p:nvPr/>
              </p:nvSpPr>
              <p:spPr>
                <a:xfrm>
                  <a:off x="5364088" y="1196752"/>
                  <a:ext cx="37382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Times New Roman" pitchFamily="18" charset="0"/>
                      <a:cs typeface="Times New Roman" pitchFamily="18" charset="0"/>
                    </a:rPr>
                    <a:t>1h</a:t>
                  </a:r>
                </a:p>
              </p:txBody>
            </p:sp>
          </p:grpSp>
          <p:grpSp>
            <p:nvGrpSpPr>
              <p:cNvPr id="17" name="Groupe 16">
                <a:extLst>
                  <a:ext uri="{FF2B5EF4-FFF2-40B4-BE49-F238E27FC236}">
                    <a16:creationId xmlns:a16="http://schemas.microsoft.com/office/drawing/2014/main" id="{B9A8C3D0-AAF7-4033-895F-B74D60ADE90D}"/>
                  </a:ext>
                </a:extLst>
              </p:cNvPr>
              <p:cNvGrpSpPr/>
              <p:nvPr/>
            </p:nvGrpSpPr>
            <p:grpSpPr>
              <a:xfrm>
                <a:off x="395536" y="1844824"/>
                <a:ext cx="8064896" cy="2152239"/>
                <a:chOff x="395536" y="1844824"/>
                <a:chExt cx="8064896" cy="2152239"/>
              </a:xfrm>
            </p:grpSpPr>
            <p:sp>
              <p:nvSpPr>
                <p:cNvPr id="18" name="Flèche droite 4">
                  <a:extLst>
                    <a:ext uri="{FF2B5EF4-FFF2-40B4-BE49-F238E27FC236}">
                      <a16:creationId xmlns:a16="http://schemas.microsoft.com/office/drawing/2014/main" id="{128FF3F1-1646-48C5-8B00-63F16BA287B9}"/>
                    </a:ext>
                  </a:extLst>
                </p:cNvPr>
                <p:cNvSpPr/>
                <p:nvPr/>
              </p:nvSpPr>
              <p:spPr>
                <a:xfrm>
                  <a:off x="395536" y="2708920"/>
                  <a:ext cx="8064896" cy="45719"/>
                </a:xfrm>
                <a:prstGeom prst="rightArrow">
                  <a:avLst/>
                </a:prstGeom>
                <a:ln w="57150"/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9" name="Flèche vers le haut 5">
                  <a:extLst>
                    <a:ext uri="{FF2B5EF4-FFF2-40B4-BE49-F238E27FC236}">
                      <a16:creationId xmlns:a16="http://schemas.microsoft.com/office/drawing/2014/main" id="{A9EF0ED6-074E-46CB-B331-6785B443796D}"/>
                    </a:ext>
                  </a:extLst>
                </p:cNvPr>
                <p:cNvSpPr/>
                <p:nvPr/>
              </p:nvSpPr>
              <p:spPr>
                <a:xfrm>
                  <a:off x="1115616" y="2780928"/>
                  <a:ext cx="72008" cy="504056"/>
                </a:xfrm>
                <a:prstGeom prst="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0" name="Flèche vers le haut 6">
                  <a:extLst>
                    <a:ext uri="{FF2B5EF4-FFF2-40B4-BE49-F238E27FC236}">
                      <a16:creationId xmlns:a16="http://schemas.microsoft.com/office/drawing/2014/main" id="{D19A5751-71FA-491E-80B9-BDAA4E4D9A04}"/>
                    </a:ext>
                  </a:extLst>
                </p:cNvPr>
                <p:cNvSpPr/>
                <p:nvPr/>
              </p:nvSpPr>
              <p:spPr>
                <a:xfrm>
                  <a:off x="4355976" y="2780928"/>
                  <a:ext cx="72008" cy="504056"/>
                </a:xfrm>
                <a:prstGeom prst="upArrow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1" name="Flèche vers le haut 7">
                  <a:extLst>
                    <a:ext uri="{FF2B5EF4-FFF2-40B4-BE49-F238E27FC236}">
                      <a16:creationId xmlns:a16="http://schemas.microsoft.com/office/drawing/2014/main" id="{7A2A5E10-B817-4CEE-92D8-FB80A55CE1AE}"/>
                    </a:ext>
                  </a:extLst>
                </p:cNvPr>
                <p:cNvSpPr/>
                <p:nvPr/>
              </p:nvSpPr>
              <p:spPr>
                <a:xfrm>
                  <a:off x="6372200" y="2780928"/>
                  <a:ext cx="72008" cy="504056"/>
                </a:xfrm>
                <a:prstGeom prst="upArrow">
                  <a:avLst/>
                </a:prstGeom>
              </p:spPr>
              <p:style>
                <a:lnRef idx="1">
                  <a:schemeClr val="accent3"/>
                </a:lnRef>
                <a:fillRef idx="3">
                  <a:schemeClr val="accent3"/>
                </a:fillRef>
                <a:effectRef idx="2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EB42EAAC-1EFA-4FAA-9457-FB1A948DA712}"/>
                    </a:ext>
                  </a:extLst>
                </p:cNvPr>
                <p:cNvSpPr txBox="1"/>
                <p:nvPr/>
              </p:nvSpPr>
              <p:spPr>
                <a:xfrm>
                  <a:off x="755576" y="2924944"/>
                  <a:ext cx="86863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Times New Roman" pitchFamily="18" charset="0"/>
                      <a:cs typeface="Times New Roman" pitchFamily="18" charset="0"/>
                    </a:rPr>
                    <a:t>111 </a:t>
                  </a:r>
                  <a:r>
                    <a:rPr lang="fr-FR" sz="1400" b="1" dirty="0" err="1">
                      <a:latin typeface="Times New Roman" pitchFamily="18" charset="0"/>
                      <a:cs typeface="Times New Roman" pitchFamily="18" charset="0"/>
                    </a:rPr>
                    <a:t>MBq</a:t>
                  </a:r>
                  <a:endParaRPr lang="fr-FR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pic>
              <p:nvPicPr>
                <p:cNvPr id="23" name="Picture 4" descr="C:\Users\Zigaroula\Desktop\Manip 11 sept 2018\Cours Cardiologie manip version hôpital\épreuve d'effort ergométrique.jpg">
                  <a:extLst>
                    <a:ext uri="{FF2B5EF4-FFF2-40B4-BE49-F238E27FC236}">
                      <a16:creationId xmlns:a16="http://schemas.microsoft.com/office/drawing/2014/main" id="{6962D682-CDB4-486E-924D-CA440F136E6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95536" y="1844824"/>
                  <a:ext cx="783450" cy="778594"/>
                </a:xfrm>
                <a:prstGeom prst="rect">
                  <a:avLst/>
                </a:prstGeom>
                <a:noFill/>
              </p:spPr>
            </p:pic>
            <p:sp>
              <p:nvSpPr>
                <p:cNvPr id="24" name="Flèche vers le haut 13">
                  <a:extLst>
                    <a:ext uri="{FF2B5EF4-FFF2-40B4-BE49-F238E27FC236}">
                      <a16:creationId xmlns:a16="http://schemas.microsoft.com/office/drawing/2014/main" id="{B7DDDFE1-6482-40EA-909C-2ABE61C7B402}"/>
                    </a:ext>
                  </a:extLst>
                </p:cNvPr>
                <p:cNvSpPr/>
                <p:nvPr/>
              </p:nvSpPr>
              <p:spPr>
                <a:xfrm>
                  <a:off x="8028384" y="2780928"/>
                  <a:ext cx="72008" cy="504056"/>
                </a:xfrm>
                <a:prstGeom prst="upArrow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25" name="Connecteur droit 24">
                  <a:extLst>
                    <a:ext uri="{FF2B5EF4-FFF2-40B4-BE49-F238E27FC236}">
                      <a16:creationId xmlns:a16="http://schemas.microsoft.com/office/drawing/2014/main" id="{7152AB83-5FF1-42E6-9CA2-FA7583059973}"/>
                    </a:ext>
                  </a:extLst>
                </p:cNvPr>
                <p:cNvCxnSpPr/>
                <p:nvPr/>
              </p:nvCxnSpPr>
              <p:spPr>
                <a:xfrm flipV="1">
                  <a:off x="3275856" y="2564904"/>
                  <a:ext cx="216024" cy="36004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cteur droit 25">
                  <a:extLst>
                    <a:ext uri="{FF2B5EF4-FFF2-40B4-BE49-F238E27FC236}">
                      <a16:creationId xmlns:a16="http://schemas.microsoft.com/office/drawing/2014/main" id="{E7654979-ED0B-469C-99DF-688A1BFFB7CE}"/>
                    </a:ext>
                  </a:extLst>
                </p:cNvPr>
                <p:cNvCxnSpPr/>
                <p:nvPr/>
              </p:nvCxnSpPr>
              <p:spPr>
                <a:xfrm flipV="1">
                  <a:off x="3419872" y="2564904"/>
                  <a:ext cx="216024" cy="360040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3CAF875F-A741-4E8C-B717-7C331D61A2B6}"/>
                    </a:ext>
                  </a:extLst>
                </p:cNvPr>
                <p:cNvSpPr txBox="1"/>
                <p:nvPr/>
              </p:nvSpPr>
              <p:spPr>
                <a:xfrm>
                  <a:off x="3059832" y="2924944"/>
                  <a:ext cx="6126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Times New Roman" pitchFamily="18" charset="0"/>
                      <a:cs typeface="Times New Roman" pitchFamily="18" charset="0"/>
                    </a:rPr>
                    <a:t>2h30’</a:t>
                  </a:r>
                </a:p>
              </p:txBody>
            </p:sp>
            <p:sp>
              <p:nvSpPr>
                <p:cNvPr id="28" name="ZoneTexte 27">
                  <a:extLst>
                    <a:ext uri="{FF2B5EF4-FFF2-40B4-BE49-F238E27FC236}">
                      <a16:creationId xmlns:a16="http://schemas.microsoft.com/office/drawing/2014/main" id="{ABD4DBFF-8C68-4FCB-BE78-A62DFA7B86B4}"/>
                    </a:ext>
                  </a:extLst>
                </p:cNvPr>
                <p:cNvSpPr txBox="1"/>
                <p:nvPr/>
              </p:nvSpPr>
              <p:spPr>
                <a:xfrm>
                  <a:off x="3995936" y="2924944"/>
                  <a:ext cx="79861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b="1" dirty="0">
                      <a:latin typeface="Times New Roman" pitchFamily="18" charset="0"/>
                      <a:cs typeface="Times New Roman" pitchFamily="18" charset="0"/>
                    </a:rPr>
                    <a:t>40 </a:t>
                  </a:r>
                  <a:r>
                    <a:rPr lang="fr-FR" sz="1400" b="1" dirty="0" err="1">
                      <a:latin typeface="Times New Roman" pitchFamily="18" charset="0"/>
                      <a:cs typeface="Times New Roman" pitchFamily="18" charset="0"/>
                    </a:rPr>
                    <a:t>MBq</a:t>
                  </a:r>
                  <a:endParaRPr lang="fr-FR" sz="1400" b="1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9" name="Flèche vers le haut 30">
                  <a:extLst>
                    <a:ext uri="{FF2B5EF4-FFF2-40B4-BE49-F238E27FC236}">
                      <a16:creationId xmlns:a16="http://schemas.microsoft.com/office/drawing/2014/main" id="{6EE5C0CA-9065-4614-84CE-EA88ECE0EBEE}"/>
                    </a:ext>
                  </a:extLst>
                </p:cNvPr>
                <p:cNvSpPr/>
                <p:nvPr/>
              </p:nvSpPr>
              <p:spPr>
                <a:xfrm>
                  <a:off x="5292080" y="2132856"/>
                  <a:ext cx="72008" cy="504056"/>
                </a:xfrm>
                <a:prstGeom prst="upArrow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0" name="Flèche vers le haut 31">
                  <a:extLst>
                    <a:ext uri="{FF2B5EF4-FFF2-40B4-BE49-F238E27FC236}">
                      <a16:creationId xmlns:a16="http://schemas.microsoft.com/office/drawing/2014/main" id="{8392E9B8-2650-4B98-822D-FE8303A9A8A8}"/>
                    </a:ext>
                  </a:extLst>
                </p:cNvPr>
                <p:cNvSpPr/>
                <p:nvPr/>
              </p:nvSpPr>
              <p:spPr>
                <a:xfrm>
                  <a:off x="1547664" y="2132856"/>
                  <a:ext cx="72008" cy="504056"/>
                </a:xfrm>
                <a:prstGeom prst="upArrow">
                  <a:avLst/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31" name="Picture 7" descr="C:\Users\Zigaroula\Desktop\FE ISOTOPIQUE LB\DAURES3958Monitor_1.jpg">
                  <a:extLst>
                    <a:ext uri="{FF2B5EF4-FFF2-40B4-BE49-F238E27FC236}">
                      <a16:creationId xmlns:a16="http://schemas.microsoft.com/office/drawing/2014/main" id="{0F612AA2-F580-45C3-9A0F-D2F73FF3B28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6156176" y="3356992"/>
                  <a:ext cx="504056" cy="504056"/>
                </a:xfrm>
                <a:prstGeom prst="rect">
                  <a:avLst/>
                </a:prstGeom>
                <a:noFill/>
              </p:spPr>
            </p:pic>
            <p:pic>
              <p:nvPicPr>
                <p:cNvPr id="32" name="Picture 8" descr="C:\Users\Zigaroula\Desktop\Manip 11 sept 2018\Cours Cardiologie manip mac\photos iphone\IMG_2014.png">
                  <a:extLst>
                    <a:ext uri="{FF2B5EF4-FFF2-40B4-BE49-F238E27FC236}">
                      <a16:creationId xmlns:a16="http://schemas.microsoft.com/office/drawing/2014/main" id="{94F8DC2C-DCF6-4C14-AF30-3188AA42E67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971600" y="3356992"/>
                  <a:ext cx="360040" cy="64007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8" descr="C:\Users\Zigaroula\Desktop\Manip 11 sept 2018\Cours Cardiologie manip mac\photos iphone\IMG_2014.png">
                  <a:extLst>
                    <a:ext uri="{FF2B5EF4-FFF2-40B4-BE49-F238E27FC236}">
                      <a16:creationId xmlns:a16="http://schemas.microsoft.com/office/drawing/2014/main" id="{628B2AE7-7900-46A9-A448-E3D6B305D51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211960" y="3356992"/>
                  <a:ext cx="360040" cy="640071"/>
                </a:xfrm>
                <a:prstGeom prst="rect">
                  <a:avLst/>
                </a:prstGeom>
                <a:noFill/>
              </p:spPr>
            </p:pic>
          </p:grpSp>
        </p:grpSp>
        <p:pic>
          <p:nvPicPr>
            <p:cNvPr id="14" name="Picture 11" descr="C:\Users\Zigaroula\Desktop\caducée.jpg">
              <a:extLst>
                <a:ext uri="{FF2B5EF4-FFF2-40B4-BE49-F238E27FC236}">
                  <a16:creationId xmlns:a16="http://schemas.microsoft.com/office/drawing/2014/main" id="{09501BDC-BD8F-414C-BF22-943BB4A86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164288" y="2996952"/>
              <a:ext cx="744091" cy="74409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29352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rdio UE 9" id="{91E60F21-4272-4142-B83B-24727B7A2652}" vid="{C91DA613-C12C-45F1-A1D9-BC9EBE7A775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ureau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Cardio UE 9</Template>
  <TotalTime>5813</TotalTime>
  <Words>927</Words>
  <Application>Microsoft Office PowerPoint</Application>
  <PresentationFormat>Affichage à l'écran (4:3)</PresentationFormat>
  <Paragraphs>145</Paragraphs>
  <Slides>25</Slides>
  <Notes>23</Notes>
  <HiddenSlides>0</HiddenSlides>
  <MMClips>8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Times New Roman</vt:lpstr>
      <vt:lpstr>Thème Office</vt:lpstr>
      <vt:lpstr>Cardiologie Nucléaire :  la scintigraphie myocardique de perfusion</vt:lpstr>
      <vt:lpstr>OBJECTIFS</vt:lpstr>
      <vt:lpstr>PLAN</vt:lpstr>
      <vt:lpstr>CONNAISSANCES ANTERIEURES</vt:lpstr>
      <vt:lpstr>Présentation PowerPoint</vt:lpstr>
      <vt:lpstr>CONNAISSANCES ANTERIEURES</vt:lpstr>
      <vt:lpstr>Présentation PowerPoint</vt:lpstr>
      <vt:lpstr>BUT DE L’EXAMEN</vt:lpstr>
      <vt:lpstr>PRINCIPE DE L’EXAMEN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Cardiologie Nucléaire :  la scintigraphie myocardique de perfusion</dc:title>
  <dc:creator>Laurence BONTEMPS</dc:creator>
  <cp:lastModifiedBy>BONTEMPS, Laurence</cp:lastModifiedBy>
  <cp:revision>118</cp:revision>
  <cp:lastPrinted>2020-11-13T15:48:24Z</cp:lastPrinted>
  <dcterms:created xsi:type="dcterms:W3CDTF">2019-11-21T07:47:30Z</dcterms:created>
  <dcterms:modified xsi:type="dcterms:W3CDTF">2025-10-08T13:33:45Z</dcterms:modified>
</cp:coreProperties>
</file>