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70" r:id="rId3"/>
    <p:sldId id="268" r:id="rId4"/>
    <p:sldId id="259" r:id="rId5"/>
    <p:sldId id="266" r:id="rId6"/>
    <p:sldId id="267" r:id="rId7"/>
    <p:sldId id="269" r:id="rId8"/>
    <p:sldId id="271"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9C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p:restoredTop sz="95680"/>
  </p:normalViewPr>
  <p:slideViewPr>
    <p:cSldViewPr snapToGrid="0">
      <p:cViewPr varScale="1">
        <p:scale>
          <a:sx n="108" d="100"/>
          <a:sy n="108" d="100"/>
        </p:scale>
        <p:origin x="72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870A68-B8FC-9A4D-A272-CD277DD2D040}" type="datetimeFigureOut">
              <a:rPr lang="fr-FR" smtClean="0"/>
              <a:t>28/11/2024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C2BCA-CE13-C347-ACE6-E8889E0644B7}" type="slidenum">
              <a:rPr lang="fr-FR" smtClean="0"/>
              <a:t>‹N°›</a:t>
            </a:fld>
            <a:endParaRPr lang="fr-FR"/>
          </a:p>
        </p:txBody>
      </p:sp>
    </p:spTree>
    <p:extLst>
      <p:ext uri="{BB962C8B-B14F-4D97-AF65-F5344CB8AC3E}">
        <p14:creationId xmlns:p14="http://schemas.microsoft.com/office/powerpoint/2010/main" val="323630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575C5-E075-FED8-25D5-3A6FDB7BFF5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0E268C1F-5A0F-1667-856D-A46AC2E833C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7677FF2-2ED0-543E-07BD-77CEFBB3773D}"/>
              </a:ext>
            </a:extLst>
          </p:cNvPr>
          <p:cNvSpPr>
            <a:spLocks noGrp="1"/>
          </p:cNvSpPr>
          <p:nvPr>
            <p:ph type="body" idx="1"/>
          </p:nvPr>
        </p:nvSpPr>
        <p:spPr/>
        <p:txBody>
          <a:bodyPr/>
          <a:lstStyle/>
          <a:p>
            <a:endParaRPr lang="fr-FR" dirty="0"/>
          </a:p>
          <a:p>
            <a:endParaRPr lang="fr-FR" dirty="0"/>
          </a:p>
        </p:txBody>
      </p:sp>
      <p:sp>
        <p:nvSpPr>
          <p:cNvPr id="4" name="Espace réservé du numéro de diapositive 3">
            <a:extLst>
              <a:ext uri="{FF2B5EF4-FFF2-40B4-BE49-F238E27FC236}">
                <a16:creationId xmlns:a16="http://schemas.microsoft.com/office/drawing/2014/main" id="{0C3B0C95-5728-750A-FE9B-C8059AAD0EE7}"/>
              </a:ext>
            </a:extLst>
          </p:cNvPr>
          <p:cNvSpPr>
            <a:spLocks noGrp="1"/>
          </p:cNvSpPr>
          <p:nvPr>
            <p:ph type="sldNum" sz="quarter" idx="5"/>
          </p:nvPr>
        </p:nvSpPr>
        <p:spPr/>
        <p:txBody>
          <a:bodyPr/>
          <a:lstStyle/>
          <a:p>
            <a:fld id="{5E3C2BCA-CE13-C347-ACE6-E8889E0644B7}" type="slidenum">
              <a:rPr lang="fr-FR" smtClean="0"/>
              <a:t>2</a:t>
            </a:fld>
            <a:endParaRPr lang="fr-FR"/>
          </a:p>
        </p:txBody>
      </p:sp>
    </p:spTree>
    <p:extLst>
      <p:ext uri="{BB962C8B-B14F-4D97-AF65-F5344CB8AC3E}">
        <p14:creationId xmlns:p14="http://schemas.microsoft.com/office/powerpoint/2010/main" val="4263796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85AE6A-7F2A-3506-1C06-1E7A472E68C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1031E84-64FD-EDE7-C7D2-B51AAC01502D}"/>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CC979C9C-71B5-9BF0-D035-E2742DC48CCA}"/>
              </a:ext>
            </a:extLst>
          </p:cNvPr>
          <p:cNvSpPr>
            <a:spLocks noGrp="1"/>
          </p:cNvSpPr>
          <p:nvPr>
            <p:ph type="body" idx="1"/>
          </p:nvPr>
        </p:nvSpPr>
        <p:spPr/>
        <p:txBody>
          <a:bodyPr/>
          <a:lstStyle/>
          <a:p>
            <a:pPr algn="l"/>
            <a:r>
              <a:rPr lang="fr-FR" b="0" i="0" u="none" strike="noStrike" dirty="0">
                <a:solidFill>
                  <a:srgbClr val="3C4245"/>
                </a:solidFill>
                <a:effectLst/>
                <a:latin typeface="Noto Sans" panose="020B0502040504020204" pitchFamily="34" charset="0"/>
              </a:rPr>
              <a:t>Définitions de l’OMS</a:t>
            </a:r>
          </a:p>
          <a:p>
            <a:pPr algn="l"/>
            <a:endParaRPr lang="fr-FR" b="0" i="0" u="none" strike="noStrike" dirty="0">
              <a:solidFill>
                <a:srgbClr val="3C4245"/>
              </a:solidFill>
              <a:effectLst/>
              <a:latin typeface="Noto Sans" panose="020B0502040504020204" pitchFamily="34" charset="0"/>
            </a:endParaRPr>
          </a:p>
          <a:p>
            <a:pPr algn="l"/>
            <a:r>
              <a:rPr lang="fr-FR" b="0" i="0" u="none" strike="noStrike" dirty="0">
                <a:solidFill>
                  <a:srgbClr val="3C4245"/>
                </a:solidFill>
                <a:effectLst/>
                <a:latin typeface="Noto Sans" panose="020B0502040504020204" pitchFamily="34" charset="0"/>
              </a:rPr>
              <a:t>La </a:t>
            </a:r>
            <a:r>
              <a:rPr lang="fr-FR" b="1" i="0" u="none" strike="noStrike" dirty="0">
                <a:solidFill>
                  <a:srgbClr val="3C4245"/>
                </a:solidFill>
                <a:effectLst/>
                <a:latin typeface="Noto Sans" panose="020B0502040504020204" pitchFamily="34" charset="0"/>
              </a:rPr>
              <a:t>mésinformation</a:t>
            </a:r>
            <a:r>
              <a:rPr lang="fr-FR" b="0" i="0" u="none" strike="noStrike" dirty="0">
                <a:solidFill>
                  <a:srgbClr val="3C4245"/>
                </a:solidFill>
                <a:effectLst/>
                <a:latin typeface="Noto Sans" panose="020B0502040504020204" pitchFamily="34" charset="0"/>
              </a:rPr>
              <a:t> est la diffusion de fausses informations sans intention d’induire en erreur. Les personnes qui diffusent la mésinformation peuvent croire que ces informations sont vraies, utiles ou intéressantes, et n’ont aucune intention malveillante à l’égard des destinataires avec lesquels elles les partagent. </a:t>
            </a:r>
          </a:p>
          <a:p>
            <a:pPr algn="l"/>
            <a:endParaRPr lang="fr-FR" b="0" i="0" u="none" strike="noStrike" dirty="0">
              <a:solidFill>
                <a:srgbClr val="3C4245"/>
              </a:solidFill>
              <a:effectLst/>
              <a:latin typeface="Noto Sans" panose="020B0502040504020204" pitchFamily="34" charset="0"/>
            </a:endParaRPr>
          </a:p>
          <a:p>
            <a:pPr algn="l"/>
            <a:r>
              <a:rPr lang="fr-FR" b="0" i="0" u="none" strike="noStrike" dirty="0">
                <a:solidFill>
                  <a:srgbClr val="3C4245"/>
                </a:solidFill>
                <a:effectLst/>
                <a:latin typeface="Noto Sans" panose="020B0502040504020204" pitchFamily="34" charset="0"/>
              </a:rPr>
              <a:t>La </a:t>
            </a:r>
            <a:r>
              <a:rPr lang="fr-FR" b="1" i="0" u="none" strike="noStrike" dirty="0">
                <a:solidFill>
                  <a:srgbClr val="3C4245"/>
                </a:solidFill>
                <a:effectLst/>
                <a:latin typeface="Noto Sans" panose="020B0502040504020204" pitchFamily="34" charset="0"/>
              </a:rPr>
              <a:t>désinformation</a:t>
            </a:r>
            <a:r>
              <a:rPr lang="fr-FR" b="0" i="0" u="none" strike="noStrike" dirty="0">
                <a:solidFill>
                  <a:srgbClr val="3C4245"/>
                </a:solidFill>
                <a:effectLst/>
                <a:latin typeface="Noto Sans" panose="020B0502040504020204" pitchFamily="34" charset="0"/>
              </a:rPr>
              <a:t> est conçue ou diffusée en toute connaissance de cause (l’information a été manipulée), dans l’intention de tromper et de nuire. Les motivations peuvent être économiques, idéologiques, religieuses, politiques ou en faveur d’un programme social, entre autres. La mésinformation comme la désinformation peuvent causer des dommages, et représenter notamment une menace pour les processus décisionnels ainsi que pour la santé, l’environnement ou la sécurité. </a:t>
            </a:r>
          </a:p>
          <a:p>
            <a:pPr algn="l"/>
            <a:r>
              <a:rPr lang="fr-FR" b="0" i="0" u="none" strike="noStrike" dirty="0">
                <a:solidFill>
                  <a:srgbClr val="3C4245"/>
                </a:solidFill>
                <a:effectLst/>
                <a:latin typeface="Noto Sans" panose="020B0502040504020204" pitchFamily="34" charset="0"/>
              </a:rPr>
              <a:t>La principale différence entre la désinformation et la mésinformation n’est pas le contenu du mensonge, mais la connaissance qu’en a l’expéditeur ou l’expéditrice et son intention.</a:t>
            </a:r>
          </a:p>
          <a:p>
            <a:endParaRPr lang="fr-FR" dirty="0"/>
          </a:p>
          <a:p>
            <a:r>
              <a:rPr lang="fr-FR" dirty="0"/>
              <a:t>On marque un avant et après la crise COVID -19. Pas qu’il n’y avait pas de mésinformation ou de désinformation avant, mais qu’elle a été exacerbée et qu’elle semble se maintenir après, de manière accélérée par les RS.</a:t>
            </a:r>
          </a:p>
          <a:p>
            <a:endParaRPr lang="fr-FR" dirty="0"/>
          </a:p>
          <a:p>
            <a:endParaRPr lang="fr-FR" dirty="0"/>
          </a:p>
        </p:txBody>
      </p:sp>
      <p:sp>
        <p:nvSpPr>
          <p:cNvPr id="4" name="Espace réservé du numéro de diapositive 3">
            <a:extLst>
              <a:ext uri="{FF2B5EF4-FFF2-40B4-BE49-F238E27FC236}">
                <a16:creationId xmlns:a16="http://schemas.microsoft.com/office/drawing/2014/main" id="{3D17D58F-AAA6-9A1A-143A-C18D10754901}"/>
              </a:ext>
            </a:extLst>
          </p:cNvPr>
          <p:cNvSpPr>
            <a:spLocks noGrp="1"/>
          </p:cNvSpPr>
          <p:nvPr>
            <p:ph type="sldNum" sz="quarter" idx="5"/>
          </p:nvPr>
        </p:nvSpPr>
        <p:spPr/>
        <p:txBody>
          <a:bodyPr/>
          <a:lstStyle/>
          <a:p>
            <a:fld id="{5E3C2BCA-CE13-C347-ACE6-E8889E0644B7}" type="slidenum">
              <a:rPr lang="fr-FR" smtClean="0"/>
              <a:t>3</a:t>
            </a:fld>
            <a:endParaRPr lang="fr-FR"/>
          </a:p>
        </p:txBody>
      </p:sp>
    </p:spTree>
    <p:extLst>
      <p:ext uri="{BB962C8B-B14F-4D97-AF65-F5344CB8AC3E}">
        <p14:creationId xmlns:p14="http://schemas.microsoft.com/office/powerpoint/2010/main" val="125924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Réseaux Sociaux sont aujourd’hui devenus des outils incontournables de communication dans de nombreux domaines, y compris celui de la santé. </a:t>
            </a:r>
          </a:p>
          <a:p>
            <a:r>
              <a:rPr lang="fr-FR" dirty="0"/>
              <a:t>Ces plateformes peuvent jouer un rôle clé dans la diffusion de l’information médicale, la sensibilisation du public, la promotion de la santé et même parfois dans la relation professionnel – patient. </a:t>
            </a:r>
          </a:p>
          <a:p>
            <a:endParaRPr lang="fr-FR" dirty="0"/>
          </a:p>
          <a:p>
            <a:r>
              <a:rPr lang="fr-FR" dirty="0"/>
              <a:t>Les RS ont la particularité de toucher des millions de personnes rapidement et de manière ciblée. Cependant, ces canaux de diffusions posent de nouveaux défis : </a:t>
            </a:r>
          </a:p>
          <a:p>
            <a:pPr marL="171450" indent="-171450">
              <a:buFontTx/>
              <a:buChar char="-"/>
            </a:pPr>
            <a:r>
              <a:rPr lang="fr-FR" dirty="0"/>
              <a:t>Gestion de la désinformation</a:t>
            </a:r>
          </a:p>
          <a:p>
            <a:pPr marL="171450" indent="-171450">
              <a:buFontTx/>
              <a:buChar char="-"/>
            </a:pPr>
            <a:r>
              <a:rPr lang="fr-FR" dirty="0"/>
              <a:t>Protection des données de santé / ou données confidentielles</a:t>
            </a:r>
          </a:p>
          <a:p>
            <a:pPr marL="171450" indent="-171450">
              <a:buFontTx/>
              <a:buChar char="-"/>
            </a:pPr>
            <a:r>
              <a:rPr lang="fr-FR" dirty="0"/>
              <a:t>L’encadrement des professionnels de santé, etc…</a:t>
            </a:r>
          </a:p>
          <a:p>
            <a:pPr marL="171450" indent="-171450">
              <a:buFontTx/>
              <a:buChar char="-"/>
            </a:pPr>
            <a:endParaRPr lang="fr-FR" dirty="0"/>
          </a:p>
          <a:p>
            <a:pPr marL="0" indent="0">
              <a:buFontTx/>
              <a:buNone/>
            </a:pPr>
            <a:r>
              <a:rPr lang="fr-FR" dirty="0"/>
              <a:t>Fondation Descartes : https://</a:t>
            </a:r>
            <a:r>
              <a:rPr lang="fr-FR" dirty="0" err="1"/>
              <a:t>www.fondationdescartes.org</a:t>
            </a:r>
            <a:r>
              <a:rPr lang="fr-FR" dirty="0"/>
              <a:t>/2024/03/revivez-le-colloque-desinformation-en-sante-defis-et-perspectives-pour-une-information-fiable/</a:t>
            </a:r>
          </a:p>
          <a:p>
            <a:pPr marL="0" indent="0">
              <a:buFontTx/>
              <a:buNone/>
            </a:pPr>
            <a:endParaRPr lang="fr-FR" dirty="0"/>
          </a:p>
          <a:p>
            <a:pPr marL="0" indent="0">
              <a:buFontTx/>
              <a:buNone/>
            </a:pPr>
            <a:r>
              <a:rPr lang="fr-FR" dirty="0"/>
              <a:t>Vecteurs de l’information en santé :</a:t>
            </a:r>
          </a:p>
          <a:p>
            <a:pPr marL="171450" indent="-171450">
              <a:buFontTx/>
              <a:buChar char="-"/>
            </a:pPr>
            <a:r>
              <a:rPr lang="fr-FR" dirty="0"/>
              <a:t>Médecin</a:t>
            </a:r>
          </a:p>
          <a:p>
            <a:pPr marL="171450" indent="-171450">
              <a:buFontTx/>
              <a:buChar char="-"/>
            </a:pPr>
            <a:r>
              <a:rPr lang="fr-FR" dirty="0"/>
              <a:t>Médias nationaux, régionaux ou locaux</a:t>
            </a:r>
          </a:p>
          <a:p>
            <a:pPr marL="171450" indent="-171450">
              <a:buFontTx/>
              <a:buChar char="-"/>
            </a:pPr>
            <a:r>
              <a:rPr lang="fr-FR" dirty="0"/>
              <a:t>RS</a:t>
            </a:r>
          </a:p>
          <a:p>
            <a:pPr marL="171450" indent="-171450">
              <a:buFontTx/>
              <a:buChar char="-"/>
            </a:pPr>
            <a:endParaRPr lang="fr-FR" dirty="0"/>
          </a:p>
          <a:p>
            <a:pPr marL="0" indent="0">
              <a:buFontTx/>
              <a:buNone/>
            </a:pPr>
            <a:r>
              <a:rPr lang="fr-FR" dirty="0"/>
              <a:t>Indice de confiance de l’information : </a:t>
            </a:r>
          </a:p>
          <a:p>
            <a:pPr marL="171450" indent="-171450">
              <a:buFontTx/>
              <a:buChar char="-"/>
            </a:pPr>
            <a:r>
              <a:rPr lang="fr-FR" dirty="0"/>
              <a:t>Médecin, pharmacien, organismes de santé très majoritaire</a:t>
            </a:r>
          </a:p>
          <a:p>
            <a:pPr marL="171450" indent="-171450">
              <a:buFontTx/>
              <a:buChar char="-"/>
            </a:pPr>
            <a:r>
              <a:rPr lang="fr-FR" dirty="0"/>
              <a:t>Médias 29%)</a:t>
            </a:r>
          </a:p>
          <a:p>
            <a:pPr marL="171450" indent="-171450">
              <a:buFontTx/>
              <a:buChar char="-"/>
            </a:pPr>
            <a:r>
              <a:rPr lang="fr-FR" dirty="0"/>
              <a:t>RS</a:t>
            </a:r>
          </a:p>
          <a:p>
            <a:pPr marL="0" indent="0">
              <a:buFontTx/>
              <a:buNone/>
            </a:pPr>
            <a:endParaRPr lang="fr-FR" dirty="0"/>
          </a:p>
          <a:p>
            <a:pPr marL="0" indent="0">
              <a:buFontTx/>
              <a:buNone/>
            </a:pPr>
            <a:r>
              <a:rPr lang="fr-FR" dirty="0"/>
              <a:t>Plus les personnes déclarent s’informer via les RS, moins bonnes sont leurs connaissances en santé (selon l’indice de connaissance en santé définie dans l’étude). C’est l’inverse pour les personnes prenant une information vers les médecins ou les médias généraux.</a:t>
            </a:r>
          </a:p>
          <a:p>
            <a:pPr marL="0" indent="0">
              <a:buFontTx/>
              <a:buNone/>
            </a:pPr>
            <a:endParaRPr lang="fr-FR" dirty="0"/>
          </a:p>
          <a:p>
            <a:pPr marL="0" indent="0">
              <a:buFontTx/>
              <a:buNone/>
            </a:pPr>
            <a:r>
              <a:rPr lang="fr-FR" dirty="0"/>
              <a:t>Ces corrélations sont « toutes choses égales par ailleurs », c’est-à-dire que le critère âge n’a pas d’influence significative.</a:t>
            </a:r>
          </a:p>
          <a:p>
            <a:pPr marL="0" indent="0">
              <a:buFontTx/>
              <a:buNone/>
            </a:pPr>
            <a:endParaRPr lang="fr-FR" dirty="0"/>
          </a:p>
          <a:p>
            <a:pPr marL="0" indent="0">
              <a:buFontTx/>
              <a:buNone/>
            </a:pPr>
            <a:r>
              <a:rPr lang="fr-FR" dirty="0"/>
              <a:t>Conclusion : </a:t>
            </a:r>
          </a:p>
          <a:p>
            <a:pPr marL="171450" indent="-171450">
              <a:buFontTx/>
              <a:buChar char="-"/>
            </a:pPr>
            <a:r>
              <a:rPr lang="fr-FR" dirty="0"/>
              <a:t>Gérer la désinformation par les plateformes : identifier les contenus et les maitriser (</a:t>
            </a:r>
            <a:r>
              <a:rPr lang="fr-FR" dirty="0" err="1"/>
              <a:t>algorythme</a:t>
            </a:r>
            <a:r>
              <a:rPr lang="fr-FR" dirty="0"/>
              <a:t> / contrôle humain formé)</a:t>
            </a:r>
          </a:p>
          <a:p>
            <a:pPr marL="171450" indent="-171450">
              <a:buFontTx/>
              <a:buChar char="-"/>
            </a:pPr>
            <a:r>
              <a:rPr lang="fr-FR" dirty="0"/>
              <a:t>S’appuyer sur les « influenceurs » avec formation médicale ou </a:t>
            </a:r>
            <a:r>
              <a:rPr lang="fr-FR" dirty="0" err="1"/>
              <a:t>para-médicale</a:t>
            </a:r>
            <a:r>
              <a:rPr lang="fr-FR" dirty="0"/>
              <a:t>. </a:t>
            </a:r>
          </a:p>
          <a:p>
            <a:pPr marL="171450" indent="-171450">
              <a:buFontTx/>
              <a:buChar char="-"/>
            </a:pPr>
            <a:endParaRPr lang="fr-FR" dirty="0"/>
          </a:p>
          <a:p>
            <a:pPr marL="171450" indent="-171450">
              <a:buFontTx/>
              <a:buChar char="-"/>
            </a:pPr>
            <a:r>
              <a:rPr lang="fr-FR" dirty="0"/>
              <a:t>Vigilance sur le développement des thérapies alternatives et de l’</a:t>
            </a:r>
            <a:r>
              <a:rPr lang="fr-FR" dirty="0" err="1"/>
              <a:t>esotérisme</a:t>
            </a:r>
            <a:r>
              <a:rPr lang="fr-FR" dirty="0"/>
              <a:t>, notamment celles dont les préceptes éloignent explicitement les utilisateurs des méthodes conventionnelles. </a:t>
            </a:r>
          </a:p>
        </p:txBody>
      </p:sp>
      <p:sp>
        <p:nvSpPr>
          <p:cNvPr id="4" name="Espace réservé du numéro de diapositive 3"/>
          <p:cNvSpPr>
            <a:spLocks noGrp="1"/>
          </p:cNvSpPr>
          <p:nvPr>
            <p:ph type="sldNum" sz="quarter" idx="5"/>
          </p:nvPr>
        </p:nvSpPr>
        <p:spPr/>
        <p:txBody>
          <a:bodyPr/>
          <a:lstStyle/>
          <a:p>
            <a:fld id="{5E3C2BCA-CE13-C347-ACE6-E8889E0644B7}" type="slidenum">
              <a:rPr lang="fr-FR" smtClean="0"/>
              <a:t>4</a:t>
            </a:fld>
            <a:endParaRPr lang="fr-FR"/>
          </a:p>
        </p:txBody>
      </p:sp>
    </p:spTree>
    <p:extLst>
      <p:ext uri="{BB962C8B-B14F-4D97-AF65-F5344CB8AC3E}">
        <p14:creationId xmlns:p14="http://schemas.microsoft.com/office/powerpoint/2010/main" val="3556700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4A45B-E008-7F74-9B60-829D275E6F7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4337A89-544D-F017-D8E6-632C0834025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BAE1EEE5-2717-212A-77FB-C0620B2EDD16}"/>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430C476A-0335-3A60-39AC-3995D15B2ADD}"/>
              </a:ext>
            </a:extLst>
          </p:cNvPr>
          <p:cNvSpPr>
            <a:spLocks noGrp="1"/>
          </p:cNvSpPr>
          <p:nvPr>
            <p:ph type="sldNum" sz="quarter" idx="5"/>
          </p:nvPr>
        </p:nvSpPr>
        <p:spPr/>
        <p:txBody>
          <a:bodyPr/>
          <a:lstStyle/>
          <a:p>
            <a:fld id="{5E3C2BCA-CE13-C347-ACE6-E8889E0644B7}" type="slidenum">
              <a:rPr lang="fr-FR" smtClean="0"/>
              <a:t>5</a:t>
            </a:fld>
            <a:endParaRPr lang="fr-FR"/>
          </a:p>
        </p:txBody>
      </p:sp>
    </p:spTree>
    <p:extLst>
      <p:ext uri="{BB962C8B-B14F-4D97-AF65-F5344CB8AC3E}">
        <p14:creationId xmlns:p14="http://schemas.microsoft.com/office/powerpoint/2010/main" val="3454542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A1E7E-5A15-E1B3-21E0-57520BA7AF60}"/>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2601C09-C2EB-092C-8198-901EF73DA5E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43F830AD-DD08-953F-5DB1-0F9EF4937EA9}"/>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3E535691-6A2B-C091-D2AD-F4573C768899}"/>
              </a:ext>
            </a:extLst>
          </p:cNvPr>
          <p:cNvSpPr>
            <a:spLocks noGrp="1"/>
          </p:cNvSpPr>
          <p:nvPr>
            <p:ph type="sldNum" sz="quarter" idx="5"/>
          </p:nvPr>
        </p:nvSpPr>
        <p:spPr/>
        <p:txBody>
          <a:bodyPr/>
          <a:lstStyle/>
          <a:p>
            <a:fld id="{5E3C2BCA-CE13-C347-ACE6-E8889E0644B7}" type="slidenum">
              <a:rPr lang="fr-FR" smtClean="0"/>
              <a:t>6</a:t>
            </a:fld>
            <a:endParaRPr lang="fr-FR"/>
          </a:p>
        </p:txBody>
      </p:sp>
    </p:spTree>
    <p:extLst>
      <p:ext uri="{BB962C8B-B14F-4D97-AF65-F5344CB8AC3E}">
        <p14:creationId xmlns:p14="http://schemas.microsoft.com/office/powerpoint/2010/main" val="3635066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95E88F-8FB0-B6AB-8B29-DB9E06C779A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A9CEB62-68D1-970D-282F-55B44994F5F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FF93BD50-9CA4-ECF6-EE52-FFC9B8C874BF}"/>
              </a:ext>
            </a:extLst>
          </p:cNvPr>
          <p:cNvSpPr>
            <a:spLocks noGrp="1"/>
          </p:cNvSpPr>
          <p:nvPr>
            <p:ph type="body" idx="1"/>
          </p:nvPr>
        </p:nvSpPr>
        <p:spPr/>
        <p:txBody>
          <a:bodyPr/>
          <a:lstStyle/>
          <a:p>
            <a:r>
              <a:rPr lang="fr-FR" dirty="0"/>
              <a:t>Lien avec le débat organisé =&gt; Temps de consultation limité + pratique évolutive (coordination en santé) =&gt; développement du temps d’écoute du patient, « accepter les croyances » du patient, diffuser une information validée : s’appuyer sur des outils numériques comme : </a:t>
            </a:r>
          </a:p>
          <a:p>
            <a:pPr marL="171450" indent="-171450">
              <a:buFontTx/>
              <a:buChar char="-"/>
            </a:pPr>
            <a:r>
              <a:rPr lang="fr-FR" dirty="0"/>
              <a:t>No </a:t>
            </a:r>
            <a:r>
              <a:rPr lang="fr-FR" dirty="0" err="1"/>
              <a:t>FakeMed</a:t>
            </a:r>
            <a:endParaRPr lang="fr-FR" dirty="0"/>
          </a:p>
          <a:p>
            <a:pPr marL="171450" indent="-171450">
              <a:buFontTx/>
              <a:buChar char="-"/>
            </a:pPr>
            <a:r>
              <a:rPr lang="fr-FR" dirty="0" err="1"/>
              <a:t>PédiaSanté</a:t>
            </a:r>
            <a:endParaRPr lang="fr-FR" dirty="0"/>
          </a:p>
          <a:p>
            <a:pPr marL="171450" indent="-171450">
              <a:buFontTx/>
              <a:buChar char="-"/>
            </a:pPr>
            <a:r>
              <a:rPr lang="fr-FR" dirty="0" err="1"/>
              <a:t>MaletteMaeva</a:t>
            </a:r>
            <a:endParaRPr lang="fr-FR" dirty="0"/>
          </a:p>
          <a:p>
            <a:pPr marL="171450" indent="-171450">
              <a:buFontTx/>
              <a:buChar char="-"/>
            </a:pPr>
            <a:endParaRPr lang="fr-FR" dirty="0"/>
          </a:p>
        </p:txBody>
      </p:sp>
      <p:sp>
        <p:nvSpPr>
          <p:cNvPr id="4" name="Espace réservé du numéro de diapositive 3">
            <a:extLst>
              <a:ext uri="{FF2B5EF4-FFF2-40B4-BE49-F238E27FC236}">
                <a16:creationId xmlns:a16="http://schemas.microsoft.com/office/drawing/2014/main" id="{4E2832A6-137B-48B4-CFBC-E511ADBBDE48}"/>
              </a:ext>
            </a:extLst>
          </p:cNvPr>
          <p:cNvSpPr>
            <a:spLocks noGrp="1"/>
          </p:cNvSpPr>
          <p:nvPr>
            <p:ph type="sldNum" sz="quarter" idx="5"/>
          </p:nvPr>
        </p:nvSpPr>
        <p:spPr/>
        <p:txBody>
          <a:bodyPr/>
          <a:lstStyle/>
          <a:p>
            <a:fld id="{5E3C2BCA-CE13-C347-ACE6-E8889E0644B7}" type="slidenum">
              <a:rPr lang="fr-FR" smtClean="0"/>
              <a:t>7</a:t>
            </a:fld>
            <a:endParaRPr lang="fr-FR"/>
          </a:p>
        </p:txBody>
      </p:sp>
    </p:spTree>
    <p:extLst>
      <p:ext uri="{BB962C8B-B14F-4D97-AF65-F5344CB8AC3E}">
        <p14:creationId xmlns:p14="http://schemas.microsoft.com/office/powerpoint/2010/main" val="216165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95E88F-8FB0-B6AB-8B29-DB9E06C779A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A9CEB62-68D1-970D-282F-55B44994F5F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FF93BD50-9CA4-ECF6-EE52-FFC9B8C874BF}"/>
              </a:ext>
            </a:extLst>
          </p:cNvPr>
          <p:cNvSpPr>
            <a:spLocks noGrp="1"/>
          </p:cNvSpPr>
          <p:nvPr>
            <p:ph type="body" idx="1"/>
          </p:nvPr>
        </p:nvSpPr>
        <p:spPr/>
        <p:txBody>
          <a:bodyPr/>
          <a:lstStyle/>
          <a:p>
            <a:pPr marL="171450" indent="-171450">
              <a:buFontTx/>
              <a:buChar char="-"/>
            </a:pPr>
            <a:endParaRPr lang="fr-FR" dirty="0"/>
          </a:p>
        </p:txBody>
      </p:sp>
      <p:sp>
        <p:nvSpPr>
          <p:cNvPr id="4" name="Espace réservé du numéro de diapositive 3">
            <a:extLst>
              <a:ext uri="{FF2B5EF4-FFF2-40B4-BE49-F238E27FC236}">
                <a16:creationId xmlns:a16="http://schemas.microsoft.com/office/drawing/2014/main" id="{4E2832A6-137B-48B4-CFBC-E511ADBBDE48}"/>
              </a:ext>
            </a:extLst>
          </p:cNvPr>
          <p:cNvSpPr>
            <a:spLocks noGrp="1"/>
          </p:cNvSpPr>
          <p:nvPr>
            <p:ph type="sldNum" sz="quarter" idx="5"/>
          </p:nvPr>
        </p:nvSpPr>
        <p:spPr/>
        <p:txBody>
          <a:bodyPr/>
          <a:lstStyle/>
          <a:p>
            <a:fld id="{5E3C2BCA-CE13-C347-ACE6-E8889E0644B7}" type="slidenum">
              <a:rPr lang="fr-FR" smtClean="0"/>
              <a:t>8</a:t>
            </a:fld>
            <a:endParaRPr lang="fr-FR"/>
          </a:p>
        </p:txBody>
      </p:sp>
    </p:spTree>
    <p:extLst>
      <p:ext uri="{BB962C8B-B14F-4D97-AF65-F5344CB8AC3E}">
        <p14:creationId xmlns:p14="http://schemas.microsoft.com/office/powerpoint/2010/main" val="46376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3A8D6-B9CF-2694-6296-7E1CA4531AE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B4654FA-5695-1413-A2E5-4409A6D3C3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5D3A306-B7B0-5EC0-FAEB-6EE4E4E57D3B}"/>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5" name="Espace réservé du pied de page 4">
            <a:extLst>
              <a:ext uri="{FF2B5EF4-FFF2-40B4-BE49-F238E27FC236}">
                <a16:creationId xmlns:a16="http://schemas.microsoft.com/office/drawing/2014/main" id="{383B7D79-BBD9-712B-1757-300C92A528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B63241-126C-D21E-AB1E-DC7416C67CC7}"/>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1695009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73708D-0866-E6C3-E072-2705E281547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8D37644-14E1-D8CF-7503-0BB7558F8B4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3E0E016-0B46-A6D7-CB92-02374FBF1EDD}"/>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5" name="Espace réservé du pied de page 4">
            <a:extLst>
              <a:ext uri="{FF2B5EF4-FFF2-40B4-BE49-F238E27FC236}">
                <a16:creationId xmlns:a16="http://schemas.microsoft.com/office/drawing/2014/main" id="{89DA78D0-31C0-418A-10D7-7EEDAF10D6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6351999-69F2-44D4-5F5D-19A4BDC8BAC9}"/>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1275063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03FABE1-B553-D7FB-619A-0A16ABDD809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5D0E766-01D1-93C7-A071-71F3C5EC606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0B4E2C-3445-16DA-A42B-0859E272C361}"/>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5" name="Espace réservé du pied de page 4">
            <a:extLst>
              <a:ext uri="{FF2B5EF4-FFF2-40B4-BE49-F238E27FC236}">
                <a16:creationId xmlns:a16="http://schemas.microsoft.com/office/drawing/2014/main" id="{088611D2-5F6F-006A-580A-ABDD9273EBF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3D0159-4D82-4EBD-543A-69C51922C1A6}"/>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236905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34DA2F-3806-1042-977F-DC81A737449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1EF8501-E91C-8E3C-4182-EB88ACDEC52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C8B50C-97D9-90CD-FA70-781E9B46ED66}"/>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5" name="Espace réservé du pied de page 4">
            <a:extLst>
              <a:ext uri="{FF2B5EF4-FFF2-40B4-BE49-F238E27FC236}">
                <a16:creationId xmlns:a16="http://schemas.microsoft.com/office/drawing/2014/main" id="{27FA695C-132E-6563-AD20-DEDBD0034BB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5FBEA8B-91E7-09BE-F723-FACF24AF2EF9}"/>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3804361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073DDF-7A30-201D-D401-E8E84B09C27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FF11F46-376C-9BDF-6835-53C6CD58837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7402300-B5D5-1C8E-922C-D948CF672EA3}"/>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5" name="Espace réservé du pied de page 4">
            <a:extLst>
              <a:ext uri="{FF2B5EF4-FFF2-40B4-BE49-F238E27FC236}">
                <a16:creationId xmlns:a16="http://schemas.microsoft.com/office/drawing/2014/main" id="{D97A94C8-6180-2CD7-3D5D-AFFCB1CBC46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1F0649-F451-2875-7710-66ED56FC8202}"/>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4283264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3F7B42-3806-8203-39A1-1716F5598F6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4301DF0-A499-A8AF-891E-CBD9392839A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7ADE9FA-40BB-1B19-1F07-EE48744BC06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9506923-CABE-0AD5-C114-FA0B899F8355}"/>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6" name="Espace réservé du pied de page 5">
            <a:extLst>
              <a:ext uri="{FF2B5EF4-FFF2-40B4-BE49-F238E27FC236}">
                <a16:creationId xmlns:a16="http://schemas.microsoft.com/office/drawing/2014/main" id="{45C73309-3646-9F52-6FA8-C0EB2F539DB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74895E8-5945-3694-8EC6-D0648A6A4D94}"/>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152472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48E137-9DF1-3C3A-8E23-F7B8AECA2BA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C06137C-CCE9-2759-3794-1D364D9E54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9FB1890-F487-5F83-0C23-E684D36F3BE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8ACB085-F16A-C02D-323F-B416150144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C9AEFCB-7CD2-CA34-D4B1-A2472DD7610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B654496-D07A-3C34-B602-80159A4DAE45}"/>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8" name="Espace réservé du pied de page 7">
            <a:extLst>
              <a:ext uri="{FF2B5EF4-FFF2-40B4-BE49-F238E27FC236}">
                <a16:creationId xmlns:a16="http://schemas.microsoft.com/office/drawing/2014/main" id="{B3FCD4A5-318A-7869-1763-54DC92BFAFF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6270352-A725-FC26-252F-41DC8A36836F}"/>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2433268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A1ED03-DE52-6492-1996-A784F7BCD3F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850B276-5D15-6138-0DE5-6F5F4EC6ECC1}"/>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4" name="Espace réservé du pied de page 3">
            <a:extLst>
              <a:ext uri="{FF2B5EF4-FFF2-40B4-BE49-F238E27FC236}">
                <a16:creationId xmlns:a16="http://schemas.microsoft.com/office/drawing/2014/main" id="{3A6D59E4-C2BA-2D95-75B9-830D9E6A697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830E7E-B063-C92A-27CE-479D6D79BF70}"/>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2777865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268584F-52CA-873E-63D9-796D04E337FE}"/>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3" name="Espace réservé du pied de page 2">
            <a:extLst>
              <a:ext uri="{FF2B5EF4-FFF2-40B4-BE49-F238E27FC236}">
                <a16:creationId xmlns:a16="http://schemas.microsoft.com/office/drawing/2014/main" id="{6F26BE72-5C74-6FD8-BE50-3AC5AE48502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7A8A574-53FF-B8B4-B75A-92FAEF098B92}"/>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3719827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BFFEBE-D17E-D375-0FC0-3A8C112B86B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8D34B6A-64FC-BBF0-ECBD-6671C48653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1A5B723-3B70-FC82-7DB0-FD180A021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335A0D6-69D6-787B-9ECF-031AADC2FF7B}"/>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6" name="Espace réservé du pied de page 5">
            <a:extLst>
              <a:ext uri="{FF2B5EF4-FFF2-40B4-BE49-F238E27FC236}">
                <a16:creationId xmlns:a16="http://schemas.microsoft.com/office/drawing/2014/main" id="{83029735-F57D-DE9D-2A80-64EBBA5EE8B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B265733-3C7F-777C-59B8-FA00533948AE}"/>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220597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D3E6D-3424-23E7-C1FE-DB9C9BB1812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18022C7-6B02-9501-1779-6D8330B6C6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923B792-67B9-1C41-0309-9ABF28C1CF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E31298C-EE0D-2C59-81D3-7545371124E2}"/>
              </a:ext>
            </a:extLst>
          </p:cNvPr>
          <p:cNvSpPr>
            <a:spLocks noGrp="1"/>
          </p:cNvSpPr>
          <p:nvPr>
            <p:ph type="dt" sz="half" idx="10"/>
          </p:nvPr>
        </p:nvSpPr>
        <p:spPr/>
        <p:txBody>
          <a:bodyPr/>
          <a:lstStyle/>
          <a:p>
            <a:fld id="{84D62296-8B9E-7B43-9D25-980776000FEA}" type="datetimeFigureOut">
              <a:rPr lang="fr-FR" smtClean="0"/>
              <a:t>28/11/2024</a:t>
            </a:fld>
            <a:endParaRPr lang="fr-FR"/>
          </a:p>
        </p:txBody>
      </p:sp>
      <p:sp>
        <p:nvSpPr>
          <p:cNvPr id="6" name="Espace réservé du pied de page 5">
            <a:extLst>
              <a:ext uri="{FF2B5EF4-FFF2-40B4-BE49-F238E27FC236}">
                <a16:creationId xmlns:a16="http://schemas.microsoft.com/office/drawing/2014/main" id="{60A82DBA-0FAE-6BF3-6980-8E5FAA41884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53C5F1D-0997-5B6B-CE6D-59253F7E6269}"/>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3870635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77D71BF-F52E-9255-586F-AA01729607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18CEA6A-BD0A-DA51-B8FD-6CF4CC8858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FC3167-32B4-A930-8FDA-AFFB351B12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D62296-8B9E-7B43-9D25-980776000FEA}" type="datetimeFigureOut">
              <a:rPr lang="fr-FR" smtClean="0"/>
              <a:t>28/11/2024</a:t>
            </a:fld>
            <a:endParaRPr lang="fr-FR"/>
          </a:p>
        </p:txBody>
      </p:sp>
      <p:sp>
        <p:nvSpPr>
          <p:cNvPr id="5" name="Espace réservé du pied de page 4">
            <a:extLst>
              <a:ext uri="{FF2B5EF4-FFF2-40B4-BE49-F238E27FC236}">
                <a16:creationId xmlns:a16="http://schemas.microsoft.com/office/drawing/2014/main" id="{BDB72BBE-BA7C-0DED-B539-4CC5EA6757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4CE90FD-69A7-AF59-CE50-F1F95BE5EA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566F97-2D0D-8646-989E-519DB3E50C9A}" type="slidenum">
              <a:rPr lang="fr-FR" smtClean="0"/>
              <a:t>‹N°›</a:t>
            </a:fld>
            <a:endParaRPr lang="fr-FR"/>
          </a:p>
        </p:txBody>
      </p:sp>
    </p:spTree>
    <p:extLst>
      <p:ext uri="{BB962C8B-B14F-4D97-AF65-F5344CB8AC3E}">
        <p14:creationId xmlns:p14="http://schemas.microsoft.com/office/powerpoint/2010/main" val="2398516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lipse 6">
            <a:extLst>
              <a:ext uri="{FF2B5EF4-FFF2-40B4-BE49-F238E27FC236}">
                <a16:creationId xmlns:a16="http://schemas.microsoft.com/office/drawing/2014/main" id="{2096EDCB-A172-1C5E-BB3D-31821757C028}"/>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B0920FE-B3F1-5291-D881-8E0DEF530384}"/>
              </a:ext>
            </a:extLst>
          </p:cNvPr>
          <p:cNvSpPr>
            <a:spLocks noGrp="1"/>
          </p:cNvSpPr>
          <p:nvPr>
            <p:ph type="ctrTitle"/>
          </p:nvPr>
        </p:nvSpPr>
        <p:spPr>
          <a:xfrm>
            <a:off x="1524000" y="2321759"/>
            <a:ext cx="9144000" cy="1817087"/>
          </a:xfrm>
        </p:spPr>
        <p:txBody>
          <a:bodyPr>
            <a:normAutofit fontScale="90000"/>
          </a:bodyPr>
          <a:lstStyle/>
          <a:p>
            <a:r>
              <a:rPr lang="fr-FR" b="1" dirty="0">
                <a:latin typeface="Avenir Book" panose="02000503020000020003" pitchFamily="2" charset="0"/>
              </a:rPr>
              <a:t>L1 SPS </a:t>
            </a:r>
            <a:br>
              <a:rPr lang="fr-FR" b="1" dirty="0">
                <a:latin typeface="Avenir Book" panose="02000503020000020003" pitchFamily="2" charset="0"/>
              </a:rPr>
            </a:br>
            <a:r>
              <a:rPr lang="fr-FR" b="1" dirty="0">
                <a:latin typeface="Avenir Book" panose="02000503020000020003" pitchFamily="2" charset="0"/>
              </a:rPr>
              <a:t> Expression Communication</a:t>
            </a:r>
          </a:p>
        </p:txBody>
      </p:sp>
      <p:sp>
        <p:nvSpPr>
          <p:cNvPr id="3" name="Sous-titre 2">
            <a:extLst>
              <a:ext uri="{FF2B5EF4-FFF2-40B4-BE49-F238E27FC236}">
                <a16:creationId xmlns:a16="http://schemas.microsoft.com/office/drawing/2014/main" id="{58CA50DE-658E-2E32-FF64-5C45A904E8FB}"/>
              </a:ext>
            </a:extLst>
          </p:cNvPr>
          <p:cNvSpPr>
            <a:spLocks noGrp="1"/>
          </p:cNvSpPr>
          <p:nvPr>
            <p:ph type="subTitle" idx="1"/>
          </p:nvPr>
        </p:nvSpPr>
        <p:spPr>
          <a:xfrm>
            <a:off x="1524000" y="4617554"/>
            <a:ext cx="9144000" cy="405496"/>
          </a:xfrm>
        </p:spPr>
        <p:txBody>
          <a:bodyPr>
            <a:normAutofit/>
          </a:bodyPr>
          <a:lstStyle/>
          <a:p>
            <a:r>
              <a:rPr lang="fr-FR" sz="2000" dirty="0">
                <a:latin typeface="Avenir Book" panose="02000503020000020003" pitchFamily="2" charset="0"/>
              </a:rPr>
              <a:t>2024 - 2025</a:t>
            </a:r>
          </a:p>
        </p:txBody>
      </p:sp>
      <p:pic>
        <p:nvPicPr>
          <p:cNvPr id="6" name="Image 5" descr="Une image contenant Police, Graphique, logo, cercle&#10;&#10;Description générée automatiquement">
            <a:extLst>
              <a:ext uri="{FF2B5EF4-FFF2-40B4-BE49-F238E27FC236}">
                <a16:creationId xmlns:a16="http://schemas.microsoft.com/office/drawing/2014/main" id="{BCC96561-696F-FB2B-89FB-20E371BD32A3}"/>
              </a:ext>
            </a:extLst>
          </p:cNvPr>
          <p:cNvPicPr>
            <a:picLocks noChangeAspect="1"/>
          </p:cNvPicPr>
          <p:nvPr/>
        </p:nvPicPr>
        <p:blipFill>
          <a:blip r:embed="rId2"/>
          <a:stretch>
            <a:fillRect/>
          </a:stretch>
        </p:blipFill>
        <p:spPr>
          <a:xfrm>
            <a:off x="4177699" y="5501758"/>
            <a:ext cx="3836601" cy="1087740"/>
          </a:xfrm>
          <a:prstGeom prst="rect">
            <a:avLst/>
          </a:prstGeom>
        </p:spPr>
      </p:pic>
    </p:spTree>
    <p:extLst>
      <p:ext uri="{BB962C8B-B14F-4D97-AF65-F5344CB8AC3E}">
        <p14:creationId xmlns:p14="http://schemas.microsoft.com/office/powerpoint/2010/main" val="2783196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828FF-1B07-6886-1BDA-9D39CC33A864}"/>
            </a:ext>
          </a:extLst>
        </p:cNvPr>
        <p:cNvGrpSpPr/>
        <p:nvPr/>
      </p:nvGrpSpPr>
      <p:grpSpPr>
        <a:xfrm>
          <a:off x="0" y="0"/>
          <a:ext cx="0" cy="0"/>
          <a:chOff x="0" y="0"/>
          <a:chExt cx="0" cy="0"/>
        </a:xfrm>
      </p:grpSpPr>
      <p:sp>
        <p:nvSpPr>
          <p:cNvPr id="4" name="Ellipse 3">
            <a:extLst>
              <a:ext uri="{FF2B5EF4-FFF2-40B4-BE49-F238E27FC236}">
                <a16:creationId xmlns:a16="http://schemas.microsoft.com/office/drawing/2014/main" id="{BB2A9F78-D566-E5C7-B483-76A284ABC995}"/>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563D1212-111E-ECF6-34B9-25DEE60742D1}"/>
              </a:ext>
            </a:extLst>
          </p:cNvPr>
          <p:cNvSpPr>
            <a:spLocks noGrp="1"/>
          </p:cNvSpPr>
          <p:nvPr>
            <p:ph type="title"/>
          </p:nvPr>
        </p:nvSpPr>
        <p:spPr>
          <a:xfrm>
            <a:off x="-187828" y="847978"/>
            <a:ext cx="3120214" cy="1325563"/>
          </a:xfrm>
        </p:spPr>
        <p:txBody>
          <a:bodyPr>
            <a:normAutofit/>
          </a:bodyPr>
          <a:lstStyle/>
          <a:p>
            <a:r>
              <a:rPr lang="fr-FR" sz="3600" dirty="0">
                <a:latin typeface="Avenir Book" panose="02000503020000020003" pitchFamily="2" charset="0"/>
              </a:rPr>
              <a:t>CM 3</a:t>
            </a:r>
          </a:p>
        </p:txBody>
      </p:sp>
      <p:pic>
        <p:nvPicPr>
          <p:cNvPr id="12" name="Image 11" descr="Une image contenant motif, pixel&#10;&#10;Description générée automatiquement">
            <a:extLst>
              <a:ext uri="{FF2B5EF4-FFF2-40B4-BE49-F238E27FC236}">
                <a16:creationId xmlns:a16="http://schemas.microsoft.com/office/drawing/2014/main" id="{E9248B54-D3E6-5382-83C5-56997FACC552}"/>
              </a:ext>
            </a:extLst>
          </p:cNvPr>
          <p:cNvPicPr>
            <a:picLocks noChangeAspect="1"/>
          </p:cNvPicPr>
          <p:nvPr/>
        </p:nvPicPr>
        <p:blipFill>
          <a:blip r:embed="rId3"/>
          <a:stretch>
            <a:fillRect/>
          </a:stretch>
        </p:blipFill>
        <p:spPr>
          <a:xfrm>
            <a:off x="4191000" y="1524000"/>
            <a:ext cx="3810000" cy="3810000"/>
          </a:xfrm>
          <a:prstGeom prst="rect">
            <a:avLst/>
          </a:prstGeom>
        </p:spPr>
      </p:pic>
    </p:spTree>
    <p:extLst>
      <p:ext uri="{BB962C8B-B14F-4D97-AF65-F5344CB8AC3E}">
        <p14:creationId xmlns:p14="http://schemas.microsoft.com/office/powerpoint/2010/main" val="3719723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A55A3-EEA1-EC33-F701-29E0B5ED7EBF}"/>
            </a:ext>
          </a:extLst>
        </p:cNvPr>
        <p:cNvGrpSpPr/>
        <p:nvPr/>
      </p:nvGrpSpPr>
      <p:grpSpPr>
        <a:xfrm>
          <a:off x="0" y="0"/>
          <a:ext cx="0" cy="0"/>
          <a:chOff x="0" y="0"/>
          <a:chExt cx="0" cy="0"/>
        </a:xfrm>
      </p:grpSpPr>
      <p:sp>
        <p:nvSpPr>
          <p:cNvPr id="4" name="Ellipse 3">
            <a:extLst>
              <a:ext uri="{FF2B5EF4-FFF2-40B4-BE49-F238E27FC236}">
                <a16:creationId xmlns:a16="http://schemas.microsoft.com/office/drawing/2014/main" id="{CF95EAD2-059C-9367-61A1-E90E512903DD}"/>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A4447F0-BFDC-ACB1-40A2-EEFED1C93652}"/>
              </a:ext>
            </a:extLst>
          </p:cNvPr>
          <p:cNvSpPr>
            <a:spLocks noGrp="1"/>
          </p:cNvSpPr>
          <p:nvPr>
            <p:ph type="title"/>
          </p:nvPr>
        </p:nvSpPr>
        <p:spPr>
          <a:xfrm>
            <a:off x="-187828" y="847978"/>
            <a:ext cx="3120214" cy="1325563"/>
          </a:xfrm>
        </p:spPr>
        <p:txBody>
          <a:bodyPr>
            <a:normAutofit fontScale="90000"/>
          </a:bodyPr>
          <a:lstStyle/>
          <a:p>
            <a:r>
              <a:rPr lang="fr-FR" sz="3600" dirty="0">
                <a:latin typeface="Avenir Book" panose="02000503020000020003" pitchFamily="2" charset="0"/>
              </a:rPr>
              <a:t>CM 3</a:t>
            </a:r>
            <a:br>
              <a:rPr lang="fr-FR" sz="3600" dirty="0">
                <a:latin typeface="Avenir Book" panose="02000503020000020003" pitchFamily="2" charset="0"/>
              </a:rPr>
            </a:br>
            <a:r>
              <a:rPr lang="fr-FR" sz="3600" dirty="0">
                <a:latin typeface="Avenir Book" panose="02000503020000020003" pitchFamily="2" charset="0"/>
              </a:rPr>
              <a:t>Réseaux Sociaux</a:t>
            </a:r>
          </a:p>
        </p:txBody>
      </p:sp>
      <p:sp>
        <p:nvSpPr>
          <p:cNvPr id="3" name="Espace réservé du contenu 2">
            <a:extLst>
              <a:ext uri="{FF2B5EF4-FFF2-40B4-BE49-F238E27FC236}">
                <a16:creationId xmlns:a16="http://schemas.microsoft.com/office/drawing/2014/main" id="{40F4C992-C109-6F4D-AA4B-19F2E5881D07}"/>
              </a:ext>
            </a:extLst>
          </p:cNvPr>
          <p:cNvSpPr>
            <a:spLocks noGrp="1"/>
          </p:cNvSpPr>
          <p:nvPr>
            <p:ph idx="1"/>
          </p:nvPr>
        </p:nvSpPr>
        <p:spPr>
          <a:xfrm>
            <a:off x="3148627" y="847978"/>
            <a:ext cx="8425064" cy="4361001"/>
          </a:xfrm>
        </p:spPr>
        <p:txBody>
          <a:bodyPr>
            <a:normAutofit/>
          </a:bodyPr>
          <a:lstStyle/>
          <a:p>
            <a:r>
              <a:rPr lang="fr-FR" b="1" dirty="0"/>
              <a:t>Qu’est-ce que la désinformation ?</a:t>
            </a:r>
            <a:endParaRPr lang="fr-FR" sz="1200" i="1" dirty="0">
              <a:latin typeface="Avenir Book" panose="02000503020000020003" pitchFamily="2" charset="0"/>
            </a:endParaRPr>
          </a:p>
          <a:p>
            <a:pPr marL="0" indent="0">
              <a:buNone/>
            </a:pPr>
            <a:endParaRPr lang="fr-FR" sz="2000" i="1" dirty="0">
              <a:latin typeface="Avenir Book" panose="02000503020000020003" pitchFamily="2" charset="0"/>
            </a:endParaRPr>
          </a:p>
        </p:txBody>
      </p:sp>
      <p:sp>
        <p:nvSpPr>
          <p:cNvPr id="7" name="ZoneTexte 6">
            <a:extLst>
              <a:ext uri="{FF2B5EF4-FFF2-40B4-BE49-F238E27FC236}">
                <a16:creationId xmlns:a16="http://schemas.microsoft.com/office/drawing/2014/main" id="{3FA36EE2-F679-941D-0589-9C804963C8A0}"/>
              </a:ext>
            </a:extLst>
          </p:cNvPr>
          <p:cNvSpPr txBox="1"/>
          <p:nvPr/>
        </p:nvSpPr>
        <p:spPr>
          <a:xfrm>
            <a:off x="3490792" y="2173541"/>
            <a:ext cx="3486467" cy="369332"/>
          </a:xfrm>
          <a:prstGeom prst="rect">
            <a:avLst/>
          </a:prstGeom>
          <a:noFill/>
        </p:spPr>
        <p:txBody>
          <a:bodyPr wrap="none" rtlCol="0">
            <a:spAutoFit/>
          </a:bodyPr>
          <a:lstStyle/>
          <a:p>
            <a:r>
              <a:rPr lang="fr-FR" dirty="0"/>
              <a:t>Mésinformation ≠ désinformation</a:t>
            </a:r>
          </a:p>
        </p:txBody>
      </p:sp>
    </p:spTree>
    <p:extLst>
      <p:ext uri="{BB962C8B-B14F-4D97-AF65-F5344CB8AC3E}">
        <p14:creationId xmlns:p14="http://schemas.microsoft.com/office/powerpoint/2010/main" val="3203934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50C15E3A-FBFE-A534-EC73-711F63DE4525}"/>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7B2846B-42EE-963C-C6E4-DBDA7BBA712D}"/>
              </a:ext>
            </a:extLst>
          </p:cNvPr>
          <p:cNvSpPr>
            <a:spLocks noGrp="1"/>
          </p:cNvSpPr>
          <p:nvPr>
            <p:ph type="title"/>
          </p:nvPr>
        </p:nvSpPr>
        <p:spPr>
          <a:xfrm>
            <a:off x="-187828" y="847978"/>
            <a:ext cx="3120214" cy="1325563"/>
          </a:xfrm>
        </p:spPr>
        <p:txBody>
          <a:bodyPr>
            <a:normAutofit fontScale="90000"/>
          </a:bodyPr>
          <a:lstStyle/>
          <a:p>
            <a:r>
              <a:rPr lang="fr-FR" sz="3600" dirty="0">
                <a:latin typeface="Avenir Book" panose="02000503020000020003" pitchFamily="2" charset="0"/>
              </a:rPr>
              <a:t>CM 3</a:t>
            </a:r>
            <a:br>
              <a:rPr lang="fr-FR" sz="3600" dirty="0">
                <a:latin typeface="Avenir Book" panose="02000503020000020003" pitchFamily="2" charset="0"/>
              </a:rPr>
            </a:br>
            <a:r>
              <a:rPr lang="fr-FR" sz="3600" dirty="0">
                <a:latin typeface="Avenir Book" panose="02000503020000020003" pitchFamily="2" charset="0"/>
              </a:rPr>
              <a:t>Réseaux Sociaux</a:t>
            </a:r>
          </a:p>
        </p:txBody>
      </p:sp>
      <p:sp>
        <p:nvSpPr>
          <p:cNvPr id="3" name="Espace réservé du contenu 2">
            <a:extLst>
              <a:ext uri="{FF2B5EF4-FFF2-40B4-BE49-F238E27FC236}">
                <a16:creationId xmlns:a16="http://schemas.microsoft.com/office/drawing/2014/main" id="{DDA44C2B-DD38-C37C-BF88-88972781DB16}"/>
              </a:ext>
            </a:extLst>
          </p:cNvPr>
          <p:cNvSpPr>
            <a:spLocks noGrp="1"/>
          </p:cNvSpPr>
          <p:nvPr>
            <p:ph idx="1"/>
          </p:nvPr>
        </p:nvSpPr>
        <p:spPr>
          <a:xfrm>
            <a:off x="3148627" y="847978"/>
            <a:ext cx="8425064" cy="4361001"/>
          </a:xfrm>
        </p:spPr>
        <p:txBody>
          <a:bodyPr>
            <a:normAutofit/>
          </a:bodyPr>
          <a:lstStyle/>
          <a:p>
            <a:r>
              <a:rPr lang="fr-FR" b="1" dirty="0"/>
              <a:t>Gestion de la désinformation par les RS</a:t>
            </a:r>
            <a:endParaRPr lang="fr-FR" sz="1200" i="1" dirty="0">
              <a:latin typeface="Avenir Book" panose="02000503020000020003" pitchFamily="2" charset="0"/>
            </a:endParaRPr>
          </a:p>
          <a:p>
            <a:pPr marL="0" indent="0">
              <a:buNone/>
            </a:pPr>
            <a:endParaRPr lang="fr-FR" sz="2000" i="1" dirty="0">
              <a:latin typeface="Avenir Book" panose="02000503020000020003" pitchFamily="2" charset="0"/>
            </a:endParaRPr>
          </a:p>
        </p:txBody>
      </p:sp>
      <p:sp>
        <p:nvSpPr>
          <p:cNvPr id="5" name="ZoneTexte 4">
            <a:extLst>
              <a:ext uri="{FF2B5EF4-FFF2-40B4-BE49-F238E27FC236}">
                <a16:creationId xmlns:a16="http://schemas.microsoft.com/office/drawing/2014/main" id="{EAD59B5E-FDA3-A9FC-55BB-6C9E07267A5E}"/>
              </a:ext>
            </a:extLst>
          </p:cNvPr>
          <p:cNvSpPr txBox="1"/>
          <p:nvPr/>
        </p:nvSpPr>
        <p:spPr>
          <a:xfrm>
            <a:off x="2932386" y="1979670"/>
            <a:ext cx="8641305" cy="1754326"/>
          </a:xfrm>
          <a:prstGeom prst="rect">
            <a:avLst/>
          </a:prstGeom>
          <a:noFill/>
        </p:spPr>
        <p:txBody>
          <a:bodyPr wrap="square" rtlCol="0">
            <a:spAutoFit/>
          </a:bodyPr>
          <a:lstStyle/>
          <a:p>
            <a:r>
              <a:rPr lang="fr-FR" dirty="0"/>
              <a:t>Fondation Descartes, </a:t>
            </a:r>
            <a:r>
              <a:rPr lang="fr-FR" b="1" i="0" u="none" strike="noStrike" dirty="0">
                <a:solidFill>
                  <a:srgbClr val="2B2C28"/>
                </a:solidFill>
                <a:effectLst/>
                <a:latin typeface="Raleway" pitchFamily="2" charset="77"/>
              </a:rPr>
              <a:t>Colloque "Désinformation en santé : défis et perspectives pour une information fiable », 30/11/2023</a:t>
            </a:r>
          </a:p>
          <a:p>
            <a:endParaRPr lang="fr-FR" b="1" dirty="0">
              <a:solidFill>
                <a:srgbClr val="2B2C28"/>
              </a:solidFill>
              <a:latin typeface="Raleway" pitchFamily="2" charset="77"/>
            </a:endParaRPr>
          </a:p>
          <a:p>
            <a:r>
              <a:rPr lang="fr-FR" b="1" dirty="0"/>
              <a:t>Etude « Information et santé », p</a:t>
            </a:r>
            <a:r>
              <a:rPr lang="fr-FR" dirty="0"/>
              <a:t>ar Laurent </a:t>
            </a:r>
            <a:r>
              <a:rPr lang="fr-FR" dirty="0" err="1"/>
              <a:t>Cordonier</a:t>
            </a:r>
            <a:r>
              <a:rPr lang="fr-FR" dirty="0"/>
              <a:t>, directeur de la recherche de la Fondation Descartes</a:t>
            </a:r>
          </a:p>
          <a:p>
            <a:endParaRPr lang="fr-FR" dirty="0"/>
          </a:p>
        </p:txBody>
      </p:sp>
      <p:sp>
        <p:nvSpPr>
          <p:cNvPr id="6" name="ZoneTexte 5">
            <a:extLst>
              <a:ext uri="{FF2B5EF4-FFF2-40B4-BE49-F238E27FC236}">
                <a16:creationId xmlns:a16="http://schemas.microsoft.com/office/drawing/2014/main" id="{016C8392-2093-612D-1958-EEA86924A275}"/>
              </a:ext>
            </a:extLst>
          </p:cNvPr>
          <p:cNvSpPr txBox="1"/>
          <p:nvPr/>
        </p:nvSpPr>
        <p:spPr>
          <a:xfrm>
            <a:off x="618309" y="4089820"/>
            <a:ext cx="11233722" cy="2031325"/>
          </a:xfrm>
          <a:prstGeom prst="rect">
            <a:avLst/>
          </a:prstGeom>
          <a:noFill/>
        </p:spPr>
        <p:txBody>
          <a:bodyPr wrap="square" rtlCol="0">
            <a:spAutoFit/>
          </a:bodyPr>
          <a:lstStyle/>
          <a:p>
            <a:r>
              <a:rPr lang="fr-FR" dirty="0"/>
              <a:t>Indices de connaissances en santé : 35 affirmations testées (nutrition,  causes environnementales des cancers, vaccination et Covid-19</a:t>
            </a:r>
          </a:p>
          <a:p>
            <a:endParaRPr lang="fr-FR" dirty="0"/>
          </a:p>
          <a:p>
            <a:r>
              <a:rPr lang="fr-FR" dirty="0"/>
              <a:t>Puis rapporter ces niveaux de connaissances à des facteurs explicatifs potentiels, comme  le comportement informationnel en santé, les facteurs cognitifs (analytique vs intuitif), indice de confiance, rapport aux « thérapies alternatives », rapport à la science, croyances religieuses et métaphysiques, accès à la médecine et expériences médicales négatives, caractéristiques sociodémographiques et politiques.</a:t>
            </a:r>
          </a:p>
        </p:txBody>
      </p:sp>
    </p:spTree>
    <p:extLst>
      <p:ext uri="{BB962C8B-B14F-4D97-AF65-F5344CB8AC3E}">
        <p14:creationId xmlns:p14="http://schemas.microsoft.com/office/powerpoint/2010/main" val="1483854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C2D5F4-CCE4-9DDA-E966-5AD19413DA73}"/>
            </a:ext>
          </a:extLst>
        </p:cNvPr>
        <p:cNvGrpSpPr/>
        <p:nvPr/>
      </p:nvGrpSpPr>
      <p:grpSpPr>
        <a:xfrm>
          <a:off x="0" y="0"/>
          <a:ext cx="0" cy="0"/>
          <a:chOff x="0" y="0"/>
          <a:chExt cx="0" cy="0"/>
        </a:xfrm>
      </p:grpSpPr>
      <p:sp>
        <p:nvSpPr>
          <p:cNvPr id="4" name="Ellipse 3">
            <a:extLst>
              <a:ext uri="{FF2B5EF4-FFF2-40B4-BE49-F238E27FC236}">
                <a16:creationId xmlns:a16="http://schemas.microsoft.com/office/drawing/2014/main" id="{3A48D513-9431-9989-94DE-FCEDA17FC502}"/>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59A81248-D72A-D72A-5A9B-B7328FA88BB4}"/>
              </a:ext>
            </a:extLst>
          </p:cNvPr>
          <p:cNvSpPr>
            <a:spLocks noGrp="1"/>
          </p:cNvSpPr>
          <p:nvPr>
            <p:ph type="title"/>
          </p:nvPr>
        </p:nvSpPr>
        <p:spPr>
          <a:xfrm>
            <a:off x="-187828" y="847978"/>
            <a:ext cx="3120214" cy="1325563"/>
          </a:xfrm>
        </p:spPr>
        <p:txBody>
          <a:bodyPr>
            <a:normAutofit fontScale="90000"/>
          </a:bodyPr>
          <a:lstStyle/>
          <a:p>
            <a:r>
              <a:rPr lang="fr-FR" sz="3600" dirty="0">
                <a:latin typeface="Avenir Book" panose="02000503020000020003" pitchFamily="2" charset="0"/>
              </a:rPr>
              <a:t>CM 3</a:t>
            </a:r>
            <a:br>
              <a:rPr lang="fr-FR" sz="3600" dirty="0">
                <a:latin typeface="Avenir Book" panose="02000503020000020003" pitchFamily="2" charset="0"/>
              </a:rPr>
            </a:br>
            <a:r>
              <a:rPr lang="fr-FR" sz="3600" dirty="0">
                <a:latin typeface="Avenir Book" panose="02000503020000020003" pitchFamily="2" charset="0"/>
              </a:rPr>
              <a:t>Réseaux Sociaux</a:t>
            </a:r>
          </a:p>
        </p:txBody>
      </p:sp>
      <p:sp>
        <p:nvSpPr>
          <p:cNvPr id="3" name="Espace réservé du contenu 2">
            <a:extLst>
              <a:ext uri="{FF2B5EF4-FFF2-40B4-BE49-F238E27FC236}">
                <a16:creationId xmlns:a16="http://schemas.microsoft.com/office/drawing/2014/main" id="{AE990EE3-9F4F-A4B7-283C-38228BD41E39}"/>
              </a:ext>
            </a:extLst>
          </p:cNvPr>
          <p:cNvSpPr>
            <a:spLocks noGrp="1"/>
          </p:cNvSpPr>
          <p:nvPr>
            <p:ph idx="1"/>
          </p:nvPr>
        </p:nvSpPr>
        <p:spPr>
          <a:xfrm>
            <a:off x="3148627" y="847978"/>
            <a:ext cx="8425064" cy="4361001"/>
          </a:xfrm>
        </p:spPr>
        <p:txBody>
          <a:bodyPr>
            <a:normAutofit/>
          </a:bodyPr>
          <a:lstStyle/>
          <a:p>
            <a:r>
              <a:rPr lang="fr-FR" b="1" dirty="0"/>
              <a:t>Encadrement des professionnels de santé</a:t>
            </a:r>
            <a:endParaRPr lang="fr-FR" sz="1200" i="1" dirty="0">
              <a:latin typeface="Avenir Book" panose="02000503020000020003" pitchFamily="2" charset="0"/>
            </a:endParaRPr>
          </a:p>
          <a:p>
            <a:pPr marL="0" indent="0">
              <a:buNone/>
            </a:pPr>
            <a:endParaRPr lang="fr-FR" sz="2000" i="1" dirty="0">
              <a:latin typeface="Avenir Book" panose="02000503020000020003" pitchFamily="2" charset="0"/>
            </a:endParaRPr>
          </a:p>
        </p:txBody>
      </p:sp>
      <p:sp>
        <p:nvSpPr>
          <p:cNvPr id="5" name="ZoneTexte 4">
            <a:extLst>
              <a:ext uri="{FF2B5EF4-FFF2-40B4-BE49-F238E27FC236}">
                <a16:creationId xmlns:a16="http://schemas.microsoft.com/office/drawing/2014/main" id="{4CC42D10-48F0-FE19-2A5F-39134C175812}"/>
              </a:ext>
            </a:extLst>
          </p:cNvPr>
          <p:cNvSpPr txBox="1"/>
          <p:nvPr/>
        </p:nvSpPr>
        <p:spPr>
          <a:xfrm>
            <a:off x="2932386" y="1979670"/>
            <a:ext cx="8641305" cy="3139321"/>
          </a:xfrm>
          <a:prstGeom prst="rect">
            <a:avLst/>
          </a:prstGeom>
          <a:noFill/>
        </p:spPr>
        <p:txBody>
          <a:bodyPr wrap="square" rtlCol="0">
            <a:spAutoFit/>
          </a:bodyPr>
          <a:lstStyle/>
          <a:p>
            <a:br>
              <a:rPr lang="fr-FR" dirty="0"/>
            </a:br>
            <a:r>
              <a:rPr lang="fr-FR" b="1" i="0" u="none" strike="noStrike" dirty="0">
                <a:solidFill>
                  <a:srgbClr val="0C2050"/>
                </a:solidFill>
                <a:effectLst/>
                <a:latin typeface="Montserrat" pitchFamily="2" charset="77"/>
              </a:rPr>
              <a:t>Article 13 (article R.4127-13 du code de la santé publique)</a:t>
            </a:r>
            <a:br>
              <a:rPr lang="fr-FR" dirty="0"/>
            </a:br>
            <a:br>
              <a:rPr lang="fr-FR" dirty="0"/>
            </a:br>
            <a:r>
              <a:rPr lang="fr-FR" b="1" i="1" u="none" strike="noStrike" dirty="0">
                <a:solidFill>
                  <a:srgbClr val="0C2050"/>
                </a:solidFill>
                <a:effectLst/>
                <a:latin typeface="Montserrat" pitchFamily="2" charset="77"/>
              </a:rPr>
              <a:t>Lorsque le médecin participe à une action d'information du public à caractère éducatif, scientifique ou sanitaire, quel qu'en soit le moyen de diffusion, il ne fait état que de données confirmées, fait preuve de prudence et a le souci des répercussions de ses propos auprès du public. Il ne vise pas à tirer profit de son intervention dans le cadre de son activité professionnelle, ni à en faire bénéficier des organismes au sein desquels il exerce ou auxquels il prête son concours, ni à promouvoir une cause qui ne soit pas d'intérêt général.</a:t>
            </a:r>
            <a:endParaRPr lang="fr-FR" dirty="0"/>
          </a:p>
        </p:txBody>
      </p:sp>
    </p:spTree>
    <p:extLst>
      <p:ext uri="{BB962C8B-B14F-4D97-AF65-F5344CB8AC3E}">
        <p14:creationId xmlns:p14="http://schemas.microsoft.com/office/powerpoint/2010/main" val="3653887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4C8206-C58E-120A-149E-5B78D9E1A73A}"/>
            </a:ext>
          </a:extLst>
        </p:cNvPr>
        <p:cNvGrpSpPr/>
        <p:nvPr/>
      </p:nvGrpSpPr>
      <p:grpSpPr>
        <a:xfrm>
          <a:off x="0" y="0"/>
          <a:ext cx="0" cy="0"/>
          <a:chOff x="0" y="0"/>
          <a:chExt cx="0" cy="0"/>
        </a:xfrm>
      </p:grpSpPr>
      <p:sp>
        <p:nvSpPr>
          <p:cNvPr id="4" name="Ellipse 3">
            <a:extLst>
              <a:ext uri="{FF2B5EF4-FFF2-40B4-BE49-F238E27FC236}">
                <a16:creationId xmlns:a16="http://schemas.microsoft.com/office/drawing/2014/main" id="{CBE7D5B0-F00F-1C4A-D77F-E84D89D64E2D}"/>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1D1E87F-E236-148A-D918-371BF5E2C22F}"/>
              </a:ext>
            </a:extLst>
          </p:cNvPr>
          <p:cNvSpPr>
            <a:spLocks noGrp="1"/>
          </p:cNvSpPr>
          <p:nvPr>
            <p:ph type="title"/>
          </p:nvPr>
        </p:nvSpPr>
        <p:spPr>
          <a:xfrm>
            <a:off x="-187828" y="847978"/>
            <a:ext cx="3120214" cy="1325563"/>
          </a:xfrm>
        </p:spPr>
        <p:txBody>
          <a:bodyPr>
            <a:normAutofit fontScale="90000"/>
          </a:bodyPr>
          <a:lstStyle/>
          <a:p>
            <a:r>
              <a:rPr lang="fr-FR" sz="3600" dirty="0">
                <a:latin typeface="Avenir Book" panose="02000503020000020003" pitchFamily="2" charset="0"/>
              </a:rPr>
              <a:t>CM 3</a:t>
            </a:r>
            <a:br>
              <a:rPr lang="fr-FR" sz="3600" dirty="0">
                <a:latin typeface="Avenir Book" panose="02000503020000020003" pitchFamily="2" charset="0"/>
              </a:rPr>
            </a:br>
            <a:r>
              <a:rPr lang="fr-FR" sz="3600" dirty="0">
                <a:latin typeface="Avenir Book" panose="02000503020000020003" pitchFamily="2" charset="0"/>
              </a:rPr>
              <a:t>Réseaux Sociaux</a:t>
            </a:r>
          </a:p>
        </p:txBody>
      </p:sp>
      <p:sp>
        <p:nvSpPr>
          <p:cNvPr id="3" name="Espace réservé du contenu 2">
            <a:extLst>
              <a:ext uri="{FF2B5EF4-FFF2-40B4-BE49-F238E27FC236}">
                <a16:creationId xmlns:a16="http://schemas.microsoft.com/office/drawing/2014/main" id="{24B3FBED-A247-063F-9D09-2D512C993896}"/>
              </a:ext>
            </a:extLst>
          </p:cNvPr>
          <p:cNvSpPr>
            <a:spLocks noGrp="1"/>
          </p:cNvSpPr>
          <p:nvPr>
            <p:ph idx="1"/>
          </p:nvPr>
        </p:nvSpPr>
        <p:spPr>
          <a:xfrm>
            <a:off x="3148627" y="847978"/>
            <a:ext cx="8425064" cy="4361001"/>
          </a:xfrm>
        </p:spPr>
        <p:txBody>
          <a:bodyPr>
            <a:normAutofit/>
          </a:bodyPr>
          <a:lstStyle/>
          <a:p>
            <a:r>
              <a:rPr lang="fr-FR" b="1" dirty="0"/>
              <a:t>Encadrement des professionnels de santé</a:t>
            </a:r>
            <a:endParaRPr lang="fr-FR" sz="1200" i="1" dirty="0">
              <a:latin typeface="Avenir Book" panose="02000503020000020003" pitchFamily="2" charset="0"/>
            </a:endParaRPr>
          </a:p>
          <a:p>
            <a:pPr marL="0" indent="0">
              <a:buNone/>
            </a:pPr>
            <a:endParaRPr lang="fr-FR" sz="2000" i="1" dirty="0">
              <a:latin typeface="Avenir Book" panose="02000503020000020003" pitchFamily="2" charset="0"/>
            </a:endParaRPr>
          </a:p>
        </p:txBody>
      </p:sp>
      <p:sp>
        <p:nvSpPr>
          <p:cNvPr id="6" name="ZoneTexte 5">
            <a:extLst>
              <a:ext uri="{FF2B5EF4-FFF2-40B4-BE49-F238E27FC236}">
                <a16:creationId xmlns:a16="http://schemas.microsoft.com/office/drawing/2014/main" id="{733FA0E3-35A4-A875-A835-25ECEE2EC9D2}"/>
              </a:ext>
            </a:extLst>
          </p:cNvPr>
          <p:cNvSpPr txBox="1"/>
          <p:nvPr/>
        </p:nvSpPr>
        <p:spPr>
          <a:xfrm>
            <a:off x="3148627" y="1284828"/>
            <a:ext cx="8672050" cy="4801314"/>
          </a:xfrm>
          <a:prstGeom prst="rect">
            <a:avLst/>
          </a:prstGeom>
          <a:noFill/>
        </p:spPr>
        <p:txBody>
          <a:bodyPr wrap="square" rtlCol="0">
            <a:spAutoFit/>
          </a:bodyPr>
          <a:lstStyle/>
          <a:p>
            <a:br>
              <a:rPr lang="fr-FR" dirty="0"/>
            </a:br>
            <a:r>
              <a:rPr lang="fr-FR" b="1" i="1" u="none" strike="noStrike" dirty="0">
                <a:solidFill>
                  <a:srgbClr val="0C2050"/>
                </a:solidFill>
                <a:effectLst/>
                <a:latin typeface="Montserrat" pitchFamily="2" charset="77"/>
              </a:rPr>
              <a:t>Article 19-1 (Art. R. 4127-19-1 du code de la santé publique)</a:t>
            </a:r>
            <a:br>
              <a:rPr lang="fr-FR" dirty="0"/>
            </a:br>
            <a:br>
              <a:rPr lang="fr-FR" dirty="0"/>
            </a:br>
            <a:r>
              <a:rPr lang="fr-FR" dirty="0"/>
              <a:t>(…)</a:t>
            </a:r>
          </a:p>
          <a:p>
            <a:br>
              <a:rPr lang="fr-FR" dirty="0"/>
            </a:br>
            <a:r>
              <a:rPr lang="fr-FR" b="1" i="1" u="none" strike="noStrike" dirty="0">
                <a:solidFill>
                  <a:srgbClr val="0C2050"/>
                </a:solidFill>
                <a:effectLst/>
                <a:latin typeface="Montserrat" pitchFamily="2" charset="77"/>
              </a:rPr>
              <a:t> II. Le médecin peut également, par tout moyen, y compris sur un site internet, communiquer au public ou à des professionnels de santé, à des fins éducatives ou sanitaires, des informations scientifiquement étayées sur des questions relatives à sa discipline ou à des enjeux de santé publique. Il formule ces informations avec prudence et mesure, en respectant les obligations déontologiques, et se garde de présenter comme des données acquises des hypothèses non encore confirmées.</a:t>
            </a:r>
            <a:br>
              <a:rPr lang="fr-FR" dirty="0"/>
            </a:br>
            <a:br>
              <a:rPr lang="fr-FR" dirty="0"/>
            </a:br>
            <a:r>
              <a:rPr lang="fr-FR" b="1" i="1" u="none" strike="noStrike" dirty="0">
                <a:solidFill>
                  <a:srgbClr val="0C2050"/>
                </a:solidFill>
                <a:effectLst/>
                <a:latin typeface="Montserrat" pitchFamily="2" charset="77"/>
              </a:rPr>
              <a:t>III. Les communications mentionnées au présent article tiennent compte des recommandations émises par le conseil national de l'ordre.</a:t>
            </a:r>
            <a:endParaRPr lang="fr-FR" dirty="0"/>
          </a:p>
        </p:txBody>
      </p:sp>
    </p:spTree>
    <p:extLst>
      <p:ext uri="{BB962C8B-B14F-4D97-AF65-F5344CB8AC3E}">
        <p14:creationId xmlns:p14="http://schemas.microsoft.com/office/powerpoint/2010/main" val="2312427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16DF9-C873-1D18-D298-CA008955397C}"/>
            </a:ext>
          </a:extLst>
        </p:cNvPr>
        <p:cNvGrpSpPr/>
        <p:nvPr/>
      </p:nvGrpSpPr>
      <p:grpSpPr>
        <a:xfrm>
          <a:off x="0" y="0"/>
          <a:ext cx="0" cy="0"/>
          <a:chOff x="0" y="0"/>
          <a:chExt cx="0" cy="0"/>
        </a:xfrm>
      </p:grpSpPr>
      <p:sp>
        <p:nvSpPr>
          <p:cNvPr id="4" name="Ellipse 3">
            <a:extLst>
              <a:ext uri="{FF2B5EF4-FFF2-40B4-BE49-F238E27FC236}">
                <a16:creationId xmlns:a16="http://schemas.microsoft.com/office/drawing/2014/main" id="{15FDF154-66CF-973D-555B-29EDF7660FDB}"/>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328697F4-7C04-B7BA-1A56-CE75318BD27B}"/>
              </a:ext>
            </a:extLst>
          </p:cNvPr>
          <p:cNvSpPr>
            <a:spLocks noGrp="1"/>
          </p:cNvSpPr>
          <p:nvPr>
            <p:ph type="title"/>
          </p:nvPr>
        </p:nvSpPr>
        <p:spPr>
          <a:xfrm>
            <a:off x="-187828" y="847978"/>
            <a:ext cx="3120214" cy="1325563"/>
          </a:xfrm>
        </p:spPr>
        <p:txBody>
          <a:bodyPr>
            <a:normAutofit fontScale="90000"/>
          </a:bodyPr>
          <a:lstStyle/>
          <a:p>
            <a:r>
              <a:rPr lang="fr-FR" sz="3600" dirty="0">
                <a:latin typeface="Avenir Book" panose="02000503020000020003" pitchFamily="2" charset="0"/>
              </a:rPr>
              <a:t>CM 3</a:t>
            </a:r>
            <a:br>
              <a:rPr lang="fr-FR" sz="3600" dirty="0">
                <a:latin typeface="Avenir Book" panose="02000503020000020003" pitchFamily="2" charset="0"/>
              </a:rPr>
            </a:br>
            <a:r>
              <a:rPr lang="fr-FR" sz="3600" dirty="0">
                <a:latin typeface="Avenir Book" panose="02000503020000020003" pitchFamily="2" charset="0"/>
              </a:rPr>
              <a:t>Gérer la désinformation par la diffusion numérique</a:t>
            </a:r>
          </a:p>
        </p:txBody>
      </p:sp>
      <p:sp>
        <p:nvSpPr>
          <p:cNvPr id="3" name="Espace réservé du contenu 2">
            <a:extLst>
              <a:ext uri="{FF2B5EF4-FFF2-40B4-BE49-F238E27FC236}">
                <a16:creationId xmlns:a16="http://schemas.microsoft.com/office/drawing/2014/main" id="{3F3340B2-2B27-BD8E-5B4F-1D09BA955A0B}"/>
              </a:ext>
            </a:extLst>
          </p:cNvPr>
          <p:cNvSpPr>
            <a:spLocks noGrp="1"/>
          </p:cNvSpPr>
          <p:nvPr>
            <p:ph idx="1"/>
          </p:nvPr>
        </p:nvSpPr>
        <p:spPr>
          <a:xfrm>
            <a:off x="3148627" y="847978"/>
            <a:ext cx="8425064" cy="4361001"/>
          </a:xfrm>
        </p:spPr>
        <p:txBody>
          <a:bodyPr>
            <a:normAutofit/>
          </a:bodyPr>
          <a:lstStyle/>
          <a:p>
            <a:r>
              <a:rPr lang="fr-FR" b="1" dirty="0"/>
              <a:t>Évolutions de la diffusion des messages de santé par des vecteurs vérifiés</a:t>
            </a:r>
          </a:p>
          <a:p>
            <a:pPr marL="0" indent="0">
              <a:buNone/>
            </a:pPr>
            <a:endParaRPr lang="fr-FR" sz="1200" i="1" dirty="0">
              <a:latin typeface="Avenir Book" panose="02000503020000020003" pitchFamily="2" charset="0"/>
            </a:endParaRPr>
          </a:p>
          <a:p>
            <a:pPr marL="0" indent="0">
              <a:buNone/>
            </a:pPr>
            <a:endParaRPr lang="fr-FR" sz="2000" i="1" dirty="0">
              <a:latin typeface="Avenir Book" panose="02000503020000020003" pitchFamily="2" charset="0"/>
            </a:endParaRPr>
          </a:p>
        </p:txBody>
      </p:sp>
      <p:sp>
        <p:nvSpPr>
          <p:cNvPr id="6" name="ZoneTexte 5">
            <a:extLst>
              <a:ext uri="{FF2B5EF4-FFF2-40B4-BE49-F238E27FC236}">
                <a16:creationId xmlns:a16="http://schemas.microsoft.com/office/drawing/2014/main" id="{4D215E87-7A35-B96E-FE2E-8560D019B70B}"/>
              </a:ext>
            </a:extLst>
          </p:cNvPr>
          <p:cNvSpPr txBox="1"/>
          <p:nvPr/>
        </p:nvSpPr>
        <p:spPr>
          <a:xfrm>
            <a:off x="3025134" y="2173541"/>
            <a:ext cx="8672050" cy="2308324"/>
          </a:xfrm>
          <a:prstGeom prst="rect">
            <a:avLst/>
          </a:prstGeom>
          <a:noFill/>
        </p:spPr>
        <p:txBody>
          <a:bodyPr wrap="square" rtlCol="0">
            <a:spAutoFit/>
          </a:bodyPr>
          <a:lstStyle/>
          <a:p>
            <a:pPr marL="285750" indent="-285750">
              <a:buFontTx/>
              <a:buChar char="-"/>
            </a:pPr>
            <a:r>
              <a:rPr lang="fr-FR" dirty="0"/>
              <a:t>Rôle des influenceurs santé avec formation médicale ou scientifique + contrôle des contenus</a:t>
            </a:r>
          </a:p>
          <a:p>
            <a:pPr marL="285750" indent="-285750">
              <a:buFontTx/>
              <a:buChar char="-"/>
            </a:pPr>
            <a:r>
              <a:rPr lang="fr-FR" dirty="0"/>
              <a:t>Importance du maillage territorial de santé = recours à un professionnel de santé de proximité</a:t>
            </a:r>
          </a:p>
          <a:p>
            <a:pPr marL="285750" indent="-285750">
              <a:buFontTx/>
              <a:buChar char="-"/>
            </a:pPr>
            <a:r>
              <a:rPr lang="fr-FR" dirty="0"/>
              <a:t>Rôle des médias dits grand public : vigilance sur la durée laissée à la parole scientifique et les « raccourcis »</a:t>
            </a:r>
          </a:p>
          <a:p>
            <a:pPr marL="285750" indent="-285750">
              <a:buFontTx/>
              <a:buChar char="-"/>
            </a:pPr>
            <a:r>
              <a:rPr lang="fr-FR" b="1" dirty="0"/>
              <a:t>L’information pour les professionnels dans l’accompagnement de leur pratique</a:t>
            </a:r>
            <a:br>
              <a:rPr lang="fr-FR" b="1" dirty="0"/>
            </a:br>
            <a:endParaRPr lang="fr-FR" b="1" dirty="0"/>
          </a:p>
        </p:txBody>
      </p:sp>
    </p:spTree>
    <p:extLst>
      <p:ext uri="{BB962C8B-B14F-4D97-AF65-F5344CB8AC3E}">
        <p14:creationId xmlns:p14="http://schemas.microsoft.com/office/powerpoint/2010/main" val="2603891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16DF9-C873-1D18-D298-CA008955397C}"/>
            </a:ext>
          </a:extLst>
        </p:cNvPr>
        <p:cNvGrpSpPr/>
        <p:nvPr/>
      </p:nvGrpSpPr>
      <p:grpSpPr>
        <a:xfrm>
          <a:off x="0" y="0"/>
          <a:ext cx="0" cy="0"/>
          <a:chOff x="0" y="0"/>
          <a:chExt cx="0" cy="0"/>
        </a:xfrm>
      </p:grpSpPr>
      <p:sp>
        <p:nvSpPr>
          <p:cNvPr id="4" name="Ellipse 3">
            <a:extLst>
              <a:ext uri="{FF2B5EF4-FFF2-40B4-BE49-F238E27FC236}">
                <a16:creationId xmlns:a16="http://schemas.microsoft.com/office/drawing/2014/main" id="{15FDF154-66CF-973D-555B-29EDF7660FDB}"/>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328697F4-7C04-B7BA-1A56-CE75318BD27B}"/>
              </a:ext>
            </a:extLst>
          </p:cNvPr>
          <p:cNvSpPr>
            <a:spLocks noGrp="1"/>
          </p:cNvSpPr>
          <p:nvPr>
            <p:ph type="title"/>
          </p:nvPr>
        </p:nvSpPr>
        <p:spPr>
          <a:xfrm>
            <a:off x="-187828" y="847978"/>
            <a:ext cx="3120214" cy="1325563"/>
          </a:xfrm>
        </p:spPr>
        <p:txBody>
          <a:bodyPr>
            <a:normAutofit/>
          </a:bodyPr>
          <a:lstStyle/>
          <a:p>
            <a:r>
              <a:rPr lang="fr-FR" sz="3600" dirty="0">
                <a:latin typeface="Avenir Book" panose="02000503020000020003" pitchFamily="2" charset="0"/>
              </a:rPr>
              <a:t>ZOOM TD</a:t>
            </a:r>
            <a:br>
              <a:rPr lang="fr-FR" sz="3600" dirty="0">
                <a:latin typeface="Avenir Book" panose="02000503020000020003" pitchFamily="2" charset="0"/>
              </a:rPr>
            </a:br>
            <a:r>
              <a:rPr lang="fr-FR" sz="3600" dirty="0">
                <a:latin typeface="Avenir Book" panose="02000503020000020003" pitchFamily="2" charset="0"/>
              </a:rPr>
              <a:t>Ecoute Active</a:t>
            </a:r>
          </a:p>
        </p:txBody>
      </p:sp>
      <p:sp>
        <p:nvSpPr>
          <p:cNvPr id="3" name="Espace réservé du contenu 2">
            <a:extLst>
              <a:ext uri="{FF2B5EF4-FFF2-40B4-BE49-F238E27FC236}">
                <a16:creationId xmlns:a16="http://schemas.microsoft.com/office/drawing/2014/main" id="{3F3340B2-2B27-BD8E-5B4F-1D09BA955A0B}"/>
              </a:ext>
            </a:extLst>
          </p:cNvPr>
          <p:cNvSpPr>
            <a:spLocks noGrp="1"/>
          </p:cNvSpPr>
          <p:nvPr>
            <p:ph idx="1"/>
          </p:nvPr>
        </p:nvSpPr>
        <p:spPr>
          <a:xfrm>
            <a:off x="3148627" y="847978"/>
            <a:ext cx="8425064" cy="4361001"/>
          </a:xfrm>
        </p:spPr>
        <p:txBody>
          <a:bodyPr>
            <a:normAutofit/>
          </a:bodyPr>
          <a:lstStyle/>
          <a:p>
            <a:r>
              <a:rPr lang="fr-FR" b="1" dirty="0"/>
              <a:t>Ecoute active en santé</a:t>
            </a:r>
          </a:p>
          <a:p>
            <a:pPr marL="0" indent="0">
              <a:buNone/>
            </a:pPr>
            <a:endParaRPr lang="fr-FR" sz="1200" i="1" dirty="0">
              <a:latin typeface="Avenir Book" panose="02000503020000020003" pitchFamily="2" charset="0"/>
            </a:endParaRPr>
          </a:p>
          <a:p>
            <a:pPr marL="0" indent="0">
              <a:buNone/>
            </a:pPr>
            <a:endParaRPr lang="fr-FR" sz="2000" i="1" dirty="0">
              <a:latin typeface="Avenir Book" panose="02000503020000020003" pitchFamily="2" charset="0"/>
            </a:endParaRPr>
          </a:p>
        </p:txBody>
      </p:sp>
      <p:sp>
        <p:nvSpPr>
          <p:cNvPr id="6" name="ZoneTexte 5">
            <a:extLst>
              <a:ext uri="{FF2B5EF4-FFF2-40B4-BE49-F238E27FC236}">
                <a16:creationId xmlns:a16="http://schemas.microsoft.com/office/drawing/2014/main" id="{4D215E87-7A35-B96E-FE2E-8560D019B70B}"/>
              </a:ext>
            </a:extLst>
          </p:cNvPr>
          <p:cNvSpPr txBox="1"/>
          <p:nvPr/>
        </p:nvSpPr>
        <p:spPr>
          <a:xfrm>
            <a:off x="3025134" y="2173541"/>
            <a:ext cx="8672050" cy="2862322"/>
          </a:xfrm>
          <a:prstGeom prst="rect">
            <a:avLst/>
          </a:prstGeom>
          <a:noFill/>
        </p:spPr>
        <p:txBody>
          <a:bodyPr wrap="square" rtlCol="0">
            <a:spAutoFit/>
          </a:bodyPr>
          <a:lstStyle/>
          <a:p>
            <a:r>
              <a:rPr lang="fr-FR" dirty="0">
                <a:solidFill>
                  <a:srgbClr val="000000"/>
                </a:solidFill>
                <a:effectLst/>
                <a:latin typeface="Helvetica Neue" panose="02000503000000020004" pitchFamily="2" charset="0"/>
              </a:rPr>
              <a:t>L’écoute active est une technique de communication qui consiste à écouter une personne de manière intentionnelle et attentive, non seulement pour comprendre les mots qu’elle exprime, mais aussi pour saisir ses émotions, ses besoins et ses préoccupations. </a:t>
            </a:r>
          </a:p>
          <a:p>
            <a:endParaRPr lang="fr-FR" dirty="0">
              <a:solidFill>
                <a:srgbClr val="000000"/>
              </a:solidFill>
              <a:effectLst/>
              <a:latin typeface="Helvetica Neue" panose="02000503000000020004" pitchFamily="2" charset="0"/>
            </a:endParaRPr>
          </a:p>
          <a:p>
            <a:r>
              <a:rPr lang="fr-FR" dirty="0">
                <a:solidFill>
                  <a:srgbClr val="000000"/>
                </a:solidFill>
                <a:effectLst/>
                <a:latin typeface="Helvetica Neue" panose="02000503000000020004" pitchFamily="2" charset="0"/>
              </a:rPr>
              <a:t>Cela requiert : </a:t>
            </a:r>
          </a:p>
          <a:p>
            <a:pPr>
              <a:buFont typeface="Arial" panose="020B0604020202020204" pitchFamily="34" charset="0"/>
              <a:buChar char="•"/>
            </a:pPr>
            <a:r>
              <a:rPr lang="fr-FR" dirty="0">
                <a:solidFill>
                  <a:srgbClr val="000000"/>
                </a:solidFill>
                <a:latin typeface="Helvetica Neue" panose="02000503000000020004" pitchFamily="2" charset="0"/>
              </a:rPr>
              <a:t> U</a:t>
            </a:r>
            <a:r>
              <a:rPr lang="fr-FR" dirty="0">
                <a:solidFill>
                  <a:srgbClr val="000000"/>
                </a:solidFill>
                <a:effectLst/>
                <a:latin typeface="Helvetica Neue" panose="02000503000000020004" pitchFamily="2" charset="0"/>
              </a:rPr>
              <a:t>ne écoute sans interruption du narrateur par l’auditeur</a:t>
            </a:r>
          </a:p>
          <a:p>
            <a:pPr>
              <a:buFont typeface="Arial" panose="020B0604020202020204" pitchFamily="34" charset="0"/>
              <a:buChar char="•"/>
            </a:pPr>
            <a:r>
              <a:rPr lang="fr-FR" dirty="0">
                <a:solidFill>
                  <a:srgbClr val="000000"/>
                </a:solidFill>
                <a:effectLst/>
                <a:latin typeface="Helvetica Neue" panose="02000503000000020004" pitchFamily="2" charset="0"/>
              </a:rPr>
              <a:t> Une reformulation par l’auditeur des paroles du narrateur</a:t>
            </a:r>
          </a:p>
          <a:p>
            <a:pPr>
              <a:buFont typeface="Arial" panose="020B0604020202020204" pitchFamily="34" charset="0"/>
              <a:buChar char="•"/>
            </a:pPr>
            <a:r>
              <a:rPr lang="fr-FR" dirty="0">
                <a:solidFill>
                  <a:srgbClr val="000000"/>
                </a:solidFill>
                <a:effectLst/>
                <a:latin typeface="Helvetica Neue" panose="02000503000000020004" pitchFamily="2" charset="0"/>
              </a:rPr>
              <a:t> Une validation émotionnelle ou des besoins de l’auditeur avec le narrateur</a:t>
            </a:r>
          </a:p>
          <a:p>
            <a:pPr>
              <a:buFont typeface="Arial" panose="020B0604020202020204" pitchFamily="34" charset="0"/>
              <a:buChar char="•"/>
            </a:pPr>
            <a:r>
              <a:rPr lang="fr-FR" dirty="0">
                <a:solidFill>
                  <a:srgbClr val="000000"/>
                </a:solidFill>
                <a:effectLst/>
                <a:latin typeface="Helvetica Neue" panose="02000503000000020004" pitchFamily="2" charset="0"/>
              </a:rPr>
              <a:t> Un décryptage du langage corporel du narrateur par l’auditeur</a:t>
            </a:r>
          </a:p>
        </p:txBody>
      </p:sp>
    </p:spTree>
    <p:extLst>
      <p:ext uri="{BB962C8B-B14F-4D97-AF65-F5344CB8AC3E}">
        <p14:creationId xmlns:p14="http://schemas.microsoft.com/office/powerpoint/2010/main" val="17909175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879</TotalTime>
  <Words>1121</Words>
  <Application>Microsoft Macintosh PowerPoint</Application>
  <PresentationFormat>Grand écran</PresentationFormat>
  <Paragraphs>84</Paragraphs>
  <Slides>8</Slides>
  <Notes>7</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8</vt:i4>
      </vt:variant>
    </vt:vector>
  </HeadingPairs>
  <TitlesOfParts>
    <vt:vector size="17" baseType="lpstr">
      <vt:lpstr>Aptos</vt:lpstr>
      <vt:lpstr>Aptos Display</vt:lpstr>
      <vt:lpstr>Arial</vt:lpstr>
      <vt:lpstr>Avenir Book</vt:lpstr>
      <vt:lpstr>Helvetica Neue</vt:lpstr>
      <vt:lpstr>Montserrat</vt:lpstr>
      <vt:lpstr>Noto Sans</vt:lpstr>
      <vt:lpstr>Raleway</vt:lpstr>
      <vt:lpstr>Thème Office</vt:lpstr>
      <vt:lpstr>L1 SPS   Expression Communication</vt:lpstr>
      <vt:lpstr>CM 3</vt:lpstr>
      <vt:lpstr>CM 3 Réseaux Sociaux</vt:lpstr>
      <vt:lpstr>CM 3 Réseaux Sociaux</vt:lpstr>
      <vt:lpstr>CM 3 Réseaux Sociaux</vt:lpstr>
      <vt:lpstr>CM 3 Réseaux Sociaux</vt:lpstr>
      <vt:lpstr>CM 3 Gérer la désinformation par la diffusion numérique</vt:lpstr>
      <vt:lpstr>ZOOM TD Ecoute Active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L1 SPS   Expression Communication</dc:title>
  <dc:creator>Thomas Zielinski</dc:creator>
  <cp:lastModifiedBy>Thomas Zielinski</cp:lastModifiedBy>
  <cp:revision>27</cp:revision>
  <dcterms:created xsi:type="dcterms:W3CDTF">2024-09-03T09:50:54Z</dcterms:created>
  <dcterms:modified xsi:type="dcterms:W3CDTF">2024-11-28T07:08:10Z</dcterms:modified>
</cp:coreProperties>
</file>