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notesMasterIdLst>
    <p:notesMasterId r:id="rId29"/>
  </p:notesMasterIdLst>
  <p:sldIdLst>
    <p:sldId id="256" r:id="rId2"/>
    <p:sldId id="263" r:id="rId3"/>
    <p:sldId id="258" r:id="rId4"/>
    <p:sldId id="259" r:id="rId5"/>
    <p:sldId id="260" r:id="rId6"/>
    <p:sldId id="261" r:id="rId7"/>
    <p:sldId id="264" r:id="rId8"/>
    <p:sldId id="270" r:id="rId9"/>
    <p:sldId id="293" r:id="rId10"/>
    <p:sldId id="294" r:id="rId11"/>
    <p:sldId id="266" r:id="rId12"/>
    <p:sldId id="271" r:id="rId13"/>
    <p:sldId id="281" r:id="rId14"/>
    <p:sldId id="274" r:id="rId15"/>
    <p:sldId id="280" r:id="rId16"/>
    <p:sldId id="282" r:id="rId17"/>
    <p:sldId id="283" r:id="rId18"/>
    <p:sldId id="276" r:id="rId19"/>
    <p:sldId id="277" r:id="rId20"/>
    <p:sldId id="285" r:id="rId21"/>
    <p:sldId id="286" r:id="rId22"/>
    <p:sldId id="287" r:id="rId23"/>
    <p:sldId id="289" r:id="rId24"/>
    <p:sldId id="290" r:id="rId25"/>
    <p:sldId id="291" r:id="rId26"/>
    <p:sldId id="292" r:id="rId27"/>
    <p:sldId id="29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5" autoAdjust="0"/>
    <p:restoredTop sz="59300" autoAdjust="0"/>
  </p:normalViewPr>
  <p:slideViewPr>
    <p:cSldViewPr snapToGrid="0">
      <p:cViewPr varScale="1">
        <p:scale>
          <a:sx n="65" d="100"/>
          <a:sy n="65" d="100"/>
        </p:scale>
        <p:origin x="17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xLYN Si_Mohand,Emilia (AH Q) EXTERNAL" userId="c82815b3-e516-4b9c-9894-d5d9a93dc2c4" providerId="ADAL" clId="{C563ED7C-77F8-4802-80FD-8AB3A211AA58}"/>
    <pc:docChg chg="modSld">
      <pc:chgData name="zxLYN Si_Mohand,Emilia (AH Q) EXTERNAL" userId="c82815b3-e516-4b9c-9894-d5d9a93dc2c4" providerId="ADAL" clId="{C563ED7C-77F8-4802-80FD-8AB3A211AA58}" dt="2021-10-07T12:58:24.585" v="9" actId="20577"/>
      <pc:docMkLst>
        <pc:docMk/>
      </pc:docMkLst>
      <pc:sldChg chg="modNotesTx">
        <pc:chgData name="zxLYN Si_Mohand,Emilia (AH Q) EXTERNAL" userId="c82815b3-e516-4b9c-9894-d5d9a93dc2c4" providerId="ADAL" clId="{C563ED7C-77F8-4802-80FD-8AB3A211AA58}" dt="2021-10-07T12:58:24.585" v="9" actId="20577"/>
        <pc:sldMkLst>
          <pc:docMk/>
          <pc:sldMk cId="4267516191" sldId="259"/>
        </pc:sldMkLst>
      </pc:sldChg>
      <pc:sldChg chg="modNotesTx">
        <pc:chgData name="zxLYN Si_Mohand,Emilia (AH Q) EXTERNAL" userId="c82815b3-e516-4b9c-9894-d5d9a93dc2c4" providerId="ADAL" clId="{C563ED7C-77F8-4802-80FD-8AB3A211AA58}" dt="2021-10-07T12:58:21.631" v="8" actId="20577"/>
        <pc:sldMkLst>
          <pc:docMk/>
          <pc:sldMk cId="307115062" sldId="260"/>
        </pc:sldMkLst>
      </pc:sldChg>
      <pc:sldChg chg="modNotesTx">
        <pc:chgData name="zxLYN Si_Mohand,Emilia (AH Q) EXTERNAL" userId="c82815b3-e516-4b9c-9894-d5d9a93dc2c4" providerId="ADAL" clId="{C563ED7C-77F8-4802-80FD-8AB3A211AA58}" dt="2021-10-07T12:58:02.108" v="2" actId="20577"/>
        <pc:sldMkLst>
          <pc:docMk/>
          <pc:sldMk cId="394721709" sldId="277"/>
        </pc:sldMkLst>
      </pc:sldChg>
      <pc:sldChg chg="modNotesTx">
        <pc:chgData name="zxLYN Si_Mohand,Emilia (AH Q) EXTERNAL" userId="c82815b3-e516-4b9c-9894-d5d9a93dc2c4" providerId="ADAL" clId="{C563ED7C-77F8-4802-80FD-8AB3A211AA58}" dt="2021-10-07T12:57:56.741" v="1" actId="20577"/>
        <pc:sldMkLst>
          <pc:docMk/>
          <pc:sldMk cId="1495690809" sldId="287"/>
        </pc:sldMkLst>
      </pc:sldChg>
      <pc:sldChg chg="modNotesTx">
        <pc:chgData name="zxLYN Si_Mohand,Emilia (AH Q) EXTERNAL" userId="c82815b3-e516-4b9c-9894-d5d9a93dc2c4" providerId="ADAL" clId="{C563ED7C-77F8-4802-80FD-8AB3A211AA58}" dt="2021-10-07T12:57:45.318" v="0" actId="20577"/>
        <pc:sldMkLst>
          <pc:docMk/>
          <pc:sldMk cId="1981250920" sldId="2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9191A8-CCA1-47B5-98AF-4C7AD01E6188}" type="datetimeFigureOut">
              <a:rPr lang="fr-FR" smtClean="0"/>
              <a:t>07/10/2021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1E558-337C-4A27-8D2A-E634854A83A2}" type="slidenum">
              <a:rPr lang="fr-FR" smtClean="0"/>
              <a:t>‹N°›</a:t>
            </a:fld>
            <a:endParaRPr lang="fr-FR"/>
          </a:p>
        </p:txBody>
      </p:sp>
    </p:spTree>
    <p:extLst>
      <p:ext uri="{BB962C8B-B14F-4D97-AF65-F5344CB8AC3E}">
        <p14:creationId xmlns:p14="http://schemas.microsoft.com/office/powerpoint/2010/main" val="3038397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1F1E558-337C-4A27-8D2A-E634854A83A2}" type="slidenum">
              <a:rPr lang="fr-FR" smtClean="0"/>
              <a:t>4</a:t>
            </a:fld>
            <a:endParaRPr lang="fr-FR"/>
          </a:p>
        </p:txBody>
      </p:sp>
    </p:spTree>
    <p:extLst>
      <p:ext uri="{BB962C8B-B14F-4D97-AF65-F5344CB8AC3E}">
        <p14:creationId xmlns:p14="http://schemas.microsoft.com/office/powerpoint/2010/main" val="2689355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b="0" i="0" u="none" strike="noStrike" kern="1200" baseline="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D1F1E558-337C-4A27-8D2A-E634854A83A2}" type="slidenum">
              <a:rPr lang="fr-FR" smtClean="0"/>
              <a:t>15</a:t>
            </a:fld>
            <a:endParaRPr lang="fr-FR"/>
          </a:p>
        </p:txBody>
      </p:sp>
    </p:spTree>
    <p:extLst>
      <p:ext uri="{BB962C8B-B14F-4D97-AF65-F5344CB8AC3E}">
        <p14:creationId xmlns:p14="http://schemas.microsoft.com/office/powerpoint/2010/main" val="476921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1F1E558-337C-4A27-8D2A-E634854A83A2}" type="slidenum">
              <a:rPr lang="fr-FR" smtClean="0"/>
              <a:t>16</a:t>
            </a:fld>
            <a:endParaRPr lang="fr-FR"/>
          </a:p>
        </p:txBody>
      </p:sp>
    </p:spTree>
    <p:extLst>
      <p:ext uri="{BB962C8B-B14F-4D97-AF65-F5344CB8AC3E}">
        <p14:creationId xmlns:p14="http://schemas.microsoft.com/office/powerpoint/2010/main" val="630516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1F1E558-337C-4A27-8D2A-E634854A83A2}" type="slidenum">
              <a:rPr lang="fr-FR" smtClean="0"/>
              <a:t>17</a:t>
            </a:fld>
            <a:endParaRPr lang="fr-FR"/>
          </a:p>
        </p:txBody>
      </p:sp>
    </p:spTree>
    <p:extLst>
      <p:ext uri="{BB962C8B-B14F-4D97-AF65-F5344CB8AC3E}">
        <p14:creationId xmlns:p14="http://schemas.microsoft.com/office/powerpoint/2010/main" val="389893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1F1E558-337C-4A27-8D2A-E634854A83A2}" type="slidenum">
              <a:rPr lang="fr-FR" smtClean="0"/>
              <a:t>19</a:t>
            </a:fld>
            <a:endParaRPr lang="fr-FR"/>
          </a:p>
        </p:txBody>
      </p:sp>
    </p:spTree>
    <p:extLst>
      <p:ext uri="{BB962C8B-B14F-4D97-AF65-F5344CB8AC3E}">
        <p14:creationId xmlns:p14="http://schemas.microsoft.com/office/powerpoint/2010/main" val="2029861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kern="1200" dirty="0">
                <a:solidFill>
                  <a:schemeClr val="tx1"/>
                </a:solidFill>
                <a:latin typeface="+mn-lt"/>
                <a:ea typeface="+mn-ea"/>
                <a:cs typeface="+mn-cs"/>
              </a:rPr>
              <a:t>Enfants atteints de TSA: </a:t>
            </a:r>
          </a:p>
          <a:p>
            <a:pPr marL="285750" indent="-285750">
              <a:buFontTx/>
              <a:buChar char="-"/>
            </a:pPr>
            <a:r>
              <a:rPr lang="fr-FR" sz="1000" kern="1200" dirty="0">
                <a:solidFill>
                  <a:schemeClr val="tx1"/>
                </a:solidFill>
                <a:latin typeface="+mn-lt"/>
                <a:ea typeface="+mn-ea"/>
                <a:cs typeface="+mn-cs"/>
              </a:rPr>
              <a:t>Difficultés de communication et </a:t>
            </a:r>
          </a:p>
          <a:p>
            <a:pPr marL="285750" indent="-285750">
              <a:buFontTx/>
              <a:buChar char="-"/>
            </a:pPr>
            <a:r>
              <a:rPr lang="fr-FR" sz="1000" kern="1200" dirty="0">
                <a:solidFill>
                  <a:schemeClr val="tx1"/>
                </a:solidFill>
                <a:latin typeface="+mn-lt"/>
                <a:ea typeface="+mn-ea"/>
                <a:cs typeface="+mn-cs"/>
              </a:rPr>
              <a:t>d'interaction sociales </a:t>
            </a:r>
          </a:p>
          <a:p>
            <a:pPr marL="285750" indent="-285750">
              <a:buFontTx/>
              <a:buChar char="-"/>
            </a:pPr>
            <a:r>
              <a:rPr lang="fr-FR" sz="1000" kern="1200" dirty="0">
                <a:solidFill>
                  <a:schemeClr val="tx1"/>
                </a:solidFill>
                <a:latin typeface="+mn-lt"/>
                <a:ea typeface="+mn-ea"/>
                <a:cs typeface="+mn-cs"/>
              </a:rPr>
              <a:t>contribuant à une mauvaise intégration sociale. Les personnes autistes, faisant face toute leur vie aux difficultés relationnelles, ont souvent besoin d'aide pour vivre de</a:t>
            </a:r>
          </a:p>
          <a:p>
            <a:r>
              <a:rPr lang="fr-FR" sz="1000" kern="1200" dirty="0">
                <a:solidFill>
                  <a:schemeClr val="tx1"/>
                </a:solidFill>
                <a:latin typeface="+mn-lt"/>
                <a:ea typeface="+mn-ea"/>
                <a:cs typeface="+mn-cs"/>
              </a:rPr>
              <a:t>manière indépendante et conserver un emploi</a:t>
            </a:r>
          </a:p>
          <a:p>
            <a:endParaRPr lang="fr-FR" dirty="0"/>
          </a:p>
        </p:txBody>
      </p:sp>
      <p:sp>
        <p:nvSpPr>
          <p:cNvPr id="4" name="Espace réservé du numéro de diapositive 3"/>
          <p:cNvSpPr>
            <a:spLocks noGrp="1"/>
          </p:cNvSpPr>
          <p:nvPr>
            <p:ph type="sldNum" sz="quarter" idx="5"/>
          </p:nvPr>
        </p:nvSpPr>
        <p:spPr/>
        <p:txBody>
          <a:bodyPr/>
          <a:lstStyle/>
          <a:p>
            <a:fld id="{D1F1E558-337C-4A27-8D2A-E634854A83A2}" type="slidenum">
              <a:rPr lang="fr-FR" smtClean="0"/>
              <a:t>21</a:t>
            </a:fld>
            <a:endParaRPr lang="fr-FR"/>
          </a:p>
        </p:txBody>
      </p:sp>
    </p:spTree>
    <p:extLst>
      <p:ext uri="{BB962C8B-B14F-4D97-AF65-F5344CB8AC3E}">
        <p14:creationId xmlns:p14="http://schemas.microsoft.com/office/powerpoint/2010/main" val="2477984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1F1E558-337C-4A27-8D2A-E634854A83A2}" type="slidenum">
              <a:rPr lang="fr-FR" smtClean="0"/>
              <a:t>22</a:t>
            </a:fld>
            <a:endParaRPr lang="fr-FR"/>
          </a:p>
        </p:txBody>
      </p:sp>
    </p:spTree>
    <p:extLst>
      <p:ext uri="{BB962C8B-B14F-4D97-AF65-F5344CB8AC3E}">
        <p14:creationId xmlns:p14="http://schemas.microsoft.com/office/powerpoint/2010/main" val="1781069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En 2013, un article présente ECHOES (154), un SG utilisant l’intelligence artificielle, conçu pour aider les jeunes enfants atteints de TSA dans l’acquisition de compétences en communication sociale. Les enfants interagissent avec un personnage virtuel intelligent autour de situations sociales, grâce à un écran tactile utilisant « </a:t>
            </a:r>
            <a:r>
              <a:rPr lang="fr-FR" sz="1200" b="0" i="1" u="none" strike="noStrike" kern="1200" baseline="0" dirty="0">
                <a:solidFill>
                  <a:schemeClr val="tx1"/>
                </a:solidFill>
                <a:latin typeface="+mn-lt"/>
                <a:ea typeface="+mn-ea"/>
                <a:cs typeface="+mn-cs"/>
              </a:rPr>
              <a:t>l’</a:t>
            </a:r>
            <a:r>
              <a:rPr lang="fr-FR" sz="1200" b="0" i="1" u="none" strike="noStrike" kern="1200" baseline="0" dirty="0" err="1">
                <a:solidFill>
                  <a:schemeClr val="tx1"/>
                </a:solidFill>
                <a:latin typeface="+mn-lt"/>
                <a:ea typeface="+mn-ea"/>
                <a:cs typeface="+mn-cs"/>
              </a:rPr>
              <a:t>eye</a:t>
            </a:r>
            <a:r>
              <a:rPr lang="fr-FR" sz="1200" b="0" i="1" u="none" strike="noStrike" kern="1200" baseline="0" dirty="0">
                <a:solidFill>
                  <a:schemeClr val="tx1"/>
                </a:solidFill>
                <a:latin typeface="+mn-lt"/>
                <a:ea typeface="+mn-ea"/>
                <a:cs typeface="+mn-cs"/>
              </a:rPr>
              <a:t>-gaze </a:t>
            </a:r>
            <a:r>
              <a:rPr lang="fr-FR" sz="1200" b="0" i="1" u="none" strike="noStrike" kern="1200" baseline="0" dirty="0" err="1">
                <a:solidFill>
                  <a:schemeClr val="tx1"/>
                </a:solidFill>
                <a:latin typeface="+mn-lt"/>
                <a:ea typeface="+mn-ea"/>
                <a:cs typeface="+mn-cs"/>
              </a:rPr>
              <a:t>tracking</a:t>
            </a:r>
            <a:r>
              <a:rPr lang="fr-FR" sz="1200" b="0" i="1" u="none" strike="noStrike" kern="1200" baseline="0" dirty="0">
                <a:solidFill>
                  <a:schemeClr val="tx1"/>
                </a:solidFill>
                <a:latin typeface="+mn-lt"/>
                <a:ea typeface="+mn-ea"/>
                <a:cs typeface="+mn-cs"/>
              </a:rPr>
              <a:t> </a:t>
            </a:r>
            <a:r>
              <a:rPr lang="fr-FR" sz="1200" b="0" i="0" u="none" strike="noStrike" kern="1200" baseline="0" dirty="0">
                <a:solidFill>
                  <a:schemeClr val="tx1"/>
                </a:solidFill>
                <a:latin typeface="+mn-lt"/>
                <a:ea typeface="+mn-ea"/>
                <a:cs typeface="+mn-cs"/>
              </a:rPr>
              <a:t>» (oculométrie). SG ECHOES, différentes activités d'apprentissage sont sélectionnées par un opérateur. Il est composé de 12 activités qui abordent la communication sociale dont deux caractéristiques difficilement acquises lors du développement de l’enfant atteint de TSA :</a:t>
            </a:r>
          </a:p>
          <a:p>
            <a:r>
              <a:rPr lang="fr-FR" sz="1200" b="0" i="0" u="none" strike="noStrike" kern="1200" baseline="0" dirty="0">
                <a:solidFill>
                  <a:schemeClr val="tx1"/>
                </a:solidFill>
                <a:latin typeface="+mn-lt"/>
                <a:ea typeface="+mn-ea"/>
                <a:cs typeface="+mn-cs"/>
              </a:rPr>
              <a:t>- </a:t>
            </a:r>
            <a:r>
              <a:rPr lang="fr-FR" sz="1200" b="1" i="0" u="none" strike="noStrike" kern="1200" baseline="0" dirty="0">
                <a:solidFill>
                  <a:schemeClr val="tx1"/>
                </a:solidFill>
                <a:latin typeface="+mn-lt"/>
                <a:ea typeface="+mn-ea"/>
                <a:cs typeface="+mn-cs"/>
              </a:rPr>
              <a:t>L'attention conjointe </a:t>
            </a:r>
            <a:r>
              <a:rPr lang="fr-FR" sz="1200" b="0" i="0" u="none" strike="noStrike" kern="1200" baseline="0" dirty="0">
                <a:solidFill>
                  <a:schemeClr val="tx1"/>
                </a:solidFill>
                <a:latin typeface="+mn-lt"/>
                <a:ea typeface="+mn-ea"/>
                <a:cs typeface="+mn-cs"/>
              </a:rPr>
              <a:t>consistant en la capacité à partager un événement avec autrui et maintenir son attention et de maintenir la concentration sur l’autre.</a:t>
            </a:r>
          </a:p>
          <a:p>
            <a:pPr marL="171450" indent="-171450">
              <a:buFontTx/>
              <a:buChar char="-"/>
            </a:pPr>
            <a:r>
              <a:rPr lang="fr-FR" sz="1200" b="1" i="0" u="none" strike="noStrike" kern="1200" baseline="0" dirty="0">
                <a:solidFill>
                  <a:schemeClr val="tx1"/>
                </a:solidFill>
                <a:latin typeface="+mn-lt"/>
                <a:ea typeface="+mn-ea"/>
                <a:cs typeface="+mn-cs"/>
              </a:rPr>
              <a:t>L'utilisation et la compréhension de « symboles » par l'enfant </a:t>
            </a:r>
            <a:r>
              <a:rPr lang="fr-FR" sz="1200" b="0" i="0" u="none" strike="noStrike" kern="1200" baseline="0" dirty="0">
                <a:solidFill>
                  <a:schemeClr val="tx1"/>
                </a:solidFill>
                <a:latin typeface="+mn-lt"/>
                <a:ea typeface="+mn-ea"/>
                <a:cs typeface="+mn-cs"/>
              </a:rPr>
              <a:t>: les gestes conventionnels, des mots ou des formes linguistiques plus avancées. Ces capacités inclus l’utilisation par l’enfant des objets dans le jeu ainsi que l’utilisation des moyens non verbaux et des vocalisations pour partager ses intentions.</a:t>
            </a:r>
          </a:p>
          <a:p>
            <a:pPr marL="171450" indent="-171450">
              <a:buFontTx/>
              <a:buChar char="-"/>
            </a:pPr>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L’élément clé de ce Serious Game est l’agent virtuel prénommé « Andy » utilisé en tant que tuteur et accompagnateur pendant les différentes activités. Son utilisation présente l'avantage d'être prévisible et de faciliter les interactions durant le jeu. Cela servirait de base pour développer chez l'enfant une motivation pour établir des relations avec d'autres enfants dans la vie réelle. En effet, les enfants atteints de TSA évitent souvent les interactions avec eux car généralement moins prévisibles que les adultes.</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Intelligence permettant d’élaborer une communication verbale/non verbale et un mixte des deux. Il s’adapte à l’enfant (ex: le salut d’un geste de la main, et verbalement. Rigole quand on le chatouille.</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l'idéal, l'agent devrait s’adapter afin de maintenir l'engagement émotionnel avec l'enfant et l'aider lors d'expériences émotionnelles. Un tel niveau de réactivité exige de l'agent une capacité d'évaluation très précise et en temps réel de l'état cognitif et émotionnel actuel de l'utilisateur. L'agent peut aussi présenter un certain nombre d'expressions faciales positives comme un sourire, un rire ou encore avoir l'air heureux. Il dispose également d’une expression neutre utilisée lorsqu'une expression positive n’est pas appropriée. Cependant, étant donné que l'hypersensibilité et la détresse causées par des stimuli sensoriels extrêmes sont courantes chez les enfants atteints de TSA, aucune des manifestations émotionnelles d'Andy n’est complexe.</a:t>
            </a:r>
          </a:p>
          <a:p>
            <a:endParaRPr lang="fr-FR" sz="1200" b="0" i="0" u="none" strike="noStrike" kern="1200" baseline="0" dirty="0">
              <a:solidFill>
                <a:schemeClr val="tx1"/>
              </a:solidFill>
              <a:latin typeface="+mn-lt"/>
              <a:ea typeface="+mn-ea"/>
              <a:cs typeface="+mn-cs"/>
            </a:endParaRPr>
          </a:p>
          <a:p>
            <a:r>
              <a:rPr lang="fr-FR" sz="1200" b="0" i="0" u="none" strike="noStrike" kern="1200" baseline="0" dirty="0">
                <a:solidFill>
                  <a:schemeClr val="tx1"/>
                </a:solidFill>
                <a:latin typeface="+mn-lt"/>
                <a:ea typeface="+mn-ea"/>
                <a:cs typeface="+mn-cs"/>
              </a:rPr>
              <a:t>Malheureusement aucune augmentation significative du taux de réponse aux initiations d’interaction par Andy n’a pas pu être démontrée. Mais un point à souligner, malgré une complexité croissante des activités et la nécessité du tour de rôle avec Andy au cours des sessions, le niveau de réponse est stable sans signe de découragement de l'enfant. Ce qui était rassurant pour les évaluateurs. De plus, au fur et à mesure des sessions, les enfants considéraient davantage Andy comme partenaire en montrant un engagement croissant avec lui par rapport à l’encadrant humain. De manière anecdotique, il a été indiqué qu’un enfant, durant les débuts de l’étude, ne manifestait aucun intérêt initial pour Andy, mais avait ensuite spontanément salué Andy quand il apparaît à l'écran lors d'une session ultérieure.</a:t>
            </a:r>
          </a:p>
          <a:p>
            <a:r>
              <a:rPr lang="fr-FR" sz="1200" b="0" i="0" u="none" strike="noStrike" kern="1200" baseline="0" dirty="0">
                <a:solidFill>
                  <a:schemeClr val="tx1"/>
                </a:solidFill>
                <a:latin typeface="+mn-lt"/>
                <a:ea typeface="+mn-ea"/>
                <a:cs typeface="+mn-cs"/>
              </a:rPr>
              <a:t>Actuellement, ce prototype est encore en cours de développement et d’évaluation. En effet, l’étude menée ne permet pas de conclure sur un résultat extrapolable.</a:t>
            </a:r>
          </a:p>
          <a:p>
            <a:endParaRPr lang="fr-FR" sz="1200" b="0" i="0" u="none" strike="noStrike" kern="1200" baseline="0" dirty="0">
              <a:solidFill>
                <a:schemeClr val="tx1"/>
              </a:solidFill>
              <a:latin typeface="+mn-lt"/>
              <a:ea typeface="+mn-ea"/>
              <a:cs typeface="+mn-cs"/>
            </a:endParaRPr>
          </a:p>
          <a:p>
            <a:endParaRPr lang="fr-FR" sz="1200" b="0" i="0" u="none" strike="noStrike" kern="1200" baseline="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D1F1E558-337C-4A27-8D2A-E634854A83A2}" type="slidenum">
              <a:rPr lang="fr-FR" smtClean="0"/>
              <a:t>23</a:t>
            </a:fld>
            <a:endParaRPr lang="fr-FR"/>
          </a:p>
        </p:txBody>
      </p:sp>
    </p:spTree>
    <p:extLst>
      <p:ext uri="{BB962C8B-B14F-4D97-AF65-F5344CB8AC3E}">
        <p14:creationId xmlns:p14="http://schemas.microsoft.com/office/powerpoint/2010/main" val="4259107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br>
              <a:rPr lang="fr-FR" dirty="0"/>
            </a:br>
            <a:endParaRPr lang="fr-FR" dirty="0"/>
          </a:p>
        </p:txBody>
      </p:sp>
      <p:sp>
        <p:nvSpPr>
          <p:cNvPr id="4" name="Espace réservé du numéro de diapositive 3"/>
          <p:cNvSpPr>
            <a:spLocks noGrp="1"/>
          </p:cNvSpPr>
          <p:nvPr>
            <p:ph type="sldNum" sz="quarter" idx="5"/>
          </p:nvPr>
        </p:nvSpPr>
        <p:spPr/>
        <p:txBody>
          <a:bodyPr/>
          <a:lstStyle/>
          <a:p>
            <a:fld id="{D1F1E558-337C-4A27-8D2A-E634854A83A2}" type="slidenum">
              <a:rPr lang="fr-FR" smtClean="0"/>
              <a:t>26</a:t>
            </a:fld>
            <a:endParaRPr lang="fr-FR"/>
          </a:p>
        </p:txBody>
      </p:sp>
    </p:spTree>
    <p:extLst>
      <p:ext uri="{BB962C8B-B14F-4D97-AF65-F5344CB8AC3E}">
        <p14:creationId xmlns:p14="http://schemas.microsoft.com/office/powerpoint/2010/main" val="3597622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1F1E558-337C-4A27-8D2A-E634854A83A2}" type="slidenum">
              <a:rPr lang="fr-FR" smtClean="0"/>
              <a:t>5</a:t>
            </a:fld>
            <a:endParaRPr lang="fr-FR"/>
          </a:p>
        </p:txBody>
      </p:sp>
    </p:spTree>
    <p:extLst>
      <p:ext uri="{BB962C8B-B14F-4D97-AF65-F5344CB8AC3E}">
        <p14:creationId xmlns:p14="http://schemas.microsoft.com/office/powerpoint/2010/main" val="1150058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En conclusion de ces travaux, il semblerait que la troisième hypothèse soit privilégiée au vue des conséquences sur la cognition liées à la pratique du jeu vidéo. De plus, cette activité a pu montrer son efficacité sur le développement de l’attention perceptive, c’est-à-dire « </a:t>
            </a:r>
            <a:r>
              <a:rPr lang="fr-FR" sz="1200" b="0" i="1" u="none" strike="noStrike" kern="1200" baseline="0" dirty="0">
                <a:solidFill>
                  <a:schemeClr val="tx1"/>
                </a:solidFill>
                <a:latin typeface="+mn-lt"/>
                <a:ea typeface="+mn-ea"/>
                <a:cs typeface="+mn-cs"/>
              </a:rPr>
              <a:t>l’habilité à pouvoir sélectionner rapidement des éléments visuels présentés parmi d’autres en vue d’opérer des traitements cognitifs approfondis </a:t>
            </a:r>
            <a:r>
              <a:rPr lang="fr-FR" sz="1200" b="0" i="0" u="none" strike="noStrike" kern="1200" baseline="0" dirty="0">
                <a:solidFill>
                  <a:schemeClr val="tx1"/>
                </a:solidFill>
                <a:latin typeface="+mn-lt"/>
                <a:ea typeface="+mn-ea"/>
                <a:cs typeface="+mn-cs"/>
              </a:rPr>
              <a:t>». D’autres habilités se sont vues aussi améliorées par la pratique du jeu vidéo : la cognition spatiale ou encore les fonctions exécutives.</a:t>
            </a:r>
            <a:endParaRPr lang="fr-FR" dirty="0"/>
          </a:p>
        </p:txBody>
      </p:sp>
      <p:sp>
        <p:nvSpPr>
          <p:cNvPr id="4" name="Espace réservé du numéro de diapositive 3"/>
          <p:cNvSpPr>
            <a:spLocks noGrp="1"/>
          </p:cNvSpPr>
          <p:nvPr>
            <p:ph type="sldNum" sz="quarter" idx="5"/>
          </p:nvPr>
        </p:nvSpPr>
        <p:spPr/>
        <p:txBody>
          <a:bodyPr/>
          <a:lstStyle/>
          <a:p>
            <a:fld id="{D1F1E558-337C-4A27-8D2A-E634854A83A2}" type="slidenum">
              <a:rPr lang="fr-FR" smtClean="0"/>
              <a:t>6</a:t>
            </a:fld>
            <a:endParaRPr lang="fr-FR"/>
          </a:p>
        </p:txBody>
      </p:sp>
    </p:spTree>
    <p:extLst>
      <p:ext uri="{BB962C8B-B14F-4D97-AF65-F5344CB8AC3E}">
        <p14:creationId xmlns:p14="http://schemas.microsoft.com/office/powerpoint/2010/main" val="443716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1F1E558-337C-4A27-8D2A-E634854A83A2}" type="slidenum">
              <a:rPr lang="fr-FR" smtClean="0"/>
              <a:t>8</a:t>
            </a:fld>
            <a:endParaRPr lang="fr-FR"/>
          </a:p>
        </p:txBody>
      </p:sp>
    </p:spTree>
    <p:extLst>
      <p:ext uri="{BB962C8B-B14F-4D97-AF65-F5344CB8AC3E}">
        <p14:creationId xmlns:p14="http://schemas.microsoft.com/office/powerpoint/2010/main" val="2186188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1F1E558-337C-4A27-8D2A-E634854A83A2}" type="slidenum">
              <a:rPr lang="fr-FR" smtClean="0"/>
              <a:t>9</a:t>
            </a:fld>
            <a:endParaRPr lang="fr-FR"/>
          </a:p>
        </p:txBody>
      </p:sp>
    </p:spTree>
    <p:extLst>
      <p:ext uri="{BB962C8B-B14F-4D97-AF65-F5344CB8AC3E}">
        <p14:creationId xmlns:p14="http://schemas.microsoft.com/office/powerpoint/2010/main" val="315283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1F1E558-337C-4A27-8D2A-E634854A83A2}" type="slidenum">
              <a:rPr lang="fr-FR" smtClean="0"/>
              <a:t>10</a:t>
            </a:fld>
            <a:endParaRPr lang="fr-FR"/>
          </a:p>
        </p:txBody>
      </p:sp>
    </p:spTree>
    <p:extLst>
      <p:ext uri="{BB962C8B-B14F-4D97-AF65-F5344CB8AC3E}">
        <p14:creationId xmlns:p14="http://schemas.microsoft.com/office/powerpoint/2010/main" val="2403504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1F1E558-337C-4A27-8D2A-E634854A83A2}" type="slidenum">
              <a:rPr lang="fr-FR" smtClean="0"/>
              <a:t>11</a:t>
            </a:fld>
            <a:endParaRPr lang="fr-FR"/>
          </a:p>
        </p:txBody>
      </p:sp>
    </p:spTree>
    <p:extLst>
      <p:ext uri="{BB962C8B-B14F-4D97-AF65-F5344CB8AC3E}">
        <p14:creationId xmlns:p14="http://schemas.microsoft.com/office/powerpoint/2010/main" val="3266534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200" b="0" i="0" u="none" strike="noStrike" kern="1200" baseline="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D1F1E558-337C-4A27-8D2A-E634854A83A2}" type="slidenum">
              <a:rPr lang="fr-FR" smtClean="0"/>
              <a:t>12</a:t>
            </a:fld>
            <a:endParaRPr lang="fr-FR"/>
          </a:p>
        </p:txBody>
      </p:sp>
    </p:spTree>
    <p:extLst>
      <p:ext uri="{BB962C8B-B14F-4D97-AF65-F5344CB8AC3E}">
        <p14:creationId xmlns:p14="http://schemas.microsoft.com/office/powerpoint/2010/main" val="3204528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1F1E558-337C-4A27-8D2A-E634854A83A2}" type="slidenum">
              <a:rPr lang="fr-FR" smtClean="0"/>
              <a:t>13</a:t>
            </a:fld>
            <a:endParaRPr lang="fr-FR"/>
          </a:p>
        </p:txBody>
      </p:sp>
    </p:spTree>
    <p:extLst>
      <p:ext uri="{BB962C8B-B14F-4D97-AF65-F5344CB8AC3E}">
        <p14:creationId xmlns:p14="http://schemas.microsoft.com/office/powerpoint/2010/main" val="3076777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C9D0BC7-72F6-4581-806D-474212FF7F1C}" type="datetime1">
              <a:rPr lang="en-US" smtClean="0"/>
              <a:t>10/7/2021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57F1E4F-1CFF-5643-939E-217C01CDF565}" type="slidenum">
              <a:rPr lang="en-US" smtClean="0"/>
              <a:pPr/>
              <a:t>‹N°›</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66195934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FBBCAA7-9DFE-460C-9985-71AF378D6156}" type="datetime1">
              <a:rPr lang="en-US" smtClean="0"/>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284386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446A864-F42D-4F46-86F6-A6281E8D3C15}" type="datetime1">
              <a:rPr lang="en-US" smtClean="0"/>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272503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A76F59B-B3EB-4A98-8740-C658EF22AE65}" type="datetime1">
              <a:rPr lang="en-US" smtClean="0"/>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75660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12927936-2EB8-4A78-94CE-D9B2685AB3F7}" type="datetime1">
              <a:rPr lang="en-US" smtClean="0"/>
              <a:t>10/7/2021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57F1E4F-1CFF-5643-939E-217C01CDF565}" type="slidenum">
              <a:rPr lang="en-US" smtClean="0"/>
              <a:pPr/>
              <a:t>‹N°›</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57218280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a:t>Modifiez le style du titre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ECAAC78-F75B-41C6-B6E9-679F0C979407}" type="datetime1">
              <a:rPr lang="en-US" smtClean="0"/>
              <a:t>10/7/2021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30115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35A2A9C-31FD-4A98-A5E5-D4E4A726356E}" type="datetime1">
              <a:rPr lang="en-US" smtClean="0"/>
              <a:t>10/7/2021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60931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3F70D9B-093B-4DCE-A8CD-5BF4E2F18293}" type="datetime1">
              <a:rPr lang="en-US" smtClean="0"/>
              <a:t>10/7/2021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854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B012D5-31FD-49A5-AD91-68B6F82066F7}" type="datetime1">
              <a:rPr lang="en-US" smtClean="0"/>
              <a:t>10/7/2021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43177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FF68042-7061-4FCC-BFAA-6175955051F9}" type="datetime1">
              <a:rPr lang="en-US" smtClean="0"/>
              <a:t>10/7/2021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217C01CDF565}" type="slidenum">
              <a:rPr lang="en-US" smtClean="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97698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6BA0E5E5-61C7-47DD-AD2C-EEE3A2462FA9}" type="datetime1">
              <a:rPr lang="en-US" smtClean="0"/>
              <a:t>10/7/2021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217C01CDF565}" type="slidenum">
              <a:rPr lang="en-US" smtClean="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87896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998EBC9-7BB3-4D07-B0D3-503209EB1E43}" type="datetime1">
              <a:rPr lang="en-US" smtClean="0"/>
              <a:t>10/7/2021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57F1E4F-1CFF-5643-939E-217C01CDF565}" type="slidenum">
              <a:rPr lang="en-US" smtClean="0"/>
              <a:pPr/>
              <a:t>‹N°›</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9459567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49653E-5828-44C6-8421-4CAA2F84D7B9}"/>
              </a:ext>
            </a:extLst>
          </p:cNvPr>
          <p:cNvSpPr>
            <a:spLocks noGrp="1"/>
          </p:cNvSpPr>
          <p:nvPr>
            <p:ph type="ctrTitle"/>
          </p:nvPr>
        </p:nvSpPr>
        <p:spPr>
          <a:xfrm>
            <a:off x="1559645" y="1750373"/>
            <a:ext cx="9072701" cy="1126283"/>
          </a:xfrm>
        </p:spPr>
        <p:txBody>
          <a:bodyPr>
            <a:noAutofit/>
          </a:bodyPr>
          <a:lstStyle/>
          <a:p>
            <a:r>
              <a:rPr lang="fr-FR" sz="4800" b="1" dirty="0"/>
              <a:t>Impact des Serious Games en Neurologie et Psychiatrie :</a:t>
            </a:r>
          </a:p>
        </p:txBody>
      </p:sp>
      <p:sp>
        <p:nvSpPr>
          <p:cNvPr id="3" name="Sous-titre 2">
            <a:extLst>
              <a:ext uri="{FF2B5EF4-FFF2-40B4-BE49-F238E27FC236}">
                <a16:creationId xmlns:a16="http://schemas.microsoft.com/office/drawing/2014/main" id="{B54D6279-EDB6-496C-9C52-1D19928F298C}"/>
              </a:ext>
            </a:extLst>
          </p:cNvPr>
          <p:cNvSpPr>
            <a:spLocks noGrp="1"/>
          </p:cNvSpPr>
          <p:nvPr>
            <p:ph type="subTitle" idx="1"/>
          </p:nvPr>
        </p:nvSpPr>
        <p:spPr>
          <a:xfrm>
            <a:off x="1638297" y="2763898"/>
            <a:ext cx="8915399" cy="1126283"/>
          </a:xfrm>
        </p:spPr>
        <p:txBody>
          <a:bodyPr>
            <a:normAutofit lnSpcReduction="10000"/>
          </a:bodyPr>
          <a:lstStyle/>
          <a:p>
            <a:r>
              <a:rPr lang="fr-FR" sz="3200" b="1" dirty="0">
                <a:solidFill>
                  <a:schemeClr val="tx1">
                    <a:lumMod val="65000"/>
                    <a:lumOff val="35000"/>
                  </a:schemeClr>
                </a:solidFill>
              </a:rPr>
              <a:t>Focus sur les maladies neurodégénératives et les troubles du spectre autistique</a:t>
            </a:r>
          </a:p>
        </p:txBody>
      </p:sp>
      <p:sp>
        <p:nvSpPr>
          <p:cNvPr id="5" name="ZoneTexte 4">
            <a:extLst>
              <a:ext uri="{FF2B5EF4-FFF2-40B4-BE49-F238E27FC236}">
                <a16:creationId xmlns:a16="http://schemas.microsoft.com/office/drawing/2014/main" id="{3A8B6E20-CD1F-4E80-AD00-A9827CF6660A}"/>
              </a:ext>
            </a:extLst>
          </p:cNvPr>
          <p:cNvSpPr txBox="1"/>
          <p:nvPr/>
        </p:nvSpPr>
        <p:spPr>
          <a:xfrm>
            <a:off x="9338673" y="5799579"/>
            <a:ext cx="2800317" cy="369332"/>
          </a:xfrm>
          <a:prstGeom prst="rect">
            <a:avLst/>
          </a:prstGeom>
          <a:noFill/>
        </p:spPr>
        <p:txBody>
          <a:bodyPr wrap="square" rtlCol="0">
            <a:spAutoFit/>
          </a:bodyPr>
          <a:lstStyle/>
          <a:p>
            <a:r>
              <a:rPr lang="fr-FR" dirty="0"/>
              <a:t>Emilia SI MOHAND</a:t>
            </a:r>
          </a:p>
        </p:txBody>
      </p:sp>
      <p:sp>
        <p:nvSpPr>
          <p:cNvPr id="8" name="ZoneTexte 7">
            <a:extLst>
              <a:ext uri="{FF2B5EF4-FFF2-40B4-BE49-F238E27FC236}">
                <a16:creationId xmlns:a16="http://schemas.microsoft.com/office/drawing/2014/main" id="{6D1257D1-A9EC-4079-979B-D0D7A7284B87}"/>
              </a:ext>
            </a:extLst>
          </p:cNvPr>
          <p:cNvSpPr txBox="1"/>
          <p:nvPr/>
        </p:nvSpPr>
        <p:spPr>
          <a:xfrm>
            <a:off x="4683576" y="4329283"/>
            <a:ext cx="2824843" cy="461665"/>
          </a:xfrm>
          <a:prstGeom prst="rect">
            <a:avLst/>
          </a:prstGeom>
          <a:noFill/>
        </p:spPr>
        <p:txBody>
          <a:bodyPr wrap="square" rtlCol="0">
            <a:spAutoFit/>
          </a:bodyPr>
          <a:lstStyle/>
          <a:p>
            <a:pPr algn="ctr"/>
            <a:r>
              <a:rPr lang="fr-FR" sz="2400" b="1" dirty="0">
                <a:solidFill>
                  <a:schemeClr val="accent6">
                    <a:lumMod val="50000"/>
                  </a:schemeClr>
                </a:solidFill>
              </a:rPr>
              <a:t>Emilia SI MOHAND</a:t>
            </a:r>
          </a:p>
        </p:txBody>
      </p:sp>
      <p:sp>
        <p:nvSpPr>
          <p:cNvPr id="9" name="ZoneTexte 8">
            <a:extLst>
              <a:ext uri="{FF2B5EF4-FFF2-40B4-BE49-F238E27FC236}">
                <a16:creationId xmlns:a16="http://schemas.microsoft.com/office/drawing/2014/main" id="{5FDE68BF-BBD6-4A09-8B74-11EE2D05320D}"/>
              </a:ext>
            </a:extLst>
          </p:cNvPr>
          <p:cNvSpPr txBox="1"/>
          <p:nvPr/>
        </p:nvSpPr>
        <p:spPr>
          <a:xfrm>
            <a:off x="1926771" y="4790948"/>
            <a:ext cx="8626927" cy="400110"/>
          </a:xfrm>
          <a:prstGeom prst="rect">
            <a:avLst/>
          </a:prstGeom>
          <a:noFill/>
        </p:spPr>
        <p:txBody>
          <a:bodyPr wrap="square" rtlCol="0">
            <a:spAutoFit/>
          </a:bodyPr>
          <a:lstStyle/>
          <a:p>
            <a:pPr algn="ctr"/>
            <a:r>
              <a:rPr lang="fr-FR" sz="2000" dirty="0"/>
              <a:t>Webinaire Serious Games</a:t>
            </a:r>
          </a:p>
        </p:txBody>
      </p:sp>
      <p:sp>
        <p:nvSpPr>
          <p:cNvPr id="6" name="Espace réservé du numéro de diapositive 5">
            <a:extLst>
              <a:ext uri="{FF2B5EF4-FFF2-40B4-BE49-F238E27FC236}">
                <a16:creationId xmlns:a16="http://schemas.microsoft.com/office/drawing/2014/main" id="{5F27A795-55D3-402A-A4E8-975EB635E667}"/>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613434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D209E92-A2D9-44AC-8280-F31E05127206}"/>
              </a:ext>
            </a:extLst>
          </p:cNvPr>
          <p:cNvSpPr>
            <a:spLocks noGrp="1"/>
          </p:cNvSpPr>
          <p:nvPr>
            <p:ph type="title"/>
          </p:nvPr>
        </p:nvSpPr>
        <p:spPr>
          <a:xfrm>
            <a:off x="1371598" y="336643"/>
            <a:ext cx="10199077" cy="1485900"/>
          </a:xfrm>
        </p:spPr>
        <p:txBody>
          <a:bodyPr>
            <a:normAutofit/>
          </a:bodyPr>
          <a:lstStyle/>
          <a:p>
            <a:r>
              <a:rPr lang="fr-FR" b="1" dirty="0">
                <a:effectLst>
                  <a:outerShdw blurRad="38100" dist="38100" dir="2700000" algn="tl">
                    <a:srgbClr val="000000">
                      <a:alpha val="43137"/>
                    </a:srgbClr>
                  </a:outerShdw>
                </a:effectLst>
              </a:rPr>
              <a:t>Apport des jeux vidéo chez la personne âgée</a:t>
            </a:r>
          </a:p>
        </p:txBody>
      </p:sp>
      <p:sp>
        <p:nvSpPr>
          <p:cNvPr id="2" name="Espace réservé du numéro de diapositive 1">
            <a:extLst>
              <a:ext uri="{FF2B5EF4-FFF2-40B4-BE49-F238E27FC236}">
                <a16:creationId xmlns:a16="http://schemas.microsoft.com/office/drawing/2014/main" id="{4C65AAD1-E63B-4610-AA3B-8589021A9A06}"/>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
        <p:nvSpPr>
          <p:cNvPr id="3" name="ZoneTexte 2">
            <a:extLst>
              <a:ext uri="{FF2B5EF4-FFF2-40B4-BE49-F238E27FC236}">
                <a16:creationId xmlns:a16="http://schemas.microsoft.com/office/drawing/2014/main" id="{BACF02A2-4B19-4FA8-A34E-ABC42DDDD215}"/>
              </a:ext>
            </a:extLst>
          </p:cNvPr>
          <p:cNvSpPr txBox="1"/>
          <p:nvPr/>
        </p:nvSpPr>
        <p:spPr>
          <a:xfrm>
            <a:off x="1371598" y="1950665"/>
            <a:ext cx="10199077" cy="1754326"/>
          </a:xfrm>
          <a:prstGeom prst="rect">
            <a:avLst/>
          </a:prstGeom>
          <a:noFill/>
        </p:spPr>
        <p:txBody>
          <a:bodyPr wrap="square" rtlCol="0">
            <a:spAutoFit/>
          </a:bodyPr>
          <a:lstStyle/>
          <a:p>
            <a:pPr marL="285750" indent="-285750">
              <a:buFontTx/>
              <a:buChar char="-"/>
            </a:pPr>
            <a:r>
              <a:rPr lang="fr-FR" dirty="0"/>
              <a:t>Développement d’un environnement enrichi favorisant la neuroplasticité, les performances cérébrales. Il permet:</a:t>
            </a:r>
          </a:p>
          <a:p>
            <a:pPr marL="742950" lvl="1" indent="-285750">
              <a:buFontTx/>
              <a:buChar char="-"/>
            </a:pPr>
            <a:r>
              <a:rPr lang="fr-FR" dirty="0"/>
              <a:t>D’engendrer des émotions</a:t>
            </a:r>
          </a:p>
          <a:p>
            <a:pPr marL="742950" lvl="1" indent="-285750">
              <a:buFontTx/>
              <a:buChar char="-"/>
            </a:pPr>
            <a:r>
              <a:rPr lang="fr-FR" dirty="0"/>
              <a:t>De créer une composante sociale (multijoueur)</a:t>
            </a:r>
          </a:p>
          <a:p>
            <a:pPr marL="742950" lvl="1" indent="-285750">
              <a:buFontTx/>
              <a:buChar char="-"/>
            </a:pPr>
            <a:r>
              <a:rPr lang="fr-FR" dirty="0"/>
              <a:t>D’intégrer une activité physique adaptée</a:t>
            </a:r>
          </a:p>
          <a:p>
            <a:pPr marL="742950" lvl="1" indent="-285750">
              <a:buFontTx/>
              <a:buChar char="-"/>
            </a:pPr>
            <a:endParaRPr lang="fr-FR" dirty="0"/>
          </a:p>
        </p:txBody>
      </p:sp>
      <p:sp>
        <p:nvSpPr>
          <p:cNvPr id="16" name="ZoneTexte 15">
            <a:extLst>
              <a:ext uri="{FF2B5EF4-FFF2-40B4-BE49-F238E27FC236}">
                <a16:creationId xmlns:a16="http://schemas.microsoft.com/office/drawing/2014/main" id="{18974518-E495-40DB-828B-0EC4D631E555}"/>
              </a:ext>
            </a:extLst>
          </p:cNvPr>
          <p:cNvSpPr txBox="1"/>
          <p:nvPr/>
        </p:nvSpPr>
        <p:spPr>
          <a:xfrm>
            <a:off x="1371598" y="3704991"/>
            <a:ext cx="10199077" cy="646331"/>
          </a:xfrm>
          <a:prstGeom prst="rect">
            <a:avLst/>
          </a:prstGeom>
          <a:noFill/>
        </p:spPr>
        <p:txBody>
          <a:bodyPr wrap="square" rtlCol="0">
            <a:spAutoFit/>
          </a:bodyPr>
          <a:lstStyle/>
          <a:p>
            <a:pPr marL="285750" indent="-285750">
              <a:buFontTx/>
              <a:buChar char="-"/>
            </a:pPr>
            <a:r>
              <a:rPr lang="fr-FR" dirty="0"/>
              <a:t>Les</a:t>
            </a:r>
            <a:r>
              <a:rPr lang="fr-FR" b="1" dirty="0"/>
              <a:t> exergames </a:t>
            </a:r>
            <a:r>
              <a:rPr lang="fr-FR" dirty="0"/>
              <a:t>désignent les jeux vidéo d’entraînement alliant esprit ludique et remise en forme (ex: Wii Sport </a:t>
            </a:r>
            <a:r>
              <a:rPr lang="fr-FR" dirty="0" err="1"/>
              <a:t>Resort</a:t>
            </a:r>
            <a:r>
              <a:rPr lang="fr-FR" dirty="0"/>
              <a:t> par Nintendo)</a:t>
            </a:r>
          </a:p>
        </p:txBody>
      </p:sp>
      <p:sp>
        <p:nvSpPr>
          <p:cNvPr id="17" name="ZoneTexte 16">
            <a:extLst>
              <a:ext uri="{FF2B5EF4-FFF2-40B4-BE49-F238E27FC236}">
                <a16:creationId xmlns:a16="http://schemas.microsoft.com/office/drawing/2014/main" id="{6C2B438C-E672-40CB-AF9E-4C419D0A2D1F}"/>
              </a:ext>
            </a:extLst>
          </p:cNvPr>
          <p:cNvSpPr txBox="1"/>
          <p:nvPr/>
        </p:nvSpPr>
        <p:spPr>
          <a:xfrm>
            <a:off x="1248505" y="4740286"/>
            <a:ext cx="10199077" cy="1477328"/>
          </a:xfrm>
          <a:prstGeom prst="rect">
            <a:avLst/>
          </a:prstGeom>
          <a:noFill/>
        </p:spPr>
        <p:txBody>
          <a:bodyPr wrap="square" rtlCol="0">
            <a:spAutoFit/>
          </a:bodyPr>
          <a:lstStyle/>
          <a:p>
            <a:r>
              <a:rPr lang="fr-FR" dirty="0"/>
              <a:t>Les avantages de cette approche consistent en des </a:t>
            </a:r>
            <a:r>
              <a:rPr lang="fr-FR" b="1" dirty="0"/>
              <a:t>effets positifs </a:t>
            </a:r>
            <a:r>
              <a:rPr lang="fr-FR" dirty="0"/>
              <a:t>sur des sujets âgés:</a:t>
            </a:r>
          </a:p>
          <a:p>
            <a:pPr marL="285750" indent="-285750">
              <a:buFontTx/>
              <a:buChar char="-"/>
            </a:pPr>
            <a:r>
              <a:rPr lang="fr-FR" dirty="0"/>
              <a:t>Sur les </a:t>
            </a:r>
            <a:r>
              <a:rPr lang="fr-FR" b="1" dirty="0"/>
              <a:t>émotions</a:t>
            </a:r>
            <a:r>
              <a:rPr lang="fr-FR" dirty="0"/>
              <a:t> avec un meilleur ressenti en terme de qualité de vie et une diminution du sentiment dépressif</a:t>
            </a:r>
          </a:p>
          <a:p>
            <a:pPr marL="285750" indent="-285750">
              <a:buFontTx/>
              <a:buChar char="-"/>
            </a:pPr>
            <a:r>
              <a:rPr lang="fr-FR" dirty="0"/>
              <a:t>Sur </a:t>
            </a:r>
            <a:r>
              <a:rPr lang="fr-FR" b="1" dirty="0"/>
              <a:t>l’aptitude physique </a:t>
            </a:r>
            <a:r>
              <a:rPr lang="fr-FR" dirty="0"/>
              <a:t>avec </a:t>
            </a:r>
            <a:r>
              <a:rPr lang="fr-FR" b="1" dirty="0"/>
              <a:t>l’amélioration des performances aérobies </a:t>
            </a:r>
            <a:r>
              <a:rPr lang="fr-FR" dirty="0"/>
              <a:t>(endurance)</a:t>
            </a:r>
          </a:p>
          <a:p>
            <a:pPr marL="285750" indent="-285750">
              <a:buFontTx/>
              <a:buChar char="-"/>
            </a:pPr>
            <a:r>
              <a:rPr lang="fr-FR" dirty="0"/>
              <a:t>Sur les </a:t>
            </a:r>
            <a:r>
              <a:rPr lang="fr-FR" b="1" dirty="0"/>
              <a:t>fonctions exécutives </a:t>
            </a:r>
            <a:r>
              <a:rPr lang="fr-FR" dirty="0"/>
              <a:t>et les </a:t>
            </a:r>
            <a:r>
              <a:rPr lang="fr-FR" b="1" dirty="0"/>
              <a:t>processus de traitement de l’information</a:t>
            </a:r>
            <a:r>
              <a:rPr lang="fr-FR" dirty="0"/>
              <a:t>.</a:t>
            </a:r>
          </a:p>
        </p:txBody>
      </p:sp>
    </p:spTree>
    <p:extLst>
      <p:ext uri="{BB962C8B-B14F-4D97-AF65-F5344CB8AC3E}">
        <p14:creationId xmlns:p14="http://schemas.microsoft.com/office/powerpoint/2010/main" val="2230272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546AD0-5ED1-43DE-90C7-1F8B63676389}"/>
              </a:ext>
            </a:extLst>
          </p:cNvPr>
          <p:cNvSpPr>
            <a:spLocks noGrp="1"/>
          </p:cNvSpPr>
          <p:nvPr>
            <p:ph type="title"/>
          </p:nvPr>
        </p:nvSpPr>
        <p:spPr>
          <a:xfrm>
            <a:off x="1502229" y="637561"/>
            <a:ext cx="10270671" cy="633190"/>
          </a:xfrm>
        </p:spPr>
        <p:txBody>
          <a:bodyPr>
            <a:normAutofit fontScale="90000"/>
          </a:bodyPr>
          <a:lstStyle/>
          <a:p>
            <a:r>
              <a:rPr lang="fr-FR" b="1" dirty="0">
                <a:effectLst>
                  <a:outerShdw blurRad="38100" dist="38100" dir="2700000" algn="tl">
                    <a:srgbClr val="000000">
                      <a:alpha val="43137"/>
                    </a:srgbClr>
                  </a:outerShdw>
                </a:effectLst>
              </a:rPr>
              <a:t>Contribution des Serious Games au traitement des maladies neurodégénératives</a:t>
            </a:r>
          </a:p>
        </p:txBody>
      </p:sp>
      <p:sp>
        <p:nvSpPr>
          <p:cNvPr id="4" name="Espace réservé du numéro de diapositive 3">
            <a:extLst>
              <a:ext uri="{FF2B5EF4-FFF2-40B4-BE49-F238E27FC236}">
                <a16:creationId xmlns:a16="http://schemas.microsoft.com/office/drawing/2014/main" id="{64A9FCB6-FE4B-4F09-9BD4-4C60D7C4282B}"/>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
        <p:nvSpPr>
          <p:cNvPr id="6" name="ZoneTexte 5">
            <a:extLst>
              <a:ext uri="{FF2B5EF4-FFF2-40B4-BE49-F238E27FC236}">
                <a16:creationId xmlns:a16="http://schemas.microsoft.com/office/drawing/2014/main" id="{9BB3B194-58DD-433F-9A90-7F79C46B4714}"/>
              </a:ext>
            </a:extLst>
          </p:cNvPr>
          <p:cNvSpPr txBox="1"/>
          <p:nvPr/>
        </p:nvSpPr>
        <p:spPr>
          <a:xfrm>
            <a:off x="1379137" y="2309989"/>
            <a:ext cx="10049881" cy="2554545"/>
          </a:xfrm>
          <a:prstGeom prst="rect">
            <a:avLst/>
          </a:prstGeom>
          <a:noFill/>
        </p:spPr>
        <p:txBody>
          <a:bodyPr wrap="square" rtlCol="0">
            <a:spAutoFit/>
          </a:bodyPr>
          <a:lstStyle/>
          <a:p>
            <a:r>
              <a:rPr lang="fr-FR" sz="2000" dirty="0"/>
              <a:t>Serious Games développés dans le cadre de différents troubles liés à Alzheimer ou Parkinson:</a:t>
            </a:r>
          </a:p>
          <a:p>
            <a:pPr marL="285750" indent="-285750">
              <a:buFontTx/>
              <a:buChar char="-"/>
            </a:pPr>
            <a:r>
              <a:rPr lang="fr-FR" sz="2000" dirty="0"/>
              <a:t>Troubles de la mémoire, </a:t>
            </a:r>
          </a:p>
          <a:p>
            <a:pPr marL="285750" indent="-285750">
              <a:buFontTx/>
              <a:buChar char="-"/>
            </a:pPr>
            <a:r>
              <a:rPr lang="fr-FR" sz="2000" dirty="0"/>
              <a:t>De l’expression linguistique, </a:t>
            </a:r>
          </a:p>
          <a:p>
            <a:pPr marL="285750" indent="-285750">
              <a:buFontTx/>
              <a:buChar char="-"/>
            </a:pPr>
            <a:r>
              <a:rPr lang="fr-FR" sz="2000" dirty="0"/>
              <a:t>Du rythme (dysrythmie)</a:t>
            </a:r>
          </a:p>
          <a:p>
            <a:pPr marL="285750" indent="-285750">
              <a:buFontTx/>
              <a:buChar char="-"/>
            </a:pPr>
            <a:r>
              <a:rPr lang="fr-FR" sz="2000" dirty="0"/>
              <a:t>De la marche et de l’équilibre</a:t>
            </a:r>
          </a:p>
          <a:p>
            <a:pPr marL="285750" indent="-285750">
              <a:buFontTx/>
              <a:buChar char="-"/>
            </a:pPr>
            <a:r>
              <a:rPr lang="fr-FR" sz="2000" dirty="0"/>
              <a:t>De la capacité de raisonnement </a:t>
            </a:r>
          </a:p>
          <a:p>
            <a:pPr marL="285750" indent="-285750">
              <a:buFontTx/>
              <a:buChar char="-"/>
            </a:pPr>
            <a:r>
              <a:rPr lang="fr-FR" sz="2000" dirty="0"/>
              <a:t>Et des fonctions motrices</a:t>
            </a:r>
          </a:p>
        </p:txBody>
      </p:sp>
    </p:spTree>
    <p:extLst>
      <p:ext uri="{BB962C8B-B14F-4D97-AF65-F5344CB8AC3E}">
        <p14:creationId xmlns:p14="http://schemas.microsoft.com/office/powerpoint/2010/main" val="672856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546AD0-5ED1-43DE-90C7-1F8B63676389}"/>
              </a:ext>
            </a:extLst>
          </p:cNvPr>
          <p:cNvSpPr>
            <a:spLocks noGrp="1"/>
          </p:cNvSpPr>
          <p:nvPr>
            <p:ph type="title"/>
          </p:nvPr>
        </p:nvSpPr>
        <p:spPr>
          <a:xfrm>
            <a:off x="1414306" y="445063"/>
            <a:ext cx="10270671" cy="633190"/>
          </a:xfrm>
        </p:spPr>
        <p:txBody>
          <a:bodyPr>
            <a:normAutofit fontScale="90000"/>
          </a:bodyPr>
          <a:lstStyle/>
          <a:p>
            <a:r>
              <a:rPr lang="fr-FR" b="1" dirty="0">
                <a:effectLst>
                  <a:outerShdw blurRad="38100" dist="38100" dir="2700000" algn="tl">
                    <a:srgbClr val="000000">
                      <a:alpha val="43137"/>
                    </a:srgbClr>
                  </a:outerShdw>
                </a:effectLst>
              </a:rPr>
              <a:t>Exemple de Serious Game:</a:t>
            </a:r>
          </a:p>
        </p:txBody>
      </p:sp>
      <p:sp>
        <p:nvSpPr>
          <p:cNvPr id="3" name="Espace réservé du numéro de diapositive 2">
            <a:extLst>
              <a:ext uri="{FF2B5EF4-FFF2-40B4-BE49-F238E27FC236}">
                <a16:creationId xmlns:a16="http://schemas.microsoft.com/office/drawing/2014/main" id="{9928CBEC-5B81-4E4A-AABA-2B7732C0A182}"/>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
        <p:nvSpPr>
          <p:cNvPr id="8" name="Titre 1">
            <a:extLst>
              <a:ext uri="{FF2B5EF4-FFF2-40B4-BE49-F238E27FC236}">
                <a16:creationId xmlns:a16="http://schemas.microsoft.com/office/drawing/2014/main" id="{3CC87A3F-FF59-4A40-8A8C-A60808BD3AD6}"/>
              </a:ext>
            </a:extLst>
          </p:cNvPr>
          <p:cNvSpPr txBox="1">
            <a:spLocks/>
          </p:cNvSpPr>
          <p:nvPr/>
        </p:nvSpPr>
        <p:spPr>
          <a:xfrm>
            <a:off x="1414306" y="1118926"/>
            <a:ext cx="10270671" cy="393352"/>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fr-FR" sz="2400" b="1" dirty="0">
                <a:effectLst>
                  <a:outerShdw blurRad="38100" dist="38100" dir="2700000" algn="tl">
                    <a:srgbClr val="000000">
                      <a:alpha val="43137"/>
                    </a:srgbClr>
                  </a:outerShdw>
                </a:effectLst>
              </a:rPr>
              <a:t>X-TORP : Description</a:t>
            </a:r>
          </a:p>
        </p:txBody>
      </p:sp>
      <p:sp>
        <p:nvSpPr>
          <p:cNvPr id="5" name="ZoneTexte 4">
            <a:extLst>
              <a:ext uri="{FF2B5EF4-FFF2-40B4-BE49-F238E27FC236}">
                <a16:creationId xmlns:a16="http://schemas.microsoft.com/office/drawing/2014/main" id="{C6BDEEB7-BCCA-4F78-BE33-9A7493F2E612}"/>
              </a:ext>
            </a:extLst>
          </p:cNvPr>
          <p:cNvSpPr txBox="1"/>
          <p:nvPr/>
        </p:nvSpPr>
        <p:spPr>
          <a:xfrm>
            <a:off x="1565031" y="2280076"/>
            <a:ext cx="10270670" cy="369332"/>
          </a:xfrm>
          <a:prstGeom prst="rect">
            <a:avLst/>
          </a:prstGeom>
          <a:noFill/>
        </p:spPr>
        <p:txBody>
          <a:bodyPr wrap="square" rtlCol="0">
            <a:spAutoFit/>
          </a:bodyPr>
          <a:lstStyle/>
          <a:p>
            <a:r>
              <a:rPr lang="fr-FR" dirty="0"/>
              <a:t>- Serious Game adapté aux personnes atteintes de la maladie d’</a:t>
            </a:r>
            <a:r>
              <a:rPr lang="fr-FR" b="1" dirty="0"/>
              <a:t>Alzheimer </a:t>
            </a:r>
            <a:r>
              <a:rPr lang="fr-FR" dirty="0"/>
              <a:t>à un stade léger à modéré</a:t>
            </a:r>
          </a:p>
        </p:txBody>
      </p:sp>
      <p:sp>
        <p:nvSpPr>
          <p:cNvPr id="11" name="ZoneTexte 10">
            <a:extLst>
              <a:ext uri="{FF2B5EF4-FFF2-40B4-BE49-F238E27FC236}">
                <a16:creationId xmlns:a16="http://schemas.microsoft.com/office/drawing/2014/main" id="{12925CA0-E0D1-455D-846F-DD71FD78FB9A}"/>
              </a:ext>
            </a:extLst>
          </p:cNvPr>
          <p:cNvSpPr txBox="1"/>
          <p:nvPr/>
        </p:nvSpPr>
        <p:spPr>
          <a:xfrm>
            <a:off x="1565031" y="2778236"/>
            <a:ext cx="10270670" cy="1754326"/>
          </a:xfrm>
          <a:prstGeom prst="rect">
            <a:avLst/>
          </a:prstGeom>
          <a:noFill/>
        </p:spPr>
        <p:txBody>
          <a:bodyPr wrap="square" rtlCol="0">
            <a:spAutoFit/>
          </a:bodyPr>
          <a:lstStyle/>
          <a:p>
            <a:pPr marL="285750" indent="-285750">
              <a:buFontTx/>
              <a:buChar char="-"/>
            </a:pPr>
            <a:r>
              <a:rPr lang="fr-FR" dirty="0"/>
              <a:t>Développé par l’entreprise française GENIOUS HEALTHCARE en 2012 dans le cadre du projet </a:t>
            </a:r>
            <a:r>
              <a:rPr lang="fr-FR" b="1" dirty="0" err="1"/>
              <a:t>Az@GAME</a:t>
            </a:r>
            <a:r>
              <a:rPr lang="fr-FR" b="1" dirty="0"/>
              <a:t> </a:t>
            </a:r>
            <a:r>
              <a:rPr lang="fr-FR" dirty="0"/>
              <a:t>s’appuie sur deux types d’activités :</a:t>
            </a:r>
          </a:p>
          <a:p>
            <a:pPr marL="742950" lvl="1" indent="-285750">
              <a:buFontTx/>
              <a:buChar char="-"/>
            </a:pPr>
            <a:r>
              <a:rPr lang="fr-FR" dirty="0"/>
              <a:t>Activités physiques basés sur l’endurance, la force et la stimulation de la fonction cardiorespiratoire (principe de l’APRA)</a:t>
            </a:r>
          </a:p>
          <a:p>
            <a:pPr marL="742950" lvl="1" indent="-285750">
              <a:buFontTx/>
              <a:buChar char="-"/>
            </a:pPr>
            <a:r>
              <a:rPr lang="fr-FR" dirty="0"/>
              <a:t>Activités cognitives correspondant à des objectifs bien précis stimulant l’attention, la concentration et la mémoire.</a:t>
            </a:r>
          </a:p>
        </p:txBody>
      </p:sp>
      <p:sp>
        <p:nvSpPr>
          <p:cNvPr id="7" name="ZoneTexte 6">
            <a:extLst>
              <a:ext uri="{FF2B5EF4-FFF2-40B4-BE49-F238E27FC236}">
                <a16:creationId xmlns:a16="http://schemas.microsoft.com/office/drawing/2014/main" id="{4803C44F-41DF-467B-8ACB-5CCB5B1B1611}"/>
              </a:ext>
            </a:extLst>
          </p:cNvPr>
          <p:cNvSpPr txBox="1"/>
          <p:nvPr/>
        </p:nvSpPr>
        <p:spPr>
          <a:xfrm>
            <a:off x="1565031" y="4558881"/>
            <a:ext cx="9875017" cy="923330"/>
          </a:xfrm>
          <a:prstGeom prst="rect">
            <a:avLst/>
          </a:prstGeom>
          <a:noFill/>
        </p:spPr>
        <p:txBody>
          <a:bodyPr wrap="square" rtlCol="0">
            <a:spAutoFit/>
          </a:bodyPr>
          <a:lstStyle/>
          <a:p>
            <a:pPr marL="285750" indent="-285750">
              <a:buFontTx/>
              <a:buChar char="-"/>
            </a:pPr>
            <a:r>
              <a:rPr lang="fr-FR" dirty="0"/>
              <a:t>X-TORP est un jeu intégrant action et aventure à la première et/ou à la troisième personne avec une partie de réflexion et des dynamiques de jeu de rôle (principe du RPG : </a:t>
            </a:r>
            <a:r>
              <a:rPr lang="fr-FR" i="1" dirty="0" err="1"/>
              <a:t>Role</a:t>
            </a:r>
            <a:r>
              <a:rPr lang="fr-FR" i="1" dirty="0"/>
              <a:t> Play Game</a:t>
            </a:r>
            <a:r>
              <a:rPr lang="fr-FR" dirty="0"/>
              <a:t>.</a:t>
            </a:r>
          </a:p>
          <a:p>
            <a:endParaRPr lang="fr-FR" dirty="0"/>
          </a:p>
        </p:txBody>
      </p:sp>
      <p:sp>
        <p:nvSpPr>
          <p:cNvPr id="9" name="ZoneTexte 8">
            <a:extLst>
              <a:ext uri="{FF2B5EF4-FFF2-40B4-BE49-F238E27FC236}">
                <a16:creationId xmlns:a16="http://schemas.microsoft.com/office/drawing/2014/main" id="{AF633D8E-6CA0-4824-BD52-1F83BFBBED43}"/>
              </a:ext>
            </a:extLst>
          </p:cNvPr>
          <p:cNvSpPr txBox="1"/>
          <p:nvPr/>
        </p:nvSpPr>
        <p:spPr>
          <a:xfrm>
            <a:off x="1649185" y="5277409"/>
            <a:ext cx="9706707" cy="646331"/>
          </a:xfrm>
          <a:prstGeom prst="rect">
            <a:avLst/>
          </a:prstGeom>
          <a:noFill/>
        </p:spPr>
        <p:txBody>
          <a:bodyPr wrap="square" rtlCol="0">
            <a:spAutoFit/>
          </a:bodyPr>
          <a:lstStyle/>
          <a:p>
            <a:pPr lvl="0" defTabSz="914400">
              <a:defRPr/>
            </a:pPr>
            <a:r>
              <a:rPr lang="fr-FR" dirty="0"/>
              <a:t>- Reconnaissance des actions et des mouvements du joueur grâce à une caméra Kinect relié à un ordinateur.</a:t>
            </a:r>
          </a:p>
        </p:txBody>
      </p:sp>
      <p:sp>
        <p:nvSpPr>
          <p:cNvPr id="12" name="ZoneTexte 11">
            <a:extLst>
              <a:ext uri="{FF2B5EF4-FFF2-40B4-BE49-F238E27FC236}">
                <a16:creationId xmlns:a16="http://schemas.microsoft.com/office/drawing/2014/main" id="{C8779285-CD49-493C-959A-3C79FC35A0D6}"/>
              </a:ext>
            </a:extLst>
          </p:cNvPr>
          <p:cNvSpPr txBox="1"/>
          <p:nvPr/>
        </p:nvSpPr>
        <p:spPr>
          <a:xfrm>
            <a:off x="5170566" y="1229785"/>
            <a:ext cx="6669741" cy="646331"/>
          </a:xfrm>
          <a:prstGeom prst="rect">
            <a:avLst/>
          </a:prstGeom>
          <a:noFill/>
        </p:spPr>
        <p:txBody>
          <a:bodyPr wrap="square" rtlCol="0">
            <a:spAutoFit/>
          </a:bodyPr>
          <a:lstStyle/>
          <a:p>
            <a:pPr algn="ctr"/>
            <a:r>
              <a:rPr lang="fr-FR" b="1" dirty="0">
                <a:solidFill>
                  <a:schemeClr val="accent6">
                    <a:lumMod val="50000"/>
                  </a:schemeClr>
                </a:solidFill>
              </a:rPr>
              <a:t>DM de classe I selon la directive 93/42/CEE relatif aux dispositifs médicaux (classe </a:t>
            </a:r>
            <a:r>
              <a:rPr lang="fr-FR" b="1" dirty="0" err="1">
                <a:solidFill>
                  <a:schemeClr val="accent6">
                    <a:lumMod val="50000"/>
                  </a:schemeClr>
                </a:solidFill>
              </a:rPr>
              <a:t>IIa</a:t>
            </a:r>
            <a:r>
              <a:rPr lang="fr-FR" b="1" dirty="0">
                <a:solidFill>
                  <a:schemeClr val="accent6">
                    <a:lumMod val="50000"/>
                  </a:schemeClr>
                </a:solidFill>
              </a:rPr>
              <a:t> Règlement UE 2017/745)</a:t>
            </a:r>
          </a:p>
        </p:txBody>
      </p:sp>
    </p:spTree>
    <p:extLst>
      <p:ext uri="{BB962C8B-B14F-4D97-AF65-F5344CB8AC3E}">
        <p14:creationId xmlns:p14="http://schemas.microsoft.com/office/powerpoint/2010/main" val="1838530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546AD0-5ED1-43DE-90C7-1F8B63676389}"/>
              </a:ext>
            </a:extLst>
          </p:cNvPr>
          <p:cNvSpPr>
            <a:spLocks noGrp="1"/>
          </p:cNvSpPr>
          <p:nvPr>
            <p:ph type="title"/>
          </p:nvPr>
        </p:nvSpPr>
        <p:spPr>
          <a:xfrm>
            <a:off x="1484644" y="444130"/>
            <a:ext cx="10270671" cy="633190"/>
          </a:xfrm>
        </p:spPr>
        <p:txBody>
          <a:bodyPr>
            <a:normAutofit fontScale="90000"/>
          </a:bodyPr>
          <a:lstStyle/>
          <a:p>
            <a:r>
              <a:rPr lang="fr-FR" b="1" dirty="0">
                <a:effectLst>
                  <a:outerShdw blurRad="38100" dist="38100" dir="2700000" algn="tl">
                    <a:srgbClr val="000000">
                      <a:alpha val="43137"/>
                    </a:srgbClr>
                  </a:outerShdw>
                </a:effectLst>
              </a:rPr>
              <a:t>Exemple de Serious Game:</a:t>
            </a:r>
          </a:p>
        </p:txBody>
      </p:sp>
      <p:sp>
        <p:nvSpPr>
          <p:cNvPr id="3" name="ZoneTexte 2">
            <a:extLst>
              <a:ext uri="{FF2B5EF4-FFF2-40B4-BE49-F238E27FC236}">
                <a16:creationId xmlns:a16="http://schemas.microsoft.com/office/drawing/2014/main" id="{D17EC03C-F0A3-4007-8308-68C1E27A2203}"/>
              </a:ext>
            </a:extLst>
          </p:cNvPr>
          <p:cNvSpPr txBox="1"/>
          <p:nvPr/>
        </p:nvSpPr>
        <p:spPr>
          <a:xfrm>
            <a:off x="1087803" y="1923041"/>
            <a:ext cx="4410629" cy="3693319"/>
          </a:xfrm>
          <a:prstGeom prst="rect">
            <a:avLst/>
          </a:prstGeom>
          <a:noFill/>
        </p:spPr>
        <p:txBody>
          <a:bodyPr wrap="square" rtlCol="0">
            <a:spAutoFit/>
          </a:bodyPr>
          <a:lstStyle/>
          <a:p>
            <a:r>
              <a:rPr lang="fr-FR" u="sng" dirty="0">
                <a:effectLst>
                  <a:outerShdw blurRad="38100" dist="38100" dir="2700000" algn="tl">
                    <a:srgbClr val="000000">
                      <a:alpha val="43137"/>
                    </a:srgbClr>
                  </a:outerShdw>
                </a:effectLst>
              </a:rPr>
              <a:t>Etude pilote (2016):</a:t>
            </a:r>
          </a:p>
          <a:p>
            <a:endParaRPr lang="fr-FR" u="sng" dirty="0">
              <a:effectLst>
                <a:outerShdw blurRad="38100" dist="38100" dir="2700000" algn="tl">
                  <a:srgbClr val="000000">
                    <a:alpha val="43137"/>
                  </a:srgbClr>
                </a:outerShdw>
              </a:effectLst>
            </a:endParaRPr>
          </a:p>
          <a:p>
            <a:pPr marL="285750" indent="-285750">
              <a:buFontTx/>
              <a:buChar char="-"/>
            </a:pPr>
            <a:r>
              <a:rPr lang="fr-FR" dirty="0"/>
              <a:t>Multicentrique, non </a:t>
            </a:r>
            <a:r>
              <a:rPr lang="fr-FR" dirty="0" err="1"/>
              <a:t>randominsée</a:t>
            </a:r>
            <a:endParaRPr lang="fr-FR" dirty="0"/>
          </a:p>
          <a:p>
            <a:endParaRPr lang="fr-FR" dirty="0"/>
          </a:p>
          <a:p>
            <a:pPr marL="285750" indent="-285750">
              <a:buFontTx/>
              <a:buChar char="-"/>
            </a:pPr>
            <a:r>
              <a:rPr lang="fr-FR" i="1" dirty="0"/>
              <a:t>Objectif:</a:t>
            </a:r>
            <a:r>
              <a:rPr lang="fr-FR" dirty="0"/>
              <a:t> évaluer la facilité d'utilisation et les effets d'entraînement à court terme</a:t>
            </a:r>
          </a:p>
          <a:p>
            <a:endParaRPr lang="fr-FR" dirty="0"/>
          </a:p>
          <a:p>
            <a:pPr marL="285750" indent="-285750">
              <a:buFontTx/>
              <a:buChar char="-"/>
            </a:pPr>
            <a:r>
              <a:rPr lang="fr-FR" dirty="0"/>
              <a:t>Participants: 10 patients pour le groupe d’intervention/8 témoins (5 semaines)</a:t>
            </a:r>
          </a:p>
          <a:p>
            <a:endParaRPr lang="fr-FR" dirty="0"/>
          </a:p>
          <a:p>
            <a:r>
              <a:rPr lang="fr-FR" dirty="0"/>
              <a:t>- </a:t>
            </a:r>
            <a:r>
              <a:rPr lang="fr-FR" b="1" dirty="0"/>
              <a:t>Résultats: mis en évidence du caractère « non stressant » de ce jeu et proposition d’un environnement enrichi complet</a:t>
            </a:r>
          </a:p>
        </p:txBody>
      </p:sp>
      <p:sp>
        <p:nvSpPr>
          <p:cNvPr id="4" name="Espace réservé du numéro de diapositive 3">
            <a:extLst>
              <a:ext uri="{FF2B5EF4-FFF2-40B4-BE49-F238E27FC236}">
                <a16:creationId xmlns:a16="http://schemas.microsoft.com/office/drawing/2014/main" id="{6A8B93B5-B74E-4AC9-87E5-03B65512679C}"/>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
        <p:nvSpPr>
          <p:cNvPr id="5" name="ZoneTexte 4">
            <a:extLst>
              <a:ext uri="{FF2B5EF4-FFF2-40B4-BE49-F238E27FC236}">
                <a16:creationId xmlns:a16="http://schemas.microsoft.com/office/drawing/2014/main" id="{F4A7916E-5000-4815-97AE-9F6778F32E2E}"/>
              </a:ext>
            </a:extLst>
          </p:cNvPr>
          <p:cNvSpPr txBox="1"/>
          <p:nvPr/>
        </p:nvSpPr>
        <p:spPr>
          <a:xfrm>
            <a:off x="5810380" y="1786005"/>
            <a:ext cx="6381620" cy="5078313"/>
          </a:xfrm>
          <a:prstGeom prst="rect">
            <a:avLst/>
          </a:prstGeom>
          <a:noFill/>
        </p:spPr>
        <p:txBody>
          <a:bodyPr wrap="square" rtlCol="0">
            <a:spAutoFit/>
          </a:bodyPr>
          <a:lstStyle/>
          <a:p>
            <a:r>
              <a:rPr lang="fr-FR" u="sng" dirty="0">
                <a:effectLst>
                  <a:outerShdw blurRad="38100" dist="38100" dir="2700000" algn="tl">
                    <a:srgbClr val="000000">
                      <a:alpha val="43137"/>
                    </a:srgbClr>
                  </a:outerShdw>
                </a:effectLst>
              </a:rPr>
              <a:t>X-TORP VS soins habituels (2021):</a:t>
            </a:r>
          </a:p>
          <a:p>
            <a:endParaRPr lang="fr-FR" u="sng" dirty="0">
              <a:effectLst>
                <a:outerShdw blurRad="38100" dist="38100" dir="2700000" algn="tl">
                  <a:srgbClr val="000000">
                    <a:alpha val="43137"/>
                  </a:srgbClr>
                </a:outerShdw>
              </a:effectLst>
            </a:endParaRPr>
          </a:p>
          <a:p>
            <a:pPr marL="285750" indent="-285750">
              <a:buFontTx/>
              <a:buChar char="-"/>
            </a:pPr>
            <a:r>
              <a:rPr lang="fr-FR" dirty="0"/>
              <a:t>Etude randomisée en grappes</a:t>
            </a:r>
          </a:p>
          <a:p>
            <a:endParaRPr lang="fr-FR" dirty="0"/>
          </a:p>
          <a:p>
            <a:pPr marL="285750" indent="-285750">
              <a:buFontTx/>
              <a:buChar char="-"/>
            </a:pPr>
            <a:r>
              <a:rPr lang="fr-FR" i="1" dirty="0"/>
              <a:t>Objectif</a:t>
            </a:r>
            <a:r>
              <a:rPr lang="fr-FR" dirty="0"/>
              <a:t>: évaluer l’efficacité de X-TORP dans l’amélioration des symptômes neuropsychiatriques chez ces patients par rapport aux soins habituels</a:t>
            </a:r>
          </a:p>
          <a:p>
            <a:endParaRPr lang="fr-FR" dirty="0"/>
          </a:p>
          <a:p>
            <a:pPr marL="285750" indent="-285750">
              <a:buFontTx/>
              <a:buChar char="-"/>
            </a:pPr>
            <a:r>
              <a:rPr lang="fr-FR" dirty="0"/>
              <a:t>Participants: 37 patients dans le groupe d’intervention/54 témoins (12 semaines)</a:t>
            </a:r>
          </a:p>
          <a:p>
            <a:pPr marL="285750" indent="-285750">
              <a:buFontTx/>
              <a:buChar char="-"/>
            </a:pPr>
            <a:endParaRPr lang="fr-FR" dirty="0"/>
          </a:p>
          <a:p>
            <a:r>
              <a:rPr lang="fr-FR" b="1" dirty="0"/>
              <a:t>Résultats: Aggravation des symptômes neuropsychiatrique et apathie sensiblement diminuées après 12 semaines chez le groupe d’intervention par rapport aux sujets témoins. Ceci est en accord avec les résultats de l'étude pilote réalisée avec X-TORP, suggérant une motivation augmentée. </a:t>
            </a:r>
          </a:p>
          <a:p>
            <a:pPr marL="285750" indent="-285750">
              <a:buFontTx/>
              <a:buChar char="-"/>
            </a:pPr>
            <a:endParaRPr lang="fr-FR" dirty="0"/>
          </a:p>
          <a:p>
            <a:pPr marL="285750" indent="-285750">
              <a:buFontTx/>
              <a:buChar char="-"/>
            </a:pPr>
            <a:endParaRPr lang="fr-FR" dirty="0"/>
          </a:p>
        </p:txBody>
      </p:sp>
      <p:sp>
        <p:nvSpPr>
          <p:cNvPr id="6" name="Titre 1">
            <a:extLst>
              <a:ext uri="{FF2B5EF4-FFF2-40B4-BE49-F238E27FC236}">
                <a16:creationId xmlns:a16="http://schemas.microsoft.com/office/drawing/2014/main" id="{41F12790-8644-4054-9DFE-3339C94BBC10}"/>
              </a:ext>
            </a:extLst>
          </p:cNvPr>
          <p:cNvSpPr txBox="1">
            <a:spLocks/>
          </p:cNvSpPr>
          <p:nvPr/>
        </p:nvSpPr>
        <p:spPr>
          <a:xfrm>
            <a:off x="1484644" y="1077320"/>
            <a:ext cx="10270671" cy="633190"/>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fr-FR" sz="2800" b="1" dirty="0">
                <a:effectLst>
                  <a:outerShdw blurRad="38100" dist="38100" dir="2700000" algn="tl">
                    <a:srgbClr val="000000">
                      <a:alpha val="43137"/>
                    </a:srgbClr>
                  </a:outerShdw>
                </a:effectLst>
              </a:rPr>
              <a:t>X-TORP : Evaluations cliniques </a:t>
            </a:r>
          </a:p>
        </p:txBody>
      </p:sp>
    </p:spTree>
    <p:extLst>
      <p:ext uri="{BB962C8B-B14F-4D97-AF65-F5344CB8AC3E}">
        <p14:creationId xmlns:p14="http://schemas.microsoft.com/office/powerpoint/2010/main" val="980295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C9FE355-8CBB-4D27-96F2-0314D2B7EF51}"/>
              </a:ext>
            </a:extLst>
          </p:cNvPr>
          <p:cNvPicPr>
            <a:picLocks noChangeAspect="1"/>
          </p:cNvPicPr>
          <p:nvPr/>
        </p:nvPicPr>
        <p:blipFill>
          <a:blip r:embed="rId2"/>
          <a:stretch>
            <a:fillRect/>
          </a:stretch>
        </p:blipFill>
        <p:spPr>
          <a:xfrm>
            <a:off x="971481" y="1687306"/>
            <a:ext cx="4527518" cy="2476447"/>
          </a:xfrm>
          <a:prstGeom prst="rect">
            <a:avLst/>
          </a:prstGeom>
        </p:spPr>
      </p:pic>
      <p:sp>
        <p:nvSpPr>
          <p:cNvPr id="2" name="Espace réservé du numéro de diapositive 1">
            <a:extLst>
              <a:ext uri="{FF2B5EF4-FFF2-40B4-BE49-F238E27FC236}">
                <a16:creationId xmlns:a16="http://schemas.microsoft.com/office/drawing/2014/main" id="{DF1B5F51-F410-432E-8CAA-31FD8ED73F8D}"/>
              </a:ext>
            </a:extLst>
          </p:cNvPr>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4" name="Image 3">
            <a:extLst>
              <a:ext uri="{FF2B5EF4-FFF2-40B4-BE49-F238E27FC236}">
                <a16:creationId xmlns:a16="http://schemas.microsoft.com/office/drawing/2014/main" id="{BAC2F241-0B1F-4EFF-84C9-75ABE769202C}"/>
              </a:ext>
            </a:extLst>
          </p:cNvPr>
          <p:cNvPicPr>
            <a:picLocks noChangeAspect="1"/>
          </p:cNvPicPr>
          <p:nvPr/>
        </p:nvPicPr>
        <p:blipFill>
          <a:blip r:embed="rId3"/>
          <a:stretch>
            <a:fillRect/>
          </a:stretch>
        </p:blipFill>
        <p:spPr>
          <a:xfrm>
            <a:off x="3664610" y="4242102"/>
            <a:ext cx="5376802" cy="2211284"/>
          </a:xfrm>
          <a:prstGeom prst="rect">
            <a:avLst/>
          </a:prstGeom>
        </p:spPr>
      </p:pic>
      <p:pic>
        <p:nvPicPr>
          <p:cNvPr id="6" name="Image 5">
            <a:extLst>
              <a:ext uri="{FF2B5EF4-FFF2-40B4-BE49-F238E27FC236}">
                <a16:creationId xmlns:a16="http://schemas.microsoft.com/office/drawing/2014/main" id="{C07B92D4-2821-47AC-84C2-E4158BDDE07F}"/>
              </a:ext>
            </a:extLst>
          </p:cNvPr>
          <p:cNvPicPr>
            <a:picLocks noChangeAspect="1"/>
          </p:cNvPicPr>
          <p:nvPr/>
        </p:nvPicPr>
        <p:blipFill>
          <a:blip r:embed="rId4"/>
          <a:stretch>
            <a:fillRect/>
          </a:stretch>
        </p:blipFill>
        <p:spPr>
          <a:xfrm>
            <a:off x="6353011" y="1136511"/>
            <a:ext cx="5150042" cy="2800816"/>
          </a:xfrm>
          <a:prstGeom prst="rect">
            <a:avLst/>
          </a:prstGeom>
        </p:spPr>
      </p:pic>
      <p:sp>
        <p:nvSpPr>
          <p:cNvPr id="7" name="Titre 1">
            <a:extLst>
              <a:ext uri="{FF2B5EF4-FFF2-40B4-BE49-F238E27FC236}">
                <a16:creationId xmlns:a16="http://schemas.microsoft.com/office/drawing/2014/main" id="{F226AB37-6D78-49F8-A727-641C01900A8B}"/>
              </a:ext>
            </a:extLst>
          </p:cNvPr>
          <p:cNvSpPr>
            <a:spLocks noGrp="1"/>
          </p:cNvSpPr>
          <p:nvPr>
            <p:ph type="title"/>
          </p:nvPr>
        </p:nvSpPr>
        <p:spPr>
          <a:xfrm>
            <a:off x="1414306" y="445063"/>
            <a:ext cx="10270671" cy="633190"/>
          </a:xfrm>
        </p:spPr>
        <p:txBody>
          <a:bodyPr>
            <a:normAutofit fontScale="90000"/>
          </a:bodyPr>
          <a:lstStyle/>
          <a:p>
            <a:r>
              <a:rPr lang="fr-FR" b="1" dirty="0">
                <a:effectLst>
                  <a:outerShdw blurRad="38100" dist="38100" dir="2700000" algn="tl">
                    <a:srgbClr val="000000">
                      <a:alpha val="43137"/>
                    </a:srgbClr>
                  </a:outerShdw>
                </a:effectLst>
              </a:rPr>
              <a:t>Exemple de Serious Game:</a:t>
            </a:r>
          </a:p>
        </p:txBody>
      </p:sp>
      <p:sp>
        <p:nvSpPr>
          <p:cNvPr id="8" name="Titre 1">
            <a:extLst>
              <a:ext uri="{FF2B5EF4-FFF2-40B4-BE49-F238E27FC236}">
                <a16:creationId xmlns:a16="http://schemas.microsoft.com/office/drawing/2014/main" id="{6A04A3DE-9772-45F1-84DD-A2880DBCE75F}"/>
              </a:ext>
            </a:extLst>
          </p:cNvPr>
          <p:cNvSpPr txBox="1">
            <a:spLocks/>
          </p:cNvSpPr>
          <p:nvPr/>
        </p:nvSpPr>
        <p:spPr>
          <a:xfrm>
            <a:off x="1414306" y="1118926"/>
            <a:ext cx="10270671" cy="393352"/>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fr-FR" sz="2400" b="1" dirty="0">
                <a:effectLst>
                  <a:outerShdw blurRad="38100" dist="38100" dir="2700000" algn="tl">
                    <a:srgbClr val="000000">
                      <a:alpha val="43137"/>
                    </a:srgbClr>
                  </a:outerShdw>
                </a:effectLst>
              </a:rPr>
              <a:t>X-TORP : Environnement</a:t>
            </a:r>
          </a:p>
        </p:txBody>
      </p:sp>
    </p:spTree>
    <p:extLst>
      <p:ext uri="{BB962C8B-B14F-4D97-AF65-F5344CB8AC3E}">
        <p14:creationId xmlns:p14="http://schemas.microsoft.com/office/powerpoint/2010/main" val="3961331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5F3E28C-9214-4C9E-A6A0-CEE17ADEE309}"/>
              </a:ext>
            </a:extLst>
          </p:cNvPr>
          <p:cNvSpPr txBox="1"/>
          <p:nvPr/>
        </p:nvSpPr>
        <p:spPr>
          <a:xfrm>
            <a:off x="5170566" y="1229785"/>
            <a:ext cx="6669741" cy="646331"/>
          </a:xfrm>
          <a:prstGeom prst="rect">
            <a:avLst/>
          </a:prstGeom>
          <a:noFill/>
        </p:spPr>
        <p:txBody>
          <a:bodyPr wrap="square" rtlCol="0">
            <a:spAutoFit/>
          </a:bodyPr>
          <a:lstStyle/>
          <a:p>
            <a:pPr algn="ctr"/>
            <a:r>
              <a:rPr lang="fr-FR" b="1" dirty="0">
                <a:solidFill>
                  <a:schemeClr val="accent6">
                    <a:lumMod val="50000"/>
                  </a:schemeClr>
                </a:solidFill>
              </a:rPr>
              <a:t>DM de classe I selon la directive 93/42/CEE relatif aux dispositifs médicaux (classe </a:t>
            </a:r>
            <a:r>
              <a:rPr lang="fr-FR" b="1" dirty="0" err="1">
                <a:solidFill>
                  <a:schemeClr val="accent6">
                    <a:lumMod val="50000"/>
                  </a:schemeClr>
                </a:solidFill>
              </a:rPr>
              <a:t>IIa</a:t>
            </a:r>
            <a:r>
              <a:rPr lang="fr-FR" b="1" dirty="0">
                <a:solidFill>
                  <a:schemeClr val="accent6">
                    <a:lumMod val="50000"/>
                  </a:schemeClr>
                </a:solidFill>
              </a:rPr>
              <a:t> Règlement UE 2017/745)</a:t>
            </a:r>
          </a:p>
        </p:txBody>
      </p:sp>
      <p:sp>
        <p:nvSpPr>
          <p:cNvPr id="5" name="Espace réservé du numéro de diapositive 4">
            <a:extLst>
              <a:ext uri="{FF2B5EF4-FFF2-40B4-BE49-F238E27FC236}">
                <a16:creationId xmlns:a16="http://schemas.microsoft.com/office/drawing/2014/main" id="{2EABDA48-DECE-4DA0-A57E-0A6C1682E2F2}"/>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
        <p:nvSpPr>
          <p:cNvPr id="8" name="Titre 1">
            <a:extLst>
              <a:ext uri="{FF2B5EF4-FFF2-40B4-BE49-F238E27FC236}">
                <a16:creationId xmlns:a16="http://schemas.microsoft.com/office/drawing/2014/main" id="{DDE8C517-27E5-4DA0-9110-A7BFF4066A00}"/>
              </a:ext>
            </a:extLst>
          </p:cNvPr>
          <p:cNvSpPr>
            <a:spLocks noGrp="1"/>
          </p:cNvSpPr>
          <p:nvPr>
            <p:ph type="title"/>
          </p:nvPr>
        </p:nvSpPr>
        <p:spPr>
          <a:xfrm>
            <a:off x="1414306" y="445063"/>
            <a:ext cx="10270671" cy="633190"/>
          </a:xfrm>
        </p:spPr>
        <p:txBody>
          <a:bodyPr>
            <a:normAutofit fontScale="90000"/>
          </a:bodyPr>
          <a:lstStyle/>
          <a:p>
            <a:r>
              <a:rPr lang="fr-FR" b="1" dirty="0">
                <a:effectLst>
                  <a:outerShdw blurRad="38100" dist="38100" dir="2700000" algn="tl">
                    <a:srgbClr val="000000">
                      <a:alpha val="43137"/>
                    </a:srgbClr>
                  </a:outerShdw>
                </a:effectLst>
              </a:rPr>
              <a:t>Exemple de Serious Game:</a:t>
            </a:r>
          </a:p>
        </p:txBody>
      </p:sp>
      <p:sp>
        <p:nvSpPr>
          <p:cNvPr id="9" name="Titre 1">
            <a:extLst>
              <a:ext uri="{FF2B5EF4-FFF2-40B4-BE49-F238E27FC236}">
                <a16:creationId xmlns:a16="http://schemas.microsoft.com/office/drawing/2014/main" id="{46863895-D6BC-4765-A3D6-72C7E1726C95}"/>
              </a:ext>
            </a:extLst>
          </p:cNvPr>
          <p:cNvSpPr txBox="1">
            <a:spLocks/>
          </p:cNvSpPr>
          <p:nvPr/>
        </p:nvSpPr>
        <p:spPr>
          <a:xfrm>
            <a:off x="1414306" y="1118926"/>
            <a:ext cx="10270671" cy="393352"/>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fr-FR" sz="2400" b="1" dirty="0">
                <a:effectLst>
                  <a:outerShdw blurRad="38100" dist="38100" dir="2700000" algn="tl">
                    <a:srgbClr val="000000">
                      <a:alpha val="43137"/>
                    </a:srgbClr>
                  </a:outerShdw>
                </a:effectLst>
              </a:rPr>
              <a:t>TOAP RUN : Description</a:t>
            </a:r>
          </a:p>
        </p:txBody>
      </p:sp>
      <p:sp>
        <p:nvSpPr>
          <p:cNvPr id="10" name="ZoneTexte 9">
            <a:extLst>
              <a:ext uri="{FF2B5EF4-FFF2-40B4-BE49-F238E27FC236}">
                <a16:creationId xmlns:a16="http://schemas.microsoft.com/office/drawing/2014/main" id="{69B4B69D-68C6-4465-8E98-88E1F8C382C3}"/>
              </a:ext>
            </a:extLst>
          </p:cNvPr>
          <p:cNvSpPr txBox="1"/>
          <p:nvPr/>
        </p:nvSpPr>
        <p:spPr>
          <a:xfrm>
            <a:off x="975946" y="2246631"/>
            <a:ext cx="10709031" cy="923330"/>
          </a:xfrm>
          <a:prstGeom prst="rect">
            <a:avLst/>
          </a:prstGeom>
          <a:noFill/>
        </p:spPr>
        <p:txBody>
          <a:bodyPr wrap="square" rtlCol="0">
            <a:spAutoFit/>
          </a:bodyPr>
          <a:lstStyle/>
          <a:p>
            <a:pPr marL="285750" indent="-285750">
              <a:buFontTx/>
              <a:buChar char="-"/>
            </a:pPr>
            <a:r>
              <a:rPr lang="fr-FR" dirty="0"/>
              <a:t>Serious Game thérapeutique contre les troubles de la marche et l’équilibre notamment chez les </a:t>
            </a:r>
            <a:r>
              <a:rPr lang="fr-FR" b="1" dirty="0"/>
              <a:t>personnes parkinsoniennes</a:t>
            </a:r>
            <a:r>
              <a:rPr lang="fr-FR" dirty="0"/>
              <a:t>.</a:t>
            </a:r>
          </a:p>
          <a:p>
            <a:endParaRPr lang="fr-FR" dirty="0"/>
          </a:p>
        </p:txBody>
      </p:sp>
      <p:sp>
        <p:nvSpPr>
          <p:cNvPr id="11" name="ZoneTexte 10">
            <a:extLst>
              <a:ext uri="{FF2B5EF4-FFF2-40B4-BE49-F238E27FC236}">
                <a16:creationId xmlns:a16="http://schemas.microsoft.com/office/drawing/2014/main" id="{5C21F157-06B1-4892-87BA-E5DF285BD208}"/>
              </a:ext>
            </a:extLst>
          </p:cNvPr>
          <p:cNvSpPr txBox="1"/>
          <p:nvPr/>
        </p:nvSpPr>
        <p:spPr>
          <a:xfrm>
            <a:off x="1005744" y="2980984"/>
            <a:ext cx="10709031" cy="1200329"/>
          </a:xfrm>
          <a:prstGeom prst="rect">
            <a:avLst/>
          </a:prstGeom>
          <a:noFill/>
        </p:spPr>
        <p:txBody>
          <a:bodyPr wrap="square" rtlCol="0">
            <a:spAutoFit/>
          </a:bodyPr>
          <a:lstStyle/>
          <a:p>
            <a:pPr marL="285750" indent="-285750">
              <a:buFontTx/>
              <a:buChar char="-"/>
            </a:pPr>
            <a:r>
              <a:rPr lang="fr-FR" dirty="0"/>
              <a:t>Développé en 2014 par l’entreprise française GENIOUS HEALTHCARE dans le cadre du projet </a:t>
            </a:r>
            <a:r>
              <a:rPr lang="fr-FR" b="1" dirty="0"/>
              <a:t>REHAB e-INNOVATION</a:t>
            </a:r>
            <a:r>
              <a:rPr lang="fr-FR" dirty="0"/>
              <a:t>, il a pour but de  travailler des postures de déséquilibre, d’ordinaire compliquées pour des personnes atteintes de la Maladie de Parkinson, telles que les déplacements latéraux, les fentes, la torsion du buste et les extensions.</a:t>
            </a:r>
          </a:p>
        </p:txBody>
      </p:sp>
      <p:sp>
        <p:nvSpPr>
          <p:cNvPr id="12" name="ZoneTexte 11">
            <a:extLst>
              <a:ext uri="{FF2B5EF4-FFF2-40B4-BE49-F238E27FC236}">
                <a16:creationId xmlns:a16="http://schemas.microsoft.com/office/drawing/2014/main" id="{CA3784BC-C389-49A4-8A3A-099693C44EC4}"/>
              </a:ext>
            </a:extLst>
          </p:cNvPr>
          <p:cNvSpPr txBox="1"/>
          <p:nvPr/>
        </p:nvSpPr>
        <p:spPr>
          <a:xfrm>
            <a:off x="1005744" y="4274829"/>
            <a:ext cx="10709031" cy="369332"/>
          </a:xfrm>
          <a:prstGeom prst="rect">
            <a:avLst/>
          </a:prstGeom>
          <a:noFill/>
        </p:spPr>
        <p:txBody>
          <a:bodyPr wrap="square" rtlCol="0">
            <a:spAutoFit/>
          </a:bodyPr>
          <a:lstStyle/>
          <a:p>
            <a:pPr marL="285750" indent="-285750">
              <a:buFontTx/>
              <a:buChar char="-"/>
            </a:pPr>
            <a:r>
              <a:rPr lang="fr-FR" dirty="0"/>
              <a:t>Jeu de type « </a:t>
            </a:r>
            <a:r>
              <a:rPr lang="fr-FR" i="1" dirty="0" err="1"/>
              <a:t>runner</a:t>
            </a:r>
            <a:r>
              <a:rPr lang="fr-FR" dirty="0"/>
              <a:t> » où le patient incarne une taupe dans un environnement 3D</a:t>
            </a:r>
          </a:p>
        </p:txBody>
      </p:sp>
      <p:sp>
        <p:nvSpPr>
          <p:cNvPr id="13" name="ZoneTexte 12">
            <a:extLst>
              <a:ext uri="{FF2B5EF4-FFF2-40B4-BE49-F238E27FC236}">
                <a16:creationId xmlns:a16="http://schemas.microsoft.com/office/drawing/2014/main" id="{2A1C0AAB-337B-40FC-8984-E5A7C37B387F}"/>
              </a:ext>
            </a:extLst>
          </p:cNvPr>
          <p:cNvSpPr txBox="1"/>
          <p:nvPr/>
        </p:nvSpPr>
        <p:spPr>
          <a:xfrm>
            <a:off x="1005744" y="4915666"/>
            <a:ext cx="9706707" cy="646331"/>
          </a:xfrm>
          <a:prstGeom prst="rect">
            <a:avLst/>
          </a:prstGeom>
          <a:noFill/>
        </p:spPr>
        <p:txBody>
          <a:bodyPr wrap="square" rtlCol="0">
            <a:spAutoFit/>
          </a:bodyPr>
          <a:lstStyle/>
          <a:p>
            <a:pPr lvl="0" defTabSz="914400">
              <a:defRPr/>
            </a:pPr>
            <a:r>
              <a:rPr lang="fr-FR" dirty="0"/>
              <a:t>- Reconnaissance des actions et des mouvements du joueur grâce à une caméra Kinect relié à un ordinateur.</a:t>
            </a:r>
          </a:p>
        </p:txBody>
      </p:sp>
    </p:spTree>
    <p:extLst>
      <p:ext uri="{BB962C8B-B14F-4D97-AF65-F5344CB8AC3E}">
        <p14:creationId xmlns:p14="http://schemas.microsoft.com/office/powerpoint/2010/main" val="639780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A0F853A2-E4BC-4CDC-BC5C-86110B7F2CF8}"/>
              </a:ext>
            </a:extLst>
          </p:cNvPr>
          <p:cNvSpPr txBox="1"/>
          <p:nvPr/>
        </p:nvSpPr>
        <p:spPr>
          <a:xfrm>
            <a:off x="951983" y="2136172"/>
            <a:ext cx="10732994" cy="3693319"/>
          </a:xfrm>
          <a:prstGeom prst="rect">
            <a:avLst/>
          </a:prstGeom>
          <a:noFill/>
        </p:spPr>
        <p:txBody>
          <a:bodyPr wrap="square" rtlCol="0">
            <a:spAutoFit/>
          </a:bodyPr>
          <a:lstStyle/>
          <a:p>
            <a:r>
              <a:rPr lang="fr-FR" u="sng" dirty="0">
                <a:effectLst>
                  <a:outerShdw blurRad="38100" dist="38100" dir="2700000" algn="tl">
                    <a:srgbClr val="000000">
                      <a:alpha val="43137"/>
                    </a:srgbClr>
                  </a:outerShdw>
                </a:effectLst>
              </a:rPr>
              <a:t>Etude pilote (2018) :</a:t>
            </a:r>
          </a:p>
          <a:p>
            <a:pPr marL="285750" indent="-285750">
              <a:buFontTx/>
              <a:buChar char="-"/>
            </a:pPr>
            <a:r>
              <a:rPr lang="fr-FR" dirty="0"/>
              <a:t>Etude biomédicale thérapeutique non randomisée</a:t>
            </a:r>
          </a:p>
          <a:p>
            <a:endParaRPr lang="fr-FR" dirty="0"/>
          </a:p>
          <a:p>
            <a:pPr marL="285750" indent="-285750">
              <a:buFontTx/>
              <a:buChar char="-"/>
            </a:pPr>
            <a:r>
              <a:rPr lang="fr-FR" i="1" dirty="0"/>
              <a:t>Objectif</a:t>
            </a:r>
            <a:r>
              <a:rPr lang="fr-FR" dirty="0"/>
              <a:t>:</a:t>
            </a:r>
            <a:r>
              <a:rPr lang="fr-FR" b="1" dirty="0"/>
              <a:t> </a:t>
            </a:r>
            <a:endParaRPr lang="fr-FR" dirty="0"/>
          </a:p>
          <a:p>
            <a:pPr marL="742950" lvl="1" indent="-285750">
              <a:buFontTx/>
              <a:buChar char="-"/>
            </a:pPr>
            <a:r>
              <a:rPr lang="fr-FR" u="sng" dirty="0"/>
              <a:t>Primaire:</a:t>
            </a:r>
            <a:r>
              <a:rPr lang="fr-FR" dirty="0"/>
              <a:t> tester la faisabilité et l’acceptabilité du dispositif thérapeutique TOAP Run pour des patients souffrant de troubles de la marche et de l’équilibre liés à la maladie de Parkinson ou à des pathologies assimilées. </a:t>
            </a:r>
          </a:p>
          <a:p>
            <a:pPr marL="742950" lvl="1" indent="-285750">
              <a:buFontTx/>
              <a:buChar char="-"/>
            </a:pPr>
            <a:r>
              <a:rPr lang="fr-FR" u="sng" dirty="0"/>
              <a:t>Secondaire:</a:t>
            </a:r>
            <a:r>
              <a:rPr lang="fr-FR" dirty="0"/>
              <a:t> évaluer les effets de cette rééducation sur les troubles de la marche et de l’équilibre </a:t>
            </a:r>
          </a:p>
          <a:p>
            <a:pPr marL="285750" indent="-285750">
              <a:buFontTx/>
              <a:buChar char="-"/>
            </a:pPr>
            <a:endParaRPr lang="fr-FR" dirty="0"/>
          </a:p>
          <a:p>
            <a:pPr marL="285750" indent="-285750">
              <a:buFontTx/>
              <a:buChar char="-"/>
            </a:pPr>
            <a:r>
              <a:rPr lang="fr-FR" dirty="0"/>
              <a:t>Participants: étude menée sur 10 patients au total (6 à 9 semaines)</a:t>
            </a:r>
          </a:p>
          <a:p>
            <a:pPr marL="285750" indent="-285750">
              <a:buFontTx/>
              <a:buChar char="-"/>
            </a:pPr>
            <a:endParaRPr lang="fr-FR" dirty="0"/>
          </a:p>
          <a:p>
            <a:pPr marL="285750" indent="-285750">
              <a:buFontTx/>
              <a:buChar char="-"/>
            </a:pPr>
            <a:r>
              <a:rPr lang="fr-FR" b="1" dirty="0"/>
              <a:t>Résultats: effet bénéfique de la rééducation avec un jeu vidéo personnalisé pour le traitement les troubles de la marche et de l'équilibre. Sa mise en œuvre semble efficace et bien acceptée par les patients.</a:t>
            </a:r>
          </a:p>
        </p:txBody>
      </p:sp>
      <p:sp>
        <p:nvSpPr>
          <p:cNvPr id="3" name="Espace réservé du numéro de diapositive 2">
            <a:extLst>
              <a:ext uri="{FF2B5EF4-FFF2-40B4-BE49-F238E27FC236}">
                <a16:creationId xmlns:a16="http://schemas.microsoft.com/office/drawing/2014/main" id="{DF34B304-2BCF-4939-B41A-F25D6204CBE0}"/>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
        <p:nvSpPr>
          <p:cNvPr id="7" name="Titre 1">
            <a:extLst>
              <a:ext uri="{FF2B5EF4-FFF2-40B4-BE49-F238E27FC236}">
                <a16:creationId xmlns:a16="http://schemas.microsoft.com/office/drawing/2014/main" id="{A138D2F7-EBB1-4AE4-8BC3-D0B778EAAD19}"/>
              </a:ext>
            </a:extLst>
          </p:cNvPr>
          <p:cNvSpPr txBox="1">
            <a:spLocks/>
          </p:cNvSpPr>
          <p:nvPr/>
        </p:nvSpPr>
        <p:spPr>
          <a:xfrm>
            <a:off x="1414306" y="445063"/>
            <a:ext cx="10270671" cy="633190"/>
          </a:xfrm>
          <a:prstGeom prst="rect">
            <a:avLst/>
          </a:prstGeom>
        </p:spPr>
        <p:txBody>
          <a:bodyPr vert="horz" lIns="91440" tIns="45720" rIns="91440" bIns="45720" rtlCol="0" anchor="t">
            <a:normAutofit fontScale="900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fr-FR" b="1" dirty="0">
                <a:effectLst>
                  <a:outerShdw blurRad="38100" dist="38100" dir="2700000" algn="tl">
                    <a:srgbClr val="000000">
                      <a:alpha val="43137"/>
                    </a:srgbClr>
                  </a:outerShdw>
                </a:effectLst>
              </a:rPr>
              <a:t>Exemple de Serious Game:</a:t>
            </a:r>
          </a:p>
        </p:txBody>
      </p:sp>
      <p:sp>
        <p:nvSpPr>
          <p:cNvPr id="8" name="Titre 1">
            <a:extLst>
              <a:ext uri="{FF2B5EF4-FFF2-40B4-BE49-F238E27FC236}">
                <a16:creationId xmlns:a16="http://schemas.microsoft.com/office/drawing/2014/main" id="{3C38A2A5-92E0-43F9-90D1-DF4EF6185B11}"/>
              </a:ext>
            </a:extLst>
          </p:cNvPr>
          <p:cNvSpPr txBox="1">
            <a:spLocks/>
          </p:cNvSpPr>
          <p:nvPr/>
        </p:nvSpPr>
        <p:spPr>
          <a:xfrm>
            <a:off x="1414306" y="1118926"/>
            <a:ext cx="10270671" cy="393352"/>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fr-FR" sz="2400" b="1" dirty="0">
                <a:effectLst>
                  <a:outerShdw blurRad="38100" dist="38100" dir="2700000" algn="tl">
                    <a:srgbClr val="000000">
                      <a:alpha val="43137"/>
                    </a:srgbClr>
                  </a:outerShdw>
                </a:effectLst>
              </a:rPr>
              <a:t>TOAP RUN : Evaluations cliniques</a:t>
            </a:r>
          </a:p>
        </p:txBody>
      </p:sp>
      <p:sp>
        <p:nvSpPr>
          <p:cNvPr id="9" name="ZoneTexte 8">
            <a:extLst>
              <a:ext uri="{FF2B5EF4-FFF2-40B4-BE49-F238E27FC236}">
                <a16:creationId xmlns:a16="http://schemas.microsoft.com/office/drawing/2014/main" id="{018D3032-254E-49CF-83BF-DF2A6BB90A76}"/>
              </a:ext>
            </a:extLst>
          </p:cNvPr>
          <p:cNvSpPr txBox="1"/>
          <p:nvPr/>
        </p:nvSpPr>
        <p:spPr>
          <a:xfrm>
            <a:off x="6773008" y="1628564"/>
            <a:ext cx="4911969" cy="646331"/>
          </a:xfrm>
          <a:prstGeom prst="rect">
            <a:avLst/>
          </a:prstGeom>
          <a:noFill/>
        </p:spPr>
        <p:txBody>
          <a:bodyPr wrap="square" rtlCol="0">
            <a:spAutoFit/>
          </a:bodyPr>
          <a:lstStyle/>
          <a:p>
            <a:pPr algn="ctr"/>
            <a:r>
              <a:rPr lang="fr-FR" b="1" dirty="0">
                <a:solidFill>
                  <a:schemeClr val="accent6">
                    <a:lumMod val="50000"/>
                  </a:schemeClr>
                </a:solidFill>
              </a:rPr>
              <a:t>Actuellement une 2ème étude clinique multicentrique avec « groupe contrôle » en cours</a:t>
            </a:r>
          </a:p>
        </p:txBody>
      </p:sp>
    </p:spTree>
    <p:extLst>
      <p:ext uri="{BB962C8B-B14F-4D97-AF65-F5344CB8AC3E}">
        <p14:creationId xmlns:p14="http://schemas.microsoft.com/office/powerpoint/2010/main" val="668001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25D88B5-6274-4AB1-A844-8FC5730A243E}"/>
              </a:ext>
            </a:extLst>
          </p:cNvPr>
          <p:cNvPicPr>
            <a:picLocks noChangeAspect="1"/>
          </p:cNvPicPr>
          <p:nvPr/>
        </p:nvPicPr>
        <p:blipFill>
          <a:blip r:embed="rId3"/>
          <a:stretch>
            <a:fillRect/>
          </a:stretch>
        </p:blipFill>
        <p:spPr>
          <a:xfrm>
            <a:off x="848771" y="2193073"/>
            <a:ext cx="4963696" cy="2799760"/>
          </a:xfrm>
          <a:prstGeom prst="rect">
            <a:avLst/>
          </a:prstGeom>
        </p:spPr>
      </p:pic>
      <p:sp>
        <p:nvSpPr>
          <p:cNvPr id="2" name="Espace réservé du numéro de diapositive 1">
            <a:extLst>
              <a:ext uri="{FF2B5EF4-FFF2-40B4-BE49-F238E27FC236}">
                <a16:creationId xmlns:a16="http://schemas.microsoft.com/office/drawing/2014/main" id="{DFF55A0D-83F7-4E01-AE4A-E65F4A288B0B}"/>
              </a:ext>
            </a:extLst>
          </p:cNvPr>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4" name="Image 3">
            <a:extLst>
              <a:ext uri="{FF2B5EF4-FFF2-40B4-BE49-F238E27FC236}">
                <a16:creationId xmlns:a16="http://schemas.microsoft.com/office/drawing/2014/main" id="{6DCA2792-3A8A-4162-9A5A-0FF2560D94EA}"/>
              </a:ext>
            </a:extLst>
          </p:cNvPr>
          <p:cNvPicPr>
            <a:picLocks noChangeAspect="1"/>
          </p:cNvPicPr>
          <p:nvPr/>
        </p:nvPicPr>
        <p:blipFill>
          <a:blip r:embed="rId4"/>
          <a:stretch>
            <a:fillRect/>
          </a:stretch>
        </p:blipFill>
        <p:spPr>
          <a:xfrm>
            <a:off x="5971256" y="3734588"/>
            <a:ext cx="5426030" cy="2921105"/>
          </a:xfrm>
          <a:prstGeom prst="rect">
            <a:avLst/>
          </a:prstGeom>
        </p:spPr>
      </p:pic>
      <p:sp>
        <p:nvSpPr>
          <p:cNvPr id="6" name="Titre 1">
            <a:extLst>
              <a:ext uri="{FF2B5EF4-FFF2-40B4-BE49-F238E27FC236}">
                <a16:creationId xmlns:a16="http://schemas.microsoft.com/office/drawing/2014/main" id="{34025CAB-5F50-45EA-A283-F2A759A58C5A}"/>
              </a:ext>
            </a:extLst>
          </p:cNvPr>
          <p:cNvSpPr>
            <a:spLocks noGrp="1"/>
          </p:cNvSpPr>
          <p:nvPr>
            <p:ph type="title"/>
          </p:nvPr>
        </p:nvSpPr>
        <p:spPr>
          <a:xfrm>
            <a:off x="1414306" y="445063"/>
            <a:ext cx="10270671" cy="633190"/>
          </a:xfrm>
        </p:spPr>
        <p:txBody>
          <a:bodyPr>
            <a:normAutofit fontScale="90000"/>
          </a:bodyPr>
          <a:lstStyle/>
          <a:p>
            <a:r>
              <a:rPr lang="fr-FR" b="1" dirty="0">
                <a:effectLst>
                  <a:outerShdw blurRad="38100" dist="38100" dir="2700000" algn="tl">
                    <a:srgbClr val="000000">
                      <a:alpha val="43137"/>
                    </a:srgbClr>
                  </a:outerShdw>
                </a:effectLst>
              </a:rPr>
              <a:t>Exemple de Serious Game:</a:t>
            </a:r>
          </a:p>
        </p:txBody>
      </p:sp>
      <p:sp>
        <p:nvSpPr>
          <p:cNvPr id="7" name="Titre 1">
            <a:extLst>
              <a:ext uri="{FF2B5EF4-FFF2-40B4-BE49-F238E27FC236}">
                <a16:creationId xmlns:a16="http://schemas.microsoft.com/office/drawing/2014/main" id="{FD87104F-FB04-4461-BC33-73A11E342385}"/>
              </a:ext>
            </a:extLst>
          </p:cNvPr>
          <p:cNvSpPr txBox="1">
            <a:spLocks/>
          </p:cNvSpPr>
          <p:nvPr/>
        </p:nvSpPr>
        <p:spPr>
          <a:xfrm>
            <a:off x="1414306" y="1118926"/>
            <a:ext cx="10270671" cy="393352"/>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fr-FR" sz="2400" b="1" dirty="0">
                <a:effectLst>
                  <a:outerShdw blurRad="38100" dist="38100" dir="2700000" algn="tl">
                    <a:srgbClr val="000000">
                      <a:alpha val="43137"/>
                    </a:srgbClr>
                  </a:outerShdw>
                </a:effectLst>
              </a:rPr>
              <a:t>TOAP RUN : Environnement</a:t>
            </a:r>
          </a:p>
        </p:txBody>
      </p:sp>
      <p:pic>
        <p:nvPicPr>
          <p:cNvPr id="3" name="Image 2">
            <a:extLst>
              <a:ext uri="{FF2B5EF4-FFF2-40B4-BE49-F238E27FC236}">
                <a16:creationId xmlns:a16="http://schemas.microsoft.com/office/drawing/2014/main" id="{272C006F-28BC-489C-B947-3A73B497BA6D}"/>
              </a:ext>
            </a:extLst>
          </p:cNvPr>
          <p:cNvPicPr>
            <a:picLocks noChangeAspect="1"/>
          </p:cNvPicPr>
          <p:nvPr/>
        </p:nvPicPr>
        <p:blipFill>
          <a:blip r:embed="rId5"/>
          <a:stretch>
            <a:fillRect/>
          </a:stretch>
        </p:blipFill>
        <p:spPr>
          <a:xfrm>
            <a:off x="6665128" y="1151985"/>
            <a:ext cx="4317279" cy="2446408"/>
          </a:xfrm>
          <a:prstGeom prst="rect">
            <a:avLst/>
          </a:prstGeom>
        </p:spPr>
      </p:pic>
    </p:spTree>
    <p:extLst>
      <p:ext uri="{BB962C8B-B14F-4D97-AF65-F5344CB8AC3E}">
        <p14:creationId xmlns:p14="http://schemas.microsoft.com/office/powerpoint/2010/main" val="878715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A41C57-285D-4F95-B93B-7EA947CCCF00}"/>
              </a:ext>
            </a:extLst>
          </p:cNvPr>
          <p:cNvSpPr>
            <a:spLocks noGrp="1"/>
          </p:cNvSpPr>
          <p:nvPr>
            <p:ph type="title"/>
          </p:nvPr>
        </p:nvSpPr>
        <p:spPr>
          <a:xfrm>
            <a:off x="1766047" y="2138082"/>
            <a:ext cx="9601200" cy="784412"/>
          </a:xfrm>
        </p:spPr>
        <p:txBody>
          <a:bodyPr/>
          <a:lstStyle/>
          <a:p>
            <a:r>
              <a:rPr lang="fr-FR" b="1" dirty="0">
                <a:effectLst>
                  <a:outerShdw blurRad="38100" dist="38100" dir="2700000" algn="tl">
                    <a:srgbClr val="000000">
                      <a:alpha val="43137"/>
                    </a:srgbClr>
                  </a:outerShdw>
                </a:effectLst>
              </a:rPr>
              <a:t>MAIS…</a:t>
            </a:r>
          </a:p>
        </p:txBody>
      </p:sp>
      <p:sp>
        <p:nvSpPr>
          <p:cNvPr id="6" name="Titre 1">
            <a:extLst>
              <a:ext uri="{FF2B5EF4-FFF2-40B4-BE49-F238E27FC236}">
                <a16:creationId xmlns:a16="http://schemas.microsoft.com/office/drawing/2014/main" id="{DFA1AC9F-986C-4D50-94F7-9FC94B602E5E}"/>
              </a:ext>
            </a:extLst>
          </p:cNvPr>
          <p:cNvSpPr txBox="1">
            <a:spLocks/>
          </p:cNvSpPr>
          <p:nvPr/>
        </p:nvSpPr>
        <p:spPr>
          <a:xfrm>
            <a:off x="2590800" y="3653118"/>
            <a:ext cx="9601200" cy="784412"/>
          </a:xfrm>
          <a:prstGeom prst="rect">
            <a:avLst/>
          </a:prstGeom>
        </p:spPr>
        <p:txBody>
          <a:bodyPr vert="horz" lIns="91440" tIns="45720" rIns="91440" bIns="45720" rtlCol="0" anchor="t">
            <a:normAutofit fontScale="775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fr-FR" b="1" dirty="0">
                <a:effectLst>
                  <a:outerShdw blurRad="38100" dist="38100" dir="2700000" algn="tl">
                    <a:srgbClr val="000000">
                      <a:alpha val="43137"/>
                    </a:srgbClr>
                  </a:outerShdw>
                </a:effectLst>
              </a:rPr>
              <a:t>… Ces études recensent de nombreuses limites.</a:t>
            </a:r>
          </a:p>
        </p:txBody>
      </p:sp>
      <p:sp>
        <p:nvSpPr>
          <p:cNvPr id="3" name="Espace réservé du numéro de diapositive 2">
            <a:extLst>
              <a:ext uri="{FF2B5EF4-FFF2-40B4-BE49-F238E27FC236}">
                <a16:creationId xmlns:a16="http://schemas.microsoft.com/office/drawing/2014/main" id="{EB05BE92-D53E-4CD0-985D-5E5709FAAB21}"/>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907729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6F64FC-A1FB-45DF-B1C6-58F47F82A080}"/>
              </a:ext>
            </a:extLst>
          </p:cNvPr>
          <p:cNvSpPr>
            <a:spLocks noGrp="1"/>
          </p:cNvSpPr>
          <p:nvPr>
            <p:ph type="title"/>
          </p:nvPr>
        </p:nvSpPr>
        <p:spPr/>
        <p:txBody>
          <a:bodyPr/>
          <a:lstStyle/>
          <a:p>
            <a:r>
              <a:rPr lang="fr-FR" b="1" dirty="0">
                <a:effectLst>
                  <a:outerShdw blurRad="38100" dist="38100" dir="2700000" algn="tl">
                    <a:srgbClr val="000000">
                      <a:alpha val="43137"/>
                    </a:srgbClr>
                  </a:outerShdw>
                </a:effectLst>
              </a:rPr>
              <a:t>Limites rencontrées</a:t>
            </a:r>
          </a:p>
        </p:txBody>
      </p:sp>
      <p:sp>
        <p:nvSpPr>
          <p:cNvPr id="5" name="ZoneTexte 4">
            <a:extLst>
              <a:ext uri="{FF2B5EF4-FFF2-40B4-BE49-F238E27FC236}">
                <a16:creationId xmlns:a16="http://schemas.microsoft.com/office/drawing/2014/main" id="{A7FCA623-A01D-41D7-9AE3-C34856FE2675}"/>
              </a:ext>
            </a:extLst>
          </p:cNvPr>
          <p:cNvSpPr txBox="1"/>
          <p:nvPr/>
        </p:nvSpPr>
        <p:spPr>
          <a:xfrm>
            <a:off x="1039904" y="1823979"/>
            <a:ext cx="11026589" cy="3693319"/>
          </a:xfrm>
          <a:prstGeom prst="rect">
            <a:avLst/>
          </a:prstGeom>
          <a:noFill/>
        </p:spPr>
        <p:txBody>
          <a:bodyPr wrap="square" rtlCol="0">
            <a:spAutoFit/>
          </a:bodyPr>
          <a:lstStyle/>
          <a:p>
            <a:r>
              <a:rPr lang="fr-FR" dirty="0"/>
              <a:t>→ Nombre relativement faible de participants</a:t>
            </a:r>
          </a:p>
          <a:p>
            <a:endParaRPr lang="fr-FR" dirty="0"/>
          </a:p>
          <a:p>
            <a:endParaRPr lang="fr-FR" dirty="0"/>
          </a:p>
          <a:p>
            <a:br>
              <a:rPr lang="fr-FR" dirty="0"/>
            </a:br>
            <a:r>
              <a:rPr lang="fr-FR" dirty="0"/>
              <a:t>→ Profils assez hétérogènes :</a:t>
            </a:r>
          </a:p>
          <a:p>
            <a:r>
              <a:rPr lang="fr-FR" dirty="0"/>
              <a:t>	- Patients ambulatoires, en maisons de retraite etc... </a:t>
            </a:r>
          </a:p>
          <a:p>
            <a:r>
              <a:rPr lang="fr-FR" dirty="0"/>
              <a:t>	- Au vu de l’hétérogénéité de contexte et de patients, les sujets n'ont pas forcément bénéficié de la même quantité de stimulations physiques et cognitives. </a:t>
            </a:r>
          </a:p>
          <a:p>
            <a:endParaRPr lang="fr-FR" dirty="0"/>
          </a:p>
          <a:p>
            <a:endParaRPr lang="fr-FR" dirty="0"/>
          </a:p>
          <a:p>
            <a:endParaRPr lang="fr-FR" dirty="0"/>
          </a:p>
          <a:p>
            <a:r>
              <a:rPr lang="fr-FR" dirty="0"/>
              <a:t>→ Difficile de déterminer si un traitement non pharmacologique tel qu'un exergame est capable de</a:t>
            </a:r>
          </a:p>
          <a:p>
            <a:r>
              <a:rPr lang="fr-FR" dirty="0"/>
              <a:t>contribuer à la réduction de l'utilisation de médicaments.</a:t>
            </a:r>
          </a:p>
        </p:txBody>
      </p:sp>
      <p:sp>
        <p:nvSpPr>
          <p:cNvPr id="3" name="Espace réservé du numéro de diapositive 2">
            <a:extLst>
              <a:ext uri="{FF2B5EF4-FFF2-40B4-BE49-F238E27FC236}">
                <a16:creationId xmlns:a16="http://schemas.microsoft.com/office/drawing/2014/main" id="{322E29C9-EA8F-4421-A9D0-224678240EBA}"/>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394721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F2214DF-F819-47BD-AE04-1E1A630E2C22}"/>
              </a:ext>
            </a:extLst>
          </p:cNvPr>
          <p:cNvSpPr>
            <a:spLocks noGrp="1"/>
          </p:cNvSpPr>
          <p:nvPr>
            <p:ph type="title"/>
          </p:nvPr>
        </p:nvSpPr>
        <p:spPr>
          <a:xfrm>
            <a:off x="814011" y="2002631"/>
            <a:ext cx="9612971" cy="2852737"/>
          </a:xfrm>
        </p:spPr>
        <p:txBody>
          <a:bodyPr/>
          <a:lstStyle/>
          <a:p>
            <a:r>
              <a:rPr lang="fr-FR" dirty="0"/>
              <a:t>Qu’est-ce que les Serious Game ?</a:t>
            </a:r>
          </a:p>
        </p:txBody>
      </p:sp>
      <p:sp>
        <p:nvSpPr>
          <p:cNvPr id="2" name="Espace réservé du numéro de diapositive 1">
            <a:extLst>
              <a:ext uri="{FF2B5EF4-FFF2-40B4-BE49-F238E27FC236}">
                <a16:creationId xmlns:a16="http://schemas.microsoft.com/office/drawing/2014/main" id="{81EBACA5-A1F8-4949-BC49-CE1441266BDA}"/>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3139162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03D0D9E2-4621-4322-B90F-C19D50D484CB}"/>
              </a:ext>
            </a:extLst>
          </p:cNvPr>
          <p:cNvSpPr>
            <a:spLocks noGrp="1"/>
          </p:cNvSpPr>
          <p:nvPr>
            <p:ph type="title"/>
          </p:nvPr>
        </p:nvSpPr>
        <p:spPr>
          <a:xfrm>
            <a:off x="814011" y="1823874"/>
            <a:ext cx="9612971" cy="2852737"/>
          </a:xfrm>
        </p:spPr>
        <p:txBody>
          <a:bodyPr>
            <a:normAutofit fontScale="90000"/>
          </a:bodyPr>
          <a:lstStyle/>
          <a:p>
            <a:r>
              <a:rPr lang="fr-FR" dirty="0"/>
              <a:t>Serious Game et Troubles du spectre autistique (TSA)</a:t>
            </a:r>
          </a:p>
        </p:txBody>
      </p:sp>
      <p:sp>
        <p:nvSpPr>
          <p:cNvPr id="2" name="Espace réservé du numéro de diapositive 1">
            <a:extLst>
              <a:ext uri="{FF2B5EF4-FFF2-40B4-BE49-F238E27FC236}">
                <a16:creationId xmlns:a16="http://schemas.microsoft.com/office/drawing/2014/main" id="{FB30E22E-0973-4CD1-9744-D0A227A3E5A0}"/>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956249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CA70081E-A4F2-49A5-9817-865C4FD47C1F}"/>
              </a:ext>
            </a:extLst>
          </p:cNvPr>
          <p:cNvSpPr>
            <a:spLocks noGrp="1"/>
          </p:cNvSpPr>
          <p:nvPr>
            <p:ph type="title"/>
          </p:nvPr>
        </p:nvSpPr>
        <p:spPr>
          <a:xfrm>
            <a:off x="1371600" y="685800"/>
            <a:ext cx="9601200" cy="694765"/>
          </a:xfrm>
        </p:spPr>
        <p:txBody>
          <a:bodyPr/>
          <a:lstStyle/>
          <a:p>
            <a:r>
              <a:rPr lang="fr-FR" b="1" dirty="0">
                <a:effectLst>
                  <a:outerShdw blurRad="38100" dist="38100" dir="2700000" algn="tl">
                    <a:srgbClr val="000000">
                      <a:alpha val="43137"/>
                    </a:srgbClr>
                  </a:outerShdw>
                </a:effectLst>
              </a:rPr>
              <a:t>Troubles du Spectre autistique</a:t>
            </a:r>
          </a:p>
        </p:txBody>
      </p:sp>
      <p:sp>
        <p:nvSpPr>
          <p:cNvPr id="6" name="Ellipse 5">
            <a:extLst>
              <a:ext uri="{FF2B5EF4-FFF2-40B4-BE49-F238E27FC236}">
                <a16:creationId xmlns:a16="http://schemas.microsoft.com/office/drawing/2014/main" id="{061CC49B-7532-4161-A079-846545B6701D}"/>
              </a:ext>
            </a:extLst>
          </p:cNvPr>
          <p:cNvSpPr/>
          <p:nvPr/>
        </p:nvSpPr>
        <p:spPr>
          <a:xfrm>
            <a:off x="4347882" y="2091018"/>
            <a:ext cx="4401670" cy="16719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Enfants atteints de TSA</a:t>
            </a:r>
          </a:p>
        </p:txBody>
      </p:sp>
      <p:sp>
        <p:nvSpPr>
          <p:cNvPr id="7" name="ZoneTexte 6">
            <a:extLst>
              <a:ext uri="{FF2B5EF4-FFF2-40B4-BE49-F238E27FC236}">
                <a16:creationId xmlns:a16="http://schemas.microsoft.com/office/drawing/2014/main" id="{353B55BA-55DD-479C-BDD2-515D4189A731}"/>
              </a:ext>
            </a:extLst>
          </p:cNvPr>
          <p:cNvSpPr txBox="1"/>
          <p:nvPr/>
        </p:nvSpPr>
        <p:spPr>
          <a:xfrm>
            <a:off x="1048871" y="4805082"/>
            <a:ext cx="2976282" cy="646331"/>
          </a:xfrm>
          <a:prstGeom prst="rect">
            <a:avLst/>
          </a:prstGeom>
          <a:noFill/>
        </p:spPr>
        <p:txBody>
          <a:bodyPr wrap="square" rtlCol="0">
            <a:spAutoFit/>
          </a:bodyPr>
          <a:lstStyle/>
          <a:p>
            <a:pPr algn="ctr"/>
            <a:r>
              <a:rPr lang="fr-FR" dirty="0"/>
              <a:t>Difficultés de communication</a:t>
            </a:r>
          </a:p>
        </p:txBody>
      </p:sp>
      <p:sp>
        <p:nvSpPr>
          <p:cNvPr id="8" name="ZoneTexte 7">
            <a:extLst>
              <a:ext uri="{FF2B5EF4-FFF2-40B4-BE49-F238E27FC236}">
                <a16:creationId xmlns:a16="http://schemas.microsoft.com/office/drawing/2014/main" id="{8EA4FF21-AAA1-4590-A71E-751777C21A41}"/>
              </a:ext>
            </a:extLst>
          </p:cNvPr>
          <p:cNvSpPr txBox="1"/>
          <p:nvPr/>
        </p:nvSpPr>
        <p:spPr>
          <a:xfrm>
            <a:off x="5212977" y="5236731"/>
            <a:ext cx="2976282" cy="646331"/>
          </a:xfrm>
          <a:prstGeom prst="rect">
            <a:avLst/>
          </a:prstGeom>
          <a:noFill/>
        </p:spPr>
        <p:txBody>
          <a:bodyPr wrap="square" rtlCol="0">
            <a:spAutoFit/>
          </a:bodyPr>
          <a:lstStyle/>
          <a:p>
            <a:pPr algn="ctr"/>
            <a:r>
              <a:rPr lang="fr-FR" dirty="0"/>
              <a:t>Difficulté d’interactions sociales</a:t>
            </a:r>
          </a:p>
        </p:txBody>
      </p:sp>
      <p:sp>
        <p:nvSpPr>
          <p:cNvPr id="9" name="ZoneTexte 8">
            <a:extLst>
              <a:ext uri="{FF2B5EF4-FFF2-40B4-BE49-F238E27FC236}">
                <a16:creationId xmlns:a16="http://schemas.microsoft.com/office/drawing/2014/main" id="{39CB9DFE-FAD3-4A84-BB16-7C1643B848BD}"/>
              </a:ext>
            </a:extLst>
          </p:cNvPr>
          <p:cNvSpPr txBox="1"/>
          <p:nvPr/>
        </p:nvSpPr>
        <p:spPr>
          <a:xfrm>
            <a:off x="9126071" y="4590400"/>
            <a:ext cx="2976282" cy="646331"/>
          </a:xfrm>
          <a:prstGeom prst="rect">
            <a:avLst/>
          </a:prstGeom>
          <a:noFill/>
        </p:spPr>
        <p:txBody>
          <a:bodyPr wrap="square" rtlCol="0">
            <a:spAutoFit/>
          </a:bodyPr>
          <a:lstStyle/>
          <a:p>
            <a:pPr algn="ctr"/>
            <a:r>
              <a:rPr lang="fr-FR" dirty="0"/>
              <a:t>Difficulté d’intégration sociale</a:t>
            </a:r>
          </a:p>
        </p:txBody>
      </p:sp>
      <p:cxnSp>
        <p:nvCxnSpPr>
          <p:cNvPr id="11" name="Connecteur droit avec flèche 10">
            <a:extLst>
              <a:ext uri="{FF2B5EF4-FFF2-40B4-BE49-F238E27FC236}">
                <a16:creationId xmlns:a16="http://schemas.microsoft.com/office/drawing/2014/main" id="{CB725C4A-EEC3-499E-9E13-F7248A0E3858}"/>
              </a:ext>
            </a:extLst>
          </p:cNvPr>
          <p:cNvCxnSpPr/>
          <p:nvPr/>
        </p:nvCxnSpPr>
        <p:spPr>
          <a:xfrm flipH="1">
            <a:off x="2743200" y="3429000"/>
            <a:ext cx="1604682" cy="1161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95C88E0C-20E0-4EDE-B886-D092A0101490}"/>
              </a:ext>
            </a:extLst>
          </p:cNvPr>
          <p:cNvCxnSpPr>
            <a:endCxn id="8" idx="0"/>
          </p:cNvCxnSpPr>
          <p:nvPr/>
        </p:nvCxnSpPr>
        <p:spPr>
          <a:xfrm>
            <a:off x="6548717" y="3919133"/>
            <a:ext cx="152401" cy="13175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F5571453-97A8-4053-B871-BBE948CE69CB}"/>
              </a:ext>
            </a:extLst>
          </p:cNvPr>
          <p:cNvCxnSpPr/>
          <p:nvPr/>
        </p:nvCxnSpPr>
        <p:spPr>
          <a:xfrm>
            <a:off x="8803342" y="3429000"/>
            <a:ext cx="1810870" cy="1044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a:extLst>
              <a:ext uri="{FF2B5EF4-FFF2-40B4-BE49-F238E27FC236}">
                <a16:creationId xmlns:a16="http://schemas.microsoft.com/office/drawing/2014/main" id="{04A4D531-8C39-43FF-8D41-44CB9DFD03DC}"/>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1907188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CA70081E-A4F2-49A5-9817-865C4FD47C1F}"/>
              </a:ext>
            </a:extLst>
          </p:cNvPr>
          <p:cNvSpPr>
            <a:spLocks noGrp="1"/>
          </p:cNvSpPr>
          <p:nvPr>
            <p:ph type="title"/>
          </p:nvPr>
        </p:nvSpPr>
        <p:spPr>
          <a:xfrm>
            <a:off x="1748117" y="617222"/>
            <a:ext cx="9601200" cy="694765"/>
          </a:xfrm>
        </p:spPr>
        <p:txBody>
          <a:bodyPr>
            <a:normAutofit fontScale="90000"/>
          </a:bodyPr>
          <a:lstStyle/>
          <a:p>
            <a:r>
              <a:rPr lang="fr-FR" b="1" dirty="0">
                <a:effectLst>
                  <a:outerShdw blurRad="38100" dist="38100" dir="2700000" algn="tl">
                    <a:srgbClr val="000000">
                      <a:alpha val="43137"/>
                    </a:srgbClr>
                  </a:outerShdw>
                </a:effectLst>
              </a:rPr>
              <a:t>Objectifs des Serious Games dans le TSA</a:t>
            </a:r>
          </a:p>
        </p:txBody>
      </p:sp>
      <p:sp>
        <p:nvSpPr>
          <p:cNvPr id="2" name="Rectangle 1">
            <a:extLst>
              <a:ext uri="{FF2B5EF4-FFF2-40B4-BE49-F238E27FC236}">
                <a16:creationId xmlns:a16="http://schemas.microsoft.com/office/drawing/2014/main" id="{6DC4B8AA-23B8-4E6C-A86B-027B4DF4B841}"/>
              </a:ext>
            </a:extLst>
          </p:cNvPr>
          <p:cNvSpPr/>
          <p:nvPr/>
        </p:nvSpPr>
        <p:spPr>
          <a:xfrm>
            <a:off x="2626659" y="2133600"/>
            <a:ext cx="3173506" cy="1021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Thérapeutiques</a:t>
            </a:r>
          </a:p>
        </p:txBody>
      </p:sp>
      <p:sp>
        <p:nvSpPr>
          <p:cNvPr id="3" name="Rectangle 2">
            <a:extLst>
              <a:ext uri="{FF2B5EF4-FFF2-40B4-BE49-F238E27FC236}">
                <a16:creationId xmlns:a16="http://schemas.microsoft.com/office/drawing/2014/main" id="{DF09740E-CBF8-4CFE-A0A4-2C14F5A34146}"/>
              </a:ext>
            </a:extLst>
          </p:cNvPr>
          <p:cNvSpPr/>
          <p:nvPr/>
        </p:nvSpPr>
        <p:spPr>
          <a:xfrm>
            <a:off x="6849036" y="2133600"/>
            <a:ext cx="3496236" cy="1021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Educatifs</a:t>
            </a:r>
          </a:p>
        </p:txBody>
      </p:sp>
      <p:sp>
        <p:nvSpPr>
          <p:cNvPr id="17" name="ZoneTexte 16">
            <a:extLst>
              <a:ext uri="{FF2B5EF4-FFF2-40B4-BE49-F238E27FC236}">
                <a16:creationId xmlns:a16="http://schemas.microsoft.com/office/drawing/2014/main" id="{23C828BC-BFC4-4AE6-9FBF-C965BB53E60F}"/>
              </a:ext>
            </a:extLst>
          </p:cNvPr>
          <p:cNvSpPr txBox="1"/>
          <p:nvPr/>
        </p:nvSpPr>
        <p:spPr>
          <a:xfrm>
            <a:off x="3249705" y="4482353"/>
            <a:ext cx="6598023" cy="707886"/>
          </a:xfrm>
          <a:prstGeom prst="rect">
            <a:avLst/>
          </a:prstGeom>
          <a:noFill/>
        </p:spPr>
        <p:txBody>
          <a:bodyPr wrap="square" rtlCol="0">
            <a:spAutoFit/>
          </a:bodyPr>
          <a:lstStyle/>
          <a:p>
            <a:pPr algn="ctr"/>
            <a:r>
              <a:rPr lang="fr-FR" sz="2000" b="1" dirty="0">
                <a:solidFill>
                  <a:srgbClr val="C00000"/>
                </a:solidFill>
              </a:rPr>
              <a:t>54% des jeux sur le développement de la communication et des compétences sociales.</a:t>
            </a:r>
          </a:p>
        </p:txBody>
      </p:sp>
      <p:cxnSp>
        <p:nvCxnSpPr>
          <p:cNvPr id="19" name="Connecteur droit avec flèche 18">
            <a:extLst>
              <a:ext uri="{FF2B5EF4-FFF2-40B4-BE49-F238E27FC236}">
                <a16:creationId xmlns:a16="http://schemas.microsoft.com/office/drawing/2014/main" id="{EA5E5659-AFD4-4987-8193-B70E43671120}"/>
              </a:ext>
            </a:extLst>
          </p:cNvPr>
          <p:cNvCxnSpPr/>
          <p:nvPr/>
        </p:nvCxnSpPr>
        <p:spPr>
          <a:xfrm>
            <a:off x="4213412" y="3299012"/>
            <a:ext cx="2043953" cy="10578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E6652AAE-5951-4969-9F7D-B4BC6EE5C8D8}"/>
              </a:ext>
            </a:extLst>
          </p:cNvPr>
          <p:cNvCxnSpPr/>
          <p:nvPr/>
        </p:nvCxnSpPr>
        <p:spPr>
          <a:xfrm flipH="1">
            <a:off x="6687671" y="3290047"/>
            <a:ext cx="1909483" cy="1066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Espace réservé du numéro de diapositive 4">
            <a:extLst>
              <a:ext uri="{FF2B5EF4-FFF2-40B4-BE49-F238E27FC236}">
                <a16:creationId xmlns:a16="http://schemas.microsoft.com/office/drawing/2014/main" id="{A9EE777A-CDCC-4AA6-BF0F-9301BD11624E}"/>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1495690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63225BC-5729-4634-8DA1-DD5341BFDD7E}"/>
              </a:ext>
            </a:extLst>
          </p:cNvPr>
          <p:cNvSpPr txBox="1"/>
          <p:nvPr/>
        </p:nvSpPr>
        <p:spPr>
          <a:xfrm>
            <a:off x="1371599" y="2901513"/>
            <a:ext cx="8982635" cy="1477328"/>
          </a:xfrm>
          <a:prstGeom prst="rect">
            <a:avLst/>
          </a:prstGeom>
          <a:noFill/>
        </p:spPr>
        <p:txBody>
          <a:bodyPr wrap="square" rtlCol="0">
            <a:spAutoFit/>
          </a:bodyPr>
          <a:lstStyle/>
          <a:p>
            <a:r>
              <a:rPr lang="fr-FR" dirty="0"/>
              <a:t>→ Utilisation d’une intelligence artificielle : Andy:</a:t>
            </a:r>
          </a:p>
          <a:p>
            <a:r>
              <a:rPr lang="fr-FR" dirty="0"/>
              <a:t>	- tuteur accompagnateur </a:t>
            </a:r>
          </a:p>
          <a:p>
            <a:r>
              <a:rPr lang="fr-FR" dirty="0"/>
              <a:t>	- prévisible </a:t>
            </a:r>
          </a:p>
          <a:p>
            <a:r>
              <a:rPr lang="fr-FR" dirty="0"/>
              <a:t>	- capable de communications verbales et non verbales</a:t>
            </a:r>
          </a:p>
          <a:p>
            <a:r>
              <a:rPr lang="fr-FR" dirty="0"/>
              <a:t>	- se doit de s’adapter à l’enfant sans exprimer d’émotion trop intense</a:t>
            </a:r>
          </a:p>
        </p:txBody>
      </p:sp>
      <p:pic>
        <p:nvPicPr>
          <p:cNvPr id="6" name="Image 5">
            <a:extLst>
              <a:ext uri="{FF2B5EF4-FFF2-40B4-BE49-F238E27FC236}">
                <a16:creationId xmlns:a16="http://schemas.microsoft.com/office/drawing/2014/main" id="{F8B4AC67-17B5-4D80-9112-1590F085BC2E}"/>
              </a:ext>
            </a:extLst>
          </p:cNvPr>
          <p:cNvPicPr>
            <a:picLocks noChangeAspect="1"/>
          </p:cNvPicPr>
          <p:nvPr/>
        </p:nvPicPr>
        <p:blipFill>
          <a:blip r:embed="rId3"/>
          <a:stretch>
            <a:fillRect/>
          </a:stretch>
        </p:blipFill>
        <p:spPr>
          <a:xfrm>
            <a:off x="1122972" y="4812803"/>
            <a:ext cx="2892182" cy="1852351"/>
          </a:xfrm>
          <a:prstGeom prst="rect">
            <a:avLst/>
          </a:prstGeom>
        </p:spPr>
      </p:pic>
      <p:sp>
        <p:nvSpPr>
          <p:cNvPr id="7" name="ZoneTexte 6">
            <a:extLst>
              <a:ext uri="{FF2B5EF4-FFF2-40B4-BE49-F238E27FC236}">
                <a16:creationId xmlns:a16="http://schemas.microsoft.com/office/drawing/2014/main" id="{6610DCE1-CC42-4A9F-9396-C9B8D1FE113B}"/>
              </a:ext>
            </a:extLst>
          </p:cNvPr>
          <p:cNvSpPr txBox="1"/>
          <p:nvPr/>
        </p:nvSpPr>
        <p:spPr>
          <a:xfrm>
            <a:off x="1371599" y="1701184"/>
            <a:ext cx="10313378" cy="1200329"/>
          </a:xfrm>
          <a:prstGeom prst="rect">
            <a:avLst/>
          </a:prstGeom>
          <a:noFill/>
        </p:spPr>
        <p:txBody>
          <a:bodyPr wrap="square" rtlCol="0">
            <a:spAutoFit/>
          </a:bodyPr>
          <a:lstStyle/>
          <a:p>
            <a:r>
              <a:rPr lang="fr-FR" dirty="0"/>
              <a:t>→ Prototype conçu par UCL </a:t>
            </a:r>
            <a:r>
              <a:rPr lang="fr-FR" dirty="0" err="1"/>
              <a:t>Knowledge</a:t>
            </a:r>
            <a:r>
              <a:rPr lang="fr-FR" dirty="0"/>
              <a:t> </a:t>
            </a:r>
            <a:r>
              <a:rPr lang="fr-FR" dirty="0" err="1"/>
              <a:t>Lab</a:t>
            </a:r>
            <a:r>
              <a:rPr lang="fr-FR" dirty="0"/>
              <a:t> en 2013 comprenant 12 activités pour développer:</a:t>
            </a:r>
          </a:p>
          <a:p>
            <a:r>
              <a:rPr lang="fr-FR" dirty="0"/>
              <a:t>	-  l’attention conjointe: consistant en la capacité à partager un événement avec autrui et maintenir son attention et de maintenir la concentration sur l’autre.</a:t>
            </a:r>
          </a:p>
          <a:p>
            <a:r>
              <a:rPr lang="fr-FR" dirty="0"/>
              <a:t>	- l’utilisation et la compréhension de « symboles » par l’enfant.</a:t>
            </a:r>
          </a:p>
        </p:txBody>
      </p:sp>
      <p:sp>
        <p:nvSpPr>
          <p:cNvPr id="8" name="ZoneTexte 7">
            <a:extLst>
              <a:ext uri="{FF2B5EF4-FFF2-40B4-BE49-F238E27FC236}">
                <a16:creationId xmlns:a16="http://schemas.microsoft.com/office/drawing/2014/main" id="{4CFA8394-3A1A-4F2A-9485-E4D340B25B46}"/>
              </a:ext>
            </a:extLst>
          </p:cNvPr>
          <p:cNvSpPr txBox="1"/>
          <p:nvPr/>
        </p:nvSpPr>
        <p:spPr>
          <a:xfrm>
            <a:off x="1371599" y="4430941"/>
            <a:ext cx="9954979" cy="369332"/>
          </a:xfrm>
          <a:prstGeom prst="rect">
            <a:avLst/>
          </a:prstGeom>
          <a:noFill/>
        </p:spPr>
        <p:txBody>
          <a:bodyPr wrap="square" rtlCol="0">
            <a:spAutoFit/>
          </a:bodyPr>
          <a:lstStyle/>
          <a:p>
            <a:r>
              <a:rPr lang="fr-FR" dirty="0"/>
              <a:t>→ Etude du prototype (2014) : 19 enfants (6 semaines).</a:t>
            </a:r>
          </a:p>
        </p:txBody>
      </p:sp>
      <p:sp>
        <p:nvSpPr>
          <p:cNvPr id="9" name="ZoneTexte 8">
            <a:extLst>
              <a:ext uri="{FF2B5EF4-FFF2-40B4-BE49-F238E27FC236}">
                <a16:creationId xmlns:a16="http://schemas.microsoft.com/office/drawing/2014/main" id="{93BF74AF-EAAE-4CAE-B127-01B13F3E186D}"/>
              </a:ext>
            </a:extLst>
          </p:cNvPr>
          <p:cNvSpPr txBox="1"/>
          <p:nvPr/>
        </p:nvSpPr>
        <p:spPr>
          <a:xfrm>
            <a:off x="4396153" y="5303664"/>
            <a:ext cx="6930425" cy="923330"/>
          </a:xfrm>
          <a:prstGeom prst="rect">
            <a:avLst/>
          </a:prstGeom>
          <a:noFill/>
        </p:spPr>
        <p:txBody>
          <a:bodyPr wrap="square" rtlCol="0">
            <a:spAutoFit/>
          </a:bodyPr>
          <a:lstStyle/>
          <a:p>
            <a:r>
              <a:rPr lang="fr-FR" b="1" dirty="0"/>
              <a:t>Résultats: Andy comme partenaire en montrant un engagement croissant avec lui par rapport à l’encadrant humain (expressions non verbales moins complexe)</a:t>
            </a:r>
          </a:p>
        </p:txBody>
      </p:sp>
      <p:sp>
        <p:nvSpPr>
          <p:cNvPr id="4" name="Espace réservé du numéro de diapositive 3">
            <a:extLst>
              <a:ext uri="{FF2B5EF4-FFF2-40B4-BE49-F238E27FC236}">
                <a16:creationId xmlns:a16="http://schemas.microsoft.com/office/drawing/2014/main" id="{02F03CAB-5786-4A57-BBC9-DD9BC95EAA9B}"/>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
        <p:nvSpPr>
          <p:cNvPr id="11" name="Titre 1">
            <a:extLst>
              <a:ext uri="{FF2B5EF4-FFF2-40B4-BE49-F238E27FC236}">
                <a16:creationId xmlns:a16="http://schemas.microsoft.com/office/drawing/2014/main" id="{2B293BAC-1159-496A-B12A-DF147E01CA73}"/>
              </a:ext>
            </a:extLst>
          </p:cNvPr>
          <p:cNvSpPr txBox="1">
            <a:spLocks/>
          </p:cNvSpPr>
          <p:nvPr/>
        </p:nvSpPr>
        <p:spPr>
          <a:xfrm>
            <a:off x="1414306" y="445063"/>
            <a:ext cx="10270671" cy="633190"/>
          </a:xfrm>
          <a:prstGeom prst="rect">
            <a:avLst/>
          </a:prstGeom>
        </p:spPr>
        <p:txBody>
          <a:bodyPr vert="horz" lIns="91440" tIns="45720" rIns="91440" bIns="45720" rtlCol="0" anchor="t">
            <a:normAutofit fontScale="900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fr-FR" b="1" dirty="0">
                <a:effectLst>
                  <a:outerShdw blurRad="38100" dist="38100" dir="2700000" algn="tl">
                    <a:srgbClr val="000000">
                      <a:alpha val="43137"/>
                    </a:srgbClr>
                  </a:outerShdw>
                </a:effectLst>
              </a:rPr>
              <a:t>Exemple de Serious Game:</a:t>
            </a:r>
          </a:p>
        </p:txBody>
      </p:sp>
      <p:sp>
        <p:nvSpPr>
          <p:cNvPr id="12" name="Titre 1">
            <a:extLst>
              <a:ext uri="{FF2B5EF4-FFF2-40B4-BE49-F238E27FC236}">
                <a16:creationId xmlns:a16="http://schemas.microsoft.com/office/drawing/2014/main" id="{4F93A5C5-3B85-4B56-82CB-FB6C3897B453}"/>
              </a:ext>
            </a:extLst>
          </p:cNvPr>
          <p:cNvSpPr txBox="1">
            <a:spLocks/>
          </p:cNvSpPr>
          <p:nvPr/>
        </p:nvSpPr>
        <p:spPr>
          <a:xfrm>
            <a:off x="1414306" y="1118926"/>
            <a:ext cx="10270671" cy="393352"/>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fr-FR" sz="2400" b="1" dirty="0">
                <a:effectLst>
                  <a:outerShdw blurRad="38100" dist="38100" dir="2700000" algn="tl">
                    <a:srgbClr val="000000">
                      <a:alpha val="43137"/>
                    </a:srgbClr>
                  </a:outerShdw>
                </a:effectLst>
              </a:rPr>
              <a:t>ECHOES  (toujours en développement) : le compagnon artificiel</a:t>
            </a:r>
          </a:p>
        </p:txBody>
      </p:sp>
    </p:spTree>
    <p:extLst>
      <p:ext uri="{BB962C8B-B14F-4D97-AF65-F5344CB8AC3E}">
        <p14:creationId xmlns:p14="http://schemas.microsoft.com/office/powerpoint/2010/main" val="2678132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307382-D4E2-49DF-BD2F-09ECAD0517E0}"/>
              </a:ext>
            </a:extLst>
          </p:cNvPr>
          <p:cNvSpPr>
            <a:spLocks noGrp="1"/>
          </p:cNvSpPr>
          <p:nvPr>
            <p:ph type="title"/>
          </p:nvPr>
        </p:nvSpPr>
        <p:spPr>
          <a:xfrm>
            <a:off x="1371600" y="685800"/>
            <a:ext cx="9601200" cy="838200"/>
          </a:xfrm>
        </p:spPr>
        <p:txBody>
          <a:bodyPr/>
          <a:lstStyle/>
          <a:p>
            <a:r>
              <a:rPr lang="fr-FR" b="1" dirty="0">
                <a:effectLst>
                  <a:outerShdw blurRad="38100" dist="38100" dir="2700000" algn="tl">
                    <a:srgbClr val="000000">
                      <a:alpha val="43137"/>
                    </a:srgbClr>
                  </a:outerShdw>
                </a:effectLst>
              </a:rPr>
              <a:t>Limites rencontrées</a:t>
            </a:r>
          </a:p>
        </p:txBody>
      </p:sp>
      <p:sp>
        <p:nvSpPr>
          <p:cNvPr id="3" name="ZoneTexte 2">
            <a:extLst>
              <a:ext uri="{FF2B5EF4-FFF2-40B4-BE49-F238E27FC236}">
                <a16:creationId xmlns:a16="http://schemas.microsoft.com/office/drawing/2014/main" id="{266D2D77-552E-4DF6-B509-5BE6691E1ED2}"/>
              </a:ext>
            </a:extLst>
          </p:cNvPr>
          <p:cNvSpPr txBox="1"/>
          <p:nvPr/>
        </p:nvSpPr>
        <p:spPr>
          <a:xfrm>
            <a:off x="1371600" y="1695450"/>
            <a:ext cx="9810750" cy="923330"/>
          </a:xfrm>
          <a:prstGeom prst="rect">
            <a:avLst/>
          </a:prstGeom>
          <a:noFill/>
        </p:spPr>
        <p:txBody>
          <a:bodyPr wrap="square" rtlCol="0">
            <a:spAutoFit/>
          </a:bodyPr>
          <a:lstStyle/>
          <a:p>
            <a:r>
              <a:rPr lang="fr-FR" b="1" dirty="0">
                <a:solidFill>
                  <a:srgbClr val="C00000"/>
                </a:solidFill>
              </a:rPr>
              <a:t>Méthodologie des études:</a:t>
            </a:r>
          </a:p>
          <a:p>
            <a:pPr marL="285750" indent="-285750">
              <a:buFontTx/>
              <a:buChar char="-"/>
            </a:pPr>
            <a:r>
              <a:rPr lang="fr-FR" dirty="0"/>
              <a:t>Hétérogénéité </a:t>
            </a:r>
          </a:p>
          <a:p>
            <a:pPr marL="285750" indent="-285750">
              <a:buFontTx/>
              <a:buChar char="-"/>
            </a:pPr>
            <a:r>
              <a:rPr lang="fr-FR" dirty="0"/>
              <a:t>caractère limité de la validation clinique</a:t>
            </a:r>
          </a:p>
        </p:txBody>
      </p:sp>
      <p:sp>
        <p:nvSpPr>
          <p:cNvPr id="4" name="ZoneTexte 3">
            <a:extLst>
              <a:ext uri="{FF2B5EF4-FFF2-40B4-BE49-F238E27FC236}">
                <a16:creationId xmlns:a16="http://schemas.microsoft.com/office/drawing/2014/main" id="{C7E2C419-7ED6-4AEA-A47D-15B5A0A97526}"/>
              </a:ext>
            </a:extLst>
          </p:cNvPr>
          <p:cNvSpPr txBox="1"/>
          <p:nvPr/>
        </p:nvSpPr>
        <p:spPr>
          <a:xfrm>
            <a:off x="1266825" y="2967335"/>
            <a:ext cx="9810750" cy="1200329"/>
          </a:xfrm>
          <a:prstGeom prst="rect">
            <a:avLst/>
          </a:prstGeom>
          <a:noFill/>
        </p:spPr>
        <p:txBody>
          <a:bodyPr wrap="square" rtlCol="0">
            <a:spAutoFit/>
          </a:bodyPr>
          <a:lstStyle/>
          <a:p>
            <a:r>
              <a:rPr lang="fr-FR" b="1" dirty="0">
                <a:solidFill>
                  <a:srgbClr val="C00000"/>
                </a:solidFill>
              </a:rPr>
              <a:t>Manque de recul sur les effets de ces interventions:</a:t>
            </a:r>
          </a:p>
          <a:p>
            <a:pPr marL="285750" indent="-285750">
              <a:buFontTx/>
              <a:buChar char="-"/>
            </a:pPr>
            <a:r>
              <a:rPr lang="fr-FR" dirty="0"/>
              <a:t>Focalisation davantage sur l’acceptation du SG par les patients et leur évolution au sein du jeu plutôt qu’un relevé précis des changements dans leurs compétences sociales</a:t>
            </a:r>
          </a:p>
          <a:p>
            <a:pPr marL="285750" indent="-285750">
              <a:buFontTx/>
              <a:buChar char="-"/>
            </a:pPr>
            <a:r>
              <a:rPr lang="fr-FR" dirty="0"/>
              <a:t>Périodes d’évaluation de trop courtes durées → </a:t>
            </a:r>
            <a:r>
              <a:rPr lang="fr-FR" b="1" dirty="0"/>
              <a:t>Etudes longitudinales +++</a:t>
            </a:r>
          </a:p>
        </p:txBody>
      </p:sp>
      <p:sp>
        <p:nvSpPr>
          <p:cNvPr id="5" name="ZoneTexte 4">
            <a:extLst>
              <a:ext uri="{FF2B5EF4-FFF2-40B4-BE49-F238E27FC236}">
                <a16:creationId xmlns:a16="http://schemas.microsoft.com/office/drawing/2014/main" id="{4B8E9EC4-6551-4CE4-828E-49B2A6E5598C}"/>
              </a:ext>
            </a:extLst>
          </p:cNvPr>
          <p:cNvSpPr txBox="1"/>
          <p:nvPr/>
        </p:nvSpPr>
        <p:spPr>
          <a:xfrm>
            <a:off x="1266825" y="4562385"/>
            <a:ext cx="9810750" cy="923330"/>
          </a:xfrm>
          <a:prstGeom prst="rect">
            <a:avLst/>
          </a:prstGeom>
          <a:noFill/>
        </p:spPr>
        <p:txBody>
          <a:bodyPr wrap="square" rtlCol="0">
            <a:spAutoFit/>
          </a:bodyPr>
          <a:lstStyle/>
          <a:p>
            <a:r>
              <a:rPr lang="fr-FR" b="1" dirty="0">
                <a:solidFill>
                  <a:srgbClr val="C00000"/>
                </a:solidFill>
              </a:rPr>
              <a:t>Difficulté d’harmonisation de la conception des Serious Game:</a:t>
            </a:r>
          </a:p>
          <a:p>
            <a:pPr marL="285750" indent="-285750">
              <a:buFontTx/>
              <a:buChar char="-"/>
            </a:pPr>
            <a:r>
              <a:rPr lang="fr-FR" dirty="0"/>
              <a:t>Etudes concentrées sur les objectif thérapeutiques/Cliniques +++ </a:t>
            </a:r>
          </a:p>
          <a:p>
            <a:pPr marL="285750" indent="-285750">
              <a:buFontTx/>
              <a:buChar char="-"/>
            </a:pPr>
            <a:r>
              <a:rPr lang="fr-FR" dirty="0"/>
              <a:t>Très peu d’information sur les éléments importants de conception d’un SG dans cette pathologie</a:t>
            </a:r>
          </a:p>
        </p:txBody>
      </p:sp>
      <p:sp>
        <p:nvSpPr>
          <p:cNvPr id="6" name="Espace réservé du numéro de diapositive 5">
            <a:extLst>
              <a:ext uri="{FF2B5EF4-FFF2-40B4-BE49-F238E27FC236}">
                <a16:creationId xmlns:a16="http://schemas.microsoft.com/office/drawing/2014/main" id="{096C3D41-99D3-4290-ACD0-2B477795FA90}"/>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20302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03D0D9E2-4621-4322-B90F-C19D50D484CB}"/>
              </a:ext>
            </a:extLst>
          </p:cNvPr>
          <p:cNvSpPr>
            <a:spLocks noGrp="1"/>
          </p:cNvSpPr>
          <p:nvPr>
            <p:ph type="title"/>
          </p:nvPr>
        </p:nvSpPr>
        <p:spPr>
          <a:xfrm>
            <a:off x="814011" y="1823874"/>
            <a:ext cx="9612971" cy="2852737"/>
          </a:xfrm>
        </p:spPr>
        <p:txBody>
          <a:bodyPr>
            <a:normAutofit/>
          </a:bodyPr>
          <a:lstStyle/>
          <a:p>
            <a:r>
              <a:rPr lang="fr-FR" dirty="0"/>
              <a:t>Conclusions</a:t>
            </a:r>
          </a:p>
        </p:txBody>
      </p:sp>
      <p:sp>
        <p:nvSpPr>
          <p:cNvPr id="2" name="Espace réservé du numéro de diapositive 1">
            <a:extLst>
              <a:ext uri="{FF2B5EF4-FFF2-40B4-BE49-F238E27FC236}">
                <a16:creationId xmlns:a16="http://schemas.microsoft.com/office/drawing/2014/main" id="{CEC9BB59-19D5-475C-818A-E154F8E62F01}"/>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215171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C2786A3-7872-49FA-B1DA-E733D182B178}"/>
              </a:ext>
            </a:extLst>
          </p:cNvPr>
          <p:cNvSpPr>
            <a:spLocks noGrp="1"/>
          </p:cNvSpPr>
          <p:nvPr>
            <p:ph type="title"/>
          </p:nvPr>
        </p:nvSpPr>
        <p:spPr>
          <a:xfrm>
            <a:off x="1371600" y="685800"/>
            <a:ext cx="10363200" cy="1485900"/>
          </a:xfrm>
        </p:spPr>
        <p:txBody>
          <a:bodyPr/>
          <a:lstStyle/>
          <a:p>
            <a:r>
              <a:rPr lang="fr-FR" b="1" dirty="0">
                <a:effectLst>
                  <a:outerShdw blurRad="38100" dist="38100" dir="2700000" algn="tl">
                    <a:srgbClr val="000000">
                      <a:alpha val="43137"/>
                    </a:srgbClr>
                  </a:outerShdw>
                </a:effectLst>
              </a:rPr>
              <a:t>Serious Games : des perspectives multiples</a:t>
            </a:r>
          </a:p>
        </p:txBody>
      </p:sp>
      <p:sp>
        <p:nvSpPr>
          <p:cNvPr id="2" name="Espace réservé du numéro de diapositive 1">
            <a:extLst>
              <a:ext uri="{FF2B5EF4-FFF2-40B4-BE49-F238E27FC236}">
                <a16:creationId xmlns:a16="http://schemas.microsoft.com/office/drawing/2014/main" id="{2373056B-580B-4114-A15F-08C77FC0687F}"/>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
        <p:nvSpPr>
          <p:cNvPr id="7" name="ZoneTexte 6">
            <a:extLst>
              <a:ext uri="{FF2B5EF4-FFF2-40B4-BE49-F238E27FC236}">
                <a16:creationId xmlns:a16="http://schemas.microsoft.com/office/drawing/2014/main" id="{28A78654-85EC-4A2E-BF97-00805789C128}"/>
              </a:ext>
            </a:extLst>
          </p:cNvPr>
          <p:cNvSpPr txBox="1"/>
          <p:nvPr/>
        </p:nvSpPr>
        <p:spPr>
          <a:xfrm>
            <a:off x="1371600" y="2171700"/>
            <a:ext cx="10363200" cy="646331"/>
          </a:xfrm>
          <a:prstGeom prst="rect">
            <a:avLst/>
          </a:prstGeom>
          <a:noFill/>
        </p:spPr>
        <p:txBody>
          <a:bodyPr wrap="square" rtlCol="0">
            <a:spAutoFit/>
          </a:bodyPr>
          <a:lstStyle/>
          <a:p>
            <a:r>
              <a:rPr lang="fr-FR" dirty="0"/>
              <a:t>→ Alternative sérieuse dans le cadre de la prise en charge non médicamenteuse des troubles cognitifs et relationnels</a:t>
            </a:r>
          </a:p>
        </p:txBody>
      </p:sp>
      <p:sp>
        <p:nvSpPr>
          <p:cNvPr id="8" name="ZoneTexte 7">
            <a:extLst>
              <a:ext uri="{FF2B5EF4-FFF2-40B4-BE49-F238E27FC236}">
                <a16:creationId xmlns:a16="http://schemas.microsoft.com/office/drawing/2014/main" id="{BE46D05E-5547-47AD-BCC3-6CA8539A4893}"/>
              </a:ext>
            </a:extLst>
          </p:cNvPr>
          <p:cNvSpPr txBox="1"/>
          <p:nvPr/>
        </p:nvSpPr>
        <p:spPr>
          <a:xfrm>
            <a:off x="1371600" y="2965758"/>
            <a:ext cx="10363200" cy="369332"/>
          </a:xfrm>
          <a:prstGeom prst="rect">
            <a:avLst/>
          </a:prstGeom>
          <a:noFill/>
        </p:spPr>
        <p:txBody>
          <a:bodyPr wrap="square" rtlCol="0">
            <a:spAutoFit/>
          </a:bodyPr>
          <a:lstStyle/>
          <a:p>
            <a:r>
              <a:rPr lang="fr-FR" dirty="0"/>
              <a:t>→ Cependant quelques limites sont à prendre en compte </a:t>
            </a:r>
          </a:p>
        </p:txBody>
      </p:sp>
      <p:sp>
        <p:nvSpPr>
          <p:cNvPr id="9" name="ZoneTexte 8">
            <a:extLst>
              <a:ext uri="{FF2B5EF4-FFF2-40B4-BE49-F238E27FC236}">
                <a16:creationId xmlns:a16="http://schemas.microsoft.com/office/drawing/2014/main" id="{FA678B6E-3326-4448-8031-3D94CC703352}"/>
              </a:ext>
            </a:extLst>
          </p:cNvPr>
          <p:cNvSpPr txBox="1"/>
          <p:nvPr/>
        </p:nvSpPr>
        <p:spPr>
          <a:xfrm>
            <a:off x="4809392" y="3335090"/>
            <a:ext cx="3487615" cy="461665"/>
          </a:xfrm>
          <a:prstGeom prst="rect">
            <a:avLst/>
          </a:prstGeom>
          <a:noFill/>
        </p:spPr>
        <p:txBody>
          <a:bodyPr wrap="square" rtlCol="0">
            <a:spAutoFit/>
          </a:bodyPr>
          <a:lstStyle/>
          <a:p>
            <a:r>
              <a:rPr lang="fr-FR" sz="2400" b="1" dirty="0">
                <a:solidFill>
                  <a:srgbClr val="C00000"/>
                </a:solidFill>
              </a:rPr>
              <a:t>→ Perspectives +++</a:t>
            </a:r>
          </a:p>
        </p:txBody>
      </p:sp>
      <p:sp>
        <p:nvSpPr>
          <p:cNvPr id="11" name="ZoneTexte 10">
            <a:extLst>
              <a:ext uri="{FF2B5EF4-FFF2-40B4-BE49-F238E27FC236}">
                <a16:creationId xmlns:a16="http://schemas.microsoft.com/office/drawing/2014/main" id="{D03ACD62-F18D-4325-8BFA-E1E84784D9D6}"/>
              </a:ext>
            </a:extLst>
          </p:cNvPr>
          <p:cNvSpPr txBox="1"/>
          <p:nvPr/>
        </p:nvSpPr>
        <p:spPr>
          <a:xfrm>
            <a:off x="1371599" y="4375328"/>
            <a:ext cx="10363200" cy="923330"/>
          </a:xfrm>
          <a:prstGeom prst="rect">
            <a:avLst/>
          </a:prstGeom>
          <a:noFill/>
        </p:spPr>
        <p:txBody>
          <a:bodyPr wrap="square" rtlCol="0">
            <a:spAutoFit/>
          </a:bodyPr>
          <a:lstStyle/>
          <a:p>
            <a:r>
              <a:rPr lang="fr-FR" dirty="0"/>
              <a:t>→ Arrivée de nouvelles technologies: </a:t>
            </a:r>
          </a:p>
          <a:p>
            <a:r>
              <a:rPr lang="fr-FR" dirty="0"/>
              <a:t>	- Réalité virtuelle: immersion plus importante</a:t>
            </a:r>
          </a:p>
          <a:p>
            <a:r>
              <a:rPr lang="fr-FR" dirty="0"/>
              <a:t>	- Robots intelligents : enfants atteins de TSA</a:t>
            </a:r>
          </a:p>
        </p:txBody>
      </p:sp>
    </p:spTree>
    <p:extLst>
      <p:ext uri="{BB962C8B-B14F-4D97-AF65-F5344CB8AC3E}">
        <p14:creationId xmlns:p14="http://schemas.microsoft.com/office/powerpoint/2010/main" val="1981250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77CF933-33AA-41FF-9C18-D85601B691F1}"/>
              </a:ext>
            </a:extLst>
          </p:cNvPr>
          <p:cNvSpPr>
            <a:spLocks noGrp="1"/>
          </p:cNvSpPr>
          <p:nvPr>
            <p:ph type="title"/>
          </p:nvPr>
        </p:nvSpPr>
        <p:spPr>
          <a:xfrm>
            <a:off x="1015858" y="2348495"/>
            <a:ext cx="9612971" cy="2852737"/>
          </a:xfrm>
        </p:spPr>
        <p:txBody>
          <a:bodyPr/>
          <a:lstStyle/>
          <a:p>
            <a:r>
              <a:rPr lang="fr-FR" dirty="0"/>
              <a:t>Merci de votre attention</a:t>
            </a:r>
          </a:p>
        </p:txBody>
      </p:sp>
      <p:sp>
        <p:nvSpPr>
          <p:cNvPr id="3" name="Espace réservé du numéro de diapositive 2">
            <a:extLst>
              <a:ext uri="{FF2B5EF4-FFF2-40B4-BE49-F238E27FC236}">
                <a16:creationId xmlns:a16="http://schemas.microsoft.com/office/drawing/2014/main" id="{6036FFAB-F9AF-4A7D-A39F-BE3C30A89B46}"/>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818995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AFDB6EB8-9487-41FB-8893-A2C7D0203875}"/>
              </a:ext>
            </a:extLst>
          </p:cNvPr>
          <p:cNvSpPr>
            <a:spLocks noGrp="1"/>
          </p:cNvSpPr>
          <p:nvPr>
            <p:ph type="title"/>
          </p:nvPr>
        </p:nvSpPr>
        <p:spPr>
          <a:xfrm>
            <a:off x="1035712" y="611172"/>
            <a:ext cx="8711180" cy="874643"/>
          </a:xfrm>
        </p:spPr>
        <p:txBody>
          <a:bodyPr>
            <a:normAutofit fontScale="90000"/>
          </a:bodyPr>
          <a:lstStyle/>
          <a:p>
            <a:r>
              <a:rPr lang="fr-FR" sz="4000" b="1" dirty="0">
                <a:effectLst>
                  <a:outerShdw blurRad="38100" dist="38100" dir="2700000" algn="tl">
                    <a:srgbClr val="000000">
                      <a:alpha val="43137"/>
                    </a:srgbClr>
                  </a:outerShdw>
                </a:effectLst>
              </a:rPr>
              <a:t>Serious Games : le compromis entre le « jeu » et le « sérieux »</a:t>
            </a:r>
          </a:p>
        </p:txBody>
      </p:sp>
      <p:sp>
        <p:nvSpPr>
          <p:cNvPr id="6" name="Espace réservé du contenu 5">
            <a:extLst>
              <a:ext uri="{FF2B5EF4-FFF2-40B4-BE49-F238E27FC236}">
                <a16:creationId xmlns:a16="http://schemas.microsoft.com/office/drawing/2014/main" id="{2D83E16F-51AC-49EA-91C3-F612A962D1B1}"/>
              </a:ext>
            </a:extLst>
          </p:cNvPr>
          <p:cNvSpPr>
            <a:spLocks noGrp="1"/>
          </p:cNvSpPr>
          <p:nvPr>
            <p:ph sz="half" idx="1"/>
          </p:nvPr>
        </p:nvSpPr>
        <p:spPr>
          <a:xfrm>
            <a:off x="5771590" y="2185902"/>
            <a:ext cx="5613883" cy="686599"/>
          </a:xfrm>
        </p:spPr>
        <p:txBody>
          <a:bodyPr>
            <a:normAutofit/>
          </a:bodyPr>
          <a:lstStyle/>
          <a:p>
            <a:pPr marL="0" indent="0" algn="ctr">
              <a:buNone/>
            </a:pPr>
            <a:r>
              <a:rPr lang="fr-FR" b="1" i="1" dirty="0"/>
              <a:t>Serious Game = Jeu vidéo dont la Finalité est autre que le simple divertissement</a:t>
            </a:r>
          </a:p>
        </p:txBody>
      </p:sp>
      <p:pic>
        <p:nvPicPr>
          <p:cNvPr id="8" name="Espace réservé du contenu 7">
            <a:extLst>
              <a:ext uri="{FF2B5EF4-FFF2-40B4-BE49-F238E27FC236}">
                <a16:creationId xmlns:a16="http://schemas.microsoft.com/office/drawing/2014/main" id="{A4E89A61-16E1-44DC-969B-7B1A7CCF728C}"/>
              </a:ext>
            </a:extLst>
          </p:cNvPr>
          <p:cNvPicPr>
            <a:picLocks noGrp="1" noChangeAspect="1"/>
          </p:cNvPicPr>
          <p:nvPr>
            <p:ph sz="half" idx="2"/>
          </p:nvPr>
        </p:nvPicPr>
        <p:blipFill>
          <a:blip r:embed="rId2"/>
          <a:stretch>
            <a:fillRect/>
          </a:stretch>
        </p:blipFill>
        <p:spPr>
          <a:xfrm>
            <a:off x="1012091" y="2623877"/>
            <a:ext cx="4379211" cy="2504714"/>
          </a:xfrm>
          <a:prstGeom prst="rect">
            <a:avLst/>
          </a:prstGeom>
          <a:effectLst>
            <a:softEdge rad="63500"/>
          </a:effectLst>
        </p:spPr>
      </p:pic>
      <p:cxnSp>
        <p:nvCxnSpPr>
          <p:cNvPr id="13" name="Connecteur droit avec flèche 12">
            <a:extLst>
              <a:ext uri="{FF2B5EF4-FFF2-40B4-BE49-F238E27FC236}">
                <a16:creationId xmlns:a16="http://schemas.microsoft.com/office/drawing/2014/main" id="{C6F2AC4E-40C6-4478-BDF0-90EE6833B6B5}"/>
              </a:ext>
            </a:extLst>
          </p:cNvPr>
          <p:cNvCxnSpPr/>
          <p:nvPr/>
        </p:nvCxnSpPr>
        <p:spPr>
          <a:xfrm flipH="1">
            <a:off x="6851374" y="3074504"/>
            <a:ext cx="861391" cy="877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EC9DF81D-0A76-4E44-AA81-28898EE4369D}"/>
              </a:ext>
            </a:extLst>
          </p:cNvPr>
          <p:cNvCxnSpPr>
            <a:cxnSpLocks/>
          </p:cNvCxnSpPr>
          <p:nvPr/>
        </p:nvCxnSpPr>
        <p:spPr>
          <a:xfrm>
            <a:off x="9241966" y="3050800"/>
            <a:ext cx="829686" cy="944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7ADDD874-FAFD-4DE6-A173-821F6E23A2C6}"/>
              </a:ext>
            </a:extLst>
          </p:cNvPr>
          <p:cNvSpPr txBox="1"/>
          <p:nvPr/>
        </p:nvSpPr>
        <p:spPr>
          <a:xfrm>
            <a:off x="5693195" y="4116343"/>
            <a:ext cx="1987826" cy="369332"/>
          </a:xfrm>
          <a:prstGeom prst="rect">
            <a:avLst/>
          </a:prstGeom>
          <a:noFill/>
        </p:spPr>
        <p:txBody>
          <a:bodyPr wrap="square" rtlCol="0">
            <a:spAutoFit/>
          </a:bodyPr>
          <a:lstStyle/>
          <a:p>
            <a:pPr algn="ctr"/>
            <a:r>
              <a:rPr lang="fr-FR" b="1" dirty="0">
                <a:ln w="0"/>
                <a:solidFill>
                  <a:schemeClr val="accent6">
                    <a:lumMod val="50000"/>
                  </a:schemeClr>
                </a:solidFill>
                <a:effectLst>
                  <a:outerShdw blurRad="38100" dist="25400" dir="5400000" algn="ctr" rotWithShape="0">
                    <a:srgbClr val="6E747A">
                      <a:alpha val="43000"/>
                    </a:srgbClr>
                  </a:outerShdw>
                </a:effectLst>
              </a:rPr>
              <a:t>Ludique</a:t>
            </a:r>
          </a:p>
        </p:txBody>
      </p:sp>
      <p:sp>
        <p:nvSpPr>
          <p:cNvPr id="19" name="ZoneTexte 18">
            <a:extLst>
              <a:ext uri="{FF2B5EF4-FFF2-40B4-BE49-F238E27FC236}">
                <a16:creationId xmlns:a16="http://schemas.microsoft.com/office/drawing/2014/main" id="{6DE9F916-397E-4DE4-A353-F7BC8E1A00F0}"/>
              </a:ext>
            </a:extLst>
          </p:cNvPr>
          <p:cNvSpPr txBox="1"/>
          <p:nvPr/>
        </p:nvSpPr>
        <p:spPr>
          <a:xfrm>
            <a:off x="9241966" y="4097143"/>
            <a:ext cx="1987826" cy="369332"/>
          </a:xfrm>
          <a:prstGeom prst="rect">
            <a:avLst/>
          </a:prstGeom>
          <a:noFill/>
        </p:spPr>
        <p:txBody>
          <a:bodyPr wrap="square" rtlCol="0">
            <a:spAutoFit/>
          </a:bodyPr>
          <a:lstStyle/>
          <a:p>
            <a:pPr algn="ctr"/>
            <a:r>
              <a:rPr lang="fr-FR" b="1" dirty="0">
                <a:ln w="0"/>
                <a:solidFill>
                  <a:schemeClr val="accent6">
                    <a:lumMod val="50000"/>
                  </a:schemeClr>
                </a:solidFill>
                <a:effectLst>
                  <a:outerShdw blurRad="38100" dist="25400" dir="5400000" algn="ctr" rotWithShape="0">
                    <a:srgbClr val="6E747A">
                      <a:alpha val="43000"/>
                    </a:srgbClr>
                  </a:outerShdw>
                </a:effectLst>
              </a:rPr>
              <a:t>Sérieux</a:t>
            </a:r>
          </a:p>
        </p:txBody>
      </p:sp>
      <p:cxnSp>
        <p:nvCxnSpPr>
          <p:cNvPr id="21" name="Connecteur droit avec flèche 20">
            <a:extLst>
              <a:ext uri="{FF2B5EF4-FFF2-40B4-BE49-F238E27FC236}">
                <a16:creationId xmlns:a16="http://schemas.microsoft.com/office/drawing/2014/main" id="{61C3FB90-830E-481B-A6A4-3D0E4B556965}"/>
              </a:ext>
            </a:extLst>
          </p:cNvPr>
          <p:cNvCxnSpPr>
            <a:cxnSpLocks/>
          </p:cNvCxnSpPr>
          <p:nvPr/>
        </p:nvCxnSpPr>
        <p:spPr>
          <a:xfrm>
            <a:off x="7598696" y="4308314"/>
            <a:ext cx="164327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99E502AE-0603-48A3-AE19-F832A0F89D86}"/>
              </a:ext>
            </a:extLst>
          </p:cNvPr>
          <p:cNvSpPr txBox="1"/>
          <p:nvPr/>
        </p:nvSpPr>
        <p:spPr>
          <a:xfrm>
            <a:off x="6268288" y="5185762"/>
            <a:ext cx="4320200" cy="369332"/>
          </a:xfrm>
          <a:prstGeom prst="rect">
            <a:avLst/>
          </a:prstGeom>
          <a:noFill/>
        </p:spPr>
        <p:txBody>
          <a:bodyPr wrap="square" rtlCol="0">
            <a:spAutoFit/>
          </a:bodyPr>
          <a:lstStyle/>
          <a:p>
            <a:pPr algn="ctr"/>
            <a:r>
              <a:rPr lang="fr-FR" dirty="0"/>
              <a:t>Champs d’application +++</a:t>
            </a:r>
          </a:p>
        </p:txBody>
      </p:sp>
      <p:cxnSp>
        <p:nvCxnSpPr>
          <p:cNvPr id="26" name="Connecteur droit avec flèche 25">
            <a:extLst>
              <a:ext uri="{FF2B5EF4-FFF2-40B4-BE49-F238E27FC236}">
                <a16:creationId xmlns:a16="http://schemas.microsoft.com/office/drawing/2014/main" id="{A1DE621F-76CD-4C9C-B362-13D9248794F2}"/>
              </a:ext>
            </a:extLst>
          </p:cNvPr>
          <p:cNvCxnSpPr/>
          <p:nvPr/>
        </p:nvCxnSpPr>
        <p:spPr>
          <a:xfrm>
            <a:off x="8420331" y="4308314"/>
            <a:ext cx="0" cy="8202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E2A8CF88-6F35-4B7E-B631-AA90850F19E6}"/>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991072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AFDB6EB8-9487-41FB-8893-A2C7D0203875}"/>
              </a:ext>
            </a:extLst>
          </p:cNvPr>
          <p:cNvSpPr>
            <a:spLocks noGrp="1"/>
          </p:cNvSpPr>
          <p:nvPr>
            <p:ph type="title"/>
          </p:nvPr>
        </p:nvSpPr>
        <p:spPr>
          <a:xfrm>
            <a:off x="3950089" y="2991678"/>
            <a:ext cx="5265614" cy="874643"/>
          </a:xfrm>
          <a:ln w="57150"/>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fr-FR" b="1" dirty="0">
                <a:effectLst>
                  <a:outerShdw blurRad="38100" dist="38100" dir="2700000" algn="tl">
                    <a:srgbClr val="000000">
                      <a:alpha val="43137"/>
                    </a:srgbClr>
                  </a:outerShdw>
                </a:effectLst>
              </a:rPr>
              <a:t>Champs d’application</a:t>
            </a:r>
          </a:p>
        </p:txBody>
      </p:sp>
      <p:cxnSp>
        <p:nvCxnSpPr>
          <p:cNvPr id="10" name="Connecteur droit avec flèche 9">
            <a:extLst>
              <a:ext uri="{FF2B5EF4-FFF2-40B4-BE49-F238E27FC236}">
                <a16:creationId xmlns:a16="http://schemas.microsoft.com/office/drawing/2014/main" id="{7BC0EFCC-5B38-40F0-A8E1-30B2EBEA5330}"/>
              </a:ext>
            </a:extLst>
          </p:cNvPr>
          <p:cNvCxnSpPr/>
          <p:nvPr/>
        </p:nvCxnSpPr>
        <p:spPr>
          <a:xfrm flipH="1" flipV="1">
            <a:off x="4161183" y="1870918"/>
            <a:ext cx="662609" cy="8878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F25397EB-EAE2-4C7B-BF8A-61467E270C97}"/>
              </a:ext>
            </a:extLst>
          </p:cNvPr>
          <p:cNvCxnSpPr>
            <a:cxnSpLocks/>
          </p:cNvCxnSpPr>
          <p:nvPr/>
        </p:nvCxnSpPr>
        <p:spPr>
          <a:xfrm flipH="1" flipV="1">
            <a:off x="6597071" y="1582030"/>
            <a:ext cx="1" cy="1060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593B9C0C-81CA-441D-9EDA-1E15F1E7A408}"/>
              </a:ext>
            </a:extLst>
          </p:cNvPr>
          <p:cNvCxnSpPr>
            <a:cxnSpLocks/>
          </p:cNvCxnSpPr>
          <p:nvPr/>
        </p:nvCxnSpPr>
        <p:spPr>
          <a:xfrm flipV="1">
            <a:off x="8621537" y="1745337"/>
            <a:ext cx="479327" cy="1060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3E87E55E-D23C-4409-A5CB-4DD1DCB5268E}"/>
              </a:ext>
            </a:extLst>
          </p:cNvPr>
          <p:cNvSpPr txBox="1"/>
          <p:nvPr/>
        </p:nvSpPr>
        <p:spPr>
          <a:xfrm>
            <a:off x="3429060" y="1211686"/>
            <a:ext cx="1457969" cy="400110"/>
          </a:xfrm>
          <a:prstGeom prst="rect">
            <a:avLst/>
          </a:prstGeom>
          <a:noFill/>
        </p:spPr>
        <p:txBody>
          <a:bodyPr wrap="square" rtlCol="0">
            <a:spAutoFit/>
          </a:bodyPr>
          <a:lstStyle/>
          <a:p>
            <a:r>
              <a:rPr lang="fr-FR" sz="2000" b="1" dirty="0"/>
              <a:t>Publicité</a:t>
            </a:r>
          </a:p>
        </p:txBody>
      </p:sp>
      <p:sp>
        <p:nvSpPr>
          <p:cNvPr id="23" name="ZoneTexte 22">
            <a:extLst>
              <a:ext uri="{FF2B5EF4-FFF2-40B4-BE49-F238E27FC236}">
                <a16:creationId xmlns:a16="http://schemas.microsoft.com/office/drawing/2014/main" id="{748434BE-DA25-4CF9-ADC1-1A17E1E31B59}"/>
              </a:ext>
            </a:extLst>
          </p:cNvPr>
          <p:cNvSpPr txBox="1"/>
          <p:nvPr/>
        </p:nvSpPr>
        <p:spPr>
          <a:xfrm>
            <a:off x="5965929" y="1011631"/>
            <a:ext cx="1457969" cy="400110"/>
          </a:xfrm>
          <a:prstGeom prst="rect">
            <a:avLst/>
          </a:prstGeom>
          <a:noFill/>
        </p:spPr>
        <p:txBody>
          <a:bodyPr wrap="square" rtlCol="0">
            <a:spAutoFit/>
          </a:bodyPr>
          <a:lstStyle/>
          <a:p>
            <a:r>
              <a:rPr lang="fr-FR" sz="2000" b="1" dirty="0"/>
              <a:t>Education</a:t>
            </a:r>
          </a:p>
        </p:txBody>
      </p:sp>
      <p:sp>
        <p:nvSpPr>
          <p:cNvPr id="25" name="ZoneTexte 24">
            <a:extLst>
              <a:ext uri="{FF2B5EF4-FFF2-40B4-BE49-F238E27FC236}">
                <a16:creationId xmlns:a16="http://schemas.microsoft.com/office/drawing/2014/main" id="{0C409F5B-BFD3-42B5-8591-8C0E34E104DA}"/>
              </a:ext>
            </a:extLst>
          </p:cNvPr>
          <p:cNvSpPr txBox="1"/>
          <p:nvPr/>
        </p:nvSpPr>
        <p:spPr>
          <a:xfrm>
            <a:off x="7772400" y="1203403"/>
            <a:ext cx="1665514" cy="400110"/>
          </a:xfrm>
          <a:prstGeom prst="rect">
            <a:avLst/>
          </a:prstGeom>
          <a:noFill/>
        </p:spPr>
        <p:txBody>
          <a:bodyPr wrap="square" rtlCol="0">
            <a:spAutoFit/>
          </a:bodyPr>
          <a:lstStyle/>
          <a:p>
            <a:r>
              <a:rPr lang="fr-FR" sz="2000" b="1" dirty="0"/>
              <a:t>Information</a:t>
            </a:r>
          </a:p>
        </p:txBody>
      </p:sp>
      <p:cxnSp>
        <p:nvCxnSpPr>
          <p:cNvPr id="27" name="Connecteur droit avec flèche 26">
            <a:extLst>
              <a:ext uri="{FF2B5EF4-FFF2-40B4-BE49-F238E27FC236}">
                <a16:creationId xmlns:a16="http://schemas.microsoft.com/office/drawing/2014/main" id="{9CD57E20-2911-4F04-8345-D7B548555E8E}"/>
              </a:ext>
            </a:extLst>
          </p:cNvPr>
          <p:cNvCxnSpPr>
            <a:cxnSpLocks/>
          </p:cNvCxnSpPr>
          <p:nvPr/>
        </p:nvCxnSpPr>
        <p:spPr>
          <a:xfrm flipH="1">
            <a:off x="4022156" y="4194312"/>
            <a:ext cx="801636" cy="8878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54E45AD8-5492-4C52-9CC9-3A4B6751F465}"/>
              </a:ext>
            </a:extLst>
          </p:cNvPr>
          <p:cNvSpPr txBox="1"/>
          <p:nvPr/>
        </p:nvSpPr>
        <p:spPr>
          <a:xfrm>
            <a:off x="3010208" y="5318514"/>
            <a:ext cx="1740712" cy="707886"/>
          </a:xfrm>
          <a:prstGeom prst="rect">
            <a:avLst/>
          </a:prstGeom>
          <a:noFill/>
        </p:spPr>
        <p:txBody>
          <a:bodyPr wrap="square" rtlCol="0">
            <a:spAutoFit/>
          </a:bodyPr>
          <a:lstStyle/>
          <a:p>
            <a:r>
              <a:rPr lang="fr-FR" sz="2000" b="1" dirty="0"/>
              <a:t>Entrainement/Simulation</a:t>
            </a:r>
          </a:p>
        </p:txBody>
      </p:sp>
      <p:cxnSp>
        <p:nvCxnSpPr>
          <p:cNvPr id="30" name="Connecteur droit avec flèche 29">
            <a:extLst>
              <a:ext uri="{FF2B5EF4-FFF2-40B4-BE49-F238E27FC236}">
                <a16:creationId xmlns:a16="http://schemas.microsoft.com/office/drawing/2014/main" id="{264BCA96-5256-4EDF-8F8B-0D2D74F55EFC}"/>
              </a:ext>
            </a:extLst>
          </p:cNvPr>
          <p:cNvCxnSpPr>
            <a:cxnSpLocks/>
          </p:cNvCxnSpPr>
          <p:nvPr/>
        </p:nvCxnSpPr>
        <p:spPr>
          <a:xfrm flipH="1">
            <a:off x="6582896" y="4194312"/>
            <a:ext cx="2068" cy="8878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ZoneTexte 32">
            <a:extLst>
              <a:ext uri="{FF2B5EF4-FFF2-40B4-BE49-F238E27FC236}">
                <a16:creationId xmlns:a16="http://schemas.microsoft.com/office/drawing/2014/main" id="{D2167189-0AAE-49C4-9A27-174F16A4FD22}"/>
              </a:ext>
            </a:extLst>
          </p:cNvPr>
          <p:cNvSpPr txBox="1"/>
          <p:nvPr/>
        </p:nvSpPr>
        <p:spPr>
          <a:xfrm>
            <a:off x="6042991" y="5272347"/>
            <a:ext cx="1568742" cy="400110"/>
          </a:xfrm>
          <a:prstGeom prst="rect">
            <a:avLst/>
          </a:prstGeom>
          <a:noFill/>
        </p:spPr>
        <p:txBody>
          <a:bodyPr wrap="square" rtlCol="0">
            <a:spAutoFit/>
          </a:bodyPr>
          <a:lstStyle/>
          <a:p>
            <a:r>
              <a:rPr lang="fr-FR" sz="2000" b="1" dirty="0"/>
              <a:t>Militaire</a:t>
            </a:r>
          </a:p>
        </p:txBody>
      </p:sp>
      <p:cxnSp>
        <p:nvCxnSpPr>
          <p:cNvPr id="34" name="Connecteur droit avec flèche 33">
            <a:extLst>
              <a:ext uri="{FF2B5EF4-FFF2-40B4-BE49-F238E27FC236}">
                <a16:creationId xmlns:a16="http://schemas.microsoft.com/office/drawing/2014/main" id="{AEE4621B-7335-4A52-8FD8-41F2DD469970}"/>
              </a:ext>
            </a:extLst>
          </p:cNvPr>
          <p:cNvCxnSpPr>
            <a:cxnSpLocks/>
          </p:cNvCxnSpPr>
          <p:nvPr/>
        </p:nvCxnSpPr>
        <p:spPr>
          <a:xfrm>
            <a:off x="8591906" y="4149334"/>
            <a:ext cx="623797" cy="8878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ZoneTexte 36">
            <a:extLst>
              <a:ext uri="{FF2B5EF4-FFF2-40B4-BE49-F238E27FC236}">
                <a16:creationId xmlns:a16="http://schemas.microsoft.com/office/drawing/2014/main" id="{0553F568-8DEB-40D2-82F8-62FB90F8AC35}"/>
              </a:ext>
            </a:extLst>
          </p:cNvPr>
          <p:cNvSpPr txBox="1"/>
          <p:nvPr/>
        </p:nvSpPr>
        <p:spPr>
          <a:xfrm>
            <a:off x="8903804" y="5236097"/>
            <a:ext cx="1568742" cy="400110"/>
          </a:xfrm>
          <a:prstGeom prst="rect">
            <a:avLst/>
          </a:prstGeom>
          <a:noFill/>
        </p:spPr>
        <p:txBody>
          <a:bodyPr wrap="square" rtlCol="0">
            <a:spAutoFit/>
          </a:bodyPr>
          <a:lstStyle/>
          <a:p>
            <a:r>
              <a:rPr lang="fr-FR" sz="2000" b="1" dirty="0"/>
              <a:t>Politique</a:t>
            </a:r>
          </a:p>
        </p:txBody>
      </p:sp>
      <p:sp>
        <p:nvSpPr>
          <p:cNvPr id="38" name="ZoneTexte 37">
            <a:extLst>
              <a:ext uri="{FF2B5EF4-FFF2-40B4-BE49-F238E27FC236}">
                <a16:creationId xmlns:a16="http://schemas.microsoft.com/office/drawing/2014/main" id="{704E8361-82F5-44B0-878C-E778444132EE}"/>
              </a:ext>
            </a:extLst>
          </p:cNvPr>
          <p:cNvSpPr txBox="1"/>
          <p:nvPr/>
        </p:nvSpPr>
        <p:spPr>
          <a:xfrm>
            <a:off x="9829800" y="3249386"/>
            <a:ext cx="1698171" cy="369332"/>
          </a:xfrm>
          <a:prstGeom prst="rect">
            <a:avLst/>
          </a:prstGeom>
          <a:noFill/>
        </p:spPr>
        <p:txBody>
          <a:bodyPr wrap="square" rtlCol="0">
            <a:spAutoFit/>
          </a:bodyPr>
          <a:lstStyle/>
          <a:p>
            <a:r>
              <a:rPr lang="fr-FR" dirty="0"/>
              <a:t>Etc…</a:t>
            </a:r>
          </a:p>
        </p:txBody>
      </p:sp>
      <p:sp>
        <p:nvSpPr>
          <p:cNvPr id="2" name="Espace réservé du numéro de diapositive 1">
            <a:extLst>
              <a:ext uri="{FF2B5EF4-FFF2-40B4-BE49-F238E27FC236}">
                <a16:creationId xmlns:a16="http://schemas.microsoft.com/office/drawing/2014/main" id="{A3725F9C-1202-49C5-9E84-C9F7D6FFA375}"/>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4267516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546AD0-5ED1-43DE-90C7-1F8B63676389}"/>
              </a:ext>
            </a:extLst>
          </p:cNvPr>
          <p:cNvSpPr>
            <a:spLocks noGrp="1"/>
          </p:cNvSpPr>
          <p:nvPr>
            <p:ph type="title"/>
          </p:nvPr>
        </p:nvSpPr>
        <p:spPr>
          <a:xfrm>
            <a:off x="1017817" y="602227"/>
            <a:ext cx="8911687" cy="633190"/>
          </a:xfrm>
        </p:spPr>
        <p:txBody>
          <a:bodyPr>
            <a:normAutofit fontScale="90000"/>
          </a:bodyPr>
          <a:lstStyle/>
          <a:p>
            <a:r>
              <a:rPr lang="fr-FR" b="1" dirty="0">
                <a:effectLst>
                  <a:outerShdw blurRad="38100" dist="38100" dir="2700000" algn="tl">
                    <a:srgbClr val="000000">
                      <a:alpha val="43137"/>
                    </a:srgbClr>
                  </a:outerShdw>
                </a:effectLst>
              </a:rPr>
              <a:t>Avènement des Serious Games</a:t>
            </a:r>
          </a:p>
        </p:txBody>
      </p:sp>
      <p:pic>
        <p:nvPicPr>
          <p:cNvPr id="5" name="Image 4">
            <a:extLst>
              <a:ext uri="{FF2B5EF4-FFF2-40B4-BE49-F238E27FC236}">
                <a16:creationId xmlns:a16="http://schemas.microsoft.com/office/drawing/2014/main" id="{272CB4D2-63F6-407D-BDD2-92961F1C8092}"/>
              </a:ext>
            </a:extLst>
          </p:cNvPr>
          <p:cNvPicPr>
            <a:picLocks noChangeAspect="1"/>
          </p:cNvPicPr>
          <p:nvPr/>
        </p:nvPicPr>
        <p:blipFill>
          <a:blip r:embed="rId3"/>
          <a:stretch>
            <a:fillRect/>
          </a:stretch>
        </p:blipFill>
        <p:spPr>
          <a:xfrm>
            <a:off x="1781615" y="2214168"/>
            <a:ext cx="1548994" cy="1307144"/>
          </a:xfrm>
          <a:prstGeom prst="rect">
            <a:avLst/>
          </a:prstGeom>
          <a:effectLst>
            <a:softEdge rad="31750"/>
          </a:effectLst>
        </p:spPr>
      </p:pic>
      <p:sp>
        <p:nvSpPr>
          <p:cNvPr id="8" name="ZoneTexte 7">
            <a:extLst>
              <a:ext uri="{FF2B5EF4-FFF2-40B4-BE49-F238E27FC236}">
                <a16:creationId xmlns:a16="http://schemas.microsoft.com/office/drawing/2014/main" id="{D3A3B41E-B4C3-425B-9C34-E586ECC16DDF}"/>
              </a:ext>
            </a:extLst>
          </p:cNvPr>
          <p:cNvSpPr txBox="1"/>
          <p:nvPr/>
        </p:nvSpPr>
        <p:spPr>
          <a:xfrm>
            <a:off x="4160563" y="2036606"/>
            <a:ext cx="7282542" cy="707886"/>
          </a:xfrm>
          <a:prstGeom prst="rect">
            <a:avLst/>
          </a:prstGeom>
          <a:noFill/>
        </p:spPr>
        <p:txBody>
          <a:bodyPr wrap="square" rtlCol="0">
            <a:spAutoFit/>
          </a:bodyPr>
          <a:lstStyle/>
          <a:p>
            <a:r>
              <a:rPr lang="fr-FR" sz="2000" b="1" dirty="0"/>
              <a:t>2002</a:t>
            </a:r>
            <a:r>
              <a:rPr lang="fr-FR" sz="2000" dirty="0"/>
              <a:t> : développent par l’armée américaine d’un « </a:t>
            </a:r>
            <a:r>
              <a:rPr lang="fr-FR" sz="2000" dirty="0" err="1"/>
              <a:t>Military</a:t>
            </a:r>
            <a:r>
              <a:rPr lang="fr-FR" sz="2000" dirty="0"/>
              <a:t> Game » (jeu ouvert à tout public)</a:t>
            </a:r>
          </a:p>
        </p:txBody>
      </p:sp>
      <p:cxnSp>
        <p:nvCxnSpPr>
          <p:cNvPr id="10" name="Connecteur droit avec flèche 9">
            <a:extLst>
              <a:ext uri="{FF2B5EF4-FFF2-40B4-BE49-F238E27FC236}">
                <a16:creationId xmlns:a16="http://schemas.microsoft.com/office/drawing/2014/main" id="{D96BE1D8-55D8-4A77-AB10-181196802794}"/>
              </a:ext>
            </a:extLst>
          </p:cNvPr>
          <p:cNvCxnSpPr>
            <a:cxnSpLocks/>
          </p:cNvCxnSpPr>
          <p:nvPr/>
        </p:nvCxnSpPr>
        <p:spPr>
          <a:xfrm>
            <a:off x="7527472" y="2954297"/>
            <a:ext cx="0" cy="866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CCD12430-3CBA-4F64-9385-2324CE10C334}"/>
              </a:ext>
            </a:extLst>
          </p:cNvPr>
          <p:cNvSpPr txBox="1"/>
          <p:nvPr/>
        </p:nvSpPr>
        <p:spPr>
          <a:xfrm>
            <a:off x="5287235" y="4036564"/>
            <a:ext cx="5029198" cy="830997"/>
          </a:xfrm>
          <a:prstGeom prst="rect">
            <a:avLst/>
          </a:prstGeom>
          <a:noFill/>
        </p:spPr>
        <p:txBody>
          <a:bodyPr wrap="square" rtlCol="0">
            <a:spAutoFit/>
          </a:bodyPr>
          <a:lstStyle/>
          <a:p>
            <a:pPr algn="ctr"/>
            <a:r>
              <a:rPr lang="fr-FR" sz="2400" b="1" dirty="0">
                <a:solidFill>
                  <a:schemeClr val="accent6">
                    <a:lumMod val="50000"/>
                  </a:schemeClr>
                </a:solidFill>
                <a:effectLst>
                  <a:outerShdw blurRad="38100" dist="38100" dir="2700000" algn="tl">
                    <a:srgbClr val="000000">
                      <a:alpha val="43137"/>
                    </a:srgbClr>
                  </a:outerShdw>
                </a:effectLst>
              </a:rPr>
              <a:t>Objectif </a:t>
            </a:r>
            <a:r>
              <a:rPr lang="fr-FR" sz="2400" b="1" dirty="0">
                <a:solidFill>
                  <a:schemeClr val="accent6">
                    <a:lumMod val="50000"/>
                  </a:schemeClr>
                </a:solidFill>
              </a:rPr>
              <a:t>: recruter les meilleurs joueurs pour les enrôler dans l’armée</a:t>
            </a:r>
          </a:p>
        </p:txBody>
      </p:sp>
      <p:pic>
        <p:nvPicPr>
          <p:cNvPr id="13" name="Image 12">
            <a:extLst>
              <a:ext uri="{FF2B5EF4-FFF2-40B4-BE49-F238E27FC236}">
                <a16:creationId xmlns:a16="http://schemas.microsoft.com/office/drawing/2014/main" id="{0DDB452E-6046-480D-9EDA-90703D681D89}"/>
              </a:ext>
            </a:extLst>
          </p:cNvPr>
          <p:cNvPicPr>
            <a:picLocks noChangeAspect="1"/>
          </p:cNvPicPr>
          <p:nvPr/>
        </p:nvPicPr>
        <p:blipFill>
          <a:blip r:embed="rId4"/>
          <a:stretch>
            <a:fillRect/>
          </a:stretch>
        </p:blipFill>
        <p:spPr>
          <a:xfrm>
            <a:off x="1017817" y="4036564"/>
            <a:ext cx="3527363" cy="1957641"/>
          </a:xfrm>
          <a:prstGeom prst="rect">
            <a:avLst/>
          </a:prstGeom>
          <a:effectLst>
            <a:softEdge rad="31750"/>
          </a:effectLst>
        </p:spPr>
      </p:pic>
      <p:sp>
        <p:nvSpPr>
          <p:cNvPr id="3" name="Espace réservé du numéro de diapositive 2">
            <a:extLst>
              <a:ext uri="{FF2B5EF4-FFF2-40B4-BE49-F238E27FC236}">
                <a16:creationId xmlns:a16="http://schemas.microsoft.com/office/drawing/2014/main" id="{201CF66C-1A11-4B3C-9D83-F2BA05F38DFA}"/>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307115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546AD0-5ED1-43DE-90C7-1F8B63676389}"/>
              </a:ext>
            </a:extLst>
          </p:cNvPr>
          <p:cNvSpPr>
            <a:spLocks noGrp="1"/>
          </p:cNvSpPr>
          <p:nvPr>
            <p:ph type="title"/>
          </p:nvPr>
        </p:nvSpPr>
        <p:spPr>
          <a:xfrm>
            <a:off x="1162317" y="634087"/>
            <a:ext cx="8911687" cy="633190"/>
          </a:xfrm>
        </p:spPr>
        <p:txBody>
          <a:bodyPr>
            <a:normAutofit fontScale="90000"/>
          </a:bodyPr>
          <a:lstStyle/>
          <a:p>
            <a:r>
              <a:rPr lang="fr-FR" b="1" dirty="0">
                <a:effectLst>
                  <a:outerShdw blurRad="38100" dist="38100" dir="2700000" algn="tl">
                    <a:srgbClr val="000000">
                      <a:alpha val="43137"/>
                    </a:srgbClr>
                  </a:outerShdw>
                </a:effectLst>
              </a:rPr>
              <a:t>Impact cognitif des jeux vidéo </a:t>
            </a:r>
          </a:p>
        </p:txBody>
      </p:sp>
      <p:sp>
        <p:nvSpPr>
          <p:cNvPr id="3" name="ZoneTexte 2">
            <a:extLst>
              <a:ext uri="{FF2B5EF4-FFF2-40B4-BE49-F238E27FC236}">
                <a16:creationId xmlns:a16="http://schemas.microsoft.com/office/drawing/2014/main" id="{BA2958DC-6384-4E47-AF9E-5B58850A107F}"/>
              </a:ext>
            </a:extLst>
          </p:cNvPr>
          <p:cNvSpPr txBox="1"/>
          <p:nvPr/>
        </p:nvSpPr>
        <p:spPr>
          <a:xfrm>
            <a:off x="1162317" y="1583872"/>
            <a:ext cx="10238014" cy="707886"/>
          </a:xfrm>
          <a:prstGeom prst="rect">
            <a:avLst/>
          </a:prstGeom>
          <a:noFill/>
        </p:spPr>
        <p:txBody>
          <a:bodyPr wrap="square" rtlCol="0">
            <a:spAutoFit/>
          </a:bodyPr>
          <a:lstStyle/>
          <a:p>
            <a:r>
              <a:rPr lang="fr-FR" sz="2000" b="1" i="1" dirty="0"/>
              <a:t>« Une importante sollicitation, par un jeu, d’une habilité particulière du système cognitif facilite son développement. » </a:t>
            </a:r>
            <a:r>
              <a:rPr lang="fr-FR" sz="2000" b="1" dirty="0">
                <a:solidFill>
                  <a:schemeClr val="tx2">
                    <a:lumMod val="75000"/>
                    <a:lumOff val="25000"/>
                  </a:schemeClr>
                </a:solidFill>
              </a:rPr>
              <a:t>	</a:t>
            </a:r>
            <a:r>
              <a:rPr lang="fr-FR" b="1" dirty="0">
                <a:solidFill>
                  <a:schemeClr val="tx2">
                    <a:lumMod val="75000"/>
                    <a:lumOff val="25000"/>
                  </a:schemeClr>
                </a:solidFill>
              </a:rPr>
              <a:t>Anderson &amp; </a:t>
            </a:r>
            <a:r>
              <a:rPr lang="fr-FR" b="1" dirty="0" err="1">
                <a:solidFill>
                  <a:schemeClr val="tx2">
                    <a:lumMod val="75000"/>
                    <a:lumOff val="25000"/>
                  </a:schemeClr>
                </a:solidFill>
              </a:rPr>
              <a:t>Balavier</a:t>
            </a:r>
            <a:r>
              <a:rPr lang="fr-FR" b="1" dirty="0">
                <a:solidFill>
                  <a:schemeClr val="tx2">
                    <a:lumMod val="75000"/>
                    <a:lumOff val="25000"/>
                  </a:schemeClr>
                </a:solidFill>
              </a:rPr>
              <a:t> (2011)</a:t>
            </a:r>
            <a:endParaRPr lang="fr-FR" sz="2000" b="1" dirty="0">
              <a:solidFill>
                <a:schemeClr val="tx2">
                  <a:lumMod val="75000"/>
                  <a:lumOff val="25000"/>
                </a:schemeClr>
              </a:solidFill>
            </a:endParaRPr>
          </a:p>
        </p:txBody>
      </p:sp>
      <p:sp>
        <p:nvSpPr>
          <p:cNvPr id="4" name="ZoneTexte 3">
            <a:extLst>
              <a:ext uri="{FF2B5EF4-FFF2-40B4-BE49-F238E27FC236}">
                <a16:creationId xmlns:a16="http://schemas.microsoft.com/office/drawing/2014/main" id="{680BB4DE-4C96-48D0-BD87-9716672882B3}"/>
              </a:ext>
            </a:extLst>
          </p:cNvPr>
          <p:cNvSpPr txBox="1"/>
          <p:nvPr/>
        </p:nvSpPr>
        <p:spPr>
          <a:xfrm>
            <a:off x="397328" y="4166133"/>
            <a:ext cx="3853542" cy="400110"/>
          </a:xfrm>
          <a:prstGeom prst="rect">
            <a:avLst/>
          </a:prstGeom>
          <a:noFill/>
        </p:spPr>
        <p:txBody>
          <a:bodyPr wrap="square" rtlCol="0">
            <a:spAutoFit/>
          </a:bodyPr>
          <a:lstStyle/>
          <a:p>
            <a:pPr algn="ctr"/>
            <a:r>
              <a:rPr lang="fr-FR" sz="2000" b="1" dirty="0">
                <a:solidFill>
                  <a:schemeClr val="tx2">
                    <a:lumMod val="75000"/>
                    <a:lumOff val="25000"/>
                  </a:schemeClr>
                </a:solidFill>
              </a:rPr>
              <a:t>Adams &amp; Meyer (2014)</a:t>
            </a:r>
          </a:p>
        </p:txBody>
      </p:sp>
      <p:cxnSp>
        <p:nvCxnSpPr>
          <p:cNvPr id="7" name="Connecteur droit avec flèche 6">
            <a:extLst>
              <a:ext uri="{FF2B5EF4-FFF2-40B4-BE49-F238E27FC236}">
                <a16:creationId xmlns:a16="http://schemas.microsoft.com/office/drawing/2014/main" id="{39DEC657-65DB-4443-8003-B9CC8173A757}"/>
              </a:ext>
            </a:extLst>
          </p:cNvPr>
          <p:cNvCxnSpPr/>
          <p:nvPr/>
        </p:nvCxnSpPr>
        <p:spPr>
          <a:xfrm flipV="1">
            <a:off x="3739243" y="3069771"/>
            <a:ext cx="1453243" cy="1096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8D26BE47-3436-4EA1-8E44-25887424F234}"/>
              </a:ext>
            </a:extLst>
          </p:cNvPr>
          <p:cNvCxnSpPr>
            <a:cxnSpLocks/>
          </p:cNvCxnSpPr>
          <p:nvPr/>
        </p:nvCxnSpPr>
        <p:spPr>
          <a:xfrm>
            <a:off x="3785507" y="4366188"/>
            <a:ext cx="14641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31E2E110-B704-4A7F-BAC3-EDB48D94EBA3}"/>
              </a:ext>
            </a:extLst>
          </p:cNvPr>
          <p:cNvCxnSpPr>
            <a:cxnSpLocks/>
          </p:cNvCxnSpPr>
          <p:nvPr/>
        </p:nvCxnSpPr>
        <p:spPr>
          <a:xfrm>
            <a:off x="3728358" y="4566243"/>
            <a:ext cx="1464128" cy="985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A7FCD45E-CC20-4BA1-9415-00CB792BDD72}"/>
              </a:ext>
            </a:extLst>
          </p:cNvPr>
          <p:cNvSpPr txBox="1"/>
          <p:nvPr/>
        </p:nvSpPr>
        <p:spPr>
          <a:xfrm>
            <a:off x="5306787" y="2746605"/>
            <a:ext cx="6678384" cy="861774"/>
          </a:xfrm>
          <a:prstGeom prst="rect">
            <a:avLst/>
          </a:prstGeom>
          <a:noFill/>
        </p:spPr>
        <p:txBody>
          <a:bodyPr wrap="square" rtlCol="0">
            <a:spAutoFit/>
          </a:bodyPr>
          <a:lstStyle/>
          <a:p>
            <a:r>
              <a:rPr lang="fr-FR" sz="1600" b="1" dirty="0"/>
              <a:t>L’hypothèse du « transfert spécifique » : </a:t>
            </a:r>
            <a:r>
              <a:rPr lang="fr-FR" sz="1600" dirty="0"/>
              <a:t>amélioration des habilités cognitives (hors performances académiques).</a:t>
            </a:r>
          </a:p>
          <a:p>
            <a:r>
              <a:rPr lang="fr-FR" sz="1600" i="1" dirty="0"/>
              <a:t>Tetris: amélioration rotation mentale des formes similaires  </a:t>
            </a:r>
          </a:p>
        </p:txBody>
      </p:sp>
      <p:sp>
        <p:nvSpPr>
          <p:cNvPr id="17" name="ZoneTexte 16">
            <a:extLst>
              <a:ext uri="{FF2B5EF4-FFF2-40B4-BE49-F238E27FC236}">
                <a16:creationId xmlns:a16="http://schemas.microsoft.com/office/drawing/2014/main" id="{86BCDA12-508F-42A9-9822-06DDF707140D}"/>
              </a:ext>
            </a:extLst>
          </p:cNvPr>
          <p:cNvSpPr txBox="1"/>
          <p:nvPr/>
        </p:nvSpPr>
        <p:spPr>
          <a:xfrm>
            <a:off x="5310869" y="3823944"/>
            <a:ext cx="6539591" cy="830997"/>
          </a:xfrm>
          <a:prstGeom prst="rect">
            <a:avLst/>
          </a:prstGeom>
          <a:noFill/>
        </p:spPr>
        <p:txBody>
          <a:bodyPr wrap="square" rtlCol="0">
            <a:spAutoFit/>
          </a:bodyPr>
          <a:lstStyle/>
          <a:p>
            <a:r>
              <a:rPr lang="fr-FR" sz="1600" b="1" dirty="0"/>
              <a:t>L’hypothèse du transfert général : </a:t>
            </a:r>
            <a:r>
              <a:rPr lang="fr-FR" sz="1600" dirty="0"/>
              <a:t>amélioration de la cognition en général impliquant un large éventail d’habilités cognitives.</a:t>
            </a:r>
          </a:p>
          <a:p>
            <a:r>
              <a:rPr lang="fr-FR" sz="1600" i="1" dirty="0"/>
              <a:t>Tetris</a:t>
            </a:r>
            <a:r>
              <a:rPr lang="fr-FR" sz="1600" dirty="0"/>
              <a:t>: </a:t>
            </a:r>
            <a:r>
              <a:rPr lang="fr-FR" sz="1600" i="1" dirty="0"/>
              <a:t>amélioration ensemble des habilités spatiales et perspectives</a:t>
            </a:r>
            <a:r>
              <a:rPr lang="fr-FR" sz="1600" dirty="0"/>
              <a:t> </a:t>
            </a:r>
          </a:p>
        </p:txBody>
      </p:sp>
      <p:sp>
        <p:nvSpPr>
          <p:cNvPr id="18" name="ZoneTexte 17">
            <a:extLst>
              <a:ext uri="{FF2B5EF4-FFF2-40B4-BE49-F238E27FC236}">
                <a16:creationId xmlns:a16="http://schemas.microsoft.com/office/drawing/2014/main" id="{ED2B8E37-4617-4815-8786-BAC48A4CE427}"/>
              </a:ext>
            </a:extLst>
          </p:cNvPr>
          <p:cNvSpPr txBox="1"/>
          <p:nvPr/>
        </p:nvSpPr>
        <p:spPr>
          <a:xfrm>
            <a:off x="5045528" y="5360269"/>
            <a:ext cx="6804932" cy="1107996"/>
          </a:xfrm>
          <a:prstGeom prst="rect">
            <a:avLst/>
          </a:prstGeom>
          <a:noFill/>
        </p:spPr>
        <p:txBody>
          <a:bodyPr wrap="square" rtlCol="0">
            <a:spAutoFit/>
          </a:bodyPr>
          <a:lstStyle/>
          <a:p>
            <a:r>
              <a:rPr lang="fr-FR" sz="1600" b="1" dirty="0"/>
              <a:t>L’hypothèse du transfert spécifique à des habilités générales: </a:t>
            </a:r>
            <a:r>
              <a:rPr lang="fr-FR" sz="1600" dirty="0"/>
              <a:t>amélioration des habilités cognitives sollicitées pouvant être reproduits lors de nouvelles situations.</a:t>
            </a:r>
          </a:p>
          <a:p>
            <a:r>
              <a:rPr lang="fr-FR" sz="1600" i="1" dirty="0"/>
              <a:t>Tetris: amélioration rotation mentale non limitées aux figures du jeu</a:t>
            </a:r>
          </a:p>
        </p:txBody>
      </p:sp>
      <p:pic>
        <p:nvPicPr>
          <p:cNvPr id="19" name="Image 18">
            <a:extLst>
              <a:ext uri="{FF2B5EF4-FFF2-40B4-BE49-F238E27FC236}">
                <a16:creationId xmlns:a16="http://schemas.microsoft.com/office/drawing/2014/main" id="{26A41B83-4146-4EDD-8BCB-AE08620A703C}"/>
              </a:ext>
            </a:extLst>
          </p:cNvPr>
          <p:cNvPicPr>
            <a:picLocks noChangeAspect="1"/>
          </p:cNvPicPr>
          <p:nvPr/>
        </p:nvPicPr>
        <p:blipFill>
          <a:blip r:embed="rId3"/>
          <a:stretch>
            <a:fillRect/>
          </a:stretch>
        </p:blipFill>
        <p:spPr>
          <a:xfrm>
            <a:off x="1577000" y="4656696"/>
            <a:ext cx="971686" cy="704948"/>
          </a:xfrm>
          <a:prstGeom prst="rect">
            <a:avLst/>
          </a:prstGeom>
          <a:effectLst>
            <a:softEdge rad="63500"/>
          </a:effectLst>
        </p:spPr>
      </p:pic>
      <p:sp>
        <p:nvSpPr>
          <p:cNvPr id="20" name="Ellipse 19">
            <a:extLst>
              <a:ext uri="{FF2B5EF4-FFF2-40B4-BE49-F238E27FC236}">
                <a16:creationId xmlns:a16="http://schemas.microsoft.com/office/drawing/2014/main" id="{B5A1831D-8827-4D76-8EDD-E7B74DBC6434}"/>
              </a:ext>
            </a:extLst>
          </p:cNvPr>
          <p:cNvSpPr/>
          <p:nvPr/>
        </p:nvSpPr>
        <p:spPr>
          <a:xfrm>
            <a:off x="4264222" y="4944146"/>
            <a:ext cx="7843471" cy="18337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4">
            <a:extLst>
              <a:ext uri="{FF2B5EF4-FFF2-40B4-BE49-F238E27FC236}">
                <a16:creationId xmlns:a16="http://schemas.microsoft.com/office/drawing/2014/main" id="{26D0C9B1-A6CE-4425-A1D5-919D3F37FE93}"/>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34571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03D0D9E2-4621-4322-B90F-C19D50D484CB}"/>
              </a:ext>
            </a:extLst>
          </p:cNvPr>
          <p:cNvSpPr>
            <a:spLocks noGrp="1"/>
          </p:cNvSpPr>
          <p:nvPr>
            <p:ph type="title"/>
          </p:nvPr>
        </p:nvSpPr>
        <p:spPr>
          <a:xfrm>
            <a:off x="814011" y="1823874"/>
            <a:ext cx="9612971" cy="2852737"/>
          </a:xfrm>
        </p:spPr>
        <p:txBody>
          <a:bodyPr>
            <a:normAutofit fontScale="90000"/>
          </a:bodyPr>
          <a:lstStyle/>
          <a:p>
            <a:r>
              <a:rPr lang="fr-FR" dirty="0"/>
              <a:t>Serious Game et maladies Neurodégénératives</a:t>
            </a:r>
          </a:p>
        </p:txBody>
      </p:sp>
      <p:sp>
        <p:nvSpPr>
          <p:cNvPr id="2" name="Espace réservé du numéro de diapositive 1">
            <a:extLst>
              <a:ext uri="{FF2B5EF4-FFF2-40B4-BE49-F238E27FC236}">
                <a16:creationId xmlns:a16="http://schemas.microsoft.com/office/drawing/2014/main" id="{8C577B6E-8B69-4C74-8283-05DE58EAD807}"/>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1298744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D209E92-A2D9-44AC-8280-F31E05127206}"/>
              </a:ext>
            </a:extLst>
          </p:cNvPr>
          <p:cNvSpPr>
            <a:spLocks noGrp="1"/>
          </p:cNvSpPr>
          <p:nvPr>
            <p:ph type="title"/>
          </p:nvPr>
        </p:nvSpPr>
        <p:spPr>
          <a:xfrm>
            <a:off x="1295400" y="312839"/>
            <a:ext cx="9601200" cy="1485900"/>
          </a:xfrm>
        </p:spPr>
        <p:txBody>
          <a:bodyPr/>
          <a:lstStyle/>
          <a:p>
            <a:r>
              <a:rPr lang="fr-FR" b="1" dirty="0">
                <a:effectLst>
                  <a:outerShdw blurRad="38100" dist="38100" dir="2700000" algn="tl">
                    <a:srgbClr val="000000">
                      <a:alpha val="43137"/>
                    </a:srgbClr>
                  </a:outerShdw>
                </a:effectLst>
              </a:rPr>
              <a:t>Les maladies neurodégénératives</a:t>
            </a:r>
          </a:p>
        </p:txBody>
      </p:sp>
      <p:sp>
        <p:nvSpPr>
          <p:cNvPr id="2" name="Espace réservé du numéro de diapositive 1">
            <a:extLst>
              <a:ext uri="{FF2B5EF4-FFF2-40B4-BE49-F238E27FC236}">
                <a16:creationId xmlns:a16="http://schemas.microsoft.com/office/drawing/2014/main" id="{4C65AAD1-E63B-4610-AA3B-8589021A9A06}"/>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
        <p:nvSpPr>
          <p:cNvPr id="3" name="ZoneTexte 2">
            <a:extLst>
              <a:ext uri="{FF2B5EF4-FFF2-40B4-BE49-F238E27FC236}">
                <a16:creationId xmlns:a16="http://schemas.microsoft.com/office/drawing/2014/main" id="{D2ABDB5C-7D5B-4CA7-9BB8-B3D0A960310D}"/>
              </a:ext>
            </a:extLst>
          </p:cNvPr>
          <p:cNvSpPr txBox="1"/>
          <p:nvPr/>
        </p:nvSpPr>
        <p:spPr>
          <a:xfrm>
            <a:off x="1295400" y="1248508"/>
            <a:ext cx="9472246" cy="923330"/>
          </a:xfrm>
          <a:prstGeom prst="rect">
            <a:avLst/>
          </a:prstGeom>
          <a:noFill/>
        </p:spPr>
        <p:txBody>
          <a:bodyPr wrap="square" rtlCol="0">
            <a:spAutoFit/>
          </a:bodyPr>
          <a:lstStyle/>
          <a:p>
            <a:pPr marL="285750" indent="-285750">
              <a:buFontTx/>
              <a:buChar char="-"/>
            </a:pPr>
            <a:r>
              <a:rPr lang="fr-FR" dirty="0"/>
              <a:t>Ensemble d’affections dont la fréquence croît de manière importante avec l’âge</a:t>
            </a:r>
          </a:p>
          <a:p>
            <a:pPr marL="285750" indent="-285750">
              <a:buFontTx/>
              <a:buChar char="-"/>
            </a:pPr>
            <a:r>
              <a:rPr lang="fr-FR" dirty="0"/>
              <a:t>Leur évolution engendre des différents signes cliniques ayant un impact important sur le plan physique et cognitif</a:t>
            </a:r>
          </a:p>
        </p:txBody>
      </p:sp>
      <p:sp>
        <p:nvSpPr>
          <p:cNvPr id="7" name="ZoneTexte 6">
            <a:extLst>
              <a:ext uri="{FF2B5EF4-FFF2-40B4-BE49-F238E27FC236}">
                <a16:creationId xmlns:a16="http://schemas.microsoft.com/office/drawing/2014/main" id="{9B6FD930-48CB-4A21-96E2-CA1E3A25641C}"/>
              </a:ext>
            </a:extLst>
          </p:cNvPr>
          <p:cNvSpPr txBox="1"/>
          <p:nvPr/>
        </p:nvSpPr>
        <p:spPr>
          <a:xfrm>
            <a:off x="1295400" y="2664070"/>
            <a:ext cx="5065836" cy="3600986"/>
          </a:xfrm>
          <a:prstGeom prst="rect">
            <a:avLst/>
          </a:prstGeom>
          <a:noFill/>
        </p:spPr>
        <p:txBody>
          <a:bodyPr wrap="square" rtlCol="0">
            <a:spAutoFit/>
          </a:bodyPr>
          <a:lstStyle/>
          <a:p>
            <a:pPr algn="ctr"/>
            <a:r>
              <a:rPr lang="fr-FR" sz="2400" b="1" dirty="0">
                <a:effectLst>
                  <a:outerShdw blurRad="38100" dist="38100" dir="2700000" algn="tl">
                    <a:srgbClr val="000000">
                      <a:alpha val="43137"/>
                    </a:srgbClr>
                  </a:outerShdw>
                </a:effectLst>
              </a:rPr>
              <a:t>Alzheimer</a:t>
            </a:r>
          </a:p>
          <a:p>
            <a:pPr algn="ctr"/>
            <a:endParaRPr lang="fr-FR" sz="2400" b="1" dirty="0">
              <a:effectLst>
                <a:outerShdw blurRad="38100" dist="38100" dir="2700000" algn="tl">
                  <a:srgbClr val="000000">
                    <a:alpha val="43137"/>
                  </a:srgbClr>
                </a:outerShdw>
              </a:effectLst>
            </a:endParaRPr>
          </a:p>
          <a:p>
            <a:r>
              <a:rPr lang="fr-FR" dirty="0"/>
              <a:t>- </a:t>
            </a:r>
            <a:r>
              <a:rPr lang="fr-FR" b="1" dirty="0"/>
              <a:t>Troubles de la mémoire</a:t>
            </a:r>
          </a:p>
          <a:p>
            <a:r>
              <a:rPr lang="fr-FR" dirty="0"/>
              <a:t>- </a:t>
            </a:r>
            <a:r>
              <a:rPr lang="fr-FR" b="1" dirty="0"/>
              <a:t>Syndrome </a:t>
            </a:r>
            <a:r>
              <a:rPr lang="fr-FR" b="1" dirty="0" err="1"/>
              <a:t>Aphaso</a:t>
            </a:r>
            <a:r>
              <a:rPr lang="fr-FR" b="1" dirty="0"/>
              <a:t>-</a:t>
            </a:r>
            <a:r>
              <a:rPr lang="fr-FR" b="1" dirty="0" err="1"/>
              <a:t>Apraxo</a:t>
            </a:r>
            <a:r>
              <a:rPr lang="fr-FR" b="1" dirty="0"/>
              <a:t>-Agnosique </a:t>
            </a:r>
          </a:p>
          <a:p>
            <a:r>
              <a:rPr lang="fr-FR" dirty="0"/>
              <a:t>	- Trouble du langage</a:t>
            </a:r>
          </a:p>
          <a:p>
            <a:r>
              <a:rPr lang="fr-FR" dirty="0"/>
              <a:t>	- troubles des gestes</a:t>
            </a:r>
          </a:p>
          <a:p>
            <a:r>
              <a:rPr lang="fr-FR" dirty="0"/>
              <a:t>	- Trouble de la capacité de reconnaissance</a:t>
            </a:r>
          </a:p>
          <a:p>
            <a:r>
              <a:rPr lang="fr-FR" dirty="0"/>
              <a:t>- </a:t>
            </a:r>
            <a:r>
              <a:rPr lang="fr-FR" b="1" dirty="0"/>
              <a:t>Troubles </a:t>
            </a:r>
            <a:r>
              <a:rPr lang="fr-FR" b="1" dirty="0" err="1"/>
              <a:t>psychocomportementaux</a:t>
            </a:r>
            <a:r>
              <a:rPr lang="fr-FR" dirty="0"/>
              <a:t>:</a:t>
            </a:r>
          </a:p>
          <a:p>
            <a:r>
              <a:rPr lang="fr-FR" dirty="0"/>
              <a:t>	- troubles productifs et non productifs (agitation, irritabilité, agressivité, dépression, apathie…)</a:t>
            </a:r>
          </a:p>
          <a:p>
            <a:endParaRPr lang="fr-FR" dirty="0"/>
          </a:p>
        </p:txBody>
      </p:sp>
      <p:sp>
        <p:nvSpPr>
          <p:cNvPr id="15" name="ZoneTexte 14">
            <a:extLst>
              <a:ext uri="{FF2B5EF4-FFF2-40B4-BE49-F238E27FC236}">
                <a16:creationId xmlns:a16="http://schemas.microsoft.com/office/drawing/2014/main" id="{CBAA1449-C654-4670-A345-9DB0B84795E1}"/>
              </a:ext>
            </a:extLst>
          </p:cNvPr>
          <p:cNvSpPr txBox="1"/>
          <p:nvPr/>
        </p:nvSpPr>
        <p:spPr>
          <a:xfrm>
            <a:off x="6683621" y="2778370"/>
            <a:ext cx="5508379" cy="2400657"/>
          </a:xfrm>
          <a:prstGeom prst="rect">
            <a:avLst/>
          </a:prstGeom>
          <a:noFill/>
        </p:spPr>
        <p:txBody>
          <a:bodyPr wrap="square" rtlCol="0">
            <a:spAutoFit/>
          </a:bodyPr>
          <a:lstStyle/>
          <a:p>
            <a:pPr algn="ctr"/>
            <a:r>
              <a:rPr lang="fr-FR" sz="2400" b="1" dirty="0">
                <a:effectLst>
                  <a:outerShdw blurRad="38100" dist="38100" dir="2700000" algn="tl">
                    <a:srgbClr val="000000">
                      <a:alpha val="43137"/>
                    </a:srgbClr>
                  </a:outerShdw>
                </a:effectLst>
              </a:rPr>
              <a:t>Parkinson</a:t>
            </a:r>
          </a:p>
          <a:p>
            <a:pPr algn="ctr"/>
            <a:endParaRPr lang="fr-FR" b="1" dirty="0">
              <a:effectLst>
                <a:outerShdw blurRad="38100" dist="38100" dir="2700000" algn="tl">
                  <a:srgbClr val="000000">
                    <a:alpha val="43137"/>
                  </a:srgbClr>
                </a:outerShdw>
              </a:effectLst>
            </a:endParaRPr>
          </a:p>
          <a:p>
            <a:pPr marL="285750" indent="-285750">
              <a:buFontTx/>
              <a:buChar char="-"/>
            </a:pPr>
            <a:r>
              <a:rPr lang="fr-FR" b="1" dirty="0"/>
              <a:t>Tremblements au repos</a:t>
            </a:r>
          </a:p>
          <a:p>
            <a:pPr marL="285750" indent="-285750">
              <a:buFontTx/>
              <a:buChar char="-"/>
            </a:pPr>
            <a:r>
              <a:rPr lang="fr-FR" b="1" dirty="0"/>
              <a:t>Rigidité extrapyramidale</a:t>
            </a:r>
          </a:p>
          <a:p>
            <a:pPr marL="285750" indent="-285750">
              <a:buFontTx/>
              <a:buChar char="-"/>
            </a:pPr>
            <a:r>
              <a:rPr lang="fr-FR" b="1" dirty="0"/>
              <a:t>Akinésie-Bradykinésie-Hypokinésie</a:t>
            </a:r>
          </a:p>
          <a:p>
            <a:pPr marL="285750" indent="-285750">
              <a:buFontTx/>
              <a:buChar char="-"/>
            </a:pPr>
            <a:r>
              <a:rPr lang="fr-FR" dirty="0"/>
              <a:t>Troubles de la </a:t>
            </a:r>
            <a:r>
              <a:rPr lang="fr-FR" b="1" dirty="0"/>
              <a:t>posture et de la marche</a:t>
            </a:r>
          </a:p>
          <a:p>
            <a:pPr marL="285750" indent="-285750">
              <a:buFontTx/>
              <a:buChar char="-"/>
            </a:pPr>
            <a:r>
              <a:rPr lang="fr-FR" dirty="0"/>
              <a:t>Troubles neurovégétatifs (troubles déglutition …)</a:t>
            </a:r>
          </a:p>
          <a:p>
            <a:pPr marL="285750" indent="-285750">
              <a:buFontTx/>
              <a:buChar char="-"/>
            </a:pPr>
            <a:r>
              <a:rPr lang="fr-FR" dirty="0"/>
              <a:t>Troubles psychiques (dépression, apathie…)</a:t>
            </a:r>
          </a:p>
        </p:txBody>
      </p:sp>
    </p:spTree>
    <p:extLst>
      <p:ext uri="{BB962C8B-B14F-4D97-AF65-F5344CB8AC3E}">
        <p14:creationId xmlns:p14="http://schemas.microsoft.com/office/powerpoint/2010/main" val="2447923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D209E92-A2D9-44AC-8280-F31E05127206}"/>
              </a:ext>
            </a:extLst>
          </p:cNvPr>
          <p:cNvSpPr>
            <a:spLocks noGrp="1"/>
          </p:cNvSpPr>
          <p:nvPr>
            <p:ph type="title"/>
          </p:nvPr>
        </p:nvSpPr>
        <p:spPr>
          <a:xfrm>
            <a:off x="1371599" y="685800"/>
            <a:ext cx="10199077" cy="1485900"/>
          </a:xfrm>
        </p:spPr>
        <p:txBody>
          <a:bodyPr/>
          <a:lstStyle/>
          <a:p>
            <a:r>
              <a:rPr lang="fr-FR" b="1" dirty="0">
                <a:effectLst>
                  <a:outerShdw blurRad="38100" dist="38100" dir="2700000" algn="tl">
                    <a:srgbClr val="000000">
                      <a:alpha val="43137"/>
                    </a:srgbClr>
                  </a:outerShdw>
                </a:effectLst>
              </a:rPr>
              <a:t>Traitements non médicamenteux dans le cadre des maladies neurodégénératives</a:t>
            </a:r>
          </a:p>
        </p:txBody>
      </p:sp>
      <p:sp>
        <p:nvSpPr>
          <p:cNvPr id="2" name="Espace réservé du numéro de diapositive 1">
            <a:extLst>
              <a:ext uri="{FF2B5EF4-FFF2-40B4-BE49-F238E27FC236}">
                <a16:creationId xmlns:a16="http://schemas.microsoft.com/office/drawing/2014/main" id="{4C65AAD1-E63B-4610-AA3B-8589021A9A06}"/>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
        <p:nvSpPr>
          <p:cNvPr id="3" name="ZoneTexte 2">
            <a:extLst>
              <a:ext uri="{FF2B5EF4-FFF2-40B4-BE49-F238E27FC236}">
                <a16:creationId xmlns:a16="http://schemas.microsoft.com/office/drawing/2014/main" id="{302A1B1F-8DE6-48C8-9C6C-095490AEE830}"/>
              </a:ext>
            </a:extLst>
          </p:cNvPr>
          <p:cNvSpPr txBox="1"/>
          <p:nvPr/>
        </p:nvSpPr>
        <p:spPr>
          <a:xfrm>
            <a:off x="1740877" y="2356338"/>
            <a:ext cx="9829799" cy="400110"/>
          </a:xfrm>
          <a:prstGeom prst="rect">
            <a:avLst/>
          </a:prstGeom>
          <a:noFill/>
        </p:spPr>
        <p:txBody>
          <a:bodyPr wrap="square" rtlCol="0">
            <a:spAutoFit/>
          </a:bodyPr>
          <a:lstStyle/>
          <a:p>
            <a:r>
              <a:rPr lang="fr-FR" sz="2000" dirty="0"/>
              <a:t>- Efficacités des traitements médicamenteux limités et effets secondaires importants</a:t>
            </a:r>
          </a:p>
        </p:txBody>
      </p:sp>
      <p:sp>
        <p:nvSpPr>
          <p:cNvPr id="15" name="ZoneTexte 14">
            <a:extLst>
              <a:ext uri="{FF2B5EF4-FFF2-40B4-BE49-F238E27FC236}">
                <a16:creationId xmlns:a16="http://schemas.microsoft.com/office/drawing/2014/main" id="{15640577-3B56-408B-9EBA-3F2A3CA860ED}"/>
              </a:ext>
            </a:extLst>
          </p:cNvPr>
          <p:cNvSpPr txBox="1"/>
          <p:nvPr/>
        </p:nvSpPr>
        <p:spPr>
          <a:xfrm>
            <a:off x="1682261" y="2910308"/>
            <a:ext cx="8827477" cy="4062651"/>
          </a:xfrm>
          <a:prstGeom prst="rect">
            <a:avLst/>
          </a:prstGeom>
          <a:noFill/>
        </p:spPr>
        <p:txBody>
          <a:bodyPr wrap="square" rtlCol="0">
            <a:spAutoFit/>
          </a:bodyPr>
          <a:lstStyle/>
          <a:p>
            <a:pPr marL="285750" indent="-285750">
              <a:buFontTx/>
              <a:buChar char="-"/>
            </a:pPr>
            <a:r>
              <a:rPr lang="fr-FR" sz="2000" dirty="0"/>
              <a:t>Alternatives pluridisciplinaires orientées vers:</a:t>
            </a:r>
          </a:p>
          <a:p>
            <a:pPr marL="742950" lvl="1" indent="-285750">
              <a:buFontTx/>
              <a:buChar char="-"/>
            </a:pPr>
            <a:r>
              <a:rPr lang="fr-FR" sz="2000" dirty="0"/>
              <a:t>Intervention cognitive :</a:t>
            </a:r>
          </a:p>
          <a:p>
            <a:pPr marL="1200150" lvl="2" indent="-285750">
              <a:buFontTx/>
              <a:buChar char="-"/>
            </a:pPr>
            <a:r>
              <a:rPr lang="fr-FR" sz="2000" dirty="0"/>
              <a:t>Alzheimer: stimulation, entraînement et réhabilitation cognitive</a:t>
            </a:r>
          </a:p>
          <a:p>
            <a:pPr marL="1200150" lvl="2" indent="-285750">
              <a:buFontTx/>
              <a:buChar char="-"/>
            </a:pPr>
            <a:r>
              <a:rPr lang="fr-FR" sz="2000" dirty="0"/>
              <a:t>Parkinson: intervention chirurgicale (stimulation par </a:t>
            </a:r>
            <a:r>
              <a:rPr lang="fr-FR" sz="2000" dirty="0" err="1"/>
              <a:t>éléctrodes</a:t>
            </a:r>
            <a:r>
              <a:rPr lang="fr-FR" sz="2000" dirty="0"/>
              <a:t>)</a:t>
            </a:r>
          </a:p>
          <a:p>
            <a:pPr lvl="2"/>
            <a:endParaRPr lang="fr-FR" sz="2000" dirty="0"/>
          </a:p>
          <a:p>
            <a:pPr marL="742950" lvl="1" indent="-285750">
              <a:buFontTx/>
              <a:buChar char="-"/>
            </a:pPr>
            <a:r>
              <a:rPr lang="fr-FR" sz="2000" dirty="0"/>
              <a:t>La rééducation: </a:t>
            </a:r>
          </a:p>
          <a:p>
            <a:pPr marL="1200150" lvl="2" indent="-285750">
              <a:buFontTx/>
              <a:buChar char="-"/>
            </a:pPr>
            <a:r>
              <a:rPr lang="fr-FR" sz="2000" dirty="0"/>
              <a:t>Kinésithérapie</a:t>
            </a:r>
          </a:p>
          <a:p>
            <a:pPr marL="1200150" lvl="2" indent="-285750">
              <a:buFontTx/>
              <a:buChar char="-"/>
            </a:pPr>
            <a:r>
              <a:rPr lang="fr-FR" sz="2000" dirty="0"/>
              <a:t>Ergothérapie </a:t>
            </a:r>
          </a:p>
          <a:p>
            <a:pPr marL="1200150" lvl="2" indent="-285750">
              <a:buFontTx/>
              <a:buChar char="-"/>
            </a:pPr>
            <a:r>
              <a:rPr lang="fr-FR" sz="2000" dirty="0"/>
              <a:t>Psychomotricité</a:t>
            </a:r>
          </a:p>
          <a:p>
            <a:pPr marL="1200150" lvl="2" indent="-285750">
              <a:buFontTx/>
              <a:buChar char="-"/>
            </a:pPr>
            <a:r>
              <a:rPr lang="fr-FR" sz="2000" dirty="0"/>
              <a:t>Orthophonie</a:t>
            </a:r>
          </a:p>
          <a:p>
            <a:pPr marL="1200150" lvl="2" indent="-285750">
              <a:buFontTx/>
              <a:buChar char="-"/>
            </a:pPr>
            <a:endParaRPr lang="fr-FR" sz="2000" dirty="0"/>
          </a:p>
          <a:p>
            <a:pPr marL="1200150" lvl="2" indent="-285750">
              <a:buFontTx/>
              <a:buChar char="-"/>
            </a:pPr>
            <a:endParaRPr lang="fr-FR" sz="2000" dirty="0"/>
          </a:p>
          <a:p>
            <a:pPr marL="1200150" lvl="2" indent="-285750">
              <a:buFontTx/>
              <a:buChar char="-"/>
            </a:pPr>
            <a:endParaRPr lang="fr-FR" sz="2000" dirty="0"/>
          </a:p>
        </p:txBody>
      </p:sp>
    </p:spTree>
    <p:extLst>
      <p:ext uri="{BB962C8B-B14F-4D97-AF65-F5344CB8AC3E}">
        <p14:creationId xmlns:p14="http://schemas.microsoft.com/office/powerpoint/2010/main" val="1714141280"/>
      </p:ext>
    </p:extLst>
  </p:cSld>
  <p:clrMapOvr>
    <a:masterClrMapping/>
  </p:clrMapOvr>
</p:sld>
</file>

<file path=ppt/theme/theme1.xml><?xml version="1.0" encoding="utf-8"?>
<a:theme xmlns:a="http://schemas.openxmlformats.org/drawingml/2006/main" name="Cadrage">
  <a:themeElements>
    <a:clrScheme name="Cadrage">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adrag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dra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TM10001105[[fn=Cadrage]]</Template>
  <TotalTime>8219</TotalTime>
  <Words>2374</Words>
  <Application>Microsoft Office PowerPoint</Application>
  <PresentationFormat>Grand écran</PresentationFormat>
  <Paragraphs>254</Paragraphs>
  <Slides>27</Slides>
  <Notes>17</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27</vt:i4>
      </vt:variant>
    </vt:vector>
  </HeadingPairs>
  <TitlesOfParts>
    <vt:vector size="30" baseType="lpstr">
      <vt:lpstr>Calibri</vt:lpstr>
      <vt:lpstr>Franklin Gothic Book</vt:lpstr>
      <vt:lpstr>Cadrage</vt:lpstr>
      <vt:lpstr>Impact des Serious Games en Neurologie et Psychiatrie :</vt:lpstr>
      <vt:lpstr>Qu’est-ce que les Serious Game ?</vt:lpstr>
      <vt:lpstr>Serious Games : le compromis entre le « jeu » et le « sérieux »</vt:lpstr>
      <vt:lpstr>Champs d’application</vt:lpstr>
      <vt:lpstr>Avènement des Serious Games</vt:lpstr>
      <vt:lpstr>Impact cognitif des jeux vidéo </vt:lpstr>
      <vt:lpstr>Serious Game et maladies Neurodégénératives</vt:lpstr>
      <vt:lpstr>Les maladies neurodégénératives</vt:lpstr>
      <vt:lpstr>Traitements non médicamenteux dans le cadre des maladies neurodégénératives</vt:lpstr>
      <vt:lpstr>Apport des jeux vidéo chez la personne âgée</vt:lpstr>
      <vt:lpstr>Contribution des Serious Games au traitement des maladies neurodégénératives</vt:lpstr>
      <vt:lpstr>Exemple de Serious Game:</vt:lpstr>
      <vt:lpstr>Exemple de Serious Game:</vt:lpstr>
      <vt:lpstr>Exemple de Serious Game:</vt:lpstr>
      <vt:lpstr>Exemple de Serious Game:</vt:lpstr>
      <vt:lpstr>Présentation PowerPoint</vt:lpstr>
      <vt:lpstr>Exemple de Serious Game:</vt:lpstr>
      <vt:lpstr>MAIS…</vt:lpstr>
      <vt:lpstr>Limites rencontrées</vt:lpstr>
      <vt:lpstr>Serious Game et Troubles du spectre autistique (TSA)</vt:lpstr>
      <vt:lpstr>Troubles du Spectre autistique</vt:lpstr>
      <vt:lpstr>Objectifs des Serious Games dans le TSA</vt:lpstr>
      <vt:lpstr>Présentation PowerPoint</vt:lpstr>
      <vt:lpstr>Limites rencontrées</vt:lpstr>
      <vt:lpstr>Conclusions</vt:lpstr>
      <vt:lpstr>Serious Games : des perspectives multiples</vt:lpstr>
      <vt:lpstr>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des Serious Games en Neurologie et Psychiatrie :</dc:title>
  <dc:creator>PC Emilia</dc:creator>
  <cp:lastModifiedBy>zxLYN Si_Mohand,Emilia (AH Q) EXTERNAL</cp:lastModifiedBy>
  <cp:revision>119</cp:revision>
  <dcterms:created xsi:type="dcterms:W3CDTF">2021-08-24T09:50:12Z</dcterms:created>
  <dcterms:modified xsi:type="dcterms:W3CDTF">2021-10-07T12:58:31Z</dcterms:modified>
</cp:coreProperties>
</file>