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57" r:id="rId1"/>
    <p:sldMasterId id="2147483799" r:id="rId2"/>
  </p:sldMasterIdLst>
  <p:notesMasterIdLst>
    <p:notesMasterId r:id="rId65"/>
  </p:notesMasterIdLst>
  <p:handoutMasterIdLst>
    <p:handoutMasterId r:id="rId66"/>
  </p:handoutMasterIdLst>
  <p:sldIdLst>
    <p:sldId id="660" r:id="rId3"/>
    <p:sldId id="768" r:id="rId4"/>
    <p:sldId id="917" r:id="rId5"/>
    <p:sldId id="923" r:id="rId6"/>
    <p:sldId id="622" r:id="rId7"/>
    <p:sldId id="861" r:id="rId8"/>
    <p:sldId id="862" r:id="rId9"/>
    <p:sldId id="771" r:id="rId10"/>
    <p:sldId id="681" r:id="rId11"/>
    <p:sldId id="585" r:id="rId12"/>
    <p:sldId id="644" r:id="rId13"/>
    <p:sldId id="645" r:id="rId14"/>
    <p:sldId id="902" r:id="rId15"/>
    <p:sldId id="841" r:id="rId16"/>
    <p:sldId id="606" r:id="rId17"/>
    <p:sldId id="609" r:id="rId18"/>
    <p:sldId id="615" r:id="rId19"/>
    <p:sldId id="613" r:id="rId20"/>
    <p:sldId id="647" r:id="rId21"/>
    <p:sldId id="407" r:id="rId22"/>
    <p:sldId id="408" r:id="rId23"/>
    <p:sldId id="913" r:id="rId24"/>
    <p:sldId id="905" r:id="rId25"/>
    <p:sldId id="916" r:id="rId26"/>
    <p:sldId id="909" r:id="rId27"/>
    <p:sldId id="911" r:id="rId28"/>
    <p:sldId id="650" r:id="rId29"/>
    <p:sldId id="868" r:id="rId30"/>
    <p:sldId id="869" r:id="rId31"/>
    <p:sldId id="823" r:id="rId32"/>
    <p:sldId id="827" r:id="rId33"/>
    <p:sldId id="871" r:id="rId34"/>
    <p:sldId id="872" r:id="rId35"/>
    <p:sldId id="879" r:id="rId36"/>
    <p:sldId id="929" r:id="rId37"/>
    <p:sldId id="866" r:id="rId38"/>
    <p:sldId id="832" r:id="rId39"/>
    <p:sldId id="833" r:id="rId40"/>
    <p:sldId id="870" r:id="rId41"/>
    <p:sldId id="930" r:id="rId42"/>
    <p:sldId id="931" r:id="rId43"/>
    <p:sldId id="926" r:id="rId44"/>
    <p:sldId id="906" r:id="rId45"/>
    <p:sldId id="889" r:id="rId46"/>
    <p:sldId id="880" r:id="rId47"/>
    <p:sldId id="918" r:id="rId48"/>
    <p:sldId id="928" r:id="rId49"/>
    <p:sldId id="847" r:id="rId50"/>
    <p:sldId id="814" r:id="rId51"/>
    <p:sldId id="820" r:id="rId52"/>
    <p:sldId id="764" r:id="rId53"/>
    <p:sldId id="765" r:id="rId54"/>
    <p:sldId id="836" r:id="rId55"/>
    <p:sldId id="837" r:id="rId56"/>
    <p:sldId id="788" r:id="rId57"/>
    <p:sldId id="789" r:id="rId58"/>
    <p:sldId id="790" r:id="rId59"/>
    <p:sldId id="791" r:id="rId60"/>
    <p:sldId id="884" r:id="rId61"/>
    <p:sldId id="886" r:id="rId62"/>
    <p:sldId id="887" r:id="rId63"/>
    <p:sldId id="888" r:id="rId64"/>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5pPr>
    <a:lvl6pPr marL="2286000" algn="l" defTabSz="914400" rtl="0" eaLnBrk="1" latinLnBrk="0" hangingPunct="1">
      <a:defRPr sz="2400" kern="1200">
        <a:solidFill>
          <a:schemeClr val="tx1"/>
        </a:solidFill>
        <a:latin typeface="Garamond" panose="02020404030301010803" pitchFamily="18" charset="0"/>
        <a:ea typeface="+mn-ea"/>
        <a:cs typeface="+mn-cs"/>
      </a:defRPr>
    </a:lvl6pPr>
    <a:lvl7pPr marL="2743200" algn="l" defTabSz="914400" rtl="0" eaLnBrk="1" latinLnBrk="0" hangingPunct="1">
      <a:defRPr sz="2400" kern="1200">
        <a:solidFill>
          <a:schemeClr val="tx1"/>
        </a:solidFill>
        <a:latin typeface="Garamond" panose="02020404030301010803" pitchFamily="18" charset="0"/>
        <a:ea typeface="+mn-ea"/>
        <a:cs typeface="+mn-cs"/>
      </a:defRPr>
    </a:lvl7pPr>
    <a:lvl8pPr marL="3200400" algn="l" defTabSz="914400" rtl="0" eaLnBrk="1" latinLnBrk="0" hangingPunct="1">
      <a:defRPr sz="2400" kern="1200">
        <a:solidFill>
          <a:schemeClr val="tx1"/>
        </a:solidFill>
        <a:latin typeface="Garamond" panose="02020404030301010803" pitchFamily="18" charset="0"/>
        <a:ea typeface="+mn-ea"/>
        <a:cs typeface="+mn-cs"/>
      </a:defRPr>
    </a:lvl8pPr>
    <a:lvl9pPr marL="3657600" algn="l" defTabSz="914400" rtl="0" eaLnBrk="1" latinLnBrk="0" hangingPunct="1">
      <a:defRPr sz="2400" kern="1200">
        <a:solidFill>
          <a:schemeClr val="tx1"/>
        </a:solidFill>
        <a:latin typeface="Garamond" panose="020204040303010108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arie pethelaz" initials="ap" lastIdx="15" clrIdx="0">
    <p:extLst>
      <p:ext uri="{19B8F6BF-5375-455C-9EA6-DF929625EA0E}">
        <p15:presenceInfo xmlns:p15="http://schemas.microsoft.com/office/powerpoint/2012/main" userId="748e5e2f8698c9dc" providerId="Windows Live"/>
      </p:ext>
    </p:extLst>
  </p:cmAuthor>
  <p:cmAuthor id="2" name="SCHOTT-PETHELAZ, Anne-Marie" initials="SA" lastIdx="2" clrIdx="1">
    <p:extLst>
      <p:ext uri="{19B8F6BF-5375-455C-9EA6-DF929625EA0E}">
        <p15:presenceInfo xmlns:p15="http://schemas.microsoft.com/office/powerpoint/2012/main" userId="S-1-5-21-1644491937-813497703-1060284298-11997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87B14"/>
    <a:srgbClr val="F0FB11"/>
    <a:srgbClr val="FD310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3" autoAdjust="0"/>
    <p:restoredTop sz="71410" autoAdjust="0"/>
  </p:normalViewPr>
  <p:slideViewPr>
    <p:cSldViewPr>
      <p:cViewPr varScale="1">
        <p:scale>
          <a:sx n="48" d="100"/>
          <a:sy n="48" d="100"/>
        </p:scale>
        <p:origin x="1708" y="40"/>
      </p:cViewPr>
      <p:guideLst>
        <p:guide orient="horz" pos="2160"/>
        <p:guide pos="2880"/>
      </p:guideLst>
    </p:cSldViewPr>
  </p:slideViewPr>
  <p:outlineViewPr>
    <p:cViewPr>
      <p:scale>
        <a:sx n="33" d="100"/>
        <a:sy n="33" d="100"/>
      </p:scale>
      <p:origin x="0" y="-18687"/>
    </p:cViewPr>
  </p:outlineViewPr>
  <p:notesTextViewPr>
    <p:cViewPr>
      <p:scale>
        <a:sx n="100" d="100"/>
        <a:sy n="100" d="100"/>
      </p:scale>
      <p:origin x="0" y="0"/>
    </p:cViewPr>
  </p:notesTextViewPr>
  <p:sorterViewPr>
    <p:cViewPr>
      <p:scale>
        <a:sx n="90909" d="100000"/>
        <a:sy n="90909" d="100000"/>
      </p:scale>
      <p:origin x="0" y="-9230"/>
    </p:cViewPr>
  </p:sorterViewPr>
  <p:notesViewPr>
    <p:cSldViewPr>
      <p:cViewPr varScale="1">
        <p:scale>
          <a:sx n="20" d="100"/>
          <a:sy n="20" d="100"/>
        </p:scale>
        <p:origin x="-408"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Garamond" pitchFamily="18" charset="0"/>
              </a:defRPr>
            </a:lvl1pPr>
          </a:lstStyle>
          <a:p>
            <a:pPr>
              <a:defRPr/>
            </a:pPr>
            <a:endParaRPr lang="fr-FR"/>
          </a:p>
        </p:txBody>
      </p:sp>
      <p:sp>
        <p:nvSpPr>
          <p:cNvPr id="9318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Garamond" pitchFamily="18" charset="0"/>
              </a:defRPr>
            </a:lvl1pPr>
          </a:lstStyle>
          <a:p>
            <a:pPr>
              <a:defRPr/>
            </a:pPr>
            <a:fld id="{38F541EE-DD7E-4575-9279-2FA44F17B89D}" type="datetimeFigureOut">
              <a:rPr lang="fr-FR"/>
              <a:pPr>
                <a:defRPr/>
              </a:pPr>
              <a:t>27/08/2025</a:t>
            </a:fld>
            <a:endParaRPr lang="fr-FR"/>
          </a:p>
        </p:txBody>
      </p:sp>
      <p:sp>
        <p:nvSpPr>
          <p:cNvPr id="9318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fr-FR"/>
          </a:p>
        </p:txBody>
      </p:sp>
      <p:sp>
        <p:nvSpPr>
          <p:cNvPr id="9318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charset="0"/>
              </a:defRPr>
            </a:lvl1pPr>
          </a:lstStyle>
          <a:p>
            <a:pPr>
              <a:defRPr/>
            </a:pPr>
            <a:fld id="{650813EF-4897-40DA-B254-22E960E5E3E5}" type="slidenum">
              <a:rPr lang="fr-FR" altLang="fr-FR"/>
              <a:pPr>
                <a:defRPr/>
              </a:pPr>
              <a:t>‹N°›</a:t>
            </a:fld>
            <a:endParaRPr lang="fr-FR" altLang="fr-FR"/>
          </a:p>
        </p:txBody>
      </p:sp>
    </p:spTree>
    <p:extLst>
      <p:ext uri="{BB962C8B-B14F-4D97-AF65-F5344CB8AC3E}">
        <p14:creationId xmlns:p14="http://schemas.microsoft.com/office/powerpoint/2010/main" val="3811850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fr-FR"/>
          </a:p>
        </p:txBody>
      </p:sp>
      <p:sp>
        <p:nvSpPr>
          <p:cNvPr id="37891"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fr-FR"/>
          </a:p>
        </p:txBody>
      </p:sp>
      <p:sp>
        <p:nvSpPr>
          <p:cNvPr id="6148"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p:cNvSpPr>
            <a:spLocks noGrp="1" noChangeArrowheads="1"/>
          </p:cNvSpPr>
          <p:nvPr>
            <p:ph type="body" sz="quarter" idx="3"/>
          </p:nvPr>
        </p:nvSpPr>
        <p:spPr bwMode="auto">
          <a:xfrm>
            <a:off x="906463" y="4714875"/>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7894"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fr-FR"/>
          </a:p>
        </p:txBody>
      </p:sp>
      <p:sp>
        <p:nvSpPr>
          <p:cNvPr id="37895"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7CE1236A-2CC6-4D2A-89D3-CD6B011127A2}" type="slidenum">
              <a:rPr lang="fr-FR" altLang="fr-FR"/>
              <a:pPr>
                <a:defRPr/>
              </a:pPr>
              <a:t>‹N°›</a:t>
            </a:fld>
            <a:endParaRPr lang="fr-FR" altLang="fr-FR"/>
          </a:p>
        </p:txBody>
      </p:sp>
    </p:spTree>
    <p:extLst>
      <p:ext uri="{BB962C8B-B14F-4D97-AF65-F5344CB8AC3E}">
        <p14:creationId xmlns:p14="http://schemas.microsoft.com/office/powerpoint/2010/main" val="5306074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B</a:t>
            </a: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a:t>
            </a:fld>
            <a:endParaRPr lang="fr-FR" altLang="fr-FR"/>
          </a:p>
        </p:txBody>
      </p:sp>
    </p:spTree>
    <p:extLst>
      <p:ext uri="{BB962C8B-B14F-4D97-AF65-F5344CB8AC3E}">
        <p14:creationId xmlns:p14="http://schemas.microsoft.com/office/powerpoint/2010/main" val="516716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Le facteur de risque supposé est la position de couchage ventral</a:t>
            </a:r>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10</a:t>
            </a:fld>
            <a:endParaRPr lang="fr-FR" altLang="fr-FR"/>
          </a:p>
        </p:txBody>
      </p:sp>
    </p:spTree>
    <p:extLst>
      <p:ext uri="{BB962C8B-B14F-4D97-AF65-F5344CB8AC3E}">
        <p14:creationId xmlns:p14="http://schemas.microsoft.com/office/powerpoint/2010/main" val="2588099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Le groupe de référence considéré comme non exposé est celui des enfants couchés en position latérale ou dorsale</a:t>
            </a:r>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11</a:t>
            </a:fld>
            <a:endParaRPr lang="fr-FR" altLang="fr-FR"/>
          </a:p>
        </p:txBody>
      </p:sp>
    </p:spTree>
    <p:extLst>
      <p:ext uri="{BB962C8B-B14F-4D97-AF65-F5344CB8AC3E}">
        <p14:creationId xmlns:p14="http://schemas.microsoft.com/office/powerpoint/2010/main" val="1046243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Et le critère de jugement est la survenue d’une mort subite</a:t>
            </a:r>
          </a:p>
          <a:p>
            <a:endParaRPr lang="fr-FR" dirty="0"/>
          </a:p>
          <a:p>
            <a:endParaRPr lang="fr-FR" dirty="0"/>
          </a:p>
          <a:p>
            <a:endParaRPr lang="fr-FR" dirty="0"/>
          </a:p>
          <a:p>
            <a:pPr marL="0" marR="0" indent="0" algn="l" defTabSz="914400" rtl="0" eaLnBrk="0" fontAlgn="base" latinLnBrk="0" hangingPunct="0">
              <a:lnSpc>
                <a:spcPct val="100000"/>
              </a:lnSpc>
              <a:spcBef>
                <a:spcPct val="30000"/>
              </a:spcBef>
              <a:spcAft>
                <a:spcPct val="0"/>
              </a:spcAft>
              <a:buClrTx/>
              <a:buSzTx/>
              <a:buFontTx/>
              <a:buNone/>
              <a:tabLst/>
              <a:defRPr/>
            </a:pP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12</a:t>
            </a:fld>
            <a:endParaRPr lang="fr-FR" altLang="fr-FR"/>
          </a:p>
        </p:txBody>
      </p:sp>
    </p:spTree>
    <p:extLst>
      <p:ext uri="{BB962C8B-B14F-4D97-AF65-F5344CB8AC3E}">
        <p14:creationId xmlns:p14="http://schemas.microsoft.com/office/powerpoint/2010/main" val="1330223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Voici un rappel du positionnement des étude</a:t>
            </a:r>
            <a:r>
              <a:rPr lang="fr-FR" baseline="0" dirty="0"/>
              <a:t> de cohorte dans le classement des types d’étude</a:t>
            </a:r>
          </a:p>
          <a:p>
            <a:endParaRPr lang="fr-FR"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baseline="0" dirty="0"/>
              <a:t>Elles se classent dans la </a:t>
            </a:r>
            <a:r>
              <a:rPr lang="fr-FR" b="1" baseline="0" dirty="0"/>
              <a:t>catégorie des études observationnelles </a:t>
            </a:r>
            <a:r>
              <a:rPr lang="fr-FR" baseline="0" dirty="0"/>
              <a:t>versus interventionnelle, </a:t>
            </a:r>
            <a:r>
              <a:rPr kumimoji="1" lang="fr-FR" sz="1200" kern="1200" dirty="0">
                <a:solidFill>
                  <a:schemeClr val="tx1"/>
                </a:solidFill>
                <a:latin typeface="Times New Roman" pitchFamily="18" charset="0"/>
                <a:ea typeface="+mn-ea"/>
                <a:cs typeface="+mn-cs"/>
              </a:rPr>
              <a:t>puisque le chercheur se contente d’observer les facteurs de risque auxquels sont exposés les participants, ce n’est pas lui qui choisit qui va être exposé et qui ne le sera pas</a:t>
            </a:r>
          </a:p>
          <a:p>
            <a:endParaRPr lang="fr-FR" baseline="0" dirty="0"/>
          </a:p>
          <a:p>
            <a:r>
              <a:rPr lang="fr-FR" baseline="0" dirty="0"/>
              <a:t>Au sein des études observationnelles, elles sont de type </a:t>
            </a:r>
            <a:r>
              <a:rPr lang="fr-FR" b="1" baseline="0" dirty="0"/>
              <a:t>analytique (ou comparatives) </a:t>
            </a:r>
            <a:r>
              <a:rPr lang="fr-FR" baseline="0" dirty="0"/>
              <a:t>car on compare deux groupes, celui des exposés à celui des non-exposés</a:t>
            </a:r>
          </a:p>
          <a:p>
            <a:endParaRPr lang="fr-FR" baseline="0" dirty="0"/>
          </a:p>
          <a:p>
            <a:r>
              <a:rPr lang="fr-FR" baseline="0" dirty="0"/>
              <a:t>On peut dire qu’elles sont « </a:t>
            </a:r>
            <a:r>
              <a:rPr lang="fr-FR" b="1" baseline="0" dirty="0"/>
              <a:t>à visée étiologique</a:t>
            </a:r>
            <a:r>
              <a:rPr lang="fr-FR" baseline="0" dirty="0"/>
              <a:t> » car elles reposent sur l’hypothèse que le facteur de risque a un impact sur le risque de la maladie étudiée (le critère de jugement) même si nous verrons qu’on ne peut jamais conclure formellement à un lien de causalité à partir d’une étude observationnelle, on peut néanmoins avoir de fortes présomptions suffisantes pour déclencher des actions de prévention. </a:t>
            </a:r>
          </a:p>
          <a:p>
            <a:endParaRPr lang="fr-FR" baseline="0" dirty="0"/>
          </a:p>
          <a:p>
            <a:r>
              <a:rPr lang="fr-FR" baseline="0" dirty="0"/>
              <a:t>NB on peut dire aussi que les études de cohortes sont longitudinales (vs transversales) car les participants sont suivis dans le temps (alors que dans les études transversales ils ne sont pas suivis, il y a une seule mesure)</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13</a:t>
            </a:fld>
            <a:endParaRPr lang="fr-FR" altLang="fr-FR"/>
          </a:p>
        </p:txBody>
      </p:sp>
    </p:spTree>
    <p:extLst>
      <p:ext uri="{BB962C8B-B14F-4D97-AF65-F5344CB8AC3E}">
        <p14:creationId xmlns:p14="http://schemas.microsoft.com/office/powerpoint/2010/main" val="3792698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altLang="fr-FR" sz="1200" b="1" dirty="0">
                <a:solidFill>
                  <a:srgbClr val="000000"/>
                </a:solidFill>
              </a:rPr>
              <a:t>Il s’agit d’une étude de cohorte</a:t>
            </a:r>
          </a:p>
          <a:p>
            <a:r>
              <a:rPr lang="fr-FR" altLang="fr-FR" sz="1200" b="1" dirty="0">
                <a:solidFill>
                  <a:srgbClr val="000000"/>
                </a:solidFill>
              </a:rPr>
              <a:t>Alors comment pouvez-vous être sur qu’il s’agit d’une étude de cohorte et on d’une étude cas-témoin?</a:t>
            </a:r>
          </a:p>
          <a:p>
            <a:r>
              <a:rPr lang="fr-FR" altLang="fr-FR" sz="1200" b="1" dirty="0">
                <a:solidFill>
                  <a:srgbClr val="000000"/>
                </a:solidFill>
              </a:rPr>
              <a:t>2 trucs pour reconnaitre une étude de cohorte :</a:t>
            </a:r>
          </a:p>
          <a:p>
            <a:r>
              <a:rPr lang="fr-FR" altLang="fr-FR" sz="1200" b="1" dirty="0">
                <a:solidFill>
                  <a:srgbClr val="000000"/>
                </a:solidFill>
              </a:rPr>
              <a:t>	1. Les personnes incluses dans l’étude sont indemnes de la maladie étudiée (critère de jugement) lors de leur inclusion dans l’étude. </a:t>
            </a:r>
          </a:p>
          <a:p>
            <a:r>
              <a:rPr lang="fr-FR" altLang="fr-FR" sz="1200" b="1" dirty="0">
                <a:solidFill>
                  <a:srgbClr val="000000"/>
                </a:solidFill>
              </a:rPr>
              <a:t>Dans le cas de notre étude c’est évident puisque le critère de jugement est le décès! Mais si c’était par exemple un cancer du sein ou une dépression il faudrait que les auteurs nous expliquent comment ils ont fait pour s’assurer que les participants n’avaient pas de cancer du sein, ou n’étaient pas déprimés lors de leur inclusion dans l’étude</a:t>
            </a:r>
          </a:p>
          <a:p>
            <a:r>
              <a:rPr lang="fr-FR" altLang="fr-FR" sz="1200" b="1" dirty="0">
                <a:solidFill>
                  <a:srgbClr val="000000"/>
                </a:solidFill>
              </a:rPr>
              <a:t>	2. Les participants sont suivis dans le temps. Ceci signifie qu’on a au moins 2 points de recueil de données distincts à deux temps différents, 1 point pour mesurer l’exposition puis plus tard 1 point pout mesurer le critère de jugement. Ces deux points peuvent être éloignés de plusieurs jours, plusieurs mois ou plusieurs années, et il peut y avoir plus de 2 points</a:t>
            </a:r>
            <a:endParaRPr lang="fr-FR" altLang="fr-FR" sz="1200" dirty="0"/>
          </a:p>
          <a:p>
            <a:endParaRPr lang="fr-FR"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Il s’agit d’une étude de cohorte prospective (on parlera plus tard d’autres types de cohortes comme les cohortes historiques, les cohortes avec groupe de comparaison externe ou les cohortes à visée pronostique</a:t>
            </a:r>
          </a:p>
          <a:p>
            <a:endParaRPr lang="fr-FR" dirty="0"/>
          </a:p>
        </p:txBody>
      </p:sp>
      <p:sp>
        <p:nvSpPr>
          <p:cNvPr id="4" name="Espace réservé du numéro de diapositive 3"/>
          <p:cNvSpPr>
            <a:spLocks noGrp="1"/>
          </p:cNvSpPr>
          <p:nvPr>
            <p:ph type="sldNum" sz="quarter" idx="10"/>
          </p:nvPr>
        </p:nvSpPr>
        <p:spPr/>
        <p:txBody>
          <a:bodyPr/>
          <a:lstStyle/>
          <a:p>
            <a:pPr>
              <a:defRPr/>
            </a:pPr>
            <a:fld id="{13351DF5-2429-460B-8643-087E54E58B0F}" type="slidenum">
              <a:rPr lang="fr-FR" altLang="fr-FR" smtClean="0"/>
              <a:pPr>
                <a:defRPr/>
              </a:pPr>
              <a:t>14</a:t>
            </a:fld>
            <a:endParaRPr lang="fr-FR" altLang="fr-FR"/>
          </a:p>
        </p:txBody>
      </p:sp>
    </p:spTree>
    <p:extLst>
      <p:ext uri="{BB962C8B-B14F-4D97-AF65-F5344CB8AC3E}">
        <p14:creationId xmlns:p14="http://schemas.microsoft.com/office/powerpoint/2010/main" val="184007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Les inclusions des personnes dans l’étude se font sur une période plus ou moins longue (c’est-à-dire finalement le temps qu’il faut pour recruter les 3000 enfants dans la cohorte),</a:t>
            </a:r>
            <a:r>
              <a:rPr lang="fr-FR" baseline="0" dirty="0"/>
              <a:t> </a:t>
            </a:r>
            <a:r>
              <a:rPr lang="fr-FR" dirty="0"/>
              <a:t>souvent plusieurs mois voire</a:t>
            </a:r>
            <a:r>
              <a:rPr lang="fr-FR" baseline="0" dirty="0"/>
              <a:t> plusieurs années). Lors de l’inclusion des enfants dans la cohorte, des questionnaires (soit des questionnaires face à face soit des </a:t>
            </a:r>
            <a:r>
              <a:rPr lang="fr-FR" baseline="0" dirty="0" err="1"/>
              <a:t>autoquestionnaires</a:t>
            </a:r>
            <a:r>
              <a:rPr lang="fr-FR" baseline="0" dirty="0"/>
              <a:t> selon les cas) sont utilisés pour recueillir toutes les informations utiles sur les facteurs de risques et sur tous les facteurs de confusion potentiels. Ces questionnaires apportent des éléments déclaratifs. Dans certains cas ils peuvent être complétés par des éléments factuels qu’on peut retrouver dans les dossiers médicaux par exemple, cela dépend du facteur de risque :  La position de couchage n’est en général pas colligée dans le carnet de santé mais on pourrait imaginer qu’elle le soit et s’il s’agissait d’autres expositions comme la vaccination par exemple, disposer du carnet de santé permettrait d’apporter un support objectif au recueil de l’exposition.</a:t>
            </a:r>
          </a:p>
          <a:p>
            <a:r>
              <a:rPr lang="fr-FR" baseline="0" dirty="0"/>
              <a:t>Le suivi des enfants est censé être strictement le même quelle que soit leur position de couchage. Cette condition est en général respectée dans les études observationnelles car les personnes qui recueillent les données dans le cadre de la recherche sont des assistants de recherche clinique et ils sont distincts et indépendants du processus de suivi médical et de soins que reçoivent les enfants.</a:t>
            </a:r>
          </a:p>
          <a:p>
            <a:r>
              <a:rPr lang="fr-FR" baseline="0" dirty="0"/>
              <a:t>Ici nous avons représenté en vert les enfants qui étaient en position de couchage ventrale</a:t>
            </a:r>
          </a:p>
          <a:p>
            <a:endParaRPr lang="fr-FR"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dirty="0"/>
              <a:t>“3110 members of the cohort born between January, 1988, and end of March, 1990, were included in the cohort”</a:t>
            </a:r>
          </a:p>
          <a:p>
            <a:endParaRPr lang="fr-FR" baseline="0" dirty="0"/>
          </a:p>
          <a:p>
            <a:endParaRPr lang="fr-FR" baseline="0"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15</a:t>
            </a:fld>
            <a:endParaRPr lang="fr-FR" altLang="fr-FR"/>
          </a:p>
        </p:txBody>
      </p:sp>
    </p:spTree>
    <p:extLst>
      <p:ext uri="{BB962C8B-B14F-4D97-AF65-F5344CB8AC3E}">
        <p14:creationId xmlns:p14="http://schemas.microsoft.com/office/powerpoint/2010/main" val="2112656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Dès qu’un enfant est inclus dans l’étude son suivi commence. </a:t>
            </a:r>
          </a:p>
          <a:p>
            <a:r>
              <a:rPr lang="fr-FR" dirty="0"/>
              <a:t>Le suivi est essentiellement destiné à recueillir des informations sur le critère de jugement. </a:t>
            </a:r>
          </a:p>
          <a:p>
            <a:r>
              <a:rPr lang="fr-FR" dirty="0"/>
              <a:t>Il</a:t>
            </a:r>
            <a:r>
              <a:rPr lang="fr-FR" baseline="0" dirty="0"/>
              <a:t> </a:t>
            </a:r>
            <a:r>
              <a:rPr lang="fr-FR" dirty="0"/>
              <a:t>peut se faire de différentes façons soit par des contacts avec les participants par différentes voies : visites/consultations, téléphone ou </a:t>
            </a:r>
            <a:r>
              <a:rPr lang="fr-FR" dirty="0" err="1"/>
              <a:t>visio</a:t>
            </a:r>
            <a:r>
              <a:rPr lang="fr-FR" dirty="0"/>
              <a:t>, questionnaire postal ou tout autre moyen de contact, soit à</a:t>
            </a:r>
            <a:r>
              <a:rPr lang="fr-FR" baseline="0" dirty="0"/>
              <a:t> partir </a:t>
            </a:r>
            <a:r>
              <a:rPr lang="fr-FR" dirty="0"/>
              <a:t>de documents enregistrés de façon obligatoire régulière par exemple les visites obligatoires chez le pédiatre/le généraliste, ou pour ce qui concerne le critère de jugement de cette étude (la MSN) les registres des décès.</a:t>
            </a:r>
          </a:p>
          <a:p>
            <a:r>
              <a:rPr lang="fr-FR" dirty="0"/>
              <a:t>Dans certaines études de cohorte le suivi recueille également des données sur l’exposition au facteur de risque car celle-ci peut varier au cours du temps (par exemple la position de couchage qui peut être modifiée, ou la consommation de tabac ou d’alcool ou le régime alimentaire etc.)</a:t>
            </a: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16</a:t>
            </a:fld>
            <a:endParaRPr lang="fr-FR" altLang="fr-FR"/>
          </a:p>
        </p:txBody>
      </p:sp>
    </p:spTree>
    <p:extLst>
      <p:ext uri="{BB962C8B-B14F-4D97-AF65-F5344CB8AC3E}">
        <p14:creationId xmlns:p14="http://schemas.microsoft.com/office/powerpoint/2010/main" val="224202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Au cours du suivi surviennent des décès par mort subite qui sont représentés ici par une case sombre</a:t>
            </a: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17</a:t>
            </a:fld>
            <a:endParaRPr lang="fr-FR" altLang="fr-FR"/>
          </a:p>
        </p:txBody>
      </p:sp>
    </p:spTree>
    <p:extLst>
      <p:ext uri="{BB962C8B-B14F-4D97-AF65-F5344CB8AC3E}">
        <p14:creationId xmlns:p14="http://schemas.microsoft.com/office/powerpoint/2010/main" val="2198333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Au cours du suivi on recueille de façon prospective les informations concernant la santé des NRS et en particulier s’ils sont victimes d’une MSN</a:t>
            </a: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18</a:t>
            </a:fld>
            <a:endParaRPr lang="fr-FR" altLang="fr-FR"/>
          </a:p>
        </p:txBody>
      </p:sp>
    </p:spTree>
    <p:extLst>
      <p:ext uri="{BB962C8B-B14F-4D97-AF65-F5344CB8AC3E}">
        <p14:creationId xmlns:p14="http://schemas.microsoft.com/office/powerpoint/2010/main" val="3331431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a:xfrm>
            <a:off x="917575" y="744538"/>
            <a:ext cx="4962525" cy="3722687"/>
          </a:xfrm>
          <a:ln/>
        </p:spPr>
      </p:sp>
      <p:sp>
        <p:nvSpPr>
          <p:cNvPr id="3891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Dans cette étude le suivi individuel de chaque enfant avait été programmé pour durer au maximum 2 ans. Tous les enfants vivants devaient donc être suivis jusqu’à la fin programmée de ce suivi.</a:t>
            </a:r>
          </a:p>
          <a:p>
            <a:r>
              <a:rPr lang="fr-FR" altLang="fr-FR" dirty="0"/>
              <a:t>L’étude s’arrête lorsque tous les enfants qui ne sont pas décédés ont</a:t>
            </a:r>
            <a:r>
              <a:rPr lang="fr-FR" altLang="fr-FR" baseline="0" dirty="0"/>
              <a:t> 2 ans de suivi.</a:t>
            </a:r>
          </a:p>
          <a:p>
            <a:r>
              <a:rPr lang="fr-FR" altLang="fr-FR" baseline="0" dirty="0"/>
              <a:t>Il s’ajoute une 3</a:t>
            </a:r>
            <a:r>
              <a:rPr lang="fr-FR" altLang="fr-FR" baseline="30000" dirty="0"/>
              <a:t>e</a:t>
            </a:r>
            <a:r>
              <a:rPr lang="fr-FR" altLang="fr-FR" baseline="0" dirty="0"/>
              <a:t> catégorie celle des enfants perdus de vue qui sont représentés ici dans une forme ovale</a:t>
            </a:r>
          </a:p>
          <a:p>
            <a:r>
              <a:rPr lang="fr-FR" altLang="fr-FR" baseline="0" dirty="0"/>
              <a:t>Pour ces enfants, si on choisit de mener des analyses dépendantes du temps, on pourra utiliser les données disponibles jusqu’à la date de leurs dernières nouvelles (</a:t>
            </a:r>
            <a:r>
              <a:rPr lang="fr-FR" altLang="fr-FR" i="1" baseline="0" dirty="0"/>
              <a:t>voir plus loin le critère de jugement dépendant du temps</a:t>
            </a:r>
            <a:r>
              <a:rPr lang="fr-FR" altLang="fr-FR" baseline="0" dirty="0"/>
              <a:t>)</a:t>
            </a:r>
            <a:endParaRPr lang="fr-FR" altLang="fr-FR" dirty="0"/>
          </a:p>
        </p:txBody>
      </p:sp>
      <p:sp>
        <p:nvSpPr>
          <p:cNvPr id="3891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A8FEE76B-5FE6-4ADA-854C-8A7A2C3652D0}" type="slidenum">
              <a:rPr lang="fr-FR" altLang="fr-FR" sz="1200" smtClean="0">
                <a:latin typeface="Times New Roman" panose="02020603050405020304" pitchFamily="18" charset="0"/>
              </a:rPr>
              <a:pPr/>
              <a:t>19</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032639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Les objectifs de ce cours sont </a:t>
            </a:r>
          </a:p>
          <a:p>
            <a:r>
              <a:rPr kumimoji="1" lang="fr-FR" sz="1200" kern="1200" dirty="0">
                <a:solidFill>
                  <a:schemeClr val="tx1"/>
                </a:solidFill>
                <a:latin typeface="Times New Roman" pitchFamily="18" charset="0"/>
                <a:ea typeface="+mn-ea"/>
                <a:cs typeface="+mn-cs"/>
              </a:rPr>
              <a:t>Premièrement </a:t>
            </a:r>
            <a:r>
              <a:rPr kumimoji="1" lang="fr-FR" sz="1200" b="1" kern="1200" dirty="0">
                <a:solidFill>
                  <a:schemeClr val="tx1"/>
                </a:solidFill>
                <a:latin typeface="Times New Roman" pitchFamily="18" charset="0"/>
                <a:ea typeface="+mn-ea"/>
                <a:cs typeface="+mn-cs"/>
              </a:rPr>
              <a:t>connaître les forces et les faiblesses/limites des études de cohorte prospectives </a:t>
            </a:r>
            <a:r>
              <a:rPr kumimoji="1" lang="fr-FR" sz="1200" kern="1200" dirty="0">
                <a:solidFill>
                  <a:schemeClr val="tx1"/>
                </a:solidFill>
                <a:latin typeface="Times New Roman" pitchFamily="18" charset="0"/>
                <a:ea typeface="+mn-ea"/>
                <a:cs typeface="+mn-cs"/>
              </a:rPr>
              <a:t>(ce sont les plus classiques, nous verrons d’autres types d’études de cohorte en DFASM1)</a:t>
            </a:r>
          </a:p>
          <a:p>
            <a:r>
              <a:rPr kumimoji="1" lang="fr-FR" sz="1200" kern="1200" dirty="0">
                <a:solidFill>
                  <a:schemeClr val="tx1"/>
                </a:solidFill>
                <a:latin typeface="Times New Roman" pitchFamily="18" charset="0"/>
                <a:ea typeface="+mn-ea"/>
                <a:cs typeface="+mn-cs"/>
              </a:rPr>
              <a:t>Deuxièmement en reprenant la </a:t>
            </a:r>
            <a:r>
              <a:rPr kumimoji="1" lang="fr-FR" sz="1200" b="1" kern="1200" dirty="0">
                <a:solidFill>
                  <a:schemeClr val="tx1"/>
                </a:solidFill>
                <a:latin typeface="Times New Roman" pitchFamily="18" charset="0"/>
                <a:ea typeface="+mn-ea"/>
                <a:cs typeface="+mn-cs"/>
              </a:rPr>
              <a:t>check liste</a:t>
            </a:r>
            <a:r>
              <a:rPr kumimoji="1" lang="fr-FR" sz="1200" kern="1200" dirty="0">
                <a:solidFill>
                  <a:schemeClr val="tx1"/>
                </a:solidFill>
                <a:latin typeface="Times New Roman" pitchFamily="18" charset="0"/>
                <a:ea typeface="+mn-ea"/>
                <a:cs typeface="+mn-cs"/>
              </a:rPr>
              <a:t>, connaître les points clés à vérifier particulièrement dans le cas </a:t>
            </a:r>
            <a:r>
              <a:rPr kumimoji="1" lang="fr-FR" sz="1200" b="1" kern="1200" dirty="0">
                <a:solidFill>
                  <a:schemeClr val="tx1"/>
                </a:solidFill>
                <a:latin typeface="Times New Roman" pitchFamily="18" charset="0"/>
                <a:ea typeface="+mn-ea"/>
                <a:cs typeface="+mn-cs"/>
              </a:rPr>
              <a:t>des études de cohorte</a:t>
            </a:r>
            <a:endParaRPr kumimoji="1" lang="fr-FR" sz="1200"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Troisièmement, </a:t>
            </a:r>
            <a:r>
              <a:rPr kumimoji="1" lang="fr-FR" sz="1200" b="1" kern="1200" dirty="0">
                <a:solidFill>
                  <a:schemeClr val="tx1"/>
                </a:solidFill>
                <a:latin typeface="Times New Roman" pitchFamily="18" charset="0"/>
                <a:ea typeface="+mn-ea"/>
                <a:cs typeface="+mn-cs"/>
              </a:rPr>
              <a:t>savoir interpréter les résultats </a:t>
            </a:r>
            <a:r>
              <a:rPr kumimoji="1" lang="fr-FR" sz="1200" kern="1200" dirty="0">
                <a:solidFill>
                  <a:schemeClr val="tx1"/>
                </a:solidFill>
                <a:latin typeface="Times New Roman" pitchFamily="18" charset="0"/>
                <a:ea typeface="+mn-ea"/>
                <a:cs typeface="+mn-cs"/>
              </a:rPr>
              <a:t>c'est-à-dire être capable d’identifier la </a:t>
            </a:r>
            <a:r>
              <a:rPr kumimoji="1" lang="fr-FR" sz="1200" b="1" kern="1200" dirty="0">
                <a:solidFill>
                  <a:schemeClr val="tx1"/>
                </a:solidFill>
                <a:latin typeface="Times New Roman" pitchFamily="18" charset="0"/>
                <a:ea typeface="+mn-ea"/>
                <a:cs typeface="+mn-cs"/>
              </a:rPr>
              <a:t>force d'une association </a:t>
            </a:r>
            <a:r>
              <a:rPr kumimoji="1" lang="fr-FR" sz="1200" kern="1200" dirty="0">
                <a:solidFill>
                  <a:schemeClr val="tx1"/>
                </a:solidFill>
                <a:latin typeface="Times New Roman" pitchFamily="18" charset="0"/>
                <a:ea typeface="+mn-ea"/>
                <a:cs typeface="+mn-cs"/>
              </a:rPr>
              <a:t>(qu’elle soit sous la forme d'un risque relatif, un </a:t>
            </a:r>
            <a:r>
              <a:rPr kumimoji="1" lang="fr-FR" sz="1200" kern="1200" dirty="0" err="1">
                <a:solidFill>
                  <a:schemeClr val="tx1"/>
                </a:solidFill>
                <a:latin typeface="Times New Roman" pitchFamily="18" charset="0"/>
                <a:ea typeface="+mn-ea"/>
                <a:cs typeface="+mn-cs"/>
              </a:rPr>
              <a:t>hazard</a:t>
            </a:r>
            <a:r>
              <a:rPr kumimoji="1" lang="fr-FR" sz="1200" kern="1200" dirty="0">
                <a:solidFill>
                  <a:schemeClr val="tx1"/>
                </a:solidFill>
                <a:latin typeface="Times New Roman" pitchFamily="18" charset="0"/>
                <a:ea typeface="+mn-ea"/>
                <a:cs typeface="+mn-cs"/>
              </a:rPr>
              <a:t> ratio, un </a:t>
            </a:r>
            <a:r>
              <a:rPr kumimoji="1" lang="fr-FR" sz="1200" kern="1200" dirty="0" err="1">
                <a:solidFill>
                  <a:schemeClr val="tx1"/>
                </a:solidFill>
                <a:latin typeface="Times New Roman" pitchFamily="18" charset="0"/>
                <a:ea typeface="+mn-ea"/>
                <a:cs typeface="+mn-cs"/>
              </a:rPr>
              <a:t>Odds</a:t>
            </a:r>
            <a:r>
              <a:rPr kumimoji="1" lang="fr-FR" sz="1200" kern="1200" dirty="0">
                <a:solidFill>
                  <a:schemeClr val="tx1"/>
                </a:solidFill>
                <a:latin typeface="Times New Roman" pitchFamily="18" charset="0"/>
                <a:ea typeface="+mn-ea"/>
                <a:cs typeface="+mn-cs"/>
              </a:rPr>
              <a:t> ratio ou un coefficient de régression) et sa « </a:t>
            </a:r>
            <a:r>
              <a:rPr kumimoji="1" lang="fr-FR" sz="1200" b="1" kern="1200" dirty="0">
                <a:solidFill>
                  <a:schemeClr val="tx1"/>
                </a:solidFill>
                <a:latin typeface="Times New Roman" pitchFamily="18" charset="0"/>
                <a:ea typeface="+mn-ea"/>
                <a:cs typeface="+mn-cs"/>
              </a:rPr>
              <a:t>significativité statistique</a:t>
            </a:r>
            <a:r>
              <a:rPr kumimoji="1" lang="fr-FR" sz="1200" kern="1200" dirty="0">
                <a:solidFill>
                  <a:schemeClr val="tx1"/>
                </a:solidFill>
                <a:latin typeface="Times New Roman" pitchFamily="18" charset="0"/>
                <a:ea typeface="+mn-ea"/>
                <a:cs typeface="+mn-cs"/>
              </a:rPr>
              <a:t> » (c’</a:t>
            </a:r>
            <a:r>
              <a:rPr kumimoji="1" lang="fr-FR" sz="1200" kern="1200" dirty="0" err="1">
                <a:solidFill>
                  <a:schemeClr val="tx1"/>
                </a:solidFill>
                <a:latin typeface="Times New Roman" pitchFamily="18" charset="0"/>
                <a:ea typeface="+mn-ea"/>
                <a:cs typeface="+mn-cs"/>
              </a:rPr>
              <a:t>est-à</a:t>
            </a:r>
            <a:r>
              <a:rPr kumimoji="1" lang="fr-FR" sz="1200" kern="1200" dirty="0">
                <a:solidFill>
                  <a:schemeClr val="tx1"/>
                </a:solidFill>
                <a:latin typeface="Times New Roman" pitchFamily="18" charset="0"/>
                <a:ea typeface="+mn-ea"/>
                <a:cs typeface="+mn-cs"/>
              </a:rPr>
              <a:t> dire l’association est-elle au-delà de ce qu’on pourrait attendre simplement du fait du hasard?</a:t>
            </a:r>
          </a:p>
          <a:p>
            <a:r>
              <a:rPr kumimoji="1" lang="fr-FR" sz="1200" kern="1200" dirty="0">
                <a:solidFill>
                  <a:schemeClr val="tx1"/>
                </a:solidFill>
                <a:latin typeface="Times New Roman" pitchFamily="18" charset="0"/>
                <a:ea typeface="+mn-ea"/>
                <a:cs typeface="+mn-cs"/>
              </a:rPr>
              <a:t>Enfin, quand on parle des faiblesses ou</a:t>
            </a:r>
            <a:r>
              <a:rPr kumimoji="1" lang="fr-FR" sz="1200" kern="1200" baseline="0" dirty="0">
                <a:solidFill>
                  <a:schemeClr val="tx1"/>
                </a:solidFill>
                <a:latin typeface="Times New Roman" pitchFamily="18" charset="0"/>
                <a:ea typeface="+mn-ea"/>
                <a:cs typeface="+mn-cs"/>
              </a:rPr>
              <a:t> des limites des études de cohortes, </a:t>
            </a:r>
            <a:r>
              <a:rPr kumimoji="1" lang="fr-FR" sz="1200" kern="1200" dirty="0">
                <a:solidFill>
                  <a:schemeClr val="tx1"/>
                </a:solidFill>
                <a:latin typeface="Times New Roman" pitchFamily="18" charset="0"/>
                <a:ea typeface="+mn-ea"/>
                <a:cs typeface="+mn-cs"/>
              </a:rPr>
              <a:t>il s’agit en particulier de </a:t>
            </a:r>
          </a:p>
          <a:p>
            <a:r>
              <a:rPr kumimoji="1" lang="fr-FR" sz="1200" kern="1200" dirty="0">
                <a:solidFill>
                  <a:schemeClr val="tx1"/>
                </a:solidFill>
                <a:latin typeface="Times New Roman" pitchFamily="18" charset="0"/>
                <a:ea typeface="+mn-ea"/>
                <a:cs typeface="+mn-cs"/>
              </a:rPr>
              <a:t>	Quatrièmement </a:t>
            </a:r>
            <a:r>
              <a:rPr kumimoji="1" lang="fr-FR" sz="1200" b="1" kern="1200" dirty="0">
                <a:solidFill>
                  <a:schemeClr val="tx1"/>
                </a:solidFill>
                <a:latin typeface="Times New Roman" pitchFamily="18" charset="0"/>
                <a:ea typeface="+mn-ea"/>
                <a:cs typeface="+mn-cs"/>
              </a:rPr>
              <a:t>savoir rechercher les biais plus spécifiques des études de cohortes </a:t>
            </a:r>
            <a:r>
              <a:rPr kumimoji="1" lang="fr-FR" sz="1200" kern="1200" dirty="0">
                <a:solidFill>
                  <a:schemeClr val="tx1"/>
                </a:solidFill>
                <a:latin typeface="Times New Roman" pitchFamily="18" charset="0"/>
                <a:ea typeface="+mn-ea"/>
                <a:cs typeface="+mn-cs"/>
              </a:rPr>
              <a:t>qui peuvent altérer la validité interne </a:t>
            </a:r>
          </a:p>
          <a:p>
            <a:r>
              <a:rPr kumimoji="1" lang="fr-FR" sz="1200" kern="1200" dirty="0">
                <a:solidFill>
                  <a:schemeClr val="tx1"/>
                </a:solidFill>
                <a:latin typeface="Times New Roman" pitchFamily="18" charset="0"/>
                <a:ea typeface="+mn-ea"/>
                <a:cs typeface="+mn-cs"/>
              </a:rPr>
              <a:t>	Cinquièmement </a:t>
            </a:r>
            <a:r>
              <a:rPr kumimoji="1" lang="fr-FR" sz="1200" b="1" kern="1200" dirty="0">
                <a:solidFill>
                  <a:schemeClr val="tx1"/>
                </a:solidFill>
                <a:latin typeface="Times New Roman" pitchFamily="18" charset="0"/>
                <a:ea typeface="+mn-ea"/>
                <a:cs typeface="+mn-cs"/>
              </a:rPr>
              <a:t>savoir si les facteurs de confusion potentiels ont été pris en compte </a:t>
            </a:r>
            <a:r>
              <a:rPr kumimoji="1" lang="fr-FR" sz="1200" kern="1200" dirty="0">
                <a:solidFill>
                  <a:schemeClr val="tx1"/>
                </a:solidFill>
                <a:latin typeface="Times New Roman" pitchFamily="18" charset="0"/>
                <a:ea typeface="+mn-ea"/>
                <a:cs typeface="+mn-cs"/>
              </a:rPr>
              <a:t>correctement</a:t>
            </a: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2</a:t>
            </a:fld>
            <a:endParaRPr lang="fr-FR" altLang="fr-FR"/>
          </a:p>
        </p:txBody>
      </p:sp>
    </p:spTree>
    <p:extLst>
      <p:ext uri="{BB962C8B-B14F-4D97-AF65-F5344CB8AC3E}">
        <p14:creationId xmlns:p14="http://schemas.microsoft.com/office/powerpoint/2010/main" val="3349087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a:xfrm>
            <a:off x="917575" y="744538"/>
            <a:ext cx="4962525" cy="3722687"/>
          </a:xfrm>
          <a:ln/>
        </p:spPr>
      </p:sp>
      <p:sp>
        <p:nvSpPr>
          <p:cNvPr id="614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L'étude de cohorte prospective permet une </a:t>
            </a:r>
            <a:r>
              <a:rPr kumimoji="1" lang="fr-FR" sz="1200" b="1" kern="1200" dirty="0">
                <a:solidFill>
                  <a:schemeClr val="tx1"/>
                </a:solidFill>
                <a:latin typeface="Times New Roman" pitchFamily="18" charset="0"/>
                <a:ea typeface="+mn-ea"/>
                <a:cs typeface="+mn-cs"/>
              </a:rPr>
              <a:t>mesure la plus précise possible de l'exposition</a:t>
            </a:r>
            <a:r>
              <a:rPr kumimoji="1" lang="fr-FR" sz="1200" kern="1200" dirty="0">
                <a:solidFill>
                  <a:schemeClr val="tx1"/>
                </a:solidFill>
                <a:latin typeface="Times New Roman" pitchFamily="18" charset="0"/>
                <a:ea typeface="+mn-ea"/>
                <a:cs typeface="+mn-cs"/>
              </a:rPr>
              <a:t>. Le recueil de l'exposition lors de l'inclusion des personnes dans la cohorte porte évidemment forcément sur une exposition passée (dans un passé plus ou moins récent) mais il est réalisé par des outils (questionnaires en général</a:t>
            </a:r>
            <a:r>
              <a:rPr kumimoji="1" lang="fr-FR" sz="1200" kern="1200" baseline="0" dirty="0">
                <a:solidFill>
                  <a:schemeClr val="tx1"/>
                </a:solidFill>
                <a:latin typeface="Times New Roman" pitchFamily="18" charset="0"/>
                <a:ea typeface="+mn-ea"/>
                <a:cs typeface="+mn-cs"/>
              </a:rPr>
              <a:t>) parfaitement adaptés à la question posée (à l'inverse des cohortes historiques que nous verrons l’année prochaine ou des études cas-témoins que nous verrons la semaine prochaine dans lesquels </a:t>
            </a:r>
            <a:r>
              <a:rPr kumimoji="1" lang="fr-FR" sz="1200" i="0" kern="1200" baseline="0" dirty="0">
                <a:solidFill>
                  <a:schemeClr val="tx1"/>
                </a:solidFill>
                <a:latin typeface="Times New Roman" pitchFamily="18" charset="0"/>
                <a:ea typeface="+mn-ea"/>
                <a:cs typeface="+mn-cs"/>
              </a:rPr>
              <a:t>on se sert de données sur l’exposition qui avaient été recueillies antérieurement, avant que ne soit décidé de faire l’étude, ainsi les questions posées sur l’exposition ne sont peut-être pas adaptées tout à fait à la question posée mais on doit s’en contenter.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baseline="0" dirty="0">
              <a:solidFill>
                <a:schemeClr val="tx1"/>
              </a:solidFill>
              <a:latin typeface="Times New Roman" pitchFamily="18" charset="0"/>
              <a:ea typeface="+mn-ea"/>
              <a:cs typeface="+mn-cs"/>
            </a:endParaRPr>
          </a:p>
          <a:p>
            <a:r>
              <a:rPr kumimoji="1" lang="fr-FR" sz="1200" b="1" kern="1200" dirty="0">
                <a:solidFill>
                  <a:schemeClr val="tx1"/>
                </a:solidFill>
                <a:latin typeface="Times New Roman" pitchFamily="18" charset="0"/>
                <a:ea typeface="+mn-ea"/>
                <a:cs typeface="+mn-cs"/>
              </a:rPr>
              <a:t>L’outil (instrument)</a:t>
            </a:r>
            <a:r>
              <a:rPr kumimoji="1" lang="fr-FR" sz="1200" b="1" kern="1200" baseline="0" dirty="0">
                <a:solidFill>
                  <a:schemeClr val="tx1"/>
                </a:solidFill>
                <a:latin typeface="Times New Roman" pitchFamily="18" charset="0"/>
                <a:ea typeface="+mn-ea"/>
                <a:cs typeface="+mn-cs"/>
              </a:rPr>
              <a:t> </a:t>
            </a:r>
            <a:r>
              <a:rPr kumimoji="1" lang="fr-FR" sz="1200" b="1" kern="1200" dirty="0">
                <a:solidFill>
                  <a:schemeClr val="tx1"/>
                </a:solidFill>
                <a:latin typeface="Times New Roman" pitchFamily="18" charset="0"/>
                <a:ea typeface="+mn-ea"/>
                <a:cs typeface="+mn-cs"/>
              </a:rPr>
              <a:t>de mesure doit être validé</a:t>
            </a:r>
            <a:r>
              <a:rPr kumimoji="1" lang="fr-FR" sz="1200" kern="1200" dirty="0">
                <a:solidFill>
                  <a:schemeClr val="tx1"/>
                </a:solidFill>
                <a:latin typeface="Times New Roman" pitchFamily="18" charset="0"/>
                <a:ea typeface="+mn-ea"/>
                <a:cs typeface="+mn-cs"/>
              </a:rPr>
              <a:t> et si possible on doit connaître sa reproductibilité et son exactitude.</a:t>
            </a:r>
            <a:r>
              <a:rPr kumimoji="1" lang="fr-FR" sz="1200" kern="1200" baseline="0" dirty="0">
                <a:solidFill>
                  <a:schemeClr val="tx1"/>
                </a:solidFill>
                <a:latin typeface="Times New Roman" pitchFamily="18" charset="0"/>
                <a:ea typeface="+mn-ea"/>
                <a:cs typeface="+mn-cs"/>
              </a:rPr>
              <a:t> </a:t>
            </a:r>
            <a:r>
              <a:rPr kumimoji="1" lang="fr-FR" sz="1200" b="1" kern="1200" baseline="0" dirty="0">
                <a:solidFill>
                  <a:schemeClr val="tx1"/>
                </a:solidFill>
                <a:latin typeface="Times New Roman" pitchFamily="18" charset="0"/>
                <a:ea typeface="+mn-ea"/>
                <a:cs typeface="+mn-cs"/>
              </a:rPr>
              <a:t>L</a:t>
            </a:r>
            <a:r>
              <a:rPr kumimoji="1" lang="fr-FR" sz="1200" b="1" kern="1200" dirty="0">
                <a:solidFill>
                  <a:schemeClr val="tx1"/>
                </a:solidFill>
                <a:latin typeface="Times New Roman" pitchFamily="18" charset="0"/>
                <a:ea typeface="+mn-ea"/>
                <a:cs typeface="+mn-cs"/>
              </a:rPr>
              <a:t>'exactitude</a:t>
            </a:r>
            <a:r>
              <a:rPr kumimoji="1" lang="fr-FR" sz="1200" kern="1200" dirty="0">
                <a:solidFill>
                  <a:schemeClr val="tx1"/>
                </a:solidFill>
                <a:latin typeface="Times New Roman" pitchFamily="18" charset="0"/>
                <a:ea typeface="+mn-ea"/>
                <a:cs typeface="+mn-cs"/>
              </a:rPr>
              <a:t> est la capacité d'un instrument de mesure à donner une mesure proche de la réalité, la </a:t>
            </a:r>
            <a:r>
              <a:rPr kumimoji="1" lang="fr-FR" sz="1200" b="1" kern="1200" dirty="0">
                <a:solidFill>
                  <a:schemeClr val="tx1"/>
                </a:solidFill>
                <a:latin typeface="Times New Roman" pitchFamily="18" charset="0"/>
                <a:ea typeface="+mn-ea"/>
                <a:cs typeface="+mn-cs"/>
              </a:rPr>
              <a:t>reproductibilité</a:t>
            </a:r>
            <a:r>
              <a:rPr kumimoji="1" lang="fr-FR" sz="1200" kern="1200" dirty="0">
                <a:solidFill>
                  <a:schemeClr val="tx1"/>
                </a:solidFill>
                <a:latin typeface="Times New Roman" pitchFamily="18" charset="0"/>
                <a:ea typeface="+mn-ea"/>
                <a:cs typeface="+mn-cs"/>
              </a:rPr>
              <a:t> est la capacité d'un instrument de mesure à donner toujours le même résultat quand les mesures sont faites dans les mêmes conditions sur la même personne. </a:t>
            </a:r>
          </a:p>
          <a:p>
            <a:endParaRPr kumimoji="1" lang="fr-FR" sz="1200"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La mesure doit être </a:t>
            </a:r>
            <a:r>
              <a:rPr kumimoji="1" lang="fr-FR" sz="1200" b="1" kern="1200" dirty="0">
                <a:solidFill>
                  <a:schemeClr val="tx1"/>
                </a:solidFill>
                <a:latin typeface="Times New Roman" pitchFamily="18" charset="0"/>
                <a:ea typeface="+mn-ea"/>
                <a:cs typeface="+mn-cs"/>
              </a:rPr>
              <a:t>standardisée</a:t>
            </a:r>
            <a:r>
              <a:rPr kumimoji="1" lang="fr-FR" sz="1200" kern="1200" dirty="0">
                <a:solidFill>
                  <a:schemeClr val="tx1"/>
                </a:solidFill>
                <a:latin typeface="Times New Roman" pitchFamily="18" charset="0"/>
                <a:ea typeface="+mn-ea"/>
                <a:cs typeface="+mn-cs"/>
              </a:rPr>
              <a:t> c'est-à-dire reposer sur les mêmes outils de mesure dans tous les centres et faite dans les mêmes conditions afin d'éviter un biais de mesure qui pourrait être différent selon les centres ou selon les professionnels qui effectuent les mesures.</a:t>
            </a:r>
          </a:p>
          <a:p>
            <a:endParaRPr kumimoji="1" lang="fr-FR" sz="1200"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L'exposition au FDR peut-être mesurée par une </a:t>
            </a:r>
            <a:r>
              <a:rPr kumimoji="1" lang="fr-FR" sz="1200" b="1" kern="1200" dirty="0">
                <a:solidFill>
                  <a:schemeClr val="tx1"/>
                </a:solidFill>
                <a:latin typeface="Times New Roman" pitchFamily="18" charset="0"/>
                <a:ea typeface="+mn-ea"/>
                <a:cs typeface="+mn-cs"/>
              </a:rPr>
              <a:t>variable binaire c'est-à-dire exposition oui/non </a:t>
            </a:r>
            <a:r>
              <a:rPr kumimoji="1" lang="fr-FR" sz="1200" b="0" kern="1200" dirty="0">
                <a:solidFill>
                  <a:schemeClr val="tx1"/>
                </a:solidFill>
                <a:latin typeface="Times New Roman" pitchFamily="18" charset="0"/>
                <a:ea typeface="+mn-ea"/>
                <a:cs typeface="+mn-cs"/>
              </a:rPr>
              <a:t>comme</a:t>
            </a:r>
            <a:r>
              <a:rPr kumimoji="1" lang="fr-FR" sz="1200" b="1" kern="1200" dirty="0">
                <a:solidFill>
                  <a:schemeClr val="tx1"/>
                </a:solidFill>
                <a:latin typeface="Times New Roman" pitchFamily="18" charset="0"/>
                <a:ea typeface="+mn-ea"/>
                <a:cs typeface="+mn-cs"/>
              </a:rPr>
              <a:t> </a:t>
            </a:r>
            <a:r>
              <a:rPr kumimoji="1" lang="fr-FR" sz="1200" kern="1200" dirty="0">
                <a:solidFill>
                  <a:schemeClr val="tx1"/>
                </a:solidFill>
                <a:latin typeface="Times New Roman" pitchFamily="18" charset="0"/>
                <a:ea typeface="+mn-ea"/>
                <a:cs typeface="+mn-cs"/>
              </a:rPr>
              <a:t>dans notre exemple : NRS couchés sur le ventre ou dans une autre position, </a:t>
            </a:r>
            <a:r>
              <a:rPr kumimoji="1" lang="fr-FR" sz="1200" b="1" kern="1200" dirty="0">
                <a:solidFill>
                  <a:schemeClr val="tx1"/>
                </a:solidFill>
                <a:latin typeface="Times New Roman" pitchFamily="18" charset="0"/>
                <a:ea typeface="+mn-ea"/>
                <a:cs typeface="+mn-cs"/>
              </a:rPr>
              <a:t>la variable mesurant l'exposition au facteur de risque peut donc prendre seulement 2 valeurs</a:t>
            </a:r>
            <a:r>
              <a:rPr kumimoji="1" lang="fr-FR" sz="1200" kern="1200" dirty="0">
                <a:solidFill>
                  <a:schemeClr val="tx1"/>
                </a:solidFill>
                <a:latin typeface="Times New Roman" pitchFamily="18" charset="0"/>
                <a:ea typeface="+mn-ea"/>
                <a:cs typeface="+mn-cs"/>
              </a:rPr>
              <a:t>. </a:t>
            </a:r>
          </a:p>
          <a:p>
            <a:r>
              <a:rPr kumimoji="1" lang="fr-FR" sz="1200" kern="1200" dirty="0">
                <a:solidFill>
                  <a:schemeClr val="tx1"/>
                </a:solidFill>
                <a:latin typeface="Times New Roman" pitchFamily="18" charset="0"/>
                <a:ea typeface="+mn-ea"/>
                <a:cs typeface="+mn-cs"/>
              </a:rPr>
              <a:t>L'exposition peut aussi dans certains cas être mesurée plus finement en tenant compte de la dose et/ou de la durée de l'exposition. On va alors comparer le risque de survenue de la maladie entre les groupes d'individus de niveau croissant d'exposition au facteur de risque (nous verrons le</a:t>
            </a:r>
            <a:r>
              <a:rPr kumimoji="1" lang="fr-FR" sz="1200" kern="1200" baseline="0" dirty="0">
                <a:solidFill>
                  <a:schemeClr val="tx1"/>
                </a:solidFill>
                <a:latin typeface="Times New Roman" pitchFamily="18" charset="0"/>
                <a:ea typeface="+mn-ea"/>
                <a:cs typeface="+mn-cs"/>
              </a:rPr>
              <a:t> cas d’une </a:t>
            </a:r>
            <a:r>
              <a:rPr kumimoji="1" lang="fr-FR" sz="1200" b="1" kern="1200" baseline="0" dirty="0">
                <a:solidFill>
                  <a:schemeClr val="tx1"/>
                </a:solidFill>
                <a:latin typeface="Times New Roman" pitchFamily="18" charset="0"/>
                <a:ea typeface="+mn-ea"/>
                <a:cs typeface="+mn-cs"/>
              </a:rPr>
              <a:t>variable à plusieurs niveaux croissants d’exposition </a:t>
            </a:r>
            <a:r>
              <a:rPr kumimoji="1" lang="fr-FR" sz="1200" kern="1200" dirty="0">
                <a:solidFill>
                  <a:schemeClr val="tx1"/>
                </a:solidFill>
                <a:latin typeface="Times New Roman" pitchFamily="18" charset="0"/>
                <a:ea typeface="+mn-ea"/>
                <a:cs typeface="+mn-cs"/>
              </a:rPr>
              <a:t>plus loin</a:t>
            </a:r>
            <a:r>
              <a:rPr kumimoji="1" lang="fr-FR" sz="1200" kern="1200" baseline="0" dirty="0">
                <a:solidFill>
                  <a:schemeClr val="tx1"/>
                </a:solidFill>
                <a:latin typeface="Times New Roman" pitchFamily="18" charset="0"/>
                <a:ea typeface="+mn-ea"/>
                <a:cs typeface="+mn-cs"/>
              </a:rPr>
              <a:t> dans le diaporama)</a:t>
            </a:r>
            <a:endParaRPr kumimoji="1" lang="fr-FR" sz="1200" kern="1200" dirty="0">
              <a:solidFill>
                <a:schemeClr val="tx1"/>
              </a:solidFill>
              <a:latin typeface="Times New Roman" pitchFamily="18" charset="0"/>
              <a:ea typeface="+mn-ea"/>
              <a:cs typeface="+mn-cs"/>
            </a:endParaRPr>
          </a:p>
          <a:p>
            <a:endParaRPr kumimoji="1" lang="fr-FR" sz="1200" kern="1200" dirty="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A l’inverse des études cas-témoins, il n’y a </a:t>
            </a:r>
            <a:r>
              <a:rPr lang="fr-FR" b="1" baseline="0" dirty="0"/>
              <a:t>pas de risque de biais différentiel de mesure de l’exposition </a:t>
            </a:r>
            <a:r>
              <a:rPr lang="fr-FR" baseline="0" dirty="0"/>
              <a:t>au facteur de risque qui serait lié à la présence ou non du critère de jugement (CJ) puisque les données sur l’exposition au facteur de risque sont recueillies avant la survenue du CJ s’il s’agit d’un événement de santé (ou avant la mesure du CJ s’il s’agit d’un état de santé qui sera toujours mesuré à la fin du suivi ou plusieurs fois au cours du suivi)</a:t>
            </a:r>
            <a:endParaRPr kumimoji="1" lang="fr-FR" sz="1200" kern="1200" dirty="0">
              <a:solidFill>
                <a:schemeClr val="tx1"/>
              </a:solidFill>
              <a:latin typeface="Times New Roman" pitchFamily="18" charset="0"/>
              <a:ea typeface="+mn-ea"/>
              <a:cs typeface="+mn-cs"/>
            </a:endParaRPr>
          </a:p>
          <a:p>
            <a:endParaRPr kumimoji="1" lang="fr-FR" altLang="fr-FR" sz="1200" kern="1200" dirty="0">
              <a:solidFill>
                <a:schemeClr val="tx1"/>
              </a:solidFill>
              <a:latin typeface="Times New Roman" pitchFamily="18" charset="0"/>
              <a:ea typeface="+mn-ea"/>
              <a:cs typeface="+mn-cs"/>
            </a:endParaRPr>
          </a:p>
          <a:p>
            <a:r>
              <a:rPr lang="fr-FR" altLang="fr-FR" b="1" dirty="0"/>
              <a:t>Exemples d’outils de mesure de l’exposition au facteur de risque </a:t>
            </a:r>
            <a:r>
              <a:rPr lang="fr-FR" altLang="fr-FR" dirty="0"/>
              <a:t>:</a:t>
            </a:r>
          </a:p>
          <a:p>
            <a:r>
              <a:rPr lang="fr-FR" altLang="fr-FR" b="1" dirty="0"/>
              <a:t>La plupart du temps il s’agit de données déclaratives </a:t>
            </a:r>
            <a:r>
              <a:rPr lang="fr-FR" altLang="fr-FR" dirty="0"/>
              <a:t>recueillies par des questionnaires portant par exemple sur la consommation de tabac, l’exposition solaire, les apports alimentaire en calcium</a:t>
            </a:r>
            <a:r>
              <a:rPr lang="fr-FR" altLang="fr-FR" baseline="0" dirty="0"/>
              <a:t> ou </a:t>
            </a:r>
            <a:r>
              <a:rPr lang="fr-FR" altLang="fr-FR" dirty="0"/>
              <a:t>en graisses animales, La prise d’</a:t>
            </a:r>
            <a:r>
              <a:rPr lang="fr-FR" altLang="fr-FR" dirty="0" err="1"/>
              <a:t>oestroprogestatifs</a:t>
            </a:r>
            <a:r>
              <a:rPr lang="fr-FR" altLang="fr-FR" dirty="0"/>
              <a:t>, les comportements sexuels à risques …</a:t>
            </a:r>
          </a:p>
          <a:p>
            <a:r>
              <a:rPr lang="fr-FR" altLang="fr-FR" b="1" dirty="0"/>
              <a:t>Plus rarement il peut s’agir de données plus objectives figurant dans les dossiers médicaux</a:t>
            </a:r>
            <a:r>
              <a:rPr lang="fr-FR" altLang="fr-FR" baseline="0" dirty="0"/>
              <a:t> </a:t>
            </a:r>
            <a:r>
              <a:rPr lang="fr-FR" altLang="fr-FR" dirty="0"/>
              <a:t>comme des </a:t>
            </a:r>
            <a:r>
              <a:rPr lang="fr-FR" altLang="fr-FR" baseline="0" dirty="0"/>
              <a:t>expositions professionnelles à des produits toxiques ou l’exposition à certains traitements (vaccination, radiothérapie, chimiothérapie..) dont on veut connaitre les éventuelles conséquences négatives à long terme…</a:t>
            </a:r>
            <a:endParaRPr lang="fr-FR" altLang="fr-FR" dirty="0"/>
          </a:p>
          <a:p>
            <a:endParaRPr lang="fr-FR" altLang="fr-FR" dirty="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fr-FR" sz="1200" i="1" kern="1200" baseline="0" dirty="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fr-FR" sz="1200" i="1" kern="1200" baseline="0" dirty="0">
              <a:solidFill>
                <a:schemeClr val="tx1"/>
              </a:solidFill>
              <a:latin typeface="Times New Roman" pitchFamily="18" charset="0"/>
              <a:ea typeface="+mn-ea"/>
              <a:cs typeface="+mn-cs"/>
            </a:endParaRPr>
          </a:p>
          <a:p>
            <a:endParaRPr lang="en-US" altLang="fr-FR" dirty="0"/>
          </a:p>
          <a:p>
            <a:endParaRPr lang="fr-FR" altLang="fr-FR" dirty="0"/>
          </a:p>
          <a:p>
            <a:endParaRPr lang="fr-FR" altLang="fr-FR" dirty="0"/>
          </a:p>
          <a:p>
            <a:endParaRPr lang="fr-FR" altLang="fr-FR" dirty="0"/>
          </a:p>
        </p:txBody>
      </p:sp>
      <p:sp>
        <p:nvSpPr>
          <p:cNvPr id="6144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D4CE8849-BB65-44AB-BD9A-8378B4A33051}" type="slidenum">
              <a:rPr lang="fr-FR" altLang="fr-FR" sz="1200" smtClean="0">
                <a:latin typeface="Times New Roman" panose="02020603050405020304" pitchFamily="18" charset="0"/>
              </a:rPr>
              <a:pPr/>
              <a:t>20</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1464083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a:xfrm>
            <a:off x="917575" y="744538"/>
            <a:ext cx="4962525" cy="3722687"/>
          </a:xfrm>
          <a:ln/>
        </p:spPr>
      </p:sp>
      <p:sp>
        <p:nvSpPr>
          <p:cNvPr id="5734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fr-FR" sz="1000" b="1" kern="1200" dirty="0">
                <a:solidFill>
                  <a:schemeClr val="tx1"/>
                </a:solidFill>
                <a:latin typeface="Times New Roman" pitchFamily="18" charset="0"/>
                <a:ea typeface="+mn-ea"/>
                <a:cs typeface="+mn-cs"/>
              </a:rPr>
              <a:t>L'avantage d'une cohorte prospective est qu'elle permet de réaliser une mesure très précises du critère de jugement </a:t>
            </a:r>
          </a:p>
          <a:p>
            <a:endParaRPr kumimoji="1" lang="fr-FR" sz="1000" kern="1200" dirty="0">
              <a:solidFill>
                <a:schemeClr val="tx1"/>
              </a:solidFill>
              <a:latin typeface="Times New Roman" pitchFamily="18" charset="0"/>
              <a:ea typeface="+mn-ea"/>
              <a:cs typeface="+mn-cs"/>
            </a:endParaRPr>
          </a:p>
          <a:p>
            <a:r>
              <a:rPr lang="fr-FR" sz="1000" dirty="0"/>
              <a:t>Dans la section matériels et méthodes o</a:t>
            </a:r>
            <a:r>
              <a:rPr kumimoji="1" lang="fr-FR" sz="1000" kern="1200" dirty="0">
                <a:solidFill>
                  <a:schemeClr val="tx1"/>
                </a:solidFill>
                <a:latin typeface="Times New Roman" pitchFamily="18" charset="0"/>
                <a:ea typeface="+mn-ea"/>
                <a:cs typeface="+mn-cs"/>
              </a:rPr>
              <a:t>n doit trouver dans l'article la </a:t>
            </a:r>
            <a:r>
              <a:rPr kumimoji="1" lang="fr-FR" sz="1000" b="1" kern="1200" dirty="0">
                <a:solidFill>
                  <a:schemeClr val="tx1"/>
                </a:solidFill>
                <a:latin typeface="Times New Roman" pitchFamily="18" charset="0"/>
                <a:ea typeface="+mn-ea"/>
                <a:cs typeface="+mn-cs"/>
              </a:rPr>
              <a:t>définition</a:t>
            </a:r>
            <a:r>
              <a:rPr kumimoji="1" lang="fr-FR" sz="1000" kern="1200" dirty="0">
                <a:solidFill>
                  <a:schemeClr val="tx1"/>
                </a:solidFill>
                <a:latin typeface="Times New Roman" pitchFamily="18" charset="0"/>
                <a:ea typeface="+mn-ea"/>
                <a:cs typeface="+mn-cs"/>
              </a:rPr>
              <a:t> du critère de jugement qui doit reposer chaque fois que possible sur la définition </a:t>
            </a:r>
            <a:r>
              <a:rPr kumimoji="1" lang="fr-FR" sz="1000" b="1" kern="1200" dirty="0">
                <a:solidFill>
                  <a:schemeClr val="tx1"/>
                </a:solidFill>
                <a:latin typeface="Times New Roman" pitchFamily="18" charset="0"/>
                <a:ea typeface="+mn-ea"/>
                <a:cs typeface="+mn-cs"/>
              </a:rPr>
              <a:t>validée</a:t>
            </a:r>
            <a:r>
              <a:rPr kumimoji="1" lang="fr-FR" sz="1000" kern="1200" dirty="0">
                <a:solidFill>
                  <a:schemeClr val="tx1"/>
                </a:solidFill>
                <a:latin typeface="Times New Roman" pitchFamily="18" charset="0"/>
                <a:ea typeface="+mn-ea"/>
                <a:cs typeface="+mn-cs"/>
              </a:rPr>
              <a:t> par les sociétés savantes au moment où a été réalisée l'étude</a:t>
            </a:r>
            <a:r>
              <a:rPr kumimoji="1" lang="fr-FR" sz="1000" kern="1200" baseline="0" dirty="0">
                <a:solidFill>
                  <a:schemeClr val="tx1"/>
                </a:solidFill>
                <a:latin typeface="Times New Roman" pitchFamily="18" charset="0"/>
                <a:ea typeface="+mn-ea"/>
                <a:cs typeface="+mn-cs"/>
              </a:rPr>
              <a:t> </a:t>
            </a:r>
            <a:r>
              <a:rPr kumimoji="1" lang="fr-FR" sz="1000" kern="1200" dirty="0">
                <a:solidFill>
                  <a:schemeClr val="tx1"/>
                </a:solidFill>
                <a:latin typeface="Times New Roman" pitchFamily="18" charset="0"/>
                <a:ea typeface="+mn-ea"/>
                <a:cs typeface="+mn-cs"/>
              </a:rPr>
              <a:t>(par exemple la définition de pathologies telles que le diabète, l'infarctus, où la sclérose en plaques est complexe et repose sur plusieurs caractéristiques cliniques et/ou biologiques et/ou radiologiques,</a:t>
            </a:r>
            <a:r>
              <a:rPr kumimoji="1" lang="fr-FR" sz="1000" kern="1200" baseline="0" dirty="0">
                <a:solidFill>
                  <a:schemeClr val="tx1"/>
                </a:solidFill>
                <a:latin typeface="Times New Roman" pitchFamily="18" charset="0"/>
                <a:ea typeface="+mn-ea"/>
                <a:cs typeface="+mn-cs"/>
              </a:rPr>
              <a:t> cette définition peut </a:t>
            </a:r>
            <a:r>
              <a:rPr kumimoji="1" lang="fr-FR" sz="1000" kern="1200" dirty="0">
                <a:solidFill>
                  <a:schemeClr val="tx1"/>
                </a:solidFill>
                <a:latin typeface="Times New Roman" pitchFamily="18" charset="0"/>
                <a:ea typeface="+mn-ea"/>
                <a:cs typeface="+mn-cs"/>
              </a:rPr>
              <a:t>évoluer au cours du temps avec l’amélioration des connaissances et des techniques)</a:t>
            </a:r>
          </a:p>
          <a:p>
            <a:endParaRPr kumimoji="1" lang="fr-FR" sz="1000" kern="1200" dirty="0">
              <a:solidFill>
                <a:schemeClr val="tx1"/>
              </a:solidFill>
              <a:latin typeface="Times New Roman" pitchFamily="18" charset="0"/>
              <a:ea typeface="+mn-ea"/>
              <a:cs typeface="+mn-cs"/>
            </a:endParaRPr>
          </a:p>
          <a:p>
            <a:r>
              <a:rPr kumimoji="1" lang="fr-FR" sz="1000" b="1" kern="1200" dirty="0">
                <a:solidFill>
                  <a:schemeClr val="tx1"/>
                </a:solidFill>
                <a:latin typeface="Times New Roman" pitchFamily="18" charset="0"/>
                <a:ea typeface="+mn-ea"/>
                <a:cs typeface="+mn-cs"/>
              </a:rPr>
              <a:t>L’outil (instrument)</a:t>
            </a:r>
            <a:r>
              <a:rPr kumimoji="1" lang="fr-FR" sz="1000" b="1" kern="1200" baseline="0" dirty="0">
                <a:solidFill>
                  <a:schemeClr val="tx1"/>
                </a:solidFill>
                <a:latin typeface="Times New Roman" pitchFamily="18" charset="0"/>
                <a:ea typeface="+mn-ea"/>
                <a:cs typeface="+mn-cs"/>
              </a:rPr>
              <a:t> </a:t>
            </a:r>
            <a:r>
              <a:rPr kumimoji="1" lang="fr-FR" sz="1000" b="1" kern="1200" dirty="0">
                <a:solidFill>
                  <a:schemeClr val="tx1"/>
                </a:solidFill>
                <a:latin typeface="Times New Roman" pitchFamily="18" charset="0"/>
                <a:ea typeface="+mn-ea"/>
                <a:cs typeface="+mn-cs"/>
              </a:rPr>
              <a:t>de mesure doit être validé et on doit connaître sa reproductibilité et son exactitude</a:t>
            </a:r>
            <a:r>
              <a:rPr kumimoji="1" lang="fr-FR" sz="1000" kern="1200" dirty="0">
                <a:solidFill>
                  <a:schemeClr val="tx1"/>
                </a:solidFill>
                <a:latin typeface="Times New Roman" pitchFamily="18" charset="0"/>
                <a:ea typeface="+mn-ea"/>
                <a:cs typeface="+mn-cs"/>
              </a:rPr>
              <a:t>.</a:t>
            </a:r>
            <a:r>
              <a:rPr kumimoji="1" lang="fr-FR" sz="1000" kern="1200" baseline="0" dirty="0">
                <a:solidFill>
                  <a:schemeClr val="tx1"/>
                </a:solidFill>
                <a:latin typeface="Times New Roman" pitchFamily="18" charset="0"/>
                <a:ea typeface="+mn-ea"/>
                <a:cs typeface="+mn-cs"/>
              </a:rPr>
              <a:t> </a:t>
            </a:r>
          </a:p>
          <a:p>
            <a:endParaRPr kumimoji="1" lang="fr-FR" sz="1000" kern="1200" baseline="0" dirty="0">
              <a:solidFill>
                <a:schemeClr val="tx1"/>
              </a:solidFill>
              <a:latin typeface="Times New Roman" pitchFamily="18" charset="0"/>
              <a:ea typeface="+mn-ea"/>
              <a:cs typeface="+mn-cs"/>
            </a:endParaRPr>
          </a:p>
          <a:p>
            <a:r>
              <a:rPr kumimoji="1" lang="fr-FR" sz="1000" kern="1200" dirty="0">
                <a:solidFill>
                  <a:schemeClr val="tx1"/>
                </a:solidFill>
                <a:latin typeface="Times New Roman" pitchFamily="18" charset="0"/>
                <a:ea typeface="+mn-ea"/>
                <a:cs typeface="+mn-cs"/>
              </a:rPr>
              <a:t>Dans notre exemple on doit trouver dans la section matériel et méthodes quels critères ont été utilisés pour faire le diagnostic de mort subite du nourrisson par rapport à d'autres causes de décès, ainsi que les méthodes de recueil de</a:t>
            </a:r>
            <a:r>
              <a:rPr kumimoji="1" lang="fr-FR" sz="1000" kern="1200" baseline="0" dirty="0">
                <a:solidFill>
                  <a:schemeClr val="tx1"/>
                </a:solidFill>
                <a:latin typeface="Times New Roman" pitchFamily="18" charset="0"/>
                <a:ea typeface="+mn-ea"/>
                <a:cs typeface="+mn-cs"/>
              </a:rPr>
              <a:t> la </a:t>
            </a:r>
            <a:r>
              <a:rPr kumimoji="1" lang="fr-FR" sz="1000" kern="1200" dirty="0">
                <a:solidFill>
                  <a:schemeClr val="tx1"/>
                </a:solidFill>
                <a:latin typeface="Times New Roman" pitchFamily="18" charset="0"/>
                <a:ea typeface="+mn-ea"/>
                <a:cs typeface="+mn-cs"/>
              </a:rPr>
              <a:t>mesure (appel des parents, consultation des registres hospitaliers, consultation des registres nationaux des décès etc.) et le type de variable qui correspond à cette mesure (ici il s'agit d'une variable binaire : MSN oui/ non)</a:t>
            </a:r>
          </a:p>
          <a:p>
            <a:r>
              <a:rPr kumimoji="1" lang="fr-FR" sz="1000" kern="1200" dirty="0">
                <a:solidFill>
                  <a:schemeClr val="tx1"/>
                </a:solidFill>
                <a:latin typeface="Times New Roman" pitchFamily="18" charset="0"/>
                <a:ea typeface="+mn-ea"/>
                <a:cs typeface="+mn-cs"/>
              </a:rPr>
              <a:t>Dans notre exemple le décès par mort subite a été « mesuré » par une autopsie systématique. Néanmoins on ne nous dit pas si l’autopsie a été faite selon des règles standardisées pour éliminer d’autres cause de décès que la MSN.</a:t>
            </a:r>
          </a:p>
          <a:p>
            <a:endParaRPr kumimoji="1" lang="fr-FR" sz="1000" kern="1200" dirty="0">
              <a:solidFill>
                <a:schemeClr val="tx1"/>
              </a:solidFill>
              <a:latin typeface="Times New Roman" pitchFamily="18" charset="0"/>
              <a:ea typeface="+mn-ea"/>
              <a:cs typeface="+mn-cs"/>
            </a:endParaRPr>
          </a:p>
          <a:p>
            <a:r>
              <a:rPr kumimoji="1" lang="fr-FR" sz="1000" kern="1200" dirty="0">
                <a:solidFill>
                  <a:schemeClr val="tx1"/>
                </a:solidFill>
                <a:latin typeface="Times New Roman" pitchFamily="18" charset="0"/>
                <a:ea typeface="+mn-ea"/>
                <a:cs typeface="+mn-cs"/>
              </a:rPr>
              <a:t>La mesure doit être standardisée c'est-à-dire reposer sur les mêmes outils de mesure dans tous les centres et faite dans les mêmes conditions afin d'éviter un biais de mesure qui pourrait être différent selon les centres ou selon les professionnels qui effectuent les mesures.</a:t>
            </a:r>
          </a:p>
          <a:p>
            <a:r>
              <a:rPr kumimoji="1" lang="fr-FR" sz="1000" kern="1200" dirty="0">
                <a:solidFill>
                  <a:schemeClr val="tx1"/>
                </a:solidFill>
                <a:latin typeface="Times New Roman" pitchFamily="18" charset="0"/>
                <a:ea typeface="+mn-ea"/>
                <a:cs typeface="+mn-cs"/>
              </a:rPr>
              <a:t>L'évaluateur, c'est-à-dire le professionnel qui effectue la mesure du critère de jugement, doit être en insu de l'exposition afin de réduire le risque de biais de mesure différentiel. </a:t>
            </a:r>
          </a:p>
          <a:p>
            <a:pPr marL="0" indent="0">
              <a:buFontTx/>
              <a:buNone/>
            </a:pPr>
            <a:endParaRPr lang="en-US" altLang="fr-FR" sz="10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sz="1000" i="1" dirty="0"/>
              <a:t>“</a:t>
            </a:r>
            <a:r>
              <a:rPr lang="en-US" sz="1000" i="1" dirty="0"/>
              <a:t>All infants dying suddenly and unexpectedly in Tasmania during study period underwent a postmortem examination by a hospital pathologist. Toxicological and bacteriological studies were done routinely.</a:t>
            </a:r>
            <a:r>
              <a:rPr lang="en-US" altLang="fr-FR" sz="1000" dirty="0"/>
              <a:t>“</a:t>
            </a:r>
          </a:p>
          <a:p>
            <a:endParaRPr lang="en-US" altLang="fr-FR" dirty="0"/>
          </a:p>
          <a:p>
            <a:endParaRPr lang="en-US" altLang="fr-FR" dirty="0"/>
          </a:p>
        </p:txBody>
      </p:sp>
      <p:sp>
        <p:nvSpPr>
          <p:cNvPr id="5734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1759662D-FACF-4A36-8F70-553803990A6F}" type="slidenum">
              <a:rPr lang="fr-FR" altLang="fr-FR" sz="1200" smtClean="0">
                <a:latin typeface="Times New Roman" panose="02020603050405020304" pitchFamily="18" charset="0"/>
              </a:rPr>
              <a:pPr/>
              <a:t>21</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4184670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indent="0">
              <a:buNone/>
            </a:pPr>
            <a:r>
              <a:rPr lang="fr-FR" dirty="0"/>
              <a:t>La population source est une population conceptuelle définie par les critères d’inclusion et de non inclusion.</a:t>
            </a:r>
          </a:p>
          <a:p>
            <a:pPr marL="0" indent="0">
              <a:buNone/>
            </a:pPr>
            <a:r>
              <a:rPr lang="fr-FR" dirty="0"/>
              <a:t>Ici les enfants inclus étaient des </a:t>
            </a:r>
            <a:r>
              <a:rPr lang="fr-FR" dirty="0" err="1"/>
              <a:t>nouveaux-nés</a:t>
            </a:r>
            <a:r>
              <a:rPr lang="fr-FR" dirty="0"/>
              <a:t> de toutes les maternités de Tasmanie,</a:t>
            </a:r>
            <a:r>
              <a:rPr lang="fr-FR" baseline="0" dirty="0"/>
              <a:t> un état australien. Les enfants porteurs de maladies néonatales sévères ou de malformations congénitales n’ont pas été inclus dans l’étude.</a:t>
            </a:r>
          </a:p>
          <a:p>
            <a:pPr marL="0" indent="0">
              <a:buNone/>
            </a:pPr>
            <a:endParaRPr lang="fr-FR" dirty="0"/>
          </a:p>
          <a:p>
            <a:pPr marL="0" indent="0">
              <a:buNone/>
            </a:pPr>
            <a:r>
              <a:rPr lang="fr-FR" b="1" dirty="0"/>
              <a:t>Un </a:t>
            </a:r>
            <a:r>
              <a:rPr lang="fr-FR" b="1" baseline="0" dirty="0"/>
              <a:t>point essentiel concernant la population source, dans une étude de cohorte </a:t>
            </a:r>
            <a:r>
              <a:rPr lang="fr-FR" baseline="0" dirty="0"/>
              <a:t>: </a:t>
            </a:r>
            <a:r>
              <a:rPr lang="fr-FR" b="1" baseline="0" dirty="0"/>
              <a:t>les sujets qui entrent dans une étude de cohorte sont indemnes de la maladie étudiée (c’est-à-dire du critère de jugement). Donc toute cohorte doit avoir comme critère de non inclusion la présence de la maladie étudiée ou de symptômes pouvant l’évoquer</a:t>
            </a:r>
          </a:p>
          <a:p>
            <a:pPr marL="0" indent="0">
              <a:buNone/>
            </a:pPr>
            <a:r>
              <a:rPr lang="fr-FR" baseline="0" dirty="0"/>
              <a:t>Dans notre étude ou la mort subite est le critère de jugement, ce n’est pas un problème les enfants sont évidemment vivants quand ils entrent dans l’étude!!!</a:t>
            </a:r>
          </a:p>
          <a:p>
            <a:pPr marL="0" indent="0">
              <a:buNone/>
            </a:pPr>
            <a:r>
              <a:rPr lang="fr-FR" baseline="0" dirty="0"/>
              <a:t>Mais dans les cohortes où le CJ n’est pas le décès, il faut identifier de quelle façon les auteurs se sont assurés que les personnes étaient indemnes de la maladie avant de rentrer dans la cohorte. Les cohortes étant souvent composées de centaines voire de milliers de personnes il est inenvisageable de faire des examen très poussés pour éliminer le diagnostic au départ ainsi cette élimination repose en général simplement sur un questionnaire. </a:t>
            </a:r>
            <a:r>
              <a:rPr lang="fr-FR" b="1" baseline="0" dirty="0"/>
              <a:t>Cette caractéristique vous permettra à tous les coups de distinguer une étude de cohorte d’une étude cas-témoins+++</a:t>
            </a:r>
          </a:p>
          <a:p>
            <a:pPr marL="0" indent="0">
              <a:buNone/>
            </a:pPr>
            <a:r>
              <a:rPr lang="fr-FR" baseline="0" dirty="0"/>
              <a:t>Par exemple dans une étude de cohorte sur la recherche d’une association entre prise de contraceptifs oraux et risque de cancer du sein il faudrait s’assurer que les femmes n’ont pas eu de cancer du sein lorsqu’elles entrent dans la cohorte et ceci sera fait par un simple questionnaire.</a:t>
            </a:r>
          </a:p>
          <a:p>
            <a:pPr marL="0" indent="0">
              <a:buNone/>
            </a:pPr>
            <a:endParaRPr lang="fr-FR" baseline="0" dirty="0"/>
          </a:p>
          <a:p>
            <a:pPr marL="0" indent="0">
              <a:buNone/>
            </a:pPr>
            <a:r>
              <a:rPr lang="fr-FR" baseline="0" dirty="0"/>
              <a:t>La population source dans notre étude est celle des </a:t>
            </a:r>
            <a:r>
              <a:rPr lang="fr-FR" baseline="0" dirty="0" err="1"/>
              <a:t>nouveaux-nés</a:t>
            </a:r>
            <a:r>
              <a:rPr lang="fr-FR" baseline="0" dirty="0"/>
              <a:t> en bonne santé âgés de 3 à 24 mois</a:t>
            </a:r>
          </a:p>
          <a:p>
            <a:pPr marL="0" indent="0">
              <a:buNone/>
            </a:pPr>
            <a:r>
              <a:rPr lang="fr-FR" baseline="0" dirty="0"/>
              <a:t>La population étudiée est une population (ou plutôt un échantillon de population) réelle : celle des </a:t>
            </a:r>
            <a:r>
              <a:rPr lang="fr-FR" baseline="0" dirty="0" err="1"/>
              <a:t>nouveaux-nés</a:t>
            </a:r>
            <a:r>
              <a:rPr lang="fr-FR" baseline="0" dirty="0"/>
              <a:t> nés dans la région de l’étude, et pendant la période d’inclusion de l’étude, dont les parents acceptent de participer </a:t>
            </a:r>
            <a:r>
              <a:rPr lang="fr-FR" baseline="0" dirty="0" err="1"/>
              <a:t>etc</a:t>
            </a:r>
            <a:r>
              <a:rPr lang="fr-FR" baseline="0" dirty="0"/>
              <a:t>,,, elle est décrite dans la section résultats. C’est à l’origine de ce qu’on appelle les fluctuations d’échantillonnages qui font que les résultats peuvent varier d’une étude à une autre du fait que les échantillons étudiés n’ont pas tout à fait les même caractéristiques et ceci même si les critères d’inclusion et de non-inclusion sont identiques,</a:t>
            </a:r>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22</a:t>
            </a:fld>
            <a:endParaRPr lang="fr-FR" altLang="fr-FR"/>
          </a:p>
        </p:txBody>
      </p:sp>
    </p:spTree>
    <p:extLst>
      <p:ext uri="{BB962C8B-B14F-4D97-AF65-F5344CB8AC3E}">
        <p14:creationId xmlns:p14="http://schemas.microsoft.com/office/powerpoint/2010/main" val="4223813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r>
              <a:rPr lang="fr-FR" dirty="0"/>
              <a:t>V</a:t>
            </a:r>
            <a:r>
              <a:rPr lang="fr-FR" i="1" dirty="0"/>
              <a:t>oici l’exemple d’une étude de cohorte dont la question de recherche est la suivante : les enfants dont la mère a été infectée par un parasite : une filaire de Bancroft pendant la grossesse sont-ils plus susceptibles de développer une telle infection au cours de la petite enfance?</a:t>
            </a:r>
          </a:p>
          <a:p>
            <a:endParaRPr lang="fr-FR" dirty="0"/>
          </a:p>
          <a:p>
            <a:r>
              <a:rPr lang="fr-FR" dirty="0"/>
              <a:t>Le flowchart permet de voir toutes les étapes de screening de la population, </a:t>
            </a:r>
            <a:r>
              <a:rPr lang="fr-FR" b="1" dirty="0"/>
              <a:t>depuis la population source  jusqu’à la population réellement incluse dans l’étude (population étudiée)</a:t>
            </a:r>
          </a:p>
          <a:p>
            <a:r>
              <a:rPr lang="fr-FR" dirty="0"/>
              <a:t>Elle permet aussi de voir, au sein de la population étudiée, sur combien de participants porte finalement l’analyse ce qui </a:t>
            </a:r>
            <a:r>
              <a:rPr lang="fr-FR" b="1" dirty="0"/>
              <a:t>permet de voir le nombre des « perdus de vue » c’est-à-dire de données manquantes</a:t>
            </a:r>
          </a:p>
          <a:p>
            <a:endParaRPr lang="fr-FR" b="1" dirty="0"/>
          </a:p>
          <a:p>
            <a:r>
              <a:rPr lang="fr-FR" b="0" dirty="0"/>
              <a:t>Dans le cas de cette étude, on observe que </a:t>
            </a:r>
            <a:r>
              <a:rPr lang="fr-FR" b="1" dirty="0"/>
              <a:t>101 enfants sur 158 ne sont pas analysés du fait de données manquantes </a:t>
            </a:r>
            <a:r>
              <a:rPr lang="fr-FR" b="0" dirty="0"/>
              <a:t>: soit parce qu'ils sont réellement perdus de vue (25), soit </a:t>
            </a:r>
            <a:r>
              <a:rPr lang="fr-FR" b="0" dirty="0" err="1"/>
              <a:t>parcequ’ils</a:t>
            </a:r>
            <a:r>
              <a:rPr lang="fr-FR" b="0" dirty="0"/>
              <a:t> refusent de participer (6), sont décédés (2) ont déménagé (17) ou n’ont pas eu les analyses biologiques qui permettent d’établir le diagnostic de filariose de Bancroft avec précision (51).</a:t>
            </a:r>
          </a:p>
          <a:p>
            <a:r>
              <a:rPr lang="fr-FR" b="1" dirty="0"/>
              <a:t>Donc les résultats portent seulement sur 57 enfants. Ceci a deux conséquences possibles </a:t>
            </a:r>
            <a:r>
              <a:rPr lang="fr-FR" b="0" dirty="0"/>
              <a:t>:</a:t>
            </a:r>
          </a:p>
          <a:p>
            <a:pPr marL="228600" indent="-228600">
              <a:buAutoNum type="arabicParenR"/>
            </a:pPr>
            <a:r>
              <a:rPr lang="fr-FR" b="0" dirty="0"/>
              <a:t>La première conséquence est en fait </a:t>
            </a:r>
            <a:r>
              <a:rPr lang="fr-FR" b="1" dirty="0"/>
              <a:t>certaine</a:t>
            </a:r>
            <a:r>
              <a:rPr lang="fr-FR" b="0" dirty="0"/>
              <a:t>, c’est la réduction de la taille d’échantillon ce qui entraine une </a:t>
            </a:r>
            <a:r>
              <a:rPr lang="fr-FR" b="1" dirty="0"/>
              <a:t>diminution de la puissance statistique </a:t>
            </a:r>
            <a:r>
              <a:rPr lang="fr-FR" b="0" dirty="0"/>
              <a:t>c’</a:t>
            </a:r>
            <a:r>
              <a:rPr lang="fr-FR" b="0" dirty="0" err="1"/>
              <a:t>est-à</a:t>
            </a:r>
            <a:r>
              <a:rPr lang="fr-FR" b="0" dirty="0"/>
              <a:t> dire la diminution de la capacité de montrer une association même si elle existe vraiment</a:t>
            </a:r>
          </a:p>
          <a:p>
            <a:pPr marL="228600" indent="-228600">
              <a:buAutoNum type="arabicParenR"/>
            </a:pPr>
            <a:r>
              <a:rPr lang="fr-FR" b="0" dirty="0"/>
              <a:t>La deuxième est la </a:t>
            </a:r>
            <a:r>
              <a:rPr lang="fr-FR" b="1" dirty="0"/>
              <a:t>possibilité</a:t>
            </a:r>
            <a:r>
              <a:rPr lang="fr-FR" b="0" dirty="0"/>
              <a:t> d’avoir dans l’étude un </a:t>
            </a:r>
            <a:r>
              <a:rPr lang="fr-FR" b="1" dirty="0"/>
              <a:t>biais de sélection au cours du suivi </a:t>
            </a:r>
            <a:r>
              <a:rPr lang="fr-FR" b="0" dirty="0"/>
              <a:t>puisqu’au cours du suivi 101 enfant sur 158 sont « perdus de vue » ceci peut entrainer une erreur dans l’estimation de l’association entre FDR et critère de jugement si ce biais est différentiel, c’</a:t>
            </a:r>
            <a:r>
              <a:rPr lang="fr-FR" b="0" dirty="0" err="1"/>
              <a:t>est-à</a:t>
            </a:r>
            <a:r>
              <a:rPr lang="fr-FR" b="0" dirty="0"/>
              <a:t> dire si les perdus de vue concernent particulièrement un sous-groupe, par exemple on pourra conclure à tort qu’il existe une augmentation du risque chez les enfants exposés (mère infectée) si les enfants exposés qui développent ensuite la maladie ont plus de chances d’être suivis dans la cohorte que les enfants exposés qui ne développent pas la maladie </a:t>
            </a:r>
          </a:p>
          <a:p>
            <a:pPr marL="0" indent="0">
              <a:buNone/>
            </a:pPr>
            <a:endParaRPr lang="fr-FR" b="0" dirty="0"/>
          </a:p>
          <a:p>
            <a:pPr marL="0" indent="0">
              <a:buNone/>
            </a:pPr>
            <a:r>
              <a:rPr lang="fr-FR" b="0" dirty="0"/>
              <a:t>Il est donc essentiel que vous vérifiez ce point en lisant attentivement le flow chart quand il est présent ou en l’absence de flowchart (dont vous devrez savoir dire que c’est un défaut de l’étude), en comparant les nombre de personnes incluses au nombre de personnes finalement analysées dans les tableaux</a:t>
            </a:r>
          </a:p>
          <a:p>
            <a:endParaRPr lang="fr-FR" b="0" dirty="0"/>
          </a:p>
          <a:p>
            <a:r>
              <a:rPr lang="en-US" i="1" dirty="0"/>
              <a:t>Amongst 57 children included, 32 were born from infected mother and 25 from uninfected mother. Out of 32 children born to the infected mothers, 14 (43.7%) children have been found to acquire filarial infection during follow up. In contrast one out of 25 (4.7%) children born to the uninfected mothers has acquired filarial infection [Odds Ratio (OR) = 18.66, 95% CI: 2.2432 to 155.334, Z = 2.70, p = 0.0006]</a:t>
            </a:r>
            <a:endParaRPr lang="fr-FR" b="0" i="1" dirty="0"/>
          </a:p>
        </p:txBody>
      </p:sp>
      <p:sp>
        <p:nvSpPr>
          <p:cNvPr id="4" name="Espace réservé du numéro de diapositive 3"/>
          <p:cNvSpPr>
            <a:spLocks noGrp="1"/>
          </p:cNvSpPr>
          <p:nvPr>
            <p:ph type="sldNum" sz="quarter" idx="5"/>
          </p:nvPr>
        </p:nvSpPr>
        <p:spPr/>
        <p:txBody>
          <a:bodyPr/>
          <a:lstStyle/>
          <a:p>
            <a:pPr>
              <a:defRPr/>
            </a:pPr>
            <a:fld id="{7CE1236A-2CC6-4D2A-89D3-CD6B011127A2}" type="slidenum">
              <a:rPr lang="fr-FR" altLang="fr-FR" smtClean="0"/>
              <a:pPr>
                <a:defRPr/>
              </a:pPr>
              <a:t>23</a:t>
            </a:fld>
            <a:endParaRPr lang="fr-FR" altLang="fr-FR"/>
          </a:p>
        </p:txBody>
      </p:sp>
    </p:spTree>
    <p:extLst>
      <p:ext uri="{BB962C8B-B14F-4D97-AF65-F5344CB8AC3E}">
        <p14:creationId xmlns:p14="http://schemas.microsoft.com/office/powerpoint/2010/main" val="1461098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b="1" kern="1200" dirty="0">
                <a:solidFill>
                  <a:schemeClr val="tx1"/>
                </a:solidFill>
                <a:effectLst/>
                <a:latin typeface="Times New Roman" pitchFamily="18" charset="0"/>
                <a:ea typeface="+mn-ea"/>
                <a:cs typeface="+mn-cs"/>
              </a:rPr>
              <a:t>Le point 6 concerne les analyses statistiques, qui sont présentées dans la section matériel et méthode en deux parties, le calcul de la taille d'échantillon nécessaire et la présentation des méthodes utilisées pour les analyses </a:t>
            </a:r>
          </a:p>
          <a:p>
            <a:endParaRPr kumimoji="1" lang="fr-FR" sz="1200" kern="1200" dirty="0">
              <a:solidFill>
                <a:schemeClr val="tx1"/>
              </a:solidFill>
              <a:effectLst/>
              <a:latin typeface="Times New Roman" pitchFamily="18" charset="0"/>
              <a:ea typeface="+mn-ea"/>
              <a:cs typeface="+mn-cs"/>
            </a:endParaRPr>
          </a:p>
          <a:p>
            <a:r>
              <a:rPr kumimoji="1" lang="fr-FR" sz="1200" b="1" kern="1200" dirty="0">
                <a:solidFill>
                  <a:schemeClr val="tx1"/>
                </a:solidFill>
                <a:effectLst/>
                <a:latin typeface="Times New Roman" pitchFamily="18" charset="0"/>
                <a:ea typeface="+mn-ea"/>
                <a:cs typeface="+mn-cs"/>
              </a:rPr>
              <a:t>6.1 L’estimation de la taille d'échantillon </a:t>
            </a:r>
            <a:r>
              <a:rPr kumimoji="1" lang="fr-FR" sz="1200" kern="1200" dirty="0">
                <a:solidFill>
                  <a:schemeClr val="tx1"/>
                </a:solidFill>
                <a:effectLst/>
                <a:latin typeface="Times New Roman" pitchFamily="18" charset="0"/>
                <a:ea typeface="+mn-ea"/>
                <a:cs typeface="+mn-cs"/>
              </a:rPr>
              <a:t>nécessaire doit avoir été fait </a:t>
            </a:r>
            <a:r>
              <a:rPr kumimoji="1" lang="fr-FR" sz="1200" b="1" kern="1200" dirty="0">
                <a:solidFill>
                  <a:schemeClr val="tx1"/>
                </a:solidFill>
                <a:effectLst/>
                <a:latin typeface="Times New Roman" pitchFamily="18" charset="0"/>
                <a:ea typeface="+mn-ea"/>
                <a:cs typeface="+mn-cs"/>
              </a:rPr>
              <a:t>AVANT</a:t>
            </a:r>
            <a:r>
              <a:rPr kumimoji="1" lang="fr-FR" sz="1200" kern="1200" dirty="0">
                <a:solidFill>
                  <a:schemeClr val="tx1"/>
                </a:solidFill>
                <a:effectLst/>
                <a:latin typeface="Times New Roman" pitchFamily="18" charset="0"/>
                <a:ea typeface="+mn-ea"/>
                <a:cs typeface="+mn-cs"/>
              </a:rPr>
              <a:t> de démarrer l'étude pour s'assurer que l'on aura la </a:t>
            </a:r>
            <a:r>
              <a:rPr kumimoji="1" lang="fr-FR" sz="1200" b="1" kern="1200" dirty="0">
                <a:solidFill>
                  <a:schemeClr val="tx1"/>
                </a:solidFill>
                <a:effectLst/>
                <a:latin typeface="Times New Roman" pitchFamily="18" charset="0"/>
                <a:ea typeface="+mn-ea"/>
                <a:cs typeface="+mn-cs"/>
              </a:rPr>
              <a:t>puissance statistique suffisante </a:t>
            </a:r>
            <a:r>
              <a:rPr kumimoji="1" lang="fr-FR" sz="1200" kern="1200" dirty="0">
                <a:solidFill>
                  <a:schemeClr val="tx1"/>
                </a:solidFill>
                <a:effectLst/>
                <a:latin typeface="Times New Roman" pitchFamily="18" charset="0"/>
                <a:ea typeface="+mn-ea"/>
                <a:cs typeface="+mn-cs"/>
              </a:rPr>
              <a:t>pour </a:t>
            </a:r>
            <a:r>
              <a:rPr kumimoji="1" lang="fr-FR" sz="1200" b="1" kern="1200" dirty="0">
                <a:solidFill>
                  <a:schemeClr val="tx1"/>
                </a:solidFill>
                <a:effectLst/>
                <a:latin typeface="Times New Roman" pitchFamily="18" charset="0"/>
                <a:ea typeface="+mn-ea"/>
                <a:cs typeface="+mn-cs"/>
              </a:rPr>
              <a:t>répondre à la question de recherche</a:t>
            </a:r>
            <a:r>
              <a:rPr kumimoji="1" lang="fr-FR" sz="1200" kern="1200" dirty="0">
                <a:solidFill>
                  <a:schemeClr val="tx1"/>
                </a:solidFill>
                <a:effectLst/>
                <a:latin typeface="Times New Roman" pitchFamily="18" charset="0"/>
                <a:ea typeface="+mn-ea"/>
                <a:cs typeface="+mn-cs"/>
              </a:rPr>
              <a:t>. </a:t>
            </a:r>
          </a:p>
          <a:p>
            <a:endParaRPr kumimoji="1" lang="fr-FR" sz="120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6.2  Les </a:t>
            </a:r>
            <a:r>
              <a:rPr kumimoji="1" lang="fr-FR" sz="1200" b="1" kern="1200" dirty="0">
                <a:solidFill>
                  <a:schemeClr val="tx1"/>
                </a:solidFill>
                <a:effectLst/>
                <a:latin typeface="Times New Roman" pitchFamily="18" charset="0"/>
                <a:ea typeface="+mn-ea"/>
                <a:cs typeface="+mn-cs"/>
              </a:rPr>
              <a:t>méthodes statistiques utilisées pour les analyses </a:t>
            </a:r>
            <a:endParaRPr kumimoji="1" lang="fr-FR" sz="120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Dans cette section on trouve la </a:t>
            </a:r>
            <a:r>
              <a:rPr kumimoji="1" lang="fr-FR" sz="1200" b="1" kern="1200" dirty="0">
                <a:solidFill>
                  <a:schemeClr val="tx1"/>
                </a:solidFill>
                <a:effectLst/>
                <a:latin typeface="Times New Roman" pitchFamily="18" charset="0"/>
                <a:ea typeface="+mn-ea"/>
                <a:cs typeface="+mn-cs"/>
              </a:rPr>
              <a:t>description des tests statistiques et des mesures d’association utilisées pour estimer l’association entre le facteur de risque et le critère de jugement en comparant 2 groupes </a:t>
            </a:r>
            <a:r>
              <a:rPr kumimoji="1" lang="fr-FR" sz="1200" b="0" kern="1200" dirty="0">
                <a:solidFill>
                  <a:schemeClr val="tx1"/>
                </a:solidFill>
                <a:effectLst/>
                <a:latin typeface="Times New Roman" pitchFamily="18" charset="0"/>
                <a:ea typeface="+mn-ea"/>
                <a:cs typeface="+mn-cs"/>
              </a:rPr>
              <a:t>un groupe exposé et un groupe non-exposé</a:t>
            </a:r>
          </a:p>
          <a:p>
            <a:r>
              <a:rPr kumimoji="1" lang="fr-FR" sz="1200" b="0" kern="1200" dirty="0">
                <a:solidFill>
                  <a:schemeClr val="tx1"/>
                </a:solidFill>
                <a:effectLst/>
                <a:latin typeface="Times New Roman" pitchFamily="18" charset="0"/>
                <a:ea typeface="+mn-ea"/>
                <a:cs typeface="+mn-cs"/>
              </a:rPr>
              <a:t>P</a:t>
            </a:r>
            <a:r>
              <a:rPr kumimoji="1" lang="fr-FR" sz="1200" kern="1200" dirty="0">
                <a:solidFill>
                  <a:schemeClr val="tx1"/>
                </a:solidFill>
                <a:effectLst/>
                <a:latin typeface="Times New Roman" pitchFamily="18" charset="0"/>
                <a:ea typeface="+mn-ea"/>
                <a:cs typeface="+mn-cs"/>
              </a:rPr>
              <a:t>our comparer les groupes on utilise des </a:t>
            </a:r>
            <a:r>
              <a:rPr kumimoji="1" lang="fr-FR" sz="1200" b="1" kern="1200" dirty="0">
                <a:solidFill>
                  <a:schemeClr val="tx1"/>
                </a:solidFill>
                <a:effectLst/>
                <a:latin typeface="Times New Roman" pitchFamily="18" charset="0"/>
                <a:ea typeface="+mn-ea"/>
                <a:cs typeface="+mn-cs"/>
              </a:rPr>
              <a:t>tests statistiques ou des modèles de régression</a:t>
            </a:r>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24</a:t>
            </a:fld>
            <a:endParaRPr lang="fr-FR" altLang="fr-FR"/>
          </a:p>
        </p:txBody>
      </p:sp>
    </p:spTree>
    <p:extLst>
      <p:ext uri="{BB962C8B-B14F-4D97-AF65-F5344CB8AC3E}">
        <p14:creationId xmlns:p14="http://schemas.microsoft.com/office/powerpoint/2010/main" val="3106351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a:xfrm>
            <a:off x="917575" y="744538"/>
            <a:ext cx="4962525" cy="3722687"/>
          </a:xfrm>
          <a:ln/>
        </p:spPr>
      </p:sp>
      <p:sp>
        <p:nvSpPr>
          <p:cNvPr id="716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baseline="0" dirty="0"/>
              <a:t>les chercheurs doivent </a:t>
            </a:r>
            <a:r>
              <a:rPr lang="fr-FR" altLang="fr-FR" dirty="0"/>
              <a:t>estimer approximativement la taille de la cohorte</a:t>
            </a:r>
            <a:r>
              <a:rPr lang="fr-FR" altLang="fr-FR" baseline="0" dirty="0"/>
              <a:t> minimum pour être capable d’apporter une réponse à la question avec une puissance statistique suffisante </a:t>
            </a:r>
            <a:r>
              <a:rPr lang="fr-FR" altLang="fr-FR" dirty="0"/>
              <a:t>et</a:t>
            </a:r>
            <a:r>
              <a:rPr lang="fr-FR" altLang="fr-FR" baseline="0" dirty="0"/>
              <a:t> présenter ce calcul dans la section matériel et méthode de l’article</a:t>
            </a:r>
            <a:r>
              <a:rPr lang="fr-FR" altLang="fr-FR" dirty="0"/>
              <a:t>.</a:t>
            </a:r>
          </a:p>
          <a:p>
            <a:endParaRPr lang="fr-FR" altLang="fr-FR" dirty="0"/>
          </a:p>
          <a:p>
            <a:r>
              <a:rPr lang="fr-FR" altLang="fr-FR" b="1" dirty="0"/>
              <a:t>Dans une étude de cohorte il repose sur</a:t>
            </a:r>
          </a:p>
          <a:p>
            <a:pPr marL="171450" indent="-171450">
              <a:buFontTx/>
              <a:buChar char="-"/>
            </a:pPr>
            <a:r>
              <a:rPr lang="fr-FR" altLang="fr-FR" b="1" dirty="0"/>
              <a:t>L’estimation </a:t>
            </a:r>
            <a:r>
              <a:rPr lang="fr-FR" altLang="fr-FR" b="1" i="1" dirty="0"/>
              <a:t>a priori </a:t>
            </a:r>
            <a:r>
              <a:rPr lang="fr-FR" altLang="fr-FR" b="0" dirty="0"/>
              <a:t>du</a:t>
            </a:r>
            <a:r>
              <a:rPr lang="fr-FR" altLang="fr-FR" b="0" baseline="0" dirty="0"/>
              <a:t> </a:t>
            </a:r>
            <a:r>
              <a:rPr lang="fr-FR" altLang="fr-FR" b="1" baseline="0" dirty="0"/>
              <a:t>risque de base de </a:t>
            </a:r>
            <a:r>
              <a:rPr lang="fr-FR" altLang="fr-FR" b="1" dirty="0"/>
              <a:t>l’événement de santé étudié</a:t>
            </a:r>
            <a:r>
              <a:rPr lang="fr-FR" altLang="fr-FR" b="1" baseline="0" dirty="0"/>
              <a:t> </a:t>
            </a:r>
            <a:r>
              <a:rPr lang="fr-FR" altLang="fr-FR" b="0" baseline="0" dirty="0"/>
              <a:t>c’est-à-dire la fréquence de </a:t>
            </a:r>
            <a:r>
              <a:rPr lang="fr-FR" altLang="fr-FR" dirty="0"/>
              <a:t>l’événement de santé (=du critère de jugement) dans la population non exposée d’après les données de la littérature et de registres</a:t>
            </a:r>
            <a:r>
              <a:rPr lang="fr-FR" altLang="fr-FR" baseline="0" dirty="0"/>
              <a:t> </a:t>
            </a:r>
            <a:r>
              <a:rPr lang="fr-FR" altLang="fr-FR" dirty="0"/>
              <a:t>(dans notre exemple</a:t>
            </a:r>
            <a:r>
              <a:rPr lang="fr-FR" altLang="fr-FR" baseline="0" dirty="0"/>
              <a:t> c’est l’estimation de de la fréquence de la mort subite du nourrisson dans la population générale (une donnée qui est disponible dans le registre national des décès))</a:t>
            </a:r>
            <a:endParaRPr lang="fr-FR" altLang="fr-FR" dirty="0"/>
          </a:p>
          <a:p>
            <a:pPr marL="171450" indent="-171450">
              <a:buFontTx/>
              <a:buChar char="-"/>
            </a:pPr>
            <a:r>
              <a:rPr lang="fr-FR" altLang="fr-FR" b="1" dirty="0"/>
              <a:t>L’estimation </a:t>
            </a:r>
            <a:r>
              <a:rPr lang="fr-FR" altLang="fr-FR" b="1" i="1" dirty="0"/>
              <a:t>a priori </a:t>
            </a:r>
            <a:r>
              <a:rPr lang="fr-FR" altLang="fr-FR" b="1" dirty="0"/>
              <a:t>de la force de la relation entre le facteur de risque et l’événement de santé </a:t>
            </a:r>
            <a:r>
              <a:rPr lang="fr-FR" altLang="fr-FR" dirty="0"/>
              <a:t>(c’est-à-dire du </a:t>
            </a:r>
            <a:r>
              <a:rPr lang="fr-FR" altLang="fr-FR" b="1" dirty="0"/>
              <a:t>risque relatif) </a:t>
            </a:r>
            <a:r>
              <a:rPr lang="fr-FR" altLang="fr-FR" b="0" dirty="0"/>
              <a:t>d’après les données de</a:t>
            </a:r>
            <a:r>
              <a:rPr lang="fr-FR" altLang="fr-FR" b="0" baseline="0" dirty="0"/>
              <a:t> </a:t>
            </a:r>
            <a:r>
              <a:rPr lang="fr-FR" altLang="fr-FR" b="0" dirty="0"/>
              <a:t>la littérature et</a:t>
            </a:r>
            <a:r>
              <a:rPr lang="fr-FR" altLang="fr-FR" b="0" baseline="0" dirty="0"/>
              <a:t> d’études </a:t>
            </a:r>
            <a:r>
              <a:rPr lang="fr-FR" altLang="fr-FR" b="0" dirty="0"/>
              <a:t>précédentes (dans notre exemple le risque relatif de mort subite chez les enfants couchés sur le ventre par rapport aux nourrissons</a:t>
            </a:r>
            <a:r>
              <a:rPr lang="fr-FR" altLang="fr-FR" b="0" baseline="0" dirty="0"/>
              <a:t> couchés sur le dos ou sur le coté</a:t>
            </a:r>
            <a:r>
              <a:rPr lang="fr-FR" altLang="fr-FR" b="0" dirty="0"/>
              <a:t>)</a:t>
            </a:r>
          </a:p>
          <a:p>
            <a:pPr marL="171450" indent="-171450">
              <a:buFontTx/>
              <a:buChar char="-"/>
            </a:pPr>
            <a:r>
              <a:rPr lang="fr-FR" altLang="fr-FR" b="1" dirty="0"/>
              <a:t>L’estimation </a:t>
            </a:r>
            <a:r>
              <a:rPr lang="fr-FR" altLang="fr-FR" b="1" i="1" dirty="0"/>
              <a:t>a priori </a:t>
            </a:r>
            <a:r>
              <a:rPr lang="fr-FR" altLang="fr-FR" b="1" dirty="0"/>
              <a:t>de la probabilité d’être exposé </a:t>
            </a:r>
            <a:r>
              <a:rPr lang="fr-FR" altLang="fr-FR" dirty="0"/>
              <a:t>d’après les données de la littérature et d’études précédentes (dans notre exemple la proportion d’enfants couchés</a:t>
            </a:r>
            <a:r>
              <a:rPr lang="fr-FR" altLang="fr-FR" baseline="0" dirty="0"/>
              <a:t> </a:t>
            </a:r>
            <a:r>
              <a:rPr lang="fr-FR" altLang="fr-FR" dirty="0"/>
              <a:t>sur le ventre dans la population, donnée</a:t>
            </a:r>
            <a:r>
              <a:rPr lang="fr-FR" altLang="fr-FR" baseline="0" dirty="0"/>
              <a:t> très difficile à estimer d’ailleurs…</a:t>
            </a:r>
            <a:r>
              <a:rPr lang="fr-FR" altLang="fr-FR" dirty="0"/>
              <a:t>)</a:t>
            </a:r>
          </a:p>
          <a:p>
            <a:r>
              <a:rPr lang="fr-FR" altLang="fr-FR" b="0" dirty="0"/>
              <a:t>- </a:t>
            </a:r>
            <a:r>
              <a:rPr lang="fr-FR" altLang="fr-FR" b="1" dirty="0"/>
              <a:t>un choix de la valeur du risque </a:t>
            </a:r>
            <a:r>
              <a:rPr lang="fr-FR" altLang="fr-FR" b="1" dirty="0">
                <a:sym typeface="Symbol" panose="05050102010706020507" pitchFamily="18" charset="2"/>
              </a:rPr>
              <a:t></a:t>
            </a:r>
            <a:r>
              <a:rPr lang="fr-FR" altLang="fr-FR" dirty="0"/>
              <a:t>: en général on accepte un risque de 5% de conclure qu’un facteur augmente le risque de maladie alors que c’est faux</a:t>
            </a:r>
          </a:p>
          <a:p>
            <a:r>
              <a:rPr lang="fr-FR" altLang="fr-FR" b="1" dirty="0"/>
              <a:t>- un choix </a:t>
            </a:r>
            <a:r>
              <a:rPr lang="fr-FR" altLang="fr-FR" b="1" baseline="0" dirty="0"/>
              <a:t>de la valeur du r</a:t>
            </a:r>
            <a:r>
              <a:rPr lang="fr-FR" altLang="fr-FR" b="1" dirty="0"/>
              <a:t>isque </a:t>
            </a:r>
            <a:r>
              <a:rPr lang="fr-FR" altLang="fr-FR" b="1" dirty="0">
                <a:sym typeface="Symbol" panose="05050102010706020507" pitchFamily="18" charset="2"/>
              </a:rPr>
              <a:t> </a:t>
            </a:r>
            <a:r>
              <a:rPr lang="fr-FR" altLang="fr-FR" dirty="0"/>
              <a:t>: en général on accepte un risque de 10 à 20% de conclure que ce n’est pas un FDR alors que c’en est un  (</a:t>
            </a:r>
            <a:r>
              <a:rPr lang="fr-FR" altLang="fr-FR" b="1" dirty="0"/>
              <a:t>corolaire de la </a:t>
            </a:r>
            <a:r>
              <a:rPr lang="fr-FR" altLang="fr-FR" b="1" baseline="0" dirty="0"/>
              <a:t>p</a:t>
            </a:r>
            <a:r>
              <a:rPr lang="fr-FR" altLang="fr-FR" b="1" dirty="0"/>
              <a:t>uissance de l’étude = (1- </a:t>
            </a:r>
            <a:r>
              <a:rPr lang="fr-FR" altLang="fr-FR" b="1" dirty="0">
                <a:sym typeface="Symbol" panose="05050102010706020507" pitchFamily="18" charset="2"/>
              </a:rPr>
              <a:t></a:t>
            </a:r>
            <a:r>
              <a:rPr lang="fr-FR" altLang="fr-FR" b="1" dirty="0"/>
              <a:t>) : </a:t>
            </a:r>
            <a:r>
              <a:rPr lang="fr-FR" altLang="fr-FR" b="0" dirty="0"/>
              <a:t>la puissance de l’étude </a:t>
            </a:r>
            <a:r>
              <a:rPr lang="fr-FR" altLang="fr-FR" dirty="0"/>
              <a:t>augmente si le nombre de sujets (et/ou la durée de suivi) augmente.</a:t>
            </a:r>
          </a:p>
          <a:p>
            <a:pPr marL="0" indent="0">
              <a:buFont typeface="Symbol" panose="05050102010706020507" pitchFamily="18" charset="2"/>
              <a:buNone/>
            </a:pPr>
            <a:endParaRPr lang="en-US" altLang="fr-FR" dirty="0"/>
          </a:p>
          <a:p>
            <a:r>
              <a:rPr lang="fr-FR" altLang="fr-FR" dirty="0"/>
              <a:t>NB vous n’avez pas à connaitre la formule. </a:t>
            </a:r>
          </a:p>
          <a:p>
            <a:endParaRPr lang="fr-FR" alt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Reprenons l’exemple de la mort subite du nourrisson (MSN), lorsqu’en 1991 Terence Dwyer a décidé de conduire une étude de cohorte, l’incidence de la MSN était alors d’environ 4/1000 naissances/an en Australie (estimation du risque de base) et environ 30% des enfants étaient couchés sur le ventre (fréquence/prévalence de l’exposition), et selon des données préliminaires (études cas-témoins) on s’attendait à ce que la position de couchage ventrale multiplie le risque de MSN environ par 3 (estimation de la force de l’association). A partir de ces données et en choisissant un risque </a:t>
            </a:r>
            <a:r>
              <a:rPr lang="fr-FR" altLang="fr-FR" b="1" dirty="0">
                <a:sym typeface="Symbol" panose="05050102010706020507" pitchFamily="18" charset="2"/>
              </a:rPr>
              <a:t> </a:t>
            </a:r>
            <a:r>
              <a:rPr kumimoji="1" lang="fr-FR" sz="1200" kern="1200" dirty="0">
                <a:solidFill>
                  <a:schemeClr val="tx1"/>
                </a:solidFill>
                <a:effectLst/>
                <a:latin typeface="Times New Roman" pitchFamily="18" charset="0"/>
                <a:ea typeface="+mn-ea"/>
                <a:cs typeface="+mn-cs"/>
              </a:rPr>
              <a:t>de 5% et un risque </a:t>
            </a:r>
            <a:r>
              <a:rPr lang="fr-FR" altLang="fr-FR" b="1" dirty="0">
                <a:sym typeface="Symbol" panose="05050102010706020507" pitchFamily="18" charset="2"/>
              </a:rPr>
              <a:t> </a:t>
            </a:r>
            <a:r>
              <a:rPr kumimoji="1" lang="fr-FR" sz="1200" kern="1200" dirty="0">
                <a:solidFill>
                  <a:schemeClr val="tx1"/>
                </a:solidFill>
                <a:effectLst/>
                <a:latin typeface="Times New Roman" pitchFamily="18" charset="0"/>
                <a:ea typeface="+mn-ea"/>
                <a:cs typeface="+mn-cs"/>
              </a:rPr>
              <a:t>de 20%,  il a calculé grâce à une formule mathématique adaptée le nombre minimum de NRS qu’il fallait inclure dans l’étude pour avoir une puissance statistique de 80% pour conclure avec un assez bon niveau de confiance,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Le petit tableau que je vous ai mis sur la diapositive peut vous aider à mémoriser ce que représentent le risque </a:t>
            </a:r>
            <a:r>
              <a:rPr lang="fr-FR" altLang="fr-FR" b="1" dirty="0">
                <a:sym typeface="Symbol" panose="05050102010706020507" pitchFamily="18" charset="2"/>
              </a:rPr>
              <a:t> </a:t>
            </a:r>
            <a:r>
              <a:rPr kumimoji="1" lang="fr-FR" sz="1200" kern="1200" dirty="0">
                <a:solidFill>
                  <a:schemeClr val="tx1"/>
                </a:solidFill>
                <a:effectLst/>
                <a:latin typeface="Times New Roman" pitchFamily="18" charset="0"/>
                <a:ea typeface="+mn-ea"/>
                <a:cs typeface="+mn-cs"/>
              </a:rPr>
              <a:t>et le risque </a:t>
            </a:r>
            <a:r>
              <a:rPr lang="fr-FR" altLang="fr-FR" b="1" dirty="0">
                <a:sym typeface="Symbol" panose="05050102010706020507" pitchFamily="18" charset="2"/>
              </a:rPr>
              <a:t></a:t>
            </a:r>
            <a:endParaRPr kumimoji="1" lang="fr-FR"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(certains sites font maintenant le calcul pour vous comme https://www.openepi.com/Menu/OE_Menu.htm, ou https://biostatgv.sentiweb.fr/)</a:t>
            </a:r>
          </a:p>
          <a:p>
            <a:endParaRPr lang="fr-FR" altLang="fr-FR" dirty="0"/>
          </a:p>
        </p:txBody>
      </p:sp>
      <p:sp>
        <p:nvSpPr>
          <p:cNvPr id="7168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085E0E6A-BD2F-4F04-AAF1-C901A90989C3}" type="slidenum">
              <a:rPr lang="fr-FR" altLang="fr-FR" sz="1200" smtClean="0">
                <a:latin typeface="Times New Roman" panose="02020603050405020304" pitchFamily="18" charset="0"/>
              </a:rPr>
              <a:pPr/>
              <a:t>25</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1737743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t>Si vous voulez tester</a:t>
            </a:r>
            <a:r>
              <a:rPr lang="fr-FR" altLang="fr-FR" baseline="0" dirty="0"/>
              <a:t> de quelle façon la modification des paramètres ci-dessus impactent la taille de l’échantillon vous pouvez vous entrainer en allant sur </a:t>
            </a:r>
            <a:r>
              <a:rPr lang="fr-FR" dirty="0"/>
              <a:t>le site suivant qui calcule</a:t>
            </a:r>
            <a:r>
              <a:rPr lang="fr-FR" baseline="0" dirty="0"/>
              <a:t> le nombre de sujets nécessaires en fonction des hypothèses et choix méthodologiques que vous faites :</a:t>
            </a:r>
            <a:endParaRPr lang="fr-FR" dirty="0"/>
          </a:p>
          <a:p>
            <a:r>
              <a:rPr lang="fr-FR" dirty="0"/>
              <a:t>https://www.openepi.com/Menu/OE_Menu.htm (accueil du site)</a:t>
            </a:r>
          </a:p>
          <a:p>
            <a:r>
              <a:rPr lang="fr-FR" dirty="0"/>
              <a:t>http://www.openepi.com/SampleSize/SSCohort.htm (</a:t>
            </a:r>
            <a:r>
              <a:rPr lang="fr-FR" dirty="0" err="1"/>
              <a:t>sample</a:t>
            </a:r>
            <a:r>
              <a:rPr lang="fr-FR" dirty="0"/>
              <a:t> size des études de cohortes)</a:t>
            </a:r>
          </a:p>
          <a:p>
            <a:endParaRPr lang="fr-FR" dirty="0"/>
          </a:p>
          <a:p>
            <a:r>
              <a:rPr lang="fr-FR" dirty="0"/>
              <a:t>Correspondance</a:t>
            </a:r>
            <a:r>
              <a:rPr lang="fr-FR" baseline="0" dirty="0"/>
              <a:t> des termes utilisés sur le site avec ceux utilisés dans votre cours :</a:t>
            </a:r>
          </a:p>
          <a:p>
            <a:endParaRPr lang="fr-FR" dirty="0"/>
          </a:p>
          <a:p>
            <a:pPr marL="171450" indent="-171450">
              <a:buFont typeface="Arial" panose="020B0604020202020204" pitchFamily="34" charset="0"/>
              <a:buChar char="•"/>
            </a:pPr>
            <a:r>
              <a:rPr lang="fr-FR" dirty="0"/>
              <a:t>Risque de base du CJ chez les non-exposés : Percent of </a:t>
            </a:r>
            <a:r>
              <a:rPr lang="fr-FR" dirty="0" err="1"/>
              <a:t>unexposed</a:t>
            </a:r>
            <a:r>
              <a:rPr lang="fr-FR" dirty="0"/>
              <a:t> </a:t>
            </a:r>
            <a:r>
              <a:rPr lang="fr-FR" dirty="0" err="1"/>
              <a:t>with</a:t>
            </a:r>
            <a:r>
              <a:rPr lang="fr-FR" dirty="0"/>
              <a:t> </a:t>
            </a:r>
            <a:r>
              <a:rPr lang="fr-FR" dirty="0" err="1"/>
              <a:t>outcome</a:t>
            </a:r>
            <a:endParaRPr lang="fr-FR" dirty="0"/>
          </a:p>
          <a:p>
            <a:pPr marL="171450" indent="-171450">
              <a:buFont typeface="Arial" panose="020B0604020202020204" pitchFamily="34" charset="0"/>
              <a:buChar char="•"/>
            </a:pPr>
            <a:r>
              <a:rPr lang="fr-FR" dirty="0"/>
              <a:t>Risque Relatif attendu: </a:t>
            </a:r>
            <a:r>
              <a:rPr lang="fr-FR" dirty="0" err="1"/>
              <a:t>Risk</a:t>
            </a:r>
            <a:r>
              <a:rPr lang="fr-FR" dirty="0"/>
              <a:t>/</a:t>
            </a:r>
            <a:r>
              <a:rPr lang="fr-FR" dirty="0" err="1"/>
              <a:t>Prevalence</a:t>
            </a:r>
            <a:r>
              <a:rPr lang="fr-FR" dirty="0"/>
              <a:t> Ratio</a:t>
            </a:r>
          </a:p>
          <a:p>
            <a:pPr marL="342900" indent="-342900">
              <a:buFont typeface="Arial" panose="020B0604020202020204" pitchFamily="34" charset="0"/>
              <a:buChar char="•"/>
            </a:pPr>
            <a:r>
              <a:rPr lang="fr-FR" altLang="fr-FR" sz="2400" b="0" dirty="0">
                <a:solidFill>
                  <a:schemeClr val="accent6"/>
                </a:solidFill>
                <a:sym typeface="Symbol" charset="2"/>
              </a:rPr>
              <a:t></a:t>
            </a:r>
            <a:r>
              <a:rPr lang="fr-FR" altLang="fr-FR" sz="2400" b="0" dirty="0">
                <a:sym typeface="Symbol" charset="2"/>
              </a:rPr>
              <a:t> : </a:t>
            </a:r>
            <a:r>
              <a:rPr lang="fr-FR" altLang="fr-FR" sz="2400" b="0" dirty="0" err="1">
                <a:sym typeface="Symbol" charset="2"/>
              </a:rPr>
              <a:t>two-sided</a:t>
            </a:r>
            <a:r>
              <a:rPr lang="fr-FR" altLang="fr-FR" sz="2400" b="0" baseline="0" dirty="0">
                <a:sym typeface="Symbol" charset="2"/>
              </a:rPr>
              <a:t> confidence </a:t>
            </a:r>
            <a:r>
              <a:rPr lang="fr-FR" altLang="fr-FR" sz="2400" b="0" baseline="0" dirty="0" err="1">
                <a:sym typeface="Symbol" charset="2"/>
              </a:rPr>
              <a:t>level</a:t>
            </a:r>
            <a:r>
              <a:rPr lang="fr-FR" altLang="fr-FR" sz="2400" b="0" baseline="0" dirty="0">
                <a:sym typeface="Symbol" charset="2"/>
              </a:rPr>
              <a:t> </a:t>
            </a:r>
            <a:endParaRPr lang="fr-FR" altLang="fr-FR" sz="2400" b="0" dirty="0">
              <a:sym typeface="Symbol" charset="2"/>
            </a:endParaRPr>
          </a:p>
          <a:p>
            <a:pPr marL="342900" indent="-342900">
              <a:buFont typeface="Arial" panose="020B0604020202020204" pitchFamily="34" charset="0"/>
              <a:buChar char="•"/>
            </a:pPr>
            <a:r>
              <a:rPr lang="fr-FR" altLang="fr-FR" sz="2400" b="0" dirty="0">
                <a:solidFill>
                  <a:schemeClr val="accent6"/>
                </a:solidFill>
                <a:sym typeface="Symbol" charset="2"/>
              </a:rPr>
              <a:t> : Dans ce logiciel ce n’est pas le</a:t>
            </a:r>
            <a:r>
              <a:rPr lang="fr-FR" altLang="fr-FR" sz="2400" b="0" baseline="0" dirty="0">
                <a:solidFill>
                  <a:schemeClr val="accent6"/>
                </a:solidFill>
                <a:sym typeface="Symbol" charset="2"/>
              </a:rPr>
              <a:t> </a:t>
            </a:r>
            <a:r>
              <a:rPr lang="fr-FR" altLang="fr-FR" sz="2400" b="0" dirty="0">
                <a:solidFill>
                  <a:schemeClr val="accent6"/>
                </a:solidFill>
                <a:sym typeface="Symbol" charset="2"/>
              </a:rPr>
              <a:t> qu’on saisi</a:t>
            </a:r>
            <a:r>
              <a:rPr lang="fr-FR" altLang="fr-FR" sz="2400" b="0" baseline="0" dirty="0">
                <a:solidFill>
                  <a:schemeClr val="accent6"/>
                </a:solidFill>
                <a:sym typeface="Symbol" charset="2"/>
              </a:rPr>
              <a:t> mais la puissance : </a:t>
            </a:r>
            <a:r>
              <a:rPr lang="fr-FR" altLang="fr-FR" sz="2400" b="0" dirty="0">
                <a:solidFill>
                  <a:schemeClr val="accent6"/>
                </a:solidFill>
                <a:sym typeface="Symbol" charset="2"/>
              </a:rPr>
              <a:t> power (1-</a:t>
            </a:r>
            <a:r>
              <a:rPr lang="fr-FR" altLang="fr-FR" sz="1200" b="0" dirty="0">
                <a:solidFill>
                  <a:schemeClr val="accent6"/>
                </a:solidFill>
                <a:sym typeface="Symbol" charset="2"/>
              </a:rPr>
              <a:t>)</a:t>
            </a:r>
            <a:endParaRPr lang="fr-FR" b="0" dirty="0"/>
          </a:p>
          <a:p>
            <a:pPr marL="171450" indent="-171450">
              <a:buFont typeface="Arial" panose="020B0604020202020204" pitchFamily="34" charset="0"/>
              <a:buChar char="•"/>
            </a:pPr>
            <a:r>
              <a:rPr lang="fr-FR" b="0" dirty="0"/>
              <a:t>Probabilité d’être exposé : dans ce logiciel c’est l’inverse, le rapport des non-exposés sur les exposés qu’il faut saisir : Ratio</a:t>
            </a:r>
            <a:r>
              <a:rPr lang="fr-FR" b="0" baseline="0" dirty="0"/>
              <a:t> of </a:t>
            </a:r>
            <a:r>
              <a:rPr lang="fr-FR" b="0" baseline="0" dirty="0" err="1"/>
              <a:t>unexposed</a:t>
            </a:r>
            <a:r>
              <a:rPr lang="fr-FR" b="0" baseline="0" dirty="0"/>
              <a:t> to </a:t>
            </a:r>
            <a:r>
              <a:rPr lang="fr-FR" b="0" baseline="0" dirty="0" err="1"/>
              <a:t>exposed</a:t>
            </a:r>
            <a:endParaRPr lang="fr-FR" b="0"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26</a:t>
            </a:fld>
            <a:endParaRPr lang="fr-FR" altLang="fr-FR"/>
          </a:p>
        </p:txBody>
      </p:sp>
    </p:spTree>
    <p:extLst>
      <p:ext uri="{BB962C8B-B14F-4D97-AF65-F5344CB8AC3E}">
        <p14:creationId xmlns:p14="http://schemas.microsoft.com/office/powerpoint/2010/main" val="3964993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baseline="0" dirty="0"/>
              <a:t>Comment </a:t>
            </a:r>
            <a:r>
              <a:rPr lang="en-US" altLang="fr-FR" baseline="0" dirty="0" err="1"/>
              <a:t>mesure</a:t>
            </a:r>
            <a:r>
              <a:rPr lang="en-US" altLang="fr-FR" baseline="0" dirty="0"/>
              <a:t> </a:t>
            </a:r>
            <a:r>
              <a:rPr lang="en-US" altLang="fr-FR" baseline="0" dirty="0" err="1"/>
              <a:t>t’on</a:t>
            </a:r>
            <a:r>
              <a:rPr lang="en-US" altLang="fr-FR" baseline="0" dirty="0"/>
              <a:t> </a:t>
            </a:r>
            <a:r>
              <a:rPr lang="en-US" altLang="fr-FR" baseline="0" dirty="0" err="1"/>
              <a:t>dans</a:t>
            </a:r>
            <a:r>
              <a:rPr lang="en-US" altLang="fr-FR" baseline="0" dirty="0"/>
              <a:t> </a:t>
            </a:r>
            <a:r>
              <a:rPr lang="en-US" altLang="fr-FR" baseline="0" dirty="0" err="1"/>
              <a:t>notre</a:t>
            </a:r>
            <a:r>
              <a:rPr lang="en-US" altLang="fr-FR" baseline="0" dirty="0"/>
              <a:t> </a:t>
            </a:r>
            <a:r>
              <a:rPr lang="en-US" altLang="fr-FR" baseline="0" dirty="0" err="1"/>
              <a:t>exemple</a:t>
            </a:r>
            <a:r>
              <a:rPr lang="en-US" altLang="fr-FR" baseline="0" dirty="0"/>
              <a:t> </a:t>
            </a:r>
            <a:r>
              <a:rPr lang="en-US" altLang="fr-FR" baseline="0" dirty="0" err="1"/>
              <a:t>l’association</a:t>
            </a:r>
            <a:r>
              <a:rPr lang="en-US" altLang="fr-FR" baseline="0" dirty="0"/>
              <a:t> entre </a:t>
            </a:r>
            <a:r>
              <a:rPr lang="en-US" altLang="fr-FR" baseline="0" dirty="0" err="1"/>
              <a:t>couchage</a:t>
            </a:r>
            <a:r>
              <a:rPr lang="en-US" altLang="fr-FR" baseline="0" dirty="0"/>
              <a:t> ventral et </a:t>
            </a:r>
            <a:r>
              <a:rPr lang="en-US" altLang="fr-FR" baseline="0" dirty="0" err="1"/>
              <a:t>risque</a:t>
            </a:r>
            <a:r>
              <a:rPr lang="en-US" altLang="fr-FR" baseline="0" dirty="0"/>
              <a:t> de MSN?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dirty="0" err="1"/>
              <a:t>Une</a:t>
            </a:r>
            <a:r>
              <a:rPr lang="en-US" altLang="fr-FR" dirty="0"/>
              <a:t> </a:t>
            </a:r>
            <a:r>
              <a:rPr lang="en-US" altLang="fr-FR" dirty="0" err="1"/>
              <a:t>fois</a:t>
            </a:r>
            <a:r>
              <a:rPr lang="en-US" altLang="fr-FR" dirty="0"/>
              <a:t> </a:t>
            </a:r>
            <a:r>
              <a:rPr lang="en-US" altLang="fr-FR" dirty="0" err="1"/>
              <a:t>que</a:t>
            </a:r>
            <a:r>
              <a:rPr lang="en-US" altLang="fr-FR" dirty="0"/>
              <a:t> </a:t>
            </a:r>
            <a:r>
              <a:rPr lang="en-US" altLang="fr-FR" dirty="0" err="1"/>
              <a:t>tous</a:t>
            </a:r>
            <a:r>
              <a:rPr lang="en-US" altLang="fr-FR" dirty="0"/>
              <a:t> les </a:t>
            </a:r>
            <a:r>
              <a:rPr lang="en-US" altLang="fr-FR" dirty="0" err="1"/>
              <a:t>enfants</a:t>
            </a:r>
            <a:r>
              <a:rPr lang="en-US" altLang="fr-FR" dirty="0"/>
              <a:t> de la </a:t>
            </a:r>
            <a:r>
              <a:rPr lang="en-US" altLang="fr-FR" dirty="0" err="1"/>
              <a:t>cohorte</a:t>
            </a:r>
            <a:r>
              <a:rPr lang="en-US" altLang="fr-FR" dirty="0"/>
              <a:t> </a:t>
            </a:r>
            <a:r>
              <a:rPr lang="en-US" altLang="fr-FR" dirty="0" err="1"/>
              <a:t>ont</a:t>
            </a:r>
            <a:r>
              <a:rPr lang="en-US" altLang="fr-FR" dirty="0"/>
              <a:t> </a:t>
            </a:r>
            <a:r>
              <a:rPr lang="en-US" altLang="fr-FR" dirty="0" err="1"/>
              <a:t>été</a:t>
            </a:r>
            <a:r>
              <a:rPr lang="en-US" altLang="fr-FR" dirty="0"/>
              <a:t> </a:t>
            </a:r>
            <a:r>
              <a:rPr lang="en-US" altLang="fr-FR" dirty="0" err="1"/>
              <a:t>suivis</a:t>
            </a:r>
            <a:r>
              <a:rPr lang="en-US" altLang="fr-FR" dirty="0"/>
              <a:t> pendant 2 </a:t>
            </a:r>
            <a:r>
              <a:rPr lang="en-US" altLang="fr-FR" dirty="0" err="1"/>
              <a:t>ans</a:t>
            </a:r>
            <a:r>
              <a:rPr lang="en-US" altLang="fr-FR" dirty="0"/>
              <a:t> </a:t>
            </a:r>
            <a:r>
              <a:rPr lang="en-US" altLang="fr-FR" dirty="0" err="1"/>
              <a:t>ou</a:t>
            </a:r>
            <a:r>
              <a:rPr lang="en-US" altLang="fr-FR" dirty="0"/>
              <a:t> </a:t>
            </a:r>
            <a:r>
              <a:rPr lang="en-US" altLang="fr-FR" dirty="0" err="1"/>
              <a:t>jusqu’à</a:t>
            </a:r>
            <a:r>
              <a:rPr lang="en-US" altLang="fr-FR" dirty="0"/>
              <a:t> </a:t>
            </a:r>
            <a:r>
              <a:rPr lang="en-US" altLang="fr-FR" dirty="0" err="1"/>
              <a:t>leur</a:t>
            </a:r>
            <a:r>
              <a:rPr lang="en-US" altLang="fr-FR" dirty="0"/>
              <a:t> </a:t>
            </a:r>
            <a:r>
              <a:rPr lang="en-US" altLang="fr-FR" dirty="0" err="1"/>
              <a:t>décès</a:t>
            </a:r>
            <a:r>
              <a:rPr lang="en-US" altLang="fr-FR" dirty="0"/>
              <a:t>, et </a:t>
            </a:r>
            <a:r>
              <a:rPr lang="en-US" altLang="fr-FR" dirty="0" err="1"/>
              <a:t>que</a:t>
            </a:r>
            <a:r>
              <a:rPr lang="en-US" altLang="fr-FR" dirty="0"/>
              <a:t> </a:t>
            </a:r>
            <a:r>
              <a:rPr lang="en-US" altLang="fr-FR" dirty="0" err="1"/>
              <a:t>toutes</a:t>
            </a:r>
            <a:r>
              <a:rPr lang="en-US" altLang="fr-FR" dirty="0"/>
              <a:t> les </a:t>
            </a:r>
            <a:r>
              <a:rPr lang="en-US" altLang="fr-FR" dirty="0" err="1"/>
              <a:t>données</a:t>
            </a:r>
            <a:r>
              <a:rPr lang="en-US" altLang="fr-FR" dirty="0"/>
              <a:t> </a:t>
            </a:r>
            <a:r>
              <a:rPr lang="en-US" altLang="fr-FR" dirty="0" err="1"/>
              <a:t>ont</a:t>
            </a:r>
            <a:r>
              <a:rPr lang="en-US" altLang="fr-FR" dirty="0"/>
              <a:t> </a:t>
            </a:r>
            <a:r>
              <a:rPr lang="en-US" altLang="fr-FR" dirty="0" err="1"/>
              <a:t>été</a:t>
            </a:r>
            <a:r>
              <a:rPr lang="en-US" altLang="fr-FR" dirty="0"/>
              <a:t> </a:t>
            </a:r>
            <a:r>
              <a:rPr lang="en-US" altLang="fr-FR" dirty="0" err="1"/>
              <a:t>recueillies</a:t>
            </a:r>
            <a:r>
              <a:rPr lang="en-US" altLang="fr-FR" dirty="0"/>
              <a:t> </a:t>
            </a:r>
            <a:r>
              <a:rPr lang="en-US" altLang="fr-FR" dirty="0" err="1"/>
              <a:t>dans</a:t>
            </a:r>
            <a:r>
              <a:rPr lang="en-US" altLang="fr-FR" dirty="0"/>
              <a:t> la base de </a:t>
            </a:r>
            <a:r>
              <a:rPr lang="en-US" altLang="fr-FR" dirty="0" err="1"/>
              <a:t>données</a:t>
            </a:r>
            <a:r>
              <a:rPr lang="en-US" altLang="fr-FR" dirty="0"/>
              <a:t>, on </a:t>
            </a:r>
            <a:r>
              <a:rPr lang="en-US" altLang="fr-FR" dirty="0" err="1"/>
              <a:t>peut</a:t>
            </a:r>
            <a:r>
              <a:rPr lang="en-US" altLang="fr-FR" dirty="0"/>
              <a:t> </a:t>
            </a:r>
            <a:r>
              <a:rPr lang="en-US" altLang="fr-FR" dirty="0" err="1"/>
              <a:t>alors</a:t>
            </a:r>
            <a:r>
              <a:rPr lang="en-US" altLang="fr-FR" dirty="0"/>
              <a:t> </a:t>
            </a:r>
            <a:r>
              <a:rPr lang="en-US" altLang="fr-FR" dirty="0" err="1"/>
              <a:t>calculer</a:t>
            </a:r>
            <a:r>
              <a:rPr lang="en-US" altLang="fr-FR" baseline="0" dirty="0"/>
              <a:t> </a:t>
            </a:r>
            <a:r>
              <a:rPr lang="en-US" altLang="fr-FR" dirty="0"/>
              <a:t>le </a:t>
            </a:r>
            <a:r>
              <a:rPr lang="en-US" altLang="fr-FR" dirty="0" err="1"/>
              <a:t>risque</a:t>
            </a:r>
            <a:r>
              <a:rPr lang="en-US" altLang="fr-FR" dirty="0"/>
              <a:t> de </a:t>
            </a:r>
            <a:r>
              <a:rPr lang="en-US" altLang="fr-FR" dirty="0" err="1"/>
              <a:t>décès</a:t>
            </a:r>
            <a:r>
              <a:rPr lang="en-US" altLang="fr-FR" dirty="0"/>
              <a:t> par mort </a:t>
            </a:r>
            <a:r>
              <a:rPr lang="en-US" altLang="fr-FR" dirty="0" err="1"/>
              <a:t>subite</a:t>
            </a:r>
            <a:r>
              <a:rPr lang="en-US" altLang="fr-FR" dirty="0"/>
              <a:t> </a:t>
            </a:r>
            <a:r>
              <a:rPr lang="en-US" altLang="fr-FR" dirty="0" err="1"/>
              <a:t>dans</a:t>
            </a:r>
            <a:r>
              <a:rPr lang="en-US" altLang="fr-FR" dirty="0"/>
              <a:t> le </a:t>
            </a:r>
            <a:r>
              <a:rPr lang="en-US" altLang="fr-FR" dirty="0" err="1"/>
              <a:t>groupe</a:t>
            </a:r>
            <a:r>
              <a:rPr lang="en-US" altLang="fr-FR" dirty="0"/>
              <a:t> des </a:t>
            </a:r>
            <a:r>
              <a:rPr lang="en-US" altLang="fr-FR" dirty="0" err="1"/>
              <a:t>enfants</a:t>
            </a:r>
            <a:r>
              <a:rPr lang="en-US" altLang="fr-FR" dirty="0"/>
              <a:t> exposés et </a:t>
            </a:r>
            <a:r>
              <a:rPr lang="en-US" altLang="fr-FR" dirty="0" err="1"/>
              <a:t>dans</a:t>
            </a:r>
            <a:r>
              <a:rPr lang="en-US" altLang="fr-FR" dirty="0"/>
              <a:t> le </a:t>
            </a:r>
            <a:r>
              <a:rPr lang="en-US" altLang="fr-FR" dirty="0" err="1"/>
              <a:t>groupe</a:t>
            </a:r>
            <a:r>
              <a:rPr lang="en-US" altLang="fr-FR" dirty="0"/>
              <a:t> des </a:t>
            </a:r>
            <a:r>
              <a:rPr lang="en-US" altLang="fr-FR" dirty="0" err="1"/>
              <a:t>enfants</a:t>
            </a:r>
            <a:r>
              <a:rPr lang="en-US" altLang="fr-FR" dirty="0"/>
              <a:t> non exposés et comparer le </a:t>
            </a:r>
            <a:r>
              <a:rPr lang="en-US" altLang="fr-FR" dirty="0" err="1"/>
              <a:t>risque</a:t>
            </a:r>
            <a:r>
              <a:rPr lang="en-US" altLang="fr-FR" dirty="0"/>
              <a:t> de </a:t>
            </a:r>
            <a:r>
              <a:rPr lang="en-US" altLang="fr-FR" dirty="0" err="1"/>
              <a:t>chaque</a:t>
            </a:r>
            <a:r>
              <a:rPr lang="en-US" altLang="fr-FR" dirty="0"/>
              <a:t> </a:t>
            </a:r>
            <a:r>
              <a:rPr lang="en-US" altLang="fr-FR" dirty="0" err="1"/>
              <a:t>groupe</a:t>
            </a:r>
            <a:r>
              <a:rPr lang="en-US" altLang="fr-FR" dirty="0"/>
              <a:t> par le ratio des </a:t>
            </a:r>
            <a:r>
              <a:rPr lang="en-US" altLang="fr-FR" dirty="0" err="1"/>
              <a:t>risques</a:t>
            </a:r>
            <a:r>
              <a:rPr lang="en-US" altLang="fr-FR" baseline="0" dirty="0"/>
              <a:t> </a:t>
            </a:r>
            <a:r>
              <a:rPr lang="en-US" altLang="fr-FR" baseline="0" dirty="0" err="1"/>
              <a:t>qu’on</a:t>
            </a:r>
            <a:r>
              <a:rPr lang="en-US" altLang="fr-FR" baseline="0" dirty="0"/>
              <a:t> </a:t>
            </a:r>
            <a:r>
              <a:rPr lang="en-US" altLang="fr-FR" baseline="0" dirty="0" err="1"/>
              <a:t>appelle</a:t>
            </a:r>
            <a:r>
              <a:rPr lang="en-US" altLang="fr-FR" baseline="0" dirty="0"/>
              <a:t> </a:t>
            </a:r>
            <a:r>
              <a:rPr lang="en-US" altLang="fr-FR" baseline="0" dirty="0" err="1"/>
              <a:t>risque</a:t>
            </a:r>
            <a:r>
              <a:rPr lang="en-US" altLang="fr-FR" baseline="0" dirty="0"/>
              <a:t> </a:t>
            </a:r>
            <a:r>
              <a:rPr lang="en-US" altLang="fr-FR" baseline="0" dirty="0" err="1"/>
              <a:t>relatif</a:t>
            </a:r>
            <a:r>
              <a:rPr lang="en-US" altLang="fr-FR"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fr-FR"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dirty="0"/>
              <a:t>On </a:t>
            </a:r>
            <a:r>
              <a:rPr lang="en-US" altLang="fr-FR" dirty="0" err="1"/>
              <a:t>peut</a:t>
            </a:r>
            <a:r>
              <a:rPr lang="en-US" altLang="fr-FR" baseline="0" dirty="0"/>
              <a:t> </a:t>
            </a:r>
            <a:r>
              <a:rPr lang="en-US" altLang="fr-FR" baseline="0" dirty="0" err="1"/>
              <a:t>remarquer</a:t>
            </a:r>
            <a:r>
              <a:rPr lang="en-US" altLang="fr-FR" baseline="0" dirty="0"/>
              <a:t> d</a:t>
            </a:r>
            <a:r>
              <a:rPr lang="en-US" altLang="fr-FR" dirty="0"/>
              <a:t>ans</a:t>
            </a:r>
            <a:r>
              <a:rPr lang="en-US" altLang="fr-FR" baseline="0" dirty="0"/>
              <a:t> </a:t>
            </a:r>
            <a:r>
              <a:rPr lang="en-US" altLang="fr-FR" baseline="0" dirty="0" err="1"/>
              <a:t>notre</a:t>
            </a:r>
            <a:r>
              <a:rPr lang="en-US" altLang="fr-FR" baseline="0" dirty="0"/>
              <a:t> </a:t>
            </a:r>
            <a:r>
              <a:rPr lang="en-US" altLang="fr-FR" baseline="0" dirty="0" err="1"/>
              <a:t>exemple</a:t>
            </a:r>
            <a:r>
              <a:rPr lang="en-US" altLang="fr-FR" baseline="0" dirty="0"/>
              <a:t> </a:t>
            </a:r>
            <a:r>
              <a:rPr lang="en-US" altLang="fr-FR" b="1" baseline="0" dirty="0"/>
              <a:t>que le CJ </a:t>
            </a:r>
            <a:r>
              <a:rPr lang="en-US" altLang="fr-FR" b="1" baseline="0" dirty="0" err="1"/>
              <a:t>est</a:t>
            </a:r>
            <a:r>
              <a:rPr lang="en-US" altLang="fr-FR" b="1" baseline="0" dirty="0"/>
              <a:t> </a:t>
            </a:r>
            <a:r>
              <a:rPr lang="en-US" altLang="fr-FR" b="1" baseline="0" dirty="0" err="1"/>
              <a:t>une</a:t>
            </a:r>
            <a:r>
              <a:rPr lang="en-US" altLang="fr-FR" b="1" baseline="0" dirty="0"/>
              <a:t> variable </a:t>
            </a:r>
            <a:r>
              <a:rPr lang="en-US" altLang="fr-FR" b="1" baseline="0" dirty="0" err="1"/>
              <a:t>binaire</a:t>
            </a:r>
            <a:r>
              <a:rPr lang="en-US" altLang="fr-FR" b="1" baseline="0" dirty="0"/>
              <a:t> (MSN : </a:t>
            </a:r>
            <a:r>
              <a:rPr lang="en-US" altLang="fr-FR" b="1" baseline="0" dirty="0" err="1"/>
              <a:t>oui</a:t>
            </a:r>
            <a:r>
              <a:rPr lang="en-US" altLang="fr-FR" b="1" baseline="0" dirty="0"/>
              <a:t>/non)</a:t>
            </a:r>
            <a:r>
              <a:rPr lang="en-US" altLang="fr-FR" baseline="0" dirty="0"/>
              <a:t> et </a:t>
            </a:r>
            <a:r>
              <a:rPr lang="en-US" altLang="fr-FR" b="1" baseline="0" dirty="0" err="1"/>
              <a:t>l’exposition</a:t>
            </a:r>
            <a:r>
              <a:rPr lang="en-US" altLang="fr-FR" b="1" baseline="0" dirty="0"/>
              <a:t> </a:t>
            </a:r>
            <a:r>
              <a:rPr lang="en-US" altLang="fr-FR" b="1" baseline="0" dirty="0" err="1"/>
              <a:t>est</a:t>
            </a:r>
            <a:r>
              <a:rPr lang="en-US" altLang="fr-FR" b="1" baseline="0" dirty="0"/>
              <a:t> </a:t>
            </a:r>
            <a:r>
              <a:rPr lang="en-US" altLang="fr-FR" b="1" baseline="0" dirty="0" err="1"/>
              <a:t>une</a:t>
            </a:r>
            <a:r>
              <a:rPr lang="en-US" altLang="fr-FR" b="1" baseline="0" dirty="0"/>
              <a:t> variable </a:t>
            </a:r>
            <a:r>
              <a:rPr lang="en-US" altLang="fr-FR" b="1" baseline="0" dirty="0" err="1"/>
              <a:t>binaire</a:t>
            </a:r>
            <a:r>
              <a:rPr lang="en-US" altLang="fr-FR" b="1" baseline="0" dirty="0"/>
              <a:t> </a:t>
            </a:r>
            <a:r>
              <a:rPr lang="en-US" altLang="fr-FR" b="1" baseline="0" dirty="0" err="1"/>
              <a:t>également</a:t>
            </a:r>
            <a:r>
              <a:rPr lang="en-US" altLang="fr-FR" b="1" baseline="0" dirty="0"/>
              <a:t> (</a:t>
            </a:r>
            <a:r>
              <a:rPr lang="en-US" altLang="fr-FR" b="1" baseline="0" dirty="0" err="1"/>
              <a:t>couchage</a:t>
            </a:r>
            <a:r>
              <a:rPr lang="en-US" altLang="fr-FR" b="1" baseline="0" dirty="0"/>
              <a:t> ventral : </a:t>
            </a:r>
            <a:r>
              <a:rPr lang="en-US" altLang="fr-FR" b="1" baseline="0" dirty="0" err="1"/>
              <a:t>oui</a:t>
            </a:r>
            <a:r>
              <a:rPr lang="en-US" altLang="fr-FR" b="1" baseline="0" dirty="0"/>
              <a:t>/non)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fr-FR" dirty="0"/>
          </a:p>
          <a:p>
            <a:pPr marL="0" marR="0" indent="0" algn="l" defTabSz="914400" rtl="0" eaLnBrk="0" fontAlgn="base" latinLnBrk="0" hangingPunct="0">
              <a:lnSpc>
                <a:spcPct val="100000"/>
              </a:lnSpc>
              <a:spcBef>
                <a:spcPct val="30000"/>
              </a:spcBef>
              <a:spcAft>
                <a:spcPct val="0"/>
              </a:spcAft>
              <a:buClrTx/>
              <a:buSzTx/>
              <a:buFontTx/>
              <a:buNone/>
              <a:tabLst/>
              <a:defRPr/>
            </a:pPr>
            <a:endParaRPr lang="fr-FR" altLang="fr-FR" dirty="0"/>
          </a:p>
          <a:p>
            <a:endParaRPr lang="en-US"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27</a:t>
            </a:fld>
            <a:endParaRPr lang="fr-FR" altLang="fr-FR"/>
          </a:p>
        </p:txBody>
      </p:sp>
    </p:spTree>
    <p:extLst>
      <p:ext uri="{BB962C8B-B14F-4D97-AF65-F5344CB8AC3E}">
        <p14:creationId xmlns:p14="http://schemas.microsoft.com/office/powerpoint/2010/main" val="1284817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pPr algn="r"/>
            <a:fld id="{028A00F4-8F99-4F7E-89D5-3DA52E92E848}" type="slidenum">
              <a:rPr lang="fr-FR" altLang="fr-FR" sz="1200">
                <a:latin typeface="Times New Roman" panose="02020603050405020304" pitchFamily="18" charset="0"/>
              </a:rPr>
              <a:pPr algn="r"/>
              <a:t>28</a:t>
            </a:fld>
            <a:endParaRPr lang="fr-FR" altLang="fr-FR" sz="1200">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a:xfrm>
            <a:off x="917575" y="744538"/>
            <a:ext cx="4962525" cy="3722687"/>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t>Voici une représentation de l’exemple précédent de façon plus générale sous la forme d’un « Tableau de contingence » (tableau2X2)</a:t>
            </a:r>
          </a:p>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t>Comprenons bien la différence entre risque</a:t>
            </a:r>
            <a:r>
              <a:rPr lang="fr-FR" altLang="fr-FR" baseline="0" dirty="0"/>
              <a:t> absolu et risque relatif</a:t>
            </a:r>
            <a:endParaRPr lang="fr-FR" altLang="fr-FR" dirty="0"/>
          </a:p>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t>Le </a:t>
            </a:r>
            <a:r>
              <a:rPr kumimoji="1" lang="fr-FR" sz="1200" kern="1200" dirty="0" err="1">
                <a:solidFill>
                  <a:schemeClr val="tx1"/>
                </a:solidFill>
                <a:latin typeface="Times New Roman" pitchFamily="18" charset="0"/>
                <a:ea typeface="+mn-ea"/>
                <a:cs typeface="+mn-cs"/>
              </a:rPr>
              <a:t>R</a:t>
            </a:r>
            <a:r>
              <a:rPr kumimoji="1" lang="fr-FR" sz="1200" kern="1200" baseline="-25000" dirty="0" err="1">
                <a:solidFill>
                  <a:schemeClr val="tx1"/>
                </a:solidFill>
                <a:latin typeface="Times New Roman" pitchFamily="18" charset="0"/>
                <a:ea typeface="+mn-ea"/>
                <a:cs typeface="+mn-cs"/>
              </a:rPr>
              <a:t>exp</a:t>
            </a:r>
            <a:r>
              <a:rPr lang="fr-FR" altLang="fr-FR" dirty="0"/>
              <a:t> est le </a:t>
            </a:r>
            <a:r>
              <a:rPr lang="fr-FR" altLang="fr-FR" b="1" dirty="0"/>
              <a:t>risque absolu </a:t>
            </a:r>
            <a:r>
              <a:rPr lang="fr-FR" altLang="fr-FR" dirty="0"/>
              <a:t>de maladie chez les exposés</a:t>
            </a:r>
          </a:p>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t>Le </a:t>
            </a:r>
            <a:r>
              <a:rPr kumimoji="1" lang="fr-FR" sz="1200" kern="1200" dirty="0" err="1">
                <a:solidFill>
                  <a:schemeClr val="tx1"/>
                </a:solidFill>
                <a:latin typeface="Times New Roman" pitchFamily="18" charset="0"/>
                <a:ea typeface="+mn-ea"/>
                <a:cs typeface="+mn-cs"/>
              </a:rPr>
              <a:t>R</a:t>
            </a:r>
            <a:r>
              <a:rPr kumimoji="1" lang="fr-FR" sz="1200" kern="1200" baseline="-25000" dirty="0" err="1">
                <a:solidFill>
                  <a:schemeClr val="tx1"/>
                </a:solidFill>
                <a:latin typeface="Times New Roman" pitchFamily="18" charset="0"/>
                <a:ea typeface="+mn-ea"/>
                <a:cs typeface="+mn-cs"/>
              </a:rPr>
              <a:t>nonexp</a:t>
            </a:r>
            <a:r>
              <a:rPr kumimoji="1" lang="fr-FR" sz="1200" kern="1200" baseline="-25000" dirty="0">
                <a:solidFill>
                  <a:schemeClr val="tx1"/>
                </a:solidFill>
                <a:latin typeface="Times New Roman" pitchFamily="18" charset="0"/>
                <a:ea typeface="+mn-ea"/>
                <a:cs typeface="+mn-cs"/>
              </a:rPr>
              <a:t> </a:t>
            </a:r>
            <a:r>
              <a:rPr lang="fr-FR" altLang="fr-FR" dirty="0"/>
              <a:t>est le </a:t>
            </a:r>
            <a:r>
              <a:rPr lang="fr-FR" altLang="fr-FR" b="1" dirty="0"/>
              <a:t>risque absolu </a:t>
            </a:r>
            <a:r>
              <a:rPr lang="fr-FR" altLang="fr-FR" dirty="0"/>
              <a:t>de maladie chez les non-exposés</a:t>
            </a:r>
          </a:p>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t>Le </a:t>
            </a:r>
            <a:r>
              <a:rPr lang="fr-FR" altLang="fr-FR" b="1" dirty="0"/>
              <a:t>Risque relatif  </a:t>
            </a:r>
            <a:r>
              <a:rPr lang="fr-FR" altLang="fr-FR" dirty="0"/>
              <a:t>est le ratio de ces deux risques absolus, il exprime le sur-risque du groupe exposé par rapport au </a:t>
            </a:r>
            <a:r>
              <a:rPr lang="fr-FR" altLang="fr-FR" b="1" dirty="0"/>
              <a:t>risque de base</a:t>
            </a:r>
            <a:r>
              <a:rPr lang="fr-FR" altLang="fr-FR" dirty="0"/>
              <a:t> de la population de </a:t>
            </a:r>
            <a:r>
              <a:rPr lang="fr-FR" altLang="fr-FR" b="1" dirty="0"/>
              <a:t>référence</a:t>
            </a:r>
            <a:r>
              <a:rPr lang="fr-FR" altLang="fr-FR" dirty="0"/>
              <a:t> </a:t>
            </a:r>
            <a:r>
              <a:rPr lang="fr-FR" altLang="fr-FR" b="1" dirty="0"/>
              <a:t>non-exposée</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altLang="fr-FR"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dirty="0" err="1"/>
              <a:t>Ceci</a:t>
            </a:r>
            <a:r>
              <a:rPr lang="en-US" altLang="fr-FR" dirty="0"/>
              <a:t> </a:t>
            </a:r>
            <a:r>
              <a:rPr lang="en-US" altLang="fr-FR" dirty="0" err="1"/>
              <a:t>est</a:t>
            </a:r>
            <a:r>
              <a:rPr lang="en-US" altLang="fr-FR" dirty="0"/>
              <a:t> </a:t>
            </a:r>
            <a:r>
              <a:rPr lang="en-US" altLang="fr-FR" dirty="0" err="1"/>
              <a:t>donc</a:t>
            </a:r>
            <a:r>
              <a:rPr lang="en-US" altLang="fr-FR" dirty="0"/>
              <a:t> le </a:t>
            </a:r>
            <a:r>
              <a:rPr lang="en-US" altLang="fr-FR" b="1" dirty="0" err="1"/>
              <a:t>cas</a:t>
            </a:r>
            <a:r>
              <a:rPr lang="en-US" altLang="fr-FR" b="1" dirty="0"/>
              <a:t> </a:t>
            </a:r>
            <a:r>
              <a:rPr lang="en-US" altLang="fr-FR" b="1" dirty="0" err="1"/>
              <a:t>où</a:t>
            </a:r>
            <a:r>
              <a:rPr lang="en-US" altLang="fr-FR" b="1" baseline="0" dirty="0"/>
              <a:t> le CJ </a:t>
            </a:r>
            <a:r>
              <a:rPr lang="en-US" altLang="fr-FR" b="1" baseline="0" dirty="0" err="1"/>
              <a:t>est</a:t>
            </a:r>
            <a:r>
              <a:rPr lang="en-US" altLang="fr-FR" b="1" baseline="0" dirty="0"/>
              <a:t> </a:t>
            </a:r>
            <a:r>
              <a:rPr lang="en-US" altLang="fr-FR" b="1" baseline="0" dirty="0" err="1"/>
              <a:t>une</a:t>
            </a:r>
            <a:r>
              <a:rPr lang="en-US" altLang="fr-FR" b="1" baseline="0" dirty="0"/>
              <a:t> variable </a:t>
            </a:r>
            <a:r>
              <a:rPr lang="en-US" altLang="fr-FR" b="1" baseline="0" dirty="0" err="1"/>
              <a:t>binaire</a:t>
            </a:r>
            <a:r>
              <a:rPr lang="en-US" altLang="fr-FR" b="1" baseline="0" dirty="0"/>
              <a:t> </a:t>
            </a:r>
            <a:r>
              <a:rPr lang="en-US" altLang="fr-FR" baseline="0" dirty="0"/>
              <a:t>et </a:t>
            </a:r>
            <a:r>
              <a:rPr lang="en-US" altLang="fr-FR" b="1" baseline="0" dirty="0" err="1"/>
              <a:t>l’exposition</a:t>
            </a:r>
            <a:r>
              <a:rPr lang="en-US" altLang="fr-FR" b="1" baseline="0" dirty="0"/>
              <a:t> </a:t>
            </a:r>
            <a:r>
              <a:rPr lang="en-US" altLang="fr-FR" b="1" baseline="0" dirty="0" err="1"/>
              <a:t>est</a:t>
            </a:r>
            <a:r>
              <a:rPr lang="en-US" altLang="fr-FR" b="1" baseline="0" dirty="0"/>
              <a:t> </a:t>
            </a:r>
            <a:r>
              <a:rPr lang="en-US" altLang="fr-FR" b="1" baseline="0" dirty="0" err="1"/>
              <a:t>aussi</a:t>
            </a:r>
            <a:r>
              <a:rPr lang="en-US" altLang="fr-FR" b="1" baseline="0" dirty="0"/>
              <a:t> </a:t>
            </a:r>
            <a:r>
              <a:rPr lang="en-US" altLang="fr-FR" b="1" baseline="0" dirty="0" err="1"/>
              <a:t>une</a:t>
            </a:r>
            <a:r>
              <a:rPr lang="en-US" altLang="fr-FR" b="1" baseline="0" dirty="0"/>
              <a:t> variable </a:t>
            </a:r>
            <a:r>
              <a:rPr lang="en-US" altLang="fr-FR" b="1" baseline="0" dirty="0" err="1"/>
              <a:t>binaire</a:t>
            </a:r>
            <a:endParaRPr lang="en-US" altLang="fr-FR" b="1"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fr-FR"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baseline="0" dirty="0"/>
              <a:t>On </a:t>
            </a:r>
            <a:r>
              <a:rPr lang="en-US" altLang="fr-FR" baseline="0" dirty="0" err="1"/>
              <a:t>va</a:t>
            </a:r>
            <a:r>
              <a:rPr lang="en-US" altLang="fr-FR" baseline="0" dirty="0"/>
              <a:t> </a:t>
            </a:r>
            <a:r>
              <a:rPr lang="en-US" altLang="fr-FR" baseline="0" dirty="0" err="1"/>
              <a:t>voir</a:t>
            </a:r>
            <a:r>
              <a:rPr lang="en-US" altLang="fr-FR" baseline="0" dirty="0"/>
              <a:t> dans les diapositives </a:t>
            </a:r>
            <a:r>
              <a:rPr lang="en-US" altLang="fr-FR" baseline="0" dirty="0" err="1"/>
              <a:t>suivantes</a:t>
            </a:r>
            <a:r>
              <a:rPr lang="en-US" altLang="fr-FR" baseline="0" dirty="0"/>
              <a:t> deux </a:t>
            </a:r>
            <a:r>
              <a:rPr lang="en-US" altLang="fr-FR" baseline="0" dirty="0" err="1"/>
              <a:t>cas</a:t>
            </a:r>
            <a:r>
              <a:rPr lang="en-US" altLang="fr-FR" baseline="0" dirty="0"/>
              <a:t> de figures </a:t>
            </a:r>
            <a:r>
              <a:rPr lang="en-US" altLang="fr-FR" baseline="0" dirty="0" err="1"/>
              <a:t>différents</a:t>
            </a:r>
            <a:r>
              <a:rPr lang="en-US" altLang="fr-FR"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baseline="0" dirty="0"/>
              <a:t>	- </a:t>
            </a:r>
            <a:r>
              <a:rPr lang="en-US" altLang="fr-FR" b="1" baseline="0" dirty="0" err="1"/>
              <a:t>l’exposition</a:t>
            </a:r>
            <a:r>
              <a:rPr lang="en-US" altLang="fr-FR" b="1" baseline="0" dirty="0"/>
              <a:t> </a:t>
            </a:r>
            <a:r>
              <a:rPr lang="en-US" altLang="fr-FR" b="1" baseline="0" dirty="0" err="1"/>
              <a:t>peut</a:t>
            </a:r>
            <a:r>
              <a:rPr lang="en-US" altLang="fr-FR" b="1" baseline="0" dirty="0"/>
              <a:t> </a:t>
            </a:r>
            <a:r>
              <a:rPr lang="en-US" altLang="fr-FR" b="1" baseline="0" dirty="0" err="1"/>
              <a:t>être</a:t>
            </a:r>
            <a:r>
              <a:rPr lang="en-US" altLang="fr-FR" b="1" baseline="0" dirty="0"/>
              <a:t> </a:t>
            </a:r>
            <a:r>
              <a:rPr lang="en-US" altLang="fr-FR" b="1" baseline="0" dirty="0" err="1"/>
              <a:t>une</a:t>
            </a:r>
            <a:r>
              <a:rPr lang="en-US" altLang="fr-FR" b="1" baseline="0" dirty="0"/>
              <a:t> variable </a:t>
            </a:r>
            <a:r>
              <a:rPr lang="en-US" altLang="fr-FR" b="1" baseline="0" dirty="0" err="1"/>
              <a:t>catégorielle</a:t>
            </a:r>
            <a:r>
              <a:rPr lang="en-US" altLang="fr-FR" b="1" baseline="0" dirty="0"/>
              <a:t> </a:t>
            </a:r>
            <a:r>
              <a:rPr lang="en-US" altLang="fr-FR" b="1" baseline="0" dirty="0" err="1"/>
              <a:t>ordinale</a:t>
            </a:r>
            <a:r>
              <a:rPr lang="en-US" altLang="fr-FR" b="1" baseline="0" dirty="0"/>
              <a:t> (</a:t>
            </a:r>
            <a:r>
              <a:rPr lang="en-US" altLang="fr-FR" b="1" baseline="0" dirty="0" err="1"/>
              <a:t>plusieurs</a:t>
            </a:r>
            <a:r>
              <a:rPr lang="en-US" altLang="fr-FR" b="1" baseline="0" dirty="0"/>
              <a:t> categories </a:t>
            </a:r>
            <a:r>
              <a:rPr lang="en-US" altLang="fr-FR" b="1" baseline="0" dirty="0" err="1"/>
              <a:t>ou</a:t>
            </a:r>
            <a:r>
              <a:rPr lang="en-US" altLang="fr-FR" b="1" baseline="0" dirty="0"/>
              <a:t> </a:t>
            </a:r>
            <a:r>
              <a:rPr lang="en-US" altLang="fr-FR" b="1" baseline="0" dirty="0" err="1"/>
              <a:t>niveaux</a:t>
            </a:r>
            <a:r>
              <a:rPr lang="en-US" altLang="fr-FR" b="1" baseline="0" dirty="0"/>
              <a:t> </a:t>
            </a:r>
            <a:r>
              <a:rPr lang="en-US" altLang="fr-FR" b="1" baseline="0" dirty="0" err="1"/>
              <a:t>d’exposition</a:t>
            </a:r>
            <a:r>
              <a:rPr lang="en-US" altLang="fr-FR" b="1" baseline="0" dirty="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b="1" baseline="0" dirty="0"/>
              <a:t>	- le CJ </a:t>
            </a:r>
            <a:r>
              <a:rPr lang="en-US" altLang="fr-FR" b="1" baseline="0" dirty="0" err="1"/>
              <a:t>peut</a:t>
            </a:r>
            <a:r>
              <a:rPr lang="en-US" altLang="fr-FR" b="1" baseline="0" dirty="0"/>
              <a:t> </a:t>
            </a:r>
            <a:r>
              <a:rPr lang="en-US" altLang="fr-FR" b="1" baseline="0" dirty="0" err="1"/>
              <a:t>être</a:t>
            </a:r>
            <a:r>
              <a:rPr lang="en-US" altLang="fr-FR" b="1" baseline="0" dirty="0"/>
              <a:t> </a:t>
            </a:r>
            <a:r>
              <a:rPr lang="en-US" altLang="fr-FR" b="1" baseline="0" dirty="0" err="1"/>
              <a:t>une</a:t>
            </a:r>
            <a:r>
              <a:rPr lang="en-US" altLang="fr-FR" b="1" baseline="0" dirty="0"/>
              <a:t> variable continue </a:t>
            </a:r>
            <a:r>
              <a:rPr lang="en-US" altLang="fr-FR" b="1" baseline="0" dirty="0" err="1"/>
              <a:t>ou</a:t>
            </a:r>
            <a:r>
              <a:rPr lang="en-US" altLang="fr-FR" b="1" baseline="0" dirty="0"/>
              <a:t> </a:t>
            </a:r>
            <a:r>
              <a:rPr lang="en-US" altLang="fr-FR" b="1" baseline="0" dirty="0" err="1"/>
              <a:t>une</a:t>
            </a:r>
            <a:r>
              <a:rPr lang="en-US" altLang="fr-FR" b="1" baseline="0" dirty="0"/>
              <a:t> variable </a:t>
            </a:r>
            <a:r>
              <a:rPr lang="en-US" altLang="fr-FR" b="1" baseline="0" dirty="0" err="1"/>
              <a:t>dépendante</a:t>
            </a:r>
            <a:r>
              <a:rPr lang="en-US" altLang="fr-FR" b="1" baseline="0" dirty="0"/>
              <a:t> du temps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fr-FR" dirty="0"/>
          </a:p>
          <a:p>
            <a:r>
              <a:rPr lang="fr-FR" dirty="0">
                <a:solidFill>
                  <a:srgbClr val="000000"/>
                </a:solidFill>
                <a:latin typeface="Tahoma" panose="020B0604030504040204" pitchFamily="34" charset="0"/>
              </a:rPr>
              <a:t>Les </a:t>
            </a:r>
            <a:r>
              <a:rPr lang="fr-FR" b="1" dirty="0">
                <a:solidFill>
                  <a:srgbClr val="000000"/>
                </a:solidFill>
                <a:latin typeface="Tahoma" panose="020B0604030504040204" pitchFamily="34" charset="0"/>
              </a:rPr>
              <a:t>méthodes d'analyses statistiques seront adaptées au</a:t>
            </a:r>
            <a:r>
              <a:rPr lang="fr-FR" b="1" baseline="0" dirty="0">
                <a:solidFill>
                  <a:srgbClr val="000000"/>
                </a:solidFill>
                <a:latin typeface="Tahoma" panose="020B0604030504040204" pitchFamily="34" charset="0"/>
              </a:rPr>
              <a:t> type de variable mesurant le CJ et l’exposition</a:t>
            </a:r>
            <a:endParaRPr lang="fr-FR" altLang="fr-FR" b="1" dirty="0"/>
          </a:p>
        </p:txBody>
      </p:sp>
    </p:spTree>
    <p:extLst>
      <p:ext uri="{BB962C8B-B14F-4D97-AF65-F5344CB8AC3E}">
        <p14:creationId xmlns:p14="http://schemas.microsoft.com/office/powerpoint/2010/main" val="3968157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pPr algn="r"/>
            <a:fld id="{028A00F4-8F99-4F7E-89D5-3DA52E92E848}" type="slidenum">
              <a:rPr lang="fr-FR" altLang="fr-FR" sz="1200">
                <a:latin typeface="Times New Roman" panose="02020603050405020304" pitchFamily="18" charset="0"/>
              </a:rPr>
              <a:pPr algn="r"/>
              <a:t>29</a:t>
            </a:fld>
            <a:endParaRPr lang="fr-FR" altLang="fr-FR" sz="1200">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a:xfrm>
            <a:off x="917575" y="744538"/>
            <a:ext cx="4962525" cy="3722687"/>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L’exposition est souvent mesurée en tenant en compte du niveau d’exposition mesuré</a:t>
            </a:r>
            <a:r>
              <a:rPr lang="fr-FR" altLang="fr-FR" baseline="0" dirty="0"/>
              <a:t> </a:t>
            </a:r>
            <a:r>
              <a:rPr lang="fr-FR" altLang="fr-FR" dirty="0"/>
              <a:t>par une variable ordinale qui comporte plusieurs catégories de réponses ordonnées selon un ordre croissant. </a:t>
            </a:r>
          </a:p>
          <a:p>
            <a:r>
              <a:rPr lang="fr-FR" altLang="fr-FR" dirty="0"/>
              <a:t>Dans</a:t>
            </a:r>
            <a:r>
              <a:rPr lang="fr-FR" altLang="fr-FR" baseline="0" dirty="0"/>
              <a:t> ce cas, le risque relatif est exprimé pour chaque niveau d’exposition par rapport au niveau de référence (ici appelé « non-exposés »)</a:t>
            </a:r>
          </a:p>
          <a:p>
            <a:r>
              <a:rPr lang="fr-FR" altLang="fr-FR" baseline="0" dirty="0"/>
              <a:t>Dans cet exemple trois niveaux d’exposition, le niveau 0 qui est la référence, le niveau 1 et le niveau 2.</a:t>
            </a:r>
          </a:p>
          <a:p>
            <a:r>
              <a:rPr lang="fr-FR" altLang="fr-FR" baseline="0" dirty="0"/>
              <a:t>RR1 est Le risque relatif de maladie du groupe exposé au niveau 1 par rapport au groupe non exposé, RR2 est Le risque relatif de maladie du groupe exposé au niveau 2 par rapport au groupe non exposé</a:t>
            </a:r>
            <a:endParaRPr lang="fr-FR" altLang="fr-FR" dirty="0"/>
          </a:p>
        </p:txBody>
      </p:sp>
    </p:spTree>
    <p:extLst>
      <p:ext uri="{BB962C8B-B14F-4D97-AF65-F5344CB8AC3E}">
        <p14:creationId xmlns:p14="http://schemas.microsoft.com/office/powerpoint/2010/main" val="4034506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Je vous propose de reprendre la </a:t>
            </a:r>
            <a:r>
              <a:rPr kumimoji="1" lang="fr-FR" sz="1200" kern="1200" dirty="0" err="1">
                <a:solidFill>
                  <a:schemeClr val="tx1"/>
                </a:solidFill>
                <a:latin typeface="Times New Roman" pitchFamily="18" charset="0"/>
                <a:ea typeface="+mn-ea"/>
                <a:cs typeface="+mn-cs"/>
              </a:rPr>
              <a:t>check-liste</a:t>
            </a:r>
            <a:r>
              <a:rPr kumimoji="1" lang="fr-FR" sz="1200" kern="1200" dirty="0">
                <a:solidFill>
                  <a:schemeClr val="tx1"/>
                </a:solidFill>
                <a:latin typeface="Times New Roman" pitchFamily="18" charset="0"/>
                <a:ea typeface="+mn-ea"/>
                <a:cs typeface="+mn-cs"/>
              </a:rPr>
              <a:t> des points clefs méthodologiques de la LCA que nous avons vu dans le cours d'introduction pour l'appliquer plus spécifiquement aux études de cohorte.</a:t>
            </a:r>
          </a:p>
          <a:p>
            <a:r>
              <a:rPr lang="fr-FR" dirty="0"/>
              <a:t>Cette diapositive vous montre dans </a:t>
            </a:r>
            <a:r>
              <a:rPr lang="fr-FR" b="1" dirty="0"/>
              <a:t>quelle section de l’article </a:t>
            </a:r>
            <a:r>
              <a:rPr lang="fr-FR" dirty="0"/>
              <a:t>vous trouverez des informations vous permettant de vérifier les </a:t>
            </a:r>
            <a:r>
              <a:rPr lang="fr-FR" b="1" dirty="0"/>
              <a:t>points clefs</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3</a:t>
            </a:fld>
            <a:endParaRPr lang="fr-FR" altLang="fr-FR"/>
          </a:p>
        </p:txBody>
      </p:sp>
    </p:spTree>
    <p:extLst>
      <p:ext uri="{BB962C8B-B14F-4D97-AF65-F5344CB8AC3E}">
        <p14:creationId xmlns:p14="http://schemas.microsoft.com/office/powerpoint/2010/main" val="3548225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pPr algn="r"/>
            <a:fld id="{C653A592-5E12-4940-9A5A-E25EFE378819}" type="slidenum">
              <a:rPr lang="fr-FR" altLang="fr-FR" sz="1200">
                <a:latin typeface="Times New Roman" panose="02020603050405020304" pitchFamily="18" charset="0"/>
              </a:rPr>
              <a:pPr algn="r"/>
              <a:t>30</a:t>
            </a:fld>
            <a:endParaRPr lang="fr-FR" altLang="fr-FR" sz="1200">
              <a:latin typeface="Times New Roman" panose="02020603050405020304" pitchFamily="18" charset="0"/>
            </a:endParaRPr>
          </a:p>
        </p:txBody>
      </p:sp>
      <p:sp>
        <p:nvSpPr>
          <p:cNvPr id="75779" name="Rectangle 2"/>
          <p:cNvSpPr>
            <a:spLocks noGrp="1" noRot="1" noChangeAspect="1" noChangeArrowheads="1" noTextEdit="1"/>
          </p:cNvSpPr>
          <p:nvPr>
            <p:ph type="sldImg"/>
          </p:nvPr>
        </p:nvSpPr>
        <p:spPr>
          <a:xfrm>
            <a:off x="917575" y="744538"/>
            <a:ext cx="4962525" cy="3722687"/>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Prenons l’exemple de l’association entre tabac et cancer du poumon.</a:t>
            </a:r>
          </a:p>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t>Si</a:t>
            </a:r>
            <a:r>
              <a:rPr lang="fr-FR" altLang="fr-FR" baseline="0" dirty="0"/>
              <a:t> on considère l’exposition en variable binaire : exposé oui/non, on défini donc les exposés (fumeurs) </a:t>
            </a:r>
            <a:r>
              <a:rPr kumimoji="1" lang="fr-FR" sz="1200" kern="1200" dirty="0">
                <a:solidFill>
                  <a:schemeClr val="tx1"/>
                </a:solidFill>
                <a:latin typeface="Times New Roman" pitchFamily="18" charset="0"/>
                <a:ea typeface="+mn-ea"/>
                <a:cs typeface="+mn-cs"/>
              </a:rPr>
              <a:t>comme les personnes qui fument; quelque soit la quantité.</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Les « fumeurs » ont 21,7 fois plus de risque que les non fumeurs de développer un cancer du poumon</a:t>
            </a:r>
          </a:p>
          <a:p>
            <a:endParaRPr lang="fr-FR" altLang="fr-FR" dirty="0"/>
          </a:p>
          <a:p>
            <a:endParaRPr lang="fr-FR" altLang="fr-FR" dirty="0"/>
          </a:p>
        </p:txBody>
      </p:sp>
    </p:spTree>
    <p:extLst>
      <p:ext uri="{BB962C8B-B14F-4D97-AF65-F5344CB8AC3E}">
        <p14:creationId xmlns:p14="http://schemas.microsoft.com/office/powerpoint/2010/main" val="1244378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pPr algn="r"/>
            <a:fld id="{EC0E8D08-C081-4E82-94FE-C9194A415122}" type="slidenum">
              <a:rPr lang="fr-FR" altLang="fr-FR" sz="1200">
                <a:latin typeface="Times New Roman" panose="02020603050405020304" pitchFamily="18" charset="0"/>
              </a:rPr>
              <a:pPr algn="r"/>
              <a:t>31</a:t>
            </a:fld>
            <a:endParaRPr lang="fr-FR" altLang="fr-FR" sz="1200">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a:xfrm>
            <a:off x="917575" y="744538"/>
            <a:ext cx="4962525" cy="3722687"/>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fr-FR" sz="1200" kern="1200" dirty="0">
                <a:solidFill>
                  <a:schemeClr val="tx1"/>
                </a:solidFill>
                <a:latin typeface="Times New Roman" pitchFamily="18" charset="0"/>
                <a:ea typeface="+mn-ea"/>
                <a:cs typeface="+mn-cs"/>
              </a:rPr>
              <a:t>On peut aussi évaluer l'exposition sous la forme d'une variable ordinale à plusieurs catégories de réponse qui suivent un ordre croissant.</a:t>
            </a:r>
          </a:p>
          <a:p>
            <a:r>
              <a:rPr kumimoji="1" lang="fr-FR" sz="1200" kern="1200" dirty="0">
                <a:solidFill>
                  <a:schemeClr val="tx1"/>
                </a:solidFill>
                <a:latin typeface="Times New Roman" pitchFamily="18" charset="0"/>
                <a:ea typeface="+mn-ea"/>
                <a:cs typeface="+mn-cs"/>
              </a:rPr>
              <a:t>Dans cet exemple il y a donc 4 catégories d'exposition : la première catégorie d'exposition de niveau zéro correspond au groupe non exposé c'est-à-dire au groupe de référence auquel vont être comparés tous les autres niveaux d'exposition.</a:t>
            </a:r>
          </a:p>
          <a:p>
            <a:r>
              <a:rPr kumimoji="1" lang="fr-FR" sz="1200" kern="1200" dirty="0">
                <a:solidFill>
                  <a:schemeClr val="tx1"/>
                </a:solidFill>
                <a:latin typeface="Times New Roman" pitchFamily="18" charset="0"/>
                <a:ea typeface="+mn-ea"/>
                <a:cs typeface="+mn-cs"/>
              </a:rPr>
              <a:t>Pour estimer le risque relatif des fumeurs qui fument plus de 25 cigarettes par jour par rapport au</a:t>
            </a:r>
            <a:r>
              <a:rPr kumimoji="1" lang="fr-FR" sz="1200" kern="1200" baseline="0" dirty="0">
                <a:solidFill>
                  <a:schemeClr val="tx1"/>
                </a:solidFill>
                <a:latin typeface="Times New Roman" pitchFamily="18" charset="0"/>
                <a:ea typeface="+mn-ea"/>
                <a:cs typeface="+mn-cs"/>
              </a:rPr>
              <a:t> </a:t>
            </a:r>
            <a:r>
              <a:rPr kumimoji="1" lang="fr-FR" sz="1200" kern="1200" dirty="0">
                <a:solidFill>
                  <a:schemeClr val="tx1"/>
                </a:solidFill>
                <a:latin typeface="Times New Roman" pitchFamily="18" charset="0"/>
                <a:ea typeface="+mn-ea"/>
                <a:cs typeface="+mn-cs"/>
              </a:rPr>
              <a:t>risque des non-fumeurs on doit comparer le taux d'incidence du cancer du poumon chez ces fumeurs de plus de 25 cigarettes par jour au taux d'incidence du cancer du poumon chez les non-fumeurs et on obtient le risque relatif de 37,8 ce qui signifie que les fumeurs de cette catégorie ont 37,8</a:t>
            </a:r>
            <a:r>
              <a:rPr kumimoji="1" lang="fr-FR" sz="1200" kern="1200" baseline="0" dirty="0">
                <a:solidFill>
                  <a:schemeClr val="tx1"/>
                </a:solidFill>
                <a:latin typeface="Times New Roman" pitchFamily="18" charset="0"/>
                <a:ea typeface="+mn-ea"/>
                <a:cs typeface="+mn-cs"/>
              </a:rPr>
              <a:t> </a:t>
            </a:r>
            <a:r>
              <a:rPr kumimoji="1" lang="fr-FR" sz="1200" kern="1200" dirty="0">
                <a:solidFill>
                  <a:schemeClr val="tx1"/>
                </a:solidFill>
                <a:latin typeface="Times New Roman" pitchFamily="18" charset="0"/>
                <a:ea typeface="+mn-ea"/>
                <a:cs typeface="+mn-cs"/>
              </a:rPr>
              <a:t>fois plus de risque que les non-fumeurs de développer un cancer du poumon</a:t>
            </a:r>
            <a:endParaRPr lang="fr-FR" altLang="fr-FR" dirty="0"/>
          </a:p>
        </p:txBody>
      </p:sp>
    </p:spTree>
    <p:extLst>
      <p:ext uri="{BB962C8B-B14F-4D97-AF65-F5344CB8AC3E}">
        <p14:creationId xmlns:p14="http://schemas.microsoft.com/office/powerpoint/2010/main" val="82167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pPr algn="r"/>
            <a:fld id="{EC0E8D08-C081-4E82-94FE-C9194A415122}" type="slidenum">
              <a:rPr lang="fr-FR" altLang="fr-FR" sz="1200">
                <a:latin typeface="Times New Roman" panose="02020603050405020304" pitchFamily="18" charset="0"/>
              </a:rPr>
              <a:pPr algn="r"/>
              <a:t>32</a:t>
            </a:fld>
            <a:endParaRPr lang="fr-FR" altLang="fr-FR" sz="1200">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a:xfrm>
            <a:off x="917575" y="744538"/>
            <a:ext cx="4962525" cy="3722687"/>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fr-FR" sz="1200" kern="1200" dirty="0">
                <a:solidFill>
                  <a:schemeClr val="tx1"/>
                </a:solidFill>
                <a:latin typeface="Times New Roman" pitchFamily="18" charset="0"/>
                <a:ea typeface="+mn-ea"/>
                <a:cs typeface="+mn-cs"/>
              </a:rPr>
              <a:t>De la même façon le risque relatif de cancer du poumon des fumeurs de 15 à 24 cigarettes par jour par rapport à celui des non-fumeurs est obtenu par le ratio du risque dans cette catégorie qui est de 1,39 personnes sur 1000 personnes années sur le risque chez les non-fumeurs, on obtient un risque relatif de 23,2</a:t>
            </a:r>
            <a:endParaRPr lang="fr-FR" altLang="fr-FR" dirty="0"/>
          </a:p>
        </p:txBody>
      </p:sp>
    </p:spTree>
    <p:extLst>
      <p:ext uri="{BB962C8B-B14F-4D97-AF65-F5344CB8AC3E}">
        <p14:creationId xmlns:p14="http://schemas.microsoft.com/office/powerpoint/2010/main" val="66303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pPr algn="r"/>
            <a:fld id="{EC0E8D08-C081-4E82-94FE-C9194A415122}" type="slidenum">
              <a:rPr lang="fr-FR" altLang="fr-FR" sz="1200">
                <a:latin typeface="Times New Roman" panose="02020603050405020304" pitchFamily="18" charset="0"/>
              </a:rPr>
              <a:pPr algn="r"/>
              <a:t>33</a:t>
            </a:fld>
            <a:endParaRPr lang="fr-FR" altLang="fr-FR" sz="1200">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a:xfrm>
            <a:off x="917575" y="744538"/>
            <a:ext cx="4962525" cy="3722687"/>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fr-FR" sz="1200" kern="1200" dirty="0">
                <a:solidFill>
                  <a:schemeClr val="tx1"/>
                </a:solidFill>
                <a:latin typeface="Times New Roman" pitchFamily="18" charset="0"/>
                <a:ea typeface="+mn-ea"/>
                <a:cs typeface="+mn-cs"/>
              </a:rPr>
              <a:t>Enfin le risque relatif chez des fumeurs d‘1 à 14 cigarettes par jour est de 9,5 par rapport aux non-fumeurs</a:t>
            </a:r>
            <a:endParaRPr lang="fr-FR" altLang="fr-FR" dirty="0"/>
          </a:p>
        </p:txBody>
      </p:sp>
    </p:spTree>
    <p:extLst>
      <p:ext uri="{BB962C8B-B14F-4D97-AF65-F5344CB8AC3E}">
        <p14:creationId xmlns:p14="http://schemas.microsoft.com/office/powerpoint/2010/main" val="2512340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177800">
              <a:buFont typeface="Arial" pitchFamily="34" charset="0"/>
              <a:buNone/>
              <a:defRPr/>
            </a:pPr>
            <a:r>
              <a:rPr kumimoji="1" lang="fr-FR" sz="1200" kern="1200" dirty="0">
                <a:solidFill>
                  <a:schemeClr val="tx1"/>
                </a:solidFill>
                <a:effectLst/>
                <a:latin typeface="Times New Roman" pitchFamily="18" charset="0"/>
                <a:ea typeface="+mn-ea"/>
                <a:cs typeface="+mn-cs"/>
              </a:rPr>
              <a:t>Pour reprendre le point de la check-list de la LCA sur les résultats en l’appliquant aux études de cohorte, </a:t>
            </a:r>
          </a:p>
          <a:p>
            <a:pPr marL="177800">
              <a:buFont typeface="Arial" pitchFamily="34" charset="0"/>
              <a:buNone/>
              <a:defRPr/>
            </a:pPr>
            <a:endParaRPr kumimoji="1" lang="fr-FR" sz="1200" kern="1200" dirty="0">
              <a:solidFill>
                <a:schemeClr val="tx1"/>
              </a:solidFill>
              <a:effectLst/>
              <a:latin typeface="Times New Roman" pitchFamily="18" charset="0"/>
              <a:ea typeface="+mn-ea"/>
              <a:cs typeface="+mn-cs"/>
            </a:endParaRPr>
          </a:p>
          <a:p>
            <a:pPr marL="177800">
              <a:buFont typeface="Arial" pitchFamily="34" charset="0"/>
              <a:buNone/>
              <a:defRPr/>
            </a:pPr>
            <a:r>
              <a:rPr kumimoji="1" lang="fr-FR" sz="1200" kern="1200" dirty="0">
                <a:solidFill>
                  <a:schemeClr val="tx1"/>
                </a:solidFill>
                <a:effectLst/>
                <a:latin typeface="Times New Roman" pitchFamily="18" charset="0"/>
                <a:ea typeface="+mn-ea"/>
                <a:cs typeface="+mn-cs"/>
              </a:rPr>
              <a:t>La </a:t>
            </a:r>
            <a:r>
              <a:rPr kumimoji="1" lang="fr-FR" sz="1200" b="1" kern="1200" dirty="0">
                <a:solidFill>
                  <a:schemeClr val="tx1"/>
                </a:solidFill>
                <a:effectLst/>
                <a:latin typeface="Times New Roman" pitchFamily="18" charset="0"/>
                <a:ea typeface="+mn-ea"/>
                <a:cs typeface="+mn-cs"/>
              </a:rPr>
              <a:t>force de l'association</a:t>
            </a:r>
            <a:r>
              <a:rPr kumimoji="1" lang="fr-FR" sz="1200" kern="1200" dirty="0">
                <a:solidFill>
                  <a:schemeClr val="tx1"/>
                </a:solidFill>
                <a:effectLst/>
                <a:latin typeface="Times New Roman" pitchFamily="18" charset="0"/>
                <a:ea typeface="+mn-ea"/>
                <a:cs typeface="+mn-cs"/>
              </a:rPr>
              <a:t> entre facteur de risque et maladies dans une étude de </a:t>
            </a:r>
            <a:r>
              <a:rPr kumimoji="1" lang="fr-FR" sz="1200" b="1" kern="1200" dirty="0">
                <a:solidFill>
                  <a:schemeClr val="tx1"/>
                </a:solidFill>
                <a:effectLst/>
                <a:latin typeface="Times New Roman" pitchFamily="18" charset="0"/>
                <a:ea typeface="+mn-ea"/>
                <a:cs typeface="+mn-cs"/>
              </a:rPr>
              <a:t>cohorte</a:t>
            </a:r>
            <a:r>
              <a:rPr kumimoji="1" lang="fr-FR" sz="1200" kern="1200" dirty="0">
                <a:solidFill>
                  <a:schemeClr val="tx1"/>
                </a:solidFill>
                <a:effectLst/>
                <a:latin typeface="Times New Roman" pitchFamily="18" charset="0"/>
                <a:ea typeface="+mn-ea"/>
                <a:cs typeface="+mn-cs"/>
              </a:rPr>
              <a:t> peut être mesurée par :</a:t>
            </a:r>
          </a:p>
          <a:p>
            <a:pPr marL="349250" indent="-171450">
              <a:buFontTx/>
              <a:buChar char="-"/>
              <a:defRPr/>
            </a:pPr>
            <a:r>
              <a:rPr kumimoji="1" lang="fr-FR" sz="1200" b="1" kern="1200" dirty="0">
                <a:solidFill>
                  <a:schemeClr val="tx1"/>
                </a:solidFill>
                <a:effectLst/>
                <a:latin typeface="Times New Roman" pitchFamily="18" charset="0"/>
                <a:ea typeface="+mn-ea"/>
                <a:cs typeface="+mn-cs"/>
              </a:rPr>
              <a:t>le Risque Relatif</a:t>
            </a:r>
            <a:r>
              <a:rPr kumimoji="1" lang="fr-FR" sz="1200" b="0" kern="1200" dirty="0">
                <a:solidFill>
                  <a:schemeClr val="tx1"/>
                </a:solidFill>
                <a:effectLst/>
                <a:latin typeface="Times New Roman" pitchFamily="18" charset="0"/>
                <a:ea typeface="+mn-ea"/>
                <a:cs typeface="+mn-cs"/>
              </a:rPr>
              <a:t> </a:t>
            </a:r>
            <a:r>
              <a:rPr kumimoji="1" lang="fr-FR" sz="1200" b="1" kern="1200" dirty="0">
                <a:solidFill>
                  <a:schemeClr val="tx1"/>
                </a:solidFill>
                <a:effectLst/>
                <a:latin typeface="Times New Roman" pitchFamily="18" charset="0"/>
                <a:ea typeface="+mn-ea"/>
                <a:cs typeface="+mn-cs"/>
              </a:rPr>
              <a:t>ou l’</a:t>
            </a:r>
            <a:r>
              <a:rPr kumimoji="1" lang="fr-FR" sz="1200" b="1" kern="1200" dirty="0" err="1">
                <a:solidFill>
                  <a:schemeClr val="dk1"/>
                </a:solidFill>
                <a:latin typeface="Times New Roman" pitchFamily="18" charset="0"/>
                <a:ea typeface="+mn-ea"/>
                <a:cs typeface="+mn-cs"/>
              </a:rPr>
              <a:t>Odds</a:t>
            </a:r>
            <a:r>
              <a:rPr kumimoji="1" lang="fr-FR" sz="1200" b="1" kern="1200" dirty="0">
                <a:solidFill>
                  <a:schemeClr val="dk1"/>
                </a:solidFill>
                <a:latin typeface="Times New Roman" pitchFamily="18" charset="0"/>
                <a:ea typeface="+mn-ea"/>
                <a:cs typeface="+mn-cs"/>
              </a:rPr>
              <a:t> Ratio (OR) si le CJ est une variable binaire,</a:t>
            </a:r>
            <a:r>
              <a:rPr kumimoji="1" lang="fr-FR" sz="1200" b="1" kern="1200" baseline="0" dirty="0">
                <a:solidFill>
                  <a:schemeClr val="dk1"/>
                </a:solidFill>
                <a:latin typeface="Times New Roman" pitchFamily="18" charset="0"/>
                <a:ea typeface="+mn-ea"/>
                <a:cs typeface="+mn-cs"/>
              </a:rPr>
              <a:t> </a:t>
            </a:r>
          </a:p>
          <a:p>
            <a:pPr marL="349250" indent="-171450">
              <a:buFontTx/>
              <a:buChar char="-"/>
              <a:defRPr/>
            </a:pPr>
            <a:r>
              <a:rPr kumimoji="1" lang="fr-FR" sz="1200" b="1" kern="1200" baseline="0" dirty="0">
                <a:solidFill>
                  <a:schemeClr val="dk1"/>
                </a:solidFill>
                <a:latin typeface="Times New Roman" pitchFamily="18" charset="0"/>
                <a:ea typeface="+mn-ea"/>
                <a:cs typeface="+mn-cs"/>
              </a:rPr>
              <a:t>le </a:t>
            </a:r>
            <a:r>
              <a:rPr kumimoji="1" lang="fr-FR" sz="1200" b="1" kern="1200" dirty="0">
                <a:solidFill>
                  <a:schemeClr val="dk1"/>
                </a:solidFill>
                <a:latin typeface="Times New Roman" pitchFamily="18" charset="0"/>
                <a:ea typeface="+mn-ea"/>
                <a:cs typeface="+mn-cs"/>
              </a:rPr>
              <a:t>Hasard ratio (HR) si le CJ est une variable dépendante</a:t>
            </a:r>
            <a:r>
              <a:rPr kumimoji="1" lang="fr-FR" sz="1200" b="1" kern="1200" baseline="0" dirty="0">
                <a:solidFill>
                  <a:schemeClr val="dk1"/>
                </a:solidFill>
                <a:latin typeface="Times New Roman" pitchFamily="18" charset="0"/>
                <a:ea typeface="+mn-ea"/>
                <a:cs typeface="+mn-cs"/>
              </a:rPr>
              <a:t> du temps </a:t>
            </a:r>
          </a:p>
          <a:p>
            <a:pPr marL="349250" indent="-171450">
              <a:buFontTx/>
              <a:buChar char="-"/>
              <a:defRPr/>
            </a:pPr>
            <a:r>
              <a:rPr kumimoji="1" lang="fr-FR" sz="1200" b="1" kern="1200" baseline="0" dirty="0">
                <a:solidFill>
                  <a:schemeClr val="dk1"/>
                </a:solidFill>
                <a:latin typeface="Times New Roman" pitchFamily="18" charset="0"/>
                <a:ea typeface="+mn-ea"/>
                <a:cs typeface="+mn-cs"/>
              </a:rPr>
              <a:t>le </a:t>
            </a:r>
            <a:r>
              <a:rPr kumimoji="1" lang="fr-FR" sz="1200" b="1" kern="1200" dirty="0">
                <a:solidFill>
                  <a:schemeClr val="dk1"/>
                </a:solidFill>
                <a:latin typeface="Times New Roman" pitchFamily="18" charset="0"/>
                <a:ea typeface="+mn-ea"/>
                <a:cs typeface="+mn-cs"/>
              </a:rPr>
              <a:t>Coefficient de </a:t>
            </a:r>
            <a:r>
              <a:rPr kumimoji="1" lang="fr-FR" sz="1200" b="1" kern="1200" dirty="0" err="1">
                <a:solidFill>
                  <a:schemeClr val="dk1"/>
                </a:solidFill>
                <a:latin typeface="Times New Roman" pitchFamily="18" charset="0"/>
                <a:ea typeface="+mn-ea"/>
                <a:cs typeface="+mn-cs"/>
              </a:rPr>
              <a:t>regression</a:t>
            </a:r>
            <a:r>
              <a:rPr kumimoji="1" lang="fr-FR" sz="1200" b="1" kern="1200" dirty="0">
                <a:solidFill>
                  <a:schemeClr val="dk1"/>
                </a:solidFill>
                <a:latin typeface="Times New Roman" pitchFamily="18" charset="0"/>
                <a:ea typeface="+mn-ea"/>
                <a:cs typeface="+mn-cs"/>
              </a:rPr>
              <a:t> (</a:t>
            </a:r>
            <a:r>
              <a:rPr kumimoji="1" lang="el-GR" sz="1200" b="1" kern="1200" dirty="0">
                <a:solidFill>
                  <a:schemeClr val="dk1"/>
                </a:solidFill>
                <a:latin typeface="Times New Roman" pitchFamily="18" charset="0"/>
                <a:ea typeface="+mn-ea"/>
                <a:cs typeface="+mn-cs"/>
              </a:rPr>
              <a:t>β</a:t>
            </a:r>
            <a:r>
              <a:rPr kumimoji="1" lang="fr-FR" sz="1200" b="1" kern="1200" dirty="0">
                <a:solidFill>
                  <a:schemeClr val="dk1"/>
                </a:solidFill>
                <a:latin typeface="Times New Roman" pitchFamily="18" charset="0"/>
                <a:ea typeface="+mn-ea"/>
                <a:cs typeface="+mn-cs"/>
              </a:rPr>
              <a:t>) si le CJ est une variable continue</a:t>
            </a:r>
          </a:p>
          <a:p>
            <a:pPr marL="349250" indent="-171450">
              <a:buFontTx/>
              <a:buChar char="-"/>
              <a:defRPr/>
            </a:pPr>
            <a:endParaRPr kumimoji="1" lang="fr-FR" sz="1200" b="0" kern="1200" dirty="0">
              <a:solidFill>
                <a:schemeClr val="dk1"/>
              </a:solidFill>
              <a:latin typeface="Times New Roman" pitchFamily="18" charset="0"/>
              <a:ea typeface="+mn-ea"/>
              <a:cs typeface="+mn-cs"/>
            </a:endParaRPr>
          </a:p>
          <a:p>
            <a:pPr marL="177800" indent="0">
              <a:buFontTx/>
              <a:buNone/>
              <a:defRPr/>
            </a:pPr>
            <a:r>
              <a:rPr kumimoji="1" lang="fr-FR" sz="1200" b="0" kern="1200" dirty="0">
                <a:solidFill>
                  <a:schemeClr val="dk1"/>
                </a:solidFill>
                <a:effectLst/>
                <a:latin typeface="Times New Roman" pitchFamily="18" charset="0"/>
                <a:ea typeface="+mn-ea"/>
                <a:cs typeface="+mn-cs"/>
              </a:rPr>
              <a:t>L</a:t>
            </a:r>
            <a:r>
              <a:rPr kumimoji="1" lang="fr-FR" sz="1200" kern="1200" dirty="0">
                <a:solidFill>
                  <a:schemeClr val="tx1"/>
                </a:solidFill>
                <a:effectLst/>
                <a:latin typeface="Times New Roman" pitchFamily="18" charset="0"/>
                <a:ea typeface="+mn-ea"/>
                <a:cs typeface="+mn-cs"/>
              </a:rPr>
              <a:t>a </a:t>
            </a:r>
            <a:r>
              <a:rPr kumimoji="1" lang="fr-FR" sz="1200" b="1" kern="1200" dirty="0">
                <a:solidFill>
                  <a:schemeClr val="tx1"/>
                </a:solidFill>
                <a:effectLst/>
                <a:latin typeface="Times New Roman" pitchFamily="18" charset="0"/>
                <a:ea typeface="+mn-ea"/>
                <a:cs typeface="+mn-cs"/>
              </a:rPr>
              <a:t>précision de l'estimation de ces mesures d'association</a:t>
            </a:r>
            <a:r>
              <a:rPr kumimoji="1" lang="fr-FR" sz="1200" kern="1200" dirty="0">
                <a:solidFill>
                  <a:schemeClr val="tx1"/>
                </a:solidFill>
                <a:effectLst/>
                <a:latin typeface="Times New Roman" pitchFamily="18" charset="0"/>
                <a:ea typeface="+mn-ea"/>
                <a:cs typeface="+mn-cs"/>
              </a:rPr>
              <a:t>, permettant de prendre en compte les fluctuations liées au hasard</a:t>
            </a:r>
            <a:r>
              <a:rPr kumimoji="1" lang="fr-FR" sz="1200" kern="1200" baseline="0" dirty="0">
                <a:solidFill>
                  <a:schemeClr val="tx1"/>
                </a:solidFill>
                <a:effectLst/>
                <a:latin typeface="Times New Roman" pitchFamily="18" charset="0"/>
                <a:ea typeface="+mn-ea"/>
                <a:cs typeface="+mn-cs"/>
              </a:rPr>
              <a:t> et de dire quelle est l</a:t>
            </a:r>
            <a:r>
              <a:rPr kumimoji="1" lang="fr-FR" sz="1200" b="1" kern="1200" dirty="0">
                <a:solidFill>
                  <a:schemeClr val="tx1"/>
                </a:solidFill>
                <a:effectLst/>
                <a:latin typeface="Times New Roman" pitchFamily="18" charset="0"/>
                <a:ea typeface="+mn-ea"/>
                <a:cs typeface="+mn-cs"/>
              </a:rPr>
              <a:t>a probabilité que l’association soit seulement attribuable au hasard ce qui donne ainsi la probabilité que le résultat soit </a:t>
            </a:r>
            <a:r>
              <a:rPr kumimoji="1" lang="fr-FR" sz="1200" kern="1200" baseline="0" dirty="0">
                <a:solidFill>
                  <a:schemeClr val="tx1"/>
                </a:solidFill>
                <a:effectLst/>
                <a:latin typeface="Times New Roman" pitchFamily="18" charset="0"/>
                <a:ea typeface="+mn-ea"/>
                <a:cs typeface="+mn-cs"/>
              </a:rPr>
              <a:t>« statistiquement significativement» c’</a:t>
            </a:r>
            <a:r>
              <a:rPr kumimoji="1" lang="fr-FR" sz="1200" kern="1200" baseline="0" dirty="0" err="1">
                <a:solidFill>
                  <a:schemeClr val="tx1"/>
                </a:solidFill>
                <a:effectLst/>
                <a:latin typeface="Times New Roman" pitchFamily="18" charset="0"/>
                <a:ea typeface="+mn-ea"/>
                <a:cs typeface="+mn-cs"/>
              </a:rPr>
              <a:t>est-à</a:t>
            </a:r>
            <a:r>
              <a:rPr kumimoji="1" lang="fr-FR" sz="1200" kern="1200" baseline="0" dirty="0">
                <a:solidFill>
                  <a:schemeClr val="tx1"/>
                </a:solidFill>
                <a:effectLst/>
                <a:latin typeface="Times New Roman" pitchFamily="18" charset="0"/>
                <a:ea typeface="+mn-ea"/>
                <a:cs typeface="+mn-cs"/>
              </a:rPr>
              <a:t> dire que l’association observée soit plus forte que ce qui serait attendu par le simple hasard </a:t>
            </a:r>
          </a:p>
          <a:p>
            <a:pPr marL="177800" indent="0">
              <a:buFontTx/>
              <a:buNone/>
              <a:defRPr/>
            </a:pPr>
            <a:r>
              <a:rPr kumimoji="1" lang="fr-FR" sz="1200" kern="1200" baseline="0" dirty="0">
                <a:solidFill>
                  <a:schemeClr val="tx1"/>
                </a:solidFill>
                <a:effectLst/>
                <a:latin typeface="Times New Roman" pitchFamily="18" charset="0"/>
                <a:ea typeface="+mn-ea"/>
                <a:cs typeface="+mn-cs"/>
              </a:rPr>
              <a:t>Pour cela </a:t>
            </a:r>
            <a:r>
              <a:rPr kumimoji="1" lang="fr-FR" sz="1200" kern="1200" dirty="0">
                <a:solidFill>
                  <a:schemeClr val="tx1"/>
                </a:solidFill>
                <a:effectLst/>
                <a:latin typeface="Times New Roman" pitchFamily="18" charset="0"/>
                <a:ea typeface="+mn-ea"/>
                <a:cs typeface="+mn-cs"/>
              </a:rPr>
              <a:t>on a deux méthodes complémentaires :</a:t>
            </a:r>
          </a:p>
          <a:p>
            <a:r>
              <a:rPr kumimoji="1" lang="fr-FR" sz="1200" kern="1200" dirty="0">
                <a:solidFill>
                  <a:schemeClr val="tx1"/>
                </a:solidFill>
                <a:effectLst/>
                <a:latin typeface="Times New Roman" pitchFamily="18" charset="0"/>
                <a:ea typeface="+mn-ea"/>
                <a:cs typeface="+mn-cs"/>
              </a:rPr>
              <a:t>	</a:t>
            </a:r>
            <a:r>
              <a:rPr kumimoji="1" lang="fr-FR" sz="1200" b="1" kern="1200" dirty="0">
                <a:solidFill>
                  <a:schemeClr val="tx1"/>
                </a:solidFill>
                <a:effectLst/>
                <a:latin typeface="Times New Roman" pitchFamily="18" charset="0"/>
                <a:ea typeface="+mn-ea"/>
                <a:cs typeface="+mn-cs"/>
              </a:rPr>
              <a:t>les tests statistiques qui donne la probabilité « p » </a:t>
            </a:r>
            <a:r>
              <a:rPr kumimoji="1" lang="fr-FR" sz="1200" kern="1200" dirty="0">
                <a:solidFill>
                  <a:schemeClr val="tx1"/>
                </a:solidFill>
                <a:effectLst/>
                <a:latin typeface="Times New Roman" pitchFamily="18" charset="0"/>
                <a:ea typeface="+mn-ea"/>
                <a:cs typeface="+mn-cs"/>
              </a:rPr>
              <a:t>que la différence observée entre les groupes soit uniquement due au hasard (en général on admet que si cette probabilité est inférieure à 5% on peut conclure avec une bonne marge de certitude)</a:t>
            </a:r>
          </a:p>
          <a:p>
            <a:r>
              <a:rPr kumimoji="1" lang="fr-FR" sz="1200" kern="1200" dirty="0">
                <a:solidFill>
                  <a:schemeClr val="tx1"/>
                </a:solidFill>
                <a:effectLst/>
                <a:latin typeface="Times New Roman" pitchFamily="18" charset="0"/>
                <a:ea typeface="+mn-ea"/>
                <a:cs typeface="+mn-cs"/>
              </a:rPr>
              <a:t>	</a:t>
            </a:r>
            <a:r>
              <a:rPr kumimoji="1" lang="fr-FR" sz="1200" b="1" kern="1200" dirty="0">
                <a:solidFill>
                  <a:schemeClr val="tx1"/>
                </a:solidFill>
                <a:effectLst/>
                <a:latin typeface="Times New Roman" pitchFamily="18" charset="0"/>
                <a:ea typeface="+mn-ea"/>
                <a:cs typeface="+mn-cs"/>
              </a:rPr>
              <a:t>l'intervalle de confiance à 95 %</a:t>
            </a:r>
            <a:r>
              <a:rPr kumimoji="1" lang="fr-FR" sz="1200" kern="1200" dirty="0">
                <a:solidFill>
                  <a:schemeClr val="tx1"/>
                </a:solidFill>
                <a:effectLst/>
                <a:latin typeface="Times New Roman" pitchFamily="18" charset="0"/>
                <a:ea typeface="+mn-ea"/>
                <a:cs typeface="+mn-cs"/>
              </a:rPr>
              <a:t> </a:t>
            </a:r>
            <a:r>
              <a:rPr kumimoji="1" lang="fr-FR" sz="1200" b="1" kern="1200" dirty="0">
                <a:solidFill>
                  <a:schemeClr val="dk1"/>
                </a:solidFill>
                <a:latin typeface="Times New Roman" pitchFamily="18" charset="0"/>
                <a:ea typeface="+mn-ea"/>
                <a:cs typeface="+mn-cs"/>
              </a:rPr>
              <a:t>(</a:t>
            </a:r>
            <a:r>
              <a:rPr kumimoji="1" lang="fr-FR" sz="1200" b="1" kern="1200" dirty="0" smtClean="0">
                <a:solidFill>
                  <a:schemeClr val="dk1"/>
                </a:solidFill>
                <a:latin typeface="Times New Roman" pitchFamily="18" charset="0"/>
                <a:ea typeface="+mn-ea"/>
                <a:cs typeface="+mn-cs"/>
              </a:rPr>
              <a:t>IC </a:t>
            </a:r>
            <a:r>
              <a:rPr kumimoji="1" lang="fr-FR" sz="1200" b="1" kern="1200" dirty="0">
                <a:solidFill>
                  <a:schemeClr val="dk1"/>
                </a:solidFill>
                <a:latin typeface="Times New Roman" pitchFamily="18" charset="0"/>
                <a:ea typeface="+mn-ea"/>
                <a:cs typeface="+mn-cs"/>
              </a:rPr>
              <a:t>95%) </a:t>
            </a:r>
            <a:r>
              <a:rPr kumimoji="1" lang="fr-FR" sz="1200" b="1" kern="1200" dirty="0">
                <a:solidFill>
                  <a:schemeClr val="tx1"/>
                </a:solidFill>
                <a:effectLst/>
                <a:latin typeface="Times New Roman" pitchFamily="18" charset="0"/>
                <a:ea typeface="+mn-ea"/>
                <a:cs typeface="+mn-cs"/>
              </a:rPr>
              <a:t>autour des mesures d'association (RR, OR, HR ou </a:t>
            </a:r>
            <a:r>
              <a:rPr kumimoji="1" lang="el-GR" sz="800" b="1" kern="1200" dirty="0">
                <a:solidFill>
                  <a:schemeClr val="dk1"/>
                </a:solidFill>
                <a:latin typeface="Times New Roman" pitchFamily="18" charset="0"/>
                <a:ea typeface="+mn-ea"/>
                <a:cs typeface="+mn-cs"/>
              </a:rPr>
              <a:t>β</a:t>
            </a:r>
            <a:r>
              <a:rPr kumimoji="1" lang="fr-FR" sz="1200" b="1" kern="1200" dirty="0">
                <a:solidFill>
                  <a:schemeClr val="tx1"/>
                </a:solidFill>
                <a:effectLst/>
                <a:latin typeface="Times New Roman" pitchFamily="18" charset="0"/>
                <a:ea typeface="+mn-ea"/>
                <a:cs typeface="+mn-cs"/>
              </a:rPr>
              <a:t>) donne la précision de l'estimation de ces mesures d'association</a:t>
            </a:r>
            <a:r>
              <a:rPr kumimoji="1" lang="fr-FR" sz="1200" kern="1200" dirty="0">
                <a:solidFill>
                  <a:schemeClr val="tx1"/>
                </a:solidFill>
                <a:effectLst/>
                <a:latin typeface="Times New Roman" pitchFamily="18" charset="0"/>
                <a:ea typeface="+mn-ea"/>
                <a:cs typeface="+mn-cs"/>
              </a:rPr>
              <a:t> avec</a:t>
            </a:r>
            <a:r>
              <a:rPr kumimoji="1" lang="fr-FR" sz="1200" kern="1200" dirty="0">
                <a:solidFill>
                  <a:schemeClr val="dk1"/>
                </a:solidFill>
                <a:latin typeface="Times New Roman" pitchFamily="18" charset="0"/>
                <a:ea typeface="+mn-ea"/>
                <a:cs typeface="+mn-cs"/>
              </a:rPr>
              <a:t> une probabilité inférieure à 5% que la valeur réelle de l’association soit en dehors de cet intervalle </a:t>
            </a:r>
          </a:p>
          <a:p>
            <a:pPr marL="177800" indent="0">
              <a:buFontTx/>
              <a:buNone/>
              <a:defRPr/>
            </a:pPr>
            <a:endParaRPr kumimoji="1" lang="fr-FR" sz="1200" kern="1200" dirty="0">
              <a:solidFill>
                <a:schemeClr val="tx1"/>
              </a:solidFill>
              <a:effectLst/>
              <a:latin typeface="Times New Roman" pitchFamily="18"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13351DF5-2429-460B-8643-087E54E58B0F}" type="slidenum">
              <a:rPr lang="fr-FR" altLang="fr-FR" smtClean="0"/>
              <a:pPr>
                <a:defRPr/>
              </a:pPr>
              <a:t>34</a:t>
            </a:fld>
            <a:endParaRPr lang="fr-FR" altLang="fr-FR"/>
          </a:p>
        </p:txBody>
      </p:sp>
    </p:spTree>
    <p:extLst>
      <p:ext uri="{BB962C8B-B14F-4D97-AF65-F5344CB8AC3E}">
        <p14:creationId xmlns:p14="http://schemas.microsoft.com/office/powerpoint/2010/main" val="268896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Dans notre exemple le risque de mort subite dans le groupe exposé est de 9 MSN sur 846 nourrissons exposés et le risque de mort subite dans le groupe des nourrissons qui étaient couchés sur le dos ou sur le côté est de 6/1697, le rapport de ces 2 risques qui s'appelle donc le risque relatif est de 3,3.</a:t>
            </a:r>
          </a:p>
          <a:p>
            <a:r>
              <a:rPr kumimoji="1" lang="fr-FR" sz="1200" kern="1200" dirty="0">
                <a:solidFill>
                  <a:schemeClr val="tx1"/>
                </a:solidFill>
                <a:latin typeface="Times New Roman" pitchFamily="18" charset="0"/>
                <a:ea typeface="+mn-ea"/>
                <a:cs typeface="+mn-cs"/>
              </a:rPr>
              <a:t>L'interprétation est simple cela signifie que le risque de mort subite dans le groupe des nourrissons couchés sur le ventre est  3,3 plus grand</a:t>
            </a:r>
            <a:r>
              <a:rPr kumimoji="1" lang="fr-FR" sz="1200" kern="1200" baseline="0" dirty="0">
                <a:solidFill>
                  <a:schemeClr val="tx1"/>
                </a:solidFill>
                <a:latin typeface="Times New Roman" pitchFamily="18" charset="0"/>
                <a:ea typeface="+mn-ea"/>
                <a:cs typeface="+mn-cs"/>
              </a:rPr>
              <a:t> </a:t>
            </a:r>
            <a:r>
              <a:rPr kumimoji="1" lang="fr-FR" sz="1200" kern="1200" dirty="0">
                <a:solidFill>
                  <a:schemeClr val="tx1"/>
                </a:solidFill>
                <a:latin typeface="Times New Roman" pitchFamily="18" charset="0"/>
                <a:ea typeface="+mn-ea"/>
                <a:cs typeface="+mn-cs"/>
              </a:rPr>
              <a:t>que dans le groupe des nourrissons couchés sur le dos ou sur le côté.</a:t>
            </a:r>
          </a:p>
          <a:p>
            <a:endParaRPr kumimoji="1" lang="fr-FR" sz="1200" i="1" kern="1200" dirty="0">
              <a:solidFill>
                <a:schemeClr val="tx1"/>
              </a:solidFill>
              <a:latin typeface="Times New Roman" pitchFamily="18" charset="0"/>
              <a:ea typeface="+mn-ea"/>
              <a:cs typeface="+mn-cs"/>
            </a:endParaRPr>
          </a:p>
          <a:p>
            <a:r>
              <a:rPr kumimoji="1" lang="fr-FR" sz="1200" i="1" kern="1200" dirty="0">
                <a:solidFill>
                  <a:schemeClr val="tx1"/>
                </a:solidFill>
                <a:latin typeface="Times New Roman" pitchFamily="18" charset="0"/>
                <a:ea typeface="+mn-ea"/>
                <a:cs typeface="+mn-cs"/>
              </a:rPr>
              <a:t>En général dans les études de cohorte on parle de risque pour 1000, 10 000, ou 100 000 personnes plus que de pourcentage. Dans cet exemple on parlerait plutôt d'un risque de mort subite d’environ 10 pour 1000 enfants exposés versus environ 3 pour 1000 enfants non exposés</a:t>
            </a:r>
          </a:p>
          <a:p>
            <a:endParaRPr kumimoji="1" lang="fr-FR" sz="1200" kern="1200" dirty="0">
              <a:solidFill>
                <a:schemeClr val="tx1"/>
              </a:solidFill>
              <a:latin typeface="Times New Roman" pitchFamily="18" charset="0"/>
              <a:ea typeface="+mn-ea"/>
              <a:cs typeface="+mn-cs"/>
            </a:endParaRPr>
          </a:p>
          <a:p>
            <a:r>
              <a:rPr lang="fr-FR" dirty="0" err="1"/>
              <a:t>R</a:t>
            </a:r>
            <a:r>
              <a:rPr lang="fr-FR" baseline="-25000" dirty="0" err="1"/>
              <a:t>exp</a:t>
            </a:r>
            <a:r>
              <a:rPr lang="fr-FR" dirty="0"/>
              <a:t> 9/846 = 0.01soit 10 MSN pour 1000 enfants </a:t>
            </a:r>
            <a:r>
              <a:rPr lang="fr-FR" baseline="0" dirty="0"/>
              <a:t>suivis</a:t>
            </a:r>
            <a:endParaRPr lang="fr-FR" dirty="0"/>
          </a:p>
          <a:p>
            <a:r>
              <a:rPr lang="fr-FR" dirty="0"/>
              <a:t>R </a:t>
            </a:r>
            <a:r>
              <a:rPr lang="fr-FR" baseline="-25000" dirty="0" err="1"/>
              <a:t>nonexp</a:t>
            </a:r>
            <a:r>
              <a:rPr lang="fr-FR" dirty="0"/>
              <a:t> 6/1697</a:t>
            </a:r>
            <a:r>
              <a:rPr lang="fr-FR" baseline="0" dirty="0"/>
              <a:t> = 0.003 soit 3 MSN pour 1000 enfants suivis</a:t>
            </a:r>
            <a:endParaRPr lang="fr-FR" dirty="0"/>
          </a:p>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36</a:t>
            </a:fld>
            <a:endParaRPr lang="fr-FR" altLang="fr-FR"/>
          </a:p>
        </p:txBody>
      </p:sp>
    </p:spTree>
    <p:extLst>
      <p:ext uri="{BB962C8B-B14F-4D97-AF65-F5344CB8AC3E}">
        <p14:creationId xmlns:p14="http://schemas.microsoft.com/office/powerpoint/2010/main" val="3772111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Une fois qu’on a évalué la force de l’association entre </a:t>
            </a:r>
            <a:r>
              <a:rPr kumimoji="1" lang="fr-FR" sz="1200" kern="1200" dirty="0">
                <a:solidFill>
                  <a:schemeClr val="tx1"/>
                </a:solidFill>
                <a:latin typeface="Times New Roman" pitchFamily="18" charset="0"/>
                <a:ea typeface="+mn-ea"/>
                <a:cs typeface="+mn-cs"/>
              </a:rPr>
              <a:t>Facteur de risque et critère de jugement par le risque relatif (RR)</a:t>
            </a:r>
            <a:r>
              <a:rPr lang="fr-FR" dirty="0"/>
              <a:t>,</a:t>
            </a:r>
            <a:r>
              <a:rPr lang="fr-FR" baseline="0" dirty="0"/>
              <a:t> </a:t>
            </a:r>
            <a:r>
              <a:rPr lang="fr-FR" dirty="0"/>
              <a:t>il faut évaluer</a:t>
            </a:r>
            <a:r>
              <a:rPr lang="fr-FR" baseline="0" dirty="0"/>
              <a:t> si ce RR est significativement différent de 1 au delà du simple hasard dû aux fluctuations d’échantillonnage.</a:t>
            </a:r>
          </a:p>
          <a:p>
            <a:r>
              <a:rPr lang="fr-FR" baseline="0" dirty="0"/>
              <a:t>L’intervalle de confiance à 95% autour du RR estimé nous donne cette information.</a:t>
            </a:r>
          </a:p>
          <a:p>
            <a:endParaRPr lang="fr-FR" dirty="0"/>
          </a:p>
          <a:p>
            <a:r>
              <a:rPr kumimoji="1" lang="fr-FR" sz="1200" kern="1200" dirty="0">
                <a:solidFill>
                  <a:schemeClr val="tx1"/>
                </a:solidFill>
                <a:latin typeface="Times New Roman" pitchFamily="18" charset="0"/>
                <a:ea typeface="+mn-ea"/>
                <a:cs typeface="+mn-cs"/>
              </a:rPr>
              <a:t>Si le risque relatif est supérieur à 1 et que la borne inférieure de son intervalle de confiance à 95 % est au-dessus de 1 alors ce facteur est associé à une augmentation statistiquement significative du risque de la maladie étudiée,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Si le risque relatif est supérieur ou inférieur à 1 mais que la valeur 1 est comprise dans son intervalle de confiance à 95 % alors On ne peut pas conclure que ce facteur augmente ni diminue de façon statistiquement significative le risque de la maladie étudiée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Si le risque relatif est Inférieur à 1 et que la borne supérieure de son intervalle de confiance à 95 % est au-dessous de 1 alors ce facteur est associé à une réduction statistiquement significative du risque de la maladie étudiée.</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Il est à noter que cette notion d’association « statistiquement significative » peut également être obtenue par le calcul du «p» issu du test statistique appliqué. On admet généralement que le résultat est statistiquement significatif si p&lt;0,05 ce qui signifie qu'il y a moins de 5 % de chances que le résultat obtenu soit le simple fruit du hasard.</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37</a:t>
            </a:fld>
            <a:endParaRPr lang="fr-FR" altLang="fr-FR"/>
          </a:p>
        </p:txBody>
      </p:sp>
    </p:spTree>
    <p:extLst>
      <p:ext uri="{BB962C8B-B14F-4D97-AF65-F5344CB8AC3E}">
        <p14:creationId xmlns:p14="http://schemas.microsoft.com/office/powerpoint/2010/main" val="1418750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p:cNvSpPr>
            <a:spLocks noGrp="1" noRot="1" noChangeAspect="1" noTextEdit="1"/>
          </p:cNvSpPr>
          <p:nvPr>
            <p:ph type="sldImg"/>
          </p:nvPr>
        </p:nvSpPr>
        <p:spPr>
          <a:xfrm>
            <a:off x="917575" y="744538"/>
            <a:ext cx="4962525" cy="3722687"/>
          </a:xfrm>
          <a:ln/>
        </p:spPr>
      </p:sp>
      <p:sp>
        <p:nvSpPr>
          <p:cNvPr id="962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fr-FR" sz="1200" kern="1200" dirty="0">
                <a:solidFill>
                  <a:schemeClr val="tx1"/>
                </a:solidFill>
                <a:latin typeface="Times New Roman" pitchFamily="18" charset="0"/>
                <a:ea typeface="+mn-ea"/>
                <a:cs typeface="+mn-cs"/>
              </a:rPr>
              <a:t>SI on reprend notre exemple, le RR était de 3,3, et l'intervalle de confiance est totalement</a:t>
            </a:r>
            <a:r>
              <a:rPr kumimoji="1" lang="fr-FR" sz="1200" kern="1200" baseline="0" dirty="0">
                <a:solidFill>
                  <a:schemeClr val="tx1"/>
                </a:solidFill>
                <a:latin typeface="Times New Roman" pitchFamily="18" charset="0"/>
                <a:ea typeface="+mn-ea"/>
                <a:cs typeface="+mn-cs"/>
              </a:rPr>
              <a:t> au dessus de 1 donc il s’agit bien d’un facteur de risque qui est fortement associé au risque de mort subite et cette association est statistiquement significative.</a:t>
            </a:r>
            <a:endParaRPr lang="en-US" altLang="fr-FR" dirty="0"/>
          </a:p>
        </p:txBody>
      </p:sp>
      <p:sp>
        <p:nvSpPr>
          <p:cNvPr id="962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CC4AA2FD-1623-4186-BF2C-745156460AAD}" type="slidenum">
              <a:rPr lang="fr-FR" altLang="fr-FR" sz="1200" smtClean="0">
                <a:latin typeface="Times New Roman" panose="02020603050405020304" pitchFamily="18" charset="0"/>
              </a:rPr>
              <a:pPr/>
              <a:t>38</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992910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pPr algn="r"/>
            <a:fld id="{EC0E8D08-C081-4E82-94FE-C9194A415122}" type="slidenum">
              <a:rPr lang="fr-FR" altLang="fr-FR" sz="1200">
                <a:latin typeface="Times New Roman" panose="02020603050405020304" pitchFamily="18" charset="0"/>
              </a:rPr>
              <a:pPr algn="r"/>
              <a:t>39</a:t>
            </a:fld>
            <a:endParaRPr lang="fr-FR" altLang="fr-FR" sz="1200">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a:xfrm>
            <a:off x="917575" y="744538"/>
            <a:ext cx="4962525" cy="3722687"/>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a:solidFill>
                  <a:srgbClr val="000000"/>
                </a:solidFill>
                <a:latin typeface="Arial" panose="020B0604020202020204" pitchFamily="34" charset="0"/>
              </a:rPr>
              <a:t>Si on reprend le cas d’un facteur de risque avec différents niveaux d’exposition dans l’exemple du tabac et cancer du poumon, il semble exister une relation dose effet (ou effet-dose) entre l'exposition et la survenue de la maladie car le risque de la maladie augmente quand l'exposition augmente.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Il faut s'assurer que cet effet-dose est statistiquement significatif, c'est-à-dire au-delà du simple hasard, en regardant les intervalles de confiance des risques correspondant à chaque niveau d'exposition, et surtout la valeur du "p tendance" (p trend en anglais, qui correspond un test du Chi2 de tendance).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Dans cet exemple le test du Chi2 de tendance montre un « p tendance » &lt;0,001, ce qui signifie que l'effet-dose est significatif et très au-dessus du hasard puisqu'il n'y a que 0,001 une chance c'est-à-dire 1 chance sur 1000 que ce résultat soit obtenu par le simple effet du hasard.</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Nous verrons plus loin que l’effet-dose fait partie des critères de Hill de présomption de causalité</a:t>
            </a:r>
            <a:endParaRPr lang="fr-FR" dirty="0"/>
          </a:p>
          <a:p>
            <a:endParaRPr lang="fr-FR" altLang="fr-FR" dirty="0"/>
          </a:p>
        </p:txBody>
      </p:sp>
    </p:spTree>
    <p:extLst>
      <p:ext uri="{BB962C8B-B14F-4D97-AF65-F5344CB8AC3E}">
        <p14:creationId xmlns:p14="http://schemas.microsoft.com/office/powerpoint/2010/main" val="75767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xfrm>
            <a:off x="917575" y="744538"/>
            <a:ext cx="4962525" cy="3722687"/>
          </a:xfrm>
          <a:ln/>
        </p:spPr>
      </p:sp>
      <p:sp>
        <p:nvSpPr>
          <p:cNvPr id="409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SzPct val="60000"/>
              <a:buFont typeface="Wingdings" panose="05000000000000000000" pitchFamily="2" charset="2"/>
              <a:buNone/>
            </a:pPr>
            <a:r>
              <a:rPr lang="fr-FR" altLang="fr-FR" b="0" baseline="0" dirty="0">
                <a:solidFill>
                  <a:srgbClr val="FF0000"/>
                </a:solidFill>
              </a:rPr>
              <a:t>L</a:t>
            </a:r>
            <a:r>
              <a:rPr lang="fr-FR" altLang="fr-FR" baseline="0" dirty="0"/>
              <a:t>e CJ peut être une variable dépendante du temps c’est-à-dire qu’il est constitué à la fois de l’information : évènement de santé oui/non et du temps jusqu’à cet évènement (« time to </a:t>
            </a:r>
            <a:r>
              <a:rPr lang="fr-FR" altLang="fr-FR" baseline="0" dirty="0" err="1"/>
              <a:t>event</a:t>
            </a:r>
            <a:r>
              <a:rPr lang="fr-FR" altLang="fr-FR" baseline="0" dirty="0"/>
              <a:t> »)</a:t>
            </a:r>
          </a:p>
          <a:p>
            <a:pPr marL="0" indent="0" eaLnBrk="1" hangingPunct="1">
              <a:lnSpc>
                <a:spcPct val="80000"/>
              </a:lnSpc>
              <a:buSzPct val="60000"/>
              <a:buFont typeface="Arial" panose="020B0604020202020204" pitchFamily="34" charset="0"/>
              <a:buNone/>
            </a:pPr>
            <a:endParaRPr lang="fr-FR" altLang="fr-FR" baseline="0" dirty="0"/>
          </a:p>
          <a:p>
            <a:pPr marL="0" indent="0" eaLnBrk="1" hangingPunct="1">
              <a:lnSpc>
                <a:spcPct val="80000"/>
              </a:lnSpc>
              <a:buSzPct val="60000"/>
              <a:buFont typeface="Arial" panose="020B0604020202020204" pitchFamily="34" charset="0"/>
              <a:buNone/>
            </a:pPr>
            <a:r>
              <a:rPr lang="fr-FR" altLang="fr-FR" baseline="0" dirty="0"/>
              <a:t>Avec ce type de CJ, on n’utilise pas le nombre de personnes pour estimer le risque mais le nombre de </a:t>
            </a:r>
            <a:r>
              <a:rPr lang="fr-FR" altLang="fr-FR" dirty="0"/>
              <a:t>personne-temps (même principe que paquets-années pour le tabac, </a:t>
            </a:r>
            <a:r>
              <a:rPr lang="fr-FR" altLang="fr-FR" dirty="0">
                <a:solidFill>
                  <a:srgbClr val="000000"/>
                </a:solidFill>
                <a:latin typeface="Calibri" panose="020F0502020204030204" pitchFamily="34" charset="0"/>
              </a:rPr>
              <a:t>(ex 1 personne suivie 2 ans apporte</a:t>
            </a:r>
            <a:r>
              <a:rPr lang="fr-FR" altLang="fr-FR" baseline="0" dirty="0">
                <a:solidFill>
                  <a:srgbClr val="000000"/>
                </a:solidFill>
                <a:latin typeface="Calibri" panose="020F0502020204030204" pitchFamily="34" charset="0"/>
              </a:rPr>
              <a:t> autant d’informations que </a:t>
            </a:r>
            <a:r>
              <a:rPr lang="fr-FR" altLang="fr-FR" dirty="0">
                <a:solidFill>
                  <a:srgbClr val="000000"/>
                </a:solidFill>
                <a:latin typeface="Calibri" panose="020F0502020204030204" pitchFamily="34" charset="0"/>
              </a:rPr>
              <a:t>2 personnes suivies 1 an chacune</a:t>
            </a:r>
            <a:r>
              <a:rPr lang="fr-FR" altLang="fr-FR" dirty="0"/>
              <a:t>)</a:t>
            </a:r>
          </a:p>
          <a:p>
            <a:pPr marL="0" marR="0" indent="0" algn="l" defTabSz="914400" rtl="0" eaLnBrk="1" fontAlgn="base" latinLnBrk="0" hangingPunct="1">
              <a:lnSpc>
                <a:spcPct val="80000"/>
              </a:lnSpc>
              <a:spcBef>
                <a:spcPct val="30000"/>
              </a:spcBef>
              <a:spcAft>
                <a:spcPct val="0"/>
              </a:spcAft>
              <a:buClrTx/>
              <a:buSzPct val="60000"/>
              <a:buFont typeface="Arial" panose="020B0604020202020204" pitchFamily="34" charset="0"/>
              <a:buNone/>
              <a:tabLst/>
              <a:defRPr/>
            </a:pPr>
            <a:r>
              <a:rPr lang="fr-FR" altLang="fr-FR" dirty="0"/>
              <a:t>Sur la</a:t>
            </a:r>
            <a:r>
              <a:rPr lang="fr-FR" altLang="fr-FR" baseline="0" dirty="0"/>
              <a:t> figure du haut </a:t>
            </a:r>
            <a:r>
              <a:rPr lang="fr-FR" altLang="fr-FR" dirty="0"/>
              <a:t>on voit que le sujet numéro 1 a été suivi pendant 4 ans, le sujet numéro 2 a été suivi pendant 11 ans, le 3</a:t>
            </a:r>
            <a:r>
              <a:rPr lang="fr-FR" altLang="fr-FR" baseline="30000" dirty="0"/>
              <a:t>e</a:t>
            </a:r>
            <a:r>
              <a:rPr lang="fr-FR" altLang="fr-FR" dirty="0"/>
              <a:t> pendant 4 ans, le 4</a:t>
            </a:r>
            <a:r>
              <a:rPr lang="fr-FR" altLang="fr-FR" baseline="30000" dirty="0"/>
              <a:t>e</a:t>
            </a:r>
            <a:r>
              <a:rPr lang="fr-FR" altLang="fr-FR" dirty="0"/>
              <a:t> pendant 8 ans et le 5</a:t>
            </a:r>
            <a:r>
              <a:rPr lang="fr-FR" altLang="fr-FR" baseline="30000" dirty="0"/>
              <a:t>e</a:t>
            </a:r>
            <a:r>
              <a:rPr lang="fr-FR" altLang="fr-FR" dirty="0"/>
              <a:t> pendant 6 ans soit un total de 33 personnes-année. ici on peut dire qu’il y a eu 2 décès sur 33 personnes année (et non pas 2 décès sur 5 personnes)</a:t>
            </a:r>
          </a:p>
          <a:p>
            <a:pPr marL="0" indent="0" eaLnBrk="1" hangingPunct="1">
              <a:lnSpc>
                <a:spcPct val="80000"/>
              </a:lnSpc>
              <a:buSzPct val="60000"/>
              <a:buFont typeface="Arial" panose="020B0604020202020204" pitchFamily="34" charset="0"/>
              <a:buNone/>
            </a:pPr>
            <a:endParaRPr lang="fr-FR" altLang="fr-FR" dirty="0"/>
          </a:p>
          <a:p>
            <a:pPr marL="171450" indent="-171450" eaLnBrk="1" hangingPunct="1">
              <a:lnSpc>
                <a:spcPct val="80000"/>
              </a:lnSpc>
              <a:buSzPct val="60000"/>
              <a:buFont typeface="Arial" panose="020B0604020202020204" pitchFamily="34" charset="0"/>
              <a:buChar char="•"/>
            </a:pPr>
            <a:r>
              <a:rPr lang="fr-FR" altLang="fr-FR" dirty="0"/>
              <a:t>Chaque</a:t>
            </a:r>
            <a:r>
              <a:rPr lang="fr-FR" altLang="fr-FR" baseline="0" dirty="0"/>
              <a:t> participant </a:t>
            </a:r>
            <a:r>
              <a:rPr lang="fr-FR" altLang="fr-FR" dirty="0"/>
              <a:t>est suivi jusqu’à la date de fin programmée, ou son suivi s’arrête avant si 1. il développe la maladie étudiée, 2. il décède, ou 3. il est perdu de vue, (quand</a:t>
            </a:r>
            <a:r>
              <a:rPr lang="fr-FR" altLang="fr-FR" baseline="0" dirty="0"/>
              <a:t> </a:t>
            </a:r>
            <a:r>
              <a:rPr lang="fr-FR" altLang="fr-FR" dirty="0"/>
              <a:t>la maladie étudiée est le décès les 2 premiers points se confondent)</a:t>
            </a:r>
          </a:p>
          <a:p>
            <a:pPr marL="171450" indent="-171450" eaLnBrk="1" hangingPunct="1">
              <a:lnSpc>
                <a:spcPct val="80000"/>
              </a:lnSpc>
              <a:buSzPct val="60000"/>
              <a:buFont typeface="Arial" panose="020B0604020202020204" pitchFamily="34" charset="0"/>
              <a:buChar char="•"/>
            </a:pPr>
            <a:r>
              <a:rPr lang="fr-FR" altLang="fr-FR" dirty="0"/>
              <a:t>Pour chaque individu, on prend en compte la </a:t>
            </a:r>
            <a:r>
              <a:rPr lang="fr-FR" altLang="fr-FR" b="1" dirty="0"/>
              <a:t>durée de ce suivi </a:t>
            </a:r>
            <a:r>
              <a:rPr lang="fr-FR" altLang="fr-FR" dirty="0"/>
              <a:t>et </a:t>
            </a:r>
            <a:r>
              <a:rPr lang="fr-FR" altLang="fr-FR" b="1" dirty="0"/>
              <a:t>son état lors de la fin de son suiv</a:t>
            </a:r>
            <a:r>
              <a:rPr lang="fr-FR" altLang="fr-FR" dirty="0"/>
              <a:t>i : </a:t>
            </a:r>
          </a:p>
          <a:p>
            <a:pPr marL="1085850" lvl="2" indent="-171450" eaLnBrk="1" hangingPunct="1">
              <a:lnSpc>
                <a:spcPct val="80000"/>
              </a:lnSpc>
              <a:buSzPct val="60000"/>
              <a:buFont typeface="Arial" panose="020B0604020202020204" pitchFamily="34" charset="0"/>
              <a:buChar char="•"/>
            </a:pPr>
            <a:r>
              <a:rPr lang="fr-FR" altLang="fr-FR" dirty="0"/>
              <a:t>« décédé », « survenue de la maladie étudiée » (si ce n’est pas le décès), </a:t>
            </a:r>
          </a:p>
          <a:p>
            <a:pPr marL="1085850" lvl="2" indent="-171450" eaLnBrk="1" hangingPunct="1">
              <a:lnSpc>
                <a:spcPct val="80000"/>
              </a:lnSpc>
              <a:buSzPct val="60000"/>
              <a:buFont typeface="Arial" panose="020B0604020202020204" pitchFamily="34" charset="0"/>
              <a:buChar char="•"/>
            </a:pPr>
            <a:r>
              <a:rPr lang="fr-FR" altLang="fr-FR" dirty="0"/>
              <a:t>ou « non malade jusqu’à la date des dernières nouvelles » s’il est perdu de vue, </a:t>
            </a:r>
          </a:p>
          <a:p>
            <a:pPr marL="1085850" lvl="2" indent="-171450" eaLnBrk="1" hangingPunct="1">
              <a:lnSpc>
                <a:spcPct val="80000"/>
              </a:lnSpc>
              <a:buSzPct val="60000"/>
              <a:buFont typeface="Arial" panose="020B0604020202020204" pitchFamily="34" charset="0"/>
              <a:buChar char="•"/>
            </a:pPr>
            <a:r>
              <a:rPr lang="fr-FR" altLang="fr-FR" dirty="0"/>
              <a:t>ou « non</a:t>
            </a:r>
            <a:r>
              <a:rPr lang="fr-FR" altLang="fr-FR" baseline="0" dirty="0"/>
              <a:t> </a:t>
            </a:r>
            <a:r>
              <a:rPr lang="fr-FR" altLang="fr-FR" dirty="0"/>
              <a:t>malade » jusqu’à la date de fin programmée</a:t>
            </a:r>
          </a:p>
          <a:p>
            <a:pPr marL="171450" indent="-171450" eaLnBrk="1" hangingPunct="1">
              <a:lnSpc>
                <a:spcPct val="80000"/>
              </a:lnSpc>
              <a:buSzPct val="60000"/>
              <a:buFont typeface="Arial" panose="020B0604020202020204" pitchFamily="34" charset="0"/>
              <a:buChar char="•"/>
            </a:pPr>
            <a:r>
              <a:rPr lang="fr-FR" altLang="fr-FR" dirty="0"/>
              <a:t>La </a:t>
            </a:r>
            <a:r>
              <a:rPr lang="fr-FR" altLang="fr-FR" b="1" dirty="0"/>
              <a:t>somme des personnes-années détermine la taille de la cohorte</a:t>
            </a:r>
          </a:p>
          <a:p>
            <a:pPr marL="171450" indent="-171450" eaLnBrk="1" hangingPunct="1">
              <a:lnSpc>
                <a:spcPct val="80000"/>
              </a:lnSpc>
              <a:buSzPct val="60000"/>
              <a:buFont typeface="Arial" panose="020B0604020202020204" pitchFamily="34" charset="0"/>
              <a:buChar char="•"/>
            </a:pPr>
            <a:r>
              <a:rPr lang="fr-FR" altLang="fr-FR" dirty="0"/>
              <a:t>Le </a:t>
            </a:r>
            <a:r>
              <a:rPr lang="fr-FR" altLang="fr-FR" b="1" dirty="0"/>
              <a:t>risque</a:t>
            </a:r>
            <a:r>
              <a:rPr lang="fr-FR" altLang="fr-FR" dirty="0"/>
              <a:t> est exprimé par le </a:t>
            </a:r>
            <a:r>
              <a:rPr lang="fr-FR" altLang="fr-FR" b="1" dirty="0"/>
              <a:t>nombre de cas rapportés à un nombre de personnes-années </a:t>
            </a:r>
            <a:r>
              <a:rPr lang="fr-FR" altLang="fr-FR" dirty="0"/>
              <a:t>et non par un nombre de personnes.</a:t>
            </a:r>
            <a:r>
              <a:rPr lang="fr-FR" altLang="fr-FR" baseline="0" dirty="0"/>
              <a:t> Il est </a:t>
            </a:r>
            <a:r>
              <a:rPr lang="fr-FR" altLang="fr-FR" dirty="0"/>
              <a:t>souvent exprimé pour 1000 ou 10 000 personnes-années) </a:t>
            </a:r>
          </a:p>
          <a:p>
            <a:pPr marL="171450" marR="0" indent="-171450" algn="l" defTabSz="914400" rtl="0" eaLnBrk="1" fontAlgn="base" latinLnBrk="0" hangingPunct="1">
              <a:lnSpc>
                <a:spcPct val="80000"/>
              </a:lnSpc>
              <a:spcBef>
                <a:spcPct val="30000"/>
              </a:spcBef>
              <a:spcAft>
                <a:spcPct val="0"/>
              </a:spcAft>
              <a:buClrTx/>
              <a:buSzPct val="60000"/>
              <a:buFont typeface="Arial" panose="020B0604020202020204" pitchFamily="34" charset="0"/>
              <a:buChar char="•"/>
              <a:tabLst/>
              <a:defRPr/>
            </a:pPr>
            <a:r>
              <a:rPr lang="fr-FR" altLang="fr-FR" dirty="0"/>
              <a:t>Dans ces cohortes,</a:t>
            </a:r>
            <a:r>
              <a:rPr lang="fr-FR" altLang="fr-FR" baseline="0" dirty="0"/>
              <a:t> la mesure d’association est le </a:t>
            </a:r>
            <a:r>
              <a:rPr lang="fr-FR" altLang="fr-FR" b="1" baseline="0" dirty="0" err="1"/>
              <a:t>hazard</a:t>
            </a:r>
            <a:r>
              <a:rPr lang="fr-FR" altLang="fr-FR" b="1" baseline="0" dirty="0"/>
              <a:t> ratio </a:t>
            </a:r>
            <a:r>
              <a:rPr lang="fr-FR" altLang="fr-FR" baseline="0" dirty="0"/>
              <a:t>(peut être traduit par </a:t>
            </a:r>
            <a:r>
              <a:rPr lang="fr-FR" altLang="fr-FR" b="1" baseline="0" dirty="0"/>
              <a:t>ratio des risques instantanés</a:t>
            </a:r>
            <a:r>
              <a:rPr lang="fr-FR" altLang="fr-FR" baseline="0" dirty="0"/>
              <a:t>), </a:t>
            </a:r>
          </a:p>
          <a:p>
            <a:pPr marL="171450" indent="-171450" eaLnBrk="1" hangingPunct="1">
              <a:lnSpc>
                <a:spcPct val="80000"/>
              </a:lnSpc>
              <a:buSzPct val="60000"/>
              <a:buFont typeface="Arial" panose="020B0604020202020204" pitchFamily="34" charset="0"/>
              <a:buChar char="•"/>
            </a:pPr>
            <a:endParaRPr lang="fr-FR" altLang="fr-FR" dirty="0"/>
          </a:p>
          <a:p>
            <a:pPr marL="0" indent="0" eaLnBrk="1" hangingPunct="1">
              <a:lnSpc>
                <a:spcPct val="80000"/>
              </a:lnSpc>
              <a:buSzPct val="60000"/>
              <a:buFont typeface="Arial" panose="020B0604020202020204" pitchFamily="34" charset="0"/>
              <a:buNone/>
            </a:pPr>
            <a:r>
              <a:rPr lang="fr-FR" altLang="fr-FR" dirty="0"/>
              <a:t>Ce type de CJ permet de faire des « analyses</a:t>
            </a:r>
            <a:r>
              <a:rPr lang="fr-FR" altLang="fr-FR" baseline="0" dirty="0"/>
              <a:t> de survie » comme l’illustre la figure du bas qui montre la comparaison de la survie de deux groupes de personnes en fonction de la taille de leur tumeur</a:t>
            </a:r>
            <a:endParaRPr lang="fr-FR" altLang="fr-FR" dirty="0"/>
          </a:p>
          <a:p>
            <a:endParaRPr lang="fr-FR" altLang="fr-FR" dirty="0"/>
          </a:p>
        </p:txBody>
      </p:sp>
      <p:sp>
        <p:nvSpPr>
          <p:cNvPr id="4096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C02AB686-289A-4601-82E7-9A4348A0939C}" type="slidenum">
              <a:rPr lang="fr-FR" altLang="fr-FR" sz="1200" smtClean="0">
                <a:latin typeface="Times New Roman" panose="02020603050405020304" pitchFamily="18" charset="0"/>
              </a:rPr>
              <a:pPr/>
              <a:t>42</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4217308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effectLst/>
                <a:latin typeface="Times New Roman" pitchFamily="18" charset="0"/>
                <a:ea typeface="+mn-ea"/>
                <a:cs typeface="+mn-cs"/>
              </a:rPr>
              <a:t>Je vous rappelle que l’étude de cohorte est bien adaptée pour répondre à une question de recherche du type : trouve t’on bien une association entre ce facteur de risque supposé et la maladie dont on pense qu’il augmente le risque ?</a:t>
            </a:r>
          </a:p>
          <a:p>
            <a:endParaRPr kumimoji="1" lang="fr-FR" sz="1200" kern="1200" dirty="0">
              <a:solidFill>
                <a:schemeClr val="tx1"/>
              </a:solidFill>
              <a:effectLst/>
              <a:latin typeface="Times New Roman" pitchFamily="18" charset="0"/>
              <a:ea typeface="+mn-ea"/>
              <a:cs typeface="+mn-cs"/>
            </a:endParaRPr>
          </a:p>
          <a:p>
            <a:endParaRPr kumimoji="1" lang="fr-FR" sz="1200" kern="1200" dirty="0">
              <a:solidFill>
                <a:schemeClr val="tx1"/>
              </a:solidFill>
              <a:effectLst/>
              <a:latin typeface="Times New Roman" pitchFamily="18" charset="0"/>
              <a:ea typeface="+mn-ea"/>
              <a:cs typeface="+mn-cs"/>
            </a:endParaRPr>
          </a:p>
        </p:txBody>
      </p:sp>
      <p:sp>
        <p:nvSpPr>
          <p:cNvPr id="4" name="Espace réservé du numéro de diapositive 3"/>
          <p:cNvSpPr>
            <a:spLocks noGrp="1"/>
          </p:cNvSpPr>
          <p:nvPr>
            <p:ph type="sldNum" sz="quarter" idx="10"/>
          </p:nvPr>
        </p:nvSpPr>
        <p:spPr/>
        <p:txBody>
          <a:bodyPr/>
          <a:lstStyle/>
          <a:p>
            <a:pPr>
              <a:defRPr/>
            </a:pPr>
            <a:fld id="{13351DF5-2429-460B-8643-087E54E58B0F}" type="slidenum">
              <a:rPr lang="fr-FR" altLang="fr-FR" smtClean="0"/>
              <a:pPr>
                <a:defRPr/>
              </a:pPr>
              <a:t>4</a:t>
            </a:fld>
            <a:endParaRPr lang="fr-FR" altLang="fr-FR"/>
          </a:p>
        </p:txBody>
      </p:sp>
    </p:spTree>
    <p:extLst>
      <p:ext uri="{BB962C8B-B14F-4D97-AF65-F5344CB8AC3E}">
        <p14:creationId xmlns:p14="http://schemas.microsoft.com/office/powerpoint/2010/main" val="673629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Plus rarement le </a:t>
            </a:r>
            <a:r>
              <a:rPr lang="fr-FR" b="1" dirty="0"/>
              <a:t>critère de jugement</a:t>
            </a:r>
            <a:r>
              <a:rPr lang="fr-FR" dirty="0"/>
              <a:t>, au lieu d’être une variable binaire correspondant à la survenue d’un événement de santé oui/non, est une </a:t>
            </a:r>
            <a:r>
              <a:rPr lang="fr-FR" b="1" dirty="0"/>
              <a:t>variable continue</a:t>
            </a:r>
            <a:r>
              <a:rPr lang="fr-FR" dirty="0"/>
              <a:t>.</a:t>
            </a:r>
          </a:p>
          <a:p>
            <a:endParaRPr lang="fr-FR" dirty="0"/>
          </a:p>
          <a:p>
            <a:r>
              <a:rPr lang="fr-FR" dirty="0"/>
              <a:t>L’interprétation des résultats est très différente. En effet la </a:t>
            </a:r>
            <a:r>
              <a:rPr lang="fr-FR" b="1" dirty="0"/>
              <a:t>force de l’association </a:t>
            </a:r>
            <a:r>
              <a:rPr lang="fr-FR" dirty="0"/>
              <a:t>n’est pas mesurée par un risque relatif mais par un </a:t>
            </a:r>
            <a:r>
              <a:rPr lang="fr-FR" b="1" dirty="0"/>
              <a:t>coefficient de régression </a:t>
            </a:r>
            <a:r>
              <a:rPr lang="fr-FR" dirty="0"/>
              <a:t>(encore</a:t>
            </a:r>
            <a:r>
              <a:rPr lang="fr-FR" baseline="0" dirty="0"/>
              <a:t> </a:t>
            </a:r>
            <a:r>
              <a:rPr lang="fr-FR" dirty="0"/>
              <a:t>appelé </a:t>
            </a:r>
            <a:r>
              <a:rPr lang="el-GR" dirty="0"/>
              <a:t>β</a:t>
            </a:r>
            <a:r>
              <a:rPr lang="fr-FR" dirty="0"/>
              <a:t>)</a:t>
            </a:r>
          </a:p>
          <a:p>
            <a:r>
              <a:rPr lang="fr-FR" dirty="0"/>
              <a:t>le</a:t>
            </a:r>
            <a:r>
              <a:rPr lang="fr-FR" baseline="0" dirty="0"/>
              <a:t> coefficient de régression associée au facteur de risque étudié mesure la force de l’association entre ce facteur et le critère de jugement.</a:t>
            </a:r>
          </a:p>
          <a:p>
            <a:endParaRPr lang="fr-FR" baseline="0" dirty="0"/>
          </a:p>
          <a:p>
            <a:r>
              <a:rPr lang="fr-FR" baseline="0" dirty="0"/>
              <a:t>Dans l’exemple de cette diapositive il s’agit d’une cohorte britannique, la cohorte millénium, composé de plus de 18 000 enfants,</a:t>
            </a:r>
          </a:p>
          <a:p>
            <a:r>
              <a:rPr lang="fr-FR" baseline="0" dirty="0"/>
              <a:t>La question de recherche était la suivante : l’allaitement maternel des nourrissons est-il associé à un meilleur développement cognitif chez l’enfant</a:t>
            </a:r>
          </a:p>
          <a:p>
            <a:r>
              <a:rPr lang="fr-FR" baseline="0" dirty="0"/>
              <a:t>Le </a:t>
            </a:r>
            <a:r>
              <a:rPr lang="fr-FR" b="1" baseline="0" dirty="0"/>
              <a:t>facteur de risque étudié</a:t>
            </a:r>
            <a:r>
              <a:rPr lang="fr-FR" baseline="0" dirty="0"/>
              <a:t>, il s’agit ici d’un </a:t>
            </a:r>
            <a:r>
              <a:rPr lang="fr-FR" b="1" baseline="0" dirty="0"/>
              <a:t>facteur protecteur </a:t>
            </a:r>
            <a:r>
              <a:rPr lang="fr-FR" b="0" baseline="0" dirty="0"/>
              <a:t>(qui réduit le risque), </a:t>
            </a:r>
            <a:r>
              <a:rPr lang="fr-FR" baseline="0" dirty="0"/>
              <a:t>est donc le fait </a:t>
            </a:r>
            <a:r>
              <a:rPr lang="fr-FR" b="1" baseline="0" dirty="0"/>
              <a:t>d’avoir été allaité</a:t>
            </a:r>
          </a:p>
          <a:p>
            <a:r>
              <a:rPr lang="fr-FR" baseline="0" dirty="0"/>
              <a:t>Le </a:t>
            </a:r>
            <a:r>
              <a:rPr lang="fr-FR" b="1" baseline="0" dirty="0"/>
              <a:t>critère de jugement </a:t>
            </a:r>
            <a:r>
              <a:rPr lang="fr-FR" baseline="0" dirty="0"/>
              <a:t>est le </a:t>
            </a:r>
            <a:r>
              <a:rPr lang="fr-FR" b="1" baseline="0" dirty="0"/>
              <a:t>développement cognitif </a:t>
            </a:r>
            <a:r>
              <a:rPr lang="fr-FR" baseline="0" dirty="0"/>
              <a:t>mesuré par un score établi à partir de tests cognitifs dont le résultat peut aller de zéro à 150 (</a:t>
            </a:r>
            <a:r>
              <a:rPr lang="fr-FR" b="1" baseline="0" dirty="0"/>
              <a:t>British </a:t>
            </a:r>
            <a:r>
              <a:rPr lang="fr-FR" b="1" baseline="0" dirty="0" err="1"/>
              <a:t>Ability</a:t>
            </a:r>
            <a:r>
              <a:rPr lang="fr-FR" b="1" baseline="0" dirty="0"/>
              <a:t> </a:t>
            </a:r>
            <a:r>
              <a:rPr lang="fr-FR" b="1" baseline="0" dirty="0" err="1"/>
              <a:t>Scale</a:t>
            </a:r>
            <a:r>
              <a:rPr lang="fr-FR" b="1" baseline="0" dirty="0"/>
              <a:t>, score BAS</a:t>
            </a:r>
            <a:r>
              <a:rPr lang="fr-FR" baseline="0" dirty="0"/>
              <a:t>). la variable correspondante au critère de jugement est donc une variable continue qui peut prendre les valeurs de 0 à 150</a:t>
            </a:r>
          </a:p>
          <a:p>
            <a:r>
              <a:rPr lang="fr-FR" baseline="0" dirty="0"/>
              <a:t>Dans la colonne de gauche figurent les niveaux d’exposition des différents groupes d’enfants, depuis le groupe jamais allaité jusqu’au groupe allaité plus de 12 mois</a:t>
            </a:r>
          </a:p>
          <a:p>
            <a:r>
              <a:rPr lang="fr-FR" baseline="0" dirty="0"/>
              <a:t>Dans la 2</a:t>
            </a:r>
            <a:r>
              <a:rPr lang="fr-FR" baseline="30000" dirty="0"/>
              <a:t>e</a:t>
            </a:r>
            <a:r>
              <a:rPr lang="fr-FR" baseline="0" dirty="0"/>
              <a:t> colonne figurent les score cognitif moyens (BAS) obtenus dans chaque groupe</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Dans la 3</a:t>
            </a:r>
            <a:r>
              <a:rPr lang="fr-FR" baseline="30000" dirty="0"/>
              <a:t>e</a:t>
            </a:r>
            <a:r>
              <a:rPr lang="fr-FR" baseline="0" dirty="0"/>
              <a:t> colonne figurent les coefficients de régression. Le coefficient de régression correspondant à la catégorie jamais allaitée représente la référence. Le </a:t>
            </a:r>
            <a:r>
              <a:rPr lang="fr-FR" b="1" baseline="0" dirty="0"/>
              <a:t>coefficient de régression de 3,7 </a:t>
            </a:r>
            <a:r>
              <a:rPr lang="fr-FR" baseline="0" dirty="0"/>
              <a:t>correspondant au groupe des enfant allaités moins de 2 mois, signifie qu’en moyenne ces enfants ont un score cognitif qui a 3,7 points de plus que les enfants jamais allaités (on voit bien que 3,7 correspond à la </a:t>
            </a:r>
            <a:r>
              <a:rPr lang="fr-FR" b="1" baseline="0" dirty="0"/>
              <a:t>différence entre la moyenne du score chez les enfants allaités jusqu’à 2 mois et le score des enfants jamais allaités</a:t>
            </a:r>
            <a:r>
              <a:rPr lang="fr-FR"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De même, le </a:t>
            </a:r>
            <a:r>
              <a:rPr lang="fr-FR" b="1" baseline="0" dirty="0"/>
              <a:t>coefficient de régression de 5,4 </a:t>
            </a:r>
            <a:r>
              <a:rPr lang="fr-FR" baseline="0" dirty="0"/>
              <a:t>correspondant au groupe des enfant allaités de 2 à 3,9 mois, signifie qu’en moyenne ces enfants ont un </a:t>
            </a:r>
            <a:r>
              <a:rPr lang="fr-FR" b="1" baseline="0" dirty="0"/>
              <a:t>score cognitif qui a 5,4 points de plus que les enfants jamais allaités </a:t>
            </a:r>
            <a:r>
              <a:rPr lang="fr-FR" baseline="0" dirty="0"/>
              <a:t>(5,4 correspond à la différence entre la moyenne du score chez les enfants allaités de 2 à 3,9 mois et le score des enfants jamais allaités…. </a:t>
            </a:r>
            <a:r>
              <a:rPr lang="fr-FR" baseline="0" dirty="0" err="1"/>
              <a:t>Etc</a:t>
            </a:r>
            <a:endParaRPr lang="fr-FR"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fr-FR"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La </a:t>
            </a:r>
            <a:r>
              <a:rPr lang="fr-FR" b="1" baseline="0" dirty="0"/>
              <a:t>différence fondamentale </a:t>
            </a:r>
            <a:r>
              <a:rPr lang="fr-FR" baseline="0" dirty="0"/>
              <a:t>est que ces </a:t>
            </a:r>
            <a:r>
              <a:rPr lang="fr-FR" b="1" baseline="0" dirty="0"/>
              <a:t>coefficients de régression </a:t>
            </a:r>
            <a:r>
              <a:rPr lang="fr-FR" baseline="0" dirty="0"/>
              <a:t>ne sont pas des ratios ils ne peuvent donc pas être interprétés comme un risque relatif ou un </a:t>
            </a:r>
            <a:r>
              <a:rPr lang="fr-FR" baseline="0" dirty="0" err="1"/>
              <a:t>Odds</a:t>
            </a:r>
            <a:r>
              <a:rPr lang="fr-FR" baseline="0" dirty="0"/>
              <a:t> ratio, car ils </a:t>
            </a:r>
            <a:r>
              <a:rPr lang="fr-FR" b="1" baseline="0" dirty="0"/>
              <a:t>varient entre -∞ et +∞</a:t>
            </a:r>
            <a:r>
              <a:rPr lang="fr-FR" baseline="0" dirty="0"/>
              <a:t>. </a:t>
            </a:r>
            <a:r>
              <a:rPr lang="fr-FR" b="1" baseline="0" dirty="0"/>
              <a:t>C’est donc quand ils sont égale à zéro ou quand l’intervalle de confiance contient le zéro qu’on peut dire que le facteur de risque n’est pas associé avec le critère de jugement.</a:t>
            </a:r>
          </a:p>
          <a:p>
            <a:endParaRPr lang="fr-FR" baseline="0"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43</a:t>
            </a:fld>
            <a:endParaRPr lang="fr-FR" altLang="fr-FR"/>
          </a:p>
        </p:txBody>
      </p:sp>
    </p:spTree>
    <p:extLst>
      <p:ext uri="{BB962C8B-B14F-4D97-AF65-F5344CB8AC3E}">
        <p14:creationId xmlns:p14="http://schemas.microsoft.com/office/powerpoint/2010/main" val="24201214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e l'image des diapositives 1"/>
          <p:cNvSpPr>
            <a:spLocks noGrp="1" noRot="1" noChangeAspect="1" noTextEdit="1"/>
          </p:cNvSpPr>
          <p:nvPr>
            <p:ph type="sldImg"/>
          </p:nvPr>
        </p:nvSpPr>
        <p:spPr>
          <a:xfrm>
            <a:off x="917575" y="744538"/>
            <a:ext cx="4962525" cy="3722687"/>
          </a:xfrm>
          <a:ln/>
        </p:spPr>
      </p:sp>
      <p:sp>
        <p:nvSpPr>
          <p:cNvPr id="10752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la preuve de la nature causale entre FDR et maladie n’est </a:t>
            </a:r>
            <a:r>
              <a:rPr lang="fr-FR" altLang="fr-FR" b="1" dirty="0"/>
              <a:t>jamais démontrée par étude observationnelle</a:t>
            </a:r>
          </a:p>
          <a:p>
            <a:r>
              <a:rPr lang="fr-FR" altLang="fr-FR" dirty="0"/>
              <a:t>Différents arguments sont pris en compte pour arriver à une </a:t>
            </a:r>
            <a:r>
              <a:rPr lang="fr-FR" altLang="fr-FR" b="1" dirty="0"/>
              <a:t>présomption de causalité </a:t>
            </a:r>
            <a:r>
              <a:rPr lang="fr-FR" altLang="fr-FR" dirty="0"/>
              <a:t>: </a:t>
            </a:r>
            <a:r>
              <a:rPr lang="fr-FR" altLang="fr-FR" b="1" dirty="0"/>
              <a:t>critères décrits par Mr Bradford Hill. </a:t>
            </a:r>
          </a:p>
          <a:p>
            <a:endParaRPr lang="fr-FR" altLang="fr-FR" dirty="0"/>
          </a:p>
          <a:p>
            <a:r>
              <a:rPr lang="fr-FR" dirty="0"/>
              <a:t>Certains critères reposent sur les résultats de l'étude ce sont : la </a:t>
            </a:r>
            <a:r>
              <a:rPr lang="fr-FR" b="1" dirty="0"/>
              <a:t>force de l'association</a:t>
            </a:r>
            <a:r>
              <a:rPr lang="fr-FR" dirty="0"/>
              <a:t>, l'existence d'une </a:t>
            </a:r>
            <a:r>
              <a:rPr lang="fr-FR" b="1" dirty="0"/>
              <a:t>relation dose-effet </a:t>
            </a:r>
            <a:r>
              <a:rPr lang="fr-FR" dirty="0"/>
              <a:t>significative, et la certitude que </a:t>
            </a:r>
            <a:r>
              <a:rPr lang="fr-FR" b="1" dirty="0"/>
              <a:t>l'exposition au facteur de risque a précédé la maladie </a:t>
            </a:r>
            <a:r>
              <a:rPr lang="fr-FR" dirty="0"/>
              <a:t>ce qui est le cas dans les études de cohorte (mais pas dans les études cas témoin).</a:t>
            </a:r>
          </a:p>
          <a:p>
            <a:r>
              <a:rPr lang="fr-FR" dirty="0"/>
              <a:t>Certains critères en revanche vous les trouverez dans l'introduction ou la discussion</a:t>
            </a:r>
            <a:r>
              <a:rPr lang="fr-FR" baseline="0" dirty="0"/>
              <a:t> (</a:t>
            </a:r>
            <a:r>
              <a:rPr kumimoji="1" lang="fr-FR" sz="1200" kern="1200" dirty="0">
                <a:solidFill>
                  <a:schemeClr val="tx1"/>
                </a:solidFill>
                <a:latin typeface="Times New Roman" pitchFamily="18" charset="0"/>
                <a:ea typeface="+mn-ea"/>
                <a:cs typeface="+mn-cs"/>
              </a:rPr>
              <a:t>et vous pourrez les interpréter </a:t>
            </a:r>
            <a:r>
              <a:rPr lang="fr-FR" dirty="0"/>
              <a:t>à condition qu'ils reposent sur des éléments probants c'est-à-dire sur des références bibliographiques d'autres études), ce sont la concordance avec les résultats d'autres études (que nous appelons aussi </a:t>
            </a:r>
            <a:r>
              <a:rPr lang="fr-FR" b="1" dirty="0"/>
              <a:t>cohérence externe</a:t>
            </a:r>
            <a:r>
              <a:rPr lang="fr-FR" dirty="0"/>
              <a:t>), la </a:t>
            </a:r>
            <a:r>
              <a:rPr lang="fr-FR" b="1" dirty="0"/>
              <a:t>plausibilité</a:t>
            </a:r>
            <a:r>
              <a:rPr lang="fr-FR" b="1" baseline="0" dirty="0"/>
              <a:t> </a:t>
            </a:r>
            <a:r>
              <a:rPr lang="fr-FR" b="1" dirty="0"/>
              <a:t>biologique </a:t>
            </a:r>
            <a:r>
              <a:rPr lang="fr-FR" dirty="0"/>
              <a:t>et physiopathologique des mécanismes d'action sous-jacents, la </a:t>
            </a:r>
            <a:r>
              <a:rPr lang="fr-FR" b="1" dirty="0"/>
              <a:t>spécificité</a:t>
            </a:r>
            <a:r>
              <a:rPr lang="fr-FR" dirty="0"/>
              <a:t> entre l'exposition et la maladie (c'est par exemple le cas de la relation entre amiante et </a:t>
            </a:r>
            <a:r>
              <a:rPr lang="fr-FR" dirty="0" err="1"/>
              <a:t>mésothéliome</a:t>
            </a:r>
            <a:r>
              <a:rPr lang="fr-FR" dirty="0"/>
              <a:t>), la </a:t>
            </a:r>
            <a:r>
              <a:rPr lang="fr-FR" b="1" dirty="0"/>
              <a:t>concordance avec les expérimentations </a:t>
            </a:r>
            <a:r>
              <a:rPr lang="fr-FR" dirty="0"/>
              <a:t>in vitro ou chez l'animal, et surtout la </a:t>
            </a:r>
            <a:r>
              <a:rPr lang="fr-FR" b="1" dirty="0"/>
              <a:t>réduction de l'incidence de la maladie si l'exposition est supprimée </a:t>
            </a:r>
            <a:r>
              <a:rPr lang="fr-FR" dirty="0"/>
              <a:t>ou réduite.</a:t>
            </a:r>
          </a:p>
          <a:p>
            <a:endParaRPr lang="fr-FR" dirty="0"/>
          </a:p>
          <a:p>
            <a:r>
              <a:rPr lang="fr-FR" dirty="0"/>
              <a:t>Dans l'étude sur la mort subite du nourrisson, on retrouve 2 critères de Hill, premièrement la cohérence externe : cette étude de cohorte est concordante avec les résultats de toutes les études cas témoin réalisées précédemment, </a:t>
            </a:r>
            <a:r>
              <a:rPr kumimoji="1" lang="fr-FR" sz="1200" kern="1200" dirty="0">
                <a:solidFill>
                  <a:schemeClr val="tx1"/>
                </a:solidFill>
                <a:latin typeface="Times New Roman" pitchFamily="18" charset="0"/>
                <a:ea typeface="+mn-ea"/>
                <a:cs typeface="+mn-cs"/>
              </a:rPr>
              <a:t>et</a:t>
            </a:r>
            <a:r>
              <a:rPr kumimoji="1" lang="fr-FR" sz="1200" kern="1200" baseline="0" dirty="0">
                <a:solidFill>
                  <a:schemeClr val="tx1"/>
                </a:solidFill>
                <a:latin typeface="Times New Roman" pitchFamily="18" charset="0"/>
                <a:ea typeface="+mn-ea"/>
                <a:cs typeface="+mn-cs"/>
              </a:rPr>
              <a:t> d</a:t>
            </a:r>
            <a:r>
              <a:rPr kumimoji="1" lang="fr-FR" sz="1200" kern="1200" dirty="0">
                <a:solidFill>
                  <a:schemeClr val="tx1"/>
                </a:solidFill>
                <a:latin typeface="Times New Roman" pitchFamily="18" charset="0"/>
                <a:ea typeface="+mn-ea"/>
                <a:cs typeface="+mn-cs"/>
              </a:rPr>
              <a:t>euxièmement la réduction de l'incidence de la maladie quand l'exposition est supprimée ou réduite puisqu’</a:t>
            </a:r>
            <a:r>
              <a:rPr lang="fr-FR" dirty="0"/>
              <a:t>on a observé dans tous les pays une diminution de la mort subite du nourrisson quand on a commencé à faire des campagnes d'information pour arrêter de coucher les nourrissons sur le ventre (voir extraits de l'article dans les commentaires du PowerPoint ci-dessous)</a:t>
            </a:r>
            <a:endParaRPr kumimoji="1" lang="fr-FR" sz="800" b="1" kern="1200" dirty="0">
              <a:solidFill>
                <a:schemeClr val="tx1"/>
              </a:solidFill>
              <a:latin typeface="Times New Roman" pitchFamily="18" charset="0"/>
              <a:ea typeface="+mn-ea"/>
              <a:cs typeface="Times New Roman" pitchFamily="18" charset="0"/>
            </a:endParaRPr>
          </a:p>
          <a:p>
            <a:endParaRPr lang="fr-FR" altLang="fr-FR" dirty="0"/>
          </a:p>
          <a:p>
            <a:r>
              <a:rPr lang="en-US" altLang="fr-FR" dirty="0" err="1"/>
              <a:t>Étude</a:t>
            </a:r>
            <a:r>
              <a:rPr lang="en-US" altLang="fr-FR" dirty="0"/>
              <a:t> </a:t>
            </a:r>
            <a:r>
              <a:rPr lang="en-US" altLang="fr-FR" dirty="0" err="1"/>
              <a:t>sur</a:t>
            </a:r>
            <a:r>
              <a:rPr lang="en-US" altLang="fr-FR" dirty="0"/>
              <a:t> la MSN : </a:t>
            </a:r>
          </a:p>
          <a:p>
            <a:r>
              <a:rPr lang="en-US" altLang="fr-FR" dirty="0"/>
              <a:t>The findings are strengthened by the results of a previous case-control study of 42 SIDS cases in which the prone position was also associated with an increased risk of SIDS (unadjusted OR 3.45 [1.59-7.49]), and from other retrospective studies were </a:t>
            </a:r>
            <a:r>
              <a:rPr lang="en-US" altLang="fr-FR" dirty="0">
                <a:latin typeface="Calibri Light" panose="020F0302020204030204" pitchFamily="34" charset="0"/>
                <a:cs typeface="Calibri Light" panose="020F0302020204030204" pitchFamily="34" charset="0"/>
              </a:rPr>
              <a:t>OR for prone sleeping position and SIDS were varying from 1.7 to 12 (not always statistically significant) =&gt; </a:t>
            </a:r>
            <a:r>
              <a:rPr lang="fr-FR" altLang="fr-FR" sz="800" b="1" dirty="0">
                <a:cs typeface="Times New Roman" panose="02020603050405020304" pitchFamily="18" charset="0"/>
              </a:rPr>
              <a:t>Concordance</a:t>
            </a:r>
            <a:r>
              <a:rPr lang="fr-FR" altLang="fr-FR" sz="800" dirty="0">
                <a:cs typeface="Times New Roman" panose="02020603050405020304" pitchFamily="18" charset="0"/>
              </a:rPr>
              <a:t> </a:t>
            </a:r>
            <a:r>
              <a:rPr lang="fr-FR" altLang="fr-FR" sz="800" b="1" dirty="0">
                <a:cs typeface="Times New Roman" panose="02020603050405020304" pitchFamily="18" charset="0"/>
              </a:rPr>
              <a:t>entre les résultats des études </a:t>
            </a:r>
            <a:endParaRPr lang="fr-FR" altLang="fr-FR" sz="800" b="1" dirty="0"/>
          </a:p>
          <a:p>
            <a:endParaRPr lang="en-US" altLang="fr-FR" dirty="0"/>
          </a:p>
          <a:p>
            <a:endParaRPr lang="en-US" altLang="fr-FR" dirty="0"/>
          </a:p>
          <a:p>
            <a:r>
              <a:rPr lang="en-US" altLang="fr-FR" dirty="0">
                <a:latin typeface="Calibri Light" panose="020F0302020204030204" pitchFamily="34" charset="0"/>
                <a:cs typeface="Calibri Light" panose="020F0302020204030204" pitchFamily="34" charset="0"/>
              </a:rPr>
              <a:t>Already, in some locations these findings have stimulated a change in the way babies are positioned, with -in South Australia and the Netherlands, for example-a concomitant decline in SIDS incidence</a:t>
            </a:r>
            <a:r>
              <a:rPr lang="en-US" altLang="fr-FR" baseline="30000" dirty="0">
                <a:latin typeface="Calibri Light" panose="020F0302020204030204" pitchFamily="34" charset="0"/>
                <a:cs typeface="Calibri Light" panose="020F0302020204030204" pitchFamily="34" charset="0"/>
              </a:rPr>
              <a:t> 13-14</a:t>
            </a:r>
            <a:r>
              <a:rPr lang="en-US" altLang="fr-FR" dirty="0">
                <a:latin typeface="Calibri Light" panose="020F0302020204030204" pitchFamily="34" charset="0"/>
                <a:cs typeface="Calibri Light" panose="020F0302020204030204" pitchFamily="34" charset="0"/>
              </a:rPr>
              <a:t>. </a:t>
            </a:r>
          </a:p>
          <a:p>
            <a:r>
              <a:rPr lang="en-US" altLang="fr-FR" dirty="0">
                <a:latin typeface="Calibri Light" panose="020F0302020204030204" pitchFamily="34" charset="0"/>
                <a:cs typeface="Calibri Light" panose="020F0302020204030204" pitchFamily="34" charset="0"/>
              </a:rPr>
              <a:t>=&gt;</a:t>
            </a:r>
            <a:r>
              <a:rPr lang="fr-FR" altLang="fr-FR" sz="800" b="1" dirty="0">
                <a:cs typeface="Times New Roman" panose="02020603050405020304" pitchFamily="18" charset="0"/>
                <a:sym typeface="Wingdings 3" panose="05040102010807070707" pitchFamily="18" charset="2"/>
              </a:rPr>
              <a:t> </a:t>
            </a:r>
            <a:r>
              <a:rPr lang="fr-FR" altLang="fr-FR" sz="800" b="1" dirty="0">
                <a:cs typeface="Times New Roman" panose="02020603050405020304" pitchFamily="18" charset="0"/>
              </a:rPr>
              <a:t>incidence de maladie si exposition supprimée ou réduite</a:t>
            </a:r>
          </a:p>
          <a:p>
            <a:endParaRPr lang="fr-FR" altLang="fr-FR" dirty="0"/>
          </a:p>
          <a:p>
            <a:endParaRPr lang="fr-FR" altLang="fr-FR" dirty="0"/>
          </a:p>
        </p:txBody>
      </p:sp>
      <p:sp>
        <p:nvSpPr>
          <p:cNvPr id="10752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90156D0E-3EBB-4753-875D-18E36938914E}" type="slidenum">
              <a:rPr lang="fr-FR" altLang="fr-FR" sz="1200" smtClean="0">
                <a:latin typeface="Times New Roman" panose="02020603050405020304" pitchFamily="18" charset="0"/>
              </a:rPr>
              <a:pPr/>
              <a:t>44</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266885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Voici l’illustration de la réduction du l’incidence de la mort subite après les campagnes « back to </a:t>
            </a:r>
            <a:r>
              <a:rPr lang="fr-FR" dirty="0" err="1"/>
              <a:t>sleep</a:t>
            </a:r>
            <a:r>
              <a:rPr lang="fr-FR" dirty="0"/>
              <a:t> » engagées progressivement dans tous les pays</a:t>
            </a: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45</a:t>
            </a:fld>
            <a:endParaRPr lang="fr-FR" altLang="fr-FR"/>
          </a:p>
        </p:txBody>
      </p:sp>
    </p:spTree>
    <p:extLst>
      <p:ext uri="{BB962C8B-B14F-4D97-AF65-F5344CB8AC3E}">
        <p14:creationId xmlns:p14="http://schemas.microsoft.com/office/powerpoint/2010/main" val="3405603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point 8 de la check-list : Les Facteurs de confusion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baseline="0" dirty="0"/>
          </a:p>
          <a:p>
            <a:r>
              <a:rPr lang="fr-FR" b="1" baseline="0" dirty="0"/>
              <a:t>A la différence des études interventionnelles dans lesquelles les groupes comparés sont randomisés (tirés au sort),</a:t>
            </a:r>
            <a:r>
              <a:rPr lang="fr-FR" baseline="0" dirty="0"/>
              <a:t> dans les études observationnelles les groupes comparés ne sont pas tirés au sort et donc ils sont possiblement différents en ce qui concerne certaines caractéristiques. Certaines caractéristiques des participants peuvent alors se comporter comme des facteurs de confusion si ils ont un lien avec le critère de jugement (c’est-à-dire s’ils sont des facteurs de risque du CJ et qu’ils sont répartis de façon non équilibrée entre les groupes comparés</a:t>
            </a:r>
          </a:p>
          <a:p>
            <a:endParaRPr lang="fr-FR" baseline="0" dirty="0"/>
          </a:p>
          <a:p>
            <a:pPr>
              <a:defRPr/>
            </a:pPr>
            <a:r>
              <a:rPr lang="fr-FR" dirty="0"/>
              <a:t>Rappel : Un </a:t>
            </a:r>
            <a:r>
              <a:rPr lang="fr-FR" b="1" dirty="0"/>
              <a:t>facteur de confusion potentiel</a:t>
            </a:r>
            <a:r>
              <a:rPr lang="fr-FR" dirty="0"/>
              <a:t> ne deviendra un </a:t>
            </a:r>
            <a:r>
              <a:rPr lang="fr-FR" b="1" dirty="0"/>
              <a:t>facteur de confusion</a:t>
            </a:r>
            <a:r>
              <a:rPr lang="fr-FR" b="1" baseline="0" dirty="0"/>
              <a:t> certain</a:t>
            </a:r>
            <a:r>
              <a:rPr lang="fr-FR" baseline="0" dirty="0"/>
              <a:t> si deux conditions sont réunies </a:t>
            </a:r>
            <a:endParaRPr lang="fr-FR" dirty="0"/>
          </a:p>
          <a:p>
            <a:pPr marL="228600" indent="-228600">
              <a:buFontTx/>
              <a:buAutoNum type="arabicPeriod"/>
              <a:defRPr/>
            </a:pPr>
            <a:r>
              <a:rPr lang="fr-FR" dirty="0"/>
              <a:t>Il existe une association entre le tiers facteur et la maladie à l’étude</a:t>
            </a:r>
          </a:p>
          <a:p>
            <a:pPr marL="228600" indent="-228600">
              <a:buFontTx/>
              <a:buAutoNum type="arabicPeriod"/>
              <a:defRPr/>
            </a:pPr>
            <a:r>
              <a:rPr lang="fr-FR" dirty="0"/>
              <a:t> Il existe une association entre le tiers facteur et l’exposition au FDR à l’étude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Dans notre exemple de la MSN, le premier point est vrai, le petit poids de naissance est associé à un plus grand risque de MSN</a:t>
            </a:r>
            <a:r>
              <a:rPr lang="fr-FR" baseline="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Le deuxième point est possible, il est possible qu’un petit poids de naissance soit associé à la position de couchage. C’est à vérifier en introduisant cette variable dans l’analyse statistique pour éviter que ce facteur de confusion potentiel aboutisse à une interprétation erronée des résultats)</a:t>
            </a:r>
          </a:p>
          <a:p>
            <a:pPr marL="0" indent="0">
              <a:buFontTx/>
              <a:buNone/>
              <a:defRPr/>
            </a:pPr>
            <a:endParaRPr lang="fr-FR" dirty="0"/>
          </a:p>
          <a:p>
            <a:pPr marL="0" indent="0">
              <a:buFontTx/>
              <a:buNone/>
              <a:defRPr/>
            </a:pPr>
            <a:r>
              <a:rPr lang="fr-FR" dirty="0"/>
              <a:t>Autres exemples de facteurs de confusion : </a:t>
            </a:r>
          </a:p>
          <a:p>
            <a:pPr marL="0" indent="0">
              <a:buFontTx/>
              <a:buNone/>
              <a:defRPr/>
            </a:pPr>
            <a:r>
              <a:rPr lang="fr-FR" dirty="0"/>
              <a:t>Une étude atteste un quotient intellectuel plus élevé aux propriétaires de chats qu’aux propriétaires de chiens. En fait cette différence résulte d’un tiers facteur : le temps libre, et la possibilité de planifier sa vie privée. Les personnes ayant une meilleure formation et un plus grand niveau de responsabilité (donc souvent des études plus longues) ont fréquemment un horaire de travail plus irrégulier; par conséquent, elles ne disposent pas du temps nécessaire pour promener un chien et ont tendance à préférer un chat comme animal domestique. </a:t>
            </a:r>
          </a:p>
          <a:p>
            <a:pPr marL="0" indent="0">
              <a:buFontTx/>
              <a:buNone/>
              <a:defRPr/>
            </a:pPr>
            <a:r>
              <a:rPr lang="fr-FR" dirty="0"/>
              <a:t>Autre exemple, les premières études sur les effets indésirables des contraceptifs oraux avaient porté à croire à un risque fortement accru d’infarctus du myocarde. Il s’est révélé par la suite que cette apparente association découlait en fait du taux plus élevé de tabagisme chez les femmes recourant aux contraceptifs hormonaux. </a:t>
            </a:r>
          </a:p>
          <a:p>
            <a:pPr marL="0" indent="0">
              <a:buFontTx/>
              <a:buNone/>
              <a:defRPr/>
            </a:pPr>
            <a:r>
              <a:rPr lang="fr-FR" dirty="0"/>
              <a:t>En lisant une étude d’observation, vous devez donc accorder une attention méticuleuse aux caractéristiques des participants, les maladies associées, les facteurs de risque, la consommation d’alcool et de tabac, le poids, les </a:t>
            </a:r>
            <a:r>
              <a:rPr lang="fr-FR" dirty="0" err="1"/>
              <a:t>atcd</a:t>
            </a:r>
            <a:r>
              <a:rPr lang="fr-FR" dirty="0"/>
              <a:t> … peuvent représenter autant de facteurs de confusion qui devront être pris en compte</a:t>
            </a:r>
          </a:p>
          <a:p>
            <a:pPr marL="228600" indent="-228600">
              <a:buFontTx/>
              <a:buAutoNum type="arabicPeriod"/>
              <a:defRPr/>
            </a:pPr>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Il faut donc retenir++ que dans toute étude, surtout observationnelle++, il faut systématiquement se poser la question des facteurs de confusion et de leur prise en compte. De façon générale tout facteur de risque du critère de jugement peut être considéré comme un facteur de confusion potentiel et être pris en compte comme tel tant qu’on n’a pas la preuve du contraire.</a:t>
            </a:r>
          </a:p>
          <a:p>
            <a:endParaRPr lang="fr-FR" baseline="0" dirty="0"/>
          </a:p>
          <a:p>
            <a:r>
              <a:rPr lang="fr-FR" baseline="0" dirty="0"/>
              <a:t>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46</a:t>
            </a:fld>
            <a:endParaRPr lang="fr-FR" altLang="fr-FR"/>
          </a:p>
        </p:txBody>
      </p:sp>
    </p:spTree>
    <p:extLst>
      <p:ext uri="{BB962C8B-B14F-4D97-AF65-F5344CB8AC3E}">
        <p14:creationId xmlns:p14="http://schemas.microsoft.com/office/powerpoint/2010/main" val="2552250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baseline="0" dirty="0"/>
              <a:t>Les facteurs de confusion doivent être pris en compte sinon la mesure d’association entre facteur de risque et critère de jugement peut être faussée.</a:t>
            </a:r>
          </a:p>
          <a:p>
            <a:endParaRPr lang="fr-FR" dirty="0"/>
          </a:p>
          <a:p>
            <a:r>
              <a:rPr lang="fr-FR" dirty="0"/>
              <a:t>Dans les études de cohorte cette prise en compte est le plus souvent faite par un </a:t>
            </a:r>
            <a:r>
              <a:rPr lang="fr-FR" b="1" dirty="0"/>
              <a:t>ajustement des analyses statistiques </a:t>
            </a:r>
            <a:r>
              <a:rPr lang="fr-FR" dirty="0"/>
              <a:t>pour ces facteurs de confusion potentiels</a:t>
            </a:r>
            <a:r>
              <a:rPr lang="fr-FR" baseline="0" dirty="0"/>
              <a:t> </a:t>
            </a:r>
            <a:r>
              <a:rPr lang="fr-FR" dirty="0"/>
              <a:t>dans des </a:t>
            </a:r>
            <a:r>
              <a:rPr lang="fr-FR" b="1" dirty="0"/>
              <a:t>analyses multivariées </a:t>
            </a:r>
            <a:r>
              <a:rPr lang="fr-FR" dirty="0"/>
              <a:t>qui permet d’obtenir une mesure d’association ajustée pour ces facteurs.</a:t>
            </a:r>
          </a:p>
          <a:p>
            <a:endParaRPr lang="fr-FR" dirty="0"/>
          </a:p>
          <a:p>
            <a:r>
              <a:rPr lang="fr-FR" dirty="0"/>
              <a:t>Pour simplifier on retiendra</a:t>
            </a:r>
            <a:r>
              <a:rPr lang="fr-FR" baseline="0" dirty="0"/>
              <a:t> que tout facteur de risque de la maladie étudiée est susceptible de se comporter en facteur de confusion et donc doit être introduit dans l’analyse pour permettre d’ajuster les résultats pour ce facteur</a:t>
            </a:r>
            <a:endParaRPr lang="fr-FR" dirty="0"/>
          </a:p>
          <a:p>
            <a:endParaRPr lang="fr-FR" dirty="0"/>
          </a:p>
          <a:p>
            <a:pPr marL="0" indent="0">
              <a:buFontTx/>
              <a:buNone/>
              <a:defRPr/>
            </a:pPr>
            <a:r>
              <a:rPr lang="fr-FR" dirty="0"/>
              <a:t>Exemple cohorte sur MSN, les analyses ont été ajustées pour les variables suivantes : âge maternel,  tabagisme de la mère, sexe de l’enfant, durée de grossesse, poids de naissance, qualité de la literie (matelas et oreiller), allaitement, revenus et niveau d’</a:t>
            </a:r>
            <a:r>
              <a:rPr lang="fr-FR" dirty="0" err="1"/>
              <a:t>education</a:t>
            </a:r>
            <a:r>
              <a:rPr lang="fr-FR" dirty="0"/>
              <a:t> des parents. </a:t>
            </a:r>
          </a:p>
          <a:p>
            <a:pPr marL="0" indent="0">
              <a:buFontTx/>
              <a:buNone/>
              <a:defRPr/>
            </a:pPr>
            <a:r>
              <a:rPr lang="fr-FR" dirty="0"/>
              <a:t>Le Risque Relatif Ajusté (</a:t>
            </a:r>
            <a:r>
              <a:rPr lang="fr-FR" dirty="0" err="1"/>
              <a:t>RRaj</a:t>
            </a:r>
            <a:r>
              <a:rPr lang="fr-FR" dirty="0"/>
              <a:t>) était peu modifié par l’introduction de ces facteurs donc on pouvait conclure en fin d’analyse qu’ils apportaient peu de confusion dans les résultats.</a:t>
            </a:r>
          </a:p>
          <a:p>
            <a:pPr marL="228600" indent="-228600">
              <a:buFontTx/>
              <a:buAutoNum type="arabicPeriod"/>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47</a:t>
            </a:fld>
            <a:endParaRPr lang="fr-FR" altLang="fr-FR"/>
          </a:p>
        </p:txBody>
      </p:sp>
    </p:spTree>
    <p:extLst>
      <p:ext uri="{BB962C8B-B14F-4D97-AF65-F5344CB8AC3E}">
        <p14:creationId xmlns:p14="http://schemas.microsoft.com/office/powerpoint/2010/main" val="718573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b="0" i="0" kern="1200" dirty="0">
                <a:solidFill>
                  <a:schemeClr val="tx1"/>
                </a:solidFill>
                <a:effectLst/>
                <a:latin typeface="Times New Roman" pitchFamily="18" charset="0"/>
                <a:ea typeface="+mn-ea"/>
                <a:cs typeface="+mn-cs"/>
              </a:rPr>
              <a:t>Les</a:t>
            </a:r>
            <a:r>
              <a:rPr kumimoji="1" lang="fr-FR" sz="1200" b="0" i="0" kern="1200" baseline="0" dirty="0">
                <a:solidFill>
                  <a:schemeClr val="tx1"/>
                </a:solidFill>
                <a:effectLst/>
                <a:latin typeface="Times New Roman" pitchFamily="18" charset="0"/>
                <a:ea typeface="+mn-ea"/>
                <a:cs typeface="+mn-cs"/>
              </a:rPr>
              <a:t> </a:t>
            </a:r>
            <a:r>
              <a:rPr kumimoji="1" lang="fr-FR" sz="1200" b="0" i="0" kern="1200" dirty="0">
                <a:solidFill>
                  <a:schemeClr val="tx1"/>
                </a:solidFill>
                <a:effectLst/>
                <a:latin typeface="Times New Roman" pitchFamily="18" charset="0"/>
                <a:ea typeface="+mn-ea"/>
                <a:cs typeface="+mn-cs"/>
              </a:rPr>
              <a:t>Biais de </a:t>
            </a:r>
            <a:r>
              <a:rPr kumimoji="1" lang="fr-FR" sz="1200" b="1" i="0" kern="1200" dirty="0">
                <a:solidFill>
                  <a:schemeClr val="tx1"/>
                </a:solidFill>
                <a:effectLst/>
                <a:latin typeface="Times New Roman" pitchFamily="18" charset="0"/>
                <a:ea typeface="+mn-ea"/>
                <a:cs typeface="+mn-cs"/>
              </a:rPr>
              <a:t>sélection</a:t>
            </a:r>
            <a:r>
              <a:rPr kumimoji="1" lang="fr-FR" sz="1200" b="0" i="0" kern="1200" dirty="0">
                <a:solidFill>
                  <a:schemeClr val="tx1"/>
                </a:solidFill>
                <a:effectLst/>
                <a:latin typeface="Times New Roman" pitchFamily="18" charset="0"/>
                <a:ea typeface="+mn-ea"/>
                <a:cs typeface="+mn-cs"/>
              </a:rPr>
              <a:t> sont des erreurs systématiques dans la constitution et/ou le suivi des participants</a:t>
            </a:r>
          </a:p>
          <a:p>
            <a:r>
              <a:rPr kumimoji="1" lang="fr-FR" sz="1200" b="0" i="0" kern="1200" dirty="0">
                <a:solidFill>
                  <a:schemeClr val="tx1"/>
                </a:solidFill>
                <a:effectLst/>
                <a:latin typeface="Times New Roman" pitchFamily="18" charset="0"/>
                <a:ea typeface="+mn-ea"/>
                <a:cs typeface="+mn-cs"/>
              </a:rPr>
              <a:t>Les</a:t>
            </a:r>
            <a:r>
              <a:rPr kumimoji="1" lang="fr-FR" sz="1200" b="0" i="0" kern="1200" baseline="0" dirty="0">
                <a:solidFill>
                  <a:schemeClr val="tx1"/>
                </a:solidFill>
                <a:effectLst/>
                <a:latin typeface="Times New Roman" pitchFamily="18" charset="0"/>
                <a:ea typeface="+mn-ea"/>
                <a:cs typeface="+mn-cs"/>
              </a:rPr>
              <a:t> </a:t>
            </a:r>
            <a:r>
              <a:rPr kumimoji="1" lang="fr-FR" sz="1200" b="0" i="0" kern="1200" dirty="0">
                <a:solidFill>
                  <a:schemeClr val="tx1"/>
                </a:solidFill>
                <a:effectLst/>
                <a:latin typeface="Times New Roman" pitchFamily="18" charset="0"/>
                <a:ea typeface="+mn-ea"/>
                <a:cs typeface="+mn-cs"/>
              </a:rPr>
              <a:t>Biais de </a:t>
            </a:r>
            <a:r>
              <a:rPr kumimoji="1" lang="fr-FR" sz="1200" b="1" i="0" kern="1200" dirty="0">
                <a:solidFill>
                  <a:schemeClr val="tx1"/>
                </a:solidFill>
                <a:effectLst/>
                <a:latin typeface="Times New Roman" pitchFamily="18" charset="0"/>
                <a:ea typeface="+mn-ea"/>
                <a:cs typeface="+mn-cs"/>
              </a:rPr>
              <a:t>mesure</a:t>
            </a:r>
            <a:r>
              <a:rPr kumimoji="1" lang="fr-FR" sz="1200" b="0" i="0" kern="1200" dirty="0">
                <a:solidFill>
                  <a:schemeClr val="tx1"/>
                </a:solidFill>
                <a:effectLst/>
                <a:latin typeface="Times New Roman" pitchFamily="18" charset="0"/>
                <a:ea typeface="+mn-ea"/>
                <a:cs typeface="+mn-cs"/>
              </a:rPr>
              <a:t> sont des erreurs systématiques dans la mesure de l'exposition au facteur de risque et /ou dans la mesure du critère de jugement</a:t>
            </a:r>
          </a:p>
          <a:p>
            <a:endParaRPr kumimoji="1" lang="fr-FR" sz="1200" b="0" i="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Ces biais peuvent être </a:t>
            </a:r>
            <a:r>
              <a:rPr kumimoji="1" lang="fr-FR" sz="1200" b="1" kern="1200" dirty="0">
                <a:solidFill>
                  <a:schemeClr val="tx1"/>
                </a:solidFill>
                <a:effectLst/>
                <a:latin typeface="Times New Roman" pitchFamily="18" charset="0"/>
                <a:ea typeface="+mn-ea"/>
                <a:cs typeface="+mn-cs"/>
              </a:rPr>
              <a:t>différentiels ou non différentiels :</a:t>
            </a:r>
          </a:p>
          <a:p>
            <a:endParaRPr kumimoji="1" lang="fr-FR" sz="1200" b="1"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Pour mesurer l’association entre exposition</a:t>
            </a:r>
            <a:r>
              <a:rPr kumimoji="1" lang="fr-FR" sz="1200" kern="1200" baseline="0" dirty="0">
                <a:solidFill>
                  <a:schemeClr val="tx1"/>
                </a:solidFill>
                <a:effectLst/>
                <a:latin typeface="Times New Roman" pitchFamily="18" charset="0"/>
                <a:ea typeface="+mn-ea"/>
                <a:cs typeface="+mn-cs"/>
              </a:rPr>
              <a:t> à un facteur de risque et critère de jugement on compare deux groupes : </a:t>
            </a:r>
          </a:p>
          <a:p>
            <a:r>
              <a:rPr kumimoji="1" lang="fr-FR" sz="1200" kern="1200" dirty="0">
                <a:solidFill>
                  <a:schemeClr val="tx1"/>
                </a:solidFill>
                <a:effectLst/>
                <a:latin typeface="Times New Roman" pitchFamily="18" charset="0"/>
                <a:ea typeface="+mn-ea"/>
                <a:cs typeface="+mn-cs"/>
              </a:rPr>
              <a:t>- les </a:t>
            </a:r>
            <a:r>
              <a:rPr kumimoji="1" lang="fr-FR" sz="1200" b="1" kern="1200" dirty="0">
                <a:solidFill>
                  <a:schemeClr val="tx1"/>
                </a:solidFill>
                <a:effectLst/>
                <a:latin typeface="Times New Roman" pitchFamily="18" charset="0"/>
                <a:ea typeface="+mn-ea"/>
                <a:cs typeface="+mn-cs"/>
              </a:rPr>
              <a:t>exposés et les non-exposés</a:t>
            </a:r>
            <a:r>
              <a:rPr kumimoji="1" lang="fr-FR" sz="1200" kern="1200" dirty="0">
                <a:solidFill>
                  <a:schemeClr val="tx1"/>
                </a:solidFill>
                <a:effectLst/>
                <a:latin typeface="Times New Roman" pitchFamily="18" charset="0"/>
                <a:ea typeface="+mn-ea"/>
                <a:cs typeface="+mn-cs"/>
              </a:rPr>
              <a:t> dans les études de </a:t>
            </a:r>
            <a:r>
              <a:rPr kumimoji="1" lang="fr-FR" sz="1200" b="1" kern="1200" dirty="0">
                <a:solidFill>
                  <a:schemeClr val="tx1"/>
                </a:solidFill>
                <a:effectLst/>
                <a:latin typeface="Times New Roman" pitchFamily="18" charset="0"/>
                <a:ea typeface="+mn-ea"/>
                <a:cs typeface="+mn-cs"/>
              </a:rPr>
              <a:t>cohortes</a:t>
            </a:r>
            <a:endParaRPr kumimoji="1" lang="fr-FR" sz="1200" kern="1200" dirty="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	Un biais est dit </a:t>
            </a:r>
            <a:r>
              <a:rPr kumimoji="1" lang="fr-FR" sz="1200" b="1" kern="1200" dirty="0">
                <a:solidFill>
                  <a:schemeClr val="tx1"/>
                </a:solidFill>
                <a:effectLst/>
                <a:latin typeface="Times New Roman" pitchFamily="18" charset="0"/>
                <a:ea typeface="+mn-ea"/>
                <a:cs typeface="+mn-cs"/>
              </a:rPr>
              <a:t>non différentiel</a:t>
            </a:r>
            <a:r>
              <a:rPr kumimoji="1" lang="fr-FR" sz="1200" kern="1200" dirty="0">
                <a:solidFill>
                  <a:schemeClr val="tx1"/>
                </a:solidFill>
                <a:effectLst/>
                <a:latin typeface="Times New Roman" pitchFamily="18" charset="0"/>
                <a:ea typeface="+mn-ea"/>
                <a:cs typeface="+mn-cs"/>
              </a:rPr>
              <a:t> quand il </a:t>
            </a:r>
            <a:r>
              <a:rPr kumimoji="1" lang="fr-FR" sz="1200" b="1" kern="1200" dirty="0">
                <a:solidFill>
                  <a:schemeClr val="tx1"/>
                </a:solidFill>
                <a:effectLst/>
                <a:latin typeface="Times New Roman" pitchFamily="18" charset="0"/>
                <a:ea typeface="+mn-ea"/>
                <a:cs typeface="+mn-cs"/>
              </a:rPr>
              <a:t>s’applique de la même façon à l’ensemble des personnes participants à l’étude, il </a:t>
            </a:r>
            <a:r>
              <a:rPr kumimoji="1" lang="fr-FR" sz="1200" kern="1200" dirty="0">
                <a:solidFill>
                  <a:schemeClr val="tx1"/>
                </a:solidFill>
                <a:effectLst/>
                <a:latin typeface="Times New Roman" pitchFamily="18" charset="0"/>
                <a:ea typeface="+mn-ea"/>
                <a:cs typeface="+mn-cs"/>
              </a:rPr>
              <a:t>a </a:t>
            </a:r>
            <a:r>
              <a:rPr kumimoji="1" lang="fr-FR" sz="1200" b="1" kern="1200" dirty="0">
                <a:solidFill>
                  <a:schemeClr val="tx1"/>
                </a:solidFill>
                <a:effectLst/>
                <a:latin typeface="Times New Roman" pitchFamily="18" charset="0"/>
                <a:ea typeface="+mn-ea"/>
                <a:cs typeface="+mn-cs"/>
              </a:rPr>
              <a:t>seulement comme impact de réduire la représentativité de l’échantillon étudié (c’est-à-dire la validité externe)</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	Un biais est dit </a:t>
            </a:r>
            <a:r>
              <a:rPr kumimoji="1" lang="fr-FR" sz="1200" b="1" kern="1200" dirty="0">
                <a:solidFill>
                  <a:schemeClr val="tx1"/>
                </a:solidFill>
                <a:effectLst/>
                <a:latin typeface="Times New Roman" pitchFamily="18" charset="0"/>
                <a:ea typeface="+mn-ea"/>
                <a:cs typeface="+mn-cs"/>
              </a:rPr>
              <a:t>différentiel</a:t>
            </a:r>
            <a:r>
              <a:rPr kumimoji="1" lang="fr-FR" sz="1200" kern="1200" dirty="0">
                <a:solidFill>
                  <a:schemeClr val="tx1"/>
                </a:solidFill>
                <a:effectLst/>
                <a:latin typeface="Times New Roman" pitchFamily="18" charset="0"/>
                <a:ea typeface="+mn-ea"/>
                <a:cs typeface="+mn-cs"/>
              </a:rPr>
              <a:t> quand il affecte différemment les groupes comparés, c’</a:t>
            </a:r>
            <a:r>
              <a:rPr kumimoji="1" lang="fr-FR" sz="1200" kern="1200" dirty="0" err="1">
                <a:solidFill>
                  <a:schemeClr val="tx1"/>
                </a:solidFill>
                <a:effectLst/>
                <a:latin typeface="Times New Roman" pitchFamily="18" charset="0"/>
                <a:ea typeface="+mn-ea"/>
                <a:cs typeface="+mn-cs"/>
              </a:rPr>
              <a:t>est-à</a:t>
            </a:r>
            <a:r>
              <a:rPr kumimoji="1" lang="fr-FR" sz="1200" kern="1200" dirty="0">
                <a:solidFill>
                  <a:schemeClr val="tx1"/>
                </a:solidFill>
                <a:effectLst/>
                <a:latin typeface="Times New Roman" pitchFamily="18" charset="0"/>
                <a:ea typeface="+mn-ea"/>
                <a:cs typeface="+mn-cs"/>
              </a:rPr>
              <a:t> dire ici les exposés et les non-exposés . </a:t>
            </a:r>
            <a:r>
              <a:rPr kumimoji="1" lang="fr-FR" sz="1200" b="1" kern="1200" dirty="0">
                <a:solidFill>
                  <a:schemeClr val="tx1"/>
                </a:solidFill>
                <a:effectLst/>
                <a:latin typeface="Times New Roman" pitchFamily="18" charset="0"/>
                <a:ea typeface="+mn-ea"/>
                <a:cs typeface="+mn-cs"/>
              </a:rPr>
              <a:t>Un biais différentiel peut entrainer une surestimation</a:t>
            </a:r>
            <a:r>
              <a:rPr kumimoji="1" lang="fr-FR" sz="1200" b="1" kern="1200" baseline="0" dirty="0">
                <a:solidFill>
                  <a:schemeClr val="tx1"/>
                </a:solidFill>
                <a:effectLst/>
                <a:latin typeface="Times New Roman" pitchFamily="18" charset="0"/>
                <a:ea typeface="+mn-ea"/>
                <a:cs typeface="+mn-cs"/>
              </a:rPr>
              <a:t> de l’association et ainsi </a:t>
            </a:r>
            <a:r>
              <a:rPr lang="fr-FR" sz="1200" b="1" dirty="0"/>
              <a:t>faire croire à une association entre le facteur de risque et le critère de jugement alors qu’il n’y en a pas. </a:t>
            </a:r>
            <a:r>
              <a:rPr kumimoji="1" lang="fr-FR" sz="1200" b="1" kern="1200" dirty="0">
                <a:solidFill>
                  <a:schemeClr val="tx1"/>
                </a:solidFill>
                <a:effectLst/>
                <a:latin typeface="Times New Roman" pitchFamily="18" charset="0"/>
                <a:ea typeface="+mn-ea"/>
                <a:cs typeface="+mn-cs"/>
              </a:rPr>
              <a:t>Il peut à l’inverse entrainer une sous-estimation </a:t>
            </a:r>
            <a:r>
              <a:rPr kumimoji="1" lang="fr-FR" sz="1200" b="1" kern="1200" baseline="0" dirty="0">
                <a:solidFill>
                  <a:schemeClr val="tx1"/>
                </a:solidFill>
                <a:effectLst/>
                <a:latin typeface="Times New Roman" pitchFamily="18" charset="0"/>
                <a:ea typeface="+mn-ea"/>
                <a:cs typeface="+mn-cs"/>
              </a:rPr>
              <a:t>de l’association </a:t>
            </a:r>
            <a:r>
              <a:rPr kumimoji="1" lang="fr-FR" sz="1200" b="1" kern="1200" dirty="0">
                <a:solidFill>
                  <a:schemeClr val="tx1"/>
                </a:solidFill>
                <a:effectLst/>
                <a:latin typeface="Times New Roman" pitchFamily="18" charset="0"/>
                <a:ea typeface="+mn-ea"/>
                <a:cs typeface="+mn-cs"/>
              </a:rPr>
              <a:t> </a:t>
            </a:r>
            <a:endParaRPr lang="fr-FR" sz="1200" b="1" dirty="0"/>
          </a:p>
          <a:p>
            <a:endParaRPr kumimoji="1" lang="fr-FR" sz="1200" kern="1200" dirty="0">
              <a:solidFill>
                <a:schemeClr val="tx1"/>
              </a:solidFill>
              <a:effectLst/>
              <a:latin typeface="Times New Roman" pitchFamily="18" charset="0"/>
              <a:ea typeface="+mn-ea"/>
              <a:cs typeface="+mn-cs"/>
            </a:endParaRPr>
          </a:p>
          <a:p>
            <a:endParaRPr kumimoji="1" lang="fr-FR" sz="1200" kern="1200" dirty="0">
              <a:solidFill>
                <a:schemeClr val="tx1"/>
              </a:solidFill>
              <a:effectLst/>
              <a:latin typeface="Times New Roman" pitchFamily="18" charset="0"/>
              <a:ea typeface="+mn-ea"/>
              <a:cs typeface="+mn-cs"/>
            </a:endParaRPr>
          </a:p>
          <a:p>
            <a:endParaRPr kumimoji="1" lang="fr-FR" sz="1200" kern="1200" dirty="0">
              <a:solidFill>
                <a:schemeClr val="tx1"/>
              </a:solidFill>
              <a:effectLst/>
              <a:latin typeface="Times New Roman" pitchFamily="18" charset="0"/>
              <a:ea typeface="+mn-ea"/>
              <a:cs typeface="+mn-cs"/>
            </a:endParaRPr>
          </a:p>
          <a:p>
            <a:endParaRPr kumimoji="1" lang="fr-FR" sz="1200" kern="1200" dirty="0">
              <a:solidFill>
                <a:schemeClr val="tx1"/>
              </a:solidFill>
              <a:effectLst/>
              <a:latin typeface="Times New Roman" pitchFamily="18" charset="0"/>
              <a:ea typeface="+mn-ea"/>
              <a:cs typeface="+mn-cs"/>
            </a:endParaRP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48</a:t>
            </a:fld>
            <a:endParaRPr lang="fr-FR" altLang="fr-FR"/>
          </a:p>
        </p:txBody>
      </p:sp>
    </p:spTree>
    <p:extLst>
      <p:ext uri="{BB962C8B-B14F-4D97-AF65-F5344CB8AC3E}">
        <p14:creationId xmlns:p14="http://schemas.microsoft.com/office/powerpoint/2010/main" val="894542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a:xfrm>
            <a:off x="917575" y="744538"/>
            <a:ext cx="4962525" cy="3722687"/>
          </a:xfrm>
          <a:ln/>
        </p:spPr>
      </p:sp>
      <p:sp>
        <p:nvSpPr>
          <p:cNvPr id="4915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Evoquons tout d’abord le biais de sélection qui porte sur l’ensemble de la cohorte lorsque les individus sont recrutés dans des populations particulières qui ne sont pas représentatives de (qui ne ressemblent à) la population. Cette information se trouve soit au début </a:t>
            </a:r>
            <a:r>
              <a:rPr lang="fr-FR" i="0" baseline="0" dirty="0"/>
              <a:t>de la section résultats soit dans la section matériel et méthodes par la description des lieux et des méthodes de recrutement des participants. Par exemple de grandes cohortes d’infirmière ou de médecins ont été constituées aux États-Unis et on peut imaginer qu’elles sont assez différentes de cohortes constituées par exemple à partir de listes électorales ou des habitants d’une région comme la cohorte de Framingham. </a:t>
            </a:r>
            <a:r>
              <a:rPr lang="fr-FR" b="1" i="0" baseline="0" dirty="0"/>
              <a:t>Ce biais n’est pas considéré comme un problème méthodologique majeur</a:t>
            </a:r>
            <a:r>
              <a:rPr lang="fr-FR" i="0" baseline="0" dirty="0"/>
              <a:t> </a:t>
            </a:r>
            <a:r>
              <a:rPr lang="fr-FR" b="1" i="0" baseline="0" dirty="0"/>
              <a:t>car il s’applique à toute la cohorte et n’est donc pas différentiel</a:t>
            </a:r>
            <a:r>
              <a:rPr lang="fr-FR" i="0" baseline="0" dirty="0"/>
              <a:t>, il est légitime de faire l’hypothèse que si on trouve une association entre un facteur de risque et une maladie au sein de cette cohorte elle existe au sein d’autres cohortes. De plus, pour des raisons éthiques évidentes seules les personnes volontaires participent aux études ce qui constitue en soi un biais de sélection mais dans la mesure où il est inévitable on ne peut pas critiquer une étude de ce fait.</a:t>
            </a:r>
          </a:p>
          <a:p>
            <a:pPr marL="0" indent="0">
              <a:buNone/>
            </a:pPr>
            <a:endParaRPr lang="fr-FR" baseline="0" dirty="0"/>
          </a:p>
          <a:p>
            <a:pPr marL="0" indent="0">
              <a:buNone/>
            </a:pPr>
            <a:r>
              <a:rPr lang="fr-FR" b="1" baseline="0" dirty="0"/>
              <a:t>Les biais de sélection différentiels sont beaucoup plus grave car ils peuvent menacer la validité interne de l’étude</a:t>
            </a:r>
            <a:r>
              <a:rPr lang="fr-FR" baseline="0" dirty="0"/>
              <a:t>. </a:t>
            </a:r>
          </a:p>
          <a:p>
            <a:pPr marL="0" indent="0">
              <a:buNone/>
            </a:pPr>
            <a:r>
              <a:rPr lang="fr-FR" b="1" baseline="0" dirty="0"/>
              <a:t>Les études de cohortes prospectives comportent très peu de risque de biais de sélection différentiel à l’entrée dans l’étude car l’exposition aux facteurs de risque étudiée n’est pas connu lors de l’inclusion des participants. </a:t>
            </a:r>
          </a:p>
          <a:p>
            <a:pPr marL="0" indent="0">
              <a:buNone/>
            </a:pPr>
            <a:r>
              <a:rPr lang="fr-FR" b="1" baseline="0" dirty="0"/>
              <a:t>En revanche un biais de sélection différentiel peut se constituer au cours du suivi si le fait d’être exposé au facteur de risque étudié et/ou le fait de développer le critère de jugement augmente la probabilité d’être perdu de vue.</a:t>
            </a:r>
          </a:p>
          <a:p>
            <a:pPr marL="0" indent="0">
              <a:buNone/>
            </a:pPr>
            <a:endParaRPr lang="fr-FR" baseline="0" dirty="0"/>
          </a:p>
          <a:p>
            <a:pPr marL="0" indent="0">
              <a:buNone/>
            </a:pPr>
            <a:r>
              <a:rPr lang="fr-FR" baseline="0" dirty="0"/>
              <a:t>La première conséquence des perdus de vue est évidemment de réduire la taille de l’échantillon et donc la puissance statistique de l’étude. C’est pourquoi on anticipe en général un taux de perdus de vue de 10 à 20 % lors de l’estimation de la taille de l’échantillon nécessaire afin de compenser d’emblée cette perte anticipée. </a:t>
            </a:r>
          </a:p>
          <a:p>
            <a:pPr marL="0" indent="0">
              <a:buNone/>
            </a:pPr>
            <a:endParaRPr lang="fr-FR" dirty="0"/>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Le 2</a:t>
            </a:r>
            <a:r>
              <a:rPr lang="fr-FR" baseline="30000" dirty="0"/>
              <a:t>e</a:t>
            </a:r>
            <a:r>
              <a:rPr lang="fr-FR" baseline="0" dirty="0"/>
              <a:t> risque lié aux perdus de vue est beaucoup plus grave c’est celui d’un biais de sélection différentiel au cours de suivi si les perdus de vue sont systématiquement différents des participants surtout si le fait d’être perdu de vue est lié au fait d’être exposé. Afin d’avoir des éléments pour évaluer ce risque du biais de sélection au cours du suivi (appelé aussi parfois biais d’attrition comme dans les essais thérapeutiques) il faut vérifier si la proportion des perdus de vue et les causes d’arrêt de suivi sont identiques entre les groupes exposés et non exposés, il faut regarder aussi si les caractéristiques des individus perdus de vue sont différentes de celles des individus qui sont restés dans la cohorte. Enfin il faut identifier les éléments qu’ont mis en place les investigateurs pour essayer de réduire les perdus de vue ou de réduire leur impact.</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Quelle est la proportion de perdus de vue acceptable? C’est une question pour laquelle il n’y a pas une réponse unanimement reconnue mais on estime en général pour une étude de cohorte que jusqu’à 20 % de perdus de vue c’est acceptable (il est même difficile de faire moins) et qu’au-dessus de 40 % cela met en cause sérieusement les conclusions de l’étude. Entre 20 et 40% </a:t>
            </a:r>
            <a:r>
              <a:rPr lang="fr-FR" altLang="fr-FR" dirty="0"/>
              <a:t>cela dépend de la fréquence de l'événement étudié. Plus le critère de jugement est rare plus la proportion de perdus de vue peut impacter le résultat. </a:t>
            </a:r>
            <a:endParaRPr lang="fr-FR" baseline="0" dirty="0"/>
          </a:p>
          <a:p>
            <a:endParaRPr lang="fr-FR" altLang="fr-FR" dirty="0"/>
          </a:p>
          <a:p>
            <a:endParaRPr lang="fr-FR" altLang="fr-FR" dirty="0"/>
          </a:p>
          <a:p>
            <a:endParaRPr lang="fr-FR" altLang="fr-FR" dirty="0"/>
          </a:p>
        </p:txBody>
      </p:sp>
      <p:sp>
        <p:nvSpPr>
          <p:cNvPr id="4915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E3975A43-DEC3-4367-953F-183F1BC4CE57}" type="slidenum">
              <a:rPr lang="fr-FR" altLang="fr-FR" sz="1200" smtClean="0">
                <a:latin typeface="Times New Roman" panose="02020603050405020304" pitchFamily="18" charset="0"/>
              </a:rPr>
              <a:pPr/>
              <a:t>49</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13435816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a:xfrm>
            <a:off x="917575" y="744538"/>
            <a:ext cx="4962525" cy="3722687"/>
          </a:xfrm>
          <a:ln/>
        </p:spPr>
      </p:sp>
      <p:sp>
        <p:nvSpPr>
          <p:cNvPr id="634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fr-FR" sz="1200"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Un biais de mesure est donc une erreur systématique portant sur la mesure soit de l'exposition au facteur de risque soit du critère de jugement </a:t>
            </a:r>
          </a:p>
          <a:p>
            <a:r>
              <a:rPr kumimoji="1" lang="fr-FR" sz="1200" kern="1200" dirty="0">
                <a:solidFill>
                  <a:schemeClr val="tx1"/>
                </a:solidFill>
                <a:latin typeface="Times New Roman" pitchFamily="18" charset="0"/>
                <a:ea typeface="+mn-ea"/>
                <a:cs typeface="+mn-cs"/>
              </a:rPr>
              <a:t>Dans les </a:t>
            </a:r>
            <a:r>
              <a:rPr kumimoji="1" lang="fr-FR" sz="1200" b="1" kern="1200" dirty="0">
                <a:solidFill>
                  <a:schemeClr val="tx1"/>
                </a:solidFill>
                <a:latin typeface="Times New Roman" pitchFamily="18" charset="0"/>
                <a:ea typeface="+mn-ea"/>
                <a:cs typeface="+mn-cs"/>
              </a:rPr>
              <a:t>études de cohortes prospectives le risque</a:t>
            </a:r>
            <a:r>
              <a:rPr kumimoji="1" lang="fr-FR" sz="1200" b="1" kern="1200" baseline="0" dirty="0">
                <a:solidFill>
                  <a:schemeClr val="tx1"/>
                </a:solidFill>
                <a:latin typeface="Times New Roman" pitchFamily="18" charset="0"/>
                <a:ea typeface="+mn-ea"/>
                <a:cs typeface="+mn-cs"/>
              </a:rPr>
              <a:t> de biais de mesure différentiel </a:t>
            </a:r>
            <a:r>
              <a:rPr kumimoji="1" lang="fr-FR" sz="1200" b="1" kern="1200" dirty="0">
                <a:solidFill>
                  <a:schemeClr val="tx1"/>
                </a:solidFill>
                <a:latin typeface="Times New Roman" pitchFamily="18" charset="0"/>
                <a:ea typeface="+mn-ea"/>
                <a:cs typeface="+mn-cs"/>
              </a:rPr>
              <a:t>porte essentiellement sur la mesure du CJ</a:t>
            </a:r>
          </a:p>
          <a:p>
            <a:r>
              <a:rPr kumimoji="1" lang="fr-FR" sz="1200" kern="1200" dirty="0">
                <a:solidFill>
                  <a:schemeClr val="tx1"/>
                </a:solidFill>
                <a:latin typeface="Times New Roman" pitchFamily="18" charset="0"/>
                <a:ea typeface="+mn-ea"/>
                <a:cs typeface="+mn-cs"/>
              </a:rPr>
              <a:t>Il faut donc traquer les possibles causes d'erreur systématique dans les mesures et de se demander pour chacune s'il y a des raisons qu'elles s'appliquent différemment entre les groupes.</a:t>
            </a:r>
          </a:p>
          <a:p>
            <a:r>
              <a:rPr kumimoji="1" lang="fr-FR" sz="1200" kern="1200" dirty="0">
                <a:solidFill>
                  <a:schemeClr val="tx1"/>
                </a:solidFill>
                <a:latin typeface="Times New Roman" pitchFamily="18" charset="0"/>
                <a:ea typeface="+mn-ea"/>
                <a:cs typeface="+mn-cs"/>
              </a:rPr>
              <a:t>Parmi les causes classiques de biais de mesure dans les cohortes :</a:t>
            </a:r>
          </a:p>
          <a:p>
            <a:r>
              <a:rPr kumimoji="1" lang="fr-FR" sz="1200" kern="1200" dirty="0">
                <a:solidFill>
                  <a:schemeClr val="tx1"/>
                </a:solidFill>
                <a:latin typeface="Times New Roman" pitchFamily="18" charset="0"/>
                <a:ea typeface="+mn-ea"/>
                <a:cs typeface="+mn-cs"/>
              </a:rPr>
              <a:t>	Le changement de méthodes de mesure entre le début de l'étude et la fin de l'étude peut induire un biais de mesure</a:t>
            </a:r>
            <a:r>
              <a:rPr kumimoji="1" lang="fr-FR" sz="1200" kern="1200" baseline="0" dirty="0">
                <a:solidFill>
                  <a:schemeClr val="tx1"/>
                </a:solidFill>
                <a:latin typeface="Times New Roman" pitchFamily="18" charset="0"/>
                <a:ea typeface="+mn-ea"/>
                <a:cs typeface="+mn-cs"/>
              </a:rPr>
              <a:t> avec une différence systématique des mesures en fonction de la période.</a:t>
            </a:r>
            <a:r>
              <a:rPr kumimoji="1" lang="fr-FR" sz="1200" kern="1200" dirty="0">
                <a:solidFill>
                  <a:schemeClr val="tx1"/>
                </a:solidFill>
                <a:latin typeface="Times New Roman" pitchFamily="18" charset="0"/>
                <a:ea typeface="+mn-ea"/>
                <a:cs typeface="+mn-cs"/>
              </a:rPr>
              <a:t> Néanmoins il n’est pas évident que ce biais s’applique différemment</a:t>
            </a:r>
            <a:r>
              <a:rPr kumimoji="1" lang="fr-FR" sz="1200" kern="1200" baseline="0" dirty="0">
                <a:solidFill>
                  <a:schemeClr val="tx1"/>
                </a:solidFill>
                <a:latin typeface="Times New Roman" pitchFamily="18" charset="0"/>
                <a:ea typeface="+mn-ea"/>
                <a:cs typeface="+mn-cs"/>
              </a:rPr>
              <a:t> aux groupes comparés (donc pas évident qu’il s’agisse d’un biais différentiel)</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altLang="fr-FR" sz="1200" kern="1200" baseline="0" dirty="0">
                <a:solidFill>
                  <a:schemeClr val="tx1"/>
                </a:solidFill>
                <a:latin typeface="Times New Roman" pitchFamily="18" charset="0"/>
                <a:ea typeface="+mn-ea"/>
                <a:cs typeface="+mn-cs"/>
              </a:rPr>
              <a:t>	En revanche un </a:t>
            </a:r>
            <a:r>
              <a:rPr kumimoji="1" lang="fr-FR" altLang="fr-FR" sz="1200" b="1" kern="1200" baseline="0" dirty="0">
                <a:solidFill>
                  <a:schemeClr val="tx1"/>
                </a:solidFill>
                <a:latin typeface="Times New Roman" pitchFamily="18" charset="0"/>
                <a:ea typeface="+mn-ea"/>
                <a:cs typeface="+mn-cs"/>
              </a:rPr>
              <a:t>biais de mesure lié à la connaissance de l’exposition par celui qui évalue le critère de jugement a de forts risques d’être différentiel.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altLang="fr-FR" sz="1200" b="1" kern="1200" baseline="0" dirty="0">
                <a:solidFill>
                  <a:schemeClr val="tx1"/>
                </a:solidFill>
                <a:latin typeface="Times New Roman" pitchFamily="18" charset="0"/>
                <a:ea typeface="+mn-ea"/>
                <a:cs typeface="+mn-cs"/>
              </a:rPr>
              <a:t>	C’est le cas si les personnes exposées à un facteur de risque suspecté sont plus souvent examinées que celles non exposées</a:t>
            </a:r>
            <a:r>
              <a:rPr kumimoji="1" lang="fr-FR" altLang="fr-FR" sz="1200" b="0" kern="1200" baseline="0" dirty="0">
                <a:solidFill>
                  <a:schemeClr val="tx1"/>
                </a:solidFill>
                <a:latin typeface="Times New Roman" pitchFamily="18" charset="0"/>
                <a:ea typeface="+mn-ea"/>
                <a:cs typeface="+mn-cs"/>
              </a:rPr>
              <a:t>. Peut-être qu’il n’y a pas plus de cas chez les exposés mais qu’on va en détecter plus au stade </a:t>
            </a:r>
            <a:r>
              <a:rPr kumimoji="1" lang="fr-FR" altLang="fr-FR" sz="1200" b="0" kern="1200" baseline="0" dirty="0" err="1">
                <a:solidFill>
                  <a:schemeClr val="tx1"/>
                </a:solidFill>
                <a:latin typeface="Times New Roman" pitchFamily="18" charset="0"/>
                <a:ea typeface="+mn-ea"/>
                <a:cs typeface="+mn-cs"/>
              </a:rPr>
              <a:t>infraclinique</a:t>
            </a:r>
            <a:r>
              <a:rPr kumimoji="1" lang="fr-FR" altLang="fr-FR" sz="1200" b="0" kern="1200" baseline="0" dirty="0">
                <a:solidFill>
                  <a:schemeClr val="tx1"/>
                </a:solidFill>
                <a:latin typeface="Times New Roman" pitchFamily="18" charset="0"/>
                <a:ea typeface="+mn-ea"/>
                <a:cs typeface="+mn-cs"/>
              </a:rPr>
              <a:t> ce qui fera conclure à tort que c’est bien un facteur de risque (biais de suivi ou biais de détection).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altLang="fr-FR" sz="1200" b="0" kern="1200" baseline="0" dirty="0">
                <a:solidFill>
                  <a:schemeClr val="tx1"/>
                </a:solidFill>
                <a:latin typeface="Times New Roman" pitchFamily="18" charset="0"/>
                <a:ea typeface="+mn-ea"/>
                <a:cs typeface="+mn-cs"/>
              </a:rPr>
              <a:t>	</a:t>
            </a:r>
            <a:r>
              <a:rPr kumimoji="1" lang="fr-FR" altLang="fr-FR" sz="1200" b="1" kern="1200" baseline="0" dirty="0">
                <a:solidFill>
                  <a:schemeClr val="tx1"/>
                </a:solidFill>
                <a:latin typeface="Times New Roman" pitchFamily="18" charset="0"/>
                <a:ea typeface="+mn-ea"/>
                <a:cs typeface="+mn-cs"/>
              </a:rPr>
              <a:t>C’est aussi le cas si l’évaluateur du CJ n’est pas en insu de l’exposition</a:t>
            </a:r>
            <a:r>
              <a:rPr kumimoji="1" lang="fr-FR" altLang="fr-FR" sz="1200" b="0" kern="1200" baseline="0" dirty="0">
                <a:solidFill>
                  <a:schemeClr val="tx1"/>
                </a:solidFill>
                <a:latin typeface="Times New Roman" pitchFamily="18" charset="0"/>
                <a:ea typeface="+mn-ea"/>
                <a:cs typeface="+mn-cs"/>
              </a:rPr>
              <a:t>, dans notre exemple </a:t>
            </a:r>
            <a:r>
              <a:rPr kumimoji="1" lang="fr-FR" sz="1200" kern="1200" dirty="0">
                <a:solidFill>
                  <a:schemeClr val="tx1"/>
                </a:solidFill>
                <a:latin typeface="Times New Roman" pitchFamily="18" charset="0"/>
                <a:ea typeface="+mn-ea"/>
                <a:cs typeface="+mn-cs"/>
              </a:rPr>
              <a:t>si le pathologiste qui a fait l'autopsie connaît la position de couchage de l'enfant cela peut influencer le diagnostic de MSN alors qu'il devrait être en insu de cette exposition (biais d’évaluation).</a:t>
            </a:r>
          </a:p>
          <a:p>
            <a:endParaRPr lang="fr-FR" altLang="fr-FR" b="0" dirty="0"/>
          </a:p>
        </p:txBody>
      </p:sp>
      <p:sp>
        <p:nvSpPr>
          <p:cNvPr id="6349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4D5F1D8A-D801-4CE5-8E4C-50E0848DF547}" type="slidenum">
              <a:rPr lang="fr-FR" altLang="fr-FR" sz="1200" smtClean="0">
                <a:latin typeface="Times New Roman" panose="02020603050405020304" pitchFamily="18" charset="0"/>
              </a:rPr>
              <a:pPr/>
              <a:t>50</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17371171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p:cNvSpPr>
            <a:spLocks noGrp="1" noRot="1" noChangeAspect="1" noTextEdit="1"/>
          </p:cNvSpPr>
          <p:nvPr>
            <p:ph type="sldImg"/>
          </p:nvPr>
        </p:nvSpPr>
        <p:spPr>
          <a:xfrm>
            <a:off x="917575" y="744538"/>
            <a:ext cx="4962525" cy="3722687"/>
          </a:xfrm>
          <a:ln/>
        </p:spPr>
      </p:sp>
      <p:sp>
        <p:nvSpPr>
          <p:cNvPr id="10445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fr-FR" altLang="fr-FR" dirty="0"/>
              <a:t>L’étude de cohorte et la seule étude observationnelle</a:t>
            </a:r>
            <a:r>
              <a:rPr lang="fr-FR" altLang="fr-FR" baseline="0" dirty="0"/>
              <a:t> </a:t>
            </a:r>
            <a:r>
              <a:rPr lang="fr-FR" altLang="fr-FR" dirty="0"/>
              <a:t>permettant de mesurer l’incidence de la maladie et la survie</a:t>
            </a:r>
          </a:p>
          <a:p>
            <a:pPr marL="171450" indent="-171450">
              <a:buFont typeface="Arial" panose="020B0604020202020204" pitchFamily="34" charset="0"/>
              <a:buChar char="•"/>
            </a:pPr>
            <a:r>
              <a:rPr lang="fr-FR" altLang="fr-FR" dirty="0"/>
              <a:t>Parmi les études observationnelle</a:t>
            </a:r>
            <a:r>
              <a:rPr lang="fr-FR" altLang="fr-FR" baseline="0" dirty="0"/>
              <a:t> </a:t>
            </a:r>
            <a:r>
              <a:rPr lang="fr-FR" altLang="fr-FR" dirty="0"/>
              <a:t>c’est celle qui apporte le meilleur niveau de preuve car elle respecte la séquence chronologique entre facteurs de risque et maladie,</a:t>
            </a:r>
            <a:r>
              <a:rPr lang="fr-FR" altLang="fr-FR" baseline="0" dirty="0"/>
              <a:t> e</a:t>
            </a:r>
            <a:r>
              <a:rPr lang="fr-FR" altLang="fr-FR" dirty="0"/>
              <a:t>lle permet une mesure précise de l’exposition si elle est prospective, elle permet de mesurer le risque relatif et elle évite de nombreux biais tels que le biais de mémoire et le biais de sélection</a:t>
            </a:r>
            <a:r>
              <a:rPr lang="fr-FR" altLang="fr-FR" baseline="0" dirty="0"/>
              <a:t> </a:t>
            </a:r>
            <a:r>
              <a:rPr lang="fr-FR" altLang="fr-FR" dirty="0"/>
              <a:t>différentiel qui peuvent affecter les études cas témoin</a:t>
            </a:r>
          </a:p>
          <a:p>
            <a:pPr marL="171450" indent="-171450">
              <a:buFont typeface="Arial" panose="020B0604020202020204" pitchFamily="34" charset="0"/>
              <a:buChar char="•"/>
            </a:pPr>
            <a:r>
              <a:rPr lang="fr-FR" altLang="fr-FR" dirty="0"/>
              <a:t>Un des points principaux à vérifier concerne les</a:t>
            </a:r>
            <a:r>
              <a:rPr lang="fr-FR" altLang="fr-FR" baseline="0" dirty="0"/>
              <a:t> individus perdus de vue</a:t>
            </a:r>
          </a:p>
          <a:p>
            <a:pPr marL="171450" indent="-171450">
              <a:buFont typeface="Arial" panose="020B0604020202020204" pitchFamily="34" charset="0"/>
              <a:buChar char="•"/>
            </a:pPr>
            <a:r>
              <a:rPr lang="fr-FR" altLang="fr-FR" baseline="0" dirty="0"/>
              <a:t>Il faut vérifier aussi que les facteurs de confusion potentiels ont été introduits dans l’analyse multivariée et c’est le résultat ajusté pour ces facteurs qu’il faut retenir à la fin de l’étude</a:t>
            </a:r>
            <a:endParaRPr lang="fr-FR" altLang="fr-FR" dirty="0"/>
          </a:p>
        </p:txBody>
      </p:sp>
      <p:sp>
        <p:nvSpPr>
          <p:cNvPr id="10445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2CAD8966-9FC3-485F-8182-A141C80398DA}" type="slidenum">
              <a:rPr lang="fr-FR" altLang="fr-FR" sz="1200" smtClean="0">
                <a:latin typeface="Times New Roman" panose="02020603050405020304" pitchFamily="18" charset="0"/>
              </a:rPr>
              <a:pPr/>
              <a:t>51</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3061664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L’étude de cohorte prospective est</a:t>
            </a:r>
            <a:r>
              <a:rPr lang="fr-FR" baseline="0" dirty="0"/>
              <a:t> </a:t>
            </a:r>
            <a:r>
              <a:rPr lang="fr-FR" dirty="0"/>
              <a:t>une étude longue et coûteuse du fait du nombre de sujets nécessaire et de la durée de suivi,</a:t>
            </a:r>
            <a:r>
              <a:rPr lang="fr-FR" baseline="0" dirty="0"/>
              <a:t> </a:t>
            </a:r>
            <a:r>
              <a:rPr lang="fr-FR" dirty="0"/>
              <a:t>elle est donc très difficile voire impossible lorsqu’il s’agit d’étudier des maladies rares (car cela nécessiterait un nombre de sujets trop important pour avoir un nombre suffisant de personnes développant la maladie) ou lorsque</a:t>
            </a:r>
            <a:r>
              <a:rPr lang="fr-FR" baseline="0" dirty="0"/>
              <a:t> </a:t>
            </a:r>
            <a:r>
              <a:rPr lang="fr-FR" dirty="0"/>
              <a:t>le temps d’exposition au facteur de risque doit être très long pour développer la maladie. Suivre tous les individus d’une cohorte nécessite énormément d’investissement et de ressources pour éviter qu’il y ait trop de perdus de vue.</a:t>
            </a:r>
            <a:r>
              <a:rPr lang="fr-FR" baseline="0" dirty="0"/>
              <a:t> </a:t>
            </a:r>
          </a:p>
          <a:p>
            <a:r>
              <a:rPr lang="fr-FR" dirty="0"/>
              <a:t>C’est pourquoi sont de plus en plus utilisées des études de cohortes historiques dont in parlera l’année prochaine. </a:t>
            </a:r>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52</a:t>
            </a:fld>
            <a:endParaRPr lang="fr-FR" altLang="fr-FR"/>
          </a:p>
        </p:txBody>
      </p:sp>
    </p:spTree>
    <p:extLst>
      <p:ext uri="{BB962C8B-B14F-4D97-AF65-F5344CB8AC3E}">
        <p14:creationId xmlns:p14="http://schemas.microsoft.com/office/powerpoint/2010/main" val="3504396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kumimoji="1" lang="fr-FR" sz="1200"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Reprenons le petit exercice du PECO qui devient ici PFCO dans le cadre des études de cohortes (et plus généralement dans le cas des études observationnelles comparatives) pour analyser les composantes de la question de recherche à propos de l'exemple de la position de couchage et de la mort subite du nourrisson</a:t>
            </a:r>
          </a:p>
          <a:p>
            <a:endParaRPr kumimoji="1" lang="fr-FR" sz="1200"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La question de recherche est donc : est-ce que les nourrissons âgés de 3 à 24 mois lorsqu'ils sont couchés en position ventrale ont un risque accru de mort subite par rapport aux nourrissons couchés sur le dos ou sur le côté</a:t>
            </a:r>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a:t>
            </a:fld>
            <a:endParaRPr lang="fr-FR" altLang="fr-FR"/>
          </a:p>
        </p:txBody>
      </p:sp>
    </p:spTree>
    <p:extLst>
      <p:ext uri="{BB962C8B-B14F-4D97-AF65-F5344CB8AC3E}">
        <p14:creationId xmlns:p14="http://schemas.microsoft.com/office/powerpoint/2010/main" val="38854333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Ce qu’il faut retenir les études de cohorte sont des études observationnelles, étiologiques, analytiques, et longitudinales (voir figure</a:t>
            </a:r>
            <a:r>
              <a:rPr lang="fr-FR" baseline="0" dirty="0"/>
              <a:t> schémas d’études)</a:t>
            </a:r>
            <a:endParaRPr lang="fr-FR" dirty="0"/>
          </a:p>
          <a:p>
            <a:r>
              <a:rPr lang="fr-FR" dirty="0"/>
              <a:t>Elles peuvent être prospectives ou historique</a:t>
            </a:r>
          </a:p>
          <a:p>
            <a:r>
              <a:rPr lang="fr-FR" dirty="0"/>
              <a:t>Par définition l’échantillon étudié est composé de personnes indemnes de l’événement de santé ou de la maladie étudiée</a:t>
            </a:r>
          </a:p>
          <a:p>
            <a:r>
              <a:rPr lang="fr-FR" dirty="0"/>
              <a:t>Une trop forte proportion de perdus de vue entraîne forcément une perte de puissance statistique et possiblement un biais de sélection au cours du suivi (biais d’attrition)</a:t>
            </a:r>
          </a:p>
          <a:p>
            <a:r>
              <a:rPr lang="fr-FR" dirty="0"/>
              <a:t>Le principal risque de biais de mesure concerne le critère de jugement s’il est subjectif et si l’évaluateur ne pas en insu de l’exposition au facteur de risque</a:t>
            </a:r>
          </a:p>
          <a:p>
            <a:r>
              <a:rPr lang="fr-FR" dirty="0"/>
              <a:t>La</a:t>
            </a:r>
            <a:r>
              <a:rPr lang="fr-FR" baseline="0" dirty="0"/>
              <a:t> force de l’association peut être mesurée de différentes façons en fonction du type de critère de jugement</a:t>
            </a:r>
          </a:p>
          <a:p>
            <a:pPr marL="0" marR="0" indent="0" algn="l" defTabSz="914400" rtl="0" eaLnBrk="0" fontAlgn="base" latinLnBrk="0" hangingPunct="0">
              <a:lnSpc>
                <a:spcPct val="100000"/>
              </a:lnSpc>
              <a:spcBef>
                <a:spcPct val="30000"/>
              </a:spcBef>
              <a:spcAft>
                <a:spcPct val="0"/>
              </a:spcAft>
              <a:buClrTx/>
              <a:buSzTx/>
              <a:buFontTx/>
              <a:buNone/>
              <a:tabLst/>
              <a:defRPr/>
            </a:pPr>
            <a:r>
              <a:rPr lang="fr-FR" dirty="0"/>
              <a:t>Les analyses </a:t>
            </a:r>
            <a:r>
              <a:rPr lang="fr-FR" dirty="0" err="1"/>
              <a:t>multivariées</a:t>
            </a:r>
            <a:r>
              <a:rPr lang="fr-FR" dirty="0"/>
              <a:t> permettent un ajustement pour les facteurs de confusion potentiels</a:t>
            </a:r>
          </a:p>
          <a:p>
            <a:r>
              <a:rPr lang="fr-FR" baseline="0" dirty="0"/>
              <a:t>Et les critères de Hill qui permettent d’apprécier la présomption de causalité entre le facteur de risque et le critère de jugement en particulier l’effet – dose et la cohérence externe.</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53</a:t>
            </a:fld>
            <a:endParaRPr lang="fr-FR" altLang="fr-FR"/>
          </a:p>
        </p:txBody>
      </p:sp>
    </p:spTree>
    <p:extLst>
      <p:ext uri="{BB962C8B-B14F-4D97-AF65-F5344CB8AC3E}">
        <p14:creationId xmlns:p14="http://schemas.microsoft.com/office/powerpoint/2010/main" val="4091347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55</a:t>
            </a:fld>
            <a:endParaRPr lang="fr-FR" altLang="fr-FR"/>
          </a:p>
        </p:txBody>
      </p:sp>
    </p:spTree>
    <p:extLst>
      <p:ext uri="{BB962C8B-B14F-4D97-AF65-F5344CB8AC3E}">
        <p14:creationId xmlns:p14="http://schemas.microsoft.com/office/powerpoint/2010/main" val="3800460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Ceci est un exemple d’une cohorte prospective dans laquelle la question de recherche était la suivante : la consommation de fruits à coques (noix, maïs, ou pop-corn) est-elle associée à l’augmentation de risque de </a:t>
            </a:r>
            <a:r>
              <a:rPr lang="fr-FR" dirty="0" err="1"/>
              <a:t>diverticulites</a:t>
            </a:r>
            <a:r>
              <a:rPr lang="fr-FR" dirty="0"/>
              <a:t> ou d’hémorragies </a:t>
            </a:r>
            <a:r>
              <a:rPr lang="fr-FR" dirty="0" err="1"/>
              <a:t>diverticulaires</a:t>
            </a:r>
            <a:r>
              <a:rPr lang="fr-FR" baseline="0" dirty="0"/>
              <a:t> </a:t>
            </a:r>
            <a:r>
              <a:rPr lang="fr-FR" dirty="0"/>
              <a:t>coliques.</a:t>
            </a:r>
          </a:p>
          <a:p>
            <a:r>
              <a:rPr lang="fr-FR" dirty="0"/>
              <a:t>Cette étude a été menée au sein d’une cohorte de professionnels de santé américains de sexe masculin</a:t>
            </a:r>
          </a:p>
          <a:p>
            <a:r>
              <a:rPr lang="fr-FR" dirty="0"/>
              <a:t>À l’inclusion dans la cohorte, ainsi qu’au cours du suivi, des</a:t>
            </a:r>
            <a:r>
              <a:rPr lang="fr-FR" baseline="0" dirty="0"/>
              <a:t> autos questionnaire permettaient de recueillir des informations sur la consommation de fruits à coques et des informations sur la survenue de </a:t>
            </a:r>
            <a:r>
              <a:rPr lang="fr-FR" dirty="0"/>
              <a:t>diverticulites ou d’hémorragies diverticulaires</a:t>
            </a:r>
            <a:r>
              <a:rPr lang="fr-FR" baseline="0" dirty="0"/>
              <a:t> </a:t>
            </a:r>
            <a:r>
              <a:rPr lang="fr-FR" dirty="0"/>
              <a:t>coliques.</a:t>
            </a:r>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56</a:t>
            </a:fld>
            <a:endParaRPr lang="fr-FR" altLang="fr-FR"/>
          </a:p>
        </p:txBody>
      </p:sp>
    </p:spTree>
    <p:extLst>
      <p:ext uri="{BB962C8B-B14F-4D97-AF65-F5344CB8AC3E}">
        <p14:creationId xmlns:p14="http://schemas.microsoft.com/office/powerpoint/2010/main" val="3721007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b="1" dirty="0"/>
              <a:t>Ce tableau N°1 montre les caractéristiques</a:t>
            </a:r>
            <a:r>
              <a:rPr lang="fr-FR" b="1" baseline="0" dirty="0"/>
              <a:t> des participants de la cohorte en fonction de leur consommation de fruits à coque, de céréales ou de pop corn</a:t>
            </a:r>
          </a:p>
          <a:p>
            <a:endParaRPr lang="fr-FR" b="1" baseline="0" dirty="0"/>
          </a:p>
          <a:p>
            <a:r>
              <a:rPr lang="fr-FR" b="1" baseline="0" dirty="0"/>
              <a:t>Cette consommation est mesurée par une variable dont les valeurs possibles correspondent à 4 classes (ou catégories) </a:t>
            </a:r>
            <a:r>
              <a:rPr lang="fr-FR" baseline="0" dirty="0"/>
              <a:t>: </a:t>
            </a:r>
            <a:r>
              <a:rPr lang="fr-FR" b="1" baseline="0" dirty="0"/>
              <a:t>&lt;1 fois /mois, de 1 à 3 fois/mois, 1 fois/semaine, 2 fois /semaine ou plus</a:t>
            </a:r>
            <a:r>
              <a:rPr lang="fr-FR" baseline="0" dirty="0"/>
              <a:t>, c’est pourquoi on l’appelle </a:t>
            </a:r>
            <a:r>
              <a:rPr lang="fr-FR" b="1" baseline="0" dirty="0"/>
              <a:t>variable « catégorielle », </a:t>
            </a:r>
            <a:r>
              <a:rPr lang="fr-FR" baseline="0" dirty="0"/>
              <a:t>et comme les </a:t>
            </a:r>
            <a:r>
              <a:rPr lang="fr-FR" b="1" baseline="0" dirty="0"/>
              <a:t>catégories sont ordonnées </a:t>
            </a:r>
            <a:r>
              <a:rPr lang="fr-FR" baseline="0" dirty="0"/>
              <a:t>de la plus petite à la plus grande consommation, c’est une </a:t>
            </a:r>
            <a:r>
              <a:rPr lang="fr-FR" b="1" baseline="0" dirty="0"/>
              <a:t>variable catégorielle « ordinale »</a:t>
            </a:r>
          </a:p>
          <a:p>
            <a:endParaRPr lang="fr-FR"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b="1" baseline="0" dirty="0"/>
              <a:t>Dans ce tableau, pour chaque type d’exposition (consommation de fruits à coque, consommation de céréales, et consommation de popcorn) ne figurent que deux catégories de consommation, la plus petite et la plus grande </a:t>
            </a:r>
            <a:r>
              <a:rPr lang="fr-FR" baseline="0" dirty="0"/>
              <a:t> (probablement pour des questions de lisibilité du tableau)  : </a:t>
            </a:r>
            <a:r>
              <a:rPr lang="fr-FR" b="1" baseline="0" dirty="0"/>
              <a:t>&lt;1 fois /mois vs ≥ 2 fois/semaine</a:t>
            </a:r>
            <a:endParaRPr lang="fr-FR" baseline="0" dirty="0"/>
          </a:p>
          <a:p>
            <a:endParaRPr lang="fr-FR" dirty="0"/>
          </a:p>
          <a:p>
            <a:r>
              <a:rPr lang="fr-FR" dirty="0"/>
              <a:t>Sur la première ligne </a:t>
            </a:r>
            <a:r>
              <a:rPr lang="fr-FR" b="1" baseline="0" dirty="0"/>
              <a:t>figure le nombre de personnes dont la consommation correspond à chacune des 2 catégorie présentées pour les trois types de consommation, </a:t>
            </a:r>
          </a:p>
          <a:p>
            <a:endParaRPr lang="fr-FR" dirty="0"/>
          </a:p>
          <a:p>
            <a:endParaRPr lang="fr-FR" baseline="0" dirty="0"/>
          </a:p>
          <a:p>
            <a:endParaRPr lang="fr-FR" b="1" baseline="0" dirty="0"/>
          </a:p>
          <a:p>
            <a:r>
              <a:rPr lang="fr-FR" baseline="0" dirty="0"/>
              <a:t>(la consommation d’une personne correspond à une catégorie de consommation, il y a en tout </a:t>
            </a:r>
            <a:endParaRPr lang="fr-FR" b="1" baseline="0"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57</a:t>
            </a:fld>
            <a:endParaRPr lang="fr-FR" altLang="fr-FR"/>
          </a:p>
        </p:txBody>
      </p:sp>
    </p:spTree>
    <p:extLst>
      <p:ext uri="{BB962C8B-B14F-4D97-AF65-F5344CB8AC3E}">
        <p14:creationId xmlns:p14="http://schemas.microsoft.com/office/powerpoint/2010/main" val="19178469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Ce tableau N°2 montre les résultats des </a:t>
            </a:r>
            <a:r>
              <a:rPr lang="fr-FR" b="1" dirty="0"/>
              <a:t>mesures d’association </a:t>
            </a:r>
            <a:r>
              <a:rPr lang="fr-FR" dirty="0"/>
              <a:t>entre différents</a:t>
            </a:r>
            <a:r>
              <a:rPr lang="fr-FR" baseline="0" dirty="0"/>
              <a:t> niveaux de </a:t>
            </a:r>
            <a:r>
              <a:rPr lang="fr-FR" b="1" baseline="0" dirty="0"/>
              <a:t>consommation</a:t>
            </a:r>
            <a:r>
              <a:rPr lang="fr-FR" baseline="0" dirty="0"/>
              <a:t> de fruits à coque, de maïs ou de popcorn et le </a:t>
            </a:r>
            <a:r>
              <a:rPr lang="fr-FR" b="1" baseline="0" dirty="0"/>
              <a:t>risque</a:t>
            </a:r>
            <a:r>
              <a:rPr lang="fr-FR" baseline="0" dirty="0"/>
              <a:t> de diverticulite</a:t>
            </a:r>
            <a:endParaRPr lang="fr-FR" dirty="0"/>
          </a:p>
          <a:p>
            <a:r>
              <a:rPr lang="fr-FR" dirty="0"/>
              <a:t>(à noter dans cet</a:t>
            </a:r>
            <a:r>
              <a:rPr lang="fr-FR" baseline="0" dirty="0"/>
              <a:t> exemple</a:t>
            </a:r>
            <a:r>
              <a:rPr lang="fr-FR" dirty="0"/>
              <a:t> il ne s’agit pas de risques relatifs mais de </a:t>
            </a:r>
            <a:r>
              <a:rPr lang="fr-FR" dirty="0" err="1"/>
              <a:t>hazards</a:t>
            </a:r>
            <a:r>
              <a:rPr lang="fr-FR" dirty="0"/>
              <a:t> ratio (HR) que nous verrons plus loin, et l</a:t>
            </a:r>
            <a:r>
              <a:rPr lang="fr-FR" baseline="0" dirty="0"/>
              <a:t>es HR sont rapportés au nombre de personnes-années* alors que les RR sont rapportés au nombre de personnes participant) mais v</a:t>
            </a:r>
            <a:r>
              <a:rPr lang="fr-FR" dirty="0"/>
              <a:t>ous pouvez interpréter les HR comme des risques relatifs.</a:t>
            </a:r>
            <a:r>
              <a:rPr lang="fr-FR" baseline="0" dirty="0"/>
              <a:t> </a:t>
            </a:r>
          </a:p>
          <a:p>
            <a:endParaRPr lang="fr-FR" baseline="0" dirty="0"/>
          </a:p>
          <a:p>
            <a:r>
              <a:rPr lang="fr-FR" baseline="0" dirty="0"/>
              <a:t> Dans ce tableau on voit bien </a:t>
            </a:r>
            <a:r>
              <a:rPr lang="fr-FR" b="1" baseline="0" dirty="0"/>
              <a:t>toutes les catégories d’exposition </a:t>
            </a:r>
            <a:r>
              <a:rPr lang="fr-FR" baseline="0" dirty="0"/>
              <a:t>: moins d’une fois par mois, de 1 à 3 fois par mois, 1 fois par semaine, et 2 fois par semaine ou plus.</a:t>
            </a:r>
          </a:p>
          <a:p>
            <a:endParaRPr lang="fr-FR" i="1" baseline="0" dirty="0"/>
          </a:p>
          <a:p>
            <a:r>
              <a:rPr lang="fr-FR" i="1" baseline="0" dirty="0"/>
              <a:t>*une personne-année représente une personne suivie un an, par exemple 10 personnes-années peuvent correspondre par exemple à 10 personnes suivies 1 an ou à 1 personne suivie 10 ans ou encore à 5 personnes suivies 2 ans etc…</a:t>
            </a:r>
          </a:p>
          <a:p>
            <a:r>
              <a:rPr lang="fr-FR" dirty="0"/>
              <a:t> </a:t>
            </a: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58</a:t>
            </a:fld>
            <a:endParaRPr lang="fr-FR" altLang="fr-FR"/>
          </a:p>
        </p:txBody>
      </p:sp>
    </p:spTree>
    <p:extLst>
      <p:ext uri="{BB962C8B-B14F-4D97-AF65-F5344CB8AC3E}">
        <p14:creationId xmlns:p14="http://schemas.microsoft.com/office/powerpoint/2010/main" val="13709092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baseline="0" dirty="0"/>
              <a:t>Considérons par exemple le facteur de risque : « consommation de fruits à coque » (encadré rouge) et en particulier la première colonne de résultats (encadré bleu) :</a:t>
            </a:r>
          </a:p>
          <a:p>
            <a:r>
              <a:rPr lang="fr-FR" dirty="0"/>
              <a:t>Parmi les </a:t>
            </a:r>
            <a:r>
              <a:rPr lang="fr-FR" b="1" dirty="0"/>
              <a:t>167 825 </a:t>
            </a:r>
            <a:r>
              <a:rPr lang="fr-FR" dirty="0"/>
              <a:t>personnes-année qui consommaient ces fruits </a:t>
            </a:r>
            <a:r>
              <a:rPr lang="fr-FR" b="1" dirty="0"/>
              <a:t>moins d’une fois par mois</a:t>
            </a:r>
            <a:r>
              <a:rPr lang="fr-FR" b="0" dirty="0"/>
              <a:t>,</a:t>
            </a:r>
            <a:r>
              <a:rPr lang="fr-FR" b="1" baseline="0" dirty="0"/>
              <a:t> </a:t>
            </a:r>
            <a:r>
              <a:rPr lang="fr-FR" b="1" dirty="0"/>
              <a:t>199</a:t>
            </a:r>
            <a:r>
              <a:rPr lang="fr-FR" dirty="0"/>
              <a:t> personnes ont présenté des </a:t>
            </a:r>
            <a:r>
              <a:rPr lang="fr-FR" dirty="0" err="1"/>
              <a:t>diverticulites</a:t>
            </a:r>
            <a:r>
              <a:rPr lang="fr-FR" dirty="0"/>
              <a:t> ou des</a:t>
            </a:r>
            <a:r>
              <a:rPr lang="fr-FR" baseline="0" dirty="0"/>
              <a:t> </a:t>
            </a:r>
            <a:r>
              <a:rPr lang="fr-FR" dirty="0"/>
              <a:t>hémorragies </a:t>
            </a:r>
            <a:r>
              <a:rPr lang="fr-FR" dirty="0" err="1"/>
              <a:t>diverticulaires</a:t>
            </a:r>
            <a:r>
              <a:rPr lang="fr-FR" baseline="0" dirty="0"/>
              <a:t> </a:t>
            </a:r>
            <a:r>
              <a:rPr lang="fr-FR" dirty="0"/>
              <a:t>coliques au cours de suivi, soit 199/167825 (soit un risque de 1,18 pour 1000 personnes-années</a:t>
            </a:r>
            <a:r>
              <a:rPr lang="fr-FR" baseline="0" dirty="0"/>
              <a:t> ou encore 118 pour 100.000 personnes-années)</a:t>
            </a:r>
            <a:r>
              <a:rPr lang="fr-FR" b="1" dirty="0"/>
              <a:t>*</a:t>
            </a:r>
            <a:r>
              <a:rPr lang="fr-FR" dirty="0"/>
              <a:t>. </a:t>
            </a:r>
          </a:p>
          <a:p>
            <a:r>
              <a:rPr lang="fr-FR" dirty="0"/>
              <a:t>Ce groupe correspond au </a:t>
            </a:r>
            <a:r>
              <a:rPr lang="fr-FR" b="1" dirty="0"/>
              <a:t>risque de base de diverticulite</a:t>
            </a:r>
            <a:r>
              <a:rPr lang="fr-FR" b="1" baseline="0" dirty="0"/>
              <a:t> </a:t>
            </a:r>
            <a:r>
              <a:rPr lang="fr-FR" b="0" baseline="0" dirty="0"/>
              <a:t>puisqu’il s’agit du groupe le moins exposé et qui ressemble le plus à la population générale</a:t>
            </a:r>
            <a:r>
              <a:rPr lang="fr-FR" b="0" dirty="0"/>
              <a:t> et a donc été choisi comme la </a:t>
            </a:r>
            <a:r>
              <a:rPr lang="fr-FR" b="1" dirty="0"/>
              <a:t>catégorie de référence</a:t>
            </a:r>
            <a:r>
              <a:rPr lang="fr-FR" dirty="0"/>
              <a:t>.</a:t>
            </a:r>
            <a:r>
              <a:rPr lang="fr-FR" baseline="0" dirty="0"/>
              <a:t> Cela signifie que le risque de diverticulite dans les autres niveaux d’exposition </a:t>
            </a:r>
            <a:r>
              <a:rPr lang="fr-FR" dirty="0"/>
              <a:t> sera comparé</a:t>
            </a:r>
            <a:r>
              <a:rPr lang="fr-FR" baseline="0" dirty="0"/>
              <a:t> au risque dans cette catégorie de référence. </a:t>
            </a:r>
          </a:p>
          <a:p>
            <a:r>
              <a:rPr lang="fr-FR" baseline="0" dirty="0"/>
              <a:t>C’est pourquoi le HR dans ce groupe, qui représente le rapport du risque de ce groupe sur le risque de base est de 1 puisque le risque dans ce groupe est égal au risque de base.</a:t>
            </a:r>
          </a:p>
          <a:p>
            <a:endParaRPr lang="fr-FR" baseline="0"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59</a:t>
            </a:fld>
            <a:endParaRPr lang="fr-FR" altLang="fr-FR"/>
          </a:p>
        </p:txBody>
      </p:sp>
    </p:spTree>
    <p:extLst>
      <p:ext uri="{BB962C8B-B14F-4D97-AF65-F5344CB8AC3E}">
        <p14:creationId xmlns:p14="http://schemas.microsoft.com/office/powerpoint/2010/main" val="11273383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b="1" dirty="0"/>
              <a:t>Considérons</a:t>
            </a:r>
            <a:r>
              <a:rPr lang="fr-FR" b="1" baseline="0" dirty="0"/>
              <a:t> maintenant l’exposition au facteur de risque : « consommation de popcorn »:</a:t>
            </a:r>
          </a:p>
          <a:p>
            <a:r>
              <a:rPr lang="fr-FR" baseline="0" dirty="0"/>
              <a:t>Dans l’encadré vert figurent les </a:t>
            </a:r>
            <a:r>
              <a:rPr lang="fr-FR" b="1" baseline="0" dirty="0" err="1"/>
              <a:t>hazards</a:t>
            </a:r>
            <a:r>
              <a:rPr lang="fr-FR" b="1" baseline="0" dirty="0"/>
              <a:t> ratios (HR) </a:t>
            </a:r>
            <a:r>
              <a:rPr lang="fr-FR" baseline="0" dirty="0"/>
              <a:t>(qui comme les RR correspondent au rapport du risque absolu de diverticulite dans chaque catégorie d’exposition sur le risque de base). </a:t>
            </a:r>
          </a:p>
          <a:p>
            <a:pPr marL="0" marR="0" indent="0" algn="l" defTabSz="914400" rtl="0" eaLnBrk="0" fontAlgn="base" latinLnBrk="0" hangingPunct="0">
              <a:lnSpc>
                <a:spcPct val="100000"/>
              </a:lnSpc>
              <a:spcBef>
                <a:spcPct val="30000"/>
              </a:spcBef>
              <a:spcAft>
                <a:spcPct val="0"/>
              </a:spcAft>
              <a:buClrTx/>
              <a:buSzTx/>
              <a:buFontTx/>
              <a:buNone/>
              <a:tabLst/>
              <a:defRPr/>
            </a:pPr>
            <a:r>
              <a:rPr lang="fr-FR" dirty="0"/>
              <a:t>On voit dans les notes de bas de tableau (</a:t>
            </a:r>
            <a:r>
              <a:rPr lang="fr-FR" baseline="30000" dirty="0"/>
              <a:t>b</a:t>
            </a:r>
            <a:r>
              <a:rPr lang="fr-FR" dirty="0"/>
              <a:t> et </a:t>
            </a:r>
            <a:r>
              <a:rPr lang="fr-FR" baseline="30000" dirty="0"/>
              <a:t>c</a:t>
            </a:r>
            <a:r>
              <a:rPr lang="fr-FR" dirty="0"/>
              <a:t>)</a:t>
            </a:r>
            <a:r>
              <a:rPr lang="fr-FR" baseline="0" dirty="0"/>
              <a:t> que l</a:t>
            </a:r>
            <a:r>
              <a:rPr lang="fr-FR" dirty="0"/>
              <a:t>a première ligne correspond au </a:t>
            </a:r>
            <a:r>
              <a:rPr lang="fr-FR" b="1" dirty="0"/>
              <a:t>HR ajusté pour un seul facteur de confusion </a:t>
            </a:r>
            <a:r>
              <a:rPr lang="fr-FR" dirty="0"/>
              <a:t>potentiel : l’âge </a:t>
            </a:r>
            <a:r>
              <a:rPr lang="fr-FR" baseline="0" dirty="0"/>
              <a:t>et que </a:t>
            </a:r>
            <a:r>
              <a:rPr lang="fr-FR" dirty="0"/>
              <a:t>la deuxième ligne correspond au </a:t>
            </a:r>
            <a:r>
              <a:rPr lang="fr-FR" b="1" dirty="0"/>
              <a:t>HR ajusté pour un plus grand nombre</a:t>
            </a:r>
            <a:r>
              <a:rPr lang="fr-FR" b="1" baseline="0" dirty="0"/>
              <a:t> de </a:t>
            </a:r>
            <a:r>
              <a:rPr lang="fr-FR" b="1" dirty="0"/>
              <a:t>facteurs de confusion </a:t>
            </a:r>
            <a:r>
              <a:rPr lang="fr-FR" dirty="0"/>
              <a:t>potentiels (y</a:t>
            </a:r>
            <a:r>
              <a:rPr lang="fr-FR" baseline="0" dirty="0"/>
              <a:t> compris les deux précédents). Cet « ajustement » pour des facteurs de confusion potentiels (qui sont autant de variables mesurées) se fait par un modèle de régression </a:t>
            </a:r>
            <a:r>
              <a:rPr lang="fr-FR" baseline="0" dirty="0" err="1"/>
              <a:t>multivarié</a:t>
            </a:r>
            <a:r>
              <a:rPr lang="fr-FR" baseline="0" dirty="0"/>
              <a:t> (i.e. avec plusieurs variables).</a:t>
            </a:r>
            <a:endParaRPr lang="fr-FR" dirty="0"/>
          </a:p>
          <a:p>
            <a:endParaRPr lang="fr-FR" dirty="0"/>
          </a:p>
          <a:p>
            <a:r>
              <a:rPr lang="fr-FR" dirty="0"/>
              <a:t>On voit que le HR ajusté pour de nombreux facteurs de confusion potentiels semble plutôt diminuer avec l’augmentation de l’exposition au facteur de risque « consommation de popcorn »,</a:t>
            </a:r>
            <a:r>
              <a:rPr lang="fr-FR" baseline="0" dirty="0"/>
              <a:t> puisqu’un rapport de deux risques varie de 0 à +∞, et que s’il est en dessous de 1 cela signifie que le risque du numérateur (donc ici le risque dans chaque catégorie d’exposition) est inférieur au risque du dénominateur (ici le risque de base / référence. Le HR passe de 0,98 pour le niveau 1, à 0,87 pour le niveau 2 puis à 0,72 pour le niveau 3. </a:t>
            </a:r>
          </a:p>
          <a:p>
            <a:r>
              <a:rPr lang="fr-FR" baseline="0" dirty="0"/>
              <a:t>Deux questions se posent :</a:t>
            </a:r>
          </a:p>
          <a:p>
            <a:pPr marL="228600" indent="-228600">
              <a:buAutoNum type="arabicPeriod"/>
            </a:pPr>
            <a:r>
              <a:rPr lang="fr-FR" baseline="0" dirty="0"/>
              <a:t>Ces différences entre les niveaux d’exposition sont-elles significatives au plan statistique (c’est-à-dire au-delà du simple hasard)? Pour répondre à cette question nous disposons ici de deux types d’informations </a:t>
            </a:r>
          </a:p>
          <a:p>
            <a:pPr marL="685800" lvl="1" indent="-228600">
              <a:buFont typeface="+mj-lt"/>
              <a:buAutoNum type="alphaLcParenR"/>
            </a:pPr>
            <a:r>
              <a:rPr lang="fr-FR" baseline="0" dirty="0"/>
              <a:t>Les intervalles de confiance autour des HR</a:t>
            </a:r>
          </a:p>
          <a:p>
            <a:pPr marL="685800" lvl="1" indent="-228600">
              <a:buFont typeface="+mj-lt"/>
              <a:buAutoNum type="alphaLcParenR"/>
            </a:pPr>
            <a:r>
              <a:rPr lang="fr-FR" baseline="0" dirty="0"/>
              <a:t>Les résultats du test du Chi deux tendance (Chi square trend)</a:t>
            </a:r>
          </a:p>
          <a:p>
            <a:pPr marL="228600" indent="-228600">
              <a:buAutoNum type="arabicPeriod"/>
            </a:pPr>
            <a:r>
              <a:rPr lang="fr-FR" baseline="0" dirty="0"/>
              <a:t>Ces différences entre les niveaux d’exposition sont-elles significatives au plan clinique (autrement dit est-ce que l’association est « forte ») ?</a:t>
            </a:r>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60</a:t>
            </a:fld>
            <a:endParaRPr lang="fr-FR" altLang="fr-FR"/>
          </a:p>
        </p:txBody>
      </p:sp>
    </p:spTree>
    <p:extLst>
      <p:ext uri="{BB962C8B-B14F-4D97-AF65-F5344CB8AC3E}">
        <p14:creationId xmlns:p14="http://schemas.microsoft.com/office/powerpoint/2010/main" val="22373396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indent="0">
              <a:buNone/>
            </a:pPr>
            <a:r>
              <a:rPr lang="fr-FR" b="1" baseline="0" dirty="0"/>
              <a:t>Ces différences entre les niveaux de consommation de popcorn sont-elles significatives au plan statistique ?</a:t>
            </a:r>
          </a:p>
          <a:p>
            <a:pPr marL="685800" lvl="1" indent="-228600">
              <a:buFont typeface="+mj-lt"/>
              <a:buAutoNum type="alphaLcParenR"/>
            </a:pPr>
            <a:r>
              <a:rPr lang="fr-FR" baseline="0" dirty="0"/>
              <a:t>L’intervalle de confiance (ICC) à 95% autour du HR </a:t>
            </a:r>
            <a:r>
              <a:rPr lang="fr-FR" baseline="0" dirty="0" err="1"/>
              <a:t>multivarié</a:t>
            </a:r>
            <a:r>
              <a:rPr lang="fr-FR" baseline="0" dirty="0"/>
              <a:t> du groupe « 1-3 par mois » comprend la valeur 1 donc on ne peut pas conclure à un lien entre ce niveau d’exposition et le risque de diverticulite, c’est la même chose pour le groupe « 1 par semaine », en revanche dans le groupe qui consomme le plus de popcorn, l’intervalle de confiance est totalement en dessous de 1 traduisant une association entre forte consommation de popcorn et risque plus réduit de diverticulite.</a:t>
            </a:r>
          </a:p>
          <a:p>
            <a:pPr marL="685800" lvl="1" indent="-228600">
              <a:buFont typeface="+mj-lt"/>
              <a:buAutoNum type="alphaLcParenR"/>
            </a:pPr>
            <a:endParaRPr lang="fr-FR" baseline="0" dirty="0"/>
          </a:p>
          <a:p>
            <a:pPr marL="685800" lvl="1" indent="-228600">
              <a:buFont typeface="+mj-lt"/>
              <a:buAutoNum type="alphaLcParenR"/>
            </a:pPr>
            <a:r>
              <a:rPr lang="fr-FR" baseline="0" dirty="0"/>
              <a:t>Les résultats du test du Chi deux tendance (Chi square trend). Ce test, que vous devez connaitre, est le plus approprié++ pour l’interprétation des résultats des études avec plusieurs niveaux croissants d’exposition. Lorsqu’il est présenté (ce qui n’est malheureusement pas toujours le cas) ce sont ses résultats qu’il faut regarder, plus que les ICC de chaque catégorie. En effet il permet de voir s’il existe une variation statistiquement significative (donc au delà du simple hasard) de l’association entre facteur de risque et risque de maladie en fonction du niveau d’exposition. Dans cet exemple, le p qui correspond à ce chi-deux tendance (« p tendance », p trend en anglais) est de 0,007 ce qui est très inférieur à 0,05 (la valeur considérée habituellement pour décider que le résultat observé est statistiquement « significatif » puisque cela signifie qu’il y a moins de 5% de chances qu’il soit lié seulement au hasard). On peut donc conclure qu’il existe une association statistiquement significative entre l’augmentation de la consommation de popcorn et la réduction du risque de diverticulite.</a:t>
            </a:r>
          </a:p>
          <a:p>
            <a:pPr marL="0" indent="0">
              <a:buNone/>
            </a:pPr>
            <a:endParaRPr lang="fr-FR" baseline="0" dirty="0"/>
          </a:p>
          <a:p>
            <a:pPr marL="0" indent="0">
              <a:buNone/>
            </a:pPr>
            <a:endParaRPr lang="fr-FR" baseline="0" dirty="0"/>
          </a:p>
          <a:p>
            <a:pPr marL="0" indent="0">
              <a:buNone/>
            </a:pPr>
            <a:r>
              <a:rPr lang="fr-FR" b="1" baseline="0" dirty="0"/>
              <a:t>Ces différences entre les niveaux de consommation de popcorn sont-elles significatives au plan clinique (autrement dit est-ce que l’association est « forte ») ?</a:t>
            </a:r>
          </a:p>
          <a:p>
            <a:endParaRPr lang="fr-FR" dirty="0"/>
          </a:p>
          <a:p>
            <a:r>
              <a:rPr lang="fr-FR" dirty="0"/>
              <a:t>On peut considérer qu’un HR à 0.72 est « cliniquement significatif » car cela signifie que le risque est</a:t>
            </a:r>
            <a:r>
              <a:rPr lang="fr-FR" baseline="0" dirty="0"/>
              <a:t> réduit de 28% par rapport au risque des non consommateurs.</a:t>
            </a:r>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61</a:t>
            </a:fld>
            <a:endParaRPr lang="fr-FR" altLang="fr-FR"/>
          </a:p>
        </p:txBody>
      </p:sp>
    </p:spTree>
    <p:extLst>
      <p:ext uri="{BB962C8B-B14F-4D97-AF65-F5344CB8AC3E}">
        <p14:creationId xmlns:p14="http://schemas.microsoft.com/office/powerpoint/2010/main" val="1565268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indent="0">
              <a:buNone/>
            </a:pPr>
            <a:r>
              <a:rPr lang="fr-FR" b="1" baseline="0" dirty="0"/>
              <a:t>La troisième question qu’on se pose alors et qui est essentielle est : cette association statistique signifie-</a:t>
            </a:r>
            <a:r>
              <a:rPr lang="fr-FR" b="1" baseline="0" dirty="0" err="1"/>
              <a:t>t’elle</a:t>
            </a:r>
            <a:r>
              <a:rPr lang="fr-FR" b="1" baseline="0" dirty="0"/>
              <a:t> qu’il y a un lien de causalité entre consommation de popcorn et risque de diverticulite??</a:t>
            </a:r>
          </a:p>
          <a:p>
            <a:pPr marL="0" indent="0">
              <a:buNone/>
            </a:pPr>
            <a:endParaRPr lang="fr-FR" b="1" baseline="0" dirty="0"/>
          </a:p>
          <a:p>
            <a:pPr marL="0" indent="0">
              <a:buNone/>
            </a:pPr>
            <a:r>
              <a:rPr lang="fr-FR" b="0" baseline="0" dirty="0"/>
              <a:t>Il s’agit d’une étude d’observation c’est-à-dire qu’à l’inverse des études expérimentales (essais randomisés) le chercheur ne maitrise pas qui est exposé et qui ne l’est pas. Il est possible que le fait de consommer du popcorn soit associé à d’autres caractéristiques qui seraient elles-mêmes liées au risque de diverticulite.</a:t>
            </a:r>
          </a:p>
          <a:p>
            <a:pPr marL="0" indent="0">
              <a:buNone/>
            </a:pPr>
            <a:r>
              <a:rPr lang="fr-FR" b="0" baseline="0" dirty="0"/>
              <a:t>Par exemple on pourrait imaginer que la consommation de popcorn est plus élevée chez les personnes allant beaucoup au cinéma qui sont en moyenne plus jeunes que celles qui n’y vont pas et que l’association statistique qu’on observe soit en fait dûe à l’âge qui est un facteur de risque connu de diverticulite. Cependant les chercheurs se sont affranchis de ce problème puisque la régression a été ajustée pour l’âge, cela permet d’affirmer que l’âge n’explique pas cette différence de risque. </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fr-FR" b="0" baseline="0" dirty="0"/>
              <a:t>Néanmoins, malgré le nombre de variables pour lesquelles l’analyse a été ajustée, on ne peut jamais être certain qu’on a ajusté pour toutes les variables importantes. </a:t>
            </a:r>
            <a:r>
              <a:rPr lang="fr-FR" dirty="0"/>
              <a:t>Il est donc possible que ces résultats soient expliqués par l’existence de</a:t>
            </a:r>
            <a:r>
              <a:rPr lang="fr-FR" baseline="0" dirty="0"/>
              <a:t> </a:t>
            </a:r>
            <a:r>
              <a:rPr lang="fr-FR" dirty="0"/>
              <a:t>facteurs de confusion qui n’ont pas été identifiés et donc qui n’ont pas été introduits dans l’analyse multivariée.</a:t>
            </a:r>
            <a:r>
              <a:rPr lang="fr-FR" baseline="0" dirty="0"/>
              <a:t> </a:t>
            </a:r>
            <a:r>
              <a:rPr lang="fr-FR" b="0" baseline="0" dirty="0"/>
              <a:t>C’est pourquoi on ne peut jamais conclure à un lien de causalité dans une étude d’observation.</a:t>
            </a:r>
          </a:p>
          <a:p>
            <a:pPr marL="0" indent="0">
              <a:buNone/>
            </a:pPr>
            <a:endParaRPr lang="fr-FR" b="0" baseline="0" dirty="0"/>
          </a:p>
          <a:p>
            <a:pPr marL="0" indent="0">
              <a:buNone/>
            </a:pPr>
            <a:r>
              <a:rPr lang="fr-FR" b="1" baseline="0" dirty="0"/>
              <a:t>Néanmoins les critères de Hill (que vous devez connaitre) permettent d’avoir une gradation de la présomption de causalité.</a:t>
            </a:r>
          </a:p>
          <a:p>
            <a:pPr marL="0" indent="0">
              <a:buNone/>
            </a:pPr>
            <a:endParaRPr lang="fr-FR" b="1"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fr-FR" dirty="0"/>
              <a:t>Cette conclusion n’était pas attendue par les auteurs et tendrait à dire que</a:t>
            </a:r>
            <a:r>
              <a:rPr lang="fr-FR" baseline="0" dirty="0"/>
              <a:t> la consommation de pop-corn est associée à une réduction du risque de</a:t>
            </a:r>
            <a:r>
              <a:rPr lang="fr-FR" dirty="0"/>
              <a:t> </a:t>
            </a:r>
            <a:r>
              <a:rPr lang="fr-FR" dirty="0" err="1"/>
              <a:t>diverticulites</a:t>
            </a:r>
            <a:r>
              <a:rPr lang="fr-FR" dirty="0"/>
              <a:t> ou d’hémorragies </a:t>
            </a:r>
            <a:r>
              <a:rPr lang="fr-FR" dirty="0" err="1"/>
              <a:t>diverticulaires</a:t>
            </a:r>
            <a:r>
              <a:rPr lang="fr-FR" baseline="0" dirty="0"/>
              <a:t> </a:t>
            </a:r>
            <a:r>
              <a:rPr lang="fr-FR" dirty="0"/>
              <a:t>coliques au cours de suivi… peu de critères de Hill sont présents dans cette étude, notamment la </a:t>
            </a:r>
            <a:r>
              <a:rPr lang="fr-FR" b="1" dirty="0"/>
              <a:t>cohérence externe </a:t>
            </a:r>
            <a:r>
              <a:rPr lang="fr-FR" dirty="0"/>
              <a:t>est mauvaise car les résultats de cette étude ne sont pas concordants avec les résultats d’autres études sur le sujet, et la </a:t>
            </a:r>
            <a:r>
              <a:rPr lang="fr-FR" b="1" dirty="0"/>
              <a:t>plausibilité biologique </a:t>
            </a:r>
            <a:r>
              <a:rPr lang="fr-FR" dirty="0"/>
              <a:t>est également un problème car il y a peu d’arguments physiopathologiques pour expliquer que la consommation de pop-corn pourrait réduire ces risques.  En</a:t>
            </a:r>
            <a:r>
              <a:rPr lang="fr-FR" baseline="0" dirty="0"/>
              <a:t> revanche il existe un </a:t>
            </a:r>
            <a:r>
              <a:rPr lang="fr-FR" b="1" baseline="0" dirty="0"/>
              <a:t>effet-dose attesté par la significativité statistique du test de tendance </a:t>
            </a:r>
            <a:r>
              <a:rPr lang="fr-FR" b="0" baseline="0" dirty="0"/>
              <a:t>qui est un critère important de Hill.</a:t>
            </a:r>
          </a:p>
          <a:p>
            <a:pPr marL="0" indent="0">
              <a:buNone/>
            </a:pPr>
            <a:endParaRPr lang="fr-FR" b="1" baseline="0"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62</a:t>
            </a:fld>
            <a:endParaRPr lang="fr-FR" altLang="fr-FR"/>
          </a:p>
        </p:txBody>
      </p:sp>
    </p:spTree>
    <p:extLst>
      <p:ext uri="{BB962C8B-B14F-4D97-AF65-F5344CB8AC3E}">
        <p14:creationId xmlns:p14="http://schemas.microsoft.com/office/powerpoint/2010/main" val="937560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i="1" dirty="0"/>
              <a:t>Dans les années 80 on a assisté à une augmentation progressive inexorable de la mort subite du nourrisson et ceci</a:t>
            </a:r>
            <a:r>
              <a:rPr lang="fr-FR" i="1" baseline="0" dirty="0"/>
              <a:t> </a:t>
            </a:r>
            <a:r>
              <a:rPr lang="fr-FR" i="1" dirty="0"/>
              <a:t>dans tous les pays,</a:t>
            </a:r>
            <a:r>
              <a:rPr lang="fr-FR" i="1" baseline="0" dirty="0"/>
              <a:t> à partir des observations anatomiques et physiologiques plusieurs hypothèses</a:t>
            </a:r>
            <a:r>
              <a:rPr lang="fr-FR" i="1" dirty="0"/>
              <a:t> ont été proposées pour expliquer la cause et les mécanismes de ces morts subites qui pouvaient être d’origine digestives, pulmonaires, cardiaques, neurologiques… sans vraiment trouver d’explication. </a:t>
            </a:r>
          </a:p>
          <a:p>
            <a:endParaRPr lang="fr-FR" i="1" baseline="0" dirty="0"/>
          </a:p>
          <a:p>
            <a:r>
              <a:rPr lang="fr-FR" i="1" dirty="0"/>
              <a:t>Pour illustrer cette problématique de santé publique voici l’évolution des courbes de mort subite du nourrisson entre 1975 et 1991 en France. </a:t>
            </a:r>
          </a:p>
          <a:p>
            <a:r>
              <a:rPr lang="fr-FR" i="1" dirty="0"/>
              <a:t>On voit que le taux de morts subites par 100 000 naissances vivantes est passé pour les filles d’environ 25 /</a:t>
            </a:r>
            <a:r>
              <a:rPr lang="fr-FR" i="1" baseline="0" dirty="0"/>
              <a:t> 100 000</a:t>
            </a:r>
            <a:r>
              <a:rPr lang="fr-FR" i="1" dirty="0"/>
              <a:t> en 1975 à environ 130 </a:t>
            </a:r>
            <a:r>
              <a:rPr lang="fr-FR" i="1" baseline="0" dirty="0"/>
              <a:t>/ 100 000 naissances vivantes en 1990, </a:t>
            </a:r>
            <a:r>
              <a:rPr lang="fr-FR" i="1" dirty="0"/>
              <a:t>pour les garçons c’est encore plus frappant ce taux est passé d’environ 40</a:t>
            </a:r>
            <a:r>
              <a:rPr lang="fr-FR" i="1" baseline="0" dirty="0"/>
              <a:t> / 100 000 </a:t>
            </a:r>
            <a:r>
              <a:rPr lang="fr-FR" i="1" dirty="0"/>
              <a:t>à 230 / 100 000 </a:t>
            </a:r>
          </a:p>
          <a:p>
            <a:endParaRPr lang="fr-FR" i="1" dirty="0"/>
          </a:p>
          <a:p>
            <a:endParaRPr lang="fr-FR" i="1" baseline="0" dirty="0"/>
          </a:p>
          <a:p>
            <a:endParaRPr lang="fr-FR" i="1"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6</a:t>
            </a:fld>
            <a:endParaRPr lang="fr-FR" altLang="fr-FR"/>
          </a:p>
        </p:txBody>
      </p:sp>
    </p:spTree>
    <p:extLst>
      <p:ext uri="{BB962C8B-B14F-4D97-AF65-F5344CB8AC3E}">
        <p14:creationId xmlns:p14="http://schemas.microsoft.com/office/powerpoint/2010/main" val="1704134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i="1" dirty="0"/>
              <a:t>Ce qui est intéressant c’est que parallèlement toutes les autres causes de mortalité infantile baissaient régulièrement attestant ainsi de l’amélioration de la qualité des conditions de vie et de prise en charge des nourrissons</a:t>
            </a:r>
          </a:p>
          <a:p>
            <a:endParaRPr lang="fr-FR" i="1" dirty="0"/>
          </a:p>
          <a:p>
            <a:r>
              <a:rPr lang="fr-FR" i="1" dirty="0"/>
              <a:t>Plusieurs études épidémiologiques ont été menées pour rechercher des facteurs associés à la MSN (pas des facteurs expliquant les mécanismes mais des facteurs pouvant être associés à une augmentation du risque) qui pouvaient expliquer cette augmentation des cas. Toutes ces études étaient des études cas-témoin, que nous verrons dans le prochaine cours, qui consistent à étudier un groupe de cas que l’on compare à un groupe de « témoins », dans le cas de la MSN ces études sélectionnaient un groupe de NRS décédés de MSN et un groupe d’enfants non décédés, et comparaient a posteriori les informations sur leur position de couchage avant le décès.</a:t>
            </a:r>
          </a:p>
          <a:p>
            <a:r>
              <a:rPr lang="fr-FR" i="1" dirty="0"/>
              <a:t>Cependant ces études ont été critiquées car les études cas-témoins sont plus à risque de biais, notamment le biais de mémoire que nous reverrons, et du fait de</a:t>
            </a:r>
            <a:r>
              <a:rPr lang="fr-FR" i="1" baseline="0" dirty="0"/>
              <a:t> l’absence de prise en compte </a:t>
            </a:r>
            <a:r>
              <a:rPr lang="fr-FR" i="1" dirty="0"/>
              <a:t>de certains facteurs de confusion potentiels tels qu’un faible poids de naissance ou le niveau d’éducation de la mère</a:t>
            </a:r>
          </a:p>
          <a:p>
            <a:endParaRPr lang="fr-FR" i="1" dirty="0"/>
          </a:p>
          <a:p>
            <a:r>
              <a:rPr lang="fr-FR" i="1" dirty="0"/>
              <a:t>Il apparaissait donc qu’une étude de cohorte prospective était nécessaire pour améliorer le niveau de preuve car parallèlement un certain</a:t>
            </a:r>
            <a:r>
              <a:rPr lang="fr-FR" i="1" baseline="0" dirty="0"/>
              <a:t> nombre d’effets négatifs avaient été attribués à la position de couchage dorsale (régurgitation par exemple ou troubles respiratoires)</a:t>
            </a:r>
          </a:p>
          <a:p>
            <a:endParaRPr lang="fr-FR" i="1"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7</a:t>
            </a:fld>
            <a:endParaRPr lang="fr-FR" altLang="fr-FR"/>
          </a:p>
        </p:txBody>
      </p:sp>
    </p:spTree>
    <p:extLst>
      <p:ext uri="{BB962C8B-B14F-4D97-AF65-F5344CB8AC3E}">
        <p14:creationId xmlns:p14="http://schemas.microsoft.com/office/powerpoint/2010/main" val="4088978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a:xfrm>
            <a:off x="917575" y="744538"/>
            <a:ext cx="4962525" cy="3722687"/>
          </a:xfrm>
          <a:ln/>
        </p:spPr>
      </p:sp>
      <p:sp>
        <p:nvSpPr>
          <p:cNvPr id="2867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Voici une partie de l’introduction de l’article sur cette étude de cohorte réalisée en Australie qui explique les éléments qui</a:t>
            </a:r>
            <a:r>
              <a:rPr lang="fr-FR" altLang="fr-FR" baseline="0" dirty="0"/>
              <a:t> ont  amené les chercheurs à proposer une étude de cohorte pour répondre à cette question de recherche qui apparaît à la fin de l’introduction.</a:t>
            </a:r>
          </a:p>
          <a:p>
            <a:r>
              <a:rPr lang="fr-FR" altLang="fr-FR" baseline="0" dirty="0"/>
              <a:t> Jusque là il n’y avait eu que des études cas-témoins plus faciles à réaliser mais dont le niveau de preuve est moins élevé et donc personne n’y croyait vraiment, on continuait à conseiller aux mères de coucher leur enfant sur le ventre. </a:t>
            </a:r>
          </a:p>
          <a:p>
            <a:r>
              <a:rPr lang="fr-FR" altLang="fr-FR" baseline="0" dirty="0"/>
              <a:t>Il fallait donc entreprendre une étude de cohorte pour vérifier si la position de couchage ventrale était réellement associée à un plus fort risque de MSN ou non.</a:t>
            </a:r>
          </a:p>
          <a:p>
            <a:endParaRPr lang="fr-FR" altLang="fr-FR" baseline="0" dirty="0"/>
          </a:p>
          <a:p>
            <a:r>
              <a:rPr lang="fr-FR" altLang="fr-FR" b="1" baseline="0" dirty="0">
                <a:highlight>
                  <a:srgbClr val="FFFF00"/>
                </a:highlight>
              </a:rPr>
              <a:t>NB. Dans les articles, la question de recherche est souvent formulée non pas sous la forme d’une question mais sous la forme d’un objectifs principal. Ici, l’objectif principal est le suivant : Mesurer l’association entre </a:t>
            </a:r>
            <a:r>
              <a:rPr kumimoji="1" lang="fr-FR" sz="800" b="1" kern="1200" dirty="0">
                <a:solidFill>
                  <a:schemeClr val="tx1"/>
                </a:solidFill>
                <a:highlight>
                  <a:srgbClr val="FFFF00"/>
                </a:highlight>
                <a:latin typeface="Times New Roman" pitchFamily="18" charset="0"/>
                <a:ea typeface="Times New Roman" pitchFamily="18" charset="0"/>
                <a:cs typeface="Arial" pitchFamily="34" charset="0"/>
              </a:rPr>
              <a:t>position de couchage ventrale et mort subite du nourrisson</a:t>
            </a:r>
          </a:p>
          <a:p>
            <a:endParaRPr kumimoji="1" lang="fr-FR" altLang="fr-FR" sz="800" b="1" kern="1200" dirty="0">
              <a:solidFill>
                <a:schemeClr val="tx1"/>
              </a:solidFill>
              <a:highlight>
                <a:srgbClr val="FFFF00"/>
              </a:highlight>
              <a:latin typeface="Times New Roman" pitchFamily="18" charset="0"/>
              <a:cs typeface="Arial" pitchFamily="34" charset="0"/>
            </a:endParaRPr>
          </a:p>
          <a:p>
            <a:r>
              <a:rPr kumimoji="1" lang="fr-FR" altLang="fr-FR" sz="800" b="1" kern="1200" dirty="0">
                <a:solidFill>
                  <a:schemeClr val="tx1"/>
                </a:solidFill>
                <a:highlight>
                  <a:srgbClr val="FFFF00"/>
                </a:highlight>
                <a:latin typeface="Times New Roman" pitchFamily="18" charset="0"/>
                <a:cs typeface="Arial" pitchFamily="34" charset="0"/>
              </a:rPr>
              <a:t>Donc hypothèse de recherche, question de recherche et Objectif principal sont trois façons d’exprimer la même chose</a:t>
            </a:r>
            <a:endParaRPr lang="fr-FR" altLang="fr-FR" b="1" dirty="0">
              <a:highlight>
                <a:srgbClr val="FFFF00"/>
              </a:highlight>
            </a:endParaRPr>
          </a:p>
        </p:txBody>
      </p:sp>
      <p:sp>
        <p:nvSpPr>
          <p:cNvPr id="2867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C2D17BD0-1C40-4FF0-8015-ADAEB329CDAC}" type="slidenum">
              <a:rPr lang="fr-FR" altLang="fr-FR" sz="1200" smtClean="0">
                <a:latin typeface="Times New Roman" panose="02020603050405020304" pitchFamily="18" charset="0"/>
              </a:rPr>
              <a:pPr/>
              <a:t>8</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968972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Pour ce qui concerne la population source il s'agit des nourrissons en bonne santé âgée de 3 à 24 mois. Cela signifie que les NRS qui ont des pathologies ne seront pas inclus dans la cohorte. </a:t>
            </a:r>
          </a:p>
          <a:p>
            <a:r>
              <a:rPr kumimoji="1" lang="fr-FR" sz="1200" kern="1200" dirty="0">
                <a:solidFill>
                  <a:schemeClr val="tx1"/>
                </a:solidFill>
                <a:latin typeface="Times New Roman" pitchFamily="18" charset="0"/>
                <a:ea typeface="+mn-ea"/>
                <a:cs typeface="+mn-cs"/>
              </a:rPr>
              <a:t>NB Ce sont souvent des individus en bonne santé qui sont inclus dans la cohorte et plus rarement des patients</a:t>
            </a:r>
          </a:p>
          <a:p>
            <a:endParaRPr kumimoji="1" lang="fr-FR" sz="1200" kern="1200" dirty="0">
              <a:solidFill>
                <a:schemeClr val="tx1"/>
              </a:solidFill>
              <a:latin typeface="Times New Roman" pitchFamily="18" charset="0"/>
              <a:ea typeface="+mn-ea"/>
              <a:cs typeface="+mn-cs"/>
            </a:endParaRPr>
          </a:p>
          <a:p>
            <a:endParaRPr kumimoji="1" lang="fr-FR" sz="1200" kern="1200" dirty="0">
              <a:solidFill>
                <a:schemeClr val="tx1"/>
              </a:solidFill>
              <a:latin typeface="Times New Roman" pitchFamily="18"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9</a:t>
            </a:fld>
            <a:endParaRPr lang="fr-FR" altLang="fr-FR"/>
          </a:p>
        </p:txBody>
      </p:sp>
    </p:spTree>
    <p:extLst>
      <p:ext uri="{BB962C8B-B14F-4D97-AF65-F5344CB8AC3E}">
        <p14:creationId xmlns:p14="http://schemas.microsoft.com/office/powerpoint/2010/main" val="3965635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75897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9637193-6FE7-4DC9-930B-A37646FD159D}" type="datetimeFigureOut">
              <a:rPr lang="fr-FR" smtClean="0"/>
              <a:t>27/08/2025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2159582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9637193-6FE7-4DC9-930B-A37646FD159D}" type="datetimeFigureOut">
              <a:rPr lang="fr-FR" smtClean="0"/>
              <a:t>27/08/2025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2701987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9637193-6FE7-4DC9-930B-A37646FD159D}" type="datetimeFigureOut">
              <a:rPr lang="fr-FR" smtClean="0"/>
              <a:t>27/08/2025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2438774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9637193-6FE7-4DC9-930B-A37646FD159D}" type="datetimeFigureOut">
              <a:rPr lang="fr-FR" smtClean="0"/>
              <a:t>27/08/2025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4208428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9637193-6FE7-4DC9-930B-A37646FD159D}" type="datetimeFigureOut">
              <a:rPr lang="fr-FR" smtClean="0"/>
              <a:t>27/08/2025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3207884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27/08/2025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55760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27/08/2025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3083305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25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atin typeface="Garamond" charset="0"/>
              </a:defRPr>
            </a:lvl1p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atin typeface="Garamond" charset="0"/>
              </a:defRPr>
            </a:lvl1pPr>
          </a:lstStyle>
          <a:p>
            <a:pPr>
              <a:defRPr/>
            </a:pPr>
            <a:endParaRPr lang="fr-FR"/>
          </a:p>
        </p:txBody>
      </p:sp>
      <p:sp>
        <p:nvSpPr>
          <p:cNvPr id="6" name="Espace réservé du numéro de diapositive 5"/>
          <p:cNvSpPr>
            <a:spLocks noGrp="1"/>
          </p:cNvSpPr>
          <p:nvPr>
            <p:ph type="sldNum" sz="quarter" idx="12"/>
          </p:nvPr>
        </p:nvSpPr>
        <p:spPr>
          <a:xfrm>
            <a:off x="7959436" y="6356350"/>
            <a:ext cx="727364" cy="365125"/>
          </a:xfrm>
          <a:prstGeom prst="rect">
            <a:avLst/>
          </a:prstGeom>
        </p:spPr>
        <p:txBody>
          <a:bodyPr/>
          <a:lstStyle>
            <a:lvl1pPr>
              <a:defRPr sz="1200" baseline="0">
                <a:latin typeface="Garamond" charset="0"/>
              </a:defRPr>
            </a:lvl1pPr>
          </a:lstStyle>
          <a:p>
            <a:pPr>
              <a:defRPr/>
            </a:pPr>
            <a:fld id="{975A4691-91CB-4B49-808E-F43C79B1E7A5}" type="slidenum">
              <a:rPr lang="fr-FR" altLang="fr-FR" smtClean="0"/>
              <a:pPr>
                <a:defRPr/>
              </a:pPr>
              <a:t>‹N°›</a:t>
            </a:fld>
            <a:endParaRPr lang="fr-FR" altLang="fr-FR" dirty="0"/>
          </a:p>
        </p:txBody>
      </p:sp>
    </p:spTree>
    <p:extLst>
      <p:ext uri="{BB962C8B-B14F-4D97-AF65-F5344CB8AC3E}">
        <p14:creationId xmlns:p14="http://schemas.microsoft.com/office/powerpoint/2010/main" val="215862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atin typeface="Garamond" charset="0"/>
              </a:defRPr>
            </a:lvl1p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atin typeface="Garamond" charset="0"/>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atin typeface="Garamond" charset="0"/>
              </a:defRPr>
            </a:lvl1pPr>
          </a:lstStyle>
          <a:p>
            <a:pPr>
              <a:defRPr/>
            </a:pPr>
            <a:fld id="{5B83D243-C88B-4248-BC22-037D82126A6D}" type="slidenum">
              <a:rPr lang="fr-FR" altLang="fr-FR"/>
              <a:pPr>
                <a:defRPr/>
              </a:pPr>
              <a:t>‹N°›</a:t>
            </a:fld>
            <a:endParaRPr lang="fr-FR" altLang="fr-FR"/>
          </a:p>
        </p:txBody>
      </p:sp>
    </p:spTree>
    <p:extLst>
      <p:ext uri="{BB962C8B-B14F-4D97-AF65-F5344CB8AC3E}">
        <p14:creationId xmlns:p14="http://schemas.microsoft.com/office/powerpoint/2010/main" val="895709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457200" y="6356350"/>
            <a:ext cx="2133600" cy="365125"/>
          </a:xfrm>
          <a:prstGeom prst="rect">
            <a:avLst/>
          </a:prstGeom>
        </p:spPr>
        <p:txBody>
          <a:bodyPr/>
          <a:lstStyle>
            <a:lvl1pPr>
              <a:defRPr>
                <a:latin typeface="Garamond" charset="0"/>
              </a:defRPr>
            </a:lvl1pPr>
          </a:lstStyle>
          <a:p>
            <a:pPr>
              <a:defRPr/>
            </a:pPr>
            <a:endParaRPr lang="fr-FR"/>
          </a:p>
        </p:txBody>
      </p:sp>
      <p:sp>
        <p:nvSpPr>
          <p:cNvPr id="3" name="Espace réservé du pied de page 4"/>
          <p:cNvSpPr>
            <a:spLocks noGrp="1"/>
          </p:cNvSpPr>
          <p:nvPr>
            <p:ph type="ftr" sz="quarter" idx="11"/>
          </p:nvPr>
        </p:nvSpPr>
        <p:spPr>
          <a:xfrm>
            <a:off x="3124200" y="6356350"/>
            <a:ext cx="2895600" cy="365125"/>
          </a:xfrm>
          <a:prstGeom prst="rect">
            <a:avLst/>
          </a:prstGeom>
        </p:spPr>
        <p:txBody>
          <a:bodyPr/>
          <a:lstStyle>
            <a:lvl1pPr>
              <a:defRPr>
                <a:latin typeface="Garamond" charset="0"/>
              </a:defRPr>
            </a:lvl1pPr>
          </a:lstStyle>
          <a:p>
            <a:pPr>
              <a:defRPr/>
            </a:pPr>
            <a:endParaRPr lang="fr-FR"/>
          </a:p>
        </p:txBody>
      </p:sp>
      <p:sp>
        <p:nvSpPr>
          <p:cNvPr id="4" name="Espace réservé du numéro de diapositive 5"/>
          <p:cNvSpPr>
            <a:spLocks noGrp="1"/>
          </p:cNvSpPr>
          <p:nvPr>
            <p:ph type="sldNum" sz="quarter" idx="12"/>
          </p:nvPr>
        </p:nvSpPr>
        <p:spPr>
          <a:xfrm>
            <a:off x="7884368" y="6356350"/>
            <a:ext cx="802432" cy="365125"/>
          </a:xfrm>
          <a:prstGeom prst="rect">
            <a:avLst/>
          </a:prstGeom>
        </p:spPr>
        <p:txBody>
          <a:bodyPr/>
          <a:lstStyle>
            <a:lvl1pPr>
              <a:defRPr sz="1200" baseline="0">
                <a:latin typeface="Garamond" charset="0"/>
              </a:defRPr>
            </a:lvl1pPr>
          </a:lstStyle>
          <a:p>
            <a:pPr>
              <a:defRPr/>
            </a:pPr>
            <a:fld id="{CBAA5B79-964A-4FBC-ABBD-1DB548FEBF53}" type="slidenum">
              <a:rPr lang="fr-FR" altLang="fr-FR" smtClean="0"/>
              <a:pPr>
                <a:defRPr/>
              </a:pPr>
              <a:t>‹N°›</a:t>
            </a:fld>
            <a:endParaRPr lang="fr-FR" altLang="fr-FR" dirty="0"/>
          </a:p>
        </p:txBody>
      </p:sp>
    </p:spTree>
    <p:extLst>
      <p:ext uri="{BB962C8B-B14F-4D97-AF65-F5344CB8AC3E}">
        <p14:creationId xmlns:p14="http://schemas.microsoft.com/office/powerpoint/2010/main" val="4161474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27/08/2025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367207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27/08/2025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243376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27/08/2025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1497374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6715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9637193-6FE7-4DC9-930B-A37646FD159D}" type="datetimeFigureOut">
              <a:rPr lang="fr-FR" smtClean="0"/>
              <a:t>27/08/2025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3118099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68313" y="19161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pic>
        <p:nvPicPr>
          <p:cNvPr id="1027" name="Picture 3" descr="D:\Donnée 2\Monique\Appels à projets 2012-2013\Diaporama LYON EST\bas-de-pag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538" y="5780088"/>
            <a:ext cx="77597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5" r:id="rId1"/>
    <p:sldLayoutId id="2147483794" r:id="rId2"/>
    <p:sldLayoutId id="2147483796" r:id="rId3"/>
    <p:sldLayoutId id="2147483797" r:id="rId4"/>
    <p:sldLayoutId id="2147483798" r:id="rId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37193-6FE7-4DC9-930B-A37646FD159D}" type="datetimeFigureOut">
              <a:rPr lang="fr-FR" smtClean="0"/>
              <a:t>27/08/2025</a:t>
            </a:fld>
            <a:endParaRPr lang="fr-FR"/>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E1E6F-9E73-49A6-B327-0F2D291244FC}" type="slidenum">
              <a:rPr lang="fr-FR" smtClean="0"/>
              <a:t>‹N°›</a:t>
            </a:fld>
            <a:endParaRPr lang="fr-FR"/>
          </a:p>
        </p:txBody>
      </p:sp>
    </p:spTree>
    <p:extLst>
      <p:ext uri="{BB962C8B-B14F-4D97-AF65-F5344CB8AC3E}">
        <p14:creationId xmlns:p14="http://schemas.microsoft.com/office/powerpoint/2010/main" val="365086563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univ-lyon1.webex.com/meet/julie.haesebaert"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mailto:julie.haesebaert@univ-lyon1.fr"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jpe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3.jpe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3.jpe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3.m4a"/><Relationship Id="rId7" Type="http://schemas.openxmlformats.org/officeDocument/2006/relationships/image" Target="../media/image3.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notesSlide" Target="../notesSlides/notesSlide23.xml"/><Relationship Id="rId5" Type="http://schemas.openxmlformats.org/officeDocument/2006/relationships/slideLayout" Target="../slideLayouts/slideLayout5.xml"/><Relationship Id="rId4"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microsoft.com/office/2007/relationships/media" Target="../media/media26.m4a"/><Relationship Id="rId7" Type="http://schemas.openxmlformats.org/officeDocument/2006/relationships/image" Target="../media/image3.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notesSlide" Target="../notesSlides/notesSlide25.xml"/><Relationship Id="rId5" Type="http://schemas.openxmlformats.org/officeDocument/2006/relationships/slideLayout" Target="../slideLayouts/slideLayout4.xml"/><Relationship Id="rId4" Type="http://schemas.openxmlformats.org/officeDocument/2006/relationships/audio" Target="../media/media26.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12.jpeg"/><Relationship Id="rId5" Type="http://schemas.openxmlformats.org/officeDocument/2006/relationships/image" Target="../media/image13.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microsoft.com/office/2007/relationships/media" Target="../media/media31.m4a"/><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29.xml"/><Relationship Id="rId5" Type="http://schemas.openxmlformats.org/officeDocument/2006/relationships/slideLayout" Target="../slideLayouts/slideLayout5.xml"/><Relationship Id="rId4" Type="http://schemas.openxmlformats.org/officeDocument/2006/relationships/audio" Target="../media/media31.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8.tmp"/></Relationships>
</file>

<file path=ppt/slides/_rels/slide4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8.tmp"/></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media" Target="../media/media46.m4a"/><Relationship Id="rId7" Type="http://schemas.openxmlformats.org/officeDocument/2006/relationships/image" Target="../media/image3.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notesSlide" Target="../notesSlides/notesSlide43.xml"/><Relationship Id="rId5" Type="http://schemas.openxmlformats.org/officeDocument/2006/relationships/slideLayout" Target="../slideLayouts/slideLayout5.xml"/><Relationship Id="rId4" Type="http://schemas.openxmlformats.org/officeDocument/2006/relationships/audio" Target="../media/media46.m4a"/><Relationship Id="rId9" Type="http://schemas.openxmlformats.org/officeDocument/2006/relationships/image" Target="../media/image23.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3.png"/><Relationship Id="rId4"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2" Type="http://schemas.openxmlformats.org/officeDocument/2006/relationships/hyperlink" Target="mailto:anne-marie.schott-pethelaz@chu-lyon.fr" TargetMode="Externa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2">
            <a:extLst>
              <a:ext uri="{FF2B5EF4-FFF2-40B4-BE49-F238E27FC236}">
                <a16:creationId xmlns:a16="http://schemas.microsoft.com/office/drawing/2014/main" id="{F1A7039A-36E4-42E8-8647-53BA017036C0}"/>
              </a:ext>
            </a:extLst>
          </p:cNvPr>
          <p:cNvSpPr>
            <a:spLocks noGrp="1"/>
          </p:cNvSpPr>
          <p:nvPr>
            <p:ph type="sldNum" sz="quarter" idx="12"/>
          </p:nvPr>
        </p:nvSpPr>
        <p:spPr>
          <a:xfrm>
            <a:off x="8388000" y="6356350"/>
            <a:ext cx="2133600" cy="365125"/>
          </a:xfrm>
        </p:spPr>
        <p:txBody>
          <a:bodyPr/>
          <a:lstStyle/>
          <a:p>
            <a:pPr>
              <a:defRPr/>
            </a:pPr>
            <a:fld id="{975A4691-91CB-4B49-808E-F43C79B1E7A5}" type="slidenum">
              <a:rPr lang="fr-FR" altLang="fr-FR" smtClean="0"/>
              <a:pPr>
                <a:defRPr/>
              </a:pPr>
              <a:t>1</a:t>
            </a:fld>
            <a:endParaRPr lang="fr-FR" altLang="fr-FR" dirty="0"/>
          </a:p>
        </p:txBody>
      </p:sp>
      <p:sp>
        <p:nvSpPr>
          <p:cNvPr id="16" name="Titre 1">
            <a:extLst>
              <a:ext uri="{FF2B5EF4-FFF2-40B4-BE49-F238E27FC236}">
                <a16:creationId xmlns:a16="http://schemas.microsoft.com/office/drawing/2014/main" id="{FB88D3EF-CE6D-441A-BE34-AD656BADB617}"/>
              </a:ext>
            </a:extLst>
          </p:cNvPr>
          <p:cNvSpPr txBox="1">
            <a:spLocks/>
          </p:cNvSpPr>
          <p:nvPr/>
        </p:nvSpPr>
        <p:spPr bwMode="auto">
          <a:xfrm>
            <a:off x="684213" y="457002"/>
            <a:ext cx="7772400" cy="955774"/>
          </a:xfrm>
          <a:prstGeom prst="rect">
            <a:avLst/>
          </a:prstGeom>
          <a:noFill/>
          <a:ln>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fr-FR" altLang="fr-FR" sz="3200" dirty="0"/>
              <a:t>LCA des ETUDES de COHORTES</a:t>
            </a:r>
          </a:p>
        </p:txBody>
      </p:sp>
      <p:sp>
        <p:nvSpPr>
          <p:cNvPr id="8" name="Sous-titre 2"/>
          <p:cNvSpPr>
            <a:spLocks noGrp="1"/>
          </p:cNvSpPr>
          <p:nvPr>
            <p:ph type="subTitle" idx="1"/>
          </p:nvPr>
        </p:nvSpPr>
        <p:spPr>
          <a:xfrm>
            <a:off x="533996" y="2470792"/>
            <a:ext cx="8430492" cy="622300"/>
          </a:xfrm>
        </p:spPr>
        <p:txBody>
          <a:bodyPr/>
          <a:lstStyle/>
          <a:p>
            <a:pPr eaLnBrk="1" hangingPunct="1"/>
            <a:r>
              <a:rPr lang="fr-FR" altLang="fr-FR" sz="2400" dirty="0" smtClean="0">
                <a:solidFill>
                  <a:srgbClr val="031015"/>
                </a:solidFill>
              </a:rPr>
              <a:t>Diaporama commenté par le Pr A-M</a:t>
            </a:r>
            <a:r>
              <a:rPr lang="fr-FR" altLang="fr-FR" sz="2400" dirty="0">
                <a:solidFill>
                  <a:srgbClr val="031015"/>
                </a:solidFill>
              </a:rPr>
              <a:t>. </a:t>
            </a:r>
            <a:r>
              <a:rPr lang="fr-FR" altLang="fr-FR" sz="2400" dirty="0" smtClean="0">
                <a:solidFill>
                  <a:srgbClr val="031015"/>
                </a:solidFill>
              </a:rPr>
              <a:t>SCHOTT</a:t>
            </a:r>
            <a:endParaRPr lang="fr-FR" altLang="fr-FR" sz="2400" dirty="0">
              <a:solidFill>
                <a:srgbClr val="031015"/>
              </a:solidFill>
            </a:endParaRPr>
          </a:p>
        </p:txBody>
      </p:sp>
      <p:sp>
        <p:nvSpPr>
          <p:cNvPr id="9" name="Rectangle 8"/>
          <p:cNvSpPr/>
          <p:nvPr/>
        </p:nvSpPr>
        <p:spPr>
          <a:xfrm>
            <a:off x="-201054" y="1521984"/>
            <a:ext cx="9900592" cy="954107"/>
          </a:xfrm>
          <a:prstGeom prst="rect">
            <a:avLst/>
          </a:prstGeom>
        </p:spPr>
        <p:txBody>
          <a:bodyPr wrap="square">
            <a:spAutoFit/>
          </a:bodyPr>
          <a:lstStyle/>
          <a:p>
            <a:pPr algn="ctr">
              <a:defRPr/>
            </a:pPr>
            <a:r>
              <a:rPr lang="fr-FR" sz="2800" b="1" dirty="0">
                <a:solidFill>
                  <a:srgbClr val="0070C0"/>
                </a:solidFill>
                <a:latin typeface="+mj-lt"/>
                <a:ea typeface="+mj-ea"/>
                <a:cs typeface="+mj-cs"/>
              </a:rPr>
              <a:t>UE1 Santé Publique et Lecture Critique d’Article</a:t>
            </a:r>
          </a:p>
          <a:p>
            <a:pPr algn="ctr">
              <a:defRPr/>
            </a:pPr>
            <a:r>
              <a:rPr lang="fr-FR" sz="2800" b="1" dirty="0">
                <a:solidFill>
                  <a:srgbClr val="0070C0"/>
                </a:solidFill>
                <a:latin typeface="+mj-lt"/>
                <a:ea typeface="+mj-ea"/>
                <a:cs typeface="+mj-cs"/>
              </a:rPr>
              <a:t>DFGSM3</a:t>
            </a:r>
          </a:p>
        </p:txBody>
      </p:sp>
      <p:sp>
        <p:nvSpPr>
          <p:cNvPr id="11" name="ZoneTexte 10"/>
          <p:cNvSpPr txBox="1"/>
          <p:nvPr/>
        </p:nvSpPr>
        <p:spPr>
          <a:xfrm>
            <a:off x="1047991" y="3093092"/>
            <a:ext cx="7207934" cy="2431435"/>
          </a:xfrm>
          <a:prstGeom prst="rect">
            <a:avLst/>
          </a:prstGeom>
          <a:noFill/>
        </p:spPr>
        <p:txBody>
          <a:bodyPr wrap="none">
            <a:spAutoFit/>
          </a:bodyPr>
          <a:lstStyle/>
          <a:p>
            <a:pPr algn="ctr" eaLnBrk="1" hangingPunct="1">
              <a:defRPr/>
            </a:pPr>
            <a:r>
              <a:rPr kumimoji="1" lang="fr-FR" dirty="0" smtClean="0">
                <a:latin typeface="+mj-lt"/>
              </a:rPr>
              <a:t>-&gt; visualiser en autonomie le diaporama </a:t>
            </a:r>
          </a:p>
          <a:p>
            <a:pPr algn="ctr" eaLnBrk="1" hangingPunct="1">
              <a:defRPr/>
            </a:pPr>
            <a:r>
              <a:rPr kumimoji="1" lang="fr-FR" dirty="0" smtClean="0">
                <a:latin typeface="+mj-lt"/>
              </a:rPr>
              <a:t>puis session de questions </a:t>
            </a:r>
            <a:r>
              <a:rPr kumimoji="1" lang="fr-FR" dirty="0">
                <a:latin typeface="+mj-lt"/>
              </a:rPr>
              <a:t>réponses </a:t>
            </a:r>
            <a:r>
              <a:rPr kumimoji="1" lang="fr-FR" dirty="0" smtClean="0">
                <a:latin typeface="+mj-lt"/>
              </a:rPr>
              <a:t>29/08/2025 </a:t>
            </a:r>
            <a:r>
              <a:rPr kumimoji="1" lang="fr-FR" dirty="0" smtClean="0">
                <a:latin typeface="+mj-lt"/>
              </a:rPr>
              <a:t>14h-15h</a:t>
            </a:r>
          </a:p>
          <a:p>
            <a:pPr algn="ctr" eaLnBrk="1" hangingPunct="1">
              <a:defRPr/>
            </a:pPr>
            <a:r>
              <a:rPr kumimoji="1" lang="fr-FR" dirty="0" smtClean="0">
                <a:latin typeface="+mj-lt"/>
              </a:rPr>
              <a:t>avec </a:t>
            </a:r>
            <a:r>
              <a:rPr kumimoji="1" lang="fr-FR" dirty="0">
                <a:latin typeface="+mj-lt"/>
              </a:rPr>
              <a:t>le Pr Haesebaert sur WEBEX </a:t>
            </a:r>
            <a:endParaRPr kumimoji="1" lang="fr-FR" dirty="0" smtClean="0">
              <a:latin typeface="+mj-lt"/>
            </a:endParaRPr>
          </a:p>
          <a:p>
            <a:pPr algn="ctr" eaLnBrk="1" hangingPunct="1">
              <a:defRPr/>
            </a:pPr>
            <a:r>
              <a:rPr kumimoji="1" lang="fr-FR" sz="2000" b="1" dirty="0" smtClean="0">
                <a:latin typeface="Times New Roman" pitchFamily="18" charset="0"/>
                <a:hlinkClick r:id="rId3"/>
              </a:rPr>
              <a:t>https</a:t>
            </a:r>
            <a:r>
              <a:rPr kumimoji="1" lang="fr-FR" sz="2000" b="1" dirty="0">
                <a:latin typeface="Times New Roman" pitchFamily="18" charset="0"/>
                <a:hlinkClick r:id="rId3"/>
              </a:rPr>
              <a:t>://</a:t>
            </a:r>
            <a:r>
              <a:rPr kumimoji="1" lang="fr-FR" sz="2000" b="1" dirty="0" smtClean="0">
                <a:latin typeface="Times New Roman" pitchFamily="18" charset="0"/>
                <a:hlinkClick r:id="rId3"/>
              </a:rPr>
              <a:t>univ-lyon1.webex.com/meet/julie.haesebaert</a:t>
            </a:r>
            <a:endParaRPr kumimoji="1" lang="fr-FR" sz="2000" b="1" dirty="0" smtClean="0">
              <a:latin typeface="Times New Roman" pitchFamily="18" charset="0"/>
            </a:endParaRPr>
          </a:p>
          <a:p>
            <a:pPr algn="ctr" eaLnBrk="1" hangingPunct="1">
              <a:defRPr/>
            </a:pPr>
            <a:endParaRPr kumimoji="1" lang="fr-FR" sz="2000" b="1" dirty="0" smtClean="0">
              <a:latin typeface="Times New Roman" pitchFamily="18" charset="0"/>
            </a:endParaRPr>
          </a:p>
          <a:p>
            <a:pPr algn="ctr" eaLnBrk="1" hangingPunct="1">
              <a:defRPr/>
            </a:pPr>
            <a:r>
              <a:rPr lang="fr-FR" sz="2000" b="1" dirty="0" smtClean="0">
                <a:solidFill>
                  <a:srgbClr val="0070C0"/>
                </a:solidFill>
                <a:latin typeface="+mj-lt"/>
                <a:ea typeface="+mj-ea"/>
                <a:cs typeface="+mj-cs"/>
                <a:hlinkClick r:id="rId4"/>
              </a:rPr>
              <a:t>julie.haesebaert@univ-lyon1.fr</a:t>
            </a:r>
            <a:endParaRPr lang="fr-FR" sz="2000" b="1" dirty="0" smtClean="0">
              <a:solidFill>
                <a:srgbClr val="0070C0"/>
              </a:solidFill>
              <a:latin typeface="+mj-lt"/>
              <a:ea typeface="+mj-ea"/>
              <a:cs typeface="+mj-cs"/>
            </a:endParaRPr>
          </a:p>
          <a:p>
            <a:pPr algn="ctr" eaLnBrk="1" hangingPunct="1">
              <a:defRPr/>
            </a:pPr>
            <a:endParaRPr lang="fr-FR" sz="2000" b="1" dirty="0">
              <a:solidFill>
                <a:srgbClr val="0070C0"/>
              </a:solidFill>
              <a:latin typeface="+mj-lt"/>
              <a:ea typeface="+mj-ea"/>
              <a:cs typeface="+mj-cs"/>
            </a:endParaRPr>
          </a:p>
        </p:txBody>
      </p:sp>
      <p:sp>
        <p:nvSpPr>
          <p:cNvPr id="14" name="Rectangle 13">
            <a:extLst>
              <a:ext uri="{FF2B5EF4-FFF2-40B4-BE49-F238E27FC236}">
                <a16:creationId xmlns:a16="http://schemas.microsoft.com/office/drawing/2014/main" id="{3829BE1F-03A2-4DD3-8F1E-3072CFE551C5}"/>
              </a:ext>
            </a:extLst>
          </p:cNvPr>
          <p:cNvSpPr/>
          <p:nvPr/>
        </p:nvSpPr>
        <p:spPr>
          <a:xfrm>
            <a:off x="949967" y="5075462"/>
            <a:ext cx="7805117" cy="1569660"/>
          </a:xfrm>
          <a:prstGeom prst="rect">
            <a:avLst/>
          </a:prstGeom>
        </p:spPr>
        <p:txBody>
          <a:bodyPr wrap="square">
            <a:spAutoFit/>
          </a:bodyPr>
          <a:lstStyle/>
          <a:p>
            <a:pPr algn="ctr" eaLnBrk="1" hangingPunct="1"/>
            <a:r>
              <a:rPr lang="fr-FR" altLang="fr-FR" dirty="0">
                <a:solidFill>
                  <a:srgbClr val="031015"/>
                </a:solidFill>
                <a:latin typeface="Calibri" panose="020F0502020204030204" pitchFamily="34" charset="0"/>
                <a:cs typeface="Calibri" panose="020F0502020204030204" pitchFamily="34" charset="0"/>
              </a:rPr>
              <a:t>Ce </a:t>
            </a:r>
            <a:r>
              <a:rPr lang="fr-FR" altLang="fr-FR" dirty="0" err="1">
                <a:solidFill>
                  <a:srgbClr val="031015"/>
                </a:solidFill>
                <a:latin typeface="Calibri" panose="020F0502020204030204" pitchFamily="34" charset="0"/>
                <a:cs typeface="Calibri" panose="020F0502020204030204" pitchFamily="34" charset="0"/>
              </a:rPr>
              <a:t>powerpoint</a:t>
            </a:r>
            <a:r>
              <a:rPr lang="fr-FR" altLang="fr-FR" dirty="0">
                <a:solidFill>
                  <a:srgbClr val="031015"/>
                </a:solidFill>
                <a:latin typeface="Calibri" panose="020F0502020204030204" pitchFamily="34" charset="0"/>
                <a:cs typeface="Calibri" panose="020F0502020204030204" pitchFamily="34" charset="0"/>
              </a:rPr>
              <a:t> comporte un enregistrement audio</a:t>
            </a:r>
          </a:p>
          <a:p>
            <a:pPr algn="ctr" eaLnBrk="1" hangingPunct="1"/>
            <a:r>
              <a:rPr lang="fr-FR" altLang="fr-FR" dirty="0">
                <a:solidFill>
                  <a:srgbClr val="031015"/>
                </a:solidFill>
                <a:latin typeface="Calibri" panose="020F0502020204030204" pitchFamily="34" charset="0"/>
                <a:cs typeface="Calibri" panose="020F0502020204030204" pitchFamily="34" charset="0"/>
              </a:rPr>
              <a:t>Attention parfois ne fonctionne pas avec les Mac</a:t>
            </a:r>
          </a:p>
          <a:p>
            <a:pPr algn="ctr" eaLnBrk="1" hangingPunct="1"/>
            <a:r>
              <a:rPr lang="fr-FR" altLang="fr-FR" dirty="0">
                <a:solidFill>
                  <a:srgbClr val="031015"/>
                </a:solidFill>
                <a:latin typeface="Calibri" panose="020F0502020204030204" pitchFamily="34" charset="0"/>
                <a:cs typeface="Calibri" panose="020F0502020204030204" pitchFamily="34" charset="0"/>
              </a:rPr>
              <a:t>Aussi le texte audio est écrit intégralement dans le commentaire de chaque diapositive</a:t>
            </a:r>
            <a:endParaRPr lang="fr-FR" dirty="0">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912C9A5D-4BBF-4906-8D38-1D5E86B57B0D}"/>
              </a:ext>
            </a:extLst>
          </p:cNvPr>
          <p:cNvSpPr>
            <a:spLocks noChangeArrowheads="1"/>
          </p:cNvSpPr>
          <p:nvPr/>
        </p:nvSpPr>
        <p:spPr bwMode="auto">
          <a:xfrm>
            <a:off x="283601" y="3198455"/>
            <a:ext cx="8501063" cy="2246769"/>
          </a:xfrm>
          <a:prstGeom prst="rect">
            <a:avLst/>
          </a:prstGeom>
          <a:noFill/>
          <a:ln w="9525">
            <a:noFill/>
            <a:miter lim="800000"/>
            <a:headEnd/>
            <a:tailEnd/>
          </a:ln>
        </p:spPr>
        <p:txBody>
          <a:bodyPr anchor="ctr">
            <a:spAutoFit/>
          </a:bodyPr>
          <a:lstStyle/>
          <a:p>
            <a:pPr>
              <a:defRPr/>
            </a:pPr>
            <a:r>
              <a:rPr lang="fr-FR" sz="2800" b="1" dirty="0">
                <a:latin typeface="+mn-lt"/>
                <a:cs typeface="Times New Roman" pitchFamily="18" charset="0"/>
              </a:rPr>
              <a:t>La </a:t>
            </a:r>
            <a:r>
              <a:rPr lang="fr-FR" sz="2800" b="1" dirty="0">
                <a:solidFill>
                  <a:srgbClr val="984806"/>
                </a:solidFill>
                <a:latin typeface="+mn-lt"/>
                <a:cs typeface="Times New Roman" pitchFamily="18" charset="0"/>
              </a:rPr>
              <a:t>position</a:t>
            </a:r>
            <a:r>
              <a:rPr lang="fr-FR" sz="2800" b="1" dirty="0">
                <a:latin typeface="+mn-lt"/>
                <a:cs typeface="Times New Roman" pitchFamily="18" charset="0"/>
              </a:rPr>
              <a:t> </a:t>
            </a:r>
            <a:r>
              <a:rPr lang="fr-FR" sz="2800" b="1" dirty="0">
                <a:solidFill>
                  <a:srgbClr val="984806"/>
                </a:solidFill>
                <a:latin typeface="+mn-lt"/>
                <a:cs typeface="Times New Roman" pitchFamily="18" charset="0"/>
              </a:rPr>
              <a:t>de couchage ventrale</a:t>
            </a:r>
            <a:r>
              <a:rPr lang="fr-FR" sz="2800" b="1" dirty="0">
                <a:latin typeface="+mn-lt"/>
                <a:cs typeface="Times New Roman" pitchFamily="18" charset="0"/>
              </a:rPr>
              <a:t> augmente t’elle le </a:t>
            </a:r>
            <a:r>
              <a:rPr lang="fr-FR" sz="2800" b="1" dirty="0">
                <a:solidFill>
                  <a:srgbClr val="00B0F0"/>
                </a:solidFill>
                <a:latin typeface="+mn-lt"/>
                <a:cs typeface="Times New Roman" pitchFamily="18" charset="0"/>
              </a:rPr>
              <a:t>risque de mort subite </a:t>
            </a:r>
            <a:r>
              <a:rPr lang="fr-FR" sz="2800" b="1" dirty="0">
                <a:solidFill>
                  <a:srgbClr val="FF0000"/>
                </a:solidFill>
                <a:latin typeface="+mn-lt"/>
                <a:cs typeface="Times New Roman" pitchFamily="18" charset="0"/>
              </a:rPr>
              <a:t>par rapport au couchage dorsal ou latéral </a:t>
            </a:r>
            <a:r>
              <a:rPr lang="fr-FR" sz="2800" b="1" dirty="0">
                <a:latin typeface="+mn-lt"/>
                <a:cs typeface="Times New Roman" pitchFamily="18" charset="0"/>
              </a:rPr>
              <a:t>chez des </a:t>
            </a:r>
            <a:r>
              <a:rPr lang="fr-FR" sz="2800" b="1" dirty="0">
                <a:solidFill>
                  <a:srgbClr val="00B050"/>
                </a:solidFill>
                <a:latin typeface="+mn-lt"/>
                <a:cs typeface="Times New Roman" pitchFamily="18" charset="0"/>
              </a:rPr>
              <a:t>nourrissons en bonne santé âgés de 3 à 24 mois</a:t>
            </a:r>
            <a:r>
              <a:rPr lang="fr-FR" sz="2800" b="1" dirty="0">
                <a:latin typeface="+mn-lt"/>
                <a:cs typeface="Times New Roman" pitchFamily="18" charset="0"/>
              </a:rPr>
              <a:t> ?</a:t>
            </a:r>
            <a:endParaRPr lang="fr-FR" sz="2800" b="1" dirty="0">
              <a:latin typeface="+mn-lt"/>
            </a:endParaRPr>
          </a:p>
          <a:p>
            <a:pPr>
              <a:defRPr/>
            </a:pPr>
            <a:endParaRPr lang="fr-FR" sz="2800" b="1" dirty="0">
              <a:latin typeface="+mn-lt"/>
            </a:endParaRPr>
          </a:p>
        </p:txBody>
      </p:sp>
      <p:grpSp>
        <p:nvGrpSpPr>
          <p:cNvPr id="5" name="Groupe 4">
            <a:extLst>
              <a:ext uri="{FF2B5EF4-FFF2-40B4-BE49-F238E27FC236}">
                <a16:creationId xmlns:a16="http://schemas.microsoft.com/office/drawing/2014/main" id="{1C03365F-BBF2-4F0D-894C-63617D2A3EB5}"/>
              </a:ext>
            </a:extLst>
          </p:cNvPr>
          <p:cNvGrpSpPr/>
          <p:nvPr/>
        </p:nvGrpSpPr>
        <p:grpSpPr>
          <a:xfrm>
            <a:off x="3923928" y="1530167"/>
            <a:ext cx="3522687" cy="1086144"/>
            <a:chOff x="3990169" y="842669"/>
            <a:chExt cx="3522687" cy="1086144"/>
          </a:xfrm>
        </p:grpSpPr>
        <p:pic>
          <p:nvPicPr>
            <p:cNvPr id="20482" name="Picture 6" descr="http://www.conseil-psy.fr/admin/images/famille/sommei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1513" y="842669"/>
              <a:ext cx="1628799" cy="108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p:cNvSpPr>
              <a:spLocks noChangeArrowheads="1"/>
            </p:cNvSpPr>
            <p:nvPr/>
          </p:nvSpPr>
          <p:spPr bwMode="auto">
            <a:xfrm>
              <a:off x="3990169" y="1030038"/>
              <a:ext cx="3522687" cy="898775"/>
            </a:xfrm>
            <a:prstGeom prst="wedgeRoundRectCallout">
              <a:avLst>
                <a:gd name="adj1" fmla="val -60717"/>
                <a:gd name="adj2" fmla="val 129525"/>
                <a:gd name="adj3" fmla="val 16667"/>
              </a:avLst>
            </a:prstGeom>
            <a:solidFill>
              <a:srgbClr val="FFFFFF">
                <a:alpha val="12941"/>
              </a:srgbClr>
            </a:solidFill>
            <a:ln w="9525">
              <a:solidFill>
                <a:srgbClr val="000000"/>
              </a:solidFill>
              <a:miter lim="800000"/>
              <a:headEnd/>
              <a:tailEnd/>
            </a:ln>
          </p:spPr>
          <p:txBody>
            <a:bodyPr/>
            <a:lstStyle/>
            <a:p>
              <a:pPr>
                <a:defRPr/>
              </a:pPr>
              <a:r>
                <a:rPr lang="fr-FR" sz="2800" b="1" dirty="0">
                  <a:solidFill>
                    <a:srgbClr val="984806"/>
                  </a:solidFill>
                  <a:latin typeface="+mn-lt"/>
                  <a:cs typeface="Times New Roman" pitchFamily="18" charset="0"/>
                </a:rPr>
                <a:t>Le facteur </a:t>
              </a:r>
            </a:p>
            <a:p>
              <a:pPr>
                <a:defRPr/>
              </a:pPr>
              <a:r>
                <a:rPr lang="fr-FR" sz="2800" b="1" dirty="0">
                  <a:solidFill>
                    <a:srgbClr val="984806"/>
                  </a:solidFill>
                  <a:latin typeface="+mn-lt"/>
                  <a:cs typeface="Times New Roman" pitchFamily="18" charset="0"/>
                </a:rPr>
                <a:t>de risque</a:t>
              </a:r>
              <a:endParaRPr lang="fr-FR" sz="2800" b="1" dirty="0">
                <a:latin typeface="+mn-lt"/>
              </a:endParaRPr>
            </a:p>
          </p:txBody>
        </p:sp>
      </p:grpSp>
      <p:sp>
        <p:nvSpPr>
          <p:cNvPr id="3" name="Rectangle 2"/>
          <p:cNvSpPr/>
          <p:nvPr/>
        </p:nvSpPr>
        <p:spPr>
          <a:xfrm>
            <a:off x="285750" y="5738813"/>
            <a:ext cx="2846090" cy="11465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
        <p:nvSpPr>
          <p:cNvPr id="6" name="Espace réservé du numéro de diapositive 5"/>
          <p:cNvSpPr>
            <a:spLocks noGrp="1"/>
          </p:cNvSpPr>
          <p:nvPr>
            <p:ph type="sldNum" sz="quarter" idx="12"/>
          </p:nvPr>
        </p:nvSpPr>
        <p:spPr/>
        <p:txBody>
          <a:bodyPr/>
          <a:lstStyle/>
          <a:p>
            <a:pPr>
              <a:defRPr/>
            </a:pPr>
            <a:fld id="{CBAA5B79-964A-4FBC-ABBD-1DB548FEBF53}" type="slidenum">
              <a:rPr lang="fr-FR" altLang="fr-FR" smtClean="0"/>
              <a:pPr>
                <a:defRPr/>
              </a:pPr>
              <a:t>10</a:t>
            </a:fld>
            <a:endParaRPr lang="fr-FR" altLang="fr-FR"/>
          </a:p>
        </p:txBody>
      </p:sp>
      <p:sp>
        <p:nvSpPr>
          <p:cNvPr id="12" name="Rectangle 11">
            <a:extLst>
              <a:ext uri="{FF2B5EF4-FFF2-40B4-BE49-F238E27FC236}">
                <a16:creationId xmlns:a16="http://schemas.microsoft.com/office/drawing/2014/main" id="{99F110B9-5C9F-4879-8E0E-086782E5F170}"/>
              </a:ext>
            </a:extLst>
          </p:cNvPr>
          <p:cNvSpPr/>
          <p:nvPr/>
        </p:nvSpPr>
        <p:spPr>
          <a:xfrm>
            <a:off x="1907704" y="88354"/>
            <a:ext cx="1415580" cy="769441"/>
          </a:xfrm>
          <a:prstGeom prst="rect">
            <a:avLst/>
          </a:prstGeom>
        </p:spPr>
        <p:txBody>
          <a:bodyPr wrap="none">
            <a:spAutoFit/>
          </a:bodyPr>
          <a:lstStyle/>
          <a:p>
            <a:r>
              <a:rPr lang="fr-FR" sz="4400" b="1" dirty="0">
                <a:solidFill>
                  <a:srgbClr val="00B050"/>
                </a:solidFill>
                <a:latin typeface="Calibri"/>
                <a:cs typeface="Times New Roman" pitchFamily="18" charset="0"/>
              </a:rPr>
              <a:t>P</a:t>
            </a:r>
            <a:r>
              <a:rPr lang="fr-FR" sz="4400" b="1" dirty="0">
                <a:solidFill>
                  <a:srgbClr val="CC3300"/>
                </a:solidFill>
                <a:latin typeface="Calibri"/>
                <a:cs typeface="Times New Roman" pitchFamily="18" charset="0"/>
              </a:rPr>
              <a:t>F</a:t>
            </a:r>
            <a:r>
              <a:rPr lang="fr-FR" sz="4400" b="1" dirty="0">
                <a:solidFill>
                  <a:srgbClr val="FF0000"/>
                </a:solidFill>
                <a:latin typeface="Calibri"/>
                <a:cs typeface="Times New Roman" pitchFamily="18" charset="0"/>
              </a:rPr>
              <a:t>C</a:t>
            </a:r>
            <a:r>
              <a:rPr lang="fr-FR" sz="4400" b="1" dirty="0">
                <a:solidFill>
                  <a:srgbClr val="00B0F0"/>
                </a:solidFill>
                <a:latin typeface="Calibri"/>
                <a:cs typeface="Times New Roman" pitchFamily="18" charset="0"/>
              </a:rPr>
              <a:t>O</a:t>
            </a:r>
            <a:endParaRPr lang="fr-FR" sz="4400" dirty="0"/>
          </a:p>
        </p:txBody>
      </p:sp>
      <p:sp>
        <p:nvSpPr>
          <p:cNvPr id="15" name="ZoneTexte 3">
            <a:extLst>
              <a:ext uri="{FF2B5EF4-FFF2-40B4-BE49-F238E27FC236}">
                <a16:creationId xmlns:a16="http://schemas.microsoft.com/office/drawing/2014/main" id="{72433E30-D0B6-4A23-8798-AC18B9588C99}"/>
              </a:ext>
            </a:extLst>
          </p:cNvPr>
          <p:cNvSpPr txBox="1">
            <a:spLocks noChangeArrowheads="1"/>
          </p:cNvSpPr>
          <p:nvPr/>
        </p:nvSpPr>
        <p:spPr bwMode="auto">
          <a:xfrm>
            <a:off x="307975" y="1037054"/>
            <a:ext cx="2871555" cy="954107"/>
          </a:xfrm>
          <a:prstGeom prst="rect">
            <a:avLst/>
          </a:prstGeom>
          <a:noFill/>
          <a:ln w="9525">
            <a:solidFill>
              <a:srgbClr val="002060"/>
            </a:solidFill>
            <a:miter lim="800000"/>
            <a:headEnd/>
            <a:tailEnd/>
          </a:ln>
        </p:spPr>
        <p:txBody>
          <a:bodyPr wrap="none">
            <a:spAutoFit/>
          </a:bodyPr>
          <a:lstStyle/>
          <a:p>
            <a:pPr lvl="0">
              <a:defRPr/>
            </a:pPr>
            <a:r>
              <a:rPr lang="fr-FR" sz="2800" b="1" dirty="0">
                <a:solidFill>
                  <a:srgbClr val="00B050"/>
                </a:solidFill>
                <a:latin typeface="Calibri" panose="020F0502020204030204"/>
                <a:cs typeface="Times New Roman" pitchFamily="18" charset="0"/>
              </a:rPr>
              <a:t>Population source</a:t>
            </a:r>
          </a:p>
          <a:p>
            <a:pPr lvl="0">
              <a:defRPr/>
            </a:pPr>
            <a:r>
              <a:rPr lang="fr-FR" sz="2800" b="1" dirty="0">
                <a:solidFill>
                  <a:srgbClr val="984806"/>
                </a:solidFill>
                <a:latin typeface="+mn-lt"/>
                <a:cs typeface="Times New Roman" pitchFamily="18" charset="0"/>
              </a:rPr>
              <a:t>Facteur de risque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6">
            <a:extLst>
              <a:ext uri="{FF2B5EF4-FFF2-40B4-BE49-F238E27FC236}">
                <a16:creationId xmlns:a16="http://schemas.microsoft.com/office/drawing/2014/main" id="{E8C3124F-FAC5-42C9-8A44-4B6A56D069D4}"/>
              </a:ext>
            </a:extLst>
          </p:cNvPr>
          <p:cNvSpPr>
            <a:spLocks noChangeArrowheads="1"/>
          </p:cNvSpPr>
          <p:nvPr/>
        </p:nvSpPr>
        <p:spPr bwMode="auto">
          <a:xfrm>
            <a:off x="283601" y="3198455"/>
            <a:ext cx="8501063" cy="2246769"/>
          </a:xfrm>
          <a:prstGeom prst="rect">
            <a:avLst/>
          </a:prstGeom>
          <a:noFill/>
          <a:ln w="9525">
            <a:noFill/>
            <a:miter lim="800000"/>
            <a:headEnd/>
            <a:tailEnd/>
          </a:ln>
        </p:spPr>
        <p:txBody>
          <a:bodyPr anchor="ctr">
            <a:spAutoFit/>
          </a:bodyPr>
          <a:lstStyle/>
          <a:p>
            <a:pPr>
              <a:defRPr/>
            </a:pPr>
            <a:r>
              <a:rPr lang="fr-FR" sz="2800" b="1" dirty="0">
                <a:latin typeface="+mn-lt"/>
                <a:cs typeface="Times New Roman" pitchFamily="18" charset="0"/>
              </a:rPr>
              <a:t>La </a:t>
            </a:r>
            <a:r>
              <a:rPr lang="fr-FR" sz="2800" b="1" dirty="0">
                <a:solidFill>
                  <a:srgbClr val="984806"/>
                </a:solidFill>
                <a:latin typeface="+mn-lt"/>
                <a:cs typeface="Times New Roman" pitchFamily="18" charset="0"/>
              </a:rPr>
              <a:t>position</a:t>
            </a:r>
            <a:r>
              <a:rPr lang="fr-FR" sz="2800" b="1" dirty="0">
                <a:latin typeface="+mn-lt"/>
                <a:cs typeface="Times New Roman" pitchFamily="18" charset="0"/>
              </a:rPr>
              <a:t> </a:t>
            </a:r>
            <a:r>
              <a:rPr lang="fr-FR" sz="2800" b="1" dirty="0">
                <a:solidFill>
                  <a:srgbClr val="984806"/>
                </a:solidFill>
                <a:latin typeface="+mn-lt"/>
                <a:cs typeface="Times New Roman" pitchFamily="18" charset="0"/>
              </a:rPr>
              <a:t>de couchage ventrale</a:t>
            </a:r>
            <a:r>
              <a:rPr lang="fr-FR" sz="2800" b="1" dirty="0">
                <a:latin typeface="+mn-lt"/>
                <a:cs typeface="Times New Roman" pitchFamily="18" charset="0"/>
              </a:rPr>
              <a:t> augmente t’elle le </a:t>
            </a:r>
            <a:r>
              <a:rPr lang="fr-FR" sz="2800" b="1" dirty="0">
                <a:solidFill>
                  <a:srgbClr val="00B0F0"/>
                </a:solidFill>
                <a:latin typeface="+mn-lt"/>
                <a:cs typeface="Times New Roman" pitchFamily="18" charset="0"/>
              </a:rPr>
              <a:t>risque de mort subite </a:t>
            </a:r>
            <a:r>
              <a:rPr lang="fr-FR" sz="2800" b="1" dirty="0">
                <a:solidFill>
                  <a:srgbClr val="FF0000"/>
                </a:solidFill>
                <a:latin typeface="+mn-lt"/>
                <a:cs typeface="Times New Roman" pitchFamily="18" charset="0"/>
              </a:rPr>
              <a:t>par rapport au couchage dorsal ou latéral </a:t>
            </a:r>
            <a:r>
              <a:rPr lang="fr-FR" sz="2800" b="1" dirty="0">
                <a:latin typeface="+mn-lt"/>
                <a:cs typeface="Times New Roman" pitchFamily="18" charset="0"/>
              </a:rPr>
              <a:t>chez des </a:t>
            </a:r>
            <a:r>
              <a:rPr lang="fr-FR" sz="2800" b="1" dirty="0">
                <a:solidFill>
                  <a:srgbClr val="00B050"/>
                </a:solidFill>
                <a:latin typeface="+mn-lt"/>
                <a:cs typeface="Times New Roman" pitchFamily="18" charset="0"/>
              </a:rPr>
              <a:t>nourrissons en bonne santé âgés de 3 à 24 mois</a:t>
            </a:r>
            <a:r>
              <a:rPr lang="fr-FR" sz="2800" b="1" dirty="0">
                <a:latin typeface="+mn-lt"/>
                <a:cs typeface="Times New Roman" pitchFamily="18" charset="0"/>
              </a:rPr>
              <a:t> ?</a:t>
            </a:r>
            <a:endParaRPr lang="fr-FR" sz="2800" b="1" dirty="0">
              <a:latin typeface="+mn-lt"/>
            </a:endParaRPr>
          </a:p>
          <a:p>
            <a:pPr>
              <a:defRPr/>
            </a:pPr>
            <a:endParaRPr lang="fr-FR" sz="2800" b="1" dirty="0">
              <a:latin typeface="+mn-lt"/>
            </a:endParaRPr>
          </a:p>
        </p:txBody>
      </p:sp>
      <p:sp>
        <p:nvSpPr>
          <p:cNvPr id="14" name="Rectangle 13"/>
          <p:cNvSpPr/>
          <p:nvPr/>
        </p:nvSpPr>
        <p:spPr>
          <a:xfrm>
            <a:off x="285750" y="5783881"/>
            <a:ext cx="2846090" cy="11465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59667"/>
            <a:ext cx="304800" cy="304800"/>
          </a:xfrm>
          <a:prstGeom prst="rect">
            <a:avLst/>
          </a:prstGeom>
        </p:spPr>
      </p:pic>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11</a:t>
            </a:fld>
            <a:endParaRPr lang="fr-FR" altLang="fr-FR"/>
          </a:p>
        </p:txBody>
      </p:sp>
      <p:sp>
        <p:nvSpPr>
          <p:cNvPr id="17" name="Rectangle 16">
            <a:extLst>
              <a:ext uri="{FF2B5EF4-FFF2-40B4-BE49-F238E27FC236}">
                <a16:creationId xmlns:a16="http://schemas.microsoft.com/office/drawing/2014/main" id="{ED761DED-ED36-461C-AA4C-7F4E2969F130}"/>
              </a:ext>
            </a:extLst>
          </p:cNvPr>
          <p:cNvSpPr/>
          <p:nvPr/>
        </p:nvSpPr>
        <p:spPr>
          <a:xfrm>
            <a:off x="2051720" y="88354"/>
            <a:ext cx="1415580" cy="769441"/>
          </a:xfrm>
          <a:prstGeom prst="rect">
            <a:avLst/>
          </a:prstGeom>
        </p:spPr>
        <p:txBody>
          <a:bodyPr wrap="square">
            <a:spAutoFit/>
          </a:bodyPr>
          <a:lstStyle/>
          <a:p>
            <a:r>
              <a:rPr lang="fr-FR" sz="4400" b="1" dirty="0">
                <a:solidFill>
                  <a:srgbClr val="00B050"/>
                </a:solidFill>
                <a:latin typeface="Calibri"/>
                <a:cs typeface="Times New Roman" pitchFamily="18" charset="0"/>
              </a:rPr>
              <a:t>P</a:t>
            </a:r>
            <a:r>
              <a:rPr lang="fr-FR" sz="4400" b="1" dirty="0">
                <a:solidFill>
                  <a:srgbClr val="CC3300"/>
                </a:solidFill>
                <a:latin typeface="Calibri"/>
                <a:cs typeface="Times New Roman" pitchFamily="18" charset="0"/>
              </a:rPr>
              <a:t>F</a:t>
            </a:r>
            <a:r>
              <a:rPr lang="fr-FR" sz="4400" b="1" dirty="0">
                <a:solidFill>
                  <a:srgbClr val="FF0000"/>
                </a:solidFill>
                <a:latin typeface="Calibri"/>
                <a:cs typeface="Times New Roman" pitchFamily="18" charset="0"/>
              </a:rPr>
              <a:t>C</a:t>
            </a:r>
            <a:r>
              <a:rPr lang="fr-FR" sz="4400" b="1" dirty="0">
                <a:solidFill>
                  <a:srgbClr val="00B0F0"/>
                </a:solidFill>
                <a:latin typeface="Calibri"/>
                <a:cs typeface="Times New Roman" pitchFamily="18" charset="0"/>
              </a:rPr>
              <a:t>O</a:t>
            </a:r>
            <a:endParaRPr lang="fr-FR" sz="4400" dirty="0"/>
          </a:p>
        </p:txBody>
      </p:sp>
      <p:grpSp>
        <p:nvGrpSpPr>
          <p:cNvPr id="5" name="Groupe 4">
            <a:extLst>
              <a:ext uri="{FF2B5EF4-FFF2-40B4-BE49-F238E27FC236}">
                <a16:creationId xmlns:a16="http://schemas.microsoft.com/office/drawing/2014/main" id="{AFD4B7C8-C1AD-43E2-A3D9-F36839094F1B}"/>
              </a:ext>
            </a:extLst>
          </p:cNvPr>
          <p:cNvGrpSpPr/>
          <p:nvPr/>
        </p:nvGrpSpPr>
        <p:grpSpPr>
          <a:xfrm>
            <a:off x="4463835" y="4737556"/>
            <a:ext cx="3522116" cy="1571625"/>
            <a:chOff x="4121345" y="3789040"/>
            <a:chExt cx="3522116" cy="1571625"/>
          </a:xfrm>
        </p:grpSpPr>
        <p:pic>
          <p:nvPicPr>
            <p:cNvPr id="21506" name="Picture 2" descr="http://www.famili.fr/data/photo/mh600_c18/7daa19b203bfenest.jpg"/>
            <p:cNvPicPr>
              <a:picLocks noChangeAspect="1" noChangeArrowheads="1"/>
            </p:cNvPicPr>
            <p:nvPr/>
          </p:nvPicPr>
          <p:blipFill>
            <a:blip r:embed="rId6">
              <a:extLst>
                <a:ext uri="{28A0092B-C50C-407E-A947-70E740481C1C}">
                  <a14:useLocalDpi xmlns:a14="http://schemas.microsoft.com/office/drawing/2010/main" val="0"/>
                </a:ext>
              </a:extLst>
            </a:blip>
            <a:srcRect l="5807" t="29678" r="14838" b="27740"/>
            <a:stretch>
              <a:fillRect/>
            </a:stretch>
          </p:blipFill>
          <p:spPr bwMode="auto">
            <a:xfrm>
              <a:off x="5929314" y="4365104"/>
              <a:ext cx="1455224" cy="81143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CBD1E42E-C06D-47E1-B5DA-EC127ACA7CD8}"/>
                </a:ext>
              </a:extLst>
            </p:cNvPr>
            <p:cNvGrpSpPr/>
            <p:nvPr/>
          </p:nvGrpSpPr>
          <p:grpSpPr>
            <a:xfrm>
              <a:off x="4121345" y="3789040"/>
              <a:ext cx="3522116" cy="1571625"/>
              <a:chOff x="4121345" y="4154488"/>
              <a:chExt cx="3522116" cy="1571625"/>
            </a:xfrm>
          </p:grpSpPr>
          <p:sp>
            <p:nvSpPr>
              <p:cNvPr id="20486" name="AutoShape 2"/>
              <p:cNvSpPr>
                <a:spLocks noChangeArrowheads="1"/>
              </p:cNvSpPr>
              <p:nvPr/>
            </p:nvSpPr>
            <p:spPr bwMode="auto">
              <a:xfrm>
                <a:off x="4121345" y="4154488"/>
                <a:ext cx="3522116" cy="1571625"/>
              </a:xfrm>
              <a:prstGeom prst="wedgeRoundRectCallout">
                <a:avLst>
                  <a:gd name="adj1" fmla="val 5227"/>
                  <a:gd name="adj2" fmla="val -97231"/>
                  <a:gd name="adj3" fmla="val 16667"/>
                </a:avLst>
              </a:prstGeom>
              <a:solidFill>
                <a:srgbClr val="FFFFFF">
                  <a:alpha val="12941"/>
                </a:srgbClr>
              </a:solidFill>
              <a:ln w="9525">
                <a:solidFill>
                  <a:srgbClr val="000000"/>
                </a:solidFill>
                <a:miter lim="800000"/>
                <a:headEnd/>
                <a:tailEnd/>
              </a:ln>
            </p:spPr>
            <p:txBody>
              <a:bodyPr/>
              <a:lstStyle/>
              <a:p>
                <a:pPr>
                  <a:defRPr/>
                </a:pPr>
                <a:r>
                  <a:rPr lang="fr-FR" sz="2800" b="1" dirty="0">
                    <a:solidFill>
                      <a:srgbClr val="FF0000"/>
                    </a:solidFill>
                    <a:latin typeface="+mn-lt"/>
                    <a:cs typeface="Times New Roman" pitchFamily="18" charset="0"/>
                  </a:rPr>
                  <a:t>Comparaison</a:t>
                </a:r>
                <a:endParaRPr lang="fr-FR" sz="2800" b="1" dirty="0">
                  <a:solidFill>
                    <a:srgbClr val="FF0000"/>
                  </a:solidFill>
                  <a:latin typeface="+mn-lt"/>
                </a:endParaRPr>
              </a:p>
            </p:txBody>
          </p:sp>
          <p:pic>
            <p:nvPicPr>
              <p:cNvPr id="1026" name="Picture 2" descr="bébé couché sur le côté - Santé'O">
                <a:extLst>
                  <a:ext uri="{FF2B5EF4-FFF2-40B4-BE49-F238E27FC236}">
                    <a16:creationId xmlns:a16="http://schemas.microsoft.com/office/drawing/2014/main" id="{0F5A5DEF-2ACC-42EE-97DC-EBA1E25938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577" t="16042" b="8549"/>
              <a:stretch/>
            </p:blipFill>
            <p:spPr bwMode="auto">
              <a:xfrm>
                <a:off x="4250113" y="4775200"/>
                <a:ext cx="1509832" cy="861185"/>
              </a:xfrm>
              <a:prstGeom prst="roundRect">
                <a:avLst/>
              </a:prstGeom>
              <a:noFill/>
              <a:extLst>
                <a:ext uri="{909E8E84-426E-40DD-AFC4-6F175D3DCCD1}">
                  <a14:hiddenFill xmlns:a14="http://schemas.microsoft.com/office/drawing/2010/main">
                    <a:solidFill>
                      <a:srgbClr val="FFFFFF"/>
                    </a:solidFill>
                  </a14:hiddenFill>
                </a:ext>
              </a:extLst>
            </p:spPr>
          </p:pic>
        </p:grpSp>
      </p:grpSp>
      <p:sp>
        <p:nvSpPr>
          <p:cNvPr id="22" name="ZoneTexte 3">
            <a:extLst>
              <a:ext uri="{FF2B5EF4-FFF2-40B4-BE49-F238E27FC236}">
                <a16:creationId xmlns:a16="http://schemas.microsoft.com/office/drawing/2014/main" id="{A7EC9D7B-29B8-4CC1-B87F-CD04A33035BF}"/>
              </a:ext>
            </a:extLst>
          </p:cNvPr>
          <p:cNvSpPr txBox="1">
            <a:spLocks noChangeArrowheads="1"/>
          </p:cNvSpPr>
          <p:nvPr/>
        </p:nvSpPr>
        <p:spPr bwMode="auto">
          <a:xfrm>
            <a:off x="307975" y="1037054"/>
            <a:ext cx="5461495" cy="1384995"/>
          </a:xfrm>
          <a:prstGeom prst="rect">
            <a:avLst/>
          </a:prstGeom>
          <a:noFill/>
          <a:ln w="9525">
            <a:solidFill>
              <a:srgbClr val="002060"/>
            </a:solidFill>
            <a:miter lim="800000"/>
            <a:headEnd/>
            <a:tailEnd/>
          </a:ln>
        </p:spPr>
        <p:txBody>
          <a:bodyPr wrap="none">
            <a:spAutoFit/>
          </a:bodyPr>
          <a:lstStyle/>
          <a:p>
            <a:pPr lvl="0">
              <a:defRPr/>
            </a:pPr>
            <a:r>
              <a:rPr lang="fr-FR" sz="2800" b="1" dirty="0">
                <a:solidFill>
                  <a:srgbClr val="00B050"/>
                </a:solidFill>
                <a:latin typeface="Calibri" panose="020F0502020204030204"/>
                <a:cs typeface="Times New Roman" pitchFamily="18" charset="0"/>
              </a:rPr>
              <a:t>Population source</a:t>
            </a:r>
          </a:p>
          <a:p>
            <a:pPr lvl="0">
              <a:defRPr/>
            </a:pPr>
            <a:r>
              <a:rPr lang="fr-FR" sz="2800" b="1" dirty="0">
                <a:solidFill>
                  <a:srgbClr val="984806"/>
                </a:solidFill>
                <a:latin typeface="+mn-lt"/>
                <a:cs typeface="Times New Roman" pitchFamily="18" charset="0"/>
              </a:rPr>
              <a:t>Facteur de risque </a:t>
            </a:r>
          </a:p>
          <a:p>
            <a:pPr lvl="0">
              <a:defRPr/>
            </a:pPr>
            <a:r>
              <a:rPr lang="fr-FR" sz="2800" b="1" dirty="0">
                <a:solidFill>
                  <a:srgbClr val="FF0000"/>
                </a:solidFill>
                <a:latin typeface="+mn-lt"/>
                <a:cs typeface="Times New Roman" pitchFamily="18" charset="0"/>
              </a:rPr>
              <a:t>Comparaison (groupe de référence)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6"/>
          <p:cNvSpPr>
            <a:spLocks noChangeArrowheads="1"/>
          </p:cNvSpPr>
          <p:nvPr/>
        </p:nvSpPr>
        <p:spPr bwMode="auto">
          <a:xfrm>
            <a:off x="283601" y="3198455"/>
            <a:ext cx="8501063" cy="2246769"/>
          </a:xfrm>
          <a:prstGeom prst="rect">
            <a:avLst/>
          </a:prstGeom>
          <a:noFill/>
          <a:ln w="9525">
            <a:noFill/>
            <a:miter lim="800000"/>
            <a:headEnd/>
            <a:tailEnd/>
          </a:ln>
        </p:spPr>
        <p:txBody>
          <a:bodyPr anchor="ctr">
            <a:spAutoFit/>
          </a:bodyPr>
          <a:lstStyle/>
          <a:p>
            <a:pPr>
              <a:defRPr/>
            </a:pPr>
            <a:r>
              <a:rPr lang="fr-FR" sz="2800" b="1" dirty="0">
                <a:latin typeface="+mn-lt"/>
                <a:cs typeface="Times New Roman" pitchFamily="18" charset="0"/>
              </a:rPr>
              <a:t>La </a:t>
            </a:r>
            <a:r>
              <a:rPr lang="fr-FR" sz="2800" b="1" dirty="0">
                <a:solidFill>
                  <a:srgbClr val="984806"/>
                </a:solidFill>
                <a:latin typeface="+mn-lt"/>
                <a:cs typeface="Times New Roman" pitchFamily="18" charset="0"/>
              </a:rPr>
              <a:t>position</a:t>
            </a:r>
            <a:r>
              <a:rPr lang="fr-FR" sz="2800" b="1" dirty="0">
                <a:latin typeface="+mn-lt"/>
                <a:cs typeface="Times New Roman" pitchFamily="18" charset="0"/>
              </a:rPr>
              <a:t> </a:t>
            </a:r>
            <a:r>
              <a:rPr lang="fr-FR" sz="2800" b="1" dirty="0">
                <a:solidFill>
                  <a:srgbClr val="984806"/>
                </a:solidFill>
                <a:latin typeface="+mn-lt"/>
                <a:cs typeface="Times New Roman" pitchFamily="18" charset="0"/>
              </a:rPr>
              <a:t>de couchage ventrale</a:t>
            </a:r>
            <a:r>
              <a:rPr lang="fr-FR" sz="2800" b="1" dirty="0">
                <a:latin typeface="+mn-lt"/>
                <a:cs typeface="Times New Roman" pitchFamily="18" charset="0"/>
              </a:rPr>
              <a:t> augmente t’elle le </a:t>
            </a:r>
            <a:r>
              <a:rPr lang="fr-FR" sz="2800" b="1" dirty="0">
                <a:solidFill>
                  <a:srgbClr val="00B0F0"/>
                </a:solidFill>
                <a:latin typeface="+mn-lt"/>
                <a:cs typeface="Times New Roman" pitchFamily="18" charset="0"/>
              </a:rPr>
              <a:t>risque de mort subite </a:t>
            </a:r>
            <a:r>
              <a:rPr lang="fr-FR" sz="2800" b="1" dirty="0">
                <a:solidFill>
                  <a:srgbClr val="FF0000"/>
                </a:solidFill>
                <a:latin typeface="+mn-lt"/>
                <a:cs typeface="Times New Roman" pitchFamily="18" charset="0"/>
              </a:rPr>
              <a:t>par rapport au couchage dorsal ou latéral </a:t>
            </a:r>
            <a:r>
              <a:rPr lang="fr-FR" sz="2800" b="1" dirty="0">
                <a:latin typeface="+mn-lt"/>
                <a:cs typeface="Times New Roman" pitchFamily="18" charset="0"/>
              </a:rPr>
              <a:t>chez des </a:t>
            </a:r>
            <a:r>
              <a:rPr lang="fr-FR" sz="2800" b="1" dirty="0">
                <a:solidFill>
                  <a:srgbClr val="00B050"/>
                </a:solidFill>
                <a:latin typeface="+mn-lt"/>
                <a:cs typeface="Times New Roman" pitchFamily="18" charset="0"/>
              </a:rPr>
              <a:t>nourrissons en bonne santé âgés de 3 à 24 mois</a:t>
            </a:r>
            <a:r>
              <a:rPr lang="fr-FR" sz="2800" b="1" dirty="0">
                <a:latin typeface="+mn-lt"/>
                <a:cs typeface="Times New Roman" pitchFamily="18" charset="0"/>
              </a:rPr>
              <a:t> ?</a:t>
            </a:r>
            <a:endParaRPr lang="fr-FR" sz="2800" b="1" dirty="0">
              <a:latin typeface="+mn-lt"/>
            </a:endParaRPr>
          </a:p>
          <a:p>
            <a:pPr>
              <a:defRPr/>
            </a:pPr>
            <a:endParaRPr lang="fr-FR" sz="2800" b="1" dirty="0">
              <a:latin typeface="+mn-lt"/>
            </a:endParaRPr>
          </a:p>
        </p:txBody>
      </p:sp>
      <p:sp>
        <p:nvSpPr>
          <p:cNvPr id="15" name="AutoShape 3"/>
          <p:cNvSpPr>
            <a:spLocks noChangeArrowheads="1"/>
          </p:cNvSpPr>
          <p:nvPr/>
        </p:nvSpPr>
        <p:spPr bwMode="auto">
          <a:xfrm>
            <a:off x="2447362" y="5090319"/>
            <a:ext cx="3286125" cy="642937"/>
          </a:xfrm>
          <a:prstGeom prst="wedgeRoundRectCallout">
            <a:avLst>
              <a:gd name="adj1" fmla="val -57357"/>
              <a:gd name="adj2" fmla="val -220217"/>
              <a:gd name="adj3" fmla="val 16667"/>
            </a:avLst>
          </a:prstGeom>
          <a:solidFill>
            <a:srgbClr val="FFFFFF">
              <a:alpha val="65881"/>
            </a:srgbClr>
          </a:solidFill>
          <a:ln w="9525">
            <a:solidFill>
              <a:srgbClr val="000000"/>
            </a:solidFill>
            <a:miter lim="800000"/>
            <a:headEnd/>
            <a:tailEnd/>
          </a:ln>
        </p:spPr>
        <p:txBody>
          <a:bodyPr/>
          <a:lstStyle/>
          <a:p>
            <a:pPr>
              <a:defRPr/>
            </a:pPr>
            <a:r>
              <a:rPr lang="fr-FR" sz="2800" b="1" dirty="0">
                <a:solidFill>
                  <a:srgbClr val="00B0F0"/>
                </a:solidFill>
                <a:latin typeface="+mn-lt"/>
                <a:cs typeface="Times New Roman" pitchFamily="18" charset="0"/>
              </a:rPr>
              <a:t>Critère de jugement</a:t>
            </a:r>
            <a:endParaRPr lang="fr-FR" sz="2800" b="1" dirty="0">
              <a:latin typeface="+mn-lt"/>
            </a:endParaRPr>
          </a:p>
        </p:txBody>
      </p:sp>
      <p:sp>
        <p:nvSpPr>
          <p:cNvPr id="21512" name="ZoneTexte 24"/>
          <p:cNvSpPr txBox="1">
            <a:spLocks noChangeArrowheads="1"/>
          </p:cNvSpPr>
          <p:nvPr/>
        </p:nvSpPr>
        <p:spPr bwMode="auto">
          <a:xfrm>
            <a:off x="412750" y="6119813"/>
            <a:ext cx="2463800" cy="523875"/>
          </a:xfrm>
          <a:prstGeom prst="rect">
            <a:avLst/>
          </a:prstGeom>
          <a:noFill/>
          <a:ln w="9525">
            <a:noFill/>
            <a:miter lim="800000"/>
            <a:headEnd/>
            <a:tailEnd/>
          </a:ln>
        </p:spPr>
        <p:txBody>
          <a:bodyPr>
            <a:spAutoFit/>
          </a:bodyPr>
          <a:lstStyle/>
          <a:p>
            <a:pPr>
              <a:defRPr/>
            </a:pPr>
            <a:r>
              <a:rPr lang="fr-FR" sz="2800" b="1">
                <a:solidFill>
                  <a:srgbClr val="00B0F0"/>
                </a:solidFill>
                <a:latin typeface="+mn-lt"/>
                <a:cs typeface="Times New Roman" pitchFamily="18" charset="0"/>
              </a:rPr>
              <a:t>Outcome</a:t>
            </a:r>
          </a:p>
        </p:txBody>
      </p:sp>
      <p:sp>
        <p:nvSpPr>
          <p:cNvPr id="17" name="Rectangle 16"/>
          <p:cNvSpPr/>
          <p:nvPr/>
        </p:nvSpPr>
        <p:spPr>
          <a:xfrm>
            <a:off x="285750" y="5772680"/>
            <a:ext cx="2846090" cy="11465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1517" name="ZoneTexte 3"/>
          <p:cNvSpPr txBox="1">
            <a:spLocks noChangeArrowheads="1"/>
          </p:cNvSpPr>
          <p:nvPr/>
        </p:nvSpPr>
        <p:spPr bwMode="auto">
          <a:xfrm>
            <a:off x="307975" y="1037054"/>
            <a:ext cx="5461495" cy="1815882"/>
          </a:xfrm>
          <a:prstGeom prst="rect">
            <a:avLst/>
          </a:prstGeom>
          <a:noFill/>
          <a:ln w="9525">
            <a:solidFill>
              <a:srgbClr val="002060"/>
            </a:solidFill>
            <a:miter lim="800000"/>
            <a:headEnd/>
            <a:tailEnd/>
          </a:ln>
        </p:spPr>
        <p:txBody>
          <a:bodyPr wrap="none">
            <a:spAutoFit/>
          </a:bodyPr>
          <a:lstStyle/>
          <a:p>
            <a:pPr lvl="0">
              <a:defRPr/>
            </a:pPr>
            <a:r>
              <a:rPr lang="fr-FR" sz="2800" b="1" dirty="0">
                <a:solidFill>
                  <a:srgbClr val="00B050"/>
                </a:solidFill>
                <a:latin typeface="Calibri" panose="020F0502020204030204"/>
                <a:cs typeface="Times New Roman" pitchFamily="18" charset="0"/>
              </a:rPr>
              <a:t>Population source</a:t>
            </a:r>
          </a:p>
          <a:p>
            <a:pPr lvl="0">
              <a:defRPr/>
            </a:pPr>
            <a:r>
              <a:rPr lang="fr-FR" sz="2800" b="1" dirty="0">
                <a:solidFill>
                  <a:srgbClr val="984806"/>
                </a:solidFill>
                <a:latin typeface="+mn-lt"/>
                <a:cs typeface="Times New Roman" pitchFamily="18" charset="0"/>
              </a:rPr>
              <a:t>Facteur de risque </a:t>
            </a:r>
          </a:p>
          <a:p>
            <a:pPr lvl="0">
              <a:defRPr/>
            </a:pPr>
            <a:r>
              <a:rPr lang="fr-FR" sz="2800" b="1" dirty="0">
                <a:solidFill>
                  <a:srgbClr val="FF0000"/>
                </a:solidFill>
                <a:latin typeface="+mn-lt"/>
                <a:cs typeface="Times New Roman" pitchFamily="18" charset="0"/>
              </a:rPr>
              <a:t>Comparaison (groupe de référence)</a:t>
            </a:r>
          </a:p>
          <a:p>
            <a:pPr lvl="0">
              <a:defRPr/>
            </a:pPr>
            <a:r>
              <a:rPr lang="fr-FR" sz="2800" b="1" dirty="0">
                <a:solidFill>
                  <a:srgbClr val="00B0F0"/>
                </a:solidFill>
                <a:latin typeface="+mn-lt"/>
                <a:cs typeface="Times New Roman" pitchFamily="18" charset="0"/>
              </a:rPr>
              <a:t>Critère de Jugement (</a:t>
            </a:r>
            <a:r>
              <a:rPr lang="fr-FR" sz="2800" b="1" dirty="0" err="1">
                <a:solidFill>
                  <a:srgbClr val="00B0F0"/>
                </a:solidFill>
                <a:latin typeface="+mn-lt"/>
                <a:cs typeface="Times New Roman" pitchFamily="18" charset="0"/>
              </a:rPr>
              <a:t>Outcome</a:t>
            </a:r>
            <a:r>
              <a:rPr lang="fr-FR" sz="2800" b="1" dirty="0">
                <a:solidFill>
                  <a:srgbClr val="00B0F0"/>
                </a:solidFill>
                <a:latin typeface="+mn-lt"/>
                <a:cs typeface="Times New Roman" pitchFamily="18" charset="0"/>
              </a:rPr>
              <a:t>)</a:t>
            </a:r>
          </a:p>
        </p:txBody>
      </p:sp>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12</a:t>
            </a:fld>
            <a:endParaRPr lang="fr-FR" altLang="fr-FR"/>
          </a:p>
        </p:txBody>
      </p:sp>
      <p:sp>
        <p:nvSpPr>
          <p:cNvPr id="21" name="Rectangle 20">
            <a:extLst>
              <a:ext uri="{FF2B5EF4-FFF2-40B4-BE49-F238E27FC236}">
                <a16:creationId xmlns:a16="http://schemas.microsoft.com/office/drawing/2014/main" id="{959F165F-CBEB-49D6-B3EF-CAE99643E605}"/>
              </a:ext>
            </a:extLst>
          </p:cNvPr>
          <p:cNvSpPr/>
          <p:nvPr/>
        </p:nvSpPr>
        <p:spPr>
          <a:xfrm>
            <a:off x="2051720" y="88354"/>
            <a:ext cx="1415580" cy="769441"/>
          </a:xfrm>
          <a:prstGeom prst="rect">
            <a:avLst/>
          </a:prstGeom>
        </p:spPr>
        <p:txBody>
          <a:bodyPr wrap="square">
            <a:spAutoFit/>
          </a:bodyPr>
          <a:lstStyle/>
          <a:p>
            <a:r>
              <a:rPr lang="fr-FR" sz="4400" b="1" dirty="0">
                <a:solidFill>
                  <a:srgbClr val="00B050"/>
                </a:solidFill>
                <a:latin typeface="Calibri"/>
                <a:cs typeface="Times New Roman" pitchFamily="18" charset="0"/>
              </a:rPr>
              <a:t>P</a:t>
            </a:r>
            <a:r>
              <a:rPr lang="fr-FR" sz="4400" b="1" dirty="0">
                <a:solidFill>
                  <a:srgbClr val="CC3300"/>
                </a:solidFill>
                <a:latin typeface="Calibri"/>
                <a:cs typeface="Times New Roman" pitchFamily="18" charset="0"/>
              </a:rPr>
              <a:t>F</a:t>
            </a:r>
            <a:r>
              <a:rPr lang="fr-FR" sz="4400" b="1" dirty="0">
                <a:solidFill>
                  <a:srgbClr val="FF0000"/>
                </a:solidFill>
                <a:latin typeface="Calibri"/>
                <a:cs typeface="Times New Roman" pitchFamily="18" charset="0"/>
              </a:rPr>
              <a:t>C</a:t>
            </a:r>
            <a:r>
              <a:rPr lang="fr-FR" sz="4400" b="1" dirty="0">
                <a:solidFill>
                  <a:srgbClr val="00B0F0"/>
                </a:solidFill>
                <a:latin typeface="Calibri"/>
                <a:cs typeface="Times New Roman" pitchFamily="18" charset="0"/>
              </a:rPr>
              <a:t>O</a:t>
            </a:r>
            <a:endParaRPr lang="fr-FR" sz="4400" dirty="0"/>
          </a:p>
        </p:txBody>
      </p:sp>
      <p:pic>
        <p:nvPicPr>
          <p:cNvPr id="2" name="Son enregistré">
            <a:hlinkClick r:id="" action="ppaction://media"/>
            <a:extLst>
              <a:ext uri="{FF2B5EF4-FFF2-40B4-BE49-F238E27FC236}">
                <a16:creationId xmlns:a16="http://schemas.microsoft.com/office/drawing/2014/main" id="{ED1FD56E-7AA7-4A72-A5CB-95799FE20F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e 41"/>
          <p:cNvGrpSpPr>
            <a:grpSpLocks/>
          </p:cNvGrpSpPr>
          <p:nvPr/>
        </p:nvGrpSpPr>
        <p:grpSpPr bwMode="auto">
          <a:xfrm>
            <a:off x="3771900" y="2749550"/>
            <a:ext cx="2620963" cy="3282950"/>
            <a:chOff x="3771817" y="1640319"/>
            <a:chExt cx="2699900" cy="3282529"/>
          </a:xfrm>
        </p:grpSpPr>
        <p:sp>
          <p:nvSpPr>
            <p:cNvPr id="50209" name="Line 17"/>
            <p:cNvSpPr>
              <a:spLocks noChangeShapeType="1"/>
            </p:cNvSpPr>
            <p:nvPr/>
          </p:nvSpPr>
          <p:spPr bwMode="auto">
            <a:xfrm>
              <a:off x="5652008" y="3318211"/>
              <a:ext cx="428628" cy="88628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8379" name="Text Box 11"/>
            <p:cNvSpPr txBox="1">
              <a:spLocks noChangeArrowheads="1"/>
            </p:cNvSpPr>
            <p:nvPr/>
          </p:nvSpPr>
          <p:spPr bwMode="auto">
            <a:xfrm>
              <a:off x="3844435" y="4214914"/>
              <a:ext cx="1213401" cy="707934"/>
            </a:xfrm>
            <a:prstGeom prst="rect">
              <a:avLst/>
            </a:prstGeom>
            <a:solidFill>
              <a:schemeClr val="accent6">
                <a:lumMod val="60000"/>
                <a:lumOff val="40000"/>
              </a:schemeClr>
            </a:solidFill>
            <a:ln w="9525">
              <a:solidFill>
                <a:schemeClr val="tx1"/>
              </a:solidFill>
              <a:miter lim="800000"/>
              <a:headEnd/>
              <a:tailEnd/>
            </a:ln>
          </p:spPr>
          <p:txBody>
            <a:bodyPr>
              <a:spAutoFit/>
            </a:bodyPr>
            <a:lstStyle/>
            <a:p>
              <a:pPr algn="ctr">
                <a:defRPr/>
              </a:pPr>
              <a:r>
                <a:rPr lang="fr-FR" sz="2000" b="1" dirty="0">
                  <a:latin typeface="Arial" pitchFamily="34" charset="0"/>
                </a:rPr>
                <a:t>Cas-témoin</a:t>
              </a:r>
            </a:p>
          </p:txBody>
        </p:sp>
        <p:sp>
          <p:nvSpPr>
            <p:cNvPr id="58380" name="Text Box 12"/>
            <p:cNvSpPr txBox="1">
              <a:spLocks noChangeArrowheads="1"/>
            </p:cNvSpPr>
            <p:nvPr/>
          </p:nvSpPr>
          <p:spPr bwMode="auto">
            <a:xfrm>
              <a:off x="5143844" y="4214914"/>
              <a:ext cx="1327873" cy="707934"/>
            </a:xfrm>
            <a:prstGeom prst="rect">
              <a:avLst/>
            </a:prstGeom>
            <a:solidFill>
              <a:schemeClr val="accent6">
                <a:lumMod val="60000"/>
                <a:lumOff val="40000"/>
              </a:schemeClr>
            </a:solidFill>
            <a:ln w="9525">
              <a:solidFill>
                <a:schemeClr val="tx1"/>
              </a:solidFill>
              <a:miter lim="800000"/>
              <a:headEnd/>
              <a:tailEnd/>
            </a:ln>
          </p:spPr>
          <p:txBody>
            <a:bodyPr>
              <a:spAutoFit/>
            </a:bodyPr>
            <a:lstStyle/>
            <a:p>
              <a:pPr algn="ctr">
                <a:defRPr/>
              </a:pPr>
              <a:r>
                <a:rPr lang="fr-FR" sz="2000" b="1" dirty="0">
                  <a:latin typeface="Arial" pitchFamily="34" charset="0"/>
                </a:rPr>
                <a:t>Cohorte </a:t>
              </a:r>
            </a:p>
            <a:p>
              <a:pPr algn="ctr">
                <a:defRPr/>
              </a:pPr>
              <a:endParaRPr lang="fr-FR" sz="2000" b="1" dirty="0">
                <a:latin typeface="Arial" pitchFamily="34" charset="0"/>
              </a:endParaRPr>
            </a:p>
          </p:txBody>
        </p:sp>
        <p:sp>
          <p:nvSpPr>
            <p:cNvPr id="50212" name="Line 17"/>
            <p:cNvSpPr>
              <a:spLocks noChangeShapeType="1"/>
            </p:cNvSpPr>
            <p:nvPr/>
          </p:nvSpPr>
          <p:spPr bwMode="auto">
            <a:xfrm flipH="1">
              <a:off x="4357685" y="3318210"/>
              <a:ext cx="326019" cy="89660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0213" name="Oval 2"/>
            <p:cNvSpPr>
              <a:spLocks noChangeArrowheads="1"/>
            </p:cNvSpPr>
            <p:nvPr/>
          </p:nvSpPr>
          <p:spPr bwMode="auto">
            <a:xfrm>
              <a:off x="3771817" y="1640319"/>
              <a:ext cx="2690980" cy="1759011"/>
            </a:xfrm>
            <a:prstGeom prst="ellipse">
              <a:avLst/>
            </a:prstGeom>
            <a:solidFill>
              <a:schemeClr val="accent1">
                <a:alpha val="50195"/>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2400" b="1" dirty="0">
                  <a:latin typeface="Arial" panose="020B0604020202020204" pitchFamily="34" charset="0"/>
                  <a:cs typeface="Arial" panose="020B0604020202020204" pitchFamily="34" charset="0"/>
                </a:rPr>
                <a:t>Comparatives/ </a:t>
              </a:r>
            </a:p>
            <a:p>
              <a:pPr algn="ctr">
                <a:spcBef>
                  <a:spcPct val="0"/>
                </a:spcBef>
                <a:buFontTx/>
                <a:buNone/>
              </a:pPr>
              <a:r>
                <a:rPr lang="fr-FR" altLang="fr-FR" sz="2400" b="1" dirty="0">
                  <a:latin typeface="Arial" panose="020B0604020202020204" pitchFamily="34" charset="0"/>
                  <a:cs typeface="Arial" panose="020B0604020202020204" pitchFamily="34" charset="0"/>
                </a:rPr>
                <a:t>Analytiques/</a:t>
              </a:r>
            </a:p>
            <a:p>
              <a:pPr algn="ctr">
                <a:spcBef>
                  <a:spcPct val="0"/>
                </a:spcBef>
                <a:buFontTx/>
                <a:buNone/>
              </a:pPr>
              <a:r>
                <a:rPr lang="fr-FR" altLang="fr-FR" sz="2400" b="1" dirty="0">
                  <a:latin typeface="Arial" panose="020B0604020202020204" pitchFamily="34" charset="0"/>
                  <a:cs typeface="Arial" panose="020B0604020202020204" pitchFamily="34" charset="0"/>
                </a:rPr>
                <a:t>Étiologiques</a:t>
              </a:r>
            </a:p>
          </p:txBody>
        </p:sp>
      </p:grpSp>
      <p:sp>
        <p:nvSpPr>
          <p:cNvPr id="50179" name="Rectangle 31"/>
          <p:cNvSpPr>
            <a:spLocks noChangeArrowheads="1"/>
          </p:cNvSpPr>
          <p:nvPr/>
        </p:nvSpPr>
        <p:spPr bwMode="auto">
          <a:xfrm>
            <a:off x="6462713" y="2317750"/>
            <a:ext cx="2678112" cy="4289425"/>
          </a:xfrm>
          <a:prstGeom prst="rect">
            <a:avLst/>
          </a:prstGeom>
          <a:solidFill>
            <a:srgbClr val="FD0F0F">
              <a:alpha val="23137"/>
            </a:srgbClr>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2400">
              <a:latin typeface="Garamond" panose="02020404030301010803" pitchFamily="18" charset="0"/>
            </a:endParaRPr>
          </a:p>
        </p:txBody>
      </p:sp>
      <p:sp>
        <p:nvSpPr>
          <p:cNvPr id="50180" name="Rectangle 30"/>
          <p:cNvSpPr>
            <a:spLocks noChangeArrowheads="1"/>
          </p:cNvSpPr>
          <p:nvPr/>
        </p:nvSpPr>
        <p:spPr bwMode="auto">
          <a:xfrm>
            <a:off x="71438" y="2324100"/>
            <a:ext cx="6343650" cy="4273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2400">
              <a:latin typeface="Garamond" panose="02020404030301010803" pitchFamily="18" charset="0"/>
            </a:endParaRPr>
          </a:p>
        </p:txBody>
      </p:sp>
      <p:sp>
        <p:nvSpPr>
          <p:cNvPr id="50181" name="Text Box 4"/>
          <p:cNvSpPr txBox="1">
            <a:spLocks noChangeArrowheads="1"/>
          </p:cNvSpPr>
          <p:nvPr/>
        </p:nvSpPr>
        <p:spPr bwMode="auto">
          <a:xfrm>
            <a:off x="1692275" y="2349500"/>
            <a:ext cx="2852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400" b="1">
                <a:latin typeface="Arial" panose="020B0604020202020204" pitchFamily="34" charset="0"/>
              </a:rPr>
              <a:t>Observationnelles</a:t>
            </a:r>
          </a:p>
        </p:txBody>
      </p:sp>
      <p:sp>
        <p:nvSpPr>
          <p:cNvPr id="50182" name="Text Box 5"/>
          <p:cNvSpPr txBox="1">
            <a:spLocks noChangeArrowheads="1"/>
          </p:cNvSpPr>
          <p:nvPr/>
        </p:nvSpPr>
        <p:spPr bwMode="auto">
          <a:xfrm>
            <a:off x="6434138" y="2343150"/>
            <a:ext cx="28559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400" b="1">
                <a:latin typeface="Arial" panose="020B0604020202020204" pitchFamily="34" charset="0"/>
              </a:rPr>
              <a:t>Expérimentales/ Interventionnelles</a:t>
            </a:r>
          </a:p>
        </p:txBody>
      </p:sp>
      <p:sp>
        <p:nvSpPr>
          <p:cNvPr id="58378" name="Text Box 10"/>
          <p:cNvSpPr txBox="1">
            <a:spLocks noChangeArrowheads="1"/>
          </p:cNvSpPr>
          <p:nvPr/>
        </p:nvSpPr>
        <p:spPr bwMode="auto">
          <a:xfrm>
            <a:off x="7286625" y="5365750"/>
            <a:ext cx="1571625" cy="1016000"/>
          </a:xfrm>
          <a:prstGeom prst="rect">
            <a:avLst/>
          </a:prstGeom>
          <a:solidFill>
            <a:schemeClr val="accent6">
              <a:lumMod val="60000"/>
              <a:lumOff val="40000"/>
            </a:schemeClr>
          </a:solidFill>
          <a:ln w="9525">
            <a:solidFill>
              <a:schemeClr val="tx1"/>
            </a:solidFill>
            <a:miter lim="800000"/>
            <a:headEnd/>
            <a:tailEnd/>
          </a:ln>
        </p:spPr>
        <p:txBody>
          <a:bodyPr>
            <a:spAutoFit/>
          </a:bodyPr>
          <a:lstStyle/>
          <a:p>
            <a:pPr algn="ctr">
              <a:defRPr/>
            </a:pPr>
            <a:r>
              <a:rPr lang="fr-FR" sz="2000" b="1" dirty="0">
                <a:latin typeface="Arial" pitchFamily="34" charset="0"/>
              </a:rPr>
              <a:t>Essai contrôlé</a:t>
            </a:r>
          </a:p>
          <a:p>
            <a:pPr algn="ctr">
              <a:defRPr/>
            </a:pPr>
            <a:r>
              <a:rPr lang="fr-FR" sz="2000" b="1" dirty="0">
                <a:latin typeface="Arial" pitchFamily="34" charset="0"/>
              </a:rPr>
              <a:t>randomisé</a:t>
            </a:r>
          </a:p>
        </p:txBody>
      </p:sp>
      <p:sp>
        <p:nvSpPr>
          <p:cNvPr id="50184" name="Rectangle 22"/>
          <p:cNvSpPr>
            <a:spLocks noChangeArrowheads="1"/>
          </p:cNvSpPr>
          <p:nvPr/>
        </p:nvSpPr>
        <p:spPr bwMode="auto">
          <a:xfrm>
            <a:off x="304800" y="333375"/>
            <a:ext cx="8534400" cy="609600"/>
          </a:xfrm>
          <a:prstGeom prst="rect">
            <a:avLst/>
          </a:prstGeom>
          <a:solidFill>
            <a:srgbClr val="33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b="1">
                <a:solidFill>
                  <a:srgbClr val="FFFFFF"/>
                </a:solidFill>
                <a:latin typeface="Comic Sans MS" panose="030F0702030302020204" pitchFamily="66" charset="0"/>
              </a:rPr>
              <a:t> Les types d’études : classement</a:t>
            </a:r>
          </a:p>
        </p:txBody>
      </p:sp>
      <p:grpSp>
        <p:nvGrpSpPr>
          <p:cNvPr id="50185" name="Groupe 40"/>
          <p:cNvGrpSpPr>
            <a:grpSpLocks/>
          </p:cNvGrpSpPr>
          <p:nvPr/>
        </p:nvGrpSpPr>
        <p:grpSpPr bwMode="auto">
          <a:xfrm>
            <a:off x="23813" y="2959100"/>
            <a:ext cx="3734917" cy="3688814"/>
            <a:chOff x="104697" y="1849913"/>
            <a:chExt cx="3517362" cy="3688083"/>
          </a:xfrm>
        </p:grpSpPr>
        <p:grpSp>
          <p:nvGrpSpPr>
            <p:cNvPr id="50202" name="Groupe 32"/>
            <p:cNvGrpSpPr>
              <a:grpSpLocks/>
            </p:cNvGrpSpPr>
            <p:nvPr/>
          </p:nvGrpSpPr>
          <p:grpSpPr bwMode="auto">
            <a:xfrm>
              <a:off x="629092" y="1849913"/>
              <a:ext cx="2214578" cy="1045312"/>
              <a:chOff x="255248" y="1849913"/>
              <a:chExt cx="1928813" cy="1045312"/>
            </a:xfrm>
          </p:grpSpPr>
          <p:sp>
            <p:nvSpPr>
              <p:cNvPr id="50207" name="Oval 2"/>
              <p:cNvSpPr>
                <a:spLocks noChangeArrowheads="1"/>
              </p:cNvSpPr>
              <p:nvPr/>
            </p:nvSpPr>
            <p:spPr bwMode="auto">
              <a:xfrm>
                <a:off x="255248" y="1849913"/>
                <a:ext cx="1847850" cy="914400"/>
              </a:xfrm>
              <a:prstGeom prst="ellipse">
                <a:avLst/>
              </a:prstGeom>
              <a:solidFill>
                <a:schemeClr val="accent1">
                  <a:alpha val="50195"/>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2400">
                  <a:latin typeface="Garamond" panose="02020404030301010803" pitchFamily="18" charset="0"/>
                </a:endParaRPr>
              </a:p>
            </p:txBody>
          </p:sp>
          <p:sp>
            <p:nvSpPr>
              <p:cNvPr id="50208" name="Text Box 6"/>
              <p:cNvSpPr txBox="1">
                <a:spLocks noChangeArrowheads="1"/>
              </p:cNvSpPr>
              <p:nvPr/>
            </p:nvSpPr>
            <p:spPr bwMode="auto">
              <a:xfrm>
                <a:off x="255249" y="2064228"/>
                <a:ext cx="19288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400" b="1">
                    <a:latin typeface="Arial" panose="020B0604020202020204" pitchFamily="34" charset="0"/>
                  </a:rPr>
                  <a:t>Descriptives</a:t>
                </a:r>
              </a:p>
            </p:txBody>
          </p:sp>
        </p:grpSp>
        <p:sp>
          <p:nvSpPr>
            <p:cNvPr id="58376" name="Text Box 8"/>
            <p:cNvSpPr txBox="1">
              <a:spLocks noChangeArrowheads="1"/>
            </p:cNvSpPr>
            <p:nvPr/>
          </p:nvSpPr>
          <p:spPr bwMode="auto">
            <a:xfrm>
              <a:off x="104697" y="4214819"/>
              <a:ext cx="1752175" cy="707885"/>
            </a:xfrm>
            <a:prstGeom prst="rect">
              <a:avLst/>
            </a:prstGeom>
            <a:solidFill>
              <a:schemeClr val="accent1">
                <a:lumMod val="60000"/>
                <a:lumOff val="40000"/>
              </a:schemeClr>
            </a:solidFill>
            <a:ln w="9525">
              <a:solidFill>
                <a:schemeClr val="tx1"/>
              </a:solidFill>
              <a:miter lim="800000"/>
              <a:headEnd/>
              <a:tailEnd/>
            </a:ln>
          </p:spPr>
          <p:txBody>
            <a:bodyPr wrap="none">
              <a:spAutoFit/>
            </a:bodyPr>
            <a:lstStyle/>
            <a:p>
              <a:pPr>
                <a:defRPr/>
              </a:pPr>
              <a:r>
                <a:rPr lang="fr-FR" sz="2000" b="1" dirty="0">
                  <a:latin typeface="Arial" pitchFamily="34" charset="0"/>
                </a:rPr>
                <a:t>Transversale</a:t>
              </a:r>
            </a:p>
            <a:p>
              <a:pPr>
                <a:defRPr/>
              </a:pPr>
              <a:r>
                <a:rPr lang="fr-FR" sz="2000" b="1" dirty="0">
                  <a:latin typeface="Arial" pitchFamily="34" charset="0"/>
                </a:rPr>
                <a:t>(prévalence)</a:t>
              </a:r>
            </a:p>
          </p:txBody>
        </p:sp>
        <p:sp>
          <p:nvSpPr>
            <p:cNvPr id="50204" name="Line 18"/>
            <p:cNvSpPr>
              <a:spLocks noChangeShapeType="1"/>
            </p:cNvSpPr>
            <p:nvPr/>
          </p:nvSpPr>
          <p:spPr bwMode="auto">
            <a:xfrm flipH="1">
              <a:off x="676053" y="2764313"/>
              <a:ext cx="719486" cy="13454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0205" name="Line 21"/>
            <p:cNvSpPr>
              <a:spLocks noChangeShapeType="1"/>
            </p:cNvSpPr>
            <p:nvPr/>
          </p:nvSpPr>
          <p:spPr bwMode="auto">
            <a:xfrm>
              <a:off x="2000231" y="2714621"/>
              <a:ext cx="750480" cy="13691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8395" name="Text Box 27"/>
            <p:cNvSpPr txBox="1">
              <a:spLocks noChangeArrowheads="1"/>
            </p:cNvSpPr>
            <p:nvPr/>
          </p:nvSpPr>
          <p:spPr bwMode="auto">
            <a:xfrm>
              <a:off x="1878854" y="4214819"/>
              <a:ext cx="1743205" cy="1323177"/>
            </a:xfrm>
            <a:prstGeom prst="rect">
              <a:avLst/>
            </a:prstGeom>
            <a:solidFill>
              <a:schemeClr val="accent1">
                <a:lumMod val="60000"/>
                <a:lumOff val="40000"/>
              </a:schemeClr>
            </a:solidFill>
            <a:ln w="9525">
              <a:solidFill>
                <a:schemeClr val="tx1"/>
              </a:solidFill>
              <a:miter lim="800000"/>
              <a:headEnd/>
              <a:tailEnd/>
            </a:ln>
          </p:spPr>
          <p:txBody>
            <a:bodyPr>
              <a:spAutoFit/>
            </a:bodyPr>
            <a:lstStyle/>
            <a:p>
              <a:pPr algn="ctr">
                <a:defRPr/>
              </a:pPr>
              <a:r>
                <a:rPr lang="fr-FR" sz="2000" b="1" dirty="0">
                  <a:latin typeface="Arial" pitchFamily="34" charset="0"/>
                </a:rPr>
                <a:t>Longitudinale= Cohorte descriptive</a:t>
              </a:r>
            </a:p>
            <a:p>
              <a:pPr algn="ctr">
                <a:defRPr/>
              </a:pPr>
              <a:r>
                <a:rPr lang="fr-FR" sz="2000" b="1" dirty="0">
                  <a:latin typeface="Arial" pitchFamily="34" charset="0"/>
                </a:rPr>
                <a:t>(incidence)</a:t>
              </a:r>
            </a:p>
          </p:txBody>
        </p:sp>
      </p:grpSp>
      <p:sp>
        <p:nvSpPr>
          <p:cNvPr id="50186" name="Line 17"/>
          <p:cNvSpPr>
            <a:spLocks noChangeShapeType="1"/>
          </p:cNvSpPr>
          <p:nvPr/>
        </p:nvSpPr>
        <p:spPr bwMode="auto">
          <a:xfrm>
            <a:off x="8037513" y="2894013"/>
            <a:ext cx="0" cy="2411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aphicFrame>
        <p:nvGraphicFramePr>
          <p:cNvPr id="27" name="Tableau 26"/>
          <p:cNvGraphicFramePr>
            <a:graphicFrameLocks noGrp="1"/>
          </p:cNvGraphicFramePr>
          <p:nvPr/>
        </p:nvGraphicFramePr>
        <p:xfrm>
          <a:off x="1187450" y="1039813"/>
          <a:ext cx="6756400" cy="1098550"/>
        </p:xfrm>
        <a:graphic>
          <a:graphicData uri="http://schemas.openxmlformats.org/drawingml/2006/table">
            <a:tbl>
              <a:tblPr>
                <a:tableStyleId>{5C22544A-7EE6-4342-B048-85BDC9FD1C3A}</a:tableStyleId>
              </a:tblPr>
              <a:tblGrid>
                <a:gridCol w="2306364">
                  <a:extLst>
                    <a:ext uri="{9D8B030D-6E8A-4147-A177-3AD203B41FA5}">
                      <a16:colId xmlns:a16="http://schemas.microsoft.com/office/drawing/2014/main" val="20000"/>
                    </a:ext>
                  </a:extLst>
                </a:gridCol>
                <a:gridCol w="4450036">
                  <a:extLst>
                    <a:ext uri="{9D8B030D-6E8A-4147-A177-3AD203B41FA5}">
                      <a16:colId xmlns:a16="http://schemas.microsoft.com/office/drawing/2014/main" val="20001"/>
                    </a:ext>
                  </a:extLst>
                </a:gridCol>
              </a:tblGrid>
              <a:tr h="323692">
                <a:tc>
                  <a:txBody>
                    <a:bodyPr/>
                    <a:lstStyle/>
                    <a:p>
                      <a:pPr marL="114300" indent="-114300">
                        <a:spcAft>
                          <a:spcPts val="0"/>
                        </a:spcAft>
                      </a:pPr>
                      <a:r>
                        <a:rPr lang="en-US" sz="2000" b="1" dirty="0" err="1">
                          <a:solidFill>
                            <a:schemeClr val="tx1"/>
                          </a:solidFill>
                          <a:effectLst/>
                          <a:latin typeface="+mj-lt"/>
                        </a:rPr>
                        <a:t>Observationnelle</a:t>
                      </a:r>
                      <a:r>
                        <a:rPr lang="en-US" sz="2000" b="1" baseline="0" dirty="0" err="1">
                          <a:solidFill>
                            <a:schemeClr val="tx1"/>
                          </a:solidFill>
                          <a:effectLst/>
                          <a:latin typeface="+mj-lt"/>
                        </a:rPr>
                        <a:t>s</a:t>
                      </a:r>
                      <a:endParaRPr lang="fr-FR" sz="2000" b="1" dirty="0">
                        <a:solidFill>
                          <a:schemeClr val="tx1"/>
                        </a:solidFill>
                        <a:effectLst/>
                        <a:latin typeface="+mj-lt"/>
                        <a:ea typeface="Times New Roman"/>
                      </a:endParaRPr>
                    </a:p>
                  </a:txBody>
                  <a:tcPr marL="50627" marR="50627" marT="0" marB="0"/>
                </a:tc>
                <a:tc>
                  <a:txBody>
                    <a:bodyPr/>
                    <a:lstStyle/>
                    <a:p>
                      <a:pPr marL="114300" marR="0" indent="-114300" algn="l" defTabSz="914400" rtl="0" eaLnBrk="1" fontAlgn="auto" latinLnBrk="0" hangingPunct="1">
                        <a:lnSpc>
                          <a:spcPct val="100000"/>
                        </a:lnSpc>
                        <a:spcBef>
                          <a:spcPts val="0"/>
                        </a:spcBef>
                        <a:spcAft>
                          <a:spcPts val="0"/>
                        </a:spcAft>
                        <a:buClrTx/>
                        <a:buSzTx/>
                        <a:buFontTx/>
                        <a:buNone/>
                        <a:tabLst/>
                        <a:defRPr/>
                      </a:pPr>
                      <a:r>
                        <a:rPr lang="en-US" sz="2000" b="1" kern="1200" baseline="0" dirty="0">
                          <a:solidFill>
                            <a:schemeClr val="tx1"/>
                          </a:solidFill>
                          <a:effectLst/>
                          <a:latin typeface="+mn-lt"/>
                          <a:ea typeface="+mn-ea"/>
                          <a:cs typeface="+mn-cs"/>
                        </a:rPr>
                        <a:t>Vs  </a:t>
                      </a:r>
                      <a:r>
                        <a:rPr lang="en-US" sz="2000" b="1" kern="1200" baseline="0" dirty="0" err="1">
                          <a:solidFill>
                            <a:schemeClr val="tx1"/>
                          </a:solidFill>
                          <a:effectLst/>
                          <a:latin typeface="+mn-lt"/>
                          <a:ea typeface="+mn-ea"/>
                          <a:cs typeface="+mn-cs"/>
                        </a:rPr>
                        <a:t>Interventionnelles</a:t>
                      </a:r>
                      <a:r>
                        <a:rPr lang="en-US" sz="2000" b="1" kern="1200" baseline="0" dirty="0">
                          <a:solidFill>
                            <a:schemeClr val="tx1"/>
                          </a:solidFill>
                          <a:effectLst/>
                          <a:latin typeface="+mn-lt"/>
                          <a:ea typeface="+mn-ea"/>
                          <a:cs typeface="+mn-cs"/>
                        </a:rPr>
                        <a:t> (</a:t>
                      </a:r>
                      <a:r>
                        <a:rPr lang="en-US" sz="2000" b="1" kern="1200" baseline="0" dirty="0" err="1">
                          <a:solidFill>
                            <a:schemeClr val="tx1"/>
                          </a:solidFill>
                          <a:effectLst/>
                          <a:latin typeface="+mn-lt"/>
                          <a:ea typeface="+mn-ea"/>
                          <a:cs typeface="+mn-cs"/>
                        </a:rPr>
                        <a:t>experimentales</a:t>
                      </a:r>
                      <a:r>
                        <a:rPr lang="en-US" sz="2000" b="1" kern="1200" baseline="0" dirty="0">
                          <a:solidFill>
                            <a:schemeClr val="tx1"/>
                          </a:solidFill>
                          <a:effectLst/>
                          <a:latin typeface="+mn-lt"/>
                          <a:ea typeface="+mn-ea"/>
                          <a:cs typeface="+mn-cs"/>
                        </a:rPr>
                        <a:t>)</a:t>
                      </a:r>
                      <a:endParaRPr lang="fr-FR" sz="2000" b="1" dirty="0">
                        <a:solidFill>
                          <a:schemeClr val="tx1"/>
                        </a:solidFill>
                        <a:effectLst/>
                        <a:latin typeface="+mj-lt"/>
                        <a:ea typeface="Times New Roman"/>
                      </a:endParaRPr>
                    </a:p>
                  </a:txBody>
                  <a:tcPr marL="50627" marR="50627" marT="0" marB="0"/>
                </a:tc>
                <a:extLst>
                  <a:ext uri="{0D108BD9-81ED-4DB2-BD59-A6C34878D82A}">
                    <a16:rowId xmlns:a16="http://schemas.microsoft.com/office/drawing/2014/main" val="10000"/>
                  </a:ext>
                </a:extLst>
              </a:tr>
              <a:tr h="304799">
                <a:tc>
                  <a:txBody>
                    <a:bodyPr/>
                    <a:lstStyle/>
                    <a:p>
                      <a:pPr marL="152400" indent="-152400">
                        <a:spcAft>
                          <a:spcPts val="0"/>
                        </a:spcAft>
                      </a:pPr>
                      <a:r>
                        <a:rPr lang="fr-FR" sz="2000" b="1" dirty="0">
                          <a:solidFill>
                            <a:schemeClr val="tx1"/>
                          </a:solidFill>
                          <a:effectLst/>
                          <a:latin typeface="+mj-lt"/>
                          <a:ea typeface="Times New Roman"/>
                        </a:rPr>
                        <a:t>Descriptives</a:t>
                      </a:r>
                    </a:p>
                  </a:txBody>
                  <a:tcPr marL="50627" marR="50627" marT="0" marB="0"/>
                </a:tc>
                <a:tc>
                  <a:txBody>
                    <a:bodyPr/>
                    <a:lstStyle/>
                    <a:p>
                      <a:pPr marL="152400" indent="-152400">
                        <a:spcAft>
                          <a:spcPts val="0"/>
                        </a:spcAft>
                      </a:pPr>
                      <a:r>
                        <a:rPr lang="fr-FR" sz="2000" b="1" kern="1200" baseline="0" dirty="0">
                          <a:solidFill>
                            <a:schemeClr val="tx1"/>
                          </a:solidFill>
                          <a:effectLst/>
                          <a:latin typeface="+mn-lt"/>
                          <a:ea typeface="Times New Roman"/>
                          <a:cs typeface="+mn-cs"/>
                        </a:rPr>
                        <a:t>Vs  Analytiques (comparatives)</a:t>
                      </a:r>
                      <a:endParaRPr lang="fr-FR" sz="2000" b="1" dirty="0">
                        <a:solidFill>
                          <a:schemeClr val="tx1"/>
                        </a:solidFill>
                        <a:effectLst/>
                        <a:latin typeface="+mj-lt"/>
                        <a:ea typeface="Times New Roman"/>
                      </a:endParaRPr>
                    </a:p>
                  </a:txBody>
                  <a:tcPr marL="50627" marR="50627" marT="0" marB="0"/>
                </a:tc>
                <a:extLst>
                  <a:ext uri="{0D108BD9-81ED-4DB2-BD59-A6C34878D82A}">
                    <a16:rowId xmlns:a16="http://schemas.microsoft.com/office/drawing/2014/main" val="10001"/>
                  </a:ext>
                </a:extLst>
              </a:tr>
              <a:tr h="470058">
                <a:tc>
                  <a:txBody>
                    <a:bodyPr/>
                    <a:lstStyle/>
                    <a:p>
                      <a:pPr marL="152400" indent="-152400">
                        <a:spcAft>
                          <a:spcPts val="0"/>
                        </a:spcAft>
                      </a:pPr>
                      <a:r>
                        <a:rPr lang="fr-FR" sz="2000" b="1" kern="1200" baseline="0" dirty="0">
                          <a:solidFill>
                            <a:schemeClr val="tx1"/>
                          </a:solidFill>
                          <a:effectLst/>
                          <a:latin typeface="+mn-lt"/>
                          <a:ea typeface="+mn-ea"/>
                          <a:cs typeface="+mn-cs"/>
                        </a:rPr>
                        <a:t>Transversales</a:t>
                      </a:r>
                      <a:endParaRPr lang="fr-FR" sz="2000" b="1" kern="1200" dirty="0">
                        <a:solidFill>
                          <a:schemeClr val="tx1"/>
                        </a:solidFill>
                        <a:effectLst/>
                        <a:latin typeface="+mj-lt"/>
                        <a:ea typeface="+mn-ea"/>
                        <a:cs typeface="+mn-cs"/>
                      </a:endParaRPr>
                    </a:p>
                  </a:txBody>
                  <a:tcPr marL="50627" marR="50627" marT="0" marB="0"/>
                </a:tc>
                <a:tc>
                  <a:txBody>
                    <a:bodyPr/>
                    <a:lstStyle/>
                    <a:p>
                      <a:pPr marL="152400" indent="-152400">
                        <a:spcAft>
                          <a:spcPts val="0"/>
                        </a:spcAft>
                      </a:pPr>
                      <a:r>
                        <a:rPr lang="fr-FR" sz="2000" b="1" kern="1200" dirty="0">
                          <a:solidFill>
                            <a:schemeClr val="tx1"/>
                          </a:solidFill>
                          <a:effectLst/>
                          <a:latin typeface="+mn-lt"/>
                          <a:ea typeface="+mn-ea"/>
                          <a:cs typeface="+mn-cs"/>
                        </a:rPr>
                        <a:t>Vs  Longitudinales</a:t>
                      </a:r>
                    </a:p>
                  </a:txBody>
                  <a:tcPr marL="50627" marR="50627" marT="0" marB="0"/>
                </a:tc>
                <a:extLst>
                  <a:ext uri="{0D108BD9-81ED-4DB2-BD59-A6C34878D82A}">
                    <a16:rowId xmlns:a16="http://schemas.microsoft.com/office/drawing/2014/main" val="10002"/>
                  </a:ext>
                </a:extLst>
              </a:tr>
            </a:tbl>
          </a:graphicData>
        </a:graphic>
      </p:graphicFrame>
      <p:pic>
        <p:nvPicPr>
          <p:cNvPr id="4" name="Son enregistré">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0585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903D0F77-59AC-4513-BE47-630119CD3F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
        <p:nvSpPr>
          <p:cNvPr id="26" name="Ellipse 25">
            <a:extLst>
              <a:ext uri="{FF2B5EF4-FFF2-40B4-BE49-F238E27FC236}">
                <a16:creationId xmlns:a16="http://schemas.microsoft.com/office/drawing/2014/main" id="{83E6F9AE-4F6E-4D6B-9B11-8F7293BB20B9}"/>
              </a:ext>
            </a:extLst>
          </p:cNvPr>
          <p:cNvSpPr/>
          <p:nvPr/>
        </p:nvSpPr>
        <p:spPr>
          <a:xfrm>
            <a:off x="1427639" y="2228665"/>
            <a:ext cx="3232864" cy="7846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A095EB61-04A1-4DB8-BC76-0698CC0A26BA}"/>
              </a:ext>
            </a:extLst>
          </p:cNvPr>
          <p:cNvSpPr/>
          <p:nvPr/>
        </p:nvSpPr>
        <p:spPr>
          <a:xfrm>
            <a:off x="3540010" y="2766357"/>
            <a:ext cx="3122238" cy="19624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1BE18360-D1F8-4AA6-80AC-871897CCB392}"/>
              </a:ext>
            </a:extLst>
          </p:cNvPr>
          <p:cNvSpPr/>
          <p:nvPr/>
        </p:nvSpPr>
        <p:spPr>
          <a:xfrm>
            <a:off x="4991903" y="5241975"/>
            <a:ext cx="1580063" cy="9233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813302"/>
      </p:ext>
    </p:extLst>
  </p:cSld>
  <p:clrMapOvr>
    <a:masterClrMapping/>
  </p:clrMapOvr>
  <p:transition spd="slow" advTm="2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txBox="1">
            <a:spLocks/>
          </p:cNvSpPr>
          <p:nvPr/>
        </p:nvSpPr>
        <p:spPr bwMode="auto">
          <a:xfrm>
            <a:off x="474192" y="18864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2. Le Type d’étude</a:t>
            </a:r>
          </a:p>
        </p:txBody>
      </p:sp>
      <p:sp>
        <p:nvSpPr>
          <p:cNvPr id="25603" name="Espace réservé du contenu 2"/>
          <p:cNvSpPr>
            <a:spLocks noGrp="1"/>
          </p:cNvSpPr>
          <p:nvPr>
            <p:ph idx="1"/>
          </p:nvPr>
        </p:nvSpPr>
        <p:spPr>
          <a:xfrm>
            <a:off x="456406" y="1527175"/>
            <a:ext cx="8229600" cy="1657350"/>
          </a:xfrm>
        </p:spPr>
        <p:txBody>
          <a:bodyPr/>
          <a:lstStyle/>
          <a:p>
            <a:r>
              <a:rPr lang="fr-FR" altLang="fr-FR" sz="2400" b="1" dirty="0">
                <a:solidFill>
                  <a:srgbClr val="000000"/>
                </a:solidFill>
              </a:rPr>
              <a:t>Il s’agit d’une étude de cohorte </a:t>
            </a:r>
          </a:p>
          <a:p>
            <a:r>
              <a:rPr lang="fr-FR" altLang="fr-FR" sz="2400" b="1" dirty="0">
                <a:solidFill>
                  <a:srgbClr val="000000"/>
                </a:solidFill>
              </a:rPr>
              <a:t>2 trucs pour reconnaitre une étude de cohorte :</a:t>
            </a:r>
          </a:p>
          <a:p>
            <a:pPr lvl="1"/>
            <a:r>
              <a:rPr lang="fr-FR" altLang="fr-FR" sz="2000" dirty="0">
                <a:solidFill>
                  <a:srgbClr val="000000"/>
                </a:solidFill>
              </a:rPr>
              <a:t>Les personnes incluses dans l’étude sont </a:t>
            </a:r>
            <a:r>
              <a:rPr lang="fr-FR" altLang="fr-FR" sz="2000" b="1" dirty="0">
                <a:solidFill>
                  <a:srgbClr val="000000"/>
                </a:solidFill>
              </a:rPr>
              <a:t>indemnes de la maladie </a:t>
            </a:r>
            <a:r>
              <a:rPr lang="fr-FR" altLang="fr-FR" sz="2000" dirty="0">
                <a:solidFill>
                  <a:srgbClr val="000000"/>
                </a:solidFill>
              </a:rPr>
              <a:t>étudiée (critère de jugement) lors de leur inclusion dans l’étude</a:t>
            </a:r>
          </a:p>
          <a:p>
            <a:pPr lvl="1"/>
            <a:r>
              <a:rPr lang="fr-FR" altLang="fr-FR" sz="2000" dirty="0">
                <a:solidFill>
                  <a:srgbClr val="000000"/>
                </a:solidFill>
              </a:rPr>
              <a:t>Elles sont suivis dans le temps ce qui signifie qu’on a </a:t>
            </a:r>
            <a:r>
              <a:rPr lang="fr-FR" altLang="fr-FR" sz="2000" b="1" dirty="0">
                <a:solidFill>
                  <a:srgbClr val="000000"/>
                </a:solidFill>
              </a:rPr>
              <a:t>au moins 2 points de recueil de données dans le temps</a:t>
            </a:r>
            <a:r>
              <a:rPr lang="fr-FR" altLang="fr-FR" sz="2000" dirty="0">
                <a:solidFill>
                  <a:srgbClr val="000000"/>
                </a:solidFill>
              </a:rPr>
              <a:t> , 1 point pour mesurer l’exposition puis plus tard 1 point pour mesurer le critère de jugement</a:t>
            </a:r>
            <a:endParaRPr lang="fr-FR" altLang="fr-FR" sz="2000" dirty="0"/>
          </a:p>
          <a:p>
            <a:r>
              <a:rPr lang="fr-FR" altLang="fr-FR" sz="2400" b="1" dirty="0">
                <a:solidFill>
                  <a:srgbClr val="000000"/>
                </a:solidFill>
              </a:rPr>
              <a:t>Ce cours traite des études de cohorte prospective</a:t>
            </a:r>
          </a:p>
          <a:p>
            <a:pPr marL="0" indent="0">
              <a:buNone/>
            </a:pPr>
            <a:r>
              <a:rPr lang="fr-FR" altLang="fr-FR" sz="2000" i="1" dirty="0">
                <a:solidFill>
                  <a:srgbClr val="000000"/>
                </a:solidFill>
              </a:rPr>
              <a:t>On parlera plus tard d’autres types de cohortes </a:t>
            </a:r>
            <a:endParaRPr lang="fr-FR" altLang="fr-FR" sz="2000" i="1" dirty="0" smtClean="0">
              <a:solidFill>
                <a:srgbClr val="000000"/>
              </a:solidFill>
            </a:endParaRPr>
          </a:p>
          <a:p>
            <a:pPr>
              <a:buFontTx/>
              <a:buChar char="-"/>
            </a:pPr>
            <a:r>
              <a:rPr lang="fr-FR" altLang="fr-FR" sz="2000" i="1" dirty="0" smtClean="0">
                <a:solidFill>
                  <a:srgbClr val="000000"/>
                </a:solidFill>
              </a:rPr>
              <a:t>les </a:t>
            </a:r>
            <a:r>
              <a:rPr lang="fr-FR" altLang="fr-FR" sz="2000" i="1" dirty="0">
                <a:solidFill>
                  <a:srgbClr val="000000"/>
                </a:solidFill>
              </a:rPr>
              <a:t>cohortes </a:t>
            </a:r>
            <a:r>
              <a:rPr lang="fr-FR" altLang="fr-FR" sz="2000" i="1" dirty="0" smtClean="0">
                <a:solidFill>
                  <a:srgbClr val="000000"/>
                </a:solidFill>
              </a:rPr>
              <a:t>historiques</a:t>
            </a:r>
            <a:r>
              <a:rPr lang="fr-FR" altLang="fr-FR" sz="2000" i="1" dirty="0">
                <a:solidFill>
                  <a:srgbClr val="000000"/>
                </a:solidFill>
              </a:rPr>
              <a:t> </a:t>
            </a:r>
            <a:r>
              <a:rPr lang="fr-FR" altLang="fr-FR" sz="2000" i="1" dirty="0" smtClean="0">
                <a:solidFill>
                  <a:srgbClr val="000000"/>
                </a:solidFill>
              </a:rPr>
              <a:t>: données collectées antérieurement </a:t>
            </a:r>
            <a:endParaRPr lang="fr-FR" altLang="fr-FR" sz="2000" i="1" dirty="0" smtClean="0">
              <a:solidFill>
                <a:srgbClr val="000000"/>
              </a:solidFill>
            </a:endParaRPr>
          </a:p>
          <a:p>
            <a:pPr>
              <a:buFontTx/>
              <a:buChar char="-"/>
            </a:pPr>
            <a:r>
              <a:rPr lang="fr-FR" altLang="fr-FR" sz="2000" i="1" dirty="0" smtClean="0">
                <a:solidFill>
                  <a:srgbClr val="000000"/>
                </a:solidFill>
              </a:rPr>
              <a:t>les </a:t>
            </a:r>
            <a:r>
              <a:rPr lang="fr-FR" altLang="fr-FR" sz="2000" i="1" dirty="0">
                <a:solidFill>
                  <a:srgbClr val="000000"/>
                </a:solidFill>
              </a:rPr>
              <a:t>cohortes avec groupe de comparaison externe </a:t>
            </a:r>
            <a:endParaRPr lang="fr-FR" altLang="fr-FR" sz="2000" i="1" dirty="0">
              <a:solidFill>
                <a:srgbClr val="000000"/>
              </a:solidFill>
            </a:endParaRPr>
          </a:p>
          <a:p>
            <a:pPr marL="0" indent="0">
              <a:buNone/>
            </a:pPr>
            <a:r>
              <a:rPr lang="fr-FR" altLang="fr-FR" sz="2000" i="1" dirty="0" smtClean="0">
                <a:solidFill>
                  <a:srgbClr val="000000"/>
                </a:solidFill>
              </a:rPr>
              <a:t>-  </a:t>
            </a:r>
            <a:r>
              <a:rPr lang="fr-FR" altLang="fr-FR" sz="2000" i="1" dirty="0">
                <a:solidFill>
                  <a:srgbClr val="000000"/>
                </a:solidFill>
              </a:rPr>
              <a:t>les cohortes à visée pronostique</a:t>
            </a:r>
          </a:p>
        </p:txBody>
      </p:sp>
      <p:sp>
        <p:nvSpPr>
          <p:cNvPr id="2" name="Espace réservé du numéro de diapositive 1">
            <a:extLst>
              <a:ext uri="{FF2B5EF4-FFF2-40B4-BE49-F238E27FC236}">
                <a16:creationId xmlns:a16="http://schemas.microsoft.com/office/drawing/2014/main" id="{F3F1A7EE-7E8B-4551-B204-26C3BE0A680F}"/>
              </a:ext>
            </a:extLst>
          </p:cNvPr>
          <p:cNvSpPr>
            <a:spLocks noGrp="1"/>
          </p:cNvSpPr>
          <p:nvPr>
            <p:ph type="sldNum" sz="quarter" idx="12"/>
          </p:nvPr>
        </p:nvSpPr>
        <p:spPr>
          <a:xfrm>
            <a:off x="8316416" y="6434596"/>
            <a:ext cx="2133600" cy="365125"/>
          </a:xfrm>
        </p:spPr>
        <p:txBody>
          <a:bodyPr/>
          <a:lstStyle/>
          <a:p>
            <a:pPr>
              <a:defRPr/>
            </a:pPr>
            <a:fld id="{5B83D243-C88B-4248-BC22-037D82126A6D}" type="slidenum">
              <a:rPr lang="fr-FR" altLang="fr-FR" smtClean="0"/>
              <a:pPr>
                <a:defRPr/>
              </a:pPr>
              <a:t>14</a:t>
            </a:fld>
            <a:endParaRPr lang="fr-FR" altLang="fr-FR" dirty="0"/>
          </a:p>
        </p:txBody>
      </p:sp>
      <p:sp>
        <p:nvSpPr>
          <p:cNvPr id="7" name="Organigramme : Bande perforée 6">
            <a:extLst>
              <a:ext uri="{FF2B5EF4-FFF2-40B4-BE49-F238E27FC236}">
                <a16:creationId xmlns:a16="http://schemas.microsoft.com/office/drawing/2014/main" id="{28EE7156-CF12-4B6B-B2C1-9BDB91246773}"/>
              </a:ext>
            </a:extLst>
          </p:cNvPr>
          <p:cNvSpPr/>
          <p:nvPr/>
        </p:nvSpPr>
        <p:spPr>
          <a:xfrm>
            <a:off x="0" y="79375"/>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pic>
        <p:nvPicPr>
          <p:cNvPr id="4" name="Son enregistré">
            <a:hlinkClick r:id="" action="ppaction://media"/>
            <a:extLst>
              <a:ext uri="{FF2B5EF4-FFF2-40B4-BE49-F238E27FC236}">
                <a16:creationId xmlns:a16="http://schemas.microsoft.com/office/drawing/2014/main" id="{DD272A83-42C5-4039-846F-FE80462336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8318" y="3184525"/>
            <a:ext cx="487363" cy="487363"/>
          </a:xfrm>
          <a:prstGeom prst="rect">
            <a:avLst/>
          </a:prstGeom>
        </p:spPr>
      </p:pic>
    </p:spTree>
    <p:extLst>
      <p:ext uri="{BB962C8B-B14F-4D97-AF65-F5344CB8AC3E}">
        <p14:creationId xmlns:p14="http://schemas.microsoft.com/office/powerpoint/2010/main" val="1791160875"/>
      </p:ext>
    </p:extLst>
  </p:cSld>
  <p:clrMapOvr>
    <a:masterClrMapping/>
  </p:clrMapOvr>
  <p:transition spd="slow" advTm="3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ccolade ouvrante 26"/>
          <p:cNvSpPr/>
          <p:nvPr/>
        </p:nvSpPr>
        <p:spPr>
          <a:xfrm rot="5400000">
            <a:off x="1285875" y="785813"/>
            <a:ext cx="285750" cy="22860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2552" name="ZoneTexte 27"/>
          <p:cNvSpPr txBox="1">
            <a:spLocks noChangeArrowheads="1"/>
          </p:cNvSpPr>
          <p:nvPr/>
        </p:nvSpPr>
        <p:spPr bwMode="auto">
          <a:xfrm>
            <a:off x="214313" y="857250"/>
            <a:ext cx="2301875" cy="461963"/>
          </a:xfrm>
          <a:prstGeom prst="rect">
            <a:avLst/>
          </a:prstGeom>
          <a:noFill/>
          <a:ln w="9525">
            <a:solidFill>
              <a:schemeClr val="accent1">
                <a:shade val="95000"/>
                <a:satMod val="105000"/>
              </a:schemeClr>
            </a:solidFill>
            <a:miter lim="800000"/>
            <a:headEnd/>
            <a:tailEnd/>
          </a:ln>
        </p:spPr>
        <p:txBody>
          <a:bodyPr wrap="none">
            <a:spAutoFit/>
          </a:bodyPr>
          <a:lstStyle/>
          <a:p>
            <a:pPr>
              <a:defRPr/>
            </a:pPr>
            <a:r>
              <a:rPr lang="fr-FR" b="1" dirty="0">
                <a:latin typeface="+mn-lt"/>
              </a:rPr>
              <a:t>Début inclusions</a:t>
            </a:r>
          </a:p>
        </p:txBody>
      </p:sp>
      <p:cxnSp>
        <p:nvCxnSpPr>
          <p:cNvPr id="32" name="Connecteur droit 31"/>
          <p:cNvCxnSpPr/>
          <p:nvPr/>
        </p:nvCxnSpPr>
        <p:spPr>
          <a:xfrm rot="5400000">
            <a:off x="465137" y="4249739"/>
            <a:ext cx="4214813"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3557" name="Rectangle 24"/>
          <p:cNvSpPr>
            <a:spLocks noChangeArrowheads="1"/>
          </p:cNvSpPr>
          <p:nvPr/>
        </p:nvSpPr>
        <p:spPr bwMode="auto">
          <a:xfrm>
            <a:off x="714375" y="214313"/>
            <a:ext cx="7500938" cy="461962"/>
          </a:xfrm>
          <a:prstGeom prst="rect">
            <a:avLst/>
          </a:prstGeom>
          <a:noFill/>
          <a:ln w="9525">
            <a:solidFill>
              <a:schemeClr val="accent1"/>
            </a:solidFill>
            <a:miter lim="800000"/>
            <a:headEnd/>
            <a:tailEnd/>
          </a:ln>
        </p:spPr>
        <p:txBody>
          <a:bodyPr>
            <a:spAutoFit/>
          </a:bodyPr>
          <a:lstStyle/>
          <a:p>
            <a:pPr algn="ctr">
              <a:defRPr/>
            </a:pPr>
            <a:r>
              <a:rPr lang="fr-FR" b="1" dirty="0">
                <a:solidFill>
                  <a:prstClr val="black"/>
                </a:solidFill>
                <a:latin typeface="Calibri"/>
                <a:cs typeface="Tahoma" pitchFamily="34" charset="0"/>
              </a:rPr>
              <a:t>Etude de Cohorte analytique</a:t>
            </a:r>
            <a:endParaRPr lang="fr-FR" b="1" dirty="0">
              <a:latin typeface="+mn-lt"/>
            </a:endParaRPr>
          </a:p>
        </p:txBody>
      </p:sp>
      <p:cxnSp>
        <p:nvCxnSpPr>
          <p:cNvPr id="43" name="Connecteur droit avec flèche 42"/>
          <p:cNvCxnSpPr>
            <a:cxnSpLocks noChangeShapeType="1"/>
          </p:cNvCxnSpPr>
          <p:nvPr/>
        </p:nvCxnSpPr>
        <p:spPr bwMode="auto">
          <a:xfrm rot="5400000">
            <a:off x="794" y="1642269"/>
            <a:ext cx="571500" cy="1588"/>
          </a:xfrm>
          <a:prstGeom prst="straightConnector1">
            <a:avLst/>
          </a:prstGeom>
          <a:noFill/>
          <a:ln w="38100">
            <a:solidFill>
              <a:schemeClr val="accent1"/>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77" name="Connecteur droit avec flèche 76"/>
          <p:cNvCxnSpPr>
            <a:cxnSpLocks noChangeShapeType="1"/>
          </p:cNvCxnSpPr>
          <p:nvPr/>
        </p:nvCxnSpPr>
        <p:spPr bwMode="auto">
          <a:xfrm rot="5400000">
            <a:off x="2270919" y="1794669"/>
            <a:ext cx="571500" cy="1588"/>
          </a:xfrm>
          <a:prstGeom prst="straightConnector1">
            <a:avLst/>
          </a:prstGeom>
          <a:noFill/>
          <a:ln w="38100">
            <a:solidFill>
              <a:schemeClr val="accent1"/>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76" name="ZoneTexte 27"/>
          <p:cNvSpPr txBox="1">
            <a:spLocks noChangeArrowheads="1"/>
          </p:cNvSpPr>
          <p:nvPr/>
        </p:nvSpPr>
        <p:spPr bwMode="auto">
          <a:xfrm>
            <a:off x="1693863" y="1239838"/>
            <a:ext cx="1897062" cy="460375"/>
          </a:xfrm>
          <a:prstGeom prst="rect">
            <a:avLst/>
          </a:prstGeom>
          <a:solidFill>
            <a:schemeClr val="bg1"/>
          </a:solidFill>
          <a:ln w="9525">
            <a:solidFill>
              <a:schemeClr val="accent1">
                <a:shade val="95000"/>
                <a:satMod val="105000"/>
              </a:schemeClr>
            </a:solidFill>
            <a:miter lim="800000"/>
            <a:headEnd/>
            <a:tailEnd/>
          </a:ln>
        </p:spPr>
        <p:txBody>
          <a:bodyPr wrap="none">
            <a:spAutoFit/>
          </a:bodyPr>
          <a:lstStyle/>
          <a:p>
            <a:pPr>
              <a:defRPr/>
            </a:pPr>
            <a:r>
              <a:rPr lang="fr-FR" b="1" dirty="0">
                <a:latin typeface="+mn-lt"/>
              </a:rPr>
              <a:t>Fin inclusions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15</a:t>
            </a:fld>
            <a:endParaRPr lang="fr-FR" altLang="fr-FR"/>
          </a:p>
        </p:txBody>
      </p:sp>
      <p:sp>
        <p:nvSpPr>
          <p:cNvPr id="3" name="Rectangle 2">
            <a:extLst>
              <a:ext uri="{FF2B5EF4-FFF2-40B4-BE49-F238E27FC236}">
                <a16:creationId xmlns:a16="http://schemas.microsoft.com/office/drawing/2014/main" id="{104FA286-B441-40A3-92D2-34E6CEECFD14}"/>
              </a:ext>
            </a:extLst>
          </p:cNvPr>
          <p:cNvSpPr/>
          <p:nvPr/>
        </p:nvSpPr>
        <p:spPr>
          <a:xfrm>
            <a:off x="0" y="6380170"/>
            <a:ext cx="779757" cy="371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1752" name="Groupe 75"/>
          <p:cNvGrpSpPr>
            <a:grpSpLocks/>
          </p:cNvGrpSpPr>
          <p:nvPr/>
        </p:nvGrpSpPr>
        <p:grpSpPr bwMode="auto">
          <a:xfrm>
            <a:off x="179512" y="2107828"/>
            <a:ext cx="2482850" cy="4857750"/>
            <a:chOff x="214282" y="2000240"/>
            <a:chExt cx="2482151" cy="4857760"/>
          </a:xfrm>
        </p:grpSpPr>
        <p:pic>
          <p:nvPicPr>
            <p:cNvPr id="4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14282" y="2428868"/>
              <a:ext cx="767639" cy="543647"/>
            </a:xfrm>
            <a:prstGeom prst="rect">
              <a:avLst/>
            </a:prstGeom>
            <a:noFill/>
          </p:spPr>
        </p:pic>
        <p:pic>
          <p:nvPicPr>
            <p:cNvPr id="4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2928934"/>
              <a:ext cx="767639" cy="543647"/>
            </a:xfrm>
            <a:prstGeom prst="rect">
              <a:avLst/>
            </a:prstGeom>
            <a:noFill/>
          </p:spPr>
        </p:pic>
        <p:pic>
          <p:nvPicPr>
            <p:cNvPr id="4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071538" y="2214554"/>
              <a:ext cx="767639" cy="543647"/>
            </a:xfrm>
            <a:prstGeom prst="rect">
              <a:avLst/>
            </a:prstGeom>
            <a:noFill/>
          </p:spPr>
        </p:pic>
        <p:pic>
          <p:nvPicPr>
            <p:cNvPr id="4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285852" y="6314353"/>
              <a:ext cx="767639" cy="543647"/>
            </a:xfrm>
            <a:prstGeom prst="rect">
              <a:avLst/>
            </a:prstGeom>
            <a:noFill/>
          </p:spPr>
        </p:pic>
        <p:pic>
          <p:nvPicPr>
            <p:cNvPr id="4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3714752"/>
              <a:ext cx="767639" cy="543647"/>
            </a:xfrm>
            <a:prstGeom prst="rect">
              <a:avLst/>
            </a:prstGeom>
            <a:noFill/>
          </p:spPr>
        </p:pic>
        <p:pic>
          <p:nvPicPr>
            <p:cNvPr id="5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357290" y="4214818"/>
              <a:ext cx="767639" cy="543647"/>
            </a:xfrm>
            <a:prstGeom prst="rect">
              <a:avLst/>
            </a:prstGeom>
            <a:noFill/>
          </p:spPr>
        </p:pic>
        <p:pic>
          <p:nvPicPr>
            <p:cNvPr id="5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58" y="4786322"/>
              <a:ext cx="767639" cy="543647"/>
            </a:xfrm>
            <a:prstGeom prst="rect">
              <a:avLst/>
            </a:prstGeom>
            <a:noFill/>
          </p:spPr>
        </p:pic>
        <p:pic>
          <p:nvPicPr>
            <p:cNvPr id="5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85918" y="2000240"/>
              <a:ext cx="767639" cy="543647"/>
            </a:xfrm>
            <a:prstGeom prst="rect">
              <a:avLst/>
            </a:prstGeom>
            <a:noFill/>
          </p:spPr>
        </p:pic>
        <p:pic>
          <p:nvPicPr>
            <p:cNvPr id="5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5500702"/>
              <a:ext cx="767639" cy="543647"/>
            </a:xfrm>
            <a:prstGeom prst="rect">
              <a:avLst/>
            </a:prstGeom>
            <a:noFill/>
          </p:spPr>
        </p:pic>
        <p:pic>
          <p:nvPicPr>
            <p:cNvPr id="5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285852" y="5857892"/>
              <a:ext cx="767639" cy="543647"/>
            </a:xfrm>
            <a:prstGeom prst="rect">
              <a:avLst/>
            </a:prstGeom>
            <a:noFill/>
          </p:spPr>
        </p:pic>
        <p:pic>
          <p:nvPicPr>
            <p:cNvPr id="5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928662" y="5357826"/>
              <a:ext cx="767639" cy="543647"/>
            </a:xfrm>
            <a:prstGeom prst="rect">
              <a:avLst/>
            </a:prstGeom>
            <a:noFill/>
          </p:spPr>
        </p:pic>
        <p:pic>
          <p:nvPicPr>
            <p:cNvPr id="5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500166" y="4643446"/>
              <a:ext cx="767639" cy="543647"/>
            </a:xfrm>
            <a:prstGeom prst="rect">
              <a:avLst/>
            </a:prstGeom>
            <a:noFill/>
          </p:spPr>
        </p:pic>
        <p:pic>
          <p:nvPicPr>
            <p:cNvPr id="5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14480" y="3429000"/>
              <a:ext cx="767639" cy="543647"/>
            </a:xfrm>
            <a:prstGeom prst="rect">
              <a:avLst/>
            </a:prstGeom>
            <a:noFill/>
          </p:spPr>
        </p:pic>
        <p:pic>
          <p:nvPicPr>
            <p:cNvPr id="5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85918" y="5500702"/>
              <a:ext cx="767639" cy="543647"/>
            </a:xfrm>
            <a:prstGeom prst="rect">
              <a:avLst/>
            </a:prstGeom>
            <a:noFill/>
          </p:spPr>
        </p:pic>
        <p:pic>
          <p:nvPicPr>
            <p:cNvPr id="5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00034" y="2000240"/>
              <a:ext cx="767639" cy="543647"/>
            </a:xfrm>
            <a:prstGeom prst="rect">
              <a:avLst/>
            </a:prstGeom>
            <a:noFill/>
          </p:spPr>
        </p:pic>
        <p:pic>
          <p:nvPicPr>
            <p:cNvPr id="6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142976" y="2071678"/>
              <a:ext cx="767639" cy="543647"/>
            </a:xfrm>
            <a:prstGeom prst="rect">
              <a:avLst/>
            </a:prstGeom>
            <a:noFill/>
          </p:spPr>
        </p:pic>
        <p:pic>
          <p:nvPicPr>
            <p:cNvPr id="6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285852" y="2928934"/>
              <a:ext cx="767639" cy="543647"/>
            </a:xfrm>
            <a:prstGeom prst="rect">
              <a:avLst/>
            </a:prstGeom>
            <a:noFill/>
          </p:spPr>
        </p:pic>
        <p:pic>
          <p:nvPicPr>
            <p:cNvPr id="6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71472" y="3429000"/>
              <a:ext cx="767639" cy="543647"/>
            </a:xfrm>
            <a:prstGeom prst="rect">
              <a:avLst/>
            </a:prstGeom>
            <a:noFill/>
          </p:spPr>
        </p:pic>
        <p:pic>
          <p:nvPicPr>
            <p:cNvPr id="6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58" y="2214554"/>
              <a:ext cx="767639" cy="543647"/>
            </a:xfrm>
            <a:prstGeom prst="rect">
              <a:avLst/>
            </a:prstGeom>
            <a:noFill/>
          </p:spPr>
        </p:pic>
        <p:pic>
          <p:nvPicPr>
            <p:cNvPr id="6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09558" y="2366954"/>
              <a:ext cx="767639" cy="543647"/>
            </a:xfrm>
            <a:prstGeom prst="rect">
              <a:avLst/>
            </a:prstGeom>
            <a:noFill/>
          </p:spPr>
        </p:pic>
        <p:pic>
          <p:nvPicPr>
            <p:cNvPr id="6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85720" y="2071678"/>
              <a:ext cx="767639" cy="543647"/>
            </a:xfrm>
            <a:prstGeom prst="rect">
              <a:avLst/>
            </a:prstGeom>
            <a:noFill/>
          </p:spPr>
        </p:pic>
        <p:pic>
          <p:nvPicPr>
            <p:cNvPr id="6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814358" y="2671754"/>
              <a:ext cx="767639" cy="543647"/>
            </a:xfrm>
            <a:prstGeom prst="rect">
              <a:avLst/>
            </a:prstGeom>
            <a:noFill/>
          </p:spPr>
        </p:pic>
        <p:pic>
          <p:nvPicPr>
            <p:cNvPr id="6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00034" y="2786058"/>
              <a:ext cx="767639" cy="543647"/>
            </a:xfrm>
            <a:prstGeom prst="rect">
              <a:avLst/>
            </a:prstGeom>
            <a:noFill/>
          </p:spPr>
        </p:pic>
        <p:pic>
          <p:nvPicPr>
            <p:cNvPr id="6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500166" y="2714620"/>
              <a:ext cx="767639" cy="543647"/>
            </a:xfrm>
            <a:prstGeom prst="rect">
              <a:avLst/>
            </a:prstGeom>
            <a:noFill/>
          </p:spPr>
        </p:pic>
        <p:pic>
          <p:nvPicPr>
            <p:cNvPr id="6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14480" y="4000504"/>
              <a:ext cx="767639" cy="543647"/>
            </a:xfrm>
            <a:prstGeom prst="rect">
              <a:avLst/>
            </a:prstGeom>
            <a:noFill/>
          </p:spPr>
        </p:pic>
        <p:pic>
          <p:nvPicPr>
            <p:cNvPr id="7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3357562"/>
              <a:ext cx="767639" cy="543647"/>
            </a:xfrm>
            <a:prstGeom prst="rect">
              <a:avLst/>
            </a:prstGeom>
            <a:noFill/>
          </p:spPr>
        </p:pic>
        <p:pic>
          <p:nvPicPr>
            <p:cNvPr id="7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58" y="4214818"/>
              <a:ext cx="767639" cy="543647"/>
            </a:xfrm>
            <a:prstGeom prst="rect">
              <a:avLst/>
            </a:prstGeom>
            <a:noFill/>
          </p:spPr>
        </p:pic>
        <p:pic>
          <p:nvPicPr>
            <p:cNvPr id="7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642910" y="6000768"/>
              <a:ext cx="767639" cy="543647"/>
            </a:xfrm>
            <a:prstGeom prst="rect">
              <a:avLst/>
            </a:prstGeom>
            <a:noFill/>
          </p:spPr>
        </p:pic>
        <p:pic>
          <p:nvPicPr>
            <p:cNvPr id="7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000100" y="4929198"/>
              <a:ext cx="767639" cy="543647"/>
            </a:xfrm>
            <a:prstGeom prst="rect">
              <a:avLst/>
            </a:prstGeom>
            <a:noFill/>
          </p:spPr>
        </p:pic>
        <p:pic>
          <p:nvPicPr>
            <p:cNvPr id="7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357290" y="4143380"/>
              <a:ext cx="767639" cy="543647"/>
            </a:xfrm>
            <a:prstGeom prst="rect">
              <a:avLst/>
            </a:prstGeom>
            <a:noFill/>
          </p:spPr>
        </p:pic>
        <p:pic>
          <p:nvPicPr>
            <p:cNvPr id="7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928794" y="5000636"/>
              <a:ext cx="767639" cy="543647"/>
            </a:xfrm>
            <a:prstGeom prst="rect">
              <a:avLst/>
            </a:prstGeom>
            <a:noFill/>
          </p:spPr>
        </p:pic>
      </p:grpSp>
      <p:grpSp>
        <p:nvGrpSpPr>
          <p:cNvPr id="31753" name="Groupe 41"/>
          <p:cNvGrpSpPr>
            <a:grpSpLocks/>
          </p:cNvGrpSpPr>
          <p:nvPr/>
        </p:nvGrpSpPr>
        <p:grpSpPr bwMode="auto">
          <a:xfrm>
            <a:off x="928688" y="2571750"/>
            <a:ext cx="1638300" cy="3000375"/>
            <a:chOff x="2830940" y="2095366"/>
            <a:chExt cx="2561845" cy="4645007"/>
          </a:xfrm>
        </p:grpSpPr>
        <p:pic>
          <p:nvPicPr>
            <p:cNvPr id="28"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2830940" y="4966079"/>
              <a:ext cx="997238" cy="706250"/>
            </a:xfrm>
            <a:prstGeom prst="rect">
              <a:avLst/>
            </a:prstGeom>
            <a:noFill/>
          </p:spPr>
        </p:pic>
        <p:pic>
          <p:nvPicPr>
            <p:cNvPr id="29"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3277971" y="3201321"/>
              <a:ext cx="997237" cy="706250"/>
            </a:xfrm>
            <a:prstGeom prst="rect">
              <a:avLst/>
            </a:prstGeom>
            <a:noFill/>
          </p:spPr>
        </p:pic>
        <p:pic>
          <p:nvPicPr>
            <p:cNvPr id="30"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4395548" y="2095366"/>
              <a:ext cx="997237" cy="706252"/>
            </a:xfrm>
            <a:prstGeom prst="rect">
              <a:avLst/>
            </a:prstGeom>
            <a:noFill/>
          </p:spPr>
        </p:pic>
        <p:pic>
          <p:nvPicPr>
            <p:cNvPr id="33"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3277971" y="4086085"/>
              <a:ext cx="997237" cy="706252"/>
            </a:xfrm>
            <a:prstGeom prst="rect">
              <a:avLst/>
            </a:prstGeom>
            <a:noFill/>
          </p:spPr>
        </p:pic>
        <p:pic>
          <p:nvPicPr>
            <p:cNvPr id="34"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3984684" y="6034121"/>
              <a:ext cx="997238" cy="706252"/>
            </a:xfrm>
            <a:prstGeom prst="rect">
              <a:avLst/>
            </a:prstGeom>
            <a:noFill/>
          </p:spPr>
        </p:pic>
      </p:grpSp>
      <p:cxnSp>
        <p:nvCxnSpPr>
          <p:cNvPr id="44" name="Connecteur droit 43"/>
          <p:cNvCxnSpPr/>
          <p:nvPr/>
        </p:nvCxnSpPr>
        <p:spPr>
          <a:xfrm rot="16200000" flipH="1">
            <a:off x="-1821656" y="4250531"/>
            <a:ext cx="4286250" cy="714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ccolade ouvrante 26"/>
          <p:cNvSpPr/>
          <p:nvPr/>
        </p:nvSpPr>
        <p:spPr>
          <a:xfrm rot="5400000">
            <a:off x="1285875" y="785813"/>
            <a:ext cx="285750" cy="22860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32" name="Connecteur droit 31"/>
          <p:cNvCxnSpPr/>
          <p:nvPr/>
        </p:nvCxnSpPr>
        <p:spPr>
          <a:xfrm rot="5400000">
            <a:off x="465137" y="4249738"/>
            <a:ext cx="4214813"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80" name="Accolade ouvrante 79"/>
          <p:cNvSpPr/>
          <p:nvPr/>
        </p:nvSpPr>
        <p:spPr>
          <a:xfrm rot="5400000">
            <a:off x="4595813" y="-2673350"/>
            <a:ext cx="139700" cy="845502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81" name="ZoneTexte 27"/>
          <p:cNvSpPr txBox="1">
            <a:spLocks noChangeArrowheads="1"/>
          </p:cNvSpPr>
          <p:nvPr/>
        </p:nvSpPr>
        <p:spPr bwMode="auto">
          <a:xfrm>
            <a:off x="3716338" y="892175"/>
            <a:ext cx="2332037" cy="460375"/>
          </a:xfrm>
          <a:prstGeom prst="rect">
            <a:avLst/>
          </a:prstGeom>
          <a:solidFill>
            <a:schemeClr val="bg1"/>
          </a:solidFill>
          <a:ln w="9525">
            <a:solidFill>
              <a:schemeClr val="accent1">
                <a:shade val="95000"/>
                <a:satMod val="105000"/>
              </a:schemeClr>
            </a:solidFill>
            <a:miter lim="800000"/>
            <a:headEnd/>
            <a:tailEnd/>
          </a:ln>
        </p:spPr>
        <p:txBody>
          <a:bodyPr wrap="none">
            <a:spAutoFit/>
          </a:bodyPr>
          <a:lstStyle/>
          <a:p>
            <a:pPr>
              <a:defRPr/>
            </a:pPr>
            <a:r>
              <a:rPr lang="fr-FR" b="1" dirty="0">
                <a:latin typeface="+mn-lt"/>
              </a:rPr>
              <a:t>Suivi des enfants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16</a:t>
            </a:fld>
            <a:endParaRPr lang="fr-FR" altLang="fr-FR"/>
          </a:p>
        </p:txBody>
      </p:sp>
      <p:sp>
        <p:nvSpPr>
          <p:cNvPr id="76" name="Rectangle 75">
            <a:extLst>
              <a:ext uri="{FF2B5EF4-FFF2-40B4-BE49-F238E27FC236}">
                <a16:creationId xmlns:a16="http://schemas.microsoft.com/office/drawing/2014/main" id="{F6A8B362-5823-4827-89A1-9FB88196966C}"/>
              </a:ext>
            </a:extLst>
          </p:cNvPr>
          <p:cNvSpPr/>
          <p:nvPr/>
        </p:nvSpPr>
        <p:spPr>
          <a:xfrm>
            <a:off x="0" y="5572126"/>
            <a:ext cx="1662567" cy="1170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2773" name="Groupe 75"/>
          <p:cNvGrpSpPr>
            <a:grpSpLocks/>
          </p:cNvGrpSpPr>
          <p:nvPr/>
        </p:nvGrpSpPr>
        <p:grpSpPr bwMode="auto">
          <a:xfrm>
            <a:off x="1143000" y="2000250"/>
            <a:ext cx="2482850" cy="4857750"/>
            <a:chOff x="214282" y="2000240"/>
            <a:chExt cx="2482151" cy="4857760"/>
          </a:xfrm>
        </p:grpSpPr>
        <p:pic>
          <p:nvPicPr>
            <p:cNvPr id="4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14282" y="2428868"/>
              <a:ext cx="767639" cy="543647"/>
            </a:xfrm>
            <a:prstGeom prst="rect">
              <a:avLst/>
            </a:prstGeom>
            <a:noFill/>
          </p:spPr>
        </p:pic>
        <p:pic>
          <p:nvPicPr>
            <p:cNvPr id="4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2928934"/>
              <a:ext cx="767639" cy="543647"/>
            </a:xfrm>
            <a:prstGeom prst="rect">
              <a:avLst/>
            </a:prstGeom>
            <a:noFill/>
          </p:spPr>
        </p:pic>
        <p:pic>
          <p:nvPicPr>
            <p:cNvPr id="4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071538" y="2214554"/>
              <a:ext cx="767639" cy="543647"/>
            </a:xfrm>
            <a:prstGeom prst="rect">
              <a:avLst/>
            </a:prstGeom>
            <a:noFill/>
          </p:spPr>
        </p:pic>
        <p:pic>
          <p:nvPicPr>
            <p:cNvPr id="4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285852" y="6314353"/>
              <a:ext cx="767639" cy="543647"/>
            </a:xfrm>
            <a:prstGeom prst="rect">
              <a:avLst/>
            </a:prstGeom>
            <a:noFill/>
          </p:spPr>
        </p:pic>
        <p:pic>
          <p:nvPicPr>
            <p:cNvPr id="4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3714752"/>
              <a:ext cx="767639" cy="543647"/>
            </a:xfrm>
            <a:prstGeom prst="rect">
              <a:avLst/>
            </a:prstGeom>
            <a:noFill/>
          </p:spPr>
        </p:pic>
        <p:pic>
          <p:nvPicPr>
            <p:cNvPr id="5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357290" y="4214818"/>
              <a:ext cx="767639" cy="543647"/>
            </a:xfrm>
            <a:prstGeom prst="rect">
              <a:avLst/>
            </a:prstGeom>
            <a:noFill/>
          </p:spPr>
        </p:pic>
        <p:pic>
          <p:nvPicPr>
            <p:cNvPr id="5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58" y="4786322"/>
              <a:ext cx="767639" cy="543647"/>
            </a:xfrm>
            <a:prstGeom prst="rect">
              <a:avLst/>
            </a:prstGeom>
            <a:noFill/>
          </p:spPr>
        </p:pic>
        <p:pic>
          <p:nvPicPr>
            <p:cNvPr id="5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85918" y="2000240"/>
              <a:ext cx="767639" cy="543647"/>
            </a:xfrm>
            <a:prstGeom prst="rect">
              <a:avLst/>
            </a:prstGeom>
            <a:noFill/>
          </p:spPr>
        </p:pic>
        <p:pic>
          <p:nvPicPr>
            <p:cNvPr id="5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5500702"/>
              <a:ext cx="767639" cy="543647"/>
            </a:xfrm>
            <a:prstGeom prst="rect">
              <a:avLst/>
            </a:prstGeom>
            <a:noFill/>
          </p:spPr>
        </p:pic>
        <p:pic>
          <p:nvPicPr>
            <p:cNvPr id="5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285852" y="5857892"/>
              <a:ext cx="767639" cy="543647"/>
            </a:xfrm>
            <a:prstGeom prst="rect">
              <a:avLst/>
            </a:prstGeom>
            <a:noFill/>
          </p:spPr>
        </p:pic>
        <p:pic>
          <p:nvPicPr>
            <p:cNvPr id="5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928662" y="5357826"/>
              <a:ext cx="767639" cy="543647"/>
            </a:xfrm>
            <a:prstGeom prst="rect">
              <a:avLst/>
            </a:prstGeom>
            <a:noFill/>
          </p:spPr>
        </p:pic>
        <p:pic>
          <p:nvPicPr>
            <p:cNvPr id="5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500166" y="4643446"/>
              <a:ext cx="767639" cy="543647"/>
            </a:xfrm>
            <a:prstGeom prst="rect">
              <a:avLst/>
            </a:prstGeom>
            <a:noFill/>
          </p:spPr>
        </p:pic>
        <p:pic>
          <p:nvPicPr>
            <p:cNvPr id="5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14480" y="3429000"/>
              <a:ext cx="767639" cy="543647"/>
            </a:xfrm>
            <a:prstGeom prst="rect">
              <a:avLst/>
            </a:prstGeom>
            <a:noFill/>
          </p:spPr>
        </p:pic>
        <p:pic>
          <p:nvPicPr>
            <p:cNvPr id="5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85918" y="5500702"/>
              <a:ext cx="767639" cy="543647"/>
            </a:xfrm>
            <a:prstGeom prst="rect">
              <a:avLst/>
            </a:prstGeom>
            <a:noFill/>
          </p:spPr>
        </p:pic>
        <p:pic>
          <p:nvPicPr>
            <p:cNvPr id="5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00034" y="2000240"/>
              <a:ext cx="767639" cy="543647"/>
            </a:xfrm>
            <a:prstGeom prst="rect">
              <a:avLst/>
            </a:prstGeom>
            <a:noFill/>
          </p:spPr>
        </p:pic>
        <p:pic>
          <p:nvPicPr>
            <p:cNvPr id="6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142976" y="2071678"/>
              <a:ext cx="767639" cy="543647"/>
            </a:xfrm>
            <a:prstGeom prst="rect">
              <a:avLst/>
            </a:prstGeom>
            <a:noFill/>
          </p:spPr>
        </p:pic>
        <p:pic>
          <p:nvPicPr>
            <p:cNvPr id="6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285852" y="2928934"/>
              <a:ext cx="767639" cy="543647"/>
            </a:xfrm>
            <a:prstGeom prst="rect">
              <a:avLst/>
            </a:prstGeom>
            <a:noFill/>
          </p:spPr>
        </p:pic>
        <p:pic>
          <p:nvPicPr>
            <p:cNvPr id="6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71472" y="3429000"/>
              <a:ext cx="767639" cy="543647"/>
            </a:xfrm>
            <a:prstGeom prst="rect">
              <a:avLst/>
            </a:prstGeom>
            <a:noFill/>
          </p:spPr>
        </p:pic>
        <p:pic>
          <p:nvPicPr>
            <p:cNvPr id="6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58" y="2214554"/>
              <a:ext cx="767639" cy="543647"/>
            </a:xfrm>
            <a:prstGeom prst="rect">
              <a:avLst/>
            </a:prstGeom>
            <a:noFill/>
          </p:spPr>
        </p:pic>
        <p:pic>
          <p:nvPicPr>
            <p:cNvPr id="6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09558" y="2366954"/>
              <a:ext cx="767639" cy="543647"/>
            </a:xfrm>
            <a:prstGeom prst="rect">
              <a:avLst/>
            </a:prstGeom>
            <a:noFill/>
          </p:spPr>
        </p:pic>
        <p:pic>
          <p:nvPicPr>
            <p:cNvPr id="6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85720" y="2071678"/>
              <a:ext cx="767639" cy="543647"/>
            </a:xfrm>
            <a:prstGeom prst="rect">
              <a:avLst/>
            </a:prstGeom>
            <a:noFill/>
          </p:spPr>
        </p:pic>
        <p:pic>
          <p:nvPicPr>
            <p:cNvPr id="6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814358" y="2671754"/>
              <a:ext cx="767639" cy="543647"/>
            </a:xfrm>
            <a:prstGeom prst="rect">
              <a:avLst/>
            </a:prstGeom>
            <a:noFill/>
          </p:spPr>
        </p:pic>
        <p:pic>
          <p:nvPicPr>
            <p:cNvPr id="6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00034" y="2786058"/>
              <a:ext cx="767639" cy="543647"/>
            </a:xfrm>
            <a:prstGeom prst="rect">
              <a:avLst/>
            </a:prstGeom>
            <a:noFill/>
          </p:spPr>
        </p:pic>
        <p:pic>
          <p:nvPicPr>
            <p:cNvPr id="6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500166" y="2714620"/>
              <a:ext cx="767639" cy="543647"/>
            </a:xfrm>
            <a:prstGeom prst="rect">
              <a:avLst/>
            </a:prstGeom>
            <a:noFill/>
          </p:spPr>
        </p:pic>
        <p:pic>
          <p:nvPicPr>
            <p:cNvPr id="6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14480" y="4000504"/>
              <a:ext cx="767639" cy="543647"/>
            </a:xfrm>
            <a:prstGeom prst="rect">
              <a:avLst/>
            </a:prstGeom>
            <a:noFill/>
          </p:spPr>
        </p:pic>
        <p:pic>
          <p:nvPicPr>
            <p:cNvPr id="7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3357562"/>
              <a:ext cx="767639" cy="543647"/>
            </a:xfrm>
            <a:prstGeom prst="rect">
              <a:avLst/>
            </a:prstGeom>
            <a:noFill/>
          </p:spPr>
        </p:pic>
        <p:pic>
          <p:nvPicPr>
            <p:cNvPr id="7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58" y="4214818"/>
              <a:ext cx="767639" cy="543647"/>
            </a:xfrm>
            <a:prstGeom prst="rect">
              <a:avLst/>
            </a:prstGeom>
            <a:noFill/>
          </p:spPr>
        </p:pic>
        <p:pic>
          <p:nvPicPr>
            <p:cNvPr id="7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642910" y="6000768"/>
              <a:ext cx="767639" cy="543647"/>
            </a:xfrm>
            <a:prstGeom prst="rect">
              <a:avLst/>
            </a:prstGeom>
            <a:noFill/>
          </p:spPr>
        </p:pic>
        <p:pic>
          <p:nvPicPr>
            <p:cNvPr id="7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000100" y="4929198"/>
              <a:ext cx="767639" cy="543647"/>
            </a:xfrm>
            <a:prstGeom prst="rect">
              <a:avLst/>
            </a:prstGeom>
            <a:noFill/>
          </p:spPr>
        </p:pic>
        <p:pic>
          <p:nvPicPr>
            <p:cNvPr id="7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357290" y="4143380"/>
              <a:ext cx="767639" cy="543647"/>
            </a:xfrm>
            <a:prstGeom prst="rect">
              <a:avLst/>
            </a:prstGeom>
            <a:noFill/>
          </p:spPr>
        </p:pic>
        <p:pic>
          <p:nvPicPr>
            <p:cNvPr id="7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928794" y="5000636"/>
              <a:ext cx="767639" cy="543647"/>
            </a:xfrm>
            <a:prstGeom prst="rect">
              <a:avLst/>
            </a:prstGeom>
            <a:noFill/>
          </p:spPr>
        </p:pic>
      </p:grpSp>
      <p:grpSp>
        <p:nvGrpSpPr>
          <p:cNvPr id="32774" name="Groupe 41"/>
          <p:cNvGrpSpPr>
            <a:grpSpLocks/>
          </p:cNvGrpSpPr>
          <p:nvPr/>
        </p:nvGrpSpPr>
        <p:grpSpPr bwMode="auto">
          <a:xfrm>
            <a:off x="1768475" y="2571750"/>
            <a:ext cx="1636713" cy="3000375"/>
            <a:chOff x="2830940" y="2095366"/>
            <a:chExt cx="2561845" cy="4645007"/>
          </a:xfrm>
        </p:grpSpPr>
        <p:pic>
          <p:nvPicPr>
            <p:cNvPr id="28"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2830940" y="4966079"/>
              <a:ext cx="997238" cy="706250"/>
            </a:xfrm>
            <a:prstGeom prst="rect">
              <a:avLst/>
            </a:prstGeom>
            <a:noFill/>
          </p:spPr>
        </p:pic>
        <p:pic>
          <p:nvPicPr>
            <p:cNvPr id="29"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3277971" y="3201321"/>
              <a:ext cx="997237" cy="706250"/>
            </a:xfrm>
            <a:prstGeom prst="rect">
              <a:avLst/>
            </a:prstGeom>
            <a:noFill/>
          </p:spPr>
        </p:pic>
        <p:pic>
          <p:nvPicPr>
            <p:cNvPr id="30"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4395548" y="2095366"/>
              <a:ext cx="997237" cy="706252"/>
            </a:xfrm>
            <a:prstGeom prst="rect">
              <a:avLst/>
            </a:prstGeom>
            <a:noFill/>
          </p:spPr>
        </p:pic>
        <p:pic>
          <p:nvPicPr>
            <p:cNvPr id="33"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3277971" y="4086085"/>
              <a:ext cx="997237" cy="706252"/>
            </a:xfrm>
            <a:prstGeom prst="rect">
              <a:avLst/>
            </a:prstGeom>
            <a:noFill/>
          </p:spPr>
        </p:pic>
        <p:pic>
          <p:nvPicPr>
            <p:cNvPr id="34"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3984684" y="6034121"/>
              <a:ext cx="997238" cy="706252"/>
            </a:xfrm>
            <a:prstGeom prst="rect">
              <a:avLst/>
            </a:prstGeom>
            <a:noFill/>
          </p:spPr>
        </p:pic>
      </p:grpSp>
      <p:cxnSp>
        <p:nvCxnSpPr>
          <p:cNvPr id="44" name="Connecteur droit 43"/>
          <p:cNvCxnSpPr/>
          <p:nvPr/>
        </p:nvCxnSpPr>
        <p:spPr>
          <a:xfrm rot="16200000" flipH="1">
            <a:off x="-1821656" y="4250531"/>
            <a:ext cx="4286250" cy="714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ccolade ouvrante 26"/>
          <p:cNvSpPr/>
          <p:nvPr/>
        </p:nvSpPr>
        <p:spPr>
          <a:xfrm rot="5400000">
            <a:off x="1285875" y="785813"/>
            <a:ext cx="285750" cy="22860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32" name="Connecteur droit 31"/>
          <p:cNvCxnSpPr/>
          <p:nvPr/>
        </p:nvCxnSpPr>
        <p:spPr>
          <a:xfrm rot="5400000">
            <a:off x="465137" y="4249738"/>
            <a:ext cx="4214813"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34821" name="Groupe 75"/>
          <p:cNvGrpSpPr>
            <a:grpSpLocks/>
          </p:cNvGrpSpPr>
          <p:nvPr/>
        </p:nvGrpSpPr>
        <p:grpSpPr bwMode="auto">
          <a:xfrm>
            <a:off x="2803525" y="2000250"/>
            <a:ext cx="2482850" cy="4857750"/>
            <a:chOff x="214282" y="2000240"/>
            <a:chExt cx="2482151" cy="4857760"/>
          </a:xfrm>
        </p:grpSpPr>
        <p:pic>
          <p:nvPicPr>
            <p:cNvPr id="4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214282" y="2428868"/>
              <a:ext cx="767639" cy="543647"/>
            </a:xfrm>
            <a:prstGeom prst="rect">
              <a:avLst/>
            </a:prstGeom>
            <a:noFill/>
          </p:spPr>
        </p:pic>
        <p:pic>
          <p:nvPicPr>
            <p:cNvPr id="4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2928934"/>
              <a:ext cx="767639" cy="543647"/>
            </a:xfrm>
            <a:prstGeom prst="rect">
              <a:avLst/>
            </a:prstGeom>
            <a:noFill/>
          </p:spPr>
        </p:pic>
        <p:pic>
          <p:nvPicPr>
            <p:cNvPr id="47"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071538" y="2214554"/>
              <a:ext cx="767639" cy="543647"/>
            </a:xfrm>
            <a:prstGeom prst="rect">
              <a:avLst/>
            </a:prstGeom>
            <a:noFill/>
          </p:spPr>
        </p:pic>
        <p:pic>
          <p:nvPicPr>
            <p:cNvPr id="4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2" y="6314353"/>
              <a:ext cx="767639" cy="543647"/>
            </a:xfrm>
            <a:prstGeom prst="rect">
              <a:avLst/>
            </a:prstGeom>
            <a:noFill/>
          </p:spPr>
        </p:pic>
        <p:pic>
          <p:nvPicPr>
            <p:cNvPr id="4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3714752"/>
              <a:ext cx="767639" cy="543647"/>
            </a:xfrm>
            <a:prstGeom prst="rect">
              <a:avLst/>
            </a:prstGeom>
            <a:noFill/>
          </p:spPr>
        </p:pic>
        <p:pic>
          <p:nvPicPr>
            <p:cNvPr id="5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357290" y="4214818"/>
              <a:ext cx="767639" cy="543647"/>
            </a:xfrm>
            <a:prstGeom prst="rect">
              <a:avLst/>
            </a:prstGeom>
            <a:noFill/>
          </p:spPr>
        </p:pic>
        <p:pic>
          <p:nvPicPr>
            <p:cNvPr id="5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4786322"/>
              <a:ext cx="767639" cy="543647"/>
            </a:xfrm>
            <a:prstGeom prst="rect">
              <a:avLst/>
            </a:prstGeom>
            <a:noFill/>
          </p:spPr>
        </p:pic>
        <p:pic>
          <p:nvPicPr>
            <p:cNvPr id="5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85918" y="2000240"/>
              <a:ext cx="767639" cy="543647"/>
            </a:xfrm>
            <a:prstGeom prst="rect">
              <a:avLst/>
            </a:prstGeom>
            <a:noFill/>
          </p:spPr>
        </p:pic>
        <p:pic>
          <p:nvPicPr>
            <p:cNvPr id="5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5500702"/>
              <a:ext cx="767639" cy="543647"/>
            </a:xfrm>
            <a:prstGeom prst="rect">
              <a:avLst/>
            </a:prstGeom>
            <a:noFill/>
          </p:spPr>
        </p:pic>
        <p:pic>
          <p:nvPicPr>
            <p:cNvPr id="5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2" y="5857892"/>
              <a:ext cx="767639" cy="543647"/>
            </a:xfrm>
            <a:prstGeom prst="rect">
              <a:avLst/>
            </a:prstGeom>
            <a:noFill/>
          </p:spPr>
        </p:pic>
        <p:pic>
          <p:nvPicPr>
            <p:cNvPr id="5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928662" y="5357826"/>
              <a:ext cx="767639" cy="543647"/>
            </a:xfrm>
            <a:prstGeom prst="rect">
              <a:avLst/>
            </a:prstGeom>
            <a:noFill/>
          </p:spPr>
        </p:pic>
        <p:pic>
          <p:nvPicPr>
            <p:cNvPr id="5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500166" y="4643446"/>
              <a:ext cx="767639" cy="543647"/>
            </a:xfrm>
            <a:prstGeom prst="rect">
              <a:avLst/>
            </a:prstGeom>
            <a:noFill/>
          </p:spPr>
        </p:pic>
        <p:pic>
          <p:nvPicPr>
            <p:cNvPr id="57"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14480" y="3429000"/>
              <a:ext cx="767639" cy="543647"/>
            </a:xfrm>
            <a:prstGeom prst="rect">
              <a:avLst/>
            </a:prstGeom>
            <a:noFill/>
          </p:spPr>
        </p:pic>
        <p:pic>
          <p:nvPicPr>
            <p:cNvPr id="5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85918" y="5500702"/>
              <a:ext cx="767639" cy="543647"/>
            </a:xfrm>
            <a:prstGeom prst="rect">
              <a:avLst/>
            </a:prstGeom>
            <a:noFill/>
          </p:spPr>
        </p:pic>
        <p:pic>
          <p:nvPicPr>
            <p:cNvPr id="5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0034" y="2000240"/>
              <a:ext cx="767639" cy="543647"/>
            </a:xfrm>
            <a:prstGeom prst="rect">
              <a:avLst/>
            </a:prstGeom>
            <a:noFill/>
          </p:spPr>
        </p:pic>
        <p:pic>
          <p:nvPicPr>
            <p:cNvPr id="6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142976" y="2071678"/>
              <a:ext cx="767639" cy="543647"/>
            </a:xfrm>
            <a:prstGeom prst="rect">
              <a:avLst/>
            </a:prstGeom>
            <a:noFill/>
          </p:spPr>
        </p:pic>
        <p:pic>
          <p:nvPicPr>
            <p:cNvPr id="6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2" y="2928934"/>
              <a:ext cx="767639" cy="543647"/>
            </a:xfrm>
            <a:prstGeom prst="rect">
              <a:avLst/>
            </a:prstGeom>
            <a:noFill/>
          </p:spPr>
        </p:pic>
        <p:pic>
          <p:nvPicPr>
            <p:cNvPr id="6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71472" y="3429000"/>
              <a:ext cx="767639" cy="543647"/>
            </a:xfrm>
            <a:prstGeom prst="rect">
              <a:avLst/>
            </a:prstGeom>
            <a:noFill/>
          </p:spPr>
        </p:pic>
        <p:pic>
          <p:nvPicPr>
            <p:cNvPr id="6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2214554"/>
              <a:ext cx="767639" cy="543647"/>
            </a:xfrm>
            <a:prstGeom prst="rect">
              <a:avLst/>
            </a:prstGeom>
            <a:noFill/>
          </p:spPr>
        </p:pic>
        <p:pic>
          <p:nvPicPr>
            <p:cNvPr id="6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9558" y="2366954"/>
              <a:ext cx="767639" cy="543647"/>
            </a:xfrm>
            <a:prstGeom prst="rect">
              <a:avLst/>
            </a:prstGeom>
            <a:noFill/>
          </p:spPr>
        </p:pic>
        <p:pic>
          <p:nvPicPr>
            <p:cNvPr id="6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285720" y="2071678"/>
              <a:ext cx="767639" cy="543647"/>
            </a:xfrm>
            <a:prstGeom prst="rect">
              <a:avLst/>
            </a:prstGeom>
            <a:noFill/>
          </p:spPr>
        </p:pic>
        <p:pic>
          <p:nvPicPr>
            <p:cNvPr id="6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814358" y="2671754"/>
              <a:ext cx="767639" cy="543647"/>
            </a:xfrm>
            <a:prstGeom prst="rect">
              <a:avLst/>
            </a:prstGeom>
            <a:noFill/>
          </p:spPr>
        </p:pic>
        <p:pic>
          <p:nvPicPr>
            <p:cNvPr id="67"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0034" y="2786058"/>
              <a:ext cx="767639" cy="543647"/>
            </a:xfrm>
            <a:prstGeom prst="rect">
              <a:avLst/>
            </a:prstGeom>
            <a:noFill/>
          </p:spPr>
        </p:pic>
        <p:pic>
          <p:nvPicPr>
            <p:cNvPr id="6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500166" y="2714620"/>
              <a:ext cx="767639" cy="543647"/>
            </a:xfrm>
            <a:prstGeom prst="rect">
              <a:avLst/>
            </a:prstGeom>
            <a:noFill/>
          </p:spPr>
        </p:pic>
        <p:pic>
          <p:nvPicPr>
            <p:cNvPr id="6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14480" y="4000504"/>
              <a:ext cx="767639" cy="543647"/>
            </a:xfrm>
            <a:prstGeom prst="rect">
              <a:avLst/>
            </a:prstGeom>
            <a:noFill/>
          </p:spPr>
        </p:pic>
        <p:pic>
          <p:nvPicPr>
            <p:cNvPr id="7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3357562"/>
              <a:ext cx="767639" cy="543647"/>
            </a:xfrm>
            <a:prstGeom prst="rect">
              <a:avLst/>
            </a:prstGeom>
            <a:noFill/>
          </p:spPr>
        </p:pic>
        <p:pic>
          <p:nvPicPr>
            <p:cNvPr id="7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4214818"/>
              <a:ext cx="767639" cy="543647"/>
            </a:xfrm>
            <a:prstGeom prst="rect">
              <a:avLst/>
            </a:prstGeom>
            <a:noFill/>
          </p:spPr>
        </p:pic>
        <p:pic>
          <p:nvPicPr>
            <p:cNvPr id="7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642910" y="6000768"/>
              <a:ext cx="767639" cy="543647"/>
            </a:xfrm>
            <a:prstGeom prst="rect">
              <a:avLst/>
            </a:prstGeom>
            <a:noFill/>
          </p:spPr>
        </p:pic>
        <p:pic>
          <p:nvPicPr>
            <p:cNvPr id="7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000100" y="4929198"/>
              <a:ext cx="767639" cy="543647"/>
            </a:xfrm>
            <a:prstGeom prst="rect">
              <a:avLst/>
            </a:prstGeom>
            <a:noFill/>
          </p:spPr>
        </p:pic>
        <p:pic>
          <p:nvPicPr>
            <p:cNvPr id="7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357290" y="4143380"/>
              <a:ext cx="767639" cy="543647"/>
            </a:xfrm>
            <a:prstGeom prst="rect">
              <a:avLst/>
            </a:prstGeom>
            <a:noFill/>
          </p:spPr>
        </p:pic>
        <p:pic>
          <p:nvPicPr>
            <p:cNvPr id="7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928794" y="5000636"/>
              <a:ext cx="767639" cy="543647"/>
            </a:xfrm>
            <a:prstGeom prst="rect">
              <a:avLst/>
            </a:prstGeom>
            <a:noFill/>
          </p:spPr>
        </p:pic>
      </p:grpSp>
      <p:grpSp>
        <p:nvGrpSpPr>
          <p:cNvPr id="34822" name="Groupe 41"/>
          <p:cNvGrpSpPr>
            <a:grpSpLocks/>
          </p:cNvGrpSpPr>
          <p:nvPr/>
        </p:nvGrpSpPr>
        <p:grpSpPr bwMode="auto">
          <a:xfrm>
            <a:off x="3429000" y="2571750"/>
            <a:ext cx="1638300" cy="3000375"/>
            <a:chOff x="2830940" y="2095366"/>
            <a:chExt cx="2561845" cy="4645007"/>
          </a:xfrm>
        </p:grpSpPr>
        <p:pic>
          <p:nvPicPr>
            <p:cNvPr id="28"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2830940" y="4966079"/>
              <a:ext cx="997238" cy="706250"/>
            </a:xfrm>
            <a:prstGeom prst="rect">
              <a:avLst/>
            </a:prstGeom>
            <a:noFill/>
          </p:spPr>
        </p:pic>
        <p:pic>
          <p:nvPicPr>
            <p:cNvPr id="29"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lum bright="-62000"/>
            </a:blip>
            <a:srcRect/>
            <a:stretch>
              <a:fillRect/>
            </a:stretch>
          </p:blipFill>
          <p:spPr bwMode="auto">
            <a:xfrm rot="10800000">
              <a:off x="3277971" y="3201321"/>
              <a:ext cx="997237" cy="706250"/>
            </a:xfrm>
            <a:prstGeom prst="rect">
              <a:avLst/>
            </a:prstGeom>
            <a:noFill/>
          </p:spPr>
        </p:pic>
        <p:pic>
          <p:nvPicPr>
            <p:cNvPr id="30"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4395548" y="2095366"/>
              <a:ext cx="997237" cy="706252"/>
            </a:xfrm>
            <a:prstGeom prst="rect">
              <a:avLst/>
            </a:prstGeom>
            <a:noFill/>
          </p:spPr>
        </p:pic>
        <p:pic>
          <p:nvPicPr>
            <p:cNvPr id="33"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3277971" y="4086085"/>
              <a:ext cx="997237" cy="706252"/>
            </a:xfrm>
            <a:prstGeom prst="rect">
              <a:avLst/>
            </a:prstGeom>
            <a:noFill/>
          </p:spPr>
        </p:pic>
        <p:pic>
          <p:nvPicPr>
            <p:cNvPr id="34"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3984684" y="6034121"/>
              <a:ext cx="997238" cy="706252"/>
            </a:xfrm>
            <a:prstGeom prst="rect">
              <a:avLst/>
            </a:prstGeom>
            <a:noFill/>
          </p:spPr>
        </p:pic>
      </p:grpSp>
      <p:sp>
        <p:nvSpPr>
          <p:cNvPr id="76" name="Accolade ouvrante 75"/>
          <p:cNvSpPr/>
          <p:nvPr/>
        </p:nvSpPr>
        <p:spPr>
          <a:xfrm rot="5400000">
            <a:off x="4595813" y="-2673350"/>
            <a:ext cx="139700" cy="845502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77" name="ZoneTexte 27"/>
          <p:cNvSpPr txBox="1">
            <a:spLocks noChangeArrowheads="1"/>
          </p:cNvSpPr>
          <p:nvPr/>
        </p:nvSpPr>
        <p:spPr bwMode="auto">
          <a:xfrm>
            <a:off x="3716338" y="892175"/>
            <a:ext cx="2332037" cy="460375"/>
          </a:xfrm>
          <a:prstGeom prst="rect">
            <a:avLst/>
          </a:prstGeom>
          <a:solidFill>
            <a:schemeClr val="bg1"/>
          </a:solidFill>
          <a:ln w="9525">
            <a:solidFill>
              <a:schemeClr val="accent1">
                <a:shade val="95000"/>
                <a:satMod val="105000"/>
              </a:schemeClr>
            </a:solidFill>
            <a:miter lim="800000"/>
            <a:headEnd/>
            <a:tailEnd/>
          </a:ln>
        </p:spPr>
        <p:txBody>
          <a:bodyPr wrap="none">
            <a:spAutoFit/>
          </a:bodyPr>
          <a:lstStyle/>
          <a:p>
            <a:pPr>
              <a:defRPr/>
            </a:pPr>
            <a:r>
              <a:rPr lang="fr-FR" b="1" dirty="0">
                <a:latin typeface="+mn-lt"/>
              </a:rPr>
              <a:t>Suivi des enfants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17</a:t>
            </a:fld>
            <a:endParaRPr lang="fr-FR" altLang="fr-FR"/>
          </a:p>
        </p:txBody>
      </p:sp>
      <p:sp>
        <p:nvSpPr>
          <p:cNvPr id="78" name="Rectangle 77">
            <a:extLst>
              <a:ext uri="{FF2B5EF4-FFF2-40B4-BE49-F238E27FC236}">
                <a16:creationId xmlns:a16="http://schemas.microsoft.com/office/drawing/2014/main" id="{59603C64-1259-4604-BE3A-19A4DCD89058}"/>
              </a:ext>
            </a:extLst>
          </p:cNvPr>
          <p:cNvSpPr/>
          <p:nvPr/>
        </p:nvSpPr>
        <p:spPr>
          <a:xfrm>
            <a:off x="0" y="5572126"/>
            <a:ext cx="2339190" cy="1170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4" name="Connecteur droit 43"/>
          <p:cNvCxnSpPr/>
          <p:nvPr/>
        </p:nvCxnSpPr>
        <p:spPr>
          <a:xfrm rot="16200000" flipH="1">
            <a:off x="-1821656" y="4250531"/>
            <a:ext cx="4286250" cy="714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ccolade ouvrante 26"/>
          <p:cNvSpPr/>
          <p:nvPr/>
        </p:nvSpPr>
        <p:spPr>
          <a:xfrm rot="5400000">
            <a:off x="1285875" y="857250"/>
            <a:ext cx="285750" cy="22860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32" name="Connecteur droit 31"/>
          <p:cNvCxnSpPr/>
          <p:nvPr/>
        </p:nvCxnSpPr>
        <p:spPr>
          <a:xfrm rot="5400000">
            <a:off x="465138" y="4321175"/>
            <a:ext cx="4214812"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16200000" flipH="1">
            <a:off x="-1821656" y="4321969"/>
            <a:ext cx="4286250" cy="714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36869" name="Groupe 75"/>
          <p:cNvGrpSpPr>
            <a:grpSpLocks/>
          </p:cNvGrpSpPr>
          <p:nvPr/>
        </p:nvGrpSpPr>
        <p:grpSpPr bwMode="auto">
          <a:xfrm>
            <a:off x="5018088" y="2000250"/>
            <a:ext cx="2608262" cy="4857750"/>
            <a:chOff x="89888" y="2000240"/>
            <a:chExt cx="2606545" cy="4857760"/>
          </a:xfrm>
        </p:grpSpPr>
        <p:pic>
          <p:nvPicPr>
            <p:cNvPr id="4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214282" y="2428868"/>
              <a:ext cx="767639" cy="543647"/>
            </a:xfrm>
            <a:prstGeom prst="rect">
              <a:avLst/>
            </a:prstGeom>
            <a:noFill/>
          </p:spPr>
        </p:pic>
        <p:pic>
          <p:nvPicPr>
            <p:cNvPr id="4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2928934"/>
              <a:ext cx="767639" cy="543647"/>
            </a:xfrm>
            <a:prstGeom prst="rect">
              <a:avLst/>
            </a:prstGeom>
            <a:noFill/>
          </p:spPr>
        </p:pic>
        <p:pic>
          <p:nvPicPr>
            <p:cNvPr id="47"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071538" y="2214554"/>
              <a:ext cx="767639" cy="543647"/>
            </a:xfrm>
            <a:prstGeom prst="rect">
              <a:avLst/>
            </a:prstGeom>
            <a:noFill/>
          </p:spPr>
        </p:pic>
        <p:pic>
          <p:nvPicPr>
            <p:cNvPr id="4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2" y="6314353"/>
              <a:ext cx="767639" cy="543647"/>
            </a:xfrm>
            <a:prstGeom prst="rect">
              <a:avLst/>
            </a:prstGeom>
            <a:noFill/>
          </p:spPr>
        </p:pic>
        <p:pic>
          <p:nvPicPr>
            <p:cNvPr id="4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3714752"/>
              <a:ext cx="767639" cy="543647"/>
            </a:xfrm>
            <a:prstGeom prst="rect">
              <a:avLst/>
            </a:prstGeom>
            <a:noFill/>
          </p:spPr>
        </p:pic>
        <p:pic>
          <p:nvPicPr>
            <p:cNvPr id="5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357290" y="4214818"/>
              <a:ext cx="767639" cy="543647"/>
            </a:xfrm>
            <a:prstGeom prst="rect">
              <a:avLst/>
            </a:prstGeom>
            <a:noFill/>
          </p:spPr>
        </p:pic>
        <p:pic>
          <p:nvPicPr>
            <p:cNvPr id="5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4786322"/>
              <a:ext cx="767639" cy="543647"/>
            </a:xfrm>
            <a:prstGeom prst="rect">
              <a:avLst/>
            </a:prstGeom>
            <a:noFill/>
          </p:spPr>
        </p:pic>
        <p:pic>
          <p:nvPicPr>
            <p:cNvPr id="5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5500702"/>
              <a:ext cx="767639" cy="543647"/>
            </a:xfrm>
            <a:prstGeom prst="rect">
              <a:avLst/>
            </a:prstGeom>
            <a:noFill/>
          </p:spPr>
        </p:pic>
        <p:pic>
          <p:nvPicPr>
            <p:cNvPr id="5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2" y="5857892"/>
              <a:ext cx="767639" cy="543647"/>
            </a:xfrm>
            <a:prstGeom prst="rect">
              <a:avLst/>
            </a:prstGeom>
            <a:noFill/>
          </p:spPr>
        </p:pic>
        <p:pic>
          <p:nvPicPr>
            <p:cNvPr id="5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928662" y="5357826"/>
              <a:ext cx="767639" cy="543647"/>
            </a:xfrm>
            <a:prstGeom prst="rect">
              <a:avLst/>
            </a:prstGeom>
            <a:noFill/>
          </p:spPr>
        </p:pic>
        <p:pic>
          <p:nvPicPr>
            <p:cNvPr id="5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500166" y="4643446"/>
              <a:ext cx="767639" cy="543647"/>
            </a:xfrm>
            <a:prstGeom prst="rect">
              <a:avLst/>
            </a:prstGeom>
            <a:noFill/>
          </p:spPr>
        </p:pic>
        <p:pic>
          <p:nvPicPr>
            <p:cNvPr id="5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85918" y="5500702"/>
              <a:ext cx="767639" cy="543647"/>
            </a:xfrm>
            <a:prstGeom prst="rect">
              <a:avLst/>
            </a:prstGeom>
            <a:noFill/>
          </p:spPr>
        </p:pic>
        <p:pic>
          <p:nvPicPr>
            <p:cNvPr id="5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0034" y="2000240"/>
              <a:ext cx="767639" cy="543647"/>
            </a:xfrm>
            <a:prstGeom prst="rect">
              <a:avLst/>
            </a:prstGeom>
            <a:noFill/>
          </p:spPr>
        </p:pic>
        <p:pic>
          <p:nvPicPr>
            <p:cNvPr id="6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142976" y="2071678"/>
              <a:ext cx="767639" cy="543647"/>
            </a:xfrm>
            <a:prstGeom prst="rect">
              <a:avLst/>
            </a:prstGeom>
            <a:noFill/>
          </p:spPr>
        </p:pic>
        <p:pic>
          <p:nvPicPr>
            <p:cNvPr id="6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2" y="2928934"/>
              <a:ext cx="767639" cy="543647"/>
            </a:xfrm>
            <a:prstGeom prst="rect">
              <a:avLst/>
            </a:prstGeom>
            <a:noFill/>
          </p:spPr>
        </p:pic>
        <p:pic>
          <p:nvPicPr>
            <p:cNvPr id="6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71472" y="3429000"/>
              <a:ext cx="767639" cy="543647"/>
            </a:xfrm>
            <a:prstGeom prst="rect">
              <a:avLst/>
            </a:prstGeom>
            <a:noFill/>
          </p:spPr>
        </p:pic>
        <p:pic>
          <p:nvPicPr>
            <p:cNvPr id="6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2214554"/>
              <a:ext cx="767639" cy="543647"/>
            </a:xfrm>
            <a:prstGeom prst="rect">
              <a:avLst/>
            </a:prstGeom>
            <a:noFill/>
          </p:spPr>
        </p:pic>
        <p:pic>
          <p:nvPicPr>
            <p:cNvPr id="6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9558" y="2366954"/>
              <a:ext cx="767639" cy="543647"/>
            </a:xfrm>
            <a:prstGeom prst="rect">
              <a:avLst/>
            </a:prstGeom>
            <a:noFill/>
          </p:spPr>
        </p:pic>
        <p:pic>
          <p:nvPicPr>
            <p:cNvPr id="6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285720" y="2071678"/>
              <a:ext cx="767639" cy="543647"/>
            </a:xfrm>
            <a:prstGeom prst="rect">
              <a:avLst/>
            </a:prstGeom>
            <a:noFill/>
          </p:spPr>
        </p:pic>
        <p:pic>
          <p:nvPicPr>
            <p:cNvPr id="6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814358" y="2671754"/>
              <a:ext cx="767639" cy="543647"/>
            </a:xfrm>
            <a:prstGeom prst="rect">
              <a:avLst/>
            </a:prstGeom>
            <a:noFill/>
          </p:spPr>
        </p:pic>
        <p:pic>
          <p:nvPicPr>
            <p:cNvPr id="67"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0034" y="2786058"/>
              <a:ext cx="767639" cy="543647"/>
            </a:xfrm>
            <a:prstGeom prst="rect">
              <a:avLst/>
            </a:prstGeom>
            <a:noFill/>
          </p:spPr>
        </p:pic>
        <p:pic>
          <p:nvPicPr>
            <p:cNvPr id="6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500166" y="2714620"/>
              <a:ext cx="767639" cy="543647"/>
            </a:xfrm>
            <a:prstGeom prst="rect">
              <a:avLst/>
            </a:prstGeom>
            <a:noFill/>
          </p:spPr>
        </p:pic>
        <p:pic>
          <p:nvPicPr>
            <p:cNvPr id="6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14480" y="4000504"/>
              <a:ext cx="767639" cy="543647"/>
            </a:xfrm>
            <a:prstGeom prst="rect">
              <a:avLst/>
            </a:prstGeom>
            <a:noFill/>
          </p:spPr>
        </p:pic>
        <p:pic>
          <p:nvPicPr>
            <p:cNvPr id="7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3357562"/>
              <a:ext cx="767639" cy="543647"/>
            </a:xfrm>
            <a:prstGeom prst="rect">
              <a:avLst/>
            </a:prstGeom>
            <a:noFill/>
          </p:spPr>
        </p:pic>
        <p:pic>
          <p:nvPicPr>
            <p:cNvPr id="7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4214818"/>
              <a:ext cx="767639" cy="543647"/>
            </a:xfrm>
            <a:prstGeom prst="rect">
              <a:avLst/>
            </a:prstGeom>
            <a:noFill/>
          </p:spPr>
        </p:pic>
        <p:pic>
          <p:nvPicPr>
            <p:cNvPr id="7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642910" y="6000768"/>
              <a:ext cx="767639" cy="543647"/>
            </a:xfrm>
            <a:prstGeom prst="rect">
              <a:avLst/>
            </a:prstGeom>
            <a:noFill/>
          </p:spPr>
        </p:pic>
        <p:pic>
          <p:nvPicPr>
            <p:cNvPr id="7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000100" y="4929198"/>
              <a:ext cx="767639" cy="543647"/>
            </a:xfrm>
            <a:prstGeom prst="rect">
              <a:avLst/>
            </a:prstGeom>
            <a:noFill/>
          </p:spPr>
        </p:pic>
        <p:pic>
          <p:nvPicPr>
            <p:cNvPr id="7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357290" y="4143380"/>
              <a:ext cx="767639" cy="543647"/>
            </a:xfrm>
            <a:prstGeom prst="rect">
              <a:avLst/>
            </a:prstGeom>
            <a:noFill/>
          </p:spPr>
        </p:pic>
        <p:pic>
          <p:nvPicPr>
            <p:cNvPr id="7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928794" y="5000636"/>
              <a:ext cx="767639" cy="543647"/>
            </a:xfrm>
            <a:prstGeom prst="rect">
              <a:avLst/>
            </a:prstGeom>
            <a:noFill/>
          </p:spPr>
        </p:pic>
        <p:pic>
          <p:nvPicPr>
            <p:cNvPr id="57" name="Picture 2" descr="http://www.educol.net/coloriage-bebe-dl10624.jpg"/>
            <p:cNvPicPr>
              <a:picLocks noChangeAspect="1" noChangeArrowheads="1"/>
            </p:cNvPicPr>
            <p:nvPr/>
          </p:nvPicPr>
          <p:blipFill>
            <a:blip r:embed="rId5" cstate="print">
              <a:lum bright="-27000"/>
              <a:duotone>
                <a:prstClr val="black"/>
                <a:schemeClr val="tx2">
                  <a:tint val="45000"/>
                  <a:satMod val="400000"/>
                </a:schemeClr>
              </a:duotone>
            </a:blip>
            <a:srcRect/>
            <a:stretch>
              <a:fillRect/>
            </a:stretch>
          </p:blipFill>
          <p:spPr bwMode="auto">
            <a:xfrm>
              <a:off x="89888" y="3429000"/>
              <a:ext cx="767639" cy="543647"/>
            </a:xfrm>
            <a:prstGeom prst="rect">
              <a:avLst/>
            </a:prstGeom>
            <a:noFill/>
          </p:spPr>
        </p:pic>
        <p:pic>
          <p:nvPicPr>
            <p:cNvPr id="5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161156" y="2000240"/>
              <a:ext cx="767639" cy="543647"/>
            </a:xfrm>
            <a:prstGeom prst="rect">
              <a:avLst/>
            </a:prstGeom>
            <a:noFill/>
          </p:spPr>
        </p:pic>
      </p:grpSp>
      <p:pic>
        <p:nvPicPr>
          <p:cNvPr id="28"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5291758" y="4426045"/>
            <a:ext cx="637492" cy="456192"/>
          </a:xfrm>
          <a:prstGeom prst="rect">
            <a:avLst/>
          </a:prstGeom>
          <a:noFill/>
        </p:spPr>
      </p:pic>
      <p:pic>
        <p:nvPicPr>
          <p:cNvPr id="29"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27000"/>
          </a:blip>
          <a:srcRect/>
          <a:stretch>
            <a:fillRect/>
          </a:stretch>
        </p:blipFill>
        <p:spPr bwMode="auto">
          <a:xfrm rot="10800000">
            <a:off x="3714750" y="3286126"/>
            <a:ext cx="637493" cy="456192"/>
          </a:xfrm>
          <a:prstGeom prst="rect">
            <a:avLst/>
          </a:prstGeom>
          <a:noFill/>
        </p:spPr>
      </p:pic>
      <p:pic>
        <p:nvPicPr>
          <p:cNvPr id="30"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31000"/>
          </a:blip>
          <a:srcRect/>
          <a:stretch>
            <a:fillRect/>
          </a:stretch>
        </p:blipFill>
        <p:spPr bwMode="auto">
          <a:xfrm rot="10800000">
            <a:off x="6291946" y="2571750"/>
            <a:ext cx="637492" cy="456193"/>
          </a:xfrm>
          <a:prstGeom prst="rect">
            <a:avLst/>
          </a:prstGeom>
          <a:solidFill>
            <a:schemeClr val="tx2">
              <a:lumMod val="75000"/>
            </a:schemeClr>
          </a:solidFill>
        </p:spPr>
      </p:pic>
      <p:pic>
        <p:nvPicPr>
          <p:cNvPr id="33"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5577526" y="3857626"/>
            <a:ext cx="637492" cy="456193"/>
          </a:xfrm>
          <a:prstGeom prst="rect">
            <a:avLst/>
          </a:prstGeom>
          <a:noFill/>
        </p:spPr>
      </p:pic>
      <p:pic>
        <p:nvPicPr>
          <p:cNvPr id="34"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6029298" y="5115932"/>
            <a:ext cx="637492" cy="456193"/>
          </a:xfrm>
          <a:prstGeom prst="rect">
            <a:avLst/>
          </a:prstGeom>
          <a:noFill/>
        </p:spPr>
      </p:pic>
      <p:sp>
        <p:nvSpPr>
          <p:cNvPr id="78" name="Accolade ouvrante 77"/>
          <p:cNvSpPr/>
          <p:nvPr/>
        </p:nvSpPr>
        <p:spPr>
          <a:xfrm rot="5400000">
            <a:off x="4595813" y="-2673350"/>
            <a:ext cx="139700" cy="845502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79" name="ZoneTexte 27"/>
          <p:cNvSpPr txBox="1">
            <a:spLocks noChangeArrowheads="1"/>
          </p:cNvSpPr>
          <p:nvPr/>
        </p:nvSpPr>
        <p:spPr bwMode="auto">
          <a:xfrm>
            <a:off x="3716338" y="892175"/>
            <a:ext cx="2332037" cy="460375"/>
          </a:xfrm>
          <a:prstGeom prst="rect">
            <a:avLst/>
          </a:prstGeom>
          <a:solidFill>
            <a:schemeClr val="bg1"/>
          </a:solidFill>
          <a:ln w="9525">
            <a:solidFill>
              <a:schemeClr val="accent1">
                <a:shade val="95000"/>
                <a:satMod val="105000"/>
              </a:schemeClr>
            </a:solidFill>
            <a:miter lim="800000"/>
            <a:headEnd/>
            <a:tailEnd/>
          </a:ln>
        </p:spPr>
        <p:txBody>
          <a:bodyPr wrap="none">
            <a:spAutoFit/>
          </a:bodyPr>
          <a:lstStyle/>
          <a:p>
            <a:pPr>
              <a:defRPr/>
            </a:pPr>
            <a:r>
              <a:rPr lang="fr-FR" b="1" dirty="0">
                <a:latin typeface="+mn-lt"/>
              </a:rPr>
              <a:t>Suivi des enfants</a:t>
            </a:r>
          </a:p>
        </p:txBody>
      </p:sp>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18</a:t>
            </a:fld>
            <a:endParaRPr lang="fr-FR" altLang="fr-FR"/>
          </a:p>
        </p:txBody>
      </p:sp>
      <p:pic>
        <p:nvPicPr>
          <p:cNvPr id="3" name="Son enregistré">
            <a:hlinkClick r:id="" action="ppaction://media"/>
            <a:extLst>
              <a:ext uri="{FF2B5EF4-FFF2-40B4-BE49-F238E27FC236}">
                <a16:creationId xmlns:a16="http://schemas.microsoft.com/office/drawing/2014/main" id="{FE305CE3-F091-4D32-96E2-21947F3681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ccolade ouvrante 26"/>
          <p:cNvSpPr/>
          <p:nvPr/>
        </p:nvSpPr>
        <p:spPr>
          <a:xfrm rot="5400000">
            <a:off x="1108075" y="857250"/>
            <a:ext cx="285750" cy="22860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32" name="Connecteur droit 31"/>
          <p:cNvCxnSpPr/>
          <p:nvPr/>
        </p:nvCxnSpPr>
        <p:spPr>
          <a:xfrm rot="5400000">
            <a:off x="287338" y="4321175"/>
            <a:ext cx="4214812"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16200000" flipH="1">
            <a:off x="-1999456" y="4321969"/>
            <a:ext cx="4286250" cy="714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37893" name="Groupe 75"/>
          <p:cNvGrpSpPr>
            <a:grpSpLocks/>
          </p:cNvGrpSpPr>
          <p:nvPr/>
        </p:nvGrpSpPr>
        <p:grpSpPr bwMode="auto">
          <a:xfrm>
            <a:off x="4840288" y="2000250"/>
            <a:ext cx="4090987" cy="4857750"/>
            <a:chOff x="-1497975" y="2000240"/>
            <a:chExt cx="4087551" cy="4857760"/>
          </a:xfrm>
        </p:grpSpPr>
        <p:pic>
          <p:nvPicPr>
            <p:cNvPr id="4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214282" y="2428868"/>
              <a:ext cx="767640" cy="543647"/>
            </a:xfrm>
            <a:prstGeom prst="rect">
              <a:avLst/>
            </a:prstGeom>
            <a:noFill/>
          </p:spPr>
        </p:pic>
        <p:pic>
          <p:nvPicPr>
            <p:cNvPr id="4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2928934"/>
              <a:ext cx="767640" cy="543647"/>
            </a:xfrm>
            <a:prstGeom prst="rect">
              <a:avLst/>
            </a:prstGeom>
            <a:noFill/>
          </p:spPr>
        </p:pic>
        <p:pic>
          <p:nvPicPr>
            <p:cNvPr id="47"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071539" y="2214554"/>
              <a:ext cx="767640" cy="543647"/>
            </a:xfrm>
            <a:prstGeom prst="rect">
              <a:avLst/>
            </a:prstGeom>
            <a:noFill/>
          </p:spPr>
        </p:pic>
        <p:pic>
          <p:nvPicPr>
            <p:cNvPr id="4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3" y="6314353"/>
              <a:ext cx="767640" cy="543647"/>
            </a:xfrm>
            <a:prstGeom prst="rect">
              <a:avLst/>
            </a:prstGeom>
            <a:noFill/>
          </p:spPr>
        </p:pic>
        <p:pic>
          <p:nvPicPr>
            <p:cNvPr id="4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3714751"/>
              <a:ext cx="767640" cy="543647"/>
            </a:xfrm>
            <a:prstGeom prst="rect">
              <a:avLst/>
            </a:prstGeom>
            <a:noFill/>
          </p:spPr>
        </p:pic>
        <p:pic>
          <p:nvPicPr>
            <p:cNvPr id="5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357291" y="4214817"/>
              <a:ext cx="767640" cy="543647"/>
            </a:xfrm>
            <a:prstGeom prst="rect">
              <a:avLst/>
            </a:prstGeom>
            <a:noFill/>
          </p:spPr>
        </p:pic>
        <p:pic>
          <p:nvPicPr>
            <p:cNvPr id="5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4786322"/>
              <a:ext cx="767640" cy="543647"/>
            </a:xfrm>
            <a:prstGeom prst="rect">
              <a:avLst/>
            </a:prstGeom>
            <a:noFill/>
          </p:spPr>
        </p:pic>
        <p:pic>
          <p:nvPicPr>
            <p:cNvPr id="5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5500702"/>
              <a:ext cx="767640" cy="543647"/>
            </a:xfrm>
            <a:prstGeom prst="rect">
              <a:avLst/>
            </a:prstGeom>
            <a:noFill/>
          </p:spPr>
        </p:pic>
        <p:pic>
          <p:nvPicPr>
            <p:cNvPr id="5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3" y="5857892"/>
              <a:ext cx="767640" cy="543647"/>
            </a:xfrm>
            <a:prstGeom prst="rect">
              <a:avLst/>
            </a:prstGeom>
            <a:noFill/>
          </p:spPr>
        </p:pic>
        <p:pic>
          <p:nvPicPr>
            <p:cNvPr id="5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928663" y="5357826"/>
              <a:ext cx="767640" cy="543647"/>
            </a:xfrm>
            <a:prstGeom prst="rect">
              <a:avLst/>
            </a:prstGeom>
            <a:noFill/>
          </p:spPr>
        </p:pic>
        <p:pic>
          <p:nvPicPr>
            <p:cNvPr id="5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500167" y="4643446"/>
              <a:ext cx="767640" cy="543647"/>
            </a:xfrm>
            <a:prstGeom prst="rect">
              <a:avLst/>
            </a:prstGeom>
            <a:noFill/>
          </p:spPr>
        </p:pic>
        <p:pic>
          <p:nvPicPr>
            <p:cNvPr id="5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85919" y="5500702"/>
              <a:ext cx="767640" cy="543647"/>
            </a:xfrm>
            <a:prstGeom prst="rect">
              <a:avLst/>
            </a:prstGeom>
            <a:noFill/>
          </p:spPr>
        </p:pic>
        <p:pic>
          <p:nvPicPr>
            <p:cNvPr id="5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0034" y="2000240"/>
              <a:ext cx="767640" cy="543647"/>
            </a:xfrm>
            <a:prstGeom prst="rect">
              <a:avLst/>
            </a:prstGeom>
            <a:noFill/>
          </p:spPr>
        </p:pic>
        <p:pic>
          <p:nvPicPr>
            <p:cNvPr id="6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142977" y="2071678"/>
              <a:ext cx="767640" cy="543647"/>
            </a:xfrm>
            <a:prstGeom prst="rect">
              <a:avLst/>
            </a:prstGeom>
            <a:noFill/>
          </p:spPr>
        </p:pic>
        <p:pic>
          <p:nvPicPr>
            <p:cNvPr id="6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3" y="2928934"/>
              <a:ext cx="767640" cy="543647"/>
            </a:xfrm>
            <a:prstGeom prst="rect">
              <a:avLst/>
            </a:prstGeom>
            <a:noFill/>
          </p:spPr>
        </p:pic>
        <p:pic>
          <p:nvPicPr>
            <p:cNvPr id="6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71472" y="3429000"/>
              <a:ext cx="767640" cy="543647"/>
            </a:xfrm>
            <a:prstGeom prst="rect">
              <a:avLst/>
            </a:prstGeom>
            <a:noFill/>
          </p:spPr>
        </p:pic>
        <p:pic>
          <p:nvPicPr>
            <p:cNvPr id="6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2214554"/>
              <a:ext cx="767640" cy="543647"/>
            </a:xfrm>
            <a:prstGeom prst="rect">
              <a:avLst/>
            </a:prstGeom>
            <a:noFill/>
          </p:spPr>
        </p:pic>
        <p:pic>
          <p:nvPicPr>
            <p:cNvPr id="6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9557" y="2366954"/>
              <a:ext cx="767640" cy="543647"/>
            </a:xfrm>
            <a:prstGeom prst="rect">
              <a:avLst/>
            </a:prstGeom>
            <a:noFill/>
          </p:spPr>
        </p:pic>
        <p:pic>
          <p:nvPicPr>
            <p:cNvPr id="6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285720" y="2071678"/>
              <a:ext cx="767640" cy="543647"/>
            </a:xfrm>
            <a:prstGeom prst="rect">
              <a:avLst/>
            </a:prstGeom>
            <a:noFill/>
          </p:spPr>
        </p:pic>
        <p:pic>
          <p:nvPicPr>
            <p:cNvPr id="6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814358" y="2671754"/>
              <a:ext cx="767640" cy="543647"/>
            </a:xfrm>
            <a:prstGeom prst="rect">
              <a:avLst/>
            </a:prstGeom>
            <a:noFill/>
          </p:spPr>
        </p:pic>
        <p:pic>
          <p:nvPicPr>
            <p:cNvPr id="67"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0034" y="2786058"/>
              <a:ext cx="767640" cy="543647"/>
            </a:xfrm>
            <a:prstGeom prst="rect">
              <a:avLst/>
            </a:prstGeom>
            <a:noFill/>
          </p:spPr>
        </p:pic>
        <p:pic>
          <p:nvPicPr>
            <p:cNvPr id="6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500167" y="2714620"/>
              <a:ext cx="767640" cy="543647"/>
            </a:xfrm>
            <a:prstGeom prst="rect">
              <a:avLst/>
            </a:prstGeom>
            <a:noFill/>
          </p:spPr>
        </p:pic>
        <p:pic>
          <p:nvPicPr>
            <p:cNvPr id="6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14481" y="4000504"/>
              <a:ext cx="767640" cy="543647"/>
            </a:xfrm>
            <a:prstGeom prst="rect">
              <a:avLst/>
            </a:prstGeom>
            <a:noFill/>
          </p:spPr>
        </p:pic>
        <p:pic>
          <p:nvPicPr>
            <p:cNvPr id="7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3357562"/>
              <a:ext cx="767640" cy="543647"/>
            </a:xfrm>
            <a:prstGeom prst="rect">
              <a:avLst/>
            </a:prstGeom>
            <a:noFill/>
          </p:spPr>
        </p:pic>
        <p:pic>
          <p:nvPicPr>
            <p:cNvPr id="7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4214817"/>
              <a:ext cx="767640" cy="543647"/>
            </a:xfrm>
            <a:prstGeom prst="rect">
              <a:avLst/>
            </a:prstGeom>
            <a:noFill/>
          </p:spPr>
        </p:pic>
        <p:pic>
          <p:nvPicPr>
            <p:cNvPr id="7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642910" y="6000768"/>
              <a:ext cx="767640" cy="5436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000101" y="4929198"/>
              <a:ext cx="767640" cy="543647"/>
            </a:xfrm>
            <a:prstGeom prst="rect">
              <a:avLst/>
            </a:prstGeom>
            <a:noFill/>
          </p:spPr>
        </p:pic>
        <p:pic>
          <p:nvPicPr>
            <p:cNvPr id="7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357291" y="4143380"/>
              <a:ext cx="767640" cy="5436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821936" y="5000636"/>
              <a:ext cx="767640" cy="543647"/>
            </a:xfrm>
            <a:prstGeom prst="rect">
              <a:avLst/>
            </a:prstGeom>
            <a:noFill/>
          </p:spPr>
        </p:pic>
        <p:pic>
          <p:nvPicPr>
            <p:cNvPr id="57" name="Picture 2" descr="http://www.educol.net/coloriage-bebe-dl10624.jpg"/>
            <p:cNvPicPr>
              <a:picLocks noChangeAspect="1" noChangeArrowheads="1"/>
            </p:cNvPicPr>
            <p:nvPr/>
          </p:nvPicPr>
          <p:blipFill>
            <a:blip r:embed="rId5" cstate="print">
              <a:lum bright="-27000"/>
              <a:duotone>
                <a:prstClr val="black"/>
                <a:schemeClr val="tx2">
                  <a:tint val="45000"/>
                  <a:satMod val="400000"/>
                </a:schemeClr>
              </a:duotone>
            </a:blip>
            <a:srcRect/>
            <a:stretch>
              <a:fillRect/>
            </a:stretch>
          </p:blipFill>
          <p:spPr bwMode="auto">
            <a:xfrm>
              <a:off x="-1497975" y="3429000"/>
              <a:ext cx="767640" cy="543647"/>
            </a:xfrm>
            <a:prstGeom prst="rect">
              <a:avLst/>
            </a:prstGeom>
            <a:noFill/>
          </p:spPr>
        </p:pic>
        <p:pic>
          <p:nvPicPr>
            <p:cNvPr id="5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161156" y="2000240"/>
              <a:ext cx="767640" cy="543647"/>
            </a:xfrm>
            <a:prstGeom prst="rect">
              <a:avLst/>
            </a:prstGeom>
            <a:noFill/>
          </p:spPr>
        </p:pic>
      </p:grpSp>
      <p:pic>
        <p:nvPicPr>
          <p:cNvPr id="28"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6702632" y="4426045"/>
            <a:ext cx="637492" cy="456192"/>
          </a:xfrm>
          <a:prstGeom prst="rect">
            <a:avLst/>
          </a:prstGeom>
          <a:noFill/>
        </p:spPr>
      </p:pic>
      <p:grpSp>
        <p:nvGrpSpPr>
          <p:cNvPr id="37895" name="Groupe 76"/>
          <p:cNvGrpSpPr>
            <a:grpSpLocks/>
          </p:cNvGrpSpPr>
          <p:nvPr/>
        </p:nvGrpSpPr>
        <p:grpSpPr bwMode="auto">
          <a:xfrm>
            <a:off x="3536950" y="2571750"/>
            <a:ext cx="3214688" cy="1169988"/>
            <a:chOff x="3714744" y="2571750"/>
            <a:chExt cx="3214688" cy="1170568"/>
          </a:xfrm>
        </p:grpSpPr>
        <p:pic>
          <p:nvPicPr>
            <p:cNvPr id="29"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31000"/>
            </a:blip>
            <a:srcRect/>
            <a:stretch>
              <a:fillRect/>
            </a:stretch>
          </p:blipFill>
          <p:spPr bwMode="auto">
            <a:xfrm rot="10800000">
              <a:off x="3714744" y="3286126"/>
              <a:ext cx="637493" cy="456192"/>
            </a:xfrm>
            <a:prstGeom prst="rect">
              <a:avLst/>
            </a:prstGeom>
            <a:solidFill>
              <a:schemeClr val="tx2">
                <a:lumMod val="75000"/>
              </a:schemeClr>
            </a:solidFill>
          </p:spPr>
        </p:pic>
        <p:pic>
          <p:nvPicPr>
            <p:cNvPr id="30"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31000"/>
            </a:blip>
            <a:srcRect/>
            <a:stretch>
              <a:fillRect/>
            </a:stretch>
          </p:blipFill>
          <p:spPr bwMode="auto">
            <a:xfrm rot="10800000">
              <a:off x="6291940" y="2571750"/>
              <a:ext cx="637492" cy="456193"/>
            </a:xfrm>
            <a:prstGeom prst="rect">
              <a:avLst/>
            </a:prstGeom>
            <a:solidFill>
              <a:schemeClr val="tx2">
                <a:lumMod val="75000"/>
              </a:schemeClr>
            </a:solidFill>
          </p:spPr>
        </p:pic>
      </p:grpSp>
      <p:pic>
        <p:nvPicPr>
          <p:cNvPr id="33"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6988400" y="3857626"/>
            <a:ext cx="637492" cy="456193"/>
          </a:xfrm>
          <a:prstGeom prst="rect">
            <a:avLst/>
          </a:prstGeom>
          <a:noFill/>
        </p:spPr>
      </p:pic>
      <p:pic>
        <p:nvPicPr>
          <p:cNvPr id="34"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7440172" y="5115932"/>
            <a:ext cx="637492" cy="456193"/>
          </a:xfrm>
          <a:prstGeom prst="rect">
            <a:avLst/>
          </a:prstGeom>
          <a:noFill/>
        </p:spPr>
      </p:pic>
      <p:pic>
        <p:nvPicPr>
          <p:cNvPr id="76"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31000"/>
          </a:blip>
          <a:srcRect/>
          <a:stretch>
            <a:fillRect/>
          </a:stretch>
        </p:blipFill>
        <p:spPr bwMode="auto">
          <a:xfrm rot="10800000">
            <a:off x="7554705" y="6169004"/>
            <a:ext cx="637493" cy="455966"/>
          </a:xfrm>
          <a:prstGeom prst="rect">
            <a:avLst/>
          </a:prstGeom>
          <a:solidFill>
            <a:schemeClr val="tx2">
              <a:lumMod val="75000"/>
            </a:schemeClr>
          </a:solidFill>
        </p:spPr>
      </p:pic>
      <p:pic>
        <p:nvPicPr>
          <p:cNvPr id="77"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31000"/>
          </a:blip>
          <a:srcRect/>
          <a:stretch>
            <a:fillRect/>
          </a:stretch>
        </p:blipFill>
        <p:spPr bwMode="auto">
          <a:xfrm rot="10800000">
            <a:off x="6659702" y="5352683"/>
            <a:ext cx="637493" cy="455966"/>
          </a:xfrm>
          <a:prstGeom prst="rect">
            <a:avLst/>
          </a:prstGeom>
          <a:solidFill>
            <a:schemeClr val="tx2">
              <a:lumMod val="75000"/>
            </a:schemeClr>
          </a:solidFill>
        </p:spPr>
      </p:pic>
      <p:pic>
        <p:nvPicPr>
          <p:cNvPr id="78"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31000"/>
          </a:blip>
          <a:srcRect/>
          <a:stretch>
            <a:fillRect/>
          </a:stretch>
        </p:blipFill>
        <p:spPr bwMode="auto">
          <a:xfrm rot="10800000">
            <a:off x="6830929" y="2217928"/>
            <a:ext cx="637493" cy="455966"/>
          </a:xfrm>
          <a:prstGeom prst="rect">
            <a:avLst/>
          </a:prstGeom>
          <a:solidFill>
            <a:schemeClr val="tx2">
              <a:lumMod val="75000"/>
            </a:schemeClr>
          </a:solidFill>
        </p:spPr>
      </p:pic>
      <p:pic>
        <p:nvPicPr>
          <p:cNvPr id="79"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31000"/>
          </a:blip>
          <a:srcRect/>
          <a:stretch>
            <a:fillRect/>
          </a:stretch>
        </p:blipFill>
        <p:spPr bwMode="auto">
          <a:xfrm rot="10800000">
            <a:off x="6927181" y="3057003"/>
            <a:ext cx="637493" cy="455966"/>
          </a:xfrm>
          <a:prstGeom prst="rect">
            <a:avLst/>
          </a:prstGeom>
          <a:solidFill>
            <a:schemeClr val="tx2">
              <a:lumMod val="75000"/>
            </a:schemeClr>
          </a:solidFill>
        </p:spPr>
      </p:pic>
      <p:pic>
        <p:nvPicPr>
          <p:cNvPr id="80" name="Picture 2" descr="http://www.educol.net/coloriage-bebe-dl10624.jpg"/>
          <p:cNvPicPr>
            <a:picLocks noChangeAspect="1" noChangeArrowheads="1"/>
          </p:cNvPicPr>
          <p:nvPr/>
        </p:nvPicPr>
        <p:blipFill>
          <a:blip r:embed="rId5" cstate="print">
            <a:lum bright="-27000"/>
            <a:duotone>
              <a:prstClr val="black"/>
              <a:schemeClr val="tx2">
                <a:tint val="45000"/>
                <a:satMod val="400000"/>
              </a:schemeClr>
            </a:duotone>
          </a:blip>
          <a:srcRect/>
          <a:stretch>
            <a:fillRect/>
          </a:stretch>
        </p:blipFill>
        <p:spPr bwMode="auto">
          <a:xfrm>
            <a:off x="6304185" y="4058011"/>
            <a:ext cx="768178" cy="543646"/>
          </a:xfrm>
          <a:prstGeom prst="rect">
            <a:avLst/>
          </a:prstGeom>
          <a:noFill/>
        </p:spPr>
      </p:pic>
      <p:sp>
        <p:nvSpPr>
          <p:cNvPr id="81" name="ZoneTexte 27"/>
          <p:cNvSpPr txBox="1">
            <a:spLocks noChangeArrowheads="1"/>
          </p:cNvSpPr>
          <p:nvPr/>
        </p:nvSpPr>
        <p:spPr bwMode="auto">
          <a:xfrm>
            <a:off x="7959725" y="260350"/>
            <a:ext cx="1220788" cy="1200150"/>
          </a:xfrm>
          <a:prstGeom prst="rect">
            <a:avLst/>
          </a:prstGeom>
          <a:noFill/>
          <a:ln w="9525">
            <a:solidFill>
              <a:schemeClr val="accent1">
                <a:shade val="95000"/>
                <a:satMod val="105000"/>
              </a:schemeClr>
            </a:solidFill>
            <a:miter lim="800000"/>
            <a:headEnd/>
            <a:tailEnd/>
          </a:ln>
        </p:spPr>
        <p:txBody>
          <a:bodyPr wrap="none">
            <a:spAutoFit/>
          </a:bodyPr>
          <a:lstStyle/>
          <a:p>
            <a:pPr algn="ctr">
              <a:defRPr/>
            </a:pPr>
            <a:r>
              <a:rPr lang="fr-FR" b="1" dirty="0">
                <a:latin typeface="+mn-lt"/>
              </a:rPr>
              <a:t>Date </a:t>
            </a:r>
          </a:p>
          <a:p>
            <a:pPr algn="ctr">
              <a:defRPr/>
            </a:pPr>
            <a:r>
              <a:rPr lang="fr-FR" b="1" dirty="0">
                <a:latin typeface="+mn-lt"/>
              </a:rPr>
              <a:t>Fin suivi</a:t>
            </a:r>
          </a:p>
          <a:p>
            <a:pPr algn="ctr">
              <a:defRPr/>
            </a:pPr>
            <a:r>
              <a:rPr lang="fr-FR" b="1" dirty="0">
                <a:latin typeface="+mn-lt"/>
              </a:rPr>
              <a:t>2 ans</a:t>
            </a:r>
          </a:p>
        </p:txBody>
      </p:sp>
      <p:sp>
        <p:nvSpPr>
          <p:cNvPr id="84" name="ZoneTexte 27"/>
          <p:cNvSpPr txBox="1">
            <a:spLocks noChangeArrowheads="1"/>
          </p:cNvSpPr>
          <p:nvPr/>
        </p:nvSpPr>
        <p:spPr bwMode="auto">
          <a:xfrm>
            <a:off x="3276600" y="1027113"/>
            <a:ext cx="2332038" cy="460375"/>
          </a:xfrm>
          <a:prstGeom prst="rect">
            <a:avLst/>
          </a:prstGeom>
          <a:solidFill>
            <a:schemeClr val="bg1"/>
          </a:solidFill>
          <a:ln w="9525">
            <a:solidFill>
              <a:schemeClr val="accent1">
                <a:shade val="95000"/>
                <a:satMod val="105000"/>
              </a:schemeClr>
            </a:solidFill>
            <a:miter lim="800000"/>
            <a:headEnd/>
            <a:tailEnd/>
          </a:ln>
        </p:spPr>
        <p:txBody>
          <a:bodyPr wrap="none">
            <a:spAutoFit/>
          </a:bodyPr>
          <a:lstStyle/>
          <a:p>
            <a:pPr>
              <a:defRPr/>
            </a:pPr>
            <a:r>
              <a:rPr lang="fr-FR" b="1" dirty="0">
                <a:latin typeface="+mn-lt"/>
              </a:rPr>
              <a:t>Suivi des enfants</a:t>
            </a:r>
          </a:p>
        </p:txBody>
      </p:sp>
      <p:cxnSp>
        <p:nvCxnSpPr>
          <p:cNvPr id="85" name="Connecteur droit avec flèche 84"/>
          <p:cNvCxnSpPr>
            <a:cxnSpLocks noChangeShapeType="1"/>
          </p:cNvCxnSpPr>
          <p:nvPr/>
        </p:nvCxnSpPr>
        <p:spPr bwMode="auto">
          <a:xfrm rot="5400000">
            <a:off x="5993606" y="4171157"/>
            <a:ext cx="5364163" cy="0"/>
          </a:xfrm>
          <a:prstGeom prst="straightConnector1">
            <a:avLst/>
          </a:prstGeom>
          <a:noFill/>
          <a:ln w="38100">
            <a:solidFill>
              <a:schemeClr val="accent1"/>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3" name="Connecteur droit avec flèche 2"/>
          <p:cNvCxnSpPr/>
          <p:nvPr/>
        </p:nvCxnSpPr>
        <p:spPr>
          <a:xfrm>
            <a:off x="179388" y="1628775"/>
            <a:ext cx="8286750"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19</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468313" y="188913"/>
            <a:ext cx="8229600" cy="1143000"/>
          </a:xfrm>
          <a:ln>
            <a:solidFill>
              <a:schemeClr val="accent6">
                <a:lumMod val="75000"/>
              </a:schemeClr>
            </a:solidFill>
            <a:miter lim="800000"/>
            <a:headEnd/>
            <a:tailEnd/>
          </a:ln>
        </p:spPr>
        <p:txBody>
          <a:bodyPr rtlCol="0">
            <a:normAutofit/>
          </a:bodyPr>
          <a:lstStyle/>
          <a:p>
            <a:pPr eaLnBrk="1" fontAlgn="auto" hangingPunct="1">
              <a:spcAft>
                <a:spcPts val="0"/>
              </a:spcAft>
              <a:defRPr/>
            </a:pPr>
            <a:r>
              <a:rPr lang="fr-FR" altLang="fr-FR" sz="3000" b="1"/>
              <a:t>Objectifs pédagogiques : LCA études de cohorte</a:t>
            </a:r>
          </a:p>
        </p:txBody>
      </p:sp>
      <p:sp>
        <p:nvSpPr>
          <p:cNvPr id="3" name="Espace réservé du contenu 2"/>
          <p:cNvSpPr>
            <a:spLocks noGrp="1"/>
          </p:cNvSpPr>
          <p:nvPr>
            <p:ph idx="1"/>
          </p:nvPr>
        </p:nvSpPr>
        <p:spPr>
          <a:xfrm>
            <a:off x="468313" y="1557338"/>
            <a:ext cx="8507412" cy="4525962"/>
          </a:xfrm>
        </p:spPr>
        <p:txBody>
          <a:bodyPr rtlCol="0">
            <a:normAutofit fontScale="92500" lnSpcReduction="20000"/>
          </a:bodyPr>
          <a:lstStyle/>
          <a:p>
            <a:pPr eaLnBrk="1" fontAlgn="auto" hangingPunct="1">
              <a:spcAft>
                <a:spcPts val="0"/>
              </a:spcAft>
              <a:defRPr/>
            </a:pPr>
            <a:r>
              <a:rPr lang="fr-FR" dirty="0"/>
              <a:t>Connaitre les </a:t>
            </a:r>
            <a:r>
              <a:rPr lang="fr-FR" b="1" dirty="0"/>
              <a:t>Forces et Faiblesses </a:t>
            </a:r>
            <a:r>
              <a:rPr lang="fr-FR" dirty="0"/>
              <a:t>des</a:t>
            </a:r>
            <a:r>
              <a:rPr lang="fr-FR" b="1" dirty="0"/>
              <a:t> études de cohortes prospectives</a:t>
            </a:r>
            <a:endParaRPr lang="fr-FR" dirty="0"/>
          </a:p>
          <a:p>
            <a:pPr eaLnBrk="1" fontAlgn="auto" hangingPunct="1">
              <a:spcAft>
                <a:spcPts val="0"/>
              </a:spcAft>
              <a:defRPr/>
            </a:pPr>
            <a:r>
              <a:rPr lang="fr-FR" dirty="0"/>
              <a:t>Connaitre </a:t>
            </a:r>
            <a:r>
              <a:rPr lang="fr-FR" b="1" dirty="0"/>
              <a:t>les points clefs </a:t>
            </a:r>
            <a:r>
              <a:rPr lang="fr-FR" dirty="0"/>
              <a:t>à vérifier en LCA des </a:t>
            </a:r>
            <a:r>
              <a:rPr lang="fr-FR" b="1" dirty="0"/>
              <a:t>études de cohortes </a:t>
            </a:r>
            <a:r>
              <a:rPr lang="fr-FR" dirty="0"/>
              <a:t>et</a:t>
            </a:r>
            <a:r>
              <a:rPr lang="fr-FR" b="1" dirty="0"/>
              <a:t> où les trouver dans la publication</a:t>
            </a:r>
          </a:p>
          <a:p>
            <a:pPr eaLnBrk="1" fontAlgn="auto" hangingPunct="1">
              <a:spcAft>
                <a:spcPts val="0"/>
              </a:spcAft>
              <a:defRPr/>
            </a:pPr>
            <a:r>
              <a:rPr lang="fr-FR" dirty="0"/>
              <a:t>Savoir</a:t>
            </a:r>
            <a:r>
              <a:rPr lang="fr-FR" b="1" dirty="0"/>
              <a:t> interpréter les résultats</a:t>
            </a:r>
          </a:p>
          <a:p>
            <a:pPr eaLnBrk="1" fontAlgn="auto" hangingPunct="1">
              <a:spcAft>
                <a:spcPts val="0"/>
              </a:spcAft>
              <a:defRPr/>
            </a:pPr>
            <a:r>
              <a:rPr lang="fr-FR" dirty="0"/>
              <a:t>Savoir</a:t>
            </a:r>
            <a:r>
              <a:rPr lang="fr-FR" b="1" dirty="0"/>
              <a:t> rechercher les biais spécifiques des études de cohortes et comment les réduire</a:t>
            </a:r>
          </a:p>
          <a:p>
            <a:pPr eaLnBrk="1" fontAlgn="auto" hangingPunct="1">
              <a:spcAft>
                <a:spcPts val="0"/>
              </a:spcAft>
              <a:defRPr/>
            </a:pPr>
            <a:r>
              <a:rPr lang="fr-FR" dirty="0"/>
              <a:t>Savoir</a:t>
            </a:r>
            <a:r>
              <a:rPr lang="fr-FR" b="1" dirty="0"/>
              <a:t> rechercher les facteurs de confusion potentiels et apprécier la façon dont ils sont pris en compte </a:t>
            </a:r>
          </a:p>
          <a:p>
            <a:pPr eaLnBrk="1" fontAlgn="auto" hangingPunct="1">
              <a:spcAft>
                <a:spcPts val="0"/>
              </a:spcAft>
              <a:defRPr/>
            </a:pPr>
            <a:endParaRPr lang="fr-FR" b="1" dirty="0"/>
          </a:p>
          <a:p>
            <a:pPr marL="715963" eaLnBrk="1" fontAlgn="auto" hangingPunct="1">
              <a:spcAft>
                <a:spcPts val="0"/>
              </a:spcAft>
              <a:defRPr/>
            </a:pPr>
            <a:endParaRPr lang="fr-FR" b="1" dirty="0"/>
          </a:p>
          <a:p>
            <a:pPr marL="715963" eaLnBrk="1" fontAlgn="auto" hangingPunct="1">
              <a:spcAft>
                <a:spcPts val="0"/>
              </a:spcAft>
              <a:defRPr/>
            </a:pPr>
            <a:endParaRPr lang="fr-FR" b="1" dirty="0"/>
          </a:p>
          <a:p>
            <a:pPr marL="715963" eaLnBrk="1" fontAlgn="auto" hangingPunct="1">
              <a:spcAft>
                <a:spcPts val="0"/>
              </a:spcAft>
              <a:tabLst>
                <a:tab pos="709613" algn="l"/>
              </a:tabLst>
              <a:defRPr/>
            </a:pPr>
            <a:endParaRPr lang="fr-FR" b="1" dirty="0"/>
          </a:p>
          <a:p>
            <a:pPr marL="715963" eaLnBrk="1" fontAlgn="auto" hangingPunct="1">
              <a:spcAft>
                <a:spcPts val="0"/>
              </a:spcAft>
              <a:tabLst>
                <a:tab pos="709613" algn="l"/>
              </a:tabLst>
              <a:defRPr/>
            </a:pPr>
            <a:endParaRPr lang="fr-FR" b="1" dirty="0"/>
          </a:p>
          <a:p>
            <a:pPr marL="0" indent="0" eaLnBrk="1" fontAlgn="auto" hangingPunct="1">
              <a:spcAft>
                <a:spcPts val="0"/>
              </a:spcAft>
              <a:buFont typeface="Arial" panose="020B0604020202020204" pitchFamily="34" charset="0"/>
              <a:buNone/>
              <a:defRPr/>
            </a:pPr>
            <a:endParaRPr lang="fr-FR" b="1" dirty="0"/>
          </a:p>
        </p:txBody>
      </p:sp>
      <p:sp>
        <p:nvSpPr>
          <p:cNvPr id="5" name="Espace réservé du numéro de diapositive 4"/>
          <p:cNvSpPr>
            <a:spLocks noGrp="1"/>
          </p:cNvSpPr>
          <p:nvPr>
            <p:ph type="sldNum" sz="quarter" idx="12"/>
          </p:nvPr>
        </p:nvSpPr>
        <p:spPr>
          <a:xfrm>
            <a:off x="8244408" y="6356350"/>
            <a:ext cx="442392" cy="365125"/>
          </a:xfrm>
        </p:spPr>
        <p:txBody>
          <a:bodyPr/>
          <a:lstStyle/>
          <a:p>
            <a:pPr>
              <a:defRPr/>
            </a:pPr>
            <a:fld id="{5B83D243-C88B-4248-BC22-037D82126A6D}" type="slidenum">
              <a:rPr lang="fr-FR" altLang="fr-FR" sz="1200" smtClean="0"/>
              <a:pPr>
                <a:defRPr/>
              </a:pPr>
              <a:t>2</a:t>
            </a:fld>
            <a:endParaRPr lang="fr-FR" altLang="fr-FR" sz="1200" dirty="0"/>
          </a:p>
        </p:txBody>
      </p:sp>
      <p:pic>
        <p:nvPicPr>
          <p:cNvPr id="2" name="Son enregistré">
            <a:hlinkClick r:id="" action="ppaction://media"/>
            <a:extLst>
              <a:ext uri="{FF2B5EF4-FFF2-40B4-BE49-F238E27FC236}">
                <a16:creationId xmlns:a16="http://schemas.microsoft.com/office/drawing/2014/main" id="{D9875A09-D4E8-4330-8471-AB0CF045EC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4"/>
          <p:cNvSpPr>
            <a:spLocks noChangeArrowheads="1"/>
          </p:cNvSpPr>
          <p:nvPr/>
        </p:nvSpPr>
        <p:spPr bwMode="auto">
          <a:xfrm>
            <a:off x="611560" y="1628800"/>
            <a:ext cx="8643938" cy="4601260"/>
          </a:xfrm>
          <a:prstGeom prst="rect">
            <a:avLst/>
          </a:prstGeom>
          <a:noFill/>
          <a:ln w="9525">
            <a:noFill/>
            <a:miter lim="800000"/>
            <a:headEnd/>
            <a:tailEnd/>
          </a:ln>
        </p:spPr>
        <p:txBody>
          <a:bodyPr bIns="0" anchor="ctr">
            <a:spAutoFit/>
          </a:bodyPr>
          <a:lstStyle/>
          <a:p>
            <a:pPr>
              <a:tabLst>
                <a:tab pos="228600" algn="l"/>
              </a:tabLst>
              <a:defRPr/>
            </a:pPr>
            <a:r>
              <a:rPr lang="fr-FR" dirty="0">
                <a:latin typeface="+mn-lt"/>
                <a:sym typeface="Symbol" pitchFamily="18" charset="2"/>
              </a:rPr>
              <a:t>	</a:t>
            </a:r>
          </a:p>
          <a:p>
            <a:pPr>
              <a:lnSpc>
                <a:spcPct val="150000"/>
              </a:lnSpc>
              <a:buFont typeface="Arial" pitchFamily="34" charset="0"/>
              <a:buChar char="•"/>
              <a:tabLst>
                <a:tab pos="228600" algn="l"/>
              </a:tabLst>
              <a:defRPr/>
            </a:pPr>
            <a:r>
              <a:rPr lang="fr-FR" dirty="0">
                <a:solidFill>
                  <a:prstClr val="black"/>
                </a:solidFill>
                <a:latin typeface="Calibri"/>
                <a:sym typeface="Symbol" pitchFamily="18" charset="2"/>
              </a:rPr>
              <a:t> Cohorte prospective = permet une mesure précise</a:t>
            </a:r>
          </a:p>
          <a:p>
            <a:pPr>
              <a:lnSpc>
                <a:spcPct val="150000"/>
              </a:lnSpc>
              <a:buFont typeface="Arial" pitchFamily="34" charset="0"/>
              <a:buChar char="•"/>
              <a:tabLst>
                <a:tab pos="228600" algn="l"/>
              </a:tabLst>
              <a:defRPr/>
            </a:pPr>
            <a:r>
              <a:rPr lang="fr-FR" dirty="0">
                <a:solidFill>
                  <a:prstClr val="black"/>
                </a:solidFill>
                <a:latin typeface="Calibri"/>
                <a:sym typeface="Symbol" pitchFamily="18" charset="2"/>
              </a:rPr>
              <a:t> Outil de mesure validé, fiable, exact et reproductible </a:t>
            </a:r>
          </a:p>
          <a:p>
            <a:pPr>
              <a:lnSpc>
                <a:spcPct val="150000"/>
              </a:lnSpc>
              <a:buFont typeface="Arial" pitchFamily="34" charset="0"/>
              <a:buChar char="•"/>
              <a:tabLst>
                <a:tab pos="228600" algn="l"/>
              </a:tabLst>
              <a:defRPr/>
            </a:pPr>
            <a:r>
              <a:rPr lang="fr-FR" dirty="0">
                <a:solidFill>
                  <a:prstClr val="black"/>
                </a:solidFill>
                <a:latin typeface="Calibri"/>
                <a:sym typeface="Symbol" pitchFamily="18" charset="2"/>
              </a:rPr>
              <a:t> Mesure s</a:t>
            </a:r>
            <a:r>
              <a:rPr lang="fr-FR" dirty="0">
                <a:solidFill>
                  <a:prstClr val="black"/>
                </a:solidFill>
                <a:latin typeface="Calibri"/>
              </a:rPr>
              <a:t>tandardisée : même outil /procédure pour tous</a:t>
            </a:r>
          </a:p>
          <a:p>
            <a:pPr>
              <a:lnSpc>
                <a:spcPct val="150000"/>
              </a:lnSpc>
              <a:buFont typeface="Arial" pitchFamily="34" charset="0"/>
              <a:buChar char="•"/>
              <a:tabLst>
                <a:tab pos="228600" algn="l"/>
              </a:tabLst>
              <a:defRPr/>
            </a:pPr>
            <a:r>
              <a:rPr lang="fr-FR" dirty="0">
                <a:latin typeface="+mn-lt"/>
                <a:sym typeface="Symbol" pitchFamily="18" charset="2"/>
              </a:rPr>
              <a:t> Niveaux d’exposition </a:t>
            </a:r>
          </a:p>
          <a:p>
            <a:pPr lvl="1">
              <a:lnSpc>
                <a:spcPct val="150000"/>
              </a:lnSpc>
              <a:buFont typeface="Arial" pitchFamily="34" charset="0"/>
              <a:buChar char="•"/>
              <a:tabLst>
                <a:tab pos="228600" algn="l"/>
              </a:tabLst>
              <a:defRPr/>
            </a:pPr>
            <a:r>
              <a:rPr lang="fr-FR" dirty="0">
                <a:latin typeface="+mn-lt"/>
                <a:sym typeface="Symbol" pitchFamily="18" charset="2"/>
              </a:rPr>
              <a:t>Exposé oui/non (variable binaire) </a:t>
            </a:r>
          </a:p>
          <a:p>
            <a:pPr lvl="1">
              <a:lnSpc>
                <a:spcPct val="150000"/>
              </a:lnSpc>
              <a:buFont typeface="Arial" pitchFamily="34" charset="0"/>
              <a:buChar char="•"/>
              <a:tabLst>
                <a:tab pos="228600" algn="l"/>
              </a:tabLst>
              <a:defRPr/>
            </a:pPr>
            <a:r>
              <a:rPr lang="fr-FR" dirty="0">
                <a:latin typeface="+mn-lt"/>
                <a:sym typeface="Symbol" pitchFamily="18" charset="2"/>
              </a:rPr>
              <a:t>Plusieurs niveaux d’exposition (dose +/- durée)</a:t>
            </a:r>
          </a:p>
          <a:p>
            <a:pPr>
              <a:lnSpc>
                <a:spcPct val="150000"/>
              </a:lnSpc>
              <a:buFont typeface="Arial" pitchFamily="34" charset="0"/>
              <a:buChar char="•"/>
              <a:tabLst>
                <a:tab pos="228600" algn="l"/>
              </a:tabLst>
              <a:defRPr/>
            </a:pPr>
            <a:r>
              <a:rPr lang="fr-FR" dirty="0">
                <a:solidFill>
                  <a:prstClr val="black"/>
                </a:solidFill>
                <a:latin typeface="+mn-lt"/>
                <a:sym typeface="Symbol" pitchFamily="18" charset="2"/>
              </a:rPr>
              <a:t> </a:t>
            </a:r>
            <a:r>
              <a:rPr lang="fr-FR" dirty="0">
                <a:solidFill>
                  <a:prstClr val="black"/>
                </a:solidFill>
                <a:latin typeface="Calibri"/>
              </a:rPr>
              <a:t>Pas de biais de mesure différentiel </a:t>
            </a:r>
            <a:r>
              <a:rPr lang="fr-FR" dirty="0">
                <a:latin typeface="+mn-lt"/>
              </a:rPr>
              <a:t>car recueil précède la maladie</a:t>
            </a:r>
          </a:p>
          <a:p>
            <a:pPr>
              <a:tabLst>
                <a:tab pos="228600" algn="l"/>
              </a:tabLst>
              <a:defRPr/>
            </a:pPr>
            <a:endParaRPr lang="fr-FR" sz="2000" dirty="0">
              <a:latin typeface="+mn-lt"/>
              <a:cs typeface="Tahoma" pitchFamily="34" charset="0"/>
            </a:endParaRPr>
          </a:p>
        </p:txBody>
      </p:sp>
      <p:sp>
        <p:nvSpPr>
          <p:cNvPr id="1028" name="Rectangle 5"/>
          <p:cNvSpPr>
            <a:spLocks noChangeArrowheads="1"/>
          </p:cNvSpPr>
          <p:nvPr/>
        </p:nvSpPr>
        <p:spPr bwMode="auto">
          <a:xfrm>
            <a:off x="1" y="1149350"/>
            <a:ext cx="9092528" cy="461793"/>
          </a:xfrm>
          <a:prstGeom prst="rect">
            <a:avLst/>
          </a:prstGeom>
          <a:noFill/>
          <a:ln w="9525">
            <a:solidFill>
              <a:schemeClr val="accent6">
                <a:lumMod val="75000"/>
              </a:schemeClr>
            </a:solidFill>
            <a:miter lim="800000"/>
            <a:headEnd/>
            <a:tailEnd/>
          </a:ln>
        </p:spPr>
        <p:txBody>
          <a:bodyPr wrap="square">
            <a:spAutoFit/>
          </a:bodyPr>
          <a:lstStyle/>
          <a:p>
            <a:pPr algn="ctr">
              <a:lnSpc>
                <a:spcPct val="85000"/>
              </a:lnSpc>
              <a:defRPr/>
            </a:pPr>
            <a:r>
              <a:rPr lang="fr-FR" sz="2800" b="1" dirty="0">
                <a:latin typeface="+mn-lt"/>
                <a:cs typeface="Tahoma" pitchFamily="34" charset="0"/>
              </a:rPr>
              <a:t>Mesure de l’exposition au Facteur de Risque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20</a:t>
            </a:fld>
            <a:endParaRPr lang="fr-FR" altLang="fr-FR"/>
          </a:p>
        </p:txBody>
      </p:sp>
      <p:sp>
        <p:nvSpPr>
          <p:cNvPr id="7" name="Titre 1">
            <a:extLst>
              <a:ext uri="{FF2B5EF4-FFF2-40B4-BE49-F238E27FC236}">
                <a16:creationId xmlns:a16="http://schemas.microsoft.com/office/drawing/2014/main" id="{A3232827-C72F-422E-AD8C-5964154672E2}"/>
              </a:ext>
            </a:extLst>
          </p:cNvPr>
          <p:cNvSpPr txBox="1">
            <a:spLocks/>
          </p:cNvSpPr>
          <p:nvPr/>
        </p:nvSpPr>
        <p:spPr bwMode="auto">
          <a:xfrm>
            <a:off x="457200" y="1365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3. Le Facteur Etudié</a:t>
            </a:r>
          </a:p>
        </p:txBody>
      </p:sp>
      <p:sp>
        <p:nvSpPr>
          <p:cNvPr id="9" name="Organigramme : Bande perforée 8">
            <a:extLst>
              <a:ext uri="{FF2B5EF4-FFF2-40B4-BE49-F238E27FC236}">
                <a16:creationId xmlns:a16="http://schemas.microsoft.com/office/drawing/2014/main" id="{5FC3052F-84CD-43F8-9439-ED284BE1F0E3}"/>
              </a:ext>
            </a:extLst>
          </p:cNvPr>
          <p:cNvSpPr/>
          <p:nvPr/>
        </p:nvSpPr>
        <p:spPr>
          <a:xfrm>
            <a:off x="19434" y="233633"/>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ChangeArrowheads="1"/>
          </p:cNvSpPr>
          <p:nvPr/>
        </p:nvSpPr>
        <p:spPr bwMode="auto">
          <a:xfrm>
            <a:off x="1979613" y="1100857"/>
            <a:ext cx="5483225" cy="477838"/>
          </a:xfrm>
          <a:prstGeom prst="rect">
            <a:avLst/>
          </a:prstGeom>
          <a:noFill/>
          <a:ln w="9525">
            <a:solidFill>
              <a:schemeClr val="accent6">
                <a:lumMod val="75000"/>
              </a:schemeClr>
            </a:solidFill>
            <a:miter lim="800000"/>
            <a:headEnd/>
            <a:tailEnd/>
          </a:ln>
        </p:spPr>
        <p:txBody>
          <a:bodyPr wrap="none" bIns="0" anchor="ctr">
            <a:spAutoFit/>
          </a:bodyPr>
          <a:lstStyle/>
          <a:p>
            <a:pPr algn="ctr">
              <a:defRPr/>
            </a:pPr>
            <a:r>
              <a:rPr lang="fr-FR" sz="2800" b="1" dirty="0">
                <a:latin typeface="+mn-lt"/>
                <a:cs typeface="Tahoma" pitchFamily="34" charset="0"/>
              </a:rPr>
              <a:t>Mesure du Critère de Jugement (CJ)</a:t>
            </a:r>
          </a:p>
        </p:txBody>
      </p:sp>
      <p:sp>
        <p:nvSpPr>
          <p:cNvPr id="61443" name="Rectangle 4"/>
          <p:cNvSpPr>
            <a:spLocks noChangeArrowheads="1"/>
          </p:cNvSpPr>
          <p:nvPr/>
        </p:nvSpPr>
        <p:spPr bwMode="auto">
          <a:xfrm>
            <a:off x="684213" y="1571655"/>
            <a:ext cx="8351837" cy="4524315"/>
          </a:xfrm>
          <a:prstGeom prst="rect">
            <a:avLst/>
          </a:prstGeom>
          <a:noFill/>
          <a:ln w="9525">
            <a:noFill/>
            <a:miter lim="800000"/>
            <a:headEnd/>
            <a:tailEnd/>
          </a:ln>
        </p:spPr>
        <p:txBody>
          <a:bodyPr anchor="ctr">
            <a:spAutoFit/>
          </a:bodyPr>
          <a:lstStyle/>
          <a:p>
            <a:pPr>
              <a:lnSpc>
                <a:spcPct val="150000"/>
              </a:lnSpc>
              <a:buFont typeface="Arial" pitchFamily="34" charset="0"/>
              <a:buChar char="•"/>
              <a:tabLst>
                <a:tab pos="228600" algn="l"/>
              </a:tabLst>
              <a:defRPr/>
            </a:pPr>
            <a:r>
              <a:rPr lang="fr-FR" dirty="0">
                <a:latin typeface="+mn-lt"/>
                <a:sym typeface="Symbol" pitchFamily="18" charset="2"/>
              </a:rPr>
              <a:t> Cohorte prospective = permet une mesure </a:t>
            </a:r>
            <a:r>
              <a:rPr lang="fr-FR" b="1" dirty="0">
                <a:latin typeface="+mn-lt"/>
                <a:sym typeface="Symbol" pitchFamily="18" charset="2"/>
              </a:rPr>
              <a:t>précise</a:t>
            </a:r>
          </a:p>
          <a:p>
            <a:pPr>
              <a:lnSpc>
                <a:spcPct val="150000"/>
              </a:lnSpc>
              <a:buFont typeface="Arial" pitchFamily="34" charset="0"/>
              <a:buChar char="•"/>
              <a:tabLst>
                <a:tab pos="228600" algn="l"/>
              </a:tabLst>
              <a:defRPr/>
            </a:pPr>
            <a:r>
              <a:rPr lang="fr-FR" dirty="0">
                <a:latin typeface="+mn-lt"/>
                <a:sym typeface="Symbol" pitchFamily="18" charset="2"/>
              </a:rPr>
              <a:t> Définition </a:t>
            </a:r>
            <a:r>
              <a:rPr lang="fr-FR" b="1" dirty="0">
                <a:latin typeface="+mn-lt"/>
                <a:sym typeface="Symbol" pitchFamily="18" charset="2"/>
              </a:rPr>
              <a:t>reconnue </a:t>
            </a:r>
            <a:r>
              <a:rPr lang="fr-FR" dirty="0">
                <a:latin typeface="+mn-lt"/>
                <a:sym typeface="Symbol" pitchFamily="18" charset="2"/>
              </a:rPr>
              <a:t>(référence bibliographique)</a:t>
            </a:r>
          </a:p>
          <a:p>
            <a:pPr>
              <a:lnSpc>
                <a:spcPct val="150000"/>
              </a:lnSpc>
              <a:buFont typeface="Arial" pitchFamily="34" charset="0"/>
              <a:buChar char="•"/>
              <a:tabLst>
                <a:tab pos="228600" algn="l"/>
              </a:tabLst>
              <a:defRPr/>
            </a:pPr>
            <a:r>
              <a:rPr lang="fr-FR" dirty="0">
                <a:latin typeface="+mn-lt"/>
                <a:sym typeface="Symbol" pitchFamily="18" charset="2"/>
              </a:rPr>
              <a:t> Outil de mesure validé (exactitude et reproductibilité)</a:t>
            </a:r>
          </a:p>
          <a:p>
            <a:pPr marL="457200" lvl="3">
              <a:lnSpc>
                <a:spcPct val="150000"/>
              </a:lnSpc>
              <a:buFont typeface="Arial" pitchFamily="34" charset="0"/>
              <a:buChar char="•"/>
              <a:tabLst>
                <a:tab pos="228600" algn="l"/>
              </a:tabLst>
              <a:defRPr/>
            </a:pPr>
            <a:r>
              <a:rPr lang="fr-FR" sz="1600" b="1" i="1" dirty="0">
                <a:solidFill>
                  <a:schemeClr val="bg1">
                    <a:lumMod val="50000"/>
                  </a:schemeClr>
                </a:solidFill>
                <a:sym typeface="Symbol" pitchFamily="18" charset="2"/>
              </a:rPr>
              <a:t>Exactitude : l’instrument donne t’il une mesure proche de la réalité?</a:t>
            </a:r>
          </a:p>
          <a:p>
            <a:pPr marL="457200" lvl="3">
              <a:lnSpc>
                <a:spcPct val="150000"/>
              </a:lnSpc>
              <a:buFont typeface="Arial" pitchFamily="34" charset="0"/>
              <a:buChar char="•"/>
              <a:tabLst>
                <a:tab pos="228600" algn="l"/>
              </a:tabLst>
              <a:defRPr/>
            </a:pPr>
            <a:r>
              <a:rPr lang="fr-FR" sz="1600" b="1" i="1" dirty="0">
                <a:solidFill>
                  <a:schemeClr val="bg1">
                    <a:lumMod val="50000"/>
                  </a:schemeClr>
                </a:solidFill>
                <a:sym typeface="Symbol" pitchFamily="18" charset="2"/>
              </a:rPr>
              <a:t>Reproductibilité = des mesures répétées dans les mêmes conditions donnent–elles les mêmes résultats?</a:t>
            </a:r>
            <a:endParaRPr lang="fr-FR" dirty="0">
              <a:latin typeface="+mn-lt"/>
              <a:sym typeface="Symbol" pitchFamily="18" charset="2"/>
            </a:endParaRPr>
          </a:p>
          <a:p>
            <a:pPr>
              <a:lnSpc>
                <a:spcPct val="150000"/>
              </a:lnSpc>
              <a:buFont typeface="Arial" pitchFamily="34" charset="0"/>
              <a:buChar char="•"/>
              <a:tabLst>
                <a:tab pos="228600" algn="l"/>
              </a:tabLst>
              <a:defRPr/>
            </a:pPr>
            <a:r>
              <a:rPr lang="fr-FR" b="1" dirty="0">
                <a:latin typeface="+mn-lt"/>
                <a:sym typeface="Symbol" pitchFamily="18" charset="2"/>
              </a:rPr>
              <a:t> Mesure </a:t>
            </a:r>
            <a:r>
              <a:rPr lang="fr-FR" b="1" dirty="0">
                <a:latin typeface="+mn-lt"/>
              </a:rPr>
              <a:t>Standardisée</a:t>
            </a:r>
            <a:r>
              <a:rPr lang="fr-FR" dirty="0">
                <a:latin typeface="+mn-lt"/>
              </a:rPr>
              <a:t> : même outil pour exposés et non exposés</a:t>
            </a:r>
          </a:p>
          <a:p>
            <a:pPr marL="179388" indent="-179388">
              <a:lnSpc>
                <a:spcPct val="150000"/>
              </a:lnSpc>
              <a:buFont typeface="Arial" pitchFamily="34" charset="0"/>
              <a:buChar char="•"/>
              <a:tabLst>
                <a:tab pos="228600" algn="l"/>
              </a:tabLst>
              <a:defRPr/>
            </a:pPr>
            <a:r>
              <a:rPr lang="fr-FR" dirty="0">
                <a:solidFill>
                  <a:prstClr val="black"/>
                </a:solidFill>
                <a:latin typeface="Calibri"/>
              </a:rPr>
              <a:t>Evaluateur </a:t>
            </a:r>
            <a:r>
              <a:rPr lang="fr-FR" b="1" dirty="0">
                <a:solidFill>
                  <a:prstClr val="black"/>
                </a:solidFill>
                <a:latin typeface="Calibri"/>
              </a:rPr>
              <a:t>en insu de l’exposition </a:t>
            </a:r>
            <a:r>
              <a:rPr lang="fr-FR" dirty="0">
                <a:solidFill>
                  <a:prstClr val="black"/>
                </a:solidFill>
                <a:latin typeface="Calibri"/>
              </a:rPr>
              <a:t>++ Surtout </a:t>
            </a:r>
            <a:r>
              <a:rPr lang="fr-FR" b="1" dirty="0">
                <a:solidFill>
                  <a:prstClr val="black"/>
                </a:solidFill>
                <a:latin typeface="Calibri"/>
              </a:rPr>
              <a:t>si CJ subjectif </a:t>
            </a:r>
            <a:r>
              <a:rPr lang="fr-FR" dirty="0">
                <a:solidFill>
                  <a:prstClr val="black"/>
                </a:solidFill>
                <a:latin typeface="Calibri"/>
              </a:rPr>
              <a:t>++</a:t>
            </a:r>
          </a:p>
          <a:p>
            <a:pPr marL="179388" indent="-179388">
              <a:lnSpc>
                <a:spcPct val="150000"/>
              </a:lnSpc>
              <a:buFont typeface="Arial" pitchFamily="34" charset="0"/>
              <a:buChar char="•"/>
              <a:tabLst>
                <a:tab pos="228600" algn="l"/>
              </a:tabLst>
              <a:defRPr/>
            </a:pPr>
            <a:r>
              <a:rPr lang="fr-FR" dirty="0">
                <a:solidFill>
                  <a:prstClr val="black"/>
                </a:solidFill>
                <a:latin typeface="Calibri"/>
              </a:rPr>
              <a:t>Suivi </a:t>
            </a:r>
            <a:r>
              <a:rPr lang="fr-FR" b="1" dirty="0">
                <a:solidFill>
                  <a:prstClr val="black"/>
                </a:solidFill>
                <a:latin typeface="Calibri"/>
              </a:rPr>
              <a:t>identique dans les deux groupes</a:t>
            </a:r>
            <a:endParaRPr lang="fr-FR" b="1" dirty="0">
              <a:solidFill>
                <a:prstClr val="black"/>
              </a:solidFill>
              <a:latin typeface="Calibri"/>
              <a:sym typeface="Symbol" pitchFamily="18" charset="2"/>
            </a:endParaRPr>
          </a:p>
        </p:txBody>
      </p:sp>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21</a:t>
            </a:fld>
            <a:endParaRPr lang="fr-FR" altLang="fr-F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9" name="Titre 1">
            <a:extLst>
              <a:ext uri="{FF2B5EF4-FFF2-40B4-BE49-F238E27FC236}">
                <a16:creationId xmlns:a16="http://schemas.microsoft.com/office/drawing/2014/main" id="{C185E755-C9DE-4E18-8A54-DEA44DB2B679}"/>
              </a:ext>
            </a:extLst>
          </p:cNvPr>
          <p:cNvSpPr txBox="1">
            <a:spLocks/>
          </p:cNvSpPr>
          <p:nvPr/>
        </p:nvSpPr>
        <p:spPr bwMode="auto">
          <a:xfrm>
            <a:off x="457200" y="1365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4. Le Critère de Jugement</a:t>
            </a:r>
          </a:p>
        </p:txBody>
      </p:sp>
      <p:sp>
        <p:nvSpPr>
          <p:cNvPr id="10" name="Organigramme : Bande perforée 9">
            <a:extLst>
              <a:ext uri="{FF2B5EF4-FFF2-40B4-BE49-F238E27FC236}">
                <a16:creationId xmlns:a16="http://schemas.microsoft.com/office/drawing/2014/main" id="{CA513B0E-26B5-4DE7-9F8D-FFAE71703612}"/>
              </a:ext>
            </a:extLst>
          </p:cNvPr>
          <p:cNvSpPr/>
          <p:nvPr/>
        </p:nvSpPr>
        <p:spPr>
          <a:xfrm>
            <a:off x="0" y="253065"/>
            <a:ext cx="2051720"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Section </a:t>
            </a:r>
            <a:r>
              <a:rPr lang="fr-FR" sz="1800" dirty="0" err="1"/>
              <a:t>Materiel</a:t>
            </a:r>
            <a:r>
              <a:rPr lang="fr-FR" sz="1800" dirty="0"/>
              <a:t> &amp; Methods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BA3952-1DF1-4925-977C-7B357290F3A7}"/>
              </a:ext>
            </a:extLst>
          </p:cNvPr>
          <p:cNvSpPr/>
          <p:nvPr/>
        </p:nvSpPr>
        <p:spPr>
          <a:xfrm>
            <a:off x="467544" y="1840521"/>
            <a:ext cx="7924800" cy="4228850"/>
          </a:xfrm>
          <a:prstGeom prst="rect">
            <a:avLst/>
          </a:prstGeom>
          <a:solidFill>
            <a:schemeClr val="bg1"/>
          </a:solidFill>
        </p:spPr>
        <p:txBody>
          <a:bodyPr wrap="square">
            <a:spAutoFit/>
          </a:bodyPr>
          <a:lstStyle/>
          <a:p>
            <a:pPr lvl="0">
              <a:spcBef>
                <a:spcPct val="30000"/>
              </a:spcBef>
            </a:pPr>
            <a:r>
              <a:rPr kumimoji="1" lang="fr-FR" b="1" dirty="0">
                <a:solidFill>
                  <a:srgbClr val="000000"/>
                </a:solidFill>
                <a:latin typeface="+mn-lt"/>
              </a:rPr>
              <a:t>Population source :</a:t>
            </a:r>
            <a:r>
              <a:rPr kumimoji="1" lang="fr-FR" dirty="0">
                <a:solidFill>
                  <a:srgbClr val="000000"/>
                </a:solidFill>
                <a:latin typeface="+mn-lt"/>
              </a:rPr>
              <a:t> population conceptuelle définie par les critères d’inclusion et de non inclusion</a:t>
            </a:r>
          </a:p>
          <a:p>
            <a:pPr lvl="0">
              <a:spcBef>
                <a:spcPct val="30000"/>
              </a:spcBef>
            </a:pPr>
            <a:r>
              <a:rPr kumimoji="1" lang="fr-FR" b="1" i="1" dirty="0">
                <a:solidFill>
                  <a:srgbClr val="000000"/>
                </a:solidFill>
                <a:latin typeface="+mn-lt"/>
              </a:rPr>
              <a:t>point essentiel : les sujets qui entrent dans une étude de cohorte sont indemnes de la maladie étudiée (=du critère de jugement) ceci doit être ++ un critère de non-inclusion</a:t>
            </a:r>
          </a:p>
          <a:p>
            <a:pPr lvl="0">
              <a:spcBef>
                <a:spcPct val="30000"/>
              </a:spcBef>
            </a:pPr>
            <a:r>
              <a:rPr kumimoji="1" lang="fr-FR" i="1" dirty="0">
                <a:solidFill>
                  <a:srgbClr val="000000"/>
                </a:solidFill>
                <a:latin typeface="+mn-lt"/>
              </a:rPr>
              <a:t>Exemple: NN en bonne santé 3M-24M</a:t>
            </a:r>
          </a:p>
          <a:p>
            <a:pPr lvl="0">
              <a:spcBef>
                <a:spcPct val="30000"/>
              </a:spcBef>
            </a:pPr>
            <a:endParaRPr kumimoji="1" lang="fr-FR" i="1" dirty="0">
              <a:solidFill>
                <a:srgbClr val="000000"/>
              </a:solidFill>
              <a:latin typeface="+mn-lt"/>
            </a:endParaRPr>
          </a:p>
          <a:p>
            <a:pPr lvl="0">
              <a:spcBef>
                <a:spcPct val="30000"/>
              </a:spcBef>
            </a:pPr>
            <a:r>
              <a:rPr kumimoji="1" lang="fr-FR" b="1" dirty="0">
                <a:solidFill>
                  <a:srgbClr val="000000"/>
                </a:solidFill>
                <a:latin typeface="+mn-lt"/>
              </a:rPr>
              <a:t>Population étudiée </a:t>
            </a:r>
            <a:r>
              <a:rPr kumimoji="1" lang="fr-FR" dirty="0">
                <a:solidFill>
                  <a:srgbClr val="000000"/>
                </a:solidFill>
                <a:latin typeface="+mn-lt"/>
              </a:rPr>
              <a:t>: NN nés dans les centres participants, sur la période d’inclusion, dont les parents acceptent de participer… fluctuations d’échantillonnage</a:t>
            </a:r>
          </a:p>
        </p:txBody>
      </p:sp>
      <p:pic>
        <p:nvPicPr>
          <p:cNvPr id="23579" name="Picture 28" descr="C:\Documents and Settings\occellipa\Mes documents\Mes images\Important.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8606" y="2120900"/>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re 1">
            <a:extLst>
              <a:ext uri="{FF2B5EF4-FFF2-40B4-BE49-F238E27FC236}">
                <a16:creationId xmlns:a16="http://schemas.microsoft.com/office/drawing/2014/main" id="{58F66670-9F64-465E-A7BC-D14B087E86CF}"/>
              </a:ext>
            </a:extLst>
          </p:cNvPr>
          <p:cNvSpPr txBox="1">
            <a:spLocks/>
          </p:cNvSpPr>
          <p:nvPr/>
        </p:nvSpPr>
        <p:spPr bwMode="auto">
          <a:xfrm>
            <a:off x="304800" y="11663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5. Population Source et Population Etudiée</a:t>
            </a:r>
          </a:p>
        </p:txBody>
      </p:sp>
      <p:sp>
        <p:nvSpPr>
          <p:cNvPr id="10" name="Organigramme : Bande perforée 9">
            <a:extLst>
              <a:ext uri="{FF2B5EF4-FFF2-40B4-BE49-F238E27FC236}">
                <a16:creationId xmlns:a16="http://schemas.microsoft.com/office/drawing/2014/main" id="{2B53AB75-ED9E-4897-9362-994819018022}"/>
              </a:ext>
            </a:extLst>
          </p:cNvPr>
          <p:cNvSpPr/>
          <p:nvPr/>
        </p:nvSpPr>
        <p:spPr>
          <a:xfrm>
            <a:off x="1870248" y="899285"/>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sp>
        <p:nvSpPr>
          <p:cNvPr id="11" name="Organigramme : Bande perforée 10">
            <a:extLst>
              <a:ext uri="{FF2B5EF4-FFF2-40B4-BE49-F238E27FC236}">
                <a16:creationId xmlns:a16="http://schemas.microsoft.com/office/drawing/2014/main" id="{A3DBE3E3-D0D0-4E4B-AFB8-5C421B385C81}"/>
              </a:ext>
            </a:extLst>
          </p:cNvPr>
          <p:cNvSpPr/>
          <p:nvPr/>
        </p:nvSpPr>
        <p:spPr>
          <a:xfrm>
            <a:off x="5222032" y="886589"/>
            <a:ext cx="2051720"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spcBef>
                <a:spcPts val="0"/>
              </a:spcBef>
              <a:spcAft>
                <a:spcPts val="0"/>
              </a:spcAft>
              <a:defRPr/>
            </a:pPr>
            <a:r>
              <a:rPr lang="fr-FR" sz="1800" dirty="0"/>
              <a:t>Section Résultats +</a:t>
            </a:r>
          </a:p>
          <a:p>
            <a:pPr algn="ctr">
              <a:spcBef>
                <a:spcPts val="0"/>
              </a:spcBef>
              <a:spcAft>
                <a:spcPts val="0"/>
              </a:spcAft>
              <a:defRPr/>
            </a:pPr>
            <a:r>
              <a:rPr lang="fr-FR" sz="1800" dirty="0"/>
              <a:t>Tables &amp; </a:t>
            </a:r>
            <a:r>
              <a:rPr lang="fr-FR" sz="1800" dirty="0" err="1"/>
              <a:t>Fig</a:t>
            </a:r>
            <a:endParaRPr lang="fr-FR" sz="1800" dirty="0"/>
          </a:p>
        </p:txBody>
      </p:sp>
      <p:pic>
        <p:nvPicPr>
          <p:cNvPr id="2" name="Son enregistré">
            <a:hlinkClick r:id="" action="ppaction://media"/>
            <a:extLst>
              <a:ext uri="{FF2B5EF4-FFF2-40B4-BE49-F238E27FC236}">
                <a16:creationId xmlns:a16="http://schemas.microsoft.com/office/drawing/2014/main" id="{14B51A03-5E64-40B4-8B22-B75FA50E55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287282398"/>
      </p:ext>
    </p:extLst>
  </p:cSld>
  <p:clrMapOvr>
    <a:masterClrMapping/>
  </p:clrMapOvr>
  <p:transition spd="slow" advTm="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CBAA5B79-964A-4FBC-ABBD-1DB548FEBF53}" type="slidenum">
              <a:rPr lang="fr-FR" altLang="fr-FR" smtClean="0"/>
              <a:pPr>
                <a:defRPr/>
              </a:pPr>
              <a:t>23</a:t>
            </a:fld>
            <a:endParaRPr lang="fr-FR" altLang="fr-FR" dirty="0"/>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pic>
        <p:nvPicPr>
          <p:cNvPr id="5" name="Image 4">
            <a:extLst>
              <a:ext uri="{FF2B5EF4-FFF2-40B4-BE49-F238E27FC236}">
                <a16:creationId xmlns:a16="http://schemas.microsoft.com/office/drawing/2014/main" id="{88FEA35F-4469-4AF1-B916-AD22B50A7CE1}"/>
              </a:ext>
            </a:extLst>
          </p:cNvPr>
          <p:cNvPicPr>
            <a:picLocks noChangeAspect="1"/>
          </p:cNvPicPr>
          <p:nvPr/>
        </p:nvPicPr>
        <p:blipFill>
          <a:blip r:embed="rId8"/>
          <a:stretch>
            <a:fillRect/>
          </a:stretch>
        </p:blipFill>
        <p:spPr>
          <a:xfrm>
            <a:off x="1619672" y="1885980"/>
            <a:ext cx="4269301" cy="3631251"/>
          </a:xfrm>
          <a:prstGeom prst="rect">
            <a:avLst/>
          </a:prstGeom>
        </p:spPr>
      </p:pic>
      <p:sp>
        <p:nvSpPr>
          <p:cNvPr id="7" name="Titre 1">
            <a:extLst>
              <a:ext uri="{FF2B5EF4-FFF2-40B4-BE49-F238E27FC236}">
                <a16:creationId xmlns:a16="http://schemas.microsoft.com/office/drawing/2014/main" id="{54191DFE-7798-4D85-BF3A-77E912D5B3F9}"/>
              </a:ext>
            </a:extLst>
          </p:cNvPr>
          <p:cNvSpPr txBox="1">
            <a:spLocks/>
          </p:cNvSpPr>
          <p:nvPr/>
        </p:nvSpPr>
        <p:spPr bwMode="auto">
          <a:xfrm>
            <a:off x="323528" y="4462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5. Population Source et Population Etudiée</a:t>
            </a:r>
          </a:p>
        </p:txBody>
      </p:sp>
      <p:sp>
        <p:nvSpPr>
          <p:cNvPr id="8" name="Rectangle 2">
            <a:extLst>
              <a:ext uri="{FF2B5EF4-FFF2-40B4-BE49-F238E27FC236}">
                <a16:creationId xmlns:a16="http://schemas.microsoft.com/office/drawing/2014/main" id="{F99B87A6-229C-445A-93FF-C6799B0E5D01}"/>
              </a:ext>
            </a:extLst>
          </p:cNvPr>
          <p:cNvSpPr txBox="1">
            <a:spLocks/>
          </p:cNvSpPr>
          <p:nvPr/>
        </p:nvSpPr>
        <p:spPr>
          <a:xfrm>
            <a:off x="5993225" y="1259271"/>
            <a:ext cx="2906588" cy="3811288"/>
          </a:xfrm>
          <a:prstGeom prst="rect">
            <a:avLst/>
          </a:prstGeom>
          <a:ln>
            <a:solidFill>
              <a:schemeClr val="accent6">
                <a:lumMod val="75000"/>
              </a:schemeClr>
            </a:solidFill>
          </a:ln>
        </p:spPr>
        <p:txBody>
          <a:bodyPr rtlCol="0">
            <a:normAutofit fontScale="7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sz="2900" dirty="0">
                <a:latin typeface="+mn-lt"/>
              </a:rPr>
              <a:t>Question : </a:t>
            </a:r>
          </a:p>
          <a:p>
            <a:pPr eaLnBrk="1" fontAlgn="auto" hangingPunct="1">
              <a:spcAft>
                <a:spcPts val="0"/>
              </a:spcAft>
              <a:defRPr/>
            </a:pPr>
            <a:r>
              <a:rPr lang="fr-FR" sz="2900" dirty="0">
                <a:latin typeface="+mn-lt"/>
              </a:rPr>
              <a:t>Filariose pendant la grossesse augmente t’elle le risque de filariose de l’enfant plus tard ?</a:t>
            </a:r>
          </a:p>
          <a:p>
            <a:pPr algn="l" eaLnBrk="1" fontAlgn="auto" hangingPunct="1">
              <a:spcAft>
                <a:spcPts val="0"/>
              </a:spcAft>
              <a:defRPr/>
            </a:pPr>
            <a:r>
              <a:rPr lang="fr-FR" sz="2900" b="1" dirty="0">
                <a:solidFill>
                  <a:srgbClr val="00B050"/>
                </a:solidFill>
                <a:latin typeface="+mn-lt"/>
              </a:rPr>
              <a:t>P : enfants de 2 à 8 ans</a:t>
            </a:r>
          </a:p>
          <a:p>
            <a:pPr algn="l" eaLnBrk="1" fontAlgn="auto" hangingPunct="1">
              <a:spcAft>
                <a:spcPts val="0"/>
              </a:spcAft>
              <a:defRPr/>
            </a:pPr>
            <a:r>
              <a:rPr lang="fr-FR" sz="2900" b="1" dirty="0">
                <a:solidFill>
                  <a:schemeClr val="accent2">
                    <a:lumMod val="75000"/>
                  </a:schemeClr>
                </a:solidFill>
                <a:latin typeface="+mn-lt"/>
              </a:rPr>
              <a:t>F : mère infectée par filariose pendant la grossesse  </a:t>
            </a:r>
          </a:p>
          <a:p>
            <a:pPr algn="l" eaLnBrk="1" fontAlgn="auto" hangingPunct="1">
              <a:spcAft>
                <a:spcPts val="0"/>
              </a:spcAft>
              <a:defRPr/>
            </a:pPr>
            <a:r>
              <a:rPr lang="fr-FR" sz="2900" dirty="0">
                <a:solidFill>
                  <a:srgbClr val="FF0000"/>
                </a:solidFill>
                <a:latin typeface="+mn-lt"/>
              </a:rPr>
              <a:t>C : </a:t>
            </a:r>
            <a:r>
              <a:rPr lang="fr-FR" sz="2900" dirty="0">
                <a:solidFill>
                  <a:srgbClr val="FF0000"/>
                </a:solidFill>
              </a:rPr>
              <a:t>mère non infectée par filariose pendant la grossesse </a:t>
            </a:r>
          </a:p>
          <a:p>
            <a:pPr algn="l" eaLnBrk="1" fontAlgn="auto" hangingPunct="1">
              <a:spcAft>
                <a:spcPts val="0"/>
              </a:spcAft>
              <a:defRPr/>
            </a:pPr>
            <a:r>
              <a:rPr lang="fr-FR" sz="2900" b="1" dirty="0">
                <a:solidFill>
                  <a:srgbClr val="00B0F0"/>
                </a:solidFill>
                <a:latin typeface="+mn-lt"/>
              </a:rPr>
              <a:t>O : Filariose chez l’enfant entre 2 et 5 ans</a:t>
            </a:r>
          </a:p>
          <a:p>
            <a:pPr eaLnBrk="1" fontAlgn="auto" hangingPunct="1">
              <a:spcAft>
                <a:spcPts val="0"/>
              </a:spcAft>
              <a:defRPr/>
            </a:pPr>
            <a:endParaRPr lang="fr-FR" sz="2400" dirty="0">
              <a:latin typeface="+mn-lt"/>
            </a:endParaRPr>
          </a:p>
          <a:p>
            <a:pPr eaLnBrk="1" fontAlgn="auto" hangingPunct="1">
              <a:spcAft>
                <a:spcPts val="0"/>
              </a:spcAft>
              <a:defRPr/>
            </a:pPr>
            <a:endParaRPr lang="fr-FR" sz="2400" dirty="0">
              <a:latin typeface="+mn-lt"/>
            </a:endParaRPr>
          </a:p>
        </p:txBody>
      </p:sp>
      <p:pic>
        <p:nvPicPr>
          <p:cNvPr id="6" name="Son enregistré">
            <a:hlinkClick r:id="" action="ppaction://media"/>
            <a:extLst>
              <a:ext uri="{FF2B5EF4-FFF2-40B4-BE49-F238E27FC236}">
                <a16:creationId xmlns:a16="http://schemas.microsoft.com/office/drawing/2014/main" id="{78744850-9D74-4863-9C6C-0F69D94D990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27525" y="3184525"/>
            <a:ext cx="487363" cy="487363"/>
          </a:xfrm>
          <a:prstGeom prst="rect">
            <a:avLst/>
          </a:prstGeom>
        </p:spPr>
      </p:pic>
      <p:sp>
        <p:nvSpPr>
          <p:cNvPr id="4" name="Rectangle 2"/>
          <p:cNvSpPr txBox="1">
            <a:spLocks/>
          </p:cNvSpPr>
          <p:nvPr/>
        </p:nvSpPr>
        <p:spPr>
          <a:xfrm>
            <a:off x="1331640" y="1259271"/>
            <a:ext cx="3888432" cy="972124"/>
          </a:xfrm>
          <a:prstGeom prst="rect">
            <a:avLst/>
          </a:prstGeom>
          <a:solidFill>
            <a:schemeClr val="bg1"/>
          </a:solidFill>
          <a:ln>
            <a:solidFill>
              <a:schemeClr val="accent6">
                <a:lumMod val="75000"/>
              </a:schemeClr>
            </a:solid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sz="2800" dirty="0">
                <a:latin typeface="+mn-lt"/>
              </a:rPr>
              <a:t>Etude de cohorte :</a:t>
            </a:r>
          </a:p>
          <a:p>
            <a:pPr eaLnBrk="1" fontAlgn="auto" hangingPunct="1">
              <a:spcAft>
                <a:spcPts val="0"/>
              </a:spcAft>
              <a:defRPr/>
            </a:pPr>
            <a:r>
              <a:rPr lang="fr-FR" sz="2800" dirty="0">
                <a:latin typeface="+mn-lt"/>
              </a:rPr>
              <a:t>Exemple de Flowchart</a:t>
            </a:r>
          </a:p>
        </p:txBody>
      </p:sp>
    </p:spTree>
    <p:extLst>
      <p:ext uri="{BB962C8B-B14F-4D97-AF65-F5344CB8AC3E}">
        <p14:creationId xmlns:p14="http://schemas.microsoft.com/office/powerpoint/2010/main" val="219096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3"/>
                                        </p:tgtEl>
                                      </p:cBhvr>
                                    </p:cmd>
                                  </p:childTnLst>
                                </p:cTn>
                              </p:par>
                            </p:childTnLst>
                          </p:cTn>
                        </p:par>
                        <p:par>
                          <p:cTn id="7" fill="hold">
                            <p:stCondLst>
                              <p:cond delay="40031"/>
                            </p:stCondLst>
                            <p:childTnLst>
                              <p:par>
                                <p:cTn id="8" presetID="1" presetClass="mediacall" presetSubtype="0" fill="hold" nodeType="afterEffect">
                                  <p:stCondLst>
                                    <p:cond delay="0"/>
                                  </p:stCondLst>
                                  <p:childTnLst>
                                    <p:cmd type="call" cmd="playFrom(0.0)">
                                      <p:cBhvr>
                                        <p:cTn id="9" dur="2870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FD1FBFD-A90B-46CE-86C1-5B5E8D317550}"/>
              </a:ext>
            </a:extLst>
          </p:cNvPr>
          <p:cNvSpPr txBox="1"/>
          <p:nvPr/>
        </p:nvSpPr>
        <p:spPr>
          <a:xfrm flipH="1">
            <a:off x="1115616" y="1916832"/>
            <a:ext cx="7788637" cy="1569660"/>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6.1 Calcul de la taille d’échantillon nécessaire</a:t>
            </a:r>
          </a:p>
          <a:p>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6.2 Méthodes d’analyse des résultats</a:t>
            </a:r>
          </a:p>
        </p:txBody>
      </p:sp>
      <p:sp>
        <p:nvSpPr>
          <p:cNvPr id="3" name="Titre 1"/>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6. Analyses statistiques</a:t>
            </a:r>
          </a:p>
        </p:txBody>
      </p:sp>
      <p:sp>
        <p:nvSpPr>
          <p:cNvPr id="7" name="Organigramme : Bande perforée 6">
            <a:extLst>
              <a:ext uri="{FF2B5EF4-FFF2-40B4-BE49-F238E27FC236}">
                <a16:creationId xmlns:a16="http://schemas.microsoft.com/office/drawing/2014/main" id="{62F23D53-4F54-47ED-BA03-433B0A25CDCB}"/>
              </a:ext>
            </a:extLst>
          </p:cNvPr>
          <p:cNvSpPr/>
          <p:nvPr/>
        </p:nvSpPr>
        <p:spPr>
          <a:xfrm>
            <a:off x="12764" y="239713"/>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pic>
        <p:nvPicPr>
          <p:cNvPr id="2" name="Son enregistré">
            <a:hlinkClick r:id="" action="ppaction://media"/>
            <a:extLst>
              <a:ext uri="{FF2B5EF4-FFF2-40B4-BE49-F238E27FC236}">
                <a16:creationId xmlns:a16="http://schemas.microsoft.com/office/drawing/2014/main" id="{9B341EB0-07A1-4218-B532-213BAD41C4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44748354"/>
      </p:ext>
    </p:extLst>
  </p:cSld>
  <p:clrMapOvr>
    <a:masterClrMapping/>
  </p:clrMapOvr>
  <p:transition spd="slow" advTm="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8172400" y="6356350"/>
            <a:ext cx="514400" cy="365125"/>
          </a:xfrm>
        </p:spPr>
        <p:txBody>
          <a:bodyPr/>
          <a:lstStyle/>
          <a:p>
            <a:pPr>
              <a:defRPr/>
            </a:pPr>
            <a:fld id="{5B83D243-C88B-4248-BC22-037D82126A6D}" type="slidenum">
              <a:rPr lang="fr-FR" altLang="fr-FR" sz="1200" smtClean="0"/>
              <a:pPr>
                <a:defRPr/>
              </a:pPr>
              <a:t>25</a:t>
            </a:fld>
            <a:endParaRPr lang="fr-FR" altLang="fr-FR" sz="1200" dirty="0"/>
          </a:p>
        </p:txBody>
      </p:sp>
      <p:sp>
        <p:nvSpPr>
          <p:cNvPr id="46083" name="Rectangle 3"/>
          <p:cNvSpPr>
            <a:spLocks noGrp="1" noChangeArrowheads="1"/>
          </p:cNvSpPr>
          <p:nvPr>
            <p:ph idx="1"/>
          </p:nvPr>
        </p:nvSpPr>
        <p:spPr>
          <a:xfrm>
            <a:off x="0" y="697210"/>
            <a:ext cx="9144000" cy="4171950"/>
          </a:xfrm>
        </p:spPr>
        <p:txBody>
          <a:bodyPr/>
          <a:lstStyle/>
          <a:p>
            <a:pPr eaLnBrk="1" fontAlgn="auto" hangingPunct="1">
              <a:spcAft>
                <a:spcPts val="0"/>
              </a:spcAft>
              <a:buFont typeface="Arial" charset="0"/>
              <a:buNone/>
              <a:defRPr/>
            </a:pPr>
            <a:r>
              <a:rPr lang="fr-FR" altLang="fr-FR" sz="2000" dirty="0"/>
              <a:t>Pour les études de cohortes les données suivantes sont introduites dans la formule mathématique :</a:t>
            </a:r>
          </a:p>
          <a:p>
            <a:pPr marL="630237" lvl="1" indent="-457200" eaLnBrk="1" fontAlgn="auto" hangingPunct="1">
              <a:lnSpc>
                <a:spcPts val="2600"/>
              </a:lnSpc>
              <a:spcBef>
                <a:spcPts val="600"/>
              </a:spcBef>
              <a:spcAft>
                <a:spcPts val="0"/>
              </a:spcAft>
              <a:buFont typeface="Arial" charset="0"/>
              <a:buAutoNum type="arabicPeriod"/>
              <a:defRPr/>
            </a:pPr>
            <a:r>
              <a:rPr lang="fr-FR" altLang="fr-FR" sz="2000" b="1" dirty="0">
                <a:solidFill>
                  <a:schemeClr val="accent6"/>
                </a:solidFill>
              </a:rPr>
              <a:t>Risque</a:t>
            </a:r>
            <a:r>
              <a:rPr lang="fr-FR" altLang="fr-FR" sz="2000" dirty="0"/>
              <a:t> </a:t>
            </a:r>
            <a:r>
              <a:rPr lang="fr-FR" altLang="fr-FR" sz="2000" b="1" dirty="0">
                <a:solidFill>
                  <a:schemeClr val="accent6"/>
                </a:solidFill>
              </a:rPr>
              <a:t>de base </a:t>
            </a:r>
            <a:r>
              <a:rPr lang="fr-FR" altLang="fr-FR" sz="2000" dirty="0"/>
              <a:t>(=fréquence) de la maladie chez les non exposés</a:t>
            </a:r>
          </a:p>
          <a:p>
            <a:pPr marL="630237" lvl="1" indent="-457200" eaLnBrk="1" fontAlgn="auto" hangingPunct="1">
              <a:lnSpc>
                <a:spcPts val="2600"/>
              </a:lnSpc>
              <a:spcBef>
                <a:spcPts val="600"/>
              </a:spcBef>
              <a:spcAft>
                <a:spcPts val="0"/>
              </a:spcAft>
              <a:buFont typeface="Arial" charset="0"/>
              <a:buAutoNum type="arabicPeriod"/>
              <a:defRPr/>
            </a:pPr>
            <a:r>
              <a:rPr lang="fr-FR" altLang="fr-FR" sz="2000" b="1" dirty="0">
                <a:solidFill>
                  <a:schemeClr val="accent6"/>
                </a:solidFill>
              </a:rPr>
              <a:t>RR ou OR «attendu» </a:t>
            </a:r>
            <a:r>
              <a:rPr lang="fr-FR" altLang="fr-FR" sz="2000" dirty="0"/>
              <a:t>(=force de l’association): P</a:t>
            </a:r>
            <a:r>
              <a:rPr lang="fr-FR" altLang="fr-FR" sz="2000" dirty="0">
                <a:sym typeface="Symbol" charset="2"/>
              </a:rPr>
              <a:t>lus il est petit plus la taille est grande</a:t>
            </a:r>
            <a:endParaRPr lang="fr-FR" altLang="fr-FR" sz="2000" dirty="0"/>
          </a:p>
          <a:p>
            <a:pPr marL="358775" lvl="1" indent="-185738" eaLnBrk="1" fontAlgn="auto" hangingPunct="1">
              <a:lnSpc>
                <a:spcPts val="2600"/>
              </a:lnSpc>
              <a:spcBef>
                <a:spcPts val="600"/>
              </a:spcBef>
              <a:spcAft>
                <a:spcPts val="0"/>
              </a:spcAft>
              <a:buFont typeface="Arial" charset="0"/>
              <a:buNone/>
              <a:tabLst>
                <a:tab pos="627063" algn="l"/>
              </a:tabLst>
              <a:defRPr/>
            </a:pPr>
            <a:r>
              <a:rPr lang="fr-FR" altLang="fr-FR" sz="2000" b="1" dirty="0">
                <a:solidFill>
                  <a:schemeClr val="accent6"/>
                </a:solidFill>
                <a:sym typeface="Symbol" charset="2"/>
              </a:rPr>
              <a:t>3.	 </a:t>
            </a:r>
            <a:r>
              <a:rPr lang="fr-FR" altLang="fr-FR" sz="2400" b="1" dirty="0">
                <a:solidFill>
                  <a:schemeClr val="accent6"/>
                </a:solidFill>
                <a:sym typeface="Symbol" charset="2"/>
              </a:rPr>
              <a:t></a:t>
            </a:r>
            <a:r>
              <a:rPr lang="fr-FR" altLang="fr-FR" sz="2000" b="1" dirty="0">
                <a:solidFill>
                  <a:schemeClr val="accent6"/>
                </a:solidFill>
                <a:sym typeface="Symbol" charset="2"/>
              </a:rPr>
              <a:t> </a:t>
            </a:r>
            <a:r>
              <a:rPr lang="fr-FR" altLang="fr-FR" sz="2000" dirty="0">
                <a:sym typeface="Symbol" charset="2"/>
              </a:rPr>
              <a:t>risque de conclure (du fait du hasard) à un RR significatif alors que c’est faux (</a:t>
            </a:r>
            <a:r>
              <a:rPr lang="fr-FR" altLang="fr-FR" sz="2000" i="1" dirty="0">
                <a:sym typeface="Symbol" charset="2"/>
              </a:rPr>
              <a:t>en général on choisi </a:t>
            </a:r>
            <a:r>
              <a:rPr lang="fr-FR" altLang="fr-FR" sz="2000" dirty="0">
                <a:sym typeface="Symbol" charset="2"/>
              </a:rPr>
              <a:t> </a:t>
            </a:r>
            <a:r>
              <a:rPr lang="fr-FR" altLang="fr-FR" sz="2000" i="1" dirty="0">
                <a:sym typeface="Symbol" charset="2"/>
              </a:rPr>
              <a:t>&lt;0.05)</a:t>
            </a:r>
          </a:p>
          <a:p>
            <a:pPr marL="358775" lvl="1" indent="-185738" eaLnBrk="1" fontAlgn="auto" hangingPunct="1">
              <a:lnSpc>
                <a:spcPts val="2600"/>
              </a:lnSpc>
              <a:spcBef>
                <a:spcPts val="600"/>
              </a:spcBef>
              <a:spcAft>
                <a:spcPts val="0"/>
              </a:spcAft>
              <a:buFont typeface="Arial" charset="0"/>
              <a:buNone/>
              <a:tabLst>
                <a:tab pos="723900" algn="l"/>
              </a:tabLst>
              <a:defRPr/>
            </a:pPr>
            <a:r>
              <a:rPr lang="fr-FR" altLang="fr-FR" sz="2000" b="1" dirty="0">
                <a:solidFill>
                  <a:schemeClr val="accent6"/>
                </a:solidFill>
                <a:sym typeface="Symbol" charset="2"/>
              </a:rPr>
              <a:t>4</a:t>
            </a:r>
            <a:r>
              <a:rPr lang="fr-FR" altLang="fr-FR" sz="2000" dirty="0">
                <a:sym typeface="Symbol" charset="2"/>
              </a:rPr>
              <a:t>. 	</a:t>
            </a:r>
            <a:r>
              <a:rPr lang="fr-FR" altLang="fr-FR" sz="2000" b="1" dirty="0">
                <a:solidFill>
                  <a:schemeClr val="accent6"/>
                </a:solidFill>
                <a:sym typeface="Symbol" charset="2"/>
              </a:rPr>
              <a:t></a:t>
            </a:r>
            <a:r>
              <a:rPr lang="fr-FR" altLang="fr-FR" sz="2000" dirty="0">
                <a:sym typeface="Symbol" charset="2"/>
              </a:rPr>
              <a:t> risque de conclure à RR non significatif alors que c’est faux directement lié à la taille de l’échantillon : puissance statistique =1- </a:t>
            </a:r>
          </a:p>
          <a:p>
            <a:pPr marL="358775" lvl="1" indent="-185738" eaLnBrk="1" fontAlgn="auto" hangingPunct="1">
              <a:lnSpc>
                <a:spcPts val="2600"/>
              </a:lnSpc>
              <a:spcBef>
                <a:spcPts val="600"/>
              </a:spcBef>
              <a:spcAft>
                <a:spcPts val="0"/>
              </a:spcAft>
              <a:buFont typeface="Arial" charset="0"/>
              <a:buNone/>
              <a:tabLst>
                <a:tab pos="723900" algn="l"/>
              </a:tabLst>
              <a:defRPr/>
            </a:pPr>
            <a:r>
              <a:rPr lang="fr-FR" altLang="fr-FR" sz="2000" b="1" dirty="0">
                <a:solidFill>
                  <a:schemeClr val="accent6"/>
                </a:solidFill>
                <a:sym typeface="Symbol" charset="2"/>
              </a:rPr>
              <a:t>5. 	Probabilité d’être exposé </a:t>
            </a:r>
            <a:r>
              <a:rPr lang="fr-FR" altLang="fr-FR" sz="2000" dirty="0">
                <a:sym typeface="Symbol" charset="2"/>
              </a:rPr>
              <a:t>(prévalence exposition en pop générale)</a:t>
            </a:r>
          </a:p>
        </p:txBody>
      </p:sp>
      <p:graphicFrame>
        <p:nvGraphicFramePr>
          <p:cNvPr id="4" name="Espace réservé du contenu 3"/>
          <p:cNvGraphicFramePr>
            <a:graphicFrameLocks noGrp="1"/>
          </p:cNvGraphicFramePr>
          <p:nvPr>
            <p:extLst>
              <p:ext uri="{D42A27DB-BD31-4B8C-83A1-F6EECF244321}">
                <p14:modId xmlns:p14="http://schemas.microsoft.com/office/powerpoint/2010/main" val="3380437404"/>
              </p:ext>
            </p:extLst>
          </p:nvPr>
        </p:nvGraphicFramePr>
        <p:xfrm>
          <a:off x="107504" y="4571004"/>
          <a:ext cx="8784974" cy="2098356"/>
        </p:xfrm>
        <a:graphic>
          <a:graphicData uri="http://schemas.openxmlformats.org/drawingml/2006/table">
            <a:tbl>
              <a:tblPr/>
              <a:tblGrid>
                <a:gridCol w="1696569">
                  <a:extLst>
                    <a:ext uri="{9D8B030D-6E8A-4147-A177-3AD203B41FA5}">
                      <a16:colId xmlns:a16="http://schemas.microsoft.com/office/drawing/2014/main" val="2401039217"/>
                    </a:ext>
                  </a:extLst>
                </a:gridCol>
                <a:gridCol w="2237745">
                  <a:extLst>
                    <a:ext uri="{9D8B030D-6E8A-4147-A177-3AD203B41FA5}">
                      <a16:colId xmlns:a16="http://schemas.microsoft.com/office/drawing/2014/main" val="616459925"/>
                    </a:ext>
                  </a:extLst>
                </a:gridCol>
                <a:gridCol w="2363908">
                  <a:extLst>
                    <a:ext uri="{9D8B030D-6E8A-4147-A177-3AD203B41FA5}">
                      <a16:colId xmlns:a16="http://schemas.microsoft.com/office/drawing/2014/main" val="308082840"/>
                    </a:ext>
                  </a:extLst>
                </a:gridCol>
                <a:gridCol w="2486752">
                  <a:extLst>
                    <a:ext uri="{9D8B030D-6E8A-4147-A177-3AD203B41FA5}">
                      <a16:colId xmlns:a16="http://schemas.microsoft.com/office/drawing/2014/main" val="1616547972"/>
                    </a:ext>
                  </a:extLst>
                </a:gridCol>
              </a:tblGrid>
              <a:tr h="48291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2000" b="1" i="0" u="none" strike="noStrike" cap="none" normalizeH="0" baseline="0" dirty="0">
                        <a:ln>
                          <a:noFill/>
                        </a:ln>
                        <a:solidFill>
                          <a:srgbClr val="FFFFFF"/>
                        </a:solidFill>
                        <a:effectLst/>
                        <a:latin typeface="Calibri" panose="020F0502020204030204" pitchFamily="34" charset="0"/>
                      </a:endParaRPr>
                    </a:p>
                  </a:txBody>
                  <a:tcPr marT="45721" marB="45721" horzOverflow="overflow">
                    <a:lnL>
                      <a:noFill/>
                    </a:lnL>
                    <a:lnR>
                      <a:noFill/>
                    </a:lnR>
                    <a:lnT>
                      <a:noFill/>
                    </a:lnT>
                    <a:lnB>
                      <a:noFill/>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2000" b="1" i="0" u="none" strike="noStrike" cap="none" normalizeH="0" baseline="0" dirty="0">
                        <a:ln>
                          <a:noFill/>
                        </a:ln>
                        <a:solidFill>
                          <a:srgbClr val="FFFFFF"/>
                        </a:solidFill>
                        <a:effectLst/>
                        <a:latin typeface="Calibri" panose="020F0502020204030204" pitchFamily="34" charset="0"/>
                      </a:endParaRPr>
                    </a:p>
                  </a:txBody>
                  <a:tcPr marT="45721" marB="45721" horzOverflow="overflow">
                    <a:lnL>
                      <a:noFill/>
                    </a:lnL>
                    <a:lnR>
                      <a:noFill/>
                    </a:lnR>
                    <a:lnT>
                      <a:noFill/>
                    </a:lnT>
                    <a:lnB>
                      <a:noFill/>
                    </a:lnB>
                    <a:lnTlToBr>
                      <a:noFill/>
                    </a:lnTlToBr>
                    <a:lnBlToTr>
                      <a:noFill/>
                    </a:lnBlToTr>
                    <a:solidFill>
                      <a:schemeClr val="bg1"/>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Calibri" panose="020F0502020204030204" pitchFamily="34" charset="0"/>
                        </a:rPr>
                        <a:t>Vraie différence entre les groupes (inconnue)</a:t>
                      </a:r>
                      <a:endParaRPr kumimoji="0" lang="fr-FR" altLang="fr-FR" sz="2000" b="1" i="0" u="none" strike="noStrike" cap="none" normalizeH="0" baseline="0" dirty="0">
                        <a:ln>
                          <a:noFill/>
                        </a:ln>
                        <a:solidFill>
                          <a:srgbClr val="FFFFFF"/>
                        </a:solidFill>
                        <a:effectLst/>
                        <a:latin typeface="Calibri" panose="020F0502020204030204" pitchFamily="34" charset="0"/>
                      </a:endParaRPr>
                    </a:p>
                  </a:txBody>
                  <a:tcPr marT="45721" marB="4572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fr-FR"/>
                    </a:p>
                  </a:txBody>
                  <a:tcPr/>
                </a:tc>
                <a:extLst>
                  <a:ext uri="{0D108BD9-81ED-4DB2-BD59-A6C34878D82A}">
                    <a16:rowId xmlns:a16="http://schemas.microsoft.com/office/drawing/2014/main" val="4054944342"/>
                  </a:ext>
                </a:extLst>
              </a:tr>
              <a:tr h="265602">
                <a:tc rowSpan="3">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Calibri" panose="020F0502020204030204" pitchFamily="34" charset="0"/>
                        </a:rPr>
                        <a:t>Conclusion de l’analyse statistique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Calibri" panose="020F0502020204030204" pitchFamily="34" charset="0"/>
                        </a:rPr>
                        <a:t>(connue)</a:t>
                      </a:r>
                      <a:endParaRPr kumimoji="0" lang="fr-FR" altLang="fr-FR" sz="2000" b="0" i="0" u="none" strike="noStrike" cap="none" normalizeH="0" baseline="0" dirty="0">
                        <a:ln>
                          <a:noFill/>
                        </a:ln>
                        <a:solidFill>
                          <a:srgbClr val="000000"/>
                        </a:solidFill>
                        <a:effectLst/>
                        <a:latin typeface="Calibri" panose="020F0502020204030204" pitchFamily="34" charset="0"/>
                      </a:endParaRPr>
                    </a:p>
                  </a:txBody>
                  <a:tcPr marT="45721" marB="45721" horzOverflow="overflow">
                    <a:lnL>
                      <a:noFill/>
                    </a:lnL>
                    <a:lnR>
                      <a:noFill/>
                    </a:lnR>
                    <a:lnT>
                      <a:noFill/>
                    </a:lnT>
                    <a:lnB>
                      <a:noFill/>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rgbClr val="000000"/>
                        </a:solidFill>
                        <a:effectLst/>
                        <a:latin typeface="Calibri" panose="020F0502020204030204" pitchFamily="34" charset="0"/>
                      </a:endParaRPr>
                    </a:p>
                  </a:txBody>
                  <a:tcPr marT="45721" marB="45721"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Présente</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Absente</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355384196"/>
                  </a:ext>
                </a:extLst>
              </a:tr>
              <a:tr h="435628">
                <a:tc vMerge="1">
                  <a:txBody>
                    <a:bodyPr/>
                    <a:lstStyle/>
                    <a:p>
                      <a:endParaRPr lang="fr-FR"/>
                    </a:p>
                  </a:txBody>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dirty="0">
                          <a:ln>
                            <a:noFill/>
                          </a:ln>
                          <a:solidFill>
                            <a:schemeClr val="tx1"/>
                          </a:solidFill>
                          <a:effectLst/>
                          <a:latin typeface="Calibri" panose="020F0502020204030204" pitchFamily="34" charset="0"/>
                        </a:rPr>
                        <a:t>≠ entre groupes</a:t>
                      </a:r>
                      <a:endParaRPr kumimoji="0" lang="fr-FR" altLang="fr-FR" sz="20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Correct</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Erreur de type I</a:t>
                      </a:r>
                    </a:p>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(risque </a:t>
                      </a:r>
                      <a:r>
                        <a:rPr kumimoji="0" lang="fr-FR" altLang="fr-FR" sz="2000" b="0" i="0" u="none" strike="noStrike" cap="none" normalizeH="0" baseline="0">
                          <a:ln>
                            <a:noFill/>
                          </a:ln>
                          <a:solidFill>
                            <a:schemeClr val="tx1"/>
                          </a:solidFill>
                          <a:effectLst/>
                          <a:latin typeface="Calibri" panose="020F0502020204030204" pitchFamily="34" charset="0"/>
                          <a:sym typeface="Symbol" panose="05050102010706020507" pitchFamily="18" charset="2"/>
                        </a:rPr>
                        <a:t></a:t>
                      </a:r>
                      <a:r>
                        <a:rPr kumimoji="0" lang="fr-FR" altLang="fr-FR" sz="2000" b="0" i="0" u="none" strike="noStrike" cap="none" normalizeH="0" baseline="0">
                          <a:ln>
                            <a:noFill/>
                          </a:ln>
                          <a:solidFill>
                            <a:schemeClr val="tx1"/>
                          </a:solidFill>
                          <a:effectLst/>
                          <a:latin typeface="Calibri" panose="020F0502020204030204" pitchFamily="34" charset="0"/>
                        </a:rPr>
                        <a:t>)</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84602837"/>
                  </a:ext>
                </a:extLst>
              </a:tr>
              <a:tr h="435628">
                <a:tc vMerge="1">
                  <a:txBody>
                    <a:bodyPr/>
                    <a:lstStyle/>
                    <a:p>
                      <a:endParaRPr lang="fr-FR"/>
                    </a:p>
                  </a:txBody>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Pas de ≠ entre gp</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Erreur de type II </a:t>
                      </a:r>
                    </a:p>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(risque </a:t>
                      </a:r>
                      <a:r>
                        <a:rPr kumimoji="0" lang="fr-FR" altLang="fr-FR" sz="2000" b="0" i="0" u="none" strike="noStrike" cap="none" normalizeH="0" baseline="0">
                          <a:ln>
                            <a:noFill/>
                          </a:ln>
                          <a:solidFill>
                            <a:schemeClr val="tx1"/>
                          </a:solidFill>
                          <a:effectLst/>
                          <a:latin typeface="Calibri" panose="020F0502020204030204" pitchFamily="34" charset="0"/>
                          <a:sym typeface="Symbol" panose="05050102010706020507" pitchFamily="18" charset="2"/>
                        </a:rPr>
                        <a:t></a:t>
                      </a:r>
                      <a:r>
                        <a:rPr kumimoji="0" lang="fr-FR" altLang="fr-FR" sz="2000" b="0" i="0" u="none" strike="noStrike" cap="none" normalizeH="0" baseline="0">
                          <a:ln>
                            <a:noFill/>
                          </a:ln>
                          <a:solidFill>
                            <a:schemeClr val="tx1"/>
                          </a:solidFill>
                          <a:effectLst/>
                          <a:latin typeface="Calibri" panose="020F0502020204030204" pitchFamily="34" charset="0"/>
                        </a:rPr>
                        <a:t>)</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dirty="0">
                          <a:ln>
                            <a:noFill/>
                          </a:ln>
                          <a:solidFill>
                            <a:schemeClr val="tx1"/>
                          </a:solidFill>
                          <a:effectLst/>
                          <a:latin typeface="Calibri" panose="020F0502020204030204" pitchFamily="34" charset="0"/>
                        </a:rPr>
                        <a:t>Correct</a:t>
                      </a:r>
                      <a:endParaRPr kumimoji="0" lang="fr-FR" altLang="fr-FR" sz="20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88146640"/>
                  </a:ext>
                </a:extLst>
              </a:tr>
            </a:tbl>
          </a:graphicData>
        </a:graphic>
      </p:graphicFrame>
      <p:graphicFrame>
        <p:nvGraphicFramePr>
          <p:cNvPr id="2" name="Tableau 1"/>
          <p:cNvGraphicFramePr>
            <a:graphicFrameLocks noGrp="1"/>
          </p:cNvGraphicFramePr>
          <p:nvPr/>
        </p:nvGraphicFramePr>
        <p:xfrm>
          <a:off x="2884488" y="3657600"/>
          <a:ext cx="207962" cy="365188"/>
        </p:xfrm>
        <a:graphic>
          <a:graphicData uri="http://schemas.openxmlformats.org/drawingml/2006/table">
            <a:tbl>
              <a:tblPr/>
              <a:tblGrid>
                <a:gridCol w="207962">
                  <a:extLst>
                    <a:ext uri="{9D8B030D-6E8A-4147-A177-3AD203B41FA5}">
                      <a16:colId xmlns:a16="http://schemas.microsoft.com/office/drawing/2014/main" val="20000"/>
                    </a:ext>
                  </a:extLst>
                </a:gridCol>
              </a:tblGrid>
              <a:tr h="365125">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Calibri" charset="0"/>
                      </a:endParaRPr>
                    </a:p>
                  </a:txBody>
                  <a:tcPr marL="91281" marR="91281" marT="45434" marB="4543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5" name="Tableau 4"/>
          <p:cNvGraphicFramePr>
            <a:graphicFrameLocks noGrp="1"/>
          </p:cNvGraphicFramePr>
          <p:nvPr/>
        </p:nvGraphicFramePr>
        <p:xfrm>
          <a:off x="11938000" y="5395913"/>
          <a:ext cx="209550" cy="366712"/>
        </p:xfrm>
        <a:graphic>
          <a:graphicData uri="http://schemas.openxmlformats.org/drawingml/2006/table">
            <a:tbl>
              <a:tblPr/>
              <a:tblGrid>
                <a:gridCol w="209550">
                  <a:extLst>
                    <a:ext uri="{9D8B030D-6E8A-4147-A177-3AD203B41FA5}">
                      <a16:colId xmlns:a16="http://schemas.microsoft.com/office/drawing/2014/main" val="20000"/>
                    </a:ext>
                  </a:extLst>
                </a:gridCol>
              </a:tblGrid>
              <a:tr h="366712">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Calibri" charset="0"/>
                      </a:endParaRPr>
                    </a:p>
                  </a:txBody>
                  <a:tcPr marL="91998" marR="91998" marT="45839" marB="4583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sp>
        <p:nvSpPr>
          <p:cNvPr id="9" name="Rectangle 8">
            <a:extLst>
              <a:ext uri="{FF2B5EF4-FFF2-40B4-BE49-F238E27FC236}">
                <a16:creationId xmlns:a16="http://schemas.microsoft.com/office/drawing/2014/main" id="{A1209792-AD2C-4A74-86F9-8670F2400071}"/>
              </a:ext>
            </a:extLst>
          </p:cNvPr>
          <p:cNvSpPr/>
          <p:nvPr/>
        </p:nvSpPr>
        <p:spPr>
          <a:xfrm>
            <a:off x="539552" y="59182"/>
            <a:ext cx="7848872" cy="523220"/>
          </a:xfrm>
          <a:prstGeom prst="rect">
            <a:avLst/>
          </a:prstGeom>
        </p:spPr>
        <p:txBody>
          <a:bodyPr wrap="square">
            <a:spAutoFit/>
          </a:bodyPr>
          <a:lstStyle/>
          <a:p>
            <a:pPr algn="ctr"/>
            <a:r>
              <a:rPr lang="fr-FR" sz="2800" dirty="0">
                <a:latin typeface="Calibri" panose="020F0502020204030204" pitchFamily="34" charset="0"/>
                <a:cs typeface="Calibri" panose="020F0502020204030204" pitchFamily="34" charset="0"/>
              </a:rPr>
              <a:t>6.1 Calcul de la taille d’échantillon nécessaire</a:t>
            </a:r>
          </a:p>
        </p:txBody>
      </p:sp>
      <p:pic>
        <p:nvPicPr>
          <p:cNvPr id="10" name="Son enregistré">
            <a:hlinkClick r:id="" action="ppaction://media"/>
            <a:extLst>
              <a:ext uri="{FF2B5EF4-FFF2-40B4-BE49-F238E27FC236}">
                <a16:creationId xmlns:a16="http://schemas.microsoft.com/office/drawing/2014/main" id="{02AEA978-A6B8-4C93-8EE5-60B289272FF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9477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536" fill="hold"/>
                                        <p:tgtEl>
                                          <p:spTgt spid="6"/>
                                        </p:tgtEl>
                                      </p:cBhvr>
                                    </p:cmd>
                                  </p:childTnLst>
                                </p:cTn>
                              </p:par>
                            </p:childTnLst>
                          </p:cTn>
                        </p:par>
                        <p:par>
                          <p:cTn id="7" fill="hold">
                            <p:stCondLst>
                              <p:cond delay="149536"/>
                            </p:stCondLst>
                            <p:childTnLst>
                              <p:par>
                                <p:cTn id="8" presetID="1" presetClass="mediacall" presetSubtype="0" fill="hold" nodeType="afterEffect">
                                  <p:stCondLst>
                                    <p:cond delay="0"/>
                                  </p:stCondLst>
                                  <p:childTnLst>
                                    <p:cmd type="call" cmd="playFrom(0.0)">
                                      <p:cBhvr>
                                        <p:cTn id="9" dur="4359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CBAA5B79-964A-4FBC-ABBD-1DB548FEBF53}" type="slidenum">
              <a:rPr lang="fr-FR" altLang="fr-FR" smtClean="0"/>
              <a:pPr>
                <a:defRPr/>
              </a:pPr>
              <a:t>26</a:t>
            </a:fld>
            <a:endParaRPr lang="fr-FR" altLang="fr-FR" dirty="0"/>
          </a:p>
        </p:txBody>
      </p:sp>
      <p:pic>
        <p:nvPicPr>
          <p:cNvPr id="3" name="Image 2"/>
          <p:cNvPicPr>
            <a:picLocks noChangeAspect="1"/>
          </p:cNvPicPr>
          <p:nvPr/>
        </p:nvPicPr>
        <p:blipFill rotWithShape="1">
          <a:blip r:embed="rId5"/>
          <a:srcRect l="27556" t="18090" r="42913" b="41485"/>
          <a:stretch/>
        </p:blipFill>
        <p:spPr>
          <a:xfrm>
            <a:off x="352545" y="0"/>
            <a:ext cx="8474473" cy="6525344"/>
          </a:xfrm>
          <a:prstGeom prst="rect">
            <a:avLst/>
          </a:prstGeom>
        </p:spPr>
      </p:pic>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412920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FFA639F-954C-4C45-95A3-0B25B51F3414}"/>
              </a:ext>
            </a:extLst>
          </p:cNvPr>
          <p:cNvSpPr/>
          <p:nvPr/>
        </p:nvSpPr>
        <p:spPr>
          <a:xfrm>
            <a:off x="0" y="4606902"/>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 name="Groupe 14">
            <a:extLst>
              <a:ext uri="{FF2B5EF4-FFF2-40B4-BE49-F238E27FC236}">
                <a16:creationId xmlns:a16="http://schemas.microsoft.com/office/drawing/2014/main" id="{16F976E2-4C82-4C39-A49A-7E8842FBB61A}"/>
              </a:ext>
            </a:extLst>
          </p:cNvPr>
          <p:cNvGrpSpPr/>
          <p:nvPr/>
        </p:nvGrpSpPr>
        <p:grpSpPr>
          <a:xfrm>
            <a:off x="775558" y="2568497"/>
            <a:ext cx="2275470" cy="4244696"/>
            <a:chOff x="467544" y="2062109"/>
            <a:chExt cx="3583142" cy="5215993"/>
          </a:xfrm>
        </p:grpSpPr>
        <p:sp>
          <p:nvSpPr>
            <p:cNvPr id="30" name="Rectangle 29"/>
            <p:cNvSpPr/>
            <p:nvPr/>
          </p:nvSpPr>
          <p:spPr>
            <a:xfrm>
              <a:off x="1568124" y="2062109"/>
              <a:ext cx="1340058" cy="416213"/>
            </a:xfrm>
            <a:prstGeom prst="rect">
              <a:avLst/>
            </a:prstGeom>
            <a:solidFill>
              <a:schemeClr val="bg1"/>
            </a:solidFill>
          </p:spPr>
          <p:txBody>
            <a:bodyPr wrap="none">
              <a:prstTxWarp prst="textChevron">
                <a:avLst>
                  <a:gd name="adj" fmla="val 16137"/>
                </a:avLst>
              </a:prstTxWarp>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defRPr/>
              </a:pPr>
              <a:r>
                <a:rPr lang="fr-FR" sz="5400" b="1" dirty="0">
                  <a:ln/>
                  <a:solidFill>
                    <a:srgbClr val="031015"/>
                  </a:solidFill>
                  <a:latin typeface="+mn-lt"/>
                </a:rPr>
                <a:t>Exposés au FDR</a:t>
              </a:r>
            </a:p>
          </p:txBody>
        </p:sp>
        <p:sp>
          <p:nvSpPr>
            <p:cNvPr id="31" name="Rectangle 30"/>
            <p:cNvSpPr/>
            <p:nvPr/>
          </p:nvSpPr>
          <p:spPr>
            <a:xfrm>
              <a:off x="1043608" y="4770270"/>
              <a:ext cx="2538705" cy="428628"/>
            </a:xfrm>
            <a:prstGeom prst="rect">
              <a:avLst/>
            </a:prstGeom>
            <a:noFill/>
          </p:spPr>
          <p:txBody>
            <a:bodyPr wrap="none">
              <a:prstTxWarp prst="textChevron">
                <a:avLst>
                  <a:gd name="adj" fmla="val 29682"/>
                </a:avLst>
              </a:prstTxWarp>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defRPr/>
              </a:pPr>
              <a:r>
                <a:rPr lang="fr-FR" sz="5400" b="1" dirty="0">
                  <a:ln/>
                  <a:solidFill>
                    <a:srgbClr val="031015"/>
                  </a:solidFill>
                  <a:latin typeface="+mn-lt"/>
                </a:rPr>
                <a:t>non-exposés au FDR</a:t>
              </a:r>
            </a:p>
          </p:txBody>
        </p:sp>
        <p:grpSp>
          <p:nvGrpSpPr>
            <p:cNvPr id="13" name="Groupe 12"/>
            <p:cNvGrpSpPr/>
            <p:nvPr/>
          </p:nvGrpSpPr>
          <p:grpSpPr>
            <a:xfrm>
              <a:off x="467544" y="2427171"/>
              <a:ext cx="3574927" cy="2081141"/>
              <a:chOff x="-120069" y="1052736"/>
              <a:chExt cx="5365606" cy="2445538"/>
            </a:xfrm>
            <a:solidFill>
              <a:schemeClr val="bg1"/>
            </a:solidFill>
          </p:grpSpPr>
          <p:pic>
            <p:nvPicPr>
              <p:cNvPr id="78"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997780" y="2500306"/>
                <a:ext cx="637493" cy="456193"/>
              </a:xfrm>
              <a:prstGeom prst="rect">
                <a:avLst/>
              </a:prstGeom>
              <a:grpFill/>
            </p:spPr>
          </p:pic>
          <p:grpSp>
            <p:nvGrpSpPr>
              <p:cNvPr id="12" name="Groupe 11"/>
              <p:cNvGrpSpPr/>
              <p:nvPr/>
            </p:nvGrpSpPr>
            <p:grpSpPr>
              <a:xfrm>
                <a:off x="-120069" y="1052736"/>
                <a:ext cx="5365606" cy="2445538"/>
                <a:chOff x="-46179" y="1055470"/>
                <a:chExt cx="5365606" cy="2445538"/>
              </a:xfrm>
              <a:grpFill/>
            </p:grpSpPr>
            <p:pic>
              <p:nvPicPr>
                <p:cNvPr id="73"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428728" y="2714620"/>
                  <a:ext cx="637493" cy="456193"/>
                </a:xfrm>
                <a:prstGeom prst="rect">
                  <a:avLst/>
                </a:prstGeom>
                <a:grpFill/>
              </p:spPr>
            </p:pic>
            <p:grpSp>
              <p:nvGrpSpPr>
                <p:cNvPr id="11" name="Groupe 10"/>
                <p:cNvGrpSpPr/>
                <p:nvPr/>
              </p:nvGrpSpPr>
              <p:grpSpPr>
                <a:xfrm>
                  <a:off x="-46179" y="1055470"/>
                  <a:ext cx="5365606" cy="2445538"/>
                  <a:chOff x="-46179" y="980728"/>
                  <a:chExt cx="5365606" cy="2445538"/>
                </a:xfrm>
                <a:grpFill/>
              </p:grpSpPr>
              <p:grpSp>
                <p:nvGrpSpPr>
                  <p:cNvPr id="10" name="Groupe 9"/>
                  <p:cNvGrpSpPr/>
                  <p:nvPr/>
                </p:nvGrpSpPr>
                <p:grpSpPr>
                  <a:xfrm>
                    <a:off x="4000496" y="1772816"/>
                    <a:ext cx="1137559" cy="599069"/>
                    <a:chOff x="4000496" y="1785926"/>
                    <a:chExt cx="1137559" cy="599069"/>
                  </a:xfrm>
                  <a:grpFill/>
                </p:grpSpPr>
                <p:pic>
                  <p:nvPicPr>
                    <p:cNvPr id="80"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4000496" y="1928802"/>
                      <a:ext cx="637493" cy="456193"/>
                    </a:xfrm>
                    <a:prstGeom prst="rect">
                      <a:avLst/>
                    </a:prstGeom>
                    <a:grpFill/>
                  </p:spPr>
                </p:pic>
                <p:pic>
                  <p:nvPicPr>
                    <p:cNvPr id="94"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4500562" y="1785926"/>
                      <a:ext cx="637493" cy="456193"/>
                    </a:xfrm>
                    <a:prstGeom prst="rect">
                      <a:avLst/>
                    </a:prstGeom>
                    <a:grpFill/>
                  </p:spPr>
                </p:pic>
              </p:grpSp>
              <p:grpSp>
                <p:nvGrpSpPr>
                  <p:cNvPr id="9" name="Groupe 8"/>
                  <p:cNvGrpSpPr/>
                  <p:nvPr/>
                </p:nvGrpSpPr>
                <p:grpSpPr>
                  <a:xfrm>
                    <a:off x="-46179" y="980728"/>
                    <a:ext cx="5365606" cy="2445538"/>
                    <a:chOff x="-46179" y="980728"/>
                    <a:chExt cx="5365606" cy="2445538"/>
                  </a:xfrm>
                  <a:grpFill/>
                </p:grpSpPr>
                <p:pic>
                  <p:nvPicPr>
                    <p:cNvPr id="74"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873641" y="2571744"/>
                      <a:ext cx="637493" cy="456193"/>
                    </a:xfrm>
                    <a:prstGeom prst="rect">
                      <a:avLst/>
                    </a:prstGeom>
                    <a:grpFill/>
                  </p:spPr>
                </p:pic>
                <p:pic>
                  <p:nvPicPr>
                    <p:cNvPr id="76"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2944947" y="2357430"/>
                      <a:ext cx="637493" cy="456193"/>
                    </a:xfrm>
                    <a:prstGeom prst="rect">
                      <a:avLst/>
                    </a:prstGeom>
                    <a:grpFill/>
                  </p:spPr>
                </p:pic>
                <p:grpSp>
                  <p:nvGrpSpPr>
                    <p:cNvPr id="8" name="Groupe 7"/>
                    <p:cNvGrpSpPr/>
                    <p:nvPr/>
                  </p:nvGrpSpPr>
                  <p:grpSpPr>
                    <a:xfrm>
                      <a:off x="-46179" y="980728"/>
                      <a:ext cx="5365606" cy="2445538"/>
                      <a:chOff x="-119859" y="934565"/>
                      <a:chExt cx="5334569" cy="2445538"/>
                    </a:xfrm>
                    <a:grpFill/>
                  </p:grpSpPr>
                  <p:pic>
                    <p:nvPicPr>
                      <p:cNvPr id="97"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2659194" y="1500174"/>
                        <a:ext cx="637493" cy="456193"/>
                      </a:xfrm>
                      <a:prstGeom prst="rect">
                        <a:avLst/>
                      </a:prstGeom>
                      <a:grpFill/>
                    </p:spPr>
                  </p:pic>
                  <p:pic>
                    <p:nvPicPr>
                      <p:cNvPr id="111" name="Picture 2" descr="http://www.educol.net/coloriage-bebe-dl10624.jpg"/>
                      <p:cNvPicPr>
                        <a:picLocks noChangeAspect="1" noChangeArrowheads="1"/>
                      </p:cNvPicPr>
                      <p:nvPr/>
                    </p:nvPicPr>
                    <p:blipFill>
                      <a:blip r:embed="rId5" cstate="print">
                        <a:lum bright="-31000"/>
                        <a:duotone>
                          <a:prstClr val="black"/>
                          <a:schemeClr val="tx2">
                            <a:tint val="45000"/>
                            <a:satMod val="400000"/>
                          </a:schemeClr>
                        </a:duotone>
                      </a:blip>
                      <a:srcRect/>
                      <a:stretch>
                        <a:fillRect/>
                      </a:stretch>
                    </p:blipFill>
                    <p:spPr bwMode="auto">
                      <a:xfrm rot="10800000">
                        <a:off x="3016384" y="1571612"/>
                        <a:ext cx="637493" cy="456192"/>
                      </a:xfrm>
                      <a:prstGeom prst="rect">
                        <a:avLst/>
                      </a:prstGeom>
                      <a:grpFill/>
                    </p:spPr>
                  </p:pic>
                  <p:grpSp>
                    <p:nvGrpSpPr>
                      <p:cNvPr id="7" name="Groupe 6"/>
                      <p:cNvGrpSpPr/>
                      <p:nvPr/>
                    </p:nvGrpSpPr>
                    <p:grpSpPr>
                      <a:xfrm>
                        <a:off x="-119859" y="934565"/>
                        <a:ext cx="5334569" cy="2445538"/>
                        <a:chOff x="-64441" y="934565"/>
                        <a:chExt cx="5334569" cy="2445538"/>
                      </a:xfrm>
                      <a:grpFill/>
                    </p:grpSpPr>
                    <p:pic>
                      <p:nvPicPr>
                        <p:cNvPr id="71"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401019" y="2143116"/>
                          <a:ext cx="637493" cy="456193"/>
                        </a:xfrm>
                        <a:prstGeom prst="rect">
                          <a:avLst/>
                        </a:prstGeom>
                        <a:grpFill/>
                      </p:spPr>
                    </p:pic>
                    <p:pic>
                      <p:nvPicPr>
                        <p:cNvPr id="82"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2043961" y="2071678"/>
                          <a:ext cx="637493" cy="456193"/>
                        </a:xfrm>
                        <a:prstGeom prst="rect">
                          <a:avLst/>
                        </a:prstGeom>
                        <a:grpFill/>
                      </p:spPr>
                    </p:pic>
                    <p:pic>
                      <p:nvPicPr>
                        <p:cNvPr id="83"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928662" y="2214554"/>
                          <a:ext cx="637493" cy="456193"/>
                        </a:xfrm>
                        <a:prstGeom prst="rect">
                          <a:avLst/>
                        </a:prstGeom>
                        <a:grpFill/>
                      </p:spPr>
                    </p:pic>
                    <p:grpSp>
                      <p:nvGrpSpPr>
                        <p:cNvPr id="6" name="Groupe 5"/>
                        <p:cNvGrpSpPr/>
                        <p:nvPr/>
                      </p:nvGrpSpPr>
                      <p:grpSpPr>
                        <a:xfrm>
                          <a:off x="-64441" y="934565"/>
                          <a:ext cx="5334569" cy="2445538"/>
                          <a:chOff x="-36732" y="953945"/>
                          <a:chExt cx="5334569" cy="2445538"/>
                        </a:xfrm>
                        <a:grpFill/>
                      </p:grpSpPr>
                      <p:sp>
                        <p:nvSpPr>
                          <p:cNvPr id="34" name="Ellipse 33"/>
                          <p:cNvSpPr/>
                          <p:nvPr/>
                        </p:nvSpPr>
                        <p:spPr bwMode="auto">
                          <a:xfrm>
                            <a:off x="-36732" y="953945"/>
                            <a:ext cx="5334569" cy="244553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69"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42844" y="1785926"/>
                            <a:ext cx="637493" cy="456193"/>
                          </a:xfrm>
                          <a:prstGeom prst="rect">
                            <a:avLst/>
                          </a:prstGeom>
                          <a:grpFill/>
                        </p:spPr>
                      </p:pic>
                      <p:pic>
                        <p:nvPicPr>
                          <p:cNvPr id="70"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643042" y="1500174"/>
                            <a:ext cx="637493" cy="456193"/>
                          </a:xfrm>
                          <a:prstGeom prst="rect">
                            <a:avLst/>
                          </a:prstGeom>
                          <a:grpFill/>
                        </p:spPr>
                      </p:pic>
                      <p:pic>
                        <p:nvPicPr>
                          <p:cNvPr id="72"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57158" y="2285992"/>
                            <a:ext cx="637493" cy="456193"/>
                          </a:xfrm>
                          <a:prstGeom prst="rect">
                            <a:avLst/>
                          </a:prstGeom>
                          <a:grpFill/>
                        </p:spPr>
                      </p:pic>
                      <p:pic>
                        <p:nvPicPr>
                          <p:cNvPr id="75"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357554" y="2143116"/>
                            <a:ext cx="637493" cy="456193"/>
                          </a:xfrm>
                          <a:prstGeom prst="rect">
                            <a:avLst/>
                          </a:prstGeom>
                          <a:grpFill/>
                        </p:spPr>
                      </p:pic>
                      <p:pic>
                        <p:nvPicPr>
                          <p:cNvPr id="79"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2571736" y="2786058"/>
                            <a:ext cx="637493" cy="456193"/>
                          </a:xfrm>
                          <a:prstGeom prst="rect">
                            <a:avLst/>
                          </a:prstGeom>
                          <a:grpFill/>
                        </p:spPr>
                      </p:pic>
                      <p:pic>
                        <p:nvPicPr>
                          <p:cNvPr id="81"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2071670" y="2857496"/>
                            <a:ext cx="637493" cy="456193"/>
                          </a:xfrm>
                          <a:prstGeom prst="rect">
                            <a:avLst/>
                          </a:prstGeom>
                          <a:grpFill/>
                        </p:spPr>
                      </p:pic>
                      <p:pic>
                        <p:nvPicPr>
                          <p:cNvPr id="84"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714348" y="2643182"/>
                            <a:ext cx="637493" cy="456193"/>
                          </a:xfrm>
                          <a:prstGeom prst="rect">
                            <a:avLst/>
                          </a:prstGeom>
                          <a:grpFill/>
                        </p:spPr>
                      </p:pic>
                      <p:pic>
                        <p:nvPicPr>
                          <p:cNvPr id="85"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2571736" y="1000108"/>
                            <a:ext cx="637493" cy="456193"/>
                          </a:xfrm>
                          <a:prstGeom prst="rect">
                            <a:avLst/>
                          </a:prstGeom>
                          <a:grpFill/>
                        </p:spPr>
                      </p:pic>
                      <p:pic>
                        <p:nvPicPr>
                          <p:cNvPr id="86"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857356" y="1071546"/>
                            <a:ext cx="637493" cy="456193"/>
                          </a:xfrm>
                          <a:prstGeom prst="rect">
                            <a:avLst/>
                          </a:prstGeom>
                          <a:grpFill/>
                        </p:spPr>
                      </p:pic>
                      <p:pic>
                        <p:nvPicPr>
                          <p:cNvPr id="87"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500430" y="2500306"/>
                            <a:ext cx="637493" cy="456193"/>
                          </a:xfrm>
                          <a:prstGeom prst="rect">
                            <a:avLst/>
                          </a:prstGeom>
                          <a:grpFill/>
                        </p:spPr>
                      </p:pic>
                      <p:pic>
                        <p:nvPicPr>
                          <p:cNvPr id="88"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4071934" y="1500174"/>
                            <a:ext cx="637493" cy="456193"/>
                          </a:xfrm>
                          <a:prstGeom prst="rect">
                            <a:avLst/>
                          </a:prstGeom>
                          <a:grpFill/>
                        </p:spPr>
                      </p:pic>
                      <p:pic>
                        <p:nvPicPr>
                          <p:cNvPr id="92"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214678" y="2786058"/>
                            <a:ext cx="637493" cy="456193"/>
                          </a:xfrm>
                          <a:prstGeom prst="rect">
                            <a:avLst/>
                          </a:prstGeom>
                          <a:grpFill/>
                        </p:spPr>
                      </p:pic>
                      <p:pic>
                        <p:nvPicPr>
                          <p:cNvPr id="93"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428992" y="1785926"/>
                            <a:ext cx="637493" cy="456193"/>
                          </a:xfrm>
                          <a:prstGeom prst="rect">
                            <a:avLst/>
                          </a:prstGeom>
                          <a:grpFill/>
                        </p:spPr>
                      </p:pic>
                      <p:pic>
                        <p:nvPicPr>
                          <p:cNvPr id="95"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714744" y="1285860"/>
                            <a:ext cx="637493" cy="456193"/>
                          </a:xfrm>
                          <a:prstGeom prst="rect">
                            <a:avLst/>
                          </a:prstGeom>
                          <a:grpFill/>
                        </p:spPr>
                      </p:pic>
                      <p:pic>
                        <p:nvPicPr>
                          <p:cNvPr id="96"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143240" y="1142984"/>
                            <a:ext cx="637493" cy="456193"/>
                          </a:xfrm>
                          <a:prstGeom prst="rect">
                            <a:avLst/>
                          </a:prstGeom>
                          <a:grpFill/>
                        </p:spPr>
                      </p:pic>
                      <p:pic>
                        <p:nvPicPr>
                          <p:cNvPr id="98"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2714612" y="1857364"/>
                            <a:ext cx="637493" cy="456193"/>
                          </a:xfrm>
                          <a:prstGeom prst="rect">
                            <a:avLst/>
                          </a:prstGeom>
                          <a:grpFill/>
                        </p:spPr>
                      </p:pic>
                      <p:pic>
                        <p:nvPicPr>
                          <p:cNvPr id="99"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357290" y="1857364"/>
                            <a:ext cx="637493" cy="456193"/>
                          </a:xfrm>
                          <a:prstGeom prst="rect">
                            <a:avLst/>
                          </a:prstGeom>
                          <a:grpFill/>
                        </p:spPr>
                      </p:pic>
                      <p:pic>
                        <p:nvPicPr>
                          <p:cNvPr id="100"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500166" y="2428868"/>
                            <a:ext cx="637493" cy="456193"/>
                          </a:xfrm>
                          <a:prstGeom prst="rect">
                            <a:avLst/>
                          </a:prstGeom>
                          <a:grpFill/>
                        </p:spPr>
                      </p:pic>
                      <p:pic>
                        <p:nvPicPr>
                          <p:cNvPr id="101"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785786" y="1857364"/>
                            <a:ext cx="637493" cy="456193"/>
                          </a:xfrm>
                          <a:prstGeom prst="rect">
                            <a:avLst/>
                          </a:prstGeom>
                          <a:grpFill/>
                        </p:spPr>
                      </p:pic>
                      <p:pic>
                        <p:nvPicPr>
                          <p:cNvPr id="102"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57158" y="1428736"/>
                            <a:ext cx="637493" cy="456193"/>
                          </a:xfrm>
                          <a:prstGeom prst="rect">
                            <a:avLst/>
                          </a:prstGeom>
                          <a:grpFill/>
                        </p:spPr>
                      </p:pic>
                      <p:pic>
                        <p:nvPicPr>
                          <p:cNvPr id="109" name="Picture 2" descr="http://www.educol.net/coloriage-bebe-dl10624.jpg"/>
                          <p:cNvPicPr>
                            <a:picLocks noChangeAspect="1" noChangeArrowheads="1"/>
                          </p:cNvPicPr>
                          <p:nvPr/>
                        </p:nvPicPr>
                        <p:blipFill>
                          <a:blip r:embed="rId5" cstate="print">
                            <a:lum bright="-31000"/>
                            <a:duotone>
                              <a:prstClr val="black"/>
                              <a:schemeClr val="tx2">
                                <a:tint val="45000"/>
                                <a:satMod val="400000"/>
                              </a:schemeClr>
                            </a:duotone>
                          </a:blip>
                          <a:srcRect/>
                          <a:stretch>
                            <a:fillRect/>
                          </a:stretch>
                        </p:blipFill>
                        <p:spPr bwMode="auto">
                          <a:xfrm rot="10800000">
                            <a:off x="2071670" y="1571612"/>
                            <a:ext cx="637493" cy="456192"/>
                          </a:xfrm>
                          <a:prstGeom prst="rect">
                            <a:avLst/>
                          </a:prstGeom>
                          <a:grpFill/>
                        </p:spPr>
                      </p:pic>
                      <p:pic>
                        <p:nvPicPr>
                          <p:cNvPr id="110" name="Picture 2" descr="http://www.educol.net/coloriage-bebe-dl10624.jpg"/>
                          <p:cNvPicPr>
                            <a:picLocks noChangeAspect="1" noChangeArrowheads="1"/>
                          </p:cNvPicPr>
                          <p:nvPr/>
                        </p:nvPicPr>
                        <p:blipFill>
                          <a:blip r:embed="rId5" cstate="print">
                            <a:lum bright="-31000"/>
                            <a:duotone>
                              <a:prstClr val="black"/>
                              <a:schemeClr val="tx2">
                                <a:tint val="45000"/>
                                <a:satMod val="400000"/>
                              </a:schemeClr>
                            </a:duotone>
                          </a:blip>
                          <a:srcRect/>
                          <a:stretch>
                            <a:fillRect/>
                          </a:stretch>
                        </p:blipFill>
                        <p:spPr bwMode="auto">
                          <a:xfrm rot="10800000">
                            <a:off x="899593" y="1428736"/>
                            <a:ext cx="637493" cy="456192"/>
                          </a:xfrm>
                          <a:prstGeom prst="rect">
                            <a:avLst/>
                          </a:prstGeom>
                          <a:grpFill/>
                        </p:spPr>
                      </p:pic>
                      <p:pic>
                        <p:nvPicPr>
                          <p:cNvPr id="89" name="Picture 2" descr="http://www.educol.net/coloriage-bebe-dl10624.jpg"/>
                          <p:cNvPicPr>
                            <a:picLocks noChangeAspect="1" noChangeArrowheads="1"/>
                          </p:cNvPicPr>
                          <p:nvPr/>
                        </p:nvPicPr>
                        <p:blipFill>
                          <a:blip r:embed="rId5" cstate="print">
                            <a:lum bright="-31000"/>
                            <a:duotone>
                              <a:prstClr val="black"/>
                              <a:schemeClr val="tx2">
                                <a:tint val="45000"/>
                                <a:satMod val="400000"/>
                              </a:schemeClr>
                            </a:duotone>
                          </a:blip>
                          <a:srcRect/>
                          <a:stretch>
                            <a:fillRect/>
                          </a:stretch>
                        </p:blipFill>
                        <p:spPr bwMode="auto">
                          <a:xfrm rot="10800000">
                            <a:off x="1331641" y="1052736"/>
                            <a:ext cx="637493" cy="456192"/>
                          </a:xfrm>
                          <a:prstGeom prst="rect">
                            <a:avLst/>
                          </a:prstGeom>
                          <a:grpFill/>
                        </p:spPr>
                      </p:pic>
                    </p:grpSp>
                  </p:grpSp>
                  <p:pic>
                    <p:nvPicPr>
                      <p:cNvPr id="90" name="Picture 2" descr="http://www.educol.net/coloriage-bebe-dl10624.jpg"/>
                      <p:cNvPicPr>
                        <a:picLocks noChangeAspect="1" noChangeArrowheads="1"/>
                      </p:cNvPicPr>
                      <p:nvPr/>
                    </p:nvPicPr>
                    <p:blipFill>
                      <a:blip r:embed="rId5" cstate="print">
                        <a:lum bright="-31000"/>
                        <a:duotone>
                          <a:prstClr val="black"/>
                          <a:schemeClr val="tx2">
                            <a:tint val="45000"/>
                            <a:satMod val="400000"/>
                          </a:schemeClr>
                        </a:duotone>
                      </a:blip>
                      <a:srcRect/>
                      <a:stretch>
                        <a:fillRect/>
                      </a:stretch>
                    </p:blipFill>
                    <p:spPr bwMode="auto">
                      <a:xfrm rot="10800000">
                        <a:off x="2438929" y="2324735"/>
                        <a:ext cx="637493" cy="456192"/>
                      </a:xfrm>
                      <a:prstGeom prst="rect">
                        <a:avLst/>
                      </a:prstGeom>
                      <a:grpFill/>
                    </p:spPr>
                  </p:pic>
                </p:grpSp>
                <p:pic>
                  <p:nvPicPr>
                    <p:cNvPr id="91" name="Picture 2" descr="http://www.educol.net/coloriage-bebe-dl10624.jpg"/>
                    <p:cNvPicPr>
                      <a:picLocks noChangeAspect="1" noChangeArrowheads="1"/>
                    </p:cNvPicPr>
                    <p:nvPr/>
                  </p:nvPicPr>
                  <p:blipFill>
                    <a:blip r:embed="rId5" cstate="print">
                      <a:lum bright="-31000"/>
                      <a:duotone>
                        <a:prstClr val="black"/>
                        <a:schemeClr val="tx2">
                          <a:tint val="45000"/>
                          <a:satMod val="400000"/>
                        </a:schemeClr>
                      </a:duotone>
                    </a:blip>
                    <a:srcRect/>
                    <a:stretch>
                      <a:fillRect/>
                    </a:stretch>
                  </p:blipFill>
                  <p:spPr bwMode="auto">
                    <a:xfrm rot="10800000">
                      <a:off x="4167122" y="2252727"/>
                      <a:ext cx="637493" cy="456192"/>
                    </a:xfrm>
                    <a:prstGeom prst="rect">
                      <a:avLst/>
                    </a:prstGeom>
                    <a:grpFill/>
                  </p:spPr>
                </p:pic>
              </p:grpSp>
            </p:grpSp>
          </p:grpSp>
        </p:grpSp>
        <p:grpSp>
          <p:nvGrpSpPr>
            <p:cNvPr id="26" name="Groupe 25"/>
            <p:cNvGrpSpPr/>
            <p:nvPr/>
          </p:nvGrpSpPr>
          <p:grpSpPr>
            <a:xfrm>
              <a:off x="539552" y="5085184"/>
              <a:ext cx="3511134" cy="2192918"/>
              <a:chOff x="605699" y="4723031"/>
              <a:chExt cx="3511134" cy="2192918"/>
            </a:xfrm>
          </p:grpSpPr>
          <p:pic>
            <p:nvPicPr>
              <p:cNvPr id="3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272073" y="5259051"/>
                <a:ext cx="768145" cy="543646"/>
              </a:xfrm>
              <a:prstGeom prst="rect">
                <a:avLst/>
              </a:prstGeom>
              <a:solidFill>
                <a:schemeClr val="bg1"/>
              </a:solidFill>
            </p:spPr>
          </p:pic>
          <p:grpSp>
            <p:nvGrpSpPr>
              <p:cNvPr id="18" name="Groupe 17"/>
              <p:cNvGrpSpPr/>
              <p:nvPr/>
            </p:nvGrpSpPr>
            <p:grpSpPr>
              <a:xfrm>
                <a:off x="605699" y="4723031"/>
                <a:ext cx="3511134" cy="2192918"/>
                <a:chOff x="100706" y="3847357"/>
                <a:chExt cx="5542856" cy="2874118"/>
              </a:xfrm>
              <a:solidFill>
                <a:schemeClr val="bg1"/>
              </a:solidFill>
            </p:grpSpPr>
            <p:grpSp>
              <p:nvGrpSpPr>
                <p:cNvPr id="17" name="Groupe 16"/>
                <p:cNvGrpSpPr/>
                <p:nvPr/>
              </p:nvGrpSpPr>
              <p:grpSpPr>
                <a:xfrm>
                  <a:off x="100706" y="3847357"/>
                  <a:ext cx="5168001" cy="2819077"/>
                  <a:chOff x="100706" y="3799625"/>
                  <a:chExt cx="5168001" cy="2819077"/>
                </a:xfrm>
                <a:grpFill/>
              </p:grpSpPr>
              <p:pic>
                <p:nvPicPr>
                  <p:cNvPr id="6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14480" y="6072206"/>
                    <a:ext cx="768145" cy="543646"/>
                  </a:xfrm>
                  <a:prstGeom prst="rect">
                    <a:avLst/>
                  </a:prstGeom>
                  <a:grpFill/>
                </p:spPr>
              </p:pic>
              <p:grpSp>
                <p:nvGrpSpPr>
                  <p:cNvPr id="16" name="Groupe 15"/>
                  <p:cNvGrpSpPr/>
                  <p:nvPr/>
                </p:nvGrpSpPr>
                <p:grpSpPr>
                  <a:xfrm>
                    <a:off x="100706" y="3799625"/>
                    <a:ext cx="5168001" cy="2819077"/>
                    <a:chOff x="100706" y="3831173"/>
                    <a:chExt cx="5168001" cy="2819077"/>
                  </a:xfrm>
                  <a:grpFill/>
                </p:grpSpPr>
                <p:pic>
                  <p:nvPicPr>
                    <p:cNvPr id="5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643042" y="5000636"/>
                      <a:ext cx="768145" cy="543646"/>
                    </a:xfrm>
                    <a:prstGeom prst="rect">
                      <a:avLst/>
                    </a:prstGeom>
                    <a:grpFill/>
                  </p:spPr>
                </p:pic>
                <p:pic>
                  <p:nvPicPr>
                    <p:cNvPr id="6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928662" y="5072074"/>
                      <a:ext cx="768145" cy="543646"/>
                    </a:xfrm>
                    <a:prstGeom prst="rect">
                      <a:avLst/>
                    </a:prstGeom>
                    <a:grpFill/>
                  </p:spPr>
                </p:pic>
                <p:pic>
                  <p:nvPicPr>
                    <p:cNvPr id="6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00034" y="5429264"/>
                      <a:ext cx="768145" cy="543646"/>
                    </a:xfrm>
                    <a:prstGeom prst="rect">
                      <a:avLst/>
                    </a:prstGeom>
                    <a:grpFill/>
                  </p:spPr>
                </p:pic>
                <p:grpSp>
                  <p:nvGrpSpPr>
                    <p:cNvPr id="14" name="Groupe 13"/>
                    <p:cNvGrpSpPr/>
                    <p:nvPr/>
                  </p:nvGrpSpPr>
                  <p:grpSpPr>
                    <a:xfrm>
                      <a:off x="100706" y="3831173"/>
                      <a:ext cx="5168001" cy="2819077"/>
                      <a:chOff x="100706" y="3868213"/>
                      <a:chExt cx="5168001" cy="2819077"/>
                    </a:xfrm>
                    <a:grpFill/>
                  </p:grpSpPr>
                  <p:pic>
                    <p:nvPicPr>
                      <p:cNvPr id="6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00706" y="5058214"/>
                        <a:ext cx="768145" cy="543647"/>
                      </a:xfrm>
                      <a:prstGeom prst="rect">
                        <a:avLst/>
                      </a:prstGeom>
                      <a:grpFill/>
                    </p:spPr>
                  </p:pic>
                  <p:pic>
                    <p:nvPicPr>
                      <p:cNvPr id="3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00430" y="4143380"/>
                        <a:ext cx="768145" cy="543646"/>
                      </a:xfrm>
                      <a:prstGeom prst="rect">
                        <a:avLst/>
                      </a:prstGeom>
                      <a:grpFill/>
                    </p:spPr>
                  </p:pic>
                  <p:pic>
                    <p:nvPicPr>
                      <p:cNvPr id="3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191222" y="4397777"/>
                        <a:ext cx="768145" cy="543647"/>
                      </a:xfrm>
                      <a:prstGeom prst="rect">
                        <a:avLst/>
                      </a:prstGeom>
                      <a:grpFill/>
                    </p:spPr>
                  </p:pic>
                  <p:pic>
                    <p:nvPicPr>
                      <p:cNvPr id="3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357686" y="4714884"/>
                        <a:ext cx="768145" cy="543646"/>
                      </a:xfrm>
                      <a:prstGeom prst="rect">
                        <a:avLst/>
                      </a:prstGeom>
                      <a:grpFill/>
                    </p:spPr>
                  </p:pic>
                  <p:pic>
                    <p:nvPicPr>
                      <p:cNvPr id="4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857488" y="4643446"/>
                        <a:ext cx="768145" cy="543646"/>
                      </a:xfrm>
                      <a:prstGeom prst="rect">
                        <a:avLst/>
                      </a:prstGeom>
                      <a:grpFill/>
                    </p:spPr>
                  </p:pic>
                  <p:pic>
                    <p:nvPicPr>
                      <p:cNvPr id="4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000100" y="4429132"/>
                        <a:ext cx="768145" cy="543646"/>
                      </a:xfrm>
                      <a:prstGeom prst="rect">
                        <a:avLst/>
                      </a:prstGeom>
                      <a:grpFill/>
                    </p:spPr>
                  </p:pic>
                  <p:pic>
                    <p:nvPicPr>
                      <p:cNvPr id="4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19868" y="4232668"/>
                        <a:ext cx="768145" cy="543647"/>
                      </a:xfrm>
                      <a:prstGeom prst="rect">
                        <a:avLst/>
                      </a:prstGeom>
                      <a:grpFill/>
                    </p:spPr>
                  </p:pic>
                  <p:pic>
                    <p:nvPicPr>
                      <p:cNvPr id="4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000364" y="5143512"/>
                        <a:ext cx="768145" cy="543646"/>
                      </a:xfrm>
                      <a:prstGeom prst="rect">
                        <a:avLst/>
                      </a:prstGeom>
                      <a:grpFill/>
                    </p:spPr>
                  </p:pic>
                  <p:pic>
                    <p:nvPicPr>
                      <p:cNvPr id="5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929058" y="5643578"/>
                        <a:ext cx="768145" cy="543646"/>
                      </a:xfrm>
                      <a:prstGeom prst="rect">
                        <a:avLst/>
                      </a:prstGeom>
                      <a:grpFill/>
                    </p:spPr>
                  </p:pic>
                  <p:pic>
                    <p:nvPicPr>
                      <p:cNvPr id="5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500562" y="5214950"/>
                        <a:ext cx="768145" cy="543646"/>
                      </a:xfrm>
                      <a:prstGeom prst="rect">
                        <a:avLst/>
                      </a:prstGeom>
                      <a:grpFill/>
                    </p:spPr>
                  </p:pic>
                  <p:pic>
                    <p:nvPicPr>
                      <p:cNvPr id="5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14480" y="4643446"/>
                        <a:ext cx="768145" cy="543646"/>
                      </a:xfrm>
                      <a:prstGeom prst="rect">
                        <a:avLst/>
                      </a:prstGeom>
                      <a:grpFill/>
                    </p:spPr>
                  </p:pic>
                  <p:pic>
                    <p:nvPicPr>
                      <p:cNvPr id="5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868" y="4572008"/>
                        <a:ext cx="768145" cy="543646"/>
                      </a:xfrm>
                      <a:prstGeom prst="rect">
                        <a:avLst/>
                      </a:prstGeom>
                      <a:grpFill/>
                    </p:spPr>
                  </p:pic>
                  <p:pic>
                    <p:nvPicPr>
                      <p:cNvPr id="5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285984" y="5572140"/>
                        <a:ext cx="768145" cy="543646"/>
                      </a:xfrm>
                      <a:prstGeom prst="rect">
                        <a:avLst/>
                      </a:prstGeom>
                      <a:grpFill/>
                    </p:spPr>
                  </p:pic>
                  <p:pic>
                    <p:nvPicPr>
                      <p:cNvPr id="6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428992" y="6072206"/>
                        <a:ext cx="768145" cy="543646"/>
                      </a:xfrm>
                      <a:prstGeom prst="rect">
                        <a:avLst/>
                      </a:prstGeom>
                      <a:grpFill/>
                    </p:spPr>
                  </p:pic>
                  <p:pic>
                    <p:nvPicPr>
                      <p:cNvPr id="6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500298" y="6143644"/>
                        <a:ext cx="768145" cy="543646"/>
                      </a:xfrm>
                      <a:prstGeom prst="rect">
                        <a:avLst/>
                      </a:prstGeom>
                      <a:grpFill/>
                    </p:spPr>
                  </p:pic>
                  <p:pic>
                    <p:nvPicPr>
                      <p:cNvPr id="6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19187" y="4611206"/>
                        <a:ext cx="768145" cy="543647"/>
                      </a:xfrm>
                      <a:prstGeom prst="rect">
                        <a:avLst/>
                      </a:prstGeom>
                      <a:grpFill/>
                    </p:spPr>
                  </p:pic>
                  <p:pic>
                    <p:nvPicPr>
                      <p:cNvPr id="6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071538" y="5715016"/>
                        <a:ext cx="768145" cy="543646"/>
                      </a:xfrm>
                      <a:prstGeom prst="rect">
                        <a:avLst/>
                      </a:prstGeom>
                      <a:grpFill/>
                    </p:spPr>
                  </p:pic>
                  <p:pic>
                    <p:nvPicPr>
                      <p:cNvPr id="5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214546" y="4929198"/>
                        <a:ext cx="768145" cy="543646"/>
                      </a:xfrm>
                      <a:prstGeom prst="rect">
                        <a:avLst/>
                      </a:prstGeom>
                      <a:grpFill/>
                    </p:spPr>
                  </p:pic>
                  <p:pic>
                    <p:nvPicPr>
                      <p:cNvPr id="4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868" y="5429264"/>
                        <a:ext cx="768145" cy="543646"/>
                      </a:xfrm>
                      <a:prstGeom prst="rect">
                        <a:avLst/>
                      </a:prstGeom>
                      <a:grpFill/>
                    </p:spPr>
                  </p:pic>
                  <p:pic>
                    <p:nvPicPr>
                      <p:cNvPr id="5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619356" y="5476884"/>
                        <a:ext cx="768145" cy="543646"/>
                      </a:xfrm>
                      <a:prstGeom prst="rect">
                        <a:avLst/>
                      </a:prstGeom>
                      <a:grpFill/>
                    </p:spPr>
                  </p:pic>
                  <p:pic>
                    <p:nvPicPr>
                      <p:cNvPr id="6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571604" y="5572140"/>
                        <a:ext cx="768145" cy="543646"/>
                      </a:xfrm>
                      <a:prstGeom prst="rect">
                        <a:avLst/>
                      </a:prstGeom>
                      <a:grpFill/>
                    </p:spPr>
                  </p:pic>
                  <p:pic>
                    <p:nvPicPr>
                      <p:cNvPr id="5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924156" y="5781684"/>
                        <a:ext cx="768145" cy="543646"/>
                      </a:xfrm>
                      <a:prstGeom prst="rect">
                        <a:avLst/>
                      </a:prstGeom>
                      <a:grpFill/>
                    </p:spPr>
                  </p:pic>
                  <p:pic>
                    <p:nvPicPr>
                      <p:cNvPr id="10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071802" y="4286256"/>
                        <a:ext cx="768145" cy="543646"/>
                      </a:xfrm>
                      <a:prstGeom prst="rect">
                        <a:avLst/>
                      </a:prstGeom>
                      <a:grpFill/>
                    </p:spPr>
                  </p:pic>
                  <p:pic>
                    <p:nvPicPr>
                      <p:cNvPr id="10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572059" y="3868213"/>
                        <a:ext cx="768145" cy="543647"/>
                      </a:xfrm>
                      <a:prstGeom prst="rect">
                        <a:avLst/>
                      </a:prstGeom>
                      <a:grpFill/>
                    </p:spPr>
                  </p:pic>
                  <p:pic>
                    <p:nvPicPr>
                      <p:cNvPr id="10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428860" y="4500570"/>
                        <a:ext cx="768145" cy="543646"/>
                      </a:xfrm>
                      <a:prstGeom prst="rect">
                        <a:avLst/>
                      </a:prstGeom>
                      <a:grpFill/>
                    </p:spPr>
                  </p:pic>
                  <p:pic>
                    <p:nvPicPr>
                      <p:cNvPr id="10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805087" y="3902449"/>
                        <a:ext cx="768145" cy="543647"/>
                      </a:xfrm>
                      <a:prstGeom prst="rect">
                        <a:avLst/>
                      </a:prstGeom>
                      <a:grpFill/>
                    </p:spPr>
                  </p:pic>
                  <p:pic>
                    <p:nvPicPr>
                      <p:cNvPr id="10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952897" y="4067559"/>
                        <a:ext cx="768145" cy="543647"/>
                      </a:xfrm>
                      <a:prstGeom prst="rect">
                        <a:avLst/>
                      </a:prstGeom>
                      <a:grpFill/>
                    </p:spPr>
                  </p:pic>
                  <p:pic>
                    <p:nvPicPr>
                      <p:cNvPr id="10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429124" y="5715016"/>
                        <a:ext cx="768145" cy="543646"/>
                      </a:xfrm>
                      <a:prstGeom prst="rect">
                        <a:avLst/>
                      </a:prstGeom>
                      <a:grpFill/>
                    </p:spPr>
                  </p:pic>
                  <p:pic>
                    <p:nvPicPr>
                      <p:cNvPr id="43" name="Picture 2" descr="http://www.educol.net/coloriage-bebe-dl10624.jpg"/>
                      <p:cNvPicPr>
                        <a:picLocks noChangeAspect="1" noChangeArrowheads="1"/>
                      </p:cNvPicPr>
                      <p:nvPr/>
                    </p:nvPicPr>
                    <p:blipFill>
                      <a:blip r:embed="rId6" cstate="print">
                        <a:lum bright="-27000"/>
                        <a:duotone>
                          <a:prstClr val="black"/>
                          <a:schemeClr val="tx2">
                            <a:tint val="45000"/>
                            <a:satMod val="400000"/>
                          </a:schemeClr>
                        </a:duotone>
                      </a:blip>
                      <a:srcRect/>
                      <a:stretch>
                        <a:fillRect/>
                      </a:stretch>
                    </p:blipFill>
                    <p:spPr bwMode="auto">
                      <a:xfrm>
                        <a:off x="2500298" y="4143380"/>
                        <a:ext cx="768145" cy="543646"/>
                      </a:xfrm>
                      <a:prstGeom prst="rect">
                        <a:avLst/>
                      </a:prstGeom>
                      <a:grpFill/>
                    </p:spPr>
                  </p:pic>
                  <p:pic>
                    <p:nvPicPr>
                      <p:cNvPr id="112" name="Picture 2" descr="http://www.educol.net/coloriage-bebe-dl10624.jpg"/>
                      <p:cNvPicPr>
                        <a:picLocks noChangeAspect="1" noChangeArrowheads="1"/>
                      </p:cNvPicPr>
                      <p:nvPr/>
                    </p:nvPicPr>
                    <p:blipFill>
                      <a:blip r:embed="rId6" cstate="print">
                        <a:lum bright="-27000"/>
                        <a:duotone>
                          <a:prstClr val="black"/>
                          <a:schemeClr val="tx2">
                            <a:tint val="45000"/>
                            <a:satMod val="400000"/>
                          </a:schemeClr>
                        </a:duotone>
                      </a:blip>
                      <a:srcRect/>
                      <a:stretch>
                        <a:fillRect/>
                      </a:stretch>
                    </p:blipFill>
                    <p:spPr bwMode="auto">
                      <a:xfrm>
                        <a:off x="3803855" y="5045594"/>
                        <a:ext cx="768145" cy="543646"/>
                      </a:xfrm>
                      <a:prstGeom prst="rect">
                        <a:avLst/>
                      </a:prstGeom>
                      <a:grpFill/>
                    </p:spPr>
                  </p:pic>
                </p:grpSp>
              </p:grpSp>
            </p:grpSp>
            <p:sp>
              <p:nvSpPr>
                <p:cNvPr id="35" name="Ellipse 34"/>
                <p:cNvSpPr/>
                <p:nvPr/>
              </p:nvSpPr>
              <p:spPr bwMode="auto">
                <a:xfrm>
                  <a:off x="107504" y="3855464"/>
                  <a:ext cx="5536058" cy="28660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grpSp>
      <p:sp>
        <p:nvSpPr>
          <p:cNvPr id="113" name="Rectangle 2"/>
          <p:cNvSpPr txBox="1">
            <a:spLocks noChangeArrowheads="1"/>
          </p:cNvSpPr>
          <p:nvPr/>
        </p:nvSpPr>
        <p:spPr>
          <a:xfrm>
            <a:off x="455613" y="332656"/>
            <a:ext cx="8229600" cy="589548"/>
          </a:xfrm>
          <a:prstGeom prst="rect">
            <a:avLst/>
          </a:prstGeom>
          <a:solidFill>
            <a:schemeClr val="bg1"/>
          </a:solidFill>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sz="2800" b="1" dirty="0"/>
              <a:t>6.2 Méthodes d’analyse des résultats </a:t>
            </a:r>
          </a:p>
        </p:txBody>
      </p:sp>
      <p:sp>
        <p:nvSpPr>
          <p:cNvPr id="4" name="Espace réservé du numéro de diapositive 3"/>
          <p:cNvSpPr>
            <a:spLocks noGrp="1"/>
          </p:cNvSpPr>
          <p:nvPr>
            <p:ph type="sldNum" sz="quarter" idx="12"/>
          </p:nvPr>
        </p:nvSpPr>
        <p:spPr>
          <a:xfrm>
            <a:off x="7884368" y="7096323"/>
            <a:ext cx="802432" cy="365125"/>
          </a:xfrm>
          <a:solidFill>
            <a:schemeClr val="bg1"/>
          </a:solidFill>
        </p:spPr>
        <p:txBody>
          <a:bodyPr/>
          <a:lstStyle/>
          <a:p>
            <a:pPr>
              <a:defRPr/>
            </a:pPr>
            <a:fld id="{CBAA5B79-964A-4FBC-ABBD-1DB548FEBF53}" type="slidenum">
              <a:rPr lang="fr-FR" altLang="fr-FR" smtClean="0"/>
              <a:pPr>
                <a:defRPr/>
              </a:pPr>
              <a:t>27</a:t>
            </a:fld>
            <a:endParaRPr lang="fr-FR" altLang="fr-FR"/>
          </a:p>
        </p:txBody>
      </p:sp>
      <p:sp>
        <p:nvSpPr>
          <p:cNvPr id="114" name="Text Box 15"/>
          <p:cNvSpPr txBox="1">
            <a:spLocks noChangeArrowheads="1"/>
          </p:cNvSpPr>
          <p:nvPr/>
        </p:nvSpPr>
        <p:spPr bwMode="auto">
          <a:xfrm>
            <a:off x="141921" y="1196752"/>
            <a:ext cx="8856984" cy="830997"/>
          </a:xfrm>
          <a:prstGeom prst="rect">
            <a:avLst/>
          </a:prstGeom>
          <a:noFill/>
          <a:ln w="9525">
            <a:noFill/>
            <a:miter lim="800000"/>
            <a:headEnd/>
            <a:tailEnd/>
          </a:ln>
        </p:spPr>
        <p:txBody>
          <a:bodyPr wrap="square">
            <a:spAutoFit/>
          </a:bodyPr>
          <a:lstStyle>
            <a:defPPr>
              <a:defRPr lang="en-US"/>
            </a:defPPr>
            <a:lvl1pPr algn="ctr">
              <a:defRPr b="1">
                <a:latin typeface="+mn-lt"/>
                <a:cs typeface="Tahoma" pitchFamily="34" charset="0"/>
              </a:defRPr>
            </a:lvl1pPr>
          </a:lstStyle>
          <a:p>
            <a:r>
              <a:rPr lang="fr-FR" dirty="0"/>
              <a:t>Mesure d’association entre FDR (couchage ventral) et CJ (MSN)</a:t>
            </a:r>
          </a:p>
          <a:p>
            <a:r>
              <a:rPr lang="fr-FR" dirty="0"/>
              <a:t>CJ (MSN) : variable binaire oui/non</a:t>
            </a:r>
          </a:p>
        </p:txBody>
      </p:sp>
      <p:pic>
        <p:nvPicPr>
          <p:cNvPr id="4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708648"/>
            <a:ext cx="304800" cy="304800"/>
          </a:xfrm>
          <a:prstGeom prst="rect">
            <a:avLst/>
          </a:prstGeom>
        </p:spPr>
      </p:pic>
      <p:grpSp>
        <p:nvGrpSpPr>
          <p:cNvPr id="31822" name="Groupe 31821">
            <a:extLst>
              <a:ext uri="{FF2B5EF4-FFF2-40B4-BE49-F238E27FC236}">
                <a16:creationId xmlns:a16="http://schemas.microsoft.com/office/drawing/2014/main" id="{AD7EB57F-21C6-4B7F-9B05-29A5D3B1213D}"/>
              </a:ext>
            </a:extLst>
          </p:cNvPr>
          <p:cNvGrpSpPr/>
          <p:nvPr/>
        </p:nvGrpSpPr>
        <p:grpSpPr>
          <a:xfrm>
            <a:off x="3574278" y="3576806"/>
            <a:ext cx="5462218" cy="2542053"/>
            <a:chOff x="3574278" y="3576806"/>
            <a:chExt cx="5462218" cy="2542053"/>
          </a:xfrm>
        </p:grpSpPr>
        <p:grpSp>
          <p:nvGrpSpPr>
            <p:cNvPr id="20" name="Groupe 19">
              <a:extLst>
                <a:ext uri="{FF2B5EF4-FFF2-40B4-BE49-F238E27FC236}">
                  <a16:creationId xmlns:a16="http://schemas.microsoft.com/office/drawing/2014/main" id="{87A44C76-56BF-4457-B9F9-1148B7105395}"/>
                </a:ext>
              </a:extLst>
            </p:cNvPr>
            <p:cNvGrpSpPr/>
            <p:nvPr/>
          </p:nvGrpSpPr>
          <p:grpSpPr>
            <a:xfrm>
              <a:off x="3574278" y="3576806"/>
              <a:ext cx="5462218" cy="2542053"/>
              <a:chOff x="5356170" y="3181815"/>
              <a:chExt cx="3148714" cy="3126998"/>
            </a:xfrm>
          </p:grpSpPr>
          <p:sp>
            <p:nvSpPr>
              <p:cNvPr id="48" name="ZoneTexte 47"/>
              <p:cNvSpPr txBox="1">
                <a:spLocks noChangeArrowheads="1"/>
              </p:cNvSpPr>
              <p:nvPr/>
            </p:nvSpPr>
            <p:spPr bwMode="auto">
              <a:xfrm>
                <a:off x="5356170" y="4341205"/>
                <a:ext cx="3024187" cy="457200"/>
              </a:xfrm>
              <a:prstGeom prst="rect">
                <a:avLst/>
              </a:prstGeom>
              <a:solidFill>
                <a:schemeClr val="bg1"/>
              </a:solidFill>
              <a:ln w="9525">
                <a:noFill/>
                <a:miter lim="800000"/>
                <a:headEnd/>
                <a:tailEnd/>
              </a:ln>
            </p:spPr>
            <p:txBody>
              <a:bodyPr>
                <a:spAutoFit/>
              </a:bodyPr>
              <a:lstStyle/>
              <a:p>
                <a:pPr>
                  <a:defRPr/>
                </a:pPr>
                <a:r>
                  <a:rPr lang="fr-FR" b="1" dirty="0">
                    <a:latin typeface="+mn-lt"/>
                  </a:rPr>
                  <a:t>Risque Relatif (RR) = </a:t>
                </a:r>
              </a:p>
            </p:txBody>
          </p:sp>
          <p:sp>
            <p:nvSpPr>
              <p:cNvPr id="27" name="ZoneTexte 26"/>
              <p:cNvSpPr txBox="1"/>
              <p:nvPr/>
            </p:nvSpPr>
            <p:spPr>
              <a:xfrm>
                <a:off x="5615280" y="3181815"/>
                <a:ext cx="2816871" cy="438227"/>
              </a:xfrm>
              <a:prstGeom prst="rect">
                <a:avLst/>
              </a:prstGeom>
              <a:solidFill>
                <a:schemeClr val="bg1"/>
              </a:solidFill>
              <a:ln>
                <a:solidFill>
                  <a:schemeClr val="accent1">
                    <a:shade val="95000"/>
                    <a:satMod val="105000"/>
                  </a:schemeClr>
                </a:solidFill>
              </a:ln>
            </p:spPr>
            <p:txBody>
              <a:bodyPr wrap="square">
                <a:spAutoFit/>
              </a:bodyPr>
              <a:lstStyle/>
              <a:p>
                <a:pPr>
                  <a:lnSpc>
                    <a:spcPct val="85000"/>
                  </a:lnSpc>
                  <a:tabLst>
                    <a:tab pos="1346200" algn="l"/>
                  </a:tabLst>
                  <a:defRPr/>
                </a:pPr>
                <a:r>
                  <a:rPr lang="fr-FR" sz="2000" b="1" dirty="0">
                    <a:latin typeface="+mn-lt"/>
                  </a:rPr>
                  <a:t>Risque de </a:t>
                </a:r>
                <a:r>
                  <a:rPr lang="fr-FR" sz="2000" b="1" dirty="0">
                    <a:solidFill>
                      <a:schemeClr val="tx2">
                        <a:lumMod val="75000"/>
                      </a:schemeClr>
                    </a:solidFill>
                    <a:latin typeface="+mn-lt"/>
                  </a:rPr>
                  <a:t>mort subite </a:t>
                </a:r>
                <a:r>
                  <a:rPr lang="fr-FR" sz="2000" b="1" dirty="0">
                    <a:latin typeface="+mn-lt"/>
                  </a:rPr>
                  <a:t>chez les </a:t>
                </a:r>
                <a:r>
                  <a:rPr lang="fr-FR" sz="2000" b="1" dirty="0">
                    <a:solidFill>
                      <a:srgbClr val="92D050"/>
                    </a:solidFill>
                    <a:latin typeface="+mn-lt"/>
                  </a:rPr>
                  <a:t>exposés</a:t>
                </a:r>
              </a:p>
            </p:txBody>
          </p:sp>
          <p:sp>
            <p:nvSpPr>
              <p:cNvPr id="42" name="ZoneTexte 41"/>
              <p:cNvSpPr txBox="1"/>
              <p:nvPr/>
            </p:nvSpPr>
            <p:spPr>
              <a:xfrm>
                <a:off x="5672138" y="5548778"/>
                <a:ext cx="2832746" cy="760035"/>
              </a:xfrm>
              <a:prstGeom prst="rect">
                <a:avLst/>
              </a:prstGeom>
              <a:solidFill>
                <a:schemeClr val="bg1"/>
              </a:solidFill>
              <a:ln>
                <a:solidFill>
                  <a:schemeClr val="accent1">
                    <a:shade val="95000"/>
                    <a:satMod val="105000"/>
                  </a:schemeClr>
                </a:solidFill>
              </a:ln>
            </p:spPr>
            <p:txBody>
              <a:bodyPr wrap="square">
                <a:spAutoFit/>
              </a:bodyPr>
              <a:lstStyle/>
              <a:p>
                <a:pPr>
                  <a:lnSpc>
                    <a:spcPct val="85000"/>
                  </a:lnSpc>
                  <a:tabLst>
                    <a:tab pos="1612900" algn="l"/>
                  </a:tabLst>
                  <a:defRPr/>
                </a:pPr>
                <a:r>
                  <a:rPr lang="fr-FR" sz="2000" b="1" dirty="0">
                    <a:latin typeface="+mn-lt"/>
                  </a:rPr>
                  <a:t>Risque de </a:t>
                </a:r>
                <a:r>
                  <a:rPr lang="fr-FR" sz="2000" b="1" dirty="0">
                    <a:solidFill>
                      <a:schemeClr val="tx2">
                        <a:lumMod val="75000"/>
                      </a:schemeClr>
                    </a:solidFill>
                    <a:latin typeface="+mn-lt"/>
                  </a:rPr>
                  <a:t>mort subite </a:t>
                </a:r>
                <a:r>
                  <a:rPr lang="fr-FR" sz="2000" b="1" dirty="0">
                    <a:latin typeface="+mn-lt"/>
                  </a:rPr>
                  <a:t>chez les </a:t>
                </a:r>
                <a:r>
                  <a:rPr lang="fr-FR" sz="2000" b="1" dirty="0">
                    <a:solidFill>
                      <a:schemeClr val="accent6">
                        <a:lumMod val="75000"/>
                      </a:schemeClr>
                    </a:solidFill>
                    <a:latin typeface="+mn-lt"/>
                  </a:rPr>
                  <a:t>non-exposés</a:t>
                </a:r>
              </a:p>
              <a:p>
                <a:pPr>
                  <a:lnSpc>
                    <a:spcPct val="85000"/>
                  </a:lnSpc>
                  <a:tabLst>
                    <a:tab pos="1612900" algn="l"/>
                  </a:tabLst>
                  <a:defRPr/>
                </a:pPr>
                <a:r>
                  <a:rPr lang="fr-FR" sz="2000" b="1" dirty="0">
                    <a:latin typeface="+mn-lt"/>
                  </a:rPr>
                  <a:t>(gp de référence)</a:t>
                </a:r>
              </a:p>
            </p:txBody>
          </p:sp>
          <p:grpSp>
            <p:nvGrpSpPr>
              <p:cNvPr id="2" name="Group 34"/>
              <p:cNvGrpSpPr>
                <a:grpSpLocks/>
              </p:cNvGrpSpPr>
              <p:nvPr/>
            </p:nvGrpSpPr>
            <p:grpSpPr bwMode="auto">
              <a:xfrm>
                <a:off x="7023716" y="4028467"/>
                <a:ext cx="995358" cy="1123950"/>
                <a:chOff x="4442" y="1811"/>
                <a:chExt cx="627" cy="708"/>
              </a:xfrm>
              <a:solidFill>
                <a:schemeClr val="bg1"/>
              </a:solidFill>
            </p:grpSpPr>
            <p:sp>
              <p:nvSpPr>
                <p:cNvPr id="31826" name="Rectangle 30"/>
                <p:cNvSpPr>
                  <a:spLocks noChangeArrowheads="1"/>
                </p:cNvSpPr>
                <p:nvPr/>
              </p:nvSpPr>
              <p:spPr bwMode="auto">
                <a:xfrm>
                  <a:off x="4466" y="1811"/>
                  <a:ext cx="603" cy="708"/>
                </a:xfrm>
                <a:prstGeom prst="rect">
                  <a:avLst/>
                </a:prstGeom>
                <a:grpFill/>
                <a:ln w="9525">
                  <a:noFill/>
                  <a:miter lim="800000"/>
                  <a:headEnd/>
                  <a:tailEnd/>
                </a:ln>
              </p:spPr>
              <p:txBody>
                <a:bodyPr wrap="none">
                  <a:spAutoFit/>
                </a:bodyPr>
                <a:lstStyle/>
                <a:p>
                  <a:pPr>
                    <a:defRPr/>
                  </a:pPr>
                  <a:r>
                    <a:rPr lang="fr-FR" b="1" dirty="0" err="1">
                      <a:solidFill>
                        <a:srgbClr val="92D050"/>
                      </a:solidFill>
                      <a:latin typeface="Calibri" panose="020F0502020204030204" pitchFamily="34" charset="0"/>
                      <a:cs typeface="Calibri" panose="020F0502020204030204" pitchFamily="34" charset="0"/>
                    </a:rPr>
                    <a:t>Risque</a:t>
                  </a:r>
                  <a:r>
                    <a:rPr lang="fr-FR" b="1" baseline="-25000" dirty="0" err="1">
                      <a:solidFill>
                        <a:srgbClr val="92D050"/>
                      </a:solidFill>
                      <a:latin typeface="Calibri" panose="020F0502020204030204" pitchFamily="34" charset="0"/>
                      <a:cs typeface="Calibri" panose="020F0502020204030204" pitchFamily="34" charset="0"/>
                    </a:rPr>
                    <a:t>exp</a:t>
                  </a:r>
                  <a:r>
                    <a:rPr lang="fr-FR" b="1" baseline="-25000" dirty="0">
                      <a:solidFill>
                        <a:srgbClr val="92D050"/>
                      </a:solidFill>
                    </a:rPr>
                    <a:t> </a:t>
                  </a:r>
                </a:p>
                <a:p>
                  <a:pPr>
                    <a:defRPr/>
                  </a:pPr>
                  <a:endParaRPr lang="fr-FR" sz="800" b="1" baseline="-25000" dirty="0">
                    <a:solidFill>
                      <a:srgbClr val="92D050"/>
                    </a:solidFill>
                  </a:endParaRPr>
                </a:p>
                <a:p>
                  <a:pPr>
                    <a:defRPr/>
                  </a:pPr>
                  <a:r>
                    <a:rPr lang="fr-FR" b="1" dirty="0" err="1">
                      <a:solidFill>
                        <a:srgbClr val="F79646">
                          <a:lumMod val="75000"/>
                        </a:srgbClr>
                      </a:solidFill>
                      <a:latin typeface="Calibri"/>
                    </a:rPr>
                    <a:t>Risque</a:t>
                  </a:r>
                  <a:r>
                    <a:rPr lang="fr-FR" b="1" baseline="-25000" dirty="0" err="1">
                      <a:solidFill>
                        <a:srgbClr val="F79646">
                          <a:lumMod val="75000"/>
                        </a:srgbClr>
                      </a:solidFill>
                      <a:latin typeface="Calibri"/>
                    </a:rPr>
                    <a:t>nonex</a:t>
                  </a:r>
                  <a:r>
                    <a:rPr lang="fr-FR" sz="2000" b="1" baseline="-25000" dirty="0" err="1">
                      <a:solidFill>
                        <a:srgbClr val="F79646">
                          <a:lumMod val="75000"/>
                        </a:srgbClr>
                      </a:solidFill>
                      <a:latin typeface="Calibri"/>
                    </a:rPr>
                    <a:t>p</a:t>
                  </a:r>
                  <a:endParaRPr lang="fr-FR" sz="2000" b="1" baseline="-25000" dirty="0">
                    <a:latin typeface="+mn-lt"/>
                  </a:endParaRPr>
                </a:p>
              </p:txBody>
            </p:sp>
            <p:sp>
              <p:nvSpPr>
                <p:cNvPr id="31827" name="Line 33"/>
                <p:cNvSpPr>
                  <a:spLocks noChangeShapeType="1"/>
                </p:cNvSpPr>
                <p:nvPr/>
              </p:nvSpPr>
              <p:spPr bwMode="auto">
                <a:xfrm>
                  <a:off x="4442" y="2193"/>
                  <a:ext cx="523" cy="0"/>
                </a:xfrm>
                <a:prstGeom prst="line">
                  <a:avLst/>
                </a:prstGeom>
                <a:grpFill/>
                <a:ln w="31750">
                  <a:solidFill>
                    <a:schemeClr val="tx1"/>
                  </a:solidFill>
                  <a:round/>
                  <a:headEnd/>
                  <a:tailEnd/>
                </a:ln>
              </p:spPr>
              <p:txBody>
                <a:bodyPr/>
                <a:lstStyle/>
                <a:p>
                  <a:pPr>
                    <a:defRPr/>
                  </a:pPr>
                  <a:endParaRPr lang="fr-FR" dirty="0">
                    <a:latin typeface="+mn-lt"/>
                  </a:endParaRPr>
                </a:p>
              </p:txBody>
            </p:sp>
          </p:grpSp>
        </p:grpSp>
        <p:cxnSp>
          <p:nvCxnSpPr>
            <p:cNvPr id="31819" name="Connecteur droit avec flèche 31818">
              <a:extLst>
                <a:ext uri="{FF2B5EF4-FFF2-40B4-BE49-F238E27FC236}">
                  <a16:creationId xmlns:a16="http://schemas.microsoft.com/office/drawing/2014/main" id="{2D7F3F5A-A707-43F5-A5F8-868F55844F4D}"/>
                </a:ext>
              </a:extLst>
            </p:cNvPr>
            <p:cNvCxnSpPr>
              <a:stCxn id="27" idx="2"/>
            </p:cNvCxnSpPr>
            <p:nvPr/>
          </p:nvCxnSpPr>
          <p:spPr>
            <a:xfrm>
              <a:off x="6467046" y="3933057"/>
              <a:ext cx="337202" cy="3193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821" name="Connecteur droit avec flèche 31820">
              <a:extLst>
                <a:ext uri="{FF2B5EF4-FFF2-40B4-BE49-F238E27FC236}">
                  <a16:creationId xmlns:a16="http://schemas.microsoft.com/office/drawing/2014/main" id="{7E89F1CC-9500-4359-8FDB-8D0521411CEF}"/>
                </a:ext>
              </a:extLst>
            </p:cNvPr>
            <p:cNvCxnSpPr/>
            <p:nvPr/>
          </p:nvCxnSpPr>
          <p:spPr>
            <a:xfrm flipV="1">
              <a:off x="6467045" y="5197407"/>
              <a:ext cx="396074" cy="292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0"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351E325-A222-4201-84C4-82A83BBB1DC1}"/>
              </a:ext>
            </a:extLst>
          </p:cNvPr>
          <p:cNvSpPr/>
          <p:nvPr/>
        </p:nvSpPr>
        <p:spPr>
          <a:xfrm>
            <a:off x="0" y="5572126"/>
            <a:ext cx="2339190" cy="1170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3" name="Tableau 2"/>
          <p:cNvGraphicFramePr>
            <a:graphicFrameLocks noGrp="1"/>
          </p:cNvGraphicFramePr>
          <p:nvPr>
            <p:extLst>
              <p:ext uri="{D42A27DB-BD31-4B8C-83A1-F6EECF244321}">
                <p14:modId xmlns:p14="http://schemas.microsoft.com/office/powerpoint/2010/main" val="1472702052"/>
              </p:ext>
            </p:extLst>
          </p:nvPr>
        </p:nvGraphicFramePr>
        <p:xfrm>
          <a:off x="2555776" y="3212976"/>
          <a:ext cx="3744416" cy="1590509"/>
        </p:xfrm>
        <a:graphic>
          <a:graphicData uri="http://schemas.openxmlformats.org/drawingml/2006/table">
            <a:tbl>
              <a:tblPr firstRow="1" bandRow="1">
                <a:tableStyleId>{5C22544A-7EE6-4342-B048-85BDC9FD1C3A}</a:tableStyleId>
              </a:tblPr>
              <a:tblGrid>
                <a:gridCol w="1809539">
                  <a:extLst>
                    <a:ext uri="{9D8B030D-6E8A-4147-A177-3AD203B41FA5}">
                      <a16:colId xmlns:a16="http://schemas.microsoft.com/office/drawing/2014/main" val="20000"/>
                    </a:ext>
                  </a:extLst>
                </a:gridCol>
                <a:gridCol w="1934877">
                  <a:extLst>
                    <a:ext uri="{9D8B030D-6E8A-4147-A177-3AD203B41FA5}">
                      <a16:colId xmlns:a16="http://schemas.microsoft.com/office/drawing/2014/main" val="20001"/>
                    </a:ext>
                  </a:extLst>
                </a:gridCol>
              </a:tblGrid>
              <a:tr h="504000">
                <a:tc>
                  <a:txBody>
                    <a:bodyPr/>
                    <a:lstStyle/>
                    <a:p>
                      <a:pPr algn="ctr"/>
                      <a:r>
                        <a:rPr kumimoji="0" lang="fr-FR" sz="2000" b="1" i="0" u="none" strike="noStrike" kern="1200" cap="none" spc="0" normalizeH="0" baseline="0" dirty="0">
                          <a:ln>
                            <a:noFill/>
                          </a:ln>
                          <a:solidFill>
                            <a:prstClr val="black"/>
                          </a:solidFill>
                          <a:effectLst/>
                          <a:uLnTx/>
                          <a:uFillTx/>
                          <a:latin typeface="+mn-lt"/>
                          <a:ea typeface="+mn-ea"/>
                          <a:cs typeface="+mn-cs"/>
                        </a:rPr>
                        <a:t>Malades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fr-FR" sz="2000" b="1" i="0" u="none" strike="noStrike" kern="1200" cap="none" spc="0" normalizeH="0" baseline="0" noProof="0" dirty="0">
                          <a:ln>
                            <a:noFill/>
                          </a:ln>
                          <a:solidFill>
                            <a:prstClr val="black"/>
                          </a:solidFill>
                          <a:effectLst/>
                          <a:uLnTx/>
                          <a:uFillTx/>
                          <a:latin typeface="+mn-lt"/>
                          <a:ea typeface="+mn-ea"/>
                          <a:cs typeface="+mn-cs"/>
                        </a:rPr>
                        <a:t>Non-Malades</a:t>
                      </a:r>
                      <a:endParaRPr lang="fr-F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0000">
                <a:tc>
                  <a:txBody>
                    <a:bodyPr/>
                    <a:lstStyle/>
                    <a:p>
                      <a:pPr algn="ctr"/>
                      <a:r>
                        <a:rPr lang="fr-FR" sz="2800"/>
                        <a:t>a</a:t>
                      </a:r>
                      <a:endParaRPr lang="fr-FR"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8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6509">
                <a:tc>
                  <a:txBody>
                    <a:bodyPr/>
                    <a:lstStyle/>
                    <a:p>
                      <a:pPr algn="ctr"/>
                      <a:r>
                        <a:rPr lang="fr-FR" sz="2800"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800"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84324" name="AutoShape 4"/>
          <p:cNvSpPr>
            <a:spLocks noChangeArrowheads="1"/>
          </p:cNvSpPr>
          <p:nvPr/>
        </p:nvSpPr>
        <p:spPr bwMode="auto">
          <a:xfrm>
            <a:off x="757238" y="4317228"/>
            <a:ext cx="5029200" cy="500062"/>
          </a:xfrm>
          <a:prstGeom prst="rightArrow">
            <a:avLst>
              <a:gd name="adj1" fmla="val 50000"/>
              <a:gd name="adj2" fmla="val 342874"/>
            </a:avLst>
          </a:prstGeom>
          <a:solidFill>
            <a:srgbClr val="CCFFCC">
              <a:alpha val="50195"/>
            </a:srgbClr>
          </a:solidFill>
          <a:ln w="9525">
            <a:solidFill>
              <a:srgbClr val="000000"/>
            </a:solidFill>
            <a:miter lim="800000"/>
            <a:headEnd/>
            <a:tailEnd/>
          </a:ln>
        </p:spPr>
        <p:txBody>
          <a:bodyPr/>
          <a:lstStyle/>
          <a:p>
            <a:pPr>
              <a:defRPr/>
            </a:pPr>
            <a:endParaRPr lang="fr-FR">
              <a:latin typeface="+mn-lt"/>
            </a:endParaRPr>
          </a:p>
        </p:txBody>
      </p:sp>
      <p:sp>
        <p:nvSpPr>
          <p:cNvPr id="184325" name="AutoShape 5"/>
          <p:cNvSpPr>
            <a:spLocks noChangeArrowheads="1"/>
          </p:cNvSpPr>
          <p:nvPr/>
        </p:nvSpPr>
        <p:spPr bwMode="auto">
          <a:xfrm>
            <a:off x="733425" y="3748088"/>
            <a:ext cx="5124450" cy="500062"/>
          </a:xfrm>
          <a:prstGeom prst="rightArrow">
            <a:avLst>
              <a:gd name="adj1" fmla="val 50000"/>
              <a:gd name="adj2" fmla="val 342869"/>
            </a:avLst>
          </a:prstGeom>
          <a:solidFill>
            <a:srgbClr val="FFFF00">
              <a:alpha val="50195"/>
            </a:srgbClr>
          </a:solidFill>
          <a:ln w="9525">
            <a:solidFill>
              <a:srgbClr val="000000"/>
            </a:solidFill>
            <a:miter lim="800000"/>
            <a:headEnd/>
            <a:tailEnd/>
          </a:ln>
        </p:spPr>
        <p:txBody>
          <a:bodyPr/>
          <a:lstStyle/>
          <a:p>
            <a:pPr>
              <a:defRPr/>
            </a:pPr>
            <a:endParaRPr lang="fr-FR">
              <a:latin typeface="+mn-lt"/>
            </a:endParaRPr>
          </a:p>
        </p:txBody>
      </p:sp>
      <p:sp>
        <p:nvSpPr>
          <p:cNvPr id="24586" name="Text Box 13"/>
          <p:cNvSpPr txBox="1">
            <a:spLocks noChangeArrowheads="1"/>
          </p:cNvSpPr>
          <p:nvPr/>
        </p:nvSpPr>
        <p:spPr bwMode="auto">
          <a:xfrm>
            <a:off x="278466" y="3805798"/>
            <a:ext cx="2157413" cy="400110"/>
          </a:xfrm>
          <a:prstGeom prst="rect">
            <a:avLst/>
          </a:prstGeom>
          <a:noFill/>
          <a:ln w="9525">
            <a:noFill/>
            <a:miter lim="800000"/>
            <a:headEnd/>
            <a:tailEnd/>
          </a:ln>
        </p:spPr>
        <p:txBody>
          <a:bodyPr>
            <a:spAutoFit/>
          </a:bodyPr>
          <a:lstStyle/>
          <a:p>
            <a:pPr algn="ctr">
              <a:spcBef>
                <a:spcPct val="50000"/>
              </a:spcBef>
              <a:defRPr/>
            </a:pPr>
            <a:r>
              <a:rPr lang="fr-FR" sz="2000" b="1" dirty="0">
                <a:latin typeface="+mn-lt"/>
              </a:rPr>
              <a:t>Exposés</a:t>
            </a:r>
          </a:p>
        </p:txBody>
      </p:sp>
      <p:sp>
        <p:nvSpPr>
          <p:cNvPr id="24587" name="Text Box 14"/>
          <p:cNvSpPr txBox="1">
            <a:spLocks noChangeArrowheads="1"/>
          </p:cNvSpPr>
          <p:nvPr/>
        </p:nvSpPr>
        <p:spPr bwMode="auto">
          <a:xfrm>
            <a:off x="535297" y="4369905"/>
            <a:ext cx="2162175" cy="400110"/>
          </a:xfrm>
          <a:prstGeom prst="rect">
            <a:avLst/>
          </a:prstGeom>
          <a:noFill/>
          <a:ln w="9525">
            <a:noFill/>
            <a:miter lim="800000"/>
            <a:headEnd/>
            <a:tailEnd/>
          </a:ln>
        </p:spPr>
        <p:txBody>
          <a:bodyPr>
            <a:spAutoFit/>
          </a:bodyPr>
          <a:lstStyle/>
          <a:p>
            <a:pPr algn="ctr">
              <a:spcBef>
                <a:spcPct val="50000"/>
              </a:spcBef>
              <a:tabLst>
                <a:tab pos="95250" algn="l"/>
              </a:tabLst>
              <a:defRPr/>
            </a:pPr>
            <a:r>
              <a:rPr lang="fr-FR" sz="2000" b="1" dirty="0">
                <a:latin typeface="+mn-lt"/>
              </a:rPr>
              <a:t>Non-Exposés</a:t>
            </a:r>
          </a:p>
        </p:txBody>
      </p:sp>
      <p:sp>
        <p:nvSpPr>
          <p:cNvPr id="23" name="ZoneTexte 22"/>
          <p:cNvSpPr txBox="1">
            <a:spLocks noChangeArrowheads="1"/>
          </p:cNvSpPr>
          <p:nvPr/>
        </p:nvSpPr>
        <p:spPr bwMode="auto">
          <a:xfrm>
            <a:off x="6429375" y="3777643"/>
            <a:ext cx="1760738" cy="461665"/>
          </a:xfrm>
          <a:prstGeom prst="rect">
            <a:avLst/>
          </a:prstGeom>
          <a:noFill/>
          <a:ln w="9525">
            <a:noFill/>
            <a:miter lim="800000"/>
            <a:headEnd/>
            <a:tailEnd/>
          </a:ln>
        </p:spPr>
        <p:txBody>
          <a:bodyPr wrap="none">
            <a:spAutoFit/>
          </a:bodyPr>
          <a:lstStyle/>
          <a:p>
            <a:pPr>
              <a:defRPr/>
            </a:pPr>
            <a:r>
              <a:rPr lang="fr-FR" b="1" dirty="0" err="1">
                <a:latin typeface="+mn-lt"/>
              </a:rPr>
              <a:t>R</a:t>
            </a:r>
            <a:r>
              <a:rPr lang="fr-FR" b="1" baseline="-25000" dirty="0" err="1">
                <a:latin typeface="+mn-lt"/>
              </a:rPr>
              <a:t>exp</a:t>
            </a:r>
            <a:r>
              <a:rPr lang="fr-FR" b="1" dirty="0">
                <a:latin typeface="+mn-lt"/>
              </a:rPr>
              <a:t>=a/(</a:t>
            </a:r>
            <a:r>
              <a:rPr lang="fr-FR" b="1" dirty="0" err="1">
                <a:latin typeface="+mn-lt"/>
              </a:rPr>
              <a:t>a+b</a:t>
            </a:r>
            <a:r>
              <a:rPr lang="fr-FR" b="1" dirty="0">
                <a:latin typeface="+mn-lt"/>
              </a:rPr>
              <a:t>)</a:t>
            </a:r>
          </a:p>
        </p:txBody>
      </p:sp>
      <p:sp>
        <p:nvSpPr>
          <p:cNvPr id="24" name="ZoneTexte 23"/>
          <p:cNvSpPr txBox="1">
            <a:spLocks noChangeArrowheads="1"/>
          </p:cNvSpPr>
          <p:nvPr/>
        </p:nvSpPr>
        <p:spPr bwMode="auto">
          <a:xfrm>
            <a:off x="6429375" y="4289238"/>
            <a:ext cx="2048959" cy="461665"/>
          </a:xfrm>
          <a:prstGeom prst="rect">
            <a:avLst/>
          </a:prstGeom>
          <a:noFill/>
          <a:ln w="9525">
            <a:noFill/>
            <a:miter lim="800000"/>
            <a:headEnd/>
            <a:tailEnd/>
          </a:ln>
        </p:spPr>
        <p:txBody>
          <a:bodyPr wrap="none">
            <a:spAutoFit/>
          </a:bodyPr>
          <a:lstStyle/>
          <a:p>
            <a:pPr>
              <a:defRPr/>
            </a:pPr>
            <a:r>
              <a:rPr lang="fr-FR" b="1" dirty="0" err="1">
                <a:latin typeface="+mn-lt"/>
              </a:rPr>
              <a:t>R</a:t>
            </a:r>
            <a:r>
              <a:rPr lang="fr-FR" b="1" baseline="-25000" dirty="0" err="1">
                <a:latin typeface="+mn-lt"/>
              </a:rPr>
              <a:t>nonexp</a:t>
            </a:r>
            <a:r>
              <a:rPr lang="fr-FR" b="1" dirty="0">
                <a:latin typeface="+mn-lt"/>
              </a:rPr>
              <a:t>=c/(</a:t>
            </a:r>
            <a:r>
              <a:rPr lang="fr-FR" b="1" dirty="0" err="1">
                <a:latin typeface="+mn-lt"/>
              </a:rPr>
              <a:t>c+d</a:t>
            </a:r>
            <a:r>
              <a:rPr lang="fr-FR" b="1" dirty="0">
                <a:latin typeface="+mn-lt"/>
              </a:rPr>
              <a:t>)</a:t>
            </a:r>
          </a:p>
        </p:txBody>
      </p:sp>
      <p:grpSp>
        <p:nvGrpSpPr>
          <p:cNvPr id="2" name="Groupe 1">
            <a:extLst>
              <a:ext uri="{FF2B5EF4-FFF2-40B4-BE49-F238E27FC236}">
                <a16:creationId xmlns:a16="http://schemas.microsoft.com/office/drawing/2014/main" id="{22342C9B-95A1-4148-A0F2-BE204526A3A2}"/>
              </a:ext>
            </a:extLst>
          </p:cNvPr>
          <p:cNvGrpSpPr/>
          <p:nvPr/>
        </p:nvGrpSpPr>
        <p:grpSpPr>
          <a:xfrm>
            <a:off x="6448425" y="5063565"/>
            <a:ext cx="1917513" cy="991105"/>
            <a:chOff x="6448425" y="5063565"/>
            <a:chExt cx="1917513" cy="991105"/>
          </a:xfrm>
        </p:grpSpPr>
        <p:sp>
          <p:nvSpPr>
            <p:cNvPr id="27" name="ZoneTexte 26"/>
            <p:cNvSpPr txBox="1">
              <a:spLocks noChangeArrowheads="1"/>
            </p:cNvSpPr>
            <p:nvPr/>
          </p:nvSpPr>
          <p:spPr bwMode="auto">
            <a:xfrm>
              <a:off x="6448425" y="5063565"/>
              <a:ext cx="1917513" cy="991105"/>
            </a:xfrm>
            <a:prstGeom prst="rect">
              <a:avLst/>
            </a:prstGeom>
            <a:noFill/>
            <a:ln w="9525">
              <a:solidFill>
                <a:schemeClr val="tx1"/>
              </a:solidFill>
              <a:miter lim="800000"/>
              <a:headEnd/>
              <a:tailEnd/>
            </a:ln>
          </p:spPr>
          <p:txBody>
            <a:bodyPr wrap="none">
              <a:spAutoFit/>
            </a:bodyPr>
            <a:lstStyle/>
            <a:p>
              <a:pPr>
                <a:lnSpc>
                  <a:spcPts val="1700"/>
                </a:lnSpc>
                <a:defRPr/>
              </a:pPr>
              <a:r>
                <a:rPr lang="fr-FR" b="1" dirty="0">
                  <a:latin typeface="+mn-lt"/>
                </a:rPr>
                <a:t>	</a:t>
              </a:r>
            </a:p>
            <a:p>
              <a:pPr>
                <a:lnSpc>
                  <a:spcPts val="1700"/>
                </a:lnSpc>
                <a:defRPr/>
              </a:pPr>
              <a:r>
                <a:rPr lang="fr-FR" b="1" dirty="0">
                  <a:latin typeface="+mn-lt"/>
                </a:rPr>
                <a:t>	</a:t>
              </a:r>
              <a:r>
                <a:rPr lang="fr-FR" b="1" dirty="0" err="1">
                  <a:latin typeface="+mn-lt"/>
                </a:rPr>
                <a:t>R</a:t>
              </a:r>
              <a:r>
                <a:rPr lang="fr-FR" b="1" baseline="-25000" dirty="0" err="1">
                  <a:latin typeface="+mn-lt"/>
                </a:rPr>
                <a:t>exp</a:t>
              </a:r>
              <a:endParaRPr lang="fr-FR" b="1" dirty="0">
                <a:latin typeface="+mn-lt"/>
              </a:endParaRPr>
            </a:p>
            <a:p>
              <a:pPr>
                <a:lnSpc>
                  <a:spcPts val="1700"/>
                </a:lnSpc>
                <a:defRPr/>
              </a:pPr>
              <a:r>
                <a:rPr lang="fr-FR" b="1" dirty="0">
                  <a:latin typeface="+mn-lt"/>
                </a:rPr>
                <a:t>RR = </a:t>
              </a:r>
            </a:p>
            <a:p>
              <a:pPr>
                <a:lnSpc>
                  <a:spcPts val="1700"/>
                </a:lnSpc>
                <a:defRPr/>
              </a:pPr>
              <a:r>
                <a:rPr lang="fr-FR" b="1" dirty="0">
                  <a:latin typeface="+mn-lt"/>
                </a:rPr>
                <a:t>	</a:t>
              </a:r>
              <a:r>
                <a:rPr lang="fr-FR" b="1" dirty="0" err="1">
                  <a:latin typeface="+mn-lt"/>
                </a:rPr>
                <a:t>R</a:t>
              </a:r>
              <a:r>
                <a:rPr lang="fr-FR" b="1" baseline="-25000" dirty="0" err="1">
                  <a:latin typeface="+mn-lt"/>
                </a:rPr>
                <a:t>nonexp</a:t>
              </a:r>
              <a:endParaRPr lang="fr-FR" b="1" dirty="0">
                <a:latin typeface="+mn-lt"/>
              </a:endParaRPr>
            </a:p>
          </p:txBody>
        </p:sp>
        <p:cxnSp>
          <p:nvCxnSpPr>
            <p:cNvPr id="29" name="Connecteur droit 28"/>
            <p:cNvCxnSpPr/>
            <p:nvPr/>
          </p:nvCxnSpPr>
          <p:spPr>
            <a:xfrm>
              <a:off x="7345363" y="5619844"/>
              <a:ext cx="85725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Line 191"/>
          <p:cNvSpPr>
            <a:spLocks noChangeShapeType="1"/>
          </p:cNvSpPr>
          <p:nvPr/>
        </p:nvSpPr>
        <p:spPr bwMode="auto">
          <a:xfrm>
            <a:off x="4353767" y="2708472"/>
            <a:ext cx="0" cy="504825"/>
          </a:xfrm>
          <a:prstGeom prst="line">
            <a:avLst/>
          </a:prstGeom>
          <a:noFill/>
          <a:ln w="25400">
            <a:solidFill>
              <a:schemeClr val="tx1"/>
            </a:solidFill>
            <a:round/>
            <a:headEnd/>
            <a:tailEnd type="triangle" w="med" len="med"/>
          </a:ln>
        </p:spPr>
        <p:txBody>
          <a:bodyPr/>
          <a:lstStyle/>
          <a:p>
            <a:pPr>
              <a:defRPr/>
            </a:pPr>
            <a:endParaRPr lang="fr-FR">
              <a:latin typeface="+mn-lt"/>
            </a:endParaRPr>
          </a:p>
        </p:txBody>
      </p:sp>
      <p:sp>
        <p:nvSpPr>
          <p:cNvPr id="41" name="Text Box 190"/>
          <p:cNvSpPr txBox="1">
            <a:spLocks noChangeArrowheads="1"/>
          </p:cNvSpPr>
          <p:nvPr/>
        </p:nvSpPr>
        <p:spPr bwMode="auto">
          <a:xfrm>
            <a:off x="972197" y="5104425"/>
            <a:ext cx="1295547" cy="400110"/>
          </a:xfrm>
          <a:prstGeom prst="rect">
            <a:avLst/>
          </a:prstGeom>
          <a:noFill/>
          <a:ln w="9525">
            <a:noFill/>
            <a:miter lim="800000"/>
            <a:headEnd/>
            <a:tailEnd/>
          </a:ln>
        </p:spPr>
        <p:txBody>
          <a:bodyPr wrap="none">
            <a:spAutoFit/>
          </a:bodyPr>
          <a:lstStyle/>
          <a:p>
            <a:pPr>
              <a:defRPr/>
            </a:pPr>
            <a:r>
              <a:rPr lang="fr-FR" sz="2000" b="1" dirty="0">
                <a:latin typeface="+mn-lt"/>
                <a:cs typeface="Tahoma" pitchFamily="34" charset="0"/>
              </a:rPr>
              <a:t>Exposition</a:t>
            </a:r>
          </a:p>
        </p:txBody>
      </p:sp>
      <p:sp>
        <p:nvSpPr>
          <p:cNvPr id="42" name="Line 191"/>
          <p:cNvSpPr>
            <a:spLocks noChangeShapeType="1"/>
          </p:cNvSpPr>
          <p:nvPr/>
        </p:nvSpPr>
        <p:spPr bwMode="auto">
          <a:xfrm flipV="1">
            <a:off x="1562100" y="4782162"/>
            <a:ext cx="0" cy="436563"/>
          </a:xfrm>
          <a:prstGeom prst="line">
            <a:avLst/>
          </a:prstGeom>
          <a:noFill/>
          <a:ln w="25400">
            <a:solidFill>
              <a:schemeClr val="tx1"/>
            </a:solidFill>
            <a:round/>
            <a:headEnd/>
            <a:tailEnd type="triangle" w="med" len="med"/>
          </a:ln>
        </p:spPr>
        <p:txBody>
          <a:bodyPr/>
          <a:lstStyle/>
          <a:p>
            <a:pPr>
              <a:defRPr/>
            </a:pPr>
            <a:endParaRPr lang="fr-FR">
              <a:latin typeface="+mn-lt"/>
            </a:endParaRPr>
          </a:p>
        </p:txBody>
      </p:sp>
      <p:sp>
        <p:nvSpPr>
          <p:cNvPr id="26" name="AutoShape 5"/>
          <p:cNvSpPr>
            <a:spLocks noChangeArrowheads="1"/>
          </p:cNvSpPr>
          <p:nvPr/>
        </p:nvSpPr>
        <p:spPr bwMode="auto">
          <a:xfrm>
            <a:off x="427038" y="6188218"/>
            <a:ext cx="8180387" cy="668337"/>
          </a:xfrm>
          <a:prstGeom prst="rightArrow">
            <a:avLst>
              <a:gd name="adj1" fmla="val 47946"/>
              <a:gd name="adj2" fmla="val 69725"/>
            </a:avLst>
          </a:prstGeom>
          <a:solidFill>
            <a:schemeClr val="accent1">
              <a:lumMod val="40000"/>
              <a:lumOff val="60000"/>
              <a:alpha val="50000"/>
            </a:schemeClr>
          </a:solidFill>
          <a:ln w="9525">
            <a:solidFill>
              <a:srgbClr val="000000"/>
            </a:solidFill>
            <a:miter lim="800000"/>
            <a:headEnd/>
            <a:tailEnd/>
          </a:ln>
        </p:spPr>
        <p:txBody>
          <a:bodyPr/>
          <a:lstStyle/>
          <a:p>
            <a:pPr>
              <a:defRPr/>
            </a:pPr>
            <a:r>
              <a:rPr lang="fr-FR" sz="2000" b="1" dirty="0">
                <a:latin typeface="+mn-lt"/>
              </a:rPr>
              <a:t>TEMPS</a:t>
            </a:r>
          </a:p>
        </p:txBody>
      </p:sp>
      <p:sp>
        <p:nvSpPr>
          <p:cNvPr id="5" name="Espace réservé du numéro de diapositive 4"/>
          <p:cNvSpPr>
            <a:spLocks noGrp="1"/>
          </p:cNvSpPr>
          <p:nvPr>
            <p:ph type="sldNum" sz="quarter" idx="12"/>
          </p:nvPr>
        </p:nvSpPr>
        <p:spPr>
          <a:xfrm>
            <a:off x="7884368" y="6356350"/>
            <a:ext cx="802432" cy="365125"/>
          </a:xfrm>
        </p:spPr>
        <p:txBody>
          <a:bodyPr/>
          <a:lstStyle/>
          <a:p>
            <a:pPr>
              <a:defRPr/>
            </a:pPr>
            <a:fld id="{CBAA5B79-964A-4FBC-ABBD-1DB548FEBF53}" type="slidenum">
              <a:rPr lang="fr-FR" altLang="fr-FR" smtClean="0"/>
              <a:pPr>
                <a:defRPr/>
              </a:pPr>
              <a:t>28</a:t>
            </a:fld>
            <a:endParaRPr lang="fr-FR" altLang="fr-FR"/>
          </a:p>
        </p:txBody>
      </p:sp>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30" name="Rectangle 2">
            <a:extLst>
              <a:ext uri="{FF2B5EF4-FFF2-40B4-BE49-F238E27FC236}">
                <a16:creationId xmlns:a16="http://schemas.microsoft.com/office/drawing/2014/main" id="{4C3F8929-CB25-46C7-880C-F86726234309}"/>
              </a:ext>
            </a:extLst>
          </p:cNvPr>
          <p:cNvSpPr txBox="1">
            <a:spLocks noChangeArrowheads="1"/>
          </p:cNvSpPr>
          <p:nvPr/>
        </p:nvSpPr>
        <p:spPr>
          <a:xfrm>
            <a:off x="455613" y="332656"/>
            <a:ext cx="8229600" cy="589548"/>
          </a:xfrm>
          <a:prstGeom prst="rect">
            <a:avLst/>
          </a:prstGeom>
          <a:solidFill>
            <a:schemeClr val="bg1"/>
          </a:solidFill>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sz="2800" b="1" dirty="0"/>
              <a:t>6.2 Méthodes d’analyse des résultats </a:t>
            </a:r>
          </a:p>
        </p:txBody>
      </p:sp>
      <p:sp>
        <p:nvSpPr>
          <p:cNvPr id="31" name="Text Box 15">
            <a:extLst>
              <a:ext uri="{FF2B5EF4-FFF2-40B4-BE49-F238E27FC236}">
                <a16:creationId xmlns:a16="http://schemas.microsoft.com/office/drawing/2014/main" id="{5DBF85FA-626B-4840-9EF3-EB3167E6A0E5}"/>
              </a:ext>
            </a:extLst>
          </p:cNvPr>
          <p:cNvSpPr txBox="1">
            <a:spLocks noChangeArrowheads="1"/>
          </p:cNvSpPr>
          <p:nvPr/>
        </p:nvSpPr>
        <p:spPr bwMode="auto">
          <a:xfrm>
            <a:off x="143508" y="1088892"/>
            <a:ext cx="8856984" cy="1015663"/>
          </a:xfrm>
          <a:prstGeom prst="rect">
            <a:avLst/>
          </a:prstGeom>
          <a:noFill/>
          <a:ln w="9525">
            <a:noFill/>
            <a:miter lim="800000"/>
            <a:headEnd/>
            <a:tailEnd/>
          </a:ln>
        </p:spPr>
        <p:txBody>
          <a:bodyPr wrap="square">
            <a:spAutoFit/>
          </a:bodyPr>
          <a:lstStyle>
            <a:defPPr>
              <a:defRPr lang="en-US"/>
            </a:defPPr>
            <a:lvl1pPr algn="ctr">
              <a:defRPr b="1">
                <a:latin typeface="+mn-lt"/>
                <a:cs typeface="Tahoma" pitchFamily="34" charset="0"/>
              </a:defRPr>
            </a:lvl1pPr>
          </a:lstStyle>
          <a:p>
            <a:r>
              <a:rPr lang="fr-FR" sz="2000" dirty="0"/>
              <a:t>Mesure d’association entre FDR et CJ</a:t>
            </a:r>
          </a:p>
          <a:p>
            <a:r>
              <a:rPr lang="fr-FR" sz="2000" dirty="0"/>
              <a:t>CJ : variable binaire oui/non</a:t>
            </a:r>
          </a:p>
          <a:p>
            <a:r>
              <a:rPr lang="fr-FR" sz="2000" dirty="0">
                <a:solidFill>
                  <a:srgbClr val="FF0000"/>
                </a:solidFill>
              </a:rPr>
              <a:t>FDR : variable binaire oui/non</a:t>
            </a:r>
          </a:p>
        </p:txBody>
      </p:sp>
      <p:sp>
        <p:nvSpPr>
          <p:cNvPr id="39" name="Text Box 190"/>
          <p:cNvSpPr txBox="1">
            <a:spLocks noChangeArrowheads="1"/>
          </p:cNvSpPr>
          <p:nvPr/>
        </p:nvSpPr>
        <p:spPr bwMode="auto">
          <a:xfrm>
            <a:off x="3183365" y="2519483"/>
            <a:ext cx="2324739" cy="400110"/>
          </a:xfrm>
          <a:prstGeom prst="rect">
            <a:avLst/>
          </a:prstGeom>
          <a:solidFill>
            <a:schemeClr val="bg1"/>
          </a:solidFill>
          <a:ln w="9525">
            <a:noFill/>
            <a:miter lim="800000"/>
            <a:headEnd/>
            <a:tailEnd/>
          </a:ln>
        </p:spPr>
        <p:txBody>
          <a:bodyPr wrap="none">
            <a:spAutoFit/>
          </a:bodyPr>
          <a:lstStyle/>
          <a:p>
            <a:pPr>
              <a:defRPr/>
            </a:pPr>
            <a:r>
              <a:rPr lang="fr-FR" sz="2000" b="1" dirty="0">
                <a:latin typeface="+mn-lt"/>
                <a:cs typeface="Tahoma" pitchFamily="34" charset="0"/>
              </a:rPr>
              <a:t>Critère de Jugement</a:t>
            </a:r>
          </a:p>
        </p:txBody>
      </p:sp>
      <p:sp>
        <p:nvSpPr>
          <p:cNvPr id="33" name="Text Box 190">
            <a:extLst>
              <a:ext uri="{FF2B5EF4-FFF2-40B4-BE49-F238E27FC236}">
                <a16:creationId xmlns:a16="http://schemas.microsoft.com/office/drawing/2014/main" id="{710C1EA7-3CEB-480F-8CB7-8D1E0ED9470E}"/>
              </a:ext>
            </a:extLst>
          </p:cNvPr>
          <p:cNvSpPr txBox="1">
            <a:spLocks noChangeArrowheads="1"/>
          </p:cNvSpPr>
          <p:nvPr/>
        </p:nvSpPr>
        <p:spPr bwMode="auto">
          <a:xfrm>
            <a:off x="452554" y="5693186"/>
            <a:ext cx="3901966" cy="400110"/>
          </a:xfrm>
          <a:prstGeom prst="rect">
            <a:avLst/>
          </a:prstGeom>
          <a:solidFill>
            <a:schemeClr val="bg1"/>
          </a:solidFill>
          <a:ln w="28575">
            <a:solidFill>
              <a:schemeClr val="tx1"/>
            </a:solidFill>
            <a:miter lim="800000"/>
            <a:headEnd/>
            <a:tailEnd/>
          </a:ln>
        </p:spPr>
        <p:txBody>
          <a:bodyPr wrap="none">
            <a:spAutoFit/>
          </a:bodyPr>
          <a:lstStyle/>
          <a:p>
            <a:pPr>
              <a:defRPr/>
            </a:pPr>
            <a:r>
              <a:rPr lang="fr-FR" sz="2000" b="1" dirty="0">
                <a:latin typeface="+mn-lt"/>
                <a:cs typeface="Tahoma" pitchFamily="34" charset="0"/>
              </a:rPr>
              <a:t>Non-exposés : groupe de référence</a:t>
            </a:r>
          </a:p>
        </p:txBody>
      </p:sp>
    </p:spTree>
    <p:extLst>
      <p:ext uri="{BB962C8B-B14F-4D97-AF65-F5344CB8AC3E}">
        <p14:creationId xmlns:p14="http://schemas.microsoft.com/office/powerpoint/2010/main" val="122844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82A059BF-4F92-4024-9B22-EE2CCEE58B21}"/>
              </a:ext>
            </a:extLst>
          </p:cNvPr>
          <p:cNvSpPr/>
          <p:nvPr/>
        </p:nvSpPr>
        <p:spPr>
          <a:xfrm>
            <a:off x="0" y="4606902"/>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D396695-4157-4469-9373-2F225B59E95A}"/>
              </a:ext>
            </a:extLst>
          </p:cNvPr>
          <p:cNvSpPr/>
          <p:nvPr/>
        </p:nvSpPr>
        <p:spPr>
          <a:xfrm>
            <a:off x="4726108" y="5470158"/>
            <a:ext cx="4276090" cy="13739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34" name="Tableau 33"/>
          <p:cNvGraphicFramePr>
            <a:graphicFrameLocks noGrp="1"/>
          </p:cNvGraphicFramePr>
          <p:nvPr>
            <p:extLst>
              <p:ext uri="{D42A27DB-BD31-4B8C-83A1-F6EECF244321}">
                <p14:modId xmlns:p14="http://schemas.microsoft.com/office/powerpoint/2010/main" val="1813170945"/>
              </p:ext>
            </p:extLst>
          </p:nvPr>
        </p:nvGraphicFramePr>
        <p:xfrm>
          <a:off x="2531499" y="2848553"/>
          <a:ext cx="3816425" cy="2274509"/>
        </p:xfrm>
        <a:graphic>
          <a:graphicData uri="http://schemas.openxmlformats.org/drawingml/2006/table">
            <a:tbl>
              <a:tblPr firstRow="1" bandRow="1">
                <a:tableStyleId>{5C22544A-7EE6-4342-B048-85BDC9FD1C3A}</a:tableStyleId>
              </a:tblPr>
              <a:tblGrid>
                <a:gridCol w="1881547">
                  <a:extLst>
                    <a:ext uri="{9D8B030D-6E8A-4147-A177-3AD203B41FA5}">
                      <a16:colId xmlns:a16="http://schemas.microsoft.com/office/drawing/2014/main" val="20000"/>
                    </a:ext>
                  </a:extLst>
                </a:gridCol>
                <a:gridCol w="1934878">
                  <a:extLst>
                    <a:ext uri="{9D8B030D-6E8A-4147-A177-3AD203B41FA5}">
                      <a16:colId xmlns:a16="http://schemas.microsoft.com/office/drawing/2014/main" val="20001"/>
                    </a:ext>
                  </a:extLst>
                </a:gridCol>
              </a:tblGrid>
              <a:tr h="504000">
                <a:tc>
                  <a:txBody>
                    <a:bodyPr/>
                    <a:lstStyle/>
                    <a:p>
                      <a:pPr algn="ctr"/>
                      <a:r>
                        <a:rPr kumimoji="0" lang="fr-FR" sz="2000" b="1" i="0" u="none" strike="noStrike" kern="1200" cap="none" spc="0" normalizeH="0" baseline="0" dirty="0">
                          <a:ln>
                            <a:noFill/>
                          </a:ln>
                          <a:solidFill>
                            <a:schemeClr val="tx1"/>
                          </a:solidFill>
                          <a:effectLst/>
                          <a:uLnTx/>
                          <a:uFillTx/>
                          <a:latin typeface="+mn-lt"/>
                          <a:ea typeface="+mn-ea"/>
                          <a:cs typeface="+mn-cs"/>
                        </a:rPr>
                        <a:t>Malades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fr-FR" sz="2000" b="1" i="0" u="none" strike="noStrike" kern="1200" cap="none" spc="0" normalizeH="0" baseline="0" noProof="0" dirty="0">
                          <a:ln>
                            <a:noFill/>
                          </a:ln>
                          <a:solidFill>
                            <a:schemeClr val="tx1"/>
                          </a:solidFill>
                          <a:effectLst/>
                          <a:uLnTx/>
                          <a:uFillTx/>
                          <a:latin typeface="+mn-lt"/>
                          <a:ea typeface="+mn-ea"/>
                          <a:cs typeface="+mn-cs"/>
                        </a:rPr>
                        <a:t>Non-Malades</a:t>
                      </a:r>
                      <a:endParaRPr lang="fr-FR"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2000">
                <a:tc>
                  <a:txBody>
                    <a:bodyPr/>
                    <a:lstStyle/>
                    <a:p>
                      <a:pPr algn="ctr"/>
                      <a:r>
                        <a:rPr lang="fr-FR" sz="2400"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1"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2000">
                <a:tc>
                  <a:txBody>
                    <a:bodyPr/>
                    <a:lstStyle/>
                    <a:p>
                      <a:pPr algn="ctr"/>
                      <a:r>
                        <a:rPr lang="fr-FR" sz="2400" b="1"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6509">
                <a:tc>
                  <a:txBody>
                    <a:bodyPr/>
                    <a:lstStyle/>
                    <a:p>
                      <a:pPr algn="ctr"/>
                      <a:r>
                        <a:rPr lang="fr-FR" sz="2400"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1"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6" name="AutoShape 5"/>
          <p:cNvSpPr>
            <a:spLocks noChangeArrowheads="1"/>
          </p:cNvSpPr>
          <p:nvPr/>
        </p:nvSpPr>
        <p:spPr bwMode="auto">
          <a:xfrm>
            <a:off x="668107" y="3356380"/>
            <a:ext cx="5709462" cy="536419"/>
          </a:xfrm>
          <a:prstGeom prst="rightArrow">
            <a:avLst>
              <a:gd name="adj1" fmla="val 50000"/>
              <a:gd name="adj2" fmla="val 342869"/>
            </a:avLst>
          </a:prstGeom>
          <a:solidFill>
            <a:srgbClr val="FFCC66">
              <a:alpha val="49804"/>
            </a:srgbClr>
          </a:solidFill>
          <a:ln w="9525">
            <a:solidFill>
              <a:srgbClr val="000000"/>
            </a:solidFill>
            <a:miter lim="800000"/>
            <a:headEnd/>
            <a:tailEnd/>
          </a:ln>
        </p:spPr>
        <p:txBody>
          <a:bodyPr/>
          <a:lstStyle/>
          <a:p>
            <a:pPr>
              <a:defRPr/>
            </a:pPr>
            <a:endParaRPr lang="fr-FR" sz="2000" dirty="0">
              <a:latin typeface="+mn-lt"/>
            </a:endParaRPr>
          </a:p>
        </p:txBody>
      </p:sp>
      <p:sp>
        <p:nvSpPr>
          <p:cNvPr id="184324" name="AutoShape 4"/>
          <p:cNvSpPr>
            <a:spLocks noChangeArrowheads="1"/>
          </p:cNvSpPr>
          <p:nvPr/>
        </p:nvSpPr>
        <p:spPr bwMode="auto">
          <a:xfrm>
            <a:off x="639312" y="4583210"/>
            <a:ext cx="5742000" cy="536419"/>
          </a:xfrm>
          <a:prstGeom prst="rightArrow">
            <a:avLst>
              <a:gd name="adj1" fmla="val 50000"/>
              <a:gd name="adj2" fmla="val 342874"/>
            </a:avLst>
          </a:prstGeom>
          <a:solidFill>
            <a:srgbClr val="CCFFCC">
              <a:alpha val="50195"/>
            </a:srgbClr>
          </a:solidFill>
          <a:ln w="9525">
            <a:solidFill>
              <a:srgbClr val="000000"/>
            </a:solidFill>
            <a:miter lim="800000"/>
            <a:headEnd/>
            <a:tailEnd/>
          </a:ln>
        </p:spPr>
        <p:txBody>
          <a:bodyPr/>
          <a:lstStyle/>
          <a:p>
            <a:pPr>
              <a:defRPr/>
            </a:pPr>
            <a:endParaRPr lang="fr-FR" sz="2000" dirty="0">
              <a:latin typeface="+mn-lt"/>
            </a:endParaRPr>
          </a:p>
        </p:txBody>
      </p:sp>
      <p:sp>
        <p:nvSpPr>
          <p:cNvPr id="184325" name="AutoShape 5"/>
          <p:cNvSpPr>
            <a:spLocks noChangeArrowheads="1"/>
          </p:cNvSpPr>
          <p:nvPr/>
        </p:nvSpPr>
        <p:spPr bwMode="auto">
          <a:xfrm>
            <a:off x="668107" y="3987720"/>
            <a:ext cx="5709462" cy="536419"/>
          </a:xfrm>
          <a:prstGeom prst="rightArrow">
            <a:avLst>
              <a:gd name="adj1" fmla="val 50000"/>
              <a:gd name="adj2" fmla="val 342869"/>
            </a:avLst>
          </a:prstGeom>
          <a:solidFill>
            <a:srgbClr val="FFFF00">
              <a:alpha val="50195"/>
            </a:srgbClr>
          </a:solidFill>
          <a:ln w="9525">
            <a:solidFill>
              <a:srgbClr val="000000"/>
            </a:solidFill>
            <a:miter lim="800000"/>
            <a:headEnd/>
            <a:tailEnd/>
          </a:ln>
        </p:spPr>
        <p:txBody>
          <a:bodyPr/>
          <a:lstStyle/>
          <a:p>
            <a:pPr>
              <a:defRPr/>
            </a:pPr>
            <a:endParaRPr lang="fr-FR" sz="2000" dirty="0">
              <a:latin typeface="+mn-lt"/>
            </a:endParaRPr>
          </a:p>
        </p:txBody>
      </p:sp>
      <p:sp>
        <p:nvSpPr>
          <p:cNvPr id="24587" name="Text Box 14"/>
          <p:cNvSpPr txBox="1">
            <a:spLocks noChangeArrowheads="1"/>
          </p:cNvSpPr>
          <p:nvPr/>
        </p:nvSpPr>
        <p:spPr bwMode="auto">
          <a:xfrm>
            <a:off x="486745" y="4051640"/>
            <a:ext cx="2162175" cy="400110"/>
          </a:xfrm>
          <a:prstGeom prst="rect">
            <a:avLst/>
          </a:prstGeom>
          <a:noFill/>
          <a:ln w="9525">
            <a:noFill/>
            <a:miter lim="800000"/>
            <a:headEnd/>
            <a:tailEnd/>
          </a:ln>
        </p:spPr>
        <p:txBody>
          <a:bodyPr>
            <a:spAutoFit/>
          </a:bodyPr>
          <a:lstStyle/>
          <a:p>
            <a:pPr algn="ctr">
              <a:spcBef>
                <a:spcPct val="50000"/>
              </a:spcBef>
              <a:tabLst>
                <a:tab pos="95250" algn="l"/>
              </a:tabLst>
              <a:defRPr/>
            </a:pPr>
            <a:r>
              <a:rPr lang="fr-FR" sz="2000" b="1" dirty="0">
                <a:latin typeface="+mn-lt"/>
              </a:rPr>
              <a:t>Expo niveau 1</a:t>
            </a:r>
          </a:p>
        </p:txBody>
      </p:sp>
      <p:sp>
        <p:nvSpPr>
          <p:cNvPr id="23" name="ZoneTexte 22"/>
          <p:cNvSpPr txBox="1">
            <a:spLocks noChangeArrowheads="1"/>
          </p:cNvSpPr>
          <p:nvPr/>
        </p:nvSpPr>
        <p:spPr bwMode="auto">
          <a:xfrm>
            <a:off x="6429375" y="3409391"/>
            <a:ext cx="1723100" cy="461665"/>
          </a:xfrm>
          <a:prstGeom prst="rect">
            <a:avLst/>
          </a:prstGeom>
          <a:solidFill>
            <a:schemeClr val="accent6">
              <a:lumMod val="40000"/>
              <a:lumOff val="60000"/>
              <a:alpha val="73000"/>
            </a:schemeClr>
          </a:solidFill>
          <a:ln w="9525">
            <a:noFill/>
            <a:miter lim="800000"/>
            <a:headEnd/>
            <a:tailEnd/>
          </a:ln>
        </p:spPr>
        <p:txBody>
          <a:bodyPr wrap="none">
            <a:spAutoFit/>
          </a:bodyPr>
          <a:lstStyle/>
          <a:p>
            <a:pPr>
              <a:defRPr/>
            </a:pPr>
            <a:r>
              <a:rPr lang="fr-FR" b="1" dirty="0">
                <a:latin typeface="+mn-lt"/>
              </a:rPr>
              <a:t>R</a:t>
            </a:r>
            <a:r>
              <a:rPr lang="fr-FR" b="1" baseline="-25000" dirty="0">
                <a:latin typeface="+mn-lt"/>
              </a:rPr>
              <a:t>exp2</a:t>
            </a:r>
            <a:r>
              <a:rPr lang="fr-FR" sz="2200" dirty="0">
                <a:latin typeface="+mn-lt"/>
              </a:rPr>
              <a:t>=a/(</a:t>
            </a:r>
            <a:r>
              <a:rPr lang="fr-FR" sz="2200" dirty="0" err="1">
                <a:latin typeface="+mn-lt"/>
              </a:rPr>
              <a:t>a+b</a:t>
            </a:r>
            <a:r>
              <a:rPr lang="fr-FR" sz="2200" dirty="0">
                <a:latin typeface="+mn-lt"/>
              </a:rPr>
              <a:t>)</a:t>
            </a:r>
          </a:p>
        </p:txBody>
      </p:sp>
      <p:sp>
        <p:nvSpPr>
          <p:cNvPr id="24" name="ZoneTexte 23"/>
          <p:cNvSpPr txBox="1">
            <a:spLocks noChangeArrowheads="1"/>
          </p:cNvSpPr>
          <p:nvPr/>
        </p:nvSpPr>
        <p:spPr bwMode="auto">
          <a:xfrm>
            <a:off x="6429375" y="4053635"/>
            <a:ext cx="1707840" cy="461665"/>
          </a:xfrm>
          <a:prstGeom prst="rect">
            <a:avLst/>
          </a:prstGeom>
          <a:solidFill>
            <a:srgbClr val="FFFF00">
              <a:alpha val="47000"/>
            </a:srgbClr>
          </a:solidFill>
          <a:ln w="9525">
            <a:noFill/>
            <a:miter lim="800000"/>
            <a:headEnd/>
            <a:tailEnd/>
          </a:ln>
        </p:spPr>
        <p:txBody>
          <a:bodyPr wrap="none">
            <a:spAutoFit/>
          </a:bodyPr>
          <a:lstStyle/>
          <a:p>
            <a:pPr>
              <a:defRPr/>
            </a:pPr>
            <a:r>
              <a:rPr lang="fr-FR" b="1" dirty="0">
                <a:latin typeface="+mn-lt"/>
              </a:rPr>
              <a:t>R</a:t>
            </a:r>
            <a:r>
              <a:rPr lang="fr-FR" b="1" baseline="-25000" dirty="0">
                <a:latin typeface="+mn-lt"/>
              </a:rPr>
              <a:t>exp1</a:t>
            </a:r>
            <a:r>
              <a:rPr lang="fr-FR" sz="2200" dirty="0">
                <a:latin typeface="+mn-lt"/>
              </a:rPr>
              <a:t>=c/(</a:t>
            </a:r>
            <a:r>
              <a:rPr lang="fr-FR" sz="2200" dirty="0" err="1">
                <a:latin typeface="+mn-lt"/>
              </a:rPr>
              <a:t>c+d</a:t>
            </a:r>
            <a:r>
              <a:rPr lang="fr-FR" sz="2200" dirty="0">
                <a:latin typeface="+mn-lt"/>
              </a:rPr>
              <a:t>)</a:t>
            </a:r>
          </a:p>
        </p:txBody>
      </p:sp>
      <p:sp>
        <p:nvSpPr>
          <p:cNvPr id="39" name="Text Box 190"/>
          <p:cNvSpPr txBox="1">
            <a:spLocks noChangeArrowheads="1"/>
          </p:cNvSpPr>
          <p:nvPr/>
        </p:nvSpPr>
        <p:spPr bwMode="auto">
          <a:xfrm>
            <a:off x="3291239" y="2236802"/>
            <a:ext cx="2324739" cy="400110"/>
          </a:xfrm>
          <a:prstGeom prst="rect">
            <a:avLst/>
          </a:prstGeom>
          <a:noFill/>
          <a:ln w="9525">
            <a:noFill/>
            <a:miter lim="800000"/>
            <a:headEnd/>
            <a:tailEnd/>
          </a:ln>
        </p:spPr>
        <p:txBody>
          <a:bodyPr wrap="none">
            <a:spAutoFit/>
          </a:bodyPr>
          <a:lstStyle/>
          <a:p>
            <a:pPr>
              <a:defRPr/>
            </a:pPr>
            <a:r>
              <a:rPr lang="fr-FR" sz="2000" dirty="0">
                <a:latin typeface="+mn-lt"/>
                <a:cs typeface="Tahoma" pitchFamily="34" charset="0"/>
              </a:rPr>
              <a:t>Critère de Jugement</a:t>
            </a:r>
          </a:p>
        </p:txBody>
      </p:sp>
      <p:sp>
        <p:nvSpPr>
          <p:cNvPr id="27" name="ZoneTexte 26"/>
          <p:cNvSpPr txBox="1">
            <a:spLocks noChangeArrowheads="1"/>
          </p:cNvSpPr>
          <p:nvPr/>
        </p:nvSpPr>
        <p:spPr bwMode="auto">
          <a:xfrm>
            <a:off x="4955711" y="5604508"/>
            <a:ext cx="1820370" cy="991105"/>
          </a:xfrm>
          <a:prstGeom prst="rect">
            <a:avLst/>
          </a:prstGeom>
          <a:noFill/>
          <a:ln w="9525">
            <a:noFill/>
            <a:miter lim="800000"/>
            <a:headEnd/>
            <a:tailEnd/>
          </a:ln>
        </p:spPr>
        <p:txBody>
          <a:bodyPr wrap="square">
            <a:spAutoFit/>
          </a:bodyPr>
          <a:lstStyle/>
          <a:p>
            <a:pPr>
              <a:lnSpc>
                <a:spcPts val="1700"/>
              </a:lnSpc>
              <a:defRPr/>
            </a:pPr>
            <a:r>
              <a:rPr lang="fr-FR" sz="2000" b="1" dirty="0">
                <a:latin typeface="+mn-lt"/>
              </a:rPr>
              <a:t>	</a:t>
            </a:r>
          </a:p>
          <a:p>
            <a:pPr>
              <a:lnSpc>
                <a:spcPts val="1700"/>
              </a:lnSpc>
              <a:tabLst>
                <a:tab pos="631825" algn="l"/>
              </a:tabLst>
              <a:defRPr/>
            </a:pPr>
            <a:r>
              <a:rPr lang="fr-FR" sz="2000" b="1" dirty="0">
                <a:latin typeface="+mn-lt"/>
              </a:rPr>
              <a:t>	</a:t>
            </a:r>
            <a:endParaRPr lang="fr-FR" b="1" dirty="0">
              <a:latin typeface="+mn-lt"/>
            </a:endParaRPr>
          </a:p>
          <a:p>
            <a:pPr>
              <a:lnSpc>
                <a:spcPts val="1700"/>
              </a:lnSpc>
              <a:defRPr/>
            </a:pPr>
            <a:r>
              <a:rPr lang="fr-FR" b="1" dirty="0">
                <a:latin typeface="+mn-lt"/>
              </a:rPr>
              <a:t>RR</a:t>
            </a:r>
            <a:r>
              <a:rPr lang="fr-FR" b="1" baseline="-25000" dirty="0">
                <a:latin typeface="+mn-lt"/>
              </a:rPr>
              <a:t>1</a:t>
            </a:r>
            <a:r>
              <a:rPr lang="fr-FR" sz="2000" b="1" dirty="0">
                <a:latin typeface="+mn-lt"/>
              </a:rPr>
              <a:t>= </a:t>
            </a:r>
          </a:p>
          <a:p>
            <a:pPr>
              <a:lnSpc>
                <a:spcPts val="1700"/>
              </a:lnSpc>
              <a:tabLst>
                <a:tab pos="631825" algn="l"/>
              </a:tabLst>
              <a:defRPr/>
            </a:pPr>
            <a:r>
              <a:rPr lang="fr-FR" sz="2000" b="1" dirty="0">
                <a:latin typeface="+mn-lt"/>
              </a:rPr>
              <a:t>	</a:t>
            </a:r>
            <a:endParaRPr lang="fr-FR" b="1" dirty="0">
              <a:latin typeface="+mn-lt"/>
            </a:endParaRPr>
          </a:p>
        </p:txBody>
      </p:sp>
      <p:cxnSp>
        <p:nvCxnSpPr>
          <p:cNvPr id="29" name="Connecteur droit 28"/>
          <p:cNvCxnSpPr/>
          <p:nvPr/>
        </p:nvCxnSpPr>
        <p:spPr>
          <a:xfrm>
            <a:off x="5705908" y="6189260"/>
            <a:ext cx="708471" cy="1587"/>
          </a:xfrm>
          <a:prstGeom prst="line">
            <a:avLst/>
          </a:prstGeom>
          <a:ln/>
        </p:spPr>
        <p:style>
          <a:lnRef idx="2">
            <a:schemeClr val="dk1"/>
          </a:lnRef>
          <a:fillRef idx="0">
            <a:schemeClr val="dk1"/>
          </a:fillRef>
          <a:effectRef idx="1">
            <a:schemeClr val="dk1"/>
          </a:effectRef>
          <a:fontRef idx="minor">
            <a:schemeClr val="tx1"/>
          </a:fontRef>
        </p:style>
      </p:cxnSp>
      <p:sp>
        <p:nvSpPr>
          <p:cNvPr id="40" name="Line 191"/>
          <p:cNvSpPr>
            <a:spLocks noChangeShapeType="1"/>
          </p:cNvSpPr>
          <p:nvPr/>
        </p:nvSpPr>
        <p:spPr bwMode="auto">
          <a:xfrm>
            <a:off x="4419050" y="2497832"/>
            <a:ext cx="0" cy="259055"/>
          </a:xfrm>
          <a:prstGeom prst="line">
            <a:avLst/>
          </a:prstGeom>
          <a:noFill/>
          <a:ln w="25400">
            <a:solidFill>
              <a:schemeClr val="tx1"/>
            </a:solidFill>
            <a:round/>
            <a:headEnd/>
            <a:tailEnd type="triangle" w="med" len="med"/>
          </a:ln>
        </p:spPr>
        <p:txBody>
          <a:bodyPr/>
          <a:lstStyle/>
          <a:p>
            <a:pPr>
              <a:defRPr/>
            </a:pPr>
            <a:endParaRPr lang="fr-FR" sz="2000">
              <a:latin typeface="+mn-lt"/>
            </a:endParaRPr>
          </a:p>
        </p:txBody>
      </p:sp>
      <p:sp>
        <p:nvSpPr>
          <p:cNvPr id="42" name="Line 191"/>
          <p:cNvSpPr>
            <a:spLocks noChangeShapeType="1"/>
          </p:cNvSpPr>
          <p:nvPr/>
        </p:nvSpPr>
        <p:spPr bwMode="auto">
          <a:xfrm flipV="1">
            <a:off x="1554523" y="5071737"/>
            <a:ext cx="0" cy="436563"/>
          </a:xfrm>
          <a:prstGeom prst="line">
            <a:avLst/>
          </a:prstGeom>
          <a:noFill/>
          <a:ln w="25400">
            <a:solidFill>
              <a:schemeClr val="tx1"/>
            </a:solidFill>
            <a:round/>
            <a:headEnd/>
            <a:tailEnd type="triangle" w="med" len="med"/>
          </a:ln>
        </p:spPr>
        <p:txBody>
          <a:bodyPr/>
          <a:lstStyle/>
          <a:p>
            <a:pPr>
              <a:defRPr/>
            </a:pPr>
            <a:endParaRPr lang="fr-FR" sz="2000">
              <a:latin typeface="+mn-lt"/>
            </a:endParaRPr>
          </a:p>
        </p:txBody>
      </p:sp>
      <p:sp>
        <p:nvSpPr>
          <p:cNvPr id="31" name="Text Box 14"/>
          <p:cNvSpPr txBox="1">
            <a:spLocks noChangeArrowheads="1"/>
          </p:cNvSpPr>
          <p:nvPr/>
        </p:nvSpPr>
        <p:spPr bwMode="auto">
          <a:xfrm>
            <a:off x="412695" y="4667391"/>
            <a:ext cx="2190010" cy="400110"/>
          </a:xfrm>
          <a:prstGeom prst="rect">
            <a:avLst/>
          </a:prstGeom>
          <a:noFill/>
          <a:ln w="9525">
            <a:noFill/>
            <a:miter lim="800000"/>
            <a:headEnd/>
            <a:tailEnd/>
          </a:ln>
        </p:spPr>
        <p:txBody>
          <a:bodyPr wrap="square">
            <a:spAutoFit/>
          </a:bodyPr>
          <a:lstStyle/>
          <a:p>
            <a:pPr algn="ctr">
              <a:spcBef>
                <a:spcPct val="50000"/>
              </a:spcBef>
              <a:tabLst>
                <a:tab pos="95250" algn="l"/>
              </a:tabLst>
              <a:defRPr/>
            </a:pPr>
            <a:r>
              <a:rPr lang="fr-FR" sz="2000" b="1" dirty="0">
                <a:latin typeface="+mn-lt"/>
              </a:rPr>
              <a:t>Non-Exposés</a:t>
            </a:r>
          </a:p>
        </p:txBody>
      </p:sp>
      <p:sp>
        <p:nvSpPr>
          <p:cNvPr id="32" name="ZoneTexte 31"/>
          <p:cNvSpPr txBox="1">
            <a:spLocks noChangeArrowheads="1"/>
          </p:cNvSpPr>
          <p:nvPr/>
        </p:nvSpPr>
        <p:spPr bwMode="auto">
          <a:xfrm>
            <a:off x="6429375" y="4629795"/>
            <a:ext cx="1974515" cy="461665"/>
          </a:xfrm>
          <a:prstGeom prst="rect">
            <a:avLst/>
          </a:prstGeom>
          <a:solidFill>
            <a:srgbClr val="92D050">
              <a:alpha val="21000"/>
            </a:srgbClr>
          </a:solidFill>
          <a:ln w="9525">
            <a:noFill/>
            <a:miter lim="800000"/>
            <a:headEnd/>
            <a:tailEnd/>
          </a:ln>
        </p:spPr>
        <p:txBody>
          <a:bodyPr wrap="none">
            <a:spAutoFit/>
          </a:bodyPr>
          <a:lstStyle/>
          <a:p>
            <a:pPr>
              <a:defRPr/>
            </a:pPr>
            <a:r>
              <a:rPr lang="fr-FR" b="1" dirty="0" err="1">
                <a:latin typeface="+mn-lt"/>
              </a:rPr>
              <a:t>R</a:t>
            </a:r>
            <a:r>
              <a:rPr lang="fr-FR" b="1" baseline="-25000" dirty="0" err="1">
                <a:latin typeface="+mn-lt"/>
              </a:rPr>
              <a:t>non</a:t>
            </a:r>
            <a:r>
              <a:rPr lang="fr-FR" b="1" baseline="-25000" dirty="0">
                <a:latin typeface="+mn-lt"/>
              </a:rPr>
              <a:t> </a:t>
            </a:r>
            <a:r>
              <a:rPr lang="fr-FR" b="1" baseline="-25000" dirty="0" err="1">
                <a:latin typeface="+mn-lt"/>
              </a:rPr>
              <a:t>exp</a:t>
            </a:r>
            <a:r>
              <a:rPr lang="fr-FR" sz="2200" dirty="0">
                <a:latin typeface="+mn-lt"/>
              </a:rPr>
              <a:t>=e/(</a:t>
            </a:r>
            <a:r>
              <a:rPr lang="fr-FR" sz="2200" dirty="0" err="1">
                <a:latin typeface="+mn-lt"/>
              </a:rPr>
              <a:t>e+f</a:t>
            </a:r>
            <a:r>
              <a:rPr lang="fr-FR" sz="2200" dirty="0">
                <a:latin typeface="+mn-lt"/>
              </a:rPr>
              <a:t>)</a:t>
            </a:r>
          </a:p>
        </p:txBody>
      </p:sp>
      <p:sp>
        <p:nvSpPr>
          <p:cNvPr id="24586" name="Text Box 13"/>
          <p:cNvSpPr txBox="1">
            <a:spLocks noChangeArrowheads="1"/>
          </p:cNvSpPr>
          <p:nvPr/>
        </p:nvSpPr>
        <p:spPr bwMode="auto">
          <a:xfrm>
            <a:off x="482837" y="3416640"/>
            <a:ext cx="2157413" cy="400110"/>
          </a:xfrm>
          <a:prstGeom prst="rect">
            <a:avLst/>
          </a:prstGeom>
          <a:noFill/>
          <a:ln w="9525">
            <a:noFill/>
            <a:miter lim="800000"/>
            <a:headEnd/>
            <a:tailEnd/>
          </a:ln>
        </p:spPr>
        <p:txBody>
          <a:bodyPr>
            <a:spAutoFit/>
          </a:bodyPr>
          <a:lstStyle/>
          <a:p>
            <a:pPr algn="ctr">
              <a:spcBef>
                <a:spcPct val="50000"/>
              </a:spcBef>
              <a:defRPr/>
            </a:pPr>
            <a:r>
              <a:rPr lang="fr-FR" sz="2000" b="1" dirty="0">
                <a:latin typeface="+mn-lt"/>
              </a:rPr>
              <a:t>Expo niveau 2</a:t>
            </a:r>
          </a:p>
        </p:txBody>
      </p:sp>
      <p:sp>
        <p:nvSpPr>
          <p:cNvPr id="4" name="Espace réservé du numéro de diapositive 3"/>
          <p:cNvSpPr>
            <a:spLocks noGrp="1"/>
          </p:cNvSpPr>
          <p:nvPr>
            <p:ph type="sldNum" sz="quarter" idx="12"/>
          </p:nvPr>
        </p:nvSpPr>
        <p:spPr>
          <a:xfrm>
            <a:off x="7884368" y="7096323"/>
            <a:ext cx="802432" cy="365125"/>
          </a:xfrm>
        </p:spPr>
        <p:txBody>
          <a:bodyPr/>
          <a:lstStyle/>
          <a:p>
            <a:pPr>
              <a:defRPr/>
            </a:pPr>
            <a:fld id="{CBAA5B79-964A-4FBC-ABBD-1DB548FEBF53}" type="slidenum">
              <a:rPr lang="fr-FR" altLang="fr-FR" sz="2000" smtClean="0"/>
              <a:pPr>
                <a:defRPr/>
              </a:pPr>
              <a:t>29</a:t>
            </a:fld>
            <a:endParaRPr lang="fr-FR" altLang="fr-FR" sz="2000"/>
          </a:p>
        </p:txBody>
      </p:sp>
      <p:sp>
        <p:nvSpPr>
          <p:cNvPr id="28" name="Rectangle 2">
            <a:extLst>
              <a:ext uri="{FF2B5EF4-FFF2-40B4-BE49-F238E27FC236}">
                <a16:creationId xmlns:a16="http://schemas.microsoft.com/office/drawing/2014/main" id="{55ECEAA1-ADB9-4825-AF7F-9EC1AD6A61D5}"/>
              </a:ext>
            </a:extLst>
          </p:cNvPr>
          <p:cNvSpPr txBox="1">
            <a:spLocks noChangeArrowheads="1"/>
          </p:cNvSpPr>
          <p:nvPr/>
        </p:nvSpPr>
        <p:spPr>
          <a:xfrm>
            <a:off x="455613" y="332656"/>
            <a:ext cx="8229600" cy="589548"/>
          </a:xfrm>
          <a:prstGeom prst="rect">
            <a:avLst/>
          </a:prstGeom>
          <a:solidFill>
            <a:schemeClr val="bg1"/>
          </a:solidFill>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sz="2800" b="1" dirty="0"/>
              <a:t>6.2 Méthodes d’analyse des résultats </a:t>
            </a:r>
          </a:p>
        </p:txBody>
      </p:sp>
      <p:sp>
        <p:nvSpPr>
          <p:cNvPr id="30" name="Text Box 15">
            <a:extLst>
              <a:ext uri="{FF2B5EF4-FFF2-40B4-BE49-F238E27FC236}">
                <a16:creationId xmlns:a16="http://schemas.microsoft.com/office/drawing/2014/main" id="{417D085C-9606-4EB2-B16B-FA23141D7D4B}"/>
              </a:ext>
            </a:extLst>
          </p:cNvPr>
          <p:cNvSpPr txBox="1">
            <a:spLocks noChangeArrowheads="1"/>
          </p:cNvSpPr>
          <p:nvPr/>
        </p:nvSpPr>
        <p:spPr bwMode="auto">
          <a:xfrm>
            <a:off x="143508" y="1088892"/>
            <a:ext cx="8856984" cy="1015663"/>
          </a:xfrm>
          <a:prstGeom prst="rect">
            <a:avLst/>
          </a:prstGeom>
          <a:noFill/>
          <a:ln w="9525">
            <a:noFill/>
            <a:miter lim="800000"/>
            <a:headEnd/>
            <a:tailEnd/>
          </a:ln>
        </p:spPr>
        <p:txBody>
          <a:bodyPr wrap="square">
            <a:spAutoFit/>
          </a:bodyPr>
          <a:lstStyle>
            <a:defPPr>
              <a:defRPr lang="en-US"/>
            </a:defPPr>
            <a:lvl1pPr algn="ctr">
              <a:defRPr b="1">
                <a:latin typeface="+mn-lt"/>
                <a:cs typeface="Tahoma" pitchFamily="34" charset="0"/>
              </a:defRPr>
            </a:lvl1pPr>
          </a:lstStyle>
          <a:p>
            <a:r>
              <a:rPr lang="fr-FR" sz="2000" dirty="0"/>
              <a:t>Mesure d’association entre FDR et CJ</a:t>
            </a:r>
          </a:p>
          <a:p>
            <a:r>
              <a:rPr lang="fr-FR" sz="2000" dirty="0"/>
              <a:t>CJ : variable binaire oui/non</a:t>
            </a:r>
          </a:p>
          <a:p>
            <a:r>
              <a:rPr lang="fr-FR" sz="2000" dirty="0">
                <a:solidFill>
                  <a:srgbClr val="FF0000"/>
                </a:solidFill>
              </a:rPr>
              <a:t>FDR : variable plusieurs catégories (plusieurs niveaux d’exposition)</a:t>
            </a:r>
          </a:p>
        </p:txBody>
      </p:sp>
      <p:sp>
        <p:nvSpPr>
          <p:cNvPr id="41" name="Text Box 190"/>
          <p:cNvSpPr txBox="1">
            <a:spLocks noChangeArrowheads="1"/>
          </p:cNvSpPr>
          <p:nvPr/>
        </p:nvSpPr>
        <p:spPr bwMode="auto">
          <a:xfrm>
            <a:off x="813811" y="5229200"/>
            <a:ext cx="1295547" cy="400110"/>
          </a:xfrm>
          <a:prstGeom prst="rect">
            <a:avLst/>
          </a:prstGeom>
          <a:solidFill>
            <a:schemeClr val="bg1"/>
          </a:solidFill>
          <a:ln w="9525">
            <a:noFill/>
            <a:miter lim="800000"/>
            <a:headEnd/>
            <a:tailEnd/>
          </a:ln>
        </p:spPr>
        <p:txBody>
          <a:bodyPr wrap="none">
            <a:spAutoFit/>
          </a:bodyPr>
          <a:lstStyle/>
          <a:p>
            <a:pPr>
              <a:defRPr/>
            </a:pPr>
            <a:r>
              <a:rPr lang="fr-FR" sz="2000" dirty="0">
                <a:latin typeface="+mn-lt"/>
                <a:cs typeface="Tahoma" pitchFamily="34" charset="0"/>
              </a:rPr>
              <a:t>Exposition</a:t>
            </a:r>
          </a:p>
        </p:txBody>
      </p:sp>
      <p:sp>
        <p:nvSpPr>
          <p:cNvPr id="25" name="Text Box 190"/>
          <p:cNvSpPr txBox="1">
            <a:spLocks noChangeArrowheads="1"/>
          </p:cNvSpPr>
          <p:nvPr/>
        </p:nvSpPr>
        <p:spPr bwMode="auto">
          <a:xfrm>
            <a:off x="551642" y="5693186"/>
            <a:ext cx="3901966" cy="400110"/>
          </a:xfrm>
          <a:prstGeom prst="rect">
            <a:avLst/>
          </a:prstGeom>
          <a:solidFill>
            <a:schemeClr val="bg1"/>
          </a:solidFill>
          <a:ln w="28575">
            <a:solidFill>
              <a:schemeClr val="tx1"/>
            </a:solidFill>
            <a:miter lim="800000"/>
            <a:headEnd/>
            <a:tailEnd/>
          </a:ln>
        </p:spPr>
        <p:txBody>
          <a:bodyPr wrap="none">
            <a:spAutoFit/>
          </a:bodyPr>
          <a:lstStyle/>
          <a:p>
            <a:pPr>
              <a:defRPr/>
            </a:pPr>
            <a:r>
              <a:rPr lang="fr-FR" sz="2000" b="1" dirty="0">
                <a:latin typeface="+mn-lt"/>
                <a:cs typeface="Tahoma" pitchFamily="34" charset="0"/>
              </a:rPr>
              <a:t>Non-exposés : groupe de référence</a:t>
            </a:r>
          </a:p>
        </p:txBody>
      </p:sp>
      <p:sp>
        <p:nvSpPr>
          <p:cNvPr id="37" name="ZoneTexte 36">
            <a:extLst>
              <a:ext uri="{FF2B5EF4-FFF2-40B4-BE49-F238E27FC236}">
                <a16:creationId xmlns:a16="http://schemas.microsoft.com/office/drawing/2014/main" id="{A0834D03-5CF1-40F4-BF40-7CE62BE0B67C}"/>
              </a:ext>
            </a:extLst>
          </p:cNvPr>
          <p:cNvSpPr txBox="1">
            <a:spLocks noChangeArrowheads="1"/>
          </p:cNvSpPr>
          <p:nvPr/>
        </p:nvSpPr>
        <p:spPr bwMode="auto">
          <a:xfrm>
            <a:off x="7144118" y="5602687"/>
            <a:ext cx="1820370" cy="991105"/>
          </a:xfrm>
          <a:prstGeom prst="rect">
            <a:avLst/>
          </a:prstGeom>
          <a:noFill/>
          <a:ln w="9525">
            <a:noFill/>
            <a:miter lim="800000"/>
            <a:headEnd/>
            <a:tailEnd/>
          </a:ln>
        </p:spPr>
        <p:txBody>
          <a:bodyPr wrap="square">
            <a:spAutoFit/>
          </a:bodyPr>
          <a:lstStyle/>
          <a:p>
            <a:pPr>
              <a:lnSpc>
                <a:spcPts val="1700"/>
              </a:lnSpc>
              <a:defRPr/>
            </a:pPr>
            <a:r>
              <a:rPr lang="fr-FR" sz="2000" b="1" dirty="0">
                <a:latin typeface="+mn-lt"/>
              </a:rPr>
              <a:t>	</a:t>
            </a:r>
          </a:p>
          <a:p>
            <a:pPr>
              <a:lnSpc>
                <a:spcPts val="1700"/>
              </a:lnSpc>
              <a:tabLst>
                <a:tab pos="631825" algn="l"/>
              </a:tabLst>
              <a:defRPr/>
            </a:pPr>
            <a:r>
              <a:rPr lang="fr-FR" sz="2000" b="1" dirty="0">
                <a:latin typeface="+mn-lt"/>
              </a:rPr>
              <a:t>	</a:t>
            </a:r>
            <a:endParaRPr lang="fr-FR" b="1" dirty="0">
              <a:latin typeface="+mn-lt"/>
            </a:endParaRPr>
          </a:p>
          <a:p>
            <a:pPr>
              <a:lnSpc>
                <a:spcPts val="1700"/>
              </a:lnSpc>
              <a:defRPr/>
            </a:pPr>
            <a:r>
              <a:rPr lang="fr-FR" b="1" dirty="0">
                <a:latin typeface="+mn-lt"/>
              </a:rPr>
              <a:t>RR</a:t>
            </a:r>
            <a:r>
              <a:rPr lang="fr-FR" b="1" baseline="-25000" dirty="0">
                <a:latin typeface="+mn-lt"/>
              </a:rPr>
              <a:t>2</a:t>
            </a:r>
            <a:r>
              <a:rPr lang="fr-FR" sz="2000" b="1" dirty="0">
                <a:latin typeface="+mn-lt"/>
              </a:rPr>
              <a:t>= </a:t>
            </a:r>
          </a:p>
          <a:p>
            <a:pPr>
              <a:lnSpc>
                <a:spcPts val="1700"/>
              </a:lnSpc>
              <a:tabLst>
                <a:tab pos="631825" algn="l"/>
              </a:tabLst>
              <a:defRPr/>
            </a:pPr>
            <a:r>
              <a:rPr lang="fr-FR" sz="2000" b="1" dirty="0">
                <a:latin typeface="+mn-lt"/>
              </a:rPr>
              <a:t>	</a:t>
            </a:r>
            <a:endParaRPr lang="fr-FR" b="1" dirty="0">
              <a:latin typeface="+mn-lt"/>
            </a:endParaRPr>
          </a:p>
        </p:txBody>
      </p:sp>
      <p:cxnSp>
        <p:nvCxnSpPr>
          <p:cNvPr id="38" name="Connecteur droit 37">
            <a:extLst>
              <a:ext uri="{FF2B5EF4-FFF2-40B4-BE49-F238E27FC236}">
                <a16:creationId xmlns:a16="http://schemas.microsoft.com/office/drawing/2014/main" id="{53CDF591-5B1F-4168-9684-DAC962685255}"/>
              </a:ext>
            </a:extLst>
          </p:cNvPr>
          <p:cNvCxnSpPr/>
          <p:nvPr/>
        </p:nvCxnSpPr>
        <p:spPr>
          <a:xfrm>
            <a:off x="7895977" y="6192198"/>
            <a:ext cx="708471" cy="1587"/>
          </a:xfrm>
          <a:prstGeom prst="line">
            <a:avLst/>
          </a:prstGeom>
          <a:ln/>
        </p:spPr>
        <p:style>
          <a:lnRef idx="2">
            <a:schemeClr val="dk1"/>
          </a:lnRef>
          <a:fillRef idx="0">
            <a:schemeClr val="dk1"/>
          </a:fillRef>
          <a:effectRef idx="1">
            <a:schemeClr val="dk1"/>
          </a:effectRef>
          <a:fontRef idx="minor">
            <a:schemeClr val="tx1"/>
          </a:fontRef>
        </p:style>
      </p:cxnSp>
      <p:sp>
        <p:nvSpPr>
          <p:cNvPr id="43" name="ZoneTexte 42">
            <a:extLst>
              <a:ext uri="{FF2B5EF4-FFF2-40B4-BE49-F238E27FC236}">
                <a16:creationId xmlns:a16="http://schemas.microsoft.com/office/drawing/2014/main" id="{31E29453-626E-4857-8523-59C30AA8AACC}"/>
              </a:ext>
            </a:extLst>
          </p:cNvPr>
          <p:cNvSpPr txBox="1">
            <a:spLocks noChangeArrowheads="1"/>
          </p:cNvSpPr>
          <p:nvPr/>
        </p:nvSpPr>
        <p:spPr bwMode="auto">
          <a:xfrm>
            <a:off x="5546932" y="6189260"/>
            <a:ext cx="1040670" cy="461665"/>
          </a:xfrm>
          <a:prstGeom prst="rect">
            <a:avLst/>
          </a:prstGeom>
          <a:solidFill>
            <a:srgbClr val="92D050">
              <a:alpha val="21000"/>
            </a:srgbClr>
          </a:solidFill>
          <a:ln w="9525">
            <a:noFill/>
            <a:miter lim="800000"/>
            <a:headEnd/>
            <a:tailEnd/>
          </a:ln>
        </p:spPr>
        <p:txBody>
          <a:bodyPr wrap="none">
            <a:spAutoFit/>
          </a:bodyPr>
          <a:lstStyle/>
          <a:p>
            <a:pPr>
              <a:defRPr/>
            </a:pPr>
            <a:r>
              <a:rPr lang="fr-FR" b="1" dirty="0" err="1">
                <a:latin typeface="+mn-lt"/>
              </a:rPr>
              <a:t>R</a:t>
            </a:r>
            <a:r>
              <a:rPr lang="fr-FR" b="1" baseline="-25000" dirty="0" err="1">
                <a:latin typeface="+mn-lt"/>
              </a:rPr>
              <a:t>non</a:t>
            </a:r>
            <a:r>
              <a:rPr lang="fr-FR" b="1" baseline="-25000" dirty="0">
                <a:latin typeface="+mn-lt"/>
              </a:rPr>
              <a:t> </a:t>
            </a:r>
            <a:r>
              <a:rPr lang="fr-FR" b="1" baseline="-25000" dirty="0" err="1">
                <a:latin typeface="+mn-lt"/>
              </a:rPr>
              <a:t>exp</a:t>
            </a:r>
            <a:endParaRPr lang="fr-FR" sz="2200" dirty="0">
              <a:latin typeface="+mn-lt"/>
            </a:endParaRPr>
          </a:p>
        </p:txBody>
      </p:sp>
      <p:sp>
        <p:nvSpPr>
          <p:cNvPr id="44" name="ZoneTexte 43">
            <a:extLst>
              <a:ext uri="{FF2B5EF4-FFF2-40B4-BE49-F238E27FC236}">
                <a16:creationId xmlns:a16="http://schemas.microsoft.com/office/drawing/2014/main" id="{9986B0A2-6942-4345-AA62-DDB1468A8FED}"/>
              </a:ext>
            </a:extLst>
          </p:cNvPr>
          <p:cNvSpPr txBox="1">
            <a:spLocks noChangeArrowheads="1"/>
          </p:cNvSpPr>
          <p:nvPr/>
        </p:nvSpPr>
        <p:spPr bwMode="auto">
          <a:xfrm>
            <a:off x="5560459" y="5660420"/>
            <a:ext cx="1087477" cy="461665"/>
          </a:xfrm>
          <a:prstGeom prst="rect">
            <a:avLst/>
          </a:prstGeom>
          <a:solidFill>
            <a:srgbClr val="FFFF00">
              <a:alpha val="47000"/>
            </a:srgbClr>
          </a:solidFill>
          <a:ln w="9525">
            <a:noFill/>
            <a:miter lim="800000"/>
            <a:headEnd/>
            <a:tailEnd/>
          </a:ln>
        </p:spPr>
        <p:txBody>
          <a:bodyPr wrap="none">
            <a:spAutoFit/>
          </a:bodyPr>
          <a:lstStyle/>
          <a:p>
            <a:pPr>
              <a:defRPr/>
            </a:pPr>
            <a:r>
              <a:rPr lang="fr-FR" b="1" dirty="0">
                <a:latin typeface="+mn-lt"/>
              </a:rPr>
              <a:t>R</a:t>
            </a:r>
            <a:r>
              <a:rPr lang="fr-FR" b="1" baseline="-25000" dirty="0">
                <a:latin typeface="+mn-lt"/>
              </a:rPr>
              <a:t>exp1       </a:t>
            </a:r>
            <a:endParaRPr lang="fr-FR" sz="2200" dirty="0">
              <a:latin typeface="+mn-lt"/>
            </a:endParaRPr>
          </a:p>
        </p:txBody>
      </p:sp>
      <p:sp>
        <p:nvSpPr>
          <p:cNvPr id="45" name="ZoneTexte 44">
            <a:extLst>
              <a:ext uri="{FF2B5EF4-FFF2-40B4-BE49-F238E27FC236}">
                <a16:creationId xmlns:a16="http://schemas.microsoft.com/office/drawing/2014/main" id="{744D422D-9DAF-4A66-858D-FAB5CD05CA25}"/>
              </a:ext>
            </a:extLst>
          </p:cNvPr>
          <p:cNvSpPr txBox="1">
            <a:spLocks noChangeArrowheads="1"/>
          </p:cNvSpPr>
          <p:nvPr/>
        </p:nvSpPr>
        <p:spPr bwMode="auto">
          <a:xfrm>
            <a:off x="7869178" y="5652737"/>
            <a:ext cx="994503" cy="461665"/>
          </a:xfrm>
          <a:prstGeom prst="rect">
            <a:avLst/>
          </a:prstGeom>
          <a:solidFill>
            <a:schemeClr val="accent6">
              <a:lumMod val="40000"/>
              <a:lumOff val="60000"/>
              <a:alpha val="73000"/>
            </a:schemeClr>
          </a:solidFill>
          <a:ln w="9525">
            <a:noFill/>
            <a:miter lim="800000"/>
            <a:headEnd/>
            <a:tailEnd/>
          </a:ln>
        </p:spPr>
        <p:txBody>
          <a:bodyPr wrap="none">
            <a:spAutoFit/>
          </a:bodyPr>
          <a:lstStyle/>
          <a:p>
            <a:pPr>
              <a:defRPr/>
            </a:pPr>
            <a:r>
              <a:rPr lang="fr-FR" b="1" dirty="0">
                <a:latin typeface="+mn-lt"/>
              </a:rPr>
              <a:t>R</a:t>
            </a:r>
            <a:r>
              <a:rPr lang="fr-FR" b="1" baseline="-25000" dirty="0">
                <a:latin typeface="+mn-lt"/>
              </a:rPr>
              <a:t>exp2     </a:t>
            </a:r>
            <a:endParaRPr lang="fr-FR" sz="2200" dirty="0">
              <a:latin typeface="+mn-lt"/>
            </a:endParaRPr>
          </a:p>
        </p:txBody>
      </p:sp>
      <p:sp>
        <p:nvSpPr>
          <p:cNvPr id="46" name="ZoneTexte 45">
            <a:extLst>
              <a:ext uri="{FF2B5EF4-FFF2-40B4-BE49-F238E27FC236}">
                <a16:creationId xmlns:a16="http://schemas.microsoft.com/office/drawing/2014/main" id="{173F5635-D7D3-4A3B-8B83-7C53C48F4218}"/>
              </a:ext>
            </a:extLst>
          </p:cNvPr>
          <p:cNvSpPr txBox="1">
            <a:spLocks noChangeArrowheads="1"/>
          </p:cNvSpPr>
          <p:nvPr/>
        </p:nvSpPr>
        <p:spPr bwMode="auto">
          <a:xfrm>
            <a:off x="7865257" y="6192198"/>
            <a:ext cx="1040670" cy="461665"/>
          </a:xfrm>
          <a:prstGeom prst="rect">
            <a:avLst/>
          </a:prstGeom>
          <a:solidFill>
            <a:srgbClr val="92D050">
              <a:alpha val="21000"/>
            </a:srgbClr>
          </a:solidFill>
          <a:ln w="9525">
            <a:noFill/>
            <a:miter lim="800000"/>
            <a:headEnd/>
            <a:tailEnd/>
          </a:ln>
        </p:spPr>
        <p:txBody>
          <a:bodyPr wrap="none">
            <a:spAutoFit/>
          </a:bodyPr>
          <a:lstStyle/>
          <a:p>
            <a:pPr>
              <a:defRPr/>
            </a:pPr>
            <a:r>
              <a:rPr lang="fr-FR" b="1" dirty="0" err="1">
                <a:latin typeface="+mn-lt"/>
              </a:rPr>
              <a:t>R</a:t>
            </a:r>
            <a:r>
              <a:rPr lang="fr-FR" b="1" baseline="-25000" dirty="0" err="1">
                <a:latin typeface="+mn-lt"/>
              </a:rPr>
              <a:t>non</a:t>
            </a:r>
            <a:r>
              <a:rPr lang="fr-FR" b="1" baseline="-25000" dirty="0">
                <a:latin typeface="+mn-lt"/>
              </a:rPr>
              <a:t> </a:t>
            </a:r>
            <a:r>
              <a:rPr lang="fr-FR" b="1" baseline="-25000" dirty="0" err="1">
                <a:latin typeface="+mn-lt"/>
              </a:rPr>
              <a:t>exp</a:t>
            </a:r>
            <a:endParaRPr lang="fr-FR" sz="2200" dirty="0">
              <a:latin typeface="+mn-lt"/>
            </a:endParaRPr>
          </a:p>
        </p:txBody>
      </p:sp>
      <p:pic>
        <p:nvPicPr>
          <p:cNvPr id="6" name="Son enregistré">
            <a:hlinkClick r:id="" action="ppaction://media"/>
            <a:extLst>
              <a:ext uri="{FF2B5EF4-FFF2-40B4-BE49-F238E27FC236}">
                <a16:creationId xmlns:a16="http://schemas.microsoft.com/office/drawing/2014/main" id="{552D1FD7-2052-4467-8AA3-9A90C3C21A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pic>
        <p:nvPicPr>
          <p:cNvPr id="7" name="Son enregistré">
            <a:hlinkClick r:id="" action="ppaction://media"/>
            <a:extLst>
              <a:ext uri="{FF2B5EF4-FFF2-40B4-BE49-F238E27FC236}">
                <a16:creationId xmlns:a16="http://schemas.microsoft.com/office/drawing/2014/main" id="{3A630A9D-F679-4A2E-BE8C-8D48E511475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95283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40"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83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641200428"/>
              </p:ext>
            </p:extLst>
          </p:nvPr>
        </p:nvGraphicFramePr>
        <p:xfrm>
          <a:off x="129780" y="1027905"/>
          <a:ext cx="8884440" cy="5917796"/>
        </p:xfrm>
        <a:graphic>
          <a:graphicData uri="http://schemas.openxmlformats.org/drawingml/2006/table">
            <a:tbl>
              <a:tblPr>
                <a:tableStyleId>{5C22544A-7EE6-4342-B048-85BDC9FD1C3A}</a:tableStyleId>
              </a:tblPr>
              <a:tblGrid>
                <a:gridCol w="6003696">
                  <a:extLst>
                    <a:ext uri="{9D8B030D-6E8A-4147-A177-3AD203B41FA5}">
                      <a16:colId xmlns:a16="http://schemas.microsoft.com/office/drawing/2014/main" val="20000"/>
                    </a:ext>
                  </a:extLst>
                </a:gridCol>
                <a:gridCol w="2880744">
                  <a:extLst>
                    <a:ext uri="{9D8B030D-6E8A-4147-A177-3AD203B41FA5}">
                      <a16:colId xmlns:a16="http://schemas.microsoft.com/office/drawing/2014/main" val="2840612726"/>
                    </a:ext>
                  </a:extLst>
                </a:gridCol>
              </a:tblGrid>
              <a:tr h="184514">
                <a:tc>
                  <a:txBody>
                    <a:bodyPr/>
                    <a:lstStyle/>
                    <a:p>
                      <a:pPr marL="114300" marR="0" lvl="0" indent="-114300" algn="ctr" defTabSz="914400" rtl="0" eaLnBrk="1" fontAlgn="auto" latinLnBrk="0" hangingPunct="1">
                        <a:lnSpc>
                          <a:spcPct val="100000"/>
                        </a:lnSpc>
                        <a:spcBef>
                          <a:spcPts val="0"/>
                        </a:spcBef>
                        <a:spcAft>
                          <a:spcPts val="0"/>
                        </a:spcAft>
                        <a:buClrTx/>
                        <a:buSzTx/>
                        <a:buFontTx/>
                        <a:buNone/>
                        <a:tabLst/>
                        <a:defRPr/>
                      </a:pPr>
                      <a:r>
                        <a:rPr lang="fr-FR" sz="3200" b="1" dirty="0" err="1">
                          <a:latin typeface="+mn-lt"/>
                        </a:rPr>
                        <a:t>check-liste</a:t>
                      </a:r>
                      <a:r>
                        <a:rPr lang="fr-FR" sz="3200" b="1" dirty="0">
                          <a:latin typeface="+mn-lt"/>
                        </a:rPr>
                        <a:t> LCA</a:t>
                      </a:r>
                    </a:p>
                    <a:p>
                      <a:pPr marL="114300" marR="0" lvl="0" indent="-114300" algn="ctr" defTabSz="914400" rtl="0" eaLnBrk="1" fontAlgn="auto" latinLnBrk="0" hangingPunct="1">
                        <a:lnSpc>
                          <a:spcPct val="100000"/>
                        </a:lnSpc>
                        <a:spcBef>
                          <a:spcPts val="0"/>
                        </a:spcBef>
                        <a:spcAft>
                          <a:spcPts val="1800"/>
                        </a:spcAft>
                        <a:buClrTx/>
                        <a:buSzTx/>
                        <a:buFontTx/>
                        <a:buNone/>
                        <a:tabLst/>
                        <a:defRPr/>
                      </a:pPr>
                      <a:endParaRPr lang="fr-FR" sz="800" b="1" dirty="0">
                        <a:latin typeface="+mn-lt"/>
                      </a:endParaRPr>
                    </a:p>
                  </a:txBody>
                  <a:tcPr marL="50626" marR="50626" marT="0" marB="0"/>
                </a:tc>
                <a:tc>
                  <a:txBody>
                    <a:bodyPr/>
                    <a:lstStyle/>
                    <a:p>
                      <a:pPr marL="114300" indent="-114300" algn="ctr">
                        <a:spcAft>
                          <a:spcPts val="1200"/>
                        </a:spcAft>
                      </a:pPr>
                      <a:endParaRPr lang="fr-FR" sz="3200" b="1" dirty="0">
                        <a:effectLst/>
                        <a:latin typeface="+mn-lt"/>
                        <a:ea typeface="Times New Roman"/>
                      </a:endParaRPr>
                    </a:p>
                  </a:txBody>
                  <a:tcPr marL="50626" marR="50626" marT="0" marB="0"/>
                </a:tc>
                <a:extLst>
                  <a:ext uri="{0D108BD9-81ED-4DB2-BD59-A6C34878D82A}">
                    <a16:rowId xmlns:a16="http://schemas.microsoft.com/office/drawing/2014/main" val="1028469167"/>
                  </a:ext>
                </a:extLst>
              </a:tr>
              <a:tr h="439794">
                <a:tc>
                  <a:txBody>
                    <a:bodyPr/>
                    <a:lstStyle/>
                    <a:p>
                      <a:pPr marL="114300" indent="-114300">
                        <a:spcAft>
                          <a:spcPts val="0"/>
                        </a:spcAft>
                      </a:pPr>
                      <a:r>
                        <a:rPr lang="en-US" sz="2000" b="1" dirty="0">
                          <a:effectLst/>
                          <a:latin typeface="+mn-lt"/>
                        </a:rPr>
                        <a:t>1 - Question - </a:t>
                      </a:r>
                      <a:r>
                        <a:rPr lang="en-US" sz="2000" b="1" dirty="0" err="1">
                          <a:effectLst/>
                          <a:latin typeface="+mn-lt"/>
                        </a:rPr>
                        <a:t>Hypothèse</a:t>
                      </a:r>
                      <a:r>
                        <a:rPr lang="en-US" sz="2000" b="1" dirty="0">
                          <a:effectLst/>
                          <a:latin typeface="+mn-lt"/>
                        </a:rPr>
                        <a:t> – Objectif</a:t>
                      </a:r>
                      <a:endParaRPr lang="fr-FR" sz="2000" b="1" dirty="0">
                        <a:effectLst/>
                        <a:latin typeface="+mn-lt"/>
                        <a:ea typeface="Times New Roman"/>
                      </a:endParaRPr>
                    </a:p>
                  </a:txBody>
                  <a:tcPr marL="50626" marR="50626" marT="0" marB="0"/>
                </a:tc>
                <a:tc>
                  <a:txBody>
                    <a:bodyPr/>
                    <a:lstStyle/>
                    <a:p>
                      <a:pPr marL="571500" lvl="1" indent="-388938" algn="l">
                        <a:spcAft>
                          <a:spcPts val="0"/>
                        </a:spcAft>
                      </a:pPr>
                      <a:r>
                        <a:rPr lang="fr-FR" sz="2000" b="1" kern="1200" dirty="0">
                          <a:solidFill>
                            <a:schemeClr val="dk1"/>
                          </a:solidFill>
                          <a:effectLst/>
                          <a:latin typeface="+mn-lt"/>
                          <a:ea typeface="+mn-ea"/>
                          <a:cs typeface="+mn-cs"/>
                        </a:rPr>
                        <a:t>End Introduction</a:t>
                      </a:r>
                    </a:p>
                  </a:txBody>
                  <a:tcPr marL="50626" marR="50626" marT="0" marB="0"/>
                </a:tc>
                <a:extLst>
                  <a:ext uri="{0D108BD9-81ED-4DB2-BD59-A6C34878D82A}">
                    <a16:rowId xmlns:a16="http://schemas.microsoft.com/office/drawing/2014/main" val="10000"/>
                  </a:ext>
                </a:extLst>
              </a:tr>
              <a:tr h="431597">
                <a:tc>
                  <a:txBody>
                    <a:bodyPr/>
                    <a:lstStyle/>
                    <a:p>
                      <a:pPr marL="152400" indent="-152400">
                        <a:spcAft>
                          <a:spcPts val="0"/>
                        </a:spcAft>
                      </a:pPr>
                      <a:r>
                        <a:rPr lang="en-US" sz="2000" b="1" dirty="0">
                          <a:effectLst/>
                          <a:latin typeface="+mn-lt"/>
                        </a:rPr>
                        <a:t>2 - Type </a:t>
                      </a:r>
                      <a:r>
                        <a:rPr lang="en-US" sz="2000" b="1" dirty="0" err="1">
                          <a:effectLst/>
                          <a:latin typeface="+mn-lt"/>
                        </a:rPr>
                        <a:t>d'étude</a:t>
                      </a:r>
                      <a:r>
                        <a:rPr lang="en-US" sz="2000" b="1" dirty="0">
                          <a:effectLst/>
                          <a:latin typeface="+mn-lt"/>
                        </a:rPr>
                        <a:t>  </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txBody>
                  <a:tcPr marL="50626" marR="50626" marT="0" marB="0"/>
                </a:tc>
                <a:extLst>
                  <a:ext uri="{0D108BD9-81ED-4DB2-BD59-A6C34878D82A}">
                    <a16:rowId xmlns:a16="http://schemas.microsoft.com/office/drawing/2014/main" val="10001"/>
                  </a:ext>
                </a:extLst>
              </a:tr>
              <a:tr h="443216">
                <a:tc>
                  <a:txBody>
                    <a:bodyPr/>
                    <a:lstStyle/>
                    <a:p>
                      <a:pPr marL="152400" indent="-152400">
                        <a:spcAft>
                          <a:spcPts val="0"/>
                        </a:spcAft>
                      </a:pPr>
                      <a:r>
                        <a:rPr lang="fr-FR" sz="2000" b="1" dirty="0">
                          <a:effectLst/>
                          <a:latin typeface="+mn-lt"/>
                        </a:rPr>
                        <a:t>3 – Elément étudié</a:t>
                      </a:r>
                    </a:p>
                    <a:p>
                      <a:pPr marL="152400" indent="-152400">
                        <a:spcAft>
                          <a:spcPts val="0"/>
                        </a:spcAft>
                      </a:pPr>
                      <a:r>
                        <a:rPr lang="fr-FR" sz="2000" b="1" dirty="0">
                          <a:effectLst/>
                          <a:latin typeface="+mn-lt"/>
                        </a:rPr>
                        <a:t>		- Facteur de risque (étude observationnelle)</a:t>
                      </a:r>
                    </a:p>
                    <a:p>
                      <a:pPr marL="152400" indent="-152400">
                        <a:spcAft>
                          <a:spcPts val="0"/>
                        </a:spcAft>
                      </a:pPr>
                      <a:r>
                        <a:rPr lang="fr-FR" sz="2000" b="1" dirty="0">
                          <a:effectLst/>
                          <a:latin typeface="+mn-lt"/>
                        </a:rPr>
                        <a:t>		- Intervention (étude d’intervention) </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p>
                      <a:pPr marL="609600" lvl="1" indent="-152400" algn="l">
                        <a:spcAft>
                          <a:spcPts val="0"/>
                        </a:spcAft>
                      </a:pPr>
                      <a:endParaRPr lang="fr-FR" sz="2000" b="1" kern="1200" dirty="0">
                        <a:solidFill>
                          <a:schemeClr val="dk1"/>
                        </a:solidFill>
                        <a:effectLst/>
                        <a:latin typeface="+mn-lt"/>
                        <a:ea typeface="+mn-ea"/>
                        <a:cs typeface="+mn-cs"/>
                      </a:endParaRPr>
                    </a:p>
                  </a:txBody>
                  <a:tcPr marL="50626" marR="50626" marT="0" marB="0"/>
                </a:tc>
                <a:extLst>
                  <a:ext uri="{0D108BD9-81ED-4DB2-BD59-A6C34878D82A}">
                    <a16:rowId xmlns:a16="http://schemas.microsoft.com/office/drawing/2014/main" val="10002"/>
                  </a:ext>
                </a:extLst>
              </a:tr>
              <a:tr h="656215">
                <a:tc>
                  <a:txBody>
                    <a:body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lang="en-US" sz="2000" b="1" dirty="0">
                          <a:effectLst/>
                          <a:latin typeface="+mn-lt"/>
                        </a:rPr>
                        <a:t>4 - </a:t>
                      </a:r>
                      <a:r>
                        <a:rPr kumimoji="1" lang="en-US" sz="2000" b="1" i="0" u="none" strike="noStrike" kern="1200" dirty="0">
                          <a:solidFill>
                            <a:schemeClr val="tx1"/>
                          </a:solidFill>
                          <a:effectLst/>
                          <a:latin typeface="+mn-lt"/>
                          <a:ea typeface="+mn-ea"/>
                          <a:cs typeface="+mn-cs"/>
                        </a:rPr>
                        <a:t>“Outcome”</a:t>
                      </a:r>
                      <a:r>
                        <a:rPr kumimoji="1" lang="en-US" sz="2000" b="1" i="0" u="none" strike="noStrike" kern="1200" baseline="0" dirty="0">
                          <a:solidFill>
                            <a:schemeClr val="tx1"/>
                          </a:solidFill>
                          <a:effectLst/>
                          <a:latin typeface="+mn-lt"/>
                          <a:ea typeface="+mn-ea"/>
                          <a:cs typeface="+mn-cs"/>
                        </a:rPr>
                        <a:t> = </a:t>
                      </a:r>
                      <a:r>
                        <a:rPr kumimoji="1" lang="en-US" sz="2000" b="1" i="0" u="none" strike="noStrike" kern="1200" dirty="0">
                          <a:solidFill>
                            <a:schemeClr val="tx1"/>
                          </a:solidFill>
                          <a:effectLst/>
                          <a:latin typeface="+mn-lt"/>
                          <a:ea typeface="+mn-ea"/>
                          <a:cs typeface="+mn-cs"/>
                        </a:rPr>
                        <a:t>“</a:t>
                      </a:r>
                      <a:r>
                        <a:rPr kumimoji="1" lang="en-US" sz="2000" b="1" i="0" u="none" strike="noStrike" kern="1200" dirty="0" err="1">
                          <a:solidFill>
                            <a:schemeClr val="tx1"/>
                          </a:solidFill>
                          <a:effectLst/>
                          <a:latin typeface="+mn-lt"/>
                          <a:ea typeface="+mn-ea"/>
                          <a:cs typeface="+mn-cs"/>
                        </a:rPr>
                        <a:t>Critère</a:t>
                      </a:r>
                      <a:r>
                        <a:rPr kumimoji="1" lang="en-US" sz="2000" b="1" i="0" u="none" strike="noStrike" kern="1200" dirty="0">
                          <a:solidFill>
                            <a:schemeClr val="tx1"/>
                          </a:solidFill>
                          <a:effectLst/>
                          <a:latin typeface="+mn-lt"/>
                          <a:ea typeface="+mn-ea"/>
                          <a:cs typeface="+mn-cs"/>
                        </a:rPr>
                        <a:t>  de </a:t>
                      </a:r>
                      <a:r>
                        <a:rPr kumimoji="1" lang="en-US" sz="2000" b="1" i="0" u="none" strike="noStrike" kern="1200" dirty="0" err="1">
                          <a:solidFill>
                            <a:schemeClr val="tx1"/>
                          </a:solidFill>
                          <a:effectLst/>
                          <a:latin typeface="+mn-lt"/>
                          <a:ea typeface="+mn-ea"/>
                          <a:cs typeface="+mn-cs"/>
                        </a:rPr>
                        <a:t>jugement</a:t>
                      </a:r>
                      <a:r>
                        <a:rPr kumimoji="1" lang="en-US" sz="2000" b="1" i="0" u="none" strike="noStrike" kern="1200" dirty="0">
                          <a:solidFill>
                            <a:schemeClr val="tx1"/>
                          </a:solidFill>
                          <a:effectLst/>
                          <a:latin typeface="+mn-lt"/>
                          <a:ea typeface="+mn-ea"/>
                          <a:cs typeface="+mn-cs"/>
                        </a:rPr>
                        <a:t>” (</a:t>
                      </a:r>
                      <a:r>
                        <a:rPr kumimoji="1" lang="en-US" sz="2000" b="1" i="0" u="none" strike="noStrike" kern="1200" dirty="0" err="1">
                          <a:solidFill>
                            <a:schemeClr val="tx1"/>
                          </a:solidFill>
                          <a:effectLst/>
                          <a:latin typeface="+mn-lt"/>
                          <a:ea typeface="+mn-ea"/>
                          <a:cs typeface="+mn-cs"/>
                        </a:rPr>
                        <a:t>Evènement</a:t>
                      </a:r>
                      <a:r>
                        <a:rPr kumimoji="1" lang="en-US" sz="2000" b="1" i="0" u="none" strike="noStrike" kern="1200" dirty="0">
                          <a:solidFill>
                            <a:schemeClr val="tx1"/>
                          </a:solidFill>
                          <a:effectLst/>
                          <a:latin typeface="+mn-lt"/>
                          <a:ea typeface="+mn-ea"/>
                          <a:cs typeface="+mn-cs"/>
                        </a:rPr>
                        <a:t> (</a:t>
                      </a:r>
                      <a:r>
                        <a:rPr kumimoji="1" lang="en-US" sz="2000" b="1" i="0" u="none" strike="noStrike" kern="1200" dirty="0" err="1">
                          <a:solidFill>
                            <a:schemeClr val="tx1"/>
                          </a:solidFill>
                          <a:effectLst/>
                          <a:latin typeface="+mn-lt"/>
                          <a:ea typeface="+mn-ea"/>
                          <a:cs typeface="+mn-cs"/>
                        </a:rPr>
                        <a:t>état</a:t>
                      </a:r>
                      <a:r>
                        <a:rPr kumimoji="1" lang="en-US" sz="2000" b="1" i="0" u="none" strike="noStrike" kern="1200" dirty="0">
                          <a:solidFill>
                            <a:schemeClr val="tx1"/>
                          </a:solidFill>
                          <a:effectLst/>
                          <a:latin typeface="+mn-lt"/>
                          <a:ea typeface="+mn-ea"/>
                          <a:cs typeface="+mn-cs"/>
                        </a:rPr>
                        <a:t>) de santé </a:t>
                      </a:r>
                      <a:r>
                        <a:rPr kumimoji="1" lang="en-US" sz="2000" b="1" i="0" u="none" strike="noStrike" kern="1200" dirty="0" err="1">
                          <a:solidFill>
                            <a:schemeClr val="tx1"/>
                          </a:solidFill>
                          <a:effectLst/>
                          <a:latin typeface="+mn-lt"/>
                          <a:ea typeface="+mn-ea"/>
                          <a:cs typeface="+mn-cs"/>
                        </a:rPr>
                        <a:t>étudié</a:t>
                      </a:r>
                      <a:r>
                        <a:rPr kumimoji="1" lang="en-US" sz="2000" b="1" i="0" u="none" strike="noStrike" kern="1200" dirty="0">
                          <a:solidFill>
                            <a:schemeClr val="tx1"/>
                          </a:solidFill>
                          <a:effectLst/>
                          <a:latin typeface="+mn-lt"/>
                          <a:ea typeface="+mn-ea"/>
                          <a:cs typeface="+mn-cs"/>
                        </a:rPr>
                        <a:t>)</a:t>
                      </a:r>
                      <a:endParaRPr kumimoji="1" lang="fr-FR" sz="2000" b="0" i="0" u="none" strike="noStrike" kern="1200" dirty="0">
                        <a:solidFill>
                          <a:schemeClr val="tx1"/>
                        </a:solidFill>
                        <a:effectLst/>
                        <a:latin typeface="+mn-lt"/>
                        <a:ea typeface="+mn-ea"/>
                        <a:cs typeface="+mn-cs"/>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p>
                      <a:pPr marL="609600" lvl="1" indent="-152400" algn="l">
                        <a:spcAft>
                          <a:spcPts val="0"/>
                        </a:spcAft>
                      </a:pPr>
                      <a:endParaRPr lang="fr-FR" sz="2000" b="1" kern="1200" dirty="0">
                        <a:solidFill>
                          <a:schemeClr val="dk1"/>
                        </a:solidFill>
                        <a:effectLst/>
                        <a:latin typeface="+mn-lt"/>
                        <a:ea typeface="+mn-ea"/>
                        <a:cs typeface="+mn-cs"/>
                      </a:endParaRPr>
                    </a:p>
                  </a:txBody>
                  <a:tcPr marL="50626" marR="50626" marT="0" marB="0"/>
                </a:tc>
                <a:extLst>
                  <a:ext uri="{0D108BD9-81ED-4DB2-BD59-A6C34878D82A}">
                    <a16:rowId xmlns:a16="http://schemas.microsoft.com/office/drawing/2014/main" val="10003"/>
                  </a:ext>
                </a:extLst>
              </a:tr>
              <a:tr h="422920">
                <a:tc>
                  <a:txBody>
                    <a:bodyPr/>
                    <a:lstStyle/>
                    <a:p>
                      <a:pPr marL="152400" indent="-152400">
                        <a:spcAft>
                          <a:spcPts val="0"/>
                        </a:spcAft>
                      </a:pPr>
                      <a:r>
                        <a:rPr lang="fr-FR" sz="2000" b="1" dirty="0">
                          <a:effectLst/>
                          <a:latin typeface="+mn-lt"/>
                        </a:rPr>
                        <a:t>5 - Population source et sujets étudiés </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p>
                      <a:pPr marL="731838" marR="0" lvl="1" indent="-549275"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Results</a:t>
                      </a:r>
                      <a:endParaRPr lang="fr-FR" sz="2000" b="1" kern="1200" dirty="0">
                        <a:solidFill>
                          <a:schemeClr val="dk1"/>
                        </a:solidFill>
                        <a:effectLst/>
                        <a:latin typeface="+mn-lt"/>
                        <a:ea typeface="+mn-ea"/>
                        <a:cs typeface="+mn-cs"/>
                      </a:endParaRPr>
                    </a:p>
                  </a:txBody>
                  <a:tcPr marL="50626" marR="50626" marT="0" marB="0"/>
                </a:tc>
                <a:extLst>
                  <a:ext uri="{0D108BD9-81ED-4DB2-BD59-A6C34878D82A}">
                    <a16:rowId xmlns:a16="http://schemas.microsoft.com/office/drawing/2014/main" val="10004"/>
                  </a:ext>
                </a:extLst>
              </a:tr>
              <a:tr h="432172">
                <a:tc>
                  <a:txBody>
                    <a:bodyPr/>
                    <a:lstStyle/>
                    <a:p>
                      <a:pPr marL="152400" marR="0" lvl="0" indent="-1524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6 - Analyses </a:t>
                      </a:r>
                      <a:r>
                        <a:rPr kumimoji="0" lang="en-US" sz="2000" b="1" i="0" u="none" strike="noStrike" kern="1200" cap="none" spc="0" normalizeH="0" baseline="0" noProof="0" dirty="0" err="1">
                          <a:ln>
                            <a:noFill/>
                          </a:ln>
                          <a:solidFill>
                            <a:prstClr val="black"/>
                          </a:solidFill>
                          <a:effectLst/>
                          <a:uLnTx/>
                          <a:uFillTx/>
                          <a:latin typeface="+mn-lt"/>
                          <a:ea typeface="+mn-ea"/>
                          <a:cs typeface="+mn-cs"/>
                        </a:rPr>
                        <a:t>statistiques</a:t>
                      </a:r>
                      <a:r>
                        <a:rPr kumimoji="0" lang="en-US" sz="2000" b="1" i="0" u="none" strike="noStrike" kern="1200" cap="none" spc="0" normalizeH="0" baseline="0" noProof="0" dirty="0">
                          <a:ln>
                            <a:noFill/>
                          </a:ln>
                          <a:solidFill>
                            <a:prstClr val="black"/>
                          </a:solidFill>
                          <a:effectLst/>
                          <a:uLnTx/>
                          <a:uFillTx/>
                          <a:latin typeface="+mn-lt"/>
                          <a:ea typeface="+mn-ea"/>
                          <a:cs typeface="+mn-cs"/>
                        </a:rPr>
                        <a:t> &amp; </a:t>
                      </a:r>
                      <a:r>
                        <a:rPr kumimoji="0" lang="en-US" sz="2000" b="1" i="0" u="none" strike="noStrike" kern="1200" cap="none" spc="0" normalizeH="0" baseline="0" noProof="0" dirty="0" err="1">
                          <a:ln>
                            <a:noFill/>
                          </a:ln>
                          <a:solidFill>
                            <a:prstClr val="black"/>
                          </a:solidFill>
                          <a:effectLst/>
                          <a:uLnTx/>
                          <a:uFillTx/>
                          <a:latin typeface="+mn-lt"/>
                          <a:ea typeface="+mn-ea"/>
                          <a:cs typeface="+mn-cs"/>
                        </a:rPr>
                        <a:t>calcul</a:t>
                      </a:r>
                      <a:r>
                        <a:rPr kumimoji="0" lang="en-US" sz="2000" b="1" i="0" u="none" strike="noStrike" kern="1200" cap="none" spc="0" normalizeH="0" baseline="0" noProof="0" dirty="0">
                          <a:ln>
                            <a:noFill/>
                          </a:ln>
                          <a:solidFill>
                            <a:prstClr val="black"/>
                          </a:solidFill>
                          <a:effectLst/>
                          <a:uLnTx/>
                          <a:uFillTx/>
                          <a:latin typeface="+mn-lt"/>
                          <a:ea typeface="+mn-ea"/>
                          <a:cs typeface="+mn-cs"/>
                        </a:rPr>
                        <a:t> de </a:t>
                      </a:r>
                      <a:r>
                        <a:rPr kumimoji="0" lang="en-US" sz="2000" b="1" i="0" u="none" strike="noStrike" kern="1200" cap="none" spc="0" normalizeH="0" baseline="0" noProof="0" dirty="0" err="1">
                          <a:ln>
                            <a:noFill/>
                          </a:ln>
                          <a:solidFill>
                            <a:prstClr val="black"/>
                          </a:solidFill>
                          <a:effectLst/>
                          <a:uLnTx/>
                          <a:uFillTx/>
                          <a:latin typeface="+mn-lt"/>
                          <a:ea typeface="+mn-ea"/>
                          <a:cs typeface="+mn-cs"/>
                        </a:rPr>
                        <a:t>taille</a:t>
                      </a:r>
                      <a:r>
                        <a:rPr kumimoji="0" lang="en-US" sz="2000" b="1"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err="1">
                          <a:ln>
                            <a:noFill/>
                          </a:ln>
                          <a:solidFill>
                            <a:prstClr val="black"/>
                          </a:solidFill>
                          <a:effectLst/>
                          <a:uLnTx/>
                          <a:uFillTx/>
                          <a:latin typeface="+mn-lt"/>
                          <a:ea typeface="+mn-ea"/>
                          <a:cs typeface="+mn-cs"/>
                        </a:rPr>
                        <a:t>d’échantillon</a:t>
                      </a:r>
                      <a:r>
                        <a:rPr kumimoji="0" lang="en-US" sz="2000" b="1"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err="1">
                          <a:ln>
                            <a:noFill/>
                          </a:ln>
                          <a:solidFill>
                            <a:prstClr val="black"/>
                          </a:solidFill>
                          <a:effectLst/>
                          <a:uLnTx/>
                          <a:uFillTx/>
                          <a:latin typeface="+mn-lt"/>
                          <a:ea typeface="+mn-ea"/>
                          <a:cs typeface="+mn-cs"/>
                        </a:rPr>
                        <a:t>nécessaire</a:t>
                      </a:r>
                      <a:endParaRPr kumimoji="0" lang="fr-FR" sz="2000" b="1" i="0" u="none" strike="noStrike" kern="1200" cap="none" spc="0" normalizeH="0" baseline="0" noProof="0" dirty="0">
                        <a:ln>
                          <a:noFill/>
                        </a:ln>
                        <a:solidFill>
                          <a:prstClr val="black"/>
                        </a:solidFill>
                        <a:effectLst/>
                        <a:uLnTx/>
                        <a:uFillTx/>
                        <a:latin typeface="+mn-lt"/>
                        <a:ea typeface="+mn-ea"/>
                        <a:cs typeface="+mn-cs"/>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txBody>
                  <a:tcPr marL="50626" marR="50626" marT="0" marB="0"/>
                </a:tc>
                <a:extLst>
                  <a:ext uri="{0D108BD9-81ED-4DB2-BD59-A6C34878D82A}">
                    <a16:rowId xmlns:a16="http://schemas.microsoft.com/office/drawing/2014/main" val="10005"/>
                  </a:ext>
                </a:extLst>
              </a:tr>
              <a:tr h="418385">
                <a:tc>
                  <a:txBody>
                    <a:bodyPr/>
                    <a:lstStyle/>
                    <a:p>
                      <a:pPr marL="152400" indent="-152400">
                        <a:spcAft>
                          <a:spcPts val="0"/>
                        </a:spcAft>
                      </a:pPr>
                      <a:r>
                        <a:rPr lang="en-US" sz="2000" b="1" dirty="0">
                          <a:effectLst/>
                          <a:latin typeface="+mn-lt"/>
                        </a:rPr>
                        <a:t>7 - </a:t>
                      </a:r>
                      <a:r>
                        <a:rPr lang="en-US" sz="2000" b="1" dirty="0" err="1">
                          <a:effectLst/>
                          <a:latin typeface="+mn-lt"/>
                        </a:rPr>
                        <a:t>Résultats</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Results</a:t>
                      </a:r>
                      <a:endParaRPr lang="fr-FR" sz="2000" b="1" kern="1200" dirty="0">
                        <a:solidFill>
                          <a:schemeClr val="dk1"/>
                        </a:solidFill>
                        <a:effectLst/>
                        <a:latin typeface="+mn-lt"/>
                        <a:ea typeface="+mn-ea"/>
                        <a:cs typeface="+mn-cs"/>
                      </a:endParaRPr>
                    </a:p>
                  </a:txBody>
                  <a:tcPr marL="50626" marR="50626" marT="0" marB="0"/>
                </a:tc>
                <a:extLst>
                  <a:ext uri="{0D108BD9-81ED-4DB2-BD59-A6C34878D82A}">
                    <a16:rowId xmlns:a16="http://schemas.microsoft.com/office/drawing/2014/main" val="10006"/>
                  </a:ext>
                </a:extLst>
              </a:tr>
              <a:tr h="357246">
                <a:tc>
                  <a:txBody>
                    <a:bodyPr/>
                    <a:lstStyle/>
                    <a:p>
                      <a:pPr marL="152400" marR="0" lvl="0" indent="-152400" algn="l" defTabSz="914400" rtl="0" eaLnBrk="1" fontAlgn="auto" latinLnBrk="0" hangingPunct="1">
                        <a:lnSpc>
                          <a:spcPct val="100000"/>
                        </a:lnSpc>
                        <a:spcBef>
                          <a:spcPts val="0"/>
                        </a:spcBef>
                        <a:spcAft>
                          <a:spcPts val="0"/>
                        </a:spcAft>
                        <a:buClrTx/>
                        <a:buSzTx/>
                        <a:buFontTx/>
                        <a:buNone/>
                        <a:tabLst/>
                        <a:defRPr/>
                      </a:pPr>
                      <a:r>
                        <a:rPr lang="fr-FR" sz="2000" b="1" dirty="0">
                          <a:effectLst/>
                          <a:latin typeface="+mn-lt"/>
                        </a:rPr>
                        <a:t>8 - Facteurs de confusion potentiels</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txBody>
                  <a:tcPr marL="50626" marR="50626" marT="0" marB="0"/>
                </a:tc>
                <a:extLst>
                  <a:ext uri="{0D108BD9-81ED-4DB2-BD59-A6C34878D82A}">
                    <a16:rowId xmlns:a16="http://schemas.microsoft.com/office/drawing/2014/main" val="10007"/>
                  </a:ext>
                </a:extLst>
              </a:tr>
              <a:tr h="427913">
                <a:tc>
                  <a:txBody>
                    <a:bodyPr/>
                    <a:lstStyle/>
                    <a:p>
                      <a:pPr marL="152400" marR="0" lvl="0" indent="-152400" algn="l" defTabSz="914400" rtl="0" eaLnBrk="1" fontAlgn="auto" latinLnBrk="0" hangingPunct="1">
                        <a:lnSpc>
                          <a:spcPct val="100000"/>
                        </a:lnSpc>
                        <a:spcBef>
                          <a:spcPts val="0"/>
                        </a:spcBef>
                        <a:spcAft>
                          <a:spcPts val="0"/>
                        </a:spcAft>
                        <a:buClrTx/>
                        <a:buSzTx/>
                        <a:buFontTx/>
                        <a:buNone/>
                        <a:tabLst/>
                        <a:defRPr/>
                      </a:pPr>
                      <a:r>
                        <a:rPr lang="fr-FR" sz="2000" b="1" kern="1200" dirty="0">
                          <a:solidFill>
                            <a:schemeClr val="dk1"/>
                          </a:solidFill>
                          <a:effectLst/>
                          <a:latin typeface="+mn-lt"/>
                          <a:ea typeface="+mn-ea"/>
                          <a:cs typeface="+mn-cs"/>
                        </a:rPr>
                        <a:t>9 - Biais </a:t>
                      </a: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txBody>
                  <a:tcPr marL="50626" marR="50626" marT="0" marB="0"/>
                </a:tc>
                <a:extLst>
                  <a:ext uri="{0D108BD9-81ED-4DB2-BD59-A6C34878D82A}">
                    <a16:rowId xmlns:a16="http://schemas.microsoft.com/office/drawing/2014/main" val="10008"/>
                  </a:ext>
                </a:extLst>
              </a:tr>
              <a:tr h="443446">
                <a:tc>
                  <a:txBody>
                    <a:bodyPr/>
                    <a:lstStyle/>
                    <a:p>
                      <a:pPr marL="152400" marR="0" lvl="0" indent="-152400" algn="l" defTabSz="914400" rtl="0" eaLnBrk="1" fontAlgn="auto" latinLnBrk="0" hangingPunct="1">
                        <a:lnSpc>
                          <a:spcPct val="100000"/>
                        </a:lnSpc>
                        <a:spcBef>
                          <a:spcPts val="0"/>
                        </a:spcBef>
                        <a:spcAft>
                          <a:spcPts val="0"/>
                        </a:spcAft>
                        <a:buClrTx/>
                        <a:buSzTx/>
                        <a:buFontTx/>
                        <a:buNone/>
                        <a:tabLst/>
                        <a:defRPr/>
                      </a:pPr>
                      <a:r>
                        <a:rPr lang="fr-FR" sz="2000" b="1" kern="1200" dirty="0">
                          <a:solidFill>
                            <a:schemeClr val="dk1"/>
                          </a:solidFill>
                          <a:effectLst/>
                          <a:latin typeface="+mn-lt"/>
                          <a:ea typeface="+mn-ea"/>
                          <a:cs typeface="+mn-cs"/>
                        </a:rPr>
                        <a:t>10 - Discussion - Conclusion</a:t>
                      </a:r>
                    </a:p>
                  </a:txBody>
                  <a:tcPr marL="50626" marR="50626" marT="0" marB="0"/>
                </a:tc>
                <a:tc>
                  <a:txBody>
                    <a:bodyPr/>
                    <a:lstStyle/>
                    <a:p>
                      <a:pPr marL="609600" lvl="1" indent="-427038" algn="l">
                        <a:spcAft>
                          <a:spcPts val="0"/>
                        </a:spcAft>
                      </a:pPr>
                      <a:r>
                        <a:rPr lang="fr-FR" sz="2000" b="1" kern="1200" dirty="0">
                          <a:solidFill>
                            <a:schemeClr val="dk1"/>
                          </a:solidFill>
                          <a:effectLst/>
                          <a:latin typeface="+mn-lt"/>
                          <a:ea typeface="+mn-ea"/>
                          <a:cs typeface="+mn-cs"/>
                        </a:rPr>
                        <a:t>Discussion</a:t>
                      </a:r>
                    </a:p>
                  </a:txBody>
                  <a:tcPr marL="50626" marR="50626" marT="0" marB="0"/>
                </a:tc>
                <a:extLst>
                  <a:ext uri="{0D108BD9-81ED-4DB2-BD59-A6C34878D82A}">
                    <a16:rowId xmlns:a16="http://schemas.microsoft.com/office/drawing/2014/main" val="10009"/>
                  </a:ext>
                </a:extLst>
              </a:tr>
            </a:tbl>
          </a:graphicData>
        </a:graphic>
      </p:graphicFrame>
      <p:sp>
        <p:nvSpPr>
          <p:cNvPr id="7" name="Titre 1">
            <a:extLst>
              <a:ext uri="{FF2B5EF4-FFF2-40B4-BE49-F238E27FC236}">
                <a16:creationId xmlns:a16="http://schemas.microsoft.com/office/drawing/2014/main" id="{BFFA0422-B250-41B5-8F00-49652A428FBE}"/>
              </a:ext>
            </a:extLst>
          </p:cNvPr>
          <p:cNvSpPr txBox="1">
            <a:spLocks/>
          </p:cNvSpPr>
          <p:nvPr/>
        </p:nvSpPr>
        <p:spPr>
          <a:xfrm>
            <a:off x="518864" y="19776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Trouver les points check-list dans l’article</a:t>
            </a:r>
          </a:p>
        </p:txBody>
      </p:sp>
      <p:sp>
        <p:nvSpPr>
          <p:cNvPr id="5" name="Organigramme : Bande perforée 4">
            <a:extLst>
              <a:ext uri="{FF2B5EF4-FFF2-40B4-BE49-F238E27FC236}">
                <a16:creationId xmlns:a16="http://schemas.microsoft.com/office/drawing/2014/main" id="{BD13F564-F331-4B93-9729-BBBAE0E2FA3B}"/>
              </a:ext>
            </a:extLst>
          </p:cNvPr>
          <p:cNvSpPr/>
          <p:nvPr/>
        </p:nvSpPr>
        <p:spPr>
          <a:xfrm>
            <a:off x="6205908" y="724156"/>
            <a:ext cx="2664296"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dirty="0"/>
              <a:t>Section Article</a:t>
            </a:r>
          </a:p>
        </p:txBody>
      </p:sp>
      <p:pic>
        <p:nvPicPr>
          <p:cNvPr id="3" name="Son enregistré">
            <a:hlinkClick r:id="" action="ppaction://media"/>
            <a:extLst>
              <a:ext uri="{FF2B5EF4-FFF2-40B4-BE49-F238E27FC236}">
                <a16:creationId xmlns:a16="http://schemas.microsoft.com/office/drawing/2014/main" id="{C896B515-2EAB-4CE9-BDBC-C6220ACDA8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52758785"/>
      </p:ext>
    </p:extLst>
  </p:cSld>
  <p:clrMapOvr>
    <a:masterClrMapping/>
  </p:clrMapOvr>
  <p:transition spd="slow" advTm="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7"/>
          <p:cNvSpPr>
            <a:spLocks noChangeArrowheads="1"/>
          </p:cNvSpPr>
          <p:nvPr/>
        </p:nvSpPr>
        <p:spPr bwMode="auto">
          <a:xfrm>
            <a:off x="233363" y="260648"/>
            <a:ext cx="8534400" cy="864096"/>
          </a:xfrm>
          <a:prstGeom prst="rect">
            <a:avLst/>
          </a:prstGeom>
          <a:noFill/>
          <a:ln w="12700">
            <a:solidFill>
              <a:schemeClr val="accent6">
                <a:lumMod val="75000"/>
              </a:schemeClr>
            </a:solidFill>
            <a:miter lim="800000"/>
            <a:headEnd/>
            <a:tailEnd/>
          </a:ln>
        </p:spPr>
        <p:txBody>
          <a:bodyPr anchor="ctr"/>
          <a:lstStyle/>
          <a:p>
            <a:pPr algn="ctr" eaLnBrk="1" hangingPunct="1">
              <a:defRPr/>
            </a:pPr>
            <a:r>
              <a:rPr lang="fr-FR" sz="2800" b="1" dirty="0">
                <a:latin typeface="+mn-lt"/>
              </a:rPr>
              <a:t> Cohorte à plusieurs niveaux d’exposition</a:t>
            </a:r>
          </a:p>
          <a:p>
            <a:pPr algn="ctr" eaLnBrk="1" hangingPunct="1">
              <a:defRPr/>
            </a:pPr>
            <a:r>
              <a:rPr lang="fr-FR" sz="2800" b="1" dirty="0">
                <a:latin typeface="+mn-lt"/>
              </a:rPr>
              <a:t>Exemple tabac-cancer du poumon </a:t>
            </a:r>
          </a:p>
        </p:txBody>
      </p:sp>
      <p:graphicFrame>
        <p:nvGraphicFramePr>
          <p:cNvPr id="131179" name="Group 107"/>
          <p:cNvGraphicFramePr>
            <a:graphicFrameLocks noGrp="1"/>
          </p:cNvGraphicFramePr>
          <p:nvPr>
            <p:extLst>
              <p:ext uri="{D42A27DB-BD31-4B8C-83A1-F6EECF244321}">
                <p14:modId xmlns:p14="http://schemas.microsoft.com/office/powerpoint/2010/main" val="1850655076"/>
              </p:ext>
            </p:extLst>
          </p:nvPr>
        </p:nvGraphicFramePr>
        <p:xfrm>
          <a:off x="395288" y="1452563"/>
          <a:ext cx="8209160" cy="1987722"/>
        </p:xfrm>
        <a:graphic>
          <a:graphicData uri="http://schemas.openxmlformats.org/drawingml/2006/table">
            <a:tbl>
              <a:tblPr/>
              <a:tblGrid>
                <a:gridCol w="1611312">
                  <a:extLst>
                    <a:ext uri="{9D8B030D-6E8A-4147-A177-3AD203B41FA5}">
                      <a16:colId xmlns:a16="http://schemas.microsoft.com/office/drawing/2014/main" val="20000"/>
                    </a:ext>
                  </a:extLst>
                </a:gridCol>
                <a:gridCol w="1903413">
                  <a:extLst>
                    <a:ext uri="{9D8B030D-6E8A-4147-A177-3AD203B41FA5}">
                      <a16:colId xmlns:a16="http://schemas.microsoft.com/office/drawing/2014/main" val="20001"/>
                    </a:ext>
                  </a:extLst>
                </a:gridCol>
                <a:gridCol w="1376362">
                  <a:extLst>
                    <a:ext uri="{9D8B030D-6E8A-4147-A177-3AD203B41FA5}">
                      <a16:colId xmlns:a16="http://schemas.microsoft.com/office/drawing/2014/main" val="20002"/>
                    </a:ext>
                  </a:extLst>
                </a:gridCol>
                <a:gridCol w="1500188">
                  <a:extLst>
                    <a:ext uri="{9D8B030D-6E8A-4147-A177-3AD203B41FA5}">
                      <a16:colId xmlns:a16="http://schemas.microsoft.com/office/drawing/2014/main" val="20003"/>
                    </a:ext>
                  </a:extLst>
                </a:gridCol>
                <a:gridCol w="1817885">
                  <a:extLst>
                    <a:ext uri="{9D8B030D-6E8A-4147-A177-3AD203B41FA5}">
                      <a16:colId xmlns:a16="http://schemas.microsoft.com/office/drawing/2014/main" val="20004"/>
                    </a:ext>
                  </a:extLst>
                </a:gridCol>
              </a:tblGrid>
              <a:tr h="762071">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000" b="0" i="0" u="none" strike="noStrike" cap="none" normalizeH="0" baseline="0" dirty="0">
                          <a:ln>
                            <a:noFill/>
                          </a:ln>
                          <a:solidFill>
                            <a:schemeClr val="tx1"/>
                          </a:solidFill>
                          <a:effectLst/>
                          <a:latin typeface="Calibri" charset="0"/>
                        </a:rPr>
                        <a:t>Exposition</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000" b="0" i="0" u="none" strike="noStrike" cap="none" normalizeH="0" baseline="0" dirty="0">
                          <a:ln>
                            <a:noFill/>
                          </a:ln>
                          <a:solidFill>
                            <a:schemeClr val="tx1"/>
                          </a:solidFill>
                          <a:effectLst/>
                          <a:latin typeface="Calibri" charset="0"/>
                        </a:rPr>
                        <a:t>(cigarettes/j)</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000" b="0" i="0" u="none" strike="noStrike" cap="none" normalizeH="0" baseline="0">
                          <a:ln>
                            <a:noFill/>
                          </a:ln>
                          <a:solidFill>
                            <a:schemeClr val="tx1"/>
                          </a:solidFill>
                          <a:effectLst/>
                          <a:latin typeface="Calibri" charset="0"/>
                        </a:rPr>
                        <a:t>Personnes-années à risque</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000" b="0" i="0" u="none" strike="noStrike" cap="none" normalizeH="0" baseline="0">
                          <a:ln>
                            <a:noFill/>
                          </a:ln>
                          <a:solidFill>
                            <a:schemeClr val="tx1"/>
                          </a:solidFill>
                          <a:effectLst/>
                          <a:latin typeface="Calibri" charset="0"/>
                        </a:rPr>
                        <a:t>Cancers du poumon</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000" b="0" i="0" u="none" strike="noStrike" cap="none" normalizeH="0" baseline="0">
                          <a:ln>
                            <a:noFill/>
                          </a:ln>
                          <a:solidFill>
                            <a:schemeClr val="tx1"/>
                          </a:solidFill>
                          <a:effectLst/>
                          <a:latin typeface="Calibri" charset="0"/>
                        </a:rPr>
                        <a:t>Incidence /1000p.a.</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000" b="0" i="0" u="none" strike="noStrike" cap="none" normalizeH="0" baseline="0">
                          <a:ln>
                            <a:noFill/>
                          </a:ln>
                          <a:solidFill>
                            <a:schemeClr val="tx1"/>
                          </a:solidFill>
                          <a:effectLst/>
                          <a:latin typeface="Calibri" charset="0"/>
                        </a:rPr>
                        <a:t>Risque Relatif</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6331">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a:ln>
                            <a:noFill/>
                          </a:ln>
                          <a:solidFill>
                            <a:schemeClr val="tx1"/>
                          </a:solidFill>
                          <a:effectLst/>
                          <a:latin typeface="Calibri" charset="0"/>
                        </a:rPr>
                        <a:t>fumeurs</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a:ln>
                            <a:noFill/>
                          </a:ln>
                          <a:solidFill>
                            <a:schemeClr val="tx1"/>
                          </a:solidFill>
                          <a:effectLst/>
                          <a:latin typeface="Calibri" charset="0"/>
                        </a:rPr>
                        <a:t>102.600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dirty="0">
                          <a:ln>
                            <a:noFill/>
                          </a:ln>
                          <a:solidFill>
                            <a:schemeClr val="tx1"/>
                          </a:solidFill>
                          <a:effectLst/>
                          <a:latin typeface="Calibri" charset="0"/>
                        </a:rPr>
                        <a:t>133</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dirty="0">
                          <a:ln>
                            <a:noFill/>
                          </a:ln>
                          <a:solidFill>
                            <a:schemeClr val="tx1"/>
                          </a:solidFill>
                          <a:effectLst/>
                          <a:latin typeface="Calibri" charset="0"/>
                        </a:rPr>
                        <a:t>1,30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dirty="0">
                          <a:ln>
                            <a:noFill/>
                          </a:ln>
                          <a:solidFill>
                            <a:schemeClr val="tx1"/>
                          </a:solidFill>
                          <a:effectLst/>
                          <a:latin typeface="Calibri" charset="0"/>
                        </a:rPr>
                        <a:t>21,7</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932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dirty="0">
                          <a:ln>
                            <a:noFill/>
                          </a:ln>
                          <a:solidFill>
                            <a:schemeClr val="tx1"/>
                          </a:solidFill>
                          <a:effectLst/>
                          <a:latin typeface="Calibri" charset="0"/>
                        </a:rPr>
                        <a:t>0</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195"/>
                      </a:srgb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a:ln>
                            <a:noFill/>
                          </a:ln>
                          <a:solidFill>
                            <a:schemeClr val="tx1"/>
                          </a:solidFill>
                          <a:effectLst/>
                          <a:latin typeface="Calibri" charset="0"/>
                        </a:rPr>
                        <a:t>48.800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195"/>
                      </a:srgb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a:ln>
                            <a:noFill/>
                          </a:ln>
                          <a:solidFill>
                            <a:schemeClr val="tx1"/>
                          </a:solidFill>
                          <a:effectLst/>
                          <a:latin typeface="Calibri" charset="0"/>
                        </a:rPr>
                        <a:t>3</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195"/>
                      </a:srgb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a:ln>
                            <a:noFill/>
                          </a:ln>
                          <a:solidFill>
                            <a:schemeClr val="tx1"/>
                          </a:solidFill>
                          <a:effectLst/>
                          <a:latin typeface="Calibri" charset="0"/>
                        </a:rPr>
                        <a:t>0.06</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195"/>
                      </a:srgb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altLang="fr-FR" sz="2800" b="0" i="0" u="none" strike="noStrike" cap="none" normalizeH="0" baseline="0" dirty="0">
                        <a:ln>
                          <a:noFill/>
                        </a:ln>
                        <a:solidFill>
                          <a:schemeClr val="tx1"/>
                        </a:solidFill>
                        <a:effectLst/>
                        <a:latin typeface="Calibri"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195"/>
                      </a:srgbClr>
                    </a:solidFill>
                  </a:tcPr>
                </a:tc>
                <a:extLst>
                  <a:ext uri="{0D108BD9-81ED-4DB2-BD59-A6C34878D82A}">
                    <a16:rowId xmlns:a16="http://schemas.microsoft.com/office/drawing/2014/main" val="10005"/>
                  </a:ext>
                </a:extLst>
              </a:tr>
            </a:tbl>
          </a:graphicData>
        </a:graphic>
      </p:graphicFrame>
      <p:grpSp>
        <p:nvGrpSpPr>
          <p:cNvPr id="2" name="Groupe 1"/>
          <p:cNvGrpSpPr/>
          <p:nvPr/>
        </p:nvGrpSpPr>
        <p:grpSpPr>
          <a:xfrm>
            <a:off x="250824" y="4221088"/>
            <a:ext cx="8281615" cy="830262"/>
            <a:chOff x="250825" y="4293096"/>
            <a:chExt cx="7297738" cy="830262"/>
          </a:xfrm>
        </p:grpSpPr>
        <p:sp>
          <p:nvSpPr>
            <p:cNvPr id="9" name="ZoneTexte 8"/>
            <p:cNvSpPr txBox="1">
              <a:spLocks noChangeArrowheads="1"/>
            </p:cNvSpPr>
            <p:nvPr/>
          </p:nvSpPr>
          <p:spPr bwMode="auto">
            <a:xfrm>
              <a:off x="250825" y="4470930"/>
              <a:ext cx="4465638" cy="400110"/>
            </a:xfrm>
            <a:prstGeom prst="rect">
              <a:avLst/>
            </a:prstGeom>
            <a:noFill/>
            <a:ln w="9525">
              <a:noFill/>
              <a:miter lim="800000"/>
              <a:headEnd/>
              <a:tailEnd/>
            </a:ln>
          </p:spPr>
          <p:txBody>
            <a:bodyPr>
              <a:spAutoFit/>
            </a:bodyPr>
            <a:lstStyle/>
            <a:p>
              <a:pPr algn="ctr">
                <a:defRPr/>
              </a:pPr>
              <a:r>
                <a:rPr lang="fr-FR" sz="2000" b="1" dirty="0">
                  <a:latin typeface="+mn-lt"/>
                </a:rPr>
                <a:t>RR des fumeurs (toute catégorie confondue)</a:t>
              </a:r>
            </a:p>
          </p:txBody>
        </p:sp>
        <p:sp>
          <p:nvSpPr>
            <p:cNvPr id="10" name="Rectangle 26"/>
            <p:cNvSpPr>
              <a:spLocks noChangeArrowheads="1"/>
            </p:cNvSpPr>
            <p:nvPr/>
          </p:nvSpPr>
          <p:spPr bwMode="auto">
            <a:xfrm>
              <a:off x="5003800" y="4293096"/>
              <a:ext cx="1296988" cy="830262"/>
            </a:xfrm>
            <a:prstGeom prst="rect">
              <a:avLst/>
            </a:prstGeom>
            <a:noFill/>
            <a:ln w="9525">
              <a:noFill/>
              <a:miter lim="800000"/>
              <a:headEnd/>
              <a:tailEnd/>
            </a:ln>
          </p:spPr>
          <p:txBody>
            <a:bodyPr>
              <a:spAutoFit/>
            </a:bodyPr>
            <a:lstStyle/>
            <a:p>
              <a:pPr>
                <a:defRPr/>
              </a:pPr>
              <a:r>
                <a:rPr lang="fr-FR" b="1" dirty="0">
                  <a:latin typeface="+mn-lt"/>
                </a:rPr>
                <a:t>1,30</a:t>
              </a:r>
            </a:p>
            <a:p>
              <a:pPr>
                <a:defRPr/>
              </a:pPr>
              <a:r>
                <a:rPr lang="fr-FR" b="1" dirty="0">
                  <a:latin typeface="+mn-lt"/>
                </a:rPr>
                <a:t>0,06</a:t>
              </a:r>
            </a:p>
          </p:txBody>
        </p:sp>
        <p:sp>
          <p:nvSpPr>
            <p:cNvPr id="11" name="Line 27"/>
            <p:cNvSpPr>
              <a:spLocks noChangeShapeType="1"/>
            </p:cNvSpPr>
            <p:nvPr/>
          </p:nvSpPr>
          <p:spPr bwMode="auto">
            <a:xfrm>
              <a:off x="5005388" y="4718813"/>
              <a:ext cx="717550" cy="0"/>
            </a:xfrm>
            <a:prstGeom prst="line">
              <a:avLst/>
            </a:prstGeom>
            <a:noFill/>
            <a:ln w="31750">
              <a:solidFill>
                <a:schemeClr val="tx1"/>
              </a:solidFill>
              <a:round/>
              <a:headEnd/>
              <a:tailEnd/>
            </a:ln>
          </p:spPr>
          <p:txBody>
            <a:bodyPr/>
            <a:lstStyle/>
            <a:p>
              <a:pPr>
                <a:defRPr/>
              </a:pPr>
              <a:endParaRPr lang="fr-FR">
                <a:latin typeface="+mn-lt"/>
              </a:endParaRPr>
            </a:p>
          </p:txBody>
        </p:sp>
        <p:sp>
          <p:nvSpPr>
            <p:cNvPr id="12" name="Rectangle 24"/>
            <p:cNvSpPr>
              <a:spLocks noChangeArrowheads="1"/>
            </p:cNvSpPr>
            <p:nvPr/>
          </p:nvSpPr>
          <p:spPr bwMode="auto">
            <a:xfrm>
              <a:off x="5838825" y="4561383"/>
              <a:ext cx="1709738" cy="381000"/>
            </a:xfrm>
            <a:prstGeom prst="rect">
              <a:avLst/>
            </a:prstGeom>
            <a:noFill/>
            <a:ln w="9525">
              <a:noFill/>
              <a:miter lim="800000"/>
              <a:headEnd/>
              <a:tailEnd/>
            </a:ln>
          </p:spPr>
          <p:txBody>
            <a:bodyPr>
              <a:spAutoFit/>
            </a:bodyPr>
            <a:lstStyle/>
            <a:p>
              <a:pPr>
                <a:lnSpc>
                  <a:spcPct val="75000"/>
                </a:lnSpc>
                <a:defRPr/>
              </a:pPr>
              <a:r>
                <a:rPr lang="fr-FR" b="1" dirty="0">
                  <a:latin typeface="+mn-lt"/>
                </a:rPr>
                <a:t>= 21,7</a:t>
              </a:r>
            </a:p>
          </p:txBody>
        </p:sp>
        <p:sp>
          <p:nvSpPr>
            <p:cNvPr id="13" name="Rectangle 24"/>
            <p:cNvSpPr>
              <a:spLocks noChangeArrowheads="1"/>
            </p:cNvSpPr>
            <p:nvPr/>
          </p:nvSpPr>
          <p:spPr bwMode="auto">
            <a:xfrm>
              <a:off x="4500563" y="4555300"/>
              <a:ext cx="387350" cy="381000"/>
            </a:xfrm>
            <a:prstGeom prst="rect">
              <a:avLst/>
            </a:prstGeom>
            <a:noFill/>
            <a:ln w="9525">
              <a:noFill/>
              <a:miter lim="800000"/>
              <a:headEnd/>
              <a:tailEnd/>
            </a:ln>
          </p:spPr>
          <p:txBody>
            <a:bodyPr>
              <a:spAutoFit/>
            </a:bodyPr>
            <a:lstStyle/>
            <a:p>
              <a:pPr>
                <a:lnSpc>
                  <a:spcPct val="75000"/>
                </a:lnSpc>
                <a:defRPr/>
              </a:pPr>
              <a:r>
                <a:rPr lang="fr-FR" b="1" dirty="0">
                  <a:latin typeface="+mn-lt"/>
                </a:rPr>
                <a:t>= </a:t>
              </a:r>
            </a:p>
          </p:txBody>
        </p:sp>
      </p:grpSp>
      <p:sp>
        <p:nvSpPr>
          <p:cNvPr id="14" name="ZoneTexte 13"/>
          <p:cNvSpPr txBox="1">
            <a:spLocks noChangeArrowheads="1"/>
          </p:cNvSpPr>
          <p:nvPr/>
        </p:nvSpPr>
        <p:spPr bwMode="auto">
          <a:xfrm>
            <a:off x="1403648" y="5097378"/>
            <a:ext cx="6912767" cy="707886"/>
          </a:xfrm>
          <a:prstGeom prst="rect">
            <a:avLst/>
          </a:prstGeom>
          <a:noFill/>
          <a:ln w="9525">
            <a:noFill/>
            <a:miter lim="800000"/>
            <a:headEnd/>
            <a:tailEnd/>
          </a:ln>
        </p:spPr>
        <p:txBody>
          <a:bodyPr wrap="square">
            <a:spAutoFit/>
          </a:bodyPr>
          <a:lstStyle/>
          <a:p>
            <a:pPr algn="just">
              <a:defRPr/>
            </a:pPr>
            <a:r>
              <a:rPr lang="fr-FR" sz="2000" dirty="0">
                <a:latin typeface="+mn-lt"/>
              </a:rPr>
              <a:t>=&gt; </a:t>
            </a:r>
            <a:r>
              <a:rPr lang="fr-FR" sz="2000" b="1" dirty="0">
                <a:latin typeface="+mn-lt"/>
              </a:rPr>
              <a:t>En moyenne les fumeurs </a:t>
            </a:r>
            <a:r>
              <a:rPr lang="fr-FR" sz="2000" dirty="0">
                <a:latin typeface="+mn-lt"/>
              </a:rPr>
              <a:t>ont 21 fois plus de risque </a:t>
            </a:r>
            <a:r>
              <a:rPr lang="fr-FR" sz="2000" b="1" dirty="0">
                <a:latin typeface="+mn-lt"/>
              </a:rPr>
              <a:t>que les non fumeurs </a:t>
            </a:r>
            <a:r>
              <a:rPr lang="fr-FR" sz="2000" dirty="0">
                <a:latin typeface="+mn-lt"/>
              </a:rPr>
              <a:t>de développer un cancer du poumon</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30</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179" name="Group 107"/>
          <p:cNvGraphicFramePr>
            <a:graphicFrameLocks noGrp="1"/>
          </p:cNvGraphicFramePr>
          <p:nvPr>
            <p:extLst>
              <p:ext uri="{D42A27DB-BD31-4B8C-83A1-F6EECF244321}">
                <p14:modId xmlns:p14="http://schemas.microsoft.com/office/powerpoint/2010/main" val="118763371"/>
              </p:ext>
            </p:extLst>
          </p:nvPr>
        </p:nvGraphicFramePr>
        <p:xfrm>
          <a:off x="395288" y="1452563"/>
          <a:ext cx="8605836" cy="2876489"/>
        </p:xfrm>
        <a:graphic>
          <a:graphicData uri="http://schemas.openxmlformats.org/drawingml/2006/table">
            <a:tbl>
              <a:tblPr/>
              <a:tblGrid>
                <a:gridCol w="1611066">
                  <a:extLst>
                    <a:ext uri="{9D8B030D-6E8A-4147-A177-3AD203B41FA5}">
                      <a16:colId xmlns:a16="http://schemas.microsoft.com/office/drawing/2014/main" val="20000"/>
                    </a:ext>
                  </a:extLst>
                </a:gridCol>
                <a:gridCol w="1903253">
                  <a:extLst>
                    <a:ext uri="{9D8B030D-6E8A-4147-A177-3AD203B41FA5}">
                      <a16:colId xmlns:a16="http://schemas.microsoft.com/office/drawing/2014/main" val="20001"/>
                    </a:ext>
                  </a:extLst>
                </a:gridCol>
                <a:gridCol w="1376755">
                  <a:extLst>
                    <a:ext uri="{9D8B030D-6E8A-4147-A177-3AD203B41FA5}">
                      <a16:colId xmlns:a16="http://schemas.microsoft.com/office/drawing/2014/main" val="20002"/>
                    </a:ext>
                  </a:extLst>
                </a:gridCol>
                <a:gridCol w="1500193">
                  <a:extLst>
                    <a:ext uri="{9D8B030D-6E8A-4147-A177-3AD203B41FA5}">
                      <a16:colId xmlns:a16="http://schemas.microsoft.com/office/drawing/2014/main" val="20003"/>
                    </a:ext>
                  </a:extLst>
                </a:gridCol>
                <a:gridCol w="2214569">
                  <a:extLst>
                    <a:ext uri="{9D8B030D-6E8A-4147-A177-3AD203B41FA5}">
                      <a16:colId xmlns:a16="http://schemas.microsoft.com/office/drawing/2014/main" val="20004"/>
                    </a:ext>
                  </a:extLst>
                </a:gridCol>
              </a:tblGrid>
              <a:tr h="762068">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Exposition</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(cigarettes/j)</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Personnes-années à risque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Cancers du poumon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Incidence /1000p.a.</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Risque Relatif</a:t>
                      </a:r>
                      <a:endParaRPr kumimoji="0" lang="fr-FR" sz="2000" b="0" i="0" u="none" strike="noStrike" cap="none" normalizeH="0" baseline="0" dirty="0">
                        <a:ln>
                          <a:noFill/>
                        </a:ln>
                        <a:solidFill>
                          <a:schemeClr val="tx1"/>
                        </a:solidFill>
                        <a:effectLst/>
                        <a:latin typeface="Calibri"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8685">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&gt;25</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25.100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2,27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37,8</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15-24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38.900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54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1,39</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23,2</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1-14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38.600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22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0,57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9,5</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9324">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48.800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0.06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Référence : 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extLst>
                  <a:ext uri="{0D108BD9-81ED-4DB2-BD59-A6C34878D82A}">
                    <a16:rowId xmlns:a16="http://schemas.microsoft.com/office/drawing/2014/main" val="10005"/>
                  </a:ext>
                </a:extLst>
              </a:tr>
            </a:tbl>
          </a:graphicData>
        </a:graphic>
      </p:graphicFrame>
      <p:sp>
        <p:nvSpPr>
          <p:cNvPr id="15" name="Ellipse 14"/>
          <p:cNvSpPr/>
          <p:nvPr/>
        </p:nvSpPr>
        <p:spPr>
          <a:xfrm>
            <a:off x="8027988" y="2267636"/>
            <a:ext cx="973137"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Rectangle 17"/>
          <p:cNvSpPr>
            <a:spLocks noChangeArrowheads="1"/>
          </p:cNvSpPr>
          <p:nvPr/>
        </p:nvSpPr>
        <p:spPr bwMode="auto">
          <a:xfrm>
            <a:off x="180975" y="304800"/>
            <a:ext cx="8534400" cy="609600"/>
          </a:xfrm>
          <a:prstGeom prst="rect">
            <a:avLst/>
          </a:prstGeom>
          <a:noFill/>
          <a:ln w="12700">
            <a:solidFill>
              <a:schemeClr val="accent6">
                <a:lumMod val="75000"/>
              </a:schemeClr>
            </a:solidFill>
            <a:miter lim="800000"/>
            <a:headEnd/>
            <a:tailEnd/>
          </a:ln>
        </p:spPr>
        <p:txBody>
          <a:bodyPr anchor="ctr"/>
          <a:lstStyle/>
          <a:p>
            <a:pPr algn="ctr" eaLnBrk="1" hangingPunct="1">
              <a:defRPr/>
            </a:pPr>
            <a:r>
              <a:rPr lang="fr-FR" sz="3200" b="1">
                <a:latin typeface="+mn-lt"/>
              </a:rPr>
              <a:t> Cohorte à plusieurs niveaux d’exposition </a:t>
            </a:r>
          </a:p>
        </p:txBody>
      </p:sp>
      <p:grpSp>
        <p:nvGrpSpPr>
          <p:cNvPr id="3" name="Groupe 2"/>
          <p:cNvGrpSpPr/>
          <p:nvPr/>
        </p:nvGrpSpPr>
        <p:grpSpPr>
          <a:xfrm>
            <a:off x="1114474" y="4797152"/>
            <a:ext cx="6434089" cy="830262"/>
            <a:chOff x="1114474" y="5157788"/>
            <a:chExt cx="6434089" cy="830262"/>
          </a:xfrm>
        </p:grpSpPr>
        <p:sp>
          <p:nvSpPr>
            <p:cNvPr id="59397" name="Rectangle 24"/>
            <p:cNvSpPr>
              <a:spLocks noChangeArrowheads="1"/>
            </p:cNvSpPr>
            <p:nvPr/>
          </p:nvSpPr>
          <p:spPr bwMode="auto">
            <a:xfrm>
              <a:off x="5838825" y="5391150"/>
              <a:ext cx="1709738" cy="381000"/>
            </a:xfrm>
            <a:prstGeom prst="rect">
              <a:avLst/>
            </a:prstGeom>
            <a:noFill/>
            <a:ln w="9525">
              <a:noFill/>
              <a:miter lim="800000"/>
              <a:headEnd/>
              <a:tailEnd/>
            </a:ln>
          </p:spPr>
          <p:txBody>
            <a:bodyPr>
              <a:spAutoFit/>
            </a:bodyPr>
            <a:lstStyle/>
            <a:p>
              <a:pPr>
                <a:lnSpc>
                  <a:spcPct val="75000"/>
                </a:lnSpc>
                <a:defRPr/>
              </a:pPr>
              <a:r>
                <a:rPr lang="fr-FR" b="1" dirty="0">
                  <a:latin typeface="+mn-lt"/>
                </a:rPr>
                <a:t>= 37,8</a:t>
              </a:r>
            </a:p>
          </p:txBody>
        </p:sp>
        <p:grpSp>
          <p:nvGrpSpPr>
            <p:cNvPr id="82948" name="Group 25"/>
            <p:cNvGrpSpPr>
              <a:grpSpLocks/>
            </p:cNvGrpSpPr>
            <p:nvPr/>
          </p:nvGrpSpPr>
          <p:grpSpPr bwMode="auto">
            <a:xfrm>
              <a:off x="5003800" y="5157788"/>
              <a:ext cx="730250" cy="830262"/>
              <a:chOff x="4466" y="1888"/>
              <a:chExt cx="924" cy="523"/>
            </a:xfrm>
          </p:grpSpPr>
          <p:sp>
            <p:nvSpPr>
              <p:cNvPr id="59448" name="Rectangle 26"/>
              <p:cNvSpPr>
                <a:spLocks noChangeArrowheads="1"/>
              </p:cNvSpPr>
              <p:nvPr/>
            </p:nvSpPr>
            <p:spPr bwMode="auto">
              <a:xfrm>
                <a:off x="4466" y="1888"/>
                <a:ext cx="924" cy="523"/>
              </a:xfrm>
              <a:prstGeom prst="rect">
                <a:avLst/>
              </a:prstGeom>
              <a:noFill/>
              <a:ln w="9525">
                <a:noFill/>
                <a:miter lim="800000"/>
                <a:headEnd/>
                <a:tailEnd/>
              </a:ln>
            </p:spPr>
            <p:txBody>
              <a:bodyPr wrap="none">
                <a:spAutoFit/>
              </a:bodyPr>
              <a:lstStyle/>
              <a:p>
                <a:pPr>
                  <a:defRPr/>
                </a:pPr>
                <a:r>
                  <a:rPr lang="fr-FR" b="1" dirty="0">
                    <a:latin typeface="+mn-lt"/>
                  </a:rPr>
                  <a:t>2,27</a:t>
                </a:r>
              </a:p>
              <a:p>
                <a:pPr>
                  <a:defRPr/>
                </a:pPr>
                <a:r>
                  <a:rPr lang="fr-FR" b="1" dirty="0">
                    <a:latin typeface="+mn-lt"/>
                  </a:rPr>
                  <a:t>0,06</a:t>
                </a:r>
              </a:p>
            </p:txBody>
          </p:sp>
          <p:sp>
            <p:nvSpPr>
              <p:cNvPr id="59449" name="Line 27"/>
              <p:cNvSpPr>
                <a:spLocks noChangeShapeType="1"/>
              </p:cNvSpPr>
              <p:nvPr/>
            </p:nvSpPr>
            <p:spPr bwMode="auto">
              <a:xfrm>
                <a:off x="4468" y="2160"/>
                <a:ext cx="908" cy="0"/>
              </a:xfrm>
              <a:prstGeom prst="line">
                <a:avLst/>
              </a:prstGeom>
              <a:noFill/>
              <a:ln w="31750">
                <a:solidFill>
                  <a:schemeClr val="tx1"/>
                </a:solidFill>
                <a:round/>
                <a:headEnd/>
                <a:tailEnd/>
              </a:ln>
            </p:spPr>
            <p:txBody>
              <a:bodyPr/>
              <a:lstStyle/>
              <a:p>
                <a:pPr>
                  <a:defRPr/>
                </a:pPr>
                <a:endParaRPr lang="fr-FR">
                  <a:latin typeface="+mn-lt"/>
                </a:endParaRPr>
              </a:p>
            </p:txBody>
          </p:sp>
        </p:grpSp>
        <p:sp>
          <p:nvSpPr>
            <p:cNvPr id="11" name="ZoneTexte 10"/>
            <p:cNvSpPr txBox="1">
              <a:spLocks noChangeArrowheads="1"/>
            </p:cNvSpPr>
            <p:nvPr/>
          </p:nvSpPr>
          <p:spPr bwMode="auto">
            <a:xfrm>
              <a:off x="1114474" y="5347388"/>
              <a:ext cx="4465638" cy="400110"/>
            </a:xfrm>
            <a:prstGeom prst="rect">
              <a:avLst/>
            </a:prstGeom>
            <a:noFill/>
            <a:ln w="9525">
              <a:noFill/>
              <a:miter lim="800000"/>
              <a:headEnd/>
              <a:tailEnd/>
            </a:ln>
          </p:spPr>
          <p:txBody>
            <a:bodyPr>
              <a:spAutoFit/>
            </a:bodyPr>
            <a:lstStyle/>
            <a:p>
              <a:pPr algn="ctr">
                <a:defRPr/>
              </a:pPr>
              <a:r>
                <a:rPr lang="fr-FR" sz="2000" b="1" dirty="0">
                  <a:latin typeface="+mn-lt"/>
                </a:rPr>
                <a:t>RR des fumeurs &gt;25cg/j  = </a:t>
              </a:r>
            </a:p>
          </p:txBody>
        </p:sp>
      </p:grpSp>
      <p:sp>
        <p:nvSpPr>
          <p:cNvPr id="12" name="ZoneTexte 11"/>
          <p:cNvSpPr txBox="1">
            <a:spLocks noChangeArrowheads="1"/>
          </p:cNvSpPr>
          <p:nvPr/>
        </p:nvSpPr>
        <p:spPr bwMode="auto">
          <a:xfrm>
            <a:off x="1691680" y="5529426"/>
            <a:ext cx="6912767" cy="707886"/>
          </a:xfrm>
          <a:prstGeom prst="rect">
            <a:avLst/>
          </a:prstGeom>
          <a:noFill/>
          <a:ln w="9525">
            <a:noFill/>
            <a:miter lim="800000"/>
            <a:headEnd/>
            <a:tailEnd/>
          </a:ln>
        </p:spPr>
        <p:txBody>
          <a:bodyPr wrap="square">
            <a:spAutoFit/>
          </a:bodyPr>
          <a:lstStyle/>
          <a:p>
            <a:pPr algn="just">
              <a:defRPr/>
            </a:pPr>
            <a:r>
              <a:rPr lang="fr-FR" sz="2000" dirty="0">
                <a:latin typeface="+mn-lt"/>
              </a:rPr>
              <a:t>=&gt; Plus précisément, les </a:t>
            </a:r>
            <a:r>
              <a:rPr lang="fr-FR" sz="2000" b="1" dirty="0">
                <a:latin typeface="+mn-lt"/>
              </a:rPr>
              <a:t>fumeurs&gt;25cg/j</a:t>
            </a:r>
            <a:r>
              <a:rPr lang="fr-FR" sz="2000" dirty="0">
                <a:latin typeface="+mn-lt"/>
              </a:rPr>
              <a:t> ont 37.8 fois plus de risque </a:t>
            </a:r>
            <a:r>
              <a:rPr lang="fr-FR" sz="2000" b="1" dirty="0">
                <a:latin typeface="+mn-lt"/>
              </a:rPr>
              <a:t>que les non fumeurs </a:t>
            </a:r>
            <a:r>
              <a:rPr lang="fr-FR" sz="2000" dirty="0">
                <a:latin typeface="+mn-lt"/>
              </a:rPr>
              <a:t>de développer un cancer du poumon</a:t>
            </a:r>
          </a:p>
        </p:txBody>
      </p:sp>
      <p:sp>
        <p:nvSpPr>
          <p:cNvPr id="13" name="Ellipse 12"/>
          <p:cNvSpPr/>
          <p:nvPr/>
        </p:nvSpPr>
        <p:spPr>
          <a:xfrm>
            <a:off x="5867400" y="2265756"/>
            <a:ext cx="936625" cy="43338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13"/>
          <p:cNvSpPr/>
          <p:nvPr/>
        </p:nvSpPr>
        <p:spPr>
          <a:xfrm>
            <a:off x="5884863" y="3822224"/>
            <a:ext cx="936625" cy="43338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Ellipse 16"/>
          <p:cNvSpPr/>
          <p:nvPr/>
        </p:nvSpPr>
        <p:spPr>
          <a:xfrm>
            <a:off x="6821488" y="3861048"/>
            <a:ext cx="2071687"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31</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179" name="Group 107"/>
          <p:cNvGraphicFramePr>
            <a:graphicFrameLocks noGrp="1"/>
          </p:cNvGraphicFramePr>
          <p:nvPr>
            <p:extLst>
              <p:ext uri="{D42A27DB-BD31-4B8C-83A1-F6EECF244321}">
                <p14:modId xmlns:p14="http://schemas.microsoft.com/office/powerpoint/2010/main" val="118763371"/>
              </p:ext>
            </p:extLst>
          </p:nvPr>
        </p:nvGraphicFramePr>
        <p:xfrm>
          <a:off x="395288" y="1452563"/>
          <a:ext cx="8605836" cy="2876489"/>
        </p:xfrm>
        <a:graphic>
          <a:graphicData uri="http://schemas.openxmlformats.org/drawingml/2006/table">
            <a:tbl>
              <a:tblPr/>
              <a:tblGrid>
                <a:gridCol w="1611066">
                  <a:extLst>
                    <a:ext uri="{9D8B030D-6E8A-4147-A177-3AD203B41FA5}">
                      <a16:colId xmlns:a16="http://schemas.microsoft.com/office/drawing/2014/main" val="20000"/>
                    </a:ext>
                  </a:extLst>
                </a:gridCol>
                <a:gridCol w="1903253">
                  <a:extLst>
                    <a:ext uri="{9D8B030D-6E8A-4147-A177-3AD203B41FA5}">
                      <a16:colId xmlns:a16="http://schemas.microsoft.com/office/drawing/2014/main" val="20001"/>
                    </a:ext>
                  </a:extLst>
                </a:gridCol>
                <a:gridCol w="1376755">
                  <a:extLst>
                    <a:ext uri="{9D8B030D-6E8A-4147-A177-3AD203B41FA5}">
                      <a16:colId xmlns:a16="http://schemas.microsoft.com/office/drawing/2014/main" val="20002"/>
                    </a:ext>
                  </a:extLst>
                </a:gridCol>
                <a:gridCol w="1500193">
                  <a:extLst>
                    <a:ext uri="{9D8B030D-6E8A-4147-A177-3AD203B41FA5}">
                      <a16:colId xmlns:a16="http://schemas.microsoft.com/office/drawing/2014/main" val="20003"/>
                    </a:ext>
                  </a:extLst>
                </a:gridCol>
                <a:gridCol w="2214569">
                  <a:extLst>
                    <a:ext uri="{9D8B030D-6E8A-4147-A177-3AD203B41FA5}">
                      <a16:colId xmlns:a16="http://schemas.microsoft.com/office/drawing/2014/main" val="20004"/>
                    </a:ext>
                  </a:extLst>
                </a:gridCol>
              </a:tblGrid>
              <a:tr h="762068">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Exposition</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(cigarettes/j)</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Personnes-années à risque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Cancers du poumon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Incidence /1000p.a.</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Risque Relatif</a:t>
                      </a:r>
                      <a:endParaRPr kumimoji="0" lang="fr-FR" sz="2000" b="0" i="0" u="none" strike="noStrike" cap="none" normalizeH="0" baseline="0" dirty="0">
                        <a:ln>
                          <a:noFill/>
                        </a:ln>
                        <a:solidFill>
                          <a:schemeClr val="tx1"/>
                        </a:solidFill>
                        <a:effectLst/>
                        <a:latin typeface="Calibri"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8685">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&gt;25</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25.100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2,27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37,8</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15-24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38.900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54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1,39</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23,2</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1-14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38.600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22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0,57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9,5</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9324">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48.800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0.06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Référence : 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extLst>
                  <a:ext uri="{0D108BD9-81ED-4DB2-BD59-A6C34878D82A}">
                    <a16:rowId xmlns:a16="http://schemas.microsoft.com/office/drawing/2014/main" val="10005"/>
                  </a:ext>
                </a:extLst>
              </a:tr>
            </a:tbl>
          </a:graphicData>
        </a:graphic>
      </p:graphicFrame>
      <p:sp>
        <p:nvSpPr>
          <p:cNvPr id="15" name="Ellipse 14"/>
          <p:cNvSpPr/>
          <p:nvPr/>
        </p:nvSpPr>
        <p:spPr>
          <a:xfrm>
            <a:off x="8027988" y="2786231"/>
            <a:ext cx="973137"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Rectangle 17"/>
          <p:cNvSpPr>
            <a:spLocks noChangeArrowheads="1"/>
          </p:cNvSpPr>
          <p:nvPr/>
        </p:nvSpPr>
        <p:spPr bwMode="auto">
          <a:xfrm>
            <a:off x="180975" y="304800"/>
            <a:ext cx="8534400" cy="609600"/>
          </a:xfrm>
          <a:prstGeom prst="rect">
            <a:avLst/>
          </a:prstGeom>
          <a:noFill/>
          <a:ln w="12700">
            <a:solidFill>
              <a:schemeClr val="accent6">
                <a:lumMod val="75000"/>
              </a:schemeClr>
            </a:solidFill>
            <a:miter lim="800000"/>
            <a:headEnd/>
            <a:tailEnd/>
          </a:ln>
        </p:spPr>
        <p:txBody>
          <a:bodyPr anchor="ctr"/>
          <a:lstStyle/>
          <a:p>
            <a:pPr algn="ctr" eaLnBrk="1" hangingPunct="1">
              <a:defRPr/>
            </a:pPr>
            <a:r>
              <a:rPr lang="fr-FR" sz="3200" b="1">
                <a:latin typeface="+mn-lt"/>
              </a:rPr>
              <a:t> Cohorte à plusieurs niveaux d’exposition </a:t>
            </a:r>
          </a:p>
        </p:txBody>
      </p:sp>
      <p:grpSp>
        <p:nvGrpSpPr>
          <p:cNvPr id="3" name="Groupe 2"/>
          <p:cNvGrpSpPr/>
          <p:nvPr/>
        </p:nvGrpSpPr>
        <p:grpSpPr>
          <a:xfrm>
            <a:off x="826442" y="4797152"/>
            <a:ext cx="6722121" cy="830262"/>
            <a:chOff x="826442" y="5157788"/>
            <a:chExt cx="6722121" cy="830262"/>
          </a:xfrm>
        </p:grpSpPr>
        <p:sp>
          <p:nvSpPr>
            <p:cNvPr id="59397" name="Rectangle 24"/>
            <p:cNvSpPr>
              <a:spLocks noChangeArrowheads="1"/>
            </p:cNvSpPr>
            <p:nvPr/>
          </p:nvSpPr>
          <p:spPr bwMode="auto">
            <a:xfrm>
              <a:off x="5838825" y="5391150"/>
              <a:ext cx="1709738" cy="381000"/>
            </a:xfrm>
            <a:prstGeom prst="rect">
              <a:avLst/>
            </a:prstGeom>
            <a:noFill/>
            <a:ln w="9525">
              <a:noFill/>
              <a:miter lim="800000"/>
              <a:headEnd/>
              <a:tailEnd/>
            </a:ln>
          </p:spPr>
          <p:txBody>
            <a:bodyPr>
              <a:spAutoFit/>
            </a:bodyPr>
            <a:lstStyle/>
            <a:p>
              <a:pPr>
                <a:lnSpc>
                  <a:spcPct val="75000"/>
                </a:lnSpc>
                <a:defRPr/>
              </a:pPr>
              <a:r>
                <a:rPr lang="fr-FR" b="1" dirty="0">
                  <a:latin typeface="+mn-lt"/>
                </a:rPr>
                <a:t>= 23,2</a:t>
              </a:r>
            </a:p>
          </p:txBody>
        </p:sp>
        <p:grpSp>
          <p:nvGrpSpPr>
            <p:cNvPr id="82948" name="Group 25"/>
            <p:cNvGrpSpPr>
              <a:grpSpLocks/>
            </p:cNvGrpSpPr>
            <p:nvPr/>
          </p:nvGrpSpPr>
          <p:grpSpPr bwMode="auto">
            <a:xfrm>
              <a:off x="5003800" y="5157788"/>
              <a:ext cx="730250" cy="830262"/>
              <a:chOff x="4466" y="1888"/>
              <a:chExt cx="924" cy="523"/>
            </a:xfrm>
          </p:grpSpPr>
          <p:sp>
            <p:nvSpPr>
              <p:cNvPr id="59448" name="Rectangle 26"/>
              <p:cNvSpPr>
                <a:spLocks noChangeArrowheads="1"/>
              </p:cNvSpPr>
              <p:nvPr/>
            </p:nvSpPr>
            <p:spPr bwMode="auto">
              <a:xfrm>
                <a:off x="4466" y="1888"/>
                <a:ext cx="924" cy="523"/>
              </a:xfrm>
              <a:prstGeom prst="rect">
                <a:avLst/>
              </a:prstGeom>
              <a:noFill/>
              <a:ln w="9525">
                <a:noFill/>
                <a:miter lim="800000"/>
                <a:headEnd/>
                <a:tailEnd/>
              </a:ln>
            </p:spPr>
            <p:txBody>
              <a:bodyPr wrap="none">
                <a:spAutoFit/>
              </a:bodyPr>
              <a:lstStyle/>
              <a:p>
                <a:pPr>
                  <a:defRPr/>
                </a:pPr>
                <a:r>
                  <a:rPr lang="fr-FR" b="1" dirty="0">
                    <a:latin typeface="+mn-lt"/>
                  </a:rPr>
                  <a:t>1,39</a:t>
                </a:r>
              </a:p>
              <a:p>
                <a:pPr>
                  <a:defRPr/>
                </a:pPr>
                <a:r>
                  <a:rPr lang="fr-FR" b="1" dirty="0">
                    <a:latin typeface="+mn-lt"/>
                  </a:rPr>
                  <a:t>0,06</a:t>
                </a:r>
              </a:p>
            </p:txBody>
          </p:sp>
          <p:sp>
            <p:nvSpPr>
              <p:cNvPr id="59449" name="Line 27"/>
              <p:cNvSpPr>
                <a:spLocks noChangeShapeType="1"/>
              </p:cNvSpPr>
              <p:nvPr/>
            </p:nvSpPr>
            <p:spPr bwMode="auto">
              <a:xfrm>
                <a:off x="4468" y="2160"/>
                <a:ext cx="908" cy="0"/>
              </a:xfrm>
              <a:prstGeom prst="line">
                <a:avLst/>
              </a:prstGeom>
              <a:noFill/>
              <a:ln w="31750">
                <a:solidFill>
                  <a:schemeClr val="tx1"/>
                </a:solidFill>
                <a:round/>
                <a:headEnd/>
                <a:tailEnd/>
              </a:ln>
            </p:spPr>
            <p:txBody>
              <a:bodyPr/>
              <a:lstStyle/>
              <a:p>
                <a:pPr>
                  <a:defRPr/>
                </a:pPr>
                <a:endParaRPr lang="fr-FR">
                  <a:latin typeface="+mn-lt"/>
                </a:endParaRPr>
              </a:p>
            </p:txBody>
          </p:sp>
        </p:grpSp>
        <p:sp>
          <p:nvSpPr>
            <p:cNvPr id="11" name="ZoneTexte 10"/>
            <p:cNvSpPr txBox="1">
              <a:spLocks noChangeArrowheads="1"/>
            </p:cNvSpPr>
            <p:nvPr/>
          </p:nvSpPr>
          <p:spPr bwMode="auto">
            <a:xfrm>
              <a:off x="826442" y="5347388"/>
              <a:ext cx="4465638" cy="400110"/>
            </a:xfrm>
            <a:prstGeom prst="rect">
              <a:avLst/>
            </a:prstGeom>
            <a:noFill/>
            <a:ln w="9525">
              <a:noFill/>
              <a:miter lim="800000"/>
              <a:headEnd/>
              <a:tailEnd/>
            </a:ln>
          </p:spPr>
          <p:txBody>
            <a:bodyPr>
              <a:spAutoFit/>
            </a:bodyPr>
            <a:lstStyle/>
            <a:p>
              <a:pPr algn="ctr">
                <a:defRPr/>
              </a:pPr>
              <a:r>
                <a:rPr lang="fr-FR" sz="2000" b="1" dirty="0">
                  <a:latin typeface="+mn-lt"/>
                </a:rPr>
                <a:t>RR des fumeurs (15-24) cg/j = </a:t>
              </a:r>
            </a:p>
          </p:txBody>
        </p:sp>
      </p:grpSp>
      <p:sp>
        <p:nvSpPr>
          <p:cNvPr id="12" name="ZoneTexte 11"/>
          <p:cNvSpPr txBox="1">
            <a:spLocks noChangeArrowheads="1"/>
          </p:cNvSpPr>
          <p:nvPr/>
        </p:nvSpPr>
        <p:spPr bwMode="auto">
          <a:xfrm>
            <a:off x="1691680" y="5529426"/>
            <a:ext cx="6912767" cy="707886"/>
          </a:xfrm>
          <a:prstGeom prst="rect">
            <a:avLst/>
          </a:prstGeom>
          <a:noFill/>
          <a:ln w="9525">
            <a:noFill/>
            <a:miter lim="800000"/>
            <a:headEnd/>
            <a:tailEnd/>
          </a:ln>
        </p:spPr>
        <p:txBody>
          <a:bodyPr wrap="square">
            <a:spAutoFit/>
          </a:bodyPr>
          <a:lstStyle/>
          <a:p>
            <a:pPr algn="just">
              <a:defRPr/>
            </a:pPr>
            <a:r>
              <a:rPr lang="fr-FR" sz="2000" dirty="0">
                <a:latin typeface="+mn-lt"/>
              </a:rPr>
              <a:t>=&gt; Les </a:t>
            </a:r>
            <a:r>
              <a:rPr lang="fr-FR" sz="2000" b="1" dirty="0">
                <a:latin typeface="+mn-lt"/>
              </a:rPr>
              <a:t>fumeurs (15-24) cg/j </a:t>
            </a:r>
            <a:r>
              <a:rPr lang="fr-FR" sz="2000" dirty="0">
                <a:latin typeface="+mn-lt"/>
              </a:rPr>
              <a:t>ont 23.2 fois plus de risque que les </a:t>
            </a:r>
            <a:r>
              <a:rPr lang="fr-FR" sz="2000" b="1" dirty="0">
                <a:latin typeface="+mn-lt"/>
              </a:rPr>
              <a:t>non fumeurs </a:t>
            </a:r>
            <a:r>
              <a:rPr lang="fr-FR" sz="2000" dirty="0">
                <a:latin typeface="+mn-lt"/>
              </a:rPr>
              <a:t>de développer un cancer du poumon</a:t>
            </a:r>
          </a:p>
        </p:txBody>
      </p:sp>
      <p:sp>
        <p:nvSpPr>
          <p:cNvPr id="13" name="Ellipse 12"/>
          <p:cNvSpPr/>
          <p:nvPr/>
        </p:nvSpPr>
        <p:spPr>
          <a:xfrm>
            <a:off x="5867400" y="2779588"/>
            <a:ext cx="936625" cy="43338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13"/>
          <p:cNvSpPr/>
          <p:nvPr/>
        </p:nvSpPr>
        <p:spPr>
          <a:xfrm>
            <a:off x="5884863" y="3822224"/>
            <a:ext cx="936625" cy="43338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Ellipse 16"/>
          <p:cNvSpPr/>
          <p:nvPr/>
        </p:nvSpPr>
        <p:spPr>
          <a:xfrm>
            <a:off x="6821488" y="3861048"/>
            <a:ext cx="2071687"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32</a:t>
            </a:fld>
            <a:endParaRPr lang="fr-FR" altLang="fr-FR"/>
          </a:p>
        </p:txBody>
      </p:sp>
    </p:spTree>
    <p:extLst>
      <p:ext uri="{BB962C8B-B14F-4D97-AF65-F5344CB8AC3E}">
        <p14:creationId xmlns:p14="http://schemas.microsoft.com/office/powerpoint/2010/main" val="27924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179" name="Group 107"/>
          <p:cNvGraphicFramePr>
            <a:graphicFrameLocks noGrp="1"/>
          </p:cNvGraphicFramePr>
          <p:nvPr>
            <p:extLst>
              <p:ext uri="{D42A27DB-BD31-4B8C-83A1-F6EECF244321}">
                <p14:modId xmlns:p14="http://schemas.microsoft.com/office/powerpoint/2010/main" val="118763371"/>
              </p:ext>
            </p:extLst>
          </p:nvPr>
        </p:nvGraphicFramePr>
        <p:xfrm>
          <a:off x="395288" y="1452563"/>
          <a:ext cx="8605836" cy="2876489"/>
        </p:xfrm>
        <a:graphic>
          <a:graphicData uri="http://schemas.openxmlformats.org/drawingml/2006/table">
            <a:tbl>
              <a:tblPr/>
              <a:tblGrid>
                <a:gridCol w="1611066">
                  <a:extLst>
                    <a:ext uri="{9D8B030D-6E8A-4147-A177-3AD203B41FA5}">
                      <a16:colId xmlns:a16="http://schemas.microsoft.com/office/drawing/2014/main" val="20000"/>
                    </a:ext>
                  </a:extLst>
                </a:gridCol>
                <a:gridCol w="1903253">
                  <a:extLst>
                    <a:ext uri="{9D8B030D-6E8A-4147-A177-3AD203B41FA5}">
                      <a16:colId xmlns:a16="http://schemas.microsoft.com/office/drawing/2014/main" val="20001"/>
                    </a:ext>
                  </a:extLst>
                </a:gridCol>
                <a:gridCol w="1376755">
                  <a:extLst>
                    <a:ext uri="{9D8B030D-6E8A-4147-A177-3AD203B41FA5}">
                      <a16:colId xmlns:a16="http://schemas.microsoft.com/office/drawing/2014/main" val="20002"/>
                    </a:ext>
                  </a:extLst>
                </a:gridCol>
                <a:gridCol w="1500193">
                  <a:extLst>
                    <a:ext uri="{9D8B030D-6E8A-4147-A177-3AD203B41FA5}">
                      <a16:colId xmlns:a16="http://schemas.microsoft.com/office/drawing/2014/main" val="20003"/>
                    </a:ext>
                  </a:extLst>
                </a:gridCol>
                <a:gridCol w="2214569">
                  <a:extLst>
                    <a:ext uri="{9D8B030D-6E8A-4147-A177-3AD203B41FA5}">
                      <a16:colId xmlns:a16="http://schemas.microsoft.com/office/drawing/2014/main" val="20004"/>
                    </a:ext>
                  </a:extLst>
                </a:gridCol>
              </a:tblGrid>
              <a:tr h="762068">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Exposition</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(cigarettes/j)</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Personnes-années à risque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Cancers du poumon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Incidence /1000p.a.</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Risque Relatif</a:t>
                      </a:r>
                      <a:endParaRPr kumimoji="0" lang="fr-FR" sz="2000" b="0" i="0" u="none" strike="noStrike" cap="none" normalizeH="0" baseline="0" dirty="0">
                        <a:ln>
                          <a:noFill/>
                        </a:ln>
                        <a:solidFill>
                          <a:schemeClr val="tx1"/>
                        </a:solidFill>
                        <a:effectLst/>
                        <a:latin typeface="Calibri"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8685">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&gt;25</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25.100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2,27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37,8</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15-24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38.900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54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1,39</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23,2</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1-14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38.600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22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0,57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9,5</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9324">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48.800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0.06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Référence : 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extLst>
                  <a:ext uri="{0D108BD9-81ED-4DB2-BD59-A6C34878D82A}">
                    <a16:rowId xmlns:a16="http://schemas.microsoft.com/office/drawing/2014/main" val="10005"/>
                  </a:ext>
                </a:extLst>
              </a:tr>
            </a:tbl>
          </a:graphicData>
        </a:graphic>
      </p:graphicFrame>
      <p:sp>
        <p:nvSpPr>
          <p:cNvPr id="15" name="Ellipse 14"/>
          <p:cNvSpPr/>
          <p:nvPr/>
        </p:nvSpPr>
        <p:spPr>
          <a:xfrm>
            <a:off x="8046460" y="3297643"/>
            <a:ext cx="973137"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Rectangle 17"/>
          <p:cNvSpPr>
            <a:spLocks noChangeArrowheads="1"/>
          </p:cNvSpPr>
          <p:nvPr/>
        </p:nvSpPr>
        <p:spPr bwMode="auto">
          <a:xfrm>
            <a:off x="180975" y="304800"/>
            <a:ext cx="8534400" cy="609600"/>
          </a:xfrm>
          <a:prstGeom prst="rect">
            <a:avLst/>
          </a:prstGeom>
          <a:noFill/>
          <a:ln w="12700">
            <a:solidFill>
              <a:schemeClr val="accent6">
                <a:lumMod val="75000"/>
              </a:schemeClr>
            </a:solidFill>
            <a:miter lim="800000"/>
            <a:headEnd/>
            <a:tailEnd/>
          </a:ln>
        </p:spPr>
        <p:txBody>
          <a:bodyPr anchor="ctr"/>
          <a:lstStyle/>
          <a:p>
            <a:pPr algn="ctr" eaLnBrk="1" hangingPunct="1">
              <a:defRPr/>
            </a:pPr>
            <a:r>
              <a:rPr lang="fr-FR" sz="3200" b="1">
                <a:latin typeface="+mn-lt"/>
              </a:rPr>
              <a:t> Cohorte à plusieurs niveaux d’exposition </a:t>
            </a:r>
          </a:p>
        </p:txBody>
      </p:sp>
      <p:grpSp>
        <p:nvGrpSpPr>
          <p:cNvPr id="3" name="Groupe 2"/>
          <p:cNvGrpSpPr/>
          <p:nvPr/>
        </p:nvGrpSpPr>
        <p:grpSpPr>
          <a:xfrm>
            <a:off x="970458" y="4797152"/>
            <a:ext cx="6578105" cy="830262"/>
            <a:chOff x="970458" y="5157788"/>
            <a:chExt cx="6578105" cy="830262"/>
          </a:xfrm>
        </p:grpSpPr>
        <p:sp>
          <p:nvSpPr>
            <p:cNvPr id="59397" name="Rectangle 24"/>
            <p:cNvSpPr>
              <a:spLocks noChangeArrowheads="1"/>
            </p:cNvSpPr>
            <p:nvPr/>
          </p:nvSpPr>
          <p:spPr bwMode="auto">
            <a:xfrm>
              <a:off x="5838825" y="5391150"/>
              <a:ext cx="1709738" cy="381000"/>
            </a:xfrm>
            <a:prstGeom prst="rect">
              <a:avLst/>
            </a:prstGeom>
            <a:noFill/>
            <a:ln w="9525">
              <a:noFill/>
              <a:miter lim="800000"/>
              <a:headEnd/>
              <a:tailEnd/>
            </a:ln>
          </p:spPr>
          <p:txBody>
            <a:bodyPr>
              <a:spAutoFit/>
            </a:bodyPr>
            <a:lstStyle/>
            <a:p>
              <a:pPr>
                <a:lnSpc>
                  <a:spcPct val="75000"/>
                </a:lnSpc>
                <a:defRPr/>
              </a:pPr>
              <a:r>
                <a:rPr lang="fr-FR" b="1" dirty="0">
                  <a:latin typeface="+mn-lt"/>
                </a:rPr>
                <a:t>= 9,5</a:t>
              </a:r>
            </a:p>
          </p:txBody>
        </p:sp>
        <p:grpSp>
          <p:nvGrpSpPr>
            <p:cNvPr id="82948" name="Group 25"/>
            <p:cNvGrpSpPr>
              <a:grpSpLocks/>
            </p:cNvGrpSpPr>
            <p:nvPr/>
          </p:nvGrpSpPr>
          <p:grpSpPr bwMode="auto">
            <a:xfrm>
              <a:off x="5003800" y="5157788"/>
              <a:ext cx="730250" cy="830262"/>
              <a:chOff x="4466" y="1888"/>
              <a:chExt cx="924" cy="523"/>
            </a:xfrm>
          </p:grpSpPr>
          <p:sp>
            <p:nvSpPr>
              <p:cNvPr id="59448" name="Rectangle 26"/>
              <p:cNvSpPr>
                <a:spLocks noChangeArrowheads="1"/>
              </p:cNvSpPr>
              <p:nvPr/>
            </p:nvSpPr>
            <p:spPr bwMode="auto">
              <a:xfrm>
                <a:off x="4466" y="1888"/>
                <a:ext cx="924" cy="523"/>
              </a:xfrm>
              <a:prstGeom prst="rect">
                <a:avLst/>
              </a:prstGeom>
              <a:noFill/>
              <a:ln w="9525">
                <a:noFill/>
                <a:miter lim="800000"/>
                <a:headEnd/>
                <a:tailEnd/>
              </a:ln>
            </p:spPr>
            <p:txBody>
              <a:bodyPr wrap="none">
                <a:spAutoFit/>
              </a:bodyPr>
              <a:lstStyle/>
              <a:p>
                <a:pPr>
                  <a:defRPr/>
                </a:pPr>
                <a:r>
                  <a:rPr lang="fr-FR" b="1" dirty="0">
                    <a:latin typeface="+mn-lt"/>
                  </a:rPr>
                  <a:t>0,57</a:t>
                </a:r>
              </a:p>
              <a:p>
                <a:pPr>
                  <a:defRPr/>
                </a:pPr>
                <a:r>
                  <a:rPr lang="fr-FR" b="1" dirty="0">
                    <a:latin typeface="+mn-lt"/>
                  </a:rPr>
                  <a:t>0,06</a:t>
                </a:r>
              </a:p>
            </p:txBody>
          </p:sp>
          <p:sp>
            <p:nvSpPr>
              <p:cNvPr id="59449" name="Line 27"/>
              <p:cNvSpPr>
                <a:spLocks noChangeShapeType="1"/>
              </p:cNvSpPr>
              <p:nvPr/>
            </p:nvSpPr>
            <p:spPr bwMode="auto">
              <a:xfrm>
                <a:off x="4468" y="2160"/>
                <a:ext cx="908" cy="0"/>
              </a:xfrm>
              <a:prstGeom prst="line">
                <a:avLst/>
              </a:prstGeom>
              <a:noFill/>
              <a:ln w="31750">
                <a:solidFill>
                  <a:schemeClr val="tx1"/>
                </a:solidFill>
                <a:round/>
                <a:headEnd/>
                <a:tailEnd/>
              </a:ln>
            </p:spPr>
            <p:txBody>
              <a:bodyPr/>
              <a:lstStyle/>
              <a:p>
                <a:pPr>
                  <a:defRPr/>
                </a:pPr>
                <a:endParaRPr lang="fr-FR">
                  <a:latin typeface="+mn-lt"/>
                </a:endParaRPr>
              </a:p>
            </p:txBody>
          </p:sp>
        </p:grpSp>
        <p:sp>
          <p:nvSpPr>
            <p:cNvPr id="11" name="ZoneTexte 10"/>
            <p:cNvSpPr txBox="1">
              <a:spLocks noChangeArrowheads="1"/>
            </p:cNvSpPr>
            <p:nvPr/>
          </p:nvSpPr>
          <p:spPr bwMode="auto">
            <a:xfrm>
              <a:off x="970458" y="5375096"/>
              <a:ext cx="4465638" cy="400110"/>
            </a:xfrm>
            <a:prstGeom prst="rect">
              <a:avLst/>
            </a:prstGeom>
            <a:noFill/>
            <a:ln w="9525">
              <a:noFill/>
              <a:miter lim="800000"/>
              <a:headEnd/>
              <a:tailEnd/>
            </a:ln>
          </p:spPr>
          <p:txBody>
            <a:bodyPr>
              <a:spAutoFit/>
            </a:bodyPr>
            <a:lstStyle/>
            <a:p>
              <a:pPr algn="ctr">
                <a:defRPr/>
              </a:pPr>
              <a:r>
                <a:rPr lang="fr-FR" sz="2000" b="1" dirty="0">
                  <a:latin typeface="+mn-lt"/>
                </a:rPr>
                <a:t>RR des fumeurs (1-14) cg/j = </a:t>
              </a:r>
            </a:p>
          </p:txBody>
        </p:sp>
      </p:grpSp>
      <p:sp>
        <p:nvSpPr>
          <p:cNvPr id="12" name="ZoneTexte 11"/>
          <p:cNvSpPr txBox="1">
            <a:spLocks noChangeArrowheads="1"/>
          </p:cNvSpPr>
          <p:nvPr/>
        </p:nvSpPr>
        <p:spPr bwMode="auto">
          <a:xfrm>
            <a:off x="1691680" y="5529426"/>
            <a:ext cx="6912767" cy="707886"/>
          </a:xfrm>
          <a:prstGeom prst="rect">
            <a:avLst/>
          </a:prstGeom>
          <a:noFill/>
          <a:ln w="9525">
            <a:noFill/>
            <a:miter lim="800000"/>
            <a:headEnd/>
            <a:tailEnd/>
          </a:ln>
        </p:spPr>
        <p:txBody>
          <a:bodyPr wrap="square">
            <a:spAutoFit/>
          </a:bodyPr>
          <a:lstStyle/>
          <a:p>
            <a:pPr algn="just">
              <a:defRPr/>
            </a:pPr>
            <a:r>
              <a:rPr lang="fr-FR" sz="2000" dirty="0">
                <a:latin typeface="+mn-lt"/>
              </a:rPr>
              <a:t>=&gt; Les </a:t>
            </a:r>
            <a:r>
              <a:rPr lang="fr-FR" sz="2000" b="1" dirty="0">
                <a:latin typeface="+mn-lt"/>
              </a:rPr>
              <a:t>fumeurs (1-14) cg/j </a:t>
            </a:r>
            <a:r>
              <a:rPr lang="fr-FR" sz="2000" dirty="0">
                <a:latin typeface="+mn-lt"/>
              </a:rPr>
              <a:t>ont 9.5 fois plus de risque que les </a:t>
            </a:r>
            <a:r>
              <a:rPr lang="fr-FR" sz="2000" b="1" dirty="0">
                <a:latin typeface="+mn-lt"/>
              </a:rPr>
              <a:t>non fumeurs</a:t>
            </a:r>
            <a:r>
              <a:rPr lang="fr-FR" sz="2000" dirty="0">
                <a:latin typeface="+mn-lt"/>
              </a:rPr>
              <a:t> de développer un cancer du poumon</a:t>
            </a:r>
          </a:p>
        </p:txBody>
      </p:sp>
      <p:sp>
        <p:nvSpPr>
          <p:cNvPr id="13" name="Ellipse 12"/>
          <p:cNvSpPr/>
          <p:nvPr/>
        </p:nvSpPr>
        <p:spPr>
          <a:xfrm>
            <a:off x="5867400" y="3283644"/>
            <a:ext cx="936625" cy="43338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13"/>
          <p:cNvSpPr/>
          <p:nvPr/>
        </p:nvSpPr>
        <p:spPr>
          <a:xfrm>
            <a:off x="5884863" y="3822224"/>
            <a:ext cx="936625" cy="43338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Ellipse 16"/>
          <p:cNvSpPr/>
          <p:nvPr/>
        </p:nvSpPr>
        <p:spPr>
          <a:xfrm>
            <a:off x="6821488" y="3861048"/>
            <a:ext cx="2071687"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33</a:t>
            </a:fld>
            <a:endParaRPr lang="fr-FR" altLang="fr-FR"/>
          </a:p>
        </p:txBody>
      </p:sp>
      <p:pic>
        <p:nvPicPr>
          <p:cNvPr id="2" name="Son enregistré">
            <a:hlinkClick r:id="" action="ppaction://media"/>
            <a:extLst>
              <a:ext uri="{FF2B5EF4-FFF2-40B4-BE49-F238E27FC236}">
                <a16:creationId xmlns:a16="http://schemas.microsoft.com/office/drawing/2014/main" id="{100BD3F8-66DC-46B3-884D-8DD7569F27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565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87" name="Picture 28" descr="C:\Documents and Settings\occellipa\Mes documents\Mes images\Important.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44450"/>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739716" y="1690062"/>
            <a:ext cx="7947084" cy="4154984"/>
          </a:xfrm>
          <a:prstGeom prst="rect">
            <a:avLst/>
          </a:prstGeom>
          <a:solidFill>
            <a:schemeClr val="bg1"/>
          </a:solidFill>
          <a:ln>
            <a:solidFill>
              <a:schemeClr val="accent1"/>
            </a:solidFill>
          </a:ln>
        </p:spPr>
        <p:txBody>
          <a:bodyPr wrap="square">
            <a:spAutoFit/>
          </a:bodyPr>
          <a:lstStyle/>
          <a:p>
            <a:pPr>
              <a:defRPr/>
            </a:pPr>
            <a:endParaRPr lang="fr-FR" b="1" dirty="0">
              <a:solidFill>
                <a:schemeClr val="dk1"/>
              </a:solidFill>
              <a:latin typeface="+mn-lt"/>
            </a:endParaRPr>
          </a:p>
          <a:p>
            <a:pPr>
              <a:defRPr/>
            </a:pPr>
            <a:r>
              <a:rPr lang="fr-FR" b="1" dirty="0">
                <a:solidFill>
                  <a:schemeClr val="dk1"/>
                </a:solidFill>
                <a:latin typeface="+mn-lt"/>
              </a:rPr>
              <a:t>Force de l’association entre FDR et CJ</a:t>
            </a:r>
          </a:p>
          <a:p>
            <a:pPr marL="177800">
              <a:buFont typeface="Arial" pitchFamily="34" charset="0"/>
              <a:buChar char="•"/>
              <a:defRPr/>
            </a:pPr>
            <a:r>
              <a:rPr lang="fr-FR" dirty="0">
                <a:solidFill>
                  <a:schemeClr val="dk1"/>
                </a:solidFill>
                <a:latin typeface="+mn-lt"/>
              </a:rPr>
              <a:t>Risque relatif (RR) ou </a:t>
            </a:r>
            <a:r>
              <a:rPr lang="fr-FR" dirty="0" err="1">
                <a:solidFill>
                  <a:schemeClr val="dk1"/>
                </a:solidFill>
                <a:latin typeface="+mn-lt"/>
              </a:rPr>
              <a:t>Odds</a:t>
            </a:r>
            <a:r>
              <a:rPr lang="fr-FR" dirty="0">
                <a:solidFill>
                  <a:schemeClr val="dk1"/>
                </a:solidFill>
                <a:latin typeface="+mn-lt"/>
              </a:rPr>
              <a:t> Ratio (OR) (CJ binaire)</a:t>
            </a:r>
          </a:p>
          <a:p>
            <a:pPr marL="177800">
              <a:buFont typeface="Arial" pitchFamily="34" charset="0"/>
              <a:buChar char="•"/>
              <a:defRPr/>
            </a:pPr>
            <a:r>
              <a:rPr lang="fr-FR" dirty="0">
                <a:solidFill>
                  <a:schemeClr val="dk1"/>
                </a:solidFill>
                <a:latin typeface="+mn-lt"/>
              </a:rPr>
              <a:t>Hazard Ratio (HR) (CJ dépendant du temps)</a:t>
            </a:r>
          </a:p>
          <a:p>
            <a:pPr marL="177800">
              <a:buFont typeface="Arial" pitchFamily="34" charset="0"/>
              <a:buChar char="•"/>
              <a:defRPr/>
            </a:pPr>
            <a:r>
              <a:rPr lang="el-GR" dirty="0">
                <a:solidFill>
                  <a:schemeClr val="dk1"/>
                </a:solidFill>
                <a:latin typeface="+mn-lt"/>
              </a:rPr>
              <a:t>β</a:t>
            </a:r>
            <a:r>
              <a:rPr lang="fr-FR" dirty="0">
                <a:solidFill>
                  <a:schemeClr val="dk1"/>
                </a:solidFill>
                <a:latin typeface="+mn-lt"/>
              </a:rPr>
              <a:t> coefficient (CJ continu)</a:t>
            </a:r>
          </a:p>
          <a:p>
            <a:pPr marL="177800">
              <a:buFont typeface="Arial" pitchFamily="34" charset="0"/>
              <a:buChar char="•"/>
              <a:defRPr/>
            </a:pPr>
            <a:endParaRPr lang="fr-FR" b="1" dirty="0">
              <a:solidFill>
                <a:schemeClr val="dk1"/>
              </a:solidFill>
              <a:latin typeface="+mn-lt"/>
            </a:endParaRPr>
          </a:p>
          <a:p>
            <a:pPr>
              <a:defRPr/>
            </a:pPr>
            <a:r>
              <a:rPr lang="fr-FR" b="1" dirty="0">
                <a:solidFill>
                  <a:schemeClr val="dk1"/>
                </a:solidFill>
                <a:latin typeface="+mn-lt"/>
              </a:rPr>
              <a:t>Probabilité d’association seulement attribuable au hasard: </a:t>
            </a:r>
          </a:p>
          <a:p>
            <a:pPr marL="177800">
              <a:buFont typeface="Arial" pitchFamily="34" charset="0"/>
              <a:buChar char="•"/>
              <a:defRPr/>
            </a:pPr>
            <a:r>
              <a:rPr lang="fr-FR" dirty="0">
                <a:solidFill>
                  <a:schemeClr val="dk1"/>
                </a:solidFill>
                <a:latin typeface="+mn-lt"/>
              </a:rPr>
              <a:t>Intervalle de confiance à 95% (</a:t>
            </a:r>
            <a:r>
              <a:rPr lang="fr-FR" dirty="0" smtClean="0">
                <a:solidFill>
                  <a:schemeClr val="dk1"/>
                </a:solidFill>
                <a:latin typeface="+mn-lt"/>
              </a:rPr>
              <a:t>IC </a:t>
            </a:r>
            <a:r>
              <a:rPr lang="fr-FR" dirty="0">
                <a:solidFill>
                  <a:schemeClr val="dk1"/>
                </a:solidFill>
                <a:latin typeface="+mn-lt"/>
              </a:rPr>
              <a:t>95%) </a:t>
            </a:r>
          </a:p>
          <a:p>
            <a:pPr marL="177800">
              <a:buFont typeface="Arial" pitchFamily="34" charset="0"/>
              <a:buChar char="•"/>
              <a:defRPr/>
            </a:pPr>
            <a:r>
              <a:rPr lang="fr-FR" dirty="0">
                <a:solidFill>
                  <a:schemeClr val="dk1"/>
                </a:solidFill>
                <a:latin typeface="+mn-lt"/>
              </a:rPr>
              <a:t>Valeur du «p» (exposition binaire : </a:t>
            </a:r>
            <a:r>
              <a:rPr lang="fr-FR" dirty="0" err="1">
                <a:solidFill>
                  <a:schemeClr val="dk1"/>
                </a:solidFill>
                <a:latin typeface="+mn-lt"/>
              </a:rPr>
              <a:t>exp</a:t>
            </a:r>
            <a:r>
              <a:rPr lang="fr-FR" dirty="0">
                <a:solidFill>
                  <a:schemeClr val="dk1"/>
                </a:solidFill>
                <a:latin typeface="+mn-lt"/>
              </a:rPr>
              <a:t>/non </a:t>
            </a:r>
            <a:r>
              <a:rPr lang="fr-FR" dirty="0" err="1">
                <a:solidFill>
                  <a:schemeClr val="dk1"/>
                </a:solidFill>
                <a:latin typeface="+mn-lt"/>
              </a:rPr>
              <a:t>exp</a:t>
            </a:r>
            <a:r>
              <a:rPr lang="fr-FR" dirty="0">
                <a:solidFill>
                  <a:schemeClr val="dk1"/>
                </a:solidFill>
                <a:latin typeface="+mn-lt"/>
              </a:rPr>
              <a:t>)</a:t>
            </a:r>
          </a:p>
          <a:p>
            <a:pPr marL="177800">
              <a:buFont typeface="Arial" pitchFamily="34" charset="0"/>
              <a:buChar char="•"/>
              <a:defRPr/>
            </a:pPr>
            <a:r>
              <a:rPr lang="fr-FR" dirty="0">
                <a:solidFill>
                  <a:schemeClr val="dk1"/>
                </a:solidFill>
                <a:latin typeface="+mn-lt"/>
              </a:rPr>
              <a:t>Valeur du « p tendance » (plusieurs niveaux d’exposition)</a:t>
            </a:r>
          </a:p>
          <a:p>
            <a:pPr marL="177800">
              <a:buFont typeface="Arial" pitchFamily="34" charset="0"/>
              <a:buChar char="•"/>
              <a:defRPr/>
            </a:pPr>
            <a:endParaRPr lang="fr-FR" b="1" dirty="0">
              <a:solidFill>
                <a:schemeClr val="dk1"/>
              </a:solidFill>
              <a:latin typeface="+mn-lt"/>
            </a:endParaRPr>
          </a:p>
        </p:txBody>
      </p:sp>
      <p:sp>
        <p:nvSpPr>
          <p:cNvPr id="6" name="Espace réservé du numéro de diapositive 5"/>
          <p:cNvSpPr>
            <a:spLocks noGrp="1"/>
          </p:cNvSpPr>
          <p:nvPr>
            <p:ph type="sldNum" sz="quarter" idx="12"/>
          </p:nvPr>
        </p:nvSpPr>
        <p:spPr/>
        <p:txBody>
          <a:bodyPr/>
          <a:lstStyle/>
          <a:p>
            <a:pPr>
              <a:defRPr/>
            </a:pPr>
            <a:fld id="{CBAA5B79-964A-4FBC-ABBD-1DB548FEBF53}" type="slidenum">
              <a:rPr lang="fr-FR" altLang="fr-FR" smtClean="0"/>
              <a:pPr>
                <a:defRPr/>
              </a:pPr>
              <a:t>34</a:t>
            </a:fld>
            <a:endParaRPr lang="fr-FR" altLang="fr-FR"/>
          </a:p>
        </p:txBody>
      </p:sp>
      <p:sp>
        <p:nvSpPr>
          <p:cNvPr id="8" name="Organigramme : Bande perforée 7">
            <a:extLst>
              <a:ext uri="{FF2B5EF4-FFF2-40B4-BE49-F238E27FC236}">
                <a16:creationId xmlns:a16="http://schemas.microsoft.com/office/drawing/2014/main" id="{64EE4A68-53F5-4309-A15E-73CD5F345446}"/>
              </a:ext>
            </a:extLst>
          </p:cNvPr>
          <p:cNvSpPr/>
          <p:nvPr/>
        </p:nvSpPr>
        <p:spPr>
          <a:xfrm>
            <a:off x="11297" y="684633"/>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Résultats</a:t>
            </a:r>
          </a:p>
        </p:txBody>
      </p:sp>
      <p:sp>
        <p:nvSpPr>
          <p:cNvPr id="9" name="Titre 1">
            <a:extLst>
              <a:ext uri="{FF2B5EF4-FFF2-40B4-BE49-F238E27FC236}">
                <a16:creationId xmlns:a16="http://schemas.microsoft.com/office/drawing/2014/main" id="{663E4F07-3BA2-4A33-BF17-990159DB95E4}"/>
              </a:ext>
            </a:extLst>
          </p:cNvPr>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pic>
        <p:nvPicPr>
          <p:cNvPr id="2" name="Son enregistré">
            <a:hlinkClick r:id="" action="ppaction://media"/>
            <a:extLst>
              <a:ext uri="{FF2B5EF4-FFF2-40B4-BE49-F238E27FC236}">
                <a16:creationId xmlns:a16="http://schemas.microsoft.com/office/drawing/2014/main" id="{8145A9BB-3F45-4F51-9061-A84CB9F38B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709680013"/>
      </p:ext>
    </p:extLst>
  </p:cSld>
  <p:clrMapOvr>
    <a:masterClrMapping/>
  </p:clrMapOvr>
  <p:transition spd="slow" advTm="3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CBAA5B79-964A-4FBC-ABBD-1DB548FEBF53}" type="slidenum">
              <a:rPr lang="fr-FR" altLang="fr-FR" smtClean="0"/>
              <a:pPr>
                <a:defRPr/>
              </a:pPr>
              <a:t>35</a:t>
            </a:fld>
            <a:endParaRPr lang="fr-FR" altLang="fr-FR" dirty="0"/>
          </a:p>
        </p:txBody>
      </p:sp>
      <p:pic>
        <p:nvPicPr>
          <p:cNvPr id="3" name="Picture 28" descr="C:\Documents and Settings\occellipa\Mes documents\Mes images\Important.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44450"/>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1">
            <a:extLst>
              <a:ext uri="{FF2B5EF4-FFF2-40B4-BE49-F238E27FC236}">
                <a16:creationId xmlns:a16="http://schemas.microsoft.com/office/drawing/2014/main" id="{663E4F07-3BA2-4A33-BF17-990159DB95E4}"/>
              </a:ext>
            </a:extLst>
          </p:cNvPr>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smtClean="0"/>
              <a:t>Définition</a:t>
            </a:r>
            <a:endParaRPr lang="fr-FR" sz="2800" b="1" dirty="0"/>
          </a:p>
        </p:txBody>
      </p:sp>
      <p:sp>
        <p:nvSpPr>
          <p:cNvPr id="5" name="ZoneTexte 4"/>
          <p:cNvSpPr txBox="1"/>
          <p:nvPr/>
        </p:nvSpPr>
        <p:spPr>
          <a:xfrm>
            <a:off x="323528" y="1070839"/>
            <a:ext cx="8820472" cy="5632311"/>
          </a:xfrm>
          <a:prstGeom prst="rect">
            <a:avLst/>
          </a:prstGeom>
          <a:solidFill>
            <a:schemeClr val="bg1"/>
          </a:solidFill>
          <a:ln>
            <a:solidFill>
              <a:schemeClr val="accent1"/>
            </a:solidFill>
          </a:ln>
        </p:spPr>
        <p:txBody>
          <a:bodyPr wrap="square">
            <a:spAutoFit/>
          </a:bodyPr>
          <a:lstStyle/>
          <a:p>
            <a:pPr>
              <a:defRPr/>
            </a:pPr>
            <a:r>
              <a:rPr lang="fr-FR" b="1" dirty="0" smtClean="0">
                <a:solidFill>
                  <a:srgbClr val="FF0000"/>
                </a:solidFill>
                <a:latin typeface="+mn-lt"/>
              </a:rPr>
              <a:t>Intervalle de confiance à 95%</a:t>
            </a:r>
          </a:p>
          <a:p>
            <a:pPr>
              <a:defRPr/>
            </a:pPr>
            <a:r>
              <a:rPr lang="fr-FR" b="1" dirty="0">
                <a:solidFill>
                  <a:schemeClr val="dk1"/>
                </a:solidFill>
                <a:latin typeface="+mn-lt"/>
              </a:rPr>
              <a:t>	</a:t>
            </a:r>
            <a:r>
              <a:rPr lang="fr-FR" dirty="0" smtClean="0">
                <a:solidFill>
                  <a:schemeClr val="dk1"/>
                </a:solidFill>
                <a:latin typeface="+mn-lt"/>
              </a:rPr>
              <a:t>- On cherche à déterminer une valeur (OR, RR, moyenne par ex) dont nous n’avons pas la valeur réelle mais uniquement une estimation à partir d’un </a:t>
            </a:r>
            <a:r>
              <a:rPr lang="fr-FR" b="1" dirty="0" smtClean="0">
                <a:solidFill>
                  <a:schemeClr val="dk1"/>
                </a:solidFill>
                <a:latin typeface="+mn-lt"/>
              </a:rPr>
              <a:t>échantillon</a:t>
            </a:r>
            <a:r>
              <a:rPr lang="fr-FR" dirty="0" smtClean="0">
                <a:solidFill>
                  <a:schemeClr val="dk1"/>
                </a:solidFill>
                <a:latin typeface="+mn-lt"/>
              </a:rPr>
              <a:t>. On associe à cette valeur estimée un intervalle de confiance représentant la précision de notre </a:t>
            </a:r>
            <a:r>
              <a:rPr lang="fr-FR" b="1" dirty="0" smtClean="0">
                <a:solidFill>
                  <a:schemeClr val="dk1"/>
                </a:solidFill>
                <a:latin typeface="+mn-lt"/>
              </a:rPr>
              <a:t>estimation</a:t>
            </a:r>
            <a:r>
              <a:rPr lang="fr-FR" dirty="0" smtClean="0">
                <a:solidFill>
                  <a:schemeClr val="dk1"/>
                </a:solidFill>
                <a:latin typeface="+mn-lt"/>
              </a:rPr>
              <a:t>.</a:t>
            </a:r>
          </a:p>
          <a:p>
            <a:pPr>
              <a:defRPr/>
            </a:pPr>
            <a:r>
              <a:rPr lang="fr-FR" dirty="0" smtClean="0">
                <a:solidFill>
                  <a:schemeClr val="dk1"/>
                </a:solidFill>
                <a:latin typeface="+mn-lt"/>
              </a:rPr>
              <a:t>	- </a:t>
            </a:r>
            <a:r>
              <a:rPr lang="fr-FR" dirty="0">
                <a:solidFill>
                  <a:schemeClr val="dk1"/>
                </a:solidFill>
                <a:latin typeface="+mn-lt"/>
              </a:rPr>
              <a:t>Très souvent, le </a:t>
            </a:r>
            <a:r>
              <a:rPr lang="fr-FR" b="1" dirty="0">
                <a:solidFill>
                  <a:schemeClr val="dk1"/>
                </a:solidFill>
                <a:latin typeface="+mn-lt"/>
              </a:rPr>
              <a:t>niveau de confiance de 95% </a:t>
            </a:r>
            <a:r>
              <a:rPr lang="fr-FR" dirty="0">
                <a:solidFill>
                  <a:schemeClr val="dk1"/>
                </a:solidFill>
                <a:latin typeface="+mn-lt"/>
              </a:rPr>
              <a:t>ou 99% est utilisé comme probabilité.</a:t>
            </a:r>
            <a:endParaRPr lang="fr-FR" dirty="0" smtClean="0">
              <a:solidFill>
                <a:schemeClr val="dk1"/>
              </a:solidFill>
              <a:latin typeface="+mn-lt"/>
            </a:endParaRPr>
          </a:p>
          <a:p>
            <a:pPr>
              <a:defRPr/>
            </a:pPr>
            <a:r>
              <a:rPr lang="fr-FR" dirty="0">
                <a:solidFill>
                  <a:schemeClr val="dk1"/>
                </a:solidFill>
                <a:latin typeface="+mn-lt"/>
              </a:rPr>
              <a:t>	</a:t>
            </a:r>
            <a:r>
              <a:rPr lang="fr-FR" dirty="0">
                <a:solidFill>
                  <a:schemeClr val="dk1"/>
                </a:solidFill>
                <a:latin typeface="+mn-lt"/>
              </a:rPr>
              <a:t>- </a:t>
            </a:r>
            <a:r>
              <a:rPr lang="fr-FR" b="1" dirty="0">
                <a:solidFill>
                  <a:schemeClr val="dk1"/>
                </a:solidFill>
                <a:latin typeface="+mn-lt"/>
              </a:rPr>
              <a:t>L'intervalle de confiance (IC) à 95 % </a:t>
            </a:r>
            <a:r>
              <a:rPr lang="fr-FR" dirty="0">
                <a:solidFill>
                  <a:schemeClr val="dk1"/>
                </a:solidFill>
                <a:latin typeface="+mn-lt"/>
              </a:rPr>
              <a:t>est un intervalle calculé à partir d'un échantillon de données provenant d'une séquence infinie, dont 95 % comprennent le paramètre de population</a:t>
            </a:r>
            <a:r>
              <a:rPr lang="fr-FR" dirty="0" smtClean="0">
                <a:solidFill>
                  <a:schemeClr val="dk1"/>
                </a:solidFill>
                <a:latin typeface="+mn-lt"/>
              </a:rPr>
              <a:t>. On peut </a:t>
            </a:r>
            <a:r>
              <a:rPr lang="fr-FR" b="1" dirty="0" smtClean="0">
                <a:solidFill>
                  <a:schemeClr val="dk1"/>
                </a:solidFill>
                <a:latin typeface="+mn-lt"/>
              </a:rPr>
              <a:t>être sur à </a:t>
            </a:r>
            <a:r>
              <a:rPr lang="fr-FR" b="1" dirty="0">
                <a:solidFill>
                  <a:schemeClr val="dk1"/>
                </a:solidFill>
                <a:latin typeface="+mn-lt"/>
              </a:rPr>
              <a:t>95 % </a:t>
            </a:r>
            <a:r>
              <a:rPr lang="fr-FR" b="1" dirty="0" smtClean="0">
                <a:solidFill>
                  <a:schemeClr val="dk1"/>
                </a:solidFill>
                <a:latin typeface="+mn-lt"/>
              </a:rPr>
              <a:t>que la </a:t>
            </a:r>
            <a:r>
              <a:rPr lang="fr-FR" b="1" dirty="0">
                <a:solidFill>
                  <a:schemeClr val="dk1"/>
                </a:solidFill>
                <a:latin typeface="+mn-lt"/>
              </a:rPr>
              <a:t>vraie valeur du paramètre </a:t>
            </a:r>
            <a:r>
              <a:rPr lang="fr-FR" b="1" dirty="0" smtClean="0">
                <a:solidFill>
                  <a:schemeClr val="dk1"/>
                </a:solidFill>
                <a:latin typeface="+mn-lt"/>
              </a:rPr>
              <a:t>inconnu est comprise entre les borne de cet intervalle</a:t>
            </a:r>
            <a:r>
              <a:rPr lang="fr-FR" dirty="0" smtClean="0">
                <a:solidFill>
                  <a:schemeClr val="dk1"/>
                </a:solidFill>
                <a:latin typeface="+mn-lt"/>
              </a:rPr>
              <a:t>.</a:t>
            </a:r>
          </a:p>
          <a:p>
            <a:pPr>
              <a:defRPr/>
            </a:pPr>
            <a:r>
              <a:rPr lang="fr-FR" i="1" dirty="0" smtClean="0">
                <a:solidFill>
                  <a:schemeClr val="dk1"/>
                </a:solidFill>
                <a:latin typeface="+mn-lt"/>
              </a:rPr>
              <a:t>Attention de le résultat estimé dans l’échantillon se trouve toujours dans l’intervalle calculé</a:t>
            </a:r>
            <a:r>
              <a:rPr lang="fr-FR" i="1" dirty="0">
                <a:solidFill>
                  <a:schemeClr val="dk1"/>
                </a:solidFill>
                <a:latin typeface="+mn-lt"/>
              </a:rPr>
              <a:t>.</a:t>
            </a:r>
          </a:p>
        </p:txBody>
      </p:sp>
    </p:spTree>
    <p:extLst>
      <p:ext uri="{BB962C8B-B14F-4D97-AF65-F5344CB8AC3E}">
        <p14:creationId xmlns:p14="http://schemas.microsoft.com/office/powerpoint/2010/main" val="110558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90177DDC-DA6B-4017-825D-1F03BCB68201}"/>
              </a:ext>
            </a:extLst>
          </p:cNvPr>
          <p:cNvSpPr/>
          <p:nvPr/>
        </p:nvSpPr>
        <p:spPr>
          <a:xfrm>
            <a:off x="0" y="4606902"/>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3" name="Tableau 112"/>
          <p:cNvGraphicFramePr>
            <a:graphicFrameLocks noGrp="1"/>
          </p:cNvGraphicFramePr>
          <p:nvPr>
            <p:extLst>
              <p:ext uri="{D42A27DB-BD31-4B8C-83A1-F6EECF244321}">
                <p14:modId xmlns:p14="http://schemas.microsoft.com/office/powerpoint/2010/main" val="1462506233"/>
              </p:ext>
            </p:extLst>
          </p:nvPr>
        </p:nvGraphicFramePr>
        <p:xfrm>
          <a:off x="899592" y="2636912"/>
          <a:ext cx="3240360" cy="2235446"/>
        </p:xfrm>
        <a:graphic>
          <a:graphicData uri="http://schemas.openxmlformats.org/drawingml/2006/table">
            <a:tbl>
              <a:tblPr firstRow="1" bandRow="1">
                <a:tableStyleId>{5C22544A-7EE6-4342-B048-85BDC9FD1C3A}</a:tableStyleId>
              </a:tblPr>
              <a:tblGrid>
                <a:gridCol w="846367">
                  <a:extLst>
                    <a:ext uri="{9D8B030D-6E8A-4147-A177-3AD203B41FA5}">
                      <a16:colId xmlns:a16="http://schemas.microsoft.com/office/drawing/2014/main" val="20000"/>
                    </a:ext>
                  </a:extLst>
                </a:gridCol>
                <a:gridCol w="740059">
                  <a:extLst>
                    <a:ext uri="{9D8B030D-6E8A-4147-A177-3AD203B41FA5}">
                      <a16:colId xmlns:a16="http://schemas.microsoft.com/office/drawing/2014/main" val="20001"/>
                    </a:ext>
                  </a:extLst>
                </a:gridCol>
                <a:gridCol w="898975">
                  <a:extLst>
                    <a:ext uri="{9D8B030D-6E8A-4147-A177-3AD203B41FA5}">
                      <a16:colId xmlns:a16="http://schemas.microsoft.com/office/drawing/2014/main" val="20002"/>
                    </a:ext>
                  </a:extLst>
                </a:gridCol>
                <a:gridCol w="754959">
                  <a:extLst>
                    <a:ext uri="{9D8B030D-6E8A-4147-A177-3AD203B41FA5}">
                      <a16:colId xmlns:a16="http://schemas.microsoft.com/office/drawing/2014/main" val="20003"/>
                    </a:ext>
                  </a:extLst>
                </a:gridCol>
              </a:tblGrid>
              <a:tr h="952186">
                <a:tc>
                  <a:txBody>
                    <a:bodyPr/>
                    <a:lstStyle/>
                    <a:p>
                      <a:pPr algn="l"/>
                      <a:endParaRPr lang="fr-FR" sz="1800" dirty="0">
                        <a:solidFill>
                          <a:schemeClr val="tx1"/>
                        </a:solidFill>
                      </a:endParaRPr>
                    </a:p>
                  </a:txBody>
                  <a:tcPr marL="91443" marR="91443" marT="45705" marB="4570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b="1" dirty="0"/>
                        <a:t>MSN</a:t>
                      </a:r>
                    </a:p>
                  </a:txBody>
                  <a:tcPr marL="91443" marR="91443"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solidFill>
                            <a:schemeClr val="bg1"/>
                          </a:solidFill>
                        </a:rPr>
                        <a:t>Pas de MSN</a:t>
                      </a:r>
                    </a:p>
                  </a:txBody>
                  <a:tcPr marL="91443" marR="91443"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solidFill>
                            <a:schemeClr val="tx1"/>
                          </a:solidFill>
                        </a:rPr>
                        <a:t>Total</a:t>
                      </a:r>
                    </a:p>
                  </a:txBody>
                  <a:tcPr marL="91443" marR="91443"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41630">
                <a:tc>
                  <a:txBody>
                    <a:bodyPr/>
                    <a:lstStyle/>
                    <a:p>
                      <a:r>
                        <a:rPr lang="fr-FR" sz="1800" b="1" dirty="0"/>
                        <a:t>ventre</a:t>
                      </a:r>
                    </a:p>
                  </a:txBody>
                  <a:tcPr marL="91443" marR="91443"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t>9</a:t>
                      </a:r>
                    </a:p>
                  </a:txBody>
                  <a:tcPr marL="91443" marR="91443" marT="45705" marB="457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t>837</a:t>
                      </a:r>
                    </a:p>
                  </a:txBody>
                  <a:tcPr marL="91443" marR="91443" marT="45705" marB="457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t>846</a:t>
                      </a:r>
                    </a:p>
                  </a:txBody>
                  <a:tcPr marL="91443" marR="91443" marT="45705" marB="457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1630">
                <a:tc>
                  <a:txBody>
                    <a:bodyPr/>
                    <a:lstStyle/>
                    <a:p>
                      <a:r>
                        <a:rPr lang="fr-FR" sz="1800" b="1" dirty="0"/>
                        <a:t>dos ou côté</a:t>
                      </a:r>
                    </a:p>
                  </a:txBody>
                  <a:tcPr marL="91443" marR="91443"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t>6</a:t>
                      </a:r>
                    </a:p>
                  </a:txBody>
                  <a:tcPr marL="91443" marR="91443"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t>1691</a:t>
                      </a:r>
                    </a:p>
                  </a:txBody>
                  <a:tcPr marL="91443" marR="91443"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t>1697</a:t>
                      </a:r>
                    </a:p>
                  </a:txBody>
                  <a:tcPr marL="91443" marR="91443"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7"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4304605"/>
            <a:ext cx="304800" cy="304800"/>
          </a:xfrm>
          <a:prstGeom prst="rect">
            <a:avLst/>
          </a:prstGeom>
        </p:spPr>
      </p:pic>
      <p:sp>
        <p:nvSpPr>
          <p:cNvPr id="3" name="Espace réservé du numéro de diapositive 2"/>
          <p:cNvSpPr>
            <a:spLocks noGrp="1"/>
          </p:cNvSpPr>
          <p:nvPr>
            <p:ph type="sldNum" sz="quarter" idx="12"/>
          </p:nvPr>
        </p:nvSpPr>
        <p:spPr>
          <a:xfrm>
            <a:off x="7884368" y="7384355"/>
            <a:ext cx="802432" cy="365125"/>
          </a:xfrm>
        </p:spPr>
        <p:txBody>
          <a:bodyPr/>
          <a:lstStyle/>
          <a:p>
            <a:pPr>
              <a:defRPr/>
            </a:pPr>
            <a:fld id="{CBAA5B79-964A-4FBC-ABBD-1DB548FEBF53}" type="slidenum">
              <a:rPr lang="fr-FR" altLang="fr-FR" smtClean="0"/>
              <a:pPr>
                <a:defRPr/>
              </a:pPr>
              <a:t>36</a:t>
            </a:fld>
            <a:endParaRPr lang="fr-FR" altLang="fr-FR"/>
          </a:p>
        </p:txBody>
      </p:sp>
      <p:grpSp>
        <p:nvGrpSpPr>
          <p:cNvPr id="47" name="Groupe 46">
            <a:extLst>
              <a:ext uri="{FF2B5EF4-FFF2-40B4-BE49-F238E27FC236}">
                <a16:creationId xmlns:a16="http://schemas.microsoft.com/office/drawing/2014/main" id="{CAB6D16E-2E1E-4419-9316-455193F310B6}"/>
              </a:ext>
            </a:extLst>
          </p:cNvPr>
          <p:cNvGrpSpPr/>
          <p:nvPr/>
        </p:nvGrpSpPr>
        <p:grpSpPr>
          <a:xfrm>
            <a:off x="4281612" y="2636912"/>
            <a:ext cx="4826892" cy="2799581"/>
            <a:chOff x="4281612" y="3106000"/>
            <a:chExt cx="4826892" cy="2799581"/>
          </a:xfrm>
        </p:grpSpPr>
        <p:sp>
          <p:nvSpPr>
            <p:cNvPr id="48" name="ZoneTexte 47"/>
            <p:cNvSpPr txBox="1">
              <a:spLocks noChangeArrowheads="1"/>
            </p:cNvSpPr>
            <p:nvPr/>
          </p:nvSpPr>
          <p:spPr bwMode="auto">
            <a:xfrm>
              <a:off x="4281612" y="4215706"/>
              <a:ext cx="4826892" cy="400110"/>
            </a:xfrm>
            <a:prstGeom prst="rect">
              <a:avLst/>
            </a:prstGeom>
            <a:noFill/>
            <a:ln w="9525">
              <a:noFill/>
              <a:miter lim="800000"/>
              <a:headEnd/>
              <a:tailEnd/>
            </a:ln>
          </p:spPr>
          <p:txBody>
            <a:bodyPr wrap="square">
              <a:spAutoFit/>
            </a:bodyPr>
            <a:lstStyle/>
            <a:p>
              <a:pPr>
                <a:defRPr/>
              </a:pPr>
              <a:r>
                <a:rPr lang="fr-FR" sz="2000" b="1" dirty="0">
                  <a:latin typeface="+mn-lt"/>
                </a:rPr>
                <a:t>Risque Relatif (RR) =                  = 3.3</a:t>
              </a:r>
            </a:p>
          </p:txBody>
        </p:sp>
        <p:grpSp>
          <p:nvGrpSpPr>
            <p:cNvPr id="46" name="Groupe 45">
              <a:extLst>
                <a:ext uri="{FF2B5EF4-FFF2-40B4-BE49-F238E27FC236}">
                  <a16:creationId xmlns:a16="http://schemas.microsoft.com/office/drawing/2014/main" id="{3602BB24-3A33-47CB-BD39-85706643F357}"/>
                </a:ext>
              </a:extLst>
            </p:cNvPr>
            <p:cNvGrpSpPr/>
            <p:nvPr/>
          </p:nvGrpSpPr>
          <p:grpSpPr>
            <a:xfrm>
              <a:off x="5516520" y="3106000"/>
              <a:ext cx="2799896" cy="2799581"/>
              <a:chOff x="5516520" y="3106000"/>
              <a:chExt cx="2799896" cy="2799581"/>
            </a:xfrm>
          </p:grpSpPr>
          <p:sp>
            <p:nvSpPr>
              <p:cNvPr id="27" name="ZoneTexte 26"/>
              <p:cNvSpPr txBox="1"/>
              <p:nvPr/>
            </p:nvSpPr>
            <p:spPr>
              <a:xfrm>
                <a:off x="5696287" y="3106000"/>
                <a:ext cx="2440362" cy="707886"/>
              </a:xfrm>
              <a:prstGeom prst="rect">
                <a:avLst/>
              </a:prstGeom>
              <a:noFill/>
              <a:ln>
                <a:solidFill>
                  <a:schemeClr val="accent1">
                    <a:shade val="95000"/>
                    <a:satMod val="105000"/>
                  </a:schemeClr>
                </a:solidFill>
              </a:ln>
            </p:spPr>
            <p:txBody>
              <a:bodyPr wrap="square">
                <a:spAutoFit/>
              </a:bodyPr>
              <a:lstStyle/>
              <a:p>
                <a:pPr lvl="0">
                  <a:tabLst>
                    <a:tab pos="1346200" algn="l"/>
                  </a:tabLst>
                  <a:defRPr/>
                </a:pPr>
                <a:r>
                  <a:rPr lang="fr-FR" sz="2000" b="1" dirty="0" err="1">
                    <a:solidFill>
                      <a:srgbClr val="92D050"/>
                    </a:solidFill>
                    <a:latin typeface="Calibri"/>
                  </a:rPr>
                  <a:t>Risque</a:t>
                </a:r>
                <a:r>
                  <a:rPr lang="fr-FR" sz="2000" b="1" baseline="-25000" dirty="0" err="1">
                    <a:solidFill>
                      <a:srgbClr val="92D050"/>
                    </a:solidFill>
                    <a:latin typeface="Calibri"/>
                  </a:rPr>
                  <a:t>exp</a:t>
                </a:r>
                <a:r>
                  <a:rPr lang="fr-FR" sz="2000" b="1" dirty="0">
                    <a:solidFill>
                      <a:prstClr val="black"/>
                    </a:solidFill>
                    <a:latin typeface="Calibri"/>
                  </a:rPr>
                  <a:t> 	</a:t>
                </a:r>
                <a:r>
                  <a:rPr lang="fr-FR" sz="2000" b="1" dirty="0">
                    <a:solidFill>
                      <a:srgbClr val="92D050"/>
                    </a:solidFill>
                    <a:latin typeface="Calibri"/>
                  </a:rPr>
                  <a:t>= 9/846</a:t>
                </a:r>
              </a:p>
              <a:p>
                <a:pPr lvl="0">
                  <a:tabLst>
                    <a:tab pos="1346200" algn="l"/>
                  </a:tabLst>
                  <a:defRPr/>
                </a:pPr>
                <a:r>
                  <a:rPr lang="fr-FR" sz="2000" b="1" dirty="0">
                    <a:solidFill>
                      <a:srgbClr val="92D050"/>
                    </a:solidFill>
                    <a:latin typeface="Calibri"/>
                  </a:rPr>
                  <a:t>	= 0.01 </a:t>
                </a:r>
              </a:p>
            </p:txBody>
          </p:sp>
          <p:sp>
            <p:nvSpPr>
              <p:cNvPr id="42" name="ZoneTexte 41"/>
              <p:cNvSpPr txBox="1"/>
              <p:nvPr/>
            </p:nvSpPr>
            <p:spPr>
              <a:xfrm>
                <a:off x="5516520" y="5197695"/>
                <a:ext cx="2799896" cy="707886"/>
              </a:xfrm>
              <a:prstGeom prst="rect">
                <a:avLst/>
              </a:prstGeom>
              <a:solidFill>
                <a:schemeClr val="bg1"/>
              </a:solidFill>
              <a:ln>
                <a:solidFill>
                  <a:schemeClr val="accent1">
                    <a:shade val="95000"/>
                    <a:satMod val="105000"/>
                  </a:schemeClr>
                </a:solidFill>
              </a:ln>
            </p:spPr>
            <p:txBody>
              <a:bodyPr wrap="square">
                <a:spAutoFit/>
              </a:bodyPr>
              <a:lstStyle/>
              <a:p>
                <a:pPr lvl="0">
                  <a:tabLst>
                    <a:tab pos="1612900" algn="l"/>
                  </a:tabLst>
                  <a:defRPr/>
                </a:pPr>
                <a:r>
                  <a:rPr lang="fr-FR" sz="2000" b="1" dirty="0" err="1">
                    <a:solidFill>
                      <a:srgbClr val="F79646">
                        <a:lumMod val="75000"/>
                      </a:srgbClr>
                    </a:solidFill>
                    <a:latin typeface="Calibri"/>
                  </a:rPr>
                  <a:t>Risque</a:t>
                </a:r>
                <a:r>
                  <a:rPr lang="fr-FR" sz="2000" b="1" baseline="-25000" dirty="0" err="1">
                    <a:solidFill>
                      <a:srgbClr val="F79646">
                        <a:lumMod val="75000"/>
                      </a:srgbClr>
                    </a:solidFill>
                    <a:latin typeface="Calibri"/>
                  </a:rPr>
                  <a:t>nonexp</a:t>
                </a:r>
                <a:r>
                  <a:rPr lang="fr-FR" sz="2000" b="1" dirty="0">
                    <a:solidFill>
                      <a:prstClr val="black"/>
                    </a:solidFill>
                    <a:latin typeface="Calibri"/>
                  </a:rPr>
                  <a:t> 	</a:t>
                </a:r>
                <a:r>
                  <a:rPr lang="fr-FR" sz="2000" b="1" dirty="0">
                    <a:solidFill>
                      <a:srgbClr val="F79646">
                        <a:lumMod val="75000"/>
                      </a:srgbClr>
                    </a:solidFill>
                    <a:latin typeface="Calibri"/>
                  </a:rPr>
                  <a:t>= 6/1697</a:t>
                </a:r>
              </a:p>
              <a:p>
                <a:pPr lvl="0">
                  <a:tabLst>
                    <a:tab pos="1612900" algn="l"/>
                  </a:tabLst>
                  <a:defRPr/>
                </a:pPr>
                <a:r>
                  <a:rPr lang="fr-FR" sz="2000" b="1" dirty="0">
                    <a:solidFill>
                      <a:srgbClr val="F79646">
                        <a:lumMod val="75000"/>
                      </a:srgbClr>
                    </a:solidFill>
                    <a:latin typeface="Calibri"/>
                  </a:rPr>
                  <a:t>	= 0.003</a:t>
                </a:r>
              </a:p>
            </p:txBody>
          </p:sp>
          <p:grpSp>
            <p:nvGrpSpPr>
              <p:cNvPr id="114" name="Group 34"/>
              <p:cNvGrpSpPr>
                <a:grpSpLocks/>
              </p:cNvGrpSpPr>
              <p:nvPr/>
            </p:nvGrpSpPr>
            <p:grpSpPr bwMode="auto">
              <a:xfrm>
                <a:off x="6563005" y="4089977"/>
                <a:ext cx="900113" cy="708025"/>
                <a:chOff x="4466" y="1888"/>
                <a:chExt cx="567" cy="446"/>
              </a:xfrm>
            </p:grpSpPr>
            <p:sp>
              <p:nvSpPr>
                <p:cNvPr id="115" name="Rectangle 30"/>
                <p:cNvSpPr>
                  <a:spLocks noChangeArrowheads="1"/>
                </p:cNvSpPr>
                <p:nvPr/>
              </p:nvSpPr>
              <p:spPr bwMode="auto">
                <a:xfrm>
                  <a:off x="4466" y="1888"/>
                  <a:ext cx="487" cy="446"/>
                </a:xfrm>
                <a:prstGeom prst="rect">
                  <a:avLst/>
                </a:prstGeom>
                <a:noFill/>
                <a:ln w="9525">
                  <a:noFill/>
                  <a:miter lim="800000"/>
                  <a:headEnd/>
                  <a:tailEnd/>
                </a:ln>
              </p:spPr>
              <p:txBody>
                <a:bodyPr wrap="none">
                  <a:spAutoFit/>
                </a:bodyPr>
                <a:lstStyle/>
                <a:p>
                  <a:pPr>
                    <a:defRPr/>
                  </a:pPr>
                  <a:r>
                    <a:rPr lang="fr-FR" sz="2000" b="1" dirty="0">
                      <a:solidFill>
                        <a:srgbClr val="92D050"/>
                      </a:solidFill>
                      <a:latin typeface="Calibri" panose="020F0502020204030204" pitchFamily="34" charset="0"/>
                      <a:cs typeface="Calibri" panose="020F0502020204030204" pitchFamily="34" charset="0"/>
                    </a:rPr>
                    <a:t>0.01</a:t>
                  </a:r>
                  <a:r>
                    <a:rPr lang="fr-FR" sz="2000" b="1" baseline="-25000" dirty="0">
                      <a:solidFill>
                        <a:srgbClr val="92D050"/>
                      </a:solidFill>
                    </a:rPr>
                    <a:t> </a:t>
                  </a:r>
                </a:p>
                <a:p>
                  <a:pPr>
                    <a:defRPr/>
                  </a:pPr>
                  <a:r>
                    <a:rPr lang="fr-FR" sz="2000" b="1" dirty="0">
                      <a:solidFill>
                        <a:srgbClr val="F79646">
                          <a:lumMod val="75000"/>
                        </a:srgbClr>
                      </a:solidFill>
                      <a:latin typeface="Calibri"/>
                    </a:rPr>
                    <a:t>0.003</a:t>
                  </a:r>
                  <a:endParaRPr lang="fr-FR" sz="2000" b="1" baseline="-25000" dirty="0">
                    <a:latin typeface="+mn-lt"/>
                  </a:endParaRPr>
                </a:p>
              </p:txBody>
            </p:sp>
            <p:sp>
              <p:nvSpPr>
                <p:cNvPr id="116" name="Line 33"/>
                <p:cNvSpPr>
                  <a:spLocks noChangeShapeType="1"/>
                </p:cNvSpPr>
                <p:nvPr/>
              </p:nvSpPr>
              <p:spPr bwMode="auto">
                <a:xfrm>
                  <a:off x="4466" y="2116"/>
                  <a:ext cx="567" cy="0"/>
                </a:xfrm>
                <a:prstGeom prst="line">
                  <a:avLst/>
                </a:prstGeom>
                <a:noFill/>
                <a:ln w="31750">
                  <a:solidFill>
                    <a:schemeClr val="tx1"/>
                  </a:solidFill>
                  <a:round/>
                  <a:headEnd/>
                  <a:tailEnd/>
                </a:ln>
              </p:spPr>
              <p:txBody>
                <a:bodyPr/>
                <a:lstStyle/>
                <a:p>
                  <a:pPr>
                    <a:defRPr/>
                  </a:pPr>
                  <a:endParaRPr lang="fr-FR" sz="2000" dirty="0">
                    <a:latin typeface="+mn-lt"/>
                  </a:endParaRPr>
                </a:p>
              </p:txBody>
            </p:sp>
          </p:grpSp>
          <p:cxnSp>
            <p:nvCxnSpPr>
              <p:cNvPr id="35" name="Connecteur droit avec flèche 34">
                <a:extLst>
                  <a:ext uri="{FF2B5EF4-FFF2-40B4-BE49-F238E27FC236}">
                    <a16:creationId xmlns:a16="http://schemas.microsoft.com/office/drawing/2014/main" id="{3D4761F8-58DA-40E4-905A-69DEDFBBF3BF}"/>
                  </a:ext>
                </a:extLst>
              </p:cNvPr>
              <p:cNvCxnSpPr>
                <a:cxnSpLocks/>
                <a:stCxn id="27" idx="2"/>
                <a:endCxn id="115" idx="0"/>
              </p:cNvCxnSpPr>
              <p:nvPr/>
            </p:nvCxnSpPr>
            <p:spPr>
              <a:xfrm>
                <a:off x="6916468" y="3813886"/>
                <a:ext cx="0" cy="2760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cxnSp>
        <p:nvCxnSpPr>
          <p:cNvPr id="36" name="Connecteur droit avec flèche 35">
            <a:extLst>
              <a:ext uri="{FF2B5EF4-FFF2-40B4-BE49-F238E27FC236}">
                <a16:creationId xmlns:a16="http://schemas.microsoft.com/office/drawing/2014/main" id="{B332DEB6-A806-45C0-B456-20486131431F}"/>
              </a:ext>
            </a:extLst>
          </p:cNvPr>
          <p:cNvCxnSpPr>
            <a:cxnSpLocks/>
            <a:stCxn id="42" idx="0"/>
            <a:endCxn id="115" idx="2"/>
          </p:cNvCxnSpPr>
          <p:nvPr/>
        </p:nvCxnSpPr>
        <p:spPr>
          <a:xfrm flipV="1">
            <a:off x="6916468" y="4328914"/>
            <a:ext cx="33094" cy="399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e 48">
            <a:extLst>
              <a:ext uri="{FF2B5EF4-FFF2-40B4-BE49-F238E27FC236}">
                <a16:creationId xmlns:a16="http://schemas.microsoft.com/office/drawing/2014/main" id="{BA51A5AE-5022-46E5-9733-B5A270107D15}"/>
              </a:ext>
            </a:extLst>
          </p:cNvPr>
          <p:cNvGrpSpPr/>
          <p:nvPr/>
        </p:nvGrpSpPr>
        <p:grpSpPr>
          <a:xfrm>
            <a:off x="457200" y="188640"/>
            <a:ext cx="8278834" cy="1818308"/>
            <a:chOff x="457200" y="548680"/>
            <a:chExt cx="8278834" cy="1818308"/>
          </a:xfrm>
        </p:grpSpPr>
        <p:sp>
          <p:nvSpPr>
            <p:cNvPr id="117" name="Rectangle 2"/>
            <p:cNvSpPr txBox="1">
              <a:spLocks noChangeArrowheads="1"/>
            </p:cNvSpPr>
            <p:nvPr/>
          </p:nvSpPr>
          <p:spPr>
            <a:xfrm>
              <a:off x="506434" y="1052736"/>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chemeClr val="dk1"/>
                  </a:solidFill>
                </a:rPr>
                <a:t>7.1 Force de l’association</a:t>
              </a:r>
            </a:p>
            <a:p>
              <a:pPr>
                <a:tabLst>
                  <a:tab pos="977900" algn="l"/>
                </a:tabLst>
              </a:pPr>
              <a:endParaRPr lang="fr-FR" sz="2400" i="1" dirty="0">
                <a:solidFill>
                  <a:schemeClr val="dk1"/>
                </a:solidFill>
              </a:endParaRPr>
            </a:p>
          </p:txBody>
        </p:sp>
        <p:sp>
          <p:nvSpPr>
            <p:cNvPr id="39" name="Titre 1">
              <a:extLst>
                <a:ext uri="{FF2B5EF4-FFF2-40B4-BE49-F238E27FC236}">
                  <a16:creationId xmlns:a16="http://schemas.microsoft.com/office/drawing/2014/main" id="{BE968A02-AB8E-4015-8823-4C4666642E2C}"/>
                </a:ext>
              </a:extLst>
            </p:cNvPr>
            <p:cNvSpPr txBox="1">
              <a:spLocks/>
            </p:cNvSpPr>
            <p:nvPr/>
          </p:nvSpPr>
          <p:spPr>
            <a:xfrm>
              <a:off x="457200" y="548680"/>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sp>
          <p:nvSpPr>
            <p:cNvPr id="41" name="Rectangle 2">
              <a:extLst>
                <a:ext uri="{FF2B5EF4-FFF2-40B4-BE49-F238E27FC236}">
                  <a16:creationId xmlns:a16="http://schemas.microsoft.com/office/drawing/2014/main" id="{8C76BAB4-86DB-43E7-80EA-EC81F8B817A0}"/>
                </a:ext>
              </a:extLst>
            </p:cNvPr>
            <p:cNvSpPr txBox="1">
              <a:spLocks noChangeArrowheads="1"/>
            </p:cNvSpPr>
            <p:nvPr/>
          </p:nvSpPr>
          <p:spPr>
            <a:xfrm>
              <a:off x="481817" y="1628800"/>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chemeClr val="dk1"/>
                  </a:solidFill>
                </a:rPr>
                <a:t>CJ : Variable binaire = RR ou OR</a:t>
              </a:r>
            </a:p>
            <a:p>
              <a:pPr>
                <a:tabLst>
                  <a:tab pos="977900" algn="l"/>
                </a:tabLst>
              </a:pPr>
              <a:endParaRPr lang="fr-FR" sz="2400" i="1" dirty="0">
                <a:solidFill>
                  <a:schemeClr val="dk1"/>
                </a:solidFill>
              </a:endParaRPr>
            </a:p>
          </p:txBody>
        </p:sp>
      </p:grpSp>
      <p:sp>
        <p:nvSpPr>
          <p:cNvPr id="37" name="Rectangle 36">
            <a:extLst>
              <a:ext uri="{FF2B5EF4-FFF2-40B4-BE49-F238E27FC236}">
                <a16:creationId xmlns:a16="http://schemas.microsoft.com/office/drawing/2014/main" id="{674A28D7-0063-40B2-BC20-44E7A4650AD9}"/>
              </a:ext>
            </a:extLst>
          </p:cNvPr>
          <p:cNvSpPr/>
          <p:nvPr/>
        </p:nvSpPr>
        <p:spPr>
          <a:xfrm>
            <a:off x="899592" y="5627925"/>
            <a:ext cx="7416824" cy="1015663"/>
          </a:xfrm>
          <a:prstGeom prst="rect">
            <a:avLst/>
          </a:prstGeom>
          <a:solidFill>
            <a:schemeClr val="bg1"/>
          </a:solidFill>
          <a:ln>
            <a:solidFill>
              <a:schemeClr val="accent1"/>
            </a:solidFill>
          </a:ln>
        </p:spPr>
        <p:txBody>
          <a:bodyPr wrap="square">
            <a:spAutoFit/>
          </a:bodyPr>
          <a:lstStyle/>
          <a:p>
            <a:pPr marL="342900" indent="-342900">
              <a:buFont typeface="Symbol" panose="05050102010706020507" pitchFamily="18" charset="2"/>
              <a:buChar char="Þ"/>
            </a:pPr>
            <a:r>
              <a:rPr kumimoji="1" lang="fr-FR" sz="2000" dirty="0">
                <a:latin typeface="+mn-lt"/>
              </a:rPr>
              <a:t>Risque de mort subite des NRS couchés sur le ventre est  3,3 plus élevé que celui des NRS couchés sur le dos ou sur le côté.</a:t>
            </a:r>
          </a:p>
          <a:p>
            <a:pPr marL="342900" indent="-342900">
              <a:buFont typeface="Symbol" panose="05050102010706020507" pitchFamily="18" charset="2"/>
              <a:buChar char="Þ"/>
            </a:pPr>
            <a:endParaRPr kumimoji="1" lang="fr-FR" sz="2000" dirty="0">
              <a:latin typeface="+mn-lt"/>
            </a:endParaRPr>
          </a:p>
        </p:txBody>
      </p:sp>
    </p:spTree>
    <p:extLst>
      <p:ext uri="{BB962C8B-B14F-4D97-AF65-F5344CB8AC3E}">
        <p14:creationId xmlns:p14="http://schemas.microsoft.com/office/powerpoint/2010/main" val="34627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C15D7C69-A409-47BF-8BF3-7EB30647296A}"/>
              </a:ext>
            </a:extLst>
          </p:cNvPr>
          <p:cNvSpPr/>
          <p:nvPr/>
        </p:nvSpPr>
        <p:spPr>
          <a:xfrm>
            <a:off x="0" y="4606902"/>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p:cNvCxnSpPr/>
          <p:nvPr/>
        </p:nvCxnSpPr>
        <p:spPr>
          <a:xfrm rot="5400000">
            <a:off x="1677987" y="3494088"/>
            <a:ext cx="5788025" cy="3175"/>
          </a:xfrm>
          <a:prstGeom prst="line">
            <a:avLst/>
          </a:prstGeom>
          <a:ln/>
        </p:spPr>
        <p:style>
          <a:lnRef idx="1">
            <a:schemeClr val="dk1"/>
          </a:lnRef>
          <a:fillRef idx="0">
            <a:schemeClr val="dk1"/>
          </a:fillRef>
          <a:effectRef idx="0">
            <a:schemeClr val="dk1"/>
          </a:effectRef>
          <a:fontRef idx="minor">
            <a:schemeClr val="tx1"/>
          </a:fontRef>
        </p:style>
      </p:cxnSp>
      <p:cxnSp>
        <p:nvCxnSpPr>
          <p:cNvPr id="10" name="Connecteur droit 9"/>
          <p:cNvCxnSpPr/>
          <p:nvPr/>
        </p:nvCxnSpPr>
        <p:spPr>
          <a:xfrm rot="5400000">
            <a:off x="5942087" y="5949627"/>
            <a:ext cx="285750" cy="158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5400000">
            <a:off x="643732" y="6315869"/>
            <a:ext cx="28575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799" name="ZoneTexte 17"/>
          <p:cNvSpPr txBox="1">
            <a:spLocks noChangeArrowheads="1"/>
          </p:cNvSpPr>
          <p:nvPr/>
        </p:nvSpPr>
        <p:spPr bwMode="auto">
          <a:xfrm>
            <a:off x="642938" y="6381328"/>
            <a:ext cx="357187" cy="460375"/>
          </a:xfrm>
          <a:prstGeom prst="rect">
            <a:avLst/>
          </a:prstGeom>
          <a:noFill/>
          <a:ln w="9525">
            <a:noFill/>
            <a:miter lim="800000"/>
            <a:headEnd/>
            <a:tailEnd/>
          </a:ln>
        </p:spPr>
        <p:txBody>
          <a:bodyPr>
            <a:spAutoFit/>
          </a:bodyPr>
          <a:lstStyle/>
          <a:p>
            <a:pPr>
              <a:defRPr/>
            </a:pPr>
            <a:r>
              <a:rPr lang="fr-FR" b="1" dirty="0">
                <a:latin typeface="+mn-lt"/>
              </a:rPr>
              <a:t>0</a:t>
            </a:r>
          </a:p>
        </p:txBody>
      </p:sp>
      <p:cxnSp>
        <p:nvCxnSpPr>
          <p:cNvPr id="35" name="Connecteur droit 34"/>
          <p:cNvCxnSpPr/>
          <p:nvPr/>
        </p:nvCxnSpPr>
        <p:spPr>
          <a:xfrm rot="5400000">
            <a:off x="5942086" y="1978677"/>
            <a:ext cx="28575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12"/>
          </p:nvPr>
        </p:nvSpPr>
        <p:spPr/>
        <p:txBody>
          <a:bodyPr/>
          <a:lstStyle/>
          <a:p>
            <a:pPr>
              <a:defRPr/>
            </a:pPr>
            <a:fld id="{CBAA5B79-964A-4FBC-ABBD-1DB548FEBF53}" type="slidenum">
              <a:rPr lang="fr-FR" altLang="fr-FR" smtClean="0"/>
              <a:pPr>
                <a:defRPr/>
              </a:pPr>
              <a:t>37</a:t>
            </a:fld>
            <a:endParaRPr lang="fr-FR" altLang="fr-FR"/>
          </a:p>
        </p:txBody>
      </p:sp>
      <p:sp>
        <p:nvSpPr>
          <p:cNvPr id="31" name="Rectangle 2">
            <a:extLst>
              <a:ext uri="{FF2B5EF4-FFF2-40B4-BE49-F238E27FC236}">
                <a16:creationId xmlns:a16="http://schemas.microsoft.com/office/drawing/2014/main" id="{BDD14905-2FBF-4969-9972-5A2B404851D4}"/>
              </a:ext>
            </a:extLst>
          </p:cNvPr>
          <p:cNvSpPr txBox="1">
            <a:spLocks noChangeArrowheads="1"/>
          </p:cNvSpPr>
          <p:nvPr/>
        </p:nvSpPr>
        <p:spPr>
          <a:xfrm>
            <a:off x="455612" y="615676"/>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chemeClr val="dk1"/>
                </a:solidFill>
              </a:rPr>
              <a:t>7.2 </a:t>
            </a:r>
            <a:r>
              <a:rPr lang="fr-FR" sz="2400" b="1" dirty="0"/>
              <a:t>Intervalle de </a:t>
            </a:r>
            <a:r>
              <a:rPr lang="fr-FR" sz="2400" b="1" dirty="0" smtClean="0"/>
              <a:t>confiance à 95% (IC95%) </a:t>
            </a:r>
            <a:r>
              <a:rPr lang="fr-FR" sz="2400" b="1" dirty="0"/>
              <a:t>et p</a:t>
            </a:r>
            <a:endParaRPr lang="fr-FR" sz="2400" b="1" dirty="0">
              <a:solidFill>
                <a:schemeClr val="dk1"/>
              </a:solidFill>
            </a:endParaRPr>
          </a:p>
        </p:txBody>
      </p:sp>
      <p:sp>
        <p:nvSpPr>
          <p:cNvPr id="32" name="Titre 1">
            <a:extLst>
              <a:ext uri="{FF2B5EF4-FFF2-40B4-BE49-F238E27FC236}">
                <a16:creationId xmlns:a16="http://schemas.microsoft.com/office/drawing/2014/main" id="{F898B3AB-D540-4470-A3CD-5F063B83843F}"/>
              </a:ext>
            </a:extLst>
          </p:cNvPr>
          <p:cNvSpPr txBox="1">
            <a:spLocks/>
          </p:cNvSpPr>
          <p:nvPr/>
        </p:nvSpPr>
        <p:spPr>
          <a:xfrm>
            <a:off x="382900" y="81447"/>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sp>
        <p:nvSpPr>
          <p:cNvPr id="18" name="Rectangle 17">
            <a:extLst>
              <a:ext uri="{FF2B5EF4-FFF2-40B4-BE49-F238E27FC236}">
                <a16:creationId xmlns:a16="http://schemas.microsoft.com/office/drawing/2014/main" id="{FB5DB2C8-0818-4AE4-86DE-3D74F8CC7178}"/>
              </a:ext>
            </a:extLst>
          </p:cNvPr>
          <p:cNvSpPr/>
          <p:nvPr/>
        </p:nvSpPr>
        <p:spPr>
          <a:xfrm>
            <a:off x="4990624" y="1745185"/>
            <a:ext cx="296876" cy="461665"/>
          </a:xfrm>
          <a:prstGeom prst="rect">
            <a:avLst/>
          </a:prstGeom>
        </p:spPr>
        <p:txBody>
          <a:bodyPr wrap="none">
            <a:spAutoFit/>
          </a:bodyPr>
          <a:lstStyle/>
          <a:p>
            <a:r>
              <a:rPr lang="fr-FR" b="1" dirty="0"/>
              <a:t>[</a:t>
            </a:r>
            <a:endParaRPr lang="fr-FR" dirty="0"/>
          </a:p>
        </p:txBody>
      </p:sp>
      <p:sp>
        <p:nvSpPr>
          <p:cNvPr id="19" name="ZoneTexte 18">
            <a:extLst>
              <a:ext uri="{FF2B5EF4-FFF2-40B4-BE49-F238E27FC236}">
                <a16:creationId xmlns:a16="http://schemas.microsoft.com/office/drawing/2014/main" id="{AB316224-01E8-4FBB-AFDC-EEDD83028DA3}"/>
              </a:ext>
            </a:extLst>
          </p:cNvPr>
          <p:cNvSpPr txBox="1"/>
          <p:nvPr/>
        </p:nvSpPr>
        <p:spPr>
          <a:xfrm>
            <a:off x="6595118" y="1736938"/>
            <a:ext cx="328214" cy="461665"/>
          </a:xfrm>
          <a:prstGeom prst="rect">
            <a:avLst/>
          </a:prstGeom>
          <a:noFill/>
        </p:spPr>
        <p:txBody>
          <a:bodyPr wrap="square" rtlCol="0">
            <a:spAutoFit/>
          </a:bodyPr>
          <a:lstStyle/>
          <a:p>
            <a:r>
              <a:rPr lang="fr-FR" b="1" dirty="0"/>
              <a:t>]</a:t>
            </a:r>
          </a:p>
        </p:txBody>
      </p:sp>
      <p:sp>
        <p:nvSpPr>
          <p:cNvPr id="42" name="Rectangle 41">
            <a:extLst>
              <a:ext uri="{FF2B5EF4-FFF2-40B4-BE49-F238E27FC236}">
                <a16:creationId xmlns:a16="http://schemas.microsoft.com/office/drawing/2014/main" id="{8A90EC27-1795-4071-A633-8CB82836334E}"/>
              </a:ext>
            </a:extLst>
          </p:cNvPr>
          <p:cNvSpPr/>
          <p:nvPr/>
        </p:nvSpPr>
        <p:spPr>
          <a:xfrm>
            <a:off x="3563888" y="3861048"/>
            <a:ext cx="552150" cy="461665"/>
          </a:xfrm>
          <a:prstGeom prst="rect">
            <a:avLst/>
          </a:prstGeom>
        </p:spPr>
        <p:txBody>
          <a:bodyPr wrap="square">
            <a:spAutoFit/>
          </a:bodyPr>
          <a:lstStyle/>
          <a:p>
            <a:r>
              <a:rPr lang="fr-FR" b="1" dirty="0"/>
              <a:t>[    </a:t>
            </a:r>
            <a:endParaRPr lang="fr-FR" dirty="0"/>
          </a:p>
        </p:txBody>
      </p:sp>
      <p:sp>
        <p:nvSpPr>
          <p:cNvPr id="63" name="Rectangle 62">
            <a:extLst>
              <a:ext uri="{FF2B5EF4-FFF2-40B4-BE49-F238E27FC236}">
                <a16:creationId xmlns:a16="http://schemas.microsoft.com/office/drawing/2014/main" id="{4552522E-9CF8-44BE-AB3B-F04BCD2B6F44}"/>
              </a:ext>
            </a:extLst>
          </p:cNvPr>
          <p:cNvSpPr/>
          <p:nvPr/>
        </p:nvSpPr>
        <p:spPr>
          <a:xfrm>
            <a:off x="2972109" y="2495596"/>
            <a:ext cx="652743" cy="461665"/>
          </a:xfrm>
          <a:prstGeom prst="rect">
            <a:avLst/>
          </a:prstGeom>
        </p:spPr>
        <p:txBody>
          <a:bodyPr wrap="none">
            <a:spAutoFit/>
          </a:bodyPr>
          <a:lstStyle/>
          <a:p>
            <a:r>
              <a:rPr lang="fr-FR" dirty="0">
                <a:ln w="19050">
                  <a:solidFill>
                    <a:schemeClr val="tx2">
                      <a:lumMod val="60000"/>
                      <a:lumOff val="40000"/>
                    </a:schemeClr>
                  </a:solidFill>
                </a:ln>
                <a:solidFill>
                  <a:schemeClr val="tx2">
                    <a:lumMod val="60000"/>
                    <a:lumOff val="40000"/>
                  </a:schemeClr>
                </a:solidFill>
              </a:rPr>
              <a:t>]</a:t>
            </a:r>
            <a:r>
              <a:rPr lang="fr-FR" dirty="0">
                <a:ln w="19050">
                  <a:solidFill>
                    <a:schemeClr val="tx2">
                      <a:lumMod val="60000"/>
                      <a:lumOff val="40000"/>
                    </a:schemeClr>
                  </a:solidFill>
                </a:ln>
              </a:rPr>
              <a:t> </a:t>
            </a:r>
            <a:r>
              <a:rPr lang="fr-FR" dirty="0"/>
              <a:t>    </a:t>
            </a:r>
          </a:p>
        </p:txBody>
      </p:sp>
      <p:sp>
        <p:nvSpPr>
          <p:cNvPr id="64" name="Rectangle 63">
            <a:extLst>
              <a:ext uri="{FF2B5EF4-FFF2-40B4-BE49-F238E27FC236}">
                <a16:creationId xmlns:a16="http://schemas.microsoft.com/office/drawing/2014/main" id="{E9FEE9E3-BDD0-4A5C-8E28-1DE6DDD1576A}"/>
              </a:ext>
            </a:extLst>
          </p:cNvPr>
          <p:cNvSpPr/>
          <p:nvPr/>
        </p:nvSpPr>
        <p:spPr>
          <a:xfrm>
            <a:off x="1364105" y="2492897"/>
            <a:ext cx="575308" cy="460166"/>
          </a:xfrm>
          <a:prstGeom prst="rect">
            <a:avLst/>
          </a:prstGeom>
        </p:spPr>
        <p:txBody>
          <a:bodyPr wrap="square">
            <a:spAutoFit/>
          </a:bodyPr>
          <a:lstStyle/>
          <a:p>
            <a:r>
              <a:rPr lang="fr-FR" dirty="0">
                <a:ln w="19050">
                  <a:solidFill>
                    <a:schemeClr val="tx2">
                      <a:lumMod val="60000"/>
                      <a:lumOff val="40000"/>
                    </a:schemeClr>
                  </a:solidFill>
                </a:ln>
                <a:solidFill>
                  <a:schemeClr val="tx2">
                    <a:lumMod val="60000"/>
                    <a:lumOff val="40000"/>
                  </a:schemeClr>
                </a:solidFill>
              </a:rPr>
              <a:t>[</a:t>
            </a:r>
            <a:r>
              <a:rPr lang="fr-FR" dirty="0">
                <a:ln w="19050">
                  <a:solidFill>
                    <a:schemeClr val="tx2">
                      <a:lumMod val="60000"/>
                      <a:lumOff val="40000"/>
                    </a:schemeClr>
                  </a:solidFill>
                </a:ln>
              </a:rPr>
              <a:t> </a:t>
            </a:r>
            <a:r>
              <a:rPr lang="fr-FR" dirty="0"/>
              <a:t>    </a:t>
            </a:r>
          </a:p>
        </p:txBody>
      </p:sp>
      <p:grpSp>
        <p:nvGrpSpPr>
          <p:cNvPr id="38" name="Groupe 37">
            <a:extLst>
              <a:ext uri="{FF2B5EF4-FFF2-40B4-BE49-F238E27FC236}">
                <a16:creationId xmlns:a16="http://schemas.microsoft.com/office/drawing/2014/main" id="{DE7278C7-8552-4493-9E08-D38C54DCC085}"/>
              </a:ext>
            </a:extLst>
          </p:cNvPr>
          <p:cNvGrpSpPr/>
          <p:nvPr/>
        </p:nvGrpSpPr>
        <p:grpSpPr>
          <a:xfrm>
            <a:off x="785813" y="1541212"/>
            <a:ext cx="6873005" cy="5180263"/>
            <a:chOff x="785813" y="1541212"/>
            <a:chExt cx="6873005" cy="5180263"/>
          </a:xfrm>
        </p:grpSpPr>
        <p:grpSp>
          <p:nvGrpSpPr>
            <p:cNvPr id="22" name="Groupe 21">
              <a:extLst>
                <a:ext uri="{FF2B5EF4-FFF2-40B4-BE49-F238E27FC236}">
                  <a16:creationId xmlns:a16="http://schemas.microsoft.com/office/drawing/2014/main" id="{60BC2677-3171-4F7B-9911-470C1DE0D5D0}"/>
                </a:ext>
              </a:extLst>
            </p:cNvPr>
            <p:cNvGrpSpPr/>
            <p:nvPr/>
          </p:nvGrpSpPr>
          <p:grpSpPr>
            <a:xfrm>
              <a:off x="785813" y="1541212"/>
              <a:ext cx="6873005" cy="5180263"/>
              <a:chOff x="785813" y="1541212"/>
              <a:chExt cx="6873005" cy="5180263"/>
            </a:xfrm>
          </p:grpSpPr>
          <p:grpSp>
            <p:nvGrpSpPr>
              <p:cNvPr id="4" name="Groupe 3">
                <a:extLst>
                  <a:ext uri="{FF2B5EF4-FFF2-40B4-BE49-F238E27FC236}">
                    <a16:creationId xmlns:a16="http://schemas.microsoft.com/office/drawing/2014/main" id="{29B63C41-FD0D-4798-AE6B-BD4671DEC6CD}"/>
                  </a:ext>
                </a:extLst>
              </p:cNvPr>
              <p:cNvGrpSpPr/>
              <p:nvPr/>
            </p:nvGrpSpPr>
            <p:grpSpPr>
              <a:xfrm>
                <a:off x="785813" y="1541212"/>
                <a:ext cx="6873005" cy="5180263"/>
                <a:chOff x="785813" y="603250"/>
                <a:chExt cx="8081647" cy="6408577"/>
              </a:xfrm>
            </p:grpSpPr>
            <p:grpSp>
              <p:nvGrpSpPr>
                <p:cNvPr id="93187" name="Groupe 21"/>
                <p:cNvGrpSpPr>
                  <a:grpSpLocks/>
                </p:cNvGrpSpPr>
                <p:nvPr/>
              </p:nvGrpSpPr>
              <p:grpSpPr bwMode="auto">
                <a:xfrm>
                  <a:off x="928688" y="674580"/>
                  <a:ext cx="3500437" cy="1637242"/>
                  <a:chOff x="928662" y="999923"/>
                  <a:chExt cx="3500462" cy="1638167"/>
                </a:xfrm>
              </p:grpSpPr>
              <p:sp>
                <p:nvSpPr>
                  <p:cNvPr id="3" name="ZoneTexte 2"/>
                  <p:cNvSpPr txBox="1"/>
                  <p:nvPr/>
                </p:nvSpPr>
                <p:spPr>
                  <a:xfrm>
                    <a:off x="928662" y="999923"/>
                    <a:ext cx="3500462" cy="1638167"/>
                  </a:xfrm>
                  <a:prstGeom prst="rect">
                    <a:avLst/>
                  </a:prstGeom>
                  <a:noFill/>
                  <a:ln>
                    <a:solidFill>
                      <a:schemeClr val="tx2">
                        <a:lumMod val="60000"/>
                        <a:lumOff val="40000"/>
                      </a:schemeClr>
                    </a:solidFill>
                  </a:ln>
                </p:spPr>
                <p:txBody>
                  <a:bodyPr>
                    <a:spAutoFit/>
                  </a:bodyPr>
                  <a:lstStyle/>
                  <a:p>
                    <a:pPr algn="ctr">
                      <a:lnSpc>
                        <a:spcPts val="2400"/>
                      </a:lnSpc>
                      <a:defRPr/>
                    </a:pPr>
                    <a:r>
                      <a:rPr lang="fr-FR" sz="2000" b="1" dirty="0">
                        <a:solidFill>
                          <a:schemeClr val="tx2">
                            <a:lumMod val="60000"/>
                            <a:lumOff val="40000"/>
                          </a:schemeClr>
                        </a:solidFill>
                        <a:latin typeface="+mn-lt"/>
                      </a:rPr>
                      <a:t>RR &lt; 1 </a:t>
                    </a:r>
                  </a:p>
                  <a:p>
                    <a:pPr algn="ctr">
                      <a:lnSpc>
                        <a:spcPts val="2400"/>
                      </a:lnSpc>
                      <a:defRPr/>
                    </a:pPr>
                    <a:r>
                      <a:rPr lang="fr-FR" sz="2000" b="1" dirty="0">
                        <a:solidFill>
                          <a:schemeClr val="tx2">
                            <a:lumMod val="60000"/>
                            <a:lumOff val="40000"/>
                          </a:schemeClr>
                        </a:solidFill>
                        <a:latin typeface="+mn-lt"/>
                      </a:rPr>
                      <a:t>et IC 95% &lt; 1 </a:t>
                    </a:r>
                  </a:p>
                  <a:p>
                    <a:pPr algn="ctr">
                      <a:lnSpc>
                        <a:spcPts val="2400"/>
                      </a:lnSpc>
                      <a:defRPr/>
                    </a:pPr>
                    <a:r>
                      <a:rPr lang="fr-FR" sz="2000" b="1" dirty="0">
                        <a:solidFill>
                          <a:schemeClr val="tx2">
                            <a:lumMod val="60000"/>
                            <a:lumOff val="40000"/>
                          </a:schemeClr>
                        </a:solidFill>
                        <a:latin typeface="+mn-lt"/>
                      </a:rPr>
                      <a:t>Facteur « protecteur</a:t>
                    </a:r>
                    <a:r>
                      <a:rPr lang="fr-FR" sz="2000" dirty="0">
                        <a:solidFill>
                          <a:schemeClr val="tx2">
                            <a:lumMod val="60000"/>
                            <a:lumOff val="40000"/>
                          </a:schemeClr>
                        </a:solidFill>
                        <a:latin typeface="+mn-lt"/>
                      </a:rPr>
                      <a:t> »</a:t>
                    </a:r>
                  </a:p>
                  <a:p>
                    <a:pPr algn="ctr">
                      <a:lnSpc>
                        <a:spcPts val="2400"/>
                      </a:lnSpc>
                      <a:defRPr/>
                    </a:pPr>
                    <a:endParaRPr lang="fr-FR" sz="2000" dirty="0">
                      <a:solidFill>
                        <a:schemeClr val="tx2">
                          <a:lumMod val="60000"/>
                          <a:lumOff val="40000"/>
                        </a:schemeClr>
                      </a:solidFill>
                      <a:latin typeface="+mn-lt"/>
                    </a:endParaRPr>
                  </a:p>
                </p:txBody>
              </p:sp>
              <p:cxnSp>
                <p:nvCxnSpPr>
                  <p:cNvPr id="5" name="Connecteur droit 4"/>
                  <p:cNvCxnSpPr/>
                  <p:nvPr/>
                </p:nvCxnSpPr>
                <p:spPr>
                  <a:xfrm>
                    <a:off x="1643042" y="2429583"/>
                    <a:ext cx="1857388" cy="1589"/>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5400000">
                    <a:off x="2643095" y="2427995"/>
                    <a:ext cx="285911" cy="3175"/>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 name="Connecteur droit 15"/>
                <p:cNvCxnSpPr/>
                <p:nvPr/>
              </p:nvCxnSpPr>
              <p:spPr>
                <a:xfrm flipV="1">
                  <a:off x="785813" y="6430506"/>
                  <a:ext cx="7643812" cy="71438"/>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93192" name="Rectangle 18"/>
                <p:cNvSpPr>
                  <a:spLocks noChangeArrowheads="1"/>
                </p:cNvSpPr>
                <p:nvPr/>
              </p:nvSpPr>
              <p:spPr bwMode="auto">
                <a:xfrm>
                  <a:off x="8143876" y="6397626"/>
                  <a:ext cx="723584" cy="49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r>
                    <a:rPr lang="fr-FR" altLang="fr-FR" sz="2000" b="1" dirty="0">
                      <a:latin typeface="Calibri" panose="020F0502020204030204" pitchFamily="34" charset="0"/>
                    </a:rPr>
                    <a:t>+ </a:t>
                  </a:r>
                  <a:r>
                    <a:rPr lang="fr-FR" altLang="fr-FR" sz="2000" b="1" dirty="0">
                      <a:latin typeface="Calibri" panose="020F0502020204030204" pitchFamily="34" charset="0"/>
                      <a:cs typeface="Times New Roman" panose="02020603050405020304" pitchFamily="18" charset="0"/>
                    </a:rPr>
                    <a:t>∞</a:t>
                  </a:r>
                  <a:endParaRPr lang="fr-FR" altLang="fr-FR" sz="2000" b="1" dirty="0">
                    <a:latin typeface="Calibri" panose="020F0502020204030204" pitchFamily="34" charset="0"/>
                  </a:endParaRPr>
                </a:p>
              </p:txBody>
            </p:sp>
            <p:sp>
              <p:nvSpPr>
                <p:cNvPr id="33801" name="Rectangle 29"/>
                <p:cNvSpPr>
                  <a:spLocks noChangeArrowheads="1"/>
                </p:cNvSpPr>
                <p:nvPr/>
              </p:nvSpPr>
              <p:spPr bwMode="auto">
                <a:xfrm>
                  <a:off x="5053669" y="6461126"/>
                  <a:ext cx="388740" cy="550701"/>
                </a:xfrm>
                <a:prstGeom prst="rect">
                  <a:avLst/>
                </a:prstGeom>
                <a:noFill/>
                <a:ln w="9525">
                  <a:noFill/>
                  <a:miter lim="800000"/>
                  <a:headEnd/>
                  <a:tailEnd/>
                </a:ln>
              </p:spPr>
              <p:txBody>
                <a:bodyPr wrap="none">
                  <a:spAutoFit/>
                </a:bodyPr>
                <a:lstStyle/>
                <a:p>
                  <a:pPr>
                    <a:defRPr/>
                  </a:pPr>
                  <a:r>
                    <a:rPr lang="fr-FR" sz="2000" b="1" dirty="0">
                      <a:latin typeface="+mn-lt"/>
                    </a:rPr>
                    <a:t>1</a:t>
                  </a:r>
                </a:p>
              </p:txBody>
            </p:sp>
            <p:grpSp>
              <p:nvGrpSpPr>
                <p:cNvPr id="93194" name="Groupe 39"/>
                <p:cNvGrpSpPr>
                  <a:grpSpLocks/>
                </p:cNvGrpSpPr>
                <p:nvPr/>
              </p:nvGrpSpPr>
              <p:grpSpPr bwMode="auto">
                <a:xfrm>
                  <a:off x="4729788" y="4686535"/>
                  <a:ext cx="3500437" cy="1637245"/>
                  <a:chOff x="4729789" y="4507174"/>
                  <a:chExt cx="3500462" cy="1459162"/>
                </a:xfrm>
              </p:grpSpPr>
              <p:cxnSp>
                <p:nvCxnSpPr>
                  <p:cNvPr id="9" name="Connecteur droit 8"/>
                  <p:cNvCxnSpPr>
                    <a:cxnSpLocks/>
                  </p:cNvCxnSpPr>
                  <p:nvPr/>
                </p:nvCxnSpPr>
                <p:spPr>
                  <a:xfrm>
                    <a:off x="5500694" y="5726754"/>
                    <a:ext cx="1857388" cy="14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33816" name="ZoneTexte 30"/>
                  <p:cNvSpPr txBox="1">
                    <a:spLocks noChangeArrowheads="1"/>
                  </p:cNvSpPr>
                  <p:nvPr/>
                </p:nvSpPr>
                <p:spPr bwMode="auto">
                  <a:xfrm>
                    <a:off x="4729789" y="4507174"/>
                    <a:ext cx="3500462" cy="1459162"/>
                  </a:xfrm>
                  <a:prstGeom prst="rect">
                    <a:avLst/>
                  </a:prstGeom>
                  <a:noFill/>
                  <a:ln w="9525">
                    <a:solidFill>
                      <a:srgbClr val="C00000"/>
                    </a:solidFill>
                    <a:miter lim="800000"/>
                    <a:headEnd/>
                    <a:tailEnd/>
                  </a:ln>
                </p:spPr>
                <p:txBody>
                  <a:bodyPr>
                    <a:spAutoFit/>
                  </a:bodyPr>
                  <a:lstStyle/>
                  <a:p>
                    <a:pPr algn="ctr">
                      <a:lnSpc>
                        <a:spcPts val="2400"/>
                      </a:lnSpc>
                      <a:defRPr/>
                    </a:pPr>
                    <a:r>
                      <a:rPr lang="fr-FR" sz="2000" b="1" dirty="0">
                        <a:solidFill>
                          <a:srgbClr val="C00000"/>
                        </a:solidFill>
                        <a:latin typeface="+mn-lt"/>
                      </a:rPr>
                      <a:t>RR &gt; 1 </a:t>
                    </a:r>
                  </a:p>
                  <a:p>
                    <a:pPr algn="ctr">
                      <a:lnSpc>
                        <a:spcPts val="2400"/>
                      </a:lnSpc>
                      <a:defRPr/>
                    </a:pPr>
                    <a:r>
                      <a:rPr lang="fr-FR" sz="2000" b="1" dirty="0">
                        <a:solidFill>
                          <a:srgbClr val="C00000"/>
                        </a:solidFill>
                        <a:latin typeface="+mn-lt"/>
                      </a:rPr>
                      <a:t>et IC 95% </a:t>
                    </a:r>
                    <a:r>
                      <a:rPr lang="fr-FR" sz="2000" b="1" dirty="0">
                        <a:solidFill>
                          <a:srgbClr val="C00000"/>
                        </a:solidFill>
                      </a:rPr>
                      <a:t>&gt; </a:t>
                    </a:r>
                    <a:r>
                      <a:rPr lang="fr-FR" sz="2000" b="1" dirty="0">
                        <a:solidFill>
                          <a:srgbClr val="C00000"/>
                        </a:solidFill>
                        <a:latin typeface="+mn-lt"/>
                      </a:rPr>
                      <a:t>1 </a:t>
                    </a:r>
                  </a:p>
                  <a:p>
                    <a:pPr algn="ctr">
                      <a:lnSpc>
                        <a:spcPts val="2400"/>
                      </a:lnSpc>
                      <a:defRPr/>
                    </a:pPr>
                    <a:r>
                      <a:rPr lang="fr-FR" sz="2000" b="1" dirty="0">
                        <a:solidFill>
                          <a:srgbClr val="C00000"/>
                        </a:solidFill>
                        <a:latin typeface="+mn-lt"/>
                      </a:rPr>
                      <a:t>Facteur de risque</a:t>
                    </a:r>
                  </a:p>
                  <a:p>
                    <a:pPr algn="ctr">
                      <a:lnSpc>
                        <a:spcPts val="2400"/>
                      </a:lnSpc>
                      <a:defRPr/>
                    </a:pPr>
                    <a:endParaRPr lang="fr-FR" sz="2000" dirty="0">
                      <a:solidFill>
                        <a:srgbClr val="C00000"/>
                      </a:solidFill>
                      <a:latin typeface="+mn-lt"/>
                    </a:endParaRPr>
                  </a:p>
                </p:txBody>
              </p:sp>
            </p:grpSp>
            <p:grpSp>
              <p:nvGrpSpPr>
                <p:cNvPr id="93195" name="Groupe 26"/>
                <p:cNvGrpSpPr>
                  <a:grpSpLocks/>
                </p:cNvGrpSpPr>
                <p:nvPr/>
              </p:nvGrpSpPr>
              <p:grpSpPr bwMode="auto">
                <a:xfrm>
                  <a:off x="3375056" y="2463811"/>
                  <a:ext cx="4016513" cy="2081966"/>
                  <a:chOff x="3375040" y="2003419"/>
                  <a:chExt cx="4016539" cy="2081982"/>
                </a:xfrm>
              </p:grpSpPr>
              <p:grpSp>
                <p:nvGrpSpPr>
                  <p:cNvPr id="93202" name="Groupe 20"/>
                  <p:cNvGrpSpPr>
                    <a:grpSpLocks/>
                  </p:cNvGrpSpPr>
                  <p:nvPr/>
                </p:nvGrpSpPr>
                <p:grpSpPr bwMode="auto">
                  <a:xfrm>
                    <a:off x="3375040" y="2003419"/>
                    <a:ext cx="4016539" cy="2081982"/>
                    <a:chOff x="3375040" y="1860543"/>
                    <a:chExt cx="4016539" cy="2081982"/>
                  </a:xfrm>
                </p:grpSpPr>
                <p:cxnSp>
                  <p:nvCxnSpPr>
                    <p:cNvPr id="11" name="Connecteur droit 10"/>
                    <p:cNvCxnSpPr>
                      <a:cxnSpLocks/>
                    </p:cNvCxnSpPr>
                    <p:nvPr/>
                  </p:nvCxnSpPr>
                  <p:spPr>
                    <a:xfrm>
                      <a:off x="4989180" y="3626288"/>
                      <a:ext cx="181737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a:off x="5990105" y="3635558"/>
                      <a:ext cx="285752"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814" name="Rectangle 19"/>
                    <p:cNvSpPr>
                      <a:spLocks noChangeArrowheads="1"/>
                    </p:cNvSpPr>
                    <p:nvPr/>
                  </p:nvSpPr>
                  <p:spPr bwMode="auto">
                    <a:xfrm>
                      <a:off x="3375040" y="1860543"/>
                      <a:ext cx="4016539" cy="2081982"/>
                    </a:xfrm>
                    <a:prstGeom prst="rect">
                      <a:avLst/>
                    </a:prstGeom>
                    <a:noFill/>
                    <a:ln w="9525">
                      <a:solidFill>
                        <a:schemeClr val="tx1"/>
                      </a:solidFill>
                      <a:miter lim="800000"/>
                      <a:headEnd/>
                      <a:tailEnd/>
                    </a:ln>
                  </p:spPr>
                  <p:txBody>
                    <a:bodyPr wrap="square">
                      <a:spAutoFit/>
                    </a:bodyPr>
                    <a:lstStyle/>
                    <a:p>
                      <a:pPr>
                        <a:lnSpc>
                          <a:spcPts val="2400"/>
                        </a:lnSpc>
                        <a:defRPr/>
                      </a:pPr>
                      <a:r>
                        <a:rPr lang="fr-FR" sz="2000" b="1" dirty="0">
                          <a:latin typeface="+mn-lt"/>
                        </a:rPr>
                        <a:t>RR &lt; 1 ou RR&gt;1</a:t>
                      </a:r>
                    </a:p>
                    <a:p>
                      <a:pPr>
                        <a:lnSpc>
                          <a:spcPts val="2400"/>
                        </a:lnSpc>
                        <a:defRPr/>
                      </a:pPr>
                      <a:r>
                        <a:rPr lang="fr-FR" sz="2000" b="1" dirty="0">
                          <a:latin typeface="+mn-lt"/>
                        </a:rPr>
                        <a:t>Et IC 95% contient le 1 </a:t>
                      </a:r>
                    </a:p>
                    <a:p>
                      <a:pPr marL="342900" indent="-342900">
                        <a:lnSpc>
                          <a:spcPts val="2400"/>
                        </a:lnSpc>
                        <a:buFont typeface="Symbol" panose="05050102010706020507" pitchFamily="18" charset="2"/>
                        <a:buChar char="Þ"/>
                        <a:defRPr/>
                      </a:pPr>
                      <a:r>
                        <a:rPr lang="fr-FR" sz="2000" b="1" dirty="0">
                          <a:latin typeface="+mn-lt"/>
                        </a:rPr>
                        <a:t>Pas d’association prouvée</a:t>
                      </a:r>
                    </a:p>
                    <a:p>
                      <a:pPr>
                        <a:lnSpc>
                          <a:spcPts val="2400"/>
                        </a:lnSpc>
                        <a:defRPr/>
                      </a:pPr>
                      <a:endParaRPr lang="fr-FR" sz="2000" b="1" dirty="0">
                        <a:latin typeface="+mn-lt"/>
                      </a:endParaRPr>
                    </a:p>
                    <a:p>
                      <a:pPr>
                        <a:lnSpc>
                          <a:spcPts val="2400"/>
                        </a:lnSpc>
                        <a:defRPr/>
                      </a:pPr>
                      <a:endParaRPr lang="fr-FR" sz="2000" b="1" dirty="0">
                        <a:latin typeface="+mn-lt"/>
                      </a:endParaRPr>
                    </a:p>
                  </p:txBody>
                </p:sp>
              </p:grpSp>
              <p:cxnSp>
                <p:nvCxnSpPr>
                  <p:cNvPr id="23" name="Connecteur droit 22"/>
                  <p:cNvCxnSpPr>
                    <a:cxnSpLocks/>
                  </p:cNvCxnSpPr>
                  <p:nvPr/>
                </p:nvCxnSpPr>
                <p:spPr>
                  <a:xfrm flipV="1">
                    <a:off x="4233108" y="3338473"/>
                    <a:ext cx="1846032" cy="3458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5400000">
                    <a:off x="4865485" y="3333019"/>
                    <a:ext cx="285752"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804" name="Rectangle 32"/>
                <p:cNvSpPr>
                  <a:spLocks noChangeArrowheads="1"/>
                </p:cNvSpPr>
                <p:nvPr/>
              </p:nvSpPr>
              <p:spPr bwMode="auto">
                <a:xfrm>
                  <a:off x="6215063" y="603250"/>
                  <a:ext cx="584889" cy="550702"/>
                </a:xfrm>
                <a:prstGeom prst="rect">
                  <a:avLst/>
                </a:prstGeom>
                <a:noFill/>
                <a:ln w="9525">
                  <a:noFill/>
                  <a:miter lim="800000"/>
                  <a:headEnd/>
                  <a:tailEnd/>
                </a:ln>
              </p:spPr>
              <p:txBody>
                <a:bodyPr wrap="none">
                  <a:spAutoFit/>
                </a:bodyPr>
                <a:lstStyle/>
                <a:p>
                  <a:pPr>
                    <a:defRPr/>
                  </a:pPr>
                  <a:r>
                    <a:rPr lang="fr-FR" sz="2000" b="1">
                      <a:latin typeface="+mn-lt"/>
                    </a:rPr>
                    <a:t>RR</a:t>
                  </a:r>
                  <a:endParaRPr lang="fr-FR" sz="2000">
                    <a:latin typeface="+mn-lt"/>
                  </a:endParaRPr>
                </a:p>
              </p:txBody>
            </p:sp>
            <p:sp>
              <p:nvSpPr>
                <p:cNvPr id="34" name="Rectangle 33"/>
                <p:cNvSpPr/>
                <p:nvPr/>
              </p:nvSpPr>
              <p:spPr>
                <a:xfrm>
                  <a:off x="6215063" y="1460500"/>
                  <a:ext cx="1177310" cy="550702"/>
                </a:xfrm>
                <a:prstGeom prst="rect">
                  <a:avLst/>
                </a:prstGeom>
              </p:spPr>
              <p:txBody>
                <a:bodyPr wrap="none">
                  <a:spAutoFit/>
                </a:bodyPr>
                <a:lstStyle/>
                <a:p>
                  <a:pPr>
                    <a:defRPr/>
                  </a:pPr>
                  <a:r>
                    <a:rPr lang="fr-FR" sz="2000" b="1" dirty="0">
                      <a:solidFill>
                        <a:schemeClr val="tx2">
                          <a:lumMod val="60000"/>
                          <a:lumOff val="40000"/>
                        </a:schemeClr>
                      </a:solidFill>
                      <a:latin typeface="+mn-lt"/>
                    </a:rPr>
                    <a:t>IC 95% </a:t>
                  </a:r>
                </a:p>
              </p:txBody>
            </p:sp>
            <p:cxnSp>
              <p:nvCxnSpPr>
                <p:cNvPr id="37" name="Connecteur droit 36"/>
                <p:cNvCxnSpPr/>
                <p:nvPr/>
              </p:nvCxnSpPr>
              <p:spPr>
                <a:xfrm>
                  <a:off x="5929313" y="1174750"/>
                  <a:ext cx="1857375" cy="158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Accolade ouvrante 38"/>
                <p:cNvSpPr/>
                <p:nvPr/>
              </p:nvSpPr>
              <p:spPr>
                <a:xfrm rot="5400000" flipH="1">
                  <a:off x="6715126" y="460374"/>
                  <a:ext cx="285750" cy="1857375"/>
                </a:xfrm>
                <a:prstGeom prst="leftBrace">
                  <a:avLst>
                    <a:gd name="adj1" fmla="val 8333"/>
                    <a:gd name="adj2" fmla="val 48705"/>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000" dirty="0"/>
                </a:p>
              </p:txBody>
            </p:sp>
          </p:grpSp>
          <p:sp>
            <p:nvSpPr>
              <p:cNvPr id="43" name="Rectangle 42">
                <a:extLst>
                  <a:ext uri="{FF2B5EF4-FFF2-40B4-BE49-F238E27FC236}">
                    <a16:creationId xmlns:a16="http://schemas.microsoft.com/office/drawing/2014/main" id="{49CE9A64-A798-40B8-9A68-AB9BF2D7BE55}"/>
                  </a:ext>
                </a:extLst>
              </p:cNvPr>
              <p:cNvSpPr/>
              <p:nvPr/>
            </p:nvSpPr>
            <p:spPr>
              <a:xfrm>
                <a:off x="4647122" y="5673659"/>
                <a:ext cx="296876" cy="461665"/>
              </a:xfrm>
              <a:prstGeom prst="rect">
                <a:avLst/>
              </a:prstGeom>
            </p:spPr>
            <p:txBody>
              <a:bodyPr wrap="square">
                <a:spAutoFit/>
              </a:bodyPr>
              <a:lstStyle/>
              <a:p>
                <a:r>
                  <a:rPr lang="fr-FR" b="1" dirty="0">
                    <a:solidFill>
                      <a:srgbClr val="C00000"/>
                    </a:solidFill>
                  </a:rPr>
                  <a:t>[</a:t>
                </a:r>
                <a:endParaRPr lang="fr-FR" dirty="0">
                  <a:solidFill>
                    <a:srgbClr val="C00000"/>
                  </a:solidFill>
                </a:endParaRPr>
              </a:p>
            </p:txBody>
          </p:sp>
          <p:sp>
            <p:nvSpPr>
              <p:cNvPr id="45" name="Rectangle 44">
                <a:extLst>
                  <a:ext uri="{FF2B5EF4-FFF2-40B4-BE49-F238E27FC236}">
                    <a16:creationId xmlns:a16="http://schemas.microsoft.com/office/drawing/2014/main" id="{39F7DA6C-CE63-4F55-B5DD-1310F9881C31}"/>
                  </a:ext>
                </a:extLst>
              </p:cNvPr>
              <p:cNvSpPr/>
              <p:nvPr/>
            </p:nvSpPr>
            <p:spPr>
              <a:xfrm>
                <a:off x="6267270" y="5676238"/>
                <a:ext cx="296876" cy="461665"/>
              </a:xfrm>
              <a:prstGeom prst="rect">
                <a:avLst/>
              </a:prstGeom>
            </p:spPr>
            <p:txBody>
              <a:bodyPr wrap="square">
                <a:spAutoFit/>
              </a:bodyPr>
              <a:lstStyle/>
              <a:p>
                <a:r>
                  <a:rPr lang="fr-FR" b="1" dirty="0">
                    <a:solidFill>
                      <a:srgbClr val="C00000"/>
                    </a:solidFill>
                  </a:rPr>
                  <a:t>]</a:t>
                </a:r>
                <a:endParaRPr lang="fr-FR" dirty="0">
                  <a:solidFill>
                    <a:srgbClr val="C00000"/>
                  </a:solidFill>
                </a:endParaRPr>
              </a:p>
            </p:txBody>
          </p:sp>
        </p:grpSp>
        <p:grpSp>
          <p:nvGrpSpPr>
            <p:cNvPr id="36" name="Groupe 35">
              <a:extLst>
                <a:ext uri="{FF2B5EF4-FFF2-40B4-BE49-F238E27FC236}">
                  <a16:creationId xmlns:a16="http://schemas.microsoft.com/office/drawing/2014/main" id="{BBE70963-51C2-4055-9DF7-71A3D71D067C}"/>
                </a:ext>
              </a:extLst>
            </p:cNvPr>
            <p:cNvGrpSpPr/>
            <p:nvPr/>
          </p:nvGrpSpPr>
          <p:grpSpPr>
            <a:xfrm>
              <a:off x="4211960" y="3867864"/>
              <a:ext cx="2232746" cy="785272"/>
              <a:chOff x="4211960" y="3874680"/>
              <a:chExt cx="2232746" cy="785272"/>
            </a:xfrm>
          </p:grpSpPr>
          <p:sp>
            <p:nvSpPr>
              <p:cNvPr id="49" name="Rectangle 48">
                <a:extLst>
                  <a:ext uri="{FF2B5EF4-FFF2-40B4-BE49-F238E27FC236}">
                    <a16:creationId xmlns:a16="http://schemas.microsoft.com/office/drawing/2014/main" id="{44EDEC96-2B85-4262-A954-B134DA915318}"/>
                  </a:ext>
                </a:extLst>
              </p:cNvPr>
              <p:cNvSpPr/>
              <p:nvPr/>
            </p:nvSpPr>
            <p:spPr>
              <a:xfrm>
                <a:off x="5139220" y="3874680"/>
                <a:ext cx="652743" cy="461665"/>
              </a:xfrm>
              <a:prstGeom prst="rect">
                <a:avLst/>
              </a:prstGeom>
            </p:spPr>
            <p:txBody>
              <a:bodyPr wrap="none">
                <a:spAutoFit/>
              </a:bodyPr>
              <a:lstStyle/>
              <a:p>
                <a:r>
                  <a:rPr lang="fr-FR" dirty="0">
                    <a:ln w="19050">
                      <a:solidFill>
                        <a:schemeClr val="tx1"/>
                      </a:solidFill>
                    </a:ln>
                  </a:rPr>
                  <a:t>] </a:t>
                </a:r>
                <a:r>
                  <a:rPr lang="fr-FR" dirty="0"/>
                  <a:t>    </a:t>
                </a:r>
              </a:p>
            </p:txBody>
          </p:sp>
          <p:sp>
            <p:nvSpPr>
              <p:cNvPr id="54" name="Rectangle 53">
                <a:extLst>
                  <a:ext uri="{FF2B5EF4-FFF2-40B4-BE49-F238E27FC236}">
                    <a16:creationId xmlns:a16="http://schemas.microsoft.com/office/drawing/2014/main" id="{3F09E3D6-A3F6-4756-ABFC-801D4336ACDF}"/>
                  </a:ext>
                </a:extLst>
              </p:cNvPr>
              <p:cNvSpPr/>
              <p:nvPr/>
            </p:nvSpPr>
            <p:spPr>
              <a:xfrm>
                <a:off x="5791963" y="4187624"/>
                <a:ext cx="652743" cy="461665"/>
              </a:xfrm>
              <a:prstGeom prst="rect">
                <a:avLst/>
              </a:prstGeom>
            </p:spPr>
            <p:txBody>
              <a:bodyPr wrap="none">
                <a:spAutoFit/>
              </a:bodyPr>
              <a:lstStyle/>
              <a:p>
                <a:r>
                  <a:rPr lang="fr-FR" dirty="0">
                    <a:ln w="19050">
                      <a:solidFill>
                        <a:schemeClr val="tx1"/>
                      </a:solidFill>
                    </a:ln>
                  </a:rPr>
                  <a:t>] </a:t>
                </a:r>
                <a:r>
                  <a:rPr lang="fr-FR" dirty="0"/>
                  <a:t>    </a:t>
                </a:r>
              </a:p>
            </p:txBody>
          </p:sp>
          <p:sp>
            <p:nvSpPr>
              <p:cNvPr id="55" name="Rectangle 54">
                <a:extLst>
                  <a:ext uri="{FF2B5EF4-FFF2-40B4-BE49-F238E27FC236}">
                    <a16:creationId xmlns:a16="http://schemas.microsoft.com/office/drawing/2014/main" id="{48E5419B-A8AE-42D5-9EFE-CC1364A7C878}"/>
                  </a:ext>
                </a:extLst>
              </p:cNvPr>
              <p:cNvSpPr/>
              <p:nvPr/>
            </p:nvSpPr>
            <p:spPr>
              <a:xfrm>
                <a:off x="4211960" y="4198287"/>
                <a:ext cx="575799" cy="461665"/>
              </a:xfrm>
              <a:prstGeom prst="rect">
                <a:avLst/>
              </a:prstGeom>
            </p:spPr>
            <p:txBody>
              <a:bodyPr wrap="square">
                <a:spAutoFit/>
              </a:bodyPr>
              <a:lstStyle/>
              <a:p>
                <a:r>
                  <a:rPr lang="fr-FR" dirty="0">
                    <a:ln w="19050">
                      <a:solidFill>
                        <a:schemeClr val="tx1"/>
                      </a:solidFill>
                    </a:ln>
                  </a:rPr>
                  <a:t>[</a:t>
                </a:r>
                <a:r>
                  <a:rPr lang="fr-FR" dirty="0"/>
                  <a:t>    </a:t>
                </a:r>
              </a:p>
            </p:txBody>
          </p:sp>
        </p:grp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16949" y="2531074"/>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8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16AD6A8-F285-4C63-A5B3-F27BFF51684B}"/>
              </a:ext>
            </a:extLst>
          </p:cNvPr>
          <p:cNvSpPr/>
          <p:nvPr/>
        </p:nvSpPr>
        <p:spPr>
          <a:xfrm>
            <a:off x="0" y="4606902"/>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p:cNvCxnSpPr/>
          <p:nvPr/>
        </p:nvCxnSpPr>
        <p:spPr>
          <a:xfrm rot="5400000">
            <a:off x="1677988" y="3178175"/>
            <a:ext cx="5788025" cy="3175"/>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5400000">
            <a:off x="5149998" y="5216153"/>
            <a:ext cx="285750" cy="158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785813" y="5929313"/>
            <a:ext cx="7643812" cy="71437"/>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5400000">
            <a:off x="643732" y="5999956"/>
            <a:ext cx="28575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799" name="ZoneTexte 17"/>
          <p:cNvSpPr txBox="1">
            <a:spLocks noChangeArrowheads="1"/>
          </p:cNvSpPr>
          <p:nvPr/>
        </p:nvSpPr>
        <p:spPr bwMode="auto">
          <a:xfrm>
            <a:off x="642938" y="6181725"/>
            <a:ext cx="357187" cy="460375"/>
          </a:xfrm>
          <a:prstGeom prst="rect">
            <a:avLst/>
          </a:prstGeom>
          <a:noFill/>
          <a:ln w="9525">
            <a:noFill/>
            <a:miter lim="800000"/>
            <a:headEnd/>
            <a:tailEnd/>
          </a:ln>
        </p:spPr>
        <p:txBody>
          <a:bodyPr>
            <a:spAutoFit/>
          </a:bodyPr>
          <a:lstStyle/>
          <a:p>
            <a:pPr>
              <a:defRPr/>
            </a:pPr>
            <a:r>
              <a:rPr lang="fr-FR" b="1">
                <a:latin typeface="+mn-lt"/>
              </a:rPr>
              <a:t>0</a:t>
            </a:r>
          </a:p>
        </p:txBody>
      </p:sp>
      <p:sp>
        <p:nvSpPr>
          <p:cNvPr id="95239" name="Rectangle 18"/>
          <p:cNvSpPr>
            <a:spLocks noChangeArrowheads="1"/>
          </p:cNvSpPr>
          <p:nvPr/>
        </p:nvSpPr>
        <p:spPr bwMode="auto">
          <a:xfrm>
            <a:off x="8143875" y="6081713"/>
            <a:ext cx="6842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r>
              <a:rPr lang="fr-FR" altLang="fr-FR" b="1">
                <a:latin typeface="Calibri" panose="020F0502020204030204" pitchFamily="34" charset="0"/>
              </a:rPr>
              <a:t>+ </a:t>
            </a:r>
            <a:r>
              <a:rPr lang="fr-FR" altLang="fr-FR" b="1">
                <a:latin typeface="Calibri" panose="020F0502020204030204" pitchFamily="34" charset="0"/>
                <a:cs typeface="Times New Roman" panose="02020603050405020304" pitchFamily="18" charset="0"/>
              </a:rPr>
              <a:t>∞</a:t>
            </a:r>
            <a:endParaRPr lang="fr-FR" altLang="fr-FR" b="1">
              <a:latin typeface="Calibri" panose="020F0502020204030204" pitchFamily="34" charset="0"/>
            </a:endParaRPr>
          </a:p>
        </p:txBody>
      </p:sp>
      <p:sp>
        <p:nvSpPr>
          <p:cNvPr id="33801" name="Rectangle 29"/>
          <p:cNvSpPr>
            <a:spLocks noChangeArrowheads="1"/>
          </p:cNvSpPr>
          <p:nvPr/>
        </p:nvSpPr>
        <p:spPr bwMode="auto">
          <a:xfrm>
            <a:off x="4425950" y="6145213"/>
            <a:ext cx="339725" cy="461962"/>
          </a:xfrm>
          <a:prstGeom prst="rect">
            <a:avLst/>
          </a:prstGeom>
          <a:noFill/>
          <a:ln w="9525">
            <a:noFill/>
            <a:miter lim="800000"/>
            <a:headEnd/>
            <a:tailEnd/>
          </a:ln>
        </p:spPr>
        <p:txBody>
          <a:bodyPr wrap="none">
            <a:spAutoFit/>
          </a:bodyPr>
          <a:lstStyle/>
          <a:p>
            <a:pPr>
              <a:defRPr/>
            </a:pPr>
            <a:r>
              <a:rPr lang="fr-FR" b="1">
                <a:latin typeface="+mn-lt"/>
              </a:rPr>
              <a:t>1</a:t>
            </a:r>
          </a:p>
        </p:txBody>
      </p:sp>
      <p:cxnSp>
        <p:nvCxnSpPr>
          <p:cNvPr id="9" name="Connecteur droit 8"/>
          <p:cNvCxnSpPr/>
          <p:nvPr/>
        </p:nvCxnSpPr>
        <p:spPr bwMode="auto">
          <a:xfrm>
            <a:off x="4795738" y="5188459"/>
            <a:ext cx="2247424" cy="1588"/>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 Box 5"/>
          <p:cNvSpPr txBox="1">
            <a:spLocks noChangeArrowheads="1"/>
          </p:cNvSpPr>
          <p:nvPr/>
        </p:nvSpPr>
        <p:spPr bwMode="auto">
          <a:xfrm>
            <a:off x="34925" y="1952253"/>
            <a:ext cx="9107488" cy="1692771"/>
          </a:xfrm>
          <a:prstGeom prst="rect">
            <a:avLst/>
          </a:prstGeom>
          <a:solidFill>
            <a:schemeClr val="bg1"/>
          </a:solidFill>
          <a:ln w="28575">
            <a:solidFill>
              <a:srgbClr val="00B050"/>
            </a:solidFill>
            <a:miter lim="800000"/>
            <a:headEnd/>
            <a:tailEnd/>
          </a:ln>
        </p:spPr>
        <p:txBody>
          <a:bodyPr>
            <a:spAutoFit/>
          </a:bodyPr>
          <a:lstStyle/>
          <a:p>
            <a:pPr>
              <a:defRPr/>
            </a:pPr>
            <a:endParaRPr lang="fr-FR" sz="800" b="1" dirty="0">
              <a:latin typeface="+mn-lt"/>
              <a:cs typeface="Tahoma" pitchFamily="34" charset="0"/>
            </a:endParaRPr>
          </a:p>
          <a:p>
            <a:pPr algn="ctr">
              <a:defRPr/>
            </a:pPr>
            <a:r>
              <a:rPr lang="fr-FR" b="1" dirty="0">
                <a:latin typeface="+mn-lt"/>
                <a:cs typeface="Tahoma" pitchFamily="34" charset="0"/>
                <a:sym typeface="Symbol" pitchFamily="18" charset="2"/>
              </a:rPr>
              <a:t>RR = 3.3 [IC95% 1.3-15.4]</a:t>
            </a:r>
          </a:p>
          <a:p>
            <a:pPr lvl="0" algn="ctr">
              <a:defRPr/>
            </a:pPr>
            <a:r>
              <a:rPr lang="fr-FR" b="1" dirty="0">
                <a:solidFill>
                  <a:prstClr val="black"/>
                </a:solidFill>
                <a:latin typeface="Calibri"/>
                <a:cs typeface="Tahoma" pitchFamily="34" charset="0"/>
                <a:sym typeface="Symbol" pitchFamily="18" charset="2"/>
              </a:rPr>
              <a:t>Couchage ventral multiplie par 3.3 le risque de MSN</a:t>
            </a:r>
            <a:endParaRPr lang="fr-FR" b="1" dirty="0">
              <a:latin typeface="+mn-lt"/>
              <a:cs typeface="Tahoma" pitchFamily="34" charset="0"/>
              <a:sym typeface="Symbol" pitchFamily="18" charset="2"/>
            </a:endParaRPr>
          </a:p>
          <a:p>
            <a:pPr algn="ctr">
              <a:defRPr/>
            </a:pPr>
            <a:r>
              <a:rPr lang="fr-FR" b="1" dirty="0">
                <a:solidFill>
                  <a:prstClr val="black"/>
                </a:solidFill>
                <a:latin typeface="Calibri"/>
                <a:cs typeface="Tahoma" pitchFamily="34" charset="0"/>
                <a:sym typeface="Symbol" pitchFamily="18" charset="2"/>
              </a:rPr>
              <a:t>3.3</a:t>
            </a:r>
            <a:r>
              <a:rPr lang="fr-FR" b="1" dirty="0">
                <a:latin typeface="+mn-lt"/>
                <a:cs typeface="Tahoma" pitchFamily="34" charset="0"/>
                <a:sym typeface="Symbol" pitchFamily="18" charset="2"/>
              </a:rPr>
              <a:t> est l’estimation du RR réel</a:t>
            </a:r>
          </a:p>
          <a:p>
            <a:pPr algn="ctr">
              <a:defRPr/>
            </a:pPr>
            <a:r>
              <a:rPr lang="fr-FR" b="1" dirty="0">
                <a:latin typeface="+mn-lt"/>
                <a:cs typeface="Tahoma" pitchFamily="34" charset="0"/>
                <a:sym typeface="Symbol" pitchFamily="18" charset="2"/>
              </a:rPr>
              <a:t>il y a 95% de chances que le RR réel soit compris entre [1.3 -15.4]</a:t>
            </a:r>
            <a:endParaRPr lang="fr-FR" b="1" dirty="0">
              <a:solidFill>
                <a:srgbClr val="00B050"/>
              </a:solidFill>
              <a:latin typeface="+mn-lt"/>
              <a:cs typeface="Tahoma" pitchFamily="34" charset="0"/>
              <a:sym typeface="Symbol" pitchFamily="18" charset="2"/>
            </a:endParaRPr>
          </a:p>
        </p:txBody>
      </p:sp>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38</a:t>
            </a:fld>
            <a:endParaRPr lang="fr-FR" altLang="fr-FR"/>
          </a:p>
        </p:txBody>
      </p:sp>
      <p:sp>
        <p:nvSpPr>
          <p:cNvPr id="5" name="Rectangle 4"/>
          <p:cNvSpPr/>
          <p:nvPr/>
        </p:nvSpPr>
        <p:spPr>
          <a:xfrm>
            <a:off x="5003378" y="4591473"/>
            <a:ext cx="577402" cy="461665"/>
          </a:xfrm>
          <a:prstGeom prst="rect">
            <a:avLst/>
          </a:prstGeom>
        </p:spPr>
        <p:txBody>
          <a:bodyPr wrap="none">
            <a:spAutoFit/>
          </a:bodyPr>
          <a:lstStyle/>
          <a:p>
            <a:r>
              <a:rPr lang="fr-FR" b="1" dirty="0">
                <a:solidFill>
                  <a:srgbClr val="C00000"/>
                </a:solidFill>
                <a:latin typeface="Calibri" panose="020F0502020204030204"/>
              </a:rPr>
              <a:t>3.3</a:t>
            </a:r>
            <a:endParaRPr lang="fr-FR" dirty="0"/>
          </a:p>
        </p:txBody>
      </p:sp>
      <p:sp>
        <p:nvSpPr>
          <p:cNvPr id="7" name="Rectangle 6"/>
          <p:cNvSpPr/>
          <p:nvPr/>
        </p:nvSpPr>
        <p:spPr>
          <a:xfrm>
            <a:off x="4476974" y="5224972"/>
            <a:ext cx="577402" cy="461665"/>
          </a:xfrm>
          <a:prstGeom prst="rect">
            <a:avLst/>
          </a:prstGeom>
        </p:spPr>
        <p:txBody>
          <a:bodyPr wrap="none">
            <a:spAutoFit/>
          </a:bodyPr>
          <a:lstStyle/>
          <a:p>
            <a:r>
              <a:rPr lang="fr-FR" b="1" dirty="0">
                <a:solidFill>
                  <a:srgbClr val="C00000"/>
                </a:solidFill>
                <a:latin typeface="Calibri" panose="020F0502020204030204"/>
              </a:rPr>
              <a:t>1.3</a:t>
            </a:r>
            <a:endParaRPr lang="fr-FR" dirty="0"/>
          </a:p>
        </p:txBody>
      </p:sp>
      <p:sp>
        <p:nvSpPr>
          <p:cNvPr id="24" name="Rectangle 23"/>
          <p:cNvSpPr/>
          <p:nvPr/>
        </p:nvSpPr>
        <p:spPr>
          <a:xfrm>
            <a:off x="6791435" y="5229200"/>
            <a:ext cx="732893" cy="461665"/>
          </a:xfrm>
          <a:prstGeom prst="rect">
            <a:avLst/>
          </a:prstGeom>
        </p:spPr>
        <p:txBody>
          <a:bodyPr wrap="none">
            <a:spAutoFit/>
          </a:bodyPr>
          <a:lstStyle/>
          <a:p>
            <a:r>
              <a:rPr lang="fr-FR" b="1" dirty="0">
                <a:solidFill>
                  <a:srgbClr val="C00000"/>
                </a:solidFill>
                <a:latin typeface="Calibri" panose="020F0502020204030204"/>
              </a:rPr>
              <a:t>15.4</a:t>
            </a:r>
            <a:endParaRPr lang="fr-FR" dirty="0"/>
          </a:p>
        </p:txBody>
      </p:sp>
      <p:grpSp>
        <p:nvGrpSpPr>
          <p:cNvPr id="2" name="Groupe 1">
            <a:extLst>
              <a:ext uri="{FF2B5EF4-FFF2-40B4-BE49-F238E27FC236}">
                <a16:creationId xmlns:a16="http://schemas.microsoft.com/office/drawing/2014/main" id="{CF1F1BE6-381F-4698-B81F-830E378F8304}"/>
              </a:ext>
            </a:extLst>
          </p:cNvPr>
          <p:cNvGrpSpPr/>
          <p:nvPr/>
        </p:nvGrpSpPr>
        <p:grpSpPr>
          <a:xfrm>
            <a:off x="382900" y="168959"/>
            <a:ext cx="8302312" cy="1257427"/>
            <a:chOff x="382900" y="-819472"/>
            <a:chExt cx="8302312" cy="1257427"/>
          </a:xfrm>
        </p:grpSpPr>
        <p:sp>
          <p:nvSpPr>
            <p:cNvPr id="21" name="Rectangle 2">
              <a:extLst>
                <a:ext uri="{FF2B5EF4-FFF2-40B4-BE49-F238E27FC236}">
                  <a16:creationId xmlns:a16="http://schemas.microsoft.com/office/drawing/2014/main" id="{A02FF06A-E0F4-446B-949A-43C757804562}"/>
                </a:ext>
              </a:extLst>
            </p:cNvPr>
            <p:cNvSpPr txBox="1">
              <a:spLocks noChangeArrowheads="1"/>
            </p:cNvSpPr>
            <p:nvPr/>
          </p:nvSpPr>
          <p:spPr>
            <a:xfrm>
              <a:off x="455612" y="-300233"/>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800" b="1" dirty="0">
                  <a:solidFill>
                    <a:schemeClr val="dk1"/>
                  </a:solidFill>
                </a:rPr>
                <a:t>7.2 </a:t>
              </a:r>
              <a:r>
                <a:rPr lang="fr-FR" sz="2800" b="1" dirty="0"/>
                <a:t>Intervalle de confiance et p</a:t>
              </a:r>
              <a:endParaRPr lang="fr-FR" sz="2800" b="1" dirty="0">
                <a:solidFill>
                  <a:schemeClr val="dk1"/>
                </a:solidFill>
              </a:endParaRPr>
            </a:p>
          </p:txBody>
        </p:sp>
        <p:sp>
          <p:nvSpPr>
            <p:cNvPr id="22" name="Titre 1">
              <a:extLst>
                <a:ext uri="{FF2B5EF4-FFF2-40B4-BE49-F238E27FC236}">
                  <a16:creationId xmlns:a16="http://schemas.microsoft.com/office/drawing/2014/main" id="{4B378A06-9BC8-452D-AF95-C2486FB0E44B}"/>
                </a:ext>
              </a:extLst>
            </p:cNvPr>
            <p:cNvSpPr txBox="1">
              <a:spLocks/>
            </p:cNvSpPr>
            <p:nvPr/>
          </p:nvSpPr>
          <p:spPr>
            <a:xfrm>
              <a:off x="382900" y="-819472"/>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grpSp>
      <p:sp>
        <p:nvSpPr>
          <p:cNvPr id="26" name="Rectangle 25">
            <a:extLst>
              <a:ext uri="{FF2B5EF4-FFF2-40B4-BE49-F238E27FC236}">
                <a16:creationId xmlns:a16="http://schemas.microsoft.com/office/drawing/2014/main" id="{389F65A6-E0CF-4C6D-AB73-3D8BF2AA27FA}"/>
              </a:ext>
            </a:extLst>
          </p:cNvPr>
          <p:cNvSpPr/>
          <p:nvPr/>
        </p:nvSpPr>
        <p:spPr>
          <a:xfrm>
            <a:off x="4647122" y="4911188"/>
            <a:ext cx="296876" cy="461665"/>
          </a:xfrm>
          <a:prstGeom prst="rect">
            <a:avLst/>
          </a:prstGeom>
        </p:spPr>
        <p:txBody>
          <a:bodyPr wrap="square">
            <a:spAutoFit/>
          </a:bodyPr>
          <a:lstStyle/>
          <a:p>
            <a:r>
              <a:rPr lang="fr-FR" b="1" dirty="0">
                <a:solidFill>
                  <a:srgbClr val="C00000"/>
                </a:solidFill>
              </a:rPr>
              <a:t>[</a:t>
            </a:r>
            <a:endParaRPr lang="fr-FR" dirty="0">
              <a:solidFill>
                <a:srgbClr val="C00000"/>
              </a:solidFill>
            </a:endParaRPr>
          </a:p>
        </p:txBody>
      </p:sp>
      <p:sp>
        <p:nvSpPr>
          <p:cNvPr id="27" name="Rectangle 26">
            <a:extLst>
              <a:ext uri="{FF2B5EF4-FFF2-40B4-BE49-F238E27FC236}">
                <a16:creationId xmlns:a16="http://schemas.microsoft.com/office/drawing/2014/main" id="{C6DB50E4-6DD1-4F77-BB95-ED7ED738EA7A}"/>
              </a:ext>
            </a:extLst>
          </p:cNvPr>
          <p:cNvSpPr/>
          <p:nvPr/>
        </p:nvSpPr>
        <p:spPr>
          <a:xfrm>
            <a:off x="6876256" y="4911188"/>
            <a:ext cx="296876" cy="461665"/>
          </a:xfrm>
          <a:prstGeom prst="rect">
            <a:avLst/>
          </a:prstGeom>
        </p:spPr>
        <p:txBody>
          <a:bodyPr wrap="square">
            <a:spAutoFit/>
          </a:bodyPr>
          <a:lstStyle/>
          <a:p>
            <a:r>
              <a:rPr lang="fr-FR" b="1" dirty="0">
                <a:solidFill>
                  <a:srgbClr val="C00000"/>
                </a:solidFill>
              </a:rPr>
              <a:t>]</a:t>
            </a:r>
            <a:endParaRPr lang="fr-FR" dirty="0">
              <a:solidFill>
                <a:srgbClr val="C00000"/>
              </a:solidFill>
            </a:endParaRPr>
          </a:p>
        </p:txBody>
      </p:sp>
      <p:pic>
        <p:nvPicPr>
          <p:cNvPr id="6" name="Son enregistré">
            <a:hlinkClick r:id="" action="ppaction://media"/>
            <a:extLst>
              <a:ext uri="{FF2B5EF4-FFF2-40B4-BE49-F238E27FC236}">
                <a16:creationId xmlns:a16="http://schemas.microsoft.com/office/drawing/2014/main" id="{92B88043-1C1D-4DC4-A2ED-65DD5DD246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570A9E-67A8-43C5-9F76-CB35BF2F011B}"/>
              </a:ext>
            </a:extLst>
          </p:cNvPr>
          <p:cNvSpPr/>
          <p:nvPr/>
        </p:nvSpPr>
        <p:spPr>
          <a:xfrm>
            <a:off x="0" y="4606902"/>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31179" name="Group 107"/>
          <p:cNvGraphicFramePr>
            <a:graphicFrameLocks noGrp="1"/>
          </p:cNvGraphicFramePr>
          <p:nvPr>
            <p:extLst>
              <p:ext uri="{D42A27DB-BD31-4B8C-83A1-F6EECF244321}">
                <p14:modId xmlns:p14="http://schemas.microsoft.com/office/powerpoint/2010/main" val="1940569882"/>
              </p:ext>
            </p:extLst>
          </p:nvPr>
        </p:nvGraphicFramePr>
        <p:xfrm>
          <a:off x="251520" y="1466312"/>
          <a:ext cx="8749604" cy="3120269"/>
        </p:xfrm>
        <a:graphic>
          <a:graphicData uri="http://schemas.openxmlformats.org/drawingml/2006/table">
            <a:tbl>
              <a:tblPr/>
              <a:tblGrid>
                <a:gridCol w="12961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296144">
                  <a:extLst>
                    <a:ext uri="{9D8B030D-6E8A-4147-A177-3AD203B41FA5}">
                      <a16:colId xmlns:a16="http://schemas.microsoft.com/office/drawing/2014/main" val="20005"/>
                    </a:ext>
                  </a:extLst>
                </a:gridCol>
                <a:gridCol w="1476796">
                  <a:extLst>
                    <a:ext uri="{9D8B030D-6E8A-4147-A177-3AD203B41FA5}">
                      <a16:colId xmlns:a16="http://schemas.microsoft.com/office/drawing/2014/main" val="20006"/>
                    </a:ext>
                  </a:extLst>
                </a:gridCol>
              </a:tblGrid>
              <a:tr h="762068">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Exposition</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a:t>
                      </a:r>
                      <a:r>
                        <a:rPr kumimoji="0" lang="fr-FR" sz="2000" b="0" i="0" u="none" strike="noStrike" cap="none" normalizeH="0" baseline="0" dirty="0" err="1">
                          <a:ln>
                            <a:noFill/>
                          </a:ln>
                          <a:solidFill>
                            <a:schemeClr val="tx1"/>
                          </a:solidFill>
                          <a:effectLst/>
                          <a:latin typeface="Calibri" pitchFamily="34" charset="0"/>
                        </a:rPr>
                        <a:t>cig</a:t>
                      </a:r>
                      <a:r>
                        <a:rPr kumimoji="0" lang="fr-FR" sz="2000" b="0" i="0" u="none" strike="noStrike" cap="none" normalizeH="0" baseline="0" dirty="0">
                          <a:ln>
                            <a:noFill/>
                          </a:ln>
                          <a:solidFill>
                            <a:schemeClr val="tx1"/>
                          </a:solidFill>
                          <a:effectLst/>
                          <a:latin typeface="Calibri" pitchFamily="34" charset="0"/>
                        </a:rPr>
                        <a:t>/j)</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Personnes-années à risque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Cancers du poumon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Incidence /1000 </a:t>
                      </a:r>
                      <a:r>
                        <a:rPr kumimoji="0" lang="fr-FR" sz="2000" b="0" i="0" u="none" strike="noStrike" cap="none" normalizeH="0" baseline="0" dirty="0" err="1">
                          <a:ln>
                            <a:noFill/>
                          </a:ln>
                          <a:solidFill>
                            <a:schemeClr val="tx1"/>
                          </a:solidFill>
                          <a:effectLst/>
                          <a:latin typeface="Calibri" pitchFamily="34" charset="0"/>
                        </a:rPr>
                        <a:t>p.a</a:t>
                      </a:r>
                      <a:r>
                        <a:rPr kumimoji="0" lang="fr-FR" sz="2000" b="0" i="0" u="none" strike="noStrike" cap="none" normalizeH="0" baseline="0" dirty="0">
                          <a:ln>
                            <a:noFill/>
                          </a:ln>
                          <a:solidFill>
                            <a:schemeClr val="tx1"/>
                          </a:solidFill>
                          <a:effectLst/>
                          <a:latin typeface="Calibri"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Risque Relatif</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smtClean="0">
                          <a:ln>
                            <a:noFill/>
                          </a:ln>
                          <a:solidFill>
                            <a:schemeClr val="tx1"/>
                          </a:solidFill>
                          <a:effectLst/>
                          <a:latin typeface="Calibri" pitchFamily="34" charset="0"/>
                        </a:rPr>
                        <a:t>IC </a:t>
                      </a:r>
                      <a:r>
                        <a:rPr kumimoji="0" lang="fr-FR" sz="2000" b="0" i="0" u="none" strike="noStrike" cap="none" normalizeH="0" baseline="0" dirty="0">
                          <a:ln>
                            <a:noFill/>
                          </a:ln>
                          <a:solidFill>
                            <a:schemeClr val="tx1"/>
                          </a:solidFill>
                          <a:effectLst/>
                          <a:latin typeface="Calibri" pitchFamily="34" charset="0"/>
                        </a:rPr>
                        <a:t>95%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P tendance*</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8685">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&gt;25</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25.100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2,27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37,8</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kern="1200" cap="none" normalizeH="0" baseline="0" dirty="0">
                          <a:ln>
                            <a:noFill/>
                          </a:ln>
                          <a:solidFill>
                            <a:schemeClr val="tx1"/>
                          </a:solidFill>
                          <a:effectLst/>
                          <a:latin typeface="Calibri" pitchFamily="34" charset="0"/>
                          <a:ea typeface="+mn-ea"/>
                          <a:cs typeface="+mn-cs"/>
                        </a:rPr>
                        <a:t>[25 - 42]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kern="1200" cap="none" normalizeH="0" baseline="0" dirty="0">
                          <a:ln>
                            <a:noFill/>
                          </a:ln>
                          <a:solidFill>
                            <a:schemeClr val="tx1"/>
                          </a:solidFill>
                          <a:effectLst/>
                          <a:latin typeface="Calibri" pitchFamily="34" charset="0"/>
                          <a:ea typeface="+mn-ea"/>
                          <a:cs typeface="+mn-cs"/>
                        </a:rPr>
                        <a:t>P&lt;0.001</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15-24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38.900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54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1,39</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23,2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kern="1200" cap="none" normalizeH="0" baseline="0" dirty="0">
                          <a:ln>
                            <a:noFill/>
                          </a:ln>
                          <a:solidFill>
                            <a:schemeClr val="tx1"/>
                          </a:solidFill>
                          <a:effectLst/>
                          <a:latin typeface="Calibri" pitchFamily="34" charset="0"/>
                          <a:ea typeface="+mn-ea"/>
                          <a:cs typeface="+mn-cs"/>
                        </a:rPr>
                        <a:t>[16 - 32]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2400" b="0" i="0" u="none" strike="noStrike" kern="1200" cap="none" normalizeH="0" baseline="0" dirty="0">
                        <a:ln>
                          <a:noFill/>
                        </a:ln>
                        <a:solidFill>
                          <a:schemeClr val="tx1"/>
                        </a:solidFill>
                        <a:effectLst/>
                        <a:latin typeface="Calibri" pitchFamily="34" charset="0"/>
                        <a:ea typeface="+mn-ea"/>
                        <a:cs typeface="+mn-cs"/>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1-14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38.600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22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0,57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9,5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kern="1200" cap="none" normalizeH="0" baseline="0" dirty="0">
                          <a:ln>
                            <a:noFill/>
                          </a:ln>
                          <a:solidFill>
                            <a:schemeClr val="tx1"/>
                          </a:solidFill>
                          <a:effectLst/>
                          <a:latin typeface="Calibri" pitchFamily="34" charset="0"/>
                          <a:ea typeface="+mn-ea"/>
                          <a:cs typeface="+mn-cs"/>
                        </a:rPr>
                        <a:t>[3 - 14]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2400" b="0" i="0" u="none" strike="noStrike" kern="1200" cap="none" normalizeH="0" baseline="0" dirty="0">
                        <a:ln>
                          <a:noFill/>
                        </a:ln>
                        <a:solidFill>
                          <a:schemeClr val="tx1"/>
                        </a:solidFill>
                        <a:effectLst/>
                        <a:latin typeface="Calibri" pitchFamily="34" charset="0"/>
                        <a:ea typeface="+mn-ea"/>
                        <a:cs typeface="+mn-cs"/>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9324">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48.800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0.06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1</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2400" b="0" i="0" u="none" strike="noStrike" kern="1200" cap="none" normalizeH="0" baseline="0" dirty="0">
                        <a:ln>
                          <a:noFill/>
                        </a:ln>
                        <a:solidFill>
                          <a:schemeClr val="tx1"/>
                        </a:solidFill>
                        <a:effectLst/>
                        <a:latin typeface="Calibri" pitchFamily="34" charset="0"/>
                        <a:ea typeface="+mn-ea"/>
                        <a:cs typeface="+mn-cs"/>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vMerge="1">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2400" b="0" i="0" u="none" strike="noStrike" kern="1200" cap="none" normalizeH="0" baseline="0" dirty="0">
                        <a:ln>
                          <a:noFill/>
                        </a:ln>
                        <a:solidFill>
                          <a:schemeClr val="tx1"/>
                        </a:solidFill>
                        <a:effectLst/>
                        <a:latin typeface="Calibri" pitchFamily="34" charset="0"/>
                        <a:ea typeface="+mn-ea"/>
                        <a:cs typeface="+mn-cs"/>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extLst>
                  <a:ext uri="{0D108BD9-81ED-4DB2-BD59-A6C34878D82A}">
                    <a16:rowId xmlns:a16="http://schemas.microsoft.com/office/drawing/2014/main" val="10005"/>
                  </a:ext>
                </a:extLst>
              </a:tr>
            </a:tbl>
          </a:graphicData>
        </a:graphic>
      </p:graphicFrame>
      <p:sp>
        <p:nvSpPr>
          <p:cNvPr id="2" name="ZoneTexte 1"/>
          <p:cNvSpPr txBox="1"/>
          <p:nvPr/>
        </p:nvSpPr>
        <p:spPr>
          <a:xfrm>
            <a:off x="504056" y="4725144"/>
            <a:ext cx="8460432" cy="1200329"/>
          </a:xfrm>
          <a:prstGeom prst="rect">
            <a:avLst/>
          </a:prstGeom>
          <a:noFill/>
        </p:spPr>
        <p:txBody>
          <a:bodyPr wrap="square">
            <a:spAutoFit/>
          </a:bodyPr>
          <a:lstStyle/>
          <a:p>
            <a:pPr algn="ctr">
              <a:defRPr/>
            </a:pPr>
            <a:r>
              <a:rPr lang="fr-FR" b="1" dirty="0">
                <a:latin typeface="+mj-lt"/>
              </a:rPr>
              <a:t>Il existe une </a:t>
            </a:r>
            <a:r>
              <a:rPr lang="fr-FR" b="1" dirty="0">
                <a:solidFill>
                  <a:srgbClr val="FF0000"/>
                </a:solidFill>
                <a:latin typeface="+mj-lt"/>
              </a:rPr>
              <a:t>relation dose effet </a:t>
            </a:r>
            <a:r>
              <a:rPr lang="fr-FR" b="1" dirty="0">
                <a:latin typeface="+mj-lt"/>
              </a:rPr>
              <a:t>= le risque augmente quand l’exposition augmente</a:t>
            </a:r>
          </a:p>
          <a:p>
            <a:pPr>
              <a:defRPr/>
            </a:pPr>
            <a:r>
              <a:rPr lang="fr-FR" dirty="0">
                <a:latin typeface="+mj-lt"/>
              </a:rPr>
              <a:t>*p tendance (p trend), p associé au test du Chi2 tendance</a:t>
            </a:r>
          </a:p>
        </p:txBody>
      </p:sp>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39</a:t>
            </a:fld>
            <a:endParaRPr lang="fr-FR" altLang="fr-FR" dirty="0"/>
          </a:p>
        </p:txBody>
      </p:sp>
      <p:grpSp>
        <p:nvGrpSpPr>
          <p:cNvPr id="7" name="Groupe 6">
            <a:extLst>
              <a:ext uri="{FF2B5EF4-FFF2-40B4-BE49-F238E27FC236}">
                <a16:creationId xmlns:a16="http://schemas.microsoft.com/office/drawing/2014/main" id="{9B5548FD-1162-4AF3-B0BD-E32E45DFA0EC}"/>
              </a:ext>
            </a:extLst>
          </p:cNvPr>
          <p:cNvGrpSpPr/>
          <p:nvPr/>
        </p:nvGrpSpPr>
        <p:grpSpPr>
          <a:xfrm>
            <a:off x="362800" y="168959"/>
            <a:ext cx="8322412" cy="1675865"/>
            <a:chOff x="362800" y="-819472"/>
            <a:chExt cx="8322412" cy="1675865"/>
          </a:xfrm>
        </p:grpSpPr>
        <p:sp>
          <p:nvSpPr>
            <p:cNvPr id="8" name="Rectangle 2">
              <a:extLst>
                <a:ext uri="{FF2B5EF4-FFF2-40B4-BE49-F238E27FC236}">
                  <a16:creationId xmlns:a16="http://schemas.microsoft.com/office/drawing/2014/main" id="{F2EC5995-E4A1-41F4-9DC2-3DE3B95859E5}"/>
                </a:ext>
              </a:extLst>
            </p:cNvPr>
            <p:cNvSpPr txBox="1">
              <a:spLocks noChangeArrowheads="1"/>
            </p:cNvSpPr>
            <p:nvPr/>
          </p:nvSpPr>
          <p:spPr>
            <a:xfrm>
              <a:off x="455612" y="-300233"/>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800" b="1" dirty="0">
                  <a:solidFill>
                    <a:schemeClr val="dk1"/>
                  </a:solidFill>
                </a:rPr>
                <a:t>7.2 « </a:t>
              </a:r>
              <a:r>
                <a:rPr lang="fr-FR" sz="2800" b="1" dirty="0"/>
                <a:t>p » et « p tendance »</a:t>
              </a:r>
              <a:endParaRPr lang="fr-FR" sz="2800" b="1" dirty="0">
                <a:solidFill>
                  <a:schemeClr val="dk1"/>
                </a:solidFill>
              </a:endParaRPr>
            </a:p>
          </p:txBody>
        </p:sp>
        <p:sp>
          <p:nvSpPr>
            <p:cNvPr id="9" name="Titre 1">
              <a:extLst>
                <a:ext uri="{FF2B5EF4-FFF2-40B4-BE49-F238E27FC236}">
                  <a16:creationId xmlns:a16="http://schemas.microsoft.com/office/drawing/2014/main" id="{6A9E48E3-B649-4416-AB6B-F5F3CE7ED8B5}"/>
                </a:ext>
              </a:extLst>
            </p:cNvPr>
            <p:cNvSpPr txBox="1">
              <a:spLocks/>
            </p:cNvSpPr>
            <p:nvPr/>
          </p:nvSpPr>
          <p:spPr>
            <a:xfrm>
              <a:off x="382900" y="-819472"/>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sp>
          <p:nvSpPr>
            <p:cNvPr id="11" name="Rectangle 2">
              <a:extLst>
                <a:ext uri="{FF2B5EF4-FFF2-40B4-BE49-F238E27FC236}">
                  <a16:creationId xmlns:a16="http://schemas.microsoft.com/office/drawing/2014/main" id="{228346E5-5CAC-4E69-8DD1-216E7E7F19D2}"/>
                </a:ext>
              </a:extLst>
            </p:cNvPr>
            <p:cNvSpPr txBox="1">
              <a:spLocks noChangeArrowheads="1"/>
            </p:cNvSpPr>
            <p:nvPr/>
          </p:nvSpPr>
          <p:spPr>
            <a:xfrm>
              <a:off x="362800" y="118205"/>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977900" algn="l"/>
                </a:tabLst>
              </a:pPr>
              <a:endParaRPr lang="fr-FR" sz="2800" i="1" dirty="0">
                <a:solidFill>
                  <a:schemeClr val="dk1"/>
                </a:solidFill>
              </a:endParaRPr>
            </a:p>
          </p:txBody>
        </p:sp>
      </p:grpSp>
      <p:pic>
        <p:nvPicPr>
          <p:cNvPr id="3" name="Son enregistré">
            <a:hlinkClick r:id="" action="ppaction://media"/>
            <a:extLst>
              <a:ext uri="{FF2B5EF4-FFF2-40B4-BE49-F238E27FC236}">
                <a16:creationId xmlns:a16="http://schemas.microsoft.com/office/drawing/2014/main" id="{664D36B2-F073-4120-9020-A73BF70077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7744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3BC58A6-B9F1-45BF-9192-C3B3ABB0EC5E}"/>
              </a:ext>
            </a:extLst>
          </p:cNvPr>
          <p:cNvPicPr>
            <a:picLocks noChangeAspect="1"/>
          </p:cNvPicPr>
          <p:nvPr/>
        </p:nvPicPr>
        <p:blipFill>
          <a:blip r:embed="rId5"/>
          <a:stretch>
            <a:fillRect/>
          </a:stretch>
        </p:blipFill>
        <p:spPr>
          <a:xfrm>
            <a:off x="1051594" y="1196752"/>
            <a:ext cx="7040812" cy="4262412"/>
          </a:xfrm>
          <a:prstGeom prst="rect">
            <a:avLst/>
          </a:prstGeom>
        </p:spPr>
      </p:pic>
      <p:pic>
        <p:nvPicPr>
          <p:cNvPr id="18" name="Image 17">
            <a:extLst>
              <a:ext uri="{FF2B5EF4-FFF2-40B4-BE49-F238E27FC236}">
                <a16:creationId xmlns:a16="http://schemas.microsoft.com/office/drawing/2014/main" id="{2A52FB34-D59E-4FD9-BD6B-808C8DF94BA4}"/>
              </a:ext>
            </a:extLst>
          </p:cNvPr>
          <p:cNvPicPr>
            <a:picLocks noChangeAspect="1"/>
          </p:cNvPicPr>
          <p:nvPr/>
        </p:nvPicPr>
        <p:blipFill>
          <a:blip r:embed="rId6"/>
          <a:stretch>
            <a:fillRect/>
          </a:stretch>
        </p:blipFill>
        <p:spPr>
          <a:xfrm>
            <a:off x="8304996" y="126283"/>
            <a:ext cx="755970" cy="755970"/>
          </a:xfrm>
          <a:prstGeom prst="rect">
            <a:avLst/>
          </a:prstGeom>
        </p:spPr>
      </p:pic>
      <p:sp>
        <p:nvSpPr>
          <p:cNvPr id="19" name="Organigramme : Bande perforée 18">
            <a:extLst>
              <a:ext uri="{FF2B5EF4-FFF2-40B4-BE49-F238E27FC236}">
                <a16:creationId xmlns:a16="http://schemas.microsoft.com/office/drawing/2014/main" id="{94C9F69C-0427-4B84-B9D8-F06CD463F5D3}"/>
              </a:ext>
            </a:extLst>
          </p:cNvPr>
          <p:cNvSpPr/>
          <p:nvPr/>
        </p:nvSpPr>
        <p:spPr>
          <a:xfrm>
            <a:off x="83034" y="-78185"/>
            <a:ext cx="2328726" cy="960438"/>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dirty="0"/>
              <a:t>Fin Introduction</a:t>
            </a:r>
          </a:p>
        </p:txBody>
      </p:sp>
      <p:sp>
        <p:nvSpPr>
          <p:cNvPr id="20" name="Titre 1">
            <a:extLst>
              <a:ext uri="{FF2B5EF4-FFF2-40B4-BE49-F238E27FC236}">
                <a16:creationId xmlns:a16="http://schemas.microsoft.com/office/drawing/2014/main" id="{D93DA43E-B072-485D-9562-1CBF8BF64DA5}"/>
              </a:ext>
            </a:extLst>
          </p:cNvPr>
          <p:cNvSpPr txBox="1">
            <a:spLocks/>
          </p:cNvSpPr>
          <p:nvPr/>
        </p:nvSpPr>
        <p:spPr>
          <a:xfrm>
            <a:off x="395536" y="346423"/>
            <a:ext cx="9001000" cy="922337"/>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1. Question de recherche Cohorte</a:t>
            </a:r>
          </a:p>
          <a:p>
            <a:pPr>
              <a:defRPr/>
            </a:pPr>
            <a:endParaRPr lang="fr-FR" sz="2800" b="1" dirty="0"/>
          </a:p>
        </p:txBody>
      </p:sp>
      <p:pic>
        <p:nvPicPr>
          <p:cNvPr id="21" name="Son enregistré">
            <a:hlinkClick r:id="" action="ppaction://media"/>
            <a:extLst>
              <a:ext uri="{FF2B5EF4-FFF2-40B4-BE49-F238E27FC236}">
                <a16:creationId xmlns:a16="http://schemas.microsoft.com/office/drawing/2014/main" id="{1ED09BBB-9CAD-4DA8-87AD-BAFD080140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43252181"/>
      </p:ext>
    </p:extLst>
  </p:cSld>
  <p:clrMapOvr>
    <a:masterClrMapping/>
  </p:clrMapOvr>
  <p:transition spd="slow" advTm="3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CBAA5B79-964A-4FBC-ABBD-1DB548FEBF53}" type="slidenum">
              <a:rPr lang="fr-FR" altLang="fr-FR" smtClean="0"/>
              <a:pPr>
                <a:defRPr/>
              </a:pPr>
              <a:t>40</a:t>
            </a:fld>
            <a:endParaRPr lang="fr-FR" altLang="fr-FR" dirty="0"/>
          </a:p>
        </p:txBody>
      </p:sp>
      <p:pic>
        <p:nvPicPr>
          <p:cNvPr id="3" name="Picture 28" descr="C:\Documents and Settings\occellipa\Mes documents\Mes images\Important.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44450"/>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1">
            <a:extLst>
              <a:ext uri="{FF2B5EF4-FFF2-40B4-BE49-F238E27FC236}">
                <a16:creationId xmlns:a16="http://schemas.microsoft.com/office/drawing/2014/main" id="{663E4F07-3BA2-4A33-BF17-990159DB95E4}"/>
              </a:ext>
            </a:extLst>
          </p:cNvPr>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smtClean="0"/>
              <a:t>Définition</a:t>
            </a:r>
            <a:endParaRPr lang="fr-FR" sz="2800" b="1" dirty="0"/>
          </a:p>
        </p:txBody>
      </p:sp>
      <p:sp>
        <p:nvSpPr>
          <p:cNvPr id="5" name="ZoneTexte 4"/>
          <p:cNvSpPr txBox="1"/>
          <p:nvPr/>
        </p:nvSpPr>
        <p:spPr>
          <a:xfrm>
            <a:off x="323528" y="1070839"/>
            <a:ext cx="8820472" cy="461665"/>
          </a:xfrm>
          <a:prstGeom prst="rect">
            <a:avLst/>
          </a:prstGeom>
          <a:solidFill>
            <a:schemeClr val="bg1"/>
          </a:solidFill>
          <a:ln>
            <a:solidFill>
              <a:schemeClr val="accent1"/>
            </a:solidFill>
          </a:ln>
        </p:spPr>
        <p:txBody>
          <a:bodyPr wrap="square">
            <a:spAutoFit/>
          </a:bodyPr>
          <a:lstStyle/>
          <a:p>
            <a:pPr>
              <a:defRPr/>
            </a:pPr>
            <a:r>
              <a:rPr lang="fr-FR" b="1" dirty="0" smtClean="0">
                <a:solidFill>
                  <a:schemeClr val="dk1"/>
                </a:solidFill>
                <a:latin typeface="+mn-lt"/>
              </a:rPr>
              <a:t>Test de tendance et relation dose effet </a:t>
            </a:r>
          </a:p>
        </p:txBody>
      </p:sp>
      <p:pic>
        <p:nvPicPr>
          <p:cNvPr id="6" name="Image 5"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57" y="1532504"/>
            <a:ext cx="8621623" cy="2992385"/>
          </a:xfrm>
          <a:prstGeom prst="rect">
            <a:avLst/>
          </a:prstGeom>
        </p:spPr>
      </p:pic>
      <p:pic>
        <p:nvPicPr>
          <p:cNvPr id="7" name="Image 6" descr="Capture d’écran"/>
          <p:cNvPicPr>
            <a:picLocks noChangeAspect="1"/>
          </p:cNvPicPr>
          <p:nvPr/>
        </p:nvPicPr>
        <p:blipFill rotWithShape="1">
          <a:blip r:embed="rId4">
            <a:extLst>
              <a:ext uri="{28A0092B-C50C-407E-A947-70E740481C1C}">
                <a14:useLocalDpi xmlns:a14="http://schemas.microsoft.com/office/drawing/2010/main" val="0"/>
              </a:ext>
            </a:extLst>
          </a:blip>
          <a:srcRect b="82943"/>
          <a:stretch/>
        </p:blipFill>
        <p:spPr>
          <a:xfrm>
            <a:off x="421297" y="4538829"/>
            <a:ext cx="8722703" cy="944979"/>
          </a:xfrm>
          <a:prstGeom prst="rect">
            <a:avLst/>
          </a:prstGeom>
        </p:spPr>
      </p:pic>
    </p:spTree>
    <p:extLst>
      <p:ext uri="{BB962C8B-B14F-4D97-AF65-F5344CB8AC3E}">
        <p14:creationId xmlns:p14="http://schemas.microsoft.com/office/powerpoint/2010/main" val="1889089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CBAA5B79-964A-4FBC-ABBD-1DB548FEBF53}" type="slidenum">
              <a:rPr lang="fr-FR" altLang="fr-FR" smtClean="0"/>
              <a:pPr>
                <a:defRPr/>
              </a:pPr>
              <a:t>41</a:t>
            </a:fld>
            <a:endParaRPr lang="fr-FR" altLang="fr-FR" dirty="0"/>
          </a:p>
        </p:txBody>
      </p:sp>
      <p:pic>
        <p:nvPicPr>
          <p:cNvPr id="3" name="Picture 28" descr="C:\Documents and Settings\occellipa\Mes documents\Mes images\Important.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44450"/>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1">
            <a:extLst>
              <a:ext uri="{FF2B5EF4-FFF2-40B4-BE49-F238E27FC236}">
                <a16:creationId xmlns:a16="http://schemas.microsoft.com/office/drawing/2014/main" id="{663E4F07-3BA2-4A33-BF17-990159DB95E4}"/>
              </a:ext>
            </a:extLst>
          </p:cNvPr>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smtClean="0"/>
              <a:t>Définition</a:t>
            </a:r>
            <a:endParaRPr lang="fr-FR" sz="2800" b="1" dirty="0"/>
          </a:p>
        </p:txBody>
      </p:sp>
      <p:sp>
        <p:nvSpPr>
          <p:cNvPr id="5" name="ZoneTexte 4"/>
          <p:cNvSpPr txBox="1"/>
          <p:nvPr/>
        </p:nvSpPr>
        <p:spPr>
          <a:xfrm>
            <a:off x="323528" y="1070839"/>
            <a:ext cx="8820472" cy="461665"/>
          </a:xfrm>
          <a:prstGeom prst="rect">
            <a:avLst/>
          </a:prstGeom>
          <a:solidFill>
            <a:schemeClr val="bg1"/>
          </a:solidFill>
          <a:ln>
            <a:solidFill>
              <a:schemeClr val="accent1"/>
            </a:solidFill>
          </a:ln>
        </p:spPr>
        <p:txBody>
          <a:bodyPr wrap="square">
            <a:spAutoFit/>
          </a:bodyPr>
          <a:lstStyle/>
          <a:p>
            <a:pPr>
              <a:defRPr/>
            </a:pPr>
            <a:r>
              <a:rPr lang="fr-FR" b="1" dirty="0" smtClean="0">
                <a:solidFill>
                  <a:schemeClr val="dk1"/>
                </a:solidFill>
                <a:latin typeface="+mn-lt"/>
              </a:rPr>
              <a:t>Test de tendance et relation dose effet </a:t>
            </a:r>
          </a:p>
        </p:txBody>
      </p:sp>
      <p:pic>
        <p:nvPicPr>
          <p:cNvPr id="6" name="Image 5" descr="Capture d’écran"/>
          <p:cNvPicPr>
            <a:picLocks noChangeAspect="1"/>
          </p:cNvPicPr>
          <p:nvPr/>
        </p:nvPicPr>
        <p:blipFill rotWithShape="1">
          <a:blip r:embed="rId3">
            <a:extLst>
              <a:ext uri="{28A0092B-C50C-407E-A947-70E740481C1C}">
                <a14:useLocalDpi xmlns:a14="http://schemas.microsoft.com/office/drawing/2010/main" val="0"/>
              </a:ext>
            </a:extLst>
          </a:blip>
          <a:srcRect b="76305"/>
          <a:stretch/>
        </p:blipFill>
        <p:spPr>
          <a:xfrm>
            <a:off x="270857" y="1532505"/>
            <a:ext cx="8175505" cy="672360"/>
          </a:xfrm>
          <a:prstGeom prst="rect">
            <a:avLst/>
          </a:prstGeom>
        </p:spPr>
      </p:pic>
      <p:pic>
        <p:nvPicPr>
          <p:cNvPr id="7" name="Image 6" descr="Capture d’écran"/>
          <p:cNvPicPr>
            <a:picLocks noChangeAspect="1"/>
          </p:cNvPicPr>
          <p:nvPr/>
        </p:nvPicPr>
        <p:blipFill rotWithShape="1">
          <a:blip r:embed="rId4">
            <a:extLst>
              <a:ext uri="{28A0092B-C50C-407E-A947-70E740481C1C}">
                <a14:useLocalDpi xmlns:a14="http://schemas.microsoft.com/office/drawing/2010/main" val="0"/>
              </a:ext>
            </a:extLst>
          </a:blip>
          <a:srcRect t="17057"/>
          <a:stretch/>
        </p:blipFill>
        <p:spPr>
          <a:xfrm>
            <a:off x="457200" y="2213839"/>
            <a:ext cx="8686800" cy="4576203"/>
          </a:xfrm>
          <a:prstGeom prst="rect">
            <a:avLst/>
          </a:prstGeom>
        </p:spPr>
      </p:pic>
    </p:spTree>
    <p:extLst>
      <p:ext uri="{BB962C8B-B14F-4D97-AF65-F5344CB8AC3E}">
        <p14:creationId xmlns:p14="http://schemas.microsoft.com/office/powerpoint/2010/main" val="714494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EFD9BA1-B891-4901-8D3A-A8BFEB880B0F}"/>
              </a:ext>
            </a:extLst>
          </p:cNvPr>
          <p:cNvSpPr/>
          <p:nvPr/>
        </p:nvSpPr>
        <p:spPr>
          <a:xfrm>
            <a:off x="0" y="4621189"/>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939" name="Picture 4" descr="texte_alt_fig1"/>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724127" y="1772816"/>
            <a:ext cx="3215464" cy="1993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0399" y="4210284"/>
            <a:ext cx="5509713" cy="2099036"/>
          </a:xfrm>
          <a:prstGeom prst="rect">
            <a:avLst/>
          </a:prstGeom>
          <a:solidFill>
            <a:schemeClr val="bg1"/>
          </a:solidFill>
        </p:spPr>
        <p:txBody>
          <a:bodyPr wrap="square">
            <a:spAutoFit/>
          </a:bodyPr>
          <a:lstStyle/>
          <a:p>
            <a:pPr lvl="0" eaLnBrk="1" hangingPunct="1">
              <a:lnSpc>
                <a:spcPct val="80000"/>
              </a:lnSpc>
              <a:spcBef>
                <a:spcPct val="30000"/>
              </a:spcBef>
              <a:buSzPct val="60000"/>
              <a:tabLst>
                <a:tab pos="449263" algn="l"/>
              </a:tabLst>
            </a:pPr>
            <a:r>
              <a:rPr kumimoji="1" lang="fr-FR" altLang="fr-FR" sz="2000" b="1" dirty="0">
                <a:solidFill>
                  <a:srgbClr val="000000"/>
                </a:solidFill>
                <a:latin typeface="+mn-lt"/>
              </a:rPr>
              <a:t>	CJ : durée du suivi </a:t>
            </a:r>
            <a:r>
              <a:rPr kumimoji="1" lang="fr-FR" altLang="fr-FR" sz="2000" dirty="0">
                <a:solidFill>
                  <a:srgbClr val="000000"/>
                </a:solidFill>
                <a:latin typeface="+mn-lt"/>
              </a:rPr>
              <a:t>et </a:t>
            </a:r>
            <a:r>
              <a:rPr kumimoji="1" lang="fr-FR" altLang="fr-FR" sz="2000" b="1" dirty="0">
                <a:solidFill>
                  <a:srgbClr val="000000"/>
                </a:solidFill>
                <a:latin typeface="+mn-lt"/>
              </a:rPr>
              <a:t>état en fin de suiv</a:t>
            </a:r>
            <a:r>
              <a:rPr kumimoji="1" lang="fr-FR" altLang="fr-FR" sz="2000" dirty="0">
                <a:solidFill>
                  <a:srgbClr val="000000"/>
                </a:solidFill>
                <a:latin typeface="+mn-lt"/>
              </a:rPr>
              <a:t>i </a:t>
            </a:r>
            <a:r>
              <a:rPr kumimoji="1" lang="fr-FR" altLang="fr-FR" sz="1800" dirty="0">
                <a:solidFill>
                  <a:srgbClr val="000000"/>
                </a:solidFill>
                <a:latin typeface="+mn-lt"/>
              </a:rPr>
              <a:t>: </a:t>
            </a:r>
          </a:p>
          <a:p>
            <a:pPr marL="446088" lvl="2" indent="-177800" eaLnBrk="1" hangingPunct="1">
              <a:lnSpc>
                <a:spcPct val="80000"/>
              </a:lnSpc>
              <a:spcBef>
                <a:spcPct val="30000"/>
              </a:spcBef>
              <a:buSzPct val="60000"/>
              <a:buFont typeface="Arial" panose="020B0604020202020204" pitchFamily="34" charset="0"/>
              <a:buChar char="•"/>
            </a:pPr>
            <a:r>
              <a:rPr kumimoji="1" lang="fr-FR" altLang="fr-FR" sz="2000" dirty="0">
                <a:solidFill>
                  <a:srgbClr val="000000"/>
                </a:solidFill>
                <a:latin typeface="+mn-lt"/>
              </a:rPr>
              <a:t>« décédé », « survenue de la maladie étudiée » (si ce n’est pas le décès), </a:t>
            </a:r>
          </a:p>
          <a:p>
            <a:pPr marL="446088" lvl="2" indent="-177800" eaLnBrk="1" hangingPunct="1">
              <a:lnSpc>
                <a:spcPct val="80000"/>
              </a:lnSpc>
              <a:spcBef>
                <a:spcPct val="30000"/>
              </a:spcBef>
              <a:buSzPct val="60000"/>
              <a:buFont typeface="Arial" panose="020B0604020202020204" pitchFamily="34" charset="0"/>
              <a:buChar char="•"/>
            </a:pPr>
            <a:r>
              <a:rPr kumimoji="1" lang="fr-FR" altLang="fr-FR" sz="2000" dirty="0">
                <a:solidFill>
                  <a:srgbClr val="000000"/>
                </a:solidFill>
                <a:latin typeface="+mn-lt"/>
              </a:rPr>
              <a:t>ou « non malade jusqu’à la date des dernières nouvelles » s’il est perdu de vue, </a:t>
            </a:r>
          </a:p>
          <a:p>
            <a:pPr marL="446088" lvl="2" indent="-177800" eaLnBrk="1" hangingPunct="1">
              <a:lnSpc>
                <a:spcPct val="80000"/>
              </a:lnSpc>
              <a:spcBef>
                <a:spcPct val="30000"/>
              </a:spcBef>
              <a:buSzPct val="60000"/>
              <a:buFont typeface="Arial" panose="020B0604020202020204" pitchFamily="34" charset="0"/>
              <a:buChar char="•"/>
            </a:pPr>
            <a:r>
              <a:rPr kumimoji="1" lang="fr-FR" altLang="fr-FR" sz="2000" dirty="0">
                <a:solidFill>
                  <a:srgbClr val="000000"/>
                </a:solidFill>
                <a:latin typeface="+mn-lt"/>
              </a:rPr>
              <a:t>ou « non malade » jusqu’à la date de fin programmée</a:t>
            </a:r>
          </a:p>
        </p:txBody>
      </p:sp>
      <p:sp>
        <p:nvSpPr>
          <p:cNvPr id="11" name="Rectangle 10"/>
          <p:cNvSpPr/>
          <p:nvPr/>
        </p:nvSpPr>
        <p:spPr>
          <a:xfrm>
            <a:off x="363132" y="1772816"/>
            <a:ext cx="5103166" cy="2099036"/>
          </a:xfrm>
          <a:prstGeom prst="rect">
            <a:avLst/>
          </a:prstGeom>
        </p:spPr>
        <p:txBody>
          <a:bodyPr wrap="square">
            <a:spAutoFit/>
          </a:bodyPr>
          <a:lstStyle/>
          <a:p>
            <a:pPr marL="171450" lvl="0" indent="-171450" eaLnBrk="1" hangingPunct="1">
              <a:lnSpc>
                <a:spcPct val="80000"/>
              </a:lnSpc>
              <a:spcBef>
                <a:spcPct val="30000"/>
              </a:spcBef>
              <a:buSzPct val="60000"/>
              <a:buFont typeface="Arial" panose="020B0604020202020204" pitchFamily="34" charset="0"/>
              <a:buChar char="•"/>
            </a:pPr>
            <a:r>
              <a:rPr kumimoji="1" lang="fr-FR" altLang="fr-FR" sz="2000" b="1" dirty="0">
                <a:solidFill>
                  <a:srgbClr val="000000"/>
                </a:solidFill>
                <a:latin typeface="+mn-lt"/>
              </a:rPr>
              <a:t>Taille de la cohorte = somme des personnes-années </a:t>
            </a:r>
          </a:p>
          <a:p>
            <a:pPr marL="171450" lvl="0" indent="-171450" eaLnBrk="1" hangingPunct="1">
              <a:lnSpc>
                <a:spcPct val="80000"/>
              </a:lnSpc>
              <a:spcBef>
                <a:spcPct val="30000"/>
              </a:spcBef>
              <a:buSzPct val="60000"/>
              <a:buFont typeface="Arial" panose="020B0604020202020204" pitchFamily="34" charset="0"/>
              <a:buChar char="•"/>
            </a:pPr>
            <a:r>
              <a:rPr kumimoji="1" lang="fr-FR" altLang="fr-FR" sz="2000" dirty="0">
                <a:solidFill>
                  <a:srgbClr val="000000"/>
                </a:solidFill>
                <a:latin typeface="+mn-lt"/>
              </a:rPr>
              <a:t>Le </a:t>
            </a:r>
            <a:r>
              <a:rPr kumimoji="1" lang="fr-FR" altLang="fr-FR" sz="2000" b="1" dirty="0">
                <a:solidFill>
                  <a:srgbClr val="000000"/>
                </a:solidFill>
                <a:latin typeface="+mn-lt"/>
              </a:rPr>
              <a:t>risque</a:t>
            </a:r>
            <a:r>
              <a:rPr kumimoji="1" lang="fr-FR" altLang="fr-FR" sz="2000" dirty="0">
                <a:solidFill>
                  <a:srgbClr val="000000"/>
                </a:solidFill>
                <a:latin typeface="+mn-lt"/>
              </a:rPr>
              <a:t> : </a:t>
            </a:r>
            <a:r>
              <a:rPr kumimoji="1" lang="fr-FR" altLang="fr-FR" sz="2000" b="1" dirty="0">
                <a:solidFill>
                  <a:srgbClr val="000000"/>
                </a:solidFill>
                <a:latin typeface="+mn-lt"/>
              </a:rPr>
              <a:t>nombre de cas rapportés à un nombre de personnes-années </a:t>
            </a:r>
          </a:p>
          <a:p>
            <a:pPr marL="171450" lvl="0" indent="-171450" eaLnBrk="1" hangingPunct="1">
              <a:lnSpc>
                <a:spcPct val="80000"/>
              </a:lnSpc>
              <a:spcBef>
                <a:spcPct val="30000"/>
              </a:spcBef>
              <a:buSzPct val="60000"/>
              <a:buFont typeface="Arial" panose="020B0604020202020204" pitchFamily="34" charset="0"/>
              <a:buChar char="•"/>
            </a:pPr>
            <a:r>
              <a:rPr kumimoji="1" lang="fr-FR" altLang="fr-FR" sz="2000" dirty="0">
                <a:solidFill>
                  <a:srgbClr val="000000"/>
                </a:solidFill>
                <a:latin typeface="+mn-lt"/>
              </a:rPr>
              <a:t>mesure d’association : </a:t>
            </a:r>
            <a:r>
              <a:rPr kumimoji="1" lang="fr-FR" altLang="fr-FR" sz="2000" b="1" dirty="0" err="1">
                <a:solidFill>
                  <a:srgbClr val="000000"/>
                </a:solidFill>
                <a:latin typeface="+mn-lt"/>
              </a:rPr>
              <a:t>hazard</a:t>
            </a:r>
            <a:r>
              <a:rPr kumimoji="1" lang="fr-FR" altLang="fr-FR" sz="2000" b="1" dirty="0">
                <a:solidFill>
                  <a:srgbClr val="000000"/>
                </a:solidFill>
                <a:latin typeface="+mn-lt"/>
              </a:rPr>
              <a:t> ratio </a:t>
            </a:r>
            <a:r>
              <a:rPr kumimoji="1" lang="fr-FR" altLang="fr-FR" sz="2000" dirty="0">
                <a:solidFill>
                  <a:srgbClr val="000000"/>
                </a:solidFill>
                <a:latin typeface="+mn-lt"/>
              </a:rPr>
              <a:t>(HR) =</a:t>
            </a:r>
            <a:r>
              <a:rPr kumimoji="1" lang="fr-FR" altLang="fr-FR" sz="2000" b="1" dirty="0">
                <a:solidFill>
                  <a:srgbClr val="000000"/>
                </a:solidFill>
                <a:latin typeface="+mn-lt"/>
              </a:rPr>
              <a:t>Ratio des risques instantanés</a:t>
            </a:r>
            <a:r>
              <a:rPr kumimoji="1" lang="fr-FR" altLang="fr-FR" sz="2000" dirty="0">
                <a:solidFill>
                  <a:srgbClr val="000000"/>
                </a:solidFill>
                <a:latin typeface="+mn-lt"/>
              </a:rPr>
              <a:t>)</a:t>
            </a:r>
          </a:p>
          <a:p>
            <a:pPr marL="171450" lvl="0" indent="-171450" eaLnBrk="1" hangingPunct="1">
              <a:lnSpc>
                <a:spcPct val="80000"/>
              </a:lnSpc>
              <a:spcBef>
                <a:spcPct val="30000"/>
              </a:spcBef>
              <a:buSzPct val="60000"/>
              <a:buFont typeface="Arial" panose="020B0604020202020204" pitchFamily="34" charset="0"/>
              <a:buChar char="•"/>
            </a:pPr>
            <a:r>
              <a:rPr kumimoji="1" lang="fr-FR" sz="2000" b="1" dirty="0">
                <a:solidFill>
                  <a:srgbClr val="000000"/>
                </a:solidFill>
                <a:latin typeface="+mn-lt"/>
              </a:rPr>
              <a:t>S’interprète comme le RR</a:t>
            </a:r>
            <a:endParaRPr lang="fr-FR" sz="2000" b="1" dirty="0">
              <a:latin typeface="+mn-lt"/>
            </a:endParaRPr>
          </a:p>
        </p:txBody>
      </p:sp>
      <p:pic>
        <p:nvPicPr>
          <p:cNvPr id="14" name="Image 2"/>
          <p:cNvPicPr>
            <a:picLocks noChangeAspect="1"/>
          </p:cNvPicPr>
          <p:nvPr/>
        </p:nvPicPr>
        <p:blipFill>
          <a:blip r:embed="rId6" cstate="print">
            <a:extLst>
              <a:ext uri="{28A0092B-C50C-407E-A947-70E740481C1C}">
                <a14:useLocalDpi xmlns:a14="http://schemas.microsoft.com/office/drawing/2010/main" val="0"/>
              </a:ext>
            </a:extLst>
          </a:blip>
          <a:srcRect l="49794" b="24707"/>
          <a:stretch>
            <a:fillRect/>
          </a:stretch>
        </p:blipFill>
        <p:spPr bwMode="auto">
          <a:xfrm>
            <a:off x="5724127" y="4326178"/>
            <a:ext cx="2684102" cy="238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884368" y="4984693"/>
            <a:ext cx="723057" cy="100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grpSp>
        <p:nvGrpSpPr>
          <p:cNvPr id="10" name="Groupe 9">
            <a:extLst>
              <a:ext uri="{FF2B5EF4-FFF2-40B4-BE49-F238E27FC236}">
                <a16:creationId xmlns:a16="http://schemas.microsoft.com/office/drawing/2014/main" id="{30F3A377-AE72-4400-8907-BD0ACC83777B}"/>
              </a:ext>
            </a:extLst>
          </p:cNvPr>
          <p:cNvGrpSpPr/>
          <p:nvPr/>
        </p:nvGrpSpPr>
        <p:grpSpPr>
          <a:xfrm>
            <a:off x="457200" y="188640"/>
            <a:ext cx="8278834" cy="1602284"/>
            <a:chOff x="457200" y="548680"/>
            <a:chExt cx="8278834" cy="1602284"/>
          </a:xfrm>
        </p:grpSpPr>
        <p:sp>
          <p:nvSpPr>
            <p:cNvPr id="12" name="Rectangle 2">
              <a:extLst>
                <a:ext uri="{FF2B5EF4-FFF2-40B4-BE49-F238E27FC236}">
                  <a16:creationId xmlns:a16="http://schemas.microsoft.com/office/drawing/2014/main" id="{6B2D0234-0775-4D20-9A06-EE29E59066E3}"/>
                </a:ext>
              </a:extLst>
            </p:cNvPr>
            <p:cNvSpPr txBox="1">
              <a:spLocks noChangeArrowheads="1"/>
            </p:cNvSpPr>
            <p:nvPr/>
          </p:nvSpPr>
          <p:spPr>
            <a:xfrm>
              <a:off x="506434" y="980728"/>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chemeClr val="dk1"/>
                  </a:solidFill>
                </a:rPr>
                <a:t>7.1 Force de l’association</a:t>
              </a:r>
            </a:p>
            <a:p>
              <a:pPr>
                <a:tabLst>
                  <a:tab pos="977900" algn="l"/>
                </a:tabLst>
              </a:pPr>
              <a:endParaRPr lang="fr-FR" sz="2800" i="1" dirty="0">
                <a:solidFill>
                  <a:schemeClr val="dk1"/>
                </a:solidFill>
              </a:endParaRPr>
            </a:p>
          </p:txBody>
        </p:sp>
        <p:sp>
          <p:nvSpPr>
            <p:cNvPr id="15" name="Titre 1">
              <a:extLst>
                <a:ext uri="{FF2B5EF4-FFF2-40B4-BE49-F238E27FC236}">
                  <a16:creationId xmlns:a16="http://schemas.microsoft.com/office/drawing/2014/main" id="{139495FC-4329-4014-9E19-BD8C54F497E0}"/>
                </a:ext>
              </a:extLst>
            </p:cNvPr>
            <p:cNvSpPr txBox="1">
              <a:spLocks/>
            </p:cNvSpPr>
            <p:nvPr/>
          </p:nvSpPr>
          <p:spPr>
            <a:xfrm>
              <a:off x="457200" y="548680"/>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sp>
          <p:nvSpPr>
            <p:cNvPr id="16" name="Rectangle 2">
              <a:extLst>
                <a:ext uri="{FF2B5EF4-FFF2-40B4-BE49-F238E27FC236}">
                  <a16:creationId xmlns:a16="http://schemas.microsoft.com/office/drawing/2014/main" id="{87240999-CE64-4A45-8B86-D098267E5B4D}"/>
                </a:ext>
              </a:extLst>
            </p:cNvPr>
            <p:cNvSpPr txBox="1">
              <a:spLocks noChangeArrowheads="1"/>
            </p:cNvSpPr>
            <p:nvPr/>
          </p:nvSpPr>
          <p:spPr>
            <a:xfrm>
              <a:off x="481817" y="1412776"/>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rgbClr val="FF0000"/>
                  </a:solidFill>
                </a:rPr>
                <a:t>CJ  Variable dépendante du temps : HR</a:t>
              </a:r>
            </a:p>
            <a:p>
              <a:pPr>
                <a:tabLst>
                  <a:tab pos="977900" algn="l"/>
                </a:tabLst>
              </a:pPr>
              <a:endParaRPr lang="fr-FR" sz="2400" i="1" dirty="0">
                <a:solidFill>
                  <a:schemeClr val="dk1"/>
                </a:solidFill>
              </a:endParaRPr>
            </a:p>
          </p:txBody>
        </p:sp>
      </p:grpSp>
    </p:spTree>
    <p:extLst>
      <p:ext uri="{BB962C8B-B14F-4D97-AF65-F5344CB8AC3E}">
        <p14:creationId xmlns:p14="http://schemas.microsoft.com/office/powerpoint/2010/main" val="287364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3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688814974"/>
              </p:ext>
            </p:extLst>
          </p:nvPr>
        </p:nvGraphicFramePr>
        <p:xfrm>
          <a:off x="5069448" y="4147340"/>
          <a:ext cx="3679015" cy="2522021"/>
        </p:xfrm>
        <a:graphic>
          <a:graphicData uri="http://schemas.openxmlformats.org/drawingml/2006/table">
            <a:tbl>
              <a:tblPr firstRow="1" firstCol="1" lastRow="1" lastCol="1" bandRow="1" bandCol="1">
                <a:tableStyleId>{5C22544A-7EE6-4342-B048-85BDC9FD1C3A}</a:tableStyleId>
              </a:tblPr>
              <a:tblGrid>
                <a:gridCol w="1458760">
                  <a:extLst>
                    <a:ext uri="{9D8B030D-6E8A-4147-A177-3AD203B41FA5}">
                      <a16:colId xmlns:a16="http://schemas.microsoft.com/office/drawing/2014/main" val="20000"/>
                    </a:ext>
                  </a:extLst>
                </a:gridCol>
                <a:gridCol w="781479">
                  <a:extLst>
                    <a:ext uri="{9D8B030D-6E8A-4147-A177-3AD203B41FA5}">
                      <a16:colId xmlns:a16="http://schemas.microsoft.com/office/drawing/2014/main" val="20001"/>
                    </a:ext>
                  </a:extLst>
                </a:gridCol>
                <a:gridCol w="1438776">
                  <a:extLst>
                    <a:ext uri="{9D8B030D-6E8A-4147-A177-3AD203B41FA5}">
                      <a16:colId xmlns:a16="http://schemas.microsoft.com/office/drawing/2014/main" val="20002"/>
                    </a:ext>
                  </a:extLst>
                </a:gridCol>
              </a:tblGrid>
              <a:tr h="722009">
                <a:tc>
                  <a:txBody>
                    <a:bodyPr/>
                    <a:lstStyle/>
                    <a:p>
                      <a:pPr marL="0" marR="0" indent="0" algn="ctr" defTabSz="914400" rtl="0" eaLnBrk="1" fontAlgn="auto" latinLnBrk="0" hangingPunct="1">
                        <a:lnSpc>
                          <a:spcPct val="100000"/>
                        </a:lnSpc>
                        <a:spcBef>
                          <a:spcPts val="1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mn-lt"/>
                          <a:ea typeface="+mn-ea"/>
                          <a:cs typeface="+mn-cs"/>
                        </a:rPr>
                        <a:t>Durée moyenne allaitement</a:t>
                      </a:r>
                      <a:r>
                        <a:rPr kumimoji="0" lang="en-US" sz="1400" b="1" i="0" u="none" strike="noStrike" kern="1200" cap="none" spc="35" normalizeH="0" baseline="0" noProof="0" dirty="0">
                          <a:ln>
                            <a:noFill/>
                          </a:ln>
                          <a:solidFill>
                            <a:prstClr val="white"/>
                          </a:solidFill>
                          <a:effectLst/>
                          <a:uLnTx/>
                          <a:uFillTx/>
                          <a:latin typeface="+mn-lt"/>
                          <a:ea typeface="+mn-ea"/>
                          <a:cs typeface="+mn-cs"/>
                        </a:rPr>
                        <a:t> </a:t>
                      </a:r>
                      <a:endParaRPr lang="fr-FR" sz="1400" b="1" kern="1200" dirty="0">
                        <a:solidFill>
                          <a:schemeClr val="lt1"/>
                        </a:solidFill>
                        <a:effectLst/>
                        <a:latin typeface="+mj-lt"/>
                        <a:ea typeface="+mn-ea"/>
                        <a:cs typeface="+mn-cs"/>
                      </a:endParaRPr>
                    </a:p>
                    <a:p>
                      <a:pPr algn="ctr">
                        <a:lnSpc>
                          <a:spcPct val="100000"/>
                        </a:lnSpc>
                        <a:spcBef>
                          <a:spcPts val="10"/>
                        </a:spcBef>
                        <a:spcAft>
                          <a:spcPts val="0"/>
                        </a:spcAft>
                      </a:pPr>
                      <a:r>
                        <a:rPr lang="en-US" sz="1400" dirty="0">
                          <a:effectLst/>
                          <a:latin typeface="+mj-lt"/>
                        </a:rPr>
                        <a:t> </a:t>
                      </a:r>
                      <a:endParaRPr lang="fr-FR" sz="1400" dirty="0">
                        <a:effectLst/>
                        <a:latin typeface="+mj-lt"/>
                      </a:endParaRPr>
                    </a:p>
                  </a:txBody>
                  <a:tcPr marL="0" marR="0" marT="0" marB="0" anchor="ctr"/>
                </a:tc>
                <a:tc>
                  <a:txBody>
                    <a:bodyPr/>
                    <a:lstStyle/>
                    <a:p>
                      <a:pPr algn="ctr">
                        <a:lnSpc>
                          <a:spcPct val="100000"/>
                        </a:lnSpc>
                        <a:spcBef>
                          <a:spcPts val="55"/>
                        </a:spcBef>
                        <a:spcAft>
                          <a:spcPts val="0"/>
                        </a:spcAft>
                        <a:tabLst>
                          <a:tab pos="358775" algn="l"/>
                        </a:tabLst>
                      </a:pPr>
                      <a:r>
                        <a:rPr lang="en-US" sz="1400" b="1" kern="1200" dirty="0">
                          <a:solidFill>
                            <a:schemeClr val="lt1"/>
                          </a:solidFill>
                          <a:effectLst/>
                          <a:latin typeface="+mn-lt"/>
                          <a:ea typeface="+mn-ea"/>
                          <a:cs typeface="+mn-cs"/>
                        </a:rPr>
                        <a:t>BAS</a:t>
                      </a:r>
                    </a:p>
                    <a:p>
                      <a:pPr algn="ctr">
                        <a:lnSpc>
                          <a:spcPct val="100000"/>
                        </a:lnSpc>
                        <a:spcBef>
                          <a:spcPts val="55"/>
                        </a:spcBef>
                        <a:spcAft>
                          <a:spcPts val="0"/>
                        </a:spcAft>
                        <a:tabLst>
                          <a:tab pos="358775" algn="l"/>
                        </a:tabLst>
                      </a:pPr>
                      <a:r>
                        <a:rPr lang="en-US" sz="1400" b="1" kern="1200" dirty="0">
                          <a:solidFill>
                            <a:schemeClr val="lt1"/>
                          </a:solidFill>
                          <a:effectLst/>
                          <a:latin typeface="+mn-lt"/>
                          <a:ea typeface="+mn-ea"/>
                          <a:cs typeface="+mn-cs"/>
                        </a:rPr>
                        <a:t> </a:t>
                      </a:r>
                      <a:r>
                        <a:rPr lang="en-US" sz="1400" b="1" kern="1200" dirty="0" err="1">
                          <a:solidFill>
                            <a:schemeClr val="lt1"/>
                          </a:solidFill>
                          <a:effectLst/>
                          <a:latin typeface="+mn-lt"/>
                          <a:ea typeface="+mn-ea"/>
                          <a:cs typeface="+mn-cs"/>
                        </a:rPr>
                        <a:t>moyen</a:t>
                      </a:r>
                      <a:r>
                        <a:rPr lang="en-US" sz="1400" b="1" kern="1200" dirty="0">
                          <a:solidFill>
                            <a:schemeClr val="lt1"/>
                          </a:solidFill>
                          <a:effectLst/>
                          <a:latin typeface="+mn-lt"/>
                          <a:ea typeface="+mn-ea"/>
                          <a:cs typeface="+mn-cs"/>
                        </a:rPr>
                        <a:t> </a:t>
                      </a:r>
                    </a:p>
                  </a:txBody>
                  <a:tcPr marL="0" marR="0" marT="0" marB="0" anchor="ctr"/>
                </a:tc>
                <a:tc>
                  <a:txBody>
                    <a:bodyPr/>
                    <a:lstStyle/>
                    <a:p>
                      <a:pPr marL="297180" indent="-175260" algn="ctr">
                        <a:lnSpc>
                          <a:spcPct val="100000"/>
                        </a:lnSpc>
                        <a:spcBef>
                          <a:spcPts val="190"/>
                        </a:spcBef>
                        <a:spcAft>
                          <a:spcPts val="0"/>
                        </a:spcAft>
                      </a:pPr>
                      <a:r>
                        <a:rPr lang="en-US" sz="1400" dirty="0">
                          <a:effectLst/>
                          <a:latin typeface="+mj-lt"/>
                        </a:rPr>
                        <a:t>Coefficient  de regression (95%</a:t>
                      </a:r>
                      <a:r>
                        <a:rPr lang="en-US" sz="1400" spc="-30" dirty="0">
                          <a:effectLst/>
                          <a:latin typeface="+mj-lt"/>
                        </a:rPr>
                        <a:t> </a:t>
                      </a:r>
                      <a:r>
                        <a:rPr lang="en-US" sz="1400" dirty="0">
                          <a:effectLst/>
                          <a:latin typeface="+mj-lt"/>
                        </a:rPr>
                        <a:t>CI)</a:t>
                      </a:r>
                      <a:endParaRPr lang="fr-FR"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300002">
                <a:tc>
                  <a:txBody>
                    <a:bodyPr/>
                    <a:lstStyle/>
                    <a:p>
                      <a:pPr marL="144780" algn="l">
                        <a:lnSpc>
                          <a:spcPts val="845"/>
                        </a:lnSpc>
                        <a:spcAft>
                          <a:spcPts val="0"/>
                        </a:spcAft>
                      </a:pPr>
                      <a:r>
                        <a:rPr lang="en-US" sz="1400" dirty="0">
                          <a:effectLst/>
                          <a:latin typeface="+mj-lt"/>
                        </a:rPr>
                        <a:t>Never</a:t>
                      </a:r>
                      <a:endParaRPr lang="fr-FR"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L="25400" algn="ctr">
                        <a:lnSpc>
                          <a:spcPts val="845"/>
                        </a:lnSpc>
                        <a:spcAft>
                          <a:spcPts val="0"/>
                        </a:spcAft>
                        <a:tabLst>
                          <a:tab pos="263525" algn="l"/>
                        </a:tabLst>
                      </a:pPr>
                      <a:r>
                        <a:rPr lang="en-US" sz="1400" b="1" dirty="0">
                          <a:solidFill>
                            <a:schemeClr val="tx1"/>
                          </a:solidFill>
                          <a:effectLst/>
                          <a:latin typeface="+mj-lt"/>
                        </a:rPr>
                        <a:t>	106.5</a:t>
                      </a:r>
                      <a:r>
                        <a:rPr lang="en-US" sz="1400" b="1" spc="100" dirty="0">
                          <a:solidFill>
                            <a:schemeClr val="tx1"/>
                          </a:solidFill>
                          <a:effectLst/>
                          <a:latin typeface="+mj-lt"/>
                        </a:rPr>
                        <a:t> </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L="280035" algn="ctr">
                        <a:lnSpc>
                          <a:spcPts val="845"/>
                        </a:lnSpc>
                        <a:spcAft>
                          <a:spcPts val="0"/>
                        </a:spcAft>
                      </a:pPr>
                      <a:r>
                        <a:rPr lang="en-US" sz="1400" b="1" dirty="0">
                          <a:solidFill>
                            <a:schemeClr val="tx1"/>
                          </a:solidFill>
                          <a:effectLst/>
                          <a:latin typeface="+mj-lt"/>
                        </a:rPr>
                        <a:t>Reference</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1"/>
                  </a:ext>
                </a:extLst>
              </a:tr>
              <a:tr h="300002">
                <a:tc>
                  <a:txBody>
                    <a:bodyPr/>
                    <a:lstStyle/>
                    <a:p>
                      <a:pPr marL="144780" algn="l">
                        <a:lnSpc>
                          <a:spcPts val="850"/>
                        </a:lnSpc>
                        <a:spcAft>
                          <a:spcPts val="0"/>
                        </a:spcAft>
                      </a:pPr>
                      <a:r>
                        <a:rPr lang="en-US" sz="1400" dirty="0">
                          <a:effectLst/>
                          <a:latin typeface="+mj-lt"/>
                        </a:rPr>
                        <a:t>&lt;2.0 months</a:t>
                      </a:r>
                      <a:endParaRPr lang="fr-FR"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L="25400" algn="ctr">
                        <a:lnSpc>
                          <a:spcPts val="850"/>
                        </a:lnSpc>
                        <a:spcAft>
                          <a:spcPts val="0"/>
                        </a:spcAft>
                        <a:tabLst>
                          <a:tab pos="263525" algn="l"/>
                        </a:tabLst>
                      </a:pPr>
                      <a:r>
                        <a:rPr lang="en-US" sz="1400" b="1" kern="1200" dirty="0">
                          <a:solidFill>
                            <a:schemeClr val="tx1"/>
                          </a:solidFill>
                          <a:effectLst/>
                          <a:latin typeface="+mj-lt"/>
                          <a:ea typeface="+mn-ea"/>
                          <a:cs typeface="+mn-cs"/>
                        </a:rPr>
                        <a:t>	110.2</a:t>
                      </a:r>
                      <a:r>
                        <a:rPr lang="en-US" sz="1400" b="1" spc="100" dirty="0">
                          <a:solidFill>
                            <a:schemeClr val="tx1"/>
                          </a:solidFill>
                          <a:effectLst/>
                          <a:latin typeface="+mj-lt"/>
                        </a:rPr>
                        <a:t> </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L="231775" algn="ctr">
                        <a:lnSpc>
                          <a:spcPts val="850"/>
                        </a:lnSpc>
                        <a:spcAft>
                          <a:spcPts val="0"/>
                        </a:spcAft>
                      </a:pPr>
                      <a:r>
                        <a:rPr lang="en-US" sz="1400" b="1" dirty="0">
                          <a:solidFill>
                            <a:schemeClr val="tx1"/>
                          </a:solidFill>
                          <a:effectLst/>
                          <a:latin typeface="+mj-lt"/>
                        </a:rPr>
                        <a:t>3.7</a:t>
                      </a:r>
                      <a:r>
                        <a:rPr lang="en-US" sz="1400" b="1" spc="-35" dirty="0">
                          <a:solidFill>
                            <a:schemeClr val="tx1"/>
                          </a:solidFill>
                          <a:effectLst/>
                          <a:latin typeface="+mj-lt"/>
                        </a:rPr>
                        <a:t> </a:t>
                      </a:r>
                      <a:r>
                        <a:rPr lang="en-US" sz="1400" b="1" dirty="0">
                          <a:solidFill>
                            <a:schemeClr val="tx1"/>
                          </a:solidFill>
                          <a:effectLst/>
                          <a:latin typeface="+mj-lt"/>
                        </a:rPr>
                        <a:t>(2.8-4.6)</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2"/>
                  </a:ext>
                </a:extLst>
              </a:tr>
              <a:tr h="300002">
                <a:tc>
                  <a:txBody>
                    <a:bodyPr/>
                    <a:lstStyle/>
                    <a:p>
                      <a:pPr marL="144780" algn="l">
                        <a:lnSpc>
                          <a:spcPts val="850"/>
                        </a:lnSpc>
                        <a:spcAft>
                          <a:spcPts val="0"/>
                        </a:spcAft>
                      </a:pPr>
                      <a:r>
                        <a:rPr lang="en-US" sz="1400" b="1" kern="1200" dirty="0">
                          <a:solidFill>
                            <a:schemeClr val="lt1"/>
                          </a:solidFill>
                          <a:effectLst/>
                          <a:latin typeface="+mj-lt"/>
                          <a:ea typeface="+mn-ea"/>
                          <a:cs typeface="+mn-cs"/>
                        </a:rPr>
                        <a:t>2.0-3.9 months</a:t>
                      </a:r>
                      <a:endParaRPr lang="fr-FR"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L="25400" algn="ctr">
                        <a:lnSpc>
                          <a:spcPts val="850"/>
                        </a:lnSpc>
                        <a:spcAft>
                          <a:spcPts val="0"/>
                        </a:spcAft>
                        <a:tabLst>
                          <a:tab pos="263525" algn="l"/>
                        </a:tabLst>
                      </a:pPr>
                      <a:r>
                        <a:rPr lang="fr-FR" sz="1400" b="1" dirty="0">
                          <a:solidFill>
                            <a:schemeClr val="tx1"/>
                          </a:solidFill>
                          <a:effectLst/>
                          <a:latin typeface="+mj-lt"/>
                          <a:ea typeface="Calibri" panose="020F0502020204030204" pitchFamily="34" charset="0"/>
                          <a:cs typeface="Times New Roman" panose="02020603050405020304" pitchFamily="18" charset="0"/>
                        </a:rPr>
                        <a:t>	111.8 </a:t>
                      </a:r>
                    </a:p>
                  </a:txBody>
                  <a:tcPr marL="0" marR="0" marT="0" marB="0" anchor="ctr">
                    <a:solidFill>
                      <a:schemeClr val="accent1">
                        <a:lumMod val="20000"/>
                        <a:lumOff val="80000"/>
                      </a:schemeClr>
                    </a:solidFill>
                  </a:tcPr>
                </a:tc>
                <a:tc>
                  <a:txBody>
                    <a:bodyPr/>
                    <a:lstStyle/>
                    <a:p>
                      <a:pPr marL="231775" algn="ctr">
                        <a:lnSpc>
                          <a:spcPts val="850"/>
                        </a:lnSpc>
                        <a:spcAft>
                          <a:spcPts val="0"/>
                        </a:spcAft>
                      </a:pPr>
                      <a:r>
                        <a:rPr lang="en-US" sz="1400" b="1" kern="1200" dirty="0">
                          <a:solidFill>
                            <a:schemeClr val="tx1"/>
                          </a:solidFill>
                          <a:effectLst/>
                          <a:latin typeface="+mj-lt"/>
                          <a:ea typeface="+mn-ea"/>
                          <a:cs typeface="+mn-cs"/>
                        </a:rPr>
                        <a:t>5.4 (4.1-6.6)</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3"/>
                  </a:ext>
                </a:extLst>
              </a:tr>
              <a:tr h="300002">
                <a:tc>
                  <a:txBody>
                    <a:bodyPr/>
                    <a:lstStyle/>
                    <a:p>
                      <a:pPr marL="144780" algn="l">
                        <a:lnSpc>
                          <a:spcPts val="850"/>
                        </a:lnSpc>
                        <a:spcAft>
                          <a:spcPts val="0"/>
                        </a:spcAft>
                      </a:pPr>
                      <a:r>
                        <a:rPr lang="en-US" sz="1400" b="1" kern="1200" dirty="0">
                          <a:solidFill>
                            <a:schemeClr val="lt1"/>
                          </a:solidFill>
                          <a:effectLst/>
                          <a:latin typeface="+mj-lt"/>
                          <a:ea typeface="+mn-ea"/>
                          <a:cs typeface="+mn-cs"/>
                        </a:rPr>
                        <a:t>4.0-5.9 months</a:t>
                      </a:r>
                      <a:endParaRPr lang="fr-FR"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L="25400" algn="ctr">
                        <a:lnSpc>
                          <a:spcPts val="850"/>
                        </a:lnSpc>
                        <a:spcAft>
                          <a:spcPts val="0"/>
                        </a:spcAft>
                        <a:tabLst>
                          <a:tab pos="263525" algn="l"/>
                        </a:tabLst>
                      </a:pPr>
                      <a:r>
                        <a:rPr lang="fr-FR" sz="1400" b="1" dirty="0">
                          <a:solidFill>
                            <a:schemeClr val="tx1"/>
                          </a:solidFill>
                          <a:effectLst/>
                          <a:latin typeface="+mj-lt"/>
                          <a:ea typeface="Calibri" panose="020F0502020204030204" pitchFamily="34" charset="0"/>
                          <a:cs typeface="Times New Roman" panose="02020603050405020304" pitchFamily="18" charset="0"/>
                        </a:rPr>
                        <a:t>	113.0 </a:t>
                      </a:r>
                    </a:p>
                  </a:txBody>
                  <a:tcPr marL="0" marR="0" marT="0" marB="0" anchor="ctr">
                    <a:solidFill>
                      <a:schemeClr val="accent1">
                        <a:lumMod val="20000"/>
                        <a:lumOff val="80000"/>
                      </a:schemeClr>
                    </a:solidFill>
                  </a:tcPr>
                </a:tc>
                <a:tc>
                  <a:txBody>
                    <a:bodyPr/>
                    <a:lstStyle/>
                    <a:p>
                      <a:pPr marL="231775" algn="ctr">
                        <a:lnSpc>
                          <a:spcPts val="850"/>
                        </a:lnSpc>
                        <a:spcAft>
                          <a:spcPts val="0"/>
                        </a:spcAft>
                      </a:pPr>
                      <a:r>
                        <a:rPr lang="en-US" sz="1400" b="1" kern="1200" dirty="0">
                          <a:solidFill>
                            <a:schemeClr val="tx1"/>
                          </a:solidFill>
                          <a:effectLst/>
                          <a:latin typeface="+mj-lt"/>
                          <a:ea typeface="+mn-ea"/>
                          <a:cs typeface="+mn-cs"/>
                        </a:rPr>
                        <a:t>6.5 (5.1-7.9)</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4"/>
                  </a:ext>
                </a:extLst>
              </a:tr>
              <a:tr h="300002">
                <a:tc>
                  <a:txBody>
                    <a:bodyPr/>
                    <a:lstStyle/>
                    <a:p>
                      <a:pPr marL="144780" algn="l">
                        <a:lnSpc>
                          <a:spcPts val="800"/>
                        </a:lnSpc>
                        <a:spcAft>
                          <a:spcPts val="0"/>
                        </a:spcAft>
                      </a:pPr>
                      <a:r>
                        <a:rPr lang="en-US" sz="1400" dirty="0">
                          <a:effectLst/>
                          <a:latin typeface="+mj-lt"/>
                        </a:rPr>
                        <a:t>6.0-11.9</a:t>
                      </a:r>
                      <a:r>
                        <a:rPr lang="en-US" sz="1400" spc="-45" dirty="0">
                          <a:effectLst/>
                          <a:latin typeface="+mj-lt"/>
                        </a:rPr>
                        <a:t> </a:t>
                      </a:r>
                      <a:r>
                        <a:rPr lang="en-US" sz="1400" dirty="0">
                          <a:effectLst/>
                          <a:latin typeface="+mj-lt"/>
                        </a:rPr>
                        <a:t>months</a:t>
                      </a:r>
                      <a:endParaRPr lang="fr-FR"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L="25400" algn="ctr">
                        <a:lnSpc>
                          <a:spcPts val="800"/>
                        </a:lnSpc>
                        <a:spcAft>
                          <a:spcPts val="0"/>
                        </a:spcAft>
                        <a:tabLst>
                          <a:tab pos="263525" algn="l"/>
                        </a:tabLst>
                      </a:pPr>
                      <a:r>
                        <a:rPr lang="en-US" sz="1400" b="1" dirty="0">
                          <a:solidFill>
                            <a:schemeClr val="tx1"/>
                          </a:solidFill>
                          <a:effectLst/>
                          <a:latin typeface="+mj-lt"/>
                        </a:rPr>
                        <a:t>	114.1</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L="231775" algn="ctr">
                        <a:lnSpc>
                          <a:spcPts val="800"/>
                        </a:lnSpc>
                        <a:spcAft>
                          <a:spcPts val="0"/>
                        </a:spcAft>
                      </a:pPr>
                      <a:r>
                        <a:rPr lang="en-US" sz="1400" b="1" dirty="0">
                          <a:solidFill>
                            <a:schemeClr val="tx1"/>
                          </a:solidFill>
                          <a:effectLst/>
                          <a:latin typeface="+mj-lt"/>
                        </a:rPr>
                        <a:t>7.7</a:t>
                      </a:r>
                      <a:r>
                        <a:rPr lang="en-US" sz="1400" b="1" spc="-35" dirty="0">
                          <a:solidFill>
                            <a:schemeClr val="tx1"/>
                          </a:solidFill>
                          <a:effectLst/>
                          <a:latin typeface="+mj-lt"/>
                        </a:rPr>
                        <a:t> </a:t>
                      </a:r>
                      <a:r>
                        <a:rPr lang="en-US" sz="1400" b="1" dirty="0">
                          <a:solidFill>
                            <a:schemeClr val="tx1"/>
                          </a:solidFill>
                          <a:effectLst/>
                          <a:latin typeface="+mj-lt"/>
                        </a:rPr>
                        <a:t>(6.5-8.8)</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5"/>
                  </a:ext>
                </a:extLst>
              </a:tr>
              <a:tr h="300002">
                <a:tc>
                  <a:txBody>
                    <a:bodyPr/>
                    <a:lstStyle/>
                    <a:p>
                      <a:pPr marL="144780" algn="l">
                        <a:lnSpc>
                          <a:spcPts val="850"/>
                        </a:lnSpc>
                        <a:spcAft>
                          <a:spcPts val="0"/>
                        </a:spcAft>
                      </a:pPr>
                      <a:r>
                        <a:rPr lang="en-US" sz="1400" spc="-5" dirty="0">
                          <a:effectLst/>
                          <a:latin typeface="+mj-lt"/>
                        </a:rPr>
                        <a:t>≥12.0</a:t>
                      </a:r>
                      <a:r>
                        <a:rPr lang="en-US" sz="1400" spc="60" dirty="0">
                          <a:effectLst/>
                          <a:latin typeface="+mj-lt"/>
                        </a:rPr>
                        <a:t> </a:t>
                      </a:r>
                      <a:r>
                        <a:rPr lang="en-US" sz="1400" dirty="0">
                          <a:effectLst/>
                          <a:latin typeface="+mj-lt"/>
                        </a:rPr>
                        <a:t>months</a:t>
                      </a:r>
                      <a:endParaRPr lang="fr-FR"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L="25400" algn="ctr">
                        <a:lnSpc>
                          <a:spcPts val="845"/>
                        </a:lnSpc>
                        <a:spcAft>
                          <a:spcPts val="0"/>
                        </a:spcAft>
                        <a:tabLst>
                          <a:tab pos="263525" algn="l"/>
                        </a:tabLst>
                      </a:pPr>
                      <a:r>
                        <a:rPr lang="en-US" sz="1400" dirty="0">
                          <a:solidFill>
                            <a:schemeClr val="tx1"/>
                          </a:solidFill>
                          <a:effectLst/>
                          <a:latin typeface="+mj-lt"/>
                        </a:rPr>
                        <a:t>	114.2</a:t>
                      </a:r>
                      <a:endParaRPr lang="fr-FR"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L="231775" algn="ctr">
                        <a:lnSpc>
                          <a:spcPts val="845"/>
                        </a:lnSpc>
                        <a:spcAft>
                          <a:spcPts val="0"/>
                        </a:spcAft>
                      </a:pPr>
                      <a:r>
                        <a:rPr lang="en-US" sz="1400" dirty="0">
                          <a:solidFill>
                            <a:schemeClr val="tx1"/>
                          </a:solidFill>
                          <a:effectLst/>
                          <a:latin typeface="+mj-lt"/>
                        </a:rPr>
                        <a:t>7.7</a:t>
                      </a:r>
                      <a:r>
                        <a:rPr lang="en-US" sz="1400" spc="-35" dirty="0">
                          <a:solidFill>
                            <a:schemeClr val="tx1"/>
                          </a:solidFill>
                          <a:effectLst/>
                          <a:latin typeface="+mj-lt"/>
                        </a:rPr>
                        <a:t> </a:t>
                      </a:r>
                      <a:r>
                        <a:rPr lang="en-US" sz="1400" dirty="0">
                          <a:solidFill>
                            <a:schemeClr val="tx1"/>
                          </a:solidFill>
                          <a:effectLst/>
                          <a:latin typeface="+mj-lt"/>
                        </a:rPr>
                        <a:t>(6.6-8.9)</a:t>
                      </a:r>
                      <a:endParaRPr lang="fr-FR"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3" name="Rectangle 32"/>
          <p:cNvSpPr>
            <a:spLocks noChangeArrowheads="1"/>
          </p:cNvSpPr>
          <p:nvPr/>
        </p:nvSpPr>
        <p:spPr bwMode="auto">
          <a:xfrm>
            <a:off x="1188259" y="155726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6" name="Rectangle 35"/>
          <p:cNvSpPr/>
          <p:nvPr/>
        </p:nvSpPr>
        <p:spPr>
          <a:xfrm>
            <a:off x="4572000" y="3501008"/>
            <a:ext cx="4608512" cy="646331"/>
          </a:xfrm>
          <a:prstGeom prst="rect">
            <a:avLst/>
          </a:prstGeom>
        </p:spPr>
        <p:txBody>
          <a:bodyPr wrap="square">
            <a:spAutoFit/>
          </a:bodyPr>
          <a:lstStyle/>
          <a:p>
            <a:pPr lvl="0" algn="ctr">
              <a:tabLst>
                <a:tab pos="1447800" algn="l"/>
                <a:tab pos="2290763" algn="l"/>
                <a:tab pos="3260725" algn="l"/>
                <a:tab pos="4337050" algn="l"/>
              </a:tabLst>
            </a:pPr>
            <a:r>
              <a:rPr lang="en-US" altLang="fr-FR" sz="1800" dirty="0" err="1">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Allaitement</a:t>
            </a:r>
            <a:r>
              <a:rPr lang="en-US" altLang="fr-FR" sz="18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 et </a:t>
            </a:r>
            <a:r>
              <a:rPr lang="en-US" altLang="fr-FR" sz="1800" dirty="0" err="1">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Développement</a:t>
            </a:r>
            <a:r>
              <a:rPr lang="en-US" altLang="fr-FR" sz="18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 </a:t>
            </a:r>
            <a:r>
              <a:rPr lang="en-US" altLang="fr-FR" sz="1800" dirty="0" err="1">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intellectuel</a:t>
            </a:r>
            <a:r>
              <a:rPr lang="en-US" altLang="fr-FR" sz="18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 </a:t>
            </a:r>
          </a:p>
          <a:p>
            <a:pPr lvl="0" algn="ctr">
              <a:tabLst>
                <a:tab pos="1447800" algn="l"/>
                <a:tab pos="2290763" algn="l"/>
                <a:tab pos="3260725" algn="l"/>
                <a:tab pos="4337050" algn="l"/>
              </a:tabLst>
            </a:pPr>
            <a:r>
              <a:rPr lang="en-US" altLang="fr-FR" sz="1800" dirty="0" err="1">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mesuré</a:t>
            </a:r>
            <a:r>
              <a:rPr lang="en-US" altLang="fr-FR" sz="18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 par le British Ability Scale (BAS)</a:t>
            </a:r>
            <a:endParaRPr lang="fr-FR" sz="1800" dirty="0">
              <a:latin typeface="Arial Narrow" panose="020B0606020202030204" pitchFamily="34" charset="0"/>
            </a:endParaRPr>
          </a:p>
        </p:txBody>
      </p:sp>
      <p:sp>
        <p:nvSpPr>
          <p:cNvPr id="12" name="Rectangle 2">
            <a:extLst>
              <a:ext uri="{FF2B5EF4-FFF2-40B4-BE49-F238E27FC236}">
                <a16:creationId xmlns:a16="http://schemas.microsoft.com/office/drawing/2014/main" id="{63548065-5F95-4159-B203-32B0A1EF9D88}"/>
              </a:ext>
            </a:extLst>
          </p:cNvPr>
          <p:cNvSpPr txBox="1">
            <a:spLocks noChangeArrowheads="1"/>
          </p:cNvSpPr>
          <p:nvPr/>
        </p:nvSpPr>
        <p:spPr>
          <a:xfrm>
            <a:off x="506434" y="620688"/>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chemeClr val="dk1"/>
                </a:solidFill>
              </a:rPr>
              <a:t>7.1 Force de l’association</a:t>
            </a:r>
          </a:p>
          <a:p>
            <a:pPr>
              <a:tabLst>
                <a:tab pos="977900" algn="l"/>
              </a:tabLst>
            </a:pPr>
            <a:endParaRPr lang="fr-FR" sz="2800" i="1" dirty="0">
              <a:solidFill>
                <a:schemeClr val="dk1"/>
              </a:solidFill>
            </a:endParaRPr>
          </a:p>
        </p:txBody>
      </p:sp>
      <p:sp>
        <p:nvSpPr>
          <p:cNvPr id="13" name="Titre 1">
            <a:extLst>
              <a:ext uri="{FF2B5EF4-FFF2-40B4-BE49-F238E27FC236}">
                <a16:creationId xmlns:a16="http://schemas.microsoft.com/office/drawing/2014/main" id="{CE70CDF4-5182-48E9-A447-279B1EE85B06}"/>
              </a:ext>
            </a:extLst>
          </p:cNvPr>
          <p:cNvSpPr txBox="1">
            <a:spLocks/>
          </p:cNvSpPr>
          <p:nvPr/>
        </p:nvSpPr>
        <p:spPr>
          <a:xfrm>
            <a:off x="457200" y="188640"/>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sp>
        <p:nvSpPr>
          <p:cNvPr id="14" name="Rectangle 2">
            <a:extLst>
              <a:ext uri="{FF2B5EF4-FFF2-40B4-BE49-F238E27FC236}">
                <a16:creationId xmlns:a16="http://schemas.microsoft.com/office/drawing/2014/main" id="{E160BCC5-E754-4D9D-9130-155C1BC41954}"/>
              </a:ext>
            </a:extLst>
          </p:cNvPr>
          <p:cNvSpPr txBox="1">
            <a:spLocks noChangeArrowheads="1"/>
          </p:cNvSpPr>
          <p:nvPr/>
        </p:nvSpPr>
        <p:spPr>
          <a:xfrm>
            <a:off x="609600" y="1052736"/>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rgbClr val="FF0000"/>
                </a:solidFill>
              </a:rPr>
              <a:t>CJ Variable continue : </a:t>
            </a:r>
            <a:r>
              <a:rPr lang="el-GR" sz="2400" b="1" dirty="0">
                <a:solidFill>
                  <a:srgbClr val="FF0000"/>
                </a:solidFill>
              </a:rPr>
              <a:t>β</a:t>
            </a:r>
            <a:r>
              <a:rPr lang="fr-FR" sz="2400" b="1" dirty="0">
                <a:solidFill>
                  <a:srgbClr val="FF0000"/>
                </a:solidFill>
              </a:rPr>
              <a:t> coefficient</a:t>
            </a:r>
          </a:p>
          <a:p>
            <a:pPr>
              <a:tabLst>
                <a:tab pos="977900" algn="l"/>
              </a:tabLst>
            </a:pPr>
            <a:endParaRPr lang="fr-FR" sz="2400" i="1" dirty="0">
              <a:solidFill>
                <a:schemeClr val="dk1"/>
              </a:solidFill>
            </a:endParaRPr>
          </a:p>
        </p:txBody>
      </p:sp>
      <p:sp>
        <p:nvSpPr>
          <p:cNvPr id="15" name="Rectangle 14">
            <a:extLst>
              <a:ext uri="{FF2B5EF4-FFF2-40B4-BE49-F238E27FC236}">
                <a16:creationId xmlns:a16="http://schemas.microsoft.com/office/drawing/2014/main" id="{05DB9051-408E-4ABA-B39C-7A6B8927DA7E}"/>
              </a:ext>
            </a:extLst>
          </p:cNvPr>
          <p:cNvSpPr/>
          <p:nvPr/>
        </p:nvSpPr>
        <p:spPr>
          <a:xfrm>
            <a:off x="304800" y="1628800"/>
            <a:ext cx="8431234" cy="1763816"/>
          </a:xfrm>
          <a:prstGeom prst="rect">
            <a:avLst/>
          </a:prstGeom>
        </p:spPr>
        <p:txBody>
          <a:bodyPr wrap="square">
            <a:spAutoFit/>
          </a:bodyPr>
          <a:lstStyle/>
          <a:p>
            <a:pPr marL="171450" lvl="0" indent="-171450" eaLnBrk="1" hangingPunct="1">
              <a:lnSpc>
                <a:spcPct val="80000"/>
              </a:lnSpc>
              <a:spcBef>
                <a:spcPct val="30000"/>
              </a:spcBef>
              <a:buSzPct val="60000"/>
              <a:buFont typeface="Arial" panose="020B0604020202020204" pitchFamily="34" charset="0"/>
              <a:buChar char="•"/>
            </a:pPr>
            <a:r>
              <a:rPr kumimoji="1" lang="fr-FR" altLang="fr-FR" sz="2000" b="1" dirty="0">
                <a:solidFill>
                  <a:srgbClr val="000000"/>
                </a:solidFill>
                <a:latin typeface="+mn-lt"/>
              </a:rPr>
              <a:t>Le CJ n’est pas un évènement de santé mais un état de santé mesuré par une échelle ou un score </a:t>
            </a:r>
          </a:p>
          <a:p>
            <a:pPr marL="171450" lvl="0" indent="-171450" eaLnBrk="1" hangingPunct="1">
              <a:lnSpc>
                <a:spcPct val="80000"/>
              </a:lnSpc>
              <a:spcBef>
                <a:spcPct val="30000"/>
              </a:spcBef>
              <a:buSzPct val="60000"/>
              <a:buFont typeface="Arial" panose="020B0604020202020204" pitchFamily="34" charset="0"/>
              <a:buChar char="•"/>
            </a:pPr>
            <a:r>
              <a:rPr kumimoji="1" lang="fr-FR" altLang="fr-FR" sz="2000" dirty="0">
                <a:solidFill>
                  <a:srgbClr val="000000"/>
                </a:solidFill>
                <a:latin typeface="+mn-lt"/>
              </a:rPr>
              <a:t>On ne compare pas des proportion de personnes avec ou sans le CJ mais on compare des moyennes </a:t>
            </a:r>
          </a:p>
          <a:p>
            <a:pPr marL="171450" lvl="0" indent="-171450" eaLnBrk="1" hangingPunct="1">
              <a:lnSpc>
                <a:spcPct val="80000"/>
              </a:lnSpc>
              <a:spcBef>
                <a:spcPct val="30000"/>
              </a:spcBef>
              <a:buSzPct val="60000"/>
              <a:buFont typeface="Arial" panose="020B0604020202020204" pitchFamily="34" charset="0"/>
              <a:buChar char="•"/>
            </a:pPr>
            <a:r>
              <a:rPr kumimoji="1" lang="fr-FR" altLang="fr-FR" sz="2000" b="1" dirty="0">
                <a:solidFill>
                  <a:srgbClr val="000000"/>
                </a:solidFill>
                <a:latin typeface="+mn-lt"/>
              </a:rPr>
              <a:t>La mesure d’association n’est pas un rapport de risque mais un coefficient de </a:t>
            </a:r>
            <a:r>
              <a:rPr kumimoji="1" lang="fr-FR" altLang="fr-FR" sz="2000" b="1" dirty="0" err="1">
                <a:solidFill>
                  <a:srgbClr val="000000"/>
                </a:solidFill>
                <a:latin typeface="+mn-lt"/>
              </a:rPr>
              <a:t>regression</a:t>
            </a:r>
            <a:r>
              <a:rPr kumimoji="1" lang="fr-FR" altLang="fr-FR" sz="2000" b="1" dirty="0">
                <a:solidFill>
                  <a:srgbClr val="000000"/>
                </a:solidFill>
                <a:latin typeface="+mn-lt"/>
              </a:rPr>
              <a:t> </a:t>
            </a:r>
            <a:r>
              <a:rPr lang="el-GR" sz="2000" b="1" dirty="0">
                <a:solidFill>
                  <a:schemeClr val="dk1"/>
                </a:solidFill>
              </a:rPr>
              <a:t>β</a:t>
            </a:r>
            <a:endParaRPr kumimoji="1" lang="fr-FR" altLang="fr-FR" sz="2000" b="1" dirty="0">
              <a:solidFill>
                <a:srgbClr val="000000"/>
              </a:solidFill>
              <a:latin typeface="+mn-lt"/>
            </a:endParaRPr>
          </a:p>
        </p:txBody>
      </p:sp>
      <p:sp>
        <p:nvSpPr>
          <p:cNvPr id="16" name="Rectangle 15">
            <a:extLst>
              <a:ext uri="{FF2B5EF4-FFF2-40B4-BE49-F238E27FC236}">
                <a16:creationId xmlns:a16="http://schemas.microsoft.com/office/drawing/2014/main" id="{9292CB75-8FD0-4F69-B51D-2A4053776432}"/>
              </a:ext>
            </a:extLst>
          </p:cNvPr>
          <p:cNvSpPr/>
          <p:nvPr/>
        </p:nvSpPr>
        <p:spPr>
          <a:xfrm>
            <a:off x="308538" y="4670032"/>
            <a:ext cx="4111062" cy="1732141"/>
          </a:xfrm>
          <a:prstGeom prst="rect">
            <a:avLst/>
          </a:prstGeom>
          <a:solidFill>
            <a:schemeClr val="bg1"/>
          </a:solidFill>
        </p:spPr>
        <p:txBody>
          <a:bodyPr wrap="square">
            <a:spAutoFit/>
          </a:bodyPr>
          <a:lstStyle/>
          <a:p>
            <a:pPr marL="171450" lvl="0" indent="-171450" eaLnBrk="1" hangingPunct="1">
              <a:lnSpc>
                <a:spcPct val="80000"/>
              </a:lnSpc>
              <a:spcBef>
                <a:spcPct val="30000"/>
              </a:spcBef>
              <a:buSzPct val="60000"/>
              <a:buFont typeface="Arial" panose="020B0604020202020204" pitchFamily="34" charset="0"/>
              <a:buChar char="•"/>
            </a:pPr>
            <a:r>
              <a:rPr kumimoji="1" lang="fr-FR" altLang="fr-FR" sz="1800" i="1" dirty="0">
                <a:solidFill>
                  <a:schemeClr val="dk1"/>
                </a:solidFill>
                <a:latin typeface="+mn-lt"/>
              </a:rPr>
              <a:t>Ex : association entre allaitement dans l’enfance et Développement intellectuel mesuré par le British </a:t>
            </a:r>
            <a:r>
              <a:rPr kumimoji="1" lang="fr-FR" altLang="fr-FR" sz="1800" i="1" dirty="0" err="1">
                <a:solidFill>
                  <a:schemeClr val="dk1"/>
                </a:solidFill>
                <a:latin typeface="+mn-lt"/>
              </a:rPr>
              <a:t>Ability</a:t>
            </a:r>
            <a:r>
              <a:rPr kumimoji="1" lang="fr-FR" altLang="fr-FR" sz="1800" i="1" dirty="0">
                <a:solidFill>
                  <a:schemeClr val="dk1"/>
                </a:solidFill>
                <a:latin typeface="+mn-lt"/>
              </a:rPr>
              <a:t> </a:t>
            </a:r>
            <a:r>
              <a:rPr kumimoji="1" lang="fr-FR" altLang="fr-FR" sz="1800" i="1" dirty="0" err="1">
                <a:solidFill>
                  <a:schemeClr val="dk1"/>
                </a:solidFill>
                <a:latin typeface="+mn-lt"/>
              </a:rPr>
              <a:t>Scale</a:t>
            </a:r>
            <a:r>
              <a:rPr kumimoji="1" lang="fr-FR" altLang="fr-FR" sz="1800" i="1" dirty="0">
                <a:solidFill>
                  <a:schemeClr val="dk1"/>
                </a:solidFill>
                <a:latin typeface="+mn-lt"/>
              </a:rPr>
              <a:t> (BAS)</a:t>
            </a:r>
          </a:p>
          <a:p>
            <a:pPr marL="171450" lvl="0" indent="-171450" eaLnBrk="1" hangingPunct="1">
              <a:lnSpc>
                <a:spcPct val="80000"/>
              </a:lnSpc>
              <a:spcBef>
                <a:spcPct val="30000"/>
              </a:spcBef>
              <a:buSzPct val="60000"/>
              <a:buFont typeface="Arial" panose="020B0604020202020204" pitchFamily="34" charset="0"/>
              <a:buChar char="•"/>
            </a:pPr>
            <a:r>
              <a:rPr kumimoji="1" lang="fr-FR" altLang="fr-FR" sz="1800" i="1" dirty="0">
                <a:solidFill>
                  <a:schemeClr val="dk1"/>
                </a:solidFill>
                <a:latin typeface="+mn-lt"/>
              </a:rPr>
              <a:t>Avoir été allaité de 2 à 3.9 mois est associé à un score supérieur de 5.4 points par rapport aux enfants jamais allaités</a:t>
            </a:r>
          </a:p>
        </p:txBody>
      </p:sp>
      <p:sp>
        <p:nvSpPr>
          <p:cNvPr id="17" name="Rectangle 16">
            <a:extLst>
              <a:ext uri="{FF2B5EF4-FFF2-40B4-BE49-F238E27FC236}">
                <a16:creationId xmlns:a16="http://schemas.microsoft.com/office/drawing/2014/main" id="{758A1FEC-954E-4BF3-8227-0C580D9DEAA1}"/>
              </a:ext>
            </a:extLst>
          </p:cNvPr>
          <p:cNvSpPr/>
          <p:nvPr/>
        </p:nvSpPr>
        <p:spPr>
          <a:xfrm>
            <a:off x="308537" y="3501008"/>
            <a:ext cx="4608512" cy="837152"/>
          </a:xfrm>
          <a:prstGeom prst="rect">
            <a:avLst/>
          </a:prstGeom>
        </p:spPr>
        <p:txBody>
          <a:bodyPr wrap="square">
            <a:spAutoFit/>
          </a:bodyPr>
          <a:lstStyle/>
          <a:p>
            <a:pPr marL="171450" lvl="0" indent="-171450" eaLnBrk="1" hangingPunct="1">
              <a:lnSpc>
                <a:spcPct val="80000"/>
              </a:lnSpc>
              <a:spcBef>
                <a:spcPct val="30000"/>
              </a:spcBef>
              <a:buSzPct val="60000"/>
              <a:buFont typeface="Arial" panose="020B0604020202020204" pitchFamily="34" charset="0"/>
              <a:buChar char="•"/>
            </a:pPr>
            <a:r>
              <a:rPr kumimoji="1" lang="fr-FR" altLang="fr-FR" sz="2000" b="1" dirty="0">
                <a:solidFill>
                  <a:srgbClr val="000000"/>
                </a:solidFill>
                <a:latin typeface="+mn-lt"/>
              </a:rPr>
              <a:t>Interprétation du coefficient β </a:t>
            </a:r>
            <a:r>
              <a:rPr kumimoji="1" lang="fr-FR" altLang="fr-FR" sz="2000" dirty="0">
                <a:solidFill>
                  <a:srgbClr val="000000"/>
                </a:solidFill>
                <a:latin typeface="+mn-lt"/>
              </a:rPr>
              <a:t>: l’exposition au FDR est associé à une augmentation du score de la quantité β </a:t>
            </a:r>
          </a:p>
        </p:txBody>
      </p:sp>
      <p:pic>
        <p:nvPicPr>
          <p:cNvPr id="4" name="Son enregistré">
            <a:hlinkClick r:id="" action="ppaction://media"/>
            <a:extLst>
              <a:ext uri="{FF2B5EF4-FFF2-40B4-BE49-F238E27FC236}">
                <a16:creationId xmlns:a16="http://schemas.microsoft.com/office/drawing/2014/main" id="{8BBF8D09-A2D4-4657-8392-2A64D72BE5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9003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DDE863-CED5-4906-92AE-67157E866082}"/>
              </a:ext>
            </a:extLst>
          </p:cNvPr>
          <p:cNvSpPr/>
          <p:nvPr/>
        </p:nvSpPr>
        <p:spPr>
          <a:xfrm>
            <a:off x="0" y="4621189"/>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274" name="Rectangle 1"/>
          <p:cNvSpPr>
            <a:spLocks noChangeArrowheads="1"/>
          </p:cNvSpPr>
          <p:nvPr/>
        </p:nvSpPr>
        <p:spPr bwMode="auto">
          <a:xfrm>
            <a:off x="285750" y="717659"/>
            <a:ext cx="8966770" cy="5632311"/>
          </a:xfrm>
          <a:prstGeom prst="rect">
            <a:avLst/>
          </a:prstGeom>
          <a:solidFill>
            <a:schemeClr val="bg1"/>
          </a:solidFill>
          <a:ln w="9525">
            <a:noFill/>
            <a:miter lim="800000"/>
            <a:headEnd/>
            <a:tailEnd/>
          </a:ln>
        </p:spPr>
        <p:txBody>
          <a:bodyPr wrap="square" anchor="ctr">
            <a:spAutoFit/>
          </a:bodyPr>
          <a:lstStyle/>
          <a:p>
            <a:pPr marL="173038" indent="7938" algn="just">
              <a:defRPr/>
            </a:pPr>
            <a:r>
              <a:rPr lang="fr-FR" b="1" dirty="0">
                <a:latin typeface="+mn-lt"/>
                <a:cs typeface="Times New Roman" pitchFamily="18" charset="0"/>
              </a:rPr>
              <a:t>1. Association statistique ≠ causalité </a:t>
            </a:r>
          </a:p>
          <a:p>
            <a:pPr marL="173038" indent="7938" algn="just">
              <a:defRPr/>
            </a:pPr>
            <a:r>
              <a:rPr lang="fr-FR" b="1" dirty="0">
                <a:latin typeface="+mn-lt"/>
                <a:cs typeface="Times New Roman" pitchFamily="18" charset="0"/>
              </a:rPr>
              <a:t>2. Causalité non démontrée par étude observationnelle. </a:t>
            </a:r>
          </a:p>
          <a:p>
            <a:pPr marL="173038" indent="7938" algn="just">
              <a:defRPr/>
            </a:pPr>
            <a:r>
              <a:rPr lang="fr-FR" b="1" dirty="0">
                <a:latin typeface="+mn-lt"/>
                <a:cs typeface="Times New Roman" pitchFamily="18" charset="0"/>
              </a:rPr>
              <a:t>3. Présomption de causalité influencée par les critères de Hill :</a:t>
            </a:r>
          </a:p>
          <a:p>
            <a:pPr indent="180975" algn="just">
              <a:defRPr/>
            </a:pPr>
            <a:endParaRPr lang="fr-FR" dirty="0">
              <a:latin typeface="+mn-lt"/>
            </a:endParaRPr>
          </a:p>
          <a:p>
            <a:pPr indent="180975" algn="just">
              <a:defRPr/>
            </a:pPr>
            <a:r>
              <a:rPr lang="fr-FR" b="1" dirty="0">
                <a:latin typeface="+mn-lt"/>
                <a:cs typeface="Times New Roman" pitchFamily="18" charset="0"/>
              </a:rPr>
              <a:t>Critères internes à l’étude</a:t>
            </a:r>
            <a:endParaRPr lang="fr-FR" b="1" dirty="0">
              <a:latin typeface="+mn-lt"/>
            </a:endParaRPr>
          </a:p>
          <a:p>
            <a:pPr indent="180975" algn="just">
              <a:buFontTx/>
              <a:buChar char="•"/>
              <a:defRPr/>
            </a:pPr>
            <a:r>
              <a:rPr lang="fr-FR" b="1" dirty="0">
                <a:latin typeface="+mn-lt"/>
                <a:cs typeface="Times New Roman" pitchFamily="18" charset="0"/>
              </a:rPr>
              <a:t>Association Forte</a:t>
            </a:r>
            <a:r>
              <a:rPr lang="fr-FR" dirty="0">
                <a:latin typeface="+mn-lt"/>
                <a:cs typeface="Times New Roman" pitchFamily="18" charset="0"/>
              </a:rPr>
              <a:t> = </a:t>
            </a:r>
            <a:r>
              <a:rPr lang="fr-FR" b="1" dirty="0">
                <a:latin typeface="+mn-lt"/>
                <a:cs typeface="Times New Roman" pitchFamily="18" charset="0"/>
              </a:rPr>
              <a:t>(RR ou OR ou HR ou </a:t>
            </a:r>
            <a:r>
              <a:rPr lang="el-GR" b="1" dirty="0">
                <a:latin typeface="+mn-lt"/>
                <a:cs typeface="Times New Roman" pitchFamily="18" charset="0"/>
              </a:rPr>
              <a:t>β </a:t>
            </a:r>
            <a:r>
              <a:rPr lang="fr-FR" b="1" dirty="0">
                <a:latin typeface="+mn-lt"/>
                <a:cs typeface="Times New Roman" pitchFamily="18" charset="0"/>
              </a:rPr>
              <a:t>élevé)</a:t>
            </a:r>
            <a:endParaRPr lang="fr-FR" b="1" dirty="0">
              <a:latin typeface="+mn-lt"/>
            </a:endParaRPr>
          </a:p>
          <a:p>
            <a:pPr indent="180975" algn="just">
              <a:buFontTx/>
              <a:buChar char="•"/>
              <a:defRPr/>
            </a:pPr>
            <a:r>
              <a:rPr lang="fr-FR" b="1" dirty="0">
                <a:latin typeface="+mn-lt"/>
                <a:cs typeface="Times New Roman" pitchFamily="18" charset="0"/>
              </a:rPr>
              <a:t>Relation “dose-effet”</a:t>
            </a:r>
            <a:r>
              <a:rPr lang="fr-FR" dirty="0">
                <a:latin typeface="+mn-lt"/>
                <a:cs typeface="Times New Roman" pitchFamily="18" charset="0"/>
              </a:rPr>
              <a:t> entre exposition et maladie </a:t>
            </a:r>
            <a:r>
              <a:rPr lang="fr-FR" b="1" dirty="0">
                <a:latin typeface="+mn-lt"/>
                <a:cs typeface="Times New Roman" pitchFamily="18" charset="0"/>
              </a:rPr>
              <a:t>+++ </a:t>
            </a:r>
            <a:r>
              <a:rPr lang="fr-FR" sz="2000" i="1" dirty="0">
                <a:cs typeface="Times New Roman" pitchFamily="18" charset="0"/>
              </a:rPr>
              <a:t>(</a:t>
            </a:r>
            <a:r>
              <a:rPr lang="fr-FR" sz="2000" i="1" dirty="0" err="1">
                <a:cs typeface="Times New Roman" pitchFamily="18" charset="0"/>
              </a:rPr>
              <a:t>cf</a:t>
            </a:r>
            <a:r>
              <a:rPr lang="fr-FR" sz="2000" i="1" dirty="0">
                <a:cs typeface="Times New Roman" pitchFamily="18" charset="0"/>
              </a:rPr>
              <a:t> diapo 38)</a:t>
            </a:r>
            <a:endParaRPr lang="fr-FR" sz="2000" i="1" dirty="0"/>
          </a:p>
          <a:p>
            <a:pPr indent="180975" algn="just">
              <a:buFontTx/>
              <a:buChar char="•"/>
              <a:defRPr/>
            </a:pPr>
            <a:r>
              <a:rPr lang="fr-FR" b="1" dirty="0">
                <a:latin typeface="+mn-lt"/>
                <a:cs typeface="Times New Roman" pitchFamily="18" charset="0"/>
              </a:rPr>
              <a:t>Chronologie</a:t>
            </a:r>
            <a:r>
              <a:rPr lang="fr-FR" dirty="0">
                <a:latin typeface="+mn-lt"/>
                <a:cs typeface="Times New Roman" pitchFamily="18" charset="0"/>
              </a:rPr>
              <a:t> (FDR précède survenue de la maladie)</a:t>
            </a:r>
          </a:p>
          <a:p>
            <a:pPr indent="180975" algn="just">
              <a:buFontTx/>
              <a:buChar char="•"/>
              <a:defRPr/>
            </a:pPr>
            <a:endParaRPr lang="fr-FR" dirty="0">
              <a:latin typeface="+mn-lt"/>
            </a:endParaRPr>
          </a:p>
          <a:p>
            <a:pPr indent="180975" algn="just">
              <a:defRPr/>
            </a:pPr>
            <a:r>
              <a:rPr lang="fr-FR" b="1" dirty="0">
                <a:latin typeface="+mn-lt"/>
                <a:cs typeface="Times New Roman" pitchFamily="18" charset="0"/>
              </a:rPr>
              <a:t>Critères externes à l’étude (bibliographie)</a:t>
            </a:r>
            <a:endParaRPr lang="fr-FR" b="1" dirty="0">
              <a:latin typeface="+mn-lt"/>
            </a:endParaRPr>
          </a:p>
          <a:p>
            <a:pPr indent="180975" algn="just">
              <a:buFontTx/>
              <a:buChar char="•"/>
              <a:defRPr/>
            </a:pPr>
            <a:r>
              <a:rPr lang="fr-FR" b="1" dirty="0">
                <a:latin typeface="+mn-lt"/>
                <a:cs typeface="Times New Roman" pitchFamily="18" charset="0"/>
              </a:rPr>
              <a:t>Concordance</a:t>
            </a:r>
            <a:r>
              <a:rPr lang="fr-FR" dirty="0">
                <a:latin typeface="+mn-lt"/>
                <a:cs typeface="Times New Roman" pitchFamily="18" charset="0"/>
              </a:rPr>
              <a:t> avec les résultats d’autres études (Cohérence externe)</a:t>
            </a:r>
            <a:endParaRPr lang="fr-FR" dirty="0">
              <a:latin typeface="+mn-lt"/>
            </a:endParaRPr>
          </a:p>
          <a:p>
            <a:pPr indent="180975" algn="just">
              <a:buFontTx/>
              <a:buChar char="•"/>
              <a:defRPr/>
            </a:pPr>
            <a:r>
              <a:rPr lang="fr-FR" b="1" dirty="0">
                <a:latin typeface="+mn-lt"/>
                <a:cs typeface="Times New Roman" pitchFamily="18" charset="0"/>
              </a:rPr>
              <a:t>Plausibilité </a:t>
            </a:r>
            <a:r>
              <a:rPr lang="fr-FR" dirty="0">
                <a:latin typeface="+mn-lt"/>
                <a:cs typeface="Times New Roman" pitchFamily="18" charset="0"/>
              </a:rPr>
              <a:t>biologique (mécanismes d’actions connus)</a:t>
            </a:r>
          </a:p>
          <a:p>
            <a:pPr indent="180975" algn="just">
              <a:buFontTx/>
              <a:buChar char="•"/>
              <a:defRPr/>
            </a:pPr>
            <a:r>
              <a:rPr lang="fr-FR" dirty="0">
                <a:latin typeface="+mn-lt"/>
                <a:cs typeface="Times New Roman" pitchFamily="18" charset="0"/>
              </a:rPr>
              <a:t>Concordance </a:t>
            </a:r>
            <a:r>
              <a:rPr lang="fr-FR" b="1" dirty="0">
                <a:latin typeface="+mn-lt"/>
                <a:cs typeface="Times New Roman" pitchFamily="18" charset="0"/>
              </a:rPr>
              <a:t>expérimentations</a:t>
            </a:r>
            <a:r>
              <a:rPr lang="fr-FR" dirty="0">
                <a:latin typeface="+mn-lt"/>
                <a:cs typeface="Times New Roman" pitchFamily="18" charset="0"/>
              </a:rPr>
              <a:t> in vitro ou chez l’animal</a:t>
            </a:r>
            <a:endParaRPr lang="fr-FR" dirty="0">
              <a:latin typeface="+mn-lt"/>
            </a:endParaRPr>
          </a:p>
          <a:p>
            <a:pPr indent="180975" algn="just">
              <a:buFontTx/>
              <a:buChar char="•"/>
              <a:defRPr/>
            </a:pPr>
            <a:r>
              <a:rPr lang="fr-FR" b="1" dirty="0">
                <a:latin typeface="+mn-lt"/>
                <a:cs typeface="Times New Roman" pitchFamily="18" charset="0"/>
                <a:sym typeface="Wingdings 3" pitchFamily="18" charset="2"/>
              </a:rPr>
              <a:t> </a:t>
            </a:r>
            <a:r>
              <a:rPr lang="fr-FR" b="1" dirty="0">
                <a:latin typeface="+mn-lt"/>
                <a:cs typeface="Times New Roman" pitchFamily="18" charset="0"/>
              </a:rPr>
              <a:t>incidence de maladie si exposition supprimée ou réduite</a:t>
            </a:r>
          </a:p>
          <a:p>
            <a:pPr lvl="0" indent="180975" algn="just">
              <a:buFontTx/>
              <a:buChar char="•"/>
              <a:defRPr/>
            </a:pPr>
            <a:r>
              <a:rPr lang="fr-FR" b="1" dirty="0">
                <a:solidFill>
                  <a:prstClr val="black"/>
                </a:solidFill>
                <a:latin typeface="Calibri"/>
                <a:cs typeface="Times New Roman" pitchFamily="18" charset="0"/>
              </a:rPr>
              <a:t>Spécificité</a:t>
            </a:r>
            <a:r>
              <a:rPr lang="fr-FR" dirty="0">
                <a:solidFill>
                  <a:prstClr val="black"/>
                </a:solidFill>
                <a:latin typeface="Calibri"/>
                <a:cs typeface="Times New Roman" pitchFamily="18" charset="0"/>
              </a:rPr>
              <a:t> : relation exposition-maladie </a:t>
            </a:r>
            <a:r>
              <a:rPr lang="fr-FR" sz="2000" i="1" dirty="0">
                <a:cs typeface="Times New Roman" pitchFamily="18" charset="0"/>
              </a:rPr>
              <a:t>(ex </a:t>
            </a:r>
            <a:r>
              <a:rPr lang="fr-FR" sz="2000" i="1" dirty="0" err="1">
                <a:cs typeface="Times New Roman" pitchFamily="18" charset="0"/>
              </a:rPr>
              <a:t>mésothéliome</a:t>
            </a:r>
            <a:r>
              <a:rPr lang="fr-FR" sz="2000" i="1" dirty="0">
                <a:cs typeface="Times New Roman" pitchFamily="18" charset="0"/>
              </a:rPr>
              <a:t>-amiante)</a:t>
            </a:r>
          </a:p>
        </p:txBody>
      </p:sp>
      <p:sp>
        <p:nvSpPr>
          <p:cNvPr id="76803" name="Rectangle 2"/>
          <p:cNvSpPr>
            <a:spLocks noChangeArrowheads="1"/>
          </p:cNvSpPr>
          <p:nvPr/>
        </p:nvSpPr>
        <p:spPr bwMode="auto">
          <a:xfrm>
            <a:off x="683568" y="260648"/>
            <a:ext cx="8215312" cy="461963"/>
          </a:xfrm>
          <a:prstGeom prst="rect">
            <a:avLst/>
          </a:prstGeom>
          <a:noFill/>
          <a:ln w="9525">
            <a:solidFill>
              <a:schemeClr val="accent6">
                <a:lumMod val="75000"/>
              </a:schemeClr>
            </a:solidFill>
            <a:miter lim="800000"/>
            <a:headEnd/>
            <a:tailEnd/>
          </a:ln>
        </p:spPr>
        <p:txBody>
          <a:bodyPr>
            <a:spAutoFit/>
          </a:bodyPr>
          <a:lstStyle/>
          <a:p>
            <a:pPr algn="ctr">
              <a:defRPr/>
            </a:pPr>
            <a:r>
              <a:rPr lang="fr-FR" b="1" dirty="0">
                <a:latin typeface="+mn-lt"/>
                <a:cs typeface="Tahoma" pitchFamily="34" charset="0"/>
              </a:rPr>
              <a:t>Jugement de présomption de causalité (critères de Hill)</a:t>
            </a:r>
          </a:p>
        </p:txBody>
      </p:sp>
      <p:pic>
        <p:nvPicPr>
          <p:cNvPr id="106500" name="Image 1"/>
          <p:cNvPicPr>
            <a:picLocks noChangeAspect="1"/>
          </p:cNvPicPr>
          <p:nvPr/>
        </p:nvPicPr>
        <p:blipFill>
          <a:blip r:embed="rId5">
            <a:extLst>
              <a:ext uri="{28A0092B-C50C-407E-A947-70E740481C1C}">
                <a14:useLocalDpi xmlns:a14="http://schemas.microsoft.com/office/drawing/2010/main" val="0"/>
              </a:ext>
            </a:extLst>
          </a:blip>
          <a:srcRect l="17468" t="17467" r="12819" b="17468"/>
          <a:stretch>
            <a:fillRect/>
          </a:stretch>
        </p:blipFill>
        <p:spPr bwMode="auto">
          <a:xfrm>
            <a:off x="35286" y="19472"/>
            <a:ext cx="877316" cy="81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44</a:t>
            </a:fld>
            <a:endParaRPr lang="fr-FR" altLang="fr-FR"/>
          </a:p>
        </p:txBody>
      </p:sp>
      <p:pic>
        <p:nvPicPr>
          <p:cNvPr id="7" name="Image 1">
            <a:extLst>
              <a:ext uri="{FF2B5EF4-FFF2-40B4-BE49-F238E27FC236}">
                <a16:creationId xmlns:a16="http://schemas.microsoft.com/office/drawing/2014/main" id="{60BBCFD8-30E5-4987-992C-0FA46B8CBFC4}"/>
              </a:ext>
            </a:extLst>
          </p:cNvPr>
          <p:cNvPicPr>
            <a:picLocks noChangeAspect="1"/>
          </p:cNvPicPr>
          <p:nvPr/>
        </p:nvPicPr>
        <p:blipFill>
          <a:blip r:embed="rId5">
            <a:extLst>
              <a:ext uri="{28A0092B-C50C-407E-A947-70E740481C1C}">
                <a14:useLocalDpi xmlns:a14="http://schemas.microsoft.com/office/drawing/2010/main" val="0"/>
              </a:ext>
            </a:extLst>
          </a:blip>
          <a:srcRect l="17468" t="17467" r="12819" b="17468"/>
          <a:stretch>
            <a:fillRect/>
          </a:stretch>
        </p:blipFill>
        <p:spPr bwMode="auto">
          <a:xfrm>
            <a:off x="8419592" y="19472"/>
            <a:ext cx="877316" cy="81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46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407229"/>
            <a:ext cx="304800" cy="304800"/>
          </a:xfrm>
          <a:prstGeom prst="rect">
            <a:avLst/>
          </a:prstGeom>
        </p:spPr>
      </p:pic>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45</a:t>
            </a:fld>
            <a:endParaRPr lang="fr-FR" altLang="fr-FR"/>
          </a:p>
        </p:txBody>
      </p:sp>
      <p:sp>
        <p:nvSpPr>
          <p:cNvPr id="3" name="Rectangle 2">
            <a:extLst>
              <a:ext uri="{FF2B5EF4-FFF2-40B4-BE49-F238E27FC236}">
                <a16:creationId xmlns:a16="http://schemas.microsoft.com/office/drawing/2014/main" id="{EEC39918-6B76-4EA6-91D4-F6C0BB621963}"/>
              </a:ext>
            </a:extLst>
          </p:cNvPr>
          <p:cNvSpPr/>
          <p:nvPr/>
        </p:nvSpPr>
        <p:spPr>
          <a:xfrm>
            <a:off x="467544" y="276581"/>
            <a:ext cx="8424935" cy="1200329"/>
          </a:xfrm>
          <a:prstGeom prst="rect">
            <a:avLst/>
          </a:prstGeom>
        </p:spPr>
        <p:txBody>
          <a:bodyPr wrap="square">
            <a:spAutoFit/>
          </a:bodyPr>
          <a:lstStyle/>
          <a:p>
            <a:pPr algn="ctr">
              <a:defRPr/>
            </a:pPr>
            <a:r>
              <a:rPr lang="fr-FR" b="1" dirty="0">
                <a:latin typeface="Calibri" panose="020F0502020204030204" pitchFamily="34" charset="0"/>
                <a:cs typeface="Calibri" panose="020F0502020204030204" pitchFamily="34" charset="0"/>
                <a:sym typeface="Wingdings 3" pitchFamily="18" charset="2"/>
              </a:rPr>
              <a:t>Exemple Critère externe de Hill </a:t>
            </a:r>
          </a:p>
          <a:p>
            <a:pPr algn="ctr">
              <a:defRPr/>
            </a:pPr>
            <a:endParaRPr lang="fr-FR" b="1" dirty="0">
              <a:latin typeface="Calibri" panose="020F0502020204030204" pitchFamily="34" charset="0"/>
              <a:cs typeface="Calibri" panose="020F0502020204030204" pitchFamily="34" charset="0"/>
              <a:sym typeface="Wingdings 3" pitchFamily="18" charset="2"/>
            </a:endParaRPr>
          </a:p>
          <a:p>
            <a:pPr algn="ctr">
              <a:defRPr/>
            </a:pPr>
            <a:r>
              <a:rPr lang="fr-FR" b="1" dirty="0">
                <a:latin typeface="Calibri" panose="020F0502020204030204" pitchFamily="34" charset="0"/>
                <a:cs typeface="Calibri" panose="020F0502020204030204" pitchFamily="34" charset="0"/>
                <a:sym typeface="Wingdings 3" pitchFamily="18" charset="2"/>
              </a:rPr>
              <a:t> </a:t>
            </a:r>
            <a:endParaRPr lang="fr-FR" b="1" dirty="0">
              <a:latin typeface="Calibri" panose="020F0502020204030204" pitchFamily="34" charset="0"/>
              <a:cs typeface="Calibri" panose="020F0502020204030204" pitchFamily="34" charset="0"/>
            </a:endParaRPr>
          </a:p>
        </p:txBody>
      </p:sp>
      <p:grpSp>
        <p:nvGrpSpPr>
          <p:cNvPr id="10" name="Groupe 9">
            <a:extLst>
              <a:ext uri="{FF2B5EF4-FFF2-40B4-BE49-F238E27FC236}">
                <a16:creationId xmlns:a16="http://schemas.microsoft.com/office/drawing/2014/main" id="{9575AECF-1FDA-42E0-8C8D-C03C91700215}"/>
              </a:ext>
            </a:extLst>
          </p:cNvPr>
          <p:cNvGrpSpPr/>
          <p:nvPr/>
        </p:nvGrpSpPr>
        <p:grpSpPr>
          <a:xfrm>
            <a:off x="229817" y="1230022"/>
            <a:ext cx="5515555" cy="5373216"/>
            <a:chOff x="64557" y="381082"/>
            <a:chExt cx="6264187" cy="6476918"/>
          </a:xfrm>
        </p:grpSpPr>
        <p:grpSp>
          <p:nvGrpSpPr>
            <p:cNvPr id="5" name="Groupe 4">
              <a:extLst>
                <a:ext uri="{FF2B5EF4-FFF2-40B4-BE49-F238E27FC236}">
                  <a16:creationId xmlns:a16="http://schemas.microsoft.com/office/drawing/2014/main" id="{F69CCE96-8451-4442-9A75-483CD5B0D308}"/>
                </a:ext>
              </a:extLst>
            </p:cNvPr>
            <p:cNvGrpSpPr/>
            <p:nvPr/>
          </p:nvGrpSpPr>
          <p:grpSpPr>
            <a:xfrm>
              <a:off x="64557" y="381082"/>
              <a:ext cx="6264187" cy="6476918"/>
              <a:chOff x="64557" y="381082"/>
              <a:chExt cx="6264187" cy="6476918"/>
            </a:xfrm>
          </p:grpSpPr>
          <p:pic>
            <p:nvPicPr>
              <p:cNvPr id="307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57" y="381082"/>
                <a:ext cx="6264187" cy="647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ADDDEED-7486-4F2A-8247-38A0CE67C52F}"/>
                  </a:ext>
                </a:extLst>
              </p:cNvPr>
              <p:cNvSpPr/>
              <p:nvPr/>
            </p:nvSpPr>
            <p:spPr>
              <a:xfrm>
                <a:off x="91993" y="872716"/>
                <a:ext cx="6120826" cy="100811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Rectangle 5">
              <a:extLst>
                <a:ext uri="{FF2B5EF4-FFF2-40B4-BE49-F238E27FC236}">
                  <a16:creationId xmlns:a16="http://schemas.microsoft.com/office/drawing/2014/main" id="{25CDAC63-1BD1-4F8E-B1CA-CDC885D3101C}"/>
                </a:ext>
              </a:extLst>
            </p:cNvPr>
            <p:cNvSpPr/>
            <p:nvPr/>
          </p:nvSpPr>
          <p:spPr>
            <a:xfrm>
              <a:off x="1525044" y="1239140"/>
              <a:ext cx="3576364" cy="461665"/>
            </a:xfrm>
            <a:prstGeom prst="rect">
              <a:avLst/>
            </a:prstGeom>
          </p:spPr>
          <p:txBody>
            <a:bodyPr wrap="none">
              <a:spAutoFit/>
            </a:bodyPr>
            <a:lstStyle/>
            <a:p>
              <a:r>
                <a:rPr lang="fr-FR" dirty="0">
                  <a:latin typeface="Arial Narrow" panose="020B0606020202030204" pitchFamily="34" charset="0"/>
                </a:rPr>
                <a:t>campagnes « back to </a:t>
              </a:r>
              <a:r>
                <a:rPr lang="fr-FR" dirty="0" err="1">
                  <a:latin typeface="Arial Narrow" panose="020B0606020202030204" pitchFamily="34" charset="0"/>
                </a:rPr>
                <a:t>sleep</a:t>
              </a:r>
              <a:r>
                <a:rPr lang="fr-FR" dirty="0">
                  <a:latin typeface="Arial Narrow" panose="020B0606020202030204" pitchFamily="34" charset="0"/>
                </a:rPr>
                <a:t> » </a:t>
              </a:r>
            </a:p>
          </p:txBody>
        </p:sp>
        <p:cxnSp>
          <p:nvCxnSpPr>
            <p:cNvPr id="9" name="Connecteur droit avec flèche 8">
              <a:extLst>
                <a:ext uri="{FF2B5EF4-FFF2-40B4-BE49-F238E27FC236}">
                  <a16:creationId xmlns:a16="http://schemas.microsoft.com/office/drawing/2014/main" id="{3581653E-BC48-4608-A962-334D093ECF30}"/>
                </a:ext>
              </a:extLst>
            </p:cNvPr>
            <p:cNvCxnSpPr>
              <a:cxnSpLocks/>
            </p:cNvCxnSpPr>
            <p:nvPr/>
          </p:nvCxnSpPr>
          <p:spPr>
            <a:xfrm flipH="1">
              <a:off x="3112696" y="1700808"/>
              <a:ext cx="235168"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E08F733C-E73C-4196-B0A4-63561A4A50EB}"/>
                </a:ext>
              </a:extLst>
            </p:cNvPr>
            <p:cNvCxnSpPr>
              <a:cxnSpLocks/>
            </p:cNvCxnSpPr>
            <p:nvPr/>
          </p:nvCxnSpPr>
          <p:spPr>
            <a:xfrm flipH="1">
              <a:off x="3279473" y="1700807"/>
              <a:ext cx="68391" cy="504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433D6C3C-19C9-4545-BE5C-4BD217EC9985}"/>
                </a:ext>
              </a:extLst>
            </p:cNvPr>
            <p:cNvCxnSpPr>
              <a:cxnSpLocks/>
            </p:cNvCxnSpPr>
            <p:nvPr/>
          </p:nvCxnSpPr>
          <p:spPr>
            <a:xfrm>
              <a:off x="3347864" y="1700806"/>
              <a:ext cx="200242" cy="360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577EF773-4CBC-4D8F-BD28-BF8B6051A163}"/>
              </a:ext>
            </a:extLst>
          </p:cNvPr>
          <p:cNvSpPr/>
          <p:nvPr/>
        </p:nvSpPr>
        <p:spPr>
          <a:xfrm>
            <a:off x="5852342" y="2927199"/>
            <a:ext cx="3291658" cy="1569660"/>
          </a:xfrm>
          <a:prstGeom prst="rect">
            <a:avLst/>
          </a:prstGeom>
        </p:spPr>
        <p:txBody>
          <a:bodyPr wrap="square">
            <a:spAutoFit/>
          </a:bodyPr>
          <a:lstStyle/>
          <a:p>
            <a:r>
              <a:rPr lang="fr-FR" b="1" dirty="0">
                <a:latin typeface="Calibri" panose="020F0502020204030204" pitchFamily="34" charset="0"/>
                <a:cs typeface="Calibri" panose="020F0502020204030204" pitchFamily="34" charset="0"/>
                <a:sym typeface="Wingdings 3" pitchFamily="18" charset="2"/>
              </a:rPr>
              <a:t> </a:t>
            </a:r>
            <a:r>
              <a:rPr lang="fr-FR" b="1" dirty="0">
                <a:latin typeface="Calibri" panose="020F0502020204030204" pitchFamily="34" charset="0"/>
                <a:cs typeface="Calibri" panose="020F0502020204030204" pitchFamily="34" charset="0"/>
              </a:rPr>
              <a:t>incidence de la maladie si l’exposition est supprimée ou réduite</a:t>
            </a:r>
            <a:endParaRPr lang="fr-FR" dirty="0"/>
          </a:p>
        </p:txBody>
      </p:sp>
    </p:spTree>
    <p:extLst>
      <p:ext uri="{BB962C8B-B14F-4D97-AF65-F5344CB8AC3E}">
        <p14:creationId xmlns:p14="http://schemas.microsoft.com/office/powerpoint/2010/main" val="205458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A7E14F15-520A-4C30-BAE8-75D0FC91AF0A}"/>
              </a:ext>
            </a:extLst>
          </p:cNvPr>
          <p:cNvSpPr txBox="1">
            <a:spLocks/>
          </p:cNvSpPr>
          <p:nvPr/>
        </p:nvSpPr>
        <p:spPr bwMode="auto">
          <a:xfrm>
            <a:off x="457200" y="1365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8. Les Facteurs de Confusion</a:t>
            </a:r>
          </a:p>
        </p:txBody>
      </p:sp>
      <p:pic>
        <p:nvPicPr>
          <p:cNvPr id="4" name="Son enregistré">
            <a:hlinkClick r:id="" action="ppaction://media"/>
            <a:extLst>
              <a:ext uri="{FF2B5EF4-FFF2-40B4-BE49-F238E27FC236}">
                <a16:creationId xmlns:a16="http://schemas.microsoft.com/office/drawing/2014/main" id="{670A064C-4058-4EEC-B51D-499255AA19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
        <p:nvSpPr>
          <p:cNvPr id="3" name="Rectangle 2">
            <a:extLst>
              <a:ext uri="{FF2B5EF4-FFF2-40B4-BE49-F238E27FC236}">
                <a16:creationId xmlns:a16="http://schemas.microsoft.com/office/drawing/2014/main" id="{756E9A19-9B4B-40AF-A50C-E73282FAB1D5}"/>
              </a:ext>
            </a:extLst>
          </p:cNvPr>
          <p:cNvSpPr/>
          <p:nvPr/>
        </p:nvSpPr>
        <p:spPr>
          <a:xfrm>
            <a:off x="512063" y="1124638"/>
            <a:ext cx="8229600" cy="2369880"/>
          </a:xfrm>
          <a:prstGeom prst="rect">
            <a:avLst/>
          </a:prstGeom>
          <a:solidFill>
            <a:schemeClr val="bg1"/>
          </a:solidFill>
        </p:spPr>
        <p:txBody>
          <a:bodyPr wrap="square">
            <a:spAutoFit/>
          </a:bodyPr>
          <a:lstStyle/>
          <a:p>
            <a:r>
              <a:rPr lang="fr-FR" sz="2000" dirty="0">
                <a:solidFill>
                  <a:srgbClr val="000000"/>
                </a:solidFill>
                <a:latin typeface="+mn-lt"/>
              </a:rPr>
              <a:t>Rappel (voir cours LCA introduction) :</a:t>
            </a:r>
          </a:p>
          <a:p>
            <a:endParaRPr lang="fr-FR" sz="2000" dirty="0">
              <a:solidFill>
                <a:srgbClr val="000000"/>
              </a:solidFill>
              <a:latin typeface="+mn-lt"/>
            </a:endParaRPr>
          </a:p>
          <a:p>
            <a:pPr>
              <a:defRPr/>
            </a:pPr>
            <a:r>
              <a:rPr lang="fr-FR" sz="2000" dirty="0">
                <a:latin typeface="+mn-lt"/>
              </a:rPr>
              <a:t>Un </a:t>
            </a:r>
            <a:r>
              <a:rPr lang="fr-FR" sz="2000" b="1" dirty="0">
                <a:latin typeface="+mn-lt"/>
              </a:rPr>
              <a:t>facteur </a:t>
            </a:r>
            <a:r>
              <a:rPr lang="fr-FR" sz="2000" dirty="0">
                <a:latin typeface="+mn-lt"/>
              </a:rPr>
              <a:t>deviendra un </a:t>
            </a:r>
            <a:r>
              <a:rPr lang="fr-FR" sz="2000" b="1" dirty="0">
                <a:latin typeface="+mn-lt"/>
              </a:rPr>
              <a:t>facteur de confusion </a:t>
            </a:r>
            <a:r>
              <a:rPr lang="fr-FR" sz="2000" dirty="0">
                <a:latin typeface="+mn-lt"/>
              </a:rPr>
              <a:t>si deux conditions sont réunies : Il existe une association entre le ce facteur et la maladie à l’étude et il existe une association entre ce facteur et l’exposition au FDR</a:t>
            </a:r>
          </a:p>
          <a:p>
            <a:pPr>
              <a:defRPr/>
            </a:pPr>
            <a:endParaRPr lang="fr-FR" dirty="0">
              <a:latin typeface="+mn-lt"/>
            </a:endParaRPr>
          </a:p>
          <a:p>
            <a:endParaRPr lang="fr-FR" dirty="0">
              <a:latin typeface="+mn-lt"/>
            </a:endParaRPr>
          </a:p>
        </p:txBody>
      </p:sp>
      <p:sp>
        <p:nvSpPr>
          <p:cNvPr id="6" name="ZoneTexte 5">
            <a:extLst>
              <a:ext uri="{FF2B5EF4-FFF2-40B4-BE49-F238E27FC236}">
                <a16:creationId xmlns:a16="http://schemas.microsoft.com/office/drawing/2014/main" id="{236B2A41-02E3-404C-B7CF-897079D843F3}"/>
              </a:ext>
            </a:extLst>
          </p:cNvPr>
          <p:cNvSpPr txBox="1"/>
          <p:nvPr/>
        </p:nvSpPr>
        <p:spPr>
          <a:xfrm>
            <a:off x="486377" y="2817172"/>
            <a:ext cx="8550119" cy="846386"/>
          </a:xfrm>
          <a:prstGeom prst="rect">
            <a:avLst/>
          </a:prstGeom>
          <a:solidFill>
            <a:schemeClr val="bg1"/>
          </a:solidFill>
          <a:ln>
            <a:noFill/>
          </a:ln>
        </p:spPr>
        <p:txBody>
          <a:bodyPr wrap="square">
            <a:spAutoFit/>
          </a:bodyPr>
          <a:lstStyle/>
          <a:p>
            <a:r>
              <a:rPr kumimoji="1" lang="fr-FR" sz="2000" b="1" dirty="0">
                <a:latin typeface="Calibri" panose="020F0502020204030204" pitchFamily="34" charset="0"/>
                <a:cs typeface="Calibri" panose="020F0502020204030204" pitchFamily="34" charset="0"/>
              </a:rPr>
              <a:t>Exemple : Association statistique entre position ventrale et MSN</a:t>
            </a:r>
          </a:p>
          <a:p>
            <a:endParaRPr kumimoji="1" lang="fr-FR" sz="900" b="1" dirty="0">
              <a:latin typeface="Calibri" panose="020F0502020204030204" pitchFamily="34" charset="0"/>
              <a:cs typeface="Calibri" panose="020F0502020204030204" pitchFamily="34" charset="0"/>
            </a:endParaRPr>
          </a:p>
          <a:p>
            <a:r>
              <a:rPr kumimoji="1" lang="fr-FR" sz="2000" b="1" dirty="0">
                <a:latin typeface="Calibri" panose="020F0502020204030204" pitchFamily="34" charset="0"/>
                <a:cs typeface="Calibri" panose="020F0502020204030204" pitchFamily="34" charset="0"/>
              </a:rPr>
              <a:t>Et si on intègre un autre FDR comme le petit poids de naissance dans l’analyse?</a:t>
            </a:r>
          </a:p>
        </p:txBody>
      </p:sp>
      <p:grpSp>
        <p:nvGrpSpPr>
          <p:cNvPr id="7" name="Groupe 6">
            <a:extLst>
              <a:ext uri="{FF2B5EF4-FFF2-40B4-BE49-F238E27FC236}">
                <a16:creationId xmlns:a16="http://schemas.microsoft.com/office/drawing/2014/main" id="{D8DFD632-318F-4D19-AF20-1E57EEB0BB7C}"/>
              </a:ext>
            </a:extLst>
          </p:cNvPr>
          <p:cNvGrpSpPr/>
          <p:nvPr/>
        </p:nvGrpSpPr>
        <p:grpSpPr>
          <a:xfrm>
            <a:off x="2486013" y="4077072"/>
            <a:ext cx="3958195" cy="1855236"/>
            <a:chOff x="2331362" y="2406225"/>
            <a:chExt cx="4888203" cy="2719332"/>
          </a:xfrm>
        </p:grpSpPr>
        <p:grpSp>
          <p:nvGrpSpPr>
            <p:cNvPr id="8" name="Groupe 7">
              <a:extLst>
                <a:ext uri="{FF2B5EF4-FFF2-40B4-BE49-F238E27FC236}">
                  <a16:creationId xmlns:a16="http://schemas.microsoft.com/office/drawing/2014/main" id="{E17271BC-8877-40C7-88E8-7CA03F168112}"/>
                </a:ext>
              </a:extLst>
            </p:cNvPr>
            <p:cNvGrpSpPr/>
            <p:nvPr/>
          </p:nvGrpSpPr>
          <p:grpSpPr>
            <a:xfrm>
              <a:off x="3363103" y="2708920"/>
              <a:ext cx="3163634" cy="2416637"/>
              <a:chOff x="2699792" y="3450304"/>
              <a:chExt cx="3816425" cy="2891369"/>
            </a:xfrm>
          </p:grpSpPr>
          <p:sp>
            <p:nvSpPr>
              <p:cNvPr id="12" name="Flèche : droite à entaille 11">
                <a:extLst>
                  <a:ext uri="{FF2B5EF4-FFF2-40B4-BE49-F238E27FC236}">
                    <a16:creationId xmlns:a16="http://schemas.microsoft.com/office/drawing/2014/main" id="{54AB6401-D9A5-43CF-AD27-CEFE82CBC49A}"/>
                  </a:ext>
                </a:extLst>
              </p:cNvPr>
              <p:cNvSpPr/>
              <p:nvPr/>
            </p:nvSpPr>
            <p:spPr>
              <a:xfrm>
                <a:off x="3250257" y="3450304"/>
                <a:ext cx="2592288" cy="33873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3" name="Groupe 12">
                <a:extLst>
                  <a:ext uri="{FF2B5EF4-FFF2-40B4-BE49-F238E27FC236}">
                    <a16:creationId xmlns:a16="http://schemas.microsoft.com/office/drawing/2014/main" id="{864B0806-6947-4D2B-A5FD-D8D3D78BF005}"/>
                  </a:ext>
                </a:extLst>
              </p:cNvPr>
              <p:cNvGrpSpPr/>
              <p:nvPr/>
            </p:nvGrpSpPr>
            <p:grpSpPr>
              <a:xfrm>
                <a:off x="2699792" y="4357535"/>
                <a:ext cx="3816425" cy="1984138"/>
                <a:chOff x="2483766" y="4743272"/>
                <a:chExt cx="3816425" cy="1984138"/>
              </a:xfrm>
            </p:grpSpPr>
            <p:sp>
              <p:nvSpPr>
                <p:cNvPr id="14" name="ZoneTexte 13">
                  <a:extLst>
                    <a:ext uri="{FF2B5EF4-FFF2-40B4-BE49-F238E27FC236}">
                      <a16:creationId xmlns:a16="http://schemas.microsoft.com/office/drawing/2014/main" id="{2DFE64A1-0A2C-4D1B-9900-9F1810142E5D}"/>
                    </a:ext>
                  </a:extLst>
                </p:cNvPr>
                <p:cNvSpPr txBox="1"/>
                <p:nvPr/>
              </p:nvSpPr>
              <p:spPr>
                <a:xfrm flipH="1">
                  <a:off x="2483766" y="5527081"/>
                  <a:ext cx="3816425" cy="1200329"/>
                </a:xfrm>
                <a:prstGeom prst="rect">
                  <a:avLst/>
                </a:prstGeom>
                <a:noFill/>
                <a:ln w="38100">
                  <a:solidFill>
                    <a:schemeClr val="bg1"/>
                  </a:solidFill>
                </a:ln>
              </p:spPr>
              <p:txBody>
                <a:bodyPr wrap="square" rtlCol="0">
                  <a:spAutoFit/>
                </a:bodyPr>
                <a:lstStyle/>
                <a:p>
                  <a:pPr algn="ctr"/>
                  <a:endParaRPr lang="fr-FR" dirty="0">
                    <a:latin typeface="Calibri" panose="020F0502020204030204" pitchFamily="34" charset="0"/>
                    <a:cs typeface="Calibri" panose="020F0502020204030204" pitchFamily="34" charset="0"/>
                  </a:endParaRPr>
                </a:p>
                <a:p>
                  <a:pPr algn="ctr"/>
                  <a:endParaRPr lang="fr-FR" dirty="0">
                    <a:latin typeface="Calibri" panose="020F0502020204030204" pitchFamily="34" charset="0"/>
                    <a:cs typeface="Calibri" panose="020F0502020204030204" pitchFamily="34" charset="0"/>
                  </a:endParaRPr>
                </a:p>
                <a:p>
                  <a:pPr algn="ctr"/>
                  <a:r>
                    <a:rPr lang="fr-FR" dirty="0">
                      <a:latin typeface="Calibri" panose="020F0502020204030204" pitchFamily="34" charset="0"/>
                      <a:cs typeface="Calibri" panose="020F0502020204030204" pitchFamily="34" charset="0"/>
                    </a:rPr>
                    <a:t>« FC »</a:t>
                  </a:r>
                </a:p>
              </p:txBody>
            </p:sp>
            <p:sp>
              <p:nvSpPr>
                <p:cNvPr id="15" name="Flèche : droite à entaille 14">
                  <a:extLst>
                    <a:ext uri="{FF2B5EF4-FFF2-40B4-BE49-F238E27FC236}">
                      <a16:creationId xmlns:a16="http://schemas.microsoft.com/office/drawing/2014/main" id="{07BE35DF-1914-4AB1-8EFB-2C1A59CFC714}"/>
                    </a:ext>
                  </a:extLst>
                </p:cNvPr>
                <p:cNvSpPr/>
                <p:nvPr/>
              </p:nvSpPr>
              <p:spPr>
                <a:xfrm rot="19660564">
                  <a:off x="4509350" y="4764891"/>
                  <a:ext cx="1373636" cy="314447"/>
                </a:xfrm>
                <a:prstGeom prst="notched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Flèche : droite à entaille 15">
                  <a:extLst>
                    <a:ext uri="{FF2B5EF4-FFF2-40B4-BE49-F238E27FC236}">
                      <a16:creationId xmlns:a16="http://schemas.microsoft.com/office/drawing/2014/main" id="{0F88C31D-EC20-485A-982B-03D4B658804F}"/>
                    </a:ext>
                  </a:extLst>
                </p:cNvPr>
                <p:cNvSpPr/>
                <p:nvPr/>
              </p:nvSpPr>
              <p:spPr>
                <a:xfrm rot="12677431">
                  <a:off x="2785471" y="4743272"/>
                  <a:ext cx="1253124" cy="344687"/>
                </a:xfrm>
                <a:prstGeom prst="notched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pic>
          <p:nvPicPr>
            <p:cNvPr id="9" name="Picture 6" descr="http://www.conseil-psy.fr/admin/images/famille/sommeil.jpg">
              <a:extLst>
                <a:ext uri="{FF2B5EF4-FFF2-40B4-BE49-F238E27FC236}">
                  <a16:creationId xmlns:a16="http://schemas.microsoft.com/office/drawing/2014/main" id="{69134E0D-B910-4FFB-A07B-DF614CEDE5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31362" y="2406225"/>
              <a:ext cx="1331909" cy="1003247"/>
            </a:xfrm>
            <a:prstGeom prst="roundRect">
              <a:avLst>
                <a:gd name="adj" fmla="val 43562"/>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Étude de la fonction pulmonaire des adultes nés avec un très petit poids de  naissance - Réalités Pédiatriques">
              <a:extLst>
                <a:ext uri="{FF2B5EF4-FFF2-40B4-BE49-F238E27FC236}">
                  <a16:creationId xmlns:a16="http://schemas.microsoft.com/office/drawing/2014/main" id="{119372C7-9202-4477-BE98-B53CAD4864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51920" y="3942946"/>
              <a:ext cx="1958313" cy="937312"/>
            </a:xfrm>
            <a:prstGeom prst="roundRect">
              <a:avLst>
                <a:gd name="adj" fmla="val 50000"/>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E375D8E-DCF9-4F4E-BF6C-B5202080348B}"/>
                </a:ext>
              </a:extLst>
            </p:cNvPr>
            <p:cNvSpPr txBox="1"/>
            <p:nvPr/>
          </p:nvSpPr>
          <p:spPr>
            <a:xfrm>
              <a:off x="6116806" y="2519087"/>
              <a:ext cx="1102759" cy="1048149"/>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800" dirty="0"/>
                <a:t>Mort Subite</a:t>
              </a:r>
            </a:p>
          </p:txBody>
        </p:sp>
      </p:grpSp>
      <p:pic>
        <p:nvPicPr>
          <p:cNvPr id="17" name="Son enregistré">
            <a:hlinkClick r:id="" action="ppaction://media"/>
            <a:extLst>
              <a:ext uri="{FF2B5EF4-FFF2-40B4-BE49-F238E27FC236}">
                <a16:creationId xmlns:a16="http://schemas.microsoft.com/office/drawing/2014/main" id="{D41077E5-2BCA-44B5-AD1B-D38643FEE64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782575016"/>
      </p:ext>
    </p:extLst>
  </p:cSld>
  <p:clrMapOvr>
    <a:masterClrMapping/>
  </p:clrMapOvr>
  <p:transition spd="slow" advTm="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8" fill="hold"/>
                                        <p:tgtEl>
                                          <p:spTgt spid="4"/>
                                        </p:tgtEl>
                                      </p:cBhvr>
                                    </p:cmd>
                                  </p:childTnLst>
                                </p:cTn>
                              </p:par>
                            </p:childTnLst>
                          </p:cTn>
                        </p:par>
                        <p:par>
                          <p:cTn id="7" fill="hold">
                            <p:stCondLst>
                              <p:cond delay="9278"/>
                            </p:stCondLst>
                            <p:childTnLst>
                              <p:par>
                                <p:cTn id="8" presetID="1" presetClass="mediacall" presetSubtype="0" fill="hold" nodeType="afterEffect">
                                  <p:stCondLst>
                                    <p:cond delay="0"/>
                                  </p:stCondLst>
                                  <p:childTnLst>
                                    <p:cmd type="call" cmd="playFrom(0.0)">
                                      <p:cBhvr>
                                        <p:cTn id="9" dur="21286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1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BDE2E8-5056-4326-8837-FF752ED0BD0D}"/>
              </a:ext>
            </a:extLst>
          </p:cNvPr>
          <p:cNvSpPr/>
          <p:nvPr/>
        </p:nvSpPr>
        <p:spPr>
          <a:xfrm>
            <a:off x="0" y="4621189"/>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756E9A19-9B4B-40AF-A50C-E73282FAB1D5}"/>
              </a:ext>
            </a:extLst>
          </p:cNvPr>
          <p:cNvSpPr/>
          <p:nvPr/>
        </p:nvSpPr>
        <p:spPr>
          <a:xfrm>
            <a:off x="476076" y="1052736"/>
            <a:ext cx="8380417" cy="5878532"/>
          </a:xfrm>
          <a:prstGeom prst="rect">
            <a:avLst/>
          </a:prstGeom>
          <a:solidFill>
            <a:schemeClr val="bg1"/>
          </a:solidFill>
        </p:spPr>
        <p:txBody>
          <a:bodyPr wrap="square">
            <a:spAutoFit/>
          </a:bodyPr>
          <a:lstStyle/>
          <a:p>
            <a:r>
              <a:rPr lang="fr-FR" sz="2000" b="1" dirty="0">
                <a:solidFill>
                  <a:srgbClr val="000000"/>
                </a:solidFill>
                <a:latin typeface="+mn-lt"/>
              </a:rPr>
              <a:t>Méthode de prise en compte des facteurs de confusion dans les études de cohortes prospectives</a:t>
            </a:r>
          </a:p>
          <a:p>
            <a:endParaRPr lang="fr-FR" sz="2000" dirty="0">
              <a:solidFill>
                <a:srgbClr val="000000"/>
              </a:solidFill>
              <a:latin typeface="+mn-lt"/>
            </a:endParaRPr>
          </a:p>
          <a:p>
            <a:r>
              <a:rPr lang="fr-FR" sz="2000" dirty="0">
                <a:solidFill>
                  <a:srgbClr val="000000"/>
                </a:solidFill>
                <a:latin typeface="+mn-lt"/>
              </a:rPr>
              <a:t>Dans les études de cohorte prospective  la façon la plus fréquente et la plus classique d’éliminer les facteurs de confusion est de les introduire dans l’analyse statistique :</a:t>
            </a:r>
          </a:p>
          <a:p>
            <a:pPr marL="900113" indent="-166688">
              <a:buFont typeface="Arial" panose="020B0604020202020204" pitchFamily="34" charset="0"/>
              <a:buChar char="•"/>
            </a:pPr>
            <a:r>
              <a:rPr lang="fr-FR" sz="2000" dirty="0">
                <a:solidFill>
                  <a:srgbClr val="000000"/>
                </a:solidFill>
                <a:latin typeface="+mn-lt"/>
              </a:rPr>
              <a:t>	Les analyses sont dites </a:t>
            </a:r>
            <a:r>
              <a:rPr lang="fr-FR" sz="2000" b="1" dirty="0">
                <a:solidFill>
                  <a:srgbClr val="000000"/>
                </a:solidFill>
                <a:latin typeface="+mn-lt"/>
              </a:rPr>
              <a:t>multivariées</a:t>
            </a:r>
          </a:p>
          <a:p>
            <a:pPr marL="900113" indent="-166688">
              <a:buFont typeface="Arial" panose="020B0604020202020204" pitchFamily="34" charset="0"/>
              <a:buChar char="•"/>
            </a:pPr>
            <a:r>
              <a:rPr lang="fr-FR" sz="2000" dirty="0">
                <a:solidFill>
                  <a:srgbClr val="000000"/>
                </a:solidFill>
                <a:latin typeface="+mn-lt"/>
              </a:rPr>
              <a:t>	Ce processus s’appelle « </a:t>
            </a:r>
            <a:r>
              <a:rPr lang="fr-FR" sz="2000" b="1" dirty="0">
                <a:solidFill>
                  <a:srgbClr val="000000"/>
                </a:solidFill>
                <a:latin typeface="+mn-lt"/>
              </a:rPr>
              <a:t>l’ajustement</a:t>
            </a:r>
            <a:r>
              <a:rPr lang="fr-FR" sz="2000" dirty="0">
                <a:solidFill>
                  <a:srgbClr val="000000"/>
                </a:solidFill>
                <a:latin typeface="+mn-lt"/>
              </a:rPr>
              <a:t> »</a:t>
            </a:r>
          </a:p>
          <a:p>
            <a:pPr marL="900113" indent="-166688">
              <a:buFont typeface="Arial" panose="020B0604020202020204" pitchFamily="34" charset="0"/>
              <a:buChar char="•"/>
            </a:pPr>
            <a:r>
              <a:rPr lang="fr-FR" sz="2000" dirty="0">
                <a:solidFill>
                  <a:srgbClr val="000000"/>
                </a:solidFill>
                <a:latin typeface="+mn-lt"/>
              </a:rPr>
              <a:t>	Le résultat est l’obtention d’une </a:t>
            </a:r>
            <a:r>
              <a:rPr lang="fr-FR" sz="2000" b="1" dirty="0">
                <a:solidFill>
                  <a:srgbClr val="000000"/>
                </a:solidFill>
                <a:latin typeface="+mn-lt"/>
              </a:rPr>
              <a:t>mesure d’association « ajustée » </a:t>
            </a:r>
            <a:r>
              <a:rPr lang="fr-FR" sz="2000" dirty="0">
                <a:solidFill>
                  <a:srgbClr val="000000"/>
                </a:solidFill>
                <a:latin typeface="+mn-lt"/>
              </a:rPr>
              <a:t>pour les facteurs de confusion potentiels introduits dans le modèle</a:t>
            </a:r>
          </a:p>
          <a:p>
            <a:endParaRPr lang="fr-FR" sz="800" dirty="0">
              <a:solidFill>
                <a:srgbClr val="000000"/>
              </a:solidFill>
              <a:latin typeface="+mn-lt"/>
            </a:endParaRPr>
          </a:p>
          <a:p>
            <a:r>
              <a:rPr lang="en-US" sz="2000" dirty="0" err="1">
                <a:solidFill>
                  <a:srgbClr val="000000"/>
                </a:solidFill>
                <a:latin typeface="+mn-lt"/>
              </a:rPr>
              <a:t>Donc</a:t>
            </a:r>
            <a:r>
              <a:rPr lang="en-US" sz="2000" dirty="0">
                <a:solidFill>
                  <a:srgbClr val="000000"/>
                </a:solidFill>
                <a:latin typeface="+mn-lt"/>
              </a:rPr>
              <a:t> les </a:t>
            </a:r>
            <a:r>
              <a:rPr lang="en-US" sz="2000" dirty="0" err="1">
                <a:solidFill>
                  <a:srgbClr val="000000"/>
                </a:solidFill>
                <a:latin typeface="+mn-lt"/>
              </a:rPr>
              <a:t>facteurs</a:t>
            </a:r>
            <a:r>
              <a:rPr lang="en-US" sz="2000" dirty="0">
                <a:solidFill>
                  <a:srgbClr val="000000"/>
                </a:solidFill>
                <a:latin typeface="+mn-lt"/>
              </a:rPr>
              <a:t> de confusion </a:t>
            </a:r>
            <a:r>
              <a:rPr lang="en-US" sz="2000" dirty="0" err="1">
                <a:solidFill>
                  <a:srgbClr val="000000"/>
                </a:solidFill>
                <a:latin typeface="+mn-lt"/>
              </a:rPr>
              <a:t>potentiels</a:t>
            </a:r>
            <a:r>
              <a:rPr lang="en-US" sz="2000" dirty="0">
                <a:solidFill>
                  <a:srgbClr val="000000"/>
                </a:solidFill>
                <a:latin typeface="+mn-lt"/>
              </a:rPr>
              <a:t> </a:t>
            </a:r>
            <a:r>
              <a:rPr lang="en-US" sz="2000" dirty="0" err="1">
                <a:solidFill>
                  <a:srgbClr val="000000"/>
                </a:solidFill>
                <a:latin typeface="+mn-lt"/>
              </a:rPr>
              <a:t>doivent</a:t>
            </a:r>
            <a:r>
              <a:rPr lang="en-US" sz="2000" dirty="0">
                <a:solidFill>
                  <a:srgbClr val="000000"/>
                </a:solidFill>
                <a:latin typeface="+mn-lt"/>
              </a:rPr>
              <a:t> </a:t>
            </a:r>
            <a:r>
              <a:rPr lang="en-US" sz="2000" dirty="0" err="1">
                <a:solidFill>
                  <a:srgbClr val="000000"/>
                </a:solidFill>
                <a:latin typeface="+mn-lt"/>
              </a:rPr>
              <a:t>être</a:t>
            </a:r>
            <a:r>
              <a:rPr lang="en-US" sz="2000" dirty="0">
                <a:solidFill>
                  <a:srgbClr val="000000"/>
                </a:solidFill>
                <a:latin typeface="+mn-lt"/>
              </a:rPr>
              <a:t> </a:t>
            </a:r>
            <a:r>
              <a:rPr lang="en-US" sz="2000" dirty="0" err="1">
                <a:solidFill>
                  <a:srgbClr val="000000"/>
                </a:solidFill>
                <a:latin typeface="+mn-lt"/>
              </a:rPr>
              <a:t>inclus</a:t>
            </a:r>
            <a:r>
              <a:rPr lang="en-US" sz="2000" dirty="0">
                <a:solidFill>
                  <a:srgbClr val="000000"/>
                </a:solidFill>
                <a:latin typeface="+mn-lt"/>
              </a:rPr>
              <a:t> dans </a:t>
            </a:r>
            <a:r>
              <a:rPr lang="en-US" sz="2000" dirty="0" err="1">
                <a:solidFill>
                  <a:srgbClr val="000000"/>
                </a:solidFill>
                <a:latin typeface="+mn-lt"/>
              </a:rPr>
              <a:t>l’analyse</a:t>
            </a:r>
            <a:r>
              <a:rPr lang="en-US" sz="2000" dirty="0">
                <a:solidFill>
                  <a:srgbClr val="000000"/>
                </a:solidFill>
                <a:latin typeface="+mn-lt"/>
              </a:rPr>
              <a:t> </a:t>
            </a:r>
            <a:r>
              <a:rPr lang="en-US" sz="2000" dirty="0" err="1">
                <a:solidFill>
                  <a:srgbClr val="000000"/>
                </a:solidFill>
                <a:latin typeface="+mn-lt"/>
              </a:rPr>
              <a:t>statistique</a:t>
            </a:r>
            <a:r>
              <a:rPr lang="en-US" sz="2000" dirty="0">
                <a:solidFill>
                  <a:srgbClr val="000000"/>
                </a:solidFill>
                <a:latin typeface="+mn-lt"/>
              </a:rPr>
              <a:t> </a:t>
            </a:r>
            <a:r>
              <a:rPr lang="en-US" sz="2000" dirty="0" err="1">
                <a:solidFill>
                  <a:srgbClr val="000000"/>
                </a:solidFill>
                <a:latin typeface="+mn-lt"/>
              </a:rPr>
              <a:t>afin</a:t>
            </a:r>
            <a:r>
              <a:rPr lang="en-US" sz="2000" dirty="0">
                <a:solidFill>
                  <a:srgbClr val="000000"/>
                </a:solidFill>
                <a:latin typeface="+mn-lt"/>
              </a:rPr>
              <a:t> de </a:t>
            </a:r>
            <a:r>
              <a:rPr lang="en-US" sz="2000" dirty="0" err="1">
                <a:solidFill>
                  <a:srgbClr val="000000"/>
                </a:solidFill>
                <a:latin typeface="+mn-lt"/>
              </a:rPr>
              <a:t>vérifier</a:t>
            </a:r>
            <a:r>
              <a:rPr lang="en-US" sz="2000" dirty="0">
                <a:solidFill>
                  <a:srgbClr val="000000"/>
                </a:solidFill>
                <a:latin typeface="+mn-lt"/>
              </a:rPr>
              <a:t> </a:t>
            </a:r>
            <a:r>
              <a:rPr lang="en-US" sz="2000" dirty="0" err="1">
                <a:solidFill>
                  <a:srgbClr val="000000"/>
                </a:solidFill>
                <a:latin typeface="+mn-lt"/>
              </a:rPr>
              <a:t>si</a:t>
            </a:r>
            <a:r>
              <a:rPr lang="en-US" sz="2000" dirty="0">
                <a:solidFill>
                  <a:srgbClr val="000000"/>
                </a:solidFill>
                <a:latin typeface="+mn-lt"/>
              </a:rPr>
              <a:t> </a:t>
            </a:r>
            <a:r>
              <a:rPr lang="en-US" sz="2000" dirty="0" err="1">
                <a:solidFill>
                  <a:srgbClr val="000000"/>
                </a:solidFill>
                <a:latin typeface="+mn-lt"/>
              </a:rPr>
              <a:t>ce</a:t>
            </a:r>
            <a:r>
              <a:rPr lang="en-US" sz="2000" dirty="0">
                <a:solidFill>
                  <a:srgbClr val="000000"/>
                </a:solidFill>
                <a:latin typeface="+mn-lt"/>
              </a:rPr>
              <a:t> </a:t>
            </a:r>
            <a:r>
              <a:rPr lang="en-US" sz="2000" dirty="0" err="1">
                <a:solidFill>
                  <a:srgbClr val="000000"/>
                </a:solidFill>
                <a:latin typeface="+mn-lt"/>
              </a:rPr>
              <a:t>sont</a:t>
            </a:r>
            <a:r>
              <a:rPr lang="en-US" sz="2000" dirty="0">
                <a:solidFill>
                  <a:srgbClr val="000000"/>
                </a:solidFill>
                <a:latin typeface="+mn-lt"/>
              </a:rPr>
              <a:t> </a:t>
            </a:r>
            <a:r>
              <a:rPr lang="en-US" sz="2000" dirty="0" err="1">
                <a:solidFill>
                  <a:srgbClr val="000000"/>
                </a:solidFill>
                <a:latin typeface="+mn-lt"/>
              </a:rPr>
              <a:t>réellement</a:t>
            </a:r>
            <a:r>
              <a:rPr lang="en-US" sz="2000" dirty="0">
                <a:solidFill>
                  <a:srgbClr val="000000"/>
                </a:solidFill>
                <a:latin typeface="+mn-lt"/>
              </a:rPr>
              <a:t> des </a:t>
            </a:r>
            <a:r>
              <a:rPr lang="en-US" sz="2000" dirty="0" err="1">
                <a:solidFill>
                  <a:srgbClr val="000000"/>
                </a:solidFill>
                <a:latin typeface="+mn-lt"/>
              </a:rPr>
              <a:t>facteurs</a:t>
            </a:r>
            <a:r>
              <a:rPr lang="en-US" sz="2000" dirty="0">
                <a:solidFill>
                  <a:srgbClr val="000000"/>
                </a:solidFill>
                <a:latin typeface="+mn-lt"/>
              </a:rPr>
              <a:t> de confusion et le </a:t>
            </a:r>
            <a:r>
              <a:rPr lang="en-US" sz="2000" dirty="0" err="1">
                <a:solidFill>
                  <a:srgbClr val="000000"/>
                </a:solidFill>
                <a:latin typeface="+mn-lt"/>
              </a:rPr>
              <a:t>cas</a:t>
            </a:r>
            <a:r>
              <a:rPr lang="en-US" sz="2000" dirty="0">
                <a:solidFill>
                  <a:srgbClr val="000000"/>
                </a:solidFill>
                <a:latin typeface="+mn-lt"/>
              </a:rPr>
              <a:t> </a:t>
            </a:r>
            <a:r>
              <a:rPr lang="en-US" sz="2000" dirty="0" err="1">
                <a:solidFill>
                  <a:srgbClr val="000000"/>
                </a:solidFill>
                <a:latin typeface="+mn-lt"/>
              </a:rPr>
              <a:t>échéant</a:t>
            </a:r>
            <a:r>
              <a:rPr lang="en-US" sz="2000" dirty="0">
                <a:solidFill>
                  <a:srgbClr val="000000"/>
                </a:solidFill>
                <a:latin typeface="+mn-lt"/>
              </a:rPr>
              <a:t> </a:t>
            </a:r>
            <a:r>
              <a:rPr lang="en-US" sz="2000" dirty="0" err="1">
                <a:solidFill>
                  <a:srgbClr val="000000"/>
                </a:solidFill>
                <a:latin typeface="+mn-lt"/>
              </a:rPr>
              <a:t>d’éliminer</a:t>
            </a:r>
            <a:r>
              <a:rPr lang="en-US" sz="2000" dirty="0">
                <a:solidFill>
                  <a:srgbClr val="000000"/>
                </a:solidFill>
                <a:latin typeface="+mn-lt"/>
              </a:rPr>
              <a:t> </a:t>
            </a:r>
            <a:r>
              <a:rPr lang="en-US" sz="2000" dirty="0" err="1">
                <a:solidFill>
                  <a:srgbClr val="000000"/>
                </a:solidFill>
                <a:latin typeface="+mn-lt"/>
              </a:rPr>
              <a:t>leur</a:t>
            </a:r>
            <a:r>
              <a:rPr lang="en-US" sz="2000" dirty="0">
                <a:solidFill>
                  <a:srgbClr val="000000"/>
                </a:solidFill>
                <a:latin typeface="+mn-lt"/>
              </a:rPr>
              <a:t> </a:t>
            </a:r>
            <a:r>
              <a:rPr lang="en-US" sz="2000" dirty="0" err="1">
                <a:solidFill>
                  <a:srgbClr val="000000"/>
                </a:solidFill>
                <a:latin typeface="+mn-lt"/>
              </a:rPr>
              <a:t>effet</a:t>
            </a:r>
            <a:r>
              <a:rPr lang="en-US" sz="2000" dirty="0">
                <a:solidFill>
                  <a:srgbClr val="000000"/>
                </a:solidFill>
                <a:latin typeface="+mn-lt"/>
              </a:rPr>
              <a:t> </a:t>
            </a:r>
          </a:p>
          <a:p>
            <a:endParaRPr lang="en-US" sz="800" dirty="0">
              <a:solidFill>
                <a:srgbClr val="000000"/>
              </a:solidFill>
              <a:latin typeface="+mn-lt"/>
            </a:endParaRPr>
          </a:p>
          <a:p>
            <a:r>
              <a:rPr lang="fr-FR" sz="2000" i="1" dirty="0">
                <a:solidFill>
                  <a:srgbClr val="000000"/>
                </a:solidFill>
              </a:rPr>
              <a:t>Exemple cohorte sur MSN, les analyses ont été ajustées pour les variables suivantes : âge maternel,  </a:t>
            </a:r>
            <a:r>
              <a:rPr lang="en-US" sz="2000" i="1" dirty="0" err="1">
                <a:solidFill>
                  <a:srgbClr val="000000"/>
                </a:solidFill>
              </a:rPr>
              <a:t>tabagisme</a:t>
            </a:r>
            <a:r>
              <a:rPr lang="en-US" sz="2000" i="1" dirty="0">
                <a:solidFill>
                  <a:srgbClr val="000000"/>
                </a:solidFill>
              </a:rPr>
              <a:t> de la </a:t>
            </a:r>
            <a:r>
              <a:rPr lang="en-US" sz="2000" i="1" dirty="0" err="1">
                <a:solidFill>
                  <a:srgbClr val="000000"/>
                </a:solidFill>
              </a:rPr>
              <a:t>mère</a:t>
            </a:r>
            <a:r>
              <a:rPr lang="en-US" sz="2000" i="1" dirty="0">
                <a:solidFill>
                  <a:srgbClr val="000000"/>
                </a:solidFill>
              </a:rPr>
              <a:t>, </a:t>
            </a:r>
            <a:r>
              <a:rPr lang="en-US" sz="2000" i="1" dirty="0" err="1">
                <a:solidFill>
                  <a:srgbClr val="000000"/>
                </a:solidFill>
              </a:rPr>
              <a:t>sexe</a:t>
            </a:r>
            <a:r>
              <a:rPr lang="en-US" sz="2000" i="1" dirty="0">
                <a:solidFill>
                  <a:srgbClr val="000000"/>
                </a:solidFill>
              </a:rPr>
              <a:t> de </a:t>
            </a:r>
            <a:r>
              <a:rPr lang="en-US" sz="2000" i="1" dirty="0" err="1">
                <a:solidFill>
                  <a:srgbClr val="000000"/>
                </a:solidFill>
              </a:rPr>
              <a:t>l’enfant</a:t>
            </a:r>
            <a:r>
              <a:rPr lang="en-US" sz="2000" i="1" dirty="0">
                <a:solidFill>
                  <a:srgbClr val="000000"/>
                </a:solidFill>
              </a:rPr>
              <a:t>, durée de </a:t>
            </a:r>
            <a:r>
              <a:rPr lang="en-US" sz="2000" i="1" dirty="0" err="1">
                <a:solidFill>
                  <a:srgbClr val="000000"/>
                </a:solidFill>
              </a:rPr>
              <a:t>grossesse</a:t>
            </a:r>
            <a:r>
              <a:rPr lang="en-US" sz="2000" i="1" dirty="0">
                <a:solidFill>
                  <a:srgbClr val="000000"/>
                </a:solidFill>
              </a:rPr>
              <a:t>, </a:t>
            </a:r>
            <a:r>
              <a:rPr lang="en-US" sz="2000" i="1" dirty="0" err="1">
                <a:solidFill>
                  <a:srgbClr val="000000"/>
                </a:solidFill>
              </a:rPr>
              <a:t>poids</a:t>
            </a:r>
            <a:r>
              <a:rPr lang="en-US" sz="2000" i="1" dirty="0">
                <a:solidFill>
                  <a:srgbClr val="000000"/>
                </a:solidFill>
              </a:rPr>
              <a:t> de naissance, </a:t>
            </a:r>
            <a:r>
              <a:rPr lang="en-US" sz="2000" i="1" dirty="0" err="1">
                <a:solidFill>
                  <a:srgbClr val="000000"/>
                </a:solidFill>
              </a:rPr>
              <a:t>qualité</a:t>
            </a:r>
            <a:r>
              <a:rPr lang="en-US" sz="2000" i="1" dirty="0">
                <a:solidFill>
                  <a:srgbClr val="000000"/>
                </a:solidFill>
              </a:rPr>
              <a:t> de la </a:t>
            </a:r>
            <a:r>
              <a:rPr lang="en-US" sz="2000" i="1" dirty="0" err="1">
                <a:solidFill>
                  <a:srgbClr val="000000"/>
                </a:solidFill>
              </a:rPr>
              <a:t>literie</a:t>
            </a:r>
            <a:r>
              <a:rPr lang="en-US" sz="2000" i="1" dirty="0">
                <a:solidFill>
                  <a:srgbClr val="000000"/>
                </a:solidFill>
              </a:rPr>
              <a:t> (</a:t>
            </a:r>
            <a:r>
              <a:rPr lang="en-US" sz="2000" i="1" dirty="0" err="1">
                <a:solidFill>
                  <a:srgbClr val="000000"/>
                </a:solidFill>
              </a:rPr>
              <a:t>matelas</a:t>
            </a:r>
            <a:r>
              <a:rPr lang="en-US" sz="2000" i="1" dirty="0">
                <a:solidFill>
                  <a:srgbClr val="000000"/>
                </a:solidFill>
              </a:rPr>
              <a:t> et </a:t>
            </a:r>
            <a:r>
              <a:rPr lang="en-US" sz="2000" i="1" dirty="0" err="1">
                <a:solidFill>
                  <a:srgbClr val="000000"/>
                </a:solidFill>
              </a:rPr>
              <a:t>oreiller</a:t>
            </a:r>
            <a:r>
              <a:rPr lang="en-US" sz="2000" i="1" dirty="0">
                <a:solidFill>
                  <a:srgbClr val="000000"/>
                </a:solidFill>
              </a:rPr>
              <a:t>), </a:t>
            </a:r>
            <a:r>
              <a:rPr lang="en-US" sz="2000" i="1" dirty="0" err="1">
                <a:solidFill>
                  <a:srgbClr val="000000"/>
                </a:solidFill>
              </a:rPr>
              <a:t>allaitement</a:t>
            </a:r>
            <a:r>
              <a:rPr lang="en-US" sz="2000" i="1" dirty="0">
                <a:solidFill>
                  <a:srgbClr val="000000"/>
                </a:solidFill>
              </a:rPr>
              <a:t>, </a:t>
            </a:r>
            <a:r>
              <a:rPr lang="en-US" sz="2000" i="1" dirty="0" err="1">
                <a:solidFill>
                  <a:srgbClr val="000000"/>
                </a:solidFill>
              </a:rPr>
              <a:t>revenus</a:t>
            </a:r>
            <a:r>
              <a:rPr lang="en-US" sz="2000" i="1" dirty="0">
                <a:solidFill>
                  <a:srgbClr val="000000"/>
                </a:solidFill>
              </a:rPr>
              <a:t> et </a:t>
            </a:r>
            <a:r>
              <a:rPr lang="en-US" sz="2000" i="1" dirty="0" err="1">
                <a:solidFill>
                  <a:srgbClr val="000000"/>
                </a:solidFill>
              </a:rPr>
              <a:t>niveau</a:t>
            </a:r>
            <a:r>
              <a:rPr lang="en-US" sz="2000" i="1" dirty="0">
                <a:solidFill>
                  <a:srgbClr val="000000"/>
                </a:solidFill>
              </a:rPr>
              <a:t> </a:t>
            </a:r>
            <a:r>
              <a:rPr lang="en-US" sz="2000" i="1" dirty="0" err="1">
                <a:solidFill>
                  <a:srgbClr val="000000"/>
                </a:solidFill>
              </a:rPr>
              <a:t>d’education</a:t>
            </a:r>
            <a:r>
              <a:rPr lang="en-US" sz="2000" i="1" dirty="0">
                <a:solidFill>
                  <a:srgbClr val="000000"/>
                </a:solidFill>
              </a:rPr>
              <a:t> des parents. </a:t>
            </a:r>
          </a:p>
          <a:p>
            <a:r>
              <a:rPr lang="en-US" sz="2000" i="1" dirty="0">
                <a:solidFill>
                  <a:srgbClr val="000000"/>
                </a:solidFill>
              </a:rPr>
              <a:t>Le </a:t>
            </a:r>
            <a:r>
              <a:rPr lang="en-US" sz="2000" i="1" dirty="0" err="1">
                <a:solidFill>
                  <a:srgbClr val="000000"/>
                </a:solidFill>
              </a:rPr>
              <a:t>Risque</a:t>
            </a:r>
            <a:r>
              <a:rPr lang="en-US" sz="2000" i="1" dirty="0">
                <a:solidFill>
                  <a:srgbClr val="000000"/>
                </a:solidFill>
              </a:rPr>
              <a:t> </a:t>
            </a:r>
            <a:r>
              <a:rPr lang="en-US" sz="2000" i="1" dirty="0" err="1">
                <a:solidFill>
                  <a:srgbClr val="000000"/>
                </a:solidFill>
              </a:rPr>
              <a:t>Relatif</a:t>
            </a:r>
            <a:r>
              <a:rPr lang="en-US" sz="2000" i="1" dirty="0">
                <a:solidFill>
                  <a:srgbClr val="000000"/>
                </a:solidFill>
              </a:rPr>
              <a:t> </a:t>
            </a:r>
            <a:r>
              <a:rPr lang="en-US" sz="2000" i="1" dirty="0" err="1">
                <a:solidFill>
                  <a:srgbClr val="000000"/>
                </a:solidFill>
              </a:rPr>
              <a:t>Ajusté</a:t>
            </a:r>
            <a:r>
              <a:rPr lang="en-US" sz="2000" i="1" dirty="0">
                <a:solidFill>
                  <a:srgbClr val="000000"/>
                </a:solidFill>
              </a:rPr>
              <a:t> (</a:t>
            </a:r>
            <a:r>
              <a:rPr lang="en-US" sz="2000" i="1" dirty="0" err="1">
                <a:solidFill>
                  <a:srgbClr val="000000"/>
                </a:solidFill>
              </a:rPr>
              <a:t>RRaj</a:t>
            </a:r>
            <a:r>
              <a:rPr lang="en-US" sz="2000" i="1" dirty="0">
                <a:solidFill>
                  <a:srgbClr val="000000"/>
                </a:solidFill>
              </a:rPr>
              <a:t>) </a:t>
            </a:r>
            <a:r>
              <a:rPr lang="en-US" sz="2000" i="1" dirty="0" err="1">
                <a:solidFill>
                  <a:srgbClr val="000000"/>
                </a:solidFill>
              </a:rPr>
              <a:t>était</a:t>
            </a:r>
            <a:r>
              <a:rPr lang="en-US" sz="2000" i="1" dirty="0">
                <a:solidFill>
                  <a:srgbClr val="000000"/>
                </a:solidFill>
              </a:rPr>
              <a:t> </a:t>
            </a:r>
            <a:r>
              <a:rPr lang="en-US" sz="2000" i="1" dirty="0" err="1">
                <a:solidFill>
                  <a:srgbClr val="000000"/>
                </a:solidFill>
              </a:rPr>
              <a:t>peu</a:t>
            </a:r>
            <a:r>
              <a:rPr lang="en-US" sz="2000" i="1" dirty="0">
                <a:solidFill>
                  <a:srgbClr val="000000"/>
                </a:solidFill>
              </a:rPr>
              <a:t> </a:t>
            </a:r>
            <a:r>
              <a:rPr lang="en-US" sz="2000" i="1" dirty="0" err="1">
                <a:solidFill>
                  <a:srgbClr val="000000"/>
                </a:solidFill>
              </a:rPr>
              <a:t>modifié</a:t>
            </a:r>
            <a:r>
              <a:rPr lang="en-US" sz="2000" i="1" dirty="0">
                <a:solidFill>
                  <a:srgbClr val="000000"/>
                </a:solidFill>
              </a:rPr>
              <a:t> par </a:t>
            </a:r>
            <a:r>
              <a:rPr lang="en-US" sz="2000" i="1" dirty="0" err="1">
                <a:solidFill>
                  <a:srgbClr val="000000"/>
                </a:solidFill>
              </a:rPr>
              <a:t>l’introduction</a:t>
            </a:r>
            <a:r>
              <a:rPr lang="en-US" sz="2000" i="1" dirty="0">
                <a:solidFill>
                  <a:srgbClr val="000000"/>
                </a:solidFill>
              </a:rPr>
              <a:t> de </a:t>
            </a:r>
            <a:r>
              <a:rPr lang="en-US" sz="2000" i="1" dirty="0" err="1">
                <a:solidFill>
                  <a:srgbClr val="000000"/>
                </a:solidFill>
              </a:rPr>
              <a:t>ces</a:t>
            </a:r>
            <a:r>
              <a:rPr lang="en-US" sz="2000" i="1" dirty="0">
                <a:solidFill>
                  <a:srgbClr val="000000"/>
                </a:solidFill>
              </a:rPr>
              <a:t> </a:t>
            </a:r>
            <a:r>
              <a:rPr lang="en-US" sz="2000" i="1" dirty="0" err="1">
                <a:solidFill>
                  <a:srgbClr val="000000"/>
                </a:solidFill>
              </a:rPr>
              <a:t>facteurs</a:t>
            </a:r>
            <a:r>
              <a:rPr lang="en-US" sz="2000" i="1" dirty="0">
                <a:solidFill>
                  <a:srgbClr val="000000"/>
                </a:solidFill>
              </a:rPr>
              <a:t> </a:t>
            </a:r>
            <a:r>
              <a:rPr lang="en-US" sz="2000" i="1" dirty="0" err="1">
                <a:solidFill>
                  <a:srgbClr val="000000"/>
                </a:solidFill>
              </a:rPr>
              <a:t>donc</a:t>
            </a:r>
            <a:r>
              <a:rPr lang="en-US" sz="2000" i="1" dirty="0">
                <a:solidFill>
                  <a:srgbClr val="000000"/>
                </a:solidFill>
              </a:rPr>
              <a:t> on </a:t>
            </a:r>
            <a:r>
              <a:rPr lang="en-US" sz="2000" i="1" dirty="0" err="1">
                <a:solidFill>
                  <a:srgbClr val="000000"/>
                </a:solidFill>
              </a:rPr>
              <a:t>pouvait</a:t>
            </a:r>
            <a:r>
              <a:rPr lang="en-US" sz="2000" i="1" dirty="0">
                <a:solidFill>
                  <a:srgbClr val="000000"/>
                </a:solidFill>
              </a:rPr>
              <a:t> </a:t>
            </a:r>
            <a:r>
              <a:rPr lang="en-US" sz="2000" i="1" dirty="0" err="1">
                <a:solidFill>
                  <a:srgbClr val="000000"/>
                </a:solidFill>
              </a:rPr>
              <a:t>conclure</a:t>
            </a:r>
            <a:r>
              <a:rPr lang="en-US" sz="2000" i="1" dirty="0">
                <a:solidFill>
                  <a:srgbClr val="000000"/>
                </a:solidFill>
              </a:rPr>
              <a:t> </a:t>
            </a:r>
            <a:r>
              <a:rPr lang="en-US" sz="2000" i="1" dirty="0" err="1">
                <a:solidFill>
                  <a:srgbClr val="000000"/>
                </a:solidFill>
              </a:rPr>
              <a:t>en</a:t>
            </a:r>
            <a:r>
              <a:rPr lang="en-US" sz="2000" i="1" dirty="0">
                <a:solidFill>
                  <a:srgbClr val="000000"/>
                </a:solidFill>
              </a:rPr>
              <a:t> fin </a:t>
            </a:r>
            <a:r>
              <a:rPr lang="en-US" sz="2000" i="1" dirty="0" err="1">
                <a:solidFill>
                  <a:srgbClr val="000000"/>
                </a:solidFill>
              </a:rPr>
              <a:t>d’analyse</a:t>
            </a:r>
            <a:r>
              <a:rPr lang="en-US" sz="2000" i="1" dirty="0">
                <a:solidFill>
                  <a:srgbClr val="000000"/>
                </a:solidFill>
              </a:rPr>
              <a:t> </a:t>
            </a:r>
            <a:r>
              <a:rPr lang="en-US" sz="2000" i="1" dirty="0" err="1">
                <a:solidFill>
                  <a:srgbClr val="000000"/>
                </a:solidFill>
              </a:rPr>
              <a:t>qu’ils</a:t>
            </a:r>
            <a:r>
              <a:rPr lang="en-US" sz="2000" i="1" dirty="0">
                <a:solidFill>
                  <a:srgbClr val="000000"/>
                </a:solidFill>
              </a:rPr>
              <a:t> </a:t>
            </a:r>
            <a:r>
              <a:rPr lang="en-US" sz="2000" i="1" dirty="0" err="1">
                <a:solidFill>
                  <a:srgbClr val="000000"/>
                </a:solidFill>
              </a:rPr>
              <a:t>apportaient</a:t>
            </a:r>
            <a:r>
              <a:rPr lang="en-US" sz="2000" i="1" dirty="0">
                <a:solidFill>
                  <a:srgbClr val="000000"/>
                </a:solidFill>
              </a:rPr>
              <a:t> </a:t>
            </a:r>
            <a:r>
              <a:rPr lang="en-US" sz="2000" i="1" dirty="0" err="1">
                <a:solidFill>
                  <a:srgbClr val="000000"/>
                </a:solidFill>
              </a:rPr>
              <a:t>peu</a:t>
            </a:r>
            <a:r>
              <a:rPr lang="en-US" sz="2000" i="1" dirty="0">
                <a:solidFill>
                  <a:srgbClr val="000000"/>
                </a:solidFill>
              </a:rPr>
              <a:t> de confusion dans les </a:t>
            </a:r>
            <a:r>
              <a:rPr lang="en-US" sz="2000" i="1" dirty="0" err="1">
                <a:solidFill>
                  <a:srgbClr val="000000"/>
                </a:solidFill>
              </a:rPr>
              <a:t>résultats</a:t>
            </a:r>
            <a:r>
              <a:rPr lang="en-US" sz="2000" i="1" dirty="0">
                <a:solidFill>
                  <a:srgbClr val="000000"/>
                </a:solidFill>
              </a:rPr>
              <a:t>.</a:t>
            </a:r>
          </a:p>
        </p:txBody>
      </p:sp>
      <p:sp>
        <p:nvSpPr>
          <p:cNvPr id="5" name="Titre 1">
            <a:extLst>
              <a:ext uri="{FF2B5EF4-FFF2-40B4-BE49-F238E27FC236}">
                <a16:creationId xmlns:a16="http://schemas.microsoft.com/office/drawing/2014/main" id="{A7E14F15-520A-4C30-BAE8-75D0FC91AF0A}"/>
              </a:ext>
            </a:extLst>
          </p:cNvPr>
          <p:cNvSpPr txBox="1">
            <a:spLocks/>
          </p:cNvSpPr>
          <p:nvPr/>
        </p:nvSpPr>
        <p:spPr bwMode="auto">
          <a:xfrm>
            <a:off x="457200" y="1365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8. Les Facteurs de Confusion</a:t>
            </a:r>
          </a:p>
        </p:txBody>
      </p:sp>
      <p:pic>
        <p:nvPicPr>
          <p:cNvPr id="2" name="Son enregistré">
            <a:hlinkClick r:id="" action="ppaction://media"/>
            <a:extLst>
              <a:ext uri="{FF2B5EF4-FFF2-40B4-BE49-F238E27FC236}">
                <a16:creationId xmlns:a16="http://schemas.microsoft.com/office/drawing/2014/main" id="{2954D86C-9871-4C36-9DAA-F827C5A8F2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41873732"/>
      </p:ext>
    </p:extLst>
  </p:cSld>
  <p:clrMapOvr>
    <a:masterClrMapping/>
  </p:clrMapOvr>
  <p:transition spd="slow" advTm="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13" y="260648"/>
            <a:ext cx="8229600" cy="1143000"/>
          </a:xfrm>
        </p:spPr>
        <p:txBody>
          <a:bodyPr>
            <a:normAutofit/>
          </a:bodyPr>
          <a:lstStyle/>
          <a:p>
            <a:r>
              <a:rPr lang="fr-FR" sz="2400" dirty="0"/>
              <a:t> </a:t>
            </a:r>
            <a:r>
              <a:rPr lang="fr-FR" sz="2400" b="1" dirty="0">
                <a:solidFill>
                  <a:srgbClr val="0070C0"/>
                </a:solidFill>
              </a:rPr>
              <a:t>9. Cohortes : Les Biais</a:t>
            </a:r>
            <a:endParaRPr lang="fr-FR" sz="2400" dirty="0"/>
          </a:p>
        </p:txBody>
      </p:sp>
      <p:sp>
        <p:nvSpPr>
          <p:cNvPr id="3" name="Espace réservé du contenu 2"/>
          <p:cNvSpPr>
            <a:spLocks noGrp="1"/>
          </p:cNvSpPr>
          <p:nvPr>
            <p:ph idx="1"/>
          </p:nvPr>
        </p:nvSpPr>
        <p:spPr>
          <a:xfrm>
            <a:off x="395536" y="1484784"/>
            <a:ext cx="8686800" cy="4525963"/>
          </a:xfrm>
        </p:spPr>
        <p:txBody>
          <a:bodyPr>
            <a:normAutofit fontScale="70000" lnSpcReduction="20000"/>
          </a:bodyPr>
          <a:lstStyle/>
          <a:p>
            <a:pPr marL="0" indent="0">
              <a:buNone/>
            </a:pPr>
            <a:r>
              <a:rPr lang="fr-FR" b="1" dirty="0"/>
              <a:t>Familles de biais :</a:t>
            </a:r>
          </a:p>
          <a:p>
            <a:pPr marL="0" indent="0">
              <a:buNone/>
            </a:pPr>
            <a:r>
              <a:rPr lang="fr-FR" b="1" dirty="0"/>
              <a:t>	- Biais de Sélection </a:t>
            </a:r>
            <a:r>
              <a:rPr lang="fr-FR" dirty="0"/>
              <a:t>: </a:t>
            </a:r>
          </a:p>
          <a:p>
            <a:pPr marL="0" indent="0">
              <a:buNone/>
            </a:pPr>
            <a:r>
              <a:rPr lang="fr-FR" dirty="0"/>
              <a:t>		Portent sur la sélection des personnes incluses dans l’étude</a:t>
            </a:r>
          </a:p>
          <a:p>
            <a:pPr marL="0" indent="0">
              <a:buNone/>
            </a:pPr>
            <a:r>
              <a:rPr lang="fr-FR" b="1" dirty="0"/>
              <a:t>	- Biais de Mesure </a:t>
            </a:r>
            <a:r>
              <a:rPr lang="fr-FR" dirty="0"/>
              <a:t>:</a:t>
            </a:r>
          </a:p>
          <a:p>
            <a:pPr marL="0" indent="0">
              <a:buNone/>
            </a:pPr>
            <a:r>
              <a:rPr lang="fr-FR" dirty="0"/>
              <a:t>		 Portent sur la mesure du FDR et /ou du CJ </a:t>
            </a:r>
          </a:p>
          <a:p>
            <a:pPr marL="0" indent="0">
              <a:buNone/>
            </a:pPr>
            <a:endParaRPr lang="fr-FR" dirty="0"/>
          </a:p>
          <a:p>
            <a:pPr marL="0" indent="0">
              <a:buNone/>
            </a:pPr>
            <a:r>
              <a:rPr lang="fr-FR" b="1" dirty="0"/>
              <a:t>Chacun de ces biais peut être</a:t>
            </a:r>
            <a:r>
              <a:rPr lang="fr-FR" dirty="0"/>
              <a:t> :</a:t>
            </a:r>
          </a:p>
          <a:p>
            <a:pPr marL="0" indent="0">
              <a:buNone/>
            </a:pPr>
            <a:r>
              <a:rPr lang="fr-FR" dirty="0"/>
              <a:t>	- </a:t>
            </a:r>
            <a:r>
              <a:rPr lang="fr-FR" b="1" dirty="0"/>
              <a:t>Non-différentiel </a:t>
            </a:r>
          </a:p>
          <a:p>
            <a:pPr marL="0" indent="0">
              <a:buNone/>
            </a:pPr>
            <a:r>
              <a:rPr lang="fr-FR" b="1" dirty="0"/>
              <a:t>		 </a:t>
            </a:r>
            <a:r>
              <a:rPr lang="fr-FR" dirty="0"/>
              <a:t>Affecte de la </a:t>
            </a:r>
            <a:r>
              <a:rPr lang="fr-FR" b="1" dirty="0"/>
              <a:t>même façon les groupes comparés  </a:t>
            </a:r>
          </a:p>
          <a:p>
            <a:pPr marL="0" indent="0">
              <a:buNone/>
            </a:pPr>
            <a:r>
              <a:rPr lang="fr-FR" dirty="0"/>
              <a:t>		(agit au niveau de l’ensemble de l’échantillon étudié)</a:t>
            </a:r>
          </a:p>
          <a:p>
            <a:pPr marL="0" indent="0">
              <a:buNone/>
            </a:pPr>
            <a:r>
              <a:rPr lang="fr-FR" dirty="0"/>
              <a:t>	- </a:t>
            </a:r>
            <a:r>
              <a:rPr lang="fr-FR" b="1" dirty="0"/>
              <a:t>Différentiel</a:t>
            </a:r>
          </a:p>
          <a:p>
            <a:pPr marL="0" indent="0">
              <a:buNone/>
            </a:pPr>
            <a:r>
              <a:rPr lang="fr-FR" b="1" dirty="0"/>
              <a:t>		 </a:t>
            </a:r>
            <a:r>
              <a:rPr lang="fr-FR" dirty="0"/>
              <a:t>Affecte de </a:t>
            </a:r>
            <a:r>
              <a:rPr lang="fr-FR" b="1" dirty="0"/>
              <a:t>façon différente les </a:t>
            </a:r>
            <a:r>
              <a:rPr lang="fr-FR" sz="3100" dirty="0"/>
              <a:t>gp exposé et non-exposé</a:t>
            </a:r>
          </a:p>
        </p:txBody>
      </p:sp>
      <p:sp>
        <p:nvSpPr>
          <p:cNvPr id="5" name="Espace réservé du numéro de diapositive 4">
            <a:extLst>
              <a:ext uri="{FF2B5EF4-FFF2-40B4-BE49-F238E27FC236}">
                <a16:creationId xmlns:a16="http://schemas.microsoft.com/office/drawing/2014/main" id="{1D50FA64-7E53-44FB-84B5-DF41CE1443C5}"/>
              </a:ext>
            </a:extLst>
          </p:cNvPr>
          <p:cNvSpPr>
            <a:spLocks noGrp="1"/>
          </p:cNvSpPr>
          <p:nvPr>
            <p:ph type="sldNum" sz="quarter" idx="12"/>
          </p:nvPr>
        </p:nvSpPr>
        <p:spPr>
          <a:xfrm>
            <a:off x="8697913" y="6414789"/>
            <a:ext cx="2133600" cy="365125"/>
          </a:xfrm>
        </p:spPr>
        <p:txBody>
          <a:bodyPr/>
          <a:lstStyle/>
          <a:p>
            <a:pPr>
              <a:defRPr/>
            </a:pPr>
            <a:fld id="{5B83D243-C88B-4248-BC22-037D82126A6D}" type="slidenum">
              <a:rPr lang="fr-FR" altLang="fr-FR" smtClean="0"/>
              <a:pPr>
                <a:defRPr/>
              </a:pPr>
              <a:t>48</a:t>
            </a:fld>
            <a:endParaRPr lang="fr-FR" altLang="fr-FR" dirty="0"/>
          </a:p>
        </p:txBody>
      </p:sp>
      <p:pic>
        <p:nvPicPr>
          <p:cNvPr id="7" name="Son enregistré">
            <a:hlinkClick r:id="" action="ppaction://media"/>
            <a:extLst>
              <a:ext uri="{FF2B5EF4-FFF2-40B4-BE49-F238E27FC236}">
                <a16:creationId xmlns:a16="http://schemas.microsoft.com/office/drawing/2014/main" id="{C31F42E5-F255-48C9-BBEA-8EDB787EC0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64420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2"/>
          <p:cNvSpPr>
            <a:spLocks noGrp="1"/>
          </p:cNvSpPr>
          <p:nvPr>
            <p:ph type="title"/>
          </p:nvPr>
        </p:nvSpPr>
        <p:spPr>
          <a:xfrm>
            <a:off x="1972269" y="737525"/>
            <a:ext cx="5257800" cy="642937"/>
          </a:xfrm>
          <a:ln>
            <a:noFill/>
          </a:ln>
        </p:spPr>
        <p:txBody>
          <a:bodyPr rtlCol="0">
            <a:normAutofit/>
          </a:bodyPr>
          <a:lstStyle/>
          <a:p>
            <a:pPr eaLnBrk="1" hangingPunct="1">
              <a:defRPr/>
            </a:pPr>
            <a:r>
              <a:rPr lang="fr-FR" sz="2400" b="1" dirty="0">
                <a:solidFill>
                  <a:prstClr val="black"/>
                </a:solidFill>
                <a:latin typeface="Calibri"/>
                <a:ea typeface="+mn-ea"/>
                <a:cs typeface="+mn-cs"/>
              </a:rPr>
              <a:t>Biais de sélection</a:t>
            </a:r>
          </a:p>
        </p:txBody>
      </p:sp>
      <p:sp>
        <p:nvSpPr>
          <p:cNvPr id="64515" name="Rectangle 3"/>
          <p:cNvSpPr txBox="1">
            <a:spLocks noChangeArrowheads="1"/>
          </p:cNvSpPr>
          <p:nvPr/>
        </p:nvSpPr>
        <p:spPr bwMode="auto">
          <a:xfrm>
            <a:off x="457200" y="1584523"/>
            <a:ext cx="8858250" cy="5876925"/>
          </a:xfrm>
          <a:prstGeom prst="rect">
            <a:avLst/>
          </a:prstGeom>
          <a:noFill/>
          <a:ln w="9525">
            <a:noFill/>
            <a:miter lim="800000"/>
            <a:headEnd/>
            <a:tailEnd/>
          </a:ln>
        </p:spPr>
        <p:txBody>
          <a:bodyPr/>
          <a:lstStyle/>
          <a:p>
            <a:pPr marL="342900" indent="-342900">
              <a:lnSpc>
                <a:spcPct val="80000"/>
              </a:lnSpc>
              <a:spcBef>
                <a:spcPct val="20000"/>
              </a:spcBef>
              <a:buFont typeface="Arial" pitchFamily="34" charset="0"/>
              <a:buNone/>
              <a:defRPr/>
            </a:pPr>
            <a:r>
              <a:rPr lang="fr-FR" sz="800" dirty="0">
                <a:latin typeface="+mn-lt"/>
              </a:rPr>
              <a:t>  </a:t>
            </a:r>
          </a:p>
          <a:p>
            <a:pPr marL="342900" lvl="0" indent="-342900" eaLnBrk="1" hangingPunct="1">
              <a:spcBef>
                <a:spcPct val="20000"/>
              </a:spcBef>
              <a:buFont typeface="Arial" panose="020B0604020202020204" pitchFamily="34" charset="0"/>
              <a:buChar char="•"/>
              <a:defRPr/>
            </a:pPr>
            <a:r>
              <a:rPr lang="fr-FR" altLang="fr-FR" b="1" dirty="0">
                <a:solidFill>
                  <a:prstClr val="black"/>
                </a:solidFill>
                <a:latin typeface="Calibri"/>
              </a:rPr>
              <a:t>Biais de sélection initial = non différentiel</a:t>
            </a:r>
          </a:p>
          <a:p>
            <a:pPr marL="631825" lvl="0" eaLnBrk="1" hangingPunct="1">
              <a:spcBef>
                <a:spcPts val="0"/>
              </a:spcBef>
              <a:defRPr/>
            </a:pPr>
            <a:r>
              <a:rPr lang="fr-FR" altLang="fr-FR" sz="2000" dirty="0">
                <a:latin typeface="+mn-lt"/>
              </a:rPr>
              <a:t>Echantillon étudié non représentatif de la population source </a:t>
            </a:r>
          </a:p>
          <a:p>
            <a:pPr marL="631825" lvl="0" eaLnBrk="1" hangingPunct="1">
              <a:spcBef>
                <a:spcPts val="0"/>
              </a:spcBef>
              <a:defRPr/>
            </a:pPr>
            <a:r>
              <a:rPr lang="fr-FR" altLang="fr-FR" sz="2000" dirty="0">
                <a:solidFill>
                  <a:prstClr val="black"/>
                </a:solidFill>
                <a:latin typeface="Calibri" panose="020F0502020204030204"/>
              </a:rPr>
              <a:t>Ne menace pas la validité interne (seulement la validité externe)</a:t>
            </a:r>
          </a:p>
          <a:p>
            <a:pPr marL="631825" lvl="0" eaLnBrk="1" hangingPunct="1">
              <a:spcBef>
                <a:spcPts val="0"/>
              </a:spcBef>
              <a:defRPr/>
            </a:pPr>
            <a:endParaRPr lang="fr-FR" altLang="fr-FR" sz="2000" dirty="0">
              <a:latin typeface="+mn-lt"/>
            </a:endParaRPr>
          </a:p>
          <a:p>
            <a:pPr marL="342900" lvl="0" indent="-342900" eaLnBrk="1" hangingPunct="1">
              <a:spcBef>
                <a:spcPct val="20000"/>
              </a:spcBef>
              <a:buFont typeface="Arial" panose="020B0604020202020204" pitchFamily="34" charset="0"/>
              <a:buChar char="•"/>
              <a:defRPr/>
            </a:pPr>
            <a:r>
              <a:rPr lang="fr-FR" altLang="fr-FR" b="1" dirty="0">
                <a:solidFill>
                  <a:prstClr val="black"/>
                </a:solidFill>
                <a:latin typeface="Calibri"/>
              </a:rPr>
              <a:t>Biais de sélection au cours du suivi ++</a:t>
            </a:r>
          </a:p>
          <a:p>
            <a:pPr marL="715963" lvl="2" eaLnBrk="1" hangingPunct="1">
              <a:spcBef>
                <a:spcPts val="0"/>
              </a:spcBef>
              <a:defRPr/>
            </a:pPr>
            <a:r>
              <a:rPr lang="fr-FR" sz="2000" b="1" u="sng" dirty="0">
                <a:latin typeface="+mn-lt"/>
              </a:rPr>
              <a:t>Perdus de vue </a:t>
            </a:r>
            <a:r>
              <a:rPr lang="fr-FR" sz="2000" b="1" dirty="0">
                <a:latin typeface="+mn-lt"/>
              </a:rPr>
              <a:t>= données manquantes pour l’analyse </a:t>
            </a:r>
            <a:r>
              <a:rPr lang="fr-FR" sz="2000" i="1" dirty="0">
                <a:cs typeface="Times New Roman" pitchFamily="18" charset="0"/>
              </a:rPr>
              <a:t>(</a:t>
            </a:r>
            <a:r>
              <a:rPr lang="fr-FR" sz="2000" i="1" dirty="0" err="1">
                <a:cs typeface="Times New Roman" pitchFamily="18" charset="0"/>
              </a:rPr>
              <a:t>cf</a:t>
            </a:r>
            <a:r>
              <a:rPr lang="fr-FR" sz="2000" i="1" dirty="0">
                <a:cs typeface="Times New Roman" pitchFamily="18" charset="0"/>
              </a:rPr>
              <a:t> diapo 23)</a:t>
            </a:r>
          </a:p>
          <a:p>
            <a:pPr marL="342900" indent="-342900">
              <a:lnSpc>
                <a:spcPct val="80000"/>
              </a:lnSpc>
              <a:spcBef>
                <a:spcPct val="20000"/>
              </a:spcBef>
              <a:defRPr/>
            </a:pPr>
            <a:r>
              <a:rPr lang="fr-FR" sz="2000" b="1" dirty="0">
                <a:latin typeface="+mn-lt"/>
              </a:rPr>
              <a:t>		=&gt; Risque de biais de sélection </a:t>
            </a:r>
            <a:r>
              <a:rPr lang="fr-FR" sz="2000" b="1" dirty="0">
                <a:solidFill>
                  <a:prstClr val="black"/>
                </a:solidFill>
                <a:latin typeface="Calibri"/>
              </a:rPr>
              <a:t>différentiel </a:t>
            </a:r>
            <a:r>
              <a:rPr lang="fr-FR" sz="2000" dirty="0">
                <a:latin typeface="+mn-lt"/>
              </a:rPr>
              <a:t>(biais de suivi)</a:t>
            </a:r>
          </a:p>
          <a:p>
            <a:pPr marL="987425" lvl="1" indent="-342900">
              <a:lnSpc>
                <a:spcPts val="2200"/>
              </a:lnSpc>
              <a:spcBef>
                <a:spcPts val="300"/>
              </a:spcBef>
              <a:buClr>
                <a:schemeClr val="accent5">
                  <a:lumMod val="75000"/>
                </a:schemeClr>
              </a:buClr>
              <a:buFont typeface="Arial" charset="0"/>
              <a:buChar char="•"/>
              <a:defRPr/>
            </a:pPr>
            <a:r>
              <a:rPr lang="fr-FR" sz="2000" b="1" dirty="0">
                <a:latin typeface="+mn-lt"/>
              </a:rPr>
              <a:t>Causes d’arrêt de suivi</a:t>
            </a:r>
            <a:r>
              <a:rPr lang="fr-FR" sz="2000" dirty="0">
                <a:latin typeface="+mn-lt"/>
              </a:rPr>
              <a:t> (≠ ?)</a:t>
            </a:r>
          </a:p>
          <a:p>
            <a:pPr marL="987425" lvl="1" indent="-342900">
              <a:lnSpc>
                <a:spcPts val="2200"/>
              </a:lnSpc>
              <a:spcBef>
                <a:spcPts val="300"/>
              </a:spcBef>
              <a:buClr>
                <a:schemeClr val="accent5">
                  <a:lumMod val="75000"/>
                </a:schemeClr>
              </a:buClr>
              <a:buFont typeface="Arial" charset="0"/>
              <a:buChar char="•"/>
              <a:defRPr/>
            </a:pPr>
            <a:r>
              <a:rPr lang="fr-FR" sz="2000" b="1" dirty="0">
                <a:latin typeface="+mn-lt"/>
              </a:rPr>
              <a:t>Proportion</a:t>
            </a:r>
            <a:r>
              <a:rPr lang="fr-FR" sz="2000" dirty="0">
                <a:latin typeface="+mn-lt"/>
              </a:rPr>
              <a:t> (≠ ?</a:t>
            </a:r>
            <a:r>
              <a:rPr lang="fr-FR" sz="2000" dirty="0">
                <a:solidFill>
                  <a:prstClr val="black"/>
                </a:solidFill>
                <a:latin typeface="Calibri"/>
              </a:rPr>
              <a:t>)</a:t>
            </a:r>
            <a:endParaRPr lang="fr-FR" sz="2000" dirty="0">
              <a:latin typeface="+mn-lt"/>
            </a:endParaRPr>
          </a:p>
          <a:p>
            <a:pPr marL="987425" lvl="1" indent="-342900">
              <a:lnSpc>
                <a:spcPts val="2200"/>
              </a:lnSpc>
              <a:spcBef>
                <a:spcPts val="300"/>
              </a:spcBef>
              <a:buClr>
                <a:schemeClr val="accent5">
                  <a:lumMod val="75000"/>
                </a:schemeClr>
              </a:buClr>
              <a:buFont typeface="Arial" charset="0"/>
              <a:buChar char="•"/>
              <a:defRPr/>
            </a:pPr>
            <a:r>
              <a:rPr lang="fr-FR" sz="2000" b="1" dirty="0">
                <a:latin typeface="+mn-lt"/>
              </a:rPr>
              <a:t>Caractéristiques des individus</a:t>
            </a:r>
            <a:r>
              <a:rPr lang="fr-FR" sz="2000" dirty="0">
                <a:latin typeface="+mn-lt"/>
              </a:rPr>
              <a:t>  (≠</a:t>
            </a:r>
            <a:r>
              <a:rPr lang="fr-FR" sz="2000" dirty="0"/>
              <a:t> </a:t>
            </a:r>
            <a:r>
              <a:rPr lang="fr-FR" sz="2000" dirty="0">
                <a:latin typeface="+mn-lt"/>
              </a:rPr>
              <a:t>?)</a:t>
            </a:r>
          </a:p>
          <a:p>
            <a:pPr marL="987425" lvl="1" indent="-342900">
              <a:lnSpc>
                <a:spcPts val="2200"/>
              </a:lnSpc>
              <a:spcBef>
                <a:spcPts val="300"/>
              </a:spcBef>
              <a:buClr>
                <a:schemeClr val="accent5">
                  <a:lumMod val="75000"/>
                </a:schemeClr>
              </a:buClr>
              <a:buFont typeface="Arial" charset="0"/>
              <a:buChar char="•"/>
              <a:defRPr/>
            </a:pPr>
            <a:r>
              <a:rPr lang="fr-FR" sz="2000" b="1" dirty="0">
                <a:latin typeface="+mn-lt"/>
              </a:rPr>
              <a:t>Suivi </a:t>
            </a:r>
            <a:r>
              <a:rPr lang="fr-FR" sz="2000" dirty="0">
                <a:latin typeface="+mn-lt"/>
              </a:rPr>
              <a:t>(≠ ?) </a:t>
            </a:r>
          </a:p>
          <a:p>
            <a:pPr marL="987425" lvl="1" indent="-342900">
              <a:lnSpc>
                <a:spcPts val="2200"/>
              </a:lnSpc>
              <a:spcBef>
                <a:spcPts val="300"/>
              </a:spcBef>
              <a:buClr>
                <a:schemeClr val="accent5">
                  <a:lumMod val="75000"/>
                </a:schemeClr>
              </a:buClr>
              <a:buFont typeface="Arial" charset="0"/>
              <a:buChar char="•"/>
              <a:defRPr/>
            </a:pPr>
            <a:r>
              <a:rPr lang="fr-FR" sz="2000" b="1" dirty="0">
                <a:latin typeface="+mn-lt"/>
              </a:rPr>
              <a:t>Proportion acceptable??</a:t>
            </a:r>
          </a:p>
          <a:p>
            <a:pPr marL="342900" indent="-342900">
              <a:lnSpc>
                <a:spcPct val="90000"/>
              </a:lnSpc>
              <a:spcBef>
                <a:spcPct val="20000"/>
              </a:spcBef>
              <a:buClr>
                <a:schemeClr val="accent5">
                  <a:lumMod val="75000"/>
                </a:schemeClr>
              </a:buClr>
              <a:buFont typeface="Arial" charset="0"/>
              <a:buChar char="•"/>
              <a:defRPr/>
            </a:pPr>
            <a:endParaRPr lang="fr-FR" sz="1000" b="1" dirty="0">
              <a:latin typeface="+mn-lt"/>
            </a:endParaRPr>
          </a:p>
        </p:txBody>
      </p:sp>
      <p:sp>
        <p:nvSpPr>
          <p:cNvPr id="8" name="Espace réservé du numéro de diapositive 7"/>
          <p:cNvSpPr>
            <a:spLocks noGrp="1"/>
          </p:cNvSpPr>
          <p:nvPr>
            <p:ph type="sldNum" sz="quarter" idx="12"/>
          </p:nvPr>
        </p:nvSpPr>
        <p:spPr>
          <a:xfrm>
            <a:off x="8172400" y="6743774"/>
            <a:ext cx="514400" cy="365125"/>
          </a:xfrm>
        </p:spPr>
        <p:txBody>
          <a:bodyPr/>
          <a:lstStyle/>
          <a:p>
            <a:pPr>
              <a:defRPr/>
            </a:pPr>
            <a:fld id="{5B83D243-C88B-4248-BC22-037D82126A6D}" type="slidenum">
              <a:rPr lang="fr-FR" altLang="fr-FR" sz="1200" smtClean="0"/>
              <a:pPr>
                <a:defRPr/>
              </a:pPr>
              <a:t>49</a:t>
            </a:fld>
            <a:endParaRPr lang="fr-FR" altLang="fr-FR" sz="1200" dirty="0"/>
          </a:p>
        </p:txBody>
      </p:sp>
      <p:grpSp>
        <p:nvGrpSpPr>
          <p:cNvPr id="3" name="Groupe 2">
            <a:extLst>
              <a:ext uri="{FF2B5EF4-FFF2-40B4-BE49-F238E27FC236}">
                <a16:creationId xmlns:a16="http://schemas.microsoft.com/office/drawing/2014/main" id="{C553E3ED-1DAC-43CF-A09E-EC1CCFBDB2FA}"/>
              </a:ext>
            </a:extLst>
          </p:cNvPr>
          <p:cNvGrpSpPr/>
          <p:nvPr/>
        </p:nvGrpSpPr>
        <p:grpSpPr>
          <a:xfrm>
            <a:off x="4211960" y="5620696"/>
            <a:ext cx="4682089" cy="658539"/>
            <a:chOff x="539552" y="5638194"/>
            <a:chExt cx="7202369" cy="959480"/>
          </a:xfrm>
        </p:grpSpPr>
        <p:grpSp>
          <p:nvGrpSpPr>
            <p:cNvPr id="9" name="Groupe 8"/>
            <p:cNvGrpSpPr/>
            <p:nvPr/>
          </p:nvGrpSpPr>
          <p:grpSpPr>
            <a:xfrm>
              <a:off x="539552" y="5638194"/>
              <a:ext cx="7200801" cy="261786"/>
              <a:chOff x="574350" y="5551401"/>
              <a:chExt cx="7777163" cy="436052"/>
            </a:xfrm>
          </p:grpSpPr>
          <p:sp>
            <p:nvSpPr>
              <p:cNvPr id="2" name="Rectangle 1"/>
              <p:cNvSpPr/>
              <p:nvPr/>
            </p:nvSpPr>
            <p:spPr>
              <a:xfrm>
                <a:off x="574350" y="5551401"/>
                <a:ext cx="2592388" cy="43603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r-FR" sz="1200" dirty="0"/>
                  <a:t>&lt;10-20% </a:t>
                </a:r>
              </a:p>
            </p:txBody>
          </p:sp>
          <p:sp>
            <p:nvSpPr>
              <p:cNvPr id="5" name="Rectangle 4"/>
              <p:cNvSpPr/>
              <p:nvPr/>
            </p:nvSpPr>
            <p:spPr>
              <a:xfrm>
                <a:off x="3166738" y="5551403"/>
                <a:ext cx="2592387" cy="4360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200" dirty="0"/>
                  <a:t>30%</a:t>
                </a:r>
              </a:p>
            </p:txBody>
          </p:sp>
          <p:sp>
            <p:nvSpPr>
              <p:cNvPr id="6" name="Rectangle 5"/>
              <p:cNvSpPr/>
              <p:nvPr/>
            </p:nvSpPr>
            <p:spPr>
              <a:xfrm>
                <a:off x="5759125" y="5551413"/>
                <a:ext cx="2592388" cy="4360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fr-FR" sz="1200" dirty="0"/>
                  <a:t>&gt;40% </a:t>
                </a:r>
              </a:p>
            </p:txBody>
          </p:sp>
        </p:grpSp>
        <p:grpSp>
          <p:nvGrpSpPr>
            <p:cNvPr id="7" name="Groupe 6"/>
            <p:cNvGrpSpPr/>
            <p:nvPr/>
          </p:nvGrpSpPr>
          <p:grpSpPr>
            <a:xfrm>
              <a:off x="539554" y="6053770"/>
              <a:ext cx="7202367" cy="543904"/>
              <a:chOff x="574227" y="5741640"/>
              <a:chExt cx="7778854" cy="360362"/>
            </a:xfrm>
          </p:grpSpPr>
          <p:sp>
            <p:nvSpPr>
              <p:cNvPr id="10" name="Rectangle 9"/>
              <p:cNvSpPr/>
              <p:nvPr/>
            </p:nvSpPr>
            <p:spPr>
              <a:xfrm>
                <a:off x="574227" y="5741640"/>
                <a:ext cx="2594081" cy="36036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r-FR" sz="1200" dirty="0"/>
                  <a:t>OK</a:t>
                </a:r>
              </a:p>
            </p:txBody>
          </p:sp>
          <p:sp>
            <p:nvSpPr>
              <p:cNvPr id="11" name="Rectangle 10"/>
              <p:cNvSpPr/>
              <p:nvPr/>
            </p:nvSpPr>
            <p:spPr>
              <a:xfrm>
                <a:off x="3168306" y="5741640"/>
                <a:ext cx="2592387" cy="3603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200" dirty="0"/>
                  <a:t> Dépend de fréquence du CJ étudié</a:t>
                </a:r>
              </a:p>
            </p:txBody>
          </p:sp>
          <p:sp>
            <p:nvSpPr>
              <p:cNvPr id="12" name="Rectangle 11"/>
              <p:cNvSpPr/>
              <p:nvPr/>
            </p:nvSpPr>
            <p:spPr>
              <a:xfrm>
                <a:off x="5760693" y="5741640"/>
                <a:ext cx="2592388" cy="3603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marL="342900" indent="-342900">
                  <a:lnSpc>
                    <a:spcPct val="90000"/>
                  </a:lnSpc>
                  <a:spcBef>
                    <a:spcPct val="20000"/>
                  </a:spcBef>
                  <a:defRPr/>
                </a:pPr>
                <a:r>
                  <a:rPr lang="fr-FR" sz="1200" dirty="0"/>
                  <a:t>!!Risque de biais!!</a:t>
                </a:r>
              </a:p>
            </p:txBody>
          </p:sp>
        </p:grpSp>
      </p:grpSp>
      <p:sp>
        <p:nvSpPr>
          <p:cNvPr id="19" name="Organigramme : Bande perforée 18">
            <a:extLst>
              <a:ext uri="{FF2B5EF4-FFF2-40B4-BE49-F238E27FC236}">
                <a16:creationId xmlns:a16="http://schemas.microsoft.com/office/drawing/2014/main" id="{99744952-38A7-4D09-AE06-EF57A97D2459}"/>
              </a:ext>
            </a:extLst>
          </p:cNvPr>
          <p:cNvSpPr/>
          <p:nvPr/>
        </p:nvSpPr>
        <p:spPr>
          <a:xfrm>
            <a:off x="0" y="143446"/>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 + Résultats </a:t>
            </a:r>
          </a:p>
        </p:txBody>
      </p:sp>
      <p:sp>
        <p:nvSpPr>
          <p:cNvPr id="16" name="Titre 1">
            <a:extLst>
              <a:ext uri="{FF2B5EF4-FFF2-40B4-BE49-F238E27FC236}">
                <a16:creationId xmlns:a16="http://schemas.microsoft.com/office/drawing/2014/main" id="{6C83ABBB-E94C-4BA0-9B2B-BF7032833DB8}"/>
              </a:ext>
            </a:extLst>
          </p:cNvPr>
          <p:cNvSpPr txBox="1">
            <a:spLocks/>
          </p:cNvSpPr>
          <p:nvPr/>
        </p:nvSpPr>
        <p:spPr bwMode="auto">
          <a:xfrm>
            <a:off x="457200" y="197768"/>
            <a:ext cx="8229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7500"/>
          </a:bodyPr>
          <a:lstStyle>
            <a:defPPr>
              <a:defRPr lang="en-US"/>
            </a:defPPr>
            <a:lvl1pPr algn="ctr" defTabSz="914400" eaLnBrk="1" latinLnBrk="0" hangingPunct="1">
              <a:buNone/>
              <a:defRPr sz="2800" b="1">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fr-FR" dirty="0"/>
              <a:t> 9. Cohortes : Les Biais</a:t>
            </a:r>
          </a:p>
        </p:txBody>
      </p:sp>
      <p:pic>
        <p:nvPicPr>
          <p:cNvPr id="4" name="Son enregistré">
            <a:hlinkClick r:id="" action="ppaction://media"/>
            <a:extLst>
              <a:ext uri="{FF2B5EF4-FFF2-40B4-BE49-F238E27FC236}">
                <a16:creationId xmlns:a16="http://schemas.microsoft.com/office/drawing/2014/main" id="{9EDB2DAB-A85C-41A7-87DF-42B985CC2E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ZoneTexte 2"/>
          <p:cNvSpPr txBox="1">
            <a:spLocks noChangeArrowheads="1"/>
          </p:cNvSpPr>
          <p:nvPr/>
        </p:nvSpPr>
        <p:spPr bwMode="auto">
          <a:xfrm>
            <a:off x="15517" y="1436167"/>
            <a:ext cx="9361040" cy="2431435"/>
          </a:xfrm>
          <a:prstGeom prst="rect">
            <a:avLst/>
          </a:prstGeom>
          <a:noFill/>
          <a:ln w="9525">
            <a:noFill/>
            <a:miter lim="800000"/>
            <a:headEnd/>
            <a:tailEnd/>
          </a:ln>
        </p:spPr>
        <p:txBody>
          <a:bodyPr>
            <a:spAutoFit/>
          </a:bodyPr>
          <a:lstStyle/>
          <a:p>
            <a:pPr marL="914400" lvl="5">
              <a:defRPr/>
            </a:pPr>
            <a:r>
              <a:rPr lang="fr-FR" sz="2800" b="1" dirty="0">
                <a:latin typeface="+mn-lt"/>
              </a:rPr>
              <a:t>Les composantes de la question de recherche </a:t>
            </a:r>
          </a:p>
          <a:p>
            <a:pPr marL="538163" lvl="5">
              <a:tabLst>
                <a:tab pos="620713" algn="l"/>
              </a:tabLst>
              <a:defRPr/>
            </a:pPr>
            <a:r>
              <a:rPr lang="fr-FR" sz="2800" b="1" dirty="0">
                <a:latin typeface="Calibri"/>
                <a:cs typeface="Times New Roman" pitchFamily="18" charset="0"/>
              </a:rPr>
              <a:t>Générique:</a:t>
            </a:r>
            <a:endParaRPr lang="fr-FR" sz="2800" b="1" dirty="0">
              <a:latin typeface="+mn-lt"/>
            </a:endParaRPr>
          </a:p>
          <a:p>
            <a:pPr marL="538163" lvl="5">
              <a:tabLst>
                <a:tab pos="620713" algn="l"/>
              </a:tabLst>
              <a:defRPr/>
            </a:pPr>
            <a:r>
              <a:rPr lang="fr-FR" sz="2800" b="1" dirty="0">
                <a:solidFill>
                  <a:srgbClr val="00B0F0"/>
                </a:solidFill>
                <a:latin typeface="Calibri"/>
                <a:cs typeface="Times New Roman" pitchFamily="18" charset="0"/>
              </a:rPr>
              <a:t>-&gt; </a:t>
            </a:r>
            <a:r>
              <a:rPr lang="fr-FR" sz="2800" b="1" dirty="0">
                <a:solidFill>
                  <a:srgbClr val="00B050"/>
                </a:solidFill>
                <a:latin typeface="Calibri"/>
                <a:cs typeface="Times New Roman" pitchFamily="18" charset="0"/>
              </a:rPr>
              <a:t>P</a:t>
            </a:r>
            <a:r>
              <a:rPr lang="fr-FR" sz="2800" b="1" u="sng" dirty="0">
                <a:solidFill>
                  <a:srgbClr val="CC3300"/>
                </a:solidFill>
                <a:effectLst>
                  <a:outerShdw blurRad="38100" dist="38100" dir="2700000" algn="tl">
                    <a:srgbClr val="000000">
                      <a:alpha val="43137"/>
                    </a:srgbClr>
                  </a:outerShdw>
                </a:effectLst>
                <a:latin typeface="Calibri"/>
                <a:cs typeface="Times New Roman" pitchFamily="18" charset="0"/>
              </a:rPr>
              <a:t>E</a:t>
            </a:r>
            <a:r>
              <a:rPr lang="fr-FR" sz="2800" b="1" dirty="0">
                <a:solidFill>
                  <a:srgbClr val="FF0000"/>
                </a:solidFill>
                <a:latin typeface="Calibri"/>
                <a:cs typeface="Times New Roman" pitchFamily="18" charset="0"/>
              </a:rPr>
              <a:t>C</a:t>
            </a:r>
            <a:r>
              <a:rPr lang="fr-FR" sz="2800" b="1" dirty="0">
                <a:solidFill>
                  <a:srgbClr val="00B0F0"/>
                </a:solidFill>
                <a:latin typeface="Calibri"/>
                <a:cs typeface="Times New Roman" pitchFamily="18" charset="0"/>
              </a:rPr>
              <a:t>O </a:t>
            </a:r>
            <a:r>
              <a:rPr lang="fr-FR" sz="2800" b="1" dirty="0">
                <a:solidFill>
                  <a:srgbClr val="CC3300"/>
                </a:solidFill>
                <a:latin typeface="Calibri"/>
                <a:cs typeface="Times New Roman" pitchFamily="18" charset="0"/>
                <a:sym typeface="Wingdings"/>
              </a:rPr>
              <a:t> E = Élément étudié </a:t>
            </a:r>
            <a:r>
              <a:rPr lang="fr-FR" i="1" dirty="0">
                <a:solidFill>
                  <a:srgbClr val="CC3300"/>
                </a:solidFill>
                <a:latin typeface="Calibri"/>
                <a:cs typeface="Times New Roman" pitchFamily="18" charset="0"/>
                <a:sym typeface="Wingdings"/>
              </a:rPr>
              <a:t>(censé avoir un impact sur «O»)</a:t>
            </a:r>
            <a:endParaRPr lang="fr-FR" i="1" dirty="0">
              <a:solidFill>
                <a:srgbClr val="CC3300"/>
              </a:solidFill>
              <a:latin typeface="Calibri"/>
              <a:cs typeface="Times New Roman" pitchFamily="18" charset="0"/>
            </a:endParaRPr>
          </a:p>
          <a:p>
            <a:pPr marL="914400" lvl="5">
              <a:tabLst>
                <a:tab pos="1795463" algn="l"/>
                <a:tab pos="6107113" algn="l"/>
              </a:tabLst>
              <a:defRPr/>
            </a:pPr>
            <a:endParaRPr lang="fr-FR" sz="1200" b="1" dirty="0">
              <a:solidFill>
                <a:srgbClr val="00B0F0"/>
              </a:solidFill>
              <a:latin typeface="Calibri"/>
              <a:cs typeface="Times New Roman" pitchFamily="18" charset="0"/>
            </a:endParaRPr>
          </a:p>
          <a:p>
            <a:pPr marL="538163" lvl="5">
              <a:tabLst>
                <a:tab pos="1795463" algn="l"/>
                <a:tab pos="6107113" algn="l"/>
              </a:tabLst>
              <a:defRPr/>
            </a:pPr>
            <a:r>
              <a:rPr lang="fr-FR" sz="2800" b="1" dirty="0">
                <a:latin typeface="Calibri"/>
                <a:cs typeface="Times New Roman" pitchFamily="18" charset="0"/>
              </a:rPr>
              <a:t>Etude de cohorte:</a:t>
            </a:r>
            <a:r>
              <a:rPr lang="fr-FR" sz="2800" b="1" dirty="0">
                <a:solidFill>
                  <a:srgbClr val="00B0F0"/>
                </a:solidFill>
                <a:latin typeface="Calibri"/>
                <a:cs typeface="Times New Roman" pitchFamily="18" charset="0"/>
              </a:rPr>
              <a:t>	</a:t>
            </a:r>
          </a:p>
          <a:p>
            <a:pPr marL="538163" lvl="5">
              <a:tabLst>
                <a:tab pos="1795463" algn="l"/>
                <a:tab pos="6107113" algn="l"/>
              </a:tabLst>
              <a:defRPr/>
            </a:pPr>
            <a:r>
              <a:rPr lang="fr-FR" sz="2800" b="1" dirty="0">
                <a:solidFill>
                  <a:srgbClr val="00B0F0"/>
                </a:solidFill>
                <a:latin typeface="Calibri"/>
                <a:cs typeface="Times New Roman" pitchFamily="18" charset="0"/>
              </a:rPr>
              <a:t>-&gt; </a:t>
            </a:r>
            <a:r>
              <a:rPr lang="fr-FR" sz="2800" b="1" dirty="0">
                <a:solidFill>
                  <a:srgbClr val="00B050"/>
                </a:solidFill>
                <a:latin typeface="Calibri"/>
                <a:cs typeface="Times New Roman" pitchFamily="18" charset="0"/>
              </a:rPr>
              <a:t>P</a:t>
            </a:r>
            <a:r>
              <a:rPr lang="fr-FR" sz="2800" b="1" u="sng" dirty="0">
                <a:solidFill>
                  <a:srgbClr val="CC3300"/>
                </a:solidFill>
                <a:effectLst>
                  <a:outerShdw blurRad="38100" dist="38100" dir="2700000" algn="tl">
                    <a:srgbClr val="000000">
                      <a:alpha val="43137"/>
                    </a:srgbClr>
                  </a:outerShdw>
                </a:effectLst>
                <a:latin typeface="Calibri"/>
                <a:cs typeface="Times New Roman" pitchFamily="18" charset="0"/>
              </a:rPr>
              <a:t>F</a:t>
            </a:r>
            <a:r>
              <a:rPr lang="fr-FR" sz="2800" b="1" dirty="0">
                <a:solidFill>
                  <a:srgbClr val="FF0000"/>
                </a:solidFill>
                <a:latin typeface="Calibri"/>
                <a:cs typeface="Times New Roman" pitchFamily="18" charset="0"/>
              </a:rPr>
              <a:t>C</a:t>
            </a:r>
            <a:r>
              <a:rPr lang="fr-FR" sz="2800" b="1" dirty="0">
                <a:solidFill>
                  <a:srgbClr val="00B0F0"/>
                </a:solidFill>
                <a:latin typeface="Calibri"/>
                <a:cs typeface="Times New Roman" pitchFamily="18" charset="0"/>
              </a:rPr>
              <a:t>O </a:t>
            </a:r>
            <a:r>
              <a:rPr lang="fr-FR" sz="2800" b="1" dirty="0">
                <a:solidFill>
                  <a:srgbClr val="CC3300"/>
                </a:solidFill>
                <a:latin typeface="Calibri"/>
                <a:cs typeface="Times New Roman" pitchFamily="18" charset="0"/>
                <a:sym typeface="Wingdings"/>
              </a:rPr>
              <a:t> E =&gt; F : </a:t>
            </a:r>
            <a:r>
              <a:rPr lang="fr-FR" sz="2800" b="1" dirty="0">
                <a:solidFill>
                  <a:srgbClr val="CC3300"/>
                </a:solidFill>
                <a:latin typeface="Calibri"/>
                <a:cs typeface="Times New Roman" pitchFamily="18" charset="0"/>
              </a:rPr>
              <a:t>Facteur de risque </a:t>
            </a:r>
            <a:r>
              <a:rPr lang="fr-FR" i="1" dirty="0">
                <a:solidFill>
                  <a:srgbClr val="CC3300"/>
                </a:solidFill>
                <a:latin typeface="Calibri"/>
                <a:cs typeface="Times New Roman" pitchFamily="18" charset="0"/>
                <a:sym typeface="Wingdings"/>
              </a:rPr>
              <a:t>(supposé)</a:t>
            </a:r>
            <a:endParaRPr lang="fr-FR" i="1" dirty="0">
              <a:solidFill>
                <a:srgbClr val="CC3300"/>
              </a:solidFill>
              <a:latin typeface="Calibri"/>
              <a:cs typeface="Times New Roman" pitchFamily="18" charset="0"/>
            </a:endParaRPr>
          </a:p>
        </p:txBody>
      </p:sp>
      <p:sp>
        <p:nvSpPr>
          <p:cNvPr id="4" name="Rectangle 6"/>
          <p:cNvSpPr>
            <a:spLocks noChangeArrowheads="1"/>
          </p:cNvSpPr>
          <p:nvPr/>
        </p:nvSpPr>
        <p:spPr bwMode="auto">
          <a:xfrm>
            <a:off x="683568" y="4514343"/>
            <a:ext cx="8280920" cy="1631216"/>
          </a:xfrm>
          <a:prstGeom prst="rect">
            <a:avLst/>
          </a:prstGeom>
          <a:noFill/>
          <a:ln w="9525">
            <a:noFill/>
            <a:miter lim="800000"/>
            <a:headEnd/>
            <a:tailEnd/>
          </a:ln>
        </p:spPr>
        <p:txBody>
          <a:bodyPr wrap="square" anchor="ctr">
            <a:spAutoFit/>
          </a:bodyPr>
          <a:lstStyle/>
          <a:p>
            <a:pPr>
              <a:defRPr/>
            </a:pPr>
            <a:r>
              <a:rPr lang="fr-FR" i="1" dirty="0">
                <a:latin typeface="+mn-lt"/>
                <a:cs typeface="Times New Roman" pitchFamily="18" charset="0"/>
              </a:rPr>
              <a:t>Ex d’étude de cohorte :</a:t>
            </a:r>
          </a:p>
          <a:p>
            <a:pPr>
              <a:defRPr/>
            </a:pPr>
            <a:r>
              <a:rPr lang="fr-FR" i="1" dirty="0">
                <a:latin typeface="+mn-lt"/>
                <a:cs typeface="Times New Roman" pitchFamily="18" charset="0"/>
              </a:rPr>
              <a:t>La position de couchage ventral augmente t’elle le risque de mort subite chez des nourrissons en bonne santé âgés de 3 à 24 mois ?</a:t>
            </a:r>
            <a:endParaRPr lang="fr-FR" i="1" dirty="0">
              <a:latin typeface="+mn-lt"/>
            </a:endParaRPr>
          </a:p>
          <a:p>
            <a:pPr>
              <a:defRPr/>
            </a:pPr>
            <a:endParaRPr lang="fr-FR" sz="2800" b="1" dirty="0">
              <a:latin typeface="+mn-lt"/>
            </a:endParaRPr>
          </a:p>
        </p:txBody>
      </p:sp>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5</a:t>
            </a:fld>
            <a:endParaRPr lang="fr-FR" altLang="fr-FR"/>
          </a:p>
        </p:txBody>
      </p:sp>
      <p:sp>
        <p:nvSpPr>
          <p:cNvPr id="7" name="Titre 1">
            <a:extLst>
              <a:ext uri="{FF2B5EF4-FFF2-40B4-BE49-F238E27FC236}">
                <a16:creationId xmlns:a16="http://schemas.microsoft.com/office/drawing/2014/main" id="{0D039D42-A770-43F5-BE37-2495196D655F}"/>
              </a:ext>
            </a:extLst>
          </p:cNvPr>
          <p:cNvSpPr txBox="1">
            <a:spLocks/>
          </p:cNvSpPr>
          <p:nvPr/>
        </p:nvSpPr>
        <p:spPr bwMode="auto">
          <a:xfrm>
            <a:off x="457200" y="1365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1. Cohorte : La Question de Recherche </a:t>
            </a:r>
          </a:p>
        </p:txBody>
      </p:sp>
      <p:pic>
        <p:nvPicPr>
          <p:cNvPr id="3" name="Son enregistré">
            <a:hlinkClick r:id="" action="ppaction://media"/>
            <a:extLst>
              <a:ext uri="{FF2B5EF4-FFF2-40B4-BE49-F238E27FC236}">
                <a16:creationId xmlns:a16="http://schemas.microsoft.com/office/drawing/2014/main" id="{50AE7B6C-3CFD-421B-B165-31C5AE7218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2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Espace réservé du contenu 2"/>
          <p:cNvSpPr>
            <a:spLocks noGrp="1"/>
          </p:cNvSpPr>
          <p:nvPr>
            <p:ph idx="1"/>
          </p:nvPr>
        </p:nvSpPr>
        <p:spPr bwMode="auto">
          <a:xfrm>
            <a:off x="457200" y="1628800"/>
            <a:ext cx="9036050" cy="5113337"/>
          </a:xfrm>
          <a:solidFill>
            <a:schemeClr val="bg1"/>
          </a:solidFill>
          <a:extLst/>
        </p:spPr>
        <p:txBody>
          <a:bodyPr vert="horz" wrap="square" lIns="91440" tIns="45720" rIns="91440" bIns="45720" numCol="1" anchor="t" anchorCtr="0" compatLnSpc="1">
            <a:prstTxWarp prst="textNoShape">
              <a:avLst/>
            </a:prstTxWarp>
          </a:bodyPr>
          <a:lstStyle/>
          <a:p>
            <a:pPr eaLnBrk="1" hangingPunct="1"/>
            <a:r>
              <a:rPr lang="fr-FR" altLang="fr-FR" sz="2800" dirty="0"/>
              <a:t>Erreur systématique dans la mesure</a:t>
            </a:r>
          </a:p>
          <a:p>
            <a:pPr lvl="1" eaLnBrk="1" hangingPunct="1"/>
            <a:r>
              <a:rPr lang="fr-FR" altLang="fr-FR" sz="2400" dirty="0"/>
              <a:t>de l’exposition au facteur de risque </a:t>
            </a:r>
          </a:p>
          <a:p>
            <a:pPr lvl="1" eaLnBrk="1" hangingPunct="1"/>
            <a:r>
              <a:rPr lang="fr-FR" altLang="fr-FR" sz="2400" dirty="0"/>
              <a:t>et/ou de la maladie ou état de santé étudié (CJ) </a:t>
            </a:r>
          </a:p>
          <a:p>
            <a:pPr lvl="1" eaLnBrk="1" hangingPunct="1"/>
            <a:r>
              <a:rPr lang="fr-FR" altLang="fr-FR" sz="2400" dirty="0"/>
              <a:t>Si différentiel menace la validité interne</a:t>
            </a:r>
          </a:p>
          <a:p>
            <a:pPr lvl="1" eaLnBrk="1" hangingPunct="1"/>
            <a:endParaRPr lang="fr-FR" altLang="fr-FR" sz="1400" dirty="0"/>
          </a:p>
          <a:p>
            <a:pPr eaLnBrk="1" hangingPunct="1"/>
            <a:r>
              <a:rPr lang="fr-FR" altLang="fr-FR" sz="2800" dirty="0"/>
              <a:t>Causes :</a:t>
            </a:r>
          </a:p>
          <a:p>
            <a:pPr lvl="1" eaLnBrk="1" hangingPunct="1"/>
            <a:r>
              <a:rPr lang="fr-FR" altLang="fr-FR" sz="2400" dirty="0"/>
              <a:t>Changement de méthode de mesure en cours d’enquête (biais non différentiel)</a:t>
            </a:r>
          </a:p>
          <a:p>
            <a:pPr lvl="1" eaLnBrk="1" hangingPunct="1"/>
            <a:r>
              <a:rPr lang="fr-FR" altLang="fr-FR" sz="2400" dirty="0"/>
              <a:t>Méthode de mesure ≠ entre les groupes = </a:t>
            </a:r>
            <a:r>
              <a:rPr lang="fr-FR" altLang="fr-FR" sz="2400" b="1" dirty="0"/>
              <a:t>biais d’évaluation, biais de suivi, biais de détection (biais différentiel)</a:t>
            </a:r>
          </a:p>
          <a:p>
            <a:pPr lvl="2" eaLnBrk="1" hangingPunct="1"/>
            <a:r>
              <a:rPr lang="fr-FR" altLang="fr-FR" sz="2000" dirty="0"/>
              <a:t>Surveillance + fréquente ou plus stricte</a:t>
            </a:r>
          </a:p>
          <a:p>
            <a:pPr lvl="2" eaLnBrk="1" hangingPunct="1"/>
            <a:r>
              <a:rPr lang="fr-FR" altLang="fr-FR" sz="2000" dirty="0"/>
              <a:t>Evaluateur influencé car pas en insu de l’exposition</a:t>
            </a:r>
          </a:p>
          <a:p>
            <a:pPr lvl="1" eaLnBrk="1" hangingPunct="1"/>
            <a:endParaRPr lang="fr-FR" altLang="fr-FR" sz="2400" dirty="0"/>
          </a:p>
        </p:txBody>
      </p:sp>
      <p:sp>
        <p:nvSpPr>
          <p:cNvPr id="5" name="Espace réservé du numéro de diapositive 4"/>
          <p:cNvSpPr>
            <a:spLocks noGrp="1"/>
          </p:cNvSpPr>
          <p:nvPr>
            <p:ph type="sldNum" sz="quarter" idx="12"/>
          </p:nvPr>
        </p:nvSpPr>
        <p:spPr>
          <a:xfrm>
            <a:off x="8172400" y="6356350"/>
            <a:ext cx="514400" cy="365125"/>
          </a:xfrm>
        </p:spPr>
        <p:txBody>
          <a:bodyPr/>
          <a:lstStyle/>
          <a:p>
            <a:pPr>
              <a:defRPr/>
            </a:pPr>
            <a:fld id="{5B83D243-C88B-4248-BC22-037D82126A6D}" type="slidenum">
              <a:rPr lang="fr-FR" altLang="fr-FR" sz="1200" smtClean="0"/>
              <a:pPr>
                <a:defRPr/>
              </a:pPr>
              <a:t>50</a:t>
            </a:fld>
            <a:endParaRPr lang="fr-FR" altLang="fr-FR" sz="1200" dirty="0"/>
          </a:p>
        </p:txBody>
      </p:sp>
      <p:sp>
        <p:nvSpPr>
          <p:cNvPr id="7" name="Organigramme : Bande perforée 6">
            <a:extLst>
              <a:ext uri="{FF2B5EF4-FFF2-40B4-BE49-F238E27FC236}">
                <a16:creationId xmlns:a16="http://schemas.microsoft.com/office/drawing/2014/main" id="{D52E2499-E00D-4D6F-9A3A-39B603345E31}"/>
              </a:ext>
            </a:extLst>
          </p:cNvPr>
          <p:cNvSpPr/>
          <p:nvPr/>
        </p:nvSpPr>
        <p:spPr>
          <a:xfrm>
            <a:off x="0" y="143446"/>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sp>
        <p:nvSpPr>
          <p:cNvPr id="8" name="Rectangle 2">
            <a:extLst>
              <a:ext uri="{FF2B5EF4-FFF2-40B4-BE49-F238E27FC236}">
                <a16:creationId xmlns:a16="http://schemas.microsoft.com/office/drawing/2014/main" id="{9E39EE79-602C-41EF-96AF-889552DD6CFC}"/>
              </a:ext>
            </a:extLst>
          </p:cNvPr>
          <p:cNvSpPr txBox="1">
            <a:spLocks/>
          </p:cNvSpPr>
          <p:nvPr/>
        </p:nvSpPr>
        <p:spPr bwMode="auto">
          <a:xfrm>
            <a:off x="1943100" y="746448"/>
            <a:ext cx="52578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fr-FR" sz="2400" b="1" dirty="0">
                <a:solidFill>
                  <a:prstClr val="black"/>
                </a:solidFill>
                <a:latin typeface="Calibri"/>
                <a:ea typeface="+mn-ea"/>
                <a:cs typeface="+mn-cs"/>
              </a:rPr>
              <a:t>Biais de mesure</a:t>
            </a:r>
          </a:p>
        </p:txBody>
      </p:sp>
      <p:sp>
        <p:nvSpPr>
          <p:cNvPr id="9" name="Titre 1">
            <a:extLst>
              <a:ext uri="{FF2B5EF4-FFF2-40B4-BE49-F238E27FC236}">
                <a16:creationId xmlns:a16="http://schemas.microsoft.com/office/drawing/2014/main" id="{CF1E758C-9BC1-4FC2-B6E2-9C14F722099D}"/>
              </a:ext>
            </a:extLst>
          </p:cNvPr>
          <p:cNvSpPr txBox="1">
            <a:spLocks/>
          </p:cNvSpPr>
          <p:nvPr/>
        </p:nvSpPr>
        <p:spPr bwMode="auto">
          <a:xfrm>
            <a:off x="457200" y="197768"/>
            <a:ext cx="8229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7500"/>
          </a:bodyPr>
          <a:lstStyle>
            <a:defPPr>
              <a:defRPr lang="en-US"/>
            </a:defPPr>
            <a:lvl1pPr algn="ctr" defTabSz="914400" eaLnBrk="1" latinLnBrk="0" hangingPunct="1">
              <a:buNone/>
              <a:defRPr sz="2800" b="1">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fr-FR" dirty="0"/>
              <a:t> 9. Cohortes : Les Biais</a:t>
            </a:r>
          </a:p>
        </p:txBody>
      </p:sp>
      <p:pic>
        <p:nvPicPr>
          <p:cNvPr id="6" name="Son enregistré">
            <a:hlinkClick r:id="" action="ppaction://media"/>
            <a:extLst>
              <a:ext uri="{FF2B5EF4-FFF2-40B4-BE49-F238E27FC236}">
                <a16:creationId xmlns:a16="http://schemas.microsoft.com/office/drawing/2014/main" id="{1F8A1F12-26C3-4718-B36D-57F23E3071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976064" y="260648"/>
            <a:ext cx="7772400" cy="1143000"/>
          </a:xfrm>
          <a:solidFill>
            <a:schemeClr val="bg1"/>
          </a:solidFill>
        </p:spPr>
        <p:txBody>
          <a:bodyPr rtlCol="0">
            <a:normAutofit/>
          </a:bodyPr>
          <a:lstStyle/>
          <a:p>
            <a:pPr eaLnBrk="1" fontAlgn="auto" hangingPunct="1">
              <a:spcAft>
                <a:spcPts val="0"/>
              </a:spcAft>
              <a:defRPr/>
            </a:pPr>
            <a:r>
              <a:rPr lang="fr-FR" sz="3200" b="1" dirty="0">
                <a:latin typeface="+mn-lt"/>
                <a:cs typeface="Tahoma" pitchFamily="34" charset="0"/>
              </a:rPr>
              <a:t>Etude de cohorte prospective </a:t>
            </a:r>
            <a:br>
              <a:rPr lang="fr-FR" sz="3200" b="1" dirty="0">
                <a:latin typeface="+mn-lt"/>
                <a:cs typeface="Tahoma" pitchFamily="34" charset="0"/>
              </a:rPr>
            </a:br>
            <a:r>
              <a:rPr lang="fr-FR" sz="3200" b="1" dirty="0">
                <a:latin typeface="+mn-lt"/>
                <a:cs typeface="Tahoma" pitchFamily="34" charset="0"/>
              </a:rPr>
              <a:t>Avantages vs études cas-témoins</a:t>
            </a:r>
          </a:p>
        </p:txBody>
      </p:sp>
      <p:sp>
        <p:nvSpPr>
          <p:cNvPr id="73731" name="Text Box 4"/>
          <p:cNvSpPr txBox="1">
            <a:spLocks noChangeArrowheads="1"/>
          </p:cNvSpPr>
          <p:nvPr/>
        </p:nvSpPr>
        <p:spPr bwMode="auto">
          <a:xfrm>
            <a:off x="107504" y="1331168"/>
            <a:ext cx="8858250" cy="4302716"/>
          </a:xfrm>
          <a:prstGeom prst="rect">
            <a:avLst/>
          </a:prstGeom>
          <a:solidFill>
            <a:schemeClr val="bg1"/>
          </a:solidFill>
          <a:ln w="9525">
            <a:noFill/>
            <a:miter lim="800000"/>
            <a:headEnd/>
            <a:tailEnd/>
          </a:ln>
        </p:spPr>
        <p:txBody>
          <a:bodyPr>
            <a:spAutoFit/>
          </a:bodyPr>
          <a:lstStyle/>
          <a:p>
            <a:pPr marL="342900" lvl="1" indent="-342900">
              <a:lnSpc>
                <a:spcPct val="150000"/>
              </a:lnSpc>
              <a:buFont typeface="Arial" panose="020B0604020202020204" pitchFamily="34" charset="0"/>
              <a:buChar char="•"/>
              <a:defRPr/>
            </a:pPr>
            <a:r>
              <a:rPr lang="fr-FR" b="1" dirty="0">
                <a:solidFill>
                  <a:prstClr val="black"/>
                </a:solidFill>
                <a:latin typeface="Calibri"/>
                <a:cs typeface="Tahoma" pitchFamily="34" charset="0"/>
              </a:rPr>
              <a:t>Seule étude </a:t>
            </a:r>
            <a:r>
              <a:rPr lang="fr-FR" dirty="0">
                <a:solidFill>
                  <a:prstClr val="black"/>
                </a:solidFill>
                <a:latin typeface="Calibri"/>
                <a:cs typeface="Tahoma" pitchFamily="34" charset="0"/>
              </a:rPr>
              <a:t>possible pour mesurer </a:t>
            </a:r>
            <a:r>
              <a:rPr lang="fr-FR" b="1" dirty="0">
                <a:solidFill>
                  <a:prstClr val="black"/>
                </a:solidFill>
                <a:latin typeface="Calibri"/>
                <a:cs typeface="Tahoma" pitchFamily="34" charset="0"/>
              </a:rPr>
              <a:t>l’incidence et la survie</a:t>
            </a:r>
          </a:p>
          <a:p>
            <a:pPr marL="342900" lvl="1" indent="-342900">
              <a:lnSpc>
                <a:spcPct val="150000"/>
              </a:lnSpc>
              <a:buFont typeface="Arial" panose="020B0604020202020204" pitchFamily="34" charset="0"/>
              <a:buChar char="•"/>
              <a:defRPr/>
            </a:pPr>
            <a:r>
              <a:rPr lang="fr-FR" b="1" dirty="0">
                <a:latin typeface="+mn-lt"/>
                <a:cs typeface="Tahoma" pitchFamily="34" charset="0"/>
              </a:rPr>
              <a:t>Meilleure niveau de preuve +++ des études observationnelles </a:t>
            </a:r>
          </a:p>
          <a:p>
            <a:pPr>
              <a:lnSpc>
                <a:spcPct val="90000"/>
              </a:lnSpc>
              <a:spcBef>
                <a:spcPct val="30000"/>
              </a:spcBef>
              <a:buClr>
                <a:schemeClr val="accent1"/>
              </a:buClr>
              <a:tabLst>
                <a:tab pos="444500" algn="l"/>
              </a:tabLst>
              <a:defRPr/>
            </a:pPr>
            <a:r>
              <a:rPr lang="fr-FR" dirty="0">
                <a:latin typeface="+mn-lt"/>
                <a:cs typeface="Tahoma" pitchFamily="34" charset="0"/>
              </a:rPr>
              <a:t>	HAS : </a:t>
            </a:r>
            <a:r>
              <a:rPr lang="fr-FR" b="1" dirty="0">
                <a:latin typeface="+mn-lt"/>
                <a:cs typeface="Tahoma" pitchFamily="34" charset="0"/>
              </a:rPr>
              <a:t>Niveau de preuve 2</a:t>
            </a:r>
            <a:r>
              <a:rPr lang="fr-FR" dirty="0">
                <a:latin typeface="+mn-lt"/>
                <a:cs typeface="Tahoma" pitchFamily="34" charset="0"/>
              </a:rPr>
              <a:t>  (vs cas-témoin niveau 3)</a:t>
            </a:r>
          </a:p>
          <a:p>
            <a:pPr>
              <a:lnSpc>
                <a:spcPct val="90000"/>
              </a:lnSpc>
              <a:spcBef>
                <a:spcPct val="30000"/>
              </a:spcBef>
              <a:buClr>
                <a:schemeClr val="accent1"/>
              </a:buClr>
              <a:tabLst>
                <a:tab pos="444500" algn="l"/>
              </a:tabLst>
              <a:defRPr/>
            </a:pPr>
            <a:r>
              <a:rPr lang="fr-FR" dirty="0">
                <a:latin typeface="+mn-lt"/>
                <a:cs typeface="Tahoma" pitchFamily="34" charset="0"/>
              </a:rPr>
              <a:t>	Respecte </a:t>
            </a:r>
            <a:r>
              <a:rPr lang="fr-FR" b="1" dirty="0">
                <a:latin typeface="+mn-lt"/>
                <a:cs typeface="Tahoma" pitchFamily="34" charset="0"/>
              </a:rPr>
              <a:t>séquence chronologique (FDR précède le CJ)</a:t>
            </a:r>
          </a:p>
          <a:p>
            <a:pPr>
              <a:lnSpc>
                <a:spcPct val="90000"/>
              </a:lnSpc>
              <a:spcBef>
                <a:spcPct val="30000"/>
              </a:spcBef>
              <a:buClr>
                <a:schemeClr val="accent1"/>
              </a:buClr>
              <a:tabLst>
                <a:tab pos="444500" algn="l"/>
              </a:tabLst>
              <a:defRPr/>
            </a:pPr>
            <a:r>
              <a:rPr lang="fr-FR" dirty="0">
                <a:latin typeface="+mn-lt"/>
                <a:cs typeface="Tahoma" pitchFamily="34" charset="0"/>
              </a:rPr>
              <a:t> 	Permet </a:t>
            </a:r>
            <a:r>
              <a:rPr lang="fr-FR" b="1" dirty="0">
                <a:latin typeface="+mn-lt"/>
                <a:cs typeface="Tahoma" pitchFamily="34" charset="0"/>
              </a:rPr>
              <a:t>mesure précise de l’exposition au FDR</a:t>
            </a:r>
            <a:endParaRPr lang="fr-FR" dirty="0">
              <a:latin typeface="+mn-lt"/>
              <a:cs typeface="Tahoma" pitchFamily="34" charset="0"/>
            </a:endParaRPr>
          </a:p>
          <a:p>
            <a:pPr>
              <a:lnSpc>
                <a:spcPct val="90000"/>
              </a:lnSpc>
              <a:spcBef>
                <a:spcPct val="30000"/>
              </a:spcBef>
              <a:buClr>
                <a:schemeClr val="accent1"/>
              </a:buClr>
              <a:tabLst>
                <a:tab pos="444500" algn="l"/>
              </a:tabLst>
              <a:defRPr/>
            </a:pPr>
            <a:r>
              <a:rPr lang="fr-FR" dirty="0">
                <a:latin typeface="+mn-lt"/>
                <a:cs typeface="Tahoma" pitchFamily="34" charset="0"/>
              </a:rPr>
              <a:t>	Permet </a:t>
            </a:r>
            <a:r>
              <a:rPr lang="fr-FR" b="1" dirty="0">
                <a:latin typeface="+mn-lt"/>
                <a:cs typeface="Tahoma" pitchFamily="34" charset="0"/>
              </a:rPr>
              <a:t>mesure du risque relatif </a:t>
            </a:r>
          </a:p>
          <a:p>
            <a:pPr>
              <a:lnSpc>
                <a:spcPct val="90000"/>
              </a:lnSpc>
              <a:spcBef>
                <a:spcPct val="30000"/>
              </a:spcBef>
              <a:buClr>
                <a:schemeClr val="accent1"/>
              </a:buClr>
              <a:tabLst>
                <a:tab pos="444500" algn="l"/>
              </a:tabLst>
              <a:defRPr/>
            </a:pPr>
            <a:r>
              <a:rPr lang="fr-FR" dirty="0">
                <a:latin typeface="+mn-lt"/>
                <a:cs typeface="Tahoma" pitchFamily="34" charset="0"/>
              </a:rPr>
              <a:t>	</a:t>
            </a:r>
            <a:r>
              <a:rPr lang="fr-FR" b="1" dirty="0">
                <a:latin typeface="+mn-lt"/>
                <a:cs typeface="Tahoma" pitchFamily="34" charset="0"/>
              </a:rPr>
              <a:t>Évite de nombreux biais </a:t>
            </a:r>
          </a:p>
          <a:p>
            <a:pPr>
              <a:lnSpc>
                <a:spcPct val="90000"/>
              </a:lnSpc>
              <a:spcBef>
                <a:spcPct val="30000"/>
              </a:spcBef>
              <a:buClr>
                <a:schemeClr val="accent1"/>
              </a:buClr>
              <a:tabLst>
                <a:tab pos="444500" algn="l"/>
              </a:tabLst>
              <a:defRPr/>
            </a:pPr>
            <a:r>
              <a:rPr lang="fr-FR" dirty="0">
                <a:latin typeface="+mn-lt"/>
                <a:cs typeface="Tahoma" pitchFamily="34" charset="0"/>
              </a:rPr>
              <a:t>	- </a:t>
            </a:r>
            <a:r>
              <a:rPr lang="fr-FR" strike="sngStrike" dirty="0">
                <a:latin typeface="+mn-lt"/>
                <a:cs typeface="Tahoma" pitchFamily="34" charset="0"/>
              </a:rPr>
              <a:t>biais de mémoire</a:t>
            </a:r>
          </a:p>
          <a:p>
            <a:pPr>
              <a:lnSpc>
                <a:spcPct val="90000"/>
              </a:lnSpc>
              <a:spcBef>
                <a:spcPct val="30000"/>
              </a:spcBef>
              <a:buClr>
                <a:schemeClr val="accent1"/>
              </a:buClr>
              <a:tabLst>
                <a:tab pos="444500" algn="l"/>
              </a:tabLst>
              <a:defRPr/>
            </a:pPr>
            <a:r>
              <a:rPr lang="fr-FR" dirty="0">
                <a:latin typeface="+mn-lt"/>
                <a:cs typeface="Tahoma" pitchFamily="34" charset="0"/>
              </a:rPr>
              <a:t>	- </a:t>
            </a:r>
            <a:r>
              <a:rPr lang="fr-FR" strike="sngStrike" dirty="0">
                <a:latin typeface="+mn-lt"/>
                <a:cs typeface="Tahoma" pitchFamily="34" charset="0"/>
              </a:rPr>
              <a:t>biais de sélection différentiel initial entre exposés et non-</a:t>
            </a:r>
            <a:r>
              <a:rPr lang="fr-FR" strike="sngStrike" dirty="0" err="1">
                <a:latin typeface="+mn-lt"/>
                <a:cs typeface="Tahoma" pitchFamily="34" charset="0"/>
              </a:rPr>
              <a:t>exp</a:t>
            </a:r>
            <a:endParaRPr lang="fr-FR" strike="sngStrike" dirty="0">
              <a:latin typeface="+mn-lt"/>
              <a:cs typeface="Tahoma" pitchFamily="34" charset="0"/>
            </a:endParaRPr>
          </a:p>
        </p:txBody>
      </p:sp>
      <p:pic>
        <p:nvPicPr>
          <p:cNvPr id="103428"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01014"/>
            <a:ext cx="1130154" cy="11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3"/>
          <p:cNvSpPr>
            <a:spLocks noGrp="1"/>
          </p:cNvSpPr>
          <p:nvPr>
            <p:ph type="sldNum" sz="quarter" idx="12"/>
          </p:nvPr>
        </p:nvSpPr>
        <p:spPr>
          <a:xfrm>
            <a:off x="8178800" y="6356350"/>
            <a:ext cx="508000" cy="365125"/>
          </a:xfrm>
        </p:spPr>
        <p:txBody>
          <a:bodyPr/>
          <a:lstStyle/>
          <a:p>
            <a:pPr>
              <a:defRPr/>
            </a:pPr>
            <a:fld id="{5B83D243-C88B-4248-BC22-037D82126A6D}" type="slidenum">
              <a:rPr lang="fr-FR" altLang="fr-FR" sz="1200"/>
              <a:pPr>
                <a:defRPr/>
              </a:pPr>
              <a:t>51</a:t>
            </a:fld>
            <a:endParaRPr lang="fr-FR" altLang="fr-FR" sz="1200" dirty="0"/>
          </a:p>
        </p:txBody>
      </p:sp>
      <p:pic>
        <p:nvPicPr>
          <p:cNvPr id="3" name="Son enregistré">
            <a:hlinkClick r:id="" action="ppaction://media"/>
            <a:extLst>
              <a:ext uri="{FF2B5EF4-FFF2-40B4-BE49-F238E27FC236}">
                <a16:creationId xmlns:a16="http://schemas.microsoft.com/office/drawing/2014/main" id="{C993930F-6E99-459A-9EE7-882B67FAFF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513184" y="136525"/>
            <a:ext cx="7772400" cy="1143000"/>
          </a:xfrm>
        </p:spPr>
        <p:txBody>
          <a:bodyPr rtlCol="0">
            <a:normAutofit fontScale="90000"/>
          </a:bodyPr>
          <a:lstStyle/>
          <a:p>
            <a:pPr eaLnBrk="1" fontAlgn="auto" hangingPunct="1">
              <a:spcAft>
                <a:spcPts val="0"/>
              </a:spcAft>
              <a:defRPr/>
            </a:pPr>
            <a:r>
              <a:rPr lang="fr-FR" sz="3200" b="1" dirty="0">
                <a:latin typeface="+mn-lt"/>
                <a:cs typeface="Calibri" pitchFamily="34" charset="0"/>
              </a:rPr>
              <a:t/>
            </a:r>
            <a:br>
              <a:rPr lang="fr-FR" sz="3200" b="1" dirty="0">
                <a:latin typeface="+mn-lt"/>
                <a:cs typeface="Calibri" pitchFamily="34" charset="0"/>
              </a:rPr>
            </a:br>
            <a:r>
              <a:rPr lang="fr-FR" sz="3200" b="1" dirty="0">
                <a:latin typeface="+mn-lt"/>
                <a:cs typeface="Calibri" pitchFamily="34" charset="0"/>
              </a:rPr>
              <a:t>Etude de cohorte </a:t>
            </a:r>
            <a:br>
              <a:rPr lang="fr-FR" sz="3200" b="1" dirty="0">
                <a:latin typeface="+mn-lt"/>
                <a:cs typeface="Calibri" pitchFamily="34" charset="0"/>
              </a:rPr>
            </a:br>
            <a:r>
              <a:rPr lang="fr-FR" sz="3200" b="1" dirty="0">
                <a:latin typeface="+mn-lt"/>
                <a:cs typeface="Calibri" pitchFamily="34" charset="0"/>
              </a:rPr>
              <a:t>Limites et points clefs à vérifier</a:t>
            </a:r>
          </a:p>
        </p:txBody>
      </p:sp>
      <p:sp>
        <p:nvSpPr>
          <p:cNvPr id="74758" name="Rectangle 9"/>
          <p:cNvSpPr>
            <a:spLocks noChangeArrowheads="1"/>
          </p:cNvSpPr>
          <p:nvPr/>
        </p:nvSpPr>
        <p:spPr bwMode="auto">
          <a:xfrm>
            <a:off x="607219" y="1831639"/>
            <a:ext cx="7920038" cy="4191917"/>
          </a:xfrm>
          <a:prstGeom prst="rect">
            <a:avLst/>
          </a:prstGeom>
          <a:solidFill>
            <a:schemeClr val="bg1"/>
          </a:solidFill>
          <a:ln w="9525">
            <a:noFill/>
            <a:miter lim="800000"/>
            <a:headEnd/>
            <a:tailEnd/>
          </a:ln>
        </p:spPr>
        <p:txBody>
          <a:bodyPr>
            <a:spAutoFit/>
          </a:bodyPr>
          <a:lstStyle/>
          <a:p>
            <a:pPr>
              <a:lnSpc>
                <a:spcPct val="90000"/>
              </a:lnSpc>
              <a:spcBef>
                <a:spcPts val="36"/>
              </a:spcBef>
              <a:buClr>
                <a:schemeClr val="tx2"/>
              </a:buClr>
              <a:tabLst>
                <a:tab pos="533400" algn="l"/>
              </a:tabLst>
              <a:defRPr/>
            </a:pPr>
            <a:r>
              <a:rPr lang="fr-FR" b="1" dirty="0">
                <a:latin typeface="+mn-lt"/>
                <a:cs typeface="Calibri" pitchFamily="34" charset="0"/>
              </a:rPr>
              <a:t>Cohorte prospective </a:t>
            </a:r>
          </a:p>
          <a:p>
            <a:pPr marL="342900" indent="-342900">
              <a:lnSpc>
                <a:spcPct val="90000"/>
              </a:lnSpc>
              <a:spcBef>
                <a:spcPts val="36"/>
              </a:spcBef>
              <a:buClr>
                <a:schemeClr val="tx2"/>
              </a:buClr>
              <a:buFont typeface="Arial" charset="0"/>
              <a:buChar char="•"/>
              <a:tabLst>
                <a:tab pos="533400" algn="l"/>
              </a:tabLst>
              <a:defRPr/>
            </a:pPr>
            <a:r>
              <a:rPr lang="fr-FR" dirty="0">
                <a:latin typeface="+mn-lt"/>
                <a:cs typeface="Tahoma" pitchFamily="34" charset="0"/>
              </a:rPr>
              <a:t>Longue et coûteuse (durée et nombre de sujets)</a:t>
            </a:r>
          </a:p>
          <a:p>
            <a:pPr lvl="0">
              <a:lnSpc>
                <a:spcPct val="90000"/>
              </a:lnSpc>
              <a:spcBef>
                <a:spcPts val="36"/>
              </a:spcBef>
              <a:buClr>
                <a:srgbClr val="1F497D"/>
              </a:buClr>
              <a:tabLst>
                <a:tab pos="533400" algn="l"/>
              </a:tabLst>
              <a:defRPr/>
            </a:pPr>
            <a:r>
              <a:rPr lang="fr-FR" dirty="0">
                <a:latin typeface="+mn-lt"/>
                <a:cs typeface="Tahoma" pitchFamily="34" charset="0"/>
              </a:rPr>
              <a:t>=&gt; Très difficile (voire impossible) </a:t>
            </a:r>
          </a:p>
          <a:p>
            <a:pPr marL="908050" lvl="1" indent="-284163">
              <a:lnSpc>
                <a:spcPct val="90000"/>
              </a:lnSpc>
              <a:spcBef>
                <a:spcPts val="36"/>
              </a:spcBef>
              <a:buClr>
                <a:srgbClr val="1F497D"/>
              </a:buClr>
              <a:tabLst>
                <a:tab pos="450850" algn="l"/>
              </a:tabLst>
              <a:defRPr/>
            </a:pPr>
            <a:r>
              <a:rPr lang="fr-FR" dirty="0">
                <a:latin typeface="+mn-lt"/>
                <a:cs typeface="Tahoma" pitchFamily="34" charset="0"/>
              </a:rPr>
              <a:t>- pour maladies rares =(nombre de sujets ++)</a:t>
            </a:r>
          </a:p>
          <a:p>
            <a:pPr marL="966787" lvl="1" indent="-342900">
              <a:lnSpc>
                <a:spcPct val="90000"/>
              </a:lnSpc>
              <a:spcBef>
                <a:spcPts val="36"/>
              </a:spcBef>
              <a:buClr>
                <a:srgbClr val="1F497D"/>
              </a:buClr>
              <a:buFontTx/>
              <a:buChar char="-"/>
              <a:tabLst>
                <a:tab pos="450850" algn="l"/>
              </a:tabLst>
              <a:defRPr/>
            </a:pPr>
            <a:r>
              <a:rPr lang="fr-FR" dirty="0">
                <a:latin typeface="+mn-lt"/>
                <a:cs typeface="Tahoma" pitchFamily="34" charset="0"/>
              </a:rPr>
              <a:t>si long temps d’exposition nécessaire</a:t>
            </a:r>
          </a:p>
          <a:p>
            <a:pPr marL="966787" lvl="1" indent="-342900">
              <a:lnSpc>
                <a:spcPct val="90000"/>
              </a:lnSpc>
              <a:spcBef>
                <a:spcPts val="36"/>
              </a:spcBef>
              <a:buClr>
                <a:srgbClr val="1F497D"/>
              </a:buClr>
              <a:buFontTx/>
              <a:buChar char="-"/>
              <a:tabLst>
                <a:tab pos="450850" algn="l"/>
              </a:tabLst>
              <a:defRPr/>
            </a:pPr>
            <a:endParaRPr lang="fr-FR" dirty="0">
              <a:latin typeface="+mn-lt"/>
              <a:cs typeface="Tahoma" pitchFamily="34" charset="0"/>
            </a:endParaRPr>
          </a:p>
          <a:p>
            <a:pPr marL="342900" indent="-342900">
              <a:lnSpc>
                <a:spcPct val="90000"/>
              </a:lnSpc>
              <a:spcBef>
                <a:spcPts val="36"/>
              </a:spcBef>
              <a:buClr>
                <a:schemeClr val="tx2"/>
              </a:buClr>
              <a:buFont typeface="Arial" charset="0"/>
              <a:buChar char="•"/>
              <a:tabLst>
                <a:tab pos="533400" algn="l"/>
              </a:tabLst>
              <a:defRPr/>
            </a:pPr>
            <a:r>
              <a:rPr lang="fr-FR" dirty="0">
                <a:latin typeface="+mn-lt"/>
                <a:cs typeface="Tahoma" pitchFamily="34" charset="0"/>
              </a:rPr>
              <a:t>Difficulté du suivi de la cohorte =&gt; Principal point à vérifier +++  perdus de vue (attention biais de suivi/ d’attrition)</a:t>
            </a:r>
          </a:p>
          <a:p>
            <a:pPr marL="342900" indent="-342900">
              <a:lnSpc>
                <a:spcPct val="90000"/>
              </a:lnSpc>
              <a:spcBef>
                <a:spcPts val="36"/>
              </a:spcBef>
              <a:buClr>
                <a:schemeClr val="tx2"/>
              </a:buClr>
              <a:buFont typeface="Arial" charset="0"/>
              <a:buChar char="•"/>
              <a:tabLst>
                <a:tab pos="533400" algn="l"/>
              </a:tabLst>
              <a:defRPr/>
            </a:pPr>
            <a:endParaRPr lang="fr-FR" dirty="0">
              <a:latin typeface="+mn-lt"/>
              <a:cs typeface="Tahoma" pitchFamily="34" charset="0"/>
            </a:endParaRPr>
          </a:p>
          <a:p>
            <a:pPr marL="342900" indent="-342900">
              <a:lnSpc>
                <a:spcPct val="90000"/>
              </a:lnSpc>
              <a:spcBef>
                <a:spcPts val="36"/>
              </a:spcBef>
              <a:buClr>
                <a:schemeClr val="tx2"/>
              </a:buClr>
              <a:buFont typeface="Arial" charset="0"/>
              <a:buChar char="•"/>
              <a:tabLst>
                <a:tab pos="533400" algn="l"/>
              </a:tabLst>
              <a:defRPr/>
            </a:pPr>
            <a:r>
              <a:rPr lang="fr-FR" dirty="0">
                <a:latin typeface="+mn-lt"/>
                <a:cs typeface="Tahoma" pitchFamily="34" charset="0"/>
              </a:rPr>
              <a:t>Vérifier la prise en compte facteurs de confusion dans l’analyse multivariée (comme dans toute étude observationnelle)</a:t>
            </a:r>
          </a:p>
          <a:p>
            <a:pPr>
              <a:lnSpc>
                <a:spcPct val="90000"/>
              </a:lnSpc>
              <a:spcBef>
                <a:spcPts val="36"/>
              </a:spcBef>
              <a:buClr>
                <a:schemeClr val="tx2"/>
              </a:buClr>
              <a:defRPr/>
            </a:pPr>
            <a:endParaRPr lang="fr-FR" sz="800" dirty="0">
              <a:latin typeface="+mn-lt"/>
              <a:cs typeface="Calibri" pitchFamily="34" charset="0"/>
            </a:endParaRPr>
          </a:p>
        </p:txBody>
      </p:sp>
      <p:pic>
        <p:nvPicPr>
          <p:cNvPr id="105476" name="Image 1"/>
          <p:cNvPicPr>
            <a:picLocks noChangeAspect="1"/>
          </p:cNvPicPr>
          <p:nvPr/>
        </p:nvPicPr>
        <p:blipFill>
          <a:blip r:embed="rId5">
            <a:extLst>
              <a:ext uri="{28A0092B-C50C-407E-A947-70E740481C1C}">
                <a14:useLocalDpi xmlns:a14="http://schemas.microsoft.com/office/drawing/2010/main" val="0"/>
              </a:ext>
            </a:extLst>
          </a:blip>
          <a:srcRect l="50000"/>
          <a:stretch>
            <a:fillRect/>
          </a:stretch>
        </p:blipFill>
        <p:spPr bwMode="auto">
          <a:xfrm>
            <a:off x="116756" y="20092"/>
            <a:ext cx="1358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52</a:t>
            </a:fld>
            <a:endParaRPr lang="fr-FR" altLang="fr-FR" dirty="0"/>
          </a:p>
        </p:txBody>
      </p:sp>
      <p:pic>
        <p:nvPicPr>
          <p:cNvPr id="3" name="Son enregistré">
            <a:hlinkClick r:id="" action="ppaction://media"/>
            <a:extLst>
              <a:ext uri="{FF2B5EF4-FFF2-40B4-BE49-F238E27FC236}">
                <a16:creationId xmlns:a16="http://schemas.microsoft.com/office/drawing/2014/main" id="{4164905B-0243-4CDE-B090-079ADFE206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Espace réservé du contenu 2"/>
          <p:cNvSpPr>
            <a:spLocks noGrp="1"/>
          </p:cNvSpPr>
          <p:nvPr>
            <p:ph idx="1"/>
          </p:nvPr>
        </p:nvSpPr>
        <p:spPr bwMode="auto">
          <a:xfrm>
            <a:off x="35496" y="836712"/>
            <a:ext cx="9125508" cy="5400600"/>
          </a:xfrm>
          <a:solidFill>
            <a:schemeClr val="bg1"/>
          </a:solidFill>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ü"/>
            </a:pPr>
            <a:r>
              <a:rPr lang="fr-FR" altLang="fr-FR" sz="2400" dirty="0"/>
              <a:t>Etude </a:t>
            </a:r>
            <a:r>
              <a:rPr lang="fr-FR" altLang="fr-FR" sz="2400" b="1" dirty="0">
                <a:solidFill>
                  <a:srgbClr val="FF0000"/>
                </a:solidFill>
              </a:rPr>
              <a:t>observationnelle étiologique analytique longitudinale</a:t>
            </a:r>
          </a:p>
          <a:p>
            <a:pPr eaLnBrk="1" hangingPunct="1">
              <a:buFont typeface="Wingdings" panose="05000000000000000000" pitchFamily="2" charset="2"/>
              <a:buChar char="ü"/>
            </a:pPr>
            <a:r>
              <a:rPr lang="fr-FR" altLang="fr-FR" sz="2400" dirty="0"/>
              <a:t>A l’inclusion : Population </a:t>
            </a:r>
            <a:r>
              <a:rPr lang="fr-FR" altLang="fr-FR" sz="2400" b="1" dirty="0">
                <a:solidFill>
                  <a:srgbClr val="FF0000"/>
                </a:solidFill>
              </a:rPr>
              <a:t>indemne</a:t>
            </a:r>
            <a:r>
              <a:rPr lang="fr-FR" altLang="fr-FR" sz="2400" dirty="0"/>
              <a:t> du CJ étudié</a:t>
            </a:r>
          </a:p>
          <a:p>
            <a:pPr eaLnBrk="1" hangingPunct="1">
              <a:buFont typeface="Wingdings" panose="05000000000000000000" pitchFamily="2" charset="2"/>
              <a:buChar char="ü"/>
            </a:pPr>
            <a:r>
              <a:rPr lang="fr-FR" altLang="fr-FR" sz="2400" b="1" dirty="0">
                <a:solidFill>
                  <a:srgbClr val="FF0000"/>
                </a:solidFill>
              </a:rPr>
              <a:t>Perdus de vue </a:t>
            </a:r>
            <a:r>
              <a:rPr lang="fr-FR" altLang="fr-FR" sz="2400" dirty="0">
                <a:sym typeface="Wingdings" panose="05000000000000000000" pitchFamily="2" charset="2"/>
              </a:rPr>
              <a:t> risque biais de sélection et ↘ puissance statistique</a:t>
            </a:r>
          </a:p>
          <a:p>
            <a:pPr eaLnBrk="1" hangingPunct="1">
              <a:buFont typeface="Wingdings" panose="05000000000000000000" pitchFamily="2" charset="2"/>
              <a:buChar char="ü"/>
            </a:pPr>
            <a:r>
              <a:rPr lang="fr-FR" altLang="fr-FR" sz="2400" dirty="0">
                <a:sym typeface="Wingdings" panose="05000000000000000000" pitchFamily="2" charset="2"/>
              </a:rPr>
              <a:t>Biais de </a:t>
            </a:r>
            <a:r>
              <a:rPr lang="fr-FR" altLang="fr-FR" sz="2400" b="1" dirty="0">
                <a:solidFill>
                  <a:srgbClr val="FF0000"/>
                </a:solidFill>
                <a:sym typeface="Wingdings" panose="05000000000000000000" pitchFamily="2" charset="2"/>
              </a:rPr>
              <a:t>mesure</a:t>
            </a:r>
            <a:r>
              <a:rPr lang="fr-FR" altLang="fr-FR" sz="2400" dirty="0">
                <a:sym typeface="Wingdings" panose="05000000000000000000" pitchFamily="2" charset="2"/>
              </a:rPr>
              <a:t> possible si CJ subjectif et pas d’insu sur exposition</a:t>
            </a:r>
          </a:p>
          <a:p>
            <a:pPr eaLnBrk="1" hangingPunct="1">
              <a:buFont typeface="Wingdings" panose="05000000000000000000" pitchFamily="2" charset="2"/>
              <a:buChar char="ü"/>
            </a:pPr>
            <a:r>
              <a:rPr lang="fr-FR" altLang="fr-FR" sz="2400" dirty="0">
                <a:sym typeface="Wingdings" panose="05000000000000000000" pitchFamily="2" charset="2"/>
              </a:rPr>
              <a:t>Mesure </a:t>
            </a:r>
            <a:r>
              <a:rPr lang="fr-FR" altLang="fr-FR" sz="2400" b="1" dirty="0">
                <a:solidFill>
                  <a:srgbClr val="FF0000"/>
                </a:solidFill>
                <a:sym typeface="Wingdings" panose="05000000000000000000" pitchFamily="2" charset="2"/>
              </a:rPr>
              <a:t>force d’association </a:t>
            </a:r>
            <a:r>
              <a:rPr lang="fr-FR" altLang="fr-FR" sz="2400" dirty="0">
                <a:sym typeface="Wingdings" panose="05000000000000000000" pitchFamily="2" charset="2"/>
              </a:rPr>
              <a:t>: RR </a:t>
            </a:r>
            <a:r>
              <a:rPr lang="fr-FR" sz="2400" dirty="0">
                <a:solidFill>
                  <a:schemeClr val="dk1"/>
                </a:solidFill>
              </a:rPr>
              <a:t>(ou </a:t>
            </a:r>
            <a:r>
              <a:rPr lang="el-GR" sz="2400" dirty="0">
                <a:solidFill>
                  <a:schemeClr val="dk1"/>
                </a:solidFill>
              </a:rPr>
              <a:t>β</a:t>
            </a:r>
            <a:r>
              <a:rPr lang="fr-FR" sz="2400" dirty="0">
                <a:solidFill>
                  <a:schemeClr val="dk1"/>
                </a:solidFill>
              </a:rPr>
              <a:t> ou OR ou HR)</a:t>
            </a:r>
            <a:endParaRPr lang="fr-FR" altLang="fr-FR" sz="2400" dirty="0">
              <a:sym typeface="Wingdings" panose="05000000000000000000" pitchFamily="2" charset="2"/>
            </a:endParaRPr>
          </a:p>
          <a:p>
            <a:pPr eaLnBrk="1" hangingPunct="1">
              <a:buFont typeface="Wingdings" panose="05000000000000000000" pitchFamily="2" charset="2"/>
              <a:buChar char="ü"/>
            </a:pPr>
            <a:r>
              <a:rPr lang="fr-FR" altLang="fr-FR" sz="2400" dirty="0">
                <a:sym typeface="Wingdings" panose="05000000000000000000" pitchFamily="2" charset="2"/>
              </a:rPr>
              <a:t>Exposition à plusieurs niveaux : notion de </a:t>
            </a:r>
            <a:r>
              <a:rPr lang="fr-FR" altLang="fr-FR" sz="2400" b="1" dirty="0" smtClean="0">
                <a:solidFill>
                  <a:srgbClr val="FF0000"/>
                </a:solidFill>
                <a:sym typeface="Wingdings" panose="05000000000000000000" pitchFamily="2" charset="2"/>
              </a:rPr>
              <a:t>relation dose effet / test de tendance</a:t>
            </a:r>
            <a:endParaRPr lang="fr-FR" altLang="fr-FR" sz="2400" b="1" dirty="0">
              <a:solidFill>
                <a:srgbClr val="FF0000"/>
              </a:solidFill>
              <a:sym typeface="Wingdings" panose="05000000000000000000" pitchFamily="2" charset="2"/>
            </a:endParaRPr>
          </a:p>
          <a:p>
            <a:pPr eaLnBrk="1" hangingPunct="1">
              <a:buFont typeface="Wingdings" panose="05000000000000000000" pitchFamily="2" charset="2"/>
              <a:buChar char="ü"/>
            </a:pPr>
            <a:r>
              <a:rPr lang="fr-FR" altLang="fr-FR" sz="2400" dirty="0">
                <a:sym typeface="Wingdings" panose="05000000000000000000" pitchFamily="2" charset="2"/>
              </a:rPr>
              <a:t>Facteurs de confusion pris en compte par l’analyse </a:t>
            </a:r>
            <a:r>
              <a:rPr lang="fr-FR" altLang="fr-FR" sz="2400" b="1" dirty="0">
                <a:solidFill>
                  <a:srgbClr val="FF0000"/>
                </a:solidFill>
                <a:sym typeface="Wingdings" panose="05000000000000000000" pitchFamily="2" charset="2"/>
              </a:rPr>
              <a:t>multivariée</a:t>
            </a:r>
          </a:p>
          <a:p>
            <a:pPr eaLnBrk="1" hangingPunct="1">
              <a:buFont typeface="Wingdings" panose="05000000000000000000" pitchFamily="2" charset="2"/>
              <a:buChar char="ü"/>
            </a:pPr>
            <a:r>
              <a:rPr lang="fr-FR" altLang="fr-FR" sz="2400" b="1" dirty="0">
                <a:solidFill>
                  <a:srgbClr val="FF0000"/>
                </a:solidFill>
                <a:sym typeface="Wingdings" panose="05000000000000000000" pitchFamily="2" charset="2"/>
              </a:rPr>
              <a:t>Critères de Hill </a:t>
            </a:r>
            <a:r>
              <a:rPr lang="fr-FR" altLang="fr-FR" sz="2400" dirty="0">
                <a:sym typeface="Wingdings" panose="05000000000000000000" pitchFamily="2" charset="2"/>
              </a:rPr>
              <a:t>pour présomption de causalité +++ :</a:t>
            </a:r>
          </a:p>
          <a:p>
            <a:pPr indent="0" algn="just">
              <a:buNone/>
              <a:defRPr/>
            </a:pPr>
            <a:r>
              <a:rPr lang="fr-FR" sz="1800" dirty="0">
                <a:cs typeface="Times New Roman" pitchFamily="18" charset="0"/>
              </a:rPr>
              <a:t>- Force de l’association 			- Cohérence externe</a:t>
            </a:r>
            <a:endParaRPr lang="fr-FR" sz="1800" dirty="0"/>
          </a:p>
          <a:p>
            <a:pPr indent="0" algn="just">
              <a:buNone/>
              <a:defRPr/>
            </a:pPr>
            <a:r>
              <a:rPr lang="fr-FR" sz="1800" dirty="0">
                <a:cs typeface="Times New Roman" pitchFamily="18" charset="0"/>
              </a:rPr>
              <a:t>- Relation “dose-effet” (p tendance)		- Plausibilité biologique </a:t>
            </a:r>
            <a:endParaRPr lang="fr-FR" sz="1800" dirty="0"/>
          </a:p>
          <a:p>
            <a:pPr indent="0" algn="just">
              <a:buNone/>
              <a:defRPr/>
            </a:pPr>
            <a:r>
              <a:rPr lang="fr-FR" sz="1800" dirty="0">
                <a:cs typeface="Times New Roman" pitchFamily="18" charset="0"/>
                <a:sym typeface="Wingdings 3" pitchFamily="18" charset="2"/>
              </a:rPr>
              <a:t>-  </a:t>
            </a:r>
            <a:r>
              <a:rPr lang="fr-FR" sz="1800" dirty="0">
                <a:cs typeface="Times New Roman" pitchFamily="18" charset="0"/>
              </a:rPr>
              <a:t>incidence de maladie si exposition supprimée ou réduite</a:t>
            </a:r>
            <a:endParaRPr lang="fr-FR" altLang="fr-FR" sz="2400" dirty="0">
              <a:sym typeface="Wingdings" panose="05000000000000000000" pitchFamily="2" charset="2"/>
            </a:endParaRPr>
          </a:p>
          <a:p>
            <a:pPr eaLnBrk="1" hangingPunct="1">
              <a:buFont typeface="Wingdings" panose="05000000000000000000" pitchFamily="2" charset="2"/>
              <a:buChar char="ü"/>
            </a:pPr>
            <a:r>
              <a:rPr lang="fr-FR" altLang="fr-FR" sz="2400" dirty="0">
                <a:sym typeface="Wingdings" panose="05000000000000000000" pitchFamily="2" charset="2"/>
              </a:rPr>
              <a:t>Meilleur niveau de preuve que cas-témoins mais longues et couteuses (=&gt; parfois impossibles)</a:t>
            </a:r>
            <a:endParaRPr lang="fr-FR" altLang="fr-FR" sz="2000" dirty="0"/>
          </a:p>
        </p:txBody>
      </p:sp>
      <p:sp>
        <p:nvSpPr>
          <p:cNvPr id="111618" name="Titre 1"/>
          <p:cNvSpPr>
            <a:spLocks noGrp="1"/>
          </p:cNvSpPr>
          <p:nvPr>
            <p:ph type="title"/>
          </p:nvPr>
        </p:nvSpPr>
        <p:spPr>
          <a:xfrm>
            <a:off x="339030" y="-171400"/>
            <a:ext cx="8553450" cy="1143000"/>
          </a:xfrm>
        </p:spPr>
        <p:txBody>
          <a:bodyPr/>
          <a:lstStyle/>
          <a:p>
            <a:pPr eaLnBrk="1" hangingPunct="1"/>
            <a:r>
              <a:rPr lang="fr-FR" altLang="fr-FR" sz="3600" dirty="0"/>
              <a:t>A retenir </a:t>
            </a:r>
            <a:r>
              <a:rPr lang="mr-IN" altLang="fr-FR" sz="3600" dirty="0">
                <a:ea typeface="Mangal"/>
              </a:rPr>
              <a:t>–</a:t>
            </a:r>
            <a:r>
              <a:rPr lang="fr-FR" altLang="fr-FR" sz="3600" dirty="0"/>
              <a:t> études de cohortes prospectives </a:t>
            </a:r>
          </a:p>
        </p:txBody>
      </p:sp>
      <p:sp>
        <p:nvSpPr>
          <p:cNvPr id="3" name="Espace réservé du numéro de diapositive 2"/>
          <p:cNvSpPr>
            <a:spLocks noGrp="1"/>
          </p:cNvSpPr>
          <p:nvPr>
            <p:ph type="sldNum" sz="quarter" idx="12"/>
          </p:nvPr>
        </p:nvSpPr>
        <p:spPr>
          <a:xfrm>
            <a:off x="8172400" y="6356350"/>
            <a:ext cx="514400" cy="365125"/>
          </a:xfrm>
        </p:spPr>
        <p:txBody>
          <a:bodyPr/>
          <a:lstStyle/>
          <a:p>
            <a:pPr>
              <a:defRPr/>
            </a:pPr>
            <a:fld id="{5B83D243-C88B-4248-BC22-037D82126A6D}" type="slidenum">
              <a:rPr lang="fr-FR" altLang="fr-FR" sz="1200" smtClean="0"/>
              <a:pPr>
                <a:defRPr/>
              </a:pPr>
              <a:t>53</a:t>
            </a:fld>
            <a:endParaRPr lang="fr-FR" altLang="fr-FR" sz="12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1188" y="1341438"/>
            <a:ext cx="8208962" cy="4001095"/>
          </a:xfrm>
          <a:prstGeom prst="rect">
            <a:avLst/>
          </a:prstGeom>
          <a:noFill/>
        </p:spPr>
        <p:txBody>
          <a:bodyPr>
            <a:spAutoFit/>
          </a:bodyPr>
          <a:lstStyle/>
          <a:p>
            <a:pPr>
              <a:defRPr/>
            </a:pPr>
            <a:r>
              <a:rPr lang="fr-FR" sz="5400" dirty="0">
                <a:latin typeface="+mn-lt"/>
              </a:rPr>
              <a:t>Merci de votre attention</a:t>
            </a:r>
          </a:p>
          <a:p>
            <a:pPr>
              <a:defRPr/>
            </a:pPr>
            <a:endParaRPr lang="fr-FR" sz="4800" b="1" dirty="0">
              <a:latin typeface="+mn-lt"/>
            </a:endParaRPr>
          </a:p>
          <a:p>
            <a:pPr>
              <a:defRPr/>
            </a:pPr>
            <a:r>
              <a:rPr lang="fr-FR" sz="4000" dirty="0">
                <a:latin typeface="+mn-lt"/>
              </a:rPr>
              <a:t>Pour toute question : </a:t>
            </a:r>
          </a:p>
          <a:p>
            <a:pPr lvl="0">
              <a:defRPr/>
            </a:pPr>
            <a:r>
              <a:rPr lang="fr-FR" sz="4000" dirty="0" smtClean="0">
                <a:solidFill>
                  <a:prstClr val="black"/>
                </a:solidFill>
                <a:latin typeface="Calibri"/>
                <a:hlinkClick r:id="rId2"/>
              </a:rPr>
              <a:t>Julie.haesebaert@univ-lyon1.fr </a:t>
            </a:r>
            <a:endParaRPr lang="fr-FR" sz="4000" dirty="0">
              <a:solidFill>
                <a:prstClr val="black"/>
              </a:solidFill>
              <a:latin typeface="Calibri"/>
              <a:hlinkClick r:id="rId2"/>
            </a:endParaRPr>
          </a:p>
          <a:p>
            <a:pPr>
              <a:defRPr/>
            </a:pPr>
            <a:endParaRPr lang="fr-FR" sz="7200" b="1" dirty="0">
              <a:latin typeface="+mn-lt"/>
            </a:endParaRPr>
          </a:p>
        </p:txBody>
      </p:sp>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54</a:t>
            </a:fld>
            <a:endParaRPr lang="fr-FR" altLang="fr-F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re 1"/>
          <p:cNvSpPr>
            <a:spLocks noGrp="1"/>
          </p:cNvSpPr>
          <p:nvPr>
            <p:ph type="ctrTitle"/>
          </p:nvPr>
        </p:nvSpPr>
        <p:spPr/>
        <p:txBody>
          <a:bodyPr/>
          <a:lstStyle/>
          <a:p>
            <a:pPr eaLnBrk="1" hangingPunct="1"/>
            <a:r>
              <a:rPr lang="fr-FR" altLang="fr-FR" dirty="0"/>
              <a:t>Pour vous entrainer à lire des tableaux de résultats</a:t>
            </a:r>
            <a:br>
              <a:rPr lang="fr-FR" altLang="fr-FR" dirty="0"/>
            </a:br>
            <a:r>
              <a:rPr lang="fr-FR" altLang="fr-FR" dirty="0"/>
              <a:t>Exemple de cohorte prospective</a:t>
            </a:r>
          </a:p>
        </p:txBody>
      </p:sp>
      <p:sp>
        <p:nvSpPr>
          <p:cNvPr id="3" name="Sous-titre 2"/>
          <p:cNvSpPr>
            <a:spLocks noGrp="1"/>
          </p:cNvSpPr>
          <p:nvPr>
            <p:ph type="subTitle" idx="1"/>
          </p:nvPr>
        </p:nvSpPr>
        <p:spPr/>
        <p:txBody>
          <a:bodyPr/>
          <a:lstStyle/>
          <a:p>
            <a:pPr eaLnBrk="1" fontAlgn="auto" hangingPunct="1">
              <a:spcAft>
                <a:spcPts val="0"/>
              </a:spcAft>
              <a:defRPr/>
            </a:pPr>
            <a:endParaRPr lang="fr-FR" dirty="0"/>
          </a:p>
        </p:txBody>
      </p:sp>
      <p:sp>
        <p:nvSpPr>
          <p:cNvPr id="4" name="Espace réservé du numéro de diapositive 3"/>
          <p:cNvSpPr>
            <a:spLocks noGrp="1"/>
          </p:cNvSpPr>
          <p:nvPr>
            <p:ph type="sldNum" sz="quarter" idx="12"/>
          </p:nvPr>
        </p:nvSpPr>
        <p:spPr/>
        <p:txBody>
          <a:bodyPr/>
          <a:lstStyle/>
          <a:p>
            <a:pPr>
              <a:defRPr/>
            </a:pPr>
            <a:fld id="{975A4691-91CB-4B49-808E-F43C79B1E7A5}" type="slidenum">
              <a:rPr lang="fr-FR" altLang="fr-FR" smtClean="0"/>
              <a:pPr>
                <a:defRPr/>
              </a:pPr>
              <a:t>55</a:t>
            </a:fld>
            <a:endParaRPr lang="fr-FR" altLang="fr-F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1"/>
          <p:cNvSpPr>
            <a:spLocks noGrp="1"/>
          </p:cNvSpPr>
          <p:nvPr>
            <p:ph type="title"/>
          </p:nvPr>
        </p:nvSpPr>
        <p:spPr>
          <a:xfrm>
            <a:off x="539750" y="115888"/>
            <a:ext cx="8229600" cy="1143000"/>
          </a:xfrm>
          <a:ln>
            <a:solidFill>
              <a:schemeClr val="accent6">
                <a:lumMod val="75000"/>
              </a:schemeClr>
            </a:solidFill>
          </a:ln>
        </p:spPr>
        <p:txBody>
          <a:bodyPr rtlCol="0">
            <a:normAutofit/>
          </a:bodyPr>
          <a:lstStyle/>
          <a:p>
            <a:pPr eaLnBrk="1" fontAlgn="auto" hangingPunct="1">
              <a:spcAft>
                <a:spcPts val="0"/>
              </a:spcAft>
              <a:defRPr/>
            </a:pPr>
            <a:r>
              <a:rPr lang="fr-FR" altLang="fr-FR" sz="2400" b="1" dirty="0"/>
              <a:t>Consommation de noix, maïs et pop-corn </a:t>
            </a:r>
            <a:br>
              <a:rPr lang="fr-FR" altLang="fr-FR" sz="2400" b="1" dirty="0"/>
            </a:br>
            <a:r>
              <a:rPr lang="fr-FR" altLang="fr-FR" sz="2400" b="1" dirty="0"/>
              <a:t>et diverticulose intestinale : cohorte prospective</a:t>
            </a:r>
            <a:endParaRPr lang="fr-FR" altLang="fr-FR" sz="2400" dirty="0"/>
          </a:p>
        </p:txBody>
      </p:sp>
      <p:sp>
        <p:nvSpPr>
          <p:cNvPr id="113667" name="Espace réservé du contenu 2"/>
          <p:cNvSpPr>
            <a:spLocks noGrp="1"/>
          </p:cNvSpPr>
          <p:nvPr>
            <p:ph idx="1"/>
          </p:nvPr>
        </p:nvSpPr>
        <p:spPr bwMode="auto">
          <a:xfrm>
            <a:off x="255588" y="1252538"/>
            <a:ext cx="8796337" cy="3262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r>
              <a:rPr lang="fr-FR" altLang="fr-FR" sz="1800" b="1" dirty="0"/>
              <a:t>Contexte</a:t>
            </a:r>
            <a:r>
              <a:rPr lang="fr-FR" altLang="fr-FR" sz="1800" dirty="0"/>
              <a:t> Il est fréquemment conseillé aux patients atteints de diverticulose d’éviter de manger des noix, du maïs, du pop corn, et des graines afin de réduire le risque de complications telles que diverticulite et hémorragies </a:t>
            </a:r>
            <a:r>
              <a:rPr lang="fr-FR" altLang="fr-FR" sz="1800" dirty="0" err="1"/>
              <a:t>diverticulaires</a:t>
            </a:r>
            <a:r>
              <a:rPr lang="fr-FR" altLang="fr-FR" sz="1800" dirty="0"/>
              <a:t>. Mais peu de preuves permettent de soutenir cette recommandation. </a:t>
            </a:r>
          </a:p>
          <a:p>
            <a:pPr algn="just" eaLnBrk="1" hangingPunct="1"/>
            <a:r>
              <a:rPr lang="fr-FR" altLang="fr-FR" sz="1800" b="1" dirty="0"/>
              <a:t>Objectif</a:t>
            </a:r>
            <a:r>
              <a:rPr lang="fr-FR" altLang="fr-FR" sz="1800" dirty="0"/>
              <a:t> Déterminer si consommation de noix, maïs, pop-corn, est associée à diverticulite et hémorragies </a:t>
            </a:r>
            <a:r>
              <a:rPr lang="fr-FR" altLang="fr-FR" sz="1800" dirty="0" err="1"/>
              <a:t>diverticulaires</a:t>
            </a:r>
            <a:r>
              <a:rPr lang="fr-FR" altLang="fr-FR" sz="1800" dirty="0"/>
              <a:t>. </a:t>
            </a:r>
          </a:p>
          <a:p>
            <a:pPr algn="just" eaLnBrk="1" hangingPunct="1"/>
            <a:r>
              <a:rPr lang="fr-FR" altLang="fr-FR" sz="1800" b="1" dirty="0"/>
              <a:t>Conception</a:t>
            </a:r>
            <a:r>
              <a:rPr lang="fr-FR" altLang="fr-FR" sz="1800" dirty="0"/>
              <a:t> </a:t>
            </a:r>
            <a:r>
              <a:rPr lang="fr-FR" altLang="fr-FR" sz="1800" b="1" dirty="0"/>
              <a:t>et schéma</a:t>
            </a:r>
            <a:r>
              <a:rPr lang="fr-FR" altLang="fr-FR" sz="1800" dirty="0"/>
              <a:t> </a:t>
            </a:r>
            <a:r>
              <a:rPr lang="fr-FR" altLang="fr-FR" sz="1800" b="1" dirty="0"/>
              <a:t>d’étude</a:t>
            </a:r>
            <a:r>
              <a:rPr lang="fr-FR" altLang="fr-FR" sz="1800" dirty="0"/>
              <a:t> : Cohorte d’hommes professionnels de santé (Health Professional </a:t>
            </a:r>
            <a:r>
              <a:rPr lang="fr-FR" altLang="fr-FR" sz="1800" dirty="0" err="1"/>
              <a:t>Study</a:t>
            </a:r>
            <a:r>
              <a:rPr lang="fr-FR" altLang="fr-FR" sz="1800" dirty="0"/>
              <a:t>) aux USA menée prospectivement de 1986 à 2004 par questionnaires auto-administrés comprenant des renseignements médicaux (bisannuel) et diététiques (tous les 4 ans). Les patients récemment diagnostiqués comme ayant une diverticulose ou une diverticulite recevaient des questionnaires supplémentaires. </a:t>
            </a:r>
          </a:p>
          <a:p>
            <a:pPr algn="just" eaLnBrk="1" hangingPunct="1"/>
            <a:r>
              <a:rPr lang="fr-FR" altLang="fr-FR" sz="1800" b="1" dirty="0"/>
              <a:t>Participants</a:t>
            </a:r>
            <a:r>
              <a:rPr lang="fr-FR" altLang="fr-FR" sz="1800" dirty="0"/>
              <a:t> L’étude a inclus 47 228 hommes, âgés 40 à 75 ans, qui, à l’origine, étaient exempts de diverticulose ou de ses complications, cancer, et maladies intestinales inflammatoires. </a:t>
            </a:r>
          </a:p>
          <a:p>
            <a:pPr algn="just" eaLnBrk="1" hangingPunct="1"/>
            <a:r>
              <a:rPr lang="fr-FR" altLang="fr-FR" sz="1800" b="1" dirty="0"/>
              <a:t>Mesures des principaux résultats : </a:t>
            </a:r>
            <a:r>
              <a:rPr lang="fr-FR" altLang="fr-FR" sz="1800" dirty="0"/>
              <a:t>Incidence de </a:t>
            </a:r>
            <a:r>
              <a:rPr lang="fr-FR" altLang="fr-FR" sz="1800" dirty="0" err="1"/>
              <a:t>diverticulites</a:t>
            </a:r>
            <a:r>
              <a:rPr lang="fr-FR" altLang="fr-FR" sz="1800" dirty="0"/>
              <a:t> et d’hémorragies </a:t>
            </a:r>
            <a:r>
              <a:rPr lang="fr-FR" altLang="fr-FR" sz="1800" dirty="0" err="1"/>
              <a:t>diverticulaires</a:t>
            </a:r>
            <a:r>
              <a:rPr lang="fr-FR" altLang="fr-FR" sz="1800" dirty="0"/>
              <a:t>. </a:t>
            </a:r>
          </a:p>
          <a:p>
            <a:pPr algn="just" eaLnBrk="1" hangingPunct="1"/>
            <a:endParaRPr lang="fr-FR" altLang="fr-FR" sz="1800" dirty="0"/>
          </a:p>
        </p:txBody>
      </p:sp>
      <p:sp>
        <p:nvSpPr>
          <p:cNvPr id="3" name="Espace réservé du numéro de diapositive 2"/>
          <p:cNvSpPr>
            <a:spLocks noGrp="1"/>
          </p:cNvSpPr>
          <p:nvPr>
            <p:ph type="sldNum" sz="quarter" idx="12"/>
          </p:nvPr>
        </p:nvSpPr>
        <p:spPr/>
        <p:txBody>
          <a:bodyPr/>
          <a:lstStyle/>
          <a:p>
            <a:pPr>
              <a:defRPr/>
            </a:pPr>
            <a:fld id="{5B83D243-C88B-4248-BC22-037D82126A6D}" type="slidenum">
              <a:rPr lang="fr-FR" altLang="fr-FR" smtClean="0"/>
              <a:pPr>
                <a:defRPr/>
              </a:pPr>
              <a:t>56</a:t>
            </a:fld>
            <a:endParaRPr lang="fr-FR" altLang="fr-F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re 1"/>
          <p:cNvSpPr>
            <a:spLocks noGrp="1"/>
          </p:cNvSpPr>
          <p:nvPr>
            <p:ph type="title"/>
          </p:nvPr>
        </p:nvSpPr>
        <p:spPr/>
        <p:txBody>
          <a:bodyPr/>
          <a:lstStyle/>
          <a:p>
            <a:pPr eaLnBrk="1" hangingPunct="1"/>
            <a:r>
              <a:rPr lang="fr-FR" altLang="fr-FR" sz="3200"/>
              <a:t>Caractéristiques des participants</a:t>
            </a:r>
          </a:p>
        </p:txBody>
      </p:sp>
      <p:pic>
        <p:nvPicPr>
          <p:cNvPr id="114691"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rcRect l="2890" t="17030" r="4138" b="10197"/>
          <a:stretch>
            <a:fillRect/>
          </a:stretch>
        </p:blipFill>
        <p:spPr bwMode="auto">
          <a:xfrm>
            <a:off x="65088" y="1130300"/>
            <a:ext cx="9031287" cy="489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p:cNvSpPr>
            <a:spLocks noGrp="1"/>
          </p:cNvSpPr>
          <p:nvPr>
            <p:ph type="sldNum" sz="quarter" idx="12"/>
          </p:nvPr>
        </p:nvSpPr>
        <p:spPr/>
        <p:txBody>
          <a:bodyPr/>
          <a:lstStyle/>
          <a:p>
            <a:pPr>
              <a:defRPr/>
            </a:pPr>
            <a:fld id="{5B83D243-C88B-4248-BC22-037D82126A6D}" type="slidenum">
              <a:rPr lang="fr-FR" altLang="fr-FR" smtClean="0"/>
              <a:pPr>
                <a:defRPr/>
              </a:pPr>
              <a:t>57</a:t>
            </a:fld>
            <a:endParaRPr lang="fr-FR" altLang="fr-FR"/>
          </a:p>
        </p:txBody>
      </p:sp>
      <p:sp>
        <p:nvSpPr>
          <p:cNvPr id="5" name="Rectangle 4">
            <a:extLst>
              <a:ext uri="{FF2B5EF4-FFF2-40B4-BE49-F238E27FC236}">
                <a16:creationId xmlns:a16="http://schemas.microsoft.com/office/drawing/2014/main" id="{DCF5FC41-AE54-4D39-B749-8B761AE67DA7}"/>
              </a:ext>
            </a:extLst>
          </p:cNvPr>
          <p:cNvSpPr/>
          <p:nvPr/>
        </p:nvSpPr>
        <p:spPr>
          <a:xfrm>
            <a:off x="2987825" y="1951569"/>
            <a:ext cx="1944216" cy="32056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AA831C16-1B1F-4D22-9773-4BA7109ED65A}"/>
              </a:ext>
            </a:extLst>
          </p:cNvPr>
          <p:cNvSpPr/>
          <p:nvPr/>
        </p:nvSpPr>
        <p:spPr>
          <a:xfrm>
            <a:off x="5060052" y="1928262"/>
            <a:ext cx="1944216" cy="32056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A503F72-2DE8-4BE0-BB95-8D5C8E971447}"/>
              </a:ext>
            </a:extLst>
          </p:cNvPr>
          <p:cNvSpPr/>
          <p:nvPr/>
        </p:nvSpPr>
        <p:spPr>
          <a:xfrm>
            <a:off x="7164288" y="1916832"/>
            <a:ext cx="1944216" cy="32056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age 1"/>
          <p:cNvPicPr>
            <a:picLocks noChangeAspect="1"/>
          </p:cNvPicPr>
          <p:nvPr/>
        </p:nvPicPr>
        <p:blipFill>
          <a:blip r:embed="rId3">
            <a:extLst>
              <a:ext uri="{28A0092B-C50C-407E-A947-70E740481C1C}">
                <a14:useLocalDpi xmlns:a14="http://schemas.microsoft.com/office/drawing/2010/main" val="0"/>
              </a:ext>
            </a:extLst>
          </a:blip>
          <a:srcRect l="9077" t="16563" r="7230" b="6854"/>
          <a:stretch>
            <a:fillRect/>
          </a:stretch>
        </p:blipFill>
        <p:spPr bwMode="auto">
          <a:xfrm>
            <a:off x="0" y="981075"/>
            <a:ext cx="9144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699791" y="1227817"/>
            <a:ext cx="5328591" cy="617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1252712" y="5307754"/>
            <a:ext cx="950506" cy="1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8089368" y="1278931"/>
            <a:ext cx="950506" cy="414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flipH="1">
            <a:off x="8158353" y="1278931"/>
            <a:ext cx="1136114" cy="461665"/>
          </a:xfrm>
          <a:prstGeom prst="rect">
            <a:avLst/>
          </a:prstGeom>
          <a:noFill/>
        </p:spPr>
        <p:txBody>
          <a:bodyPr wrap="square" rtlCol="0">
            <a:spAutoFit/>
          </a:bodyPr>
          <a:lstStyle/>
          <a:p>
            <a:pPr algn="ctr"/>
            <a:r>
              <a:rPr lang="fr-FR" sz="1200" b="1" dirty="0">
                <a:latin typeface="+mj-lt"/>
              </a:rPr>
              <a:t>P </a:t>
            </a:r>
          </a:p>
          <a:p>
            <a:pPr algn="ctr"/>
            <a:r>
              <a:rPr lang="fr-FR" sz="1200" b="1" dirty="0">
                <a:latin typeface="+mj-lt"/>
              </a:rPr>
              <a:t>tendance</a:t>
            </a:r>
          </a:p>
        </p:txBody>
      </p:sp>
      <p:sp>
        <p:nvSpPr>
          <p:cNvPr id="6" name="Espace réservé du numéro de diapositive 5"/>
          <p:cNvSpPr>
            <a:spLocks noGrp="1"/>
          </p:cNvSpPr>
          <p:nvPr>
            <p:ph type="sldNum" sz="quarter" idx="12"/>
          </p:nvPr>
        </p:nvSpPr>
        <p:spPr/>
        <p:txBody>
          <a:bodyPr/>
          <a:lstStyle/>
          <a:p>
            <a:pPr>
              <a:defRPr/>
            </a:pPr>
            <a:fld id="{CBAA5B79-964A-4FBC-ABBD-1DB548FEBF53}" type="slidenum">
              <a:rPr lang="fr-FR" altLang="fr-FR" smtClean="0"/>
              <a:pPr>
                <a:defRPr/>
              </a:pPr>
              <a:t>58</a:t>
            </a:fld>
            <a:endParaRPr lang="fr-FR" altLang="fr-F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age 1"/>
          <p:cNvPicPr>
            <a:picLocks noChangeAspect="1"/>
          </p:cNvPicPr>
          <p:nvPr/>
        </p:nvPicPr>
        <p:blipFill>
          <a:blip r:embed="rId3">
            <a:extLst>
              <a:ext uri="{28A0092B-C50C-407E-A947-70E740481C1C}">
                <a14:useLocalDpi xmlns:a14="http://schemas.microsoft.com/office/drawing/2010/main" val="0"/>
              </a:ext>
            </a:extLst>
          </a:blip>
          <a:srcRect l="9077" t="16563" r="7230" b="6854"/>
          <a:stretch>
            <a:fillRect/>
          </a:stretch>
        </p:blipFill>
        <p:spPr bwMode="auto">
          <a:xfrm>
            <a:off x="0" y="981075"/>
            <a:ext cx="9144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7503" y="1772816"/>
            <a:ext cx="7920879" cy="1008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699792" y="1852916"/>
            <a:ext cx="1143745" cy="86409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252712" y="5307754"/>
            <a:ext cx="950506" cy="1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flipH="1">
            <a:off x="8201895" y="1278931"/>
            <a:ext cx="878143" cy="461665"/>
          </a:xfrm>
          <a:prstGeom prst="rect">
            <a:avLst/>
          </a:prstGeom>
          <a:solidFill>
            <a:schemeClr val="bg1"/>
          </a:solidFill>
        </p:spPr>
        <p:txBody>
          <a:bodyPr wrap="square" rtlCol="0">
            <a:spAutoFit/>
          </a:bodyPr>
          <a:lstStyle/>
          <a:p>
            <a:pPr algn="ctr"/>
            <a:r>
              <a:rPr lang="fr-FR" sz="1200" b="1" dirty="0">
                <a:latin typeface="+mj-lt"/>
              </a:rPr>
              <a:t>P </a:t>
            </a:r>
          </a:p>
          <a:p>
            <a:pPr algn="ctr"/>
            <a:r>
              <a:rPr lang="fr-FR" sz="1200" b="1" dirty="0">
                <a:latin typeface="+mj-lt"/>
              </a:rPr>
              <a:t>tendance</a:t>
            </a:r>
          </a:p>
        </p:txBody>
      </p:sp>
      <p:sp>
        <p:nvSpPr>
          <p:cNvPr id="3" name="Espace réservé du numéro de diapositive 2"/>
          <p:cNvSpPr>
            <a:spLocks noGrp="1"/>
          </p:cNvSpPr>
          <p:nvPr>
            <p:ph type="sldNum" sz="quarter" idx="12"/>
          </p:nvPr>
        </p:nvSpPr>
        <p:spPr/>
        <p:txBody>
          <a:bodyPr/>
          <a:lstStyle/>
          <a:p>
            <a:pPr>
              <a:defRPr/>
            </a:pPr>
            <a:fld id="{CBAA5B79-964A-4FBC-ABBD-1DB548FEBF53}" type="slidenum">
              <a:rPr lang="fr-FR" altLang="fr-FR" smtClean="0"/>
              <a:pPr>
                <a:defRPr/>
              </a:pPr>
              <a:t>59</a:t>
            </a:fld>
            <a:endParaRPr lang="fr-FR" altLang="fr-FR"/>
          </a:p>
        </p:txBody>
      </p:sp>
    </p:spTree>
    <p:extLst>
      <p:ext uri="{BB962C8B-B14F-4D97-AF65-F5344CB8AC3E}">
        <p14:creationId xmlns:p14="http://schemas.microsoft.com/office/powerpoint/2010/main" val="1341970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t="10608" r="44080"/>
          <a:stretch>
            <a:fillRect/>
          </a:stretch>
        </p:blipFill>
        <p:spPr bwMode="auto">
          <a:xfrm>
            <a:off x="1000125" y="428625"/>
            <a:ext cx="36433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1"/>
          <p:cNvSpPr txBox="1">
            <a:spLocks noChangeArrowheads="1"/>
          </p:cNvSpPr>
          <p:nvPr/>
        </p:nvSpPr>
        <p:spPr bwMode="auto">
          <a:xfrm>
            <a:off x="900113" y="404813"/>
            <a:ext cx="3889375" cy="830262"/>
          </a:xfrm>
          <a:prstGeom prst="rect">
            <a:avLst/>
          </a:prstGeom>
          <a:solidFill>
            <a:srgbClr val="FF0000"/>
          </a:solidFill>
          <a:ln w="9525">
            <a:solidFill>
              <a:schemeClr val="bg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fr-FR" sz="2400">
                <a:solidFill>
                  <a:schemeClr val="bg1"/>
                </a:solidFill>
              </a:rPr>
              <a:t>Evolution du taux de MSN entre 1975 et 1991 en France</a:t>
            </a:r>
          </a:p>
        </p:txBody>
      </p:sp>
      <p:sp>
        <p:nvSpPr>
          <p:cNvPr id="22532" name="TextBox 2"/>
          <p:cNvSpPr txBox="1">
            <a:spLocks noChangeArrowheads="1"/>
          </p:cNvSpPr>
          <p:nvPr/>
        </p:nvSpPr>
        <p:spPr bwMode="auto">
          <a:xfrm>
            <a:off x="5040313" y="442913"/>
            <a:ext cx="3995737" cy="830997"/>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fr-FR" sz="2400" b="1" dirty="0"/>
              <a:t>La mort </a:t>
            </a:r>
            <a:r>
              <a:rPr lang="en-US" altLang="fr-FR" sz="2400" b="1" dirty="0" err="1"/>
              <a:t>subite</a:t>
            </a:r>
            <a:r>
              <a:rPr lang="en-US" altLang="fr-FR" sz="2400" b="1" dirty="0"/>
              <a:t> du </a:t>
            </a:r>
            <a:r>
              <a:rPr lang="en-US" altLang="fr-FR" sz="2400" b="1" dirty="0" err="1"/>
              <a:t>nourrisson</a:t>
            </a:r>
            <a:r>
              <a:rPr lang="en-US" altLang="fr-FR" sz="2400" b="1" dirty="0"/>
              <a:t> (MSN)</a:t>
            </a:r>
          </a:p>
        </p:txBody>
      </p:sp>
      <p:sp>
        <p:nvSpPr>
          <p:cNvPr id="4" name="Espace réservé du numéro de diapositive 3"/>
          <p:cNvSpPr>
            <a:spLocks noGrp="1"/>
          </p:cNvSpPr>
          <p:nvPr>
            <p:ph type="sldNum" sz="quarter" idx="12"/>
          </p:nvPr>
        </p:nvSpPr>
        <p:spPr/>
        <p:txBody>
          <a:bodyPr/>
          <a:lstStyle/>
          <a:p>
            <a:pPr>
              <a:defRPr/>
            </a:pPr>
            <a:fld id="{975A4691-91CB-4B49-808E-F43C79B1E7A5}" type="slidenum">
              <a:rPr lang="fr-FR" altLang="fr-FR" smtClean="0"/>
              <a:pPr>
                <a:defRPr/>
              </a:pPr>
              <a:t>6</a:t>
            </a:fld>
            <a:endParaRPr lang="fr-FR" altLang="fr-FR" dirty="0"/>
          </a:p>
        </p:txBody>
      </p:sp>
      <p:pic>
        <p:nvPicPr>
          <p:cNvPr id="3" name="Son enregistré">
            <a:hlinkClick r:id="" action="ppaction://media"/>
            <a:extLst>
              <a:ext uri="{FF2B5EF4-FFF2-40B4-BE49-F238E27FC236}">
                <a16:creationId xmlns:a16="http://schemas.microsoft.com/office/drawing/2014/main" id="{D4C32438-1C56-45D7-884D-3F5A06E440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5580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age 1"/>
          <p:cNvPicPr>
            <a:picLocks noChangeAspect="1"/>
          </p:cNvPicPr>
          <p:nvPr/>
        </p:nvPicPr>
        <p:blipFill>
          <a:blip r:embed="rId3">
            <a:extLst>
              <a:ext uri="{28A0092B-C50C-407E-A947-70E740481C1C}">
                <a14:useLocalDpi xmlns:a14="http://schemas.microsoft.com/office/drawing/2010/main" val="0"/>
              </a:ext>
            </a:extLst>
          </a:blip>
          <a:srcRect l="9077" t="16563" r="7230" b="6854"/>
          <a:stretch>
            <a:fillRect/>
          </a:stretch>
        </p:blipFill>
        <p:spPr bwMode="auto">
          <a:xfrm>
            <a:off x="0" y="980728"/>
            <a:ext cx="9144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7503" y="3774526"/>
            <a:ext cx="7920879" cy="1008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59902" y="4278582"/>
            <a:ext cx="1935834" cy="4401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4022370" y="3861048"/>
            <a:ext cx="3948520" cy="86409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252712" y="5307754"/>
            <a:ext cx="950506" cy="1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flipH="1">
            <a:off x="8201895" y="1278931"/>
            <a:ext cx="878143" cy="461665"/>
          </a:xfrm>
          <a:prstGeom prst="rect">
            <a:avLst/>
          </a:prstGeom>
          <a:solidFill>
            <a:schemeClr val="bg1"/>
          </a:solidFill>
        </p:spPr>
        <p:txBody>
          <a:bodyPr wrap="square" rtlCol="0">
            <a:spAutoFit/>
          </a:bodyPr>
          <a:lstStyle/>
          <a:p>
            <a:pPr algn="ctr"/>
            <a:r>
              <a:rPr lang="fr-FR" sz="1200" b="1" dirty="0">
                <a:latin typeface="+mj-lt"/>
              </a:rPr>
              <a:t>P </a:t>
            </a:r>
          </a:p>
          <a:p>
            <a:pPr algn="ctr"/>
            <a:r>
              <a:rPr lang="fr-FR" sz="1200" b="1" dirty="0">
                <a:latin typeface="+mj-lt"/>
              </a:rPr>
              <a:t>tendance</a:t>
            </a:r>
          </a:p>
        </p:txBody>
      </p:sp>
      <p:sp>
        <p:nvSpPr>
          <p:cNvPr id="3" name="Espace réservé du numéro de diapositive 2"/>
          <p:cNvSpPr>
            <a:spLocks noGrp="1"/>
          </p:cNvSpPr>
          <p:nvPr>
            <p:ph type="sldNum" sz="quarter" idx="12"/>
          </p:nvPr>
        </p:nvSpPr>
        <p:spPr/>
        <p:txBody>
          <a:bodyPr/>
          <a:lstStyle/>
          <a:p>
            <a:pPr>
              <a:defRPr/>
            </a:pPr>
            <a:fld id="{CBAA5B79-964A-4FBC-ABBD-1DB548FEBF53}" type="slidenum">
              <a:rPr lang="fr-FR" altLang="fr-FR" smtClean="0"/>
              <a:pPr>
                <a:defRPr/>
              </a:pPr>
              <a:t>60</a:t>
            </a:fld>
            <a:endParaRPr lang="fr-FR" altLang="fr-FR"/>
          </a:p>
        </p:txBody>
      </p:sp>
    </p:spTree>
    <p:extLst>
      <p:ext uri="{BB962C8B-B14F-4D97-AF65-F5344CB8AC3E}">
        <p14:creationId xmlns:p14="http://schemas.microsoft.com/office/powerpoint/2010/main" val="543213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age 1"/>
          <p:cNvPicPr>
            <a:picLocks noChangeAspect="1"/>
          </p:cNvPicPr>
          <p:nvPr/>
        </p:nvPicPr>
        <p:blipFill>
          <a:blip r:embed="rId3">
            <a:extLst>
              <a:ext uri="{28A0092B-C50C-407E-A947-70E740481C1C}">
                <a14:useLocalDpi xmlns:a14="http://schemas.microsoft.com/office/drawing/2010/main" val="0"/>
              </a:ext>
            </a:extLst>
          </a:blip>
          <a:srcRect l="9077" t="16563" r="7230" b="6854"/>
          <a:stretch>
            <a:fillRect/>
          </a:stretch>
        </p:blipFill>
        <p:spPr bwMode="auto">
          <a:xfrm>
            <a:off x="0" y="980728"/>
            <a:ext cx="9144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7502" y="3774526"/>
            <a:ext cx="8892000" cy="1008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44916" y="4494576"/>
            <a:ext cx="8712000" cy="22586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252712" y="5307754"/>
            <a:ext cx="950506" cy="1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flipH="1">
            <a:off x="8201895" y="1278931"/>
            <a:ext cx="878143" cy="461665"/>
          </a:xfrm>
          <a:prstGeom prst="rect">
            <a:avLst/>
          </a:prstGeom>
          <a:solidFill>
            <a:schemeClr val="bg1"/>
          </a:solidFill>
        </p:spPr>
        <p:txBody>
          <a:bodyPr wrap="square" rtlCol="0">
            <a:spAutoFit/>
          </a:bodyPr>
          <a:lstStyle/>
          <a:p>
            <a:pPr algn="ctr"/>
            <a:r>
              <a:rPr lang="fr-FR" sz="1200" b="1" dirty="0">
                <a:latin typeface="+mj-lt"/>
              </a:rPr>
              <a:t>P </a:t>
            </a:r>
          </a:p>
          <a:p>
            <a:pPr algn="ctr"/>
            <a:r>
              <a:rPr lang="fr-FR" sz="1200" b="1" dirty="0">
                <a:latin typeface="+mj-lt"/>
              </a:rPr>
              <a:t>tendance</a:t>
            </a:r>
          </a:p>
        </p:txBody>
      </p:sp>
      <p:sp>
        <p:nvSpPr>
          <p:cNvPr id="3" name="Espace réservé du numéro de diapositive 2"/>
          <p:cNvSpPr>
            <a:spLocks noGrp="1"/>
          </p:cNvSpPr>
          <p:nvPr>
            <p:ph type="sldNum" sz="quarter" idx="12"/>
          </p:nvPr>
        </p:nvSpPr>
        <p:spPr/>
        <p:txBody>
          <a:bodyPr/>
          <a:lstStyle/>
          <a:p>
            <a:pPr>
              <a:defRPr/>
            </a:pPr>
            <a:fld id="{CBAA5B79-964A-4FBC-ABBD-1DB548FEBF53}" type="slidenum">
              <a:rPr lang="fr-FR" altLang="fr-FR" smtClean="0"/>
              <a:pPr>
                <a:defRPr/>
              </a:pPr>
              <a:t>61</a:t>
            </a:fld>
            <a:endParaRPr lang="fr-FR" altLang="fr-FR"/>
          </a:p>
        </p:txBody>
      </p:sp>
    </p:spTree>
    <p:extLst>
      <p:ext uri="{BB962C8B-B14F-4D97-AF65-F5344CB8AC3E}">
        <p14:creationId xmlns:p14="http://schemas.microsoft.com/office/powerpoint/2010/main" val="2824169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age 1"/>
          <p:cNvPicPr>
            <a:picLocks noChangeAspect="1"/>
          </p:cNvPicPr>
          <p:nvPr/>
        </p:nvPicPr>
        <p:blipFill>
          <a:blip r:embed="rId3">
            <a:extLst>
              <a:ext uri="{28A0092B-C50C-407E-A947-70E740481C1C}">
                <a14:useLocalDpi xmlns:a14="http://schemas.microsoft.com/office/drawing/2010/main" val="0"/>
              </a:ext>
            </a:extLst>
          </a:blip>
          <a:srcRect l="9077" t="16563" r="7230" b="6854"/>
          <a:stretch>
            <a:fillRect/>
          </a:stretch>
        </p:blipFill>
        <p:spPr bwMode="auto">
          <a:xfrm>
            <a:off x="0" y="980728"/>
            <a:ext cx="9144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7502" y="3774526"/>
            <a:ext cx="8892000" cy="1008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44916" y="4494576"/>
            <a:ext cx="8712000" cy="22586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252712" y="5307754"/>
            <a:ext cx="950506" cy="1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flipH="1">
            <a:off x="8201895" y="1278931"/>
            <a:ext cx="878143" cy="461665"/>
          </a:xfrm>
          <a:prstGeom prst="rect">
            <a:avLst/>
          </a:prstGeom>
          <a:solidFill>
            <a:schemeClr val="bg1"/>
          </a:solidFill>
        </p:spPr>
        <p:txBody>
          <a:bodyPr wrap="square" rtlCol="0">
            <a:spAutoFit/>
          </a:bodyPr>
          <a:lstStyle/>
          <a:p>
            <a:pPr algn="ctr"/>
            <a:r>
              <a:rPr lang="fr-FR" sz="1200" b="1" dirty="0">
                <a:latin typeface="+mj-lt"/>
              </a:rPr>
              <a:t>P </a:t>
            </a:r>
          </a:p>
          <a:p>
            <a:pPr algn="ctr"/>
            <a:r>
              <a:rPr lang="fr-FR" sz="1200" b="1" dirty="0">
                <a:latin typeface="+mj-lt"/>
              </a:rPr>
              <a:t>tendance</a:t>
            </a:r>
          </a:p>
        </p:txBody>
      </p:sp>
      <p:sp>
        <p:nvSpPr>
          <p:cNvPr id="3" name="Espace réservé du numéro de diapositive 2"/>
          <p:cNvSpPr>
            <a:spLocks noGrp="1"/>
          </p:cNvSpPr>
          <p:nvPr>
            <p:ph type="sldNum" sz="quarter" idx="12"/>
          </p:nvPr>
        </p:nvSpPr>
        <p:spPr/>
        <p:txBody>
          <a:bodyPr/>
          <a:lstStyle/>
          <a:p>
            <a:pPr>
              <a:defRPr/>
            </a:pPr>
            <a:fld id="{CBAA5B79-964A-4FBC-ABBD-1DB548FEBF53}" type="slidenum">
              <a:rPr lang="fr-FR" altLang="fr-FR" smtClean="0"/>
              <a:pPr>
                <a:defRPr/>
              </a:pPr>
              <a:t>62</a:t>
            </a:fld>
            <a:endParaRPr lang="fr-FR" altLang="fr-FR"/>
          </a:p>
        </p:txBody>
      </p:sp>
    </p:spTree>
    <p:extLst>
      <p:ext uri="{BB962C8B-B14F-4D97-AF65-F5344CB8AC3E}">
        <p14:creationId xmlns:p14="http://schemas.microsoft.com/office/powerpoint/2010/main" val="2535193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t="-2228" r="43108" b="2"/>
          <a:stretch>
            <a:fillRect/>
          </a:stretch>
        </p:blipFill>
        <p:spPr bwMode="auto">
          <a:xfrm>
            <a:off x="685800" y="115888"/>
            <a:ext cx="4378325" cy="5889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ZoneTexte 1"/>
          <p:cNvSpPr txBox="1">
            <a:spLocks noChangeArrowheads="1"/>
          </p:cNvSpPr>
          <p:nvPr/>
        </p:nvSpPr>
        <p:spPr bwMode="auto">
          <a:xfrm>
            <a:off x="5508625" y="2276475"/>
            <a:ext cx="3384550" cy="1200329"/>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fr-FR" altLang="fr-FR" dirty="0"/>
              <a:t>1975 : </a:t>
            </a:r>
            <a:r>
              <a:rPr lang="fr-FR" altLang="fr-FR" dirty="0">
                <a:sym typeface="Wingdings 3" panose="05040102010807070707" pitchFamily="18" charset="2"/>
              </a:rPr>
              <a:t> MSN en F</a:t>
            </a:r>
            <a:r>
              <a:rPr lang="fr-FR" altLang="fr-FR" dirty="0"/>
              <a:t>rance </a:t>
            </a:r>
          </a:p>
          <a:p>
            <a:pPr eaLnBrk="1" hangingPunct="1"/>
            <a:r>
              <a:rPr lang="fr-FR" altLang="fr-FR" dirty="0"/>
              <a:t> alors que </a:t>
            </a:r>
            <a:r>
              <a:rPr lang="fr-FR" altLang="fr-FR" dirty="0">
                <a:sym typeface="Wingdings 3" panose="05040102010807070707" pitchFamily="18" charset="2"/>
              </a:rPr>
              <a:t> </a:t>
            </a:r>
            <a:r>
              <a:rPr lang="fr-FR" altLang="fr-FR" dirty="0"/>
              <a:t> autres types </a:t>
            </a:r>
          </a:p>
          <a:p>
            <a:pPr eaLnBrk="1" hangingPunct="1"/>
            <a:r>
              <a:rPr lang="fr-FR" altLang="fr-FR" dirty="0"/>
              <a:t>de mortalités infantiles</a:t>
            </a:r>
          </a:p>
        </p:txBody>
      </p:sp>
      <p:sp>
        <p:nvSpPr>
          <p:cNvPr id="23556" name="ZoneTexte 1"/>
          <p:cNvSpPr txBox="1">
            <a:spLocks noChangeArrowheads="1"/>
          </p:cNvSpPr>
          <p:nvPr/>
        </p:nvSpPr>
        <p:spPr bwMode="auto">
          <a:xfrm>
            <a:off x="3708400" y="2473325"/>
            <a:ext cx="1087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fr-FR" altLang="fr-FR" sz="1400">
                <a:latin typeface="Bodoni MT Condensed" panose="02070606080606020203" pitchFamily="18" charset="0"/>
              </a:rPr>
              <a:t>Mortalité infantile</a:t>
            </a:r>
          </a:p>
        </p:txBody>
      </p:sp>
      <p:sp>
        <p:nvSpPr>
          <p:cNvPr id="23557" name="ZoneTexte 4"/>
          <p:cNvSpPr txBox="1">
            <a:spLocks noChangeArrowheads="1"/>
          </p:cNvSpPr>
          <p:nvPr/>
        </p:nvSpPr>
        <p:spPr bwMode="auto">
          <a:xfrm>
            <a:off x="3851275" y="4086225"/>
            <a:ext cx="4032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fr-FR" altLang="fr-FR" sz="1400">
                <a:latin typeface="Bodoni MT Condensed" panose="02070606080606020203" pitchFamily="18" charset="0"/>
              </a:rPr>
              <a:t>MSN</a:t>
            </a:r>
          </a:p>
        </p:txBody>
      </p:sp>
      <p:sp>
        <p:nvSpPr>
          <p:cNvPr id="4" name="Espace réservé du numéro de diapositive 3"/>
          <p:cNvSpPr>
            <a:spLocks noGrp="1"/>
          </p:cNvSpPr>
          <p:nvPr>
            <p:ph type="sldNum" sz="quarter" idx="12"/>
          </p:nvPr>
        </p:nvSpPr>
        <p:spPr>
          <a:xfrm>
            <a:off x="8100392" y="6356350"/>
            <a:ext cx="586408" cy="365125"/>
          </a:xfrm>
        </p:spPr>
        <p:txBody>
          <a:bodyPr/>
          <a:lstStyle/>
          <a:p>
            <a:pPr>
              <a:defRPr/>
            </a:pPr>
            <a:fld id="{5B83D243-C88B-4248-BC22-037D82126A6D}" type="slidenum">
              <a:rPr lang="fr-FR" altLang="fr-FR" sz="1200" smtClean="0"/>
              <a:pPr>
                <a:defRPr/>
              </a:pPr>
              <a:t>7</a:t>
            </a:fld>
            <a:endParaRPr lang="fr-FR" altLang="fr-FR" sz="1200" dirty="0"/>
          </a:p>
        </p:txBody>
      </p:sp>
      <p:pic>
        <p:nvPicPr>
          <p:cNvPr id="3" name="Son enregistré">
            <a:hlinkClick r:id="" action="ppaction://media"/>
            <a:extLst>
              <a:ext uri="{FF2B5EF4-FFF2-40B4-BE49-F238E27FC236}">
                <a16:creationId xmlns:a16="http://schemas.microsoft.com/office/drawing/2014/main" id="{6D63F4A9-E0BF-42B9-B926-A265DFE24A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20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0" y="445936"/>
            <a:ext cx="8964488"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r>
              <a:rPr lang="en-US" altLang="fr-FR" sz="2000" dirty="0">
                <a:latin typeface="Calibri Light" panose="020F0302020204030204" pitchFamily="34" charset="0"/>
                <a:cs typeface="Calibri Light" panose="020F0302020204030204" pitchFamily="34" charset="0"/>
              </a:rPr>
              <a:t>Despite extensive research, </a:t>
            </a:r>
            <a:r>
              <a:rPr lang="en-US" altLang="fr-FR" sz="2000" b="1" dirty="0">
                <a:latin typeface="Calibri Light" panose="020F0302020204030204" pitchFamily="34" charset="0"/>
                <a:cs typeface="Calibri Light" panose="020F0302020204030204" pitchFamily="34" charset="0"/>
              </a:rPr>
              <a:t>sudden infant death syndrome </a:t>
            </a:r>
            <a:r>
              <a:rPr lang="en-US" altLang="fr-FR" sz="2000" dirty="0">
                <a:latin typeface="Calibri Light" panose="020F0302020204030204" pitchFamily="34" charset="0"/>
                <a:cs typeface="Calibri Light" panose="020F0302020204030204" pitchFamily="34" charset="0"/>
              </a:rPr>
              <a:t>(SIDS) remains a major determinant of infant mortality in developed countries. The apparent lack of progress in this disorder is due to the </a:t>
            </a:r>
            <a:r>
              <a:rPr lang="en-US" altLang="fr-FR" sz="2000" b="1" u="sng" dirty="0">
                <a:latin typeface="Calibri Light" panose="020F0302020204030204" pitchFamily="34" charset="0"/>
                <a:cs typeface="Calibri Light" panose="020F0302020204030204" pitchFamily="34" charset="0"/>
              </a:rPr>
              <a:t>failure to find </a:t>
            </a:r>
            <a:r>
              <a:rPr lang="en-US" altLang="fr-FR" sz="2000" u="sng" dirty="0">
                <a:latin typeface="Calibri Light" panose="020F0302020204030204" pitchFamily="34" charset="0"/>
                <a:cs typeface="Calibri Light" panose="020F0302020204030204" pitchFamily="34" charset="0"/>
              </a:rPr>
              <a:t>consistent strong associations that might be putative risk factors and that might readily be altered by public health measures</a:t>
            </a:r>
            <a:r>
              <a:rPr lang="en-US" altLang="fr-FR" sz="2000" dirty="0">
                <a:latin typeface="Calibri Light" panose="020F0302020204030204" pitchFamily="34" charset="0"/>
                <a:cs typeface="Calibri Light" panose="020F0302020204030204" pitchFamily="34" charset="0"/>
              </a:rPr>
              <a:t>. However, there is increasing evidence that the </a:t>
            </a:r>
            <a:r>
              <a:rPr lang="en-US" altLang="fr-FR" sz="2000" b="1" u="sng" dirty="0">
                <a:latin typeface="Calibri Light" panose="020F0302020204030204" pitchFamily="34" charset="0"/>
                <a:cs typeface="Calibri Light" panose="020F0302020204030204" pitchFamily="34" charset="0"/>
              </a:rPr>
              <a:t>prone sleeping position </a:t>
            </a:r>
            <a:r>
              <a:rPr lang="en-US" altLang="fr-FR" sz="2000" u="sng" dirty="0">
                <a:latin typeface="Calibri Light" panose="020F0302020204030204" pitchFamily="34" charset="0"/>
                <a:cs typeface="Calibri Light" panose="020F0302020204030204" pitchFamily="34" charset="0"/>
              </a:rPr>
              <a:t>is related to the risk of sudden infant death syndrome</a:t>
            </a:r>
            <a:r>
              <a:rPr lang="en-US" altLang="fr-FR" sz="2000" dirty="0">
                <a:latin typeface="Calibri Light" panose="020F0302020204030204" pitchFamily="34" charset="0"/>
                <a:cs typeface="Calibri Light" panose="020F0302020204030204" pitchFamily="34" charset="0"/>
              </a:rPr>
              <a:t>. The prone sleeping position has been found to be </a:t>
            </a:r>
            <a:r>
              <a:rPr lang="en-US" altLang="fr-FR" sz="2000" b="1" dirty="0">
                <a:latin typeface="Calibri Light" panose="020F0302020204030204" pitchFamily="34" charset="0"/>
                <a:cs typeface="Calibri Light" panose="020F0302020204030204" pitchFamily="34" charset="0"/>
              </a:rPr>
              <a:t>commoner among cases than controls in case-control studies</a:t>
            </a:r>
            <a:r>
              <a:rPr lang="en-US" altLang="fr-FR" sz="2000" dirty="0">
                <a:latin typeface="Calibri Light" panose="020F0302020204030204" pitchFamily="34" charset="0"/>
                <a:cs typeface="Calibri Light" panose="020F0302020204030204" pitchFamily="34" charset="0"/>
              </a:rPr>
              <a:t>, although this relation has not always been statistically significant, with odds ratios for prone sleeping position and SIDS varying from 1.7 to 12 </a:t>
            </a:r>
            <a:r>
              <a:rPr lang="en-US" altLang="fr-FR" sz="2000" baseline="30000" dirty="0">
                <a:latin typeface="Calibri Light" panose="020F0302020204030204" pitchFamily="34" charset="0"/>
                <a:cs typeface="Calibri Light" panose="020F0302020204030204" pitchFamily="34" charset="0"/>
              </a:rPr>
              <a:t>1-11</a:t>
            </a:r>
            <a:r>
              <a:rPr lang="en-US" altLang="fr-FR" sz="2000" dirty="0">
                <a:latin typeface="Calibri Light" panose="020F0302020204030204" pitchFamily="34" charset="0"/>
                <a:cs typeface="Calibri Light" panose="020F0302020204030204" pitchFamily="34" charset="0"/>
              </a:rPr>
              <a:t>. In communities where infants rarely sleep prone, sudden infant death syndrome is uncommon</a:t>
            </a:r>
            <a:r>
              <a:rPr lang="en-US" altLang="fr-FR" sz="2000" baseline="30000" dirty="0">
                <a:latin typeface="Calibri Light" panose="020F0302020204030204" pitchFamily="34" charset="0"/>
                <a:cs typeface="Calibri Light" panose="020F0302020204030204" pitchFamily="34" charset="0"/>
              </a:rPr>
              <a:t> 2-12</a:t>
            </a:r>
            <a:r>
              <a:rPr lang="en-US" altLang="fr-FR" sz="2000" dirty="0">
                <a:latin typeface="Calibri Light" panose="020F0302020204030204" pitchFamily="34" charset="0"/>
                <a:cs typeface="Calibri Light" panose="020F0302020204030204" pitchFamily="34" charset="0"/>
              </a:rPr>
              <a:t>. </a:t>
            </a:r>
          </a:p>
          <a:p>
            <a:r>
              <a:rPr lang="en-US" altLang="fr-FR" sz="2000" dirty="0">
                <a:latin typeface="Calibri Light" panose="020F0302020204030204" pitchFamily="34" charset="0"/>
                <a:cs typeface="Calibri Light" panose="020F0302020204030204" pitchFamily="34" charset="0"/>
              </a:rPr>
              <a:t>Nevertheless, these observations and the inference that prone position might be an important causal factor in SIDS have not been received uncritically. </a:t>
            </a:r>
            <a:r>
              <a:rPr lang="en-US" altLang="fr-FR" sz="2000" b="1" u="sng" dirty="0">
                <a:latin typeface="Calibri Light" panose="020F0302020204030204" pitchFamily="34" charset="0"/>
                <a:cs typeface="Calibri Light" panose="020F0302020204030204" pitchFamily="34" charset="0"/>
              </a:rPr>
              <a:t>Two important issues have been raised. The first issue is that of recall bias in the interview of bereaved parents;"’ prospectively collected information is required to establish the validity of the data on risk factors such as prone position in sudden infant. The second concern is that potentially important confounders, such as low </a:t>
            </a:r>
            <a:r>
              <a:rPr lang="en-US" altLang="fr-FR" sz="2000" b="1" u="sng" dirty="0" err="1">
                <a:latin typeface="Calibri Light" panose="020F0302020204030204" pitchFamily="34" charset="0"/>
                <a:cs typeface="Calibri Light" panose="020F0302020204030204" pitchFamily="34" charset="0"/>
              </a:rPr>
              <a:t>birthweight</a:t>
            </a:r>
            <a:r>
              <a:rPr lang="en-US" altLang="fr-FR" sz="2000" b="1" u="sng" dirty="0">
                <a:latin typeface="Calibri Light" panose="020F0302020204030204" pitchFamily="34" charset="0"/>
                <a:cs typeface="Calibri Light" panose="020F0302020204030204" pitchFamily="34" charset="0"/>
              </a:rPr>
              <a:t> and maternal education</a:t>
            </a:r>
            <a:r>
              <a:rPr lang="en-US" altLang="fr-FR" sz="2000" b="1" u="sng" baseline="30000" dirty="0">
                <a:latin typeface="Calibri Light" panose="020F0302020204030204" pitchFamily="34" charset="0"/>
                <a:cs typeface="Calibri Light" panose="020F0302020204030204" pitchFamily="34" charset="0"/>
              </a:rPr>
              <a:t>18</a:t>
            </a:r>
            <a:r>
              <a:rPr lang="en-US" altLang="fr-FR" sz="2000" dirty="0">
                <a:latin typeface="Calibri Light" panose="020F0302020204030204" pitchFamily="34" charset="0"/>
                <a:cs typeface="Calibri Light" panose="020F0302020204030204" pitchFamily="34" charset="0"/>
              </a:rPr>
              <a:t>, have not been taken into account in the previous work.</a:t>
            </a:r>
            <a:endParaRPr lang="fr-FR" altLang="fr-FR" sz="2000" dirty="0">
              <a:latin typeface="Calibri Light" panose="020F0302020204030204" pitchFamily="34" charset="0"/>
              <a:cs typeface="Calibri Light" panose="020F0302020204030204" pitchFamily="34" charset="0"/>
            </a:endParaRPr>
          </a:p>
        </p:txBody>
      </p:sp>
      <p:sp>
        <p:nvSpPr>
          <p:cNvPr id="13315" name="Rectangle 2"/>
          <p:cNvSpPr>
            <a:spLocks noChangeArrowheads="1"/>
          </p:cNvSpPr>
          <p:nvPr/>
        </p:nvSpPr>
        <p:spPr bwMode="auto">
          <a:xfrm>
            <a:off x="100622" y="-27384"/>
            <a:ext cx="8964487" cy="47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defRPr/>
            </a:pPr>
            <a:r>
              <a:rPr lang="fr-FR" altLang="fr-FR" sz="2400" b="1" dirty="0">
                <a:latin typeface="+mn-lt"/>
              </a:rPr>
              <a:t>Introduction/</a:t>
            </a:r>
            <a:r>
              <a:rPr lang="fr-FR" altLang="fr-FR" sz="2400" b="1" dirty="0" err="1">
                <a:latin typeface="+mn-lt"/>
              </a:rPr>
              <a:t>Rationale</a:t>
            </a:r>
            <a:endParaRPr lang="fr-FR" altLang="fr-FR" sz="2400" b="1" dirty="0">
              <a:latin typeface="+mn-lt"/>
            </a:endParaRPr>
          </a:p>
        </p:txBody>
      </p:sp>
      <p:sp>
        <p:nvSpPr>
          <p:cNvPr id="4" name="ZoneTexte 3"/>
          <p:cNvSpPr txBox="1"/>
          <p:nvPr/>
        </p:nvSpPr>
        <p:spPr>
          <a:xfrm>
            <a:off x="1763688" y="5640201"/>
            <a:ext cx="7272808" cy="1200329"/>
          </a:xfrm>
          <a:prstGeom prst="rect">
            <a:avLst/>
          </a:prstGeom>
          <a:solidFill>
            <a:srgbClr val="FF9999"/>
          </a:solidFill>
          <a:ln>
            <a:solidFill>
              <a:schemeClr val="tx1"/>
            </a:solidFill>
          </a:ln>
        </p:spPr>
        <p:txBody>
          <a:bodyPr wrap="square">
            <a:spAutoFit/>
          </a:bodyPr>
          <a:lstStyle/>
          <a:p>
            <a:pPr>
              <a:defRPr/>
            </a:pPr>
            <a:r>
              <a:rPr lang="fr-FR" dirty="0">
                <a:latin typeface="+mj-lt"/>
                <a:ea typeface="Times New Roman" pitchFamily="18" charset="0"/>
                <a:cs typeface="Arial" pitchFamily="34" charset="0"/>
              </a:rPr>
              <a:t>Association entre position de couchage ventrale et mort subite du nourrisson (MSN) suggérée par études cas-témoins est-elle confirmée dans une étude de cohorte?</a:t>
            </a:r>
          </a:p>
        </p:txBody>
      </p:sp>
      <p:sp>
        <p:nvSpPr>
          <p:cNvPr id="5" name="ZoneTexte 4"/>
          <p:cNvSpPr txBox="1"/>
          <p:nvPr/>
        </p:nvSpPr>
        <p:spPr>
          <a:xfrm>
            <a:off x="100622" y="5684937"/>
            <a:ext cx="1591057" cy="523220"/>
          </a:xfrm>
          <a:prstGeom prst="rect">
            <a:avLst/>
          </a:prstGeom>
          <a:solidFill>
            <a:srgbClr val="FF9999"/>
          </a:solidFill>
          <a:ln>
            <a:solidFill>
              <a:schemeClr val="tx1"/>
            </a:solidFill>
          </a:ln>
        </p:spPr>
        <p:txBody>
          <a:bodyPr wrap="square">
            <a:spAutoFit/>
          </a:bodyPr>
          <a:lstStyle/>
          <a:p>
            <a:pPr>
              <a:defRPr/>
            </a:pPr>
            <a:r>
              <a:rPr lang="fr-FR" sz="2800" b="1" dirty="0">
                <a:latin typeface="+mj-lt"/>
                <a:ea typeface="Times New Roman" pitchFamily="18" charset="0"/>
                <a:cs typeface="Arial" pitchFamily="34" charset="0"/>
              </a:rPr>
              <a:t>Question</a:t>
            </a:r>
          </a:p>
        </p:txBody>
      </p:sp>
      <p:sp>
        <p:nvSpPr>
          <p:cNvPr id="6" name="Espace réservé du numéro de diapositive 5"/>
          <p:cNvSpPr>
            <a:spLocks noGrp="1"/>
          </p:cNvSpPr>
          <p:nvPr>
            <p:ph type="sldNum" sz="quarter" idx="12"/>
          </p:nvPr>
        </p:nvSpPr>
        <p:spPr>
          <a:xfrm>
            <a:off x="7884368" y="6356350"/>
            <a:ext cx="802432" cy="365125"/>
          </a:xfrm>
        </p:spPr>
        <p:txBody>
          <a:bodyPr/>
          <a:lstStyle/>
          <a:p>
            <a:pPr>
              <a:defRPr/>
            </a:pPr>
            <a:fld id="{CBAA5B79-964A-4FBC-ABBD-1DB548FEBF53}" type="slidenum">
              <a:rPr lang="fr-FR" altLang="fr-FR" smtClean="0"/>
              <a:pPr>
                <a:defRPr/>
              </a:pPr>
              <a:t>8</a:t>
            </a:fld>
            <a:endParaRPr lang="fr-FR" altLang="fr-FR" dirty="0"/>
          </a:p>
        </p:txBody>
      </p:sp>
      <p:pic>
        <p:nvPicPr>
          <p:cNvPr id="3" name="Son enregistré">
            <a:hlinkClick r:id="" action="ppaction://media"/>
            <a:extLst>
              <a:ext uri="{FF2B5EF4-FFF2-40B4-BE49-F238E27FC236}">
                <a16:creationId xmlns:a16="http://schemas.microsoft.com/office/drawing/2014/main" id="{528E1CE1-18EA-48A1-BCF2-BCC2B0F3B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C7D9A3B6-27BE-4893-A59E-588C9CF26194}"/>
              </a:ext>
            </a:extLst>
          </p:cNvPr>
          <p:cNvSpPr>
            <a:spLocks noChangeArrowheads="1"/>
          </p:cNvSpPr>
          <p:nvPr/>
        </p:nvSpPr>
        <p:spPr bwMode="auto">
          <a:xfrm>
            <a:off x="283601" y="3198455"/>
            <a:ext cx="8501063" cy="2246769"/>
          </a:xfrm>
          <a:prstGeom prst="rect">
            <a:avLst/>
          </a:prstGeom>
          <a:noFill/>
          <a:ln w="9525">
            <a:noFill/>
            <a:miter lim="800000"/>
            <a:headEnd/>
            <a:tailEnd/>
          </a:ln>
        </p:spPr>
        <p:txBody>
          <a:bodyPr anchor="ctr">
            <a:spAutoFit/>
          </a:bodyPr>
          <a:lstStyle/>
          <a:p>
            <a:pPr>
              <a:defRPr/>
            </a:pPr>
            <a:r>
              <a:rPr lang="fr-FR" sz="2800" b="1" dirty="0">
                <a:latin typeface="+mn-lt"/>
                <a:cs typeface="Times New Roman" pitchFamily="18" charset="0"/>
              </a:rPr>
              <a:t>La </a:t>
            </a:r>
            <a:r>
              <a:rPr lang="fr-FR" sz="2800" b="1" dirty="0">
                <a:solidFill>
                  <a:srgbClr val="984806"/>
                </a:solidFill>
                <a:latin typeface="+mn-lt"/>
                <a:cs typeface="Times New Roman" pitchFamily="18" charset="0"/>
              </a:rPr>
              <a:t>position</a:t>
            </a:r>
            <a:r>
              <a:rPr lang="fr-FR" sz="2800" b="1" dirty="0">
                <a:latin typeface="+mn-lt"/>
                <a:cs typeface="Times New Roman" pitchFamily="18" charset="0"/>
              </a:rPr>
              <a:t> </a:t>
            </a:r>
            <a:r>
              <a:rPr lang="fr-FR" sz="2800" b="1" dirty="0">
                <a:solidFill>
                  <a:srgbClr val="984806"/>
                </a:solidFill>
                <a:latin typeface="+mn-lt"/>
                <a:cs typeface="Times New Roman" pitchFamily="18" charset="0"/>
              </a:rPr>
              <a:t>de couchage ventrale</a:t>
            </a:r>
            <a:r>
              <a:rPr lang="fr-FR" sz="2800" b="1" dirty="0">
                <a:latin typeface="+mn-lt"/>
                <a:cs typeface="Times New Roman" pitchFamily="18" charset="0"/>
              </a:rPr>
              <a:t> augmente t’elle le </a:t>
            </a:r>
            <a:r>
              <a:rPr lang="fr-FR" sz="2800" b="1" dirty="0">
                <a:solidFill>
                  <a:srgbClr val="00B0F0"/>
                </a:solidFill>
                <a:latin typeface="+mn-lt"/>
                <a:cs typeface="Times New Roman" pitchFamily="18" charset="0"/>
              </a:rPr>
              <a:t>risque de mort subite </a:t>
            </a:r>
            <a:r>
              <a:rPr lang="fr-FR" sz="2800" b="1" dirty="0">
                <a:solidFill>
                  <a:srgbClr val="FF0000"/>
                </a:solidFill>
                <a:latin typeface="+mn-lt"/>
                <a:cs typeface="Times New Roman" pitchFamily="18" charset="0"/>
              </a:rPr>
              <a:t>par rapport au couchage dorsal ou latéral </a:t>
            </a:r>
            <a:r>
              <a:rPr lang="fr-FR" sz="2800" b="1" dirty="0">
                <a:latin typeface="+mn-lt"/>
                <a:cs typeface="Times New Roman" pitchFamily="18" charset="0"/>
              </a:rPr>
              <a:t>chez des </a:t>
            </a:r>
            <a:r>
              <a:rPr lang="fr-FR" sz="2800" b="1" dirty="0">
                <a:solidFill>
                  <a:srgbClr val="00B050"/>
                </a:solidFill>
                <a:latin typeface="+mn-lt"/>
                <a:cs typeface="Times New Roman" pitchFamily="18" charset="0"/>
              </a:rPr>
              <a:t>nourrissons en bonne santé âgés de 3 à 24 mois</a:t>
            </a:r>
            <a:r>
              <a:rPr lang="fr-FR" sz="2800" b="1" dirty="0">
                <a:latin typeface="+mn-lt"/>
                <a:cs typeface="Times New Roman" pitchFamily="18" charset="0"/>
              </a:rPr>
              <a:t> ?</a:t>
            </a:r>
            <a:endParaRPr lang="fr-FR" sz="2800" b="1" dirty="0">
              <a:latin typeface="+mn-lt"/>
            </a:endParaRPr>
          </a:p>
          <a:p>
            <a:pPr>
              <a:defRPr/>
            </a:pPr>
            <a:endParaRPr lang="fr-FR" sz="2800" b="1" dirty="0">
              <a:latin typeface="+mn-lt"/>
            </a:endParaRPr>
          </a:p>
        </p:txBody>
      </p:sp>
      <p:sp>
        <p:nvSpPr>
          <p:cNvPr id="18434" name="AutoShape 1"/>
          <p:cNvSpPr>
            <a:spLocks noChangeArrowheads="1"/>
          </p:cNvSpPr>
          <p:nvPr/>
        </p:nvSpPr>
        <p:spPr bwMode="auto">
          <a:xfrm>
            <a:off x="1907704" y="5412730"/>
            <a:ext cx="5295503" cy="642937"/>
          </a:xfrm>
          <a:prstGeom prst="wedgeRoundRectCallout">
            <a:avLst>
              <a:gd name="adj1" fmla="val 33725"/>
              <a:gd name="adj2" fmla="val -191641"/>
              <a:gd name="adj3" fmla="val 16667"/>
            </a:avLst>
          </a:prstGeom>
          <a:solidFill>
            <a:srgbClr val="FFFFFF"/>
          </a:solidFill>
          <a:ln w="9525">
            <a:solidFill>
              <a:srgbClr val="000000"/>
            </a:solidFill>
            <a:miter lim="800000"/>
            <a:headEnd/>
            <a:tailEnd/>
          </a:ln>
        </p:spPr>
        <p:txBody>
          <a:bodyPr/>
          <a:lstStyle/>
          <a:p>
            <a:pPr>
              <a:defRPr/>
            </a:pPr>
            <a:r>
              <a:rPr lang="fr-FR" sz="2800" b="1" dirty="0">
                <a:solidFill>
                  <a:srgbClr val="00B050"/>
                </a:solidFill>
                <a:latin typeface="+mn-lt"/>
                <a:cs typeface="Times New Roman" pitchFamily="18" charset="0"/>
              </a:rPr>
              <a:t>Patients/population source</a:t>
            </a:r>
            <a:endParaRPr lang="fr-FR" sz="2800" b="1" dirty="0">
              <a:latin typeface="+mn-lt"/>
            </a:endParaRPr>
          </a:p>
        </p:txBody>
      </p:sp>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9</a:t>
            </a:fld>
            <a:endParaRPr lang="fr-FR" altLang="fr-FR"/>
          </a:p>
        </p:txBody>
      </p:sp>
      <p:sp>
        <p:nvSpPr>
          <p:cNvPr id="9" name="ZoneTexte 3">
            <a:extLst>
              <a:ext uri="{FF2B5EF4-FFF2-40B4-BE49-F238E27FC236}">
                <a16:creationId xmlns:a16="http://schemas.microsoft.com/office/drawing/2014/main" id="{8D52A226-E6C0-4F34-B21E-EBDDAF3584B5}"/>
              </a:ext>
            </a:extLst>
          </p:cNvPr>
          <p:cNvSpPr txBox="1">
            <a:spLocks noChangeArrowheads="1"/>
          </p:cNvSpPr>
          <p:nvPr/>
        </p:nvSpPr>
        <p:spPr bwMode="auto">
          <a:xfrm>
            <a:off x="307975" y="1037054"/>
            <a:ext cx="2871555" cy="523220"/>
          </a:xfrm>
          <a:prstGeom prst="rect">
            <a:avLst/>
          </a:prstGeom>
          <a:noFill/>
          <a:ln w="9525">
            <a:solidFill>
              <a:srgbClr val="002060"/>
            </a:solidFill>
            <a:miter lim="800000"/>
            <a:headEnd/>
            <a:tailEnd/>
          </a:ln>
        </p:spPr>
        <p:txBody>
          <a:bodyPr wrap="none">
            <a:spAutoFit/>
          </a:bodyPr>
          <a:lstStyle/>
          <a:p>
            <a:pPr lvl="0">
              <a:defRPr/>
            </a:pPr>
            <a:r>
              <a:rPr lang="fr-FR" sz="2800" b="1" dirty="0">
                <a:solidFill>
                  <a:srgbClr val="00B050"/>
                </a:solidFill>
                <a:latin typeface="Calibri" panose="020F0502020204030204"/>
                <a:cs typeface="Times New Roman" pitchFamily="18" charset="0"/>
              </a:rPr>
              <a:t>Population source</a:t>
            </a:r>
          </a:p>
        </p:txBody>
      </p:sp>
      <p:sp>
        <p:nvSpPr>
          <p:cNvPr id="10" name="Titre 1">
            <a:extLst>
              <a:ext uri="{FF2B5EF4-FFF2-40B4-BE49-F238E27FC236}">
                <a16:creationId xmlns:a16="http://schemas.microsoft.com/office/drawing/2014/main" id="{A7E81FFA-7A49-4AA9-9E77-1B9FF8E0D166}"/>
              </a:ext>
            </a:extLst>
          </p:cNvPr>
          <p:cNvSpPr txBox="1">
            <a:spLocks/>
          </p:cNvSpPr>
          <p:nvPr/>
        </p:nvSpPr>
        <p:spPr bwMode="auto">
          <a:xfrm>
            <a:off x="867721" y="12592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spcBef>
                <a:spcPct val="0"/>
              </a:spcBef>
              <a:buNone/>
            </a:pPr>
            <a:r>
              <a:rPr lang="fr-FR" altLang="fr-FR" sz="2800" b="1" dirty="0">
                <a:latin typeface="+mj-lt"/>
                <a:ea typeface="+mj-ea"/>
                <a:cs typeface="+mj-cs"/>
              </a:rPr>
              <a:t>1. Cohorte : La Question de Recherche : </a:t>
            </a:r>
            <a:r>
              <a:rPr lang="fr-FR" sz="4400" b="1" dirty="0">
                <a:solidFill>
                  <a:srgbClr val="00B050"/>
                </a:solidFill>
                <a:latin typeface="Calibri"/>
                <a:cs typeface="Times New Roman" pitchFamily="18" charset="0"/>
              </a:rPr>
              <a:t>P</a:t>
            </a:r>
            <a:r>
              <a:rPr lang="fr-FR" sz="4400" b="1" dirty="0">
                <a:solidFill>
                  <a:srgbClr val="CC3300"/>
                </a:solidFill>
                <a:latin typeface="Calibri"/>
                <a:cs typeface="Times New Roman" pitchFamily="18" charset="0"/>
              </a:rPr>
              <a:t>F</a:t>
            </a:r>
            <a:r>
              <a:rPr lang="fr-FR" sz="4400" b="1" dirty="0">
                <a:solidFill>
                  <a:srgbClr val="FF0000"/>
                </a:solidFill>
                <a:latin typeface="Calibri"/>
                <a:cs typeface="Times New Roman" pitchFamily="18" charset="0"/>
              </a:rPr>
              <a:t>C</a:t>
            </a:r>
            <a:r>
              <a:rPr lang="fr-FR" sz="4400" b="1" dirty="0">
                <a:solidFill>
                  <a:srgbClr val="00B0F0"/>
                </a:solidFill>
                <a:latin typeface="Calibri"/>
                <a:cs typeface="Times New Roman" pitchFamily="18" charset="0"/>
              </a:rPr>
              <a:t>O</a:t>
            </a:r>
            <a:endParaRPr lang="fr-FR" sz="4400" dirty="0">
              <a:solidFill>
                <a:prstClr val="black"/>
              </a:solidFill>
              <a:latin typeface="Garamond" panose="02020404030301010803" pitchFamily="18" charset="0"/>
            </a:endParaRPr>
          </a:p>
          <a:p>
            <a:pPr algn="ctr" eaLnBrk="1" hangingPunct="1">
              <a:spcBef>
                <a:spcPct val="0"/>
              </a:spcBef>
              <a:buFontTx/>
              <a:buNone/>
            </a:pPr>
            <a:r>
              <a:rPr lang="fr-FR" altLang="fr-FR" sz="2800" b="1" dirty="0">
                <a:latin typeface="+mj-lt"/>
                <a:ea typeface="+mj-ea"/>
                <a:cs typeface="+mj-cs"/>
              </a:rPr>
              <a:t>  </a:t>
            </a:r>
          </a:p>
        </p:txBody>
      </p:sp>
      <p:pic>
        <p:nvPicPr>
          <p:cNvPr id="5" name="Son enregistré">
            <a:hlinkClick r:id="" action="ppaction://media"/>
            <a:extLst>
              <a:ext uri="{FF2B5EF4-FFF2-40B4-BE49-F238E27FC236}">
                <a16:creationId xmlns:a16="http://schemas.microsoft.com/office/drawing/2014/main" id="{666D3655-95CA-4690-82CE-C98FDA7E0A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7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ulte de medecin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aculte de medecine" id="{80EFD54D-A792-B14A-975F-BE141C6F65B7}" vid="{5CC4EE61-5FFA-0B44-ACED-4DD012995B41}"/>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faculte de medecine</Template>
  <TotalTime>22383</TotalTime>
  <Words>15858</Words>
  <Application>Microsoft Office PowerPoint</Application>
  <PresentationFormat>Affichage à l'écran (4:3)</PresentationFormat>
  <Paragraphs>1213</Paragraphs>
  <Slides>62</Slides>
  <Notes>58</Notes>
  <HiddenSlides>0</HiddenSlides>
  <MMClips>53</MMClips>
  <ScaleCrop>false</ScaleCrop>
  <HeadingPairs>
    <vt:vector size="6" baseType="variant">
      <vt:variant>
        <vt:lpstr>Polices utilisées</vt:lpstr>
      </vt:variant>
      <vt:variant>
        <vt:i4>14</vt:i4>
      </vt:variant>
      <vt:variant>
        <vt:lpstr>Thème</vt:lpstr>
      </vt:variant>
      <vt:variant>
        <vt:i4>2</vt:i4>
      </vt:variant>
      <vt:variant>
        <vt:lpstr>Titres des diapositives</vt:lpstr>
      </vt:variant>
      <vt:variant>
        <vt:i4>62</vt:i4>
      </vt:variant>
    </vt:vector>
  </HeadingPairs>
  <TitlesOfParts>
    <vt:vector size="78" baseType="lpstr">
      <vt:lpstr>MS PGothic</vt:lpstr>
      <vt:lpstr>Arial</vt:lpstr>
      <vt:lpstr>Arial Narrow</vt:lpstr>
      <vt:lpstr>Bodoni MT Condensed</vt:lpstr>
      <vt:lpstr>Calibri</vt:lpstr>
      <vt:lpstr>Calibri Light</vt:lpstr>
      <vt:lpstr>Comic Sans MS</vt:lpstr>
      <vt:lpstr>Garamond</vt:lpstr>
      <vt:lpstr>Mangal</vt:lpstr>
      <vt:lpstr>Symbol</vt:lpstr>
      <vt:lpstr>Tahoma</vt:lpstr>
      <vt:lpstr>Times New Roman</vt:lpstr>
      <vt:lpstr>Wingdings</vt:lpstr>
      <vt:lpstr>Wingdings 3</vt:lpstr>
      <vt:lpstr>faculte de medecine</vt:lpstr>
      <vt:lpstr>Conception personnalisée</vt:lpstr>
      <vt:lpstr>Présentation PowerPoint</vt:lpstr>
      <vt:lpstr>Objectifs pédagogiques : LCA études de cohorte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9. Cohortes : Les Biais</vt:lpstr>
      <vt:lpstr>Biais de sélection</vt:lpstr>
      <vt:lpstr>Présentation PowerPoint</vt:lpstr>
      <vt:lpstr>Etude de cohorte prospective  Avantages vs études cas-témoins</vt:lpstr>
      <vt:lpstr> Etude de cohorte  Limites et points clefs à vérifier</vt:lpstr>
      <vt:lpstr>A retenir – études de cohortes prospectives </vt:lpstr>
      <vt:lpstr>Présentation PowerPoint</vt:lpstr>
      <vt:lpstr>Pour vous entrainer à lire des tableaux de résultats Exemple de cohorte prospective</vt:lpstr>
      <vt:lpstr>Consommation de noix, maïs et pop-corn  et diverticulose intestinale : cohorte prospective</vt:lpstr>
      <vt:lpstr>Caractéristiques des participants</vt:lpstr>
      <vt:lpstr>Présentation PowerPoint</vt:lpstr>
      <vt:lpstr>Présentation PowerPoint</vt:lpstr>
      <vt:lpstr>Présentation PowerPoint</vt:lpstr>
      <vt:lpstr>Présentation PowerPoint</vt:lpstr>
      <vt:lpstr>Présentation PowerPoint</vt:lpstr>
    </vt:vector>
  </TitlesOfParts>
  <Company>HCL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METHODOLOGIE  des ESSAIS THERAPEUTIQUES</dc:title>
  <dc:creator>matraych</dc:creator>
  <cp:lastModifiedBy>HAESEBAERT, Julie</cp:lastModifiedBy>
  <cp:revision>1172</cp:revision>
  <cp:lastPrinted>2024-08-22T08:58:53Z</cp:lastPrinted>
  <dcterms:created xsi:type="dcterms:W3CDTF">2003-03-20T13:05:56Z</dcterms:created>
  <dcterms:modified xsi:type="dcterms:W3CDTF">2025-08-27T06:49:50Z</dcterms:modified>
</cp:coreProperties>
</file>