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74"/>
  </p:notesMasterIdLst>
  <p:handoutMasterIdLst>
    <p:handoutMasterId r:id="rId75"/>
  </p:handoutMasterIdLst>
  <p:sldIdLst>
    <p:sldId id="758" r:id="rId5"/>
    <p:sldId id="1015" r:id="rId6"/>
    <p:sldId id="865" r:id="rId7"/>
    <p:sldId id="829" r:id="rId8"/>
    <p:sldId id="891" r:id="rId9"/>
    <p:sldId id="957" r:id="rId10"/>
    <p:sldId id="910" r:id="rId11"/>
    <p:sldId id="911" r:id="rId12"/>
    <p:sldId id="912" r:id="rId13"/>
    <p:sldId id="913" r:id="rId14"/>
    <p:sldId id="914" r:id="rId15"/>
    <p:sldId id="915" r:id="rId16"/>
    <p:sldId id="821" r:id="rId17"/>
    <p:sldId id="1011" r:id="rId18"/>
    <p:sldId id="894" r:id="rId19"/>
    <p:sldId id="951" r:id="rId20"/>
    <p:sldId id="953" r:id="rId21"/>
    <p:sldId id="895" r:id="rId22"/>
    <p:sldId id="828" r:id="rId23"/>
    <p:sldId id="916" r:id="rId24"/>
    <p:sldId id="954" r:id="rId25"/>
    <p:sldId id="958" r:id="rId26"/>
    <p:sldId id="959" r:id="rId27"/>
    <p:sldId id="946" r:id="rId28"/>
    <p:sldId id="826" r:id="rId29"/>
    <p:sldId id="823" r:id="rId30"/>
    <p:sldId id="822" r:id="rId31"/>
    <p:sldId id="918" r:id="rId32"/>
    <p:sldId id="817" r:id="rId33"/>
    <p:sldId id="827" r:id="rId34"/>
    <p:sldId id="819" r:id="rId35"/>
    <p:sldId id="866" r:id="rId36"/>
    <p:sldId id="897" r:id="rId37"/>
    <p:sldId id="1012" r:id="rId38"/>
    <p:sldId id="986" r:id="rId39"/>
    <p:sldId id="987" r:id="rId40"/>
    <p:sldId id="1013" r:id="rId41"/>
    <p:sldId id="988" r:id="rId42"/>
    <p:sldId id="1001" r:id="rId43"/>
    <p:sldId id="1002" r:id="rId44"/>
    <p:sldId id="1003" r:id="rId45"/>
    <p:sldId id="1004" r:id="rId46"/>
    <p:sldId id="1005" r:id="rId47"/>
    <p:sldId id="1006" r:id="rId48"/>
    <p:sldId id="1007" r:id="rId49"/>
    <p:sldId id="1008" r:id="rId50"/>
    <p:sldId id="1009" r:id="rId51"/>
    <p:sldId id="1014" r:id="rId52"/>
    <p:sldId id="966" r:id="rId53"/>
    <p:sldId id="1010" r:id="rId54"/>
    <p:sldId id="967" r:id="rId55"/>
    <p:sldId id="968" r:id="rId56"/>
    <p:sldId id="969" r:id="rId57"/>
    <p:sldId id="970" r:id="rId58"/>
    <p:sldId id="971" r:id="rId59"/>
    <p:sldId id="972" r:id="rId60"/>
    <p:sldId id="973" r:id="rId61"/>
    <p:sldId id="974" r:id="rId62"/>
    <p:sldId id="975" r:id="rId63"/>
    <p:sldId id="976" r:id="rId64"/>
    <p:sldId id="903" r:id="rId65"/>
    <p:sldId id="977" r:id="rId66"/>
    <p:sldId id="978" r:id="rId67"/>
    <p:sldId id="979" r:id="rId68"/>
    <p:sldId id="980" r:id="rId69"/>
    <p:sldId id="981" r:id="rId70"/>
    <p:sldId id="982" r:id="rId71"/>
    <p:sldId id="983" r:id="rId72"/>
    <p:sldId id="942" r:id="rId7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ES, Asma" initials="F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99CC"/>
    <a:srgbClr val="C2F0FF"/>
    <a:srgbClr val="92D050"/>
    <a:srgbClr val="003399"/>
    <a:srgbClr val="336699"/>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62461" autoAdjust="0"/>
  </p:normalViewPr>
  <p:slideViewPr>
    <p:cSldViewPr>
      <p:cViewPr varScale="1">
        <p:scale>
          <a:sx n="49" d="100"/>
          <a:sy n="49" d="100"/>
        </p:scale>
        <p:origin x="237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640"/>
    </p:cViewPr>
  </p:sorterViewPr>
  <p:notesViewPr>
    <p:cSldViewPr>
      <p:cViewPr varScale="1">
        <p:scale>
          <a:sx n="48" d="100"/>
          <a:sy n="48" d="100"/>
        </p:scale>
        <p:origin x="-192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1"/>
            <a:ext cx="2946400" cy="563563"/>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defTabSz="955731" eaLnBrk="1" hangingPunct="1">
              <a:defRPr kumimoji="1" sz="1400">
                <a:latin typeface="Times New Roman" pitchFamily="18" charset="0"/>
              </a:defRPr>
            </a:lvl1pPr>
          </a:lstStyle>
          <a:p>
            <a:pPr>
              <a:defRPr/>
            </a:pPr>
            <a:r>
              <a:rPr lang="fr-FR"/>
              <a:t>ECN, item 13</a:t>
            </a:r>
          </a:p>
          <a:p>
            <a:pPr>
              <a:defRPr/>
            </a:pPr>
            <a:r>
              <a:rPr lang="fr-FR"/>
              <a:t>Organisation des systèmes de soins</a:t>
            </a:r>
          </a:p>
        </p:txBody>
      </p:sp>
      <p:sp>
        <p:nvSpPr>
          <p:cNvPr id="19459" name="Rectangle 3"/>
          <p:cNvSpPr>
            <a:spLocks noGrp="1" noChangeArrowheads="1"/>
          </p:cNvSpPr>
          <p:nvPr>
            <p:ph type="dt" sz="quarter" idx="1"/>
          </p:nvPr>
        </p:nvSpPr>
        <p:spPr bwMode="auto">
          <a:xfrm>
            <a:off x="3851275" y="1"/>
            <a:ext cx="2946400" cy="495300"/>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lgn="r" defTabSz="955731" eaLnBrk="1" hangingPunct="1">
              <a:defRPr kumimoji="1" sz="1300">
                <a:latin typeface="Times New Roman" pitchFamily="18" charset="0"/>
              </a:defRPr>
            </a:lvl1pPr>
          </a:lstStyle>
          <a:p>
            <a:pPr>
              <a:defRPr/>
            </a:pPr>
            <a:r>
              <a:rPr lang="fr-FR"/>
              <a:t>2012-2013</a:t>
            </a:r>
          </a:p>
        </p:txBody>
      </p:sp>
      <p:sp>
        <p:nvSpPr>
          <p:cNvPr id="19460" name="Rectangle 4"/>
          <p:cNvSpPr>
            <a:spLocks noGrp="1" noChangeArrowheads="1"/>
          </p:cNvSpPr>
          <p:nvPr>
            <p:ph type="ftr" sz="quarter" idx="2"/>
          </p:nvPr>
        </p:nvSpPr>
        <p:spPr bwMode="auto">
          <a:xfrm>
            <a:off x="0" y="9431339"/>
            <a:ext cx="2946400" cy="495300"/>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defTabSz="955731" eaLnBrk="1" hangingPunct="1">
              <a:defRPr kumimoji="1" sz="1300">
                <a:latin typeface="Times New Roman" pitchFamily="18" charset="0"/>
              </a:defRPr>
            </a:lvl1pPr>
          </a:lstStyle>
          <a:p>
            <a:pPr>
              <a:defRPr/>
            </a:pPr>
            <a:r>
              <a:rPr lang="fr-FR"/>
              <a:t>Antoine Duclos, HCL - Pôle IMER</a:t>
            </a:r>
          </a:p>
        </p:txBody>
      </p:sp>
      <p:sp>
        <p:nvSpPr>
          <p:cNvPr id="19461" name="Rectangle 5"/>
          <p:cNvSpPr>
            <a:spLocks noGrp="1" noChangeArrowheads="1"/>
          </p:cNvSpPr>
          <p:nvPr>
            <p:ph type="sldNum" sz="quarter" idx="3"/>
          </p:nvPr>
        </p:nvSpPr>
        <p:spPr bwMode="auto">
          <a:xfrm>
            <a:off x="3851275" y="9431339"/>
            <a:ext cx="2946400" cy="495300"/>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algn="r" defTabSz="955731" eaLnBrk="1" hangingPunct="1">
              <a:defRPr kumimoji="1" sz="1300">
                <a:latin typeface="Times New Roman" pitchFamily="18" charset="0"/>
              </a:defRPr>
            </a:lvl1pPr>
          </a:lstStyle>
          <a:p>
            <a:pPr>
              <a:defRPr/>
            </a:pPr>
            <a:r>
              <a:rPr lang="fr-FR"/>
              <a:t>DCEM2, Faculté de Médecine Lyon Est</a:t>
            </a: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2946400" cy="495300"/>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defTabSz="955731" eaLnBrk="0" hangingPunct="0">
              <a:defRPr sz="1300">
                <a:latin typeface="Times New Roman" pitchFamily="18" charset="0"/>
              </a:defRPr>
            </a:lvl1pPr>
          </a:lstStyle>
          <a:p>
            <a:pPr>
              <a:defRPr/>
            </a:pPr>
            <a:endParaRPr lang="fr-FR"/>
          </a:p>
        </p:txBody>
      </p:sp>
      <p:sp>
        <p:nvSpPr>
          <p:cNvPr id="16387" name="Rectangle 3"/>
          <p:cNvSpPr>
            <a:spLocks noGrp="1" noChangeArrowheads="1"/>
          </p:cNvSpPr>
          <p:nvPr>
            <p:ph type="dt" idx="1"/>
          </p:nvPr>
        </p:nvSpPr>
        <p:spPr bwMode="auto">
          <a:xfrm>
            <a:off x="3851275" y="1"/>
            <a:ext cx="2946400" cy="495300"/>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lgn="r" defTabSz="955731" eaLnBrk="0" hangingPunct="0">
              <a:defRPr sz="1300">
                <a:latin typeface="Times New Roman" pitchFamily="18" charset="0"/>
              </a:defRPr>
            </a:lvl1pPr>
          </a:lstStyle>
          <a:p>
            <a:pPr>
              <a:defRPr/>
            </a:pPr>
            <a:endParaRPr lang="fr-FR"/>
          </a:p>
        </p:txBody>
      </p:sp>
      <p:sp>
        <p:nvSpPr>
          <p:cNvPr id="2458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06463" y="4714876"/>
            <a:ext cx="4984750" cy="4467225"/>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6390" name="Rectangle 6"/>
          <p:cNvSpPr>
            <a:spLocks noGrp="1" noChangeArrowheads="1"/>
          </p:cNvSpPr>
          <p:nvPr>
            <p:ph type="ftr" sz="quarter" idx="4"/>
          </p:nvPr>
        </p:nvSpPr>
        <p:spPr bwMode="auto">
          <a:xfrm>
            <a:off x="0" y="9431339"/>
            <a:ext cx="2946400" cy="495300"/>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defTabSz="955731" eaLnBrk="0" hangingPunct="0">
              <a:defRPr sz="1300">
                <a:latin typeface="Times New Roman" pitchFamily="18" charset="0"/>
              </a:defRPr>
            </a:lvl1pPr>
          </a:lstStyle>
          <a:p>
            <a:pPr>
              <a:defRPr/>
            </a:pPr>
            <a:endParaRPr lang="fr-FR"/>
          </a:p>
        </p:txBody>
      </p:sp>
      <p:sp>
        <p:nvSpPr>
          <p:cNvPr id="16391" name="Rectangle 7"/>
          <p:cNvSpPr>
            <a:spLocks noGrp="1" noChangeArrowheads="1"/>
          </p:cNvSpPr>
          <p:nvPr>
            <p:ph type="sldNum" sz="quarter" idx="5"/>
          </p:nvPr>
        </p:nvSpPr>
        <p:spPr bwMode="auto">
          <a:xfrm>
            <a:off x="3851275" y="9431339"/>
            <a:ext cx="2946400" cy="495300"/>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algn="r" defTabSz="955731">
              <a:defRPr sz="1300">
                <a:latin typeface="Times New Roman" panose="02020603050405020304" pitchFamily="18" charset="0"/>
              </a:defRPr>
            </a:lvl1pPr>
          </a:lstStyle>
          <a:p>
            <a:pPr>
              <a:defRPr/>
            </a:pPr>
            <a:fld id="{39D45D8F-D188-40E0-A078-2DEEC6BDED99}"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276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kumimoji="1" sz="1200">
                <a:solidFill>
                  <a:schemeClr val="tx1"/>
                </a:solidFill>
                <a:latin typeface="Arial" panose="020B0604020202020204" pitchFamily="34" charset="0"/>
              </a:defRPr>
            </a:lvl1pPr>
            <a:lvl2pPr marL="715963" indent="-274638" defTabSz="955675">
              <a:spcBef>
                <a:spcPct val="30000"/>
              </a:spcBef>
              <a:defRPr kumimoji="1" sz="1200">
                <a:solidFill>
                  <a:schemeClr val="tx1"/>
                </a:solidFill>
                <a:latin typeface="Arial" panose="020B0604020202020204" pitchFamily="34" charset="0"/>
              </a:defRPr>
            </a:lvl2pPr>
            <a:lvl3pPr marL="1101725" indent="-219075" defTabSz="955675">
              <a:spcBef>
                <a:spcPct val="30000"/>
              </a:spcBef>
              <a:defRPr kumimoji="1" sz="1200">
                <a:solidFill>
                  <a:schemeClr val="tx1"/>
                </a:solidFill>
                <a:latin typeface="Arial" panose="020B0604020202020204" pitchFamily="34" charset="0"/>
              </a:defRPr>
            </a:lvl3pPr>
            <a:lvl4pPr marL="1543050" indent="-219075" defTabSz="955675">
              <a:spcBef>
                <a:spcPct val="30000"/>
              </a:spcBef>
              <a:defRPr kumimoji="1" sz="1200">
                <a:solidFill>
                  <a:schemeClr val="tx1"/>
                </a:solidFill>
                <a:latin typeface="Arial" panose="020B0604020202020204" pitchFamily="34" charset="0"/>
              </a:defRPr>
            </a:lvl4pPr>
            <a:lvl5pPr marL="1984375" indent="-219075" defTabSz="955675">
              <a:spcBef>
                <a:spcPct val="30000"/>
              </a:spcBef>
              <a:defRPr kumimoji="1" sz="1200">
                <a:solidFill>
                  <a:schemeClr val="tx1"/>
                </a:solidFill>
                <a:latin typeface="Arial" panose="020B0604020202020204" pitchFamily="34" charset="0"/>
              </a:defRPr>
            </a:lvl5pPr>
            <a:lvl6pPr marL="2441575" indent="-219075" defTabSz="955675" eaLnBrk="0" fontAlgn="base" hangingPunct="0">
              <a:spcBef>
                <a:spcPct val="30000"/>
              </a:spcBef>
              <a:spcAft>
                <a:spcPct val="0"/>
              </a:spcAft>
              <a:defRPr kumimoji="1" sz="1200">
                <a:solidFill>
                  <a:schemeClr val="tx1"/>
                </a:solidFill>
                <a:latin typeface="Arial" panose="020B0604020202020204" pitchFamily="34" charset="0"/>
              </a:defRPr>
            </a:lvl6pPr>
            <a:lvl7pPr marL="2898775" indent="-219075" defTabSz="955675" eaLnBrk="0" fontAlgn="base" hangingPunct="0">
              <a:spcBef>
                <a:spcPct val="30000"/>
              </a:spcBef>
              <a:spcAft>
                <a:spcPct val="0"/>
              </a:spcAft>
              <a:defRPr kumimoji="1" sz="1200">
                <a:solidFill>
                  <a:schemeClr val="tx1"/>
                </a:solidFill>
                <a:latin typeface="Arial" panose="020B0604020202020204" pitchFamily="34" charset="0"/>
              </a:defRPr>
            </a:lvl7pPr>
            <a:lvl8pPr marL="3355975" indent="-219075" defTabSz="955675" eaLnBrk="0" fontAlgn="base" hangingPunct="0">
              <a:spcBef>
                <a:spcPct val="30000"/>
              </a:spcBef>
              <a:spcAft>
                <a:spcPct val="0"/>
              </a:spcAft>
              <a:defRPr kumimoji="1" sz="1200">
                <a:solidFill>
                  <a:schemeClr val="tx1"/>
                </a:solidFill>
                <a:latin typeface="Arial" panose="020B0604020202020204" pitchFamily="34" charset="0"/>
              </a:defRPr>
            </a:lvl8pPr>
            <a:lvl9pPr marL="3813175" indent="-219075" defTabSz="9556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38D7170-90BF-4726-B197-C6B19902A868}" type="slidenum">
              <a:rPr kumimoji="0" lang="fr-FR" altLang="fr-FR" sz="1300" smtClean="0">
                <a:latin typeface="Times New Roman" panose="02020603050405020304" pitchFamily="18" charset="0"/>
              </a:rPr>
              <a:pPr>
                <a:spcBef>
                  <a:spcPct val="0"/>
                </a:spcBef>
              </a:pPr>
              <a:t>1</a:t>
            </a:fld>
            <a:endParaRPr kumimoji="0" lang="fr-FR" altLang="fr-FR" sz="1300" smtClean="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9D45D8F-D188-40E0-A078-2DEEC6BDED99}" type="slidenum">
              <a:rPr lang="fr-FR" altLang="fr-FR" smtClean="0"/>
              <a:pPr>
                <a:defRPr/>
              </a:pPr>
              <a:t>12</a:t>
            </a:fld>
            <a:endParaRPr lang="fr-FR" altLang="fr-FR"/>
          </a:p>
        </p:txBody>
      </p:sp>
    </p:spTree>
    <p:extLst>
      <p:ext uri="{BB962C8B-B14F-4D97-AF65-F5344CB8AC3E}">
        <p14:creationId xmlns:p14="http://schemas.microsoft.com/office/powerpoint/2010/main" val="3121939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fr-FR" sz="1200" b="0" i="0" kern="1200" dirty="0" smtClean="0">
                <a:solidFill>
                  <a:schemeClr val="tx1"/>
                </a:solidFill>
                <a:effectLst/>
                <a:latin typeface="Arial" pitchFamily="34" charset="0"/>
                <a:ea typeface="+mn-ea"/>
                <a:cs typeface="+mn-cs"/>
              </a:rPr>
              <a:t>(versements obligatoires effectués par les employeurs et les </a:t>
            </a:r>
            <a:r>
              <a:rPr kumimoji="1" lang="fr-FR" sz="1200" b="0" i="0" kern="1200" dirty="0" err="1" smtClean="0">
                <a:solidFill>
                  <a:schemeClr val="tx1"/>
                </a:solidFill>
                <a:effectLst/>
                <a:latin typeface="Arial" pitchFamily="34" charset="0"/>
                <a:ea typeface="+mn-ea"/>
                <a:cs typeface="+mn-cs"/>
              </a:rPr>
              <a:t>salariéspour</a:t>
            </a:r>
            <a:r>
              <a:rPr kumimoji="1" lang="fr-FR" sz="1200" b="0" i="0" kern="1200" dirty="0" smtClean="0">
                <a:solidFill>
                  <a:schemeClr val="tx1"/>
                </a:solidFill>
                <a:effectLst/>
                <a:latin typeface="Arial" pitchFamily="34" charset="0"/>
                <a:ea typeface="+mn-ea"/>
                <a:cs typeface="+mn-cs"/>
              </a:rPr>
              <a:t> acquérir des droits à des prestations sociales)</a:t>
            </a:r>
            <a:endParaRPr lang="fr-FR" altLang="fr-FR" dirty="0" smtClean="0"/>
          </a:p>
          <a:p>
            <a:r>
              <a:rPr lang="fr-FR" altLang="fr-FR" dirty="0" smtClean="0"/>
              <a:t>Cotisations sociales à la charge des employeurs et des salariés</a:t>
            </a:r>
          </a:p>
          <a:p>
            <a:endParaRPr lang="fr-FR" altLang="fr-FR" dirty="0" smtClean="0"/>
          </a:p>
          <a:p>
            <a:r>
              <a:rPr kumimoji="1" lang="fr-FR" sz="1200" b="0" i="0" kern="1200" dirty="0" smtClean="0">
                <a:solidFill>
                  <a:schemeClr val="tx1"/>
                </a:solidFill>
                <a:effectLst/>
                <a:latin typeface="Arial" pitchFamily="34" charset="0"/>
                <a:ea typeface="+mn-ea"/>
                <a:cs typeface="+mn-cs"/>
              </a:rPr>
              <a:t>La contribution sociale généralisée (CSG) et</a:t>
            </a:r>
            <a:r>
              <a:rPr kumimoji="1" lang="fr-FR" sz="1200" b="0" i="0" kern="1200" baseline="0" dirty="0" smtClean="0">
                <a:solidFill>
                  <a:schemeClr val="tx1"/>
                </a:solidFill>
                <a:effectLst/>
                <a:latin typeface="Arial" pitchFamily="34" charset="0"/>
                <a:ea typeface="+mn-ea"/>
                <a:cs typeface="+mn-cs"/>
              </a:rPr>
              <a:t> CRDS </a:t>
            </a:r>
            <a:r>
              <a:rPr kumimoji="1" lang="fr-FR" sz="1200" b="0" i="0" kern="1200" dirty="0" smtClean="0">
                <a:solidFill>
                  <a:schemeClr val="tx1"/>
                </a:solidFill>
                <a:effectLst/>
                <a:latin typeface="Arial" pitchFamily="34" charset="0"/>
                <a:ea typeface="+mn-ea"/>
                <a:cs typeface="+mn-cs"/>
              </a:rPr>
              <a:t>est un prélèvement social affecté au financement de la protection sociale.</a:t>
            </a:r>
          </a:p>
          <a:p>
            <a:r>
              <a:rPr kumimoji="1" lang="fr-FR" sz="1200" b="0" i="0" kern="1200" dirty="0" smtClean="0">
                <a:solidFill>
                  <a:schemeClr val="tx1"/>
                </a:solidFill>
                <a:effectLst/>
                <a:latin typeface="Arial" pitchFamily="34" charset="0"/>
                <a:ea typeface="+mn-ea"/>
                <a:cs typeface="+mn-cs"/>
              </a:rPr>
              <a:t>Cette taxe est prélevée sur les revenus d'activité, les revenus de remplacement (pension retraite, allocation chômage, par exemple), les revenus du patrimoine et les revenus de placements.</a:t>
            </a:r>
          </a:p>
          <a:p>
            <a:endParaRPr kumimoji="1" lang="fr-FR" altLang="fr-FR" sz="1200" b="1" i="0" kern="1200" dirty="0" smtClean="0">
              <a:solidFill>
                <a:schemeClr val="tx1"/>
              </a:solidFill>
              <a:effectLst/>
              <a:latin typeface="Arial" pitchFamily="34" charset="0"/>
              <a:ea typeface="+mn-ea"/>
              <a:cs typeface="+mn-cs"/>
            </a:endParaRPr>
          </a:p>
        </p:txBody>
      </p:sp>
      <p:sp>
        <p:nvSpPr>
          <p:cNvPr id="378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Garamond" panose="02020404030301010803" pitchFamily="18" charset="0"/>
              </a:defRPr>
            </a:lvl1pPr>
            <a:lvl2pPr marL="715963" indent="-274638" defTabSz="955675">
              <a:defRPr>
                <a:solidFill>
                  <a:schemeClr val="tx1"/>
                </a:solidFill>
                <a:latin typeface="Garamond" panose="02020404030301010803" pitchFamily="18" charset="0"/>
              </a:defRPr>
            </a:lvl2pPr>
            <a:lvl3pPr marL="1101725" indent="-219075" defTabSz="955675">
              <a:defRPr>
                <a:solidFill>
                  <a:schemeClr val="tx1"/>
                </a:solidFill>
                <a:latin typeface="Garamond" panose="02020404030301010803" pitchFamily="18" charset="0"/>
              </a:defRPr>
            </a:lvl3pPr>
            <a:lvl4pPr marL="1543050" indent="-219075" defTabSz="955675">
              <a:defRPr>
                <a:solidFill>
                  <a:schemeClr val="tx1"/>
                </a:solidFill>
                <a:latin typeface="Garamond" panose="02020404030301010803" pitchFamily="18" charset="0"/>
              </a:defRPr>
            </a:lvl4pPr>
            <a:lvl5pPr marL="1984375" indent="-219075" defTabSz="955675">
              <a:defRPr>
                <a:solidFill>
                  <a:schemeClr val="tx1"/>
                </a:solidFill>
                <a:latin typeface="Garamond" panose="02020404030301010803" pitchFamily="18" charset="0"/>
              </a:defRPr>
            </a:lvl5pPr>
            <a:lvl6pPr marL="2441575" indent="-219075" defTabSz="955675" eaLnBrk="0" fontAlgn="base" hangingPunct="0">
              <a:spcBef>
                <a:spcPct val="0"/>
              </a:spcBef>
              <a:spcAft>
                <a:spcPct val="0"/>
              </a:spcAft>
              <a:defRPr>
                <a:solidFill>
                  <a:schemeClr val="tx1"/>
                </a:solidFill>
                <a:latin typeface="Garamond" panose="02020404030301010803" pitchFamily="18" charset="0"/>
              </a:defRPr>
            </a:lvl6pPr>
            <a:lvl7pPr marL="2898775" indent="-219075" defTabSz="955675" eaLnBrk="0" fontAlgn="base" hangingPunct="0">
              <a:spcBef>
                <a:spcPct val="0"/>
              </a:spcBef>
              <a:spcAft>
                <a:spcPct val="0"/>
              </a:spcAft>
              <a:defRPr>
                <a:solidFill>
                  <a:schemeClr val="tx1"/>
                </a:solidFill>
                <a:latin typeface="Garamond" panose="02020404030301010803" pitchFamily="18" charset="0"/>
              </a:defRPr>
            </a:lvl7pPr>
            <a:lvl8pPr marL="3355975" indent="-219075" defTabSz="955675" eaLnBrk="0" fontAlgn="base" hangingPunct="0">
              <a:spcBef>
                <a:spcPct val="0"/>
              </a:spcBef>
              <a:spcAft>
                <a:spcPct val="0"/>
              </a:spcAft>
              <a:defRPr>
                <a:solidFill>
                  <a:schemeClr val="tx1"/>
                </a:solidFill>
                <a:latin typeface="Garamond" panose="02020404030301010803" pitchFamily="18" charset="0"/>
              </a:defRPr>
            </a:lvl8pPr>
            <a:lvl9pPr marL="3813175" indent="-219075" defTabSz="955675" eaLnBrk="0" fontAlgn="base" hangingPunct="0">
              <a:spcBef>
                <a:spcPct val="0"/>
              </a:spcBef>
              <a:spcAft>
                <a:spcPct val="0"/>
              </a:spcAft>
              <a:defRPr>
                <a:solidFill>
                  <a:schemeClr val="tx1"/>
                </a:solidFill>
                <a:latin typeface="Garamond" panose="02020404030301010803" pitchFamily="18" charset="0"/>
              </a:defRPr>
            </a:lvl9pPr>
          </a:lstStyle>
          <a:p>
            <a:fld id="{E6CBED68-7516-4236-BDC3-F868FE5DCAC1}" type="slidenum">
              <a:rPr lang="fr-FR" altLang="fr-FR" smtClean="0">
                <a:latin typeface="Times New Roman" panose="02020603050405020304" pitchFamily="18" charset="0"/>
              </a:rPr>
              <a:pPr/>
              <a:t>13</a:t>
            </a:fld>
            <a:endParaRPr lang="fr-FR" altLang="fr-FR" smtClean="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a:defRPr/>
            </a:pPr>
            <a:r>
              <a:rPr lang="fr-FR" dirty="0" smtClean="0">
                <a:latin typeface="+mn-lt"/>
              </a:rPr>
              <a:t>ACOSS : Agence centrale des organismes de sécurité sociale (encaisse les cotisations sociales), </a:t>
            </a:r>
          </a:p>
          <a:p>
            <a:pPr>
              <a:defRPr/>
            </a:pPr>
            <a:r>
              <a:rPr lang="fr-FR" dirty="0" smtClean="0">
                <a:latin typeface="+mn-lt"/>
              </a:rPr>
              <a:t>L’</a:t>
            </a:r>
            <a:r>
              <a:rPr lang="fr-FR" dirty="0" err="1" smtClean="0">
                <a:latin typeface="+mn-lt"/>
              </a:rPr>
              <a:t>Acoss</a:t>
            </a:r>
            <a:r>
              <a:rPr lang="fr-FR" dirty="0" smtClean="0">
                <a:latin typeface="+mn-lt"/>
              </a:rPr>
              <a:t> assure l’individualisation de la trésorerie de chacune des branches de la Sécurité sociale </a:t>
            </a:r>
          </a:p>
          <a:p>
            <a:pPr>
              <a:defRPr/>
            </a:pPr>
            <a:r>
              <a:rPr lang="fr-FR" dirty="0" smtClean="0">
                <a:latin typeface="+mn-lt"/>
              </a:rPr>
              <a:t>Régime selon la profession exercée</a:t>
            </a:r>
          </a:p>
          <a:p>
            <a:pPr>
              <a:defRPr/>
            </a:pPr>
            <a:r>
              <a:rPr lang="fr-FR" dirty="0" smtClean="0">
                <a:latin typeface="+mn-lt"/>
              </a:rPr>
              <a:t>Régime spéciaux: une profession= marins, militaires, des cultes religieux, des clercs de notaire etc. ou une </a:t>
            </a:r>
            <a:r>
              <a:rPr lang="fr-FR" dirty="0" err="1" smtClean="0">
                <a:latin typeface="+mn-lt"/>
              </a:rPr>
              <a:t>entp</a:t>
            </a:r>
            <a:r>
              <a:rPr lang="fr-FR" dirty="0" smtClean="0">
                <a:latin typeface="+mn-lt"/>
              </a:rPr>
              <a:t>: </a:t>
            </a:r>
            <a:r>
              <a:rPr lang="fr-FR" dirty="0" err="1" smtClean="0">
                <a:latin typeface="+mn-lt"/>
              </a:rPr>
              <a:t>sncf</a:t>
            </a:r>
            <a:r>
              <a:rPr lang="fr-FR" dirty="0" smtClean="0">
                <a:latin typeface="+mn-lt"/>
              </a:rPr>
              <a:t>, RATP, des personnels de l’Opéra de Paris, régime de la Chambre de commerce et d’industrie de Paris, régime du Port autonome de Bordeaux, </a:t>
            </a:r>
            <a:r>
              <a:rPr lang="fr-FR" dirty="0" err="1" smtClean="0">
                <a:latin typeface="+mn-lt"/>
              </a:rPr>
              <a:t>etc</a:t>
            </a:r>
            <a:endParaRPr lang="fr-FR" dirty="0"/>
          </a:p>
        </p:txBody>
      </p:sp>
      <p:sp>
        <p:nvSpPr>
          <p:cNvPr id="593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Garamond" panose="02020404030301010803" pitchFamily="18" charset="0"/>
              </a:defRPr>
            </a:lvl1pPr>
            <a:lvl2pPr marL="715963" indent="-274638" defTabSz="955675">
              <a:defRPr>
                <a:solidFill>
                  <a:schemeClr val="tx1"/>
                </a:solidFill>
                <a:latin typeface="Garamond" panose="02020404030301010803" pitchFamily="18" charset="0"/>
              </a:defRPr>
            </a:lvl2pPr>
            <a:lvl3pPr marL="1101725" indent="-219075" defTabSz="955675">
              <a:defRPr>
                <a:solidFill>
                  <a:schemeClr val="tx1"/>
                </a:solidFill>
                <a:latin typeface="Garamond" panose="02020404030301010803" pitchFamily="18" charset="0"/>
              </a:defRPr>
            </a:lvl3pPr>
            <a:lvl4pPr marL="1543050" indent="-219075" defTabSz="955675">
              <a:defRPr>
                <a:solidFill>
                  <a:schemeClr val="tx1"/>
                </a:solidFill>
                <a:latin typeface="Garamond" panose="02020404030301010803" pitchFamily="18" charset="0"/>
              </a:defRPr>
            </a:lvl4pPr>
            <a:lvl5pPr marL="1984375" indent="-219075" defTabSz="955675">
              <a:defRPr>
                <a:solidFill>
                  <a:schemeClr val="tx1"/>
                </a:solidFill>
                <a:latin typeface="Garamond" panose="02020404030301010803" pitchFamily="18" charset="0"/>
              </a:defRPr>
            </a:lvl5pPr>
            <a:lvl6pPr marL="2441575" indent="-219075" defTabSz="955675" eaLnBrk="0" fontAlgn="base" hangingPunct="0">
              <a:spcBef>
                <a:spcPct val="0"/>
              </a:spcBef>
              <a:spcAft>
                <a:spcPct val="0"/>
              </a:spcAft>
              <a:defRPr>
                <a:solidFill>
                  <a:schemeClr val="tx1"/>
                </a:solidFill>
                <a:latin typeface="Garamond" panose="02020404030301010803" pitchFamily="18" charset="0"/>
              </a:defRPr>
            </a:lvl6pPr>
            <a:lvl7pPr marL="2898775" indent="-219075" defTabSz="955675" eaLnBrk="0" fontAlgn="base" hangingPunct="0">
              <a:spcBef>
                <a:spcPct val="0"/>
              </a:spcBef>
              <a:spcAft>
                <a:spcPct val="0"/>
              </a:spcAft>
              <a:defRPr>
                <a:solidFill>
                  <a:schemeClr val="tx1"/>
                </a:solidFill>
                <a:latin typeface="Garamond" panose="02020404030301010803" pitchFamily="18" charset="0"/>
              </a:defRPr>
            </a:lvl7pPr>
            <a:lvl8pPr marL="3355975" indent="-219075" defTabSz="955675" eaLnBrk="0" fontAlgn="base" hangingPunct="0">
              <a:spcBef>
                <a:spcPct val="0"/>
              </a:spcBef>
              <a:spcAft>
                <a:spcPct val="0"/>
              </a:spcAft>
              <a:defRPr>
                <a:solidFill>
                  <a:schemeClr val="tx1"/>
                </a:solidFill>
                <a:latin typeface="Garamond" panose="02020404030301010803" pitchFamily="18" charset="0"/>
              </a:defRPr>
            </a:lvl8pPr>
            <a:lvl9pPr marL="3813175" indent="-219075" defTabSz="955675" eaLnBrk="0" fontAlgn="base" hangingPunct="0">
              <a:spcBef>
                <a:spcPct val="0"/>
              </a:spcBef>
              <a:spcAft>
                <a:spcPct val="0"/>
              </a:spcAft>
              <a:defRPr>
                <a:solidFill>
                  <a:schemeClr val="tx1"/>
                </a:solidFill>
                <a:latin typeface="Garamond" panose="02020404030301010803" pitchFamily="18" charset="0"/>
              </a:defRPr>
            </a:lvl9pPr>
          </a:lstStyle>
          <a:p>
            <a:fld id="{91B84847-AD33-4EBD-835E-AE5D6BF8AE84}" type="slidenum">
              <a:rPr lang="fr-FR" altLang="fr-FR" smtClean="0">
                <a:latin typeface="Times New Roman" panose="02020603050405020304" pitchFamily="18" charset="0"/>
              </a:rPr>
              <a:pPr/>
              <a:t>14</a:t>
            </a:fld>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848692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9D45D8F-D188-40E0-A078-2DEEC6BDED99}" type="slidenum">
              <a:rPr lang="fr-FR" altLang="fr-FR" smtClean="0"/>
              <a:pPr>
                <a:defRPr/>
              </a:pPr>
              <a:t>18</a:t>
            </a:fld>
            <a:endParaRPr lang="fr-FR" altLang="fr-FR"/>
          </a:p>
        </p:txBody>
      </p:sp>
    </p:spTree>
    <p:extLst>
      <p:ext uri="{BB962C8B-B14F-4D97-AF65-F5344CB8AC3E}">
        <p14:creationId xmlns:p14="http://schemas.microsoft.com/office/powerpoint/2010/main" val="142940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a:defRPr/>
            </a:pPr>
            <a:r>
              <a:rPr lang="fr-FR" dirty="0" smtClean="0">
                <a:latin typeface="+mn-lt"/>
              </a:rPr>
              <a:t>Le </a:t>
            </a:r>
            <a:r>
              <a:rPr lang="fr-FR" b="1" dirty="0" smtClean="0">
                <a:latin typeface="+mn-lt"/>
              </a:rPr>
              <a:t>numéro</a:t>
            </a:r>
            <a:r>
              <a:rPr lang="fr-FR" dirty="0" smtClean="0">
                <a:latin typeface="+mn-lt"/>
              </a:rPr>
              <a:t> de sécurité sociale en France (nom usuel), ou « </a:t>
            </a:r>
            <a:r>
              <a:rPr lang="fr-FR" b="1" dirty="0" smtClean="0">
                <a:latin typeface="+mn-lt"/>
              </a:rPr>
              <a:t>numéro</a:t>
            </a:r>
            <a:r>
              <a:rPr lang="fr-FR" dirty="0" smtClean="0">
                <a:latin typeface="+mn-lt"/>
              </a:rPr>
              <a:t> d'inscription au répertoire des personnes physiques » (abrégé en NIRPP ou plus simplement </a:t>
            </a:r>
            <a:r>
              <a:rPr lang="fr-FR" b="1" dirty="0" smtClean="0">
                <a:latin typeface="+mn-lt"/>
              </a:rPr>
              <a:t>NIR</a:t>
            </a:r>
            <a:r>
              <a:rPr lang="fr-FR" dirty="0" smtClean="0">
                <a:latin typeface="+mn-lt"/>
              </a:rPr>
              <a:t>) </a:t>
            </a:r>
            <a:endParaRPr lang="fr-FR" dirty="0"/>
          </a:p>
        </p:txBody>
      </p:sp>
      <p:sp>
        <p:nvSpPr>
          <p:cNvPr id="5427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Garamond" panose="02020404030301010803" pitchFamily="18" charset="0"/>
              </a:defRPr>
            </a:lvl1pPr>
            <a:lvl2pPr marL="742950" indent="-285750" defTabSz="955675">
              <a:defRPr>
                <a:solidFill>
                  <a:schemeClr val="tx1"/>
                </a:solidFill>
                <a:latin typeface="Garamond" panose="02020404030301010803" pitchFamily="18" charset="0"/>
              </a:defRPr>
            </a:lvl2pPr>
            <a:lvl3pPr marL="1143000" indent="-228600" defTabSz="955675">
              <a:defRPr>
                <a:solidFill>
                  <a:schemeClr val="tx1"/>
                </a:solidFill>
                <a:latin typeface="Garamond" panose="02020404030301010803" pitchFamily="18" charset="0"/>
              </a:defRPr>
            </a:lvl3pPr>
            <a:lvl4pPr marL="1600200" indent="-228600" defTabSz="955675">
              <a:defRPr>
                <a:solidFill>
                  <a:schemeClr val="tx1"/>
                </a:solidFill>
                <a:latin typeface="Garamond" panose="02020404030301010803" pitchFamily="18" charset="0"/>
              </a:defRPr>
            </a:lvl4pPr>
            <a:lvl5pPr marL="2057400" indent="-228600" defTabSz="955675">
              <a:defRPr>
                <a:solidFill>
                  <a:schemeClr val="tx1"/>
                </a:solidFill>
                <a:latin typeface="Garamond" panose="02020404030301010803" pitchFamily="18" charset="0"/>
              </a:defRPr>
            </a:lvl5pPr>
            <a:lvl6pPr marL="2514600" indent="-228600" defTabSz="955675" eaLnBrk="0" fontAlgn="base" hangingPunct="0">
              <a:spcBef>
                <a:spcPct val="0"/>
              </a:spcBef>
              <a:spcAft>
                <a:spcPct val="0"/>
              </a:spcAft>
              <a:defRPr>
                <a:solidFill>
                  <a:schemeClr val="tx1"/>
                </a:solidFill>
                <a:latin typeface="Garamond" panose="02020404030301010803" pitchFamily="18" charset="0"/>
              </a:defRPr>
            </a:lvl6pPr>
            <a:lvl7pPr marL="2971800" indent="-228600" defTabSz="955675" eaLnBrk="0" fontAlgn="base" hangingPunct="0">
              <a:spcBef>
                <a:spcPct val="0"/>
              </a:spcBef>
              <a:spcAft>
                <a:spcPct val="0"/>
              </a:spcAft>
              <a:defRPr>
                <a:solidFill>
                  <a:schemeClr val="tx1"/>
                </a:solidFill>
                <a:latin typeface="Garamond" panose="02020404030301010803" pitchFamily="18" charset="0"/>
              </a:defRPr>
            </a:lvl7pPr>
            <a:lvl8pPr marL="3429000" indent="-228600" defTabSz="955675" eaLnBrk="0" fontAlgn="base" hangingPunct="0">
              <a:spcBef>
                <a:spcPct val="0"/>
              </a:spcBef>
              <a:spcAft>
                <a:spcPct val="0"/>
              </a:spcAft>
              <a:defRPr>
                <a:solidFill>
                  <a:schemeClr val="tx1"/>
                </a:solidFill>
                <a:latin typeface="Garamond" panose="02020404030301010803" pitchFamily="18" charset="0"/>
              </a:defRPr>
            </a:lvl8pPr>
            <a:lvl9pPr marL="3886200" indent="-228600" defTabSz="955675" eaLnBrk="0" fontAlgn="base" hangingPunct="0">
              <a:spcBef>
                <a:spcPct val="0"/>
              </a:spcBef>
              <a:spcAft>
                <a:spcPct val="0"/>
              </a:spcAft>
              <a:defRPr>
                <a:solidFill>
                  <a:schemeClr val="tx1"/>
                </a:solidFill>
                <a:latin typeface="Garamond" panose="02020404030301010803" pitchFamily="18" charset="0"/>
              </a:defRPr>
            </a:lvl9pPr>
          </a:lstStyle>
          <a:p>
            <a:fld id="{65E5BEF0-FAEE-43BC-A537-B8CFB776D639}" type="slidenum">
              <a:rPr lang="fr-FR" altLang="fr-FR" smtClean="0">
                <a:latin typeface="Times New Roman" panose="02020603050405020304" pitchFamily="18" charset="0"/>
              </a:rPr>
              <a:pPr/>
              <a:t>19</a:t>
            </a:fld>
            <a:endParaRPr lang="fr-FR" altLang="fr-FR" smtClean="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p>
          <a:p>
            <a:endParaRPr lang="fr-FR" altLang="fr-FR" dirty="0" smtClean="0"/>
          </a:p>
        </p:txBody>
      </p:sp>
      <p:sp>
        <p:nvSpPr>
          <p:cNvPr id="378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Garamond" panose="02020404030301010803" pitchFamily="18" charset="0"/>
              </a:defRPr>
            </a:lvl1pPr>
            <a:lvl2pPr marL="715963" indent="-274638" defTabSz="955675">
              <a:defRPr>
                <a:solidFill>
                  <a:schemeClr val="tx1"/>
                </a:solidFill>
                <a:latin typeface="Garamond" panose="02020404030301010803" pitchFamily="18" charset="0"/>
              </a:defRPr>
            </a:lvl2pPr>
            <a:lvl3pPr marL="1101725" indent="-219075" defTabSz="955675">
              <a:defRPr>
                <a:solidFill>
                  <a:schemeClr val="tx1"/>
                </a:solidFill>
                <a:latin typeface="Garamond" panose="02020404030301010803" pitchFamily="18" charset="0"/>
              </a:defRPr>
            </a:lvl3pPr>
            <a:lvl4pPr marL="1543050" indent="-219075" defTabSz="955675">
              <a:defRPr>
                <a:solidFill>
                  <a:schemeClr val="tx1"/>
                </a:solidFill>
                <a:latin typeface="Garamond" panose="02020404030301010803" pitchFamily="18" charset="0"/>
              </a:defRPr>
            </a:lvl4pPr>
            <a:lvl5pPr marL="1984375" indent="-219075" defTabSz="955675">
              <a:defRPr>
                <a:solidFill>
                  <a:schemeClr val="tx1"/>
                </a:solidFill>
                <a:latin typeface="Garamond" panose="02020404030301010803" pitchFamily="18" charset="0"/>
              </a:defRPr>
            </a:lvl5pPr>
            <a:lvl6pPr marL="2441575" indent="-219075" defTabSz="955675" eaLnBrk="0" fontAlgn="base" hangingPunct="0">
              <a:spcBef>
                <a:spcPct val="0"/>
              </a:spcBef>
              <a:spcAft>
                <a:spcPct val="0"/>
              </a:spcAft>
              <a:defRPr>
                <a:solidFill>
                  <a:schemeClr val="tx1"/>
                </a:solidFill>
                <a:latin typeface="Garamond" panose="02020404030301010803" pitchFamily="18" charset="0"/>
              </a:defRPr>
            </a:lvl6pPr>
            <a:lvl7pPr marL="2898775" indent="-219075" defTabSz="955675" eaLnBrk="0" fontAlgn="base" hangingPunct="0">
              <a:spcBef>
                <a:spcPct val="0"/>
              </a:spcBef>
              <a:spcAft>
                <a:spcPct val="0"/>
              </a:spcAft>
              <a:defRPr>
                <a:solidFill>
                  <a:schemeClr val="tx1"/>
                </a:solidFill>
                <a:latin typeface="Garamond" panose="02020404030301010803" pitchFamily="18" charset="0"/>
              </a:defRPr>
            </a:lvl7pPr>
            <a:lvl8pPr marL="3355975" indent="-219075" defTabSz="955675" eaLnBrk="0" fontAlgn="base" hangingPunct="0">
              <a:spcBef>
                <a:spcPct val="0"/>
              </a:spcBef>
              <a:spcAft>
                <a:spcPct val="0"/>
              </a:spcAft>
              <a:defRPr>
                <a:solidFill>
                  <a:schemeClr val="tx1"/>
                </a:solidFill>
                <a:latin typeface="Garamond" panose="02020404030301010803" pitchFamily="18" charset="0"/>
              </a:defRPr>
            </a:lvl8pPr>
            <a:lvl9pPr marL="3813175" indent="-219075" defTabSz="955675" eaLnBrk="0" fontAlgn="base" hangingPunct="0">
              <a:spcBef>
                <a:spcPct val="0"/>
              </a:spcBef>
              <a:spcAft>
                <a:spcPct val="0"/>
              </a:spcAft>
              <a:defRPr>
                <a:solidFill>
                  <a:schemeClr val="tx1"/>
                </a:solidFill>
                <a:latin typeface="Garamond" panose="02020404030301010803" pitchFamily="18" charset="0"/>
              </a:defRPr>
            </a:lvl9pPr>
          </a:lstStyle>
          <a:p>
            <a:fld id="{E6CBED68-7516-4236-BDC3-F868FE5DCAC1}" type="slidenum">
              <a:rPr lang="fr-FR" altLang="fr-FR" smtClean="0">
                <a:latin typeface="Times New Roman" panose="02020603050405020304" pitchFamily="18" charset="0"/>
              </a:rPr>
              <a:pPr/>
              <a:t>20</a:t>
            </a:fld>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221971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
        <p:nvSpPr>
          <p:cNvPr id="2970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Garamond" panose="02020404030301010803" pitchFamily="18" charset="0"/>
              </a:defRPr>
            </a:lvl1pPr>
            <a:lvl2pPr marL="715963" indent="-274638" defTabSz="955675">
              <a:defRPr>
                <a:solidFill>
                  <a:schemeClr val="tx1"/>
                </a:solidFill>
                <a:latin typeface="Garamond" panose="02020404030301010803" pitchFamily="18" charset="0"/>
              </a:defRPr>
            </a:lvl2pPr>
            <a:lvl3pPr marL="1101725" indent="-219075" defTabSz="955675">
              <a:defRPr>
                <a:solidFill>
                  <a:schemeClr val="tx1"/>
                </a:solidFill>
                <a:latin typeface="Garamond" panose="02020404030301010803" pitchFamily="18" charset="0"/>
              </a:defRPr>
            </a:lvl3pPr>
            <a:lvl4pPr marL="1543050" indent="-219075" defTabSz="955675">
              <a:defRPr>
                <a:solidFill>
                  <a:schemeClr val="tx1"/>
                </a:solidFill>
                <a:latin typeface="Garamond" panose="02020404030301010803" pitchFamily="18" charset="0"/>
              </a:defRPr>
            </a:lvl4pPr>
            <a:lvl5pPr marL="1984375" indent="-219075" defTabSz="955675">
              <a:defRPr>
                <a:solidFill>
                  <a:schemeClr val="tx1"/>
                </a:solidFill>
                <a:latin typeface="Garamond" panose="02020404030301010803" pitchFamily="18" charset="0"/>
              </a:defRPr>
            </a:lvl5pPr>
            <a:lvl6pPr marL="2441575" indent="-219075" defTabSz="955675" eaLnBrk="0" fontAlgn="base" hangingPunct="0">
              <a:spcBef>
                <a:spcPct val="0"/>
              </a:spcBef>
              <a:spcAft>
                <a:spcPct val="0"/>
              </a:spcAft>
              <a:defRPr>
                <a:solidFill>
                  <a:schemeClr val="tx1"/>
                </a:solidFill>
                <a:latin typeface="Garamond" panose="02020404030301010803" pitchFamily="18" charset="0"/>
              </a:defRPr>
            </a:lvl6pPr>
            <a:lvl7pPr marL="2898775" indent="-219075" defTabSz="955675" eaLnBrk="0" fontAlgn="base" hangingPunct="0">
              <a:spcBef>
                <a:spcPct val="0"/>
              </a:spcBef>
              <a:spcAft>
                <a:spcPct val="0"/>
              </a:spcAft>
              <a:defRPr>
                <a:solidFill>
                  <a:schemeClr val="tx1"/>
                </a:solidFill>
                <a:latin typeface="Garamond" panose="02020404030301010803" pitchFamily="18" charset="0"/>
              </a:defRPr>
            </a:lvl7pPr>
            <a:lvl8pPr marL="3355975" indent="-219075" defTabSz="955675" eaLnBrk="0" fontAlgn="base" hangingPunct="0">
              <a:spcBef>
                <a:spcPct val="0"/>
              </a:spcBef>
              <a:spcAft>
                <a:spcPct val="0"/>
              </a:spcAft>
              <a:defRPr>
                <a:solidFill>
                  <a:schemeClr val="tx1"/>
                </a:solidFill>
                <a:latin typeface="Garamond" panose="02020404030301010803" pitchFamily="18" charset="0"/>
              </a:defRPr>
            </a:lvl8pPr>
            <a:lvl9pPr marL="3813175" indent="-219075" defTabSz="955675" eaLnBrk="0" fontAlgn="base" hangingPunct="0">
              <a:spcBef>
                <a:spcPct val="0"/>
              </a:spcBef>
              <a:spcAft>
                <a:spcPct val="0"/>
              </a:spcAft>
              <a:defRPr>
                <a:solidFill>
                  <a:schemeClr val="tx1"/>
                </a:solidFill>
                <a:latin typeface="Garamond" panose="02020404030301010803" pitchFamily="18" charset="0"/>
              </a:defRPr>
            </a:lvl9pPr>
          </a:lstStyle>
          <a:p>
            <a:fld id="{E13FF385-5158-4200-930F-B39237A10B32}" type="slidenum">
              <a:rPr lang="fr-FR" altLang="fr-FR" smtClean="0">
                <a:latin typeface="Times New Roman" panose="02020603050405020304" pitchFamily="18" charset="0"/>
              </a:rPr>
              <a:pPr/>
              <a:t>21</a:t>
            </a:fld>
            <a:endParaRPr lang="fr-FR" altLang="fr-FR">
              <a:latin typeface="Times New Roman" panose="02020603050405020304" pitchFamily="18" charset="0"/>
            </a:endParaRPr>
          </a:p>
        </p:txBody>
      </p:sp>
    </p:spTree>
    <p:extLst>
      <p:ext uri="{BB962C8B-B14F-4D97-AF65-F5344CB8AC3E}">
        <p14:creationId xmlns:p14="http://schemas.microsoft.com/office/powerpoint/2010/main" val="1495290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Parcours coordonné : TR à 70% , non coordonné (30%)</a:t>
            </a:r>
          </a:p>
        </p:txBody>
      </p:sp>
      <p:sp>
        <p:nvSpPr>
          <p:cNvPr id="317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Garamond" panose="02020404030301010803" pitchFamily="18" charset="0"/>
              </a:defRPr>
            </a:lvl1pPr>
            <a:lvl2pPr marL="715963" indent="-274638" defTabSz="955675">
              <a:defRPr>
                <a:solidFill>
                  <a:schemeClr val="tx1"/>
                </a:solidFill>
                <a:latin typeface="Garamond" panose="02020404030301010803" pitchFamily="18" charset="0"/>
              </a:defRPr>
            </a:lvl2pPr>
            <a:lvl3pPr marL="1101725" indent="-219075" defTabSz="955675">
              <a:defRPr>
                <a:solidFill>
                  <a:schemeClr val="tx1"/>
                </a:solidFill>
                <a:latin typeface="Garamond" panose="02020404030301010803" pitchFamily="18" charset="0"/>
              </a:defRPr>
            </a:lvl3pPr>
            <a:lvl4pPr marL="1543050" indent="-219075" defTabSz="955675">
              <a:defRPr>
                <a:solidFill>
                  <a:schemeClr val="tx1"/>
                </a:solidFill>
                <a:latin typeface="Garamond" panose="02020404030301010803" pitchFamily="18" charset="0"/>
              </a:defRPr>
            </a:lvl4pPr>
            <a:lvl5pPr marL="1984375" indent="-219075" defTabSz="955675">
              <a:defRPr>
                <a:solidFill>
                  <a:schemeClr val="tx1"/>
                </a:solidFill>
                <a:latin typeface="Garamond" panose="02020404030301010803" pitchFamily="18" charset="0"/>
              </a:defRPr>
            </a:lvl5pPr>
            <a:lvl6pPr marL="2441575" indent="-219075" defTabSz="955675" eaLnBrk="0" fontAlgn="base" hangingPunct="0">
              <a:spcBef>
                <a:spcPct val="0"/>
              </a:spcBef>
              <a:spcAft>
                <a:spcPct val="0"/>
              </a:spcAft>
              <a:defRPr>
                <a:solidFill>
                  <a:schemeClr val="tx1"/>
                </a:solidFill>
                <a:latin typeface="Garamond" panose="02020404030301010803" pitchFamily="18" charset="0"/>
              </a:defRPr>
            </a:lvl6pPr>
            <a:lvl7pPr marL="2898775" indent="-219075" defTabSz="955675" eaLnBrk="0" fontAlgn="base" hangingPunct="0">
              <a:spcBef>
                <a:spcPct val="0"/>
              </a:spcBef>
              <a:spcAft>
                <a:spcPct val="0"/>
              </a:spcAft>
              <a:defRPr>
                <a:solidFill>
                  <a:schemeClr val="tx1"/>
                </a:solidFill>
                <a:latin typeface="Garamond" panose="02020404030301010803" pitchFamily="18" charset="0"/>
              </a:defRPr>
            </a:lvl7pPr>
            <a:lvl8pPr marL="3355975" indent="-219075" defTabSz="955675" eaLnBrk="0" fontAlgn="base" hangingPunct="0">
              <a:spcBef>
                <a:spcPct val="0"/>
              </a:spcBef>
              <a:spcAft>
                <a:spcPct val="0"/>
              </a:spcAft>
              <a:defRPr>
                <a:solidFill>
                  <a:schemeClr val="tx1"/>
                </a:solidFill>
                <a:latin typeface="Garamond" panose="02020404030301010803" pitchFamily="18" charset="0"/>
              </a:defRPr>
            </a:lvl8pPr>
            <a:lvl9pPr marL="3813175" indent="-219075" defTabSz="955675" eaLnBrk="0" fontAlgn="base" hangingPunct="0">
              <a:spcBef>
                <a:spcPct val="0"/>
              </a:spcBef>
              <a:spcAft>
                <a:spcPct val="0"/>
              </a:spcAft>
              <a:defRPr>
                <a:solidFill>
                  <a:schemeClr val="tx1"/>
                </a:solidFill>
                <a:latin typeface="Garamond" panose="02020404030301010803" pitchFamily="18" charset="0"/>
              </a:defRPr>
            </a:lvl9pPr>
          </a:lstStyle>
          <a:p>
            <a:fld id="{F155D708-477D-4625-ACFA-4638AD3EC9EB}" type="slidenum">
              <a:rPr lang="fr-FR" altLang="fr-FR" smtClean="0">
                <a:latin typeface="Times New Roman" panose="02020603050405020304" pitchFamily="18" charset="0"/>
              </a:rPr>
              <a:pPr/>
              <a:t>22</a:t>
            </a:fld>
            <a:endParaRPr lang="fr-FR" altLang="fr-FR">
              <a:latin typeface="Times New Roman" panose="02020603050405020304" pitchFamily="18" charset="0"/>
            </a:endParaRPr>
          </a:p>
        </p:txBody>
      </p:sp>
    </p:spTree>
    <p:extLst>
      <p:ext uri="{BB962C8B-B14F-4D97-AF65-F5344CB8AC3E}">
        <p14:creationId xmlns:p14="http://schemas.microsoft.com/office/powerpoint/2010/main" val="2016030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BRSS</a:t>
            </a:r>
            <a:r>
              <a:rPr lang="fr-FR" baseline="0" dirty="0"/>
              <a:t> ou tarif de convention (même chose)</a:t>
            </a:r>
          </a:p>
          <a:p>
            <a:r>
              <a:rPr lang="fr-FR" baseline="0" dirty="0"/>
              <a:t>PF: pour chaque acte/consultation/acte de bio </a:t>
            </a:r>
            <a:r>
              <a:rPr lang="fr-FR" baseline="0" dirty="0" err="1"/>
              <a:t>méd</a:t>
            </a:r>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23</a:t>
            </a:fld>
            <a:endParaRPr lang="fr-FR"/>
          </a:p>
        </p:txBody>
      </p:sp>
    </p:spTree>
    <p:extLst>
      <p:ext uri="{BB962C8B-B14F-4D97-AF65-F5344CB8AC3E}">
        <p14:creationId xmlns:p14="http://schemas.microsoft.com/office/powerpoint/2010/main" val="3552125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9D45D8F-D188-40E0-A078-2DEEC6BDED99}" type="slidenum">
              <a:rPr lang="fr-FR" altLang="fr-FR" smtClean="0"/>
              <a:pPr>
                <a:defRPr/>
              </a:pPr>
              <a:t>24</a:t>
            </a:fld>
            <a:endParaRPr lang="fr-FR" altLang="fr-FR"/>
          </a:p>
        </p:txBody>
      </p:sp>
    </p:spTree>
    <p:extLst>
      <p:ext uri="{BB962C8B-B14F-4D97-AF65-F5344CB8AC3E}">
        <p14:creationId xmlns:p14="http://schemas.microsoft.com/office/powerpoint/2010/main" val="23235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2</a:t>
            </a:fld>
            <a:endParaRPr lang="fr-FR"/>
          </a:p>
        </p:txBody>
      </p:sp>
    </p:spTree>
    <p:extLst>
      <p:ext uri="{BB962C8B-B14F-4D97-AF65-F5344CB8AC3E}">
        <p14:creationId xmlns:p14="http://schemas.microsoft.com/office/powerpoint/2010/main" val="16732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9D45D8F-D188-40E0-A078-2DEEC6BDED99}" type="slidenum">
              <a:rPr lang="fr-FR" altLang="fr-FR" smtClean="0"/>
              <a:pPr>
                <a:defRPr/>
              </a:pPr>
              <a:t>26</a:t>
            </a:fld>
            <a:endParaRPr lang="fr-FR" altLang="fr-FR"/>
          </a:p>
        </p:txBody>
      </p:sp>
    </p:spTree>
    <p:extLst>
      <p:ext uri="{BB962C8B-B14F-4D97-AF65-F5344CB8AC3E}">
        <p14:creationId xmlns:p14="http://schemas.microsoft.com/office/powerpoint/2010/main" val="870348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a:ln/>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Garamond" panose="02020404030301010803" pitchFamily="18" charset="0"/>
              </a:defRPr>
            </a:lvl1pPr>
            <a:lvl2pPr marL="715963" indent="-274638" defTabSz="955675">
              <a:defRPr>
                <a:solidFill>
                  <a:schemeClr val="tx1"/>
                </a:solidFill>
                <a:latin typeface="Garamond" panose="02020404030301010803" pitchFamily="18" charset="0"/>
              </a:defRPr>
            </a:lvl2pPr>
            <a:lvl3pPr marL="1101725" indent="-219075" defTabSz="955675">
              <a:defRPr>
                <a:solidFill>
                  <a:schemeClr val="tx1"/>
                </a:solidFill>
                <a:latin typeface="Garamond" panose="02020404030301010803" pitchFamily="18" charset="0"/>
              </a:defRPr>
            </a:lvl3pPr>
            <a:lvl4pPr marL="1543050" indent="-219075" defTabSz="955675">
              <a:defRPr>
                <a:solidFill>
                  <a:schemeClr val="tx1"/>
                </a:solidFill>
                <a:latin typeface="Garamond" panose="02020404030301010803" pitchFamily="18" charset="0"/>
              </a:defRPr>
            </a:lvl4pPr>
            <a:lvl5pPr marL="1984375" indent="-219075" defTabSz="955675">
              <a:defRPr>
                <a:solidFill>
                  <a:schemeClr val="tx1"/>
                </a:solidFill>
                <a:latin typeface="Garamond" panose="02020404030301010803" pitchFamily="18" charset="0"/>
              </a:defRPr>
            </a:lvl5pPr>
            <a:lvl6pPr marL="2441575" indent="-219075" defTabSz="955675" eaLnBrk="0" fontAlgn="base" hangingPunct="0">
              <a:spcBef>
                <a:spcPct val="0"/>
              </a:spcBef>
              <a:spcAft>
                <a:spcPct val="0"/>
              </a:spcAft>
              <a:defRPr>
                <a:solidFill>
                  <a:schemeClr val="tx1"/>
                </a:solidFill>
                <a:latin typeface="Garamond" panose="02020404030301010803" pitchFamily="18" charset="0"/>
              </a:defRPr>
            </a:lvl6pPr>
            <a:lvl7pPr marL="2898775" indent="-219075" defTabSz="955675" eaLnBrk="0" fontAlgn="base" hangingPunct="0">
              <a:spcBef>
                <a:spcPct val="0"/>
              </a:spcBef>
              <a:spcAft>
                <a:spcPct val="0"/>
              </a:spcAft>
              <a:defRPr>
                <a:solidFill>
                  <a:schemeClr val="tx1"/>
                </a:solidFill>
                <a:latin typeface="Garamond" panose="02020404030301010803" pitchFamily="18" charset="0"/>
              </a:defRPr>
            </a:lvl7pPr>
            <a:lvl8pPr marL="3355975" indent="-219075" defTabSz="955675" eaLnBrk="0" fontAlgn="base" hangingPunct="0">
              <a:spcBef>
                <a:spcPct val="0"/>
              </a:spcBef>
              <a:spcAft>
                <a:spcPct val="0"/>
              </a:spcAft>
              <a:defRPr>
                <a:solidFill>
                  <a:schemeClr val="tx1"/>
                </a:solidFill>
                <a:latin typeface="Garamond" panose="02020404030301010803" pitchFamily="18" charset="0"/>
              </a:defRPr>
            </a:lvl8pPr>
            <a:lvl9pPr marL="3813175" indent="-219075" defTabSz="955675" eaLnBrk="0" fontAlgn="base" hangingPunct="0">
              <a:spcBef>
                <a:spcPct val="0"/>
              </a:spcBef>
              <a:spcAft>
                <a:spcPct val="0"/>
              </a:spcAft>
              <a:defRPr>
                <a:solidFill>
                  <a:schemeClr val="tx1"/>
                </a:solidFill>
                <a:latin typeface="Garamond" panose="02020404030301010803" pitchFamily="18" charset="0"/>
              </a:defRPr>
            </a:lvl9pPr>
          </a:lstStyle>
          <a:p>
            <a:fld id="{1213629D-B11D-4003-9F5B-8749C3F344EA}" type="slidenum">
              <a:rPr lang="fr-FR" altLang="fr-FR" smtClean="0">
                <a:latin typeface="Times New Roman" panose="02020603050405020304" pitchFamily="18" charset="0"/>
              </a:rPr>
              <a:pPr/>
              <a:t>29</a:t>
            </a:fld>
            <a:endParaRPr lang="fr-FR" altLang="fr-FR" smtClean="0">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9D45D8F-D188-40E0-A078-2DEEC6BDED99}" type="slidenum">
              <a:rPr lang="fr-FR" altLang="fr-FR" smtClean="0"/>
              <a:pPr>
                <a:defRPr/>
              </a:pPr>
              <a:t>34</a:t>
            </a:fld>
            <a:endParaRPr lang="fr-FR" altLang="fr-FR"/>
          </a:p>
        </p:txBody>
      </p:sp>
    </p:spTree>
    <p:extLst>
      <p:ext uri="{BB962C8B-B14F-4D97-AF65-F5344CB8AC3E}">
        <p14:creationId xmlns:p14="http://schemas.microsoft.com/office/powerpoint/2010/main" val="2089293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35</a:t>
            </a:fld>
            <a:endParaRPr lang="fr-FR"/>
          </a:p>
        </p:txBody>
      </p:sp>
    </p:spTree>
    <p:extLst>
      <p:ext uri="{BB962C8B-B14F-4D97-AF65-F5344CB8AC3E}">
        <p14:creationId xmlns:p14="http://schemas.microsoft.com/office/powerpoint/2010/main" val="3808846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kumimoji="1" lang="fr-FR" sz="1200" b="0" i="0" kern="1200" dirty="0" smtClean="0">
                <a:solidFill>
                  <a:schemeClr val="tx1"/>
                </a:solidFill>
                <a:effectLst/>
                <a:latin typeface="Arial" pitchFamily="34" charset="0"/>
                <a:ea typeface="+mn-ea"/>
                <a:cs typeface="+mn-cs"/>
              </a:rPr>
              <a:t>HDJ : Ce mode de soins est caractérisé par une admission, une prise en charge et une sortie dans la même journée. Ainsi, suite au traitement, le patient regagne son domicile directement. Ce type d'hospitalisation n'entraîne donc aucun hébergement.</a:t>
            </a:r>
            <a:endParaRPr lang="fr-FR"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36</a:t>
            </a:fld>
            <a:endParaRPr lang="fr-FR"/>
          </a:p>
        </p:txBody>
      </p:sp>
    </p:spTree>
    <p:extLst>
      <p:ext uri="{BB962C8B-B14F-4D97-AF65-F5344CB8AC3E}">
        <p14:creationId xmlns:p14="http://schemas.microsoft.com/office/powerpoint/2010/main" val="1327272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37</a:t>
            </a:fld>
            <a:endParaRPr lang="fr-FR"/>
          </a:p>
        </p:txBody>
      </p:sp>
    </p:spTree>
    <p:extLst>
      <p:ext uri="{BB962C8B-B14F-4D97-AF65-F5344CB8AC3E}">
        <p14:creationId xmlns:p14="http://schemas.microsoft.com/office/powerpoint/2010/main" val="2079708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38</a:t>
            </a:fld>
            <a:endParaRPr lang="fr-FR"/>
          </a:p>
        </p:txBody>
      </p:sp>
    </p:spTree>
    <p:extLst>
      <p:ext uri="{BB962C8B-B14F-4D97-AF65-F5344CB8AC3E}">
        <p14:creationId xmlns:p14="http://schemas.microsoft.com/office/powerpoint/2010/main" val="636443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a:ln/>
        </p:spPr>
      </p:sp>
      <p:sp>
        <p:nvSpPr>
          <p:cNvPr id="788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p>
        </p:txBody>
      </p:sp>
      <p:sp>
        <p:nvSpPr>
          <p:cNvPr id="788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Garamond" panose="02020404030301010803" pitchFamily="18" charset="0"/>
              </a:defRPr>
            </a:lvl1pPr>
            <a:lvl2pPr marL="742950" indent="-285750" defTabSz="955675">
              <a:defRPr>
                <a:solidFill>
                  <a:schemeClr val="tx1"/>
                </a:solidFill>
                <a:latin typeface="Garamond" panose="02020404030301010803" pitchFamily="18" charset="0"/>
              </a:defRPr>
            </a:lvl2pPr>
            <a:lvl3pPr marL="1143000" indent="-228600" defTabSz="955675">
              <a:defRPr>
                <a:solidFill>
                  <a:schemeClr val="tx1"/>
                </a:solidFill>
                <a:latin typeface="Garamond" panose="02020404030301010803" pitchFamily="18" charset="0"/>
              </a:defRPr>
            </a:lvl3pPr>
            <a:lvl4pPr marL="1600200" indent="-228600" defTabSz="955675">
              <a:defRPr>
                <a:solidFill>
                  <a:schemeClr val="tx1"/>
                </a:solidFill>
                <a:latin typeface="Garamond" panose="02020404030301010803" pitchFamily="18" charset="0"/>
              </a:defRPr>
            </a:lvl4pPr>
            <a:lvl5pPr marL="2057400" indent="-228600" defTabSz="955675">
              <a:defRPr>
                <a:solidFill>
                  <a:schemeClr val="tx1"/>
                </a:solidFill>
                <a:latin typeface="Garamond" panose="02020404030301010803" pitchFamily="18" charset="0"/>
              </a:defRPr>
            </a:lvl5pPr>
            <a:lvl6pPr marL="2514600" indent="-228600" defTabSz="955675" eaLnBrk="0" fontAlgn="base" hangingPunct="0">
              <a:spcBef>
                <a:spcPct val="0"/>
              </a:spcBef>
              <a:spcAft>
                <a:spcPct val="0"/>
              </a:spcAft>
              <a:defRPr>
                <a:solidFill>
                  <a:schemeClr val="tx1"/>
                </a:solidFill>
                <a:latin typeface="Garamond" panose="02020404030301010803" pitchFamily="18" charset="0"/>
              </a:defRPr>
            </a:lvl6pPr>
            <a:lvl7pPr marL="2971800" indent="-228600" defTabSz="955675" eaLnBrk="0" fontAlgn="base" hangingPunct="0">
              <a:spcBef>
                <a:spcPct val="0"/>
              </a:spcBef>
              <a:spcAft>
                <a:spcPct val="0"/>
              </a:spcAft>
              <a:defRPr>
                <a:solidFill>
                  <a:schemeClr val="tx1"/>
                </a:solidFill>
                <a:latin typeface="Garamond" panose="02020404030301010803" pitchFamily="18" charset="0"/>
              </a:defRPr>
            </a:lvl7pPr>
            <a:lvl8pPr marL="3429000" indent="-228600" defTabSz="955675" eaLnBrk="0" fontAlgn="base" hangingPunct="0">
              <a:spcBef>
                <a:spcPct val="0"/>
              </a:spcBef>
              <a:spcAft>
                <a:spcPct val="0"/>
              </a:spcAft>
              <a:defRPr>
                <a:solidFill>
                  <a:schemeClr val="tx1"/>
                </a:solidFill>
                <a:latin typeface="Garamond" panose="02020404030301010803" pitchFamily="18" charset="0"/>
              </a:defRPr>
            </a:lvl8pPr>
            <a:lvl9pPr marL="3886200" indent="-228600" defTabSz="955675" eaLnBrk="0" fontAlgn="base" hangingPunct="0">
              <a:spcBef>
                <a:spcPct val="0"/>
              </a:spcBef>
              <a:spcAft>
                <a:spcPct val="0"/>
              </a:spcAft>
              <a:defRPr>
                <a:solidFill>
                  <a:schemeClr val="tx1"/>
                </a:solidFill>
                <a:latin typeface="Garamond" panose="02020404030301010803" pitchFamily="18" charset="0"/>
              </a:defRPr>
            </a:lvl9pPr>
          </a:lstStyle>
          <a:p>
            <a:fld id="{3D808F03-5AE9-44B0-A2A8-D0F55501A92D}" type="slidenum">
              <a:rPr lang="fr-FR" altLang="fr-FR" smtClean="0">
                <a:latin typeface="Times New Roman" panose="02020603050405020304" pitchFamily="18" charset="0"/>
              </a:rPr>
              <a:pPr/>
              <a:t>40</a:t>
            </a:fld>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67505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kumimoji="1" lang="fr-FR" sz="1200" b="0" i="0" u="none" strike="noStrike" kern="1200" baseline="0" dirty="0" smtClean="0">
              <a:solidFill>
                <a:schemeClr val="tx1"/>
              </a:solidFill>
              <a:latin typeface="Arial" pitchFamily="34" charset="0"/>
              <a:ea typeface="+mn-ea"/>
              <a:cs typeface="+mn-cs"/>
            </a:endParaRPr>
          </a:p>
          <a:p>
            <a:r>
              <a:rPr kumimoji="1" lang="fr-FR" sz="1200" b="0" i="0" u="none" strike="noStrike" kern="1200" baseline="0" dirty="0" smtClean="0">
                <a:solidFill>
                  <a:schemeClr val="tx1"/>
                </a:solidFill>
                <a:latin typeface="Arial" pitchFamily="34" charset="0"/>
                <a:ea typeface="+mn-ea"/>
                <a:cs typeface="+mn-cs"/>
              </a:rPr>
              <a:t>Le </a:t>
            </a:r>
            <a:r>
              <a:rPr kumimoji="1" lang="fr-FR" sz="1200" b="1" i="0" u="none" strike="noStrike" kern="1200" baseline="0" dirty="0" smtClean="0">
                <a:solidFill>
                  <a:schemeClr val="tx1"/>
                </a:solidFill>
                <a:latin typeface="Arial" pitchFamily="34" charset="0"/>
                <a:ea typeface="+mn-ea"/>
                <a:cs typeface="+mn-cs"/>
              </a:rPr>
              <a:t>directeur </a:t>
            </a:r>
            <a:r>
              <a:rPr kumimoji="1" lang="fr-FR" sz="1200" b="0" i="0" u="none" strike="noStrike" kern="1200" baseline="0" dirty="0" smtClean="0">
                <a:solidFill>
                  <a:schemeClr val="tx1"/>
                </a:solidFill>
                <a:latin typeface="Arial" pitchFamily="34" charset="0"/>
                <a:ea typeface="+mn-ea"/>
                <a:cs typeface="+mn-cs"/>
              </a:rPr>
              <a:t>est nommé par décret par le ministre de la santé</a:t>
            </a:r>
          </a:p>
          <a:p>
            <a:r>
              <a:rPr kumimoji="1" lang="fr-FR" sz="1200" b="0" i="0" u="none" strike="noStrike" kern="1200" baseline="0" dirty="0" smtClean="0">
                <a:solidFill>
                  <a:schemeClr val="tx1"/>
                </a:solidFill>
                <a:latin typeface="Arial" pitchFamily="34" charset="0"/>
                <a:ea typeface="+mn-ea"/>
                <a:cs typeface="+mn-cs"/>
              </a:rPr>
              <a:t>◦Représente l’établissement (professionnel administratif ou financier)</a:t>
            </a:r>
          </a:p>
          <a:p>
            <a:r>
              <a:rPr kumimoji="1" lang="fr-FR" sz="1200" b="0" i="0" u="none" strike="noStrike" kern="1200" baseline="0" dirty="0" smtClean="0">
                <a:solidFill>
                  <a:schemeClr val="tx1"/>
                </a:solidFill>
                <a:latin typeface="Arial" pitchFamily="34" charset="0"/>
                <a:ea typeface="+mn-ea"/>
                <a:cs typeface="+mn-cs"/>
              </a:rPr>
              <a:t>◦Gestion et coordination générale de l’établissement</a:t>
            </a:r>
          </a:p>
          <a:p>
            <a:r>
              <a:rPr kumimoji="1" lang="fr-FR" sz="1200" b="0" i="0" u="none" strike="noStrike" kern="1200" baseline="0" dirty="0" smtClean="0">
                <a:solidFill>
                  <a:schemeClr val="tx1"/>
                </a:solidFill>
                <a:latin typeface="Arial" pitchFamily="34" charset="0"/>
                <a:ea typeface="+mn-ea"/>
                <a:cs typeface="+mn-cs"/>
              </a:rPr>
              <a:t>•Le </a:t>
            </a:r>
            <a:r>
              <a:rPr kumimoji="1" lang="fr-FR" sz="1200" b="1" i="0" u="none" strike="noStrike" kern="1200" baseline="0" dirty="0" smtClean="0">
                <a:solidFill>
                  <a:schemeClr val="tx1"/>
                </a:solidFill>
                <a:latin typeface="Arial" pitchFamily="34" charset="0"/>
                <a:ea typeface="+mn-ea"/>
                <a:cs typeface="+mn-cs"/>
              </a:rPr>
              <a:t>directoire</a:t>
            </a:r>
            <a:r>
              <a:rPr kumimoji="1" lang="fr-FR" sz="1200" b="0" i="0" u="none" strike="noStrike" kern="1200" baseline="0" dirty="0" smtClean="0">
                <a:solidFill>
                  <a:schemeClr val="tx1"/>
                </a:solidFill>
                <a:latin typeface="Arial" pitchFamily="34" charset="0"/>
                <a:ea typeface="+mn-ea"/>
                <a:cs typeface="+mn-cs"/>
              </a:rPr>
              <a:t> </a:t>
            </a:r>
            <a:r>
              <a:rPr kumimoji="1" lang="fr-FR" sz="1200" b="0" i="1" u="none" strike="noStrike" kern="1200" baseline="0" dirty="0" smtClean="0">
                <a:solidFill>
                  <a:schemeClr val="tx1"/>
                </a:solidFill>
                <a:latin typeface="Arial" pitchFamily="34" charset="0"/>
                <a:ea typeface="+mn-ea"/>
                <a:cs typeface="+mn-cs"/>
              </a:rPr>
              <a:t>Présidé par le directeur. Le vice-président est le président de la commission médicale d’établissement. </a:t>
            </a:r>
            <a:endParaRPr kumimoji="1" lang="fr-FR" sz="1200" b="0" i="0" u="none" strike="noStrike" kern="1200" baseline="0" dirty="0" smtClean="0">
              <a:solidFill>
                <a:schemeClr val="tx1"/>
              </a:solidFill>
              <a:latin typeface="Arial" pitchFamily="34" charset="0"/>
              <a:ea typeface="+mn-ea"/>
              <a:cs typeface="+mn-cs"/>
            </a:endParaRPr>
          </a:p>
          <a:p>
            <a:r>
              <a:rPr kumimoji="1" lang="fr-FR" sz="1200" b="0" i="0" u="none" strike="noStrike" kern="1200" baseline="0" dirty="0" smtClean="0">
                <a:solidFill>
                  <a:schemeClr val="tx1"/>
                </a:solidFill>
                <a:latin typeface="Arial" pitchFamily="34" charset="0"/>
                <a:ea typeface="+mn-ea"/>
                <a:cs typeface="+mn-cs"/>
              </a:rPr>
              <a:t>o</a:t>
            </a:r>
            <a:r>
              <a:rPr kumimoji="1" lang="fr-FR" sz="1200" b="0" i="1" u="none" strike="noStrike" kern="1200" baseline="0" dirty="0" smtClean="0">
                <a:solidFill>
                  <a:schemeClr val="tx1"/>
                </a:solidFill>
                <a:latin typeface="Arial" pitchFamily="34" charset="0"/>
                <a:ea typeface="+mn-ea"/>
                <a:cs typeface="+mn-cs"/>
              </a:rPr>
              <a:t>9 membres (dont cinq membres de droit) dans les CHU et 7 membres (dont trois membres de droit) dans les autres hôpitaux, pour 4 ans</a:t>
            </a:r>
            <a:endParaRPr kumimoji="1" lang="fr-FR" sz="1200" b="0" i="0" u="none" strike="noStrike" kern="1200" baseline="0" dirty="0" smtClean="0">
              <a:solidFill>
                <a:schemeClr val="tx1"/>
              </a:solidFill>
              <a:latin typeface="Arial" pitchFamily="34" charset="0"/>
              <a:ea typeface="+mn-ea"/>
              <a:cs typeface="+mn-cs"/>
            </a:endParaRPr>
          </a:p>
          <a:p>
            <a:r>
              <a:rPr kumimoji="1" lang="fr-FR" sz="1200" b="0" i="0" u="none" strike="noStrike" kern="1200" baseline="0" dirty="0" err="1" smtClean="0">
                <a:solidFill>
                  <a:schemeClr val="tx1"/>
                </a:solidFill>
                <a:latin typeface="Arial" pitchFamily="34" charset="0"/>
                <a:ea typeface="+mn-ea"/>
                <a:cs typeface="+mn-cs"/>
              </a:rPr>
              <a:t>oApprouve</a:t>
            </a:r>
            <a:r>
              <a:rPr kumimoji="1" lang="fr-FR" sz="1200" b="0" i="0" u="none" strike="noStrike" kern="1200" baseline="0" dirty="0" smtClean="0">
                <a:solidFill>
                  <a:schemeClr val="tx1"/>
                </a:solidFill>
                <a:latin typeface="Arial" pitchFamily="34" charset="0"/>
                <a:ea typeface="+mn-ea"/>
                <a:cs typeface="+mn-cs"/>
              </a:rPr>
              <a:t> le projet médical</a:t>
            </a:r>
          </a:p>
          <a:p>
            <a:r>
              <a:rPr kumimoji="1" lang="fr-FR" sz="1200" b="0" i="0" u="none" strike="noStrike" kern="1200" baseline="0" dirty="0" err="1" smtClean="0">
                <a:solidFill>
                  <a:schemeClr val="tx1"/>
                </a:solidFill>
                <a:latin typeface="Arial" pitchFamily="34" charset="0"/>
                <a:ea typeface="+mn-ea"/>
                <a:cs typeface="+mn-cs"/>
              </a:rPr>
              <a:t>oPrépare</a:t>
            </a:r>
            <a:r>
              <a:rPr kumimoji="1" lang="fr-FR" sz="1200" b="0" i="0" u="none" strike="noStrike" kern="1200" baseline="0" dirty="0" smtClean="0">
                <a:solidFill>
                  <a:schemeClr val="tx1"/>
                </a:solidFill>
                <a:latin typeface="Arial" pitchFamily="34" charset="0"/>
                <a:ea typeface="+mn-ea"/>
                <a:cs typeface="+mn-cs"/>
              </a:rPr>
              <a:t> le projet d’établissement</a:t>
            </a:r>
          </a:p>
          <a:p>
            <a:r>
              <a:rPr kumimoji="1" lang="fr-FR" sz="1200" b="0" i="0" u="none" strike="noStrike" kern="1200" baseline="0" dirty="0" err="1" smtClean="0">
                <a:solidFill>
                  <a:schemeClr val="tx1"/>
                </a:solidFill>
                <a:latin typeface="Arial" pitchFamily="34" charset="0"/>
                <a:ea typeface="+mn-ea"/>
                <a:cs typeface="+mn-cs"/>
              </a:rPr>
              <a:t>oConseille</a:t>
            </a:r>
            <a:r>
              <a:rPr kumimoji="1" lang="fr-FR" sz="1200" b="0" i="0" u="none" strike="noStrike" kern="1200" baseline="0" dirty="0" smtClean="0">
                <a:solidFill>
                  <a:schemeClr val="tx1"/>
                </a:solidFill>
                <a:latin typeface="Arial" pitchFamily="34" charset="0"/>
                <a:ea typeface="+mn-ea"/>
                <a:cs typeface="+mn-cs"/>
              </a:rPr>
              <a:t> le directeur dans la gestion et la conduite de l’établissement</a:t>
            </a:r>
          </a:p>
          <a:p>
            <a:r>
              <a:rPr kumimoji="1" lang="fr-FR" sz="1200" b="0" i="0" u="none" strike="noStrike" kern="1200" baseline="0" dirty="0" smtClean="0">
                <a:solidFill>
                  <a:schemeClr val="tx1"/>
                </a:solidFill>
                <a:latin typeface="Arial" pitchFamily="34" charset="0"/>
                <a:ea typeface="+mn-ea"/>
                <a:cs typeface="+mn-cs"/>
              </a:rPr>
              <a:t>•Administrés par un </a:t>
            </a:r>
            <a:r>
              <a:rPr kumimoji="1" lang="fr-FR" sz="1200" b="1" i="0" u="none" strike="noStrike" kern="1200" baseline="0" dirty="0" smtClean="0">
                <a:solidFill>
                  <a:schemeClr val="tx1"/>
                </a:solidFill>
                <a:latin typeface="Arial" pitchFamily="34" charset="0"/>
                <a:ea typeface="+mn-ea"/>
                <a:cs typeface="+mn-cs"/>
              </a:rPr>
              <a:t>Conseil de Surveillance</a:t>
            </a:r>
            <a:endParaRPr kumimoji="1" lang="fr-FR" sz="1200" b="0" i="0" u="none" strike="noStrike" kern="1200" baseline="0" dirty="0" smtClean="0">
              <a:solidFill>
                <a:schemeClr val="tx1"/>
              </a:solidFill>
              <a:latin typeface="Arial" pitchFamily="34" charset="0"/>
              <a:ea typeface="+mn-ea"/>
              <a:cs typeface="+mn-cs"/>
            </a:endParaRPr>
          </a:p>
          <a:p>
            <a:r>
              <a:rPr kumimoji="1" lang="fr-FR" sz="1200" b="0" i="0" u="none" strike="noStrike" kern="1200" baseline="0" dirty="0" smtClean="0">
                <a:solidFill>
                  <a:schemeClr val="tx1"/>
                </a:solidFill>
                <a:latin typeface="Arial" pitchFamily="34" charset="0"/>
                <a:ea typeface="+mn-ea"/>
                <a:cs typeface="+mn-cs"/>
              </a:rPr>
              <a:t>◦Représentants des collectivités territoriales, de l’établissement, de l’Assurance Maladie et des usagers</a:t>
            </a:r>
          </a:p>
          <a:p>
            <a:r>
              <a:rPr kumimoji="1" lang="fr-FR" sz="1200" b="0" i="0" u="none" strike="noStrike" kern="1200" baseline="0" dirty="0" smtClean="0">
                <a:solidFill>
                  <a:schemeClr val="tx1"/>
                </a:solidFill>
                <a:latin typeface="Arial" pitchFamily="34" charset="0"/>
                <a:ea typeface="+mn-ea"/>
                <a:cs typeface="+mn-cs"/>
              </a:rPr>
              <a:t>◦Définit la politique générale de l’établissement</a:t>
            </a:r>
          </a:p>
          <a:p>
            <a:endParaRPr lang="fr-FR" dirty="0"/>
          </a:p>
        </p:txBody>
      </p:sp>
      <p:sp>
        <p:nvSpPr>
          <p:cNvPr id="4" name="Espace réservé du numéro de diapositive 3"/>
          <p:cNvSpPr>
            <a:spLocks noGrp="1"/>
          </p:cNvSpPr>
          <p:nvPr>
            <p:ph type="sldNum" sz="quarter" idx="10"/>
          </p:nvPr>
        </p:nvSpPr>
        <p:spPr/>
        <p:txBody>
          <a:bodyPr/>
          <a:lstStyle/>
          <a:p>
            <a:pPr>
              <a:defRPr/>
            </a:pPr>
            <a:fld id="{39D45D8F-D188-40E0-A078-2DEEC6BDED99}" type="slidenum">
              <a:rPr lang="fr-FR" altLang="fr-FR" smtClean="0"/>
              <a:pPr>
                <a:defRPr/>
              </a:pPr>
              <a:t>41</a:t>
            </a:fld>
            <a:endParaRPr lang="fr-FR" altLang="fr-FR"/>
          </a:p>
        </p:txBody>
      </p:sp>
    </p:spTree>
    <p:extLst>
      <p:ext uri="{BB962C8B-B14F-4D97-AF65-F5344CB8AC3E}">
        <p14:creationId xmlns:p14="http://schemas.microsoft.com/office/powerpoint/2010/main" val="3392106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9D45D8F-D188-40E0-A078-2DEEC6BDED99}" type="slidenum">
              <a:rPr lang="fr-FR" altLang="fr-FR" smtClean="0"/>
              <a:pPr>
                <a:defRPr/>
              </a:pPr>
              <a:t>46</a:t>
            </a:fld>
            <a:endParaRPr lang="fr-FR" altLang="fr-FR"/>
          </a:p>
        </p:txBody>
      </p:sp>
    </p:spTree>
    <p:extLst>
      <p:ext uri="{BB962C8B-B14F-4D97-AF65-F5344CB8AC3E}">
        <p14:creationId xmlns:p14="http://schemas.microsoft.com/office/powerpoint/2010/main" val="292354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Exemple de diminution</a:t>
            </a:r>
            <a:r>
              <a:rPr lang="fr-FR" baseline="0" dirty="0" smtClean="0"/>
              <a:t> de ressources = perte d’un emploi</a:t>
            </a:r>
          </a:p>
          <a:p>
            <a:r>
              <a:rPr lang="fr-FR" baseline="0" dirty="0" smtClean="0"/>
              <a:t>Exemple d’une augmentation des dépenses : maternité, maladie</a:t>
            </a:r>
            <a:endParaRPr lang="fr-FR" dirty="0"/>
          </a:p>
        </p:txBody>
      </p:sp>
      <p:sp>
        <p:nvSpPr>
          <p:cNvPr id="4" name="Espace réservé du numéro de diapositive 3"/>
          <p:cNvSpPr>
            <a:spLocks noGrp="1"/>
          </p:cNvSpPr>
          <p:nvPr>
            <p:ph type="sldNum" sz="quarter" idx="10"/>
          </p:nvPr>
        </p:nvSpPr>
        <p:spPr/>
        <p:txBody>
          <a:bodyPr/>
          <a:lstStyle/>
          <a:p>
            <a:pPr>
              <a:defRPr/>
            </a:pPr>
            <a:fld id="{39D45D8F-D188-40E0-A078-2DEEC6BDED99}" type="slidenum">
              <a:rPr lang="fr-FR" altLang="fr-FR" smtClean="0"/>
              <a:pPr>
                <a:defRPr/>
              </a:pPr>
              <a:t>4</a:t>
            </a:fld>
            <a:endParaRPr lang="fr-FR" altLang="fr-FR"/>
          </a:p>
        </p:txBody>
      </p:sp>
    </p:spTree>
    <p:extLst>
      <p:ext uri="{BB962C8B-B14F-4D97-AF65-F5344CB8AC3E}">
        <p14:creationId xmlns:p14="http://schemas.microsoft.com/office/powerpoint/2010/main" val="1708814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962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Arial" panose="020B0604020202020204" pitchFamily="34" charset="0"/>
              </a:defRPr>
            </a:lvl1pPr>
            <a:lvl2pPr marL="714375" indent="-273050" defTabSz="954088">
              <a:spcBef>
                <a:spcPct val="30000"/>
              </a:spcBef>
              <a:defRPr kumimoji="1" sz="1200">
                <a:solidFill>
                  <a:schemeClr val="tx1"/>
                </a:solidFill>
                <a:latin typeface="Arial" panose="020B0604020202020204" pitchFamily="34" charset="0"/>
              </a:defRPr>
            </a:lvl2pPr>
            <a:lvl3pPr marL="1100138" indent="-217488" defTabSz="954088">
              <a:spcBef>
                <a:spcPct val="30000"/>
              </a:spcBef>
              <a:defRPr kumimoji="1" sz="1200">
                <a:solidFill>
                  <a:schemeClr val="tx1"/>
                </a:solidFill>
                <a:latin typeface="Arial" panose="020B0604020202020204" pitchFamily="34" charset="0"/>
              </a:defRPr>
            </a:lvl3pPr>
            <a:lvl4pPr marL="1541463" indent="-217488" defTabSz="954088">
              <a:spcBef>
                <a:spcPct val="30000"/>
              </a:spcBef>
              <a:defRPr kumimoji="1" sz="1200">
                <a:solidFill>
                  <a:schemeClr val="tx1"/>
                </a:solidFill>
                <a:latin typeface="Arial" panose="020B0604020202020204" pitchFamily="34" charset="0"/>
              </a:defRPr>
            </a:lvl4pPr>
            <a:lvl5pPr marL="1982788" indent="-217488" defTabSz="954088">
              <a:spcBef>
                <a:spcPct val="30000"/>
              </a:spcBef>
              <a:defRPr kumimoji="1" sz="1200">
                <a:solidFill>
                  <a:schemeClr val="tx1"/>
                </a:solidFill>
                <a:latin typeface="Arial" panose="020B0604020202020204" pitchFamily="34" charset="0"/>
              </a:defRPr>
            </a:lvl5pPr>
            <a:lvl6pPr marL="2439988" indent="-217488" defTabSz="954088" eaLnBrk="0" fontAlgn="base" hangingPunct="0">
              <a:spcBef>
                <a:spcPct val="30000"/>
              </a:spcBef>
              <a:spcAft>
                <a:spcPct val="0"/>
              </a:spcAft>
              <a:defRPr kumimoji="1" sz="1200">
                <a:solidFill>
                  <a:schemeClr val="tx1"/>
                </a:solidFill>
                <a:latin typeface="Arial" panose="020B0604020202020204" pitchFamily="34" charset="0"/>
              </a:defRPr>
            </a:lvl6pPr>
            <a:lvl7pPr marL="2897188" indent="-217488" defTabSz="954088" eaLnBrk="0" fontAlgn="base" hangingPunct="0">
              <a:spcBef>
                <a:spcPct val="30000"/>
              </a:spcBef>
              <a:spcAft>
                <a:spcPct val="0"/>
              </a:spcAft>
              <a:defRPr kumimoji="1" sz="1200">
                <a:solidFill>
                  <a:schemeClr val="tx1"/>
                </a:solidFill>
                <a:latin typeface="Arial" panose="020B0604020202020204" pitchFamily="34" charset="0"/>
              </a:defRPr>
            </a:lvl7pPr>
            <a:lvl8pPr marL="3354388" indent="-217488" defTabSz="954088" eaLnBrk="0" fontAlgn="base" hangingPunct="0">
              <a:spcBef>
                <a:spcPct val="30000"/>
              </a:spcBef>
              <a:spcAft>
                <a:spcPct val="0"/>
              </a:spcAft>
              <a:defRPr kumimoji="1" sz="1200">
                <a:solidFill>
                  <a:schemeClr val="tx1"/>
                </a:solidFill>
                <a:latin typeface="Arial" panose="020B0604020202020204" pitchFamily="34" charset="0"/>
              </a:defRPr>
            </a:lvl8pPr>
            <a:lvl9pPr marL="3811588" indent="-217488" defTabSz="9540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A242D6E-DC85-4F00-B004-76F502277FED}" type="slidenum">
              <a:rPr kumimoji="0" lang="fr-FR" altLang="fr-FR" sz="1300" smtClean="0">
                <a:latin typeface="Times New Roman" panose="02020603050405020304" pitchFamily="18" charset="0"/>
              </a:rPr>
              <a:pPr>
                <a:spcBef>
                  <a:spcPct val="0"/>
                </a:spcBef>
              </a:pPr>
              <a:t>48</a:t>
            </a:fld>
            <a:endParaRPr kumimoji="0" lang="fr-FR" altLang="fr-FR" sz="1300" smtClean="0">
              <a:latin typeface="Times New Roman" panose="02020603050405020304" pitchFamily="18" charset="0"/>
            </a:endParaRPr>
          </a:p>
        </p:txBody>
      </p:sp>
    </p:spTree>
    <p:extLst>
      <p:ext uri="{BB962C8B-B14F-4D97-AF65-F5344CB8AC3E}">
        <p14:creationId xmlns:p14="http://schemas.microsoft.com/office/powerpoint/2010/main" val="50278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49</a:t>
            </a:fld>
            <a:endParaRPr lang="fr-FR"/>
          </a:p>
        </p:txBody>
      </p:sp>
    </p:spTree>
    <p:extLst>
      <p:ext uri="{BB962C8B-B14F-4D97-AF65-F5344CB8AC3E}">
        <p14:creationId xmlns:p14="http://schemas.microsoft.com/office/powerpoint/2010/main" val="1259872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a:ln/>
        </p:spPr>
      </p:sp>
      <p:sp>
        <p:nvSpPr>
          <p:cNvPr id="942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fr-FR" sz="1200" b="0" i="0" kern="1200" dirty="0">
              <a:solidFill>
                <a:schemeClr val="tx1"/>
              </a:solidFill>
              <a:effectLst/>
              <a:latin typeface="Arial" pitchFamily="34" charset="0"/>
              <a:ea typeface="+mn-ea"/>
              <a:cs typeface="+mn-cs"/>
            </a:endParaRPr>
          </a:p>
        </p:txBody>
      </p:sp>
      <p:sp>
        <p:nvSpPr>
          <p:cNvPr id="942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Garamond" panose="02020404030301010803" pitchFamily="18" charset="0"/>
              </a:defRPr>
            </a:lvl1pPr>
            <a:lvl2pPr marL="742950" indent="-285750" defTabSz="955675">
              <a:defRPr>
                <a:solidFill>
                  <a:schemeClr val="tx1"/>
                </a:solidFill>
                <a:latin typeface="Garamond" panose="02020404030301010803" pitchFamily="18" charset="0"/>
              </a:defRPr>
            </a:lvl2pPr>
            <a:lvl3pPr marL="1143000" indent="-228600" defTabSz="955675">
              <a:defRPr>
                <a:solidFill>
                  <a:schemeClr val="tx1"/>
                </a:solidFill>
                <a:latin typeface="Garamond" panose="02020404030301010803" pitchFamily="18" charset="0"/>
              </a:defRPr>
            </a:lvl3pPr>
            <a:lvl4pPr marL="1600200" indent="-228600" defTabSz="955675">
              <a:defRPr>
                <a:solidFill>
                  <a:schemeClr val="tx1"/>
                </a:solidFill>
                <a:latin typeface="Garamond" panose="02020404030301010803" pitchFamily="18" charset="0"/>
              </a:defRPr>
            </a:lvl4pPr>
            <a:lvl5pPr marL="2057400" indent="-228600" defTabSz="955675">
              <a:defRPr>
                <a:solidFill>
                  <a:schemeClr val="tx1"/>
                </a:solidFill>
                <a:latin typeface="Garamond" panose="02020404030301010803" pitchFamily="18" charset="0"/>
              </a:defRPr>
            </a:lvl5pPr>
            <a:lvl6pPr marL="2514600" indent="-228600" defTabSz="955675" eaLnBrk="0" fontAlgn="base" hangingPunct="0">
              <a:spcBef>
                <a:spcPct val="0"/>
              </a:spcBef>
              <a:spcAft>
                <a:spcPct val="0"/>
              </a:spcAft>
              <a:defRPr>
                <a:solidFill>
                  <a:schemeClr val="tx1"/>
                </a:solidFill>
                <a:latin typeface="Garamond" panose="02020404030301010803" pitchFamily="18" charset="0"/>
              </a:defRPr>
            </a:lvl6pPr>
            <a:lvl7pPr marL="2971800" indent="-228600" defTabSz="955675" eaLnBrk="0" fontAlgn="base" hangingPunct="0">
              <a:spcBef>
                <a:spcPct val="0"/>
              </a:spcBef>
              <a:spcAft>
                <a:spcPct val="0"/>
              </a:spcAft>
              <a:defRPr>
                <a:solidFill>
                  <a:schemeClr val="tx1"/>
                </a:solidFill>
                <a:latin typeface="Garamond" panose="02020404030301010803" pitchFamily="18" charset="0"/>
              </a:defRPr>
            </a:lvl7pPr>
            <a:lvl8pPr marL="3429000" indent="-228600" defTabSz="955675" eaLnBrk="0" fontAlgn="base" hangingPunct="0">
              <a:spcBef>
                <a:spcPct val="0"/>
              </a:spcBef>
              <a:spcAft>
                <a:spcPct val="0"/>
              </a:spcAft>
              <a:defRPr>
                <a:solidFill>
                  <a:schemeClr val="tx1"/>
                </a:solidFill>
                <a:latin typeface="Garamond" panose="02020404030301010803" pitchFamily="18" charset="0"/>
              </a:defRPr>
            </a:lvl8pPr>
            <a:lvl9pPr marL="3886200" indent="-228600" defTabSz="955675" eaLnBrk="0" fontAlgn="base" hangingPunct="0">
              <a:spcBef>
                <a:spcPct val="0"/>
              </a:spcBef>
              <a:spcAft>
                <a:spcPct val="0"/>
              </a:spcAft>
              <a:defRPr>
                <a:solidFill>
                  <a:schemeClr val="tx1"/>
                </a:solidFill>
                <a:latin typeface="Garamond" panose="02020404030301010803" pitchFamily="18" charset="0"/>
              </a:defRPr>
            </a:lvl9pPr>
          </a:lstStyle>
          <a:p>
            <a:fld id="{4CAEE825-5D97-4684-B3DE-730B99BE6C36}" type="slidenum">
              <a:rPr lang="fr-FR" altLang="fr-FR" smtClean="0">
                <a:latin typeface="Times New Roman" panose="02020603050405020304" pitchFamily="18" charset="0"/>
              </a:rPr>
              <a:pPr/>
              <a:t>50</a:t>
            </a:fld>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485108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51</a:t>
            </a:fld>
            <a:endParaRPr lang="fr-FR"/>
          </a:p>
        </p:txBody>
      </p:sp>
    </p:spTree>
    <p:extLst>
      <p:ext uri="{BB962C8B-B14F-4D97-AF65-F5344CB8AC3E}">
        <p14:creationId xmlns:p14="http://schemas.microsoft.com/office/powerpoint/2010/main" val="1264756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53</a:t>
            </a:fld>
            <a:endParaRPr lang="fr-FR"/>
          </a:p>
        </p:txBody>
      </p:sp>
    </p:spTree>
    <p:extLst>
      <p:ext uri="{BB962C8B-B14F-4D97-AF65-F5344CB8AC3E}">
        <p14:creationId xmlns:p14="http://schemas.microsoft.com/office/powerpoint/2010/main" val="3778926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962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kumimoji="1" sz="1200">
                <a:solidFill>
                  <a:schemeClr val="tx1"/>
                </a:solidFill>
                <a:latin typeface="Arial" panose="020B0604020202020204" pitchFamily="34" charset="0"/>
              </a:defRPr>
            </a:lvl1pPr>
            <a:lvl2pPr marL="714375" indent="-273050" defTabSz="954088">
              <a:spcBef>
                <a:spcPct val="30000"/>
              </a:spcBef>
              <a:defRPr kumimoji="1" sz="1200">
                <a:solidFill>
                  <a:schemeClr val="tx1"/>
                </a:solidFill>
                <a:latin typeface="Arial" panose="020B0604020202020204" pitchFamily="34" charset="0"/>
              </a:defRPr>
            </a:lvl2pPr>
            <a:lvl3pPr marL="1100138" indent="-217488" defTabSz="954088">
              <a:spcBef>
                <a:spcPct val="30000"/>
              </a:spcBef>
              <a:defRPr kumimoji="1" sz="1200">
                <a:solidFill>
                  <a:schemeClr val="tx1"/>
                </a:solidFill>
                <a:latin typeface="Arial" panose="020B0604020202020204" pitchFamily="34" charset="0"/>
              </a:defRPr>
            </a:lvl3pPr>
            <a:lvl4pPr marL="1541463" indent="-217488" defTabSz="954088">
              <a:spcBef>
                <a:spcPct val="30000"/>
              </a:spcBef>
              <a:defRPr kumimoji="1" sz="1200">
                <a:solidFill>
                  <a:schemeClr val="tx1"/>
                </a:solidFill>
                <a:latin typeface="Arial" panose="020B0604020202020204" pitchFamily="34" charset="0"/>
              </a:defRPr>
            </a:lvl4pPr>
            <a:lvl5pPr marL="1982788" indent="-217488" defTabSz="954088">
              <a:spcBef>
                <a:spcPct val="30000"/>
              </a:spcBef>
              <a:defRPr kumimoji="1" sz="1200">
                <a:solidFill>
                  <a:schemeClr val="tx1"/>
                </a:solidFill>
                <a:latin typeface="Arial" panose="020B0604020202020204" pitchFamily="34" charset="0"/>
              </a:defRPr>
            </a:lvl5pPr>
            <a:lvl6pPr marL="2439988" indent="-217488" defTabSz="954088" eaLnBrk="0" fontAlgn="base" hangingPunct="0">
              <a:spcBef>
                <a:spcPct val="30000"/>
              </a:spcBef>
              <a:spcAft>
                <a:spcPct val="0"/>
              </a:spcAft>
              <a:defRPr kumimoji="1" sz="1200">
                <a:solidFill>
                  <a:schemeClr val="tx1"/>
                </a:solidFill>
                <a:latin typeface="Arial" panose="020B0604020202020204" pitchFamily="34" charset="0"/>
              </a:defRPr>
            </a:lvl6pPr>
            <a:lvl7pPr marL="2897188" indent="-217488" defTabSz="954088" eaLnBrk="0" fontAlgn="base" hangingPunct="0">
              <a:spcBef>
                <a:spcPct val="30000"/>
              </a:spcBef>
              <a:spcAft>
                <a:spcPct val="0"/>
              </a:spcAft>
              <a:defRPr kumimoji="1" sz="1200">
                <a:solidFill>
                  <a:schemeClr val="tx1"/>
                </a:solidFill>
                <a:latin typeface="Arial" panose="020B0604020202020204" pitchFamily="34" charset="0"/>
              </a:defRPr>
            </a:lvl7pPr>
            <a:lvl8pPr marL="3354388" indent="-217488" defTabSz="954088" eaLnBrk="0" fontAlgn="base" hangingPunct="0">
              <a:spcBef>
                <a:spcPct val="30000"/>
              </a:spcBef>
              <a:spcAft>
                <a:spcPct val="0"/>
              </a:spcAft>
              <a:defRPr kumimoji="1" sz="1200">
                <a:solidFill>
                  <a:schemeClr val="tx1"/>
                </a:solidFill>
                <a:latin typeface="Arial" panose="020B0604020202020204" pitchFamily="34" charset="0"/>
              </a:defRPr>
            </a:lvl8pPr>
            <a:lvl9pPr marL="3811588" indent="-217488" defTabSz="9540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A242D6E-DC85-4F00-B004-76F502277FED}" type="slidenum">
              <a:rPr kumimoji="0" lang="fr-FR" altLang="fr-FR" sz="1300" smtClean="0">
                <a:latin typeface="Times New Roman" panose="02020603050405020304" pitchFamily="18" charset="0"/>
              </a:rPr>
              <a:pPr>
                <a:spcBef>
                  <a:spcPct val="0"/>
                </a:spcBef>
              </a:pPr>
              <a:t>54</a:t>
            </a:fld>
            <a:endParaRPr kumimoji="0" lang="fr-FR" altLang="fr-FR" sz="1300" smtClean="0">
              <a:latin typeface="Times New Roman" panose="02020603050405020304" pitchFamily="18" charset="0"/>
            </a:endParaRPr>
          </a:p>
        </p:txBody>
      </p:sp>
    </p:spTree>
    <p:extLst>
      <p:ext uri="{BB962C8B-B14F-4D97-AF65-F5344CB8AC3E}">
        <p14:creationId xmlns:p14="http://schemas.microsoft.com/office/powerpoint/2010/main" val="2122616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a:ln/>
        </p:spPr>
      </p:sp>
      <p:sp>
        <p:nvSpPr>
          <p:cNvPr id="983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85</a:t>
            </a:r>
            <a:r>
              <a:rPr lang="fr-FR" altLang="fr-FR" baseline="0" dirty="0" smtClean="0"/>
              <a:t> : Mode d’entrée du domicile (8) avec </a:t>
            </a:r>
            <a:r>
              <a:rPr kumimoji="1" lang="fr-FR" sz="1200" b="0" i="0" kern="1200" dirty="0" smtClean="0">
                <a:solidFill>
                  <a:schemeClr val="tx1"/>
                </a:solidFill>
                <a:effectLst/>
                <a:latin typeface="Arial" pitchFamily="34" charset="0"/>
                <a:ea typeface="+mn-ea"/>
                <a:cs typeface="+mn-cs"/>
              </a:rPr>
              <a:t>passage par le service d'accueil des urgences</a:t>
            </a:r>
          </a:p>
          <a:p>
            <a:r>
              <a:rPr kumimoji="1" lang="fr-FR" altLang="fr-FR" sz="1200" b="0" i="0" kern="1200" dirty="0" smtClean="0">
                <a:solidFill>
                  <a:schemeClr val="tx1"/>
                </a:solidFill>
                <a:effectLst/>
                <a:latin typeface="Arial" pitchFamily="34" charset="0"/>
                <a:ea typeface="+mn-ea"/>
                <a:cs typeface="+mn-cs"/>
              </a:rPr>
              <a:t>8 : Mode de sortie vers le domicile</a:t>
            </a:r>
            <a:endParaRPr lang="fr-FR" altLang="fr-FR" dirty="0" smtClean="0"/>
          </a:p>
        </p:txBody>
      </p:sp>
      <p:sp>
        <p:nvSpPr>
          <p:cNvPr id="983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Garamond" panose="02020404030301010803" pitchFamily="18" charset="0"/>
              </a:defRPr>
            </a:lvl1pPr>
            <a:lvl2pPr marL="742950" indent="-285750" defTabSz="955675">
              <a:defRPr>
                <a:solidFill>
                  <a:schemeClr val="tx1"/>
                </a:solidFill>
                <a:latin typeface="Garamond" panose="02020404030301010803" pitchFamily="18" charset="0"/>
              </a:defRPr>
            </a:lvl2pPr>
            <a:lvl3pPr marL="1143000" indent="-228600" defTabSz="955675">
              <a:defRPr>
                <a:solidFill>
                  <a:schemeClr val="tx1"/>
                </a:solidFill>
                <a:latin typeface="Garamond" panose="02020404030301010803" pitchFamily="18" charset="0"/>
              </a:defRPr>
            </a:lvl3pPr>
            <a:lvl4pPr marL="1600200" indent="-228600" defTabSz="955675">
              <a:defRPr>
                <a:solidFill>
                  <a:schemeClr val="tx1"/>
                </a:solidFill>
                <a:latin typeface="Garamond" panose="02020404030301010803" pitchFamily="18" charset="0"/>
              </a:defRPr>
            </a:lvl4pPr>
            <a:lvl5pPr marL="2057400" indent="-228600" defTabSz="955675">
              <a:defRPr>
                <a:solidFill>
                  <a:schemeClr val="tx1"/>
                </a:solidFill>
                <a:latin typeface="Garamond" panose="02020404030301010803" pitchFamily="18" charset="0"/>
              </a:defRPr>
            </a:lvl5pPr>
            <a:lvl6pPr marL="2514600" indent="-228600" defTabSz="955675" eaLnBrk="0" fontAlgn="base" hangingPunct="0">
              <a:spcBef>
                <a:spcPct val="0"/>
              </a:spcBef>
              <a:spcAft>
                <a:spcPct val="0"/>
              </a:spcAft>
              <a:defRPr>
                <a:solidFill>
                  <a:schemeClr val="tx1"/>
                </a:solidFill>
                <a:latin typeface="Garamond" panose="02020404030301010803" pitchFamily="18" charset="0"/>
              </a:defRPr>
            </a:lvl6pPr>
            <a:lvl7pPr marL="2971800" indent="-228600" defTabSz="955675" eaLnBrk="0" fontAlgn="base" hangingPunct="0">
              <a:spcBef>
                <a:spcPct val="0"/>
              </a:spcBef>
              <a:spcAft>
                <a:spcPct val="0"/>
              </a:spcAft>
              <a:defRPr>
                <a:solidFill>
                  <a:schemeClr val="tx1"/>
                </a:solidFill>
                <a:latin typeface="Garamond" panose="02020404030301010803" pitchFamily="18" charset="0"/>
              </a:defRPr>
            </a:lvl7pPr>
            <a:lvl8pPr marL="3429000" indent="-228600" defTabSz="955675" eaLnBrk="0" fontAlgn="base" hangingPunct="0">
              <a:spcBef>
                <a:spcPct val="0"/>
              </a:spcBef>
              <a:spcAft>
                <a:spcPct val="0"/>
              </a:spcAft>
              <a:defRPr>
                <a:solidFill>
                  <a:schemeClr val="tx1"/>
                </a:solidFill>
                <a:latin typeface="Garamond" panose="02020404030301010803" pitchFamily="18" charset="0"/>
              </a:defRPr>
            </a:lvl8pPr>
            <a:lvl9pPr marL="3886200" indent="-228600" defTabSz="955675" eaLnBrk="0" fontAlgn="base" hangingPunct="0">
              <a:spcBef>
                <a:spcPct val="0"/>
              </a:spcBef>
              <a:spcAft>
                <a:spcPct val="0"/>
              </a:spcAft>
              <a:defRPr>
                <a:solidFill>
                  <a:schemeClr val="tx1"/>
                </a:solidFill>
                <a:latin typeface="Garamond" panose="02020404030301010803" pitchFamily="18" charset="0"/>
              </a:defRPr>
            </a:lvl9pPr>
          </a:lstStyle>
          <a:p>
            <a:fld id="{853C5019-561D-4FD2-8547-FBBA2036F430}" type="slidenum">
              <a:rPr lang="fr-FR" altLang="fr-FR" smtClean="0">
                <a:latin typeface="Times New Roman" panose="02020603050405020304" pitchFamily="18" charset="0"/>
              </a:rPr>
              <a:pPr/>
              <a:t>55</a:t>
            </a:fld>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829820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p:cNvSpPr>
            <a:spLocks noGrp="1" noRot="1" noChangeAspect="1" noTextEdit="1"/>
          </p:cNvSpPr>
          <p:nvPr>
            <p:ph type="sldImg"/>
          </p:nvPr>
        </p:nvSpPr>
        <p:spPr>
          <a:ln/>
        </p:spPr>
      </p:sp>
      <p:sp>
        <p:nvSpPr>
          <p:cNvPr id="1024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85</a:t>
            </a:r>
            <a:r>
              <a:rPr lang="fr-FR" altLang="fr-FR" baseline="0" dirty="0" smtClean="0"/>
              <a:t> : Mode d’entrée du domicile (8) avec </a:t>
            </a:r>
            <a:r>
              <a:rPr kumimoji="1" lang="fr-FR" sz="1200" b="0" i="0" kern="1200" dirty="0" smtClean="0">
                <a:solidFill>
                  <a:schemeClr val="tx1"/>
                </a:solidFill>
                <a:effectLst/>
                <a:latin typeface="Arial" pitchFamily="34" charset="0"/>
                <a:ea typeface="+mn-ea"/>
                <a:cs typeface="+mn-cs"/>
              </a:rPr>
              <a:t>passage par le service d'accueil des urgences</a:t>
            </a:r>
          </a:p>
          <a:p>
            <a:r>
              <a:rPr kumimoji="1" lang="fr-FR" altLang="fr-FR" sz="1200" b="0" i="0" kern="1200" dirty="0" smtClean="0">
                <a:solidFill>
                  <a:schemeClr val="tx1"/>
                </a:solidFill>
                <a:effectLst/>
                <a:latin typeface="Arial" pitchFamily="34" charset="0"/>
                <a:ea typeface="+mn-ea"/>
                <a:cs typeface="+mn-cs"/>
              </a:rPr>
              <a:t>74 : Sortie</a:t>
            </a:r>
            <a:r>
              <a:rPr kumimoji="1" lang="fr-FR" altLang="fr-FR" sz="1200" b="0" i="0" kern="1200" baseline="0" dirty="0" smtClean="0">
                <a:solidFill>
                  <a:schemeClr val="tx1"/>
                </a:solidFill>
                <a:effectLst/>
                <a:latin typeface="Arial" pitchFamily="34" charset="0"/>
                <a:ea typeface="+mn-ea"/>
                <a:cs typeface="+mn-cs"/>
              </a:rPr>
              <a:t> p</a:t>
            </a:r>
            <a:r>
              <a:rPr kumimoji="1" lang="fr-FR" sz="1200" b="0" i="0" kern="1200" dirty="0" smtClean="0">
                <a:solidFill>
                  <a:schemeClr val="tx1"/>
                </a:solidFill>
                <a:effectLst/>
                <a:latin typeface="Arial" pitchFamily="34" charset="0"/>
                <a:ea typeface="+mn-ea"/>
                <a:cs typeface="+mn-cs"/>
              </a:rPr>
              <a:t>ar transfert vers une unité de psychiatrie</a:t>
            </a:r>
            <a:endParaRPr lang="fr-FR" altLang="fr-FR" dirty="0" smtClean="0"/>
          </a:p>
        </p:txBody>
      </p:sp>
      <p:sp>
        <p:nvSpPr>
          <p:cNvPr id="10240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Garamond" panose="02020404030301010803" pitchFamily="18" charset="0"/>
              </a:defRPr>
            </a:lvl1pPr>
            <a:lvl2pPr marL="742950" indent="-285750" defTabSz="955675">
              <a:defRPr>
                <a:solidFill>
                  <a:schemeClr val="tx1"/>
                </a:solidFill>
                <a:latin typeface="Garamond" panose="02020404030301010803" pitchFamily="18" charset="0"/>
              </a:defRPr>
            </a:lvl2pPr>
            <a:lvl3pPr marL="1143000" indent="-228600" defTabSz="955675">
              <a:defRPr>
                <a:solidFill>
                  <a:schemeClr val="tx1"/>
                </a:solidFill>
                <a:latin typeface="Garamond" panose="02020404030301010803" pitchFamily="18" charset="0"/>
              </a:defRPr>
            </a:lvl3pPr>
            <a:lvl4pPr marL="1600200" indent="-228600" defTabSz="955675">
              <a:defRPr>
                <a:solidFill>
                  <a:schemeClr val="tx1"/>
                </a:solidFill>
                <a:latin typeface="Garamond" panose="02020404030301010803" pitchFamily="18" charset="0"/>
              </a:defRPr>
            </a:lvl4pPr>
            <a:lvl5pPr marL="2057400" indent="-228600" defTabSz="955675">
              <a:defRPr>
                <a:solidFill>
                  <a:schemeClr val="tx1"/>
                </a:solidFill>
                <a:latin typeface="Garamond" panose="02020404030301010803" pitchFamily="18" charset="0"/>
              </a:defRPr>
            </a:lvl5pPr>
            <a:lvl6pPr marL="2514600" indent="-228600" defTabSz="955675" eaLnBrk="0" fontAlgn="base" hangingPunct="0">
              <a:spcBef>
                <a:spcPct val="0"/>
              </a:spcBef>
              <a:spcAft>
                <a:spcPct val="0"/>
              </a:spcAft>
              <a:defRPr>
                <a:solidFill>
                  <a:schemeClr val="tx1"/>
                </a:solidFill>
                <a:latin typeface="Garamond" panose="02020404030301010803" pitchFamily="18" charset="0"/>
              </a:defRPr>
            </a:lvl6pPr>
            <a:lvl7pPr marL="2971800" indent="-228600" defTabSz="955675" eaLnBrk="0" fontAlgn="base" hangingPunct="0">
              <a:spcBef>
                <a:spcPct val="0"/>
              </a:spcBef>
              <a:spcAft>
                <a:spcPct val="0"/>
              </a:spcAft>
              <a:defRPr>
                <a:solidFill>
                  <a:schemeClr val="tx1"/>
                </a:solidFill>
                <a:latin typeface="Garamond" panose="02020404030301010803" pitchFamily="18" charset="0"/>
              </a:defRPr>
            </a:lvl7pPr>
            <a:lvl8pPr marL="3429000" indent="-228600" defTabSz="955675" eaLnBrk="0" fontAlgn="base" hangingPunct="0">
              <a:spcBef>
                <a:spcPct val="0"/>
              </a:spcBef>
              <a:spcAft>
                <a:spcPct val="0"/>
              </a:spcAft>
              <a:defRPr>
                <a:solidFill>
                  <a:schemeClr val="tx1"/>
                </a:solidFill>
                <a:latin typeface="Garamond" panose="02020404030301010803" pitchFamily="18" charset="0"/>
              </a:defRPr>
            </a:lvl8pPr>
            <a:lvl9pPr marL="3886200" indent="-228600" defTabSz="955675" eaLnBrk="0" fontAlgn="base" hangingPunct="0">
              <a:spcBef>
                <a:spcPct val="0"/>
              </a:spcBef>
              <a:spcAft>
                <a:spcPct val="0"/>
              </a:spcAft>
              <a:defRPr>
                <a:solidFill>
                  <a:schemeClr val="tx1"/>
                </a:solidFill>
                <a:latin typeface="Garamond" panose="02020404030301010803" pitchFamily="18" charset="0"/>
              </a:defRPr>
            </a:lvl9pPr>
          </a:lstStyle>
          <a:p>
            <a:fld id="{BBDA5D82-03F8-4CCF-AAFB-22AD1A2AD219}" type="slidenum">
              <a:rPr lang="fr-FR" altLang="fr-FR" smtClean="0">
                <a:latin typeface="Times New Roman" panose="02020603050405020304" pitchFamily="18" charset="0"/>
              </a:rPr>
              <a:pPr/>
              <a:t>58</a:t>
            </a:fld>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761687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a:ln/>
        </p:spPr>
      </p:sp>
      <p:sp>
        <p:nvSpPr>
          <p:cNvPr id="1064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fr-FR" sz="1200" b="0" i="0" u="none" strike="noStrike" kern="1200" baseline="0" dirty="0" smtClean="0">
                <a:solidFill>
                  <a:schemeClr val="tx1"/>
                </a:solidFill>
                <a:latin typeface="Arial" pitchFamily="34" charset="0"/>
                <a:ea typeface="+mn-ea"/>
                <a:cs typeface="+mn-cs"/>
              </a:rPr>
              <a:t>+</a:t>
            </a:r>
          </a:p>
          <a:p>
            <a:r>
              <a:rPr kumimoji="1" lang="fr-FR" sz="1200" b="0" i="0" u="none" strike="noStrike" kern="1200" baseline="0" dirty="0" smtClean="0">
                <a:solidFill>
                  <a:schemeClr val="tx1"/>
                </a:solidFill>
                <a:latin typeface="Arial" pitchFamily="34" charset="0"/>
                <a:ea typeface="+mn-ea"/>
                <a:cs typeface="+mn-cs"/>
              </a:rPr>
              <a:t>●Meilleure transparence de l’activité et du financement des hôpitaux </a:t>
            </a:r>
          </a:p>
          <a:p>
            <a:r>
              <a:rPr kumimoji="1" lang="fr-FR" sz="1200" b="0" i="0" u="none" strike="noStrike" kern="1200" baseline="0" dirty="0" smtClean="0">
                <a:solidFill>
                  <a:schemeClr val="tx1"/>
                </a:solidFill>
                <a:latin typeface="Arial" pitchFamily="34" charset="0"/>
                <a:ea typeface="+mn-ea"/>
                <a:cs typeface="+mn-cs"/>
              </a:rPr>
              <a:t>●Equité entre les hôpitaux </a:t>
            </a:r>
          </a:p>
          <a:p>
            <a:r>
              <a:rPr kumimoji="1" lang="fr-FR" sz="1200" b="0" i="0" u="none" strike="noStrike" kern="1200" baseline="0" dirty="0" smtClean="0">
                <a:solidFill>
                  <a:schemeClr val="tx1"/>
                </a:solidFill>
                <a:latin typeface="Arial" pitchFamily="34" charset="0"/>
                <a:ea typeface="+mn-ea"/>
                <a:cs typeface="+mn-cs"/>
              </a:rPr>
              <a:t>pour un même service, les hôpitaux sont payés au même tarif</a:t>
            </a:r>
          </a:p>
          <a:p>
            <a:r>
              <a:rPr kumimoji="1" lang="fr-FR" sz="1200" b="0" i="0" u="none" strike="noStrike" kern="1200" baseline="0" dirty="0" smtClean="0">
                <a:solidFill>
                  <a:schemeClr val="tx1"/>
                </a:solidFill>
                <a:latin typeface="Arial" pitchFamily="34" charset="0"/>
                <a:ea typeface="+mn-ea"/>
                <a:cs typeface="+mn-cs"/>
              </a:rPr>
              <a:t>●Productivité des hôpitaux </a:t>
            </a:r>
          </a:p>
          <a:p>
            <a:r>
              <a:rPr kumimoji="1" lang="fr-FR" sz="1200" b="0" i="0" u="none" strike="noStrike" kern="1200" baseline="0" dirty="0" smtClean="0">
                <a:solidFill>
                  <a:schemeClr val="tx1"/>
                </a:solidFill>
                <a:latin typeface="Arial" pitchFamily="34" charset="0"/>
                <a:ea typeface="+mn-ea"/>
                <a:cs typeface="+mn-cs"/>
              </a:rPr>
              <a:t>Baisse des files d’attente, dynamisme, recrutement </a:t>
            </a:r>
          </a:p>
          <a:p>
            <a:endParaRPr kumimoji="1" lang="fr-FR" altLang="fr-FR" sz="1200" b="0" i="0" u="none" strike="noStrike" kern="1200" baseline="0" dirty="0" smtClean="0">
              <a:solidFill>
                <a:schemeClr val="tx1"/>
              </a:solidFill>
              <a:latin typeface="Arial" pitchFamily="34" charset="0"/>
              <a:ea typeface="+mn-ea"/>
              <a:cs typeface="+mn-cs"/>
            </a:endParaRPr>
          </a:p>
          <a:p>
            <a:r>
              <a:rPr kumimoji="1" lang="fr-FR" sz="1200" b="0" i="0" u="none" strike="noStrike" kern="1200" baseline="0" dirty="0" smtClean="0">
                <a:solidFill>
                  <a:schemeClr val="tx1"/>
                </a:solidFill>
                <a:latin typeface="Arial" pitchFamily="34" charset="0"/>
                <a:ea typeface="+mn-ea"/>
                <a:cs typeface="+mn-cs"/>
              </a:rPr>
              <a:t>-</a:t>
            </a:r>
          </a:p>
          <a:p>
            <a:r>
              <a:rPr kumimoji="1" lang="fr-FR" sz="1200" b="0" i="0" u="none" strike="noStrike" kern="1200" baseline="0" dirty="0" smtClean="0">
                <a:solidFill>
                  <a:schemeClr val="tx1"/>
                </a:solidFill>
                <a:latin typeface="Arial" pitchFamily="34" charset="0"/>
                <a:ea typeface="+mn-ea"/>
                <a:cs typeface="+mn-cs"/>
              </a:rPr>
              <a:t>●Système inflationniste</a:t>
            </a:r>
          </a:p>
          <a:p>
            <a:r>
              <a:rPr kumimoji="1" lang="fr-FR" sz="1200" b="0" i="0" u="none" strike="noStrike" kern="1200" baseline="0" dirty="0" smtClean="0">
                <a:solidFill>
                  <a:schemeClr val="tx1"/>
                </a:solidFill>
                <a:latin typeface="Arial" pitchFamily="34" charset="0"/>
                <a:ea typeface="+mn-ea"/>
                <a:cs typeface="+mn-cs"/>
              </a:rPr>
              <a:t>Course au volume d’activité épuisement des professionnels hospitaliers</a:t>
            </a:r>
          </a:p>
          <a:p>
            <a:r>
              <a:rPr kumimoji="1" lang="fr-FR" sz="1200" b="0" i="0" u="none" strike="noStrike" kern="1200" baseline="0" dirty="0" smtClean="0">
                <a:solidFill>
                  <a:schemeClr val="tx1"/>
                </a:solidFill>
                <a:latin typeface="Arial" pitchFamily="34" charset="0"/>
                <a:ea typeface="+mn-ea"/>
                <a:cs typeface="+mn-cs"/>
              </a:rPr>
              <a:t>●Les activités «rentables» sont privilégiées</a:t>
            </a:r>
          </a:p>
          <a:p>
            <a:r>
              <a:rPr kumimoji="1" lang="fr-FR" sz="1200" b="0" i="0" u="none" strike="noStrike" kern="1200" baseline="0" dirty="0" smtClean="0">
                <a:solidFill>
                  <a:schemeClr val="tx1"/>
                </a:solidFill>
                <a:latin typeface="Arial" pitchFamily="34" charset="0"/>
                <a:ea typeface="+mn-ea"/>
                <a:cs typeface="+mn-cs"/>
              </a:rPr>
              <a:t>●N’incite pas à se soucier du pré et du post-hospitalier</a:t>
            </a:r>
          </a:p>
          <a:p>
            <a:endParaRPr lang="fr-FR" altLang="fr-FR" dirty="0" smtClean="0"/>
          </a:p>
        </p:txBody>
      </p:sp>
      <p:sp>
        <p:nvSpPr>
          <p:cNvPr id="10650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Garamond" panose="02020404030301010803" pitchFamily="18" charset="0"/>
              </a:defRPr>
            </a:lvl1pPr>
            <a:lvl2pPr marL="742950" indent="-285750" defTabSz="955675">
              <a:defRPr>
                <a:solidFill>
                  <a:schemeClr val="tx1"/>
                </a:solidFill>
                <a:latin typeface="Garamond" panose="02020404030301010803" pitchFamily="18" charset="0"/>
              </a:defRPr>
            </a:lvl2pPr>
            <a:lvl3pPr marL="1143000" indent="-228600" defTabSz="955675">
              <a:defRPr>
                <a:solidFill>
                  <a:schemeClr val="tx1"/>
                </a:solidFill>
                <a:latin typeface="Garamond" panose="02020404030301010803" pitchFamily="18" charset="0"/>
              </a:defRPr>
            </a:lvl3pPr>
            <a:lvl4pPr marL="1600200" indent="-228600" defTabSz="955675">
              <a:defRPr>
                <a:solidFill>
                  <a:schemeClr val="tx1"/>
                </a:solidFill>
                <a:latin typeface="Garamond" panose="02020404030301010803" pitchFamily="18" charset="0"/>
              </a:defRPr>
            </a:lvl4pPr>
            <a:lvl5pPr marL="2057400" indent="-228600" defTabSz="955675">
              <a:defRPr>
                <a:solidFill>
                  <a:schemeClr val="tx1"/>
                </a:solidFill>
                <a:latin typeface="Garamond" panose="02020404030301010803" pitchFamily="18" charset="0"/>
              </a:defRPr>
            </a:lvl5pPr>
            <a:lvl6pPr marL="2514600" indent="-228600" defTabSz="955675" eaLnBrk="0" fontAlgn="base" hangingPunct="0">
              <a:spcBef>
                <a:spcPct val="0"/>
              </a:spcBef>
              <a:spcAft>
                <a:spcPct val="0"/>
              </a:spcAft>
              <a:defRPr>
                <a:solidFill>
                  <a:schemeClr val="tx1"/>
                </a:solidFill>
                <a:latin typeface="Garamond" panose="02020404030301010803" pitchFamily="18" charset="0"/>
              </a:defRPr>
            </a:lvl6pPr>
            <a:lvl7pPr marL="2971800" indent="-228600" defTabSz="955675" eaLnBrk="0" fontAlgn="base" hangingPunct="0">
              <a:spcBef>
                <a:spcPct val="0"/>
              </a:spcBef>
              <a:spcAft>
                <a:spcPct val="0"/>
              </a:spcAft>
              <a:defRPr>
                <a:solidFill>
                  <a:schemeClr val="tx1"/>
                </a:solidFill>
                <a:latin typeface="Garamond" panose="02020404030301010803" pitchFamily="18" charset="0"/>
              </a:defRPr>
            </a:lvl7pPr>
            <a:lvl8pPr marL="3429000" indent="-228600" defTabSz="955675" eaLnBrk="0" fontAlgn="base" hangingPunct="0">
              <a:spcBef>
                <a:spcPct val="0"/>
              </a:spcBef>
              <a:spcAft>
                <a:spcPct val="0"/>
              </a:spcAft>
              <a:defRPr>
                <a:solidFill>
                  <a:schemeClr val="tx1"/>
                </a:solidFill>
                <a:latin typeface="Garamond" panose="02020404030301010803" pitchFamily="18" charset="0"/>
              </a:defRPr>
            </a:lvl8pPr>
            <a:lvl9pPr marL="3886200" indent="-228600" defTabSz="955675" eaLnBrk="0" fontAlgn="base" hangingPunct="0">
              <a:spcBef>
                <a:spcPct val="0"/>
              </a:spcBef>
              <a:spcAft>
                <a:spcPct val="0"/>
              </a:spcAft>
              <a:defRPr>
                <a:solidFill>
                  <a:schemeClr val="tx1"/>
                </a:solidFill>
                <a:latin typeface="Garamond" panose="02020404030301010803" pitchFamily="18" charset="0"/>
              </a:defRPr>
            </a:lvl9pPr>
          </a:lstStyle>
          <a:p>
            <a:fld id="{D9107319-E3FA-4B01-94A4-BA7A7B849E70}" type="slidenum">
              <a:rPr lang="fr-FR" altLang="fr-FR" smtClean="0">
                <a:latin typeface="Times New Roman" panose="02020603050405020304" pitchFamily="18" charset="0"/>
              </a:rPr>
              <a:pPr/>
              <a:t>61</a:t>
            </a:fld>
            <a:endParaRPr lang="fr-FR" altLang="fr-FR" smtClean="0">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a:ln/>
        </p:spPr>
      </p:sp>
      <p:sp>
        <p:nvSpPr>
          <p:cNvPr id="1064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p>
        </p:txBody>
      </p:sp>
      <p:sp>
        <p:nvSpPr>
          <p:cNvPr id="10650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Garamond" panose="02020404030301010803" pitchFamily="18" charset="0"/>
              </a:defRPr>
            </a:lvl1pPr>
            <a:lvl2pPr marL="742950" indent="-285750" defTabSz="955675">
              <a:defRPr>
                <a:solidFill>
                  <a:schemeClr val="tx1"/>
                </a:solidFill>
                <a:latin typeface="Garamond" panose="02020404030301010803" pitchFamily="18" charset="0"/>
              </a:defRPr>
            </a:lvl2pPr>
            <a:lvl3pPr marL="1143000" indent="-228600" defTabSz="955675">
              <a:defRPr>
                <a:solidFill>
                  <a:schemeClr val="tx1"/>
                </a:solidFill>
                <a:latin typeface="Garamond" panose="02020404030301010803" pitchFamily="18" charset="0"/>
              </a:defRPr>
            </a:lvl3pPr>
            <a:lvl4pPr marL="1600200" indent="-228600" defTabSz="955675">
              <a:defRPr>
                <a:solidFill>
                  <a:schemeClr val="tx1"/>
                </a:solidFill>
                <a:latin typeface="Garamond" panose="02020404030301010803" pitchFamily="18" charset="0"/>
              </a:defRPr>
            </a:lvl4pPr>
            <a:lvl5pPr marL="2057400" indent="-228600" defTabSz="955675">
              <a:defRPr>
                <a:solidFill>
                  <a:schemeClr val="tx1"/>
                </a:solidFill>
                <a:latin typeface="Garamond" panose="02020404030301010803" pitchFamily="18" charset="0"/>
              </a:defRPr>
            </a:lvl5pPr>
            <a:lvl6pPr marL="2514600" indent="-228600" defTabSz="955675" eaLnBrk="0" fontAlgn="base" hangingPunct="0">
              <a:spcBef>
                <a:spcPct val="0"/>
              </a:spcBef>
              <a:spcAft>
                <a:spcPct val="0"/>
              </a:spcAft>
              <a:defRPr>
                <a:solidFill>
                  <a:schemeClr val="tx1"/>
                </a:solidFill>
                <a:latin typeface="Garamond" panose="02020404030301010803" pitchFamily="18" charset="0"/>
              </a:defRPr>
            </a:lvl6pPr>
            <a:lvl7pPr marL="2971800" indent="-228600" defTabSz="955675" eaLnBrk="0" fontAlgn="base" hangingPunct="0">
              <a:spcBef>
                <a:spcPct val="0"/>
              </a:spcBef>
              <a:spcAft>
                <a:spcPct val="0"/>
              </a:spcAft>
              <a:defRPr>
                <a:solidFill>
                  <a:schemeClr val="tx1"/>
                </a:solidFill>
                <a:latin typeface="Garamond" panose="02020404030301010803" pitchFamily="18" charset="0"/>
              </a:defRPr>
            </a:lvl7pPr>
            <a:lvl8pPr marL="3429000" indent="-228600" defTabSz="955675" eaLnBrk="0" fontAlgn="base" hangingPunct="0">
              <a:spcBef>
                <a:spcPct val="0"/>
              </a:spcBef>
              <a:spcAft>
                <a:spcPct val="0"/>
              </a:spcAft>
              <a:defRPr>
                <a:solidFill>
                  <a:schemeClr val="tx1"/>
                </a:solidFill>
                <a:latin typeface="Garamond" panose="02020404030301010803" pitchFamily="18" charset="0"/>
              </a:defRPr>
            </a:lvl8pPr>
            <a:lvl9pPr marL="3886200" indent="-228600" defTabSz="955675" eaLnBrk="0" fontAlgn="base" hangingPunct="0">
              <a:spcBef>
                <a:spcPct val="0"/>
              </a:spcBef>
              <a:spcAft>
                <a:spcPct val="0"/>
              </a:spcAft>
              <a:defRPr>
                <a:solidFill>
                  <a:schemeClr val="tx1"/>
                </a:solidFill>
                <a:latin typeface="Garamond" panose="02020404030301010803" pitchFamily="18" charset="0"/>
              </a:defRPr>
            </a:lvl9pPr>
          </a:lstStyle>
          <a:p>
            <a:fld id="{D9107319-E3FA-4B01-94A4-BA7A7B849E70}" type="slidenum">
              <a:rPr lang="fr-FR" altLang="fr-FR" smtClean="0">
                <a:latin typeface="Times New Roman" panose="02020603050405020304" pitchFamily="18" charset="0"/>
              </a:rPr>
              <a:pPr/>
              <a:t>62</a:t>
            </a:fld>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828910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Règles précises:</a:t>
            </a:r>
            <a:r>
              <a:rPr lang="fr-FR" baseline="0" dirty="0"/>
              <a:t> montants plafonnés par ex, montant des remboursements</a:t>
            </a:r>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6</a:t>
            </a:fld>
            <a:endParaRPr lang="fr-FR"/>
          </a:p>
        </p:txBody>
      </p:sp>
    </p:spTree>
    <p:extLst>
      <p:ext uri="{BB962C8B-B14F-4D97-AF65-F5344CB8AC3E}">
        <p14:creationId xmlns:p14="http://schemas.microsoft.com/office/powerpoint/2010/main" val="3059873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63</a:t>
            </a:fld>
            <a:endParaRPr lang="fr-FR"/>
          </a:p>
        </p:txBody>
      </p:sp>
    </p:spTree>
    <p:extLst>
      <p:ext uri="{BB962C8B-B14F-4D97-AF65-F5344CB8AC3E}">
        <p14:creationId xmlns:p14="http://schemas.microsoft.com/office/powerpoint/2010/main" val="4128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fr-FR" altLang="fr-FR" sz="1200" kern="1200" dirty="0" smtClean="0">
                <a:solidFill>
                  <a:schemeClr val="tx1"/>
                </a:solidFill>
                <a:latin typeface="Arial" pitchFamily="34" charset="0"/>
                <a:ea typeface="+mn-ea"/>
                <a:cs typeface="+mn-cs"/>
              </a:rPr>
              <a:t>Services sociaux financés par les organismes de protection sociale soit directement, soit par le biais de dotations</a:t>
            </a:r>
            <a:r>
              <a:rPr kumimoji="1" lang="fr-FR" altLang="fr-FR" sz="1200" kern="1200" baseline="0" dirty="0" smtClean="0">
                <a:solidFill>
                  <a:schemeClr val="tx1"/>
                </a:solidFill>
                <a:latin typeface="Arial" pitchFamily="34" charset="0"/>
                <a:ea typeface="+mn-ea"/>
                <a:cs typeface="+mn-cs"/>
              </a:rPr>
              <a:t> de l’Etat</a:t>
            </a:r>
            <a:endParaRPr kumimoji="1" lang="fr-FR" altLang="fr-FR" sz="1200" kern="1200" dirty="0" smtClean="0">
              <a:solidFill>
                <a:schemeClr val="tx1"/>
              </a:solidFill>
              <a:latin typeface="Arial" pitchFamily="34" charset="0"/>
              <a:ea typeface="+mn-ea"/>
              <a:cs typeface="+mn-cs"/>
            </a:endParaRPr>
          </a:p>
          <a:p>
            <a:pPr fontAlgn="base"/>
            <a:endParaRPr kumimoji="1" lang="fr-FR" sz="1200" b="0" i="0" kern="1200" dirty="0" smtClean="0">
              <a:solidFill>
                <a:schemeClr val="tx1"/>
              </a:solidFill>
              <a:effectLst/>
              <a:latin typeface="Arial" pitchFamily="34" charset="0"/>
              <a:ea typeface="+mn-ea"/>
              <a:cs typeface="+mn-cs"/>
            </a:endParaRPr>
          </a:p>
          <a:p>
            <a:pPr fontAlgn="base"/>
            <a:r>
              <a:rPr kumimoji="1" lang="fr-FR" sz="1200" b="0" i="0" kern="1200" dirty="0" smtClean="0">
                <a:solidFill>
                  <a:schemeClr val="tx1"/>
                </a:solidFill>
                <a:effectLst/>
                <a:latin typeface="Arial" pitchFamily="34" charset="0"/>
                <a:ea typeface="+mn-ea"/>
                <a:cs typeface="+mn-cs"/>
              </a:rPr>
              <a:t> Le tiers-payant permet de ne pas avoir à avancer la part remboursée par l’Assurance Maladie lors d’une consultation, d’examens médicaux, ou lors d’une hospitalisation. Elle verse directement le tarif de la consultation ou de l’acte aux professionnels de santé.</a:t>
            </a:r>
          </a:p>
          <a:p>
            <a:endParaRPr lang="fr-FR" dirty="0"/>
          </a:p>
        </p:txBody>
      </p:sp>
      <p:sp>
        <p:nvSpPr>
          <p:cNvPr id="4" name="Espace réservé du numéro de diapositive 3"/>
          <p:cNvSpPr>
            <a:spLocks noGrp="1"/>
          </p:cNvSpPr>
          <p:nvPr>
            <p:ph type="sldNum" sz="quarter" idx="10"/>
          </p:nvPr>
        </p:nvSpPr>
        <p:spPr/>
        <p:txBody>
          <a:bodyPr/>
          <a:lstStyle/>
          <a:p>
            <a:pPr>
              <a:defRPr/>
            </a:pPr>
            <a:fld id="{39D45D8F-D188-40E0-A078-2DEEC6BDED99}" type="slidenum">
              <a:rPr lang="fr-FR" altLang="fr-FR" smtClean="0"/>
              <a:pPr>
                <a:defRPr/>
              </a:pPr>
              <a:t>7</a:t>
            </a:fld>
            <a:endParaRPr lang="fr-FR" altLang="fr-FR"/>
          </a:p>
        </p:txBody>
      </p:sp>
    </p:spTree>
    <p:extLst>
      <p:ext uri="{BB962C8B-B14F-4D97-AF65-F5344CB8AC3E}">
        <p14:creationId xmlns:p14="http://schemas.microsoft.com/office/powerpoint/2010/main" val="2547397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fr-FR" sz="1200" dirty="0" smtClean="0">
                <a:latin typeface="Calibri" panose="020F0502020204030204" pitchFamily="34" charset="0"/>
              </a:rPr>
              <a:t>Ex : salariés du secteur privé cotisent pour l'assurance chômage et peuvent bénéficier, en cas de licenciement, d'une allocation chômage. Ces prestations sont versées en contrepartie de cotisations, elles sont dites "contributives".</a:t>
            </a:r>
          </a:p>
          <a:p>
            <a:endParaRPr lang="fr-FR" dirty="0"/>
          </a:p>
        </p:txBody>
      </p:sp>
      <p:sp>
        <p:nvSpPr>
          <p:cNvPr id="4" name="Espace réservé du numéro de diapositive 3"/>
          <p:cNvSpPr>
            <a:spLocks noGrp="1"/>
          </p:cNvSpPr>
          <p:nvPr>
            <p:ph type="sldNum" sz="quarter" idx="10"/>
          </p:nvPr>
        </p:nvSpPr>
        <p:spPr/>
        <p:txBody>
          <a:bodyPr/>
          <a:lstStyle/>
          <a:p>
            <a:pPr>
              <a:defRPr/>
            </a:pPr>
            <a:fld id="{39D45D8F-D188-40E0-A078-2DEEC6BDED99}" type="slidenum">
              <a:rPr lang="fr-FR" altLang="fr-FR" smtClean="0"/>
              <a:pPr>
                <a:defRPr/>
              </a:pPr>
              <a:t>8</a:t>
            </a:fld>
            <a:endParaRPr lang="fr-FR" altLang="fr-FR"/>
          </a:p>
        </p:txBody>
      </p:sp>
    </p:spTree>
    <p:extLst>
      <p:ext uri="{BB962C8B-B14F-4D97-AF65-F5344CB8AC3E}">
        <p14:creationId xmlns:p14="http://schemas.microsoft.com/office/powerpoint/2010/main" val="3218213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9D45D8F-D188-40E0-A078-2DEEC6BDED99}" type="slidenum">
              <a:rPr lang="fr-FR" altLang="fr-FR" smtClean="0"/>
              <a:pPr>
                <a:defRPr/>
              </a:pPr>
              <a:t>9</a:t>
            </a:fld>
            <a:endParaRPr lang="fr-FR" altLang="fr-FR"/>
          </a:p>
        </p:txBody>
      </p:sp>
    </p:spTree>
    <p:extLst>
      <p:ext uri="{BB962C8B-B14F-4D97-AF65-F5344CB8AC3E}">
        <p14:creationId xmlns:p14="http://schemas.microsoft.com/office/powerpoint/2010/main" val="3793380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1" lang="fr-FR" sz="1200" b="0" i="0" kern="1200" dirty="0" smtClean="0">
                <a:solidFill>
                  <a:schemeClr val="tx1"/>
                </a:solidFill>
                <a:effectLst/>
                <a:latin typeface="Arial" pitchFamily="34" charset="0"/>
                <a:ea typeface="+mn-ea"/>
                <a:cs typeface="+mn-cs"/>
              </a:rPr>
              <a:t>La prévoyance individuelle repose sur le principe que chaque individu est responsable de sa propre sécurité financière face aux risques futurs. </a:t>
            </a:r>
          </a:p>
          <a:p>
            <a:r>
              <a:rPr kumimoji="1" lang="fr-FR" sz="1200" b="0" i="0" kern="1200" dirty="0" smtClean="0">
                <a:solidFill>
                  <a:schemeClr val="tx1"/>
                </a:solidFill>
                <a:effectLst/>
                <a:latin typeface="Arial" pitchFamily="34" charset="0"/>
                <a:ea typeface="+mn-ea"/>
                <a:cs typeface="+mn-cs"/>
              </a:rPr>
              <a:t>La prévoyance collective repose sur le principe que les risques financiers sont mieux gérés collectivement, Régime de retraite d’entreprise, Régime de couverture maladie en entreprise</a:t>
            </a:r>
            <a:endParaRPr lang="fr-FR" dirty="0"/>
          </a:p>
        </p:txBody>
      </p:sp>
      <p:sp>
        <p:nvSpPr>
          <p:cNvPr id="4" name="Espace réservé du numéro de diapositive 3"/>
          <p:cNvSpPr>
            <a:spLocks noGrp="1"/>
          </p:cNvSpPr>
          <p:nvPr>
            <p:ph type="sldNum" sz="quarter" idx="10"/>
          </p:nvPr>
        </p:nvSpPr>
        <p:spPr/>
        <p:txBody>
          <a:bodyPr/>
          <a:lstStyle/>
          <a:p>
            <a:pPr>
              <a:defRPr/>
            </a:pPr>
            <a:fld id="{39D45D8F-D188-40E0-A078-2DEEC6BDED99}" type="slidenum">
              <a:rPr lang="fr-FR" altLang="fr-FR" smtClean="0"/>
              <a:pPr>
                <a:defRPr/>
              </a:pPr>
              <a:t>10</a:t>
            </a:fld>
            <a:endParaRPr lang="fr-FR" altLang="fr-FR"/>
          </a:p>
        </p:txBody>
      </p:sp>
    </p:spTree>
    <p:extLst>
      <p:ext uri="{BB962C8B-B14F-4D97-AF65-F5344CB8AC3E}">
        <p14:creationId xmlns:p14="http://schemas.microsoft.com/office/powerpoint/2010/main" val="1750539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1" lang="fr-FR" sz="1200" b="0" i="0" kern="1200" dirty="0" smtClean="0">
                <a:solidFill>
                  <a:schemeClr val="tx1"/>
                </a:solidFill>
                <a:effectLst/>
                <a:latin typeface="Arial" pitchFamily="34" charset="0"/>
                <a:ea typeface="+mn-ea"/>
                <a:cs typeface="+mn-cs"/>
              </a:rPr>
              <a:t>le </a:t>
            </a:r>
            <a:r>
              <a:rPr kumimoji="1" lang="fr-FR" sz="1200" b="1" i="0" kern="1200" dirty="0" smtClean="0">
                <a:solidFill>
                  <a:schemeClr val="tx1"/>
                </a:solidFill>
                <a:effectLst/>
                <a:latin typeface="Arial" pitchFamily="34" charset="0"/>
                <a:ea typeface="+mn-ea"/>
                <a:cs typeface="+mn-cs"/>
              </a:rPr>
              <a:t>risque vieillesse-survie</a:t>
            </a:r>
            <a:r>
              <a:rPr kumimoji="1" lang="fr-FR" sz="1200" b="0" i="0" kern="1200" dirty="0" smtClean="0">
                <a:solidFill>
                  <a:schemeClr val="tx1"/>
                </a:solidFill>
                <a:effectLst/>
                <a:latin typeface="Arial" pitchFamily="34" charset="0"/>
                <a:ea typeface="+mn-ea"/>
                <a:cs typeface="+mn-cs"/>
              </a:rPr>
              <a:t> : le plus important, il représente près de la moitié des prestations versées chaque année ++ lié</a:t>
            </a:r>
            <a:r>
              <a:rPr kumimoji="1" lang="fr-FR" sz="1200" b="0" i="0" kern="1200" baseline="0" dirty="0" smtClean="0">
                <a:solidFill>
                  <a:schemeClr val="tx1"/>
                </a:solidFill>
                <a:effectLst/>
                <a:latin typeface="Arial" pitchFamily="34" charset="0"/>
                <a:ea typeface="+mn-ea"/>
                <a:cs typeface="+mn-cs"/>
              </a:rPr>
              <a:t> au poids des retraites</a:t>
            </a:r>
          </a:p>
          <a:p>
            <a:r>
              <a:rPr kumimoji="1" lang="fr-FR" sz="1200" b="0" i="0" kern="1200" dirty="0" smtClean="0">
                <a:solidFill>
                  <a:schemeClr val="tx1"/>
                </a:solidFill>
                <a:effectLst/>
                <a:latin typeface="Arial" pitchFamily="34" charset="0"/>
                <a:ea typeface="+mn-ea"/>
                <a:cs typeface="+mn-cs"/>
              </a:rPr>
              <a:t>En 2</a:t>
            </a:r>
            <a:r>
              <a:rPr kumimoji="1" lang="fr-FR" sz="1200" b="0" i="0" kern="1200" baseline="30000" dirty="0" smtClean="0">
                <a:solidFill>
                  <a:schemeClr val="tx1"/>
                </a:solidFill>
                <a:effectLst/>
                <a:latin typeface="Arial" pitchFamily="34" charset="0"/>
                <a:ea typeface="+mn-ea"/>
                <a:cs typeface="+mn-cs"/>
              </a:rPr>
              <a:t>ème</a:t>
            </a:r>
            <a:r>
              <a:rPr kumimoji="1" lang="fr-FR" sz="1200" b="0" i="0" kern="1200" dirty="0" smtClean="0">
                <a:solidFill>
                  <a:schemeClr val="tx1"/>
                </a:solidFill>
                <a:effectLst/>
                <a:latin typeface="Arial" pitchFamily="34" charset="0"/>
                <a:ea typeface="+mn-ea"/>
                <a:cs typeface="+mn-cs"/>
              </a:rPr>
              <a:t> position</a:t>
            </a:r>
            <a:r>
              <a:rPr kumimoji="1" lang="fr-FR" sz="1200" b="0" i="0" kern="1200" baseline="0" dirty="0" smtClean="0">
                <a:solidFill>
                  <a:schemeClr val="tx1"/>
                </a:solidFill>
                <a:effectLst/>
                <a:latin typeface="Arial" pitchFamily="34" charset="0"/>
                <a:ea typeface="+mn-ea"/>
                <a:cs typeface="+mn-cs"/>
              </a:rPr>
              <a:t> : c’est le risque santé qui induit plus du 1/3 des dépenses versées annuellement </a:t>
            </a:r>
            <a:r>
              <a:rPr kumimoji="1" lang="fr-FR" sz="1200" b="0" i="0" kern="1200" dirty="0" smtClean="0">
                <a:solidFill>
                  <a:schemeClr val="tx1"/>
                </a:solidFill>
                <a:effectLst/>
                <a:latin typeface="Arial" pitchFamily="34" charset="0"/>
                <a:ea typeface="+mn-ea"/>
                <a:cs typeface="+mn-cs"/>
              </a:rPr>
              <a:t>incluant la maladie, l’invalidité, les accidents du travail et les maladies professionnelles</a:t>
            </a:r>
            <a:endParaRPr lang="fr-FR" dirty="0"/>
          </a:p>
        </p:txBody>
      </p:sp>
      <p:sp>
        <p:nvSpPr>
          <p:cNvPr id="4" name="Espace réservé du numéro de diapositive 3"/>
          <p:cNvSpPr>
            <a:spLocks noGrp="1"/>
          </p:cNvSpPr>
          <p:nvPr>
            <p:ph type="sldNum" sz="quarter" idx="10"/>
          </p:nvPr>
        </p:nvSpPr>
        <p:spPr/>
        <p:txBody>
          <a:bodyPr/>
          <a:lstStyle/>
          <a:p>
            <a:pPr>
              <a:defRPr/>
            </a:pPr>
            <a:fld id="{39D45D8F-D188-40E0-A078-2DEEC6BDED99}" type="slidenum">
              <a:rPr lang="fr-FR" altLang="fr-FR" smtClean="0"/>
              <a:pPr>
                <a:defRPr/>
              </a:pPr>
              <a:t>11</a:t>
            </a:fld>
            <a:endParaRPr lang="fr-FR" altLang="fr-FR"/>
          </a:p>
        </p:txBody>
      </p:sp>
    </p:spTree>
    <p:extLst>
      <p:ext uri="{BB962C8B-B14F-4D97-AF65-F5344CB8AC3E}">
        <p14:creationId xmlns:p14="http://schemas.microsoft.com/office/powerpoint/2010/main" val="55488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fr-F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fr-F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fr-F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fr-F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fr-FR"/>
            </a:p>
          </p:txBody>
        </p:sp>
        <p:sp>
          <p:nvSpPr>
            <p:cNvPr id="7" name="Freeform 10"/>
            <p:cNvSpPr>
              <a:spLocks/>
            </p:cNvSpPr>
            <p:nvPr/>
          </p:nvSpPr>
          <p:spPr bwMode="hidden">
            <a:xfrm>
              <a:off x="0" y="0"/>
              <a:ext cx="5758" cy="1776"/>
            </a:xfrm>
            <a:custGeom>
              <a:avLst/>
              <a:gdLst>
                <a:gd name="T0" fmla="*/ 0 w 5740"/>
                <a:gd name="T1" fmla="*/ 0 h 1906"/>
                <a:gd name="T2" fmla="*/ 0 w 5740"/>
                <a:gd name="T3" fmla="*/ 304 h 1906"/>
                <a:gd name="T4" fmla="*/ 6225 w 5740"/>
                <a:gd name="T5" fmla="*/ 304 h 1906"/>
                <a:gd name="T6" fmla="*/ 62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99691" name="Rectangle 11"/>
          <p:cNvSpPr>
            <a:spLocks noGrp="1" noChangeArrowheads="1"/>
          </p:cNvSpPr>
          <p:nvPr>
            <p:ph type="ctrTitle" sz="quarter"/>
          </p:nvPr>
        </p:nvSpPr>
        <p:spPr>
          <a:xfrm>
            <a:off x="685800" y="1736725"/>
            <a:ext cx="7772400" cy="1920875"/>
          </a:xfrm>
        </p:spPr>
        <p:txBody>
          <a:bodyPr/>
          <a:lstStyle>
            <a:lvl1pPr>
              <a:defRPr sz="6000"/>
            </a:lvl1pPr>
          </a:lstStyle>
          <a:p>
            <a:r>
              <a:rPr lang="fr-FR"/>
              <a:t>Cliquez pour modifier le style du titre</a:t>
            </a:r>
          </a:p>
        </p:txBody>
      </p:sp>
      <p:sp>
        <p:nvSpPr>
          <p:cNvPr id="19969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fr-F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fr-F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6BCA36AE-50C2-4DF4-A400-16ACA3E813FA}" type="slidenum">
              <a:rPr lang="fr-FR" altLang="fr-FR"/>
              <a:pPr>
                <a:defRPr/>
              </a:pPr>
              <a:t>‹N°›</a:t>
            </a:fld>
            <a:endParaRPr lang="fr-FR" altLang="fr-FR"/>
          </a:p>
        </p:txBody>
      </p:sp>
    </p:spTree>
    <p:extLst>
      <p:ext uri="{BB962C8B-B14F-4D97-AF65-F5344CB8AC3E}">
        <p14:creationId xmlns:p14="http://schemas.microsoft.com/office/powerpoint/2010/main" val="316245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sz="half"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0ACE6AA9-CA96-46CB-B6E1-DF2D72A7CC1C}" type="slidenum">
              <a:rPr lang="fr-FR" altLang="fr-FR"/>
              <a:pPr>
                <a:defRPr/>
              </a:pPr>
              <a:t>‹N°›</a:t>
            </a:fld>
            <a:endParaRPr lang="fr-FR" altLang="fr-F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58684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sz="half"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1C3275EE-ECCE-43A0-85DD-1840940A5A28}" type="slidenum">
              <a:rPr lang="fr-FR" altLang="fr-FR"/>
              <a:pPr>
                <a:defRPr/>
              </a:pPr>
              <a:t>‹N°›</a:t>
            </a:fld>
            <a:endParaRPr lang="fr-FR" altLang="fr-F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296034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graphique SmartArt 2"/>
          <p:cNvSpPr>
            <a:spLocks noGrp="1"/>
          </p:cNvSpPr>
          <p:nvPr>
            <p:ph type="dgm" idx="1"/>
          </p:nvPr>
        </p:nvSpPr>
        <p:spPr>
          <a:xfrm>
            <a:off x="457200" y="1600200"/>
            <a:ext cx="8229600" cy="4525963"/>
          </a:xfrm>
        </p:spPr>
        <p:txBody>
          <a:bodyPr/>
          <a:lstStyle/>
          <a:p>
            <a:pPr lvl="0"/>
            <a:endParaRPr lang="fr-FR"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6252E04C-719D-4C60-9E16-A96104352507}" type="slidenum">
              <a:rPr lang="fr-FR" altLang="fr-FR"/>
              <a:pPr>
                <a:defRPr/>
              </a:pPr>
              <a:t>‹N°›</a:t>
            </a:fld>
            <a:endParaRPr lang="fr-FR" altLang="fr-F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92479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dt" sz="half"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4D1EB801-4245-46CF-BFB9-C7BAE551C94B}" type="slidenum">
              <a:rPr lang="fr-FR" altLang="fr-FR"/>
              <a:pPr>
                <a:defRPr/>
              </a:pPr>
              <a:t>‹N°›</a:t>
            </a:fld>
            <a:endParaRPr lang="fr-FR" altLang="fr-F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516509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yonEst_Titre et contenu">
    <p:spTree>
      <p:nvGrpSpPr>
        <p:cNvPr id="1" name=""/>
        <p:cNvGrpSpPr/>
        <p:nvPr/>
      </p:nvGrpSpPr>
      <p:grpSpPr>
        <a:xfrm>
          <a:off x="0" y="0"/>
          <a:ext cx="0" cy="0"/>
          <a:chOff x="0" y="0"/>
          <a:chExt cx="0" cy="0"/>
        </a:xfrm>
      </p:grpSpPr>
      <p:cxnSp>
        <p:nvCxnSpPr>
          <p:cNvPr id="5" name="Connecteur droit 4"/>
          <p:cNvCxnSpPr/>
          <p:nvPr userDrawn="1"/>
        </p:nvCxnSpPr>
        <p:spPr>
          <a:xfrm>
            <a:off x="395536" y="798513"/>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Espace réservé du contenu 6"/>
          <p:cNvSpPr>
            <a:spLocks noGrp="1"/>
          </p:cNvSpPr>
          <p:nvPr>
            <p:ph sz="quarter" idx="13"/>
          </p:nvPr>
        </p:nvSpPr>
        <p:spPr>
          <a:xfrm>
            <a:off x="0" y="6598047"/>
            <a:ext cx="3816350" cy="287337"/>
          </a:xfrm>
        </p:spPr>
        <p:txBody>
          <a:bodyPr>
            <a:normAutofit/>
          </a:bodyPr>
          <a:lstStyle>
            <a:lvl1pPr>
              <a:buNone/>
              <a:defRPr sz="1200" baseline="0"/>
            </a:lvl1pPr>
          </a:lstStyle>
          <a:p>
            <a:pPr lvl="0"/>
            <a:r>
              <a:rPr lang="fr-FR" smtClean="0"/>
              <a:t>Modifiez les styles du texte du masque</a:t>
            </a:r>
          </a:p>
        </p:txBody>
      </p:sp>
      <p:sp>
        <p:nvSpPr>
          <p:cNvPr id="9" name="Espace réservé du contenu 2"/>
          <p:cNvSpPr>
            <a:spLocks noGrp="1"/>
          </p:cNvSpPr>
          <p:nvPr>
            <p:ph idx="4294967295"/>
          </p:nvPr>
        </p:nvSpPr>
        <p:spPr>
          <a:xfrm>
            <a:off x="1033264" y="1484784"/>
            <a:ext cx="7499176" cy="4104456"/>
          </a:xfrm>
          <a:prstGeom prst="rect">
            <a:avLst/>
          </a:prstGeom>
        </p:spPr>
        <p:txBody>
          <a:bodyPr/>
          <a:lstStyle>
            <a:lvl1pPr>
              <a:buClr>
                <a:schemeClr val="accent5"/>
              </a:buClr>
              <a:defRPr/>
            </a:lvl1pPr>
          </a:lstStyle>
          <a:p>
            <a:pPr lvl="0"/>
            <a:r>
              <a:rPr lang="fr-FR" smtClean="0"/>
              <a:t>Modifiez les styles du texte du masque</a:t>
            </a:r>
          </a:p>
          <a:p>
            <a:pPr lvl="1"/>
            <a:r>
              <a:rPr lang="fr-FR" smtClean="0"/>
              <a:t>Deuxième niveau</a:t>
            </a:r>
          </a:p>
        </p:txBody>
      </p:sp>
      <p:sp>
        <p:nvSpPr>
          <p:cNvPr id="3" name="Espace réservé du texte 2"/>
          <p:cNvSpPr>
            <a:spLocks noGrp="1"/>
          </p:cNvSpPr>
          <p:nvPr>
            <p:ph type="body" sz="quarter" idx="16"/>
          </p:nvPr>
        </p:nvSpPr>
        <p:spPr>
          <a:xfrm>
            <a:off x="395536" y="44624"/>
            <a:ext cx="6840538" cy="720725"/>
          </a:xfrm>
        </p:spPr>
        <p:txBody>
          <a:bodyPr>
            <a:normAutofit/>
          </a:bodyPr>
          <a:lstStyle>
            <a:lvl1pPr marL="0" indent="0">
              <a:buNone/>
              <a:defRPr sz="3600" baseline="0">
                <a:solidFill>
                  <a:srgbClr val="595959"/>
                </a:solidFill>
                <a:latin typeface="+mj-lt"/>
              </a:defRPr>
            </a:lvl1pPr>
          </a:lstStyle>
          <a:p>
            <a:pPr lvl="0"/>
            <a:r>
              <a:rPr lang="fr-FR" smtClean="0"/>
              <a:t>Modifiez les styles du texte du masque</a:t>
            </a:r>
          </a:p>
        </p:txBody>
      </p:sp>
      <p:sp>
        <p:nvSpPr>
          <p:cNvPr id="6" name="Espace réservé du numéro de diapositive 5"/>
          <p:cNvSpPr>
            <a:spLocks noGrp="1"/>
          </p:cNvSpPr>
          <p:nvPr>
            <p:ph type="sldNum" sz="quarter" idx="17"/>
          </p:nvPr>
        </p:nvSpPr>
        <p:spPr>
          <a:xfrm>
            <a:off x="7010400" y="188913"/>
            <a:ext cx="2133600" cy="365125"/>
          </a:xfrm>
        </p:spPr>
        <p:txBody>
          <a:bodyPr anchor="ctr"/>
          <a:lstStyle>
            <a:lvl1pPr>
              <a:defRPr/>
            </a:lvl1pPr>
          </a:lstStyle>
          <a:p>
            <a:pPr>
              <a:defRPr/>
            </a:pPr>
            <a:fld id="{E30766C8-4CFE-4F40-9055-BF04B457FDE2}" type="slidenum">
              <a:rPr lang="fr-FR" altLang="fr-FR"/>
              <a:pPr>
                <a:defRPr/>
              </a:pPr>
              <a:t>‹N°›</a:t>
            </a:fld>
            <a:endParaRPr lang="fr-FR" altLang="fr-FR"/>
          </a:p>
        </p:txBody>
      </p:sp>
    </p:spTree>
    <p:extLst>
      <p:ext uri="{BB962C8B-B14F-4D97-AF65-F5344CB8AC3E}">
        <p14:creationId xmlns:p14="http://schemas.microsoft.com/office/powerpoint/2010/main" val="3762587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46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899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541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08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sz="half"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3156734B-E315-4BD5-B656-3857DD6DA8B7}" type="slidenum">
              <a:rPr lang="fr-FR" altLang="fr-FR"/>
              <a:pPr>
                <a:defRPr/>
              </a:pPr>
              <a:t>‹N°›</a:t>
            </a:fld>
            <a:endParaRPr lang="fr-FR" altLang="fr-F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1330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
          <p:cNvSpPr>
            <a:spLocks noGrp="1" noChangeArrowheads="1"/>
          </p:cNvSpPr>
          <p:nvPr>
            <p:ph type="dt" sz="half"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EFAF2996-B694-4918-A114-B0F6CAF37D2C}" type="slidenum">
              <a:rPr lang="fr-FR" altLang="fr-FR"/>
              <a:pPr>
                <a:defRPr/>
              </a:pPr>
              <a:t>‹N°›</a:t>
            </a:fld>
            <a:endParaRPr lang="fr-FR" altLang="fr-F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427297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dt" sz="half"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A0D56189-6B78-4538-839C-ED3B514C8DAF}" type="slidenum">
              <a:rPr lang="fr-FR" altLang="fr-FR"/>
              <a:pPr>
                <a:defRPr/>
              </a:pPr>
              <a:t>‹N°›</a:t>
            </a:fld>
            <a:endParaRPr lang="fr-FR" altLang="fr-F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3512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
          <p:cNvSpPr>
            <a:spLocks noGrp="1" noChangeArrowheads="1"/>
          </p:cNvSpPr>
          <p:nvPr>
            <p:ph type="dt" sz="half" idx="10"/>
          </p:nvPr>
        </p:nvSpPr>
        <p:spPr>
          <a:ln/>
        </p:spPr>
        <p:txBody>
          <a:bodyPr/>
          <a:lstStyle>
            <a:lvl1pPr>
              <a:defRPr/>
            </a:lvl1pPr>
          </a:lstStyle>
          <a:p>
            <a:pPr>
              <a:defRPr/>
            </a:pPr>
            <a:endParaRPr lang="fr-FR"/>
          </a:p>
        </p:txBody>
      </p:sp>
      <p:sp>
        <p:nvSpPr>
          <p:cNvPr id="8" name="Rectangle 3"/>
          <p:cNvSpPr>
            <a:spLocks noGrp="1" noChangeArrowheads="1"/>
          </p:cNvSpPr>
          <p:nvPr>
            <p:ph type="sldNum" sz="quarter" idx="11"/>
          </p:nvPr>
        </p:nvSpPr>
        <p:spPr>
          <a:ln/>
        </p:spPr>
        <p:txBody>
          <a:bodyPr/>
          <a:lstStyle>
            <a:lvl1pPr>
              <a:defRPr/>
            </a:lvl1pPr>
          </a:lstStyle>
          <a:p>
            <a:pPr>
              <a:defRPr/>
            </a:pPr>
            <a:fld id="{67BF85D8-837C-4751-B86D-F46039D36B73}" type="slidenum">
              <a:rPr lang="fr-FR" altLang="fr-FR"/>
              <a:pPr>
                <a:defRPr/>
              </a:pPr>
              <a:t>‹N°›</a:t>
            </a:fld>
            <a:endParaRPr lang="fr-FR" altLang="fr-FR"/>
          </a:p>
        </p:txBody>
      </p:sp>
      <p:sp>
        <p:nvSpPr>
          <p:cNvPr id="9"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74222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A25892B8-9D6C-45E8-A8F9-E128EBFD3F54}" type="slidenum">
              <a:rPr lang="fr-FR" altLang="fr-FR"/>
              <a:pPr>
                <a:defRPr/>
              </a:pPr>
              <a:t>‹N°›</a:t>
            </a:fld>
            <a:endParaRPr lang="fr-FR" altLang="fr-FR"/>
          </a:p>
        </p:txBody>
      </p:sp>
      <p:sp>
        <p:nvSpPr>
          <p:cNvPr id="5"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89015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ln/>
        </p:spPr>
        <p:txBody>
          <a:bodyPr/>
          <a:lstStyle>
            <a:lvl1pPr>
              <a:defRPr/>
            </a:lvl1pPr>
          </a:lstStyle>
          <a:p>
            <a:pPr>
              <a:defRPr/>
            </a:pPr>
            <a:fld id="{0FC04054-FC52-436C-8A78-A8B1687F6F27}" type="slidenum">
              <a:rPr lang="fr-FR" altLang="fr-FR"/>
              <a:pPr>
                <a:defRPr/>
              </a:pPr>
              <a:t>‹N°›</a:t>
            </a:fld>
            <a:endParaRPr lang="fr-FR" altLang="fr-FR"/>
          </a:p>
        </p:txBody>
      </p:sp>
      <p:sp>
        <p:nvSpPr>
          <p:cNvPr id="4"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422060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dt" sz="half"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163E2C1D-0F4F-4770-8AA0-F5E56FF706A3}" type="slidenum">
              <a:rPr lang="fr-FR" altLang="fr-FR"/>
              <a:pPr>
                <a:defRPr/>
              </a:pPr>
              <a:t>‹N°›</a:t>
            </a:fld>
            <a:endParaRPr lang="fr-FR" altLang="fr-F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505445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dt" sz="half"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B3F8F60D-B50D-4E31-AD47-7D3BAADDA8AC}" type="slidenum">
              <a:rPr lang="fr-FR" altLang="fr-FR"/>
              <a:pPr>
                <a:defRPr/>
              </a:pPr>
              <a:t>‹N°›</a:t>
            </a:fld>
            <a:endParaRPr lang="fr-FR" altLang="fr-F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81804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fr-FR"/>
          </a:p>
        </p:txBody>
      </p:sp>
      <p:sp>
        <p:nvSpPr>
          <p:cNvPr id="19865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8990758-CD64-4BA2-883B-6E9C4B033AD8}" type="slidenum">
              <a:rPr lang="fr-FR" altLang="fr-FR"/>
              <a:pPr>
                <a:defRPr/>
              </a:pPr>
              <a:t>‹N°›</a:t>
            </a:fld>
            <a:endParaRPr lang="fr-FR" altLang="fr-F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9866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fr-FR"/>
              </a:p>
            </p:txBody>
          </p:sp>
          <p:sp>
            <p:nvSpPr>
              <p:cNvPr id="19866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fr-FR"/>
              </a:p>
            </p:txBody>
          </p:sp>
          <p:sp>
            <p:nvSpPr>
              <p:cNvPr id="19866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fr-F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866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fr-FR"/>
              </a:p>
            </p:txBody>
          </p:sp>
        </p:grpSp>
        <p:sp>
          <p:nvSpPr>
            <p:cNvPr id="19866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fr-FR"/>
            </a:p>
          </p:txBody>
        </p:sp>
        <p:sp>
          <p:nvSpPr>
            <p:cNvPr id="1034" name="Freeform 12"/>
            <p:cNvSpPr>
              <a:spLocks/>
            </p:cNvSpPr>
            <p:nvPr/>
          </p:nvSpPr>
          <p:spPr bwMode="hidden">
            <a:xfrm>
              <a:off x="0" y="0"/>
              <a:ext cx="5758" cy="1776"/>
            </a:xfrm>
            <a:custGeom>
              <a:avLst/>
              <a:gdLst>
                <a:gd name="T0" fmla="*/ 0 w 5740"/>
                <a:gd name="T1" fmla="*/ 0 h 1906"/>
                <a:gd name="T2" fmla="*/ 0 w 5740"/>
                <a:gd name="T3" fmla="*/ 304 h 1906"/>
                <a:gd name="T4" fmla="*/ 6225 w 5740"/>
                <a:gd name="T5" fmla="*/ 304 h 1906"/>
                <a:gd name="T6" fmla="*/ 62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9866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9867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34" charset="0"/>
              </a:defRPr>
            </a:lvl1pPr>
          </a:lstStyle>
          <a:p>
            <a:pPr>
              <a:defRPr/>
            </a:pPr>
            <a:endParaRPr lang="fr-FR"/>
          </a:p>
        </p:txBody>
      </p:sp>
      <p:sp>
        <p:nvSpPr>
          <p:cNvPr id="19867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cSld>
  <p:clrMap bg1="lt1" tx1="dk1" bg2="lt2" tx2="dk2" accent1="accent1" accent2="accent2" accent3="accent3" accent4="accent4" accent5="accent5" accent6="accent6" hlink="hlink" folHlink="folHlink"/>
  <p:sldLayoutIdLst>
    <p:sldLayoutId id="2147485204" r:id="rId1"/>
    <p:sldLayoutId id="2147485192" r:id="rId2"/>
    <p:sldLayoutId id="2147485193" r:id="rId3"/>
    <p:sldLayoutId id="2147485194" r:id="rId4"/>
    <p:sldLayoutId id="2147485195" r:id="rId5"/>
    <p:sldLayoutId id="2147485196" r:id="rId6"/>
    <p:sldLayoutId id="2147485197" r:id="rId7"/>
    <p:sldLayoutId id="2147485198" r:id="rId8"/>
    <p:sldLayoutId id="2147485199" r:id="rId9"/>
    <p:sldLayoutId id="2147485200" r:id="rId10"/>
    <p:sldLayoutId id="2147485201" r:id="rId11"/>
    <p:sldLayoutId id="2147485202" r:id="rId12"/>
    <p:sldLayoutId id="2147485203" r:id="rId13"/>
    <p:sldLayoutId id="2147485205" r:id="rId14"/>
    <p:sldLayoutId id="2147485207" r:id="rId15"/>
    <p:sldLayoutId id="2147485209" r:id="rId16"/>
    <p:sldLayoutId id="2147485210" r:id="rId17"/>
    <p:sldLayoutId id="2147485212" r:id="rId18"/>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assurance-maladie.ameli.fr/qui-sommes-nous/histoire/histoire"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111125" y="644525"/>
            <a:ext cx="9001125" cy="3000375"/>
          </a:xfrm>
        </p:spPr>
        <p:txBody>
          <a:bodyPr/>
          <a:lstStyle/>
          <a:p>
            <a:pPr>
              <a:defRPr/>
            </a:pPr>
            <a:r>
              <a:rPr lang="fr-FR" altLang="fr-FR" sz="2400" cap="small" dirty="0" smtClean="0">
                <a:effectLst/>
              </a:rPr>
              <a:t/>
            </a:r>
            <a:br>
              <a:rPr lang="fr-FR" altLang="fr-FR" sz="2400" cap="small" dirty="0" smtClean="0">
                <a:effectLst/>
              </a:rPr>
            </a:br>
            <a:r>
              <a:rPr lang="fr-FR" altLang="fr-FR" sz="3200" cap="small" dirty="0" smtClean="0">
                <a:effectLst/>
              </a:rPr>
              <a:t>Protection sociale</a:t>
            </a:r>
            <a:br>
              <a:rPr lang="fr-FR" altLang="fr-FR" sz="3200" cap="small" dirty="0" smtClean="0">
                <a:effectLst/>
              </a:rPr>
            </a:br>
            <a:r>
              <a:rPr lang="fr-FR" altLang="fr-FR" sz="3200" cap="small" dirty="0" smtClean="0">
                <a:effectLst/>
              </a:rPr>
              <a:t/>
            </a:r>
            <a:br>
              <a:rPr lang="fr-FR" altLang="fr-FR" sz="3200" cap="small" dirty="0" smtClean="0">
                <a:effectLst/>
              </a:rPr>
            </a:br>
            <a:r>
              <a:rPr lang="fr-FR" altLang="fr-FR" sz="3200" cap="small" dirty="0" smtClean="0">
                <a:effectLst/>
              </a:rPr>
              <a:t>Gestion hospitalière</a:t>
            </a:r>
          </a:p>
        </p:txBody>
      </p:sp>
      <p:sp>
        <p:nvSpPr>
          <p:cNvPr id="26627" name="Espace réservé du contenu 2"/>
          <p:cNvSpPr>
            <a:spLocks noGrp="1"/>
          </p:cNvSpPr>
          <p:nvPr>
            <p:ph idx="1"/>
          </p:nvPr>
        </p:nvSpPr>
        <p:spPr>
          <a:xfrm>
            <a:off x="322263" y="3644900"/>
            <a:ext cx="8507412" cy="2065338"/>
          </a:xfrm>
        </p:spPr>
        <p:txBody>
          <a:bodyPr/>
          <a:lstStyle/>
          <a:p>
            <a:pPr algn="ctr" eaLnBrk="1" hangingPunct="1">
              <a:buFont typeface="Wingdings" panose="05000000000000000000" pitchFamily="2" charset="2"/>
              <a:buNone/>
            </a:pPr>
            <a:r>
              <a:rPr lang="fr-FR" altLang="fr-FR" b="1" dirty="0" smtClean="0">
                <a:effectLst/>
              </a:rPr>
              <a:t>Santé Publique</a:t>
            </a:r>
          </a:p>
          <a:p>
            <a:pPr algn="ctr" eaLnBrk="1" hangingPunct="1">
              <a:buFont typeface="Wingdings" panose="05000000000000000000" pitchFamily="2" charset="2"/>
              <a:buNone/>
            </a:pPr>
            <a:r>
              <a:rPr lang="fr-FR" altLang="fr-FR" b="1" dirty="0" smtClean="0">
                <a:effectLst/>
              </a:rPr>
              <a:t>DFGSM2</a:t>
            </a:r>
          </a:p>
          <a:p>
            <a:pPr algn="ctr" eaLnBrk="1" hangingPunct="1">
              <a:buFont typeface="Wingdings" panose="05000000000000000000" pitchFamily="2" charset="2"/>
              <a:buNone/>
            </a:pPr>
            <a:endParaRPr lang="fr-FR" altLang="fr-FR" sz="2400" dirty="0" smtClean="0">
              <a:effectLst/>
            </a:endParaRPr>
          </a:p>
          <a:p>
            <a:pPr algn="ctr" eaLnBrk="1" hangingPunct="1">
              <a:buFont typeface="Wingdings" panose="05000000000000000000" pitchFamily="2" charset="2"/>
              <a:buNone/>
            </a:pPr>
            <a:endParaRPr lang="fr-FR" altLang="fr-FR" sz="2800" dirty="0" smtClean="0">
              <a:solidFill>
                <a:schemeClr val="tx2"/>
              </a:solidFill>
              <a:effectLst/>
            </a:endParaRPr>
          </a:p>
          <a:p>
            <a:pPr algn="ctr" eaLnBrk="1" hangingPunct="1">
              <a:buFont typeface="Wingdings" panose="05000000000000000000" pitchFamily="2" charset="2"/>
              <a:buNone/>
            </a:pPr>
            <a:r>
              <a:rPr lang="fr-FR" altLang="fr-FR" sz="2800" dirty="0" smtClean="0">
                <a:solidFill>
                  <a:schemeClr val="tx2"/>
                </a:solidFill>
                <a:effectLst/>
              </a:rPr>
              <a:t>Jamal ATFEH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0" y="6597650"/>
            <a:ext cx="3816350" cy="287338"/>
          </a:xfrm>
        </p:spPr>
        <p:txBody>
          <a:bodyPr/>
          <a:lstStyle/>
          <a:p>
            <a:pPr>
              <a:defRPr/>
            </a:pPr>
            <a:endParaRPr lang="fr-FR"/>
          </a:p>
        </p:txBody>
      </p:sp>
      <p:sp>
        <p:nvSpPr>
          <p:cNvPr id="4" name="Espace réservé du texte 3"/>
          <p:cNvSpPr>
            <a:spLocks noGrp="1"/>
          </p:cNvSpPr>
          <p:nvPr>
            <p:ph type="body" sz="quarter" idx="16"/>
          </p:nvPr>
        </p:nvSpPr>
        <p:spPr>
          <a:xfrm>
            <a:off x="395288" y="198438"/>
            <a:ext cx="6842125" cy="720725"/>
          </a:xfrm>
        </p:spPr>
        <p:txBody>
          <a:bodyPr/>
          <a:lstStyle/>
          <a:p>
            <a:pPr>
              <a:defRPr/>
            </a:pPr>
            <a:r>
              <a:rPr lang="fr-FR" sz="2800" dirty="0" smtClean="0">
                <a:solidFill>
                  <a:srgbClr val="0070C0"/>
                </a:solidFill>
                <a:ea typeface="+mj-ea"/>
                <a:cs typeface="+mj-cs"/>
              </a:rPr>
              <a:t>Quatre logiques de prise en charge coexistent</a:t>
            </a:r>
            <a:endParaRPr lang="fr-FR" sz="2800" dirty="0">
              <a:solidFill>
                <a:srgbClr val="0070C0"/>
              </a:solidFill>
              <a:ea typeface="+mj-ea"/>
              <a:cs typeface="+mj-cs"/>
            </a:endParaRPr>
          </a:p>
        </p:txBody>
      </p:sp>
      <p:sp>
        <p:nvSpPr>
          <p:cNvPr id="29701" name="Rectangle 5"/>
          <p:cNvSpPr>
            <a:spLocks noChangeArrowheads="1"/>
          </p:cNvSpPr>
          <p:nvPr/>
        </p:nvSpPr>
        <p:spPr bwMode="auto">
          <a:xfrm>
            <a:off x="395288" y="1268760"/>
            <a:ext cx="874871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400" b="1" dirty="0" smtClean="0">
                <a:latin typeface="+mn-lt"/>
              </a:rPr>
              <a:t>3) Logique de protection universelle</a:t>
            </a:r>
            <a:endParaRPr lang="fr-FR" altLang="fr-FR" sz="2400" dirty="0" smtClean="0">
              <a:latin typeface="+mn-lt"/>
            </a:endParaRPr>
          </a:p>
          <a:p>
            <a:pPr>
              <a:spcBef>
                <a:spcPct val="0"/>
              </a:spcBef>
              <a:buClrTx/>
              <a:buSzTx/>
              <a:buFontTx/>
              <a:buNone/>
            </a:pPr>
            <a:endParaRPr lang="fr-FR" altLang="fr-FR" sz="1800" dirty="0" smtClean="0">
              <a:latin typeface="+mn-lt"/>
            </a:endParaRPr>
          </a:p>
          <a:p>
            <a:pPr marL="342900" indent="-342900">
              <a:spcBef>
                <a:spcPct val="0"/>
              </a:spcBef>
              <a:buClrTx/>
              <a:buSzTx/>
              <a:buFont typeface="Arial" panose="020B0604020202020204" pitchFamily="34" charset="0"/>
              <a:buChar char="•"/>
            </a:pPr>
            <a:r>
              <a:rPr lang="fr-FR" altLang="fr-FR" sz="2400" dirty="0" smtClean="0">
                <a:latin typeface="+mn-lt"/>
              </a:rPr>
              <a:t>Objectif : Couverture de </a:t>
            </a:r>
            <a:r>
              <a:rPr lang="fr-FR" altLang="fr-FR" sz="2400" dirty="0">
                <a:latin typeface="+mn-lt"/>
              </a:rPr>
              <a:t>certaines catégories de dépenses </a:t>
            </a:r>
            <a:r>
              <a:rPr lang="fr-FR" altLang="fr-FR" sz="2400" dirty="0" smtClean="0">
                <a:latin typeface="+mn-lt"/>
              </a:rPr>
              <a:t>pour tous </a:t>
            </a:r>
            <a:r>
              <a:rPr lang="fr-FR" altLang="fr-FR" sz="2400" dirty="0">
                <a:latin typeface="+mn-lt"/>
              </a:rPr>
              <a:t>les individus. </a:t>
            </a:r>
            <a:endParaRPr lang="fr-FR" altLang="fr-FR" sz="2400" dirty="0" smtClean="0">
              <a:latin typeface="+mn-lt"/>
            </a:endParaRPr>
          </a:p>
          <a:p>
            <a:pPr marL="342900" indent="-342900">
              <a:spcBef>
                <a:spcPct val="0"/>
              </a:spcBef>
              <a:buClrTx/>
              <a:buSzTx/>
              <a:buFont typeface="Arial" panose="020B0604020202020204" pitchFamily="34" charset="0"/>
              <a:buChar char="•"/>
            </a:pPr>
            <a:r>
              <a:rPr lang="fr-FR" altLang="fr-FR" sz="2400" dirty="0" smtClean="0">
                <a:latin typeface="+mn-lt"/>
              </a:rPr>
              <a:t>Prestations accordées </a:t>
            </a:r>
            <a:r>
              <a:rPr lang="fr-FR" altLang="fr-FR" sz="2400" dirty="0">
                <a:latin typeface="+mn-lt"/>
              </a:rPr>
              <a:t>sans conditions de </a:t>
            </a:r>
            <a:r>
              <a:rPr lang="fr-FR" altLang="fr-FR" sz="2400" dirty="0" smtClean="0">
                <a:latin typeface="+mn-lt"/>
              </a:rPr>
              <a:t>cotisations/ressources et sont </a:t>
            </a:r>
            <a:r>
              <a:rPr lang="fr-FR" altLang="fr-FR" sz="2400" dirty="0">
                <a:latin typeface="+mn-lt"/>
              </a:rPr>
              <a:t>identiques pour tous. </a:t>
            </a:r>
            <a:endParaRPr lang="fr-FR" altLang="fr-FR" sz="2400" dirty="0" smtClean="0">
              <a:latin typeface="+mn-lt"/>
            </a:endParaRPr>
          </a:p>
          <a:p>
            <a:pPr marL="342900" indent="-342900">
              <a:spcBef>
                <a:spcPct val="0"/>
              </a:spcBef>
              <a:buClrTx/>
              <a:buSzTx/>
              <a:buFont typeface="Arial" panose="020B0604020202020204" pitchFamily="34" charset="0"/>
              <a:buChar char="•"/>
            </a:pPr>
            <a:r>
              <a:rPr lang="fr-FR" altLang="fr-FR" sz="2400" dirty="0" smtClean="0">
                <a:latin typeface="+mn-lt"/>
              </a:rPr>
              <a:t>Ex :  Protection </a:t>
            </a:r>
            <a:r>
              <a:rPr lang="fr-FR" altLang="fr-FR" sz="2400" dirty="0">
                <a:latin typeface="+mn-lt"/>
              </a:rPr>
              <a:t>U</a:t>
            </a:r>
            <a:r>
              <a:rPr lang="fr-FR" altLang="fr-FR" sz="2400" dirty="0" smtClean="0">
                <a:latin typeface="+mn-lt"/>
              </a:rPr>
              <a:t>niverselle Maladie(</a:t>
            </a:r>
            <a:r>
              <a:rPr lang="fr-FR" altLang="fr-FR" sz="2400" dirty="0" err="1" smtClean="0">
                <a:latin typeface="+mn-lt"/>
              </a:rPr>
              <a:t>PUMa</a:t>
            </a:r>
            <a:r>
              <a:rPr lang="fr-FR" altLang="fr-FR" sz="2400" dirty="0" smtClean="0">
                <a:latin typeface="+mn-lt"/>
              </a:rPr>
              <a:t>)</a:t>
            </a:r>
          </a:p>
          <a:p>
            <a:pPr marL="342900" indent="-342900">
              <a:spcBef>
                <a:spcPct val="0"/>
              </a:spcBef>
              <a:buClrTx/>
              <a:buSzTx/>
              <a:buFont typeface="Wingdings" panose="05000000000000000000" pitchFamily="2" charset="2"/>
              <a:buChar char="à"/>
            </a:pPr>
            <a:endParaRPr lang="fr-FR" altLang="fr-FR" sz="2400" i="1" dirty="0">
              <a:latin typeface="+mn-lt"/>
            </a:endParaRPr>
          </a:p>
          <a:p>
            <a:pPr>
              <a:spcBef>
                <a:spcPct val="0"/>
              </a:spcBef>
              <a:buClrTx/>
              <a:buSzTx/>
              <a:buNone/>
            </a:pPr>
            <a:r>
              <a:rPr lang="fr-FR" altLang="fr-FR" sz="2400" b="1" dirty="0" smtClean="0">
                <a:latin typeface="+mn-lt"/>
              </a:rPr>
              <a:t>4) </a:t>
            </a:r>
            <a:r>
              <a:rPr lang="fr-FR" altLang="fr-FR" sz="2400" b="1" dirty="0">
                <a:latin typeface="+mn-lt"/>
              </a:rPr>
              <a:t>Logique de </a:t>
            </a:r>
            <a:r>
              <a:rPr lang="fr-FR" altLang="fr-FR" sz="2400" b="1" dirty="0" smtClean="0">
                <a:latin typeface="+mn-lt"/>
              </a:rPr>
              <a:t>prévoyance individuelle ou collective</a:t>
            </a:r>
          </a:p>
          <a:p>
            <a:pPr>
              <a:spcBef>
                <a:spcPct val="0"/>
              </a:spcBef>
              <a:buClrTx/>
              <a:buSzTx/>
              <a:buNone/>
            </a:pPr>
            <a:endParaRPr lang="fr-FR" altLang="fr-FR" sz="1800" b="1" dirty="0" smtClean="0">
              <a:latin typeface="+mn-lt"/>
            </a:endParaRPr>
          </a:p>
          <a:p>
            <a:pPr marL="342900" indent="-342900">
              <a:spcBef>
                <a:spcPct val="0"/>
              </a:spcBef>
              <a:buClrTx/>
              <a:buSzTx/>
              <a:buFont typeface="Arial" panose="020B0604020202020204" pitchFamily="34" charset="0"/>
              <a:buChar char="•"/>
            </a:pPr>
            <a:r>
              <a:rPr lang="fr-FR" altLang="fr-FR" sz="2400" dirty="0" smtClean="0">
                <a:latin typeface="+mn-lt"/>
              </a:rPr>
              <a:t>Prévoyance individuelle repose sur l’épargne et l’assurance privée</a:t>
            </a:r>
          </a:p>
          <a:p>
            <a:pPr marL="342900" indent="-342900">
              <a:spcBef>
                <a:spcPct val="0"/>
              </a:spcBef>
              <a:buClrTx/>
              <a:buSzTx/>
              <a:buFont typeface="Arial" panose="020B0604020202020204" pitchFamily="34" charset="0"/>
              <a:buChar char="•"/>
            </a:pPr>
            <a:r>
              <a:rPr lang="fr-FR" altLang="fr-FR" sz="2400" dirty="0" smtClean="0">
                <a:latin typeface="+mn-lt"/>
              </a:rPr>
              <a:t>Prévoyance collective = mutualisation des risques (++ entreprises)</a:t>
            </a:r>
            <a:endParaRPr lang="fr-FR" altLang="fr-FR" sz="2400" dirty="0">
              <a:latin typeface="+mn-lt"/>
            </a:endParaRPr>
          </a:p>
          <a:p>
            <a:pPr marL="342900" indent="-342900">
              <a:spcBef>
                <a:spcPct val="0"/>
              </a:spcBef>
              <a:buClrTx/>
              <a:buSzTx/>
              <a:buFont typeface="Wingdings" panose="05000000000000000000" pitchFamily="2" charset="2"/>
              <a:buChar char="à"/>
            </a:pPr>
            <a:endParaRPr lang="fr-FR" altLang="fr-FR" sz="2400" i="1" dirty="0" smtClean="0">
              <a:latin typeface="+mn-lt"/>
            </a:endParaRPr>
          </a:p>
        </p:txBody>
      </p:sp>
    </p:spTree>
    <p:extLst>
      <p:ext uri="{BB962C8B-B14F-4D97-AF65-F5344CB8AC3E}">
        <p14:creationId xmlns:p14="http://schemas.microsoft.com/office/powerpoint/2010/main" val="161711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70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0" y="6597650"/>
            <a:ext cx="3816350" cy="287338"/>
          </a:xfrm>
        </p:spPr>
        <p:txBody>
          <a:bodyPr/>
          <a:lstStyle/>
          <a:p>
            <a:pPr>
              <a:defRPr/>
            </a:pPr>
            <a:endParaRPr lang="fr-FR" dirty="0"/>
          </a:p>
        </p:txBody>
      </p:sp>
      <p:sp>
        <p:nvSpPr>
          <p:cNvPr id="4" name="Espace réservé du texte 3"/>
          <p:cNvSpPr>
            <a:spLocks noGrp="1"/>
          </p:cNvSpPr>
          <p:nvPr>
            <p:ph type="body" sz="quarter" idx="16"/>
          </p:nvPr>
        </p:nvSpPr>
        <p:spPr>
          <a:xfrm>
            <a:off x="395288" y="198438"/>
            <a:ext cx="6842125" cy="720725"/>
          </a:xfrm>
        </p:spPr>
        <p:txBody>
          <a:bodyPr/>
          <a:lstStyle/>
          <a:p>
            <a:pPr>
              <a:defRPr/>
            </a:pPr>
            <a:r>
              <a:rPr lang="fr-FR" sz="2800" dirty="0" smtClean="0">
                <a:solidFill>
                  <a:srgbClr val="0070C0"/>
                </a:solidFill>
                <a:ea typeface="+mj-ea"/>
                <a:cs typeface="+mj-cs"/>
              </a:rPr>
              <a:t>Dépenses de protection sociales</a:t>
            </a:r>
            <a:endParaRPr lang="fr-FR" sz="2800" dirty="0">
              <a:solidFill>
                <a:srgbClr val="0070C0"/>
              </a:solidFill>
              <a:ea typeface="+mj-ea"/>
              <a:cs typeface="+mj-cs"/>
            </a:endParaRPr>
          </a:p>
        </p:txBody>
      </p:sp>
      <p:pic>
        <p:nvPicPr>
          <p:cNvPr id="6" name="Image 5"/>
          <p:cNvPicPr>
            <a:picLocks noChangeAspect="1"/>
          </p:cNvPicPr>
          <p:nvPr/>
        </p:nvPicPr>
        <p:blipFill>
          <a:blip r:embed="rId3"/>
          <a:stretch>
            <a:fillRect/>
          </a:stretch>
        </p:blipFill>
        <p:spPr>
          <a:xfrm>
            <a:off x="628650" y="1690689"/>
            <a:ext cx="7886700" cy="4438332"/>
          </a:xfrm>
          <a:prstGeom prst="rect">
            <a:avLst/>
          </a:prstGeom>
        </p:spPr>
      </p:pic>
      <p:sp>
        <p:nvSpPr>
          <p:cNvPr id="7" name="Espace réservé du contenu 9"/>
          <p:cNvSpPr>
            <a:spLocks noGrp="1"/>
          </p:cNvSpPr>
          <p:nvPr>
            <p:ph idx="1"/>
          </p:nvPr>
        </p:nvSpPr>
        <p:spPr>
          <a:xfrm>
            <a:off x="623358" y="1080772"/>
            <a:ext cx="7886700" cy="382587"/>
          </a:xfrm>
          <a:prstGeom prst="rect">
            <a:avLst/>
          </a:prstGeom>
        </p:spPr>
        <p:txBody>
          <a:bodyPr/>
          <a:lstStyle/>
          <a:p>
            <a:r>
              <a:rPr lang="fr-FR" sz="2000" b="1" dirty="0" smtClean="0">
                <a:effectLst/>
              </a:rPr>
              <a:t>La santé représente 35% des dépenses de protection sociale</a:t>
            </a:r>
            <a:endParaRPr lang="fr-FR" sz="2000" b="1" dirty="0">
              <a:effectLst/>
            </a:endParaRPr>
          </a:p>
        </p:txBody>
      </p:sp>
    </p:spTree>
    <p:extLst>
      <p:ext uri="{BB962C8B-B14F-4D97-AF65-F5344CB8AC3E}">
        <p14:creationId xmlns:p14="http://schemas.microsoft.com/office/powerpoint/2010/main" val="465418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0" y="6597650"/>
            <a:ext cx="3816350" cy="287338"/>
          </a:xfrm>
        </p:spPr>
        <p:txBody>
          <a:bodyPr>
            <a:normAutofit fontScale="85000" lnSpcReduction="10000"/>
          </a:bodyPr>
          <a:lstStyle/>
          <a:p>
            <a:pPr>
              <a:defRPr/>
            </a:pPr>
            <a:r>
              <a:rPr lang="fr-FR" dirty="0"/>
              <a:t>Source : DREES. La protection sociale en France et en Europe en 2021</a:t>
            </a:r>
          </a:p>
        </p:txBody>
      </p:sp>
      <p:sp>
        <p:nvSpPr>
          <p:cNvPr id="4" name="Espace réservé du texte 3"/>
          <p:cNvSpPr>
            <a:spLocks noGrp="1"/>
          </p:cNvSpPr>
          <p:nvPr>
            <p:ph type="body" sz="quarter" idx="16"/>
          </p:nvPr>
        </p:nvSpPr>
        <p:spPr>
          <a:xfrm>
            <a:off x="395288" y="198438"/>
            <a:ext cx="6842125" cy="720725"/>
          </a:xfrm>
        </p:spPr>
        <p:txBody>
          <a:bodyPr/>
          <a:lstStyle/>
          <a:p>
            <a:pPr>
              <a:defRPr/>
            </a:pPr>
            <a:r>
              <a:rPr lang="fr-FR" sz="2800" dirty="0" smtClean="0">
                <a:solidFill>
                  <a:srgbClr val="0070C0"/>
                </a:solidFill>
                <a:ea typeface="+mj-ea"/>
                <a:cs typeface="+mj-cs"/>
              </a:rPr>
              <a:t>Dépenses de protection sociales</a:t>
            </a:r>
            <a:endParaRPr lang="fr-FR" sz="2800" dirty="0">
              <a:solidFill>
                <a:srgbClr val="0070C0"/>
              </a:solidFill>
              <a:ea typeface="+mj-ea"/>
              <a:cs typeface="+mj-cs"/>
            </a:endParaRPr>
          </a:p>
        </p:txBody>
      </p:sp>
      <p:sp>
        <p:nvSpPr>
          <p:cNvPr id="7" name="Espace réservé du contenu 9"/>
          <p:cNvSpPr>
            <a:spLocks noGrp="1"/>
          </p:cNvSpPr>
          <p:nvPr>
            <p:ph idx="4294967295"/>
          </p:nvPr>
        </p:nvSpPr>
        <p:spPr>
          <a:xfrm>
            <a:off x="623358" y="1080772"/>
            <a:ext cx="7886700" cy="382587"/>
          </a:xfrm>
          <a:prstGeom prst="rect">
            <a:avLst/>
          </a:prstGeom>
        </p:spPr>
        <p:txBody>
          <a:bodyPr/>
          <a:lstStyle/>
          <a:p>
            <a:r>
              <a:rPr lang="fr-FR" sz="2000" dirty="0">
                <a:effectLst/>
              </a:rPr>
              <a:t>La France consacre 33,3 % de son produit intérieur brut (PIB) à la protection sociale, soit 834 milliards d’euros par an.</a:t>
            </a:r>
            <a:endParaRPr lang="fr-FR" sz="1400" b="1" dirty="0">
              <a:effectLst/>
            </a:endParaRPr>
          </a:p>
        </p:txBody>
      </p:sp>
      <p:pic>
        <p:nvPicPr>
          <p:cNvPr id="1026" name="Picture 2" descr="https://drees.solidarites-sante.gouv.fr/sites/default/files/2022-12/1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10" y="1959667"/>
            <a:ext cx="7320135" cy="394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043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39552" y="1151906"/>
            <a:ext cx="7777162" cy="5372100"/>
          </a:xfrm>
        </p:spPr>
        <p:txBody>
          <a:bodyPr>
            <a:normAutofit fontScale="85000" lnSpcReduction="20000"/>
          </a:bodyPr>
          <a:lstStyle/>
          <a:p>
            <a:pPr>
              <a:defRPr/>
            </a:pPr>
            <a:r>
              <a:rPr lang="fr-FR" sz="2800" b="1" dirty="0" smtClean="0">
                <a:effectLst/>
                <a:cs typeface="Calibri" panose="020F0502020204030204" pitchFamily="34" charset="0"/>
              </a:rPr>
              <a:t>Cotisations sociales (61% en 2016)</a:t>
            </a:r>
          </a:p>
          <a:p>
            <a:pPr marL="0" indent="0">
              <a:buFont typeface="Wingdings" panose="05000000000000000000" pitchFamily="2" charset="2"/>
              <a:buNone/>
              <a:defRPr/>
            </a:pPr>
            <a:endParaRPr lang="fr-FR" sz="2800" dirty="0" smtClean="0">
              <a:effectLst/>
              <a:cs typeface="Calibri" panose="020F0502020204030204" pitchFamily="34" charset="0"/>
            </a:endParaRPr>
          </a:p>
          <a:p>
            <a:pPr>
              <a:defRPr/>
            </a:pPr>
            <a:r>
              <a:rPr lang="fr-FR" sz="2800" b="1" dirty="0" smtClean="0">
                <a:effectLst/>
                <a:cs typeface="Calibri" panose="020F0502020204030204" pitchFamily="34" charset="0"/>
              </a:rPr>
              <a:t>Impôts et Taxes Affectées (ITAF) (25%)</a:t>
            </a:r>
          </a:p>
          <a:p>
            <a:pPr lvl="1">
              <a:defRPr/>
            </a:pPr>
            <a:r>
              <a:rPr lang="fr-FR" sz="2100" dirty="0" smtClean="0">
                <a:effectLst/>
                <a:cs typeface="Calibri" panose="020F0502020204030204" pitchFamily="34" charset="0"/>
              </a:rPr>
              <a:t>Ressources </a:t>
            </a:r>
            <a:r>
              <a:rPr lang="fr-FR" sz="2100" dirty="0">
                <a:effectLst/>
                <a:cs typeface="Calibri" panose="020F0502020204030204" pitchFamily="34" charset="0"/>
              </a:rPr>
              <a:t>fiscales affectées au financement des prestations sociales </a:t>
            </a:r>
          </a:p>
          <a:p>
            <a:pPr lvl="1">
              <a:defRPr/>
            </a:pPr>
            <a:r>
              <a:rPr lang="fr-FR" sz="2000" dirty="0" smtClean="0">
                <a:effectLst/>
                <a:cs typeface="Calibri" panose="020F0502020204030204" pitchFamily="34" charset="0"/>
              </a:rPr>
              <a:t>Impôts </a:t>
            </a:r>
            <a:r>
              <a:rPr lang="fr-FR" sz="2000" dirty="0">
                <a:effectLst/>
                <a:cs typeface="Calibri" panose="020F0502020204030204" pitchFamily="34" charset="0"/>
              </a:rPr>
              <a:t>sur le revenu et le </a:t>
            </a:r>
            <a:r>
              <a:rPr lang="fr-FR" sz="2000" dirty="0" smtClean="0">
                <a:effectLst/>
                <a:cs typeface="Calibri" panose="020F0502020204030204" pitchFamily="34" charset="0"/>
              </a:rPr>
              <a:t>patrimoine ++ </a:t>
            </a:r>
            <a:r>
              <a:rPr lang="fr-FR" sz="2000" dirty="0" smtClean="0">
                <a:effectLst/>
                <a:cs typeface="Calibri" panose="020F0502020204030204" pitchFamily="34" charset="0"/>
                <a:sym typeface="Wingdings" panose="05000000000000000000" pitchFamily="2" charset="2"/>
              </a:rPr>
              <a:t> Comprend la </a:t>
            </a:r>
            <a:r>
              <a:rPr lang="fr-FR" sz="2000" b="1" dirty="0" smtClean="0">
                <a:effectLst/>
                <a:ea typeface="+mn-ea"/>
                <a:cs typeface="Calibri" panose="020F0502020204030204" pitchFamily="34" charset="0"/>
              </a:rPr>
              <a:t>Contribution sociale Généralisée (CSG)</a:t>
            </a:r>
            <a:r>
              <a:rPr lang="fr-FR" sz="2000" dirty="0" smtClean="0">
                <a:effectLst/>
                <a:ea typeface="+mn-ea"/>
                <a:cs typeface="Calibri" panose="020F0502020204030204" pitchFamily="34" charset="0"/>
              </a:rPr>
              <a:t> + </a:t>
            </a:r>
            <a:r>
              <a:rPr lang="fr-FR" sz="2000" b="1" dirty="0" smtClean="0">
                <a:effectLst/>
                <a:ea typeface="+mn-ea"/>
                <a:cs typeface="Calibri" panose="020F0502020204030204" pitchFamily="34" charset="0"/>
              </a:rPr>
              <a:t>Contribution au remboursement de la dette sociale (CRDS)</a:t>
            </a:r>
          </a:p>
          <a:p>
            <a:pPr lvl="1">
              <a:defRPr/>
            </a:pPr>
            <a:r>
              <a:rPr lang="fr-FR" sz="2000" dirty="0" smtClean="0">
                <a:effectLst/>
                <a:cs typeface="Calibri" panose="020F0502020204030204" pitchFamily="34" charset="0"/>
              </a:rPr>
              <a:t>Autres </a:t>
            </a:r>
            <a:r>
              <a:rPr lang="fr-FR" sz="2000" dirty="0">
                <a:effectLst/>
                <a:cs typeface="Calibri" panose="020F0502020204030204" pitchFamily="34" charset="0"/>
              </a:rPr>
              <a:t>: taxes sur les produits considérés comme nuisibles à la santé (alcool, tabac) </a:t>
            </a:r>
            <a:r>
              <a:rPr lang="fr-FR" sz="1800" i="1" dirty="0" smtClean="0">
                <a:effectLst/>
                <a:cs typeface="Calibri" panose="020F0502020204030204" pitchFamily="34" charset="0"/>
              </a:rPr>
              <a:t>(alcool, tabac, sodas…)</a:t>
            </a:r>
            <a:r>
              <a:rPr lang="fr-FR" sz="2000" dirty="0" smtClean="0">
                <a:effectLst/>
                <a:cs typeface="Calibri" panose="020F0502020204030204" pitchFamily="34" charset="0"/>
              </a:rPr>
              <a:t>, sur les activités polluantes…</a:t>
            </a:r>
          </a:p>
          <a:p>
            <a:pPr marL="457200" lvl="1" indent="0">
              <a:buFont typeface="Wingdings" panose="05000000000000000000" pitchFamily="2" charset="2"/>
              <a:buNone/>
              <a:defRPr/>
            </a:pPr>
            <a:endParaRPr lang="fr-FR" sz="2400" dirty="0" smtClean="0">
              <a:effectLst/>
              <a:cs typeface="Calibri" panose="020F0502020204030204" pitchFamily="34" charset="0"/>
            </a:endParaRPr>
          </a:p>
          <a:p>
            <a:pPr>
              <a:defRPr/>
            </a:pPr>
            <a:r>
              <a:rPr lang="fr-FR" sz="2800" b="1" dirty="0" smtClean="0">
                <a:effectLst/>
                <a:cs typeface="Calibri" panose="020F0502020204030204" pitchFamily="34" charset="0"/>
              </a:rPr>
              <a:t>Contributions publiques (10</a:t>
            </a:r>
            <a:r>
              <a:rPr lang="fr-FR" sz="2800" b="1" dirty="0">
                <a:effectLst/>
                <a:cs typeface="Calibri" panose="020F0502020204030204" pitchFamily="34" charset="0"/>
              </a:rPr>
              <a:t>%) (État et </a:t>
            </a:r>
            <a:r>
              <a:rPr lang="fr-FR" sz="2800" b="1" dirty="0" smtClean="0">
                <a:effectLst/>
                <a:cs typeface="Calibri" panose="020F0502020204030204" pitchFamily="34" charset="0"/>
              </a:rPr>
              <a:t>collectivités </a:t>
            </a:r>
            <a:r>
              <a:rPr lang="fr-FR" sz="2800" b="1" dirty="0">
                <a:effectLst/>
                <a:cs typeface="Calibri" panose="020F0502020204030204" pitchFamily="34" charset="0"/>
              </a:rPr>
              <a:t>locales)</a:t>
            </a:r>
          </a:p>
          <a:p>
            <a:pPr marL="0" indent="0">
              <a:buFont typeface="Wingdings" panose="05000000000000000000" pitchFamily="2" charset="2"/>
              <a:buNone/>
              <a:defRPr/>
            </a:pPr>
            <a:r>
              <a:rPr lang="fr-FR" sz="2000" dirty="0" smtClean="0">
                <a:effectLst/>
                <a:cs typeface="Calibri" panose="020F0502020204030204" pitchFamily="34" charset="0"/>
              </a:rPr>
              <a:t>++ Dépenses de solidarité </a:t>
            </a:r>
          </a:p>
          <a:p>
            <a:pPr marL="0" indent="0">
              <a:buFont typeface="Wingdings" panose="05000000000000000000" pitchFamily="2" charset="2"/>
              <a:buNone/>
              <a:defRPr/>
            </a:pPr>
            <a:r>
              <a:rPr lang="fr-FR" sz="2000" dirty="0" smtClean="0">
                <a:effectLst/>
                <a:cs typeface="Calibri" panose="020F0502020204030204" pitchFamily="34" charset="0"/>
              </a:rPr>
              <a:t>Pour </a:t>
            </a:r>
            <a:r>
              <a:rPr lang="fr-FR" sz="2000" dirty="0">
                <a:effectLst/>
                <a:cs typeface="Calibri" panose="020F0502020204030204" pitchFamily="34" charset="0"/>
              </a:rPr>
              <a:t>les minimas sociaux </a:t>
            </a:r>
            <a:r>
              <a:rPr lang="fr-FR" sz="2000" dirty="0">
                <a:effectLst/>
                <a:cs typeface="Calibri" panose="020F0502020204030204" pitchFamily="34" charset="0"/>
                <a:sym typeface="Wingdings" panose="05000000000000000000" pitchFamily="2" charset="2"/>
              </a:rPr>
              <a:t> </a:t>
            </a:r>
            <a:r>
              <a:rPr lang="fr-FR" sz="2000" dirty="0" smtClean="0">
                <a:effectLst/>
                <a:cs typeface="Calibri" panose="020F0502020204030204" pitchFamily="34" charset="0"/>
                <a:sym typeface="Wingdings" panose="05000000000000000000" pitchFamily="2" charset="2"/>
              </a:rPr>
              <a:t>Assure </a:t>
            </a:r>
            <a:r>
              <a:rPr lang="fr-FR" sz="2000" dirty="0">
                <a:effectLst/>
                <a:cs typeface="Calibri" panose="020F0502020204030204" pitchFamily="34" charset="0"/>
                <a:sym typeface="Wingdings" panose="05000000000000000000" pitchFamily="2" charset="2"/>
              </a:rPr>
              <a:t>solidarité nationale</a:t>
            </a:r>
            <a:endParaRPr lang="fr-FR" sz="2000" dirty="0">
              <a:effectLst/>
              <a:cs typeface="Calibri" panose="020F0502020204030204" pitchFamily="34" charset="0"/>
            </a:endParaRPr>
          </a:p>
          <a:p>
            <a:pPr marL="0" indent="0">
              <a:buNone/>
              <a:defRPr/>
            </a:pPr>
            <a:r>
              <a:rPr lang="fr-FR" sz="2000" i="1" dirty="0" smtClean="0">
                <a:effectLst/>
                <a:cs typeface="Calibri" panose="020F0502020204030204" pitchFamily="34" charset="0"/>
              </a:rPr>
              <a:t>Ex</a:t>
            </a:r>
            <a:r>
              <a:rPr lang="fr-FR" sz="2000" i="1" dirty="0">
                <a:effectLst/>
                <a:cs typeface="Calibri" panose="020F0502020204030204" pitchFamily="34" charset="0"/>
              </a:rPr>
              <a:t>: RSA, Fonds de solidarité vieillesse	</a:t>
            </a:r>
            <a:endParaRPr lang="fr-FR" sz="2400" i="1" dirty="0">
              <a:effectLst/>
              <a:cs typeface="Calibri" panose="020F0502020204030204" pitchFamily="34" charset="0"/>
            </a:endParaRPr>
          </a:p>
          <a:p>
            <a:pPr marL="0" indent="0">
              <a:buNone/>
              <a:defRPr/>
            </a:pPr>
            <a:endParaRPr lang="fr-FR" sz="2000" i="1" dirty="0" smtClean="0">
              <a:effectLst/>
              <a:cs typeface="Calibri" panose="020F0502020204030204" pitchFamily="34" charset="0"/>
            </a:endParaRPr>
          </a:p>
          <a:p>
            <a:pPr lvl="0">
              <a:buClr>
                <a:srgbClr val="FFCC00"/>
              </a:buClr>
              <a:defRPr/>
            </a:pPr>
            <a:r>
              <a:rPr lang="fr-FR" sz="2800" dirty="0" smtClean="0">
                <a:solidFill>
                  <a:srgbClr val="000514"/>
                </a:solidFill>
                <a:effectLst/>
                <a:cs typeface="Calibri" panose="020F0502020204030204" pitchFamily="34" charset="0"/>
              </a:rPr>
              <a:t>Autres (4%): </a:t>
            </a:r>
            <a:r>
              <a:rPr lang="fr-FR" sz="2800" b="1" dirty="0" smtClean="0">
                <a:solidFill>
                  <a:srgbClr val="000514"/>
                </a:solidFill>
                <a:effectLst/>
                <a:cs typeface="Calibri" panose="020F0502020204030204" pitchFamily="34" charset="0"/>
              </a:rPr>
              <a:t> </a:t>
            </a:r>
            <a:r>
              <a:rPr lang="fr-FR" sz="2100" dirty="0">
                <a:effectLst/>
                <a:cs typeface="Calibri" panose="020F0502020204030204" pitchFamily="34" charset="0"/>
              </a:rPr>
              <a:t>produits financiers ou des ventes de biens ou services ou encore des reprises sur </a:t>
            </a:r>
            <a:r>
              <a:rPr lang="fr-FR" sz="2100" dirty="0" smtClean="0">
                <a:effectLst/>
                <a:cs typeface="Calibri" panose="020F0502020204030204" pitchFamily="34" charset="0"/>
              </a:rPr>
              <a:t>successions</a:t>
            </a:r>
            <a:endParaRPr lang="fr-FR" sz="2100" dirty="0">
              <a:effectLst/>
              <a:cs typeface="Calibri" panose="020F0502020204030204" pitchFamily="34" charset="0"/>
            </a:endParaRPr>
          </a:p>
        </p:txBody>
      </p:sp>
      <p:sp>
        <p:nvSpPr>
          <p:cNvPr id="4" name="Espace réservé du texte 3"/>
          <p:cNvSpPr>
            <a:spLocks noGrp="1"/>
          </p:cNvSpPr>
          <p:nvPr>
            <p:ph type="body" sz="quarter" idx="16"/>
          </p:nvPr>
        </p:nvSpPr>
        <p:spPr>
          <a:xfrm>
            <a:off x="395288" y="115888"/>
            <a:ext cx="8424862" cy="72072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r>
              <a:rPr lang="fr-FR" sz="2800" b="1" dirty="0">
                <a:solidFill>
                  <a:srgbClr val="0070C0"/>
                </a:solidFill>
                <a:effectLst/>
                <a:ea typeface="+mj-ea"/>
                <a:cs typeface="+mj-cs"/>
              </a:rPr>
              <a:t>3 sources principales de financement de la 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oneTexte 1"/>
          <p:cNvSpPr txBox="1">
            <a:spLocks noChangeArrowheads="1"/>
          </p:cNvSpPr>
          <p:nvPr/>
        </p:nvSpPr>
        <p:spPr bwMode="auto">
          <a:xfrm>
            <a:off x="4370388" y="1588"/>
            <a:ext cx="3168650" cy="5857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a:t>Protection sociale</a:t>
            </a:r>
          </a:p>
        </p:txBody>
      </p:sp>
      <p:sp>
        <p:nvSpPr>
          <p:cNvPr id="3" name="ZoneTexte 2"/>
          <p:cNvSpPr txBox="1">
            <a:spLocks noChangeArrowheads="1"/>
          </p:cNvSpPr>
          <p:nvPr/>
        </p:nvSpPr>
        <p:spPr bwMode="auto">
          <a:xfrm>
            <a:off x="2836863" y="801688"/>
            <a:ext cx="2466975" cy="5222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800"/>
              <a:t>Sécurité sociale</a:t>
            </a:r>
          </a:p>
        </p:txBody>
      </p:sp>
      <p:sp>
        <p:nvSpPr>
          <p:cNvPr id="4" name="ZoneTexte 3"/>
          <p:cNvSpPr txBox="1">
            <a:spLocks noChangeArrowheads="1"/>
          </p:cNvSpPr>
          <p:nvPr/>
        </p:nvSpPr>
        <p:spPr bwMode="auto">
          <a:xfrm>
            <a:off x="6176963" y="801688"/>
            <a:ext cx="2957512" cy="5238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fr-FR" altLang="fr-FR" sz="2800"/>
              <a:t>Chômage </a:t>
            </a:r>
            <a:r>
              <a:rPr lang="fr-FR" altLang="fr-FR" sz="1800"/>
              <a:t>(risque emploi)</a:t>
            </a:r>
          </a:p>
        </p:txBody>
      </p:sp>
      <p:sp>
        <p:nvSpPr>
          <p:cNvPr id="5" name="ZoneTexte 4"/>
          <p:cNvSpPr txBox="1">
            <a:spLocks noChangeArrowheads="1"/>
          </p:cNvSpPr>
          <p:nvPr/>
        </p:nvSpPr>
        <p:spPr bwMode="auto">
          <a:xfrm>
            <a:off x="625475" y="2000250"/>
            <a:ext cx="1974850" cy="17541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1800" dirty="0">
                <a:solidFill>
                  <a:srgbClr val="FF0000"/>
                </a:solidFill>
              </a:rPr>
              <a:t>Maladie</a:t>
            </a:r>
          </a:p>
          <a:p>
            <a:pPr>
              <a:spcBef>
                <a:spcPct val="0"/>
              </a:spcBef>
              <a:buClrTx/>
              <a:buSzTx/>
              <a:buFontTx/>
              <a:buNone/>
            </a:pPr>
            <a:r>
              <a:rPr lang="fr-FR" altLang="fr-FR" sz="1800" dirty="0">
                <a:solidFill>
                  <a:srgbClr val="FF0000"/>
                </a:solidFill>
              </a:rPr>
              <a:t>Accidents du W </a:t>
            </a:r>
          </a:p>
          <a:p>
            <a:pPr>
              <a:spcBef>
                <a:spcPct val="0"/>
              </a:spcBef>
              <a:buClrTx/>
              <a:buSzTx/>
              <a:buFontTx/>
              <a:buNone/>
            </a:pPr>
            <a:r>
              <a:rPr lang="fr-FR" altLang="fr-FR" sz="1800" dirty="0">
                <a:solidFill>
                  <a:srgbClr val="FF0000"/>
                </a:solidFill>
              </a:rPr>
              <a:t>Maladies pro</a:t>
            </a:r>
            <a:endParaRPr lang="fr-FR" altLang="fr-FR" sz="1800" dirty="0"/>
          </a:p>
          <a:p>
            <a:pPr>
              <a:spcBef>
                <a:spcPct val="0"/>
              </a:spcBef>
              <a:buClrTx/>
              <a:buSzTx/>
              <a:buFontTx/>
              <a:buNone/>
            </a:pPr>
            <a:r>
              <a:rPr lang="fr-FR" altLang="fr-FR" sz="1800" dirty="0"/>
              <a:t>- maladie</a:t>
            </a:r>
          </a:p>
          <a:p>
            <a:pPr>
              <a:spcBef>
                <a:spcPct val="0"/>
              </a:spcBef>
              <a:buClrTx/>
              <a:buSzTx/>
              <a:buFontTx/>
              <a:buNone/>
            </a:pPr>
            <a:r>
              <a:rPr lang="fr-FR" altLang="fr-FR" sz="1800" dirty="0"/>
              <a:t>- maternité </a:t>
            </a:r>
          </a:p>
          <a:p>
            <a:pPr>
              <a:spcBef>
                <a:spcPct val="0"/>
              </a:spcBef>
              <a:buClrTx/>
              <a:buSzTx/>
              <a:buFontTx/>
              <a:buNone/>
            </a:pPr>
            <a:r>
              <a:rPr lang="fr-FR" altLang="fr-FR" sz="1800" dirty="0"/>
              <a:t>- Invalidité / décès</a:t>
            </a:r>
          </a:p>
        </p:txBody>
      </p:sp>
      <p:sp>
        <p:nvSpPr>
          <p:cNvPr id="7" name="ZoneTexte 6"/>
          <p:cNvSpPr txBox="1">
            <a:spLocks noChangeArrowheads="1"/>
          </p:cNvSpPr>
          <p:nvPr/>
        </p:nvSpPr>
        <p:spPr bwMode="auto">
          <a:xfrm>
            <a:off x="2855913" y="2530475"/>
            <a:ext cx="1223962" cy="6477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1800">
                <a:solidFill>
                  <a:srgbClr val="00B050"/>
                </a:solidFill>
              </a:rPr>
              <a:t>Famille</a:t>
            </a:r>
            <a:r>
              <a:rPr lang="fr-FR" altLang="fr-FR" sz="1800">
                <a:solidFill>
                  <a:srgbClr val="FF0000"/>
                </a:solidFill>
              </a:rPr>
              <a:t> </a:t>
            </a:r>
            <a:endParaRPr lang="fr-FR" altLang="fr-FR" sz="1800"/>
          </a:p>
          <a:p>
            <a:pPr>
              <a:spcBef>
                <a:spcPct val="0"/>
              </a:spcBef>
              <a:buClrTx/>
              <a:buSzTx/>
              <a:buFontTx/>
              <a:buNone/>
            </a:pPr>
            <a:r>
              <a:rPr lang="fr-FR" altLang="fr-FR" sz="1800"/>
              <a:t>- logement</a:t>
            </a:r>
          </a:p>
        </p:txBody>
      </p:sp>
      <p:sp>
        <p:nvSpPr>
          <p:cNvPr id="8" name="ZoneTexte 7"/>
          <p:cNvSpPr txBox="1">
            <a:spLocks noChangeArrowheads="1"/>
          </p:cNvSpPr>
          <p:nvPr/>
        </p:nvSpPr>
        <p:spPr bwMode="auto">
          <a:xfrm>
            <a:off x="4176713" y="2524125"/>
            <a:ext cx="1096962" cy="9223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1800">
                <a:solidFill>
                  <a:srgbClr val="0070C0"/>
                </a:solidFill>
              </a:rPr>
              <a:t>Retraite</a:t>
            </a:r>
            <a:endParaRPr lang="fr-FR" altLang="fr-FR" sz="1800"/>
          </a:p>
          <a:p>
            <a:pPr>
              <a:spcBef>
                <a:spcPct val="0"/>
              </a:spcBef>
              <a:buClrTx/>
              <a:buSzTx/>
              <a:buFontTx/>
              <a:buNone/>
            </a:pPr>
            <a:r>
              <a:rPr lang="fr-FR" altLang="fr-FR" sz="1800"/>
              <a:t>- vieillesse</a:t>
            </a:r>
          </a:p>
          <a:p>
            <a:pPr>
              <a:spcBef>
                <a:spcPct val="0"/>
              </a:spcBef>
              <a:buClrTx/>
              <a:buSzTx/>
              <a:buFontTx/>
              <a:buNone/>
            </a:pPr>
            <a:r>
              <a:rPr lang="fr-FR" altLang="fr-FR" sz="1800"/>
              <a:t>- veuvage</a:t>
            </a:r>
          </a:p>
        </p:txBody>
      </p:sp>
      <p:sp>
        <p:nvSpPr>
          <p:cNvPr id="9" name="ZoneTexte 8"/>
          <p:cNvSpPr txBox="1">
            <a:spLocks noChangeArrowheads="1"/>
          </p:cNvSpPr>
          <p:nvPr/>
        </p:nvSpPr>
        <p:spPr bwMode="auto">
          <a:xfrm>
            <a:off x="547688" y="4070350"/>
            <a:ext cx="1787525" cy="20304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1800">
                <a:solidFill>
                  <a:srgbClr val="FF0000"/>
                </a:solidFill>
              </a:rPr>
              <a:t>Caisse nationale d’assurance maladie (CNAM)</a:t>
            </a:r>
          </a:p>
          <a:p>
            <a:pPr>
              <a:spcBef>
                <a:spcPct val="0"/>
              </a:spcBef>
              <a:buClrTx/>
              <a:buSzTx/>
              <a:buFontTx/>
              <a:buNone/>
            </a:pPr>
            <a:r>
              <a:rPr lang="fr-FR" altLang="fr-FR" sz="1800"/>
              <a:t>Pour le régime général </a:t>
            </a:r>
          </a:p>
          <a:p>
            <a:pPr>
              <a:spcBef>
                <a:spcPct val="0"/>
              </a:spcBef>
              <a:buClrTx/>
              <a:buSzTx/>
              <a:buFontTx/>
              <a:buNone/>
            </a:pPr>
            <a:r>
              <a:rPr lang="fr-FR" altLang="fr-FR" sz="1800"/>
              <a:t>(90% des français) </a:t>
            </a:r>
          </a:p>
        </p:txBody>
      </p:sp>
      <p:sp>
        <p:nvSpPr>
          <p:cNvPr id="11" name="ZoneTexte 10"/>
          <p:cNvSpPr txBox="1">
            <a:spLocks noChangeArrowheads="1"/>
          </p:cNvSpPr>
          <p:nvPr/>
        </p:nvSpPr>
        <p:spPr bwMode="auto">
          <a:xfrm>
            <a:off x="2478088" y="4081463"/>
            <a:ext cx="1706562" cy="92392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1800">
                <a:solidFill>
                  <a:srgbClr val="00B050"/>
                </a:solidFill>
              </a:rPr>
              <a:t>Caisse nationale d’allocations Familiales (CAF)</a:t>
            </a:r>
          </a:p>
        </p:txBody>
      </p:sp>
      <p:sp>
        <p:nvSpPr>
          <p:cNvPr id="13" name="ZoneTexte 12"/>
          <p:cNvSpPr txBox="1">
            <a:spLocks noChangeArrowheads="1"/>
          </p:cNvSpPr>
          <p:nvPr/>
        </p:nvSpPr>
        <p:spPr bwMode="auto">
          <a:xfrm>
            <a:off x="4225925" y="4073525"/>
            <a:ext cx="1812925" cy="9239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1800">
                <a:solidFill>
                  <a:srgbClr val="0070C0"/>
                </a:solidFill>
              </a:rPr>
              <a:t>Caisse nationale d’assurance vieillesse (CNAV)</a:t>
            </a:r>
          </a:p>
        </p:txBody>
      </p:sp>
      <p:cxnSp>
        <p:nvCxnSpPr>
          <p:cNvPr id="16" name="Connecteur droit 15"/>
          <p:cNvCxnSpPr>
            <a:stCxn id="58370" idx="1"/>
          </p:cNvCxnSpPr>
          <p:nvPr/>
        </p:nvCxnSpPr>
        <p:spPr>
          <a:xfrm flipH="1" flipV="1">
            <a:off x="3697288" y="293688"/>
            <a:ext cx="6731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flipV="1">
            <a:off x="7539038" y="293688"/>
            <a:ext cx="6731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3765550" y="1323975"/>
            <a:ext cx="0" cy="265113"/>
          </a:xfrm>
          <a:prstGeom prst="straightConnector1">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3709988" y="293688"/>
            <a:ext cx="0" cy="508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8199438" y="293688"/>
            <a:ext cx="0" cy="508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1527175" y="1519238"/>
            <a:ext cx="6964363" cy="666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6588125" y="1589088"/>
            <a:ext cx="12700" cy="825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3502025" y="1581150"/>
            <a:ext cx="7938" cy="8683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4633913" y="1546225"/>
            <a:ext cx="17462" cy="8683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1509713" y="1585913"/>
            <a:ext cx="17462" cy="4413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a:spLocks noChangeArrowheads="1"/>
          </p:cNvSpPr>
          <p:nvPr/>
        </p:nvSpPr>
        <p:spPr bwMode="auto">
          <a:xfrm>
            <a:off x="7972425" y="4445000"/>
            <a:ext cx="1077913" cy="585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1600"/>
              <a:t>+ACOSS (URSSAF)</a:t>
            </a:r>
          </a:p>
        </p:txBody>
      </p:sp>
      <p:sp>
        <p:nvSpPr>
          <p:cNvPr id="49" name="Accolade ouvrante 48"/>
          <p:cNvSpPr/>
          <p:nvPr/>
        </p:nvSpPr>
        <p:spPr>
          <a:xfrm>
            <a:off x="369888" y="1879600"/>
            <a:ext cx="382587" cy="17526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50" name="Accolade ouvrante 49"/>
          <p:cNvSpPr/>
          <p:nvPr/>
        </p:nvSpPr>
        <p:spPr>
          <a:xfrm>
            <a:off x="295275" y="3960813"/>
            <a:ext cx="384175" cy="227647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51" name="ZoneTexte 50"/>
          <p:cNvSpPr txBox="1"/>
          <p:nvPr/>
        </p:nvSpPr>
        <p:spPr>
          <a:xfrm>
            <a:off x="-5534" y="1911350"/>
            <a:ext cx="552428" cy="1794969"/>
          </a:xfrm>
          <a:prstGeom prst="rect">
            <a:avLst/>
          </a:prstGeom>
        </p:spPr>
        <p:txBody>
          <a:bodyPr vert="vert270">
            <a:normAutofit fontScale="70000" lnSpcReduction="20000"/>
          </a:bodyPr>
          <a:lstStyle/>
          <a:p>
            <a:pPr algn="ctr">
              <a:defRPr/>
            </a:pPr>
            <a:r>
              <a:rPr lang="fr-FR" sz="2400" b="1" dirty="0"/>
              <a:t>Des BRANCHES</a:t>
            </a:r>
          </a:p>
        </p:txBody>
      </p:sp>
      <p:sp>
        <p:nvSpPr>
          <p:cNvPr id="52" name="ZoneTexte 51"/>
          <p:cNvSpPr txBox="1"/>
          <p:nvPr/>
        </p:nvSpPr>
        <p:spPr>
          <a:xfrm>
            <a:off x="-28376" y="4193531"/>
            <a:ext cx="524470" cy="1738165"/>
          </a:xfrm>
          <a:prstGeom prst="rect">
            <a:avLst/>
          </a:prstGeom>
        </p:spPr>
        <p:txBody>
          <a:bodyPr vert="vert270">
            <a:normAutofit fontScale="85000" lnSpcReduction="10000"/>
          </a:bodyPr>
          <a:lstStyle/>
          <a:p>
            <a:pPr algn="ctr">
              <a:defRPr/>
            </a:pPr>
            <a:r>
              <a:rPr lang="fr-FR" sz="2400" b="1" dirty="0"/>
              <a:t>Des CAISSES</a:t>
            </a:r>
          </a:p>
        </p:txBody>
      </p:sp>
      <p:sp>
        <p:nvSpPr>
          <p:cNvPr id="62" name="ZoneTexte 61"/>
          <p:cNvSpPr txBox="1"/>
          <p:nvPr/>
        </p:nvSpPr>
        <p:spPr>
          <a:xfrm>
            <a:off x="5297015" y="5427663"/>
            <a:ext cx="3688083" cy="1312118"/>
          </a:xfrm>
          <a:prstGeom prst="rect">
            <a:avLst/>
          </a:prstGeom>
          <a:ln>
            <a:solidFill>
              <a:schemeClr val="tx1"/>
            </a:solidFill>
          </a:ln>
        </p:spPr>
        <p:txBody>
          <a:bodyPr/>
          <a:lstStyle/>
          <a:p>
            <a:pPr>
              <a:defRPr/>
            </a:pPr>
            <a:r>
              <a:rPr lang="fr-FR" b="1" dirty="0"/>
              <a:t>… Et des REGIMES :</a:t>
            </a:r>
          </a:p>
          <a:p>
            <a:pPr marL="342900" indent="-342900">
              <a:buFontTx/>
              <a:buChar char="-"/>
              <a:defRPr/>
            </a:pPr>
            <a:r>
              <a:rPr lang="fr-FR" dirty="0"/>
              <a:t>général (RG) : 85-90% population</a:t>
            </a:r>
          </a:p>
          <a:p>
            <a:pPr marL="342900" indent="-342900">
              <a:buFontTx/>
              <a:buChar char="-"/>
              <a:defRPr/>
            </a:pPr>
            <a:r>
              <a:rPr lang="fr-FR" dirty="0"/>
              <a:t>agricole (MSA)</a:t>
            </a:r>
          </a:p>
          <a:p>
            <a:pPr marL="342900" indent="-342900">
              <a:buFontTx/>
              <a:buChar char="-"/>
              <a:defRPr/>
            </a:pPr>
            <a:r>
              <a:rPr lang="fr-FR" dirty="0"/>
              <a:t>Spéciaux (entreprise ou profession)</a:t>
            </a:r>
          </a:p>
          <a:p>
            <a:pPr marL="342900" indent="-342900">
              <a:buFontTx/>
              <a:buChar char="-"/>
              <a:defRPr/>
            </a:pPr>
            <a:endParaRPr lang="fr-FR" dirty="0"/>
          </a:p>
        </p:txBody>
      </p:sp>
      <p:sp>
        <p:nvSpPr>
          <p:cNvPr id="58395" name="ZoneTexte 9"/>
          <p:cNvSpPr txBox="1">
            <a:spLocks noChangeArrowheads="1"/>
          </p:cNvSpPr>
          <p:nvPr/>
        </p:nvSpPr>
        <p:spPr bwMode="auto">
          <a:xfrm>
            <a:off x="-161925" y="107950"/>
            <a:ext cx="30257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fr-FR" altLang="fr-FR" sz="2800" i="1" u="sng" dirty="0" smtClean="0"/>
              <a:t>La </a:t>
            </a:r>
            <a:r>
              <a:rPr lang="fr-FR" altLang="fr-FR" sz="2800" i="1" u="sng" dirty="0"/>
              <a:t>PS en France</a:t>
            </a:r>
          </a:p>
        </p:txBody>
      </p:sp>
      <p:sp>
        <p:nvSpPr>
          <p:cNvPr id="39" name="ZoneTexte 38"/>
          <p:cNvSpPr txBox="1">
            <a:spLocks noChangeArrowheads="1"/>
          </p:cNvSpPr>
          <p:nvPr/>
        </p:nvSpPr>
        <p:spPr bwMode="auto">
          <a:xfrm>
            <a:off x="7507288" y="2535238"/>
            <a:ext cx="1585912"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1800"/>
              <a:t>Recouvrement</a:t>
            </a:r>
          </a:p>
        </p:txBody>
      </p:sp>
      <p:sp>
        <p:nvSpPr>
          <p:cNvPr id="41" name="ZoneTexte 40"/>
          <p:cNvSpPr txBox="1">
            <a:spLocks noChangeArrowheads="1"/>
          </p:cNvSpPr>
          <p:nvPr/>
        </p:nvSpPr>
        <p:spPr bwMode="auto">
          <a:xfrm>
            <a:off x="3098800" y="1862138"/>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1800" b="1">
                <a:solidFill>
                  <a:srgbClr val="00B050"/>
                </a:solidFill>
              </a:rPr>
              <a:t>②</a:t>
            </a:r>
          </a:p>
        </p:txBody>
      </p:sp>
      <p:sp>
        <p:nvSpPr>
          <p:cNvPr id="42" name="ZoneTexte 41"/>
          <p:cNvSpPr txBox="1">
            <a:spLocks noChangeArrowheads="1"/>
          </p:cNvSpPr>
          <p:nvPr/>
        </p:nvSpPr>
        <p:spPr bwMode="auto">
          <a:xfrm>
            <a:off x="4206875" y="1839913"/>
            <a:ext cx="390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1800" b="1">
                <a:solidFill>
                  <a:srgbClr val="0070C0"/>
                </a:solidFill>
              </a:rPr>
              <a:t>③</a:t>
            </a:r>
          </a:p>
        </p:txBody>
      </p:sp>
      <p:sp>
        <p:nvSpPr>
          <p:cNvPr id="43" name="ZoneTexte 42"/>
          <p:cNvSpPr txBox="1">
            <a:spLocks noChangeArrowheads="1"/>
          </p:cNvSpPr>
          <p:nvPr/>
        </p:nvSpPr>
        <p:spPr bwMode="auto">
          <a:xfrm>
            <a:off x="6170613" y="1931988"/>
            <a:ext cx="354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1800" b="1">
                <a:solidFill>
                  <a:srgbClr val="7030A0"/>
                </a:solidFill>
              </a:rPr>
              <a:t>④</a:t>
            </a:r>
          </a:p>
        </p:txBody>
      </p:sp>
      <p:sp>
        <p:nvSpPr>
          <p:cNvPr id="44" name="ZoneTexte 43"/>
          <p:cNvSpPr txBox="1">
            <a:spLocks noChangeArrowheads="1"/>
          </p:cNvSpPr>
          <p:nvPr/>
        </p:nvSpPr>
        <p:spPr bwMode="auto">
          <a:xfrm>
            <a:off x="1112838" y="1552575"/>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1800" b="1">
                <a:solidFill>
                  <a:srgbClr val="FF0000"/>
                </a:solidFill>
              </a:rPr>
              <a:t>①</a:t>
            </a:r>
          </a:p>
        </p:txBody>
      </p:sp>
      <p:sp>
        <p:nvSpPr>
          <p:cNvPr id="45" name="ZoneTexte 44"/>
          <p:cNvSpPr txBox="1">
            <a:spLocks noChangeArrowheads="1"/>
          </p:cNvSpPr>
          <p:nvPr/>
        </p:nvSpPr>
        <p:spPr bwMode="auto">
          <a:xfrm>
            <a:off x="5372100" y="2536825"/>
            <a:ext cx="1936750" cy="6461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defRPr/>
            </a:pPr>
            <a:r>
              <a:rPr lang="fr-FR" altLang="fr-FR" sz="1800" dirty="0" smtClean="0">
                <a:solidFill>
                  <a:srgbClr val="7030A0"/>
                </a:solidFill>
              </a:rPr>
              <a:t>Autonomie PA-PH</a:t>
            </a:r>
          </a:p>
          <a:p>
            <a:pPr>
              <a:spcBef>
                <a:spcPct val="0"/>
              </a:spcBef>
              <a:buClrTx/>
              <a:buSzTx/>
              <a:buFontTx/>
              <a:buNone/>
              <a:defRPr/>
            </a:pPr>
            <a:r>
              <a:rPr lang="fr-FR" altLang="fr-FR" sz="1800" i="1" dirty="0" smtClean="0">
                <a:solidFill>
                  <a:schemeClr val="bg2">
                    <a:lumMod val="10000"/>
                  </a:schemeClr>
                </a:solidFill>
              </a:rPr>
              <a:t>Nouvelle branche</a:t>
            </a:r>
          </a:p>
        </p:txBody>
      </p:sp>
      <p:cxnSp>
        <p:nvCxnSpPr>
          <p:cNvPr id="48" name="Connecteur droit avec flèche 47"/>
          <p:cNvCxnSpPr/>
          <p:nvPr/>
        </p:nvCxnSpPr>
        <p:spPr>
          <a:xfrm>
            <a:off x="8474075" y="1500188"/>
            <a:ext cx="17463" cy="10302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ZoneTexte 52"/>
          <p:cNvSpPr txBox="1">
            <a:spLocks noChangeArrowheads="1"/>
          </p:cNvSpPr>
          <p:nvPr/>
        </p:nvSpPr>
        <p:spPr bwMode="auto">
          <a:xfrm>
            <a:off x="6102350" y="3830638"/>
            <a:ext cx="1812925" cy="12001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1800" dirty="0">
                <a:solidFill>
                  <a:srgbClr val="7030A0"/>
                </a:solidFill>
              </a:rPr>
              <a:t>Caisse nationale de solidarité pour l’autonomie (CNSA)</a:t>
            </a:r>
          </a:p>
        </p:txBody>
      </p:sp>
    </p:spTree>
    <p:extLst>
      <p:ext uri="{BB962C8B-B14F-4D97-AF65-F5344CB8AC3E}">
        <p14:creationId xmlns:p14="http://schemas.microsoft.com/office/powerpoint/2010/main" val="928005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1" grpId="0" animBg="1"/>
      <p:bldP spid="13" grpId="0" animBg="1"/>
      <p:bldP spid="27" grpId="0" animBg="1"/>
      <p:bldP spid="49" grpId="0" animBg="1"/>
      <p:bldP spid="50" grpId="0" animBg="1"/>
      <p:bldP spid="62" grpId="0" animBg="1"/>
      <p:bldP spid="39" grpId="0" animBg="1"/>
      <p:bldP spid="41" grpId="0"/>
      <p:bldP spid="42" grpId="0"/>
      <p:bldP spid="43" grpId="0"/>
      <p:bldP spid="44" grpId="0"/>
      <p:bldP spid="45" grpId="0" animBg="1"/>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texte 2"/>
          <p:cNvSpPr>
            <a:spLocks noGrp="1"/>
          </p:cNvSpPr>
          <p:nvPr>
            <p:ph type="body" idx="1"/>
          </p:nvPr>
        </p:nvSpPr>
        <p:spPr>
          <a:xfrm>
            <a:off x="827584" y="462461"/>
            <a:ext cx="7772400" cy="636092"/>
          </a:xfrm>
        </p:spPr>
        <p:txBody>
          <a:bodyPr/>
          <a:lstStyle/>
          <a:p>
            <a:pPr algn="ctr"/>
            <a:r>
              <a:rPr lang="fr-FR" altLang="fr-FR" sz="3600" dirty="0" smtClean="0">
                <a:effectLst/>
              </a:rPr>
              <a:t>Zoom sur l’Assurance maladie </a:t>
            </a:r>
          </a:p>
        </p:txBody>
      </p:sp>
      <p:pic>
        <p:nvPicPr>
          <p:cNvPr id="4" name="Image 3"/>
          <p:cNvPicPr/>
          <p:nvPr/>
        </p:nvPicPr>
        <p:blipFill>
          <a:blip r:embed="rId2">
            <a:extLst>
              <a:ext uri="{28A0092B-C50C-407E-A947-70E740481C1C}">
                <a14:useLocalDpi xmlns:a14="http://schemas.microsoft.com/office/drawing/2010/main" val="0"/>
              </a:ext>
            </a:extLst>
          </a:blip>
          <a:stretch>
            <a:fillRect/>
          </a:stretch>
        </p:blipFill>
        <p:spPr>
          <a:xfrm>
            <a:off x="1907704" y="1105652"/>
            <a:ext cx="5638768" cy="482453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Notre histoire | L'Assurance Mala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1497" y="11643"/>
            <a:ext cx="4488903" cy="67749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à coins arrondis 2"/>
          <p:cNvSpPr/>
          <p:nvPr/>
        </p:nvSpPr>
        <p:spPr>
          <a:xfrm>
            <a:off x="4211960" y="332656"/>
            <a:ext cx="1152128" cy="1152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2915816" y="2019518"/>
            <a:ext cx="1103058" cy="12654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3491880" y="5352629"/>
            <a:ext cx="1204900" cy="12323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4819835" y="5352629"/>
            <a:ext cx="1264333" cy="12323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341632" y="1893504"/>
            <a:ext cx="2439143" cy="1391480"/>
          </a:xfrm>
          <a:prstGeom prst="rect">
            <a:avLst/>
          </a:prstGeom>
        </p:spPr>
        <p:txBody>
          <a:bodyPr vert="horz" wrap="square" lIns="91440" tIns="45720" rIns="91440" bIns="45720" rtlCol="0">
            <a:normAutofit fontScale="62500" lnSpcReduction="20000"/>
          </a:bodyPr>
          <a:lstStyle/>
          <a:p>
            <a:pPr algn="ctr"/>
            <a:r>
              <a:rPr lang="fr-FR" sz="2400" dirty="0"/>
              <a:t>1967: réorganisation de la SS avec séparation des branches : </a:t>
            </a:r>
          </a:p>
          <a:p>
            <a:pPr algn="ctr"/>
            <a:r>
              <a:rPr lang="fr-FR" sz="2400" dirty="0">
                <a:solidFill>
                  <a:srgbClr val="0070C0"/>
                </a:solidFill>
              </a:rPr>
              <a:t>CNAMTS gère la maladie/ CNAF gère la famille / CNAV gère la vieillesse</a:t>
            </a:r>
          </a:p>
        </p:txBody>
      </p:sp>
      <p:sp>
        <p:nvSpPr>
          <p:cNvPr id="10" name="ZoneTexte 9"/>
          <p:cNvSpPr txBox="1"/>
          <p:nvPr/>
        </p:nvSpPr>
        <p:spPr>
          <a:xfrm>
            <a:off x="6609809" y="1893504"/>
            <a:ext cx="2580456" cy="1805526"/>
          </a:xfrm>
          <a:prstGeom prst="rect">
            <a:avLst/>
          </a:prstGeom>
        </p:spPr>
        <p:txBody>
          <a:bodyPr vert="horz" wrap="square" lIns="91440" tIns="45720" rIns="91440" bIns="45720" rtlCol="0">
            <a:normAutofit fontScale="92500" lnSpcReduction="10000"/>
          </a:bodyPr>
          <a:lstStyle/>
          <a:p>
            <a:r>
              <a:rPr lang="fr-FR" dirty="0"/>
              <a:t>1996 (Juppé) : </a:t>
            </a:r>
          </a:p>
          <a:p>
            <a:r>
              <a:rPr lang="fr-FR" dirty="0"/>
              <a:t>- </a:t>
            </a:r>
            <a:r>
              <a:rPr lang="fr-FR" dirty="0" smtClean="0"/>
              <a:t>Création de la CADES et de la CRDS</a:t>
            </a:r>
          </a:p>
          <a:p>
            <a:pPr marL="285750" indent="-285750">
              <a:buFontTx/>
              <a:buChar char="-"/>
            </a:pPr>
            <a:r>
              <a:rPr lang="fr-FR" dirty="0" smtClean="0"/>
              <a:t>PLFSS et ONDAM </a:t>
            </a:r>
          </a:p>
          <a:p>
            <a:r>
              <a:rPr lang="fr-FR" dirty="0" smtClean="0">
                <a:sym typeface="Wingdings" panose="05000000000000000000" pitchFamily="2" charset="2"/>
              </a:rPr>
              <a:t> </a:t>
            </a:r>
            <a:r>
              <a:rPr lang="fr-FR" dirty="0">
                <a:sym typeface="Wingdings" panose="05000000000000000000" pitchFamily="2" charset="2"/>
              </a:rPr>
              <a:t>Souhait de mieux maitriser les dépenses de la SS</a:t>
            </a:r>
            <a:endParaRPr lang="fr-FR" dirty="0"/>
          </a:p>
        </p:txBody>
      </p:sp>
      <p:sp>
        <p:nvSpPr>
          <p:cNvPr id="11" name="ZoneTexte 10"/>
          <p:cNvSpPr txBox="1"/>
          <p:nvPr/>
        </p:nvSpPr>
        <p:spPr>
          <a:xfrm>
            <a:off x="1698667" y="5676665"/>
            <a:ext cx="1882080" cy="720080"/>
          </a:xfrm>
          <a:prstGeom prst="rect">
            <a:avLst/>
          </a:prstGeom>
        </p:spPr>
        <p:txBody>
          <a:bodyPr vert="horz" wrap="square" lIns="91440" tIns="45720" rIns="91440" bIns="45720" rtlCol="0">
            <a:normAutofit fontScale="92500" lnSpcReduction="20000"/>
          </a:bodyPr>
          <a:lstStyle/>
          <a:p>
            <a:pPr algn="ctr"/>
            <a:r>
              <a:rPr lang="fr-FR" dirty="0"/>
              <a:t>2016 : </a:t>
            </a:r>
            <a:r>
              <a:rPr lang="fr-FR" dirty="0" err="1"/>
              <a:t>PUMa</a:t>
            </a:r>
            <a:r>
              <a:rPr lang="fr-FR" dirty="0"/>
              <a:t> = simplification administrative</a:t>
            </a:r>
          </a:p>
        </p:txBody>
      </p:sp>
      <p:sp>
        <p:nvSpPr>
          <p:cNvPr id="9" name="Rectangle 8"/>
          <p:cNvSpPr/>
          <p:nvPr/>
        </p:nvSpPr>
        <p:spPr>
          <a:xfrm>
            <a:off x="7130374" y="5815526"/>
            <a:ext cx="1906122" cy="600164"/>
          </a:xfrm>
          <a:prstGeom prst="rect">
            <a:avLst/>
          </a:prstGeom>
        </p:spPr>
        <p:txBody>
          <a:bodyPr wrap="square">
            <a:spAutoFit/>
          </a:bodyPr>
          <a:lstStyle/>
          <a:p>
            <a:r>
              <a:rPr lang="fr-FR" sz="1100" dirty="0">
                <a:hlinkClick r:id="rId3"/>
              </a:rPr>
              <a:t>https://assurance-maladie.ameli.fr/qui-sommes-nous/histoire/histoire</a:t>
            </a:r>
            <a:endParaRPr lang="fr-FR" sz="1100" dirty="0"/>
          </a:p>
        </p:txBody>
      </p:sp>
      <p:sp>
        <p:nvSpPr>
          <p:cNvPr id="13" name="ZoneTexte 12"/>
          <p:cNvSpPr txBox="1"/>
          <p:nvPr/>
        </p:nvSpPr>
        <p:spPr>
          <a:xfrm>
            <a:off x="129940" y="136252"/>
            <a:ext cx="1490489" cy="469900"/>
          </a:xfrm>
          <a:prstGeom prst="rect">
            <a:avLst/>
          </a:prstGeom>
          <a:noFill/>
          <a:ln w="12700">
            <a:solidFill>
              <a:schemeClr val="accent3"/>
            </a:solid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2400" dirty="0">
                <a:solidFill>
                  <a:srgbClr val="1B587C"/>
                </a:solidFill>
                <a:latin typeface="Calibri" pitchFamily="34" charset="0"/>
              </a:rPr>
              <a:t>Historique</a:t>
            </a:r>
          </a:p>
        </p:txBody>
      </p:sp>
      <p:sp>
        <p:nvSpPr>
          <p:cNvPr id="12" name="Rectangle 11"/>
          <p:cNvSpPr/>
          <p:nvPr/>
        </p:nvSpPr>
        <p:spPr>
          <a:xfrm>
            <a:off x="2987824" y="-31667"/>
            <a:ext cx="6336704" cy="397673"/>
          </a:xfrm>
          <a:prstGeom prst="rect">
            <a:avLst/>
          </a:prstGeom>
        </p:spPr>
        <p:txBody>
          <a:bodyPr wrap="square">
            <a:spAutoFit/>
          </a:bodyPr>
          <a:lstStyle/>
          <a:p>
            <a:pPr algn="just">
              <a:lnSpc>
                <a:spcPct val="124000"/>
              </a:lnSpc>
            </a:pPr>
            <a:r>
              <a:rPr lang="fr-FR" altLang="fr-FR" sz="1600" dirty="0">
                <a:solidFill>
                  <a:srgbClr val="FF0000"/>
                </a:solidFill>
                <a:latin typeface="Calibri" pitchFamily="34" charset="0"/>
                <a:sym typeface="Wingdings" panose="05000000000000000000" pitchFamily="2" charset="2"/>
              </a:rPr>
              <a:t>Grande ambition sociale post WWII, mais que pour les travailleurs</a:t>
            </a:r>
          </a:p>
        </p:txBody>
      </p:sp>
      <p:sp>
        <p:nvSpPr>
          <p:cNvPr id="15" name="Rectangle à coins arrondis 14"/>
          <p:cNvSpPr/>
          <p:nvPr/>
        </p:nvSpPr>
        <p:spPr>
          <a:xfrm>
            <a:off x="2915815" y="3699030"/>
            <a:ext cx="1103059" cy="10981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537100" y="4049254"/>
            <a:ext cx="1856363" cy="397673"/>
          </a:xfrm>
          <a:prstGeom prst="rect">
            <a:avLst/>
          </a:prstGeom>
        </p:spPr>
        <p:txBody>
          <a:bodyPr wrap="square">
            <a:spAutoFit/>
          </a:bodyPr>
          <a:lstStyle/>
          <a:p>
            <a:pPr algn="just">
              <a:lnSpc>
                <a:spcPct val="124000"/>
              </a:lnSpc>
            </a:pPr>
            <a:r>
              <a:rPr lang="fr-FR" altLang="fr-FR" sz="1600" dirty="0">
                <a:solidFill>
                  <a:srgbClr val="FF0000"/>
                </a:solidFill>
                <a:latin typeface="Calibri" pitchFamily="34" charset="0"/>
                <a:sym typeface="Wingdings" panose="05000000000000000000" pitchFamily="2" charset="2"/>
              </a:rPr>
              <a:t>AM universelle</a:t>
            </a:r>
          </a:p>
        </p:txBody>
      </p:sp>
    </p:spTree>
    <p:extLst>
      <p:ext uri="{BB962C8B-B14F-4D97-AF65-F5344CB8AC3E}">
        <p14:creationId xmlns:p14="http://schemas.microsoft.com/office/powerpoint/2010/main" val="2475125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p:txBody>
          <a:bodyPr/>
          <a:lstStyle/>
          <a:p>
            <a:endParaRPr lang="fr-FR"/>
          </a:p>
        </p:txBody>
      </p:sp>
      <p:sp>
        <p:nvSpPr>
          <p:cNvPr id="3" name="Espace réservé du contenu 2"/>
          <p:cNvSpPr>
            <a:spLocks noGrp="1"/>
          </p:cNvSpPr>
          <p:nvPr>
            <p:ph idx="4294967295"/>
          </p:nvPr>
        </p:nvSpPr>
        <p:spPr>
          <a:xfrm>
            <a:off x="323528" y="1484784"/>
            <a:ext cx="8208912" cy="4104456"/>
          </a:xfrm>
        </p:spPr>
        <p:txBody>
          <a:bodyPr>
            <a:noAutofit/>
          </a:bodyPr>
          <a:lstStyle/>
          <a:p>
            <a:pPr>
              <a:defRPr/>
            </a:pPr>
            <a:r>
              <a:rPr lang="fr-FR" sz="2400" dirty="0">
                <a:effectLst/>
              </a:rPr>
              <a:t>Il faut s’affilier </a:t>
            </a:r>
          </a:p>
          <a:p>
            <a:pPr marL="0" indent="0">
              <a:buFont typeface="Wingdings" panose="05000000000000000000" pitchFamily="2" charset="2"/>
              <a:buNone/>
              <a:defRPr/>
            </a:pPr>
            <a:endParaRPr lang="fr-FR" sz="2400" dirty="0">
              <a:effectLst/>
            </a:endParaRPr>
          </a:p>
          <a:p>
            <a:pPr>
              <a:defRPr/>
            </a:pPr>
            <a:r>
              <a:rPr lang="fr-FR" sz="2400" dirty="0">
                <a:effectLst/>
              </a:rPr>
              <a:t>Affiliation au système public pour tous </a:t>
            </a:r>
          </a:p>
          <a:p>
            <a:pPr marL="0" indent="0">
              <a:buFont typeface="Wingdings" panose="05000000000000000000" pitchFamily="2" charset="2"/>
              <a:buNone/>
              <a:defRPr/>
            </a:pPr>
            <a:r>
              <a:rPr lang="fr-FR" sz="2400" dirty="0">
                <a:effectLst/>
              </a:rPr>
              <a:t>   </a:t>
            </a:r>
            <a:r>
              <a:rPr lang="fr-FR" sz="2000" dirty="0">
                <a:effectLst/>
              </a:rPr>
              <a:t>= Assurance maladie obligatoire </a:t>
            </a:r>
          </a:p>
          <a:p>
            <a:pPr marL="0" indent="0">
              <a:buFont typeface="Wingdings" panose="05000000000000000000" pitchFamily="2" charset="2"/>
              <a:buNone/>
              <a:defRPr/>
            </a:pPr>
            <a:r>
              <a:rPr lang="fr-FR" sz="2000" dirty="0">
                <a:effectLst/>
              </a:rPr>
              <a:t>   = la </a:t>
            </a:r>
            <a:r>
              <a:rPr lang="fr-FR" sz="2000" dirty="0" err="1">
                <a:solidFill>
                  <a:srgbClr val="0070C0"/>
                </a:solidFill>
                <a:effectLst/>
              </a:rPr>
              <a:t>PUMa</a:t>
            </a:r>
            <a:r>
              <a:rPr lang="fr-FR" sz="2000" dirty="0">
                <a:solidFill>
                  <a:srgbClr val="0070C0"/>
                </a:solidFill>
                <a:effectLst/>
              </a:rPr>
              <a:t> </a:t>
            </a:r>
            <a:r>
              <a:rPr lang="fr-FR" sz="2000" dirty="0">
                <a:effectLst/>
              </a:rPr>
              <a:t>pour le régime général</a:t>
            </a:r>
          </a:p>
          <a:p>
            <a:pPr marL="0" indent="0">
              <a:buFont typeface="Wingdings" panose="05000000000000000000" pitchFamily="2" charset="2"/>
              <a:buNone/>
              <a:defRPr/>
            </a:pPr>
            <a:endParaRPr lang="fr-FR" sz="2000" dirty="0">
              <a:effectLst/>
            </a:endParaRPr>
          </a:p>
          <a:p>
            <a:pPr>
              <a:defRPr/>
            </a:pPr>
            <a:r>
              <a:rPr lang="fr-FR" sz="2400" dirty="0">
                <a:effectLst/>
              </a:rPr>
              <a:t>Si on veut de meilleures prestations (meilleur remboursement des soins par exemple)</a:t>
            </a:r>
          </a:p>
          <a:p>
            <a:pPr marL="0" indent="0">
              <a:buFont typeface="Wingdings" panose="05000000000000000000" pitchFamily="2" charset="2"/>
              <a:buNone/>
              <a:defRPr/>
            </a:pPr>
            <a:r>
              <a:rPr lang="fr-FR" sz="2000" dirty="0">
                <a:effectLst/>
                <a:sym typeface="Wingdings" panose="05000000000000000000" pitchFamily="2" charset="2"/>
              </a:rPr>
              <a:t> Possibilité de prendre une AM complémentaire </a:t>
            </a:r>
            <a:endParaRPr lang="fr-FR" sz="2000" dirty="0">
              <a:effectLst/>
            </a:endParaRPr>
          </a:p>
          <a:p>
            <a:endParaRPr lang="fr-FR" sz="2400" dirty="0"/>
          </a:p>
        </p:txBody>
      </p:sp>
      <p:sp>
        <p:nvSpPr>
          <p:cNvPr id="6" name="Espace réservé du texte 3"/>
          <p:cNvSpPr>
            <a:spLocks noGrp="1"/>
          </p:cNvSpPr>
          <p:nvPr>
            <p:ph type="body" sz="quarter" idx="16"/>
          </p:nvPr>
        </p:nvSpPr>
        <p:spPr>
          <a:xfrm>
            <a:off x="323528" y="115614"/>
            <a:ext cx="8424936" cy="720725"/>
          </a:xfrm>
        </p:spPr>
        <p:txBody>
          <a:bodyPr vert="horz" lIns="91440" tIns="45720" rIns="91440" bIns="45720" rtlCol="0" anchor="ctr">
            <a:normAutofit/>
          </a:bodyPr>
          <a:lstStyle/>
          <a:p>
            <a:pPr>
              <a:spcBef>
                <a:spcPct val="0"/>
              </a:spcBef>
            </a:pPr>
            <a:r>
              <a:rPr lang="fr-FR" sz="2800" dirty="0">
                <a:solidFill>
                  <a:schemeClr val="tx1"/>
                </a:solidFill>
                <a:effectLst/>
                <a:ea typeface="+mj-ea"/>
                <a:cs typeface="+mj-cs"/>
              </a:rPr>
              <a:t>Comment accéder </a:t>
            </a:r>
            <a:r>
              <a:rPr lang="fr-FR" sz="2800" dirty="0" smtClean="0">
                <a:solidFill>
                  <a:schemeClr val="tx1"/>
                </a:solidFill>
                <a:effectLst/>
                <a:ea typeface="+mj-ea"/>
                <a:cs typeface="+mj-cs"/>
              </a:rPr>
              <a:t>aux prestations de l’Assurance Maladie ?</a:t>
            </a:r>
            <a:endParaRPr lang="fr-FR" sz="2800" dirty="0">
              <a:solidFill>
                <a:schemeClr val="tx1"/>
              </a:solidFill>
              <a:effectLst/>
              <a:ea typeface="+mj-ea"/>
              <a:cs typeface="+mj-cs"/>
            </a:endParaRPr>
          </a:p>
        </p:txBody>
      </p:sp>
    </p:spTree>
    <p:extLst>
      <p:ext uri="{BB962C8B-B14F-4D97-AF65-F5344CB8AC3E}">
        <p14:creationId xmlns:p14="http://schemas.microsoft.com/office/powerpoint/2010/main" val="3254881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6"/>
          </p:nvPr>
        </p:nvSpPr>
        <p:spPr>
          <a:xfrm>
            <a:off x="323850" y="115888"/>
            <a:ext cx="7561263" cy="720725"/>
          </a:xfrm>
        </p:spPr>
        <p:txBody>
          <a:bodyPr rtlCol="0" anchor="ctr"/>
          <a:lstStyle/>
          <a:p>
            <a:pPr>
              <a:spcBef>
                <a:spcPct val="0"/>
              </a:spcBef>
              <a:defRPr/>
            </a:pPr>
            <a:r>
              <a:rPr lang="fr-FR" sz="2800" dirty="0" smtClean="0">
                <a:solidFill>
                  <a:schemeClr val="tx1"/>
                </a:solidFill>
                <a:effectLst/>
                <a:ea typeface="+mj-ea"/>
                <a:cs typeface="+mj-cs"/>
              </a:rPr>
              <a:t>Accès </a:t>
            </a:r>
            <a:r>
              <a:rPr lang="fr-FR" sz="2800" dirty="0">
                <a:solidFill>
                  <a:schemeClr val="tx1"/>
                </a:solidFill>
                <a:effectLst/>
                <a:ea typeface="+mj-ea"/>
                <a:cs typeface="+mj-cs"/>
              </a:rPr>
              <a:t>à l’AM obligatoire </a:t>
            </a:r>
            <a:r>
              <a:rPr lang="fr-FR" sz="2800" dirty="0" smtClean="0">
                <a:solidFill>
                  <a:schemeClr val="tx1"/>
                </a:solidFill>
                <a:effectLst/>
                <a:ea typeface="+mj-ea"/>
                <a:cs typeface="+mj-cs"/>
              </a:rPr>
              <a:t>- Régime général</a:t>
            </a:r>
            <a:endParaRPr lang="fr-FR" sz="2800" dirty="0">
              <a:solidFill>
                <a:schemeClr val="tx1"/>
              </a:solidFill>
              <a:effectLst/>
              <a:ea typeface="+mj-ea"/>
              <a:cs typeface="+mj-cs"/>
            </a:endParaRPr>
          </a:p>
        </p:txBody>
      </p:sp>
      <p:sp>
        <p:nvSpPr>
          <p:cNvPr id="7" name="ZoneTexte 1"/>
          <p:cNvSpPr txBox="1">
            <a:spLocks noChangeArrowheads="1"/>
          </p:cNvSpPr>
          <p:nvPr/>
        </p:nvSpPr>
        <p:spPr bwMode="auto">
          <a:xfrm>
            <a:off x="163513" y="4221163"/>
            <a:ext cx="8856662" cy="17843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800100" indent="-34290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defRPr/>
            </a:pPr>
            <a:r>
              <a:rPr lang="fr-FR" altLang="fr-FR" sz="2200" dirty="0">
                <a:solidFill>
                  <a:srgbClr val="FF0000"/>
                </a:solidFill>
              </a:rPr>
              <a:t>Pas d’accès à l’assurance maladie </a:t>
            </a:r>
            <a:r>
              <a:rPr lang="fr-FR" altLang="fr-FR" sz="2200" dirty="0" smtClean="0">
                <a:solidFill>
                  <a:srgbClr val="FF0000"/>
                </a:solidFill>
              </a:rPr>
              <a:t>obligatoire</a:t>
            </a:r>
            <a:endParaRPr lang="fr-FR" altLang="fr-FR" sz="2200" dirty="0">
              <a:solidFill>
                <a:srgbClr val="FF0000"/>
              </a:solidFill>
            </a:endParaRPr>
          </a:p>
          <a:p>
            <a:pPr lvl="1">
              <a:spcBef>
                <a:spcPct val="0"/>
              </a:spcBef>
              <a:buClrTx/>
              <a:buSzTx/>
              <a:buFont typeface="Courier New" panose="02070309020205020404" pitchFamily="49" charset="0"/>
              <a:buChar char="o"/>
              <a:defRPr/>
            </a:pPr>
            <a:r>
              <a:rPr lang="fr-FR" altLang="fr-FR" sz="2200" dirty="0"/>
              <a:t>Résidence instable (&lt; 3 </a:t>
            </a:r>
            <a:r>
              <a:rPr lang="fr-FR" altLang="fr-FR" sz="2200" dirty="0" smtClean="0"/>
              <a:t>mois) et régulière </a:t>
            </a:r>
            <a:r>
              <a:rPr lang="fr-FR" altLang="fr-FR" sz="2200" dirty="0"/>
              <a:t>en France </a:t>
            </a:r>
            <a:r>
              <a:rPr lang="fr-FR" altLang="fr-FR" sz="2200" dirty="0" smtClean="0"/>
              <a:t>et aucune activité professionnelle </a:t>
            </a:r>
            <a:r>
              <a:rPr lang="fr-FR" altLang="fr-FR" sz="2200" dirty="0" smtClean="0">
                <a:sym typeface="Wingdings" panose="05000000000000000000" pitchFamily="2" charset="2"/>
              </a:rPr>
              <a:t> </a:t>
            </a:r>
            <a:r>
              <a:rPr lang="fr-FR" altLang="fr-FR" sz="2200" dirty="0">
                <a:sym typeface="Wingdings" panose="05000000000000000000" pitchFamily="2" charset="2"/>
              </a:rPr>
              <a:t>sauf soins urgents et </a:t>
            </a:r>
            <a:r>
              <a:rPr lang="fr-FR" altLang="fr-FR" sz="2200" dirty="0" smtClean="0">
                <a:sym typeface="Wingdings" panose="05000000000000000000" pitchFamily="2" charset="2"/>
              </a:rPr>
              <a:t>mineurs</a:t>
            </a:r>
          </a:p>
          <a:p>
            <a:pPr marL="457200" lvl="1" indent="0">
              <a:spcBef>
                <a:spcPct val="0"/>
              </a:spcBef>
              <a:buClrTx/>
              <a:buSzTx/>
              <a:buFont typeface="Wingdings" panose="05000000000000000000" pitchFamily="2" charset="2"/>
              <a:buNone/>
              <a:defRPr/>
            </a:pPr>
            <a:endParaRPr lang="fr-FR" altLang="fr-FR" sz="2200" dirty="0">
              <a:sym typeface="Wingdings" panose="05000000000000000000" pitchFamily="2" charset="2"/>
            </a:endParaRPr>
          </a:p>
          <a:p>
            <a:pPr lvl="1">
              <a:spcBef>
                <a:spcPct val="0"/>
              </a:spcBef>
              <a:buClrTx/>
              <a:buSzTx/>
              <a:buFont typeface="Courier New" panose="02070309020205020404" pitchFamily="49" charset="0"/>
              <a:buChar char="o"/>
              <a:defRPr/>
            </a:pPr>
            <a:r>
              <a:rPr lang="fr-FR" altLang="fr-FR" sz="2200" dirty="0" smtClean="0"/>
              <a:t>Nationalité étrangère et résidence </a:t>
            </a:r>
            <a:r>
              <a:rPr lang="fr-FR" altLang="fr-FR" sz="2200" dirty="0"/>
              <a:t>irrégulière </a:t>
            </a:r>
            <a:r>
              <a:rPr lang="fr-FR" altLang="fr-FR" sz="2200" dirty="0">
                <a:sym typeface="Wingdings" panose="05000000000000000000" pitchFamily="2" charset="2"/>
              </a:rPr>
              <a:t> </a:t>
            </a:r>
            <a:r>
              <a:rPr lang="fr-FR" altLang="fr-FR" sz="2200" dirty="0"/>
              <a:t>Aide Médicale </a:t>
            </a:r>
            <a:r>
              <a:rPr lang="fr-FR" altLang="fr-FR" sz="2200" dirty="0" smtClean="0"/>
              <a:t>d’Etat</a:t>
            </a:r>
            <a:endParaRPr lang="fr-FR" altLang="fr-FR" sz="2200" dirty="0"/>
          </a:p>
        </p:txBody>
      </p:sp>
      <p:sp>
        <p:nvSpPr>
          <p:cNvPr id="8" name="ZoneTexte 7"/>
          <p:cNvSpPr txBox="1"/>
          <p:nvPr/>
        </p:nvSpPr>
        <p:spPr>
          <a:xfrm>
            <a:off x="150813" y="1270000"/>
            <a:ext cx="8858250" cy="2380139"/>
          </a:xfrm>
          <a:prstGeom prst="rect">
            <a:avLst/>
          </a:prstGeom>
          <a:noFill/>
          <a:ln w="38100">
            <a:solidFill>
              <a:srgbClr val="00B050"/>
            </a:solidFill>
          </a:ln>
        </p:spPr>
        <p:txBody>
          <a:bodyPr>
            <a:spAutoFit/>
          </a:bodyPr>
          <a:lstStyle/>
          <a:p>
            <a:pPr marL="0" lvl="1" algn="just">
              <a:lnSpc>
                <a:spcPct val="120000"/>
              </a:lnSpc>
              <a:spcAft>
                <a:spcPts val="500"/>
              </a:spcAft>
              <a:defRPr/>
            </a:pPr>
            <a:r>
              <a:rPr lang="fr-FR" altLang="fr-FR" sz="2200" dirty="0">
                <a:solidFill>
                  <a:srgbClr val="00B050"/>
                </a:solidFill>
              </a:rPr>
              <a:t>Protection Universelle Maladie = </a:t>
            </a:r>
            <a:r>
              <a:rPr lang="fr-FR" altLang="fr-FR" sz="2200" dirty="0" err="1">
                <a:solidFill>
                  <a:srgbClr val="00B050"/>
                </a:solidFill>
              </a:rPr>
              <a:t>PUMa</a:t>
            </a:r>
            <a:r>
              <a:rPr lang="fr-FR" altLang="fr-FR" sz="2200" dirty="0">
                <a:solidFill>
                  <a:srgbClr val="00B050"/>
                </a:solidFill>
              </a:rPr>
              <a:t> </a:t>
            </a:r>
          </a:p>
          <a:p>
            <a:pPr marL="342900" lvl="1" indent="-342900" algn="just">
              <a:lnSpc>
                <a:spcPct val="120000"/>
              </a:lnSpc>
              <a:spcAft>
                <a:spcPts val="500"/>
              </a:spcAft>
              <a:buFont typeface="Wingdings" panose="05000000000000000000" pitchFamily="2" charset="2"/>
              <a:buChar char="Ø"/>
              <a:defRPr/>
            </a:pPr>
            <a:r>
              <a:rPr lang="fr-FR" sz="2200" b="1" dirty="0" smtClean="0"/>
              <a:t>Droit </a:t>
            </a:r>
            <a:r>
              <a:rPr lang="fr-FR" sz="2200" b="1" dirty="0"/>
              <a:t>à prise en </a:t>
            </a:r>
            <a:r>
              <a:rPr lang="fr-FR" sz="2200" b="1" dirty="0" smtClean="0"/>
              <a:t>charge </a:t>
            </a:r>
            <a:r>
              <a:rPr lang="fr-FR" sz="2200" b="1" dirty="0"/>
              <a:t>des frais de santé à toute personne ≥ 16 ans </a:t>
            </a:r>
          </a:p>
          <a:p>
            <a:pPr marL="342900" lvl="1" indent="-342900" algn="just">
              <a:lnSpc>
                <a:spcPct val="120000"/>
              </a:lnSpc>
              <a:spcAft>
                <a:spcPts val="500"/>
              </a:spcAft>
              <a:buFont typeface="Wingdings" panose="05000000000000000000" pitchFamily="2" charset="2"/>
              <a:buChar char="Ø"/>
              <a:defRPr/>
            </a:pPr>
            <a:r>
              <a:rPr lang="fr-FR" sz="2200" dirty="0"/>
              <a:t>Condition: travail OU résidence en France </a:t>
            </a:r>
            <a:r>
              <a:rPr lang="fr-FR" sz="2200" dirty="0" smtClean="0"/>
              <a:t>stable (&gt;3 mois)</a:t>
            </a:r>
            <a:r>
              <a:rPr lang="fr-FR" altLang="fr-FR" sz="2200" dirty="0" smtClean="0"/>
              <a:t> </a:t>
            </a:r>
            <a:r>
              <a:rPr lang="fr-FR" sz="2200" dirty="0" smtClean="0"/>
              <a:t>et régulière</a:t>
            </a:r>
          </a:p>
          <a:p>
            <a:pPr marL="342900" lvl="1" indent="-342900" algn="just">
              <a:lnSpc>
                <a:spcPct val="120000"/>
              </a:lnSpc>
              <a:spcAft>
                <a:spcPts val="500"/>
              </a:spcAft>
              <a:buFont typeface="Wingdings" panose="05000000000000000000" pitchFamily="2" charset="2"/>
              <a:buChar char="Ø"/>
              <a:defRPr/>
            </a:pPr>
            <a:r>
              <a:rPr lang="fr-FR" sz="2200" dirty="0" smtClean="0"/>
              <a:t>Critères </a:t>
            </a:r>
            <a:r>
              <a:rPr lang="fr-FR" sz="2200" dirty="0"/>
              <a:t>d’accès simplifiés </a:t>
            </a:r>
            <a:endParaRPr lang="fr-FR" sz="2200" dirty="0" smtClean="0"/>
          </a:p>
          <a:p>
            <a:pPr marL="0" lvl="1" algn="just">
              <a:lnSpc>
                <a:spcPct val="120000"/>
              </a:lnSpc>
              <a:spcAft>
                <a:spcPts val="500"/>
              </a:spcAft>
              <a:defRPr/>
            </a:pPr>
            <a:r>
              <a:rPr lang="fr-FR" sz="2200" i="1" dirty="0" smtClean="0"/>
              <a:t>Pour simplifier le système et assurer la continuité des soins en cas de changement de situation</a:t>
            </a:r>
            <a:endParaRPr lang="fr-FR" sz="22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6"/>
          </p:nvPr>
        </p:nvSpPr>
        <p:spPr>
          <a:xfrm>
            <a:off x="395288" y="44450"/>
            <a:ext cx="6840537" cy="720725"/>
          </a:xfrm>
        </p:spPr>
        <p:txBody>
          <a:bodyPr/>
          <a:lstStyle/>
          <a:p>
            <a:pPr>
              <a:defRPr/>
            </a:pPr>
            <a:r>
              <a:rPr lang="fr-FR" dirty="0" smtClean="0"/>
              <a:t>Carte vitale (AM obligatoire)</a:t>
            </a:r>
            <a:endParaRPr lang="fr-FR" dirty="0"/>
          </a:p>
        </p:txBody>
      </p:sp>
      <p:pic>
        <p:nvPicPr>
          <p:cNvPr id="53251"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268413"/>
            <a:ext cx="69135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ZoneTexte 2"/>
          <p:cNvSpPr txBox="1">
            <a:spLocks noChangeArrowheads="1"/>
          </p:cNvSpPr>
          <p:nvPr/>
        </p:nvSpPr>
        <p:spPr bwMode="auto">
          <a:xfrm>
            <a:off x="2627313" y="5538788"/>
            <a:ext cx="39608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a:t>= carte d’assuré social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6"/>
          </p:nvPr>
        </p:nvSpPr>
        <p:spPr>
          <a:xfrm>
            <a:off x="347876" y="305674"/>
            <a:ext cx="6840538" cy="720725"/>
          </a:xfrm>
        </p:spPr>
        <p:txBody>
          <a:bodyPr>
            <a:normAutofit/>
          </a:bodyPr>
          <a:lstStyle/>
          <a:p>
            <a:r>
              <a:rPr lang="fr-FR" altLang="fr-FR" sz="2800" dirty="0"/>
              <a:t>Acteurs du système de </a:t>
            </a:r>
            <a:r>
              <a:rPr lang="fr-FR" altLang="fr-FR" sz="2800" dirty="0" smtClean="0"/>
              <a:t>soins français</a:t>
            </a:r>
            <a:endParaRPr lang="fr-FR" sz="2800" dirty="0"/>
          </a:p>
        </p:txBody>
      </p:sp>
      <p:sp>
        <p:nvSpPr>
          <p:cNvPr id="6" name="Rectangle à coins arrondis 5"/>
          <p:cNvSpPr/>
          <p:nvPr/>
        </p:nvSpPr>
        <p:spPr>
          <a:xfrm>
            <a:off x="288828" y="4082882"/>
            <a:ext cx="3016347" cy="181547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p:cNvSpPr/>
          <p:nvPr/>
        </p:nvSpPr>
        <p:spPr>
          <a:xfrm>
            <a:off x="288829" y="1942069"/>
            <a:ext cx="2936916" cy="4177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t>Institutions</a:t>
            </a:r>
          </a:p>
        </p:txBody>
      </p:sp>
      <p:sp>
        <p:nvSpPr>
          <p:cNvPr id="8" name="Rectangle 7"/>
          <p:cNvSpPr/>
          <p:nvPr/>
        </p:nvSpPr>
        <p:spPr>
          <a:xfrm>
            <a:off x="6280975" y="1942069"/>
            <a:ext cx="2510600" cy="41778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t>Offre de soins</a:t>
            </a:r>
          </a:p>
        </p:txBody>
      </p:sp>
      <p:sp>
        <p:nvSpPr>
          <p:cNvPr id="9" name="Ellipse 8"/>
          <p:cNvSpPr/>
          <p:nvPr/>
        </p:nvSpPr>
        <p:spPr>
          <a:xfrm>
            <a:off x="5709562" y="3552920"/>
            <a:ext cx="1338719" cy="12113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500" dirty="0"/>
              <a:t>Usagers, patients, associations</a:t>
            </a:r>
          </a:p>
        </p:txBody>
      </p:sp>
      <p:cxnSp>
        <p:nvCxnSpPr>
          <p:cNvPr id="10" name="Connecteur droit avec flèche 9"/>
          <p:cNvCxnSpPr/>
          <p:nvPr/>
        </p:nvCxnSpPr>
        <p:spPr>
          <a:xfrm flipV="1">
            <a:off x="6538151" y="2434529"/>
            <a:ext cx="97946" cy="9457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3814000" y="2150962"/>
            <a:ext cx="204387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1157349" y="2627308"/>
            <a:ext cx="0" cy="12875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3814000" y="4058115"/>
            <a:ext cx="1589939" cy="4348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3701490" y="4532894"/>
            <a:ext cx="1920997" cy="5081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flipV="1">
            <a:off x="2924175" y="2627307"/>
            <a:ext cx="2560875" cy="955680"/>
          </a:xfrm>
          <a:prstGeom prst="straightConnector1">
            <a:avLst/>
          </a:prstGeom>
          <a:ln w="57150">
            <a:prstDash val="dashDot"/>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912274" y="1498336"/>
            <a:ext cx="1712663" cy="507831"/>
          </a:xfrm>
          <a:prstGeom prst="rect">
            <a:avLst/>
          </a:prstGeom>
          <a:noFill/>
        </p:spPr>
        <p:txBody>
          <a:bodyPr wrap="square" rtlCol="0">
            <a:spAutoFit/>
          </a:bodyPr>
          <a:lstStyle/>
          <a:p>
            <a:pPr algn="ctr"/>
            <a:r>
              <a:rPr lang="fr-FR" sz="1350" dirty="0"/>
              <a:t>Régule (numérus clausus, installation)</a:t>
            </a:r>
          </a:p>
        </p:txBody>
      </p:sp>
      <p:sp>
        <p:nvSpPr>
          <p:cNvPr id="17" name="ZoneTexte 16"/>
          <p:cNvSpPr txBox="1"/>
          <p:nvPr/>
        </p:nvSpPr>
        <p:spPr>
          <a:xfrm>
            <a:off x="193541" y="2953822"/>
            <a:ext cx="1003259" cy="715581"/>
          </a:xfrm>
          <a:prstGeom prst="rect">
            <a:avLst/>
          </a:prstGeom>
          <a:noFill/>
        </p:spPr>
        <p:txBody>
          <a:bodyPr wrap="square" rtlCol="0">
            <a:spAutoFit/>
          </a:bodyPr>
          <a:lstStyle/>
          <a:p>
            <a:pPr algn="ctr"/>
            <a:r>
              <a:rPr lang="fr-FR" sz="1350" dirty="0"/>
              <a:t>Régule (ONDAM, LFSS)</a:t>
            </a:r>
          </a:p>
        </p:txBody>
      </p:sp>
      <p:sp>
        <p:nvSpPr>
          <p:cNvPr id="18" name="ZoneTexte 17"/>
          <p:cNvSpPr txBox="1"/>
          <p:nvPr/>
        </p:nvSpPr>
        <p:spPr>
          <a:xfrm>
            <a:off x="3394123" y="3161571"/>
            <a:ext cx="1586061" cy="300082"/>
          </a:xfrm>
          <a:prstGeom prst="rect">
            <a:avLst/>
          </a:prstGeom>
          <a:noFill/>
        </p:spPr>
        <p:txBody>
          <a:bodyPr wrap="square" rtlCol="0">
            <a:spAutoFit/>
          </a:bodyPr>
          <a:lstStyle/>
          <a:p>
            <a:pPr algn="ctr"/>
            <a:r>
              <a:rPr lang="fr-FR" sz="1350" dirty="0"/>
              <a:t>élit</a:t>
            </a:r>
          </a:p>
        </p:txBody>
      </p:sp>
      <p:sp>
        <p:nvSpPr>
          <p:cNvPr id="19" name="ZoneTexte 18"/>
          <p:cNvSpPr txBox="1"/>
          <p:nvPr/>
        </p:nvSpPr>
        <p:spPr>
          <a:xfrm>
            <a:off x="5549016" y="2721095"/>
            <a:ext cx="1107356" cy="507831"/>
          </a:xfrm>
          <a:prstGeom prst="rect">
            <a:avLst/>
          </a:prstGeom>
          <a:noFill/>
        </p:spPr>
        <p:txBody>
          <a:bodyPr wrap="square" rtlCol="0">
            <a:spAutoFit/>
          </a:bodyPr>
          <a:lstStyle/>
          <a:p>
            <a:pPr algn="ctr"/>
            <a:r>
              <a:rPr lang="fr-FR" sz="1350" dirty="0" smtClean="0"/>
              <a:t>Demande de soins</a:t>
            </a:r>
            <a:endParaRPr lang="fr-FR" sz="1350" dirty="0"/>
          </a:p>
        </p:txBody>
      </p:sp>
      <p:sp>
        <p:nvSpPr>
          <p:cNvPr id="20" name="ZoneTexte 19"/>
          <p:cNvSpPr txBox="1"/>
          <p:nvPr/>
        </p:nvSpPr>
        <p:spPr>
          <a:xfrm>
            <a:off x="6836911" y="2787438"/>
            <a:ext cx="1107356" cy="300082"/>
          </a:xfrm>
          <a:prstGeom prst="rect">
            <a:avLst/>
          </a:prstGeom>
          <a:noFill/>
        </p:spPr>
        <p:txBody>
          <a:bodyPr wrap="square" rtlCol="0">
            <a:spAutoFit/>
          </a:bodyPr>
          <a:lstStyle/>
          <a:p>
            <a:pPr algn="ctr"/>
            <a:r>
              <a:rPr lang="fr-FR" sz="1350" dirty="0"/>
              <a:t>Soin</a:t>
            </a:r>
          </a:p>
        </p:txBody>
      </p:sp>
      <p:cxnSp>
        <p:nvCxnSpPr>
          <p:cNvPr id="21" name="Connecteur en angle 20"/>
          <p:cNvCxnSpPr/>
          <p:nvPr/>
        </p:nvCxnSpPr>
        <p:spPr>
          <a:xfrm flipV="1">
            <a:off x="4034042" y="2837992"/>
            <a:ext cx="4406422" cy="2794961"/>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rot="20806482">
            <a:off x="3895717" y="3970516"/>
            <a:ext cx="1107356" cy="300082"/>
          </a:xfrm>
          <a:prstGeom prst="rect">
            <a:avLst/>
          </a:prstGeom>
          <a:noFill/>
        </p:spPr>
        <p:txBody>
          <a:bodyPr wrap="square" rtlCol="0">
            <a:spAutoFit/>
          </a:bodyPr>
          <a:lstStyle/>
          <a:p>
            <a:pPr algn="ctr"/>
            <a:r>
              <a:rPr lang="fr-FR" sz="1350" dirty="0"/>
              <a:t>cotisations</a:t>
            </a:r>
          </a:p>
        </p:txBody>
      </p:sp>
      <p:sp>
        <p:nvSpPr>
          <p:cNvPr id="23" name="ZoneTexte 22"/>
          <p:cNvSpPr txBox="1"/>
          <p:nvPr/>
        </p:nvSpPr>
        <p:spPr>
          <a:xfrm rot="20763600">
            <a:off x="4027533" y="4941602"/>
            <a:ext cx="1421431" cy="300082"/>
          </a:xfrm>
          <a:prstGeom prst="rect">
            <a:avLst/>
          </a:prstGeom>
          <a:noFill/>
        </p:spPr>
        <p:txBody>
          <a:bodyPr wrap="square" rtlCol="0">
            <a:spAutoFit/>
          </a:bodyPr>
          <a:lstStyle/>
          <a:p>
            <a:pPr algn="ctr"/>
            <a:r>
              <a:rPr lang="fr-FR" sz="1350" dirty="0" smtClean="0"/>
              <a:t>prestations</a:t>
            </a:r>
            <a:endParaRPr lang="fr-FR" sz="1350" dirty="0"/>
          </a:p>
        </p:txBody>
      </p:sp>
      <p:sp>
        <p:nvSpPr>
          <p:cNvPr id="26" name="ZoneTexte 25"/>
          <p:cNvSpPr txBox="1"/>
          <p:nvPr/>
        </p:nvSpPr>
        <p:spPr>
          <a:xfrm>
            <a:off x="6656372" y="5303484"/>
            <a:ext cx="1305300" cy="300082"/>
          </a:xfrm>
          <a:prstGeom prst="rect">
            <a:avLst/>
          </a:prstGeom>
          <a:noFill/>
        </p:spPr>
        <p:txBody>
          <a:bodyPr wrap="square" rtlCol="0">
            <a:spAutoFit/>
          </a:bodyPr>
          <a:lstStyle/>
          <a:p>
            <a:pPr algn="ctr"/>
            <a:r>
              <a:rPr lang="fr-FR" sz="1350" dirty="0" smtClean="0"/>
              <a:t>paiement</a:t>
            </a:r>
            <a:endParaRPr lang="fr-FR" sz="1350" dirty="0"/>
          </a:p>
        </p:txBody>
      </p:sp>
      <p:sp>
        <p:nvSpPr>
          <p:cNvPr id="27" name="Rectangle 26"/>
          <p:cNvSpPr/>
          <p:nvPr/>
        </p:nvSpPr>
        <p:spPr>
          <a:xfrm>
            <a:off x="1017695" y="4284110"/>
            <a:ext cx="1573928" cy="4177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t>Payeur</a:t>
            </a:r>
          </a:p>
        </p:txBody>
      </p:sp>
      <p:sp>
        <p:nvSpPr>
          <p:cNvPr id="28" name="Ellipse 27"/>
          <p:cNvSpPr/>
          <p:nvPr/>
        </p:nvSpPr>
        <p:spPr>
          <a:xfrm>
            <a:off x="1017695" y="4764292"/>
            <a:ext cx="1573929" cy="3905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200" dirty="0"/>
              <a:t>Assurance Maladie</a:t>
            </a:r>
          </a:p>
        </p:txBody>
      </p:sp>
      <p:sp>
        <p:nvSpPr>
          <p:cNvPr id="29" name="Ellipse 28"/>
          <p:cNvSpPr/>
          <p:nvPr/>
        </p:nvSpPr>
        <p:spPr>
          <a:xfrm>
            <a:off x="1017695" y="5189958"/>
            <a:ext cx="1573929" cy="3905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200" dirty="0"/>
              <a:t>Complémentaires santé</a:t>
            </a:r>
          </a:p>
        </p:txBody>
      </p:sp>
      <p:cxnSp>
        <p:nvCxnSpPr>
          <p:cNvPr id="30" name="Connecteur droit avec flèche 29"/>
          <p:cNvCxnSpPr/>
          <p:nvPr/>
        </p:nvCxnSpPr>
        <p:spPr>
          <a:xfrm flipH="1">
            <a:off x="6931026" y="2508408"/>
            <a:ext cx="101085" cy="10151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915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39552" y="1151906"/>
            <a:ext cx="7777162" cy="5372100"/>
          </a:xfrm>
        </p:spPr>
        <p:txBody>
          <a:bodyPr>
            <a:normAutofit fontScale="85000" lnSpcReduction="20000"/>
          </a:bodyPr>
          <a:lstStyle/>
          <a:p>
            <a:pPr marL="0" indent="0">
              <a:buNone/>
              <a:defRPr/>
            </a:pPr>
            <a:r>
              <a:rPr lang="fr-FR" sz="2800" b="1" dirty="0" smtClean="0">
                <a:effectLst/>
                <a:cs typeface="Calibri" panose="020F0502020204030204" pitchFamily="34" charset="0"/>
              </a:rPr>
              <a:t>Risque Maladie</a:t>
            </a:r>
          </a:p>
          <a:p>
            <a:pPr>
              <a:defRPr/>
            </a:pPr>
            <a:r>
              <a:rPr lang="fr-FR" sz="2800" b="1" dirty="0" smtClean="0">
                <a:effectLst/>
                <a:cs typeface="Calibri" panose="020F0502020204030204" pitchFamily="34" charset="0"/>
              </a:rPr>
              <a:t>Prestations en espèces : </a:t>
            </a:r>
            <a:r>
              <a:rPr lang="fr-FR" sz="2400" dirty="0" smtClean="0">
                <a:effectLst/>
                <a:cs typeface="Calibri" panose="020F0502020204030204" pitchFamily="34" charset="0"/>
              </a:rPr>
              <a:t>IJ versées à compter du 4</a:t>
            </a:r>
            <a:r>
              <a:rPr lang="fr-FR" sz="2400" baseline="30000" dirty="0" smtClean="0">
                <a:effectLst/>
                <a:cs typeface="Calibri" panose="020F0502020204030204" pitchFamily="34" charset="0"/>
              </a:rPr>
              <a:t>ème</a:t>
            </a:r>
            <a:r>
              <a:rPr lang="fr-FR" sz="2400" dirty="0" smtClean="0">
                <a:effectLst/>
                <a:cs typeface="Calibri" panose="020F0502020204030204" pitchFamily="34" charset="0"/>
              </a:rPr>
              <a:t> jour de l’arrêt de travail</a:t>
            </a:r>
          </a:p>
          <a:p>
            <a:pPr lvl="0">
              <a:buClr>
                <a:srgbClr val="FFCC00"/>
              </a:buClr>
              <a:defRPr/>
            </a:pPr>
            <a:r>
              <a:rPr lang="fr-FR" sz="2800" b="1" dirty="0">
                <a:solidFill>
                  <a:srgbClr val="000514"/>
                </a:solidFill>
                <a:effectLst/>
                <a:cs typeface="Calibri" panose="020F0502020204030204" pitchFamily="34" charset="0"/>
              </a:rPr>
              <a:t>Prestations en </a:t>
            </a:r>
            <a:r>
              <a:rPr lang="fr-FR" sz="2800" b="1" dirty="0" smtClean="0">
                <a:solidFill>
                  <a:srgbClr val="000514"/>
                </a:solidFill>
                <a:effectLst/>
                <a:cs typeface="Calibri" panose="020F0502020204030204" pitchFamily="34" charset="0"/>
              </a:rPr>
              <a:t>nature :</a:t>
            </a:r>
          </a:p>
          <a:p>
            <a:pPr lvl="1">
              <a:buClr>
                <a:srgbClr val="FFCC00"/>
              </a:buClr>
              <a:defRPr/>
            </a:pPr>
            <a:r>
              <a:rPr lang="fr-FR" sz="2400" dirty="0" smtClean="0">
                <a:solidFill>
                  <a:srgbClr val="000514"/>
                </a:solidFill>
                <a:effectLst/>
                <a:cs typeface="Calibri" panose="020F0502020204030204" pitchFamily="34" charset="0"/>
              </a:rPr>
              <a:t>PEC des frais engagés sur la base </a:t>
            </a:r>
            <a:r>
              <a:rPr lang="fr-FR" sz="2400" dirty="0">
                <a:solidFill>
                  <a:srgbClr val="000514"/>
                </a:solidFill>
                <a:effectLst/>
                <a:cs typeface="Calibri" panose="020F0502020204030204" pitchFamily="34" charset="0"/>
              </a:rPr>
              <a:t>d’un tarif de remboursement de la sécurité sociale (</a:t>
            </a:r>
            <a:r>
              <a:rPr lang="fr-FR" sz="2400" dirty="0" smtClean="0">
                <a:solidFill>
                  <a:srgbClr val="000514"/>
                </a:solidFill>
                <a:effectLst/>
                <a:cs typeface="Calibri" panose="020F0502020204030204" pitchFamily="34" charset="0"/>
              </a:rPr>
              <a:t>TBRSS)</a:t>
            </a:r>
            <a:r>
              <a:rPr lang="fr-FR" sz="2400" b="1" dirty="0" smtClean="0">
                <a:solidFill>
                  <a:srgbClr val="000514"/>
                </a:solidFill>
                <a:effectLst/>
                <a:cs typeface="Calibri" panose="020F0502020204030204" pitchFamily="34" charset="0"/>
              </a:rPr>
              <a:t> </a:t>
            </a:r>
            <a:r>
              <a:rPr lang="fr-FR" sz="2400" b="1" dirty="0" smtClean="0">
                <a:solidFill>
                  <a:srgbClr val="000514"/>
                </a:solidFill>
                <a:effectLst/>
                <a:cs typeface="Calibri" panose="020F0502020204030204" pitchFamily="34" charset="0"/>
                <a:sym typeface="Wingdings" panose="05000000000000000000" pitchFamily="2" charset="2"/>
              </a:rPr>
              <a:t> </a:t>
            </a:r>
            <a:r>
              <a:rPr lang="fr-FR" sz="2400" b="1" dirty="0" smtClean="0">
                <a:solidFill>
                  <a:srgbClr val="000514"/>
                </a:solidFill>
                <a:effectLst/>
                <a:cs typeface="Calibri" panose="020F0502020204030204" pitchFamily="34" charset="0"/>
              </a:rPr>
              <a:t>Part obligatoire</a:t>
            </a:r>
          </a:p>
          <a:p>
            <a:pPr lvl="1">
              <a:buClr>
                <a:srgbClr val="FFCC00"/>
              </a:buClr>
              <a:defRPr/>
            </a:pPr>
            <a:r>
              <a:rPr lang="fr-FR" sz="2400" dirty="0">
                <a:solidFill>
                  <a:srgbClr val="000514"/>
                </a:solidFill>
                <a:effectLst/>
                <a:cs typeface="Calibri" panose="020F0502020204030204" pitchFamily="34" charset="0"/>
              </a:rPr>
              <a:t>± Part complémentaire (= ticket modérateur)</a:t>
            </a:r>
          </a:p>
          <a:p>
            <a:pPr lvl="1">
              <a:buClr>
                <a:srgbClr val="FFCC00"/>
              </a:buClr>
              <a:defRPr/>
            </a:pPr>
            <a:r>
              <a:rPr lang="fr-FR" sz="2400" dirty="0">
                <a:solidFill>
                  <a:srgbClr val="000514"/>
                </a:solidFill>
                <a:effectLst/>
                <a:cs typeface="Calibri" panose="020F0502020204030204" pitchFamily="34" charset="0"/>
              </a:rPr>
              <a:t> ± PEC des forfaits/franchises </a:t>
            </a:r>
            <a:r>
              <a:rPr lang="fr-FR" sz="2400" dirty="0" smtClean="0">
                <a:solidFill>
                  <a:srgbClr val="000514"/>
                </a:solidFill>
                <a:effectLst/>
                <a:cs typeface="Calibri" panose="020F0502020204030204" pitchFamily="34" charset="0"/>
              </a:rPr>
              <a:t>médicales</a:t>
            </a:r>
          </a:p>
          <a:p>
            <a:pPr lvl="1">
              <a:buClr>
                <a:srgbClr val="FFCC00"/>
              </a:buClr>
              <a:defRPr/>
            </a:pPr>
            <a:endParaRPr lang="fr-FR" sz="2400" dirty="0">
              <a:solidFill>
                <a:srgbClr val="000514"/>
              </a:solidFill>
              <a:effectLst/>
              <a:cs typeface="Calibri" panose="020F0502020204030204" pitchFamily="34" charset="0"/>
            </a:endParaRPr>
          </a:p>
          <a:p>
            <a:pPr marL="0" indent="0">
              <a:buNone/>
              <a:defRPr/>
            </a:pPr>
            <a:r>
              <a:rPr lang="fr-FR" sz="2800" b="1" dirty="0">
                <a:effectLst/>
                <a:cs typeface="Calibri" panose="020F0502020204030204" pitchFamily="34" charset="0"/>
              </a:rPr>
              <a:t>Risque </a:t>
            </a:r>
            <a:r>
              <a:rPr lang="fr-FR" sz="2800" b="1" dirty="0" smtClean="0">
                <a:effectLst/>
                <a:cs typeface="Calibri" panose="020F0502020204030204" pitchFamily="34" charset="0"/>
              </a:rPr>
              <a:t>Maternité</a:t>
            </a:r>
          </a:p>
          <a:p>
            <a:pPr>
              <a:defRPr/>
            </a:pPr>
            <a:r>
              <a:rPr lang="fr-FR" sz="2800" b="1" dirty="0">
                <a:effectLst/>
                <a:cs typeface="Calibri" panose="020F0502020204030204" pitchFamily="34" charset="0"/>
              </a:rPr>
              <a:t>Prestations en espèces </a:t>
            </a:r>
            <a:r>
              <a:rPr lang="fr-FR" sz="2800" b="1" dirty="0" smtClean="0">
                <a:effectLst/>
                <a:cs typeface="Calibri" panose="020F0502020204030204" pitchFamily="34" charset="0"/>
              </a:rPr>
              <a:t>: </a:t>
            </a:r>
            <a:r>
              <a:rPr lang="fr-FR" sz="2400" dirty="0" smtClean="0">
                <a:effectLst/>
                <a:cs typeface="Calibri" panose="020F0502020204030204" pitchFamily="34" charset="0"/>
              </a:rPr>
              <a:t>IJ pendant la durée du congé maternité (6 semaines avant accouchement et 10 semaines après)</a:t>
            </a:r>
          </a:p>
          <a:p>
            <a:pPr>
              <a:defRPr/>
            </a:pPr>
            <a:r>
              <a:rPr lang="fr-FR" sz="2800" b="1" dirty="0">
                <a:solidFill>
                  <a:srgbClr val="000514"/>
                </a:solidFill>
                <a:effectLst/>
                <a:cs typeface="Calibri" panose="020F0502020204030204" pitchFamily="34" charset="0"/>
              </a:rPr>
              <a:t>Prestations en nature :</a:t>
            </a:r>
          </a:p>
          <a:p>
            <a:pPr lvl="1">
              <a:defRPr/>
            </a:pPr>
            <a:r>
              <a:rPr lang="fr-FR" sz="2400" dirty="0" smtClean="0">
                <a:effectLst/>
                <a:cs typeface="Calibri" panose="020F0502020204030204" pitchFamily="34" charset="0"/>
              </a:rPr>
              <a:t>PEC</a:t>
            </a:r>
            <a:r>
              <a:rPr lang="fr-FR" sz="2400" b="1" dirty="0">
                <a:effectLst/>
                <a:cs typeface="Calibri" panose="020F0502020204030204" pitchFamily="34" charset="0"/>
              </a:rPr>
              <a:t> </a:t>
            </a:r>
            <a:r>
              <a:rPr lang="fr-FR" sz="2400" dirty="0" smtClean="0">
                <a:effectLst/>
                <a:cs typeface="Calibri" panose="020F0502020204030204" pitchFamily="34" charset="0"/>
              </a:rPr>
              <a:t>100% des examens prénataux</a:t>
            </a:r>
          </a:p>
          <a:p>
            <a:pPr lvl="1">
              <a:defRPr/>
            </a:pPr>
            <a:r>
              <a:rPr lang="fr-FR" sz="2400" dirty="0" smtClean="0">
                <a:effectLst/>
                <a:cs typeface="Calibri" panose="020F0502020204030204" pitchFamily="34" charset="0"/>
              </a:rPr>
              <a:t>PEC 100% à partir du 6</a:t>
            </a:r>
            <a:r>
              <a:rPr lang="fr-FR" sz="2400" baseline="30000" dirty="0" smtClean="0">
                <a:effectLst/>
                <a:cs typeface="Calibri" panose="020F0502020204030204" pitchFamily="34" charset="0"/>
              </a:rPr>
              <a:t>ème</a:t>
            </a:r>
            <a:r>
              <a:rPr lang="fr-FR" sz="2400" dirty="0" smtClean="0">
                <a:effectLst/>
                <a:cs typeface="Calibri" panose="020F0502020204030204" pitchFamily="34" charset="0"/>
              </a:rPr>
              <a:t> mois jusqu’au 12</a:t>
            </a:r>
            <a:r>
              <a:rPr lang="fr-FR" sz="2400" baseline="30000" dirty="0" smtClean="0">
                <a:effectLst/>
                <a:cs typeface="Calibri" panose="020F0502020204030204" pitchFamily="34" charset="0"/>
              </a:rPr>
              <a:t>ème</a:t>
            </a:r>
            <a:r>
              <a:rPr lang="fr-FR" sz="2400" dirty="0" smtClean="0">
                <a:effectLst/>
                <a:cs typeface="Calibri" panose="020F0502020204030204" pitchFamily="34" charset="0"/>
              </a:rPr>
              <a:t> jour après accouchement des examens médicaux, échographies etc…</a:t>
            </a:r>
            <a:endParaRPr lang="fr-FR" sz="2400" dirty="0">
              <a:effectLst/>
              <a:cs typeface="Calibri" panose="020F0502020204030204" pitchFamily="34" charset="0"/>
            </a:endParaRPr>
          </a:p>
          <a:p>
            <a:pPr>
              <a:defRPr/>
            </a:pPr>
            <a:endParaRPr lang="fr-FR" sz="2800" b="1" dirty="0">
              <a:effectLst/>
              <a:cs typeface="Calibri" panose="020F0502020204030204" pitchFamily="34" charset="0"/>
            </a:endParaRPr>
          </a:p>
        </p:txBody>
      </p:sp>
      <p:sp>
        <p:nvSpPr>
          <p:cNvPr id="4" name="Espace réservé du texte 3"/>
          <p:cNvSpPr>
            <a:spLocks noGrp="1"/>
          </p:cNvSpPr>
          <p:nvPr>
            <p:ph type="body" sz="quarter" idx="16"/>
          </p:nvPr>
        </p:nvSpPr>
        <p:spPr>
          <a:xfrm>
            <a:off x="395288" y="115888"/>
            <a:ext cx="8424862" cy="72072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r>
              <a:rPr lang="fr-FR" sz="2800" b="1" dirty="0" smtClean="0">
                <a:solidFill>
                  <a:srgbClr val="0070C0"/>
                </a:solidFill>
                <a:effectLst/>
                <a:ea typeface="+mj-ea"/>
                <a:cs typeface="+mj-cs"/>
              </a:rPr>
              <a:t>Prestations de l’AM obligatoire : Exemples</a:t>
            </a:r>
            <a:endParaRPr lang="fr-FR" sz="2800" b="1" dirty="0">
              <a:solidFill>
                <a:srgbClr val="0070C0"/>
              </a:solidFill>
              <a:effectLst/>
              <a:ea typeface="+mj-ea"/>
              <a:cs typeface="+mj-cs"/>
            </a:endParaRPr>
          </a:p>
        </p:txBody>
      </p:sp>
    </p:spTree>
    <p:extLst>
      <p:ext uri="{BB962C8B-B14F-4D97-AF65-F5344CB8AC3E}">
        <p14:creationId xmlns:p14="http://schemas.microsoft.com/office/powerpoint/2010/main" val="97741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3213" y="87313"/>
            <a:ext cx="8372475" cy="792162"/>
          </a:xfrm>
        </p:spPr>
        <p:txBody>
          <a:bodyPr>
            <a:normAutofit/>
          </a:bodyPr>
          <a:lstStyle/>
          <a:p>
            <a:pPr algn="l">
              <a:buClr>
                <a:schemeClr val="hlink"/>
              </a:buClr>
              <a:buSzPct val="70000"/>
              <a:defRPr/>
            </a:pPr>
            <a:r>
              <a:rPr lang="fr-FR" sz="2800" dirty="0">
                <a:solidFill>
                  <a:schemeClr val="tx1"/>
                </a:solidFill>
                <a:effectLst/>
              </a:rPr>
              <a:t>Assurance maladie complémentaire</a:t>
            </a:r>
          </a:p>
        </p:txBody>
      </p:sp>
      <p:sp>
        <p:nvSpPr>
          <p:cNvPr id="5" name="Espace réservé du contenu 2"/>
          <p:cNvSpPr>
            <a:spLocks noGrp="1"/>
          </p:cNvSpPr>
          <p:nvPr>
            <p:ph idx="4294967295"/>
          </p:nvPr>
        </p:nvSpPr>
        <p:spPr>
          <a:xfrm>
            <a:off x="395288" y="1268413"/>
            <a:ext cx="8353425" cy="5473700"/>
          </a:xfrm>
        </p:spPr>
        <p:txBody>
          <a:bodyPr rtlCol="0">
            <a:normAutofit fontScale="92500"/>
          </a:bodyPr>
          <a:lstStyle/>
          <a:p>
            <a:pPr>
              <a:buClr>
                <a:srgbClr val="25A79B"/>
              </a:buClr>
              <a:defRPr/>
            </a:pPr>
            <a:r>
              <a:rPr lang="fr-FR" altLang="fr-FR" sz="2400" dirty="0">
                <a:effectLst/>
              </a:rPr>
              <a:t>Ce qu’on appelle généralement « la mutuelle »</a:t>
            </a:r>
          </a:p>
          <a:p>
            <a:pPr>
              <a:buClr>
                <a:srgbClr val="25A79B"/>
              </a:buClr>
              <a:defRPr/>
            </a:pPr>
            <a:endParaRPr lang="fr-FR" altLang="fr-FR" sz="2400" dirty="0">
              <a:effectLst/>
            </a:endParaRPr>
          </a:p>
          <a:p>
            <a:pPr>
              <a:buClr>
                <a:srgbClr val="25A79B"/>
              </a:buClr>
              <a:defRPr/>
            </a:pPr>
            <a:r>
              <a:rPr lang="fr-FR" altLang="fr-FR" sz="2400" dirty="0">
                <a:effectLst/>
              </a:rPr>
              <a:t>« Complémentaire » car elle complète les prestations de l’AM obligatoire (remboursement, indemnités, etc.)</a:t>
            </a:r>
          </a:p>
          <a:p>
            <a:pPr marL="0" indent="0">
              <a:buClr>
                <a:srgbClr val="25A79B"/>
              </a:buClr>
              <a:buFont typeface="Wingdings" panose="05000000000000000000" pitchFamily="2" charset="2"/>
              <a:buNone/>
              <a:defRPr/>
            </a:pPr>
            <a:r>
              <a:rPr lang="fr-FR" altLang="fr-FR" sz="2400" dirty="0">
                <a:effectLst/>
              </a:rPr>
              <a:t> </a:t>
            </a:r>
          </a:p>
          <a:p>
            <a:pPr>
              <a:buClr>
                <a:srgbClr val="25A79B"/>
              </a:buClr>
              <a:defRPr/>
            </a:pPr>
            <a:r>
              <a:rPr lang="fr-FR" altLang="fr-FR" sz="2400" dirty="0">
                <a:effectLst/>
                <a:sym typeface="Wingdings" panose="05000000000000000000" pitchFamily="2" charset="2"/>
              </a:rPr>
              <a:t>Prise en charge du ticket modérateur +/- dépassements d’honoraires</a:t>
            </a:r>
          </a:p>
          <a:p>
            <a:pPr>
              <a:buClr>
                <a:srgbClr val="25A79B"/>
              </a:buClr>
              <a:defRPr/>
            </a:pPr>
            <a:endParaRPr lang="fr-FR" altLang="fr-FR" sz="2400" dirty="0">
              <a:effectLst/>
              <a:sym typeface="Wingdings" panose="05000000000000000000" pitchFamily="2" charset="2"/>
            </a:endParaRPr>
          </a:p>
          <a:p>
            <a:pPr>
              <a:buClr>
                <a:srgbClr val="25A79B"/>
              </a:buClr>
              <a:defRPr/>
            </a:pPr>
            <a:r>
              <a:rPr lang="fr-FR" altLang="fr-FR" sz="2400" dirty="0" smtClean="0">
                <a:effectLst/>
              </a:rPr>
              <a:t>Payantes </a:t>
            </a:r>
            <a:r>
              <a:rPr lang="fr-FR" altLang="fr-FR" sz="2400" dirty="0">
                <a:effectLst/>
              </a:rPr>
              <a:t>:</a:t>
            </a:r>
          </a:p>
          <a:p>
            <a:pPr lvl="1">
              <a:buClr>
                <a:srgbClr val="25A79B"/>
              </a:buClr>
              <a:defRPr/>
            </a:pPr>
            <a:r>
              <a:rPr lang="fr-FR" altLang="fr-FR" sz="2000" dirty="0">
                <a:effectLst/>
              </a:rPr>
              <a:t>Peuvent être onéreuses (mutuelles/assureurs) </a:t>
            </a:r>
          </a:p>
          <a:p>
            <a:pPr lvl="1">
              <a:buClr>
                <a:srgbClr val="25A79B"/>
              </a:buClr>
              <a:defRPr/>
            </a:pPr>
            <a:r>
              <a:rPr lang="fr-FR" altLang="fr-FR" sz="2000" dirty="0">
                <a:effectLst/>
              </a:rPr>
              <a:t>ou peu onéreuses, voire gratuites via la Complémentaire santé solidaire pour les </a:t>
            </a:r>
            <a:r>
              <a:rPr lang="fr-FR" altLang="fr-FR" sz="2000" dirty="0" err="1">
                <a:effectLst/>
              </a:rPr>
              <a:t>les</a:t>
            </a:r>
            <a:r>
              <a:rPr lang="fr-FR" altLang="fr-FR" sz="2000" dirty="0">
                <a:effectLst/>
              </a:rPr>
              <a:t> plus défavorisés et réduire les inégalités sociales d’utilisation des services de santé </a:t>
            </a:r>
          </a:p>
          <a:p>
            <a:pPr marL="0" indent="0" algn="ctr">
              <a:lnSpc>
                <a:spcPct val="120000"/>
              </a:lnSpc>
              <a:buClr>
                <a:srgbClr val="25A79B"/>
              </a:buClr>
              <a:buFont typeface="Wingdings" panose="05000000000000000000" pitchFamily="2" charset="2"/>
              <a:buNone/>
              <a:defRPr/>
            </a:pPr>
            <a:r>
              <a:rPr lang="fr-FR" altLang="fr-FR" sz="2400" dirty="0">
                <a:effectLst/>
                <a:sym typeface="Wingdings" panose="05000000000000000000" pitchFamily="2" charset="2"/>
              </a:rPr>
              <a:t> Depuis </a:t>
            </a:r>
            <a:r>
              <a:rPr lang="fr-FR" altLang="fr-FR" sz="2400" dirty="0">
                <a:effectLst/>
              </a:rPr>
              <a:t>1</a:t>
            </a:r>
            <a:r>
              <a:rPr lang="fr-FR" altLang="fr-FR" sz="2400" baseline="30000" dirty="0">
                <a:effectLst/>
              </a:rPr>
              <a:t>er</a:t>
            </a:r>
            <a:r>
              <a:rPr lang="fr-FR" altLang="fr-FR" sz="2400" dirty="0">
                <a:effectLst/>
              </a:rPr>
              <a:t>/11/2019 : </a:t>
            </a:r>
            <a:r>
              <a:rPr lang="fr-FR" altLang="fr-FR" sz="2400" dirty="0">
                <a:solidFill>
                  <a:srgbClr val="FF0000"/>
                </a:solidFill>
                <a:effectLst/>
              </a:rPr>
              <a:t>« </a:t>
            </a:r>
            <a:r>
              <a:rPr lang="fr-FR" altLang="fr-FR" sz="2400" b="1" dirty="0">
                <a:solidFill>
                  <a:srgbClr val="FF0000"/>
                </a:solidFill>
                <a:effectLst/>
              </a:rPr>
              <a:t>Complémentaire Santé </a:t>
            </a:r>
            <a:r>
              <a:rPr lang="fr-FR" altLang="fr-FR" sz="2400" b="1" dirty="0">
                <a:solidFill>
                  <a:srgbClr val="FF0000"/>
                </a:solidFill>
              </a:rPr>
              <a:t>S</a:t>
            </a:r>
            <a:r>
              <a:rPr lang="fr-FR" altLang="fr-FR" sz="2400" b="1" dirty="0">
                <a:solidFill>
                  <a:srgbClr val="FF0000"/>
                </a:solidFill>
                <a:effectLst/>
              </a:rPr>
              <a:t>olidaire » remplace la CMU-c et l’ACS </a:t>
            </a:r>
          </a:p>
        </p:txBody>
      </p:sp>
      <p:cxnSp>
        <p:nvCxnSpPr>
          <p:cNvPr id="8" name="Connecteur droit 7"/>
          <p:cNvCxnSpPr/>
          <p:nvPr/>
        </p:nvCxnSpPr>
        <p:spPr>
          <a:xfrm>
            <a:off x="395536" y="85010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393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914400"/>
            <a:ext cx="75596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ZoneTexte 2"/>
          <p:cNvSpPr txBox="1">
            <a:spLocks noChangeArrowheads="1"/>
          </p:cNvSpPr>
          <p:nvPr/>
        </p:nvSpPr>
        <p:spPr bwMode="auto">
          <a:xfrm>
            <a:off x="371475" y="84138"/>
            <a:ext cx="8280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400" b="1" dirty="0"/>
              <a:t>Remboursement d’une consultation de MG</a:t>
            </a:r>
          </a:p>
          <a:p>
            <a:pPr>
              <a:spcBef>
                <a:spcPct val="0"/>
              </a:spcBef>
              <a:buClrTx/>
              <a:buSzTx/>
              <a:buFontTx/>
              <a:buNone/>
            </a:pPr>
            <a:r>
              <a:rPr lang="fr-FR" altLang="fr-FR" sz="2400" b="1" dirty="0"/>
              <a:t>(TBRSS à 30€, et taux de remboursement : 70% sur ces 30€) </a:t>
            </a:r>
          </a:p>
        </p:txBody>
      </p:sp>
      <p:sp>
        <p:nvSpPr>
          <p:cNvPr id="4" name="ZoneTexte 3"/>
          <p:cNvSpPr txBox="1">
            <a:spLocks noChangeArrowheads="1"/>
          </p:cNvSpPr>
          <p:nvPr/>
        </p:nvSpPr>
        <p:spPr bwMode="auto">
          <a:xfrm>
            <a:off x="392113" y="4195763"/>
            <a:ext cx="1079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dirty="0">
                <a:solidFill>
                  <a:srgbClr val="FF0000"/>
                </a:solidFill>
              </a:rPr>
              <a:t>30 €</a:t>
            </a:r>
          </a:p>
        </p:txBody>
      </p:sp>
      <p:sp>
        <p:nvSpPr>
          <p:cNvPr id="5" name="ZoneTexte 4"/>
          <p:cNvSpPr txBox="1">
            <a:spLocks noChangeArrowheads="1"/>
          </p:cNvSpPr>
          <p:nvPr/>
        </p:nvSpPr>
        <p:spPr bwMode="auto">
          <a:xfrm>
            <a:off x="7542213" y="3719513"/>
            <a:ext cx="1260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dirty="0">
                <a:solidFill>
                  <a:srgbClr val="FF0000"/>
                </a:solidFill>
              </a:rPr>
              <a:t>19€</a:t>
            </a:r>
          </a:p>
        </p:txBody>
      </p:sp>
      <p:sp>
        <p:nvSpPr>
          <p:cNvPr id="6" name="ZoneTexte 5"/>
          <p:cNvSpPr txBox="1">
            <a:spLocks noChangeArrowheads="1"/>
          </p:cNvSpPr>
          <p:nvPr/>
        </p:nvSpPr>
        <p:spPr bwMode="auto">
          <a:xfrm>
            <a:off x="7573963" y="2444750"/>
            <a:ext cx="15700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dirty="0">
                <a:solidFill>
                  <a:srgbClr val="FF0000"/>
                </a:solidFill>
              </a:rPr>
              <a:t>11 € :</a:t>
            </a:r>
          </a:p>
          <a:p>
            <a:pPr>
              <a:spcBef>
                <a:spcPct val="0"/>
              </a:spcBef>
              <a:buClrTx/>
              <a:buSzTx/>
              <a:buFontTx/>
              <a:buNone/>
            </a:pPr>
            <a:r>
              <a:rPr lang="fr-FR" altLang="fr-FR" sz="1600" dirty="0">
                <a:solidFill>
                  <a:srgbClr val="FF0000"/>
                </a:solidFill>
              </a:rPr>
              <a:t>9€ TM + 2€ PF</a:t>
            </a:r>
            <a:endParaRPr lang="fr-FR" altLang="fr-FR" sz="1050" dirty="0">
              <a:solidFill>
                <a:srgbClr val="FF0000"/>
              </a:solidFill>
            </a:endParaRPr>
          </a:p>
        </p:txBody>
      </p:sp>
      <p:sp>
        <p:nvSpPr>
          <p:cNvPr id="8" name="ZoneTexte 7"/>
          <p:cNvSpPr txBox="1"/>
          <p:nvPr/>
        </p:nvSpPr>
        <p:spPr>
          <a:xfrm>
            <a:off x="1547813" y="5805488"/>
            <a:ext cx="287337" cy="431800"/>
          </a:xfrm>
          <a:prstGeom prst="rect">
            <a:avLst/>
          </a:prstGeom>
        </p:spPr>
        <p:txBody>
          <a:bodyPr>
            <a:normAutofit lnSpcReduction="10000"/>
          </a:bodyPr>
          <a:lstStyle/>
          <a:p>
            <a:pPr algn="ctr">
              <a:defRPr/>
            </a:pPr>
            <a:endParaRPr lang="fr-FR" sz="2400" dirty="0"/>
          </a:p>
        </p:txBody>
      </p:sp>
      <p:sp>
        <p:nvSpPr>
          <p:cNvPr id="9" name="Rectangle 8"/>
          <p:cNvSpPr/>
          <p:nvPr/>
        </p:nvSpPr>
        <p:spPr>
          <a:xfrm>
            <a:off x="1043608" y="5332628"/>
            <a:ext cx="7979576" cy="804964"/>
          </a:xfrm>
          <a:prstGeom prst="rect">
            <a:avLst/>
          </a:prstGeom>
        </p:spPr>
        <p:txBody>
          <a:bodyPr wrap="square">
            <a:spAutoFit/>
          </a:bodyPr>
          <a:lstStyle/>
          <a:p>
            <a:pPr algn="just">
              <a:lnSpc>
                <a:spcPct val="124000"/>
              </a:lnSpc>
              <a:spcBef>
                <a:spcPts val="200"/>
              </a:spcBef>
              <a:buClr>
                <a:srgbClr val="604878"/>
              </a:buClr>
            </a:pPr>
            <a:r>
              <a:rPr lang="fr-FR" i="1" dirty="0">
                <a:latin typeface="Calibri" pitchFamily="34" charset="0"/>
              </a:rPr>
              <a:t>Participation forfaitaire du patient = 50€ max par an</a:t>
            </a:r>
          </a:p>
          <a:p>
            <a:pPr algn="just">
              <a:lnSpc>
                <a:spcPct val="124000"/>
              </a:lnSpc>
              <a:spcBef>
                <a:spcPts val="200"/>
              </a:spcBef>
              <a:buClr>
                <a:srgbClr val="604878"/>
              </a:buClr>
            </a:pPr>
            <a:r>
              <a:rPr lang="fr-FR" altLang="fr-FR" i="1" dirty="0" smtClean="0">
                <a:latin typeface="Calibri" pitchFamily="34" charset="0"/>
              </a:rPr>
              <a:t>Certaines exceptions : Exonération </a:t>
            </a:r>
            <a:r>
              <a:rPr lang="fr-FR" altLang="fr-FR" i="1" dirty="0">
                <a:latin typeface="Calibri" pitchFamily="34" charset="0"/>
              </a:rPr>
              <a:t>du TM= prise en charge à 100</a:t>
            </a:r>
            <a:r>
              <a:rPr lang="fr-FR" altLang="fr-FR" i="1" dirty="0" smtClean="0">
                <a:latin typeface="Calibri" pitchFamily="34" charset="0"/>
              </a:rPr>
              <a:t>%</a:t>
            </a:r>
            <a:endParaRPr lang="fr-FR" altLang="fr-FR" i="1" dirty="0">
              <a:latin typeface="Calibri" pitchFamily="34" charset="0"/>
            </a:endParaRPr>
          </a:p>
        </p:txBody>
      </p:sp>
    </p:spTree>
    <p:extLst>
      <p:ext uri="{BB962C8B-B14F-4D97-AF65-F5344CB8AC3E}">
        <p14:creationId xmlns:p14="http://schemas.microsoft.com/office/powerpoint/2010/main" val="3914328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78797" y="919318"/>
            <a:ext cx="7560839" cy="4536503"/>
          </a:xfrm>
          <a:prstGeom prst="rect">
            <a:avLst/>
          </a:prstGeom>
        </p:spPr>
      </p:pic>
      <p:sp>
        <p:nvSpPr>
          <p:cNvPr id="3" name="ZoneTexte 2"/>
          <p:cNvSpPr txBox="1"/>
          <p:nvPr/>
        </p:nvSpPr>
        <p:spPr>
          <a:xfrm>
            <a:off x="395536" y="188640"/>
            <a:ext cx="82809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a:spcBef>
                <a:spcPct val="0"/>
              </a:spcBef>
              <a:buClrTx/>
              <a:buSzTx/>
              <a:buFontTx/>
              <a:buNone/>
              <a:defRPr sz="2400" b="1">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atin typeface="Garamond" panose="02020404030301010803" pitchFamily="18" charset="0"/>
              </a:defRPr>
            </a:lvl9pPr>
          </a:lstStyle>
          <a:p>
            <a:r>
              <a:rPr lang="fr-FR" dirty="0"/>
              <a:t>Exemple 2 : Remboursement d’une boite de médicament à 10€</a:t>
            </a:r>
          </a:p>
          <a:p>
            <a:r>
              <a:rPr lang="fr-FR" dirty="0"/>
              <a:t>(TBRSS à 10€ et taux de remboursement 65% sur ces 10€) </a:t>
            </a:r>
          </a:p>
        </p:txBody>
      </p:sp>
      <p:sp>
        <p:nvSpPr>
          <p:cNvPr id="4" name="ZoneTexte 3"/>
          <p:cNvSpPr txBox="1"/>
          <p:nvPr/>
        </p:nvSpPr>
        <p:spPr>
          <a:xfrm>
            <a:off x="386341" y="4315352"/>
            <a:ext cx="1080120" cy="523220"/>
          </a:xfrm>
          <a:prstGeom prst="rect">
            <a:avLst/>
          </a:prstGeom>
          <a:noFill/>
        </p:spPr>
        <p:txBody>
          <a:bodyPr wrap="square" rtlCol="0">
            <a:spAutoFit/>
          </a:bodyPr>
          <a:lstStyle/>
          <a:p>
            <a:r>
              <a:rPr lang="fr-FR" sz="2800" dirty="0">
                <a:solidFill>
                  <a:srgbClr val="FF0000"/>
                </a:solidFill>
              </a:rPr>
              <a:t>10€</a:t>
            </a:r>
          </a:p>
        </p:txBody>
      </p:sp>
      <p:sp>
        <p:nvSpPr>
          <p:cNvPr id="5" name="ZoneTexte 4"/>
          <p:cNvSpPr txBox="1"/>
          <p:nvPr/>
        </p:nvSpPr>
        <p:spPr>
          <a:xfrm>
            <a:off x="7513622" y="3754700"/>
            <a:ext cx="1260141" cy="584775"/>
          </a:xfrm>
          <a:prstGeom prst="rect">
            <a:avLst/>
          </a:prstGeom>
          <a:noFill/>
        </p:spPr>
        <p:txBody>
          <a:bodyPr wrap="square" rtlCol="0">
            <a:spAutoFit/>
          </a:bodyPr>
          <a:lstStyle/>
          <a:p>
            <a:r>
              <a:rPr lang="fr-FR" sz="3200" dirty="0">
                <a:solidFill>
                  <a:srgbClr val="FF0000"/>
                </a:solidFill>
              </a:rPr>
              <a:t>6,00€</a:t>
            </a:r>
          </a:p>
        </p:txBody>
      </p:sp>
      <p:sp>
        <p:nvSpPr>
          <p:cNvPr id="6" name="ZoneTexte 5"/>
          <p:cNvSpPr txBox="1"/>
          <p:nvPr/>
        </p:nvSpPr>
        <p:spPr>
          <a:xfrm>
            <a:off x="7526439" y="2500043"/>
            <a:ext cx="1588854" cy="830997"/>
          </a:xfrm>
          <a:prstGeom prst="rect">
            <a:avLst/>
          </a:prstGeom>
          <a:noFill/>
        </p:spPr>
        <p:txBody>
          <a:bodyPr wrap="square" rtlCol="0">
            <a:spAutoFit/>
          </a:bodyPr>
          <a:lstStyle/>
          <a:p>
            <a:r>
              <a:rPr lang="fr-FR" sz="3200" dirty="0">
                <a:solidFill>
                  <a:srgbClr val="FF0000"/>
                </a:solidFill>
              </a:rPr>
              <a:t>4€ </a:t>
            </a:r>
            <a:r>
              <a:rPr lang="fr-FR" sz="1600" dirty="0">
                <a:solidFill>
                  <a:srgbClr val="FF0000"/>
                </a:solidFill>
              </a:rPr>
              <a:t>(dont 0,50 de franchise)</a:t>
            </a:r>
          </a:p>
        </p:txBody>
      </p:sp>
      <p:sp>
        <p:nvSpPr>
          <p:cNvPr id="7" name="ZoneTexte 6"/>
          <p:cNvSpPr txBox="1"/>
          <p:nvPr/>
        </p:nvSpPr>
        <p:spPr>
          <a:xfrm>
            <a:off x="7596749" y="1450700"/>
            <a:ext cx="1518544" cy="1015663"/>
          </a:xfrm>
          <a:prstGeom prst="rect">
            <a:avLst/>
          </a:prstGeom>
          <a:noFill/>
        </p:spPr>
        <p:txBody>
          <a:bodyPr wrap="square" rtlCol="0">
            <a:spAutoFit/>
          </a:bodyPr>
          <a:lstStyle/>
          <a:p>
            <a:r>
              <a:rPr lang="fr-FR" sz="2000" dirty="0">
                <a:solidFill>
                  <a:srgbClr val="FF0000"/>
                </a:solidFill>
              </a:rPr>
              <a:t>Ex: Honoraire de garde</a:t>
            </a:r>
          </a:p>
        </p:txBody>
      </p:sp>
      <p:sp>
        <p:nvSpPr>
          <p:cNvPr id="8" name="ZoneTexte 7"/>
          <p:cNvSpPr txBox="1"/>
          <p:nvPr/>
        </p:nvSpPr>
        <p:spPr>
          <a:xfrm>
            <a:off x="1547664" y="5805263"/>
            <a:ext cx="288032" cy="432049"/>
          </a:xfrm>
          <a:prstGeom prst="rect">
            <a:avLst/>
          </a:prstGeom>
        </p:spPr>
        <p:txBody>
          <a:bodyPr vert="horz" wrap="square" lIns="91440" tIns="45720" rIns="91440" bIns="45720" rtlCol="0">
            <a:normAutofit lnSpcReduction="10000"/>
          </a:bodyPr>
          <a:lstStyle/>
          <a:p>
            <a:pPr algn="ctr"/>
            <a:endParaRPr lang="fr-FR" sz="2400" dirty="0"/>
          </a:p>
        </p:txBody>
      </p:sp>
      <p:sp>
        <p:nvSpPr>
          <p:cNvPr id="11" name="Rectangle 10"/>
          <p:cNvSpPr/>
          <p:nvPr/>
        </p:nvSpPr>
        <p:spPr>
          <a:xfrm>
            <a:off x="1043608" y="5332628"/>
            <a:ext cx="7979576" cy="780022"/>
          </a:xfrm>
          <a:prstGeom prst="rect">
            <a:avLst/>
          </a:prstGeom>
        </p:spPr>
        <p:txBody>
          <a:bodyPr wrap="square">
            <a:spAutoFit/>
          </a:bodyPr>
          <a:lstStyle/>
          <a:p>
            <a:pPr algn="just">
              <a:lnSpc>
                <a:spcPct val="124000"/>
              </a:lnSpc>
              <a:spcBef>
                <a:spcPts val="200"/>
              </a:spcBef>
              <a:buClr>
                <a:srgbClr val="604878"/>
              </a:buClr>
            </a:pPr>
            <a:r>
              <a:rPr lang="fr-FR" i="1" dirty="0">
                <a:latin typeface="Calibri" pitchFamily="34" charset="0"/>
              </a:rPr>
              <a:t>Participation forfaitaire du patient = 50€ max par an</a:t>
            </a:r>
          </a:p>
          <a:p>
            <a:pPr algn="just">
              <a:lnSpc>
                <a:spcPct val="124000"/>
              </a:lnSpc>
              <a:spcBef>
                <a:spcPts val="200"/>
              </a:spcBef>
              <a:buClr>
                <a:srgbClr val="604878"/>
              </a:buClr>
            </a:pPr>
            <a:r>
              <a:rPr lang="fr-FR" altLang="fr-FR" i="1" dirty="0">
                <a:latin typeface="Calibri" pitchFamily="34" charset="0"/>
              </a:rPr>
              <a:t>Certaines exceptions : Exonération du TM= prise en charge à 100%</a:t>
            </a:r>
          </a:p>
        </p:txBody>
      </p:sp>
    </p:spTree>
    <p:extLst>
      <p:ext uri="{BB962C8B-B14F-4D97-AF65-F5344CB8AC3E}">
        <p14:creationId xmlns:p14="http://schemas.microsoft.com/office/powerpoint/2010/main" val="373799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530" y="836613"/>
            <a:ext cx="7416378" cy="556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3"/>
          <p:cNvSpPr txBox="1">
            <a:spLocks/>
          </p:cNvSpPr>
          <p:nvPr/>
        </p:nvSpPr>
        <p:spPr>
          <a:xfrm>
            <a:off x="395288" y="115888"/>
            <a:ext cx="8424862" cy="72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r>
              <a:rPr lang="fr-FR" sz="2800" b="1" kern="0" dirty="0" smtClean="0">
                <a:solidFill>
                  <a:srgbClr val="0070C0"/>
                </a:solidFill>
                <a:effectLst/>
                <a:ea typeface="+mj-ea"/>
                <a:cs typeface="+mj-cs"/>
              </a:rPr>
              <a:t>Loi du 13 aout 2004 relative à l’Assurance Maladie</a:t>
            </a:r>
            <a:endParaRPr lang="fr-FR" sz="2800" b="1" kern="0" dirty="0">
              <a:solidFill>
                <a:srgbClr val="0070C0"/>
              </a:solidFill>
              <a:effectLst/>
              <a:ea typeface="+mj-ea"/>
              <a:cs typeface="+mj-cs"/>
            </a:endParaRPr>
          </a:p>
        </p:txBody>
      </p:sp>
      <p:sp>
        <p:nvSpPr>
          <p:cNvPr id="2" name="Ellipse 1"/>
          <p:cNvSpPr/>
          <p:nvPr/>
        </p:nvSpPr>
        <p:spPr>
          <a:xfrm>
            <a:off x="2463889" y="2996952"/>
            <a:ext cx="1430221" cy="14799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03163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6"/>
          </p:nvPr>
        </p:nvSpPr>
        <p:spPr>
          <a:xfrm>
            <a:off x="323850" y="266700"/>
            <a:ext cx="6840538" cy="720725"/>
          </a:xfrm>
        </p:spPr>
        <p:txBody>
          <a:bodyPr>
            <a:normAutofit fontScale="77500" lnSpcReduction="20000"/>
          </a:bodyPr>
          <a:lstStyle/>
          <a:p>
            <a:pPr>
              <a:defRPr/>
            </a:pPr>
            <a:r>
              <a:rPr lang="fr-FR" dirty="0" smtClean="0">
                <a:solidFill>
                  <a:schemeClr val="tx1"/>
                </a:solidFill>
              </a:rPr>
              <a:t>Déclarer un MT pour être mieux remboursé</a:t>
            </a:r>
            <a:endParaRPr lang="fr-FR" dirty="0">
              <a:solidFill>
                <a:schemeClr val="tx1"/>
              </a:solidFill>
            </a:endParaRPr>
          </a:p>
        </p:txBody>
      </p:sp>
      <p:pic>
        <p:nvPicPr>
          <p:cNvPr id="46085" name="Imag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 y="1044575"/>
            <a:ext cx="4614863"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4643438" y="1362075"/>
            <a:ext cx="4465637" cy="1922463"/>
          </a:xfrm>
          <a:prstGeom prst="rect">
            <a:avLst/>
          </a:prstGeom>
        </p:spPr>
        <p:txBody>
          <a:bodyPr>
            <a:normAutofit fontScale="85000" lnSpcReduction="20000"/>
          </a:bodyPr>
          <a:lstStyle/>
          <a:p>
            <a:pPr algn="ctr">
              <a:defRPr/>
            </a:pPr>
            <a:r>
              <a:rPr lang="fr-FR" sz="2400" dirty="0">
                <a:solidFill>
                  <a:srgbClr val="0070C0"/>
                </a:solidFill>
              </a:rPr>
              <a:t>Déclaration obligatoire pour les &gt; 16 ans</a:t>
            </a:r>
          </a:p>
          <a:p>
            <a:pPr algn="ctr">
              <a:defRPr/>
            </a:pPr>
            <a:r>
              <a:rPr lang="fr-FR" sz="2400" dirty="0">
                <a:solidFill>
                  <a:srgbClr val="0070C0"/>
                </a:solidFill>
              </a:rPr>
              <a:t>Extension aux &lt; 16 ans non imposée</a:t>
            </a:r>
          </a:p>
          <a:p>
            <a:pPr algn="ctr">
              <a:defRPr/>
            </a:pPr>
            <a:endParaRPr lang="fr-FR" sz="2400" dirty="0">
              <a:solidFill>
                <a:srgbClr val="0070C0"/>
              </a:solidFill>
            </a:endParaRPr>
          </a:p>
          <a:p>
            <a:pPr algn="ctr">
              <a:defRPr/>
            </a:pPr>
            <a:r>
              <a:rPr lang="fr-FR" sz="3300" dirty="0">
                <a:solidFill>
                  <a:srgbClr val="0070C0"/>
                </a:solidFill>
              </a:rPr>
              <a:t>Libre choix</a:t>
            </a:r>
          </a:p>
          <a:p>
            <a:pPr algn="ctr">
              <a:defRPr/>
            </a:pPr>
            <a:r>
              <a:rPr lang="fr-FR" sz="2400" i="1" dirty="0"/>
              <a:t>Spécialité</a:t>
            </a:r>
          </a:p>
          <a:p>
            <a:pPr algn="ctr">
              <a:defRPr/>
            </a:pPr>
            <a:r>
              <a:rPr lang="fr-FR" sz="2400" i="1" dirty="0"/>
              <a:t>Localisation</a:t>
            </a:r>
          </a:p>
          <a:p>
            <a:pPr algn="ctr">
              <a:defRPr/>
            </a:pPr>
            <a:r>
              <a:rPr lang="fr-FR" sz="2400" i="1" dirty="0"/>
              <a:t>Changement</a:t>
            </a:r>
          </a:p>
        </p:txBody>
      </p:sp>
      <p:sp>
        <p:nvSpPr>
          <p:cNvPr id="46087" name="Rectangle 7"/>
          <p:cNvSpPr>
            <a:spLocks noChangeArrowheads="1"/>
          </p:cNvSpPr>
          <p:nvPr/>
        </p:nvSpPr>
        <p:spPr bwMode="auto">
          <a:xfrm>
            <a:off x="657225" y="3867150"/>
            <a:ext cx="775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400" i="1"/>
              <a:t>Possibilité de voir un autre médecin si le MT est absent</a:t>
            </a:r>
          </a:p>
        </p:txBody>
      </p:sp>
      <p:sp>
        <p:nvSpPr>
          <p:cNvPr id="46088" name="Rectangle 9"/>
          <p:cNvSpPr>
            <a:spLocks noChangeArrowheads="1"/>
          </p:cNvSpPr>
          <p:nvPr/>
        </p:nvSpPr>
        <p:spPr bwMode="auto">
          <a:xfrm>
            <a:off x="385763" y="4801482"/>
            <a:ext cx="85153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lvl="1">
              <a:spcBef>
                <a:spcPct val="0"/>
              </a:spcBef>
              <a:buClr>
                <a:srgbClr val="25A79B"/>
              </a:buClr>
              <a:buSzTx/>
              <a:buFontTx/>
              <a:buNone/>
            </a:pPr>
            <a:r>
              <a:rPr lang="fr-FR" altLang="fr-FR" sz="2000" u="sng" dirty="0" smtClean="0"/>
              <a:t>Patient</a:t>
            </a:r>
            <a:r>
              <a:rPr lang="fr-FR" altLang="fr-FR" sz="2000" dirty="0"/>
              <a:t>: meilleur remboursement des soins (</a:t>
            </a:r>
            <a:r>
              <a:rPr lang="fr-FR" altLang="fr-FR" sz="2000" dirty="0">
                <a:latin typeface="Calibri" panose="020F0502020204030204" pitchFamily="34" charset="0"/>
              </a:rPr>
              <a:t>70</a:t>
            </a:r>
            <a:r>
              <a:rPr lang="fr-FR" altLang="fr-FR" sz="2000" dirty="0">
                <a:latin typeface="Calibri" panose="020F0502020204030204" pitchFamily="34" charset="0"/>
                <a:sym typeface="Wingdings" panose="05000000000000000000" pitchFamily="2" charset="2"/>
              </a:rPr>
              <a:t>30% sans MT sur une </a:t>
            </a:r>
            <a:r>
              <a:rPr lang="fr-FR" altLang="fr-FR" sz="2000" dirty="0" err="1">
                <a:latin typeface="Calibri" panose="020F0502020204030204" pitchFamily="34" charset="0"/>
                <a:sym typeface="Wingdings" panose="05000000000000000000" pitchFamily="2" charset="2"/>
              </a:rPr>
              <a:t>Cslt</a:t>
            </a:r>
            <a:r>
              <a:rPr lang="fr-FR" altLang="fr-FR" sz="2000" dirty="0" smtClean="0">
                <a:latin typeface="Calibri" panose="020F0502020204030204" pitchFamily="34" charset="0"/>
                <a:sym typeface="Wingdings" panose="05000000000000000000" pitchFamily="2" charset="2"/>
              </a:rPr>
              <a:t>)</a:t>
            </a:r>
          </a:p>
          <a:p>
            <a:pPr lvl="1">
              <a:spcBef>
                <a:spcPct val="0"/>
              </a:spcBef>
              <a:buClr>
                <a:srgbClr val="25A79B"/>
              </a:buClr>
              <a:buSzTx/>
              <a:buFontTx/>
              <a:buNone/>
            </a:pPr>
            <a:endParaRPr lang="fr-FR" altLang="fr-FR" sz="2000" dirty="0">
              <a:latin typeface="Calibri" panose="020F0502020204030204" pitchFamily="34" charset="0"/>
              <a:sym typeface="Wingdings" panose="05000000000000000000" pitchFamily="2" charset="2"/>
            </a:endParaRPr>
          </a:p>
          <a:p>
            <a:pPr lvl="1">
              <a:spcBef>
                <a:spcPct val="0"/>
              </a:spcBef>
              <a:buClr>
                <a:srgbClr val="25A79B"/>
              </a:buClr>
              <a:buSzTx/>
              <a:buNone/>
            </a:pPr>
            <a:r>
              <a:rPr lang="fr-FR" sz="2000" u="sng" dirty="0"/>
              <a:t>Médecin</a:t>
            </a:r>
            <a:r>
              <a:rPr lang="fr-FR" sz="2000" dirty="0"/>
              <a:t>: forfait coordination (5€ / patient/an, </a:t>
            </a:r>
            <a:r>
              <a:rPr lang="fr-FR" sz="2000" dirty="0" smtClean="0"/>
              <a:t>70</a:t>
            </a:r>
            <a:r>
              <a:rPr lang="fr-FR" sz="2000" dirty="0"/>
              <a:t>€ si ALD et &gt; 80 ans)</a:t>
            </a:r>
          </a:p>
          <a:p>
            <a:pPr lvl="1">
              <a:spcBef>
                <a:spcPct val="0"/>
              </a:spcBef>
              <a:buClr>
                <a:srgbClr val="25A79B"/>
              </a:buClr>
              <a:buSzTx/>
              <a:buFontTx/>
              <a:buNone/>
            </a:pPr>
            <a:endParaRPr lang="fr-FR" altLang="fr-FR" sz="2000" dirty="0"/>
          </a:p>
          <a:p>
            <a:pPr lvl="1">
              <a:spcBef>
                <a:spcPct val="0"/>
              </a:spcBef>
              <a:buClr>
                <a:srgbClr val="25A79B"/>
              </a:buClr>
              <a:buSzTx/>
              <a:buFontTx/>
              <a:buNone/>
            </a:pPr>
            <a:endParaRPr lang="fr-FR" altLang="fr-FR" sz="2000" u="sng" dirty="0"/>
          </a:p>
        </p:txBody>
      </p:sp>
      <p:sp>
        <p:nvSpPr>
          <p:cNvPr id="3" name="Espace réservé du contenu 2"/>
          <p:cNvSpPr>
            <a:spLocks noGrp="1"/>
          </p:cNvSpPr>
          <p:nvPr>
            <p:ph sz="quarter" idx="13"/>
          </p:nvPr>
        </p:nvSpPr>
        <p:spPr/>
        <p:txBody>
          <a:bodyPr/>
          <a:lstStyle/>
          <a:p>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107950" y="115888"/>
            <a:ext cx="9144000" cy="792162"/>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fr-FR" sz="2800" dirty="0" smtClean="0">
                <a:effectLst>
                  <a:outerShdw blurRad="38100" dist="38100" dir="2700000" algn="tl">
                    <a:srgbClr val="000000"/>
                  </a:outerShdw>
                </a:effectLst>
                <a:ea typeface="+mn-ea"/>
                <a:cs typeface="+mn-cs"/>
              </a:rPr>
              <a:t>Une meilleure </a:t>
            </a:r>
            <a:r>
              <a:rPr lang="fr-FR" sz="2800" dirty="0">
                <a:effectLst>
                  <a:outerShdw blurRad="38100" dist="38100" dir="2700000" algn="tl">
                    <a:srgbClr val="000000"/>
                  </a:outerShdw>
                </a:effectLst>
                <a:ea typeface="+mn-ea"/>
                <a:cs typeface="+mn-cs"/>
              </a:rPr>
              <a:t>rémunération aussi pour les MT</a:t>
            </a:r>
          </a:p>
        </p:txBody>
      </p:sp>
      <p:pic>
        <p:nvPicPr>
          <p:cNvPr id="6" name="Image 5"/>
          <p:cNvPicPr>
            <a:picLocks noChangeAspect="1"/>
          </p:cNvPicPr>
          <p:nvPr/>
        </p:nvPicPr>
        <p:blipFill>
          <a:blip r:embed="rId3"/>
          <a:stretch>
            <a:fillRect/>
          </a:stretch>
        </p:blipFill>
        <p:spPr>
          <a:xfrm>
            <a:off x="251520" y="1196752"/>
            <a:ext cx="8506519" cy="5265703"/>
          </a:xfrm>
          <a:prstGeom prst="rect">
            <a:avLst/>
          </a:prstGeom>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107950" y="115888"/>
            <a:ext cx="9144000" cy="792162"/>
          </a:xfrm>
        </p:spPr>
        <p:txBody>
          <a:bodyPr>
            <a:normAutofit/>
          </a:bodyPr>
          <a:lstStyle/>
          <a:p>
            <a:pPr algn="l">
              <a:defRPr/>
            </a:pPr>
            <a:r>
              <a:rPr lang="fr-FR" sz="3200" dirty="0"/>
              <a:t>« Cas particuliers » </a:t>
            </a:r>
            <a:r>
              <a:rPr lang="fr-FR" sz="3200" dirty="0" smtClean="0"/>
              <a:t>- Exonération du TM</a:t>
            </a:r>
            <a:endParaRPr lang="fr-FR" sz="3200" dirty="0">
              <a:solidFill>
                <a:srgbClr val="0070C0"/>
              </a:solidFill>
            </a:endParaRPr>
          </a:p>
        </p:txBody>
      </p:sp>
      <p:cxnSp>
        <p:nvCxnSpPr>
          <p:cNvPr id="9" name="Connecteur droit 8"/>
          <p:cNvCxnSpPr/>
          <p:nvPr/>
        </p:nvCxnSpPr>
        <p:spPr>
          <a:xfrm>
            <a:off x="395536" y="798513"/>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8132" name="Espace réservé du contenu 2"/>
          <p:cNvSpPr txBox="1">
            <a:spLocks/>
          </p:cNvSpPr>
          <p:nvPr/>
        </p:nvSpPr>
        <p:spPr bwMode="auto">
          <a:xfrm>
            <a:off x="421094" y="908050"/>
            <a:ext cx="8280400" cy="57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just" eaLnBrk="1" hangingPunct="1">
              <a:lnSpc>
                <a:spcPct val="134000"/>
              </a:lnSpc>
              <a:buClrTx/>
              <a:buSzTx/>
              <a:buFont typeface="Arial" panose="020B0604020202020204" pitchFamily="34" charset="0"/>
              <a:buNone/>
            </a:pPr>
            <a:r>
              <a:rPr lang="fr-FR" altLang="fr-FR" sz="2200" b="1" dirty="0">
                <a:solidFill>
                  <a:srgbClr val="0070C0"/>
                </a:solidFill>
                <a:latin typeface="+mn-lt"/>
              </a:rPr>
              <a:t>Maladies longues et coûteuses: </a:t>
            </a:r>
            <a:r>
              <a:rPr lang="fr-FR" altLang="fr-FR" sz="2200" b="1" dirty="0" smtClean="0">
                <a:solidFill>
                  <a:srgbClr val="0070C0"/>
                </a:solidFill>
                <a:latin typeface="+mn-lt"/>
              </a:rPr>
              <a:t>«</a:t>
            </a:r>
            <a:r>
              <a:rPr lang="fr-FR" altLang="fr-FR" sz="2200" b="1" dirty="0">
                <a:solidFill>
                  <a:srgbClr val="0070C0"/>
                </a:solidFill>
                <a:latin typeface="+mn-lt"/>
              </a:rPr>
              <a:t> Affections Longue Durée »</a:t>
            </a:r>
          </a:p>
          <a:p>
            <a:pPr lvl="1" algn="just" eaLnBrk="1" hangingPunct="1">
              <a:lnSpc>
                <a:spcPct val="134000"/>
              </a:lnSpc>
              <a:buClr>
                <a:srgbClr val="604878"/>
              </a:buClr>
              <a:buSzTx/>
              <a:buFont typeface="Arial" panose="020B0604020202020204" pitchFamily="34" charset="0"/>
              <a:buChar char="•"/>
            </a:pPr>
            <a:r>
              <a:rPr lang="fr-FR" altLang="fr-FR" sz="1800" dirty="0" smtClean="0">
                <a:latin typeface="+mn-lt"/>
              </a:rPr>
              <a:t>Liste </a:t>
            </a:r>
            <a:r>
              <a:rPr lang="fr-FR" altLang="fr-FR" sz="1800" dirty="0">
                <a:latin typeface="+mn-lt"/>
              </a:rPr>
              <a:t>de 30 ALD établie par la </a:t>
            </a:r>
            <a:r>
              <a:rPr lang="fr-FR" altLang="fr-FR" sz="1800" dirty="0" smtClean="0">
                <a:latin typeface="+mn-lt"/>
              </a:rPr>
              <a:t>HAS (Alzheimer, Parkinson, IC, SEP, Muco …)</a:t>
            </a:r>
          </a:p>
          <a:p>
            <a:pPr lvl="2" algn="just" eaLnBrk="1" hangingPunct="1">
              <a:lnSpc>
                <a:spcPct val="134000"/>
              </a:lnSpc>
              <a:buClr>
                <a:srgbClr val="604878"/>
              </a:buClr>
              <a:buSzTx/>
              <a:buFont typeface="Arial" panose="020B0604020202020204" pitchFamily="34" charset="0"/>
              <a:buChar char="•"/>
            </a:pPr>
            <a:r>
              <a:rPr lang="fr-FR" altLang="fr-FR" sz="1400" dirty="0" smtClean="0">
                <a:latin typeface="+mn-lt"/>
              </a:rPr>
              <a:t>+ Protocole ALD hors liste (31</a:t>
            </a:r>
            <a:r>
              <a:rPr lang="fr-FR" altLang="fr-FR" sz="1400" baseline="30000" dirty="0" smtClean="0">
                <a:latin typeface="+mn-lt"/>
              </a:rPr>
              <a:t>ème</a:t>
            </a:r>
            <a:r>
              <a:rPr lang="fr-FR" altLang="fr-FR" sz="1400" dirty="0" smtClean="0">
                <a:latin typeface="+mn-lt"/>
              </a:rPr>
              <a:t> maladie) </a:t>
            </a:r>
            <a:r>
              <a:rPr lang="fr-FR" altLang="fr-FR" sz="1400" dirty="0">
                <a:latin typeface="+mn-lt"/>
              </a:rPr>
              <a:t>si maladie grave, évolutive ou </a:t>
            </a:r>
            <a:r>
              <a:rPr lang="fr-FR" altLang="fr-FR" sz="1400" dirty="0" smtClean="0">
                <a:latin typeface="+mn-lt"/>
              </a:rPr>
              <a:t>invalidante avec </a:t>
            </a:r>
            <a:r>
              <a:rPr lang="fr-FR" altLang="fr-FR" sz="1400" dirty="0" err="1" smtClean="0">
                <a:latin typeface="+mn-lt"/>
              </a:rPr>
              <a:t>trt</a:t>
            </a:r>
            <a:r>
              <a:rPr lang="fr-FR" altLang="fr-FR" sz="1400" dirty="0" smtClean="0">
                <a:latin typeface="+mn-lt"/>
              </a:rPr>
              <a:t> prolongé d’une durée &gt;6 mois et couteuse</a:t>
            </a:r>
          </a:p>
          <a:p>
            <a:pPr lvl="2" algn="just" eaLnBrk="1" hangingPunct="1">
              <a:lnSpc>
                <a:spcPct val="134000"/>
              </a:lnSpc>
              <a:buClr>
                <a:srgbClr val="604878"/>
              </a:buClr>
              <a:buSzTx/>
              <a:buFont typeface="Arial" panose="020B0604020202020204" pitchFamily="34" charset="0"/>
              <a:buChar char="•"/>
            </a:pPr>
            <a:r>
              <a:rPr lang="fr-FR" altLang="fr-FR" sz="1400" dirty="0" smtClean="0">
                <a:latin typeface="+mn-lt"/>
              </a:rPr>
              <a:t>+ Protocole </a:t>
            </a:r>
            <a:r>
              <a:rPr lang="fr-FR" altLang="fr-FR" sz="1400" dirty="0" err="1" smtClean="0">
                <a:latin typeface="+mn-lt"/>
              </a:rPr>
              <a:t>polypathologie</a:t>
            </a:r>
            <a:r>
              <a:rPr lang="fr-FR" altLang="fr-FR" sz="1400" dirty="0" smtClean="0">
                <a:latin typeface="+mn-lt"/>
              </a:rPr>
              <a:t> invalidante (ALD 32) : </a:t>
            </a:r>
            <a:r>
              <a:rPr lang="fr-FR" altLang="fr-FR" sz="1400" dirty="0" err="1" smtClean="0">
                <a:latin typeface="+mn-lt"/>
              </a:rPr>
              <a:t>polypathologie</a:t>
            </a:r>
            <a:r>
              <a:rPr lang="fr-FR" altLang="fr-FR" sz="1400" dirty="0" smtClean="0">
                <a:latin typeface="+mn-lt"/>
              </a:rPr>
              <a:t> </a:t>
            </a:r>
            <a:r>
              <a:rPr lang="fr-FR" altLang="fr-FR" sz="1400" dirty="0">
                <a:latin typeface="+mn-lt"/>
              </a:rPr>
              <a:t>invalidante avec soins </a:t>
            </a:r>
            <a:r>
              <a:rPr lang="fr-FR" altLang="fr-FR" sz="1400" dirty="0" smtClean="0">
                <a:latin typeface="+mn-lt"/>
              </a:rPr>
              <a:t>&gt; 6 </a:t>
            </a:r>
            <a:r>
              <a:rPr lang="fr-FR" altLang="fr-FR" sz="1400" dirty="0">
                <a:latin typeface="+mn-lt"/>
              </a:rPr>
              <a:t>mois</a:t>
            </a:r>
          </a:p>
          <a:p>
            <a:pPr lvl="1" algn="just" eaLnBrk="1" hangingPunct="1">
              <a:lnSpc>
                <a:spcPct val="134000"/>
              </a:lnSpc>
              <a:buClr>
                <a:srgbClr val="604878"/>
              </a:buClr>
              <a:buSzTx/>
              <a:buFont typeface="Arial" panose="020B0604020202020204" pitchFamily="34" charset="0"/>
              <a:buChar char="•"/>
            </a:pPr>
            <a:r>
              <a:rPr lang="fr-FR" altLang="fr-FR" sz="1800" dirty="0">
                <a:latin typeface="+mn-lt"/>
              </a:rPr>
              <a:t>Rôle du médecin traitant: </a:t>
            </a:r>
            <a:r>
              <a:rPr lang="fr-FR" altLang="fr-FR" sz="1800" b="1" dirty="0">
                <a:latin typeface="+mn-lt"/>
              </a:rPr>
              <a:t>élaboration protocole de soins et coordination</a:t>
            </a:r>
            <a:r>
              <a:rPr lang="fr-FR" altLang="fr-FR" sz="1800" dirty="0">
                <a:latin typeface="+mn-lt"/>
              </a:rPr>
              <a:t> </a:t>
            </a:r>
          </a:p>
          <a:p>
            <a:pPr lvl="1" algn="just" eaLnBrk="1" hangingPunct="1">
              <a:lnSpc>
                <a:spcPct val="134000"/>
              </a:lnSpc>
              <a:buClr>
                <a:srgbClr val="604878"/>
              </a:buClr>
              <a:buSzTx/>
              <a:buFont typeface="Arial" panose="020B0604020202020204" pitchFamily="34" charset="0"/>
              <a:buChar char="•"/>
            </a:pPr>
            <a:r>
              <a:rPr lang="fr-FR" altLang="fr-FR" sz="1800" dirty="0">
                <a:latin typeface="+mn-lt"/>
              </a:rPr>
              <a:t>Exonération du TM (si ALD </a:t>
            </a:r>
            <a:r>
              <a:rPr lang="fr-FR" altLang="fr-FR" sz="1800" dirty="0" err="1">
                <a:latin typeface="+mn-lt"/>
              </a:rPr>
              <a:t>exonérante</a:t>
            </a:r>
            <a:r>
              <a:rPr lang="fr-FR" altLang="fr-FR" sz="1800" dirty="0">
                <a:latin typeface="+mn-lt"/>
              </a:rPr>
              <a:t>) pour les soins directement en lien avec </a:t>
            </a:r>
            <a:r>
              <a:rPr lang="fr-FR" altLang="fr-FR" sz="1800" dirty="0">
                <a:solidFill>
                  <a:srgbClr val="0070C0"/>
                </a:solidFill>
                <a:latin typeface="+mn-lt"/>
              </a:rPr>
              <a:t>l’ALD </a:t>
            </a:r>
            <a:endParaRPr lang="fr-FR" altLang="fr-FR" sz="1200" b="1" dirty="0">
              <a:solidFill>
                <a:srgbClr val="0070C0"/>
              </a:solidFill>
              <a:latin typeface="+mn-lt"/>
            </a:endParaRPr>
          </a:p>
          <a:p>
            <a:pPr algn="just" eaLnBrk="1" hangingPunct="1">
              <a:lnSpc>
                <a:spcPct val="134000"/>
              </a:lnSpc>
              <a:buClr>
                <a:srgbClr val="604878"/>
              </a:buClr>
              <a:buSzTx/>
              <a:buFont typeface="Arial" panose="020B0604020202020204" pitchFamily="34" charset="0"/>
              <a:buNone/>
            </a:pPr>
            <a:endParaRPr lang="fr-FR" altLang="fr-FR" sz="1800" b="1" dirty="0" smtClean="0">
              <a:solidFill>
                <a:srgbClr val="0070C0"/>
              </a:solidFill>
              <a:latin typeface="+mn-lt"/>
            </a:endParaRPr>
          </a:p>
          <a:p>
            <a:pPr algn="just" eaLnBrk="1" hangingPunct="1">
              <a:lnSpc>
                <a:spcPct val="134000"/>
              </a:lnSpc>
              <a:buClr>
                <a:srgbClr val="604878"/>
              </a:buClr>
              <a:buSzTx/>
              <a:buFont typeface="Arial" panose="020B0604020202020204" pitchFamily="34" charset="0"/>
              <a:buNone/>
            </a:pPr>
            <a:r>
              <a:rPr lang="fr-FR" altLang="fr-FR" sz="2200" b="1" dirty="0" smtClean="0">
                <a:solidFill>
                  <a:srgbClr val="0070C0"/>
                </a:solidFill>
                <a:latin typeface="+mn-lt"/>
              </a:rPr>
              <a:t>Maternité</a:t>
            </a:r>
            <a:r>
              <a:rPr lang="fr-FR" altLang="fr-FR" sz="1800" dirty="0" smtClean="0">
                <a:solidFill>
                  <a:srgbClr val="0070C0"/>
                </a:solidFill>
                <a:latin typeface="+mn-lt"/>
              </a:rPr>
              <a:t> </a:t>
            </a:r>
            <a:r>
              <a:rPr lang="fr-FR" altLang="fr-FR" sz="1800" dirty="0">
                <a:latin typeface="+mn-lt"/>
              </a:rPr>
              <a:t>: </a:t>
            </a:r>
            <a:r>
              <a:rPr lang="fr-FR" altLang="fr-FR" sz="1600" dirty="0">
                <a:latin typeface="+mn-lt"/>
              </a:rPr>
              <a:t>remboursement habituel jusqu’au 6ème mois puis </a:t>
            </a:r>
            <a:r>
              <a:rPr lang="fr-FR" altLang="fr-FR" sz="1600" dirty="0" smtClean="0">
                <a:latin typeface="+mn-lt"/>
              </a:rPr>
              <a:t>PEC </a:t>
            </a:r>
            <a:r>
              <a:rPr lang="fr-FR" altLang="fr-FR" sz="1600" dirty="0">
                <a:latin typeface="+mn-lt"/>
              </a:rPr>
              <a:t>100%, examens prénataux remboursés à 100% dès le début de la grossesse</a:t>
            </a:r>
            <a:r>
              <a:rPr lang="fr-FR" altLang="fr-FR" sz="1600" dirty="0" smtClean="0">
                <a:latin typeface="+mn-lt"/>
              </a:rPr>
              <a:t>.</a:t>
            </a:r>
            <a:endParaRPr lang="fr-FR" altLang="fr-FR" sz="1600" dirty="0">
              <a:latin typeface="+mn-lt"/>
            </a:endParaRPr>
          </a:p>
          <a:p>
            <a:pPr algn="just" eaLnBrk="1" hangingPunct="1">
              <a:lnSpc>
                <a:spcPct val="134000"/>
              </a:lnSpc>
              <a:buClr>
                <a:srgbClr val="604878"/>
              </a:buClr>
              <a:buSzTx/>
              <a:buFont typeface="Arial" panose="020B0604020202020204" pitchFamily="34" charset="0"/>
              <a:buNone/>
            </a:pPr>
            <a:r>
              <a:rPr lang="fr-FR" altLang="fr-FR" sz="2200" b="1" dirty="0">
                <a:solidFill>
                  <a:srgbClr val="0070C0"/>
                </a:solidFill>
                <a:latin typeface="+mn-lt"/>
              </a:rPr>
              <a:t>Accident du travail et maladie professionnelle </a:t>
            </a:r>
            <a:r>
              <a:rPr lang="fr-FR" altLang="fr-FR" sz="1600" dirty="0">
                <a:latin typeface="+mn-lt"/>
              </a:rPr>
              <a:t>PEC 100% + tiers-payant</a:t>
            </a:r>
          </a:p>
          <a:p>
            <a:pPr algn="just" eaLnBrk="1" hangingPunct="1">
              <a:lnSpc>
                <a:spcPct val="134000"/>
              </a:lnSpc>
              <a:buClr>
                <a:srgbClr val="604878"/>
              </a:buClr>
              <a:buSzTx/>
              <a:buFont typeface="Arial" panose="020B0604020202020204" pitchFamily="34" charset="0"/>
              <a:buNone/>
            </a:pPr>
            <a:r>
              <a:rPr lang="fr-FR" altLang="fr-FR" sz="2200" b="1" dirty="0">
                <a:solidFill>
                  <a:srgbClr val="0070C0"/>
                </a:solidFill>
                <a:latin typeface="+mn-lt"/>
              </a:rPr>
              <a:t>Bénéficiaires de dispositifs de solidarité </a:t>
            </a:r>
            <a:r>
              <a:rPr lang="fr-FR" altLang="fr-FR" sz="1600" dirty="0" smtClean="0">
                <a:latin typeface="+mn-lt"/>
              </a:rPr>
              <a:t>CSS</a:t>
            </a:r>
            <a:r>
              <a:rPr lang="fr-FR" altLang="fr-FR" sz="1600" dirty="0">
                <a:latin typeface="+mn-lt"/>
              </a:rPr>
              <a:t>, AME</a:t>
            </a:r>
            <a:endParaRPr lang="fr-FR" altLang="fr-FR" sz="1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107950" y="115888"/>
            <a:ext cx="9144000" cy="792162"/>
          </a:xfrm>
        </p:spPr>
        <p:txBody>
          <a:bodyPr>
            <a:normAutofit/>
          </a:bodyPr>
          <a:lstStyle/>
          <a:p>
            <a:pPr algn="l">
              <a:defRPr/>
            </a:pPr>
            <a:r>
              <a:rPr lang="fr-FR" sz="3200" dirty="0" smtClean="0"/>
              <a:t>Ordonnance bizone</a:t>
            </a:r>
            <a:endParaRPr lang="fr-FR" sz="3200" dirty="0">
              <a:solidFill>
                <a:srgbClr val="0070C0"/>
              </a:solidFill>
            </a:endParaRPr>
          </a:p>
        </p:txBody>
      </p:sp>
      <p:cxnSp>
        <p:nvCxnSpPr>
          <p:cNvPr id="9" name="Connecteur droit 8"/>
          <p:cNvCxnSpPr/>
          <p:nvPr/>
        </p:nvCxnSpPr>
        <p:spPr>
          <a:xfrm>
            <a:off x="395536" y="798513"/>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26" name="Picture 2" descr="https://slideplayer.fr/13885321/85/images/slide_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08050"/>
            <a:ext cx="7862240" cy="589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445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750" y="992188"/>
            <a:ext cx="4937125" cy="2124075"/>
          </a:xfrm>
          <a:prstGeom prst="rect">
            <a:avLst/>
          </a:prstGeom>
          <a:noFill/>
          <a:ln>
            <a:solidFill>
              <a:schemeClr val="tx1"/>
            </a:solidFill>
          </a:ln>
        </p:spPr>
        <p:txBody>
          <a:bodyPr>
            <a:spAutoFit/>
          </a:bodyPr>
          <a:lstStyle/>
          <a:p>
            <a:pPr>
              <a:defRPr/>
            </a:pPr>
            <a:r>
              <a:rPr lang="fr-FR" sz="2400" b="1" dirty="0">
                <a:solidFill>
                  <a:srgbClr val="0070C0"/>
                </a:solidFill>
              </a:rPr>
              <a:t>Complémentaire Santé Solidaire</a:t>
            </a:r>
          </a:p>
          <a:p>
            <a:pPr>
              <a:defRPr/>
            </a:pPr>
            <a:r>
              <a:rPr lang="fr-FR" sz="2000" dirty="0">
                <a:solidFill>
                  <a:srgbClr val="FF0000"/>
                </a:solidFill>
              </a:rPr>
              <a:t>= mutuelle gratuite ou peu onéreuse</a:t>
            </a:r>
          </a:p>
          <a:p>
            <a:pPr>
              <a:defRPr/>
            </a:pPr>
            <a:r>
              <a:rPr lang="fr-FR" sz="2000" dirty="0"/>
              <a:t>= rembourse la part complémentaire</a:t>
            </a:r>
          </a:p>
          <a:p>
            <a:pPr>
              <a:defRPr/>
            </a:pPr>
            <a:endParaRPr lang="fr-FR" sz="2000" dirty="0"/>
          </a:p>
          <a:p>
            <a:pPr>
              <a:defRPr/>
            </a:pPr>
            <a:r>
              <a:rPr lang="fr-FR" sz="1600" u="sng" dirty="0"/>
              <a:t>Conditions d’attribution:</a:t>
            </a:r>
          </a:p>
          <a:p>
            <a:pPr marL="285750" indent="-285750">
              <a:buFont typeface="Wingdings" panose="05000000000000000000" pitchFamily="2" charset="2"/>
              <a:buChar char="Ø"/>
              <a:defRPr/>
            </a:pPr>
            <a:r>
              <a:rPr lang="fr-FR" sz="1600" dirty="0"/>
              <a:t>Etre affilié à l’AM obligatoire</a:t>
            </a:r>
            <a:endParaRPr lang="fr-FR" sz="1600" dirty="0">
              <a:solidFill>
                <a:srgbClr val="FF0000"/>
              </a:solidFill>
            </a:endParaRPr>
          </a:p>
          <a:p>
            <a:pPr marL="285750" indent="-285750">
              <a:buFont typeface="Wingdings" panose="05000000000000000000" pitchFamily="2" charset="2"/>
              <a:buChar char="Ø"/>
              <a:defRPr/>
            </a:pPr>
            <a:r>
              <a:rPr lang="fr-FR" sz="1600" dirty="0"/>
              <a:t>Revenus &lt; plafond </a:t>
            </a:r>
          </a:p>
        </p:txBody>
      </p:sp>
      <p:sp>
        <p:nvSpPr>
          <p:cNvPr id="3" name="ZoneTexte 2"/>
          <p:cNvSpPr txBox="1"/>
          <p:nvPr/>
        </p:nvSpPr>
        <p:spPr>
          <a:xfrm>
            <a:off x="1966913" y="4087813"/>
            <a:ext cx="7019925" cy="2554287"/>
          </a:xfrm>
          <a:prstGeom prst="rect">
            <a:avLst/>
          </a:prstGeom>
          <a:noFill/>
          <a:ln>
            <a:solidFill>
              <a:schemeClr val="tx1"/>
            </a:solidFill>
          </a:ln>
        </p:spPr>
        <p:txBody>
          <a:bodyPr>
            <a:spAutoFit/>
          </a:bodyPr>
          <a:lstStyle/>
          <a:p>
            <a:pPr>
              <a:defRPr/>
            </a:pPr>
            <a:r>
              <a:rPr lang="fr-FR" sz="2400" b="1" dirty="0">
                <a:solidFill>
                  <a:srgbClr val="0070C0"/>
                </a:solidFill>
              </a:rPr>
              <a:t>Prestations CSS et AME: </a:t>
            </a:r>
          </a:p>
          <a:p>
            <a:pPr marL="285750" indent="-285750">
              <a:buFont typeface="Wingdings" panose="05000000000000000000" pitchFamily="2" charset="2"/>
              <a:buChar char="Ø"/>
              <a:defRPr/>
            </a:pPr>
            <a:r>
              <a:rPr lang="fr-FR" sz="2400" dirty="0"/>
              <a:t>Remboursement à 100% du BRSS</a:t>
            </a:r>
          </a:p>
          <a:p>
            <a:pPr marL="285750" indent="-285750">
              <a:buFont typeface="Wingdings" panose="05000000000000000000" pitchFamily="2" charset="2"/>
              <a:buChar char="Ø"/>
              <a:defRPr/>
            </a:pPr>
            <a:r>
              <a:rPr lang="fr-FR" sz="2400" dirty="0"/>
              <a:t>Pas de forfait/franchise</a:t>
            </a:r>
          </a:p>
          <a:p>
            <a:pPr marL="285750" indent="-285750">
              <a:buFont typeface="Wingdings" panose="05000000000000000000" pitchFamily="2" charset="2"/>
              <a:buChar char="Ø"/>
              <a:defRPr/>
            </a:pPr>
            <a:r>
              <a:rPr lang="fr-FR" sz="2400" dirty="0"/>
              <a:t>Pas de dépassement d’honoraires </a:t>
            </a:r>
            <a:r>
              <a:rPr lang="fr-FR" sz="1200" dirty="0"/>
              <a:t>(sauf « demandes particulières » pour CSS)</a:t>
            </a:r>
          </a:p>
          <a:p>
            <a:pPr marL="285750" indent="-285750">
              <a:buFont typeface="Wingdings" panose="05000000000000000000" pitchFamily="2" charset="2"/>
              <a:buChar char="Ø"/>
              <a:defRPr/>
            </a:pPr>
            <a:r>
              <a:rPr lang="fr-FR" sz="2400" dirty="0"/>
              <a:t>Tiers payant = dispense d’avance des frais</a:t>
            </a:r>
          </a:p>
          <a:p>
            <a:pPr marL="285750" indent="-285750">
              <a:buFont typeface="Wingdings" panose="05000000000000000000" pitchFamily="2" charset="2"/>
              <a:buChar char="Ø"/>
              <a:defRPr/>
            </a:pPr>
            <a:r>
              <a:rPr lang="fr-FR" sz="2000" dirty="0"/>
              <a:t>PEC des lunettes, prothèses dentaires et prothèses auditives dans la plupart de cas</a:t>
            </a:r>
          </a:p>
        </p:txBody>
      </p:sp>
      <p:sp>
        <p:nvSpPr>
          <p:cNvPr id="4" name="ZoneTexte 3"/>
          <p:cNvSpPr txBox="1"/>
          <p:nvPr/>
        </p:nvSpPr>
        <p:spPr>
          <a:xfrm>
            <a:off x="5865813" y="958850"/>
            <a:ext cx="2987675" cy="2370138"/>
          </a:xfrm>
          <a:prstGeom prst="rect">
            <a:avLst/>
          </a:prstGeom>
          <a:noFill/>
          <a:ln>
            <a:solidFill>
              <a:schemeClr val="tx1"/>
            </a:solidFill>
          </a:ln>
        </p:spPr>
        <p:txBody>
          <a:bodyPr>
            <a:spAutoFit/>
          </a:bodyPr>
          <a:lstStyle/>
          <a:p>
            <a:pPr>
              <a:defRPr/>
            </a:pPr>
            <a:r>
              <a:rPr lang="fr-FR" sz="2400" b="1" dirty="0">
                <a:solidFill>
                  <a:srgbClr val="0070C0"/>
                </a:solidFill>
              </a:rPr>
              <a:t>Aide médicale d’Etat</a:t>
            </a:r>
          </a:p>
          <a:p>
            <a:pPr>
              <a:defRPr/>
            </a:pPr>
            <a:r>
              <a:rPr lang="fr-FR" sz="2000" dirty="0">
                <a:solidFill>
                  <a:srgbClr val="FF0000"/>
                </a:solidFill>
              </a:rPr>
              <a:t>= aide aux étrangers en situation précaire</a:t>
            </a:r>
          </a:p>
          <a:p>
            <a:pPr>
              <a:defRPr/>
            </a:pPr>
            <a:endParaRPr lang="fr-FR" sz="2000" dirty="0"/>
          </a:p>
          <a:p>
            <a:pPr>
              <a:defRPr/>
            </a:pPr>
            <a:r>
              <a:rPr lang="fr-FR" sz="1600" u="sng" dirty="0"/>
              <a:t>Conditions d’attribution:</a:t>
            </a:r>
          </a:p>
          <a:p>
            <a:pPr marL="285750" indent="-285750">
              <a:buFont typeface="Wingdings" panose="05000000000000000000" pitchFamily="2" charset="2"/>
              <a:buChar char="Ø"/>
              <a:defRPr/>
            </a:pPr>
            <a:r>
              <a:rPr lang="fr-FR" sz="1600" dirty="0"/>
              <a:t>Résidence stable </a:t>
            </a:r>
          </a:p>
          <a:p>
            <a:pPr marL="285750" indent="-285750">
              <a:buFont typeface="Wingdings" panose="05000000000000000000" pitchFamily="2" charset="2"/>
              <a:buChar char="Ø"/>
              <a:defRPr/>
            </a:pPr>
            <a:r>
              <a:rPr lang="fr-FR" sz="1600" dirty="0"/>
              <a:t>Résidence </a:t>
            </a:r>
            <a:r>
              <a:rPr lang="fr-FR" sz="1600" dirty="0">
                <a:solidFill>
                  <a:srgbClr val="FF0000"/>
                </a:solidFill>
              </a:rPr>
              <a:t>irrégulière</a:t>
            </a:r>
          </a:p>
          <a:p>
            <a:pPr marL="285750" indent="-285750">
              <a:buFont typeface="Wingdings" panose="05000000000000000000" pitchFamily="2" charset="2"/>
              <a:buChar char="Ø"/>
              <a:defRPr/>
            </a:pPr>
            <a:r>
              <a:rPr lang="fr-FR" sz="1600" dirty="0"/>
              <a:t>Revenus &lt; plafond </a:t>
            </a:r>
          </a:p>
        </p:txBody>
      </p:sp>
      <p:sp>
        <p:nvSpPr>
          <p:cNvPr id="5" name="Rectangle 4"/>
          <p:cNvSpPr>
            <a:spLocks noChangeArrowheads="1"/>
          </p:cNvSpPr>
          <p:nvPr/>
        </p:nvSpPr>
        <p:spPr bwMode="auto">
          <a:xfrm>
            <a:off x="-160338" y="4581525"/>
            <a:ext cx="2293938"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fr-FR" altLang="fr-FR" sz="2400">
                <a:solidFill>
                  <a:srgbClr val="FF0000"/>
                </a:solidFill>
              </a:rPr>
              <a:t>Coût consultation 0€ </a:t>
            </a:r>
            <a:endParaRPr lang="fr-FR" altLang="fr-FR" sz="2400"/>
          </a:p>
        </p:txBody>
      </p:sp>
      <p:sp>
        <p:nvSpPr>
          <p:cNvPr id="51206" name="ZoneTexte 6"/>
          <p:cNvSpPr txBox="1">
            <a:spLocks noChangeArrowheads="1"/>
          </p:cNvSpPr>
          <p:nvPr/>
        </p:nvSpPr>
        <p:spPr bwMode="auto">
          <a:xfrm>
            <a:off x="250825" y="169863"/>
            <a:ext cx="8193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800"/>
              <a:t>Solidarité : Aide aux populations vulnérables</a:t>
            </a:r>
          </a:p>
        </p:txBody>
      </p:sp>
      <p:pic>
        <p:nvPicPr>
          <p:cNvPr id="36871"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22638" y="2259013"/>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6513" y="2849563"/>
            <a:ext cx="5524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sz="quarter"/>
          </p:nvPr>
        </p:nvSpPr>
        <p:spPr>
          <a:xfrm>
            <a:off x="930275" y="2420938"/>
            <a:ext cx="7772400" cy="1920875"/>
          </a:xfrm>
        </p:spPr>
        <p:txBody>
          <a:bodyPr/>
          <a:lstStyle/>
          <a:p>
            <a:pPr>
              <a:defRPr/>
            </a:pPr>
            <a:r>
              <a:rPr lang="fr-FR" altLang="fr-FR" sz="3200" cap="small" dirty="0" smtClean="0">
                <a:effectLst/>
              </a:rPr>
              <a:t>1) </a:t>
            </a:r>
            <a:r>
              <a:rPr lang="fr-FR" altLang="fr-FR" sz="3200" cap="small" dirty="0">
                <a:effectLst/>
              </a:rPr>
              <a:t>Protection sociale</a:t>
            </a:r>
            <a:br>
              <a:rPr lang="fr-FR" altLang="fr-FR" sz="3200" cap="small" dirty="0">
                <a:effectLst/>
              </a:rPr>
            </a:br>
            <a:r>
              <a:rPr lang="fr-FR" altLang="fr-FR" sz="3200" cap="small" dirty="0">
                <a:effectLst/>
              </a:rPr>
              <a:t/>
            </a:r>
            <a:br>
              <a:rPr lang="fr-FR" altLang="fr-FR" sz="3200" cap="small" dirty="0">
                <a:effectLst/>
              </a:rPr>
            </a:br>
            <a:r>
              <a:rPr lang="fr-FR" altLang="fr-FR" sz="3200" cap="small" dirty="0">
                <a:solidFill>
                  <a:schemeClr val="bg1">
                    <a:lumMod val="65000"/>
                  </a:schemeClr>
                </a:solidFill>
                <a:effectLst/>
              </a:rPr>
              <a:t>2</a:t>
            </a:r>
            <a:r>
              <a:rPr lang="fr-FR" altLang="fr-FR" sz="3200" cap="small" dirty="0" smtClean="0">
                <a:solidFill>
                  <a:schemeClr val="bg1">
                    <a:lumMod val="65000"/>
                  </a:schemeClr>
                </a:solidFill>
                <a:effectLst/>
              </a:rPr>
              <a:t>) </a:t>
            </a:r>
            <a:r>
              <a:rPr lang="fr-FR" altLang="fr-FR" sz="3200" cap="small" dirty="0">
                <a:solidFill>
                  <a:schemeClr val="bg1">
                    <a:lumMod val="65000"/>
                  </a:schemeClr>
                </a:solidFill>
                <a:effectLst/>
              </a:rPr>
              <a:t>Gestion hospitalière</a:t>
            </a:r>
            <a:endParaRPr lang="fr-FR" sz="3200" cap="small" dirty="0">
              <a:solidFill>
                <a:schemeClr val="bg1">
                  <a:lumMod val="65000"/>
                </a:schemeClr>
              </a:solidFill>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Espace réservé du contenu 5"/>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16063" y="981075"/>
            <a:ext cx="6116637" cy="4144963"/>
          </a:xfrm>
        </p:spPr>
      </p:pic>
      <p:sp>
        <p:nvSpPr>
          <p:cNvPr id="4" name="Espace réservé du texte 3"/>
          <p:cNvSpPr>
            <a:spLocks noGrp="1"/>
          </p:cNvSpPr>
          <p:nvPr>
            <p:ph type="body" sz="quarter" idx="16"/>
          </p:nvPr>
        </p:nvSpPr>
        <p:spPr>
          <a:xfrm>
            <a:off x="358775" y="115888"/>
            <a:ext cx="8642350" cy="1009650"/>
          </a:xfrm>
        </p:spPr>
        <p:txBody>
          <a:bodyPr/>
          <a:lstStyle/>
          <a:p>
            <a:pPr>
              <a:defRPr/>
            </a:pPr>
            <a:r>
              <a:rPr lang="fr-FR" dirty="0" smtClean="0"/>
              <a:t>Carte AME</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27100" y="3644900"/>
            <a:ext cx="6330950" cy="2590800"/>
          </a:xfrm>
          <a:prstGeom prst="roundRect">
            <a:avLst/>
          </a:prstGeom>
          <a:solidFill>
            <a:srgbClr val="92D050">
              <a:alpha val="61961"/>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3200" dirty="0">
              <a:solidFill>
                <a:schemeClr val="tx1"/>
              </a:solidFill>
            </a:endParaRPr>
          </a:p>
          <a:p>
            <a:pPr algn="ctr">
              <a:defRPr/>
            </a:pPr>
            <a:r>
              <a:rPr lang="fr-FR" sz="3200" dirty="0">
                <a:solidFill>
                  <a:schemeClr val="tx1"/>
                </a:solidFill>
              </a:rPr>
              <a:t>Régime général : </a:t>
            </a:r>
            <a:r>
              <a:rPr lang="fr-FR" sz="3200" b="1" dirty="0">
                <a:solidFill>
                  <a:schemeClr val="tx1"/>
                </a:solidFill>
              </a:rPr>
              <a:t>PUMA</a:t>
            </a:r>
            <a:endParaRPr lang="fr-FR" sz="2400" b="1" dirty="0">
              <a:solidFill>
                <a:schemeClr val="tx1"/>
              </a:solidFill>
            </a:endParaRPr>
          </a:p>
          <a:p>
            <a:pPr algn="ctr">
              <a:defRPr/>
            </a:pPr>
            <a:r>
              <a:rPr lang="fr-FR" sz="2000" b="1" i="1" dirty="0">
                <a:solidFill>
                  <a:schemeClr val="tx1"/>
                </a:solidFill>
              </a:rPr>
              <a:t>P</a:t>
            </a:r>
            <a:r>
              <a:rPr lang="fr-FR" sz="2000" i="1" dirty="0">
                <a:solidFill>
                  <a:schemeClr val="tx1"/>
                </a:solidFill>
              </a:rPr>
              <a:t>rotection </a:t>
            </a:r>
            <a:r>
              <a:rPr lang="fr-FR" sz="2000" b="1" i="1" dirty="0">
                <a:solidFill>
                  <a:schemeClr val="tx1"/>
                </a:solidFill>
              </a:rPr>
              <a:t>U</a:t>
            </a:r>
            <a:r>
              <a:rPr lang="fr-FR" sz="2000" i="1" dirty="0">
                <a:solidFill>
                  <a:schemeClr val="tx1"/>
                </a:solidFill>
              </a:rPr>
              <a:t>niverselle </a:t>
            </a:r>
            <a:r>
              <a:rPr lang="fr-FR" sz="2000" b="1" i="1" dirty="0" err="1">
                <a:solidFill>
                  <a:schemeClr val="tx1"/>
                </a:solidFill>
              </a:rPr>
              <a:t>MA</a:t>
            </a:r>
            <a:r>
              <a:rPr lang="fr-FR" sz="2000" i="1" dirty="0" err="1">
                <a:solidFill>
                  <a:schemeClr val="tx1"/>
                </a:solidFill>
              </a:rPr>
              <a:t>ladie</a:t>
            </a:r>
            <a:endParaRPr lang="fr-FR" sz="2000" i="1" dirty="0">
              <a:solidFill>
                <a:schemeClr val="tx1"/>
              </a:solidFill>
            </a:endParaRPr>
          </a:p>
          <a:p>
            <a:pPr algn="ctr">
              <a:defRPr/>
            </a:pPr>
            <a:endParaRPr lang="fr-FR" sz="2000" b="1" dirty="0">
              <a:solidFill>
                <a:schemeClr val="tx1"/>
              </a:solidFill>
            </a:endParaRPr>
          </a:p>
          <a:p>
            <a:pPr algn="ctr">
              <a:defRPr/>
            </a:pPr>
            <a:r>
              <a:rPr lang="fr-FR" sz="2000" b="1" dirty="0">
                <a:solidFill>
                  <a:schemeClr val="tx1"/>
                </a:solidFill>
              </a:rPr>
              <a:t>Si travail</a:t>
            </a:r>
            <a:r>
              <a:rPr lang="fr-FR" sz="2000" dirty="0">
                <a:solidFill>
                  <a:schemeClr val="tx1"/>
                </a:solidFill>
              </a:rPr>
              <a:t> </a:t>
            </a:r>
            <a:r>
              <a:rPr lang="fr-FR" sz="2000" b="1" dirty="0">
                <a:solidFill>
                  <a:schemeClr val="tx1"/>
                </a:solidFill>
              </a:rPr>
              <a:t>ou</a:t>
            </a:r>
            <a:r>
              <a:rPr lang="fr-FR" sz="2000" dirty="0">
                <a:solidFill>
                  <a:schemeClr val="tx1"/>
                </a:solidFill>
              </a:rPr>
              <a:t> </a:t>
            </a:r>
            <a:r>
              <a:rPr lang="fr-FR" sz="2000" b="1" dirty="0">
                <a:solidFill>
                  <a:schemeClr val="tx1"/>
                </a:solidFill>
              </a:rPr>
              <a:t>Situation</a:t>
            </a:r>
            <a:r>
              <a:rPr lang="fr-FR" sz="2000" dirty="0">
                <a:solidFill>
                  <a:schemeClr val="tx1"/>
                </a:solidFill>
              </a:rPr>
              <a:t> </a:t>
            </a:r>
            <a:r>
              <a:rPr lang="fr-FR" sz="2000" b="1" dirty="0">
                <a:solidFill>
                  <a:schemeClr val="tx1"/>
                </a:solidFill>
              </a:rPr>
              <a:t>régulière et stable </a:t>
            </a:r>
          </a:p>
          <a:p>
            <a:pPr algn="ctr">
              <a:defRPr/>
            </a:pPr>
            <a:r>
              <a:rPr lang="fr-FR" sz="2000" b="1" dirty="0">
                <a:solidFill>
                  <a:schemeClr val="tx1"/>
                </a:solidFill>
              </a:rPr>
              <a:t>&gt; 16 ans</a:t>
            </a:r>
          </a:p>
          <a:p>
            <a:pPr algn="ctr">
              <a:defRPr/>
            </a:pPr>
            <a:endParaRPr lang="fr-FR" dirty="0">
              <a:solidFill>
                <a:schemeClr val="tx1"/>
              </a:solidFill>
            </a:endParaRPr>
          </a:p>
          <a:p>
            <a:pPr algn="ctr">
              <a:defRPr/>
            </a:pPr>
            <a:r>
              <a:rPr lang="fr-FR" dirty="0">
                <a:solidFill>
                  <a:schemeClr val="tx1"/>
                </a:solidFill>
              </a:rPr>
              <a:t>PEC </a:t>
            </a:r>
            <a:r>
              <a:rPr lang="fr-FR" dirty="0" smtClean="0">
                <a:solidFill>
                  <a:schemeClr val="tx1"/>
                </a:solidFill>
              </a:rPr>
              <a:t>partielle ou complète selon </a:t>
            </a:r>
            <a:r>
              <a:rPr lang="fr-FR" dirty="0">
                <a:solidFill>
                  <a:schemeClr val="tx1"/>
                </a:solidFill>
              </a:rPr>
              <a:t>les taux de remboursement</a:t>
            </a:r>
            <a:endParaRPr lang="fr-FR" sz="2800" dirty="0">
              <a:solidFill>
                <a:schemeClr val="tx1"/>
              </a:solidFill>
            </a:endParaRPr>
          </a:p>
          <a:p>
            <a:pPr algn="ctr">
              <a:defRPr/>
            </a:pPr>
            <a:endParaRPr lang="fr-FR" sz="3200" dirty="0">
              <a:solidFill>
                <a:schemeClr val="tx1"/>
              </a:solidFill>
            </a:endParaRPr>
          </a:p>
        </p:txBody>
      </p:sp>
      <p:sp>
        <p:nvSpPr>
          <p:cNvPr id="6" name="Rectangle à coins arrondis 5"/>
          <p:cNvSpPr/>
          <p:nvPr/>
        </p:nvSpPr>
        <p:spPr>
          <a:xfrm>
            <a:off x="4046538" y="1795463"/>
            <a:ext cx="1785937" cy="174783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AM </a:t>
            </a:r>
            <a:r>
              <a:rPr lang="fr-FR" sz="1600" dirty="0">
                <a:solidFill>
                  <a:schemeClr val="tx1"/>
                </a:solidFill>
              </a:rPr>
              <a:t>complémentaire privée (mutuelle)</a:t>
            </a:r>
          </a:p>
          <a:p>
            <a:pPr algn="ctr">
              <a:defRPr/>
            </a:pPr>
            <a:r>
              <a:rPr lang="fr-FR" sz="1400" i="1" dirty="0">
                <a:solidFill>
                  <a:schemeClr val="tx1"/>
                </a:solidFill>
              </a:rPr>
              <a:t>N’ont pas le droit de rembourser certains forfaits et franchises</a:t>
            </a:r>
          </a:p>
        </p:txBody>
      </p:sp>
      <p:sp>
        <p:nvSpPr>
          <p:cNvPr id="7" name="Rectangle à coins arrondis 6"/>
          <p:cNvSpPr/>
          <p:nvPr/>
        </p:nvSpPr>
        <p:spPr>
          <a:xfrm>
            <a:off x="5926138" y="1046163"/>
            <a:ext cx="1301750" cy="25050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a:solidFill>
                  <a:schemeClr val="tx1"/>
                </a:solidFill>
              </a:rPr>
              <a:t>CSS </a:t>
            </a:r>
          </a:p>
          <a:p>
            <a:pPr algn="ctr">
              <a:defRPr/>
            </a:pPr>
            <a:r>
              <a:rPr lang="fr-FR" sz="2000" dirty="0">
                <a:solidFill>
                  <a:schemeClr val="tx1"/>
                </a:solidFill>
              </a:rPr>
              <a:t>si faibles revenus</a:t>
            </a:r>
          </a:p>
          <a:p>
            <a:pPr algn="ctr">
              <a:defRPr/>
            </a:pPr>
            <a:endParaRPr lang="fr-FR" sz="2000" dirty="0">
              <a:solidFill>
                <a:schemeClr val="tx1"/>
              </a:solidFill>
            </a:endParaRPr>
          </a:p>
          <a:p>
            <a:pPr algn="ctr">
              <a:defRPr/>
            </a:pPr>
            <a:r>
              <a:rPr lang="fr-FR" sz="1600" i="1" dirty="0">
                <a:solidFill>
                  <a:schemeClr val="tx1"/>
                </a:solidFill>
              </a:rPr>
              <a:t>Pas de forfait/</a:t>
            </a:r>
          </a:p>
          <a:p>
            <a:pPr algn="ctr">
              <a:defRPr/>
            </a:pPr>
            <a:r>
              <a:rPr lang="fr-FR" sz="1600" i="1" dirty="0">
                <a:solidFill>
                  <a:schemeClr val="tx1"/>
                </a:solidFill>
              </a:rPr>
              <a:t>franchise applicable </a:t>
            </a:r>
          </a:p>
        </p:txBody>
      </p:sp>
      <p:sp>
        <p:nvSpPr>
          <p:cNvPr id="8" name="Rectangle à coins arrondis 7"/>
          <p:cNvSpPr/>
          <p:nvPr/>
        </p:nvSpPr>
        <p:spPr>
          <a:xfrm>
            <a:off x="7429500" y="1046163"/>
            <a:ext cx="1535113" cy="518953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tx1"/>
                </a:solidFill>
              </a:rPr>
              <a:t>Aide Médicale d’Etat </a:t>
            </a:r>
          </a:p>
          <a:p>
            <a:pPr algn="ctr">
              <a:defRPr/>
            </a:pPr>
            <a:endParaRPr lang="fr-FR" sz="2000" dirty="0">
              <a:solidFill>
                <a:schemeClr val="tx1"/>
              </a:solidFill>
            </a:endParaRPr>
          </a:p>
          <a:p>
            <a:pPr algn="ctr">
              <a:defRPr/>
            </a:pPr>
            <a:r>
              <a:rPr lang="fr-FR" dirty="0">
                <a:solidFill>
                  <a:schemeClr val="tx1"/>
                </a:solidFill>
              </a:rPr>
              <a:t>Situation </a:t>
            </a:r>
            <a:r>
              <a:rPr lang="fr-FR" b="1" dirty="0">
                <a:solidFill>
                  <a:schemeClr val="tx1"/>
                </a:solidFill>
              </a:rPr>
              <a:t>irrégulière</a:t>
            </a:r>
            <a:r>
              <a:rPr lang="fr-FR" dirty="0">
                <a:solidFill>
                  <a:schemeClr val="tx1"/>
                </a:solidFill>
              </a:rPr>
              <a:t> et stable </a:t>
            </a:r>
          </a:p>
          <a:p>
            <a:pPr algn="ctr">
              <a:defRPr/>
            </a:pPr>
            <a:r>
              <a:rPr lang="fr-FR" dirty="0">
                <a:solidFill>
                  <a:schemeClr val="tx1"/>
                </a:solidFill>
              </a:rPr>
              <a:t>+</a:t>
            </a:r>
          </a:p>
          <a:p>
            <a:pPr algn="ctr">
              <a:defRPr/>
            </a:pPr>
            <a:r>
              <a:rPr lang="fr-FR" dirty="0">
                <a:solidFill>
                  <a:schemeClr val="tx1"/>
                </a:solidFill>
              </a:rPr>
              <a:t>Faibles revenus</a:t>
            </a:r>
          </a:p>
        </p:txBody>
      </p:sp>
      <p:cxnSp>
        <p:nvCxnSpPr>
          <p:cNvPr id="12" name="Connecteur droit avec flèche 11"/>
          <p:cNvCxnSpPr/>
          <p:nvPr/>
        </p:nvCxnSpPr>
        <p:spPr>
          <a:xfrm flipH="1" flipV="1">
            <a:off x="736600" y="944563"/>
            <a:ext cx="9525" cy="52911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ctangle à coins arrondis 13"/>
          <p:cNvSpPr/>
          <p:nvPr/>
        </p:nvSpPr>
        <p:spPr>
          <a:xfrm>
            <a:off x="896938" y="1804988"/>
            <a:ext cx="1855787" cy="17287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endParaRPr>
          </a:p>
          <a:p>
            <a:pPr algn="ctr">
              <a:defRPr/>
            </a:pPr>
            <a:r>
              <a:rPr lang="fr-FR" dirty="0">
                <a:solidFill>
                  <a:schemeClr val="tx1"/>
                </a:solidFill>
              </a:rPr>
              <a:t>Système public complète si : </a:t>
            </a:r>
          </a:p>
          <a:p>
            <a:pPr algn="ctr">
              <a:defRPr/>
            </a:pPr>
            <a:r>
              <a:rPr lang="fr-FR" dirty="0">
                <a:solidFill>
                  <a:schemeClr val="tx1"/>
                </a:solidFill>
              </a:rPr>
              <a:t>Régime ALD</a:t>
            </a:r>
          </a:p>
          <a:p>
            <a:pPr algn="ctr">
              <a:defRPr/>
            </a:pPr>
            <a:r>
              <a:rPr lang="fr-FR" dirty="0">
                <a:solidFill>
                  <a:schemeClr val="tx1"/>
                </a:solidFill>
              </a:rPr>
              <a:t>Maternité ≥ M6</a:t>
            </a:r>
          </a:p>
          <a:p>
            <a:pPr algn="ctr">
              <a:defRPr/>
            </a:pPr>
            <a:r>
              <a:rPr lang="fr-FR" dirty="0">
                <a:solidFill>
                  <a:schemeClr val="tx1"/>
                </a:solidFill>
              </a:rPr>
              <a:t>AT-MP</a:t>
            </a:r>
          </a:p>
          <a:p>
            <a:pPr algn="ctr">
              <a:defRPr/>
            </a:pPr>
            <a:endParaRPr lang="fr-FR" dirty="0">
              <a:solidFill>
                <a:schemeClr val="tx1"/>
              </a:solidFill>
            </a:endParaRPr>
          </a:p>
        </p:txBody>
      </p:sp>
      <p:sp>
        <p:nvSpPr>
          <p:cNvPr id="18" name="Rectangle à coins arrondis 17"/>
          <p:cNvSpPr/>
          <p:nvPr/>
        </p:nvSpPr>
        <p:spPr>
          <a:xfrm>
            <a:off x="879475" y="1046163"/>
            <a:ext cx="4910138" cy="6492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Forfaits / franchises ± pris en charge</a:t>
            </a:r>
          </a:p>
        </p:txBody>
      </p:sp>
      <p:sp>
        <p:nvSpPr>
          <p:cNvPr id="19" name="ZoneTexte 18"/>
          <p:cNvSpPr txBox="1"/>
          <p:nvPr/>
        </p:nvSpPr>
        <p:spPr>
          <a:xfrm>
            <a:off x="141649" y="602116"/>
            <a:ext cx="553998" cy="5555704"/>
          </a:xfrm>
          <a:prstGeom prst="rect">
            <a:avLst/>
          </a:prstGeom>
          <a:noFill/>
        </p:spPr>
        <p:txBody>
          <a:bodyPr vert="vert270">
            <a:spAutoFit/>
          </a:bodyPr>
          <a:lstStyle/>
          <a:p>
            <a:pPr algn="ctr">
              <a:defRPr/>
            </a:pPr>
            <a:r>
              <a:rPr lang="fr-FR" sz="2400" b="1" dirty="0">
                <a:solidFill>
                  <a:srgbClr val="0070C0"/>
                </a:solidFill>
              </a:rPr>
              <a:t>Niveau de remboursement (%)</a:t>
            </a:r>
          </a:p>
        </p:txBody>
      </p:sp>
      <p:sp>
        <p:nvSpPr>
          <p:cNvPr id="21" name="Étoile à 5 branches 20"/>
          <p:cNvSpPr/>
          <p:nvPr/>
        </p:nvSpPr>
        <p:spPr>
          <a:xfrm>
            <a:off x="176213" y="6524625"/>
            <a:ext cx="215900" cy="2174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ZoneTexte 21"/>
          <p:cNvSpPr txBox="1">
            <a:spLocks noChangeArrowheads="1"/>
          </p:cNvSpPr>
          <p:nvPr/>
        </p:nvSpPr>
        <p:spPr bwMode="auto">
          <a:xfrm>
            <a:off x="414338" y="6461125"/>
            <a:ext cx="7708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1800">
                <a:solidFill>
                  <a:srgbClr val="FF0000"/>
                </a:solidFill>
              </a:rPr>
              <a:t>Dépassements d’honoraires interdits, pas de forfait/franchise</a:t>
            </a:r>
          </a:p>
        </p:txBody>
      </p:sp>
      <p:sp>
        <p:nvSpPr>
          <p:cNvPr id="23" name="Étoile à 5 branches 22"/>
          <p:cNvSpPr/>
          <p:nvPr/>
        </p:nvSpPr>
        <p:spPr>
          <a:xfrm>
            <a:off x="7008813" y="1371600"/>
            <a:ext cx="215900" cy="2159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Étoile à 5 branches 23"/>
          <p:cNvSpPr/>
          <p:nvPr/>
        </p:nvSpPr>
        <p:spPr>
          <a:xfrm>
            <a:off x="8240713" y="1804988"/>
            <a:ext cx="215900" cy="2174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6335" name="ZoneTexte 2"/>
          <p:cNvSpPr txBox="1">
            <a:spLocks noChangeArrowheads="1"/>
          </p:cNvSpPr>
          <p:nvPr/>
        </p:nvSpPr>
        <p:spPr bwMode="auto">
          <a:xfrm>
            <a:off x="28575" y="931863"/>
            <a:ext cx="936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000" b="1">
                <a:solidFill>
                  <a:srgbClr val="0070C0"/>
                </a:solidFill>
              </a:rPr>
              <a:t>100%</a:t>
            </a:r>
          </a:p>
        </p:txBody>
      </p:sp>
      <p:sp>
        <p:nvSpPr>
          <p:cNvPr id="56336" name="ZoneTexte 16"/>
          <p:cNvSpPr txBox="1">
            <a:spLocks noChangeArrowheads="1"/>
          </p:cNvSpPr>
          <p:nvPr/>
        </p:nvSpPr>
        <p:spPr bwMode="auto">
          <a:xfrm>
            <a:off x="195263" y="5872163"/>
            <a:ext cx="603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000" b="1">
                <a:solidFill>
                  <a:srgbClr val="0070C0"/>
                </a:solidFill>
              </a:rPr>
              <a:t>0%</a:t>
            </a:r>
          </a:p>
        </p:txBody>
      </p:sp>
      <p:sp>
        <p:nvSpPr>
          <p:cNvPr id="20" name="Rectangle à coins arrondis 19"/>
          <p:cNvSpPr/>
          <p:nvPr/>
        </p:nvSpPr>
        <p:spPr>
          <a:xfrm>
            <a:off x="2825750" y="1870075"/>
            <a:ext cx="1082675" cy="16557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L’usager</a:t>
            </a:r>
          </a:p>
          <a:p>
            <a:pPr algn="ctr">
              <a:defRPr/>
            </a:pPr>
            <a:r>
              <a:rPr lang="fr-FR" dirty="0">
                <a:solidFill>
                  <a:schemeClr val="tx1"/>
                </a:solidFill>
              </a:rPr>
              <a:t>= patient</a:t>
            </a:r>
          </a:p>
        </p:txBody>
      </p:sp>
      <p:sp>
        <p:nvSpPr>
          <p:cNvPr id="56338" name="ZoneTexte 8"/>
          <p:cNvSpPr txBox="1">
            <a:spLocks noChangeArrowheads="1"/>
          </p:cNvSpPr>
          <p:nvPr/>
        </p:nvSpPr>
        <p:spPr bwMode="auto">
          <a:xfrm>
            <a:off x="1077913" y="192088"/>
            <a:ext cx="7745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400" b="1"/>
              <a:t>Qui paye quoi pour les soins ? Quels dispositifs pour qui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 grpId="0" animBg="1"/>
      <p:bldP spid="18" grpId="0" animBg="1"/>
      <p:bldP spid="22" grpId="0"/>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sz="quarter"/>
          </p:nvPr>
        </p:nvSpPr>
        <p:spPr>
          <a:xfrm>
            <a:off x="930275" y="2420938"/>
            <a:ext cx="7772400" cy="1920875"/>
          </a:xfrm>
        </p:spPr>
        <p:txBody>
          <a:bodyPr/>
          <a:lstStyle/>
          <a:p>
            <a:pPr>
              <a:defRPr/>
            </a:pPr>
            <a:r>
              <a:rPr lang="fr-FR" altLang="fr-FR" sz="3200" cap="small" dirty="0" smtClean="0">
                <a:solidFill>
                  <a:schemeClr val="bg1">
                    <a:lumMod val="65000"/>
                  </a:schemeClr>
                </a:solidFill>
                <a:effectLst/>
              </a:rPr>
              <a:t>1) Protection sociale</a:t>
            </a:r>
            <a:r>
              <a:rPr lang="fr-FR" altLang="fr-FR" sz="3200" cap="small" dirty="0" smtClean="0">
                <a:effectLst/>
              </a:rPr>
              <a:t/>
            </a:r>
            <a:br>
              <a:rPr lang="fr-FR" altLang="fr-FR" sz="3200" cap="small" dirty="0" smtClean="0">
                <a:effectLst/>
              </a:rPr>
            </a:br>
            <a:r>
              <a:rPr lang="fr-FR" altLang="fr-FR" sz="3200" cap="small" dirty="0">
                <a:effectLst/>
              </a:rPr>
              <a:t/>
            </a:r>
            <a:br>
              <a:rPr lang="fr-FR" altLang="fr-FR" sz="3200" cap="small" dirty="0">
                <a:effectLst/>
              </a:rPr>
            </a:br>
            <a:r>
              <a:rPr lang="fr-FR" altLang="fr-FR" sz="3200" cap="small" dirty="0" smtClean="0">
                <a:effectLst/>
              </a:rPr>
              <a:t>2) </a:t>
            </a:r>
            <a:r>
              <a:rPr lang="fr-FR" altLang="fr-FR" sz="3200" cap="small" dirty="0">
                <a:effectLst/>
              </a:rPr>
              <a:t>Gestion hospitalière</a:t>
            </a:r>
            <a:endParaRPr lang="fr-FR" sz="3200" cap="small" dirty="0">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nvCxnSpPr>
        <p:spPr>
          <a:xfrm>
            <a:off x="395536" y="811213"/>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contenu 2"/>
          <p:cNvSpPr txBox="1">
            <a:spLocks/>
          </p:cNvSpPr>
          <p:nvPr/>
        </p:nvSpPr>
        <p:spPr>
          <a:xfrm>
            <a:off x="323850" y="260350"/>
            <a:ext cx="8280400" cy="6477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fr-FR" sz="2800" b="1" dirty="0" smtClean="0">
                <a:solidFill>
                  <a:schemeClr val="tx1">
                    <a:lumMod val="65000"/>
                    <a:lumOff val="35000"/>
                  </a:schemeClr>
                </a:solidFill>
              </a:rPr>
              <a:t>Les établissements de santé</a:t>
            </a:r>
            <a:endParaRPr lang="fr-FR" sz="2800" b="1" dirty="0" smtClean="0">
              <a:solidFill>
                <a:schemeClr val="accent6"/>
              </a:solidFill>
            </a:endParaRPr>
          </a:p>
          <a:p>
            <a:pPr marL="0" indent="0">
              <a:buFont typeface="Arial" pitchFamily="34" charset="0"/>
              <a:buNone/>
              <a:defRPr/>
            </a:pPr>
            <a:endParaRPr lang="fr-FR" dirty="0">
              <a:solidFill>
                <a:schemeClr val="accent6"/>
              </a:solidFill>
            </a:endParaRPr>
          </a:p>
        </p:txBody>
      </p:sp>
      <p:grpSp>
        <p:nvGrpSpPr>
          <p:cNvPr id="6" name="Group 18"/>
          <p:cNvGrpSpPr>
            <a:grpSpLocks/>
          </p:cNvGrpSpPr>
          <p:nvPr/>
        </p:nvGrpSpPr>
        <p:grpSpPr bwMode="auto">
          <a:xfrm>
            <a:off x="4942355" y="3455757"/>
            <a:ext cx="2925763" cy="1625600"/>
            <a:chOff x="3367" y="3021"/>
            <a:chExt cx="1843" cy="1024"/>
          </a:xfrm>
        </p:grpSpPr>
        <p:grpSp>
          <p:nvGrpSpPr>
            <p:cNvPr id="7" name="Group 9"/>
            <p:cNvGrpSpPr>
              <a:grpSpLocks/>
            </p:cNvGrpSpPr>
            <p:nvPr/>
          </p:nvGrpSpPr>
          <p:grpSpPr bwMode="auto">
            <a:xfrm>
              <a:off x="3367" y="3021"/>
              <a:ext cx="1587" cy="706"/>
              <a:chOff x="3231" y="2659"/>
              <a:chExt cx="1587" cy="706"/>
            </a:xfrm>
          </p:grpSpPr>
          <p:sp>
            <p:nvSpPr>
              <p:cNvPr id="10" name="AutoShape 10"/>
              <p:cNvSpPr>
                <a:spLocks noChangeArrowheads="1"/>
              </p:cNvSpPr>
              <p:nvPr/>
            </p:nvSpPr>
            <p:spPr bwMode="auto">
              <a:xfrm>
                <a:off x="3288" y="2659"/>
                <a:ext cx="1452" cy="680"/>
              </a:xfrm>
              <a:prstGeom prst="roundRect">
                <a:avLst>
                  <a:gd name="adj" fmla="val 16667"/>
                </a:avLst>
              </a:prstGeom>
              <a:solidFill>
                <a:srgbClr val="FFFFB7"/>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12" name="Text Box 11"/>
              <p:cNvSpPr txBox="1">
                <a:spLocks noChangeArrowheads="1"/>
              </p:cNvSpPr>
              <p:nvPr/>
            </p:nvSpPr>
            <p:spPr bwMode="auto">
              <a:xfrm>
                <a:off x="3231" y="2725"/>
                <a:ext cx="1587"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fr-FR" altLang="fr-FR" sz="2400" dirty="0" smtClean="0">
                    <a:latin typeface="Tahoma" pitchFamily="34" charset="0"/>
                  </a:rPr>
                  <a:t>Population</a:t>
                </a:r>
              </a:p>
              <a:p>
                <a:pPr algn="ctr">
                  <a:spcBef>
                    <a:spcPct val="50000"/>
                  </a:spcBef>
                  <a:buFontTx/>
                  <a:buNone/>
                </a:pPr>
                <a:r>
                  <a:rPr lang="fr-FR" altLang="fr-FR" sz="2400" dirty="0" smtClean="0">
                    <a:latin typeface="Tahoma" pitchFamily="34" charset="0"/>
                  </a:rPr>
                  <a:t>Patients</a:t>
                </a:r>
                <a:endParaRPr lang="fr-FR" altLang="fr-FR" sz="2400" dirty="0">
                  <a:latin typeface="Tahoma" pitchFamily="34" charset="0"/>
                </a:endParaRPr>
              </a:p>
            </p:txBody>
          </p:sp>
        </p:grpSp>
        <p:sp>
          <p:nvSpPr>
            <p:cNvPr id="9" name="Text Box 12"/>
            <p:cNvSpPr txBox="1">
              <a:spLocks noChangeArrowheads="1"/>
            </p:cNvSpPr>
            <p:nvPr/>
          </p:nvSpPr>
          <p:spPr bwMode="auto">
            <a:xfrm>
              <a:off x="3379" y="3793"/>
              <a:ext cx="183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2000" b="1" dirty="0"/>
                <a:t>Demande</a:t>
              </a:r>
              <a:r>
                <a:rPr lang="fr-FR" altLang="fr-FR" sz="2000" dirty="0"/>
                <a:t> de </a:t>
              </a:r>
              <a:r>
                <a:rPr lang="fr-FR" altLang="fr-FR" sz="2000" dirty="0" smtClean="0">
                  <a:latin typeface="Tahoma" pitchFamily="34" charset="0"/>
                </a:rPr>
                <a:t>soins</a:t>
              </a:r>
            </a:p>
          </p:txBody>
        </p:sp>
      </p:grpSp>
      <p:grpSp>
        <p:nvGrpSpPr>
          <p:cNvPr id="13" name="Group 21"/>
          <p:cNvGrpSpPr>
            <a:grpSpLocks/>
          </p:cNvGrpSpPr>
          <p:nvPr/>
        </p:nvGrpSpPr>
        <p:grpSpPr bwMode="auto">
          <a:xfrm>
            <a:off x="2584916" y="2476938"/>
            <a:ext cx="3240509" cy="1574065"/>
            <a:chOff x="1882" y="2386"/>
            <a:chExt cx="1996" cy="1044"/>
          </a:xfrm>
        </p:grpSpPr>
        <p:sp>
          <p:nvSpPr>
            <p:cNvPr id="14" name="Line 13"/>
            <p:cNvSpPr>
              <a:spLocks noChangeShapeType="1"/>
            </p:cNvSpPr>
            <p:nvPr/>
          </p:nvSpPr>
          <p:spPr bwMode="auto">
            <a:xfrm>
              <a:off x="2415" y="3430"/>
              <a:ext cx="998"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 name="Line 14"/>
            <p:cNvSpPr>
              <a:spLocks noChangeShapeType="1"/>
            </p:cNvSpPr>
            <p:nvPr/>
          </p:nvSpPr>
          <p:spPr bwMode="auto">
            <a:xfrm>
              <a:off x="3334" y="2386"/>
              <a:ext cx="544" cy="59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6" name="Line 15"/>
            <p:cNvSpPr>
              <a:spLocks noChangeShapeType="1"/>
            </p:cNvSpPr>
            <p:nvPr/>
          </p:nvSpPr>
          <p:spPr bwMode="auto">
            <a:xfrm flipV="1">
              <a:off x="1882" y="2386"/>
              <a:ext cx="590" cy="681"/>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17" name="Group 19"/>
          <p:cNvGrpSpPr>
            <a:grpSpLocks/>
          </p:cNvGrpSpPr>
          <p:nvPr/>
        </p:nvGrpSpPr>
        <p:grpSpPr bwMode="auto">
          <a:xfrm>
            <a:off x="1073616" y="3528782"/>
            <a:ext cx="4373563" cy="2159303"/>
            <a:chOff x="930" y="3067"/>
            <a:chExt cx="2755" cy="1370"/>
          </a:xfrm>
        </p:grpSpPr>
        <p:sp>
          <p:nvSpPr>
            <p:cNvPr id="18" name="AutoShape 4"/>
            <p:cNvSpPr>
              <a:spLocks noChangeArrowheads="1"/>
            </p:cNvSpPr>
            <p:nvPr/>
          </p:nvSpPr>
          <p:spPr bwMode="auto">
            <a:xfrm>
              <a:off x="975" y="3067"/>
              <a:ext cx="1452" cy="680"/>
            </a:xfrm>
            <a:prstGeom prst="roundRect">
              <a:avLst>
                <a:gd name="adj" fmla="val 16667"/>
              </a:avLst>
            </a:prstGeom>
            <a:solidFill>
              <a:srgbClr val="C2DFA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19" name="Text Box 5"/>
            <p:cNvSpPr txBox="1">
              <a:spLocks noChangeArrowheads="1"/>
            </p:cNvSpPr>
            <p:nvPr/>
          </p:nvSpPr>
          <p:spPr bwMode="auto">
            <a:xfrm>
              <a:off x="930" y="3157"/>
              <a:ext cx="1587"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400" dirty="0">
                  <a:latin typeface="Tahoma" pitchFamily="34" charset="0"/>
                </a:rPr>
                <a:t>Producteurs </a:t>
              </a:r>
            </a:p>
            <a:p>
              <a:pPr algn="ctr">
                <a:spcBef>
                  <a:spcPct val="0"/>
                </a:spcBef>
                <a:buFontTx/>
                <a:buNone/>
              </a:pPr>
              <a:r>
                <a:rPr lang="fr-FR" altLang="fr-FR" sz="2400" dirty="0">
                  <a:latin typeface="Tahoma" pitchFamily="34" charset="0"/>
                </a:rPr>
                <a:t>de soins</a:t>
              </a:r>
            </a:p>
          </p:txBody>
        </p:sp>
        <p:sp>
          <p:nvSpPr>
            <p:cNvPr id="20" name="Text Box 16"/>
            <p:cNvSpPr txBox="1">
              <a:spLocks noChangeArrowheads="1"/>
            </p:cNvSpPr>
            <p:nvPr/>
          </p:nvSpPr>
          <p:spPr bwMode="auto">
            <a:xfrm>
              <a:off x="1020" y="3793"/>
              <a:ext cx="2665"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2000" b="1" dirty="0"/>
                <a:t>Offre</a:t>
              </a:r>
              <a:r>
                <a:rPr lang="fr-FR" altLang="fr-FR" sz="2000" dirty="0"/>
                <a:t> de </a:t>
              </a:r>
              <a:r>
                <a:rPr lang="fr-FR" altLang="fr-FR" sz="2000" dirty="0" smtClean="0">
                  <a:latin typeface="Tahoma" pitchFamily="34" charset="0"/>
                </a:rPr>
                <a:t>soins</a:t>
              </a:r>
            </a:p>
            <a:p>
              <a:pPr>
                <a:spcBef>
                  <a:spcPct val="50000"/>
                </a:spcBef>
                <a:buFontTx/>
                <a:buNone/>
              </a:pPr>
              <a:r>
                <a:rPr lang="fr-FR" altLang="fr-FR" sz="1600" i="1" dirty="0" smtClean="0">
                  <a:latin typeface="Tahoma" pitchFamily="34" charset="0"/>
                </a:rPr>
                <a:t>= Professionnels de santé, établissements de santé, industrie biomédicale</a:t>
              </a:r>
              <a:endParaRPr lang="fr-FR" altLang="fr-FR" sz="1600" i="1" dirty="0">
                <a:latin typeface="Tahoma" pitchFamily="34" charset="0"/>
              </a:endParaRPr>
            </a:p>
          </p:txBody>
        </p:sp>
      </p:grpSp>
      <p:grpSp>
        <p:nvGrpSpPr>
          <p:cNvPr id="21" name="Group 20"/>
          <p:cNvGrpSpPr>
            <a:grpSpLocks/>
          </p:cNvGrpSpPr>
          <p:nvPr/>
        </p:nvGrpSpPr>
        <p:grpSpPr bwMode="auto">
          <a:xfrm>
            <a:off x="2908497" y="1466621"/>
            <a:ext cx="5706098" cy="1111251"/>
            <a:chOff x="2086" y="1768"/>
            <a:chExt cx="3568" cy="700"/>
          </a:xfrm>
        </p:grpSpPr>
        <p:sp>
          <p:nvSpPr>
            <p:cNvPr id="22" name="AutoShape 7"/>
            <p:cNvSpPr>
              <a:spLocks noChangeArrowheads="1"/>
            </p:cNvSpPr>
            <p:nvPr/>
          </p:nvSpPr>
          <p:spPr bwMode="auto">
            <a:xfrm>
              <a:off x="2154" y="1768"/>
              <a:ext cx="1452" cy="618"/>
            </a:xfrm>
            <a:prstGeom prst="roundRect">
              <a:avLst>
                <a:gd name="adj" fmla="val 16667"/>
              </a:avLst>
            </a:prstGeom>
            <a:solidFill>
              <a:srgbClr val="FC9E78"/>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dirty="0"/>
            </a:p>
          </p:txBody>
        </p:sp>
        <p:sp>
          <p:nvSpPr>
            <p:cNvPr id="23" name="Text Box 8"/>
            <p:cNvSpPr txBox="1">
              <a:spLocks noChangeArrowheads="1"/>
            </p:cNvSpPr>
            <p:nvPr/>
          </p:nvSpPr>
          <p:spPr bwMode="auto">
            <a:xfrm>
              <a:off x="2086" y="1799"/>
              <a:ext cx="158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400" dirty="0">
                  <a:latin typeface="Tahoma" pitchFamily="34" charset="0"/>
                </a:rPr>
                <a:t>Régulation</a:t>
              </a:r>
            </a:p>
            <a:p>
              <a:pPr algn="ctr">
                <a:spcBef>
                  <a:spcPct val="0"/>
                </a:spcBef>
                <a:buFontTx/>
                <a:buNone/>
              </a:pPr>
              <a:r>
                <a:rPr lang="fr-FR" altLang="fr-FR" sz="2400" dirty="0">
                  <a:latin typeface="Tahoma" pitchFamily="34" charset="0"/>
                </a:rPr>
                <a:t>Financement</a:t>
              </a:r>
            </a:p>
          </p:txBody>
        </p:sp>
        <p:sp>
          <p:nvSpPr>
            <p:cNvPr id="24" name="Text Box 17"/>
            <p:cNvSpPr txBox="1">
              <a:spLocks noChangeArrowheads="1"/>
            </p:cNvSpPr>
            <p:nvPr/>
          </p:nvSpPr>
          <p:spPr bwMode="auto">
            <a:xfrm>
              <a:off x="3595" y="1799"/>
              <a:ext cx="2059" cy="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1800" dirty="0" smtClean="0"/>
                <a:t>Etat</a:t>
              </a:r>
            </a:p>
            <a:p>
              <a:pPr>
                <a:spcBef>
                  <a:spcPct val="50000"/>
                </a:spcBef>
                <a:buFontTx/>
                <a:buNone/>
              </a:pPr>
              <a:r>
                <a:rPr lang="fr-FR" altLang="fr-FR" sz="1800" dirty="0" smtClean="0"/>
                <a:t>Assurance maladie obligatoire et complémentaires</a:t>
              </a:r>
              <a:endParaRPr lang="fr-FR" altLang="fr-FR" sz="1800" dirty="0">
                <a:latin typeface="Tahoma" pitchFamily="34" charset="0"/>
              </a:endParaRPr>
            </a:p>
          </p:txBody>
        </p:sp>
      </p:grpSp>
      <p:sp>
        <p:nvSpPr>
          <p:cNvPr id="2" name="Ellipse 1"/>
          <p:cNvSpPr/>
          <p:nvPr/>
        </p:nvSpPr>
        <p:spPr>
          <a:xfrm>
            <a:off x="539552" y="3140968"/>
            <a:ext cx="3384376" cy="27363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4294967295"/>
          </p:nvPr>
        </p:nvSpPr>
        <p:spPr>
          <a:xfrm>
            <a:off x="539750" y="1268413"/>
            <a:ext cx="8280400" cy="4256087"/>
          </a:xfrm>
        </p:spPr>
        <p:txBody>
          <a:bodyPr/>
          <a:lstStyle/>
          <a:p>
            <a:pPr>
              <a:buClr>
                <a:srgbClr val="25A79B"/>
              </a:buClr>
              <a:defRPr/>
            </a:pPr>
            <a:r>
              <a:rPr lang="fr-FR" sz="2400" dirty="0" smtClean="0">
                <a:effectLst/>
              </a:rPr>
              <a:t>hôpital vient du latin </a:t>
            </a:r>
            <a:r>
              <a:rPr lang="fr-FR" sz="2400" i="1" dirty="0" err="1" smtClean="0">
                <a:effectLst/>
              </a:rPr>
              <a:t>hospitale</a:t>
            </a:r>
            <a:r>
              <a:rPr lang="fr-FR" sz="2400" dirty="0" smtClean="0">
                <a:effectLst/>
              </a:rPr>
              <a:t> : hôtel, hébergement:</a:t>
            </a:r>
          </a:p>
          <a:p>
            <a:pPr marL="457200" lvl="1" indent="0">
              <a:buClr>
                <a:srgbClr val="25A79B"/>
              </a:buClr>
              <a:buFont typeface="Wingdings" panose="05000000000000000000" pitchFamily="2" charset="2"/>
              <a:buNone/>
              <a:defRPr/>
            </a:pPr>
            <a:endParaRPr lang="fr-FR" sz="2400" dirty="0" smtClean="0">
              <a:effectLst/>
            </a:endParaRPr>
          </a:p>
          <a:p>
            <a:pPr>
              <a:buClr>
                <a:srgbClr val="25A79B"/>
              </a:buClr>
              <a:defRPr/>
            </a:pPr>
            <a:r>
              <a:rPr lang="fr-FR" sz="2400" dirty="0">
                <a:effectLst/>
              </a:rPr>
              <a:t>Deux grandes périodes :</a:t>
            </a:r>
            <a:endParaRPr lang="fr-FR" sz="2400" dirty="0" smtClean="0">
              <a:effectLst/>
            </a:endParaRPr>
          </a:p>
          <a:p>
            <a:pPr lvl="1">
              <a:buClr>
                <a:srgbClr val="25A79B"/>
              </a:buClr>
              <a:defRPr/>
            </a:pPr>
            <a:r>
              <a:rPr lang="fr-FR" sz="2200" dirty="0">
                <a:effectLst/>
              </a:rPr>
              <a:t>L</a:t>
            </a:r>
            <a:r>
              <a:rPr lang="fr-FR" sz="2200" dirty="0" smtClean="0">
                <a:effectLst/>
              </a:rPr>
              <a:t>ieux </a:t>
            </a:r>
            <a:r>
              <a:rPr lang="fr-FR" sz="2200" dirty="0">
                <a:effectLst/>
              </a:rPr>
              <a:t>d’hébergement et de charité pour les </a:t>
            </a:r>
            <a:r>
              <a:rPr lang="fr-FR" sz="2200" dirty="0" smtClean="0">
                <a:effectLst/>
              </a:rPr>
              <a:t>pauvres (religieux +++), contrôle par le clergé catholique</a:t>
            </a:r>
            <a:endParaRPr lang="fr-FR" sz="2200" dirty="0">
              <a:effectLst/>
            </a:endParaRPr>
          </a:p>
          <a:p>
            <a:pPr lvl="1">
              <a:buClr>
                <a:srgbClr val="25A79B"/>
              </a:buClr>
              <a:defRPr/>
            </a:pPr>
            <a:endParaRPr lang="fr-FR" sz="2200" dirty="0" smtClean="0">
              <a:effectLst/>
            </a:endParaRPr>
          </a:p>
          <a:p>
            <a:pPr lvl="1">
              <a:buClr>
                <a:srgbClr val="25A79B"/>
              </a:buClr>
              <a:defRPr/>
            </a:pPr>
            <a:r>
              <a:rPr lang="fr-FR" sz="2200" dirty="0" smtClean="0">
                <a:effectLst/>
              </a:rPr>
              <a:t>L’époque moderne : </a:t>
            </a:r>
            <a:r>
              <a:rPr lang="fr-FR" sz="2200" dirty="0">
                <a:effectLst/>
              </a:rPr>
              <a:t>les établissements de </a:t>
            </a:r>
            <a:r>
              <a:rPr lang="fr-FR" sz="2200" dirty="0" smtClean="0">
                <a:effectLst/>
              </a:rPr>
              <a:t>soins, gestion centralisée, financement publique, hôpital-entreprise.</a:t>
            </a:r>
          </a:p>
          <a:p>
            <a:pPr lvl="2">
              <a:buClr>
                <a:srgbClr val="25A79B"/>
              </a:buClr>
              <a:defRPr/>
            </a:pPr>
            <a:r>
              <a:rPr lang="fr-FR" sz="2000" dirty="0" smtClean="0">
                <a:effectLst/>
              </a:rPr>
              <a:t>Etatisation des hôpitaux années 1940</a:t>
            </a:r>
          </a:p>
          <a:p>
            <a:pPr lvl="2">
              <a:buClr>
                <a:srgbClr val="25A79B"/>
              </a:buClr>
              <a:defRPr/>
            </a:pPr>
            <a:r>
              <a:rPr lang="fr-FR" sz="2000" dirty="0" smtClean="0">
                <a:effectLst/>
              </a:rPr>
              <a:t>Ordonnances Debré 1958 : Création des CHU</a:t>
            </a:r>
          </a:p>
          <a:p>
            <a:pPr lvl="2">
              <a:buClr>
                <a:srgbClr val="25A79B"/>
              </a:buClr>
              <a:defRPr/>
            </a:pPr>
            <a:r>
              <a:rPr lang="fr-FR" sz="2000" dirty="0" smtClean="0">
                <a:effectLst/>
              </a:rPr>
              <a:t>1991 : Projet d’établissement, PMSI</a:t>
            </a:r>
          </a:p>
          <a:p>
            <a:pPr marL="0" indent="0">
              <a:buFont typeface="Wingdings" panose="05000000000000000000" pitchFamily="2" charset="2"/>
              <a:buNone/>
              <a:defRPr/>
            </a:pPr>
            <a:endParaRPr lang="fr-FR" dirty="0">
              <a:solidFill>
                <a:schemeClr val="accent6"/>
              </a:solidFill>
              <a:effectLst/>
            </a:endParaRPr>
          </a:p>
        </p:txBody>
      </p:sp>
      <p:cxnSp>
        <p:nvCxnSpPr>
          <p:cNvPr id="8" name="Connecteur droit 7"/>
          <p:cNvCxnSpPr/>
          <p:nvPr/>
        </p:nvCxnSpPr>
        <p:spPr>
          <a:xfrm>
            <a:off x="395536" y="811213"/>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716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628775"/>
            <a:ext cx="1684338"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space réservé du contenu 2"/>
          <p:cNvSpPr txBox="1">
            <a:spLocks/>
          </p:cNvSpPr>
          <p:nvPr/>
        </p:nvSpPr>
        <p:spPr>
          <a:xfrm>
            <a:off x="323850" y="260350"/>
            <a:ext cx="8280400" cy="6477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hangingPunct="0">
              <a:spcBef>
                <a:spcPct val="0"/>
              </a:spcBef>
              <a:buFont typeface="Arial" pitchFamily="34" charset="0"/>
              <a:buNone/>
              <a:defRPr/>
            </a:pPr>
            <a:r>
              <a:rPr lang="fr-FR" sz="2800" b="1" dirty="0">
                <a:solidFill>
                  <a:schemeClr val="tx2"/>
                </a:solidFill>
                <a:latin typeface="+mj-lt"/>
                <a:ea typeface="+mj-ea"/>
                <a:cs typeface="+mj-cs"/>
              </a:rPr>
              <a:t>Des lieux d’hébergement et non de soins initialement</a:t>
            </a:r>
          </a:p>
          <a:p>
            <a:pPr marL="0" indent="0">
              <a:buFont typeface="Arial" pitchFamily="34" charset="0"/>
              <a:buNone/>
              <a:defRPr/>
            </a:pPr>
            <a:endParaRPr lang="fr-FR" dirty="0">
              <a:solidFill>
                <a:schemeClr val="accent6"/>
              </a:solidFill>
            </a:endParaRPr>
          </a:p>
        </p:txBody>
      </p:sp>
    </p:spTree>
    <p:extLst>
      <p:ext uri="{BB962C8B-B14F-4D97-AF65-F5344CB8AC3E}">
        <p14:creationId xmlns:p14="http://schemas.microsoft.com/office/powerpoint/2010/main" val="11099490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l"/>
            <a:r>
              <a:rPr lang="fr-FR" sz="3200" dirty="0" smtClean="0">
                <a:effectLst/>
              </a:rPr>
              <a:t>Qu’est ce qu’un établissement de santé</a:t>
            </a:r>
            <a:endParaRPr lang="fr-FR" sz="3200" dirty="0">
              <a:effectLst/>
            </a:endParaRPr>
          </a:p>
        </p:txBody>
      </p:sp>
      <p:sp>
        <p:nvSpPr>
          <p:cNvPr id="3" name="Espace réservé du contenu 2"/>
          <p:cNvSpPr>
            <a:spLocks noGrp="1"/>
          </p:cNvSpPr>
          <p:nvPr>
            <p:ph idx="1"/>
          </p:nvPr>
        </p:nvSpPr>
        <p:spPr>
          <a:prstGeom prst="rect">
            <a:avLst/>
          </a:prstGeom>
        </p:spPr>
        <p:txBody>
          <a:bodyPr>
            <a:normAutofit fontScale="70000" lnSpcReduction="20000"/>
          </a:bodyPr>
          <a:lstStyle/>
          <a:p>
            <a:pPr marL="0" indent="0">
              <a:buNone/>
            </a:pPr>
            <a:r>
              <a:rPr lang="fr-FR" b="1" dirty="0">
                <a:effectLst/>
              </a:rPr>
              <a:t>Art. L 6111-1 du Code de la Santé Publique</a:t>
            </a:r>
          </a:p>
          <a:p>
            <a:r>
              <a:rPr lang="fr-FR" dirty="0" smtClean="0">
                <a:effectLst/>
              </a:rPr>
              <a:t>Etablissements </a:t>
            </a:r>
            <a:r>
              <a:rPr lang="fr-FR" dirty="0">
                <a:effectLst/>
              </a:rPr>
              <a:t>de santé </a:t>
            </a:r>
          </a:p>
          <a:p>
            <a:r>
              <a:rPr lang="fr-FR" dirty="0" smtClean="0">
                <a:effectLst/>
              </a:rPr>
              <a:t>Assurent </a:t>
            </a:r>
            <a:r>
              <a:rPr lang="fr-FR" dirty="0">
                <a:effectLst/>
              </a:rPr>
              <a:t>les examens de diagnostic, la surveillance et le traitement des malades, des blessés et des femmes enceintes en tenant compte des aspects </a:t>
            </a:r>
            <a:r>
              <a:rPr lang="fr-FR" dirty="0" smtClean="0">
                <a:effectLst/>
              </a:rPr>
              <a:t>psychologiques du patient</a:t>
            </a:r>
          </a:p>
          <a:p>
            <a:endParaRPr lang="fr-FR" dirty="0">
              <a:effectLst/>
            </a:endParaRPr>
          </a:p>
          <a:p>
            <a:pPr marL="0" indent="0">
              <a:buNone/>
            </a:pPr>
            <a:r>
              <a:rPr lang="fr-FR" b="1" dirty="0" smtClean="0">
                <a:effectLst/>
              </a:rPr>
              <a:t>Dispensent des soins </a:t>
            </a:r>
            <a:r>
              <a:rPr lang="fr-FR" dirty="0" smtClean="0">
                <a:effectLst/>
              </a:rPr>
              <a:t>:</a:t>
            </a:r>
          </a:p>
          <a:p>
            <a:r>
              <a:rPr lang="fr-FR" b="1" dirty="0" smtClean="0">
                <a:effectLst/>
              </a:rPr>
              <a:t>de courte durée </a:t>
            </a:r>
            <a:r>
              <a:rPr lang="fr-FR" dirty="0" smtClean="0">
                <a:effectLst/>
              </a:rPr>
              <a:t>: unité d’hospitalisation de courte durée (UHCD), médecine, chirurgie, obstétrique, odontologie (MCO)</a:t>
            </a:r>
          </a:p>
          <a:p>
            <a:r>
              <a:rPr lang="fr-FR" b="1" dirty="0" smtClean="0">
                <a:effectLst/>
              </a:rPr>
              <a:t>de suite ou de réadaptation </a:t>
            </a:r>
            <a:r>
              <a:rPr lang="fr-FR" dirty="0" smtClean="0">
                <a:effectLst/>
              </a:rPr>
              <a:t>(SSR)</a:t>
            </a:r>
          </a:p>
          <a:p>
            <a:r>
              <a:rPr lang="fr-FR" b="1" dirty="0" smtClean="0">
                <a:effectLst/>
              </a:rPr>
              <a:t>de longue durée </a:t>
            </a:r>
            <a:r>
              <a:rPr lang="fr-FR" dirty="0" smtClean="0">
                <a:effectLst/>
              </a:rPr>
              <a:t>: unités de soins de longue durée (USLD), établissement d’hébergement pour personnes âgées dépendantes (EHPAD)</a:t>
            </a:r>
          </a:p>
          <a:p>
            <a:pPr marL="0" indent="0">
              <a:buNone/>
            </a:pPr>
            <a:endParaRPr lang="fr-FR" sz="2400" dirty="0">
              <a:effectLst/>
            </a:endParaRPr>
          </a:p>
        </p:txBody>
      </p:sp>
    </p:spTree>
    <p:extLst>
      <p:ext uri="{BB962C8B-B14F-4D97-AF65-F5344CB8AC3E}">
        <p14:creationId xmlns:p14="http://schemas.microsoft.com/office/powerpoint/2010/main" val="229981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l"/>
            <a:r>
              <a:rPr lang="fr-FR" sz="3200" dirty="0" smtClean="0">
                <a:effectLst/>
              </a:rPr>
              <a:t>Deux types d’hospitalisation</a:t>
            </a:r>
            <a:endParaRPr lang="fr-FR" sz="3200" dirty="0">
              <a:effectLst/>
            </a:endParaRPr>
          </a:p>
        </p:txBody>
      </p:sp>
      <p:sp>
        <p:nvSpPr>
          <p:cNvPr id="3" name="Espace réservé du contenu 2"/>
          <p:cNvSpPr>
            <a:spLocks noGrp="1"/>
          </p:cNvSpPr>
          <p:nvPr>
            <p:ph idx="1"/>
          </p:nvPr>
        </p:nvSpPr>
        <p:spPr>
          <a:prstGeom prst="rect">
            <a:avLst/>
          </a:prstGeom>
        </p:spPr>
        <p:txBody>
          <a:bodyPr>
            <a:normAutofit/>
          </a:bodyPr>
          <a:lstStyle/>
          <a:p>
            <a:r>
              <a:rPr lang="fr-FR" dirty="0" smtClean="0">
                <a:effectLst/>
              </a:rPr>
              <a:t>Soins avec hébergement </a:t>
            </a:r>
            <a:r>
              <a:rPr lang="fr-FR" dirty="0">
                <a:effectLst/>
              </a:rPr>
              <a:t>: </a:t>
            </a:r>
            <a:endParaRPr lang="fr-FR" dirty="0" smtClean="0">
              <a:effectLst/>
            </a:endParaRPr>
          </a:p>
          <a:p>
            <a:pPr lvl="1"/>
            <a:r>
              <a:rPr lang="fr-FR" dirty="0" smtClean="0">
                <a:effectLst/>
              </a:rPr>
              <a:t>Hospitalisation </a:t>
            </a:r>
            <a:r>
              <a:rPr lang="fr-FR" dirty="0">
                <a:effectLst/>
              </a:rPr>
              <a:t>complète </a:t>
            </a:r>
            <a:endParaRPr lang="fr-FR" dirty="0" smtClean="0">
              <a:effectLst/>
            </a:endParaRPr>
          </a:p>
          <a:p>
            <a:pPr marL="457200" lvl="1" indent="0">
              <a:buNone/>
            </a:pPr>
            <a:endParaRPr lang="fr-FR" dirty="0">
              <a:effectLst/>
            </a:endParaRPr>
          </a:p>
          <a:p>
            <a:r>
              <a:rPr lang="fr-FR" dirty="0" smtClean="0">
                <a:effectLst/>
              </a:rPr>
              <a:t>Soins sans hébergement</a:t>
            </a:r>
            <a:endParaRPr lang="fr-FR" dirty="0">
              <a:effectLst/>
            </a:endParaRPr>
          </a:p>
          <a:p>
            <a:pPr lvl="1"/>
            <a:r>
              <a:rPr lang="fr-FR" dirty="0" smtClean="0">
                <a:effectLst/>
              </a:rPr>
              <a:t>Consultations</a:t>
            </a:r>
            <a:endParaRPr lang="fr-FR" dirty="0">
              <a:effectLst/>
            </a:endParaRPr>
          </a:p>
          <a:p>
            <a:pPr lvl="1"/>
            <a:r>
              <a:rPr lang="fr-FR" dirty="0" smtClean="0">
                <a:effectLst/>
              </a:rPr>
              <a:t>Hospitalisation </a:t>
            </a:r>
            <a:r>
              <a:rPr lang="fr-FR" dirty="0">
                <a:effectLst/>
              </a:rPr>
              <a:t>de jour</a:t>
            </a:r>
          </a:p>
          <a:p>
            <a:pPr lvl="1"/>
            <a:r>
              <a:rPr lang="fr-FR" dirty="0" smtClean="0">
                <a:effectLst/>
              </a:rPr>
              <a:t>Hospitalisation </a:t>
            </a:r>
            <a:r>
              <a:rPr lang="fr-FR" dirty="0">
                <a:effectLst/>
              </a:rPr>
              <a:t>à domicile (HAD)</a:t>
            </a:r>
          </a:p>
          <a:p>
            <a:pPr marL="0" indent="0">
              <a:buNone/>
            </a:pPr>
            <a:endParaRPr lang="fr-FR" sz="2400" dirty="0">
              <a:effectLst/>
            </a:endParaRPr>
          </a:p>
        </p:txBody>
      </p:sp>
    </p:spTree>
    <p:extLst>
      <p:ext uri="{BB962C8B-B14F-4D97-AF65-F5344CB8AC3E}">
        <p14:creationId xmlns:p14="http://schemas.microsoft.com/office/powerpoint/2010/main" val="7192153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l"/>
            <a:r>
              <a:rPr lang="fr-FR" sz="3200" dirty="0" smtClean="0">
                <a:effectLst/>
              </a:rPr>
              <a:t>Différents statuts juridiques</a:t>
            </a:r>
            <a:endParaRPr lang="fr-FR" sz="3200" dirty="0">
              <a:effectLst/>
            </a:endParaRPr>
          </a:p>
        </p:txBody>
      </p:sp>
      <p:sp>
        <p:nvSpPr>
          <p:cNvPr id="3" name="Espace réservé du contenu 2"/>
          <p:cNvSpPr>
            <a:spLocks noGrp="1"/>
          </p:cNvSpPr>
          <p:nvPr>
            <p:ph idx="1"/>
          </p:nvPr>
        </p:nvSpPr>
        <p:spPr>
          <a:xfrm>
            <a:off x="239289" y="1267068"/>
            <a:ext cx="4659760" cy="1449471"/>
          </a:xfrm>
          <a:prstGeom prst="rect">
            <a:avLst/>
          </a:prstGeom>
        </p:spPr>
        <p:txBody>
          <a:bodyPr>
            <a:normAutofit/>
          </a:bodyPr>
          <a:lstStyle/>
          <a:p>
            <a:r>
              <a:rPr lang="fr-FR" sz="2400" dirty="0">
                <a:effectLst/>
              </a:rPr>
              <a:t> Etablissements de santé publics : </a:t>
            </a:r>
            <a:br>
              <a:rPr lang="fr-FR" sz="2400" dirty="0">
                <a:effectLst/>
              </a:rPr>
            </a:br>
            <a:r>
              <a:rPr lang="fr-FR" sz="2400" dirty="0">
                <a:effectLst/>
              </a:rPr>
              <a:t>Service Public Hospitalier (SPH)</a:t>
            </a:r>
          </a:p>
          <a:p>
            <a:pPr lvl="1"/>
            <a:r>
              <a:rPr lang="fr-FR" sz="2000" dirty="0">
                <a:effectLst/>
              </a:rPr>
              <a:t>	</a:t>
            </a:r>
            <a:r>
              <a:rPr lang="fr-FR" sz="2000" dirty="0" smtClean="0">
                <a:effectLst/>
              </a:rPr>
              <a:t>≈</a:t>
            </a:r>
            <a:r>
              <a:rPr lang="fr-FR" sz="2000" dirty="0">
                <a:effectLst/>
              </a:rPr>
              <a:t>45</a:t>
            </a:r>
            <a:r>
              <a:rPr lang="fr-FR" sz="2000" dirty="0" smtClean="0">
                <a:effectLst/>
              </a:rPr>
              <a:t>%	</a:t>
            </a:r>
          </a:p>
          <a:p>
            <a:pPr lvl="1"/>
            <a:endParaRPr lang="fr-FR" sz="2000" dirty="0">
              <a:effectLst/>
            </a:endParaRPr>
          </a:p>
          <a:p>
            <a:pPr marL="0" indent="0">
              <a:buNone/>
            </a:pPr>
            <a:endParaRPr lang="fr-FR" sz="1800" dirty="0">
              <a:effectLst/>
            </a:endParaRPr>
          </a:p>
        </p:txBody>
      </p:sp>
      <p:pic>
        <p:nvPicPr>
          <p:cNvPr id="4" name="Image 3"/>
          <p:cNvPicPr>
            <a:picLocks noChangeAspect="1"/>
          </p:cNvPicPr>
          <p:nvPr/>
        </p:nvPicPr>
        <p:blipFill>
          <a:blip r:embed="rId3"/>
          <a:stretch>
            <a:fillRect/>
          </a:stretch>
        </p:blipFill>
        <p:spPr>
          <a:xfrm>
            <a:off x="457200" y="2572027"/>
            <a:ext cx="6205302" cy="4103861"/>
          </a:xfrm>
          <a:prstGeom prst="rect">
            <a:avLst/>
          </a:prstGeom>
        </p:spPr>
      </p:pic>
      <p:sp>
        <p:nvSpPr>
          <p:cNvPr id="7" name="Espace réservé du contenu 2"/>
          <p:cNvSpPr txBox="1">
            <a:spLocks/>
          </p:cNvSpPr>
          <p:nvPr/>
        </p:nvSpPr>
        <p:spPr bwMode="auto">
          <a:xfrm>
            <a:off x="4899049" y="1237372"/>
            <a:ext cx="4238128" cy="13054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r>
              <a:rPr lang="fr-FR" sz="2400" kern="0" dirty="0" smtClean="0">
                <a:effectLst/>
              </a:rPr>
              <a:t> Etablissements de santé privés</a:t>
            </a:r>
          </a:p>
          <a:p>
            <a:pPr lvl="1"/>
            <a:r>
              <a:rPr lang="fr-FR" sz="2000" kern="0" dirty="0" smtClean="0">
                <a:effectLst/>
              </a:rPr>
              <a:t>À but non lucratif ≈22%</a:t>
            </a:r>
          </a:p>
          <a:p>
            <a:pPr lvl="1"/>
            <a:r>
              <a:rPr lang="fr-FR" sz="2000" kern="0" dirty="0" smtClean="0">
                <a:effectLst/>
              </a:rPr>
              <a:t>À but lucratif ≈33%</a:t>
            </a:r>
          </a:p>
          <a:p>
            <a:pPr marL="0" indent="0">
              <a:buFont typeface="Wingdings" panose="05000000000000000000" pitchFamily="2" charset="2"/>
              <a:buNone/>
            </a:pPr>
            <a:endParaRPr lang="fr-FR" sz="1800" kern="0" dirty="0">
              <a:effectLst/>
            </a:endParaRPr>
          </a:p>
        </p:txBody>
      </p:sp>
    </p:spTree>
    <p:extLst>
      <p:ext uri="{BB962C8B-B14F-4D97-AF65-F5344CB8AC3E}">
        <p14:creationId xmlns:p14="http://schemas.microsoft.com/office/powerpoint/2010/main" val="9646058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l"/>
            <a:r>
              <a:rPr lang="fr-FR" sz="3200" dirty="0" smtClean="0">
                <a:effectLst/>
              </a:rPr>
              <a:t>Pas un hôpital, mais des hôpitaux</a:t>
            </a:r>
            <a:endParaRPr lang="fr-FR" sz="3200" dirty="0">
              <a:effectLst/>
            </a:endParaRPr>
          </a:p>
        </p:txBody>
      </p:sp>
      <p:sp>
        <p:nvSpPr>
          <p:cNvPr id="3" name="Espace réservé du contenu 2"/>
          <p:cNvSpPr>
            <a:spLocks noGrp="1"/>
          </p:cNvSpPr>
          <p:nvPr>
            <p:ph idx="1"/>
          </p:nvPr>
        </p:nvSpPr>
        <p:spPr>
          <a:prstGeom prst="rect">
            <a:avLst/>
          </a:prstGeom>
        </p:spPr>
        <p:txBody>
          <a:bodyPr>
            <a:normAutofit/>
          </a:bodyPr>
          <a:lstStyle/>
          <a:p>
            <a:pPr marL="0" indent="0">
              <a:lnSpc>
                <a:spcPct val="150000"/>
              </a:lnSpc>
              <a:buNone/>
            </a:pPr>
            <a:r>
              <a:rPr lang="fr-FR" altLang="fr-FR" sz="2400" dirty="0">
                <a:effectLst/>
              </a:rPr>
              <a:t>Diversifiés, ils peuvent être caractérisés selon</a:t>
            </a:r>
          </a:p>
          <a:p>
            <a:pPr>
              <a:lnSpc>
                <a:spcPct val="150000"/>
              </a:lnSpc>
            </a:pPr>
            <a:r>
              <a:rPr lang="fr-FR" altLang="fr-FR" sz="2400" b="1" dirty="0">
                <a:effectLst/>
              </a:rPr>
              <a:t>Statut juridique   </a:t>
            </a:r>
            <a:r>
              <a:rPr lang="fr-FR" altLang="fr-FR" sz="2400" dirty="0">
                <a:effectLst/>
              </a:rPr>
              <a:t>public, privé (lucratif ou non) </a:t>
            </a:r>
          </a:p>
          <a:p>
            <a:pPr>
              <a:lnSpc>
                <a:spcPct val="150000"/>
              </a:lnSpc>
            </a:pPr>
            <a:r>
              <a:rPr lang="fr-FR" altLang="fr-FR" sz="2400" b="1" dirty="0">
                <a:effectLst/>
              </a:rPr>
              <a:t>Secteur</a:t>
            </a:r>
            <a:r>
              <a:rPr lang="fr-FR" altLang="fr-FR" sz="2400" dirty="0">
                <a:effectLst/>
              </a:rPr>
              <a:t>  MCO (court), SSR (moyen), long séjour, psy, HAD </a:t>
            </a:r>
          </a:p>
          <a:p>
            <a:pPr>
              <a:lnSpc>
                <a:spcPct val="150000"/>
              </a:lnSpc>
            </a:pPr>
            <a:r>
              <a:rPr lang="fr-FR" altLang="fr-FR" sz="2400" b="1" dirty="0">
                <a:effectLst/>
              </a:rPr>
              <a:t>Taille</a:t>
            </a:r>
            <a:r>
              <a:rPr lang="fr-FR" altLang="fr-FR" sz="2400" dirty="0">
                <a:effectLst/>
              </a:rPr>
              <a:t>  Nb de lits, nb de séjours /an, nb d’agents </a:t>
            </a:r>
          </a:p>
          <a:p>
            <a:pPr>
              <a:lnSpc>
                <a:spcPct val="150000"/>
              </a:lnSpc>
            </a:pPr>
            <a:r>
              <a:rPr lang="fr-FR" altLang="fr-FR" sz="2400" b="1" dirty="0">
                <a:effectLst/>
              </a:rPr>
              <a:t>Spécialités médico-chirurgicales</a:t>
            </a:r>
          </a:p>
          <a:p>
            <a:pPr>
              <a:lnSpc>
                <a:spcPct val="150000"/>
              </a:lnSpc>
            </a:pPr>
            <a:r>
              <a:rPr lang="fr-FR" altLang="fr-FR" sz="2400" b="1" dirty="0">
                <a:effectLst/>
              </a:rPr>
              <a:t>Budget</a:t>
            </a:r>
            <a:r>
              <a:rPr lang="fr-FR" altLang="fr-FR" sz="2400" dirty="0">
                <a:effectLst/>
              </a:rPr>
              <a:t> ou </a:t>
            </a:r>
            <a:r>
              <a:rPr lang="fr-FR" altLang="fr-FR" sz="2400" b="1" dirty="0">
                <a:effectLst/>
              </a:rPr>
              <a:t>Chiffre</a:t>
            </a:r>
            <a:r>
              <a:rPr lang="fr-FR" altLang="fr-FR" sz="2400" dirty="0">
                <a:effectLst/>
              </a:rPr>
              <a:t> </a:t>
            </a:r>
            <a:r>
              <a:rPr lang="fr-FR" altLang="fr-FR" sz="2400" b="1" dirty="0">
                <a:effectLst/>
              </a:rPr>
              <a:t>d’affaires</a:t>
            </a:r>
          </a:p>
          <a:p>
            <a:endParaRPr lang="fr-FR" sz="2400" dirty="0">
              <a:effectLst/>
            </a:endParaRPr>
          </a:p>
        </p:txBody>
      </p:sp>
    </p:spTree>
    <p:extLst>
      <p:ext uri="{BB962C8B-B14F-4D97-AF65-F5344CB8AC3E}">
        <p14:creationId xmlns:p14="http://schemas.microsoft.com/office/powerpoint/2010/main" val="7998551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u contenu 2"/>
          <p:cNvSpPr>
            <a:spLocks noGrp="1"/>
          </p:cNvSpPr>
          <p:nvPr>
            <p:ph idx="4294967295"/>
          </p:nvPr>
        </p:nvSpPr>
        <p:spPr>
          <a:xfrm>
            <a:off x="252413" y="1052512"/>
            <a:ext cx="8496300" cy="48967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25A79B"/>
              </a:buClr>
            </a:pPr>
            <a:r>
              <a:rPr lang="fr-FR" altLang="fr-FR" sz="2400" dirty="0" smtClean="0">
                <a:solidFill>
                  <a:srgbClr val="0070C0"/>
                </a:solidFill>
                <a:effectLst/>
              </a:rPr>
              <a:t>Redéfinit et élargit le champ du service public hospitalier </a:t>
            </a:r>
          </a:p>
          <a:p>
            <a:pPr lvl="1">
              <a:buClr>
                <a:srgbClr val="25A79B"/>
              </a:buClr>
            </a:pPr>
            <a:r>
              <a:rPr lang="fr-FR" altLang="fr-FR" sz="2000" dirty="0" smtClean="0">
                <a:solidFill>
                  <a:srgbClr val="0070C0"/>
                </a:solidFill>
                <a:effectLst/>
              </a:rPr>
              <a:t>14 missions de service public </a:t>
            </a:r>
          </a:p>
          <a:p>
            <a:pPr lvl="1">
              <a:buClr>
                <a:srgbClr val="25A79B"/>
              </a:buClr>
            </a:pPr>
            <a:r>
              <a:rPr lang="fr-FR" altLang="fr-FR" sz="2000" dirty="0" smtClean="0">
                <a:effectLst/>
                <a:sym typeface="Wingdings" panose="05000000000000000000" pitchFamily="2" charset="2"/>
              </a:rPr>
              <a:t>Obligations </a:t>
            </a:r>
            <a:r>
              <a:rPr lang="fr-FR" altLang="fr-FR" sz="2000" dirty="0">
                <a:effectLst/>
                <a:sym typeface="Wingdings" panose="05000000000000000000" pitchFamily="2" charset="2"/>
              </a:rPr>
              <a:t>de l’établissement assurant une mission de service public : </a:t>
            </a:r>
          </a:p>
          <a:p>
            <a:pPr lvl="2">
              <a:buClr>
                <a:srgbClr val="25A79B"/>
              </a:buClr>
            </a:pPr>
            <a:r>
              <a:rPr lang="fr-FR" altLang="fr-FR" sz="2000" dirty="0" smtClean="0">
                <a:effectLst/>
                <a:sym typeface="Wingdings" panose="05000000000000000000" pitchFamily="2" charset="2"/>
              </a:rPr>
              <a:t>Égal </a:t>
            </a:r>
            <a:r>
              <a:rPr lang="fr-FR" altLang="fr-FR" sz="2000" dirty="0">
                <a:effectLst/>
                <a:sym typeface="Wingdings" panose="05000000000000000000" pitchFamily="2" charset="2"/>
              </a:rPr>
              <a:t>accès à des soins de qualité à tous les patients, en l’absence de discrimination,</a:t>
            </a:r>
          </a:p>
          <a:p>
            <a:pPr lvl="2">
              <a:buClr>
                <a:srgbClr val="25A79B"/>
              </a:buClr>
            </a:pPr>
            <a:r>
              <a:rPr lang="fr-FR" altLang="fr-FR" sz="2000" dirty="0" smtClean="0">
                <a:effectLst/>
                <a:sym typeface="Wingdings" panose="05000000000000000000" pitchFamily="2" charset="2"/>
              </a:rPr>
              <a:t>24h </a:t>
            </a:r>
            <a:r>
              <a:rPr lang="fr-FR" altLang="fr-FR" sz="2000" dirty="0">
                <a:effectLst/>
                <a:sym typeface="Wingdings" panose="05000000000000000000" pitchFamily="2" charset="2"/>
              </a:rPr>
              <a:t>/ </a:t>
            </a:r>
            <a:r>
              <a:rPr lang="fr-FR" altLang="fr-FR" sz="2000" dirty="0" smtClean="0">
                <a:effectLst/>
                <a:sym typeface="Wingdings" panose="05000000000000000000" pitchFamily="2" charset="2"/>
              </a:rPr>
              <a:t>24h</a:t>
            </a:r>
          </a:p>
          <a:p>
            <a:pPr marL="342900" lvl="2" indent="-342900">
              <a:buClr>
                <a:srgbClr val="25A79B"/>
              </a:buClr>
            </a:pPr>
            <a:endParaRPr lang="fr-FR" altLang="fr-FR" dirty="0">
              <a:solidFill>
                <a:srgbClr val="0070C0"/>
              </a:solidFill>
              <a:effectLst/>
              <a:ea typeface="+mn-ea"/>
              <a:cs typeface="+mn-cs"/>
              <a:sym typeface="Wingdings" panose="05000000000000000000" pitchFamily="2" charset="2"/>
            </a:endParaRPr>
          </a:p>
          <a:p>
            <a:pPr>
              <a:buClr>
                <a:srgbClr val="25A79B"/>
              </a:buClr>
            </a:pPr>
            <a:r>
              <a:rPr lang="fr-FR" altLang="fr-FR" sz="2400" dirty="0">
                <a:solidFill>
                  <a:srgbClr val="0070C0"/>
                </a:solidFill>
                <a:effectLst/>
                <a:sym typeface="Wingdings" panose="05000000000000000000" pitchFamily="2" charset="2"/>
              </a:rPr>
              <a:t>Nouvelle gouvernance et organisation interne</a:t>
            </a:r>
          </a:p>
          <a:p>
            <a:pPr lvl="1">
              <a:buClr>
                <a:srgbClr val="25A79B"/>
              </a:buClr>
              <a:defRPr/>
            </a:pPr>
            <a:r>
              <a:rPr lang="fr-FR" sz="2000" dirty="0">
                <a:effectLst/>
              </a:rPr>
              <a:t>Modification de la gouvernance interne: </a:t>
            </a:r>
          </a:p>
          <a:p>
            <a:pPr lvl="2">
              <a:buClr>
                <a:srgbClr val="25A79B"/>
              </a:buClr>
              <a:defRPr/>
            </a:pPr>
            <a:r>
              <a:rPr lang="fr-FR" sz="1600" b="1" dirty="0">
                <a:effectLst/>
              </a:rPr>
              <a:t>conseil de surveillance</a:t>
            </a:r>
            <a:r>
              <a:rPr lang="fr-FR" sz="1600" dirty="0">
                <a:effectLst/>
              </a:rPr>
              <a:t>, </a:t>
            </a:r>
            <a:r>
              <a:rPr lang="fr-FR" sz="1600" b="1" dirty="0">
                <a:effectLst/>
              </a:rPr>
              <a:t>directoire</a:t>
            </a:r>
            <a:r>
              <a:rPr lang="fr-FR" sz="1600" dirty="0">
                <a:effectLst/>
              </a:rPr>
              <a:t>, </a:t>
            </a:r>
            <a:r>
              <a:rPr lang="fr-FR" sz="1600" b="1" dirty="0">
                <a:effectLst/>
              </a:rPr>
              <a:t>directeur</a:t>
            </a:r>
            <a:r>
              <a:rPr lang="fr-FR" sz="1600" dirty="0">
                <a:effectLst/>
              </a:rPr>
              <a:t>, </a:t>
            </a:r>
            <a:r>
              <a:rPr lang="fr-FR" sz="1600" b="1" dirty="0">
                <a:effectLst/>
              </a:rPr>
              <a:t>commission médicale d’établissement</a:t>
            </a:r>
            <a:r>
              <a:rPr lang="fr-FR" sz="1600" dirty="0">
                <a:effectLst/>
              </a:rPr>
              <a:t>, instances consultatives</a:t>
            </a:r>
            <a:r>
              <a:rPr lang="fr-FR" sz="1600" dirty="0" smtClean="0">
                <a:effectLst/>
              </a:rPr>
              <a:t>.</a:t>
            </a:r>
            <a:endParaRPr lang="fr-FR" sz="1600" dirty="0">
              <a:effectLst/>
            </a:endParaRPr>
          </a:p>
          <a:p>
            <a:pPr lvl="1">
              <a:buClr>
                <a:srgbClr val="25A79B"/>
              </a:buClr>
              <a:defRPr/>
            </a:pPr>
            <a:r>
              <a:rPr lang="fr-FR" sz="2000" dirty="0">
                <a:effectLst/>
              </a:rPr>
              <a:t>Renforcement </a:t>
            </a:r>
            <a:r>
              <a:rPr lang="fr-FR" sz="2000" b="1" dirty="0">
                <a:effectLst/>
              </a:rPr>
              <a:t>du pilotage médico-administratif </a:t>
            </a:r>
            <a:r>
              <a:rPr lang="fr-FR" sz="2000" dirty="0">
                <a:effectLst/>
              </a:rPr>
              <a:t>de </a:t>
            </a:r>
            <a:r>
              <a:rPr lang="fr-FR" sz="2000" dirty="0" smtClean="0">
                <a:effectLst/>
              </a:rPr>
              <a:t>l’hôpital</a:t>
            </a:r>
            <a:endParaRPr lang="fr-FR" sz="2000" dirty="0">
              <a:effectLst/>
            </a:endParaRPr>
          </a:p>
          <a:p>
            <a:pPr lvl="1">
              <a:buClr>
                <a:srgbClr val="25A79B"/>
              </a:buClr>
              <a:defRPr/>
            </a:pPr>
            <a:r>
              <a:rPr lang="fr-FR" sz="2000" b="1" dirty="0" smtClean="0">
                <a:effectLst/>
              </a:rPr>
              <a:t>Pilotage </a:t>
            </a:r>
            <a:r>
              <a:rPr lang="fr-FR" sz="2000" b="1" dirty="0">
                <a:effectLst/>
              </a:rPr>
              <a:t>financier </a:t>
            </a:r>
            <a:r>
              <a:rPr lang="fr-FR" sz="2000" dirty="0">
                <a:effectLst/>
              </a:rPr>
              <a:t>de l’établissement par objectifs. </a:t>
            </a:r>
            <a:endParaRPr lang="fr-FR" sz="2000" dirty="0" smtClean="0">
              <a:effectLst/>
            </a:endParaRPr>
          </a:p>
          <a:p>
            <a:pPr lvl="2">
              <a:buClr>
                <a:srgbClr val="25A79B"/>
              </a:buClr>
              <a:defRPr/>
            </a:pPr>
            <a:r>
              <a:rPr lang="fr-FR" sz="1600" dirty="0" smtClean="0">
                <a:effectLst/>
              </a:rPr>
              <a:t>Mécanisme </a:t>
            </a:r>
            <a:r>
              <a:rPr lang="fr-FR" sz="1600" dirty="0">
                <a:effectLst/>
              </a:rPr>
              <a:t>de contrôle de coercition et de sanction en cas de déséquilibre financier</a:t>
            </a:r>
          </a:p>
          <a:p>
            <a:pPr lvl="1">
              <a:buClr>
                <a:srgbClr val="25A79B"/>
              </a:buClr>
            </a:pPr>
            <a:endParaRPr lang="fr-FR" altLang="fr-FR" sz="2000" dirty="0" smtClean="0">
              <a:effectLst/>
            </a:endParaRPr>
          </a:p>
          <a:p>
            <a:pPr lvl="1">
              <a:buClr>
                <a:srgbClr val="25A79B"/>
              </a:buClr>
            </a:pPr>
            <a:endParaRPr lang="fr-FR" altLang="fr-FR" sz="2000" dirty="0" smtClean="0">
              <a:effectLst/>
            </a:endParaRPr>
          </a:p>
          <a:p>
            <a:pPr lvl="1">
              <a:buClr>
                <a:srgbClr val="25A79B"/>
              </a:buClr>
            </a:pPr>
            <a:endParaRPr lang="fr-FR" altLang="fr-FR" sz="2000" dirty="0" smtClean="0">
              <a:effectLst/>
            </a:endParaRPr>
          </a:p>
        </p:txBody>
      </p:sp>
      <p:cxnSp>
        <p:nvCxnSpPr>
          <p:cNvPr id="8" name="Connecteur droit 7"/>
          <p:cNvCxnSpPr/>
          <p:nvPr/>
        </p:nvCxnSpPr>
        <p:spPr>
          <a:xfrm>
            <a:off x="395536" y="811213"/>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6804" name="Espace réservé du contenu 2"/>
          <p:cNvSpPr txBox="1">
            <a:spLocks/>
          </p:cNvSpPr>
          <p:nvPr/>
        </p:nvSpPr>
        <p:spPr bwMode="auto">
          <a:xfrm>
            <a:off x="0" y="260350"/>
            <a:ext cx="9001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buClrTx/>
              <a:buSzTx/>
              <a:buFont typeface="Arial" panose="020B0604020202020204" pitchFamily="34" charset="0"/>
              <a:buNone/>
            </a:pPr>
            <a:r>
              <a:rPr lang="fr-FR" altLang="fr-FR" sz="2800" dirty="0" smtClean="0">
                <a:solidFill>
                  <a:srgbClr val="0030C0"/>
                </a:solidFill>
                <a:sym typeface="Wingdings" panose="05000000000000000000" pitchFamily="2" charset="2"/>
              </a:rPr>
              <a:t>Focus sur la Loi </a:t>
            </a:r>
            <a:r>
              <a:rPr lang="fr-FR" altLang="fr-FR" sz="2800" dirty="0">
                <a:solidFill>
                  <a:srgbClr val="0030C0"/>
                </a:solidFill>
                <a:sym typeface="Wingdings" panose="05000000000000000000" pitchFamily="2" charset="2"/>
              </a:rPr>
              <a:t>Hôpital, Patient, Santé et Territoire </a:t>
            </a:r>
            <a:r>
              <a:rPr lang="fr-FR" altLang="fr-FR" sz="2800" dirty="0" smtClean="0">
                <a:solidFill>
                  <a:srgbClr val="0030C0"/>
                </a:solidFill>
                <a:sym typeface="Wingdings" panose="05000000000000000000" pitchFamily="2" charset="2"/>
              </a:rPr>
              <a:t>2009</a:t>
            </a:r>
            <a:endParaRPr lang="fr-FR" altLang="fr-FR" sz="2800" dirty="0">
              <a:solidFill>
                <a:srgbClr val="0030C0"/>
              </a:solidFill>
            </a:endParaRPr>
          </a:p>
        </p:txBody>
      </p:sp>
    </p:spTree>
    <p:extLst>
      <p:ext uri="{BB962C8B-B14F-4D97-AF65-F5344CB8AC3E}">
        <p14:creationId xmlns:p14="http://schemas.microsoft.com/office/powerpoint/2010/main" val="979379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0" y="6597650"/>
            <a:ext cx="3816350" cy="287338"/>
          </a:xfrm>
        </p:spPr>
        <p:txBody>
          <a:bodyPr/>
          <a:lstStyle/>
          <a:p>
            <a:pPr>
              <a:defRPr/>
            </a:pPr>
            <a:endParaRPr lang="fr-FR"/>
          </a:p>
        </p:txBody>
      </p:sp>
      <p:sp>
        <p:nvSpPr>
          <p:cNvPr id="4" name="Espace réservé du texte 3"/>
          <p:cNvSpPr>
            <a:spLocks noGrp="1"/>
          </p:cNvSpPr>
          <p:nvPr>
            <p:ph type="body" sz="quarter" idx="16"/>
          </p:nvPr>
        </p:nvSpPr>
        <p:spPr>
          <a:xfrm>
            <a:off x="395288" y="198438"/>
            <a:ext cx="6842125" cy="720725"/>
          </a:xfrm>
        </p:spPr>
        <p:txBody>
          <a:bodyPr/>
          <a:lstStyle/>
          <a:p>
            <a:pPr>
              <a:defRPr/>
            </a:pPr>
            <a:r>
              <a:rPr lang="fr-FR" sz="2800" dirty="0">
                <a:solidFill>
                  <a:srgbClr val="0070C0"/>
                </a:solidFill>
                <a:ea typeface="+mj-ea"/>
                <a:cs typeface="+mj-cs"/>
              </a:rPr>
              <a:t>Généralités</a:t>
            </a:r>
          </a:p>
        </p:txBody>
      </p:sp>
      <p:sp>
        <p:nvSpPr>
          <p:cNvPr id="29701" name="Rectangle 5"/>
          <p:cNvSpPr>
            <a:spLocks noChangeArrowheads="1"/>
          </p:cNvSpPr>
          <p:nvPr/>
        </p:nvSpPr>
        <p:spPr bwMode="auto">
          <a:xfrm>
            <a:off x="430213" y="1557338"/>
            <a:ext cx="846296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400" b="1" dirty="0">
                <a:latin typeface="+mn-lt"/>
              </a:rPr>
              <a:t>Protection sociale</a:t>
            </a:r>
            <a:r>
              <a:rPr lang="fr-FR" altLang="fr-FR" sz="2400" dirty="0">
                <a:latin typeface="+mn-lt"/>
              </a:rPr>
              <a:t>: ensemble de </a:t>
            </a:r>
            <a:r>
              <a:rPr lang="fr-FR" altLang="fr-FR" sz="2400" b="1" dirty="0">
                <a:solidFill>
                  <a:srgbClr val="FF0000"/>
                </a:solidFill>
                <a:latin typeface="+mn-lt"/>
              </a:rPr>
              <a:t>mécanismes de protection </a:t>
            </a:r>
            <a:r>
              <a:rPr lang="fr-FR" altLang="fr-FR" sz="2400" dirty="0">
                <a:latin typeface="+mn-lt"/>
              </a:rPr>
              <a:t>accordés par une société pour protéger ses membres des </a:t>
            </a:r>
            <a:r>
              <a:rPr lang="fr-FR" altLang="fr-FR" sz="2400" b="1" dirty="0">
                <a:solidFill>
                  <a:srgbClr val="FF0000"/>
                </a:solidFill>
                <a:latin typeface="+mn-lt"/>
              </a:rPr>
              <a:t>risques sociaux</a:t>
            </a:r>
            <a:r>
              <a:rPr lang="fr-FR" altLang="fr-FR" sz="2400" dirty="0">
                <a:latin typeface="+mn-lt"/>
              </a:rPr>
              <a:t> </a:t>
            </a:r>
            <a:r>
              <a:rPr lang="fr-FR" altLang="fr-FR" sz="2400" dirty="0" smtClean="0">
                <a:latin typeface="+mn-lt"/>
              </a:rPr>
              <a:t>de l’existence et de leurs conséquences financières.</a:t>
            </a:r>
            <a:endParaRPr lang="fr-FR" altLang="fr-FR" sz="2400" dirty="0">
              <a:latin typeface="+mn-lt"/>
            </a:endParaRPr>
          </a:p>
          <a:p>
            <a:pPr>
              <a:spcBef>
                <a:spcPct val="0"/>
              </a:spcBef>
              <a:buClrTx/>
              <a:buSzTx/>
              <a:buFontTx/>
              <a:buNone/>
            </a:pPr>
            <a:endParaRPr lang="fr-FR" altLang="fr-FR" sz="2400" dirty="0">
              <a:latin typeface="+mn-lt"/>
            </a:endParaRPr>
          </a:p>
          <a:p>
            <a:pPr>
              <a:spcBef>
                <a:spcPct val="0"/>
              </a:spcBef>
              <a:buClrTx/>
              <a:buSzTx/>
              <a:buFontTx/>
              <a:buNone/>
            </a:pPr>
            <a:endParaRPr lang="fr-FR" altLang="fr-FR" sz="2400" dirty="0">
              <a:latin typeface="+mn-lt"/>
            </a:endParaRPr>
          </a:p>
          <a:p>
            <a:pPr>
              <a:spcBef>
                <a:spcPct val="0"/>
              </a:spcBef>
              <a:buClr>
                <a:srgbClr val="1B587C"/>
              </a:buClr>
              <a:buSzTx/>
              <a:buFontTx/>
              <a:buNone/>
            </a:pPr>
            <a:r>
              <a:rPr lang="fr-FR" altLang="fr-FR" sz="2400" b="1" dirty="0">
                <a:latin typeface="+mn-lt"/>
              </a:rPr>
              <a:t>Risque social : </a:t>
            </a:r>
            <a:r>
              <a:rPr lang="fr-FR" altLang="fr-FR" sz="2400" dirty="0" smtClean="0">
                <a:latin typeface="+mn-lt"/>
              </a:rPr>
              <a:t>Evénement/situation </a:t>
            </a:r>
            <a:r>
              <a:rPr lang="fr-FR" altLang="fr-FR" sz="2400" dirty="0">
                <a:latin typeface="+mn-lt"/>
              </a:rPr>
              <a:t>qui </a:t>
            </a:r>
            <a:r>
              <a:rPr lang="fr-FR" altLang="fr-FR" sz="2400" dirty="0" smtClean="0">
                <a:latin typeface="+mn-lt"/>
              </a:rPr>
              <a:t>peut compromettre la sécurité financière d’un individu en générant </a:t>
            </a:r>
            <a:r>
              <a:rPr lang="fr-FR" altLang="fr-FR" sz="2400" dirty="0">
                <a:latin typeface="+mn-lt"/>
              </a:rPr>
              <a:t>: </a:t>
            </a:r>
          </a:p>
          <a:p>
            <a:pPr>
              <a:spcBef>
                <a:spcPct val="0"/>
              </a:spcBef>
              <a:buClr>
                <a:srgbClr val="1B587C"/>
              </a:buClr>
              <a:buSzTx/>
              <a:buFontTx/>
              <a:buChar char="-"/>
            </a:pPr>
            <a:r>
              <a:rPr lang="fr-FR" altLang="fr-FR" sz="2400" dirty="0">
                <a:latin typeface="+mn-lt"/>
              </a:rPr>
              <a:t> </a:t>
            </a:r>
            <a:r>
              <a:rPr lang="fr-FR" altLang="fr-FR" sz="2400" dirty="0" smtClean="0">
                <a:latin typeface="+mn-lt"/>
              </a:rPr>
              <a:t>Une </a:t>
            </a:r>
            <a:r>
              <a:rPr lang="fr-FR" altLang="fr-FR" sz="2400" dirty="0">
                <a:latin typeface="+mn-lt"/>
              </a:rPr>
              <a:t>↘ des ressources </a:t>
            </a:r>
            <a:endParaRPr lang="fr-FR" altLang="fr-FR" sz="2400" dirty="0" smtClean="0">
              <a:latin typeface="+mn-lt"/>
            </a:endParaRPr>
          </a:p>
          <a:p>
            <a:pPr>
              <a:spcBef>
                <a:spcPct val="0"/>
              </a:spcBef>
              <a:buClr>
                <a:srgbClr val="1B587C"/>
              </a:buClr>
              <a:buSzTx/>
              <a:buFontTx/>
              <a:buChar char="-"/>
            </a:pPr>
            <a:r>
              <a:rPr lang="fr-FR" altLang="fr-FR" sz="2400" dirty="0" smtClean="0">
                <a:latin typeface="+mn-lt"/>
              </a:rPr>
              <a:t> Et/ou </a:t>
            </a:r>
            <a:r>
              <a:rPr lang="fr-FR" altLang="fr-FR" sz="2400" dirty="0">
                <a:latin typeface="+mn-lt"/>
              </a:rPr>
              <a:t>une ↗ des </a:t>
            </a:r>
            <a:r>
              <a:rPr lang="fr-FR" altLang="fr-FR" sz="2400" dirty="0" smtClean="0">
                <a:latin typeface="+mn-lt"/>
              </a:rPr>
              <a:t>dépenses</a:t>
            </a:r>
            <a:endParaRPr lang="fr-FR" altLang="fr-FR" sz="2400"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70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3213" y="115888"/>
            <a:ext cx="8229600" cy="792162"/>
          </a:xfrm>
        </p:spPr>
        <p:txBody>
          <a:bodyPr>
            <a:normAutofit/>
          </a:bodyPr>
          <a:lstStyle/>
          <a:p>
            <a:pPr algn="l">
              <a:defRPr/>
            </a:pPr>
            <a:r>
              <a:rPr lang="fr-FR" sz="2800" dirty="0" smtClean="0">
                <a:solidFill>
                  <a:schemeClr val="tx1">
                    <a:lumMod val="65000"/>
                    <a:lumOff val="35000"/>
                  </a:schemeClr>
                </a:solidFill>
                <a:effectLst/>
              </a:rPr>
              <a:t>HPST 2009 : le service public</a:t>
            </a:r>
            <a:endParaRPr lang="fr-FR" sz="2800" dirty="0">
              <a:solidFill>
                <a:schemeClr val="tx1">
                  <a:lumMod val="65000"/>
                  <a:lumOff val="35000"/>
                </a:schemeClr>
              </a:solidFill>
              <a:effectLst/>
            </a:endParaRPr>
          </a:p>
        </p:txBody>
      </p:sp>
      <p:sp>
        <p:nvSpPr>
          <p:cNvPr id="5" name="Espace réservé du contenu 2"/>
          <p:cNvSpPr>
            <a:spLocks noGrp="1"/>
          </p:cNvSpPr>
          <p:nvPr>
            <p:ph idx="4294967295"/>
          </p:nvPr>
        </p:nvSpPr>
        <p:spPr>
          <a:xfrm>
            <a:off x="1042988" y="847725"/>
            <a:ext cx="7561262" cy="4105275"/>
          </a:xfrm>
        </p:spPr>
        <p:txBody>
          <a:bodyPr/>
          <a:lstStyle/>
          <a:p>
            <a:pPr>
              <a:buClr>
                <a:srgbClr val="25A79B"/>
              </a:buClr>
              <a:defRPr/>
            </a:pPr>
            <a:r>
              <a:rPr lang="fr-FR" sz="2000" b="1" dirty="0" smtClean="0">
                <a:effectLst/>
              </a:rPr>
              <a:t>Le </a:t>
            </a:r>
            <a:r>
              <a:rPr lang="fr-FR" sz="2000" b="1" dirty="0">
                <a:effectLst/>
              </a:rPr>
              <a:t>« service public » comprend désormais 14 </a:t>
            </a:r>
            <a:r>
              <a:rPr lang="fr-FR" sz="2000" b="1" dirty="0" smtClean="0">
                <a:effectLst/>
              </a:rPr>
              <a:t>missions</a:t>
            </a:r>
            <a:endParaRPr lang="fr-FR" sz="2000" dirty="0">
              <a:effectLst/>
            </a:endParaRPr>
          </a:p>
          <a:p>
            <a:pPr lvl="1">
              <a:buClr>
                <a:srgbClr val="25A79B"/>
              </a:buClr>
              <a:defRPr/>
            </a:pPr>
            <a:r>
              <a:rPr lang="fr-FR" sz="2000" dirty="0" smtClean="0">
                <a:effectLst/>
              </a:rPr>
              <a:t>Permanence </a:t>
            </a:r>
            <a:r>
              <a:rPr lang="fr-FR" sz="2000" dirty="0">
                <a:effectLst/>
              </a:rPr>
              <a:t>des </a:t>
            </a:r>
            <a:r>
              <a:rPr lang="fr-FR" sz="2000" dirty="0" smtClean="0">
                <a:effectLst/>
              </a:rPr>
              <a:t>soins,</a:t>
            </a:r>
          </a:p>
          <a:p>
            <a:pPr lvl="1">
              <a:buClr>
                <a:srgbClr val="25A79B"/>
              </a:buClr>
              <a:defRPr/>
            </a:pPr>
            <a:r>
              <a:rPr lang="fr-FR" sz="2000" dirty="0" smtClean="0">
                <a:effectLst/>
              </a:rPr>
              <a:t>Prise </a:t>
            </a:r>
            <a:r>
              <a:rPr lang="fr-FR" sz="2000" dirty="0">
                <a:effectLst/>
              </a:rPr>
              <a:t>en charge </a:t>
            </a:r>
            <a:r>
              <a:rPr lang="fr-FR" sz="2000" dirty="0" smtClean="0">
                <a:effectLst/>
              </a:rPr>
              <a:t>des personnes hospitalisées </a:t>
            </a:r>
            <a:r>
              <a:rPr lang="fr-FR" sz="2000" dirty="0">
                <a:effectLst/>
              </a:rPr>
              <a:t>sans consentement,</a:t>
            </a:r>
          </a:p>
          <a:p>
            <a:pPr lvl="1">
              <a:buClr>
                <a:srgbClr val="25A79B"/>
              </a:buClr>
              <a:defRPr/>
            </a:pPr>
            <a:r>
              <a:rPr lang="fr-FR" sz="2000" dirty="0">
                <a:effectLst/>
              </a:rPr>
              <a:t>Soins </a:t>
            </a:r>
            <a:r>
              <a:rPr lang="fr-FR" sz="2000" dirty="0" smtClean="0">
                <a:effectLst/>
              </a:rPr>
              <a:t>dispensés en </a:t>
            </a:r>
            <a:r>
              <a:rPr lang="fr-FR" sz="2000" dirty="0">
                <a:effectLst/>
              </a:rPr>
              <a:t>milieu pénitentiaire,</a:t>
            </a:r>
          </a:p>
          <a:p>
            <a:pPr lvl="1">
              <a:buClr>
                <a:srgbClr val="25A79B"/>
              </a:buClr>
              <a:defRPr/>
            </a:pPr>
            <a:r>
              <a:rPr lang="fr-FR" sz="2000" dirty="0">
                <a:effectLst/>
              </a:rPr>
              <a:t>Soins </a:t>
            </a:r>
            <a:r>
              <a:rPr lang="fr-FR" sz="2000" dirty="0" smtClean="0">
                <a:effectLst/>
              </a:rPr>
              <a:t>des </a:t>
            </a:r>
            <a:r>
              <a:rPr lang="fr-FR" sz="2000" dirty="0">
                <a:effectLst/>
              </a:rPr>
              <a:t>étrangers et relatifs au droit d’asile,</a:t>
            </a:r>
          </a:p>
          <a:p>
            <a:pPr lvl="1">
              <a:buClr>
                <a:srgbClr val="25A79B"/>
              </a:buClr>
              <a:defRPr/>
            </a:pPr>
            <a:r>
              <a:rPr lang="fr-FR" sz="2000" dirty="0">
                <a:effectLst/>
              </a:rPr>
              <a:t>Soins dans les centres socio-médico-judiciaire de sûreté.</a:t>
            </a:r>
          </a:p>
          <a:p>
            <a:pPr lvl="1">
              <a:buClr>
                <a:srgbClr val="25A79B"/>
              </a:buClr>
              <a:defRPr/>
            </a:pPr>
            <a:r>
              <a:rPr lang="fr-FR" sz="2000" dirty="0">
                <a:effectLst/>
              </a:rPr>
              <a:t>Prise en charge des soins palliatifs,</a:t>
            </a:r>
          </a:p>
          <a:p>
            <a:pPr lvl="1">
              <a:buClr>
                <a:srgbClr val="25A79B"/>
              </a:buClr>
              <a:defRPr/>
            </a:pPr>
            <a:r>
              <a:rPr lang="fr-FR" sz="2000" dirty="0" smtClean="0">
                <a:effectLst/>
              </a:rPr>
              <a:t>Aide </a:t>
            </a:r>
            <a:r>
              <a:rPr lang="fr-FR" sz="2000" dirty="0">
                <a:effectLst/>
              </a:rPr>
              <a:t>médicale urgente,</a:t>
            </a:r>
          </a:p>
          <a:p>
            <a:pPr lvl="1">
              <a:buClr>
                <a:srgbClr val="25A79B"/>
              </a:buClr>
              <a:defRPr/>
            </a:pPr>
            <a:r>
              <a:rPr lang="fr-FR" sz="2000" dirty="0" smtClean="0">
                <a:effectLst/>
              </a:rPr>
              <a:t>Santé </a:t>
            </a:r>
            <a:r>
              <a:rPr lang="fr-FR" sz="2000" dirty="0">
                <a:effectLst/>
              </a:rPr>
              <a:t>publique</a:t>
            </a:r>
          </a:p>
          <a:p>
            <a:pPr lvl="1">
              <a:buClr>
                <a:srgbClr val="25A79B"/>
              </a:buClr>
              <a:defRPr/>
            </a:pPr>
            <a:r>
              <a:rPr lang="fr-FR" sz="2000" dirty="0">
                <a:effectLst/>
              </a:rPr>
              <a:t>Actions d’éducation et de prévention pour la santé,</a:t>
            </a:r>
          </a:p>
          <a:p>
            <a:pPr lvl="1">
              <a:buClr>
                <a:srgbClr val="25A79B"/>
              </a:buClr>
              <a:defRPr/>
            </a:pPr>
            <a:r>
              <a:rPr lang="fr-FR" sz="2000" dirty="0">
                <a:effectLst/>
              </a:rPr>
              <a:t>Lutte contre les exclusions sociales et les discriminations,</a:t>
            </a:r>
          </a:p>
          <a:p>
            <a:pPr lvl="1">
              <a:buClr>
                <a:srgbClr val="25A79B"/>
              </a:buClr>
              <a:defRPr/>
            </a:pPr>
            <a:r>
              <a:rPr lang="fr-FR" sz="2000" dirty="0" smtClean="0">
                <a:effectLst/>
              </a:rPr>
              <a:t>Recherche</a:t>
            </a:r>
            <a:r>
              <a:rPr lang="fr-FR" sz="2000" dirty="0">
                <a:effectLst/>
              </a:rPr>
              <a:t>,</a:t>
            </a:r>
          </a:p>
          <a:p>
            <a:pPr lvl="1">
              <a:buClr>
                <a:srgbClr val="25A79B"/>
              </a:buClr>
              <a:defRPr/>
            </a:pPr>
            <a:r>
              <a:rPr lang="fr-FR" sz="2000" dirty="0" smtClean="0">
                <a:effectLst/>
              </a:rPr>
              <a:t>Enseignement </a:t>
            </a:r>
            <a:r>
              <a:rPr lang="fr-FR" sz="2000" dirty="0">
                <a:effectLst/>
              </a:rPr>
              <a:t>universitaire et post universitaire,</a:t>
            </a:r>
          </a:p>
          <a:p>
            <a:pPr lvl="1">
              <a:buClr>
                <a:srgbClr val="25A79B"/>
              </a:buClr>
              <a:defRPr/>
            </a:pPr>
            <a:r>
              <a:rPr lang="fr-FR" sz="2000" dirty="0" smtClean="0">
                <a:effectLst/>
              </a:rPr>
              <a:t>Formation </a:t>
            </a:r>
            <a:r>
              <a:rPr lang="fr-FR" sz="2000" dirty="0">
                <a:effectLst/>
              </a:rPr>
              <a:t>continue des </a:t>
            </a:r>
            <a:r>
              <a:rPr lang="fr-FR" sz="2000" dirty="0" smtClean="0">
                <a:effectLst/>
              </a:rPr>
              <a:t>praticiens,</a:t>
            </a:r>
            <a:endParaRPr lang="fr-FR" sz="2000" dirty="0">
              <a:effectLst/>
            </a:endParaRPr>
          </a:p>
          <a:p>
            <a:pPr lvl="1">
              <a:buClr>
                <a:srgbClr val="25A79B"/>
              </a:buClr>
              <a:defRPr/>
            </a:pPr>
            <a:r>
              <a:rPr lang="fr-FR" sz="2000" dirty="0">
                <a:effectLst/>
              </a:rPr>
              <a:t>Formation </a:t>
            </a:r>
            <a:r>
              <a:rPr lang="fr-FR" sz="2000" dirty="0" smtClean="0">
                <a:effectLst/>
              </a:rPr>
              <a:t>des </a:t>
            </a:r>
            <a:r>
              <a:rPr lang="fr-FR" sz="2000" dirty="0">
                <a:effectLst/>
              </a:rPr>
              <a:t>sages femmes et du personnel paramédical,</a:t>
            </a:r>
          </a:p>
          <a:p>
            <a:pPr lvl="1">
              <a:buClr>
                <a:srgbClr val="25A79B"/>
              </a:buClr>
              <a:defRPr/>
            </a:pPr>
            <a:endParaRPr lang="fr-FR" sz="2000" dirty="0">
              <a:effectLst/>
            </a:endParaRPr>
          </a:p>
          <a:p>
            <a:pPr marL="0" indent="0">
              <a:buFont typeface="Wingdings" panose="05000000000000000000" pitchFamily="2" charset="2"/>
              <a:buNone/>
              <a:defRPr/>
            </a:pPr>
            <a:endParaRPr lang="fr-FR" dirty="0">
              <a:solidFill>
                <a:schemeClr val="accent6"/>
              </a:solidFill>
              <a:effectLst/>
            </a:endParaRPr>
          </a:p>
        </p:txBody>
      </p:sp>
      <p:cxnSp>
        <p:nvCxnSpPr>
          <p:cNvPr id="8" name="Connecteur droit 7"/>
          <p:cNvCxnSpPr/>
          <p:nvPr/>
        </p:nvCxnSpPr>
        <p:spPr>
          <a:xfrm>
            <a:off x="395536" y="811213"/>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Rectangle à coins arrondis 2"/>
          <p:cNvSpPr/>
          <p:nvPr/>
        </p:nvSpPr>
        <p:spPr>
          <a:xfrm>
            <a:off x="1454150" y="1244601"/>
            <a:ext cx="6624637" cy="2592387"/>
          </a:xfrm>
          <a:prstGeom prst="roundRect">
            <a:avLst/>
          </a:prstGeom>
          <a:solidFill>
            <a:srgbClr val="0099CC">
              <a:alpha val="1098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7830" name="ZoneTexte 5"/>
          <p:cNvSpPr txBox="1">
            <a:spLocks noChangeArrowheads="1"/>
          </p:cNvSpPr>
          <p:nvPr/>
        </p:nvSpPr>
        <p:spPr bwMode="auto">
          <a:xfrm>
            <a:off x="6677025" y="1279525"/>
            <a:ext cx="1368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800">
                <a:solidFill>
                  <a:srgbClr val="FF0000"/>
                </a:solidFill>
              </a:rPr>
              <a:t>SOIN</a:t>
            </a:r>
          </a:p>
        </p:txBody>
      </p:sp>
      <p:sp>
        <p:nvSpPr>
          <p:cNvPr id="9" name="Rectangle à coins arrondis 8"/>
          <p:cNvSpPr/>
          <p:nvPr/>
        </p:nvSpPr>
        <p:spPr>
          <a:xfrm>
            <a:off x="1420813" y="3895725"/>
            <a:ext cx="6624637" cy="1035050"/>
          </a:xfrm>
          <a:prstGeom prst="roundRect">
            <a:avLst/>
          </a:prstGeom>
          <a:solidFill>
            <a:srgbClr val="00B050">
              <a:alpha val="1098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7832" name="ZoneTexte 9"/>
          <p:cNvSpPr txBox="1">
            <a:spLocks noChangeArrowheads="1"/>
          </p:cNvSpPr>
          <p:nvPr/>
        </p:nvSpPr>
        <p:spPr bwMode="auto">
          <a:xfrm>
            <a:off x="5713413" y="3840163"/>
            <a:ext cx="2808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400">
                <a:solidFill>
                  <a:srgbClr val="FF0000"/>
                </a:solidFill>
              </a:rPr>
              <a:t>PREVENTION</a:t>
            </a:r>
          </a:p>
        </p:txBody>
      </p:sp>
      <p:sp>
        <p:nvSpPr>
          <p:cNvPr id="11" name="Rectangle à coins arrondis 10"/>
          <p:cNvSpPr/>
          <p:nvPr/>
        </p:nvSpPr>
        <p:spPr>
          <a:xfrm>
            <a:off x="1454150" y="4933950"/>
            <a:ext cx="6591300" cy="350838"/>
          </a:xfrm>
          <a:prstGeom prst="roundRect">
            <a:avLst/>
          </a:prstGeom>
          <a:solidFill>
            <a:srgbClr val="7030A0">
              <a:alpha val="1098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7834" name="ZoneTexte 11"/>
          <p:cNvSpPr txBox="1">
            <a:spLocks noChangeArrowheads="1"/>
          </p:cNvSpPr>
          <p:nvPr/>
        </p:nvSpPr>
        <p:spPr bwMode="auto">
          <a:xfrm>
            <a:off x="5713413" y="4878388"/>
            <a:ext cx="2770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400">
                <a:solidFill>
                  <a:srgbClr val="FF0000"/>
                </a:solidFill>
              </a:rPr>
              <a:t>RECHERCHE</a:t>
            </a:r>
          </a:p>
        </p:txBody>
      </p:sp>
      <p:sp>
        <p:nvSpPr>
          <p:cNvPr id="13" name="Rectangle à coins arrondis 12"/>
          <p:cNvSpPr/>
          <p:nvPr/>
        </p:nvSpPr>
        <p:spPr>
          <a:xfrm>
            <a:off x="1454150" y="5340350"/>
            <a:ext cx="6591300" cy="1106488"/>
          </a:xfrm>
          <a:prstGeom prst="roundRect">
            <a:avLst/>
          </a:prstGeom>
          <a:solidFill>
            <a:srgbClr val="FFC000">
              <a:alpha val="1098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7836" name="ZoneTexte 13"/>
          <p:cNvSpPr txBox="1">
            <a:spLocks noChangeArrowheads="1"/>
          </p:cNvSpPr>
          <p:nvPr/>
        </p:nvSpPr>
        <p:spPr bwMode="auto">
          <a:xfrm>
            <a:off x="5762625" y="5553075"/>
            <a:ext cx="2770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400">
                <a:solidFill>
                  <a:srgbClr val="FF0000"/>
                </a:solidFill>
              </a:rPr>
              <a:t>FORMATION</a:t>
            </a:r>
          </a:p>
        </p:txBody>
      </p:sp>
    </p:spTree>
    <p:extLst>
      <p:ext uri="{BB962C8B-B14F-4D97-AF65-F5344CB8AC3E}">
        <p14:creationId xmlns:p14="http://schemas.microsoft.com/office/powerpoint/2010/main" val="411970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3213" y="115888"/>
            <a:ext cx="8229600" cy="792162"/>
          </a:xfrm>
        </p:spPr>
        <p:txBody>
          <a:bodyPr>
            <a:normAutofit/>
          </a:bodyPr>
          <a:lstStyle/>
          <a:p>
            <a:pPr algn="l">
              <a:defRPr/>
            </a:pPr>
            <a:r>
              <a:rPr lang="fr-FR" sz="2800" dirty="0" smtClean="0">
                <a:solidFill>
                  <a:schemeClr val="tx1">
                    <a:lumMod val="65000"/>
                    <a:lumOff val="35000"/>
                  </a:schemeClr>
                </a:solidFill>
                <a:effectLst/>
              </a:rPr>
              <a:t>Organisation HPST 2009</a:t>
            </a:r>
            <a:endParaRPr lang="fr-FR" sz="2800" dirty="0">
              <a:solidFill>
                <a:schemeClr val="tx1">
                  <a:lumMod val="65000"/>
                  <a:lumOff val="35000"/>
                </a:schemeClr>
              </a:solidFill>
              <a:effectLst/>
            </a:endParaRPr>
          </a:p>
        </p:txBody>
      </p:sp>
      <p:cxnSp>
        <p:nvCxnSpPr>
          <p:cNvPr id="8" name="Connecteur droit 7"/>
          <p:cNvCxnSpPr/>
          <p:nvPr/>
        </p:nvCxnSpPr>
        <p:spPr>
          <a:xfrm>
            <a:off x="395536" y="811213"/>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563938" y="836613"/>
            <a:ext cx="1871662"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t>DIRECTEUR</a:t>
            </a:r>
            <a:endParaRPr lang="fr-FR" sz="2400" dirty="0"/>
          </a:p>
        </p:txBody>
      </p:sp>
      <p:sp>
        <p:nvSpPr>
          <p:cNvPr id="3" name="Rectangle 2"/>
          <p:cNvSpPr/>
          <p:nvPr/>
        </p:nvSpPr>
        <p:spPr>
          <a:xfrm>
            <a:off x="6300788" y="1976438"/>
            <a:ext cx="1800225"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t>DIRECTOIRE</a:t>
            </a:r>
          </a:p>
        </p:txBody>
      </p:sp>
      <p:sp>
        <p:nvSpPr>
          <p:cNvPr id="6" name="Rectangle 5"/>
          <p:cNvSpPr/>
          <p:nvPr/>
        </p:nvSpPr>
        <p:spPr>
          <a:xfrm>
            <a:off x="6300788" y="1089025"/>
            <a:ext cx="1871662" cy="592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t>Président de CME</a:t>
            </a:r>
          </a:p>
        </p:txBody>
      </p:sp>
      <p:sp>
        <p:nvSpPr>
          <p:cNvPr id="10" name="Ellipse 9"/>
          <p:cNvSpPr/>
          <p:nvPr/>
        </p:nvSpPr>
        <p:spPr>
          <a:xfrm>
            <a:off x="611188" y="1341438"/>
            <a:ext cx="2160587" cy="1223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t>Conseil de Surveillance</a:t>
            </a:r>
          </a:p>
        </p:txBody>
      </p:sp>
      <p:sp>
        <p:nvSpPr>
          <p:cNvPr id="11" name="Rectangle 10"/>
          <p:cNvSpPr/>
          <p:nvPr/>
        </p:nvSpPr>
        <p:spPr>
          <a:xfrm>
            <a:off x="2481263" y="3386138"/>
            <a:ext cx="4457700" cy="67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dirty="0"/>
              <a:t>ETABLISSEMENT</a:t>
            </a:r>
            <a:endParaRPr lang="fr-FR" sz="4000" dirty="0"/>
          </a:p>
        </p:txBody>
      </p:sp>
      <p:sp>
        <p:nvSpPr>
          <p:cNvPr id="13" name="Rectangle 12"/>
          <p:cNvSpPr/>
          <p:nvPr/>
        </p:nvSpPr>
        <p:spPr>
          <a:xfrm>
            <a:off x="528638" y="4816475"/>
            <a:ext cx="1090612"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Pôle 1</a:t>
            </a:r>
          </a:p>
          <a:p>
            <a:pPr algn="ctr">
              <a:defRPr/>
            </a:pPr>
            <a:r>
              <a:rPr lang="fr-FR" dirty="0"/>
              <a:t>Chef de pôle</a:t>
            </a:r>
          </a:p>
        </p:txBody>
      </p:sp>
      <p:sp>
        <p:nvSpPr>
          <p:cNvPr id="14" name="Rectangle 13"/>
          <p:cNvSpPr/>
          <p:nvPr/>
        </p:nvSpPr>
        <p:spPr>
          <a:xfrm>
            <a:off x="1689100" y="4833938"/>
            <a:ext cx="935038"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Pôle 2 </a:t>
            </a:r>
          </a:p>
          <a:p>
            <a:pPr algn="ctr">
              <a:defRPr/>
            </a:pPr>
            <a:r>
              <a:rPr lang="fr-FR" dirty="0"/>
              <a:t>Chef de pôle</a:t>
            </a:r>
          </a:p>
        </p:txBody>
      </p:sp>
      <p:sp>
        <p:nvSpPr>
          <p:cNvPr id="15" name="Rectangle 14"/>
          <p:cNvSpPr/>
          <p:nvPr/>
        </p:nvSpPr>
        <p:spPr>
          <a:xfrm>
            <a:off x="2693988" y="4833938"/>
            <a:ext cx="941387"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Pôle 3 Chef de pôle</a:t>
            </a:r>
          </a:p>
        </p:txBody>
      </p:sp>
      <p:sp>
        <p:nvSpPr>
          <p:cNvPr id="16" name="Rectangle 15"/>
          <p:cNvSpPr/>
          <p:nvPr/>
        </p:nvSpPr>
        <p:spPr>
          <a:xfrm>
            <a:off x="3705225" y="4833938"/>
            <a:ext cx="1079500"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Pôle 4 Chef de pôle</a:t>
            </a:r>
          </a:p>
        </p:txBody>
      </p:sp>
      <p:sp>
        <p:nvSpPr>
          <p:cNvPr id="17" name="Rectangle 16"/>
          <p:cNvSpPr/>
          <p:nvPr/>
        </p:nvSpPr>
        <p:spPr>
          <a:xfrm>
            <a:off x="6051550" y="4845050"/>
            <a:ext cx="917575"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Pôle 10</a:t>
            </a:r>
          </a:p>
        </p:txBody>
      </p:sp>
      <p:sp>
        <p:nvSpPr>
          <p:cNvPr id="19" name="Ellipse 18"/>
          <p:cNvSpPr/>
          <p:nvPr/>
        </p:nvSpPr>
        <p:spPr>
          <a:xfrm>
            <a:off x="769938" y="5905500"/>
            <a:ext cx="1336675" cy="452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t>Service</a:t>
            </a:r>
          </a:p>
        </p:txBody>
      </p:sp>
      <p:sp>
        <p:nvSpPr>
          <p:cNvPr id="20" name="Ellipse 19"/>
          <p:cNvSpPr/>
          <p:nvPr/>
        </p:nvSpPr>
        <p:spPr>
          <a:xfrm>
            <a:off x="2771775" y="6078538"/>
            <a:ext cx="1458913" cy="450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t>Service</a:t>
            </a:r>
          </a:p>
        </p:txBody>
      </p:sp>
      <p:sp>
        <p:nvSpPr>
          <p:cNvPr id="82960" name="ZoneTexte 20"/>
          <p:cNvSpPr txBox="1">
            <a:spLocks noChangeArrowheads="1"/>
          </p:cNvSpPr>
          <p:nvPr/>
        </p:nvSpPr>
        <p:spPr bwMode="auto">
          <a:xfrm>
            <a:off x="1104900" y="4406900"/>
            <a:ext cx="340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1800" b="1" u="sng"/>
              <a:t>Pôles Médico - chirurgicaux</a:t>
            </a:r>
          </a:p>
        </p:txBody>
      </p:sp>
      <p:sp>
        <p:nvSpPr>
          <p:cNvPr id="82961" name="ZoneTexte 21"/>
          <p:cNvSpPr txBox="1">
            <a:spLocks noChangeArrowheads="1"/>
          </p:cNvSpPr>
          <p:nvPr/>
        </p:nvSpPr>
        <p:spPr bwMode="auto">
          <a:xfrm>
            <a:off x="5619750" y="4413250"/>
            <a:ext cx="2922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1800" b="1" u="sng" dirty="0"/>
              <a:t>Pôles Médico - techniques</a:t>
            </a:r>
          </a:p>
        </p:txBody>
      </p:sp>
      <p:cxnSp>
        <p:nvCxnSpPr>
          <p:cNvPr id="36" name="Connecteur droit avec flèche 35"/>
          <p:cNvCxnSpPr>
            <a:stCxn id="10" idx="6"/>
            <a:endCxn id="2" idx="1"/>
          </p:cNvCxnSpPr>
          <p:nvPr/>
        </p:nvCxnSpPr>
        <p:spPr>
          <a:xfrm flipV="1">
            <a:off x="2771775" y="1233488"/>
            <a:ext cx="792163" cy="719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2" idx="3"/>
            <a:endCxn id="6" idx="1"/>
          </p:cNvCxnSpPr>
          <p:nvPr/>
        </p:nvCxnSpPr>
        <p:spPr>
          <a:xfrm>
            <a:off x="5435600" y="1233488"/>
            <a:ext cx="865188" cy="1508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endCxn id="3" idx="1"/>
          </p:cNvCxnSpPr>
          <p:nvPr/>
        </p:nvCxnSpPr>
        <p:spPr>
          <a:xfrm>
            <a:off x="5435600" y="1592263"/>
            <a:ext cx="865188" cy="8524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1" name="Flèche vers le bas 40"/>
          <p:cNvSpPr/>
          <p:nvPr/>
        </p:nvSpPr>
        <p:spPr>
          <a:xfrm>
            <a:off x="4392613" y="1628775"/>
            <a:ext cx="250825" cy="1660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Rectangle à coins arrondis 41"/>
          <p:cNvSpPr/>
          <p:nvPr/>
        </p:nvSpPr>
        <p:spPr>
          <a:xfrm>
            <a:off x="6300788" y="166688"/>
            <a:ext cx="1420812" cy="66992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smtClean="0"/>
              <a:t>Ministère Santé</a:t>
            </a:r>
            <a:endParaRPr lang="fr-FR" sz="2000" b="1" dirty="0"/>
          </a:p>
        </p:txBody>
      </p:sp>
      <p:cxnSp>
        <p:nvCxnSpPr>
          <p:cNvPr id="46" name="Connecteur droit avec flèche 45"/>
          <p:cNvCxnSpPr>
            <a:stCxn id="42" idx="1"/>
          </p:cNvCxnSpPr>
          <p:nvPr/>
        </p:nvCxnSpPr>
        <p:spPr>
          <a:xfrm flipH="1">
            <a:off x="5435600" y="501650"/>
            <a:ext cx="865188" cy="33496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7236619" y="1681163"/>
            <a:ext cx="0" cy="24569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5269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3213" y="115888"/>
            <a:ext cx="8229600" cy="792162"/>
          </a:xfrm>
        </p:spPr>
        <p:txBody>
          <a:bodyPr>
            <a:normAutofit/>
          </a:bodyPr>
          <a:lstStyle/>
          <a:p>
            <a:pPr algn="l">
              <a:defRPr/>
            </a:pPr>
            <a:r>
              <a:rPr lang="fr-FR" sz="2800" dirty="0" smtClean="0">
                <a:solidFill>
                  <a:schemeClr val="tx1">
                    <a:lumMod val="65000"/>
                    <a:lumOff val="35000"/>
                  </a:schemeClr>
                </a:solidFill>
                <a:effectLst/>
              </a:rPr>
              <a:t>Organisation HPST 2009</a:t>
            </a:r>
            <a:endParaRPr lang="fr-FR" sz="2800" dirty="0">
              <a:solidFill>
                <a:schemeClr val="tx1">
                  <a:lumMod val="65000"/>
                  <a:lumOff val="35000"/>
                </a:schemeClr>
              </a:solidFill>
              <a:effectLst/>
            </a:endParaRPr>
          </a:p>
        </p:txBody>
      </p:sp>
      <p:cxnSp>
        <p:nvCxnSpPr>
          <p:cNvPr id="8" name="Connecteur droit 7"/>
          <p:cNvCxnSpPr/>
          <p:nvPr/>
        </p:nvCxnSpPr>
        <p:spPr>
          <a:xfrm>
            <a:off x="395536" y="811213"/>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Rectangle à coins arrondis 4"/>
          <p:cNvSpPr/>
          <p:nvPr/>
        </p:nvSpPr>
        <p:spPr>
          <a:xfrm>
            <a:off x="1403350" y="1001713"/>
            <a:ext cx="6384925" cy="33543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4" name="Ellipse 33"/>
          <p:cNvSpPr/>
          <p:nvPr/>
        </p:nvSpPr>
        <p:spPr>
          <a:xfrm>
            <a:off x="3473450" y="2490788"/>
            <a:ext cx="1727200" cy="738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t>Service de néphrologie</a:t>
            </a:r>
          </a:p>
        </p:txBody>
      </p:sp>
      <p:sp>
        <p:nvSpPr>
          <p:cNvPr id="37" name="Ellipse 36"/>
          <p:cNvSpPr/>
          <p:nvPr/>
        </p:nvSpPr>
        <p:spPr>
          <a:xfrm>
            <a:off x="2693988" y="1519238"/>
            <a:ext cx="1458912" cy="946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t>Service de chirurgie digestive</a:t>
            </a:r>
          </a:p>
        </p:txBody>
      </p:sp>
      <p:sp>
        <p:nvSpPr>
          <p:cNvPr id="43" name="Ellipse 42"/>
          <p:cNvSpPr/>
          <p:nvPr/>
        </p:nvSpPr>
        <p:spPr>
          <a:xfrm>
            <a:off x="4522788" y="1852613"/>
            <a:ext cx="2520950" cy="6778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t>Service d’</a:t>
            </a:r>
            <a:r>
              <a:rPr lang="fr-FR" sz="1600" dirty="0" err="1"/>
              <a:t>hépatogastrologie</a:t>
            </a:r>
            <a:endParaRPr lang="fr-FR" sz="1600" dirty="0"/>
          </a:p>
        </p:txBody>
      </p:sp>
      <p:sp>
        <p:nvSpPr>
          <p:cNvPr id="44" name="Ellipse 43"/>
          <p:cNvSpPr/>
          <p:nvPr/>
        </p:nvSpPr>
        <p:spPr>
          <a:xfrm>
            <a:off x="5519738" y="2635250"/>
            <a:ext cx="1819275" cy="677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t>Service de greffe rénale</a:t>
            </a:r>
          </a:p>
        </p:txBody>
      </p:sp>
      <p:sp>
        <p:nvSpPr>
          <p:cNvPr id="45" name="Ellipse 44"/>
          <p:cNvSpPr/>
          <p:nvPr/>
        </p:nvSpPr>
        <p:spPr>
          <a:xfrm>
            <a:off x="3959225" y="3390900"/>
            <a:ext cx="1728788" cy="738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t>Service d’urologie</a:t>
            </a:r>
          </a:p>
        </p:txBody>
      </p:sp>
      <p:sp>
        <p:nvSpPr>
          <p:cNvPr id="47" name="ZoneTexte 20"/>
          <p:cNvSpPr txBox="1">
            <a:spLocks noChangeArrowheads="1"/>
          </p:cNvSpPr>
          <p:nvPr/>
        </p:nvSpPr>
        <p:spPr bwMode="auto">
          <a:xfrm>
            <a:off x="2268538" y="1076325"/>
            <a:ext cx="5149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1800" b="1" u="sng"/>
              <a:t>Pôle de médecine digestive et Uro-néphrologique</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0888" y="2679700"/>
            <a:ext cx="13462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7"/>
          <p:cNvSpPr txBox="1">
            <a:spLocks noChangeArrowheads="1"/>
          </p:cNvSpPr>
          <p:nvPr/>
        </p:nvSpPr>
        <p:spPr bwMode="auto">
          <a:xfrm>
            <a:off x="2011363" y="3683000"/>
            <a:ext cx="1539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1800"/>
              <a:t>Projet de pôle</a:t>
            </a:r>
          </a:p>
        </p:txBody>
      </p:sp>
      <p:cxnSp>
        <p:nvCxnSpPr>
          <p:cNvPr id="22" name="Connecteur droit avec flèche 21"/>
          <p:cNvCxnSpPr>
            <a:stCxn id="5" idx="2"/>
          </p:cNvCxnSpPr>
          <p:nvPr/>
        </p:nvCxnSpPr>
        <p:spPr>
          <a:xfrm flipH="1">
            <a:off x="4595813" y="4356100"/>
            <a:ext cx="0" cy="119062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022600" y="5546725"/>
            <a:ext cx="3357563"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t>Direction de l’hôpital</a:t>
            </a:r>
            <a:endParaRPr lang="fr-FR" sz="2800" dirty="0"/>
          </a:p>
        </p:txBody>
      </p:sp>
      <p:sp>
        <p:nvSpPr>
          <p:cNvPr id="23" name="ZoneTexte 22"/>
          <p:cNvSpPr txBox="1">
            <a:spLocks noChangeArrowheads="1"/>
          </p:cNvSpPr>
          <p:nvPr/>
        </p:nvSpPr>
        <p:spPr bwMode="auto">
          <a:xfrm>
            <a:off x="4594225" y="4757738"/>
            <a:ext cx="2565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400" b="1"/>
              <a:t>Contrat de pôle</a:t>
            </a:r>
          </a:p>
        </p:txBody>
      </p:sp>
      <p:pic>
        <p:nvPicPr>
          <p:cNvPr id="24" name="Imag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1838" y="3402013"/>
            <a:ext cx="1347787"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3838" y="1438275"/>
            <a:ext cx="1109662"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20921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3213" y="115888"/>
            <a:ext cx="8229600" cy="792162"/>
          </a:xfrm>
        </p:spPr>
        <p:txBody>
          <a:bodyPr>
            <a:normAutofit/>
          </a:bodyPr>
          <a:lstStyle/>
          <a:p>
            <a:pPr algn="l">
              <a:defRPr/>
            </a:pPr>
            <a:r>
              <a:rPr lang="fr-FR" sz="2800" dirty="0" smtClean="0">
                <a:solidFill>
                  <a:schemeClr val="tx1">
                    <a:lumMod val="65000"/>
                    <a:lumOff val="35000"/>
                  </a:schemeClr>
                </a:solidFill>
                <a:effectLst/>
              </a:rPr>
              <a:t>Les acteurs – La gouvernance HPST 2009</a:t>
            </a:r>
            <a:endParaRPr lang="fr-FR" sz="2800" dirty="0">
              <a:solidFill>
                <a:schemeClr val="tx1">
                  <a:lumMod val="65000"/>
                  <a:lumOff val="35000"/>
                </a:schemeClr>
              </a:solidFill>
              <a:effectLst/>
            </a:endParaRPr>
          </a:p>
        </p:txBody>
      </p:sp>
      <p:sp>
        <p:nvSpPr>
          <p:cNvPr id="5" name="Espace réservé du contenu 2"/>
          <p:cNvSpPr>
            <a:spLocks noGrp="1"/>
          </p:cNvSpPr>
          <p:nvPr>
            <p:ph idx="4294967295"/>
          </p:nvPr>
        </p:nvSpPr>
        <p:spPr>
          <a:xfrm>
            <a:off x="303213" y="1052513"/>
            <a:ext cx="8769350" cy="5256212"/>
          </a:xfrm>
        </p:spPr>
        <p:txBody>
          <a:bodyPr/>
          <a:lstStyle/>
          <a:p>
            <a:pPr marL="457200" indent="-457200">
              <a:buFont typeface="Wingdings" panose="05000000000000000000" pitchFamily="2" charset="2"/>
              <a:buAutoNum type="arabicParenR"/>
              <a:defRPr/>
            </a:pPr>
            <a:r>
              <a:rPr lang="fr-FR" sz="2400" dirty="0" smtClean="0">
                <a:solidFill>
                  <a:srgbClr val="FF0000"/>
                </a:solidFill>
                <a:effectLst/>
              </a:rPr>
              <a:t>Le </a:t>
            </a:r>
            <a:r>
              <a:rPr lang="fr-FR" sz="2400" dirty="0">
                <a:solidFill>
                  <a:srgbClr val="FF0000"/>
                </a:solidFill>
                <a:effectLst/>
              </a:rPr>
              <a:t>directeur</a:t>
            </a:r>
            <a:r>
              <a:rPr lang="fr-FR" sz="2400" dirty="0">
                <a:effectLst/>
              </a:rPr>
              <a:t>: « véritable patron » de </a:t>
            </a:r>
            <a:r>
              <a:rPr lang="fr-FR" sz="2400" dirty="0" smtClean="0">
                <a:effectLst/>
              </a:rPr>
              <a:t>l’hôpital</a:t>
            </a:r>
            <a:endParaRPr lang="fr-FR" sz="2400" dirty="0">
              <a:effectLst/>
            </a:endParaRPr>
          </a:p>
          <a:p>
            <a:pPr marL="0" indent="0">
              <a:buNone/>
              <a:defRPr/>
            </a:pPr>
            <a:r>
              <a:rPr lang="fr-FR" sz="2400" dirty="0" smtClean="0">
                <a:effectLst/>
              </a:rPr>
              <a:t>Représente </a:t>
            </a:r>
            <a:r>
              <a:rPr lang="fr-FR" sz="2400" dirty="0">
                <a:effectLst/>
              </a:rPr>
              <a:t>l’établissement (professionnel administratif ou financier</a:t>
            </a:r>
            <a:r>
              <a:rPr lang="fr-FR" sz="2400" dirty="0" smtClean="0">
                <a:effectLst/>
              </a:rPr>
              <a:t>)</a:t>
            </a:r>
            <a:endParaRPr lang="fr-FR" sz="2400" dirty="0">
              <a:effectLst/>
            </a:endParaRPr>
          </a:p>
          <a:p>
            <a:pPr marL="0" indent="0">
              <a:buNone/>
              <a:defRPr/>
            </a:pPr>
            <a:r>
              <a:rPr lang="fr-FR" sz="2400" dirty="0" smtClean="0">
                <a:effectLst/>
              </a:rPr>
              <a:t>Gestion </a:t>
            </a:r>
            <a:r>
              <a:rPr lang="fr-FR" sz="2400" dirty="0">
                <a:effectLst/>
              </a:rPr>
              <a:t>et coordination générale de </a:t>
            </a:r>
            <a:r>
              <a:rPr lang="fr-FR" sz="2400" dirty="0" smtClean="0">
                <a:effectLst/>
              </a:rPr>
              <a:t>l’établissement</a:t>
            </a:r>
          </a:p>
          <a:p>
            <a:pPr marL="0" indent="0">
              <a:buNone/>
              <a:defRPr/>
            </a:pPr>
            <a:endParaRPr lang="fr-FR" sz="2400" dirty="0" smtClean="0">
              <a:effectLst/>
            </a:endParaRPr>
          </a:p>
          <a:p>
            <a:pPr marL="0" indent="0">
              <a:buFont typeface="Wingdings" panose="05000000000000000000" pitchFamily="2" charset="2"/>
              <a:buNone/>
              <a:defRPr/>
            </a:pPr>
            <a:r>
              <a:rPr lang="fr-FR" sz="2400" dirty="0" smtClean="0">
                <a:solidFill>
                  <a:srgbClr val="FF0000"/>
                </a:solidFill>
                <a:effectLst/>
              </a:rPr>
              <a:t>2) Le </a:t>
            </a:r>
            <a:r>
              <a:rPr lang="fr-FR" sz="2400" dirty="0">
                <a:solidFill>
                  <a:srgbClr val="FF0000"/>
                </a:solidFill>
                <a:effectLst/>
              </a:rPr>
              <a:t>Conseil de Surveillance </a:t>
            </a:r>
            <a:r>
              <a:rPr lang="fr-FR" sz="2400" dirty="0">
                <a:effectLst/>
              </a:rPr>
              <a:t>(Conseil d’administration)</a:t>
            </a:r>
          </a:p>
          <a:p>
            <a:pPr marL="0" indent="0">
              <a:buNone/>
              <a:defRPr/>
            </a:pPr>
            <a:r>
              <a:rPr lang="fr-FR" sz="2400" dirty="0">
                <a:effectLst/>
              </a:rPr>
              <a:t>Représentants des collectivités territoriales, de l’établissement, de </a:t>
            </a:r>
            <a:r>
              <a:rPr lang="fr-FR" sz="2400" dirty="0" smtClean="0">
                <a:effectLst/>
              </a:rPr>
              <a:t>l’Assurance Maladie </a:t>
            </a:r>
            <a:r>
              <a:rPr lang="fr-FR" sz="2400" dirty="0">
                <a:effectLst/>
              </a:rPr>
              <a:t>et des </a:t>
            </a:r>
            <a:r>
              <a:rPr lang="fr-FR" sz="2400" dirty="0" smtClean="0">
                <a:effectLst/>
              </a:rPr>
              <a:t>usagers</a:t>
            </a:r>
            <a:endParaRPr lang="fr-FR" sz="2400" dirty="0">
              <a:effectLst/>
            </a:endParaRPr>
          </a:p>
          <a:p>
            <a:pPr marL="0" indent="0">
              <a:buNone/>
              <a:defRPr/>
            </a:pPr>
            <a:r>
              <a:rPr lang="fr-FR" sz="2400" dirty="0">
                <a:effectLst/>
              </a:rPr>
              <a:t>Définit la politique générale de </a:t>
            </a:r>
            <a:r>
              <a:rPr lang="fr-FR" sz="2400" dirty="0" smtClean="0">
                <a:effectLst/>
              </a:rPr>
              <a:t>l’établissement</a:t>
            </a:r>
            <a:endParaRPr lang="fr-FR" sz="2400" dirty="0">
              <a:effectLst/>
            </a:endParaRPr>
          </a:p>
        </p:txBody>
      </p:sp>
      <p:cxnSp>
        <p:nvCxnSpPr>
          <p:cNvPr id="8" name="Connecteur droit 7"/>
          <p:cNvCxnSpPr/>
          <p:nvPr/>
        </p:nvCxnSpPr>
        <p:spPr>
          <a:xfrm>
            <a:off x="395536" y="811213"/>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361122"/>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3213" y="115888"/>
            <a:ext cx="8229600" cy="792162"/>
          </a:xfrm>
        </p:spPr>
        <p:txBody>
          <a:bodyPr>
            <a:normAutofit/>
          </a:bodyPr>
          <a:lstStyle/>
          <a:p>
            <a:pPr algn="l">
              <a:defRPr/>
            </a:pPr>
            <a:r>
              <a:rPr lang="fr-FR" sz="2800" dirty="0" smtClean="0">
                <a:solidFill>
                  <a:schemeClr val="tx1">
                    <a:lumMod val="65000"/>
                    <a:lumOff val="35000"/>
                  </a:schemeClr>
                </a:solidFill>
                <a:effectLst/>
              </a:rPr>
              <a:t>Les acteurs – La gouvernance HPST 2009 </a:t>
            </a:r>
            <a:endParaRPr lang="fr-FR" sz="2800" dirty="0">
              <a:solidFill>
                <a:schemeClr val="tx1">
                  <a:lumMod val="65000"/>
                  <a:lumOff val="35000"/>
                </a:schemeClr>
              </a:solidFill>
              <a:effectLst/>
            </a:endParaRPr>
          </a:p>
        </p:txBody>
      </p:sp>
      <p:sp>
        <p:nvSpPr>
          <p:cNvPr id="86019" name="Espace réservé du contenu 2"/>
          <p:cNvSpPr>
            <a:spLocks noGrp="1"/>
          </p:cNvSpPr>
          <p:nvPr>
            <p:ph idx="4294967295"/>
          </p:nvPr>
        </p:nvSpPr>
        <p:spPr>
          <a:xfrm>
            <a:off x="303213" y="1560513"/>
            <a:ext cx="8769350" cy="5256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Wingdings" panose="05000000000000000000" pitchFamily="2" charset="2"/>
              <a:buNone/>
            </a:pPr>
            <a:r>
              <a:rPr lang="fr-FR" altLang="fr-FR" sz="2400" dirty="0" smtClean="0">
                <a:solidFill>
                  <a:srgbClr val="FF0000"/>
                </a:solidFill>
                <a:effectLst/>
              </a:rPr>
              <a:t>3) Le DIRECTOIRE = « le centre de commandement »</a:t>
            </a:r>
          </a:p>
          <a:p>
            <a:pPr marL="0" indent="0">
              <a:buFont typeface="Wingdings" panose="05000000000000000000" pitchFamily="2" charset="2"/>
              <a:buNone/>
            </a:pPr>
            <a:endParaRPr lang="fr-FR" altLang="fr-FR" sz="2400" dirty="0" smtClean="0">
              <a:solidFill>
                <a:srgbClr val="FF0000"/>
              </a:solidFill>
              <a:effectLst/>
            </a:endParaRPr>
          </a:p>
          <a:p>
            <a:r>
              <a:rPr lang="fr-FR" sz="2400" dirty="0" smtClean="0">
                <a:effectLst/>
              </a:rPr>
              <a:t>Présidé </a:t>
            </a:r>
            <a:r>
              <a:rPr lang="fr-FR" sz="2400" dirty="0">
                <a:effectLst/>
              </a:rPr>
              <a:t>par le directeur. Le vice-président est le président de la commission médicale d’établissement. </a:t>
            </a:r>
          </a:p>
          <a:p>
            <a:r>
              <a:rPr lang="fr-FR" sz="2400" dirty="0" smtClean="0">
                <a:effectLst/>
              </a:rPr>
              <a:t>Approuve </a:t>
            </a:r>
            <a:r>
              <a:rPr lang="fr-FR" sz="2400" dirty="0">
                <a:effectLst/>
              </a:rPr>
              <a:t>le projet médical</a:t>
            </a:r>
          </a:p>
          <a:p>
            <a:r>
              <a:rPr lang="fr-FR" sz="2400" dirty="0" smtClean="0">
                <a:effectLst/>
              </a:rPr>
              <a:t>Prépare </a:t>
            </a:r>
            <a:r>
              <a:rPr lang="fr-FR" sz="2400" dirty="0">
                <a:effectLst/>
              </a:rPr>
              <a:t>le projet d’établissement</a:t>
            </a:r>
          </a:p>
          <a:p>
            <a:r>
              <a:rPr lang="fr-FR" sz="2400" dirty="0" smtClean="0">
                <a:effectLst/>
              </a:rPr>
              <a:t>Conseille </a:t>
            </a:r>
            <a:r>
              <a:rPr lang="fr-FR" sz="2400" dirty="0">
                <a:effectLst/>
              </a:rPr>
              <a:t>le directeur dans la gestion et la conduite de l’établissement</a:t>
            </a:r>
          </a:p>
          <a:p>
            <a:pPr>
              <a:buFontTx/>
              <a:buChar char="-"/>
            </a:pPr>
            <a:endParaRPr lang="fr-FR" altLang="fr-FR" sz="2400" dirty="0">
              <a:effectLst/>
            </a:endParaRPr>
          </a:p>
        </p:txBody>
      </p:sp>
      <p:cxnSp>
        <p:nvCxnSpPr>
          <p:cNvPr id="8" name="Connecteur droit 7"/>
          <p:cNvCxnSpPr/>
          <p:nvPr/>
        </p:nvCxnSpPr>
        <p:spPr>
          <a:xfrm>
            <a:off x="395536" y="811213"/>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784205"/>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3213" y="115888"/>
            <a:ext cx="8229600" cy="792162"/>
          </a:xfrm>
        </p:spPr>
        <p:txBody>
          <a:bodyPr>
            <a:normAutofit/>
          </a:bodyPr>
          <a:lstStyle/>
          <a:p>
            <a:pPr algn="l">
              <a:defRPr/>
            </a:pPr>
            <a:r>
              <a:rPr lang="fr-FR" sz="2800" dirty="0" smtClean="0">
                <a:solidFill>
                  <a:schemeClr val="tx1">
                    <a:lumMod val="65000"/>
                    <a:lumOff val="35000"/>
                  </a:schemeClr>
                </a:solidFill>
                <a:effectLst/>
              </a:rPr>
              <a:t>Les acteurs – La gouvernance HPST 2009</a:t>
            </a:r>
            <a:endParaRPr lang="fr-FR" sz="2800" dirty="0">
              <a:solidFill>
                <a:schemeClr val="tx1">
                  <a:lumMod val="65000"/>
                  <a:lumOff val="35000"/>
                </a:schemeClr>
              </a:solidFill>
              <a:effectLst/>
            </a:endParaRPr>
          </a:p>
        </p:txBody>
      </p:sp>
      <p:sp>
        <p:nvSpPr>
          <p:cNvPr id="5" name="Espace réservé du contenu 2"/>
          <p:cNvSpPr>
            <a:spLocks noGrp="1"/>
          </p:cNvSpPr>
          <p:nvPr>
            <p:ph idx="4294967295"/>
          </p:nvPr>
        </p:nvSpPr>
        <p:spPr>
          <a:xfrm>
            <a:off x="303213" y="1412875"/>
            <a:ext cx="8769350" cy="5256213"/>
          </a:xfrm>
        </p:spPr>
        <p:txBody>
          <a:bodyPr/>
          <a:lstStyle/>
          <a:p>
            <a:pPr marL="0" indent="0">
              <a:buFont typeface="Wingdings" panose="05000000000000000000" pitchFamily="2" charset="2"/>
              <a:buNone/>
              <a:defRPr/>
            </a:pPr>
            <a:r>
              <a:rPr lang="fr-FR" sz="2400" dirty="0" smtClean="0">
                <a:solidFill>
                  <a:srgbClr val="FF0000"/>
                </a:solidFill>
                <a:effectLst/>
              </a:rPr>
              <a:t>4) </a:t>
            </a:r>
            <a:r>
              <a:rPr lang="fr-FR" sz="2400" dirty="0">
                <a:solidFill>
                  <a:srgbClr val="FF0000"/>
                </a:solidFill>
                <a:effectLst/>
              </a:rPr>
              <a:t>Le président de la </a:t>
            </a:r>
            <a:r>
              <a:rPr lang="fr-FR" sz="2400" dirty="0" smtClean="0">
                <a:solidFill>
                  <a:srgbClr val="FF0000"/>
                </a:solidFill>
                <a:effectLst/>
              </a:rPr>
              <a:t>CME (Commission Médicale d’Etablissement)</a:t>
            </a:r>
            <a:endParaRPr lang="fr-FR" sz="2400" dirty="0">
              <a:solidFill>
                <a:srgbClr val="FF0000"/>
              </a:solidFill>
              <a:effectLst/>
            </a:endParaRPr>
          </a:p>
          <a:p>
            <a:pPr marL="0" indent="0">
              <a:buFont typeface="Wingdings" panose="05000000000000000000" pitchFamily="2" charset="2"/>
              <a:buNone/>
              <a:defRPr/>
            </a:pPr>
            <a:r>
              <a:rPr lang="fr-FR" sz="2400" dirty="0">
                <a:effectLst/>
              </a:rPr>
              <a:t>- représentation de la communauté médicale</a:t>
            </a:r>
          </a:p>
          <a:p>
            <a:pPr marL="0" indent="0">
              <a:buFont typeface="Wingdings" panose="05000000000000000000" pitchFamily="2" charset="2"/>
              <a:buNone/>
              <a:defRPr/>
            </a:pPr>
            <a:r>
              <a:rPr lang="fr-FR" sz="2400" dirty="0">
                <a:effectLst/>
              </a:rPr>
              <a:t>- instance consultative</a:t>
            </a:r>
          </a:p>
          <a:p>
            <a:pPr>
              <a:buFontTx/>
              <a:buChar char="-"/>
              <a:defRPr/>
            </a:pPr>
            <a:r>
              <a:rPr lang="fr-FR" sz="2400" dirty="0" smtClean="0">
                <a:effectLst/>
              </a:rPr>
              <a:t>politique </a:t>
            </a:r>
            <a:r>
              <a:rPr lang="fr-FR" sz="2400" dirty="0">
                <a:effectLst/>
              </a:rPr>
              <a:t>d’amélioration continue de la qualité et de la </a:t>
            </a:r>
            <a:r>
              <a:rPr lang="fr-FR" sz="2400" dirty="0" smtClean="0">
                <a:effectLst/>
              </a:rPr>
              <a:t>sécurité des soins</a:t>
            </a:r>
          </a:p>
          <a:p>
            <a:pPr marL="0" indent="0">
              <a:buFont typeface="Wingdings" panose="05000000000000000000" pitchFamily="2" charset="2"/>
              <a:buNone/>
              <a:defRPr/>
            </a:pPr>
            <a:endParaRPr lang="fr-FR" sz="2400" dirty="0">
              <a:solidFill>
                <a:srgbClr val="FF0000"/>
              </a:solidFill>
              <a:effectLst/>
            </a:endParaRPr>
          </a:p>
          <a:p>
            <a:pPr marL="0" indent="0">
              <a:buFont typeface="Wingdings" panose="05000000000000000000" pitchFamily="2" charset="2"/>
              <a:buNone/>
              <a:defRPr/>
            </a:pPr>
            <a:r>
              <a:rPr lang="fr-FR" sz="2400" dirty="0" smtClean="0">
                <a:solidFill>
                  <a:srgbClr val="FF0000"/>
                </a:solidFill>
                <a:effectLst/>
              </a:rPr>
              <a:t>5) </a:t>
            </a:r>
            <a:r>
              <a:rPr lang="fr-FR" sz="2400" dirty="0">
                <a:solidFill>
                  <a:srgbClr val="FF0000"/>
                </a:solidFill>
                <a:effectLst/>
              </a:rPr>
              <a:t>Le chef de pôle d’activité médicale</a:t>
            </a:r>
          </a:p>
          <a:p>
            <a:pPr marL="0" indent="0">
              <a:buFont typeface="Wingdings" panose="05000000000000000000" pitchFamily="2" charset="2"/>
              <a:buNone/>
              <a:defRPr/>
            </a:pPr>
            <a:r>
              <a:rPr lang="fr-FR" sz="2400" dirty="0">
                <a:effectLst/>
              </a:rPr>
              <a:t>- nommé par le directeur</a:t>
            </a:r>
          </a:p>
          <a:p>
            <a:pPr marL="0" indent="0">
              <a:buFont typeface="Wingdings" panose="05000000000000000000" pitchFamily="2" charset="2"/>
              <a:buNone/>
              <a:defRPr/>
            </a:pPr>
            <a:r>
              <a:rPr lang="fr-FR" sz="2400" dirty="0">
                <a:effectLst/>
              </a:rPr>
              <a:t>- contrat de </a:t>
            </a:r>
            <a:r>
              <a:rPr lang="fr-FR" sz="2400" dirty="0" smtClean="0">
                <a:effectLst/>
              </a:rPr>
              <a:t>pôle</a:t>
            </a:r>
            <a:endParaRPr lang="fr-FR" sz="2400" dirty="0">
              <a:effectLst/>
            </a:endParaRPr>
          </a:p>
        </p:txBody>
      </p:sp>
      <p:cxnSp>
        <p:nvCxnSpPr>
          <p:cNvPr id="8" name="Connecteur droit 7"/>
          <p:cNvCxnSpPr/>
          <p:nvPr/>
        </p:nvCxnSpPr>
        <p:spPr>
          <a:xfrm>
            <a:off x="395536" y="811213"/>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427172"/>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3213" y="115888"/>
            <a:ext cx="8229600" cy="792162"/>
          </a:xfrm>
        </p:spPr>
        <p:txBody>
          <a:bodyPr>
            <a:normAutofit/>
          </a:bodyPr>
          <a:lstStyle/>
          <a:p>
            <a:pPr algn="l">
              <a:defRPr/>
            </a:pPr>
            <a:r>
              <a:rPr lang="fr-FR" sz="2800" dirty="0" smtClean="0">
                <a:solidFill>
                  <a:schemeClr val="tx1">
                    <a:lumMod val="65000"/>
                    <a:lumOff val="35000"/>
                  </a:schemeClr>
                </a:solidFill>
                <a:effectLst/>
              </a:rPr>
              <a:t>2016 Loi de Modernisation du Système de Santé</a:t>
            </a:r>
            <a:endParaRPr lang="fr-FR" sz="2800" dirty="0">
              <a:solidFill>
                <a:schemeClr val="tx1">
                  <a:lumMod val="65000"/>
                  <a:lumOff val="35000"/>
                </a:schemeClr>
              </a:solidFill>
              <a:effectLst/>
            </a:endParaRPr>
          </a:p>
        </p:txBody>
      </p:sp>
      <p:sp>
        <p:nvSpPr>
          <p:cNvPr id="88067" name="Espace réservé du contenu 2"/>
          <p:cNvSpPr>
            <a:spLocks noGrp="1"/>
          </p:cNvSpPr>
          <p:nvPr>
            <p:ph idx="4294967295"/>
          </p:nvPr>
        </p:nvSpPr>
        <p:spPr>
          <a:xfrm>
            <a:off x="489199" y="620688"/>
            <a:ext cx="8135937" cy="5256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25A79B"/>
              </a:buClr>
            </a:pPr>
            <a:endParaRPr lang="fr-FR" altLang="fr-FR" sz="900" dirty="0" smtClean="0">
              <a:effectLst/>
            </a:endParaRPr>
          </a:p>
          <a:p>
            <a:pPr>
              <a:buClr>
                <a:srgbClr val="25A79B"/>
              </a:buClr>
            </a:pPr>
            <a:r>
              <a:rPr lang="fr-FR" altLang="fr-FR" sz="2000" dirty="0" smtClean="0">
                <a:effectLst/>
              </a:rPr>
              <a:t>Objectif: s’attaquer aux inégalités de santé </a:t>
            </a:r>
          </a:p>
          <a:p>
            <a:pPr>
              <a:buClr>
                <a:srgbClr val="25A79B"/>
              </a:buClr>
            </a:pPr>
            <a:endParaRPr lang="fr-FR" altLang="fr-FR" sz="2000" dirty="0" smtClean="0">
              <a:effectLst/>
            </a:endParaRPr>
          </a:p>
          <a:p>
            <a:pPr>
              <a:buClr>
                <a:srgbClr val="25A79B"/>
              </a:buClr>
            </a:pPr>
            <a:r>
              <a:rPr lang="fr-FR" altLang="fr-FR" sz="2000" dirty="0" smtClean="0">
                <a:effectLst/>
              </a:rPr>
              <a:t>Axe 3 de cette réforme : Réorganiser l’offre de soins hospitalière</a:t>
            </a:r>
          </a:p>
          <a:p>
            <a:pPr lvl="2">
              <a:buClr>
                <a:srgbClr val="25A79B"/>
              </a:buClr>
            </a:pPr>
            <a:r>
              <a:rPr lang="fr-FR" altLang="fr-FR" sz="2000" dirty="0" smtClean="0">
                <a:effectLst/>
              </a:rPr>
              <a:t>Création des GHT (groupements hospitaliers de territoire) </a:t>
            </a:r>
          </a:p>
          <a:p>
            <a:pPr lvl="2">
              <a:buClr>
                <a:srgbClr val="25A79B"/>
              </a:buClr>
            </a:pPr>
            <a:r>
              <a:rPr lang="fr-FR" altLang="fr-FR" sz="2000" dirty="0" smtClean="0">
                <a:effectLst/>
              </a:rPr>
              <a:t>Un GHT : </a:t>
            </a:r>
          </a:p>
          <a:p>
            <a:pPr lvl="3">
              <a:buClr>
                <a:srgbClr val="25A79B"/>
              </a:buClr>
            </a:pPr>
            <a:r>
              <a:rPr lang="fr-FR" altLang="fr-FR" sz="1800" dirty="0" smtClean="0">
                <a:effectLst/>
              </a:rPr>
              <a:t>plusieurs hôpitaux qui se regroupent </a:t>
            </a:r>
          </a:p>
          <a:p>
            <a:pPr lvl="3">
              <a:buClr>
                <a:srgbClr val="25A79B"/>
              </a:buClr>
            </a:pPr>
            <a:r>
              <a:rPr lang="fr-FR" altLang="fr-FR" sz="1800" dirty="0" smtClean="0">
                <a:effectLst/>
              </a:rPr>
              <a:t>avec un projet médical partagé </a:t>
            </a:r>
          </a:p>
          <a:p>
            <a:pPr lvl="3">
              <a:buClr>
                <a:srgbClr val="25A79B"/>
              </a:buClr>
            </a:pPr>
            <a:r>
              <a:rPr lang="fr-FR" altLang="fr-FR" sz="1800" dirty="0" smtClean="0">
                <a:effectLst/>
              </a:rPr>
              <a:t>et des moyens communs pour proposer des soins à une population</a:t>
            </a:r>
          </a:p>
          <a:p>
            <a:pPr marL="1371600" lvl="3" indent="0">
              <a:buClr>
                <a:srgbClr val="25A79B"/>
              </a:buClr>
              <a:buNone/>
            </a:pPr>
            <a:r>
              <a:rPr lang="fr-FR" altLang="fr-FR" sz="1800" dirty="0" smtClean="0">
                <a:effectLst/>
              </a:rPr>
              <a:t> </a:t>
            </a:r>
          </a:p>
          <a:p>
            <a:pPr>
              <a:buClr>
                <a:srgbClr val="25A79B"/>
              </a:buClr>
            </a:pPr>
            <a:r>
              <a:rPr lang="fr-FR" altLang="fr-FR" sz="2000" dirty="0" smtClean="0">
                <a:effectLst/>
              </a:rPr>
              <a:t>Exemple : </a:t>
            </a:r>
            <a:r>
              <a:rPr lang="fr-FR" sz="2000" b="1" dirty="0" smtClean="0">
                <a:effectLst/>
              </a:rPr>
              <a:t>GHT </a:t>
            </a:r>
            <a:r>
              <a:rPr lang="fr-FR" sz="2000" b="1" dirty="0">
                <a:effectLst/>
              </a:rPr>
              <a:t>« Val Rhône Centre » </a:t>
            </a:r>
            <a:r>
              <a:rPr lang="fr-FR" sz="2000" b="1" dirty="0" smtClean="0">
                <a:effectLst/>
              </a:rPr>
              <a:t>composé </a:t>
            </a:r>
            <a:r>
              <a:rPr lang="fr-FR" sz="2000" b="1" dirty="0">
                <a:effectLst/>
              </a:rPr>
              <a:t>de 9 </a:t>
            </a:r>
            <a:r>
              <a:rPr lang="fr-FR" sz="2000" b="1" dirty="0" smtClean="0">
                <a:effectLst/>
              </a:rPr>
              <a:t>établissements</a:t>
            </a:r>
            <a:r>
              <a:rPr lang="fr-FR" sz="2000" dirty="0">
                <a:effectLst/>
              </a:rPr>
              <a:t> </a:t>
            </a:r>
            <a:r>
              <a:rPr lang="fr-FR" sz="2000" dirty="0" smtClean="0">
                <a:effectLst/>
              </a:rPr>
              <a:t>   </a:t>
            </a:r>
            <a:r>
              <a:rPr lang="fr-FR" sz="2000" dirty="0" smtClean="0">
                <a:effectLst/>
                <a:sym typeface="Wingdings" panose="05000000000000000000" pitchFamily="2" charset="2"/>
              </a:rPr>
              <a:t> </a:t>
            </a:r>
            <a:r>
              <a:rPr lang="fr-FR" sz="1800" dirty="0" smtClean="0">
                <a:effectLst/>
              </a:rPr>
              <a:t>dont les </a:t>
            </a:r>
            <a:r>
              <a:rPr lang="fr-FR" sz="1800" dirty="0">
                <a:solidFill>
                  <a:schemeClr val="accent1"/>
                </a:solidFill>
                <a:effectLst/>
              </a:rPr>
              <a:t>Hospices civils de Lyon, </a:t>
            </a:r>
            <a:r>
              <a:rPr lang="fr-FR" sz="1800" dirty="0" smtClean="0">
                <a:solidFill>
                  <a:schemeClr val="accent1"/>
                </a:solidFill>
                <a:effectLst/>
              </a:rPr>
              <a:t>CH </a:t>
            </a:r>
            <a:r>
              <a:rPr lang="fr-FR" sz="1800" dirty="0" err="1" smtClean="0">
                <a:solidFill>
                  <a:schemeClr val="accent1"/>
                </a:solidFill>
                <a:effectLst/>
              </a:rPr>
              <a:t>Albigny</a:t>
            </a:r>
            <a:r>
              <a:rPr lang="fr-FR" sz="1800" dirty="0" smtClean="0">
                <a:solidFill>
                  <a:schemeClr val="accent1"/>
                </a:solidFill>
                <a:effectLst/>
              </a:rPr>
              <a:t>-sur-Saône</a:t>
            </a:r>
            <a:r>
              <a:rPr lang="fr-FR" sz="1800" dirty="0">
                <a:solidFill>
                  <a:schemeClr val="accent1"/>
                </a:solidFill>
                <a:effectLst/>
              </a:rPr>
              <a:t>, </a:t>
            </a:r>
            <a:r>
              <a:rPr lang="fr-FR" sz="1800" dirty="0" smtClean="0">
                <a:solidFill>
                  <a:schemeClr val="accent1"/>
                </a:solidFill>
                <a:effectLst/>
              </a:rPr>
              <a:t>Neuville-sur-Saône </a:t>
            </a:r>
            <a:r>
              <a:rPr lang="fr-FR" sz="1800" dirty="0">
                <a:solidFill>
                  <a:schemeClr val="accent1"/>
                </a:solidFill>
                <a:effectLst/>
              </a:rPr>
              <a:t>et </a:t>
            </a:r>
            <a:r>
              <a:rPr lang="fr-FR" sz="1800" dirty="0" smtClean="0">
                <a:solidFill>
                  <a:schemeClr val="accent1"/>
                </a:solidFill>
                <a:effectLst/>
              </a:rPr>
              <a:t>Sainte-Foy-lès-Lyon</a:t>
            </a:r>
            <a:r>
              <a:rPr lang="fr-FR" sz="1800" dirty="0">
                <a:solidFill>
                  <a:schemeClr val="accent1"/>
                </a:solidFill>
                <a:effectLst/>
              </a:rPr>
              <a:t> </a:t>
            </a:r>
            <a:r>
              <a:rPr lang="fr-FR" sz="1800" dirty="0" smtClean="0">
                <a:solidFill>
                  <a:schemeClr val="accent1"/>
                </a:solidFill>
                <a:effectLst/>
              </a:rPr>
              <a:t>(</a:t>
            </a:r>
            <a:r>
              <a:rPr lang="fr-FR" sz="1800" dirty="0">
                <a:solidFill>
                  <a:schemeClr val="accent1"/>
                </a:solidFill>
                <a:effectLst/>
              </a:rPr>
              <a:t>a</a:t>
            </a:r>
            <a:r>
              <a:rPr lang="fr-FR" sz="1800" dirty="0" smtClean="0">
                <a:solidFill>
                  <a:schemeClr val="accent1"/>
                </a:solidFill>
                <a:effectLst/>
              </a:rPr>
              <a:t>ncien GHT Rhône Centre) </a:t>
            </a:r>
            <a:r>
              <a:rPr lang="fr-FR" sz="1800" dirty="0" smtClean="0">
                <a:effectLst/>
              </a:rPr>
              <a:t>et les </a:t>
            </a:r>
            <a:r>
              <a:rPr lang="fr-FR" sz="1800" dirty="0" smtClean="0">
                <a:solidFill>
                  <a:schemeClr val="accent2">
                    <a:lumMod val="75000"/>
                  </a:schemeClr>
                </a:solidFill>
                <a:effectLst/>
              </a:rPr>
              <a:t>CH de </a:t>
            </a:r>
            <a:r>
              <a:rPr lang="fr-FR" sz="1800" dirty="0">
                <a:solidFill>
                  <a:schemeClr val="accent2">
                    <a:lumMod val="75000"/>
                  </a:schemeClr>
                </a:solidFill>
                <a:effectLst/>
              </a:rPr>
              <a:t>Vienne, de Givors, de Beaurepaire, de Condrieu, et du Pilat rhodanien </a:t>
            </a:r>
            <a:r>
              <a:rPr lang="fr-FR" sz="1800" dirty="0" smtClean="0">
                <a:solidFill>
                  <a:schemeClr val="accent2">
                    <a:lumMod val="75000"/>
                  </a:schemeClr>
                </a:solidFill>
                <a:effectLst/>
              </a:rPr>
              <a:t>(ancien GHT Val Rhône). </a:t>
            </a:r>
          </a:p>
          <a:p>
            <a:pPr marL="0" indent="0">
              <a:buClr>
                <a:srgbClr val="25A79B"/>
              </a:buClr>
              <a:buNone/>
            </a:pPr>
            <a:r>
              <a:rPr lang="fr-FR" sz="1800" dirty="0" smtClean="0">
                <a:effectLst/>
              </a:rPr>
              <a:t>	Couvre </a:t>
            </a:r>
            <a:r>
              <a:rPr lang="fr-FR" sz="1800" dirty="0">
                <a:effectLst/>
              </a:rPr>
              <a:t>une population d’environ 2 millions d’habitants</a:t>
            </a:r>
            <a:endParaRPr lang="fr-FR" altLang="fr-FR" sz="2000" dirty="0" smtClean="0">
              <a:effectLst/>
            </a:endParaRPr>
          </a:p>
        </p:txBody>
      </p:sp>
      <p:cxnSp>
        <p:nvCxnSpPr>
          <p:cNvPr id="8" name="Connecteur droit 7"/>
          <p:cNvCxnSpPr/>
          <p:nvPr/>
        </p:nvCxnSpPr>
        <p:spPr>
          <a:xfrm>
            <a:off x="395536" y="811213"/>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5448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3213" y="115888"/>
            <a:ext cx="8229600" cy="792162"/>
          </a:xfrm>
        </p:spPr>
        <p:txBody>
          <a:bodyPr>
            <a:normAutofit/>
          </a:bodyPr>
          <a:lstStyle/>
          <a:p>
            <a:pPr algn="l">
              <a:defRPr/>
            </a:pPr>
            <a:r>
              <a:rPr lang="fr-FR" sz="2800" dirty="0" smtClean="0">
                <a:solidFill>
                  <a:schemeClr val="tx1">
                    <a:lumMod val="65000"/>
                    <a:lumOff val="35000"/>
                  </a:schemeClr>
                </a:solidFill>
                <a:effectLst/>
              </a:rPr>
              <a:t>2016 Loi de Modernisation du Système de Santé (2)</a:t>
            </a:r>
            <a:endParaRPr lang="fr-FR" sz="2800" dirty="0">
              <a:solidFill>
                <a:schemeClr val="tx1">
                  <a:lumMod val="65000"/>
                  <a:lumOff val="35000"/>
                </a:schemeClr>
              </a:solidFill>
              <a:effectLst/>
            </a:endParaRPr>
          </a:p>
        </p:txBody>
      </p:sp>
      <p:sp>
        <p:nvSpPr>
          <p:cNvPr id="5" name="Espace réservé du contenu 2"/>
          <p:cNvSpPr>
            <a:spLocks noGrp="1"/>
          </p:cNvSpPr>
          <p:nvPr>
            <p:ph idx="4294967295"/>
          </p:nvPr>
        </p:nvSpPr>
        <p:spPr>
          <a:xfrm>
            <a:off x="467544" y="5155770"/>
            <a:ext cx="8376457" cy="1702230"/>
          </a:xfrm>
        </p:spPr>
        <p:txBody>
          <a:bodyPr/>
          <a:lstStyle/>
          <a:p>
            <a:pPr>
              <a:buClr>
                <a:srgbClr val="25A79B"/>
              </a:buClr>
              <a:defRPr/>
            </a:pPr>
            <a:r>
              <a:rPr lang="fr-FR" sz="1800" b="1" dirty="0" smtClean="0">
                <a:effectLst/>
              </a:rPr>
              <a:t>Groupements Hospitaliers de Territoire </a:t>
            </a:r>
            <a:r>
              <a:rPr lang="fr-FR" sz="1800" dirty="0" smtClean="0">
                <a:solidFill>
                  <a:srgbClr val="0070C0"/>
                </a:solidFill>
                <a:effectLst/>
              </a:rPr>
              <a:t>= nouveau mode de coopération pour améliorer l’accès aux soins à moindre coût</a:t>
            </a:r>
          </a:p>
          <a:p>
            <a:pPr lvl="1">
              <a:buClr>
                <a:srgbClr val="25A79B"/>
              </a:buClr>
              <a:defRPr/>
            </a:pPr>
            <a:r>
              <a:rPr lang="fr-FR" sz="1800" dirty="0" smtClean="0">
                <a:solidFill>
                  <a:srgbClr val="0070C0"/>
                </a:solidFill>
                <a:effectLst/>
              </a:rPr>
              <a:t>Elaborent </a:t>
            </a:r>
            <a:r>
              <a:rPr lang="fr-FR" sz="1800" dirty="0">
                <a:solidFill>
                  <a:srgbClr val="0070C0"/>
                </a:solidFill>
                <a:effectLst/>
              </a:rPr>
              <a:t>un projet médical partagé </a:t>
            </a:r>
          </a:p>
          <a:p>
            <a:pPr lvl="1">
              <a:buClr>
                <a:srgbClr val="25A79B"/>
              </a:buClr>
              <a:defRPr/>
            </a:pPr>
            <a:r>
              <a:rPr lang="fr-FR" sz="1800" dirty="0">
                <a:solidFill>
                  <a:srgbClr val="0070C0"/>
                </a:solidFill>
                <a:effectLst/>
              </a:rPr>
              <a:t>Organisation et fonctionnement libre</a:t>
            </a:r>
          </a:p>
          <a:p>
            <a:pPr lvl="1">
              <a:buClr>
                <a:srgbClr val="25A79B"/>
              </a:buClr>
              <a:defRPr/>
            </a:pPr>
            <a:r>
              <a:rPr lang="fr-FR" sz="1800" dirty="0">
                <a:solidFill>
                  <a:srgbClr val="0070C0"/>
                </a:solidFill>
                <a:effectLst/>
              </a:rPr>
              <a:t>Partage des missions et fonctions </a:t>
            </a:r>
            <a:r>
              <a:rPr lang="fr-FR" sz="1800" dirty="0" smtClean="0">
                <a:solidFill>
                  <a:srgbClr val="0070C0"/>
                </a:solidFill>
                <a:effectLst/>
              </a:rPr>
              <a:t>supports</a:t>
            </a:r>
          </a:p>
          <a:p>
            <a:pPr>
              <a:buClr>
                <a:srgbClr val="25A79B"/>
              </a:buClr>
              <a:defRPr/>
            </a:pPr>
            <a:endParaRPr lang="fr-FR" sz="800" dirty="0">
              <a:effectLst/>
            </a:endParaRPr>
          </a:p>
        </p:txBody>
      </p:sp>
      <p:cxnSp>
        <p:nvCxnSpPr>
          <p:cNvPr id="8" name="Connecteur droit 7"/>
          <p:cNvCxnSpPr/>
          <p:nvPr/>
        </p:nvCxnSpPr>
        <p:spPr>
          <a:xfrm>
            <a:off x="395536" y="811213"/>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26" name="Picture 2" descr="https://www.auvergne-rhone-alpes.ars.sante.fr/system/files/styles/image_wysiwyg/private/2021-01/GHT%20sch%C3%A9ma.jpg?itok=LZMyu4pC"/>
          <p:cNvPicPr>
            <a:picLocks noChangeAspect="1" noChangeArrowheads="1"/>
          </p:cNvPicPr>
          <p:nvPr/>
        </p:nvPicPr>
        <p:blipFill rotWithShape="1">
          <a:blip r:embed="rId2">
            <a:extLst>
              <a:ext uri="{28A0092B-C50C-407E-A947-70E740481C1C}">
                <a14:useLocalDpi xmlns:a14="http://schemas.microsoft.com/office/drawing/2010/main" val="0"/>
              </a:ext>
            </a:extLst>
          </a:blip>
          <a:srcRect l="10811" t="4058" r="1351" b="8109"/>
          <a:stretch/>
        </p:blipFill>
        <p:spPr bwMode="auto">
          <a:xfrm>
            <a:off x="1835697" y="908050"/>
            <a:ext cx="5544616" cy="4158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3173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420938"/>
            <a:ext cx="8229600" cy="2400300"/>
          </a:xfrm>
        </p:spPr>
        <p:txBody>
          <a:bodyPr>
            <a:normAutofit/>
          </a:bodyPr>
          <a:lstStyle/>
          <a:p>
            <a:pPr algn="ctr">
              <a:buFont typeface="Wingdings" panose="05000000000000000000" pitchFamily="2" charset="2"/>
              <a:buNone/>
              <a:defRPr/>
            </a:pPr>
            <a:r>
              <a:rPr lang="fr-FR" b="1" cap="small" dirty="0" smtClean="0">
                <a:solidFill>
                  <a:schemeClr val="tx2"/>
                </a:solidFill>
                <a:effectLst/>
              </a:rPr>
              <a:t>Financement hospitalier et </a:t>
            </a:r>
          </a:p>
          <a:p>
            <a:pPr algn="ctr">
              <a:buFont typeface="Wingdings" panose="05000000000000000000" pitchFamily="2" charset="2"/>
              <a:buNone/>
              <a:defRPr/>
            </a:pPr>
            <a:r>
              <a:rPr lang="fr-FR" b="1" cap="small" dirty="0" smtClean="0">
                <a:solidFill>
                  <a:schemeClr val="tx2"/>
                </a:solidFill>
                <a:effectLst/>
              </a:rPr>
              <a:t>maitrise médicalisée des dépenses</a:t>
            </a:r>
            <a:endParaRPr lang="fr-FR" b="1" i="1" cap="small" dirty="0">
              <a:solidFill>
                <a:schemeClr val="tx2"/>
              </a:solidFill>
              <a:effectLst/>
            </a:endParaRPr>
          </a:p>
          <a:p>
            <a:pPr algn="ctr">
              <a:buFont typeface="Wingdings" panose="05000000000000000000" pitchFamily="2" charset="2"/>
              <a:buNone/>
              <a:defRPr/>
            </a:pPr>
            <a:endParaRPr lang="fr-FR" b="1" i="1" cap="small" dirty="0">
              <a:solidFill>
                <a:schemeClr val="tx2"/>
              </a:solidFill>
              <a:effectLst/>
            </a:endParaRPr>
          </a:p>
        </p:txBody>
      </p:sp>
    </p:spTree>
    <p:extLst>
      <p:ext uri="{BB962C8B-B14F-4D97-AF65-F5344CB8AC3E}">
        <p14:creationId xmlns:p14="http://schemas.microsoft.com/office/powerpoint/2010/main" val="30503431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5536" y="908720"/>
            <a:ext cx="8748464" cy="5399955"/>
          </a:xfrm>
        </p:spPr>
        <p:txBody>
          <a:bodyPr>
            <a:noAutofit/>
          </a:bodyPr>
          <a:lstStyle/>
          <a:p>
            <a:r>
              <a:rPr lang="fr-FR" sz="1800" dirty="0">
                <a:solidFill>
                  <a:srgbClr val="0070C0"/>
                </a:solidFill>
                <a:effectLst/>
              </a:rPr>
              <a:t>ONDAM </a:t>
            </a:r>
            <a:r>
              <a:rPr lang="fr-FR" sz="2000" b="1" dirty="0" smtClean="0">
                <a:effectLst/>
              </a:rPr>
              <a:t>: Budget </a:t>
            </a:r>
            <a:r>
              <a:rPr lang="fr-FR" sz="2000" dirty="0" smtClean="0">
                <a:effectLst/>
              </a:rPr>
              <a:t>consacré </a:t>
            </a:r>
            <a:r>
              <a:rPr lang="fr-FR" sz="2000" dirty="0">
                <a:effectLst/>
              </a:rPr>
              <a:t>aux </a:t>
            </a:r>
            <a:r>
              <a:rPr lang="fr-FR" sz="2000" b="1" dirty="0">
                <a:effectLst/>
              </a:rPr>
              <a:t>dépenses </a:t>
            </a:r>
            <a:r>
              <a:rPr lang="fr-FR" sz="2000" dirty="0">
                <a:effectLst/>
              </a:rPr>
              <a:t>d’Assurance Maladie</a:t>
            </a:r>
          </a:p>
          <a:p>
            <a:r>
              <a:rPr lang="fr-FR" sz="2000" dirty="0">
                <a:effectLst/>
              </a:rPr>
              <a:t>~ </a:t>
            </a:r>
            <a:r>
              <a:rPr lang="fr-FR" sz="2000" dirty="0" smtClean="0">
                <a:effectLst/>
              </a:rPr>
              <a:t>244 B€ pour 2023, 100 B pour les </a:t>
            </a:r>
            <a:r>
              <a:rPr lang="fr-FR" sz="2000" dirty="0" err="1" smtClean="0">
                <a:effectLst/>
              </a:rPr>
              <a:t>Eds</a:t>
            </a:r>
            <a:r>
              <a:rPr lang="fr-FR" sz="2000" dirty="0" smtClean="0">
                <a:effectLst/>
              </a:rPr>
              <a:t> (et 100B pour la ville)</a:t>
            </a:r>
            <a:endParaRPr lang="fr-FR" sz="2000" dirty="0">
              <a:effectLst/>
            </a:endParaRPr>
          </a:p>
          <a:p>
            <a:r>
              <a:rPr lang="fr-FR" sz="2000" dirty="0" smtClean="0">
                <a:effectLst/>
              </a:rPr>
              <a:t>Cadre </a:t>
            </a:r>
            <a:r>
              <a:rPr lang="fr-FR" sz="2000" dirty="0">
                <a:effectLst/>
              </a:rPr>
              <a:t>: </a:t>
            </a:r>
            <a:r>
              <a:rPr lang="fr-FR" sz="1800" dirty="0">
                <a:solidFill>
                  <a:srgbClr val="0070C0"/>
                </a:solidFill>
                <a:effectLst/>
              </a:rPr>
              <a:t>Lois de Financement de la Sécurité Sociale (LFSS</a:t>
            </a:r>
            <a:r>
              <a:rPr lang="fr-FR" sz="1800" dirty="0" smtClean="0">
                <a:solidFill>
                  <a:srgbClr val="0070C0"/>
                </a:solidFill>
                <a:effectLst/>
              </a:rPr>
              <a:t>)</a:t>
            </a:r>
            <a:endParaRPr lang="fr-FR" sz="1800" dirty="0">
              <a:solidFill>
                <a:srgbClr val="0070C0"/>
              </a:solidFill>
              <a:effectLst/>
            </a:endParaRPr>
          </a:p>
        </p:txBody>
      </p:sp>
      <p:sp>
        <p:nvSpPr>
          <p:cNvPr id="4" name="Espace réservé du texte 3"/>
          <p:cNvSpPr>
            <a:spLocks noGrp="1"/>
          </p:cNvSpPr>
          <p:nvPr>
            <p:ph type="body" sz="quarter" idx="16"/>
          </p:nvPr>
        </p:nvSpPr>
        <p:spPr>
          <a:xfrm>
            <a:off x="298376" y="260648"/>
            <a:ext cx="8604448" cy="720725"/>
          </a:xfrm>
        </p:spPr>
        <p:txBody>
          <a:bodyPr vert="horz" lIns="91440" tIns="45720" rIns="91440" bIns="45720" rtlCol="0">
            <a:normAutofit/>
          </a:bodyPr>
          <a:lstStyle/>
          <a:p>
            <a:r>
              <a:rPr lang="fr-FR" altLang="fr-FR" sz="2800" dirty="0" smtClean="0">
                <a:effectLst/>
              </a:rPr>
              <a:t>ONDAM et </a:t>
            </a:r>
            <a:r>
              <a:rPr lang="fr-FR" altLang="fr-FR" sz="2800" dirty="0" err="1" smtClean="0">
                <a:effectLst/>
              </a:rPr>
              <a:t>Eds</a:t>
            </a:r>
            <a:endParaRPr lang="fr-FR" altLang="fr-FR" sz="2800" dirty="0">
              <a:effectLst/>
            </a:endParaRPr>
          </a:p>
        </p:txBody>
      </p:sp>
      <p:pic>
        <p:nvPicPr>
          <p:cNvPr id="2" name="Image 1"/>
          <p:cNvPicPr>
            <a:picLocks noChangeAspect="1"/>
          </p:cNvPicPr>
          <p:nvPr/>
        </p:nvPicPr>
        <p:blipFill>
          <a:blip r:embed="rId3"/>
          <a:stretch>
            <a:fillRect/>
          </a:stretch>
        </p:blipFill>
        <p:spPr>
          <a:xfrm>
            <a:off x="2267744" y="2204864"/>
            <a:ext cx="5256584" cy="4424991"/>
          </a:xfrm>
          <a:prstGeom prst="rect">
            <a:avLst/>
          </a:prstGeom>
        </p:spPr>
      </p:pic>
    </p:spTree>
    <p:extLst>
      <p:ext uri="{BB962C8B-B14F-4D97-AF65-F5344CB8AC3E}">
        <p14:creationId xmlns:p14="http://schemas.microsoft.com/office/powerpoint/2010/main" val="483779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23825"/>
            <a:ext cx="6657975" cy="67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5288" y="1054100"/>
            <a:ext cx="8507412" cy="5399088"/>
          </a:xfrm>
        </p:spPr>
        <p:txBody>
          <a:bodyPr>
            <a:normAutofit/>
          </a:bodyPr>
          <a:lstStyle/>
          <a:p>
            <a:pPr marL="457200" lvl="1" indent="0">
              <a:buFont typeface="Wingdings" panose="05000000000000000000" pitchFamily="2" charset="2"/>
              <a:buNone/>
              <a:defRPr/>
            </a:pPr>
            <a:endParaRPr lang="fr-FR" sz="1800" dirty="0" smtClean="0">
              <a:effectLst/>
            </a:endParaRPr>
          </a:p>
          <a:p>
            <a:pPr>
              <a:defRPr/>
            </a:pPr>
            <a:r>
              <a:rPr lang="fr-FR" sz="2400" dirty="0" smtClean="0">
                <a:effectLst/>
              </a:rPr>
              <a:t>Hôpitaux – articulation ville/hôpital favorisée</a:t>
            </a:r>
          </a:p>
          <a:p>
            <a:pPr lvl="1">
              <a:buFont typeface="Wingdings" panose="05000000000000000000" pitchFamily="2" charset="2"/>
              <a:buChar char="Ø"/>
              <a:defRPr/>
            </a:pPr>
            <a:endParaRPr lang="fr-FR" sz="2000" dirty="0">
              <a:effectLst/>
            </a:endParaRPr>
          </a:p>
          <a:p>
            <a:pPr lvl="1">
              <a:buFont typeface="Wingdings" panose="05000000000000000000" pitchFamily="2" charset="2"/>
              <a:buChar char="Ø"/>
              <a:defRPr/>
            </a:pPr>
            <a:r>
              <a:rPr lang="fr-FR" sz="2400" b="1" dirty="0" smtClean="0">
                <a:solidFill>
                  <a:srgbClr val="0070C0"/>
                </a:solidFill>
                <a:effectLst/>
              </a:rPr>
              <a:t>Modification </a:t>
            </a:r>
            <a:r>
              <a:rPr lang="fr-FR" sz="2400" b="1" dirty="0">
                <a:solidFill>
                  <a:srgbClr val="0070C0"/>
                </a:solidFill>
                <a:effectLst/>
              </a:rPr>
              <a:t>du financement </a:t>
            </a:r>
            <a:r>
              <a:rPr lang="fr-FR" sz="2400" b="1" dirty="0" smtClean="0">
                <a:solidFill>
                  <a:srgbClr val="0070C0"/>
                </a:solidFill>
                <a:effectLst/>
              </a:rPr>
              <a:t>hospitalier </a:t>
            </a:r>
            <a:r>
              <a:rPr lang="fr-FR" sz="2400" dirty="0" smtClean="0">
                <a:effectLst/>
              </a:rPr>
              <a:t>: </a:t>
            </a:r>
            <a:r>
              <a:rPr lang="fr-FR" sz="2400" dirty="0">
                <a:effectLst/>
              </a:rPr>
              <a:t>introduction de financements au forfait, au parcours pour les pathologies chroniques pour une meilleure coordination </a:t>
            </a:r>
            <a:r>
              <a:rPr lang="fr-FR" sz="2400" dirty="0" smtClean="0">
                <a:effectLst/>
              </a:rPr>
              <a:t>ville-hôpital</a:t>
            </a:r>
          </a:p>
          <a:p>
            <a:pPr marL="0" indent="0">
              <a:buFont typeface="Wingdings" panose="05000000000000000000" pitchFamily="2" charset="2"/>
              <a:buNone/>
              <a:defRPr/>
            </a:pPr>
            <a:endParaRPr lang="fr-FR" sz="2000" dirty="0">
              <a:effectLst/>
            </a:endParaRPr>
          </a:p>
        </p:txBody>
      </p:sp>
      <p:sp>
        <p:nvSpPr>
          <p:cNvPr id="4" name="Espace réservé du texte 3"/>
          <p:cNvSpPr>
            <a:spLocks noGrp="1"/>
          </p:cNvSpPr>
          <p:nvPr>
            <p:ph type="body" sz="quarter" idx="16"/>
          </p:nvPr>
        </p:nvSpPr>
        <p:spPr>
          <a:xfrm>
            <a:off x="298450" y="260350"/>
            <a:ext cx="8604250" cy="720725"/>
          </a:xfrm>
        </p:spPr>
        <p:txBody>
          <a:bodyPr rtlCol="0" anchor="ctr">
            <a:normAutofit fontScale="97500"/>
          </a:bodyPr>
          <a:lstStyle/>
          <a:p>
            <a:pPr>
              <a:spcBef>
                <a:spcPct val="0"/>
              </a:spcBef>
              <a:defRPr/>
            </a:pPr>
            <a:r>
              <a:rPr lang="fr-FR" altLang="fr-FR" dirty="0">
                <a:solidFill>
                  <a:schemeClr val="tx1">
                    <a:lumMod val="65000"/>
                    <a:lumOff val="35000"/>
                  </a:schemeClr>
                </a:solidFill>
                <a:effectLst/>
                <a:ea typeface="+mj-ea"/>
                <a:cs typeface="+mj-cs"/>
              </a:rPr>
              <a:t>Ma santé 2022, </a:t>
            </a:r>
            <a:r>
              <a:rPr lang="fr-FR" altLang="fr-FR" dirty="0" smtClean="0">
                <a:solidFill>
                  <a:schemeClr val="tx1">
                    <a:lumMod val="65000"/>
                    <a:lumOff val="35000"/>
                  </a:schemeClr>
                </a:solidFill>
                <a:effectLst/>
                <a:ea typeface="+mj-ea"/>
                <a:cs typeface="+mj-cs"/>
              </a:rPr>
              <a:t>depuis 2018</a:t>
            </a:r>
            <a:endParaRPr lang="fr-FR" altLang="fr-FR" dirty="0">
              <a:solidFill>
                <a:schemeClr val="tx1">
                  <a:lumMod val="65000"/>
                  <a:lumOff val="35000"/>
                </a:schemeClr>
              </a:solidFill>
              <a:effectLst/>
              <a:ea typeface="+mj-ea"/>
              <a:cs typeface="+mj-cs"/>
            </a:endParaRPr>
          </a:p>
        </p:txBody>
      </p:sp>
    </p:spTree>
    <p:extLst>
      <p:ext uri="{BB962C8B-B14F-4D97-AF65-F5344CB8AC3E}">
        <p14:creationId xmlns:p14="http://schemas.microsoft.com/office/powerpoint/2010/main" val="15783953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15617" y="908720"/>
            <a:ext cx="8748464" cy="5399955"/>
          </a:xfrm>
        </p:spPr>
        <p:txBody>
          <a:bodyPr>
            <a:noAutofit/>
          </a:bodyPr>
          <a:lstStyle/>
          <a:p>
            <a:r>
              <a:rPr lang="fr-FR" sz="1800" dirty="0" smtClean="0">
                <a:effectLst/>
              </a:rPr>
              <a:t>Objectif </a:t>
            </a:r>
            <a:r>
              <a:rPr lang="fr-FR" sz="1800" dirty="0">
                <a:effectLst/>
              </a:rPr>
              <a:t>: permettre aux </a:t>
            </a:r>
            <a:r>
              <a:rPr lang="fr-FR" sz="1800" dirty="0" smtClean="0">
                <a:effectLst/>
              </a:rPr>
              <a:t>patients </a:t>
            </a:r>
            <a:r>
              <a:rPr lang="fr-FR" sz="1800" dirty="0">
                <a:effectLst/>
              </a:rPr>
              <a:t>de recevoir « les </a:t>
            </a:r>
            <a:r>
              <a:rPr lang="fr-FR" sz="1800" dirty="0">
                <a:solidFill>
                  <a:srgbClr val="0070C0"/>
                </a:solidFill>
                <a:effectLst/>
              </a:rPr>
              <a:t>bons soins</a:t>
            </a:r>
            <a:r>
              <a:rPr lang="fr-FR" sz="1800" dirty="0" smtClean="0">
                <a:effectLst/>
              </a:rPr>
              <a:t>, </a:t>
            </a:r>
            <a:r>
              <a:rPr lang="fr-FR" sz="1800" dirty="0">
                <a:effectLst/>
              </a:rPr>
              <a:t>par les </a:t>
            </a:r>
            <a:r>
              <a:rPr lang="fr-FR" sz="1800" dirty="0">
                <a:solidFill>
                  <a:srgbClr val="0070C0"/>
                </a:solidFill>
                <a:effectLst/>
              </a:rPr>
              <a:t>bons </a:t>
            </a:r>
            <a:r>
              <a:rPr lang="fr-FR" sz="1800" dirty="0" smtClean="0">
                <a:solidFill>
                  <a:srgbClr val="0070C0"/>
                </a:solidFill>
                <a:effectLst/>
              </a:rPr>
              <a:t>professionnels</a:t>
            </a:r>
            <a:r>
              <a:rPr lang="fr-FR" sz="1800" dirty="0" smtClean="0">
                <a:effectLst/>
              </a:rPr>
              <a:t>, </a:t>
            </a:r>
            <a:r>
              <a:rPr lang="fr-FR" sz="1800" dirty="0">
                <a:effectLst/>
              </a:rPr>
              <a:t>dans les </a:t>
            </a:r>
            <a:r>
              <a:rPr lang="fr-FR" sz="1800" dirty="0">
                <a:solidFill>
                  <a:srgbClr val="0070C0"/>
                </a:solidFill>
                <a:effectLst/>
              </a:rPr>
              <a:t>bonnes structures</a:t>
            </a:r>
            <a:r>
              <a:rPr lang="fr-FR" sz="1800" dirty="0">
                <a:effectLst/>
              </a:rPr>
              <a:t>, au </a:t>
            </a:r>
            <a:r>
              <a:rPr lang="fr-FR" sz="1800" dirty="0">
                <a:solidFill>
                  <a:srgbClr val="0070C0"/>
                </a:solidFill>
                <a:effectLst/>
              </a:rPr>
              <a:t>bon moment </a:t>
            </a:r>
            <a:r>
              <a:rPr lang="fr-FR" sz="1800" dirty="0" smtClean="0">
                <a:effectLst/>
              </a:rPr>
              <a:t>».</a:t>
            </a:r>
          </a:p>
          <a:p>
            <a:endParaRPr lang="fr-FR" sz="1050" dirty="0">
              <a:effectLst/>
            </a:endParaRPr>
          </a:p>
          <a:p>
            <a:r>
              <a:rPr lang="fr-FR" sz="1800" dirty="0" smtClean="0">
                <a:effectLst/>
              </a:rPr>
              <a:t>1) le </a:t>
            </a:r>
            <a:r>
              <a:rPr lang="fr-FR" sz="1800" dirty="0">
                <a:solidFill>
                  <a:srgbClr val="0070C0"/>
                </a:solidFill>
                <a:effectLst/>
              </a:rPr>
              <a:t>virage ambulatoire </a:t>
            </a:r>
            <a:r>
              <a:rPr lang="fr-FR" sz="1800" dirty="0" smtClean="0">
                <a:solidFill>
                  <a:srgbClr val="0070C0"/>
                </a:solidFill>
                <a:effectLst/>
              </a:rPr>
              <a:t>: </a:t>
            </a:r>
            <a:r>
              <a:rPr lang="fr-FR" sz="1800" dirty="0" smtClean="0">
                <a:effectLst/>
              </a:rPr>
              <a:t>Passage </a:t>
            </a:r>
            <a:r>
              <a:rPr lang="fr-FR" sz="1800" dirty="0">
                <a:effectLst/>
              </a:rPr>
              <a:t>d’un système centré sur l’hôpital à un système où les soins de ville (++ médecins traitants) sont les pivots et les coordinateurs des parcours</a:t>
            </a:r>
          </a:p>
          <a:p>
            <a:pPr marL="0" indent="0">
              <a:buNone/>
            </a:pPr>
            <a:endParaRPr lang="fr-FR" sz="1050" b="1" dirty="0" smtClean="0">
              <a:effectLst/>
            </a:endParaRPr>
          </a:p>
          <a:p>
            <a:r>
              <a:rPr lang="fr-FR" sz="1800" dirty="0">
                <a:solidFill>
                  <a:srgbClr val="0070C0"/>
                </a:solidFill>
                <a:effectLst/>
              </a:rPr>
              <a:t>Pour les hôpitaux </a:t>
            </a:r>
            <a:r>
              <a:rPr lang="fr-FR" sz="1800" dirty="0" smtClean="0">
                <a:effectLst/>
                <a:sym typeface="Wingdings" panose="05000000000000000000" pitchFamily="2" charset="2"/>
              </a:rPr>
              <a:t></a:t>
            </a:r>
            <a:r>
              <a:rPr lang="fr-FR" sz="1800" dirty="0" smtClean="0">
                <a:effectLst/>
              </a:rPr>
              <a:t> hospitalisations </a:t>
            </a:r>
            <a:r>
              <a:rPr lang="fr-FR" sz="1800" dirty="0">
                <a:effectLst/>
              </a:rPr>
              <a:t>plus </a:t>
            </a:r>
            <a:r>
              <a:rPr lang="fr-FR" sz="1800" dirty="0" smtClean="0">
                <a:effectLst/>
              </a:rPr>
              <a:t>adéquates et durées </a:t>
            </a:r>
            <a:r>
              <a:rPr lang="fr-FR" sz="1800" dirty="0">
                <a:effectLst/>
              </a:rPr>
              <a:t>de séjours </a:t>
            </a:r>
            <a:r>
              <a:rPr lang="fr-FR" sz="1800" dirty="0" smtClean="0">
                <a:effectLst/>
              </a:rPr>
              <a:t>maitrisées</a:t>
            </a:r>
            <a:endParaRPr lang="fr-FR" sz="1800" dirty="0">
              <a:effectLst/>
            </a:endParaRPr>
          </a:p>
          <a:p>
            <a:pPr lvl="1"/>
            <a:r>
              <a:rPr lang="fr-FR" sz="1600" dirty="0">
                <a:effectLst/>
              </a:rPr>
              <a:t>Transfert en hospitalisation de jour </a:t>
            </a:r>
            <a:r>
              <a:rPr lang="fr-FR" sz="1600" dirty="0" smtClean="0">
                <a:effectLst/>
              </a:rPr>
              <a:t>++ hospitalisations </a:t>
            </a:r>
            <a:r>
              <a:rPr lang="fr-FR" sz="1600" dirty="0">
                <a:effectLst/>
              </a:rPr>
              <a:t>de courte durée pour lesquelles l’hébergement n’est plus justifié grâce aux progrès techniques (ex : chirurgie ambulatoire) </a:t>
            </a:r>
          </a:p>
          <a:p>
            <a:pPr lvl="1"/>
            <a:r>
              <a:rPr lang="fr-FR" sz="1600" dirty="0">
                <a:effectLst/>
              </a:rPr>
              <a:t>Transfert </a:t>
            </a:r>
            <a:r>
              <a:rPr lang="fr-FR" sz="1600" dirty="0" smtClean="0">
                <a:effectLst/>
              </a:rPr>
              <a:t>d’activités </a:t>
            </a:r>
            <a:r>
              <a:rPr lang="fr-FR" sz="1600" dirty="0">
                <a:effectLst/>
              </a:rPr>
              <a:t>d’hôpital de jour vers des consultations longues, voire des soins en ville. </a:t>
            </a:r>
          </a:p>
          <a:p>
            <a:pPr lvl="1"/>
            <a:r>
              <a:rPr lang="fr-FR" sz="1600" dirty="0" smtClean="0">
                <a:effectLst/>
              </a:rPr>
              <a:t>Raccourcissement des durées </a:t>
            </a:r>
            <a:r>
              <a:rPr lang="fr-FR" sz="1600" dirty="0">
                <a:effectLst/>
              </a:rPr>
              <a:t>de séjour en chirurgie </a:t>
            </a:r>
            <a:r>
              <a:rPr lang="fr-FR" sz="1600" dirty="0" smtClean="0">
                <a:effectLst/>
              </a:rPr>
              <a:t>(ex : réhabilitation post chirurgie)</a:t>
            </a:r>
          </a:p>
          <a:p>
            <a:pPr marL="457200" lvl="1" indent="0">
              <a:buNone/>
            </a:pPr>
            <a:endParaRPr lang="fr-FR" sz="1600" b="1" dirty="0" smtClean="0">
              <a:effectLst/>
            </a:endParaRPr>
          </a:p>
          <a:p>
            <a:r>
              <a:rPr lang="fr-FR" sz="1800" dirty="0">
                <a:solidFill>
                  <a:srgbClr val="0070C0"/>
                </a:solidFill>
                <a:effectLst/>
              </a:rPr>
              <a:t>Pour les structures de ville </a:t>
            </a:r>
            <a:r>
              <a:rPr lang="fr-FR" sz="1800" dirty="0" smtClean="0">
                <a:effectLst/>
                <a:sym typeface="Wingdings" panose="05000000000000000000" pitchFamily="2" charset="2"/>
              </a:rPr>
              <a:t> organisation </a:t>
            </a:r>
            <a:r>
              <a:rPr lang="fr-FR" sz="1800" dirty="0" smtClean="0">
                <a:effectLst/>
              </a:rPr>
              <a:t>pour </a:t>
            </a:r>
            <a:r>
              <a:rPr lang="fr-FR" sz="1800" dirty="0">
                <a:effectLst/>
              </a:rPr>
              <a:t>assurer avec qualité et sécurité la prise en charge des patients qui ne seront pas hospitalisés ou le seront moins longtemps. </a:t>
            </a:r>
            <a:endParaRPr lang="fr-FR" sz="1800" dirty="0" smtClean="0">
              <a:effectLst/>
            </a:endParaRPr>
          </a:p>
          <a:p>
            <a:pPr lvl="1"/>
            <a:r>
              <a:rPr lang="fr-FR" sz="1600" dirty="0">
                <a:effectLst/>
              </a:rPr>
              <a:t>Meilleure coopération entre professionnels</a:t>
            </a:r>
          </a:p>
          <a:p>
            <a:pPr lvl="1"/>
            <a:r>
              <a:rPr lang="fr-FR" sz="1600" dirty="0">
                <a:effectLst/>
              </a:rPr>
              <a:t>Développement de l’Hospitalisation à Domicile (HAD)</a:t>
            </a:r>
          </a:p>
          <a:p>
            <a:pPr lvl="1"/>
            <a:r>
              <a:rPr lang="fr-FR" sz="1600" dirty="0">
                <a:effectLst/>
              </a:rPr>
              <a:t>Développement de la </a:t>
            </a:r>
            <a:r>
              <a:rPr lang="fr-FR" sz="1600" dirty="0" smtClean="0">
                <a:effectLst/>
              </a:rPr>
              <a:t>télésanté</a:t>
            </a:r>
          </a:p>
          <a:p>
            <a:pPr lvl="1"/>
            <a:endParaRPr lang="fr-FR" sz="1800" dirty="0"/>
          </a:p>
          <a:p>
            <a:r>
              <a:rPr lang="fr-FR" sz="1800" dirty="0">
                <a:effectLst/>
              </a:rPr>
              <a:t>2) Amélioration de la </a:t>
            </a:r>
            <a:r>
              <a:rPr lang="fr-FR" sz="1800" dirty="0">
                <a:solidFill>
                  <a:srgbClr val="0070C0"/>
                </a:solidFill>
                <a:effectLst/>
              </a:rPr>
              <a:t>pertinence des soins et du recours aux soins par une évolution des modes de financement</a:t>
            </a:r>
          </a:p>
          <a:p>
            <a:endParaRPr lang="fr-FR" sz="2000" dirty="0" smtClean="0"/>
          </a:p>
          <a:p>
            <a:endParaRPr lang="fr-FR" sz="2000" dirty="0"/>
          </a:p>
        </p:txBody>
      </p:sp>
      <p:sp>
        <p:nvSpPr>
          <p:cNvPr id="4" name="Espace réservé du texte 3"/>
          <p:cNvSpPr>
            <a:spLocks noGrp="1"/>
          </p:cNvSpPr>
          <p:nvPr>
            <p:ph type="body" sz="quarter" idx="16"/>
          </p:nvPr>
        </p:nvSpPr>
        <p:spPr>
          <a:xfrm>
            <a:off x="298376" y="260648"/>
            <a:ext cx="8604448" cy="720725"/>
          </a:xfrm>
        </p:spPr>
        <p:txBody>
          <a:bodyPr vert="horz" lIns="91440" tIns="45720" rIns="91440" bIns="45720" rtlCol="0">
            <a:normAutofit/>
          </a:bodyPr>
          <a:lstStyle/>
          <a:p>
            <a:r>
              <a:rPr lang="fr-FR" altLang="fr-FR" sz="2800" dirty="0" smtClean="0">
                <a:effectLst/>
              </a:rPr>
              <a:t>Maitrise médicalisée des dépenses</a:t>
            </a:r>
            <a:endParaRPr lang="fr-FR" altLang="fr-FR" sz="2800" dirty="0">
              <a:effectLst/>
            </a:endParaRPr>
          </a:p>
        </p:txBody>
      </p:sp>
    </p:spTree>
    <p:extLst>
      <p:ext uri="{BB962C8B-B14F-4D97-AF65-F5344CB8AC3E}">
        <p14:creationId xmlns:p14="http://schemas.microsoft.com/office/powerpoint/2010/main" val="142597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3"/>
          </p:nvPr>
        </p:nvSpPr>
        <p:spPr/>
        <p:txBody>
          <a:bodyPr/>
          <a:lstStyle/>
          <a:p>
            <a:endParaRPr lang="fr-FR" dirty="0"/>
          </a:p>
        </p:txBody>
      </p:sp>
      <p:sp>
        <p:nvSpPr>
          <p:cNvPr id="5" name="Espace réservé du texte 4"/>
          <p:cNvSpPr>
            <a:spLocks noGrp="1"/>
          </p:cNvSpPr>
          <p:nvPr>
            <p:ph type="body" sz="quarter" idx="16"/>
          </p:nvPr>
        </p:nvSpPr>
        <p:spPr>
          <a:xfrm>
            <a:off x="395536" y="259655"/>
            <a:ext cx="8280920" cy="720725"/>
          </a:xfrm>
        </p:spPr>
        <p:txBody>
          <a:bodyPr>
            <a:normAutofit/>
          </a:bodyPr>
          <a:lstStyle/>
          <a:p>
            <a:r>
              <a:rPr lang="fr-FR" altLang="fr-FR" sz="2800" dirty="0">
                <a:effectLst/>
              </a:rPr>
              <a:t>Contexte : La tarification à l’activité ou T2A</a:t>
            </a:r>
          </a:p>
        </p:txBody>
      </p:sp>
      <p:sp>
        <p:nvSpPr>
          <p:cNvPr id="3" name="Espace réservé du contenu 2">
            <a:extLst>
              <a:ext uri="{FF2B5EF4-FFF2-40B4-BE49-F238E27FC236}">
                <a16:creationId xmlns:a16="http://schemas.microsoft.com/office/drawing/2014/main" id="{AE12D024-0862-469A-B375-6CD21E10FF92}"/>
              </a:ext>
            </a:extLst>
          </p:cNvPr>
          <p:cNvSpPr>
            <a:spLocks noGrp="1"/>
          </p:cNvSpPr>
          <p:nvPr>
            <p:ph idx="4294967295"/>
          </p:nvPr>
        </p:nvSpPr>
        <p:spPr>
          <a:xfrm>
            <a:off x="446856" y="995871"/>
            <a:ext cx="8229600" cy="4525963"/>
          </a:xfrm>
        </p:spPr>
        <p:txBody>
          <a:bodyPr>
            <a:normAutofit/>
          </a:bodyPr>
          <a:lstStyle/>
          <a:p>
            <a:endParaRPr lang="fr-FR" sz="2400" dirty="0"/>
          </a:p>
        </p:txBody>
      </p:sp>
      <p:pic>
        <p:nvPicPr>
          <p:cNvPr id="6"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2103" y="1003046"/>
            <a:ext cx="6039105" cy="456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7252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5536" y="932732"/>
            <a:ext cx="8748464" cy="5399955"/>
          </a:xfrm>
        </p:spPr>
        <p:txBody>
          <a:bodyPr>
            <a:normAutofit fontScale="92500"/>
          </a:bodyPr>
          <a:lstStyle/>
          <a:p>
            <a:endParaRPr lang="fr-FR" dirty="0"/>
          </a:p>
          <a:p>
            <a:r>
              <a:rPr lang="fr-FR" dirty="0">
                <a:effectLst/>
              </a:rPr>
              <a:t>Financement</a:t>
            </a:r>
            <a:r>
              <a:rPr lang="fr-FR" b="1" dirty="0" smtClean="0">
                <a:effectLst/>
              </a:rPr>
              <a:t> </a:t>
            </a:r>
            <a:r>
              <a:rPr lang="fr-FR" dirty="0" smtClean="0">
                <a:effectLst/>
              </a:rPr>
              <a:t>attribué </a:t>
            </a:r>
            <a:r>
              <a:rPr lang="fr-FR" dirty="0">
                <a:effectLst/>
              </a:rPr>
              <a:t>en fonction des </a:t>
            </a:r>
            <a:r>
              <a:rPr lang="fr-FR" dirty="0">
                <a:solidFill>
                  <a:srgbClr val="00B0F0"/>
                </a:solidFill>
                <a:effectLst/>
              </a:rPr>
              <a:t>«pathologies» ou </a:t>
            </a:r>
            <a:r>
              <a:rPr lang="fr-FR" dirty="0" smtClean="0">
                <a:solidFill>
                  <a:srgbClr val="00B0F0"/>
                </a:solidFill>
                <a:effectLst/>
              </a:rPr>
              <a:t>Groupes Homogènes de Malades </a:t>
            </a:r>
            <a:r>
              <a:rPr lang="fr-FR" dirty="0" smtClean="0">
                <a:effectLst/>
              </a:rPr>
              <a:t>pris </a:t>
            </a:r>
            <a:r>
              <a:rPr lang="fr-FR" dirty="0">
                <a:effectLst/>
              </a:rPr>
              <a:t>en charge : </a:t>
            </a:r>
          </a:p>
          <a:p>
            <a:pPr lvl="1"/>
            <a:r>
              <a:rPr lang="fr-FR" dirty="0" smtClean="0">
                <a:effectLst/>
              </a:rPr>
              <a:t>Codage de l’information sur les séjours hospitaliers</a:t>
            </a:r>
          </a:p>
          <a:p>
            <a:pPr lvl="1"/>
            <a:r>
              <a:rPr lang="fr-FR" dirty="0" smtClean="0">
                <a:effectLst/>
              </a:rPr>
              <a:t>Mesure </a:t>
            </a:r>
            <a:r>
              <a:rPr lang="fr-FR" dirty="0">
                <a:effectLst/>
              </a:rPr>
              <a:t>de l’activité «produite» </a:t>
            </a:r>
            <a:endParaRPr lang="fr-FR" dirty="0" smtClean="0">
              <a:effectLst/>
            </a:endParaRPr>
          </a:p>
          <a:p>
            <a:pPr lvl="2"/>
            <a:r>
              <a:rPr lang="fr-FR" dirty="0" smtClean="0">
                <a:effectLst/>
              </a:rPr>
              <a:t>=&gt; Flux d’information entre </a:t>
            </a:r>
            <a:r>
              <a:rPr lang="fr-FR" dirty="0" err="1" smtClean="0">
                <a:effectLst/>
              </a:rPr>
              <a:t>Eds</a:t>
            </a:r>
            <a:r>
              <a:rPr lang="fr-FR" dirty="0" smtClean="0">
                <a:effectLst/>
              </a:rPr>
              <a:t> et payeur (Assurance Maladie) </a:t>
            </a:r>
          </a:p>
          <a:p>
            <a:pPr lvl="2"/>
            <a:r>
              <a:rPr lang="fr-FR" dirty="0" smtClean="0">
                <a:effectLst/>
              </a:rPr>
              <a:t>=&gt; Recettes pour l’établissement en fonction de l’activité réalisée</a:t>
            </a:r>
            <a:endParaRPr lang="fr-FR" dirty="0">
              <a:effectLst/>
            </a:endParaRPr>
          </a:p>
          <a:p>
            <a:pPr lvl="1"/>
            <a:endParaRPr lang="fr-FR" dirty="0" smtClean="0">
              <a:effectLst/>
            </a:endParaRPr>
          </a:p>
          <a:p>
            <a:pPr lvl="1"/>
            <a:r>
              <a:rPr lang="fr-FR" dirty="0" smtClean="0">
                <a:effectLst/>
              </a:rPr>
              <a:t>Les </a:t>
            </a:r>
            <a:r>
              <a:rPr lang="fr-FR" dirty="0">
                <a:effectLst/>
              </a:rPr>
              <a:t>ES publics et privés facturent leurs prestations à l’assurance maladie, sur la base tarif national</a:t>
            </a:r>
          </a:p>
          <a:p>
            <a:pPr lvl="1"/>
            <a:r>
              <a:rPr lang="fr-FR" dirty="0" smtClean="0">
                <a:effectLst/>
              </a:rPr>
              <a:t>Même </a:t>
            </a:r>
            <a:r>
              <a:rPr lang="fr-FR" dirty="0">
                <a:effectLst/>
              </a:rPr>
              <a:t>prix pour mêmes prestations</a:t>
            </a:r>
          </a:p>
        </p:txBody>
      </p:sp>
      <p:sp>
        <p:nvSpPr>
          <p:cNvPr id="4" name="Espace réservé du texte 3"/>
          <p:cNvSpPr>
            <a:spLocks noGrp="1"/>
          </p:cNvSpPr>
          <p:nvPr>
            <p:ph type="body" sz="quarter" idx="16"/>
          </p:nvPr>
        </p:nvSpPr>
        <p:spPr>
          <a:xfrm>
            <a:off x="298376" y="260648"/>
            <a:ext cx="8604448" cy="720725"/>
          </a:xfrm>
        </p:spPr>
        <p:txBody>
          <a:bodyPr vert="horz" lIns="91440" tIns="45720" rIns="91440" bIns="45720" rtlCol="0">
            <a:normAutofit/>
          </a:bodyPr>
          <a:lstStyle/>
          <a:p>
            <a:r>
              <a:rPr lang="fr-FR" altLang="fr-FR" sz="2800" dirty="0">
                <a:effectLst/>
              </a:rPr>
              <a:t>Contexte : La tarification </a:t>
            </a:r>
            <a:r>
              <a:rPr lang="fr-FR" altLang="fr-FR" sz="2800" dirty="0" smtClean="0">
                <a:effectLst/>
              </a:rPr>
              <a:t>à l’activité </a:t>
            </a:r>
            <a:r>
              <a:rPr lang="fr-FR" altLang="fr-FR" sz="2800" dirty="0">
                <a:effectLst/>
              </a:rPr>
              <a:t>ou T2A</a:t>
            </a:r>
          </a:p>
        </p:txBody>
      </p:sp>
    </p:spTree>
    <p:extLst>
      <p:ext uri="{BB962C8B-B14F-4D97-AF65-F5344CB8AC3E}">
        <p14:creationId xmlns:p14="http://schemas.microsoft.com/office/powerpoint/2010/main" val="21497856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420938"/>
            <a:ext cx="8229600" cy="2400300"/>
          </a:xfrm>
        </p:spPr>
        <p:txBody>
          <a:bodyPr>
            <a:normAutofit fontScale="92500" lnSpcReduction="10000"/>
          </a:bodyPr>
          <a:lstStyle/>
          <a:p>
            <a:pPr algn="ctr">
              <a:buFont typeface="Wingdings" panose="05000000000000000000" pitchFamily="2" charset="2"/>
              <a:buNone/>
              <a:defRPr/>
            </a:pPr>
            <a:r>
              <a:rPr lang="fr-FR" b="1" cap="small" dirty="0" smtClean="0">
                <a:solidFill>
                  <a:schemeClr val="tx2"/>
                </a:solidFill>
                <a:effectLst/>
              </a:rPr>
              <a:t>Financement hospitalier</a:t>
            </a:r>
          </a:p>
          <a:p>
            <a:pPr algn="ctr">
              <a:buFont typeface="Wingdings" panose="05000000000000000000" pitchFamily="2" charset="2"/>
              <a:buNone/>
              <a:defRPr/>
            </a:pPr>
            <a:endParaRPr lang="fr-FR" b="1" i="1" cap="small" dirty="0">
              <a:solidFill>
                <a:schemeClr val="tx2"/>
              </a:solidFill>
              <a:effectLst/>
            </a:endParaRPr>
          </a:p>
          <a:p>
            <a:pPr algn="ctr">
              <a:buFont typeface="Wingdings" panose="05000000000000000000" pitchFamily="2" charset="2"/>
              <a:buNone/>
              <a:defRPr/>
            </a:pPr>
            <a:r>
              <a:rPr lang="fr-FR" b="1" i="1" cap="small" dirty="0" smtClean="0">
                <a:solidFill>
                  <a:schemeClr val="tx2"/>
                </a:solidFill>
                <a:effectLst/>
              </a:rPr>
              <a:t>Comment fonctionne concrètement la tarification à l’activité dans les hôpitaux ?</a:t>
            </a:r>
          </a:p>
          <a:p>
            <a:pPr algn="ctr">
              <a:buFont typeface="Wingdings" panose="05000000000000000000" pitchFamily="2" charset="2"/>
              <a:buNone/>
              <a:defRPr/>
            </a:pPr>
            <a:endParaRPr lang="fr-FR" b="1" i="1" cap="small" dirty="0">
              <a:solidFill>
                <a:schemeClr val="tx2"/>
              </a:solidFill>
              <a:effectLst/>
            </a:endParaRPr>
          </a:p>
        </p:txBody>
      </p:sp>
    </p:spTree>
    <p:extLst>
      <p:ext uri="{BB962C8B-B14F-4D97-AF65-F5344CB8AC3E}">
        <p14:creationId xmlns:p14="http://schemas.microsoft.com/office/powerpoint/2010/main" val="33050733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ZoneTexte 2"/>
          <p:cNvSpPr txBox="1">
            <a:spLocks noChangeArrowheads="1"/>
          </p:cNvSpPr>
          <p:nvPr/>
        </p:nvSpPr>
        <p:spPr bwMode="auto">
          <a:xfrm>
            <a:off x="1066800" y="873125"/>
            <a:ext cx="75930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fr-FR" altLang="fr-FR" sz="2800" dirty="0">
                <a:latin typeface="Calibri" panose="020F0502020204030204" pitchFamily="34" charset="0"/>
                <a:cs typeface="Calibri" panose="020F0502020204030204" pitchFamily="34" charset="0"/>
              </a:rPr>
              <a:t>Parcours 1 : appendicite opérée en urgence 1/2</a:t>
            </a:r>
          </a:p>
        </p:txBody>
      </p:sp>
      <p:pic>
        <p:nvPicPr>
          <p:cNvPr id="97284"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3" y="1824038"/>
            <a:ext cx="87487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625" y="2889250"/>
            <a:ext cx="8523288"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à coins arrondis 6"/>
          <p:cNvSpPr/>
          <p:nvPr/>
        </p:nvSpPr>
        <p:spPr>
          <a:xfrm>
            <a:off x="1298575" y="2147888"/>
            <a:ext cx="3563938" cy="3238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Rectangle à coins arrondis 7"/>
          <p:cNvSpPr/>
          <p:nvPr/>
        </p:nvSpPr>
        <p:spPr>
          <a:xfrm>
            <a:off x="5365750" y="2122488"/>
            <a:ext cx="2625725" cy="3238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Rectangle à coins arrondis 8"/>
          <p:cNvSpPr/>
          <p:nvPr/>
        </p:nvSpPr>
        <p:spPr>
          <a:xfrm>
            <a:off x="4194175" y="3159125"/>
            <a:ext cx="4622800" cy="5397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à coins arrondis 9"/>
          <p:cNvSpPr/>
          <p:nvPr/>
        </p:nvSpPr>
        <p:spPr>
          <a:xfrm>
            <a:off x="1601788" y="4400550"/>
            <a:ext cx="4752975" cy="3238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à coins arrondis 10"/>
          <p:cNvSpPr/>
          <p:nvPr/>
        </p:nvSpPr>
        <p:spPr>
          <a:xfrm>
            <a:off x="1419225" y="3914775"/>
            <a:ext cx="3098800" cy="2682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Rectangle à coins arrondis 11"/>
          <p:cNvSpPr/>
          <p:nvPr/>
        </p:nvSpPr>
        <p:spPr>
          <a:xfrm>
            <a:off x="1385888" y="4132263"/>
            <a:ext cx="4968875" cy="2682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Ellipse 12"/>
          <p:cNvSpPr/>
          <p:nvPr/>
        </p:nvSpPr>
        <p:spPr>
          <a:xfrm>
            <a:off x="5889625" y="1824038"/>
            <a:ext cx="1033463" cy="4302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97293" name="Picture 2" descr="Hospital Icon Design Illustration, Hospital, Hospital Icon, Hospital Design  PNG and Vector with Transparent Background for Free Downlo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9913" y="5062538"/>
            <a:ext cx="946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755575" y="5589240"/>
            <a:ext cx="7235899" cy="923330"/>
          </a:xfrm>
          <a:prstGeom prst="rect">
            <a:avLst/>
          </a:prstGeom>
          <a:noFill/>
        </p:spPr>
        <p:txBody>
          <a:bodyPr wrap="square" rtlCol="0">
            <a:spAutoFit/>
          </a:bodyPr>
          <a:lstStyle/>
          <a:p>
            <a:r>
              <a:rPr lang="fr-FR" dirty="0" smtClean="0"/>
              <a:t>Financement à l’activité: Se base sur un langage </a:t>
            </a:r>
            <a:r>
              <a:rPr lang="fr-FR" dirty="0"/>
              <a:t>commun pour décrire ce qu’il se passe lors d’un séjour</a:t>
            </a:r>
          </a:p>
          <a:p>
            <a:endParaRPr lang="fr-FR" dirty="0"/>
          </a:p>
        </p:txBody>
      </p:sp>
    </p:spTree>
    <p:extLst>
      <p:ext uri="{BB962C8B-B14F-4D97-AF65-F5344CB8AC3E}">
        <p14:creationId xmlns:p14="http://schemas.microsoft.com/office/powerpoint/2010/main" val="112115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1"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862138"/>
            <a:ext cx="884237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à coins arrondis 3"/>
          <p:cNvSpPr/>
          <p:nvPr/>
        </p:nvSpPr>
        <p:spPr>
          <a:xfrm>
            <a:off x="142875" y="1862138"/>
            <a:ext cx="6457950" cy="6492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99334"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88" y="3914775"/>
            <a:ext cx="891222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à coins arrondis 7"/>
          <p:cNvSpPr/>
          <p:nvPr/>
        </p:nvSpPr>
        <p:spPr>
          <a:xfrm>
            <a:off x="7356475" y="3914775"/>
            <a:ext cx="1628775" cy="9191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99336" name="Picture 2" descr="Hospital Icon Design Illustration, Hospital, Hospital Icon, Hospital Design  PNG and Vector with Transparent Background for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9913" y="5062538"/>
            <a:ext cx="946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7" name="ZoneTexte 10"/>
          <p:cNvSpPr txBox="1">
            <a:spLocks noChangeArrowheads="1"/>
          </p:cNvSpPr>
          <p:nvPr/>
        </p:nvSpPr>
        <p:spPr bwMode="auto">
          <a:xfrm>
            <a:off x="1066800" y="873125"/>
            <a:ext cx="75930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fr-FR" altLang="fr-FR" sz="2800" dirty="0">
                <a:latin typeface="Calibri" panose="020F0502020204030204" pitchFamily="34" charset="0"/>
                <a:cs typeface="Calibri" panose="020F0502020204030204" pitchFamily="34" charset="0"/>
              </a:rPr>
              <a:t>Parcours 1 : appendicite opérée en urgence 2/2</a:t>
            </a:r>
          </a:p>
        </p:txBody>
      </p:sp>
    </p:spTree>
    <p:extLst>
      <p:ext uri="{BB962C8B-B14F-4D97-AF65-F5344CB8AC3E}">
        <p14:creationId xmlns:p14="http://schemas.microsoft.com/office/powerpoint/2010/main" val="1895725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ZoneTexte 2"/>
          <p:cNvSpPr txBox="1">
            <a:spLocks noChangeArrowheads="1"/>
          </p:cNvSpPr>
          <p:nvPr/>
        </p:nvSpPr>
        <p:spPr bwMode="auto">
          <a:xfrm>
            <a:off x="835025" y="827088"/>
            <a:ext cx="7077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fr-FR" altLang="fr-FR" sz="2800" dirty="0">
                <a:latin typeface="Calibri" panose="020F0502020204030204" pitchFamily="34" charset="0"/>
                <a:cs typeface="Calibri" panose="020F0502020204030204" pitchFamily="34" charset="0"/>
              </a:rPr>
              <a:t>Parcours 2 :  Intoxication médicamenteuse 1/4</a:t>
            </a:r>
          </a:p>
        </p:txBody>
      </p:sp>
      <p:pic>
        <p:nvPicPr>
          <p:cNvPr id="100356"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2079625"/>
            <a:ext cx="896461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246188"/>
            <a:ext cx="5984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ZoneTexte 7"/>
          <p:cNvSpPr txBox="1">
            <a:spLocks noChangeArrowheads="1"/>
          </p:cNvSpPr>
          <p:nvPr/>
        </p:nvSpPr>
        <p:spPr bwMode="auto">
          <a:xfrm>
            <a:off x="1989138" y="3565525"/>
            <a:ext cx="4768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fr-FR" altLang="fr-FR" sz="2100" dirty="0">
                <a:latin typeface="Calibri" panose="020F0502020204030204" pitchFamily="34" charset="0"/>
                <a:cs typeface="Calibri" panose="020F0502020204030204" pitchFamily="34" charset="0"/>
              </a:rPr>
              <a:t>Passage dans 3 unités </a:t>
            </a:r>
          </a:p>
          <a:p>
            <a:pPr algn="ctr">
              <a:spcBef>
                <a:spcPct val="0"/>
              </a:spcBef>
              <a:buClrTx/>
              <a:buSzTx/>
              <a:buFontTx/>
              <a:buNone/>
            </a:pPr>
            <a:r>
              <a:rPr lang="fr-FR" altLang="fr-FR" sz="2100" dirty="0">
                <a:latin typeface="Calibri" panose="020F0502020204030204" pitchFamily="34" charset="0"/>
                <a:cs typeface="Calibri" panose="020F0502020204030204" pitchFamily="34" charset="0"/>
              </a:rPr>
              <a:t>Durée de séjour total : 17 jours</a:t>
            </a:r>
          </a:p>
        </p:txBody>
      </p:sp>
      <p:sp>
        <p:nvSpPr>
          <p:cNvPr id="9" name="Rectangle à coins arrondis 8"/>
          <p:cNvSpPr/>
          <p:nvPr/>
        </p:nvSpPr>
        <p:spPr>
          <a:xfrm>
            <a:off x="846138" y="2270125"/>
            <a:ext cx="3509962" cy="727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à coins arrondis 9"/>
          <p:cNvSpPr/>
          <p:nvPr/>
        </p:nvSpPr>
        <p:spPr>
          <a:xfrm>
            <a:off x="5254625" y="2222500"/>
            <a:ext cx="3511550" cy="727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à coins arrondis 10"/>
          <p:cNvSpPr/>
          <p:nvPr/>
        </p:nvSpPr>
        <p:spPr>
          <a:xfrm>
            <a:off x="4373563" y="2201863"/>
            <a:ext cx="360362" cy="863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00362" name="Picture 2" descr="Hospital Icon Design Illustration, Hospital, Hospital Icon, Hospital Design  PNG and Vector with Transparent Background for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9913" y="5062538"/>
            <a:ext cx="946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824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95525"/>
            <a:ext cx="808990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à coins arrondis 3"/>
          <p:cNvSpPr/>
          <p:nvPr/>
        </p:nvSpPr>
        <p:spPr>
          <a:xfrm>
            <a:off x="1223963" y="3536950"/>
            <a:ext cx="3509962" cy="2397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Rectangle à coins arrondis 4"/>
          <p:cNvSpPr/>
          <p:nvPr/>
        </p:nvSpPr>
        <p:spPr>
          <a:xfrm>
            <a:off x="1200150" y="3136900"/>
            <a:ext cx="3749675" cy="1984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Rectangle à coins arrondis 5"/>
          <p:cNvSpPr/>
          <p:nvPr/>
        </p:nvSpPr>
        <p:spPr>
          <a:xfrm>
            <a:off x="3492500" y="2511425"/>
            <a:ext cx="3671888" cy="485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1383" name="ZoneTexte 7"/>
          <p:cNvSpPr txBox="1">
            <a:spLocks noChangeArrowheads="1"/>
          </p:cNvSpPr>
          <p:nvPr/>
        </p:nvSpPr>
        <p:spPr bwMode="auto">
          <a:xfrm>
            <a:off x="1763688" y="5057146"/>
            <a:ext cx="5541963"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fr-FR" altLang="fr-FR" sz="1800" dirty="0">
                <a:latin typeface="Calibri" panose="020F0502020204030204" pitchFamily="34" charset="0"/>
                <a:cs typeface="Calibri" panose="020F0502020204030204" pitchFamily="34" charset="0"/>
              </a:rPr>
              <a:t>Patiente venue de son domicile</a:t>
            </a:r>
          </a:p>
          <a:p>
            <a:pPr algn="ctr">
              <a:spcBef>
                <a:spcPct val="0"/>
              </a:spcBef>
              <a:buClrTx/>
              <a:buSzTx/>
              <a:buFontTx/>
              <a:buNone/>
            </a:pPr>
            <a:r>
              <a:rPr lang="fr-FR" altLang="fr-FR" sz="1800" dirty="0">
                <a:latin typeface="Calibri" panose="020F0502020204030204" pitchFamily="34" charset="0"/>
                <a:cs typeface="Calibri" panose="020F0502020204030204" pitchFamily="34" charset="0"/>
              </a:rPr>
              <a:t>Puis transféré vers un autre hôpital à la </a:t>
            </a:r>
            <a:r>
              <a:rPr lang="fr-FR" altLang="fr-FR" sz="1800" dirty="0" smtClean="0">
                <a:latin typeface="Calibri" panose="020F0502020204030204" pitchFamily="34" charset="0"/>
                <a:cs typeface="Calibri" panose="020F0502020204030204" pitchFamily="34" charset="0"/>
              </a:rPr>
              <a:t>sortie </a:t>
            </a:r>
          </a:p>
          <a:p>
            <a:pPr algn="ctr">
              <a:spcBef>
                <a:spcPct val="0"/>
              </a:spcBef>
              <a:buClrTx/>
              <a:buSzTx/>
              <a:buFontTx/>
              <a:buNone/>
            </a:pPr>
            <a:r>
              <a:rPr lang="fr-FR" altLang="fr-FR" sz="1400" dirty="0">
                <a:latin typeface="Calibri" panose="020F0502020204030204" pitchFamily="34" charset="0"/>
                <a:cs typeface="Calibri" panose="020F0502020204030204" pitchFamily="34" charset="0"/>
              </a:rPr>
              <a:t>74 : Sortie par transfert vers une unité de psychiatrie</a:t>
            </a:r>
          </a:p>
          <a:p>
            <a:pPr algn="ctr">
              <a:spcBef>
                <a:spcPct val="0"/>
              </a:spcBef>
              <a:buClrTx/>
              <a:buSzTx/>
              <a:buFontTx/>
              <a:buNone/>
            </a:pPr>
            <a:endParaRPr lang="fr-FR" altLang="fr-FR" sz="1800" dirty="0">
              <a:latin typeface="Calibri" panose="020F0502020204030204" pitchFamily="34" charset="0"/>
              <a:cs typeface="Calibri" panose="020F0502020204030204" pitchFamily="34" charset="0"/>
            </a:endParaRPr>
          </a:p>
        </p:txBody>
      </p:sp>
      <p:pic>
        <p:nvPicPr>
          <p:cNvPr id="101384" name="Picture 2" descr="Hospital Icon Design Illustration, Hospital, Hospital Icon, Hospital Design  PNG and Vector with Transparent Background for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9913" y="5062538"/>
            <a:ext cx="946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ZoneTexte 10"/>
          <p:cNvSpPr txBox="1">
            <a:spLocks noChangeArrowheads="1"/>
          </p:cNvSpPr>
          <p:nvPr/>
        </p:nvSpPr>
        <p:spPr bwMode="auto">
          <a:xfrm>
            <a:off x="835025" y="827088"/>
            <a:ext cx="7077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fr-FR" altLang="fr-FR" sz="2800" dirty="0">
                <a:latin typeface="Calibri" panose="020F0502020204030204" pitchFamily="34" charset="0"/>
                <a:cs typeface="Calibri" panose="020F0502020204030204" pitchFamily="34" charset="0"/>
              </a:rPr>
              <a:t>Parcours 2 :  Intoxication médicamenteuse 2/4</a:t>
            </a:r>
          </a:p>
        </p:txBody>
      </p:sp>
    </p:spTree>
    <p:extLst>
      <p:ext uri="{BB962C8B-B14F-4D97-AF65-F5344CB8AC3E}">
        <p14:creationId xmlns:p14="http://schemas.microsoft.com/office/powerpoint/2010/main" val="3693730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3" y="1006475"/>
            <a:ext cx="6584950"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ZoneTexte 3"/>
          <p:cNvSpPr txBox="1">
            <a:spLocks noChangeArrowheads="1"/>
          </p:cNvSpPr>
          <p:nvPr/>
        </p:nvSpPr>
        <p:spPr bwMode="auto">
          <a:xfrm>
            <a:off x="6550025" y="441325"/>
            <a:ext cx="26797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fr-FR" altLang="fr-FR" sz="2800" dirty="0" smtClean="0">
                <a:latin typeface="Calibri" panose="020F0502020204030204" pitchFamily="34" charset="0"/>
                <a:cs typeface="Calibri" panose="020F0502020204030204" pitchFamily="34" charset="0"/>
              </a:rPr>
              <a:t>Parcours 2 :  Intoxication médicamenteuse 3/4</a:t>
            </a:r>
            <a:endParaRPr lang="fr-FR" altLang="fr-FR" sz="2800" dirty="0">
              <a:latin typeface="Calibri" panose="020F0502020204030204" pitchFamily="34" charset="0"/>
              <a:cs typeface="Calibri" panose="020F0502020204030204" pitchFamily="34" charset="0"/>
            </a:endParaRPr>
          </a:p>
        </p:txBody>
      </p:sp>
      <p:sp>
        <p:nvSpPr>
          <p:cNvPr id="103429" name="ZoneTexte 4"/>
          <p:cNvSpPr txBox="1">
            <a:spLocks noChangeArrowheads="1"/>
          </p:cNvSpPr>
          <p:nvPr/>
        </p:nvSpPr>
        <p:spPr bwMode="auto">
          <a:xfrm>
            <a:off x="6529388" y="2767013"/>
            <a:ext cx="2700337"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fr-FR" altLang="fr-FR" sz="2100" dirty="0">
                <a:solidFill>
                  <a:srgbClr val="0070C0"/>
                </a:solidFill>
                <a:latin typeface="Calibri" panose="020F0502020204030204" pitchFamily="34" charset="0"/>
                <a:cs typeface="Calibri" panose="020F0502020204030204" pitchFamily="34" charset="0"/>
              </a:rPr>
              <a:t>Passage en réanimation : </a:t>
            </a:r>
          </a:p>
          <a:p>
            <a:pPr algn="ctr">
              <a:spcBef>
                <a:spcPct val="0"/>
              </a:spcBef>
              <a:buClrTx/>
              <a:buSzTx/>
              <a:buFontTx/>
              <a:buNone/>
            </a:pPr>
            <a:r>
              <a:rPr lang="fr-FR" altLang="fr-FR" sz="2100" dirty="0">
                <a:solidFill>
                  <a:srgbClr val="0070C0"/>
                </a:solidFill>
                <a:latin typeface="Calibri" panose="020F0502020204030204" pitchFamily="34" charset="0"/>
                <a:cs typeface="Calibri" panose="020F0502020204030204" pitchFamily="34" charset="0"/>
              </a:rPr>
              <a:t>64 lignes d’actes côtés</a:t>
            </a:r>
          </a:p>
        </p:txBody>
      </p:sp>
      <p:pic>
        <p:nvPicPr>
          <p:cNvPr id="103435" name="Picture 2" descr="Hospital Icon Design Illustration, Hospital, Hospital Icon, Hospital Design  PNG and Vector with Transparent Background fo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9913" y="5062538"/>
            <a:ext cx="946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708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p:txBody>
          <a:bodyPr/>
          <a:lstStyle/>
          <a:p>
            <a:endParaRPr lang="fr-FR"/>
          </a:p>
        </p:txBody>
      </p:sp>
      <p:sp>
        <p:nvSpPr>
          <p:cNvPr id="3" name="Espace réservé du contenu 2"/>
          <p:cNvSpPr>
            <a:spLocks noGrp="1"/>
          </p:cNvSpPr>
          <p:nvPr>
            <p:ph idx="4294967295"/>
          </p:nvPr>
        </p:nvSpPr>
        <p:spPr>
          <a:xfrm>
            <a:off x="-24488" y="1412776"/>
            <a:ext cx="8661648" cy="4464496"/>
          </a:xfrm>
        </p:spPr>
        <p:txBody>
          <a:bodyPr>
            <a:normAutofit fontScale="85000" lnSpcReduction="20000"/>
          </a:bodyPr>
          <a:lstStyle/>
          <a:p>
            <a:pPr marL="457200" lvl="1" indent="0" algn="just">
              <a:buNone/>
            </a:pPr>
            <a:r>
              <a:rPr lang="fr-FR" u="sng" dirty="0">
                <a:effectLst/>
              </a:rPr>
              <a:t>Collectivement</a:t>
            </a:r>
            <a:r>
              <a:rPr lang="fr-FR" dirty="0">
                <a:effectLst/>
              </a:rPr>
              <a:t>: on cotise tous à hauteur de nos revenus</a:t>
            </a:r>
          </a:p>
          <a:p>
            <a:pPr marL="457200" lvl="1" indent="0" algn="just">
              <a:buNone/>
            </a:pPr>
            <a:r>
              <a:rPr lang="fr-FR" u="sng" dirty="0">
                <a:effectLst/>
              </a:rPr>
              <a:t>Individuellement</a:t>
            </a:r>
            <a:r>
              <a:rPr lang="fr-FR" dirty="0">
                <a:effectLst/>
              </a:rPr>
              <a:t>: en cas de maladie, on est indemnisé par la grosse « cagnotte » / assurance constituée</a:t>
            </a:r>
          </a:p>
          <a:p>
            <a:pPr lvl="1" algn="just">
              <a:buFont typeface="Wingdings" panose="05000000000000000000" pitchFamily="2" charset="2"/>
              <a:buChar char="à"/>
            </a:pPr>
            <a:r>
              <a:rPr lang="fr-FR" dirty="0">
                <a:solidFill>
                  <a:srgbClr val="00B050"/>
                </a:solidFill>
                <a:effectLst/>
                <a:sym typeface="Wingdings" panose="05000000000000000000" pitchFamily="2" charset="2"/>
              </a:rPr>
              <a:t> Assurance sociale, Redistribution selon des règles précises</a:t>
            </a:r>
          </a:p>
          <a:p>
            <a:pPr lvl="1" algn="just">
              <a:buFont typeface="Wingdings" panose="05000000000000000000" pitchFamily="2" charset="2"/>
              <a:buChar char="à"/>
            </a:pPr>
            <a:endParaRPr lang="fr-FR" dirty="0">
              <a:effectLst/>
              <a:sym typeface="Wingdings" panose="05000000000000000000" pitchFamily="2" charset="2"/>
            </a:endParaRPr>
          </a:p>
          <a:p>
            <a:pPr marL="457200" lvl="1" indent="0" algn="just">
              <a:buNone/>
            </a:pPr>
            <a:r>
              <a:rPr lang="fr-FR" dirty="0">
                <a:effectLst/>
              </a:rPr>
              <a:t>Les « riches » contribuent plus au système que les plus « pauvres »</a:t>
            </a:r>
          </a:p>
          <a:p>
            <a:pPr lvl="1" algn="just">
              <a:buFont typeface="Wingdings" panose="05000000000000000000" pitchFamily="2" charset="2"/>
              <a:buChar char="à"/>
            </a:pPr>
            <a:r>
              <a:rPr lang="fr-FR" dirty="0">
                <a:solidFill>
                  <a:srgbClr val="00B050"/>
                </a:solidFill>
                <a:effectLst/>
                <a:sym typeface="Wingdings" panose="05000000000000000000" pitchFamily="2" charset="2"/>
              </a:rPr>
              <a:t> Solidarité</a:t>
            </a:r>
          </a:p>
          <a:p>
            <a:pPr lvl="1" algn="just">
              <a:buFont typeface="Wingdings" panose="05000000000000000000" pitchFamily="2" charset="2"/>
              <a:buChar char="à"/>
            </a:pPr>
            <a:endParaRPr lang="fr-FR" dirty="0">
              <a:effectLst/>
              <a:sym typeface="Wingdings" panose="05000000000000000000" pitchFamily="2" charset="2"/>
            </a:endParaRPr>
          </a:p>
          <a:p>
            <a:pPr marL="457200" lvl="1" indent="0" algn="just">
              <a:buNone/>
            </a:pPr>
            <a:r>
              <a:rPr lang="fr-FR" dirty="0">
                <a:effectLst/>
                <a:sym typeface="Wingdings" panose="05000000000000000000" pitchFamily="2" charset="2"/>
              </a:rPr>
              <a:t>Si la couverture par l’assurance maladie publique nous parait insuffisante, on peut souscrire à des assurances privées  complémentaires </a:t>
            </a:r>
          </a:p>
          <a:p>
            <a:pPr marL="457200" lvl="1" indent="0" algn="just">
              <a:buNone/>
            </a:pPr>
            <a:r>
              <a:rPr lang="fr-FR" dirty="0">
                <a:solidFill>
                  <a:srgbClr val="00B050"/>
                </a:solidFill>
                <a:effectLst/>
                <a:sym typeface="Wingdings" panose="05000000000000000000" pitchFamily="2" charset="2"/>
              </a:rPr>
              <a:t> Principe des mutuelles</a:t>
            </a:r>
          </a:p>
          <a:p>
            <a:pPr lvl="1" algn="just">
              <a:buFont typeface="Wingdings" panose="05000000000000000000" pitchFamily="2" charset="2"/>
              <a:buChar char="à"/>
            </a:pPr>
            <a:endParaRPr lang="fr-FR" dirty="0">
              <a:sym typeface="Wingdings" panose="05000000000000000000" pitchFamily="2" charset="2"/>
            </a:endParaRPr>
          </a:p>
          <a:p>
            <a:pPr marL="457200" lvl="1" indent="0" algn="just">
              <a:buNone/>
            </a:pPr>
            <a:endParaRPr lang="fr-FR" dirty="0"/>
          </a:p>
        </p:txBody>
      </p:sp>
      <p:sp>
        <p:nvSpPr>
          <p:cNvPr id="6" name="Titre 1"/>
          <p:cNvSpPr txBox="1">
            <a:spLocks/>
          </p:cNvSpPr>
          <p:nvPr/>
        </p:nvSpPr>
        <p:spPr>
          <a:xfrm>
            <a:off x="30284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hangingPunct="0">
              <a:spcBef>
                <a:spcPct val="20000"/>
              </a:spcBef>
              <a:buClr>
                <a:schemeClr val="hlink"/>
              </a:buClr>
              <a:buSzPct val="70000"/>
              <a:defRPr/>
            </a:pPr>
            <a:r>
              <a:rPr lang="fr-FR" sz="2800" dirty="0">
                <a:solidFill>
                  <a:srgbClr val="0070C0"/>
                </a:solidFill>
                <a:effectLst>
                  <a:outerShdw blurRad="38100" dist="38100" dir="2700000" algn="tl">
                    <a:srgbClr val="000000"/>
                  </a:outerShdw>
                </a:effectLst>
              </a:rPr>
              <a:t>Comment ca marche ?</a:t>
            </a:r>
          </a:p>
        </p:txBody>
      </p:sp>
    </p:spTree>
    <p:extLst>
      <p:ext uri="{BB962C8B-B14F-4D97-AF65-F5344CB8AC3E}">
        <p14:creationId xmlns:p14="http://schemas.microsoft.com/office/powerpoint/2010/main" val="3776031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550" y="3868738"/>
            <a:ext cx="86407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à coins arrondis 6"/>
          <p:cNvSpPr/>
          <p:nvPr/>
        </p:nvSpPr>
        <p:spPr>
          <a:xfrm>
            <a:off x="209550" y="4106863"/>
            <a:ext cx="3887788" cy="2508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Rectangle à coins arrondis 7"/>
          <p:cNvSpPr/>
          <p:nvPr/>
        </p:nvSpPr>
        <p:spPr>
          <a:xfrm>
            <a:off x="7497763" y="3814763"/>
            <a:ext cx="1350962" cy="5937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Rectangle à coins arrondis 8"/>
          <p:cNvSpPr/>
          <p:nvPr/>
        </p:nvSpPr>
        <p:spPr>
          <a:xfrm>
            <a:off x="207963" y="4402138"/>
            <a:ext cx="3887787" cy="4381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à coins arrondis 9"/>
          <p:cNvSpPr/>
          <p:nvPr/>
        </p:nvSpPr>
        <p:spPr>
          <a:xfrm>
            <a:off x="7497763" y="4437063"/>
            <a:ext cx="1350962" cy="485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04456" name="Imag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1728788"/>
            <a:ext cx="8088313"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à coins arrondis 13"/>
          <p:cNvSpPr/>
          <p:nvPr/>
        </p:nvSpPr>
        <p:spPr>
          <a:xfrm>
            <a:off x="1370013" y="3132138"/>
            <a:ext cx="7213600" cy="3349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Ellipse 14"/>
          <p:cNvSpPr/>
          <p:nvPr/>
        </p:nvSpPr>
        <p:spPr>
          <a:xfrm>
            <a:off x="7497763" y="3051175"/>
            <a:ext cx="1016000" cy="485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04459" name="Picture 2" descr="Hospital Icon Design Illustration, Hospital, Hospital Icon, Hospital Design  PNG and Vector with Transparent Background for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9913" y="5062538"/>
            <a:ext cx="946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0" name="ZoneTexte 16"/>
          <p:cNvSpPr txBox="1">
            <a:spLocks noChangeArrowheads="1"/>
          </p:cNvSpPr>
          <p:nvPr/>
        </p:nvSpPr>
        <p:spPr bwMode="auto">
          <a:xfrm>
            <a:off x="835025" y="827088"/>
            <a:ext cx="7077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fr-FR" altLang="fr-FR" sz="2800" dirty="0">
                <a:latin typeface="Calibri" panose="020F0502020204030204" pitchFamily="34" charset="0"/>
                <a:cs typeface="Calibri" panose="020F0502020204030204" pitchFamily="34" charset="0"/>
              </a:rPr>
              <a:t>Parcours 2 :  Intoxication médicamenteuse 4/4</a:t>
            </a:r>
          </a:p>
        </p:txBody>
      </p:sp>
    </p:spTree>
    <p:extLst>
      <p:ext uri="{BB962C8B-B14F-4D97-AF65-F5344CB8AC3E}">
        <p14:creationId xmlns:p14="http://schemas.microsoft.com/office/powerpoint/2010/main" val="1910304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5288" y="913407"/>
            <a:ext cx="8137525" cy="5395913"/>
          </a:xfrm>
        </p:spPr>
        <p:txBody>
          <a:bodyPr>
            <a:noAutofit/>
          </a:bodyPr>
          <a:lstStyle/>
          <a:p>
            <a:pPr>
              <a:defRPr/>
            </a:pPr>
            <a:r>
              <a:rPr lang="fr-FR" sz="2000" dirty="0" smtClean="0">
                <a:effectLst/>
              </a:rPr>
              <a:t>La Tarification A l’Activité (T2A) s’appuie sur le PMSI et T2A en place depuis les années 2000’s</a:t>
            </a:r>
          </a:p>
          <a:p>
            <a:pPr>
              <a:defRPr/>
            </a:pPr>
            <a:endParaRPr lang="fr-FR" sz="2000" dirty="0" smtClean="0">
              <a:effectLst/>
            </a:endParaRPr>
          </a:p>
          <a:p>
            <a:pPr>
              <a:defRPr/>
            </a:pPr>
            <a:r>
              <a:rPr lang="fr-FR" sz="2000" dirty="0" smtClean="0">
                <a:effectLst/>
              </a:rPr>
              <a:t>Besoin d’un langage commun pour décrire ce qu’il se passe lors d’un séjour</a:t>
            </a:r>
          </a:p>
          <a:p>
            <a:pPr lvl="1">
              <a:defRPr/>
            </a:pPr>
            <a:r>
              <a:rPr lang="fr-FR" sz="1800" dirty="0" smtClean="0">
                <a:effectLst/>
              </a:rPr>
              <a:t>CIM-10 pour décrire les maladies (10</a:t>
            </a:r>
            <a:r>
              <a:rPr lang="fr-FR" sz="1800" baseline="30000" dirty="0" smtClean="0">
                <a:effectLst/>
              </a:rPr>
              <a:t>ème</a:t>
            </a:r>
            <a:r>
              <a:rPr lang="fr-FR" sz="1800" dirty="0" smtClean="0">
                <a:effectLst/>
              </a:rPr>
              <a:t> version de la Classification internationale des maladies, de l’OMS)</a:t>
            </a:r>
          </a:p>
          <a:p>
            <a:pPr lvl="1">
              <a:defRPr/>
            </a:pPr>
            <a:r>
              <a:rPr lang="fr-FR" sz="1800" dirty="0" smtClean="0">
                <a:effectLst/>
              </a:rPr>
              <a:t>CCAM pour décrire les actes (Classification commune des actes médicaux)</a:t>
            </a:r>
          </a:p>
          <a:p>
            <a:pPr lvl="1">
              <a:defRPr/>
            </a:pPr>
            <a:r>
              <a:rPr lang="fr-FR" sz="1800" dirty="0" smtClean="0">
                <a:effectLst/>
              </a:rPr>
              <a:t>Méthodes de codage avec ces nomenclatures sont standardisées</a:t>
            </a:r>
          </a:p>
          <a:p>
            <a:pPr marL="0" indent="0">
              <a:buFont typeface="Wingdings" panose="05000000000000000000" pitchFamily="2" charset="2"/>
              <a:buNone/>
              <a:defRPr/>
            </a:pPr>
            <a:endParaRPr lang="fr-FR" sz="2000" dirty="0" smtClean="0">
              <a:effectLst/>
            </a:endParaRPr>
          </a:p>
          <a:p>
            <a:pPr>
              <a:defRPr/>
            </a:pPr>
            <a:r>
              <a:rPr lang="fr-FR" sz="2000" dirty="0" smtClean="0">
                <a:effectLst/>
              </a:rPr>
              <a:t>Toutes ces données remontent aux payeurs après anonymisation</a:t>
            </a:r>
          </a:p>
          <a:p>
            <a:pPr>
              <a:defRPr/>
            </a:pPr>
            <a:endParaRPr lang="fr-FR" sz="2000" dirty="0">
              <a:effectLst/>
            </a:endParaRPr>
          </a:p>
          <a:p>
            <a:pPr>
              <a:defRPr/>
            </a:pPr>
            <a:r>
              <a:rPr lang="fr-FR" sz="2000" dirty="0" smtClean="0">
                <a:effectLst/>
              </a:rPr>
              <a:t>La T2A a des avantages et des inconvénients </a:t>
            </a:r>
          </a:p>
          <a:p>
            <a:pPr lvl="1">
              <a:defRPr/>
            </a:pPr>
            <a:r>
              <a:rPr lang="fr-FR" sz="1800" dirty="0" smtClean="0">
                <a:effectLst/>
              </a:rPr>
              <a:t>+ : booste la productivité des hôpitaux, équitable, transparente</a:t>
            </a:r>
          </a:p>
          <a:p>
            <a:pPr lvl="1">
              <a:defRPr/>
            </a:pPr>
            <a:r>
              <a:rPr lang="fr-FR" sz="1800" dirty="0" smtClean="0">
                <a:effectLst/>
              </a:rPr>
              <a:t>- : inflationniste, incite à réduire les coûts, on privilégie les activités rentables</a:t>
            </a:r>
            <a:endParaRPr lang="fr-FR" sz="1800" dirty="0">
              <a:effectLst/>
            </a:endParaRPr>
          </a:p>
          <a:p>
            <a:pPr>
              <a:defRPr/>
            </a:pPr>
            <a:endParaRPr lang="fr-FR" sz="2000" dirty="0" smtClean="0">
              <a:effectLst/>
            </a:endParaRPr>
          </a:p>
          <a:p>
            <a:pPr>
              <a:defRPr/>
            </a:pPr>
            <a:r>
              <a:rPr lang="fr-FR" sz="2000" dirty="0" smtClean="0">
                <a:effectLst/>
              </a:rPr>
              <a:t>Autres sources de financement : MIGAC/MERRI pour l’enseignement, la recherche et la formation par exemple</a:t>
            </a:r>
          </a:p>
          <a:p>
            <a:pPr lvl="1">
              <a:defRPr/>
            </a:pPr>
            <a:endParaRPr lang="fr-FR" sz="1800" dirty="0" smtClean="0">
              <a:effectLst/>
            </a:endParaRPr>
          </a:p>
          <a:p>
            <a:pPr>
              <a:defRPr/>
            </a:pPr>
            <a:endParaRPr lang="fr-FR" sz="2000" dirty="0" smtClean="0">
              <a:effectLst/>
            </a:endParaRPr>
          </a:p>
        </p:txBody>
      </p:sp>
      <p:sp>
        <p:nvSpPr>
          <p:cNvPr id="4" name="Espace réservé du texte 3"/>
          <p:cNvSpPr>
            <a:spLocks noGrp="1"/>
          </p:cNvSpPr>
          <p:nvPr>
            <p:ph type="body" sz="quarter" idx="16"/>
          </p:nvPr>
        </p:nvSpPr>
        <p:spPr>
          <a:xfrm>
            <a:off x="393700" y="257175"/>
            <a:ext cx="8139113" cy="541338"/>
          </a:xfrm>
        </p:spPr>
        <p:txBody>
          <a:bodyPr>
            <a:noAutofit/>
          </a:bodyPr>
          <a:lstStyle/>
          <a:p>
            <a:pPr>
              <a:defRPr/>
            </a:pPr>
            <a:r>
              <a:rPr lang="fr-FR" sz="2400" b="1" dirty="0" smtClean="0">
                <a:effectLst/>
              </a:rPr>
              <a:t>Points clés sur le financement hospitalier</a:t>
            </a:r>
            <a:endParaRPr lang="fr-FR" sz="2400" b="1" dirty="0">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3700" y="1199446"/>
            <a:ext cx="8569200" cy="4315793"/>
          </a:xfrm>
        </p:spPr>
        <p:txBody>
          <a:bodyPr>
            <a:noAutofit/>
          </a:bodyPr>
          <a:lstStyle/>
          <a:p>
            <a:r>
              <a:rPr lang="fr-FR" sz="2400" dirty="0" smtClean="0">
                <a:solidFill>
                  <a:srgbClr val="00B0F0"/>
                </a:solidFill>
                <a:effectLst/>
              </a:rPr>
              <a:t>Ses </a:t>
            </a:r>
            <a:r>
              <a:rPr lang="fr-FR" sz="2400" dirty="0">
                <a:solidFill>
                  <a:srgbClr val="00B0F0"/>
                </a:solidFill>
                <a:effectLst/>
              </a:rPr>
              <a:t>points forts </a:t>
            </a:r>
            <a:r>
              <a:rPr lang="fr-FR" sz="2400" dirty="0" smtClean="0">
                <a:solidFill>
                  <a:srgbClr val="00B0F0"/>
                </a:solidFill>
                <a:effectLst/>
              </a:rPr>
              <a:t>:</a:t>
            </a:r>
            <a:endParaRPr lang="fr-FR" sz="2400" dirty="0">
              <a:solidFill>
                <a:srgbClr val="00B0F0"/>
              </a:solidFill>
              <a:effectLst/>
            </a:endParaRPr>
          </a:p>
          <a:p>
            <a:pPr lvl="1"/>
            <a:r>
              <a:rPr lang="fr-FR" sz="1800" dirty="0" smtClean="0">
                <a:effectLst/>
              </a:rPr>
              <a:t>Transparence du </a:t>
            </a:r>
            <a:r>
              <a:rPr lang="fr-FR" sz="1800" dirty="0">
                <a:effectLst/>
              </a:rPr>
              <a:t>financement </a:t>
            </a:r>
            <a:r>
              <a:rPr lang="fr-FR" sz="1800" dirty="0" smtClean="0">
                <a:effectLst/>
              </a:rPr>
              <a:t>des ES</a:t>
            </a:r>
            <a:endParaRPr lang="fr-FR" sz="1800" dirty="0">
              <a:effectLst/>
            </a:endParaRPr>
          </a:p>
          <a:p>
            <a:pPr lvl="1"/>
            <a:r>
              <a:rPr lang="fr-FR" sz="1800" dirty="0" smtClean="0">
                <a:effectLst/>
              </a:rPr>
              <a:t>Equité </a:t>
            </a:r>
            <a:r>
              <a:rPr lang="fr-FR" sz="1800" dirty="0">
                <a:effectLst/>
              </a:rPr>
              <a:t>entre ES et entre secteur</a:t>
            </a:r>
          </a:p>
          <a:p>
            <a:pPr lvl="1"/>
            <a:r>
              <a:rPr lang="fr-FR" sz="1800" dirty="0" smtClean="0">
                <a:effectLst/>
              </a:rPr>
              <a:t>Productivité </a:t>
            </a:r>
            <a:r>
              <a:rPr lang="fr-FR" sz="1800" dirty="0">
                <a:effectLst/>
              </a:rPr>
              <a:t>des hôpitaux </a:t>
            </a:r>
          </a:p>
          <a:p>
            <a:pPr marL="0" indent="0">
              <a:buNone/>
              <a:defRPr/>
            </a:pPr>
            <a:endParaRPr lang="fr-FR" sz="2400" dirty="0">
              <a:solidFill>
                <a:srgbClr val="00B0F0"/>
              </a:solidFill>
              <a:effectLst/>
            </a:endParaRPr>
          </a:p>
          <a:p>
            <a:pPr>
              <a:defRPr/>
            </a:pPr>
            <a:r>
              <a:rPr lang="fr-FR" sz="2400" dirty="0">
                <a:solidFill>
                  <a:srgbClr val="00B0F0"/>
                </a:solidFill>
                <a:effectLst/>
              </a:rPr>
              <a:t>Ses points </a:t>
            </a:r>
            <a:r>
              <a:rPr lang="fr-FR" sz="2400" dirty="0" smtClean="0">
                <a:solidFill>
                  <a:srgbClr val="00B0F0"/>
                </a:solidFill>
                <a:effectLst/>
              </a:rPr>
              <a:t>faibles :</a:t>
            </a:r>
          </a:p>
          <a:p>
            <a:pPr lvl="1">
              <a:defRPr/>
            </a:pPr>
            <a:r>
              <a:rPr lang="fr-FR" sz="1800" dirty="0" smtClean="0">
                <a:effectLst/>
              </a:rPr>
              <a:t>Inflationniste </a:t>
            </a:r>
            <a:r>
              <a:rPr lang="fr-FR" sz="1800" dirty="0">
                <a:effectLst/>
              </a:rPr>
              <a:t>: FAIRE DE L’ACTIVITE POUR GAGNER DE </a:t>
            </a:r>
            <a:r>
              <a:rPr lang="fr-FR" sz="1800" dirty="0" smtClean="0">
                <a:effectLst/>
              </a:rPr>
              <a:t>L’ARGENT</a:t>
            </a:r>
          </a:p>
          <a:p>
            <a:pPr lvl="1">
              <a:defRPr/>
            </a:pPr>
            <a:r>
              <a:rPr lang="fr-FR" sz="1800" dirty="0">
                <a:effectLst/>
              </a:rPr>
              <a:t>Course au volume d’activité </a:t>
            </a:r>
            <a:endParaRPr lang="fr-FR" sz="1800" dirty="0" smtClean="0">
              <a:effectLst/>
            </a:endParaRPr>
          </a:p>
          <a:p>
            <a:pPr lvl="1">
              <a:defRPr/>
            </a:pPr>
            <a:r>
              <a:rPr lang="fr-FR" sz="1800" dirty="0" smtClean="0">
                <a:effectLst/>
              </a:rPr>
              <a:t>Privilégie les activités rentables</a:t>
            </a:r>
          </a:p>
          <a:p>
            <a:pPr lvl="1">
              <a:defRPr/>
            </a:pPr>
            <a:r>
              <a:rPr lang="fr-FR" sz="1800" dirty="0" smtClean="0">
                <a:effectLst/>
              </a:rPr>
              <a:t>Peu d’optimisation </a:t>
            </a:r>
            <a:r>
              <a:rPr lang="fr-FR" sz="1800" dirty="0">
                <a:effectLst/>
              </a:rPr>
              <a:t>du parcours de </a:t>
            </a:r>
            <a:r>
              <a:rPr lang="fr-FR" sz="1800" dirty="0" smtClean="0">
                <a:effectLst/>
              </a:rPr>
              <a:t>soins</a:t>
            </a:r>
            <a:endParaRPr lang="fr-FR" sz="1800" dirty="0">
              <a:effectLst/>
            </a:endParaRPr>
          </a:p>
          <a:p>
            <a:pPr lvl="1">
              <a:defRPr/>
            </a:pPr>
            <a:r>
              <a:rPr lang="fr-FR" sz="1800" dirty="0" smtClean="0">
                <a:effectLst/>
              </a:rPr>
              <a:t>Ne permet pas l’évaluation de la qualité des soins prodigués</a:t>
            </a:r>
            <a:endParaRPr lang="fr-FR" sz="1800" dirty="0">
              <a:effectLst/>
            </a:endParaRPr>
          </a:p>
          <a:p>
            <a:pPr lvl="1">
              <a:defRPr/>
            </a:pPr>
            <a:endParaRPr lang="fr-FR" sz="1800" dirty="0" smtClean="0">
              <a:effectLst/>
            </a:endParaRPr>
          </a:p>
          <a:p>
            <a:pPr>
              <a:defRPr/>
            </a:pPr>
            <a:endParaRPr lang="fr-FR" sz="2000" dirty="0" smtClean="0">
              <a:effectLst/>
            </a:endParaRPr>
          </a:p>
        </p:txBody>
      </p:sp>
      <p:sp>
        <p:nvSpPr>
          <p:cNvPr id="4" name="Espace réservé du texte 3"/>
          <p:cNvSpPr>
            <a:spLocks noGrp="1"/>
          </p:cNvSpPr>
          <p:nvPr>
            <p:ph type="body" sz="quarter" idx="16"/>
          </p:nvPr>
        </p:nvSpPr>
        <p:spPr>
          <a:xfrm>
            <a:off x="393700" y="257175"/>
            <a:ext cx="8139113" cy="541338"/>
          </a:xfrm>
        </p:spPr>
        <p:txBody>
          <a:bodyPr>
            <a:noAutofit/>
          </a:bodyPr>
          <a:lstStyle/>
          <a:p>
            <a:pPr>
              <a:defRPr/>
            </a:pPr>
            <a:r>
              <a:rPr lang="fr-FR" sz="2800" dirty="0" smtClean="0">
                <a:effectLst/>
              </a:rPr>
              <a:t>Avantages et inconvénients de la T2A</a:t>
            </a:r>
            <a:endParaRPr lang="fr-FR" sz="2800" dirty="0">
              <a:effectLst/>
            </a:endParaRPr>
          </a:p>
        </p:txBody>
      </p:sp>
    </p:spTree>
    <p:extLst>
      <p:ext uri="{BB962C8B-B14F-4D97-AF65-F5344CB8AC3E}">
        <p14:creationId xmlns:p14="http://schemas.microsoft.com/office/powerpoint/2010/main" val="264917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normAutofit fontScale="70000" lnSpcReduction="20000"/>
          </a:bodyPr>
          <a:lstStyle/>
          <a:p>
            <a:pPr lvl="1"/>
            <a:endParaRPr lang="fr-FR" sz="2200" dirty="0"/>
          </a:p>
          <a:p>
            <a:pPr lvl="1"/>
            <a:endParaRPr lang="fr-FR" b="1" dirty="0"/>
          </a:p>
        </p:txBody>
      </p:sp>
      <p:sp>
        <p:nvSpPr>
          <p:cNvPr id="2" name="Espace réservé du contenu 1"/>
          <p:cNvSpPr>
            <a:spLocks noGrp="1"/>
          </p:cNvSpPr>
          <p:nvPr>
            <p:ph idx="4294967295"/>
          </p:nvPr>
        </p:nvSpPr>
        <p:spPr>
          <a:xfrm>
            <a:off x="578024" y="908720"/>
            <a:ext cx="8458472" cy="5040560"/>
          </a:xfrm>
        </p:spPr>
        <p:txBody>
          <a:bodyPr>
            <a:noAutofit/>
          </a:bodyPr>
          <a:lstStyle/>
          <a:p>
            <a:pPr marL="0" indent="0">
              <a:buNone/>
            </a:pPr>
            <a:r>
              <a:rPr lang="fr-FR" sz="2000" dirty="0" smtClean="0">
                <a:effectLst/>
                <a:sym typeface="Wingdings" panose="05000000000000000000" pitchFamily="2" charset="2"/>
              </a:rPr>
              <a:t>Vers des modes de financement combinés</a:t>
            </a:r>
          </a:p>
          <a:p>
            <a:endParaRPr lang="fr-FR" sz="1200" b="1" dirty="0">
              <a:effectLst/>
              <a:sym typeface="Wingdings" panose="05000000000000000000" pitchFamily="2" charset="2"/>
            </a:endParaRPr>
          </a:p>
          <a:p>
            <a:r>
              <a:rPr lang="fr-FR" sz="1900" dirty="0" smtClean="0">
                <a:solidFill>
                  <a:srgbClr val="00B0F0"/>
                </a:solidFill>
                <a:effectLst/>
                <a:sym typeface="Wingdings" panose="05000000000000000000" pitchFamily="2" charset="2"/>
              </a:rPr>
              <a:t>Paiement </a:t>
            </a:r>
            <a:r>
              <a:rPr lang="fr-FR" sz="1900" dirty="0">
                <a:solidFill>
                  <a:srgbClr val="00B0F0"/>
                </a:solidFill>
                <a:effectLst/>
                <a:sym typeface="Wingdings" panose="05000000000000000000" pitchFamily="2" charset="2"/>
              </a:rPr>
              <a:t>à la qualité et à la </a:t>
            </a:r>
            <a:r>
              <a:rPr lang="fr-FR" sz="1900" dirty="0" smtClean="0">
                <a:solidFill>
                  <a:srgbClr val="00B0F0"/>
                </a:solidFill>
                <a:effectLst/>
                <a:sym typeface="Wingdings" panose="05000000000000000000" pitchFamily="2" charset="2"/>
              </a:rPr>
              <a:t>pertinence </a:t>
            </a:r>
            <a:r>
              <a:rPr lang="fr-FR" sz="1900" dirty="0" smtClean="0">
                <a:effectLst/>
                <a:sym typeface="Wingdings" panose="05000000000000000000" pitchFamily="2" charset="2"/>
              </a:rPr>
              <a:t> </a:t>
            </a:r>
            <a:r>
              <a:rPr lang="fr-FR" sz="1900" dirty="0" smtClean="0">
                <a:effectLst/>
              </a:rPr>
              <a:t>prise en compte de la qualité et de la pertinence des soins prodigués et des résultats rapportés par les patients </a:t>
            </a:r>
          </a:p>
          <a:p>
            <a:endParaRPr lang="fr-FR" sz="1200" dirty="0">
              <a:effectLst/>
            </a:endParaRPr>
          </a:p>
          <a:p>
            <a:r>
              <a:rPr lang="fr-FR" sz="1900" dirty="0">
                <a:solidFill>
                  <a:srgbClr val="00B0F0"/>
                </a:solidFill>
                <a:effectLst/>
                <a:sym typeface="Wingdings" panose="05000000000000000000" pitchFamily="2" charset="2"/>
              </a:rPr>
              <a:t>P</a:t>
            </a:r>
            <a:r>
              <a:rPr lang="fr-FR" sz="1900" dirty="0" smtClean="0">
                <a:solidFill>
                  <a:srgbClr val="00B0F0"/>
                </a:solidFill>
                <a:effectLst/>
                <a:sym typeface="Wingdings" panose="05000000000000000000" pitchFamily="2" charset="2"/>
              </a:rPr>
              <a:t>aiement </a:t>
            </a:r>
            <a:r>
              <a:rPr lang="fr-FR" sz="1900" dirty="0">
                <a:solidFill>
                  <a:srgbClr val="00B0F0"/>
                </a:solidFill>
                <a:effectLst/>
                <a:sym typeface="Wingdings" panose="05000000000000000000" pitchFamily="2" charset="2"/>
              </a:rPr>
              <a:t>à la séquence de soins </a:t>
            </a:r>
            <a:r>
              <a:rPr lang="fr-FR" sz="1900" dirty="0">
                <a:effectLst/>
                <a:sym typeface="Wingdings" panose="05000000000000000000" pitchFamily="2" charset="2"/>
              </a:rPr>
              <a:t>(« </a:t>
            </a:r>
            <a:r>
              <a:rPr lang="fr-FR" sz="1900" dirty="0" err="1">
                <a:effectLst/>
                <a:sym typeface="Wingdings" panose="05000000000000000000" pitchFamily="2" charset="2"/>
              </a:rPr>
              <a:t>bundled</a:t>
            </a:r>
            <a:r>
              <a:rPr lang="fr-FR" sz="1900" dirty="0">
                <a:effectLst/>
                <a:sym typeface="Wingdings" panose="05000000000000000000" pitchFamily="2" charset="2"/>
              </a:rPr>
              <a:t> </a:t>
            </a:r>
            <a:r>
              <a:rPr lang="fr-FR" sz="1900" dirty="0" err="1">
                <a:effectLst/>
                <a:sym typeface="Wingdings" panose="05000000000000000000" pitchFamily="2" charset="2"/>
              </a:rPr>
              <a:t>payment</a:t>
            </a:r>
            <a:r>
              <a:rPr lang="fr-FR" sz="1900" dirty="0">
                <a:effectLst/>
                <a:sym typeface="Wingdings" panose="05000000000000000000" pitchFamily="2" charset="2"/>
              </a:rPr>
              <a:t> </a:t>
            </a:r>
            <a:r>
              <a:rPr lang="fr-FR" sz="1900" dirty="0" smtClean="0">
                <a:effectLst/>
                <a:sym typeface="Wingdings" panose="05000000000000000000" pitchFamily="2" charset="2"/>
              </a:rPr>
              <a:t>») </a:t>
            </a:r>
            <a:r>
              <a:rPr lang="fr-FR" sz="1900" dirty="0" smtClean="0">
                <a:effectLst/>
              </a:rPr>
              <a:t> prise en compte des trajectoires de soins des patients et la bonne coordination entre les acteurs du système</a:t>
            </a:r>
          </a:p>
          <a:p>
            <a:endParaRPr lang="fr-FR" sz="1200" dirty="0">
              <a:effectLst/>
              <a:sym typeface="Wingdings" panose="05000000000000000000" pitchFamily="2" charset="2"/>
            </a:endParaRPr>
          </a:p>
          <a:p>
            <a:r>
              <a:rPr lang="fr-FR" sz="1900" dirty="0" smtClean="0">
                <a:solidFill>
                  <a:srgbClr val="00B0F0"/>
                </a:solidFill>
                <a:effectLst/>
                <a:sym typeface="Wingdings" panose="05000000000000000000" pitchFamily="2" charset="2"/>
              </a:rPr>
              <a:t>Paiement </a:t>
            </a:r>
            <a:r>
              <a:rPr lang="fr-FR" sz="1900" dirty="0">
                <a:solidFill>
                  <a:srgbClr val="00B0F0"/>
                </a:solidFill>
                <a:effectLst/>
                <a:sym typeface="Wingdings" panose="05000000000000000000" pitchFamily="2" charset="2"/>
              </a:rPr>
              <a:t>au suivi </a:t>
            </a:r>
            <a:r>
              <a:rPr lang="fr-FR" sz="1900" dirty="0">
                <a:effectLst/>
                <a:sym typeface="Wingdings" panose="05000000000000000000" pitchFamily="2" charset="2"/>
              </a:rPr>
              <a:t>(forfaits </a:t>
            </a:r>
            <a:r>
              <a:rPr lang="fr-FR" sz="1900" dirty="0" smtClean="0">
                <a:effectLst/>
                <a:sym typeface="Wingdings" panose="05000000000000000000" pitchFamily="2" charset="2"/>
              </a:rPr>
              <a:t>++)  prise en charge des maladies chroniques, en mettant l’accent sur la prévention et sur les résultats de santé + que sur le nb de prestations réalisées </a:t>
            </a:r>
          </a:p>
          <a:p>
            <a:endParaRPr lang="fr-FR" sz="1200" dirty="0">
              <a:effectLst/>
              <a:sym typeface="Wingdings" panose="05000000000000000000" pitchFamily="2" charset="2"/>
            </a:endParaRPr>
          </a:p>
          <a:p>
            <a:r>
              <a:rPr lang="fr-FR" sz="1900" dirty="0" smtClean="0">
                <a:solidFill>
                  <a:srgbClr val="00B0F0"/>
                </a:solidFill>
                <a:effectLst/>
              </a:rPr>
              <a:t>Financements populationnels </a:t>
            </a:r>
            <a:r>
              <a:rPr lang="fr-FR" sz="1900" dirty="0" smtClean="0">
                <a:effectLst/>
                <a:sym typeface="Wingdings" panose="05000000000000000000" pitchFamily="2" charset="2"/>
              </a:rPr>
              <a:t> dotations pour structurer l’offre de certains secteurs : ++ psychiatrie, urgences</a:t>
            </a:r>
            <a:endParaRPr lang="fr-FR" sz="1900" dirty="0" smtClean="0">
              <a:effectLst/>
            </a:endParaRPr>
          </a:p>
          <a:p>
            <a:endParaRPr lang="fr-FR" sz="1200" dirty="0">
              <a:effectLst/>
            </a:endParaRPr>
          </a:p>
          <a:p>
            <a:r>
              <a:rPr lang="fr-FR" sz="1900" dirty="0" smtClean="0">
                <a:solidFill>
                  <a:srgbClr val="00B0F0"/>
                </a:solidFill>
                <a:effectLst/>
              </a:rPr>
              <a:t>Réduction de la part de financement à l’activité</a:t>
            </a:r>
            <a:endParaRPr lang="fr-FR" sz="1900" dirty="0">
              <a:solidFill>
                <a:srgbClr val="00B0F0"/>
              </a:solidFill>
              <a:effectLst/>
            </a:endParaRPr>
          </a:p>
        </p:txBody>
      </p:sp>
      <p:sp>
        <p:nvSpPr>
          <p:cNvPr id="4" name="Espace réservé du texte 3"/>
          <p:cNvSpPr>
            <a:spLocks noGrp="1"/>
          </p:cNvSpPr>
          <p:nvPr>
            <p:ph type="body" sz="quarter" idx="16"/>
          </p:nvPr>
        </p:nvSpPr>
        <p:spPr>
          <a:xfrm>
            <a:off x="396081" y="298549"/>
            <a:ext cx="6840538" cy="720725"/>
          </a:xfrm>
        </p:spPr>
        <p:txBody>
          <a:bodyPr vert="horz" lIns="91440" tIns="45720" rIns="91440" bIns="45720" rtlCol="0">
            <a:normAutofit fontScale="92500"/>
          </a:bodyPr>
          <a:lstStyle/>
          <a:p>
            <a:r>
              <a:rPr lang="fr-FR" altLang="fr-FR" sz="2800" dirty="0" smtClean="0">
                <a:effectLst/>
              </a:rPr>
              <a:t>Evolution vers de nouveaux modes de financement</a:t>
            </a:r>
            <a:endParaRPr lang="fr-FR" altLang="fr-FR" sz="2800" dirty="0">
              <a:effectLst/>
            </a:endParaRPr>
          </a:p>
        </p:txBody>
      </p:sp>
    </p:spTree>
    <p:extLst>
      <p:ext uri="{BB962C8B-B14F-4D97-AF65-F5344CB8AC3E}">
        <p14:creationId xmlns:p14="http://schemas.microsoft.com/office/powerpoint/2010/main" val="27739154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638" y="3716338"/>
            <a:ext cx="2535237" cy="267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5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213"/>
            <a:ext cx="6737350" cy="432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9574" name="ZoneTexte 3"/>
          <p:cNvSpPr txBox="1">
            <a:spLocks noChangeArrowheads="1"/>
          </p:cNvSpPr>
          <p:nvPr/>
        </p:nvSpPr>
        <p:spPr bwMode="auto">
          <a:xfrm>
            <a:off x="107950" y="242888"/>
            <a:ext cx="90360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400" i="1" dirty="0" smtClean="0">
                <a:solidFill>
                  <a:srgbClr val="000000"/>
                </a:solidFill>
                <a:latin typeface="Calibri" panose="020F0502020204030204" pitchFamily="34" charset="0"/>
                <a:cs typeface="Calibri" panose="020F0502020204030204" pitchFamily="34" charset="0"/>
              </a:rPr>
              <a:t>Ex :La </a:t>
            </a:r>
            <a:r>
              <a:rPr lang="fr-FR" altLang="fr-FR" sz="2400" i="1" dirty="0">
                <a:solidFill>
                  <a:srgbClr val="000000"/>
                </a:solidFill>
                <a:latin typeface="Calibri" panose="020F0502020204030204" pitchFamily="34" charset="0"/>
                <a:cs typeface="Calibri" panose="020F0502020204030204" pitchFamily="34" charset="0"/>
              </a:rPr>
              <a:t>PTG : un parcours standardisé mais complexe pour le patient </a:t>
            </a:r>
          </a:p>
          <a:p>
            <a:pPr>
              <a:spcBef>
                <a:spcPct val="0"/>
              </a:spcBef>
              <a:buClrTx/>
              <a:buSzTx/>
              <a:buFontTx/>
              <a:buNone/>
            </a:pPr>
            <a:endParaRPr lang="fr-FR" altLang="fr-FR" sz="1100" i="1" dirty="0">
              <a:solidFill>
                <a:srgbClr val="000000"/>
              </a:solidFill>
              <a:latin typeface="Calibri" panose="020F0502020204030204" pitchFamily="34" charset="0"/>
              <a:cs typeface="Calibri" panose="020F0502020204030204" pitchFamily="34" charset="0"/>
            </a:endParaRPr>
          </a:p>
          <a:p>
            <a:pPr>
              <a:spcBef>
                <a:spcPct val="0"/>
              </a:spcBef>
              <a:buClrTx/>
              <a:buSzTx/>
              <a:buFontTx/>
              <a:buNone/>
            </a:pPr>
            <a:r>
              <a:rPr lang="fr-FR" altLang="fr-FR" sz="2400" i="1" dirty="0">
                <a:solidFill>
                  <a:srgbClr val="000000"/>
                </a:solidFill>
                <a:latin typeface="Calibri" panose="020F0502020204030204" pitchFamily="34" charset="0"/>
                <a:cs typeface="Calibri" panose="020F0502020204030204" pitchFamily="34" charset="0"/>
              </a:rPr>
              <a:t>De nombreux professionnels à voir en ville et à l’hôpital avant, pendant et après la </a:t>
            </a:r>
            <a:r>
              <a:rPr lang="fr-FR" altLang="fr-FR" sz="2400" i="1" dirty="0" err="1">
                <a:solidFill>
                  <a:srgbClr val="000000"/>
                </a:solidFill>
                <a:latin typeface="Calibri" panose="020F0502020204030204" pitchFamily="34" charset="0"/>
                <a:cs typeface="Calibri" panose="020F0502020204030204" pitchFamily="34" charset="0"/>
              </a:rPr>
              <a:t>Xie</a:t>
            </a:r>
            <a:endParaRPr lang="fr-FR" altLang="fr-FR" sz="2400" i="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09401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5" name="Image 3"/>
          <p:cNvPicPr>
            <a:picLocks noChangeAspect="1"/>
          </p:cNvPicPr>
          <p:nvPr/>
        </p:nvPicPr>
        <p:blipFill rotWithShape="1">
          <a:blip r:embed="rId2">
            <a:extLst>
              <a:ext uri="{28A0092B-C50C-407E-A947-70E740481C1C}">
                <a14:useLocalDpi xmlns:a14="http://schemas.microsoft.com/office/drawing/2010/main" val="0"/>
              </a:ext>
            </a:extLst>
          </a:blip>
          <a:srcRect b="42836"/>
          <a:stretch/>
        </p:blipFill>
        <p:spPr bwMode="auto">
          <a:xfrm>
            <a:off x="-36513" y="188913"/>
            <a:ext cx="9180513" cy="295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9812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04198" y="260648"/>
            <a:ext cx="9039802" cy="4921240"/>
            <a:chOff x="104198" y="260648"/>
            <a:chExt cx="9039802" cy="4921240"/>
          </a:xfrm>
        </p:grpSpPr>
        <p:pic>
          <p:nvPicPr>
            <p:cNvPr id="110595" name="Image 3"/>
            <p:cNvPicPr>
              <a:picLocks noChangeAspect="1"/>
            </p:cNvPicPr>
            <p:nvPr/>
          </p:nvPicPr>
          <p:blipFill rotWithShape="1">
            <a:blip r:embed="rId2">
              <a:extLst>
                <a:ext uri="{28A0092B-C50C-407E-A947-70E740481C1C}">
                  <a14:useLocalDpi xmlns:a14="http://schemas.microsoft.com/office/drawing/2010/main" val="0"/>
                </a:ext>
              </a:extLst>
            </a:blip>
            <a:srcRect b="9370"/>
            <a:stretch/>
          </p:blipFill>
          <p:spPr bwMode="auto">
            <a:xfrm>
              <a:off x="104198" y="260648"/>
              <a:ext cx="903980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3"/>
            <a:stretch>
              <a:fillRect/>
            </a:stretch>
          </p:blipFill>
          <p:spPr>
            <a:xfrm>
              <a:off x="1547664" y="3861048"/>
              <a:ext cx="5256584" cy="1320840"/>
            </a:xfrm>
            <a:prstGeom prst="rect">
              <a:avLst/>
            </a:prstGeom>
            <a:ln>
              <a:noFill/>
            </a:ln>
          </p:spPr>
        </p:pic>
        <p:sp>
          <p:nvSpPr>
            <p:cNvPr id="3" name="Rectangle 2"/>
            <p:cNvSpPr/>
            <p:nvPr/>
          </p:nvSpPr>
          <p:spPr>
            <a:xfrm>
              <a:off x="467544" y="4365104"/>
              <a:ext cx="72008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728560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544" y="2231"/>
            <a:ext cx="8568952" cy="1938992"/>
          </a:xfrm>
          <a:prstGeom prst="rect">
            <a:avLst/>
          </a:prstGeom>
          <a:noFill/>
        </p:spPr>
        <p:txBody>
          <a:bodyPr wrap="square" rtlCol="0">
            <a:spAutoFit/>
          </a:bodyPr>
          <a:lstStyle/>
          <a:p>
            <a:pPr algn="ctr"/>
            <a:endParaRPr lang="fr-FR" sz="2400" dirty="0"/>
          </a:p>
          <a:p>
            <a:pPr algn="ctr"/>
            <a:r>
              <a:rPr lang="fr-FR" sz="2400" dirty="0"/>
              <a:t>Exemple de «financement à l’épisode de soins» </a:t>
            </a:r>
            <a:r>
              <a:rPr lang="fr-FR" sz="2400" dirty="0" smtClean="0"/>
              <a:t>:</a:t>
            </a:r>
          </a:p>
          <a:p>
            <a:pPr algn="ctr"/>
            <a:r>
              <a:rPr lang="fr-FR" sz="2400" i="1" dirty="0" err="1" smtClean="0"/>
              <a:t>OrthoChoice</a:t>
            </a:r>
            <a:r>
              <a:rPr lang="fr-FR" sz="2400" dirty="0" smtClean="0"/>
              <a:t>-Suède</a:t>
            </a:r>
          </a:p>
          <a:p>
            <a:pPr algn="ctr"/>
            <a:r>
              <a:rPr lang="fr-FR" sz="2400" dirty="0" smtClean="0"/>
              <a:t>Prothèse totale de hanche et de genou</a:t>
            </a:r>
            <a:endParaRPr lang="fr-FR" sz="2400" dirty="0"/>
          </a:p>
          <a:p>
            <a:pPr algn="ctr"/>
            <a:endParaRPr lang="fr-FR" sz="2400" dirty="0"/>
          </a:p>
        </p:txBody>
      </p:sp>
      <p:sp>
        <p:nvSpPr>
          <p:cNvPr id="7" name="ZoneTexte 4"/>
          <p:cNvSpPr txBox="1">
            <a:spLocks noChangeArrowheads="1"/>
          </p:cNvSpPr>
          <p:nvPr/>
        </p:nvSpPr>
        <p:spPr bwMode="auto">
          <a:xfrm>
            <a:off x="1241741" y="5373216"/>
            <a:ext cx="6624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400" dirty="0" smtClean="0">
                <a:solidFill>
                  <a:srgbClr val="00B0F0"/>
                </a:solidFill>
                <a:latin typeface="Calibri" panose="020F0502020204030204" pitchFamily="34" charset="0"/>
                <a:cs typeface="Calibri" panose="020F0502020204030204" pitchFamily="34" charset="0"/>
              </a:rPr>
              <a:t>Expérimentations </a:t>
            </a:r>
            <a:r>
              <a:rPr lang="fr-FR" altLang="fr-FR" sz="2400" dirty="0">
                <a:solidFill>
                  <a:srgbClr val="00B0F0"/>
                </a:solidFill>
                <a:latin typeface="Calibri" panose="020F0502020204030204" pitchFamily="34" charset="0"/>
                <a:cs typeface="Calibri" panose="020F0502020204030204" pitchFamily="34" charset="0"/>
              </a:rPr>
              <a:t>en cours en </a:t>
            </a:r>
            <a:r>
              <a:rPr lang="fr-FR" altLang="fr-FR" sz="2400" dirty="0" smtClean="0">
                <a:solidFill>
                  <a:srgbClr val="00B0F0"/>
                </a:solidFill>
                <a:latin typeface="Calibri" panose="020F0502020204030204" pitchFamily="34" charset="0"/>
                <a:cs typeface="Calibri" panose="020F0502020204030204" pitchFamily="34" charset="0"/>
              </a:rPr>
              <a:t>France (Article 51)</a:t>
            </a:r>
            <a:endParaRPr lang="fr-FR" altLang="fr-FR" sz="2400" dirty="0">
              <a:solidFill>
                <a:srgbClr val="00B0F0"/>
              </a:solidFill>
              <a:latin typeface="Calibri" panose="020F0502020204030204" pitchFamily="34" charset="0"/>
              <a:cs typeface="Calibri" panose="020F0502020204030204" pitchFamily="34" charset="0"/>
            </a:endParaRPr>
          </a:p>
        </p:txBody>
      </p:sp>
      <p:pic>
        <p:nvPicPr>
          <p:cNvPr id="4" name="Image 3"/>
          <p:cNvPicPr>
            <a:picLocks noChangeAspect="1"/>
          </p:cNvPicPr>
          <p:nvPr/>
        </p:nvPicPr>
        <p:blipFill rotWithShape="1">
          <a:blip r:embed="rId2"/>
          <a:srcRect b="21985"/>
          <a:stretch/>
        </p:blipFill>
        <p:spPr>
          <a:xfrm>
            <a:off x="1043608" y="1484784"/>
            <a:ext cx="7020905" cy="3240360"/>
          </a:xfrm>
          <a:prstGeom prst="rect">
            <a:avLst/>
          </a:prstGeom>
        </p:spPr>
      </p:pic>
    </p:spTree>
    <p:extLst>
      <p:ext uri="{BB962C8B-B14F-4D97-AF65-F5344CB8AC3E}">
        <p14:creationId xmlns:p14="http://schemas.microsoft.com/office/powerpoint/2010/main" val="39836878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0" y="6597650"/>
            <a:ext cx="3816350" cy="287338"/>
          </a:xfrm>
        </p:spPr>
        <p:txBody>
          <a:bodyPr/>
          <a:lstStyle/>
          <a:p>
            <a:pPr>
              <a:defRPr/>
            </a:pPr>
            <a:endParaRPr lang="fr-FR"/>
          </a:p>
        </p:txBody>
      </p:sp>
      <p:sp>
        <p:nvSpPr>
          <p:cNvPr id="111619" name="Espace réservé du contenu 2"/>
          <p:cNvSpPr>
            <a:spLocks noGrp="1"/>
          </p:cNvSpPr>
          <p:nvPr>
            <p:ph idx="4294967295"/>
          </p:nvPr>
        </p:nvSpPr>
        <p:spPr>
          <a:xfrm>
            <a:off x="539552" y="998538"/>
            <a:ext cx="8137525" cy="532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z="2200" dirty="0" smtClean="0">
                <a:effectLst/>
              </a:rPr>
              <a:t>Un système de soins Français avec une organisation mixte qui s’inspire de modèles historiques</a:t>
            </a:r>
          </a:p>
          <a:p>
            <a:endParaRPr lang="fr-FR" altLang="fr-FR" sz="2200" dirty="0">
              <a:effectLst/>
            </a:endParaRPr>
          </a:p>
          <a:p>
            <a:r>
              <a:rPr lang="fr-FR" altLang="fr-FR" sz="2200" dirty="0" smtClean="0">
                <a:effectLst/>
              </a:rPr>
              <a:t>Mécanismes </a:t>
            </a:r>
            <a:r>
              <a:rPr lang="fr-FR" altLang="fr-FR" sz="2200" dirty="0">
                <a:effectLst/>
              </a:rPr>
              <a:t>de protection </a:t>
            </a:r>
            <a:r>
              <a:rPr lang="fr-FR" altLang="fr-FR" sz="2200" dirty="0" smtClean="0">
                <a:effectLst/>
              </a:rPr>
              <a:t>sociale pour protéger les citoyens Fr des </a:t>
            </a:r>
            <a:r>
              <a:rPr lang="fr-FR" altLang="fr-FR" sz="2200" dirty="0">
                <a:effectLst/>
              </a:rPr>
              <a:t>risques sociaux de </a:t>
            </a:r>
            <a:r>
              <a:rPr lang="fr-FR" altLang="fr-FR" sz="2200" dirty="0" smtClean="0">
                <a:effectLst/>
              </a:rPr>
              <a:t>l’existence</a:t>
            </a:r>
          </a:p>
          <a:p>
            <a:endParaRPr lang="fr-FR" altLang="fr-FR" sz="2200" dirty="0" smtClean="0">
              <a:effectLst/>
            </a:endParaRPr>
          </a:p>
          <a:p>
            <a:r>
              <a:rPr lang="fr-FR" altLang="fr-FR" sz="2200" dirty="0" smtClean="0">
                <a:effectLst/>
              </a:rPr>
              <a:t>Réformes majeures successives dans le but de réguler le système de santé français. </a:t>
            </a:r>
            <a:r>
              <a:rPr lang="fr-FR" altLang="fr-FR" sz="2200" dirty="0" err="1" smtClean="0">
                <a:effectLst/>
              </a:rPr>
              <a:t>Obj</a:t>
            </a:r>
            <a:r>
              <a:rPr lang="fr-FR" altLang="fr-FR" sz="2200" dirty="0" smtClean="0">
                <a:effectLst/>
              </a:rPr>
              <a:t> : maitrise médicalisée des dépenses</a:t>
            </a:r>
          </a:p>
          <a:p>
            <a:endParaRPr lang="fr-FR" altLang="fr-FR" sz="2200" dirty="0" smtClean="0">
              <a:effectLst/>
            </a:endParaRPr>
          </a:p>
          <a:p>
            <a:r>
              <a:rPr lang="fr-FR" altLang="fr-FR" sz="2200" dirty="0" smtClean="0">
                <a:effectLst/>
              </a:rPr>
              <a:t>Financement des hôpitaux repose aujourd’hui majoritairement sur la tarification à l’activité</a:t>
            </a:r>
          </a:p>
          <a:p>
            <a:pPr marL="0" indent="0">
              <a:buNone/>
            </a:pPr>
            <a:endParaRPr lang="fr-FR" altLang="fr-FR" sz="2200" dirty="0" smtClean="0">
              <a:effectLst/>
            </a:endParaRPr>
          </a:p>
          <a:p>
            <a:r>
              <a:rPr lang="fr-FR" altLang="fr-FR" sz="2200" dirty="0" smtClean="0">
                <a:effectLst/>
              </a:rPr>
              <a:t>Révision des modes de financement en cours</a:t>
            </a:r>
          </a:p>
        </p:txBody>
      </p:sp>
      <p:sp>
        <p:nvSpPr>
          <p:cNvPr id="4" name="Espace réservé du texte 3"/>
          <p:cNvSpPr>
            <a:spLocks noGrp="1"/>
          </p:cNvSpPr>
          <p:nvPr>
            <p:ph type="body" sz="quarter" idx="16"/>
          </p:nvPr>
        </p:nvSpPr>
        <p:spPr>
          <a:xfrm>
            <a:off x="398463" y="207963"/>
            <a:ext cx="6840537" cy="720725"/>
          </a:xfrm>
        </p:spPr>
        <p:txBody>
          <a:bodyPr/>
          <a:lstStyle/>
          <a:p>
            <a:pPr>
              <a:defRPr/>
            </a:pPr>
            <a:r>
              <a:rPr lang="fr-FR" dirty="0" smtClean="0">
                <a:effectLst/>
              </a:rPr>
              <a:t>Conclusion</a:t>
            </a:r>
            <a:endParaRPr lang="fr-FR" dirty="0">
              <a:effectLst/>
            </a:endParaRPr>
          </a:p>
        </p:txBody>
      </p:sp>
    </p:spTree>
    <p:extLst>
      <p:ext uri="{BB962C8B-B14F-4D97-AF65-F5344CB8AC3E}">
        <p14:creationId xmlns:p14="http://schemas.microsoft.com/office/powerpoint/2010/main" val="32311929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0" y="6597650"/>
            <a:ext cx="3816350" cy="287338"/>
          </a:xfrm>
        </p:spPr>
        <p:txBody>
          <a:bodyPr/>
          <a:lstStyle/>
          <a:p>
            <a:pPr>
              <a:defRPr/>
            </a:pPr>
            <a:endParaRPr lang="fr-FR"/>
          </a:p>
        </p:txBody>
      </p:sp>
      <p:sp>
        <p:nvSpPr>
          <p:cNvPr id="4" name="Espace réservé du texte 3"/>
          <p:cNvSpPr>
            <a:spLocks noGrp="1"/>
          </p:cNvSpPr>
          <p:nvPr>
            <p:ph type="body" sz="quarter" idx="16"/>
          </p:nvPr>
        </p:nvSpPr>
        <p:spPr>
          <a:xfrm>
            <a:off x="398463" y="207963"/>
            <a:ext cx="6840537" cy="720725"/>
          </a:xfrm>
        </p:spPr>
        <p:txBody>
          <a:bodyPr/>
          <a:lstStyle/>
          <a:p>
            <a:pPr>
              <a:defRPr/>
            </a:pPr>
            <a:r>
              <a:rPr lang="fr-FR" dirty="0" smtClean="0">
                <a:effectLst/>
              </a:rPr>
              <a:t>Merci de votre attention</a:t>
            </a:r>
            <a:endParaRPr lang="fr-FR" dirty="0">
              <a:effectLst/>
            </a:endParaRPr>
          </a:p>
        </p:txBody>
      </p:sp>
      <p:sp>
        <p:nvSpPr>
          <p:cNvPr id="6" name="ZoneTexte 5"/>
          <p:cNvSpPr txBox="1"/>
          <p:nvPr/>
        </p:nvSpPr>
        <p:spPr>
          <a:xfrm>
            <a:off x="1763688" y="2420888"/>
            <a:ext cx="4896544" cy="1872208"/>
          </a:xfrm>
          <a:prstGeom prst="rect">
            <a:avLst/>
          </a:prstGeom>
        </p:spPr>
        <p:txBody>
          <a:bodyPr vert="horz" wrap="square" lIns="91440" tIns="45720" rIns="91440" bIns="45720" rtlCol="0">
            <a:normAutofit/>
          </a:bodyPr>
          <a:lstStyle/>
          <a:p>
            <a:pPr algn="ctr"/>
            <a:r>
              <a:rPr lang="fr-FR" sz="3200" dirty="0" smtClean="0">
                <a:solidFill>
                  <a:schemeClr val="accent6">
                    <a:lumMod val="75000"/>
                  </a:schemeClr>
                </a:solidFill>
              </a:rPr>
              <a:t>Des questions ?</a:t>
            </a:r>
          </a:p>
          <a:p>
            <a:pPr algn="ctr"/>
            <a:endParaRPr lang="fr-FR" sz="2400" dirty="0">
              <a:solidFill>
                <a:schemeClr val="accent6">
                  <a:lumMod val="75000"/>
                </a:schemeClr>
              </a:solidFill>
            </a:endParaRPr>
          </a:p>
          <a:p>
            <a:pPr algn="ctr"/>
            <a:r>
              <a:rPr lang="fr-FR" sz="2400" dirty="0" smtClean="0">
                <a:solidFill>
                  <a:srgbClr val="0070C0"/>
                </a:solidFill>
              </a:rPr>
              <a:t>jamal.atfeh01@chu-lyon.fr</a:t>
            </a:r>
          </a:p>
          <a:p>
            <a:pPr algn="ctr"/>
            <a:endParaRPr lang="fr-FR" sz="2400" dirty="0" smtClean="0"/>
          </a:p>
        </p:txBody>
      </p:sp>
    </p:spTree>
    <p:extLst>
      <p:ext uri="{BB962C8B-B14F-4D97-AF65-F5344CB8AC3E}">
        <p14:creationId xmlns:p14="http://schemas.microsoft.com/office/powerpoint/2010/main" val="3631632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0" y="6597650"/>
            <a:ext cx="3816350" cy="287338"/>
          </a:xfrm>
        </p:spPr>
        <p:txBody>
          <a:bodyPr/>
          <a:lstStyle/>
          <a:p>
            <a:pPr>
              <a:defRPr/>
            </a:pPr>
            <a:endParaRPr lang="fr-FR"/>
          </a:p>
        </p:txBody>
      </p:sp>
      <p:sp>
        <p:nvSpPr>
          <p:cNvPr id="4" name="Espace réservé du texte 3"/>
          <p:cNvSpPr>
            <a:spLocks noGrp="1"/>
          </p:cNvSpPr>
          <p:nvPr>
            <p:ph type="body" sz="quarter" idx="16"/>
          </p:nvPr>
        </p:nvSpPr>
        <p:spPr>
          <a:xfrm>
            <a:off x="395288" y="198438"/>
            <a:ext cx="6842125" cy="720725"/>
          </a:xfrm>
        </p:spPr>
        <p:txBody>
          <a:bodyPr/>
          <a:lstStyle/>
          <a:p>
            <a:pPr>
              <a:defRPr/>
            </a:pPr>
            <a:r>
              <a:rPr lang="fr-FR" sz="2800" dirty="0" smtClean="0">
                <a:solidFill>
                  <a:srgbClr val="0070C0"/>
                </a:solidFill>
                <a:ea typeface="+mj-ea"/>
                <a:cs typeface="+mj-cs"/>
              </a:rPr>
              <a:t>Deux types de mécanismes de protection</a:t>
            </a:r>
            <a:endParaRPr lang="fr-FR" sz="2800" dirty="0">
              <a:solidFill>
                <a:srgbClr val="0070C0"/>
              </a:solidFill>
              <a:ea typeface="+mj-ea"/>
              <a:cs typeface="+mj-cs"/>
            </a:endParaRPr>
          </a:p>
        </p:txBody>
      </p:sp>
      <p:sp>
        <p:nvSpPr>
          <p:cNvPr id="29701" name="Rectangle 5"/>
          <p:cNvSpPr>
            <a:spLocks noChangeArrowheads="1"/>
          </p:cNvSpPr>
          <p:nvPr/>
        </p:nvSpPr>
        <p:spPr bwMode="auto">
          <a:xfrm>
            <a:off x="395288" y="1268760"/>
            <a:ext cx="846296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
                <a:srgbClr val="1B587C"/>
              </a:buClr>
              <a:buSzTx/>
              <a:buFontTx/>
              <a:buNone/>
            </a:pPr>
            <a:r>
              <a:rPr lang="fr-FR" altLang="fr-FR" sz="2400" b="1" dirty="0" smtClean="0">
                <a:latin typeface="+mn-lt"/>
              </a:rPr>
              <a:t>Prestations de services sociaux : </a:t>
            </a:r>
          </a:p>
          <a:p>
            <a:pPr>
              <a:spcBef>
                <a:spcPct val="0"/>
              </a:spcBef>
              <a:buClr>
                <a:srgbClr val="1B587C"/>
              </a:buClr>
              <a:buSzTx/>
              <a:buFontTx/>
              <a:buNone/>
            </a:pPr>
            <a:r>
              <a:rPr lang="fr-FR" altLang="fr-FR" sz="2400" dirty="0">
                <a:solidFill>
                  <a:srgbClr val="00B050"/>
                </a:solidFill>
              </a:rPr>
              <a:t>Accès à des services fournis à prix réduit ou gratuitement </a:t>
            </a:r>
            <a:r>
              <a:rPr lang="fr-FR" altLang="fr-FR" sz="2400" dirty="0" smtClean="0">
                <a:latin typeface="+mn-lt"/>
              </a:rPr>
              <a:t>(restaurants sociaux, logements sociaux, aide à la garde d’enfant) </a:t>
            </a:r>
          </a:p>
          <a:p>
            <a:pPr>
              <a:spcBef>
                <a:spcPct val="0"/>
              </a:spcBef>
              <a:buClr>
                <a:srgbClr val="1B587C"/>
              </a:buClr>
              <a:buSzTx/>
              <a:buFontTx/>
              <a:buNone/>
            </a:pPr>
            <a:endParaRPr lang="fr-FR" altLang="fr-FR" sz="2400" i="1" dirty="0" smtClean="0">
              <a:latin typeface="+mn-lt"/>
            </a:endParaRPr>
          </a:p>
          <a:p>
            <a:pPr>
              <a:spcBef>
                <a:spcPct val="0"/>
              </a:spcBef>
              <a:buClr>
                <a:srgbClr val="1B587C"/>
              </a:buClr>
              <a:buSzTx/>
              <a:buFontTx/>
              <a:buNone/>
            </a:pPr>
            <a:endParaRPr lang="fr-FR" altLang="fr-FR" sz="2400" i="1" dirty="0">
              <a:latin typeface="+mn-lt"/>
            </a:endParaRPr>
          </a:p>
          <a:p>
            <a:pPr>
              <a:spcBef>
                <a:spcPct val="0"/>
              </a:spcBef>
              <a:buClrTx/>
              <a:buSzTx/>
              <a:buFontTx/>
              <a:buNone/>
            </a:pPr>
            <a:r>
              <a:rPr lang="fr-FR" altLang="fr-FR" sz="2400" b="1" dirty="0"/>
              <a:t>Prestations sociales </a:t>
            </a:r>
            <a:r>
              <a:rPr lang="fr-FR" altLang="fr-FR" sz="2400" dirty="0"/>
              <a:t>: versées directement aux </a:t>
            </a:r>
            <a:r>
              <a:rPr lang="fr-FR" altLang="fr-FR" sz="2400" dirty="0" smtClean="0"/>
              <a:t>individus/ménages</a:t>
            </a:r>
          </a:p>
          <a:p>
            <a:pPr>
              <a:spcBef>
                <a:spcPct val="0"/>
              </a:spcBef>
              <a:buClrTx/>
              <a:buSzTx/>
              <a:buFontTx/>
              <a:buNone/>
            </a:pPr>
            <a:endParaRPr lang="fr-FR" altLang="fr-FR" sz="2400" dirty="0"/>
          </a:p>
          <a:p>
            <a:pPr marL="342900" indent="-342900">
              <a:spcBef>
                <a:spcPct val="0"/>
              </a:spcBef>
              <a:buClrTx/>
              <a:buSzTx/>
              <a:buFont typeface="Wingdings" panose="05000000000000000000" pitchFamily="2" charset="2"/>
              <a:buChar char="à"/>
            </a:pPr>
            <a:r>
              <a:rPr lang="fr-FR" altLang="fr-FR" sz="2400" dirty="0">
                <a:sym typeface="Wingdings" panose="05000000000000000000" pitchFamily="2" charset="2"/>
              </a:rPr>
              <a:t>E</a:t>
            </a:r>
            <a:r>
              <a:rPr lang="fr-FR" altLang="fr-FR" sz="2400" dirty="0"/>
              <a:t>n </a:t>
            </a:r>
            <a:r>
              <a:rPr lang="fr-FR" altLang="fr-FR" sz="2400" b="1" dirty="0"/>
              <a:t>espèces</a:t>
            </a:r>
            <a:r>
              <a:rPr lang="fr-FR" altLang="fr-FR" sz="2400" dirty="0"/>
              <a:t> = </a:t>
            </a:r>
            <a:r>
              <a:rPr lang="fr-FR" altLang="fr-FR" sz="2400" dirty="0">
                <a:solidFill>
                  <a:srgbClr val="00B050"/>
                </a:solidFill>
              </a:rPr>
              <a:t>revenu de </a:t>
            </a:r>
            <a:r>
              <a:rPr lang="fr-FR" altLang="fr-FR" sz="2400" dirty="0" smtClean="0">
                <a:solidFill>
                  <a:srgbClr val="00B050"/>
                </a:solidFill>
              </a:rPr>
              <a:t>remplacement du salaire de l’assuré </a:t>
            </a:r>
            <a:endParaRPr lang="fr-FR" altLang="fr-FR" sz="2400" dirty="0">
              <a:solidFill>
                <a:srgbClr val="00B050"/>
              </a:solidFill>
            </a:endParaRPr>
          </a:p>
          <a:p>
            <a:pPr>
              <a:spcBef>
                <a:spcPct val="0"/>
              </a:spcBef>
              <a:buClrTx/>
              <a:buSzTx/>
              <a:buNone/>
            </a:pPr>
            <a:r>
              <a:rPr lang="fr-FR" altLang="fr-FR" sz="2400" dirty="0"/>
              <a:t>(ex : pensions de retraite, indemnités journalières en cas d’AM) </a:t>
            </a:r>
            <a:endParaRPr lang="fr-FR" altLang="fr-FR" sz="2400" dirty="0" smtClean="0"/>
          </a:p>
          <a:p>
            <a:pPr>
              <a:spcBef>
                <a:spcPct val="0"/>
              </a:spcBef>
              <a:buClrTx/>
              <a:buSzTx/>
              <a:buNone/>
            </a:pPr>
            <a:endParaRPr lang="fr-FR" altLang="fr-FR" sz="2400" dirty="0"/>
          </a:p>
          <a:p>
            <a:pPr marL="342900" indent="-342900">
              <a:spcBef>
                <a:spcPct val="0"/>
              </a:spcBef>
              <a:buClrTx/>
              <a:buSzTx/>
              <a:buFont typeface="Wingdings" panose="05000000000000000000" pitchFamily="2" charset="2"/>
              <a:buChar char="à"/>
            </a:pPr>
            <a:r>
              <a:rPr lang="fr-FR" altLang="fr-FR" sz="2400" dirty="0"/>
              <a:t>En </a:t>
            </a:r>
            <a:r>
              <a:rPr lang="fr-FR" altLang="fr-FR" sz="2400" b="1" dirty="0"/>
              <a:t>nature</a:t>
            </a:r>
            <a:r>
              <a:rPr lang="fr-FR" altLang="fr-FR" sz="2400" dirty="0"/>
              <a:t> = </a:t>
            </a:r>
            <a:r>
              <a:rPr lang="fr-FR" altLang="fr-FR" sz="2400" dirty="0">
                <a:solidFill>
                  <a:srgbClr val="00B050"/>
                </a:solidFill>
              </a:rPr>
              <a:t>couverture des frais </a:t>
            </a:r>
            <a:r>
              <a:rPr lang="fr-FR" altLang="fr-FR" sz="2400" dirty="0" smtClean="0"/>
              <a:t>avec </a:t>
            </a:r>
            <a:r>
              <a:rPr lang="fr-FR" altLang="fr-FR" sz="2400" dirty="0" smtClean="0">
                <a:solidFill>
                  <a:srgbClr val="00B050"/>
                </a:solidFill>
              </a:rPr>
              <a:t>remboursement </a:t>
            </a:r>
            <a:r>
              <a:rPr lang="fr-FR" altLang="fr-FR" sz="2400" dirty="0">
                <a:solidFill>
                  <a:srgbClr val="00B050"/>
                </a:solidFill>
              </a:rPr>
              <a:t>des dépenses engagées </a:t>
            </a:r>
            <a:r>
              <a:rPr lang="fr-FR" altLang="fr-FR" sz="2400" dirty="0"/>
              <a:t>(ex : remboursements de soins de santé) ou </a:t>
            </a:r>
            <a:r>
              <a:rPr lang="fr-FR" altLang="fr-FR" sz="2400" dirty="0">
                <a:solidFill>
                  <a:srgbClr val="00B050"/>
                </a:solidFill>
              </a:rPr>
              <a:t>prise en charge directe </a:t>
            </a:r>
            <a:r>
              <a:rPr lang="fr-FR" altLang="fr-FR" sz="2400" dirty="0" smtClean="0"/>
              <a:t>(</a:t>
            </a:r>
            <a:r>
              <a:rPr lang="fr-FR" altLang="fr-FR" sz="2400" dirty="0"/>
              <a:t>ex : tiers-payant) </a:t>
            </a:r>
          </a:p>
          <a:p>
            <a:pPr>
              <a:spcBef>
                <a:spcPct val="0"/>
              </a:spcBef>
              <a:buClr>
                <a:srgbClr val="1B587C"/>
              </a:buClr>
              <a:buSzTx/>
              <a:buFontTx/>
              <a:buNone/>
            </a:pPr>
            <a:endParaRPr lang="fr-FR" altLang="fr-FR" sz="2400" i="1" dirty="0">
              <a:latin typeface="+mn-lt"/>
            </a:endParaRPr>
          </a:p>
        </p:txBody>
      </p:sp>
    </p:spTree>
    <p:extLst>
      <p:ext uri="{BB962C8B-B14F-4D97-AF65-F5344CB8AC3E}">
        <p14:creationId xmlns:p14="http://schemas.microsoft.com/office/powerpoint/2010/main" val="28885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0" y="6597650"/>
            <a:ext cx="3816350" cy="287338"/>
          </a:xfrm>
        </p:spPr>
        <p:txBody>
          <a:bodyPr/>
          <a:lstStyle/>
          <a:p>
            <a:pPr>
              <a:defRPr/>
            </a:pPr>
            <a:endParaRPr lang="fr-FR"/>
          </a:p>
        </p:txBody>
      </p:sp>
      <p:sp>
        <p:nvSpPr>
          <p:cNvPr id="4" name="Espace réservé du texte 3"/>
          <p:cNvSpPr>
            <a:spLocks noGrp="1"/>
          </p:cNvSpPr>
          <p:nvPr>
            <p:ph type="body" sz="quarter" idx="16"/>
          </p:nvPr>
        </p:nvSpPr>
        <p:spPr>
          <a:xfrm>
            <a:off x="395288" y="198438"/>
            <a:ext cx="6842125" cy="720725"/>
          </a:xfrm>
        </p:spPr>
        <p:txBody>
          <a:bodyPr/>
          <a:lstStyle/>
          <a:p>
            <a:pPr>
              <a:defRPr/>
            </a:pPr>
            <a:r>
              <a:rPr lang="fr-FR" sz="2800" dirty="0" smtClean="0">
                <a:solidFill>
                  <a:srgbClr val="0070C0"/>
                </a:solidFill>
                <a:ea typeface="+mj-ea"/>
                <a:cs typeface="+mj-cs"/>
              </a:rPr>
              <a:t>Quatre logiques de prise en charge coexistent</a:t>
            </a:r>
            <a:endParaRPr lang="fr-FR" sz="2800" dirty="0">
              <a:solidFill>
                <a:srgbClr val="0070C0"/>
              </a:solidFill>
              <a:ea typeface="+mj-ea"/>
              <a:cs typeface="+mj-cs"/>
            </a:endParaRPr>
          </a:p>
        </p:txBody>
      </p:sp>
      <p:sp>
        <p:nvSpPr>
          <p:cNvPr id="29701" name="Rectangle 5"/>
          <p:cNvSpPr>
            <a:spLocks noChangeArrowheads="1"/>
          </p:cNvSpPr>
          <p:nvPr/>
        </p:nvSpPr>
        <p:spPr bwMode="auto">
          <a:xfrm>
            <a:off x="395288" y="1268760"/>
            <a:ext cx="874871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400" b="1" dirty="0" smtClean="0">
                <a:latin typeface="+mn-lt"/>
              </a:rPr>
              <a:t>1) Logique d’assurance sociale obligatoire </a:t>
            </a:r>
            <a:r>
              <a:rPr lang="fr-FR" altLang="fr-FR" sz="2400" dirty="0" smtClean="0">
                <a:latin typeface="+mn-lt"/>
              </a:rPr>
              <a:t>: </a:t>
            </a:r>
          </a:p>
          <a:p>
            <a:pPr>
              <a:spcBef>
                <a:spcPct val="0"/>
              </a:spcBef>
              <a:buClrTx/>
              <a:buSzTx/>
              <a:buFontTx/>
              <a:buNone/>
            </a:pPr>
            <a:endParaRPr lang="fr-FR" altLang="fr-FR" sz="2400" dirty="0" smtClean="0">
              <a:latin typeface="+mn-lt"/>
            </a:endParaRPr>
          </a:p>
          <a:p>
            <a:pPr marL="342900" indent="-342900">
              <a:spcBef>
                <a:spcPct val="0"/>
              </a:spcBef>
              <a:buClrTx/>
              <a:buSzTx/>
              <a:buFont typeface="Arial" panose="020B0604020202020204" pitchFamily="34" charset="0"/>
              <a:buChar char="•"/>
            </a:pPr>
            <a:r>
              <a:rPr lang="fr-FR" altLang="fr-FR" sz="2400" dirty="0">
                <a:latin typeface="+mn-lt"/>
              </a:rPr>
              <a:t>P</a:t>
            </a:r>
            <a:r>
              <a:rPr lang="fr-FR" altLang="fr-FR" sz="2400" dirty="0" smtClean="0">
                <a:latin typeface="+mn-lt"/>
              </a:rPr>
              <a:t>rémunir les assurés contre </a:t>
            </a:r>
            <a:r>
              <a:rPr lang="fr-FR" altLang="fr-FR" sz="2400" dirty="0">
                <a:latin typeface="+mn-lt"/>
              </a:rPr>
              <a:t>un risque de perte de revenus </a:t>
            </a:r>
            <a:r>
              <a:rPr lang="fr-FR" altLang="fr-FR" sz="2400" dirty="0" smtClean="0">
                <a:latin typeface="+mn-lt"/>
              </a:rPr>
              <a:t>liés à certaines situations (perte d’emploi, </a:t>
            </a:r>
            <a:r>
              <a:rPr lang="fr-FR" altLang="fr-FR" sz="2400" dirty="0">
                <a:latin typeface="+mn-lt"/>
              </a:rPr>
              <a:t>maladie, vieillesse, accident du travail, etc.). </a:t>
            </a:r>
            <a:endParaRPr lang="fr-FR" altLang="fr-FR" sz="2400" dirty="0" smtClean="0">
              <a:latin typeface="+mn-lt"/>
            </a:endParaRPr>
          </a:p>
          <a:p>
            <a:pPr marL="342900" indent="-342900">
              <a:spcBef>
                <a:spcPct val="0"/>
              </a:spcBef>
              <a:buClrTx/>
              <a:buSzTx/>
              <a:buFont typeface="Arial" panose="020B0604020202020204" pitchFamily="34" charset="0"/>
              <a:buChar char="•"/>
            </a:pPr>
            <a:r>
              <a:rPr lang="fr-FR" altLang="fr-FR" sz="2400" dirty="0" smtClean="0">
                <a:latin typeface="+mn-lt"/>
              </a:rPr>
              <a:t>Repose sur des mécanismes de transfert </a:t>
            </a:r>
            <a:r>
              <a:rPr lang="fr-FR" altLang="fr-FR" sz="2400" b="1" dirty="0" smtClean="0">
                <a:latin typeface="+mn-lt"/>
              </a:rPr>
              <a:t>contribution/prestations</a:t>
            </a:r>
            <a:r>
              <a:rPr lang="fr-FR" altLang="fr-FR" sz="2400" dirty="0" smtClean="0">
                <a:latin typeface="+mn-lt"/>
              </a:rPr>
              <a:t> (prestations sociales financées par des cotisations sociales prélevées sur les revenus des salariés)</a:t>
            </a:r>
          </a:p>
          <a:p>
            <a:pPr marL="342900" indent="-342900">
              <a:spcBef>
                <a:spcPct val="0"/>
              </a:spcBef>
              <a:buClrTx/>
              <a:buSzTx/>
              <a:buFont typeface="Arial" panose="020B0604020202020204" pitchFamily="34" charset="0"/>
              <a:buChar char="•"/>
            </a:pPr>
            <a:r>
              <a:rPr lang="fr-FR" altLang="fr-FR" sz="2400" dirty="0" smtClean="0">
                <a:latin typeface="+mn-lt"/>
              </a:rPr>
              <a:t>Prestations sociales réservées à ceux qui cotisent et à leur ayant droit (conjoint sans activité professionnelle ou enfants à charge, principalement). </a:t>
            </a:r>
          </a:p>
          <a:p>
            <a:pPr marL="342900" indent="-342900">
              <a:spcBef>
                <a:spcPct val="0"/>
              </a:spcBef>
              <a:buClrTx/>
              <a:buSzTx/>
              <a:buFont typeface="Arial" panose="020B0604020202020204" pitchFamily="34" charset="0"/>
              <a:buChar char="•"/>
            </a:pPr>
            <a:r>
              <a:rPr lang="fr-FR" altLang="fr-FR" sz="2400" b="1" dirty="0" smtClean="0">
                <a:latin typeface="+mn-lt"/>
              </a:rPr>
              <a:t>Principe de mutualisation </a:t>
            </a:r>
            <a:r>
              <a:rPr lang="fr-FR" altLang="fr-FR" sz="2400" dirty="0" smtClean="0">
                <a:latin typeface="+mn-lt"/>
              </a:rPr>
              <a:t>des risques sociaux entre cotisants </a:t>
            </a:r>
          </a:p>
          <a:p>
            <a:pPr>
              <a:spcBef>
                <a:spcPct val="0"/>
              </a:spcBef>
              <a:buClrTx/>
              <a:buSzTx/>
              <a:buNone/>
            </a:pPr>
            <a:r>
              <a:rPr lang="fr-FR" altLang="fr-FR" sz="2400" dirty="0">
                <a:latin typeface="+mn-lt"/>
              </a:rPr>
              <a:t> </a:t>
            </a:r>
            <a:r>
              <a:rPr lang="fr-FR" altLang="fr-FR" sz="2400" dirty="0" smtClean="0">
                <a:latin typeface="+mn-lt"/>
              </a:rPr>
              <a:t>     Ex : allocations chômage, Indemnités journalières de maladie</a:t>
            </a:r>
          </a:p>
        </p:txBody>
      </p:sp>
    </p:spTree>
    <p:extLst>
      <p:ext uri="{BB962C8B-B14F-4D97-AF65-F5344CB8AC3E}">
        <p14:creationId xmlns:p14="http://schemas.microsoft.com/office/powerpoint/2010/main" val="157891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0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0" y="6597650"/>
            <a:ext cx="3816350" cy="287338"/>
          </a:xfrm>
        </p:spPr>
        <p:txBody>
          <a:bodyPr/>
          <a:lstStyle/>
          <a:p>
            <a:pPr>
              <a:defRPr/>
            </a:pPr>
            <a:endParaRPr lang="fr-FR"/>
          </a:p>
        </p:txBody>
      </p:sp>
      <p:sp>
        <p:nvSpPr>
          <p:cNvPr id="4" name="Espace réservé du texte 3"/>
          <p:cNvSpPr>
            <a:spLocks noGrp="1"/>
          </p:cNvSpPr>
          <p:nvPr>
            <p:ph type="body" sz="quarter" idx="16"/>
          </p:nvPr>
        </p:nvSpPr>
        <p:spPr>
          <a:xfrm>
            <a:off x="395288" y="198438"/>
            <a:ext cx="6842125" cy="720725"/>
          </a:xfrm>
        </p:spPr>
        <p:txBody>
          <a:bodyPr/>
          <a:lstStyle/>
          <a:p>
            <a:pPr>
              <a:defRPr/>
            </a:pPr>
            <a:r>
              <a:rPr lang="fr-FR" sz="2800" dirty="0" smtClean="0">
                <a:solidFill>
                  <a:srgbClr val="0070C0"/>
                </a:solidFill>
                <a:ea typeface="+mj-ea"/>
                <a:cs typeface="+mj-cs"/>
              </a:rPr>
              <a:t>Quatre logiques de prise en charge coexistent</a:t>
            </a:r>
            <a:endParaRPr lang="fr-FR" sz="2800" dirty="0">
              <a:solidFill>
                <a:srgbClr val="0070C0"/>
              </a:solidFill>
              <a:ea typeface="+mj-ea"/>
              <a:cs typeface="+mj-cs"/>
            </a:endParaRPr>
          </a:p>
        </p:txBody>
      </p:sp>
      <p:sp>
        <p:nvSpPr>
          <p:cNvPr id="29701" name="Rectangle 5"/>
          <p:cNvSpPr>
            <a:spLocks noChangeArrowheads="1"/>
          </p:cNvSpPr>
          <p:nvPr/>
        </p:nvSpPr>
        <p:spPr bwMode="auto">
          <a:xfrm>
            <a:off x="395288" y="1268760"/>
            <a:ext cx="874871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fr-FR" altLang="fr-FR" sz="2400" b="1" dirty="0">
                <a:latin typeface="+mn-lt"/>
              </a:rPr>
              <a:t>2</a:t>
            </a:r>
            <a:r>
              <a:rPr lang="fr-FR" altLang="fr-FR" sz="2400" b="1" dirty="0" smtClean="0">
                <a:latin typeface="+mn-lt"/>
              </a:rPr>
              <a:t>) Logique d’assistance sociale</a:t>
            </a:r>
            <a:endParaRPr lang="fr-FR" altLang="fr-FR" sz="2400" dirty="0" smtClean="0">
              <a:latin typeface="+mn-lt"/>
            </a:endParaRPr>
          </a:p>
          <a:p>
            <a:pPr>
              <a:spcBef>
                <a:spcPct val="0"/>
              </a:spcBef>
              <a:buClrTx/>
              <a:buSzTx/>
              <a:buFontTx/>
              <a:buNone/>
            </a:pPr>
            <a:endParaRPr lang="fr-FR" altLang="fr-FR" sz="2400" dirty="0" smtClean="0">
              <a:latin typeface="+mn-lt"/>
            </a:endParaRPr>
          </a:p>
          <a:p>
            <a:pPr marL="342900" indent="-342900">
              <a:spcBef>
                <a:spcPct val="0"/>
              </a:spcBef>
              <a:buClrTx/>
              <a:buSzTx/>
              <a:buFont typeface="Arial" panose="020B0604020202020204" pitchFamily="34" charset="0"/>
              <a:buChar char="•"/>
            </a:pPr>
            <a:r>
              <a:rPr lang="fr-FR" altLang="fr-FR" sz="2400" dirty="0" smtClean="0">
                <a:latin typeface="+mn-lt"/>
              </a:rPr>
              <a:t>Principe de solidarité </a:t>
            </a:r>
            <a:r>
              <a:rPr lang="fr-FR" altLang="fr-FR" sz="2400" dirty="0">
                <a:latin typeface="+mn-lt"/>
              </a:rPr>
              <a:t>entre les individus </a:t>
            </a:r>
            <a:endParaRPr lang="fr-FR" altLang="fr-FR" sz="2400" dirty="0" smtClean="0">
              <a:latin typeface="+mn-lt"/>
            </a:endParaRPr>
          </a:p>
          <a:p>
            <a:pPr marL="342900" indent="-342900">
              <a:spcBef>
                <a:spcPct val="0"/>
              </a:spcBef>
              <a:buClrTx/>
              <a:buSzTx/>
              <a:buFont typeface="Arial" panose="020B0604020202020204" pitchFamily="34" charset="0"/>
              <a:buChar char="•"/>
            </a:pPr>
            <a:r>
              <a:rPr lang="fr-FR" altLang="fr-FR" sz="2400" dirty="0" smtClean="0">
                <a:latin typeface="+mn-lt"/>
              </a:rPr>
              <a:t>Objectif : </a:t>
            </a:r>
            <a:r>
              <a:rPr lang="fr-FR" altLang="fr-FR" sz="2400" dirty="0">
                <a:latin typeface="+mn-lt"/>
              </a:rPr>
              <a:t>lutter contre </a:t>
            </a:r>
            <a:r>
              <a:rPr lang="fr-FR" altLang="fr-FR" sz="2400" dirty="0" smtClean="0">
                <a:latin typeface="+mn-lt"/>
              </a:rPr>
              <a:t>la pauvreté et l’exclusion</a:t>
            </a:r>
          </a:p>
          <a:p>
            <a:pPr marL="342900" indent="-342900">
              <a:spcBef>
                <a:spcPct val="0"/>
              </a:spcBef>
              <a:buClrTx/>
              <a:buSzTx/>
              <a:buFont typeface="Arial" panose="020B0604020202020204" pitchFamily="34" charset="0"/>
              <a:buChar char="•"/>
            </a:pPr>
            <a:r>
              <a:rPr lang="fr-FR" altLang="fr-FR" sz="2400" dirty="0" smtClean="0">
                <a:latin typeface="+mn-lt"/>
              </a:rPr>
              <a:t>Prestation sociale assure </a:t>
            </a:r>
            <a:r>
              <a:rPr lang="fr-FR" altLang="fr-FR" sz="2400" dirty="0">
                <a:latin typeface="+mn-lt"/>
              </a:rPr>
              <a:t>un revenu </a:t>
            </a:r>
            <a:r>
              <a:rPr lang="fr-FR" altLang="fr-FR" sz="2400" dirty="0" smtClean="0">
                <a:latin typeface="+mn-lt"/>
              </a:rPr>
              <a:t>minimum (minimas sociaux), ne </a:t>
            </a:r>
            <a:r>
              <a:rPr lang="fr-FR" altLang="fr-FR" sz="2400" dirty="0">
                <a:latin typeface="+mn-lt"/>
              </a:rPr>
              <a:t>couvre pas nécessairement un risque </a:t>
            </a:r>
            <a:r>
              <a:rPr lang="fr-FR" altLang="fr-FR" sz="2400" dirty="0" smtClean="0">
                <a:latin typeface="+mn-lt"/>
              </a:rPr>
              <a:t>spécifique ex : Revenu de Solidarité Active </a:t>
            </a:r>
            <a:r>
              <a:rPr lang="fr-FR" altLang="fr-FR" sz="2400" dirty="0">
                <a:latin typeface="+mn-lt"/>
              </a:rPr>
              <a:t>– </a:t>
            </a:r>
            <a:r>
              <a:rPr lang="fr-FR" altLang="fr-FR" sz="2400" dirty="0" smtClean="0">
                <a:latin typeface="+mn-lt"/>
              </a:rPr>
              <a:t>RSA ; Allocation </a:t>
            </a:r>
            <a:r>
              <a:rPr lang="fr-FR" altLang="fr-FR" sz="2400" dirty="0">
                <a:latin typeface="+mn-lt"/>
              </a:rPr>
              <a:t>aux </a:t>
            </a:r>
            <a:r>
              <a:rPr lang="fr-FR" altLang="fr-FR" sz="2400" dirty="0" smtClean="0">
                <a:latin typeface="+mn-lt"/>
              </a:rPr>
              <a:t>Adultes handicapés AAH</a:t>
            </a:r>
          </a:p>
          <a:p>
            <a:pPr marL="342900" indent="-342900">
              <a:spcBef>
                <a:spcPct val="0"/>
              </a:spcBef>
              <a:buClrTx/>
              <a:buSzTx/>
              <a:buFont typeface="Arial" panose="020B0604020202020204" pitchFamily="34" charset="0"/>
              <a:buChar char="•"/>
            </a:pPr>
            <a:endParaRPr lang="fr-FR" altLang="fr-FR" sz="2400" dirty="0" smtClean="0">
              <a:latin typeface="+mn-lt"/>
            </a:endParaRPr>
          </a:p>
          <a:p>
            <a:pPr marL="342900" indent="-342900">
              <a:spcBef>
                <a:spcPct val="0"/>
              </a:spcBef>
              <a:buClrTx/>
              <a:buSzTx/>
              <a:buFont typeface="Arial" panose="020B0604020202020204" pitchFamily="34" charset="0"/>
              <a:buChar char="•"/>
            </a:pPr>
            <a:r>
              <a:rPr lang="fr-FR" altLang="fr-FR" sz="2400" dirty="0" smtClean="0">
                <a:latin typeface="+mn-lt"/>
              </a:rPr>
              <a:t>Soumises à des conditions de ressources et de besoins</a:t>
            </a:r>
          </a:p>
          <a:p>
            <a:pPr marL="342900" indent="-342900">
              <a:spcBef>
                <a:spcPct val="0"/>
              </a:spcBef>
              <a:buClrTx/>
              <a:buSzTx/>
              <a:buFont typeface="Arial" panose="020B0604020202020204" pitchFamily="34" charset="0"/>
              <a:buChar char="•"/>
            </a:pPr>
            <a:r>
              <a:rPr lang="fr-FR" altLang="fr-FR" sz="2400" dirty="0" smtClean="0">
                <a:latin typeface="+mn-lt"/>
              </a:rPr>
              <a:t>Pas de logique contributive : il </a:t>
            </a:r>
            <a:r>
              <a:rPr lang="fr-FR" altLang="fr-FR" sz="2400" dirty="0">
                <a:latin typeface="+mn-lt"/>
              </a:rPr>
              <a:t>n'est pas nécessaire d'avoir </a:t>
            </a:r>
            <a:r>
              <a:rPr lang="fr-FR" altLang="fr-FR" sz="2400" dirty="0" smtClean="0">
                <a:latin typeface="+mn-lt"/>
              </a:rPr>
              <a:t>cotisé pour </a:t>
            </a:r>
            <a:r>
              <a:rPr lang="fr-FR" altLang="fr-FR" sz="2400" dirty="0">
                <a:latin typeface="+mn-lt"/>
              </a:rPr>
              <a:t>en bénéficier</a:t>
            </a:r>
          </a:p>
          <a:p>
            <a:pPr>
              <a:spcBef>
                <a:spcPct val="0"/>
              </a:spcBef>
              <a:buClrTx/>
              <a:buSzTx/>
              <a:buNone/>
            </a:pPr>
            <a:r>
              <a:rPr lang="fr-FR" altLang="fr-FR" sz="2400" dirty="0" smtClean="0">
                <a:latin typeface="+mn-lt"/>
              </a:rPr>
              <a:t> </a:t>
            </a:r>
          </a:p>
        </p:txBody>
      </p:sp>
    </p:spTree>
    <p:extLst>
      <p:ext uri="{BB962C8B-B14F-4D97-AF65-F5344CB8AC3E}">
        <p14:creationId xmlns:p14="http://schemas.microsoft.com/office/powerpoint/2010/main" val="41344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70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0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uisseau">
  <a:themeElements>
    <a:clrScheme name="Ruisseau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Ruisseau">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isseau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Ruisseau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Ruisseau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Ruisseau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Ruisseau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Ruisseau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Ruisseau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Ruisseau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Ruisseau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uisseau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F8316C83542344850E3E23E7130218" ma:contentTypeVersion="0" ma:contentTypeDescription="Crée un document." ma:contentTypeScope="" ma:versionID="69542619456cec90488793575d71282c">
  <xsd:schema xmlns:xsd="http://www.w3.org/2001/XMLSchema" xmlns:xs="http://www.w3.org/2001/XMLSchema" xmlns:p="http://schemas.microsoft.com/office/2006/metadata/properties" targetNamespace="http://schemas.microsoft.com/office/2006/metadata/properties" ma:root="true" ma:fieldsID="e76051faddb6b81207a97da7b36d02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4B6B96-2636-48A5-A0A7-D10137799560}">
  <ds:schemaRefs>
    <ds:schemaRef ds:uri="http://schemas.microsoft.com/sharepoint/v3/contenttype/forms"/>
  </ds:schemaRefs>
</ds:datastoreItem>
</file>

<file path=customXml/itemProps2.xml><?xml version="1.0" encoding="utf-8"?>
<ds:datastoreItem xmlns:ds="http://schemas.openxmlformats.org/officeDocument/2006/customXml" ds:itemID="{228BA84D-4DAF-4E28-B1FB-64DAE022182A}">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42449F74-53C2-462C-BF95-E65D307255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11096</TotalTime>
  <Words>4621</Words>
  <Application>Microsoft Office PowerPoint</Application>
  <PresentationFormat>Affichage à l'écran (4:3)</PresentationFormat>
  <Paragraphs>654</Paragraphs>
  <Slides>69</Slides>
  <Notes>40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69</vt:i4>
      </vt:variant>
    </vt:vector>
  </HeadingPairs>
  <TitlesOfParts>
    <vt:vector size="77" baseType="lpstr">
      <vt:lpstr>Arial</vt:lpstr>
      <vt:lpstr>Calibri</vt:lpstr>
      <vt:lpstr>Courier New</vt:lpstr>
      <vt:lpstr>Garamond</vt:lpstr>
      <vt:lpstr>Tahoma</vt:lpstr>
      <vt:lpstr>Times New Roman</vt:lpstr>
      <vt:lpstr>Wingdings</vt:lpstr>
      <vt:lpstr>Ruisseau</vt:lpstr>
      <vt:lpstr> Protection sociale  Gestion hospitalière</vt:lpstr>
      <vt:lpstr>Présentation PowerPoint</vt:lpstr>
      <vt:lpstr>1) Protection sociale  2) Gestion hospitalière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Assurance maladie complémentaire</vt:lpstr>
      <vt:lpstr>Présentation PowerPoint</vt:lpstr>
      <vt:lpstr>Présentation PowerPoint</vt:lpstr>
      <vt:lpstr>Présentation PowerPoint</vt:lpstr>
      <vt:lpstr>Présentation PowerPoint</vt:lpstr>
      <vt:lpstr>Présentation PowerPoint</vt:lpstr>
      <vt:lpstr>« Cas particuliers » - Exonération du TM</vt:lpstr>
      <vt:lpstr>Ordonnance bizone</vt:lpstr>
      <vt:lpstr>Présentation PowerPoint</vt:lpstr>
      <vt:lpstr>Présentation PowerPoint</vt:lpstr>
      <vt:lpstr>Présentation PowerPoint</vt:lpstr>
      <vt:lpstr>1) Protection sociale  2) Gestion hospitalière</vt:lpstr>
      <vt:lpstr>Présentation PowerPoint</vt:lpstr>
      <vt:lpstr>Présentation PowerPoint</vt:lpstr>
      <vt:lpstr>Qu’est ce qu’un établissement de santé</vt:lpstr>
      <vt:lpstr>Deux types d’hospitalisation</vt:lpstr>
      <vt:lpstr>Différents statuts juridiques</vt:lpstr>
      <vt:lpstr>Pas un hôpital, mais des hôpitaux</vt:lpstr>
      <vt:lpstr>Présentation PowerPoint</vt:lpstr>
      <vt:lpstr>HPST 2009 : le service public</vt:lpstr>
      <vt:lpstr>Organisation HPST 2009</vt:lpstr>
      <vt:lpstr>Organisation HPST 2009</vt:lpstr>
      <vt:lpstr>Les acteurs – La gouvernance HPST 2009</vt:lpstr>
      <vt:lpstr>Les acteurs – La gouvernance HPST 2009 </vt:lpstr>
      <vt:lpstr>Les acteurs – La gouvernance HPST 2009</vt:lpstr>
      <vt:lpstr>2016 Loi de Modernisation du Système de Santé</vt:lpstr>
      <vt:lpstr>2016 Loi de Modernisation du Système de Santé (2)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ANAES 1999</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Les Conférences de Consensus</dc:subject>
  <dc:creator>Jean-Michel ORIOL</dc:creator>
  <cp:lastModifiedBy>ATFEH, Jamal</cp:lastModifiedBy>
  <cp:revision>695</cp:revision>
  <cp:lastPrinted>2023-09-19T08:19:06Z</cp:lastPrinted>
  <dcterms:created xsi:type="dcterms:W3CDTF">1601-01-01T00:00:00Z</dcterms:created>
  <dcterms:modified xsi:type="dcterms:W3CDTF">2024-10-11T13:20:13Z</dcterms:modified>
</cp:coreProperties>
</file>